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81"/>
  </p:notesMasterIdLst>
  <p:sldIdLst>
    <p:sldId id="256" r:id="rId4"/>
    <p:sldId id="357" r:id="rId5"/>
    <p:sldId id="364" r:id="rId6"/>
    <p:sldId id="359" r:id="rId7"/>
    <p:sldId id="297" r:id="rId8"/>
    <p:sldId id="298" r:id="rId9"/>
    <p:sldId id="299" r:id="rId10"/>
    <p:sldId id="300" r:id="rId11"/>
    <p:sldId id="358" r:id="rId12"/>
    <p:sldId id="301" r:id="rId13"/>
    <p:sldId id="302" r:id="rId14"/>
    <p:sldId id="273" r:id="rId15"/>
    <p:sldId id="288" r:id="rId16"/>
    <p:sldId id="369" r:id="rId17"/>
    <p:sldId id="370" r:id="rId18"/>
    <p:sldId id="279" r:id="rId19"/>
    <p:sldId id="280" r:id="rId20"/>
    <p:sldId id="281" r:id="rId21"/>
    <p:sldId id="282" r:id="rId22"/>
    <p:sldId id="283" r:id="rId23"/>
    <p:sldId id="284" r:id="rId24"/>
    <p:sldId id="285" r:id="rId25"/>
    <p:sldId id="286" r:id="rId26"/>
    <p:sldId id="290" r:id="rId27"/>
    <p:sldId id="291" r:id="rId28"/>
    <p:sldId id="292" r:id="rId29"/>
    <p:sldId id="365" r:id="rId30"/>
    <p:sldId id="293" r:id="rId31"/>
    <p:sldId id="327" r:id="rId32"/>
    <p:sldId id="295" r:id="rId33"/>
    <p:sldId id="366" r:id="rId34"/>
    <p:sldId id="334" r:id="rId35"/>
    <p:sldId id="335" r:id="rId36"/>
    <p:sldId id="343" r:id="rId37"/>
    <p:sldId id="344" r:id="rId38"/>
    <p:sldId id="345" r:id="rId39"/>
    <p:sldId id="347" r:id="rId40"/>
    <p:sldId id="348" r:id="rId41"/>
    <p:sldId id="349" r:id="rId42"/>
    <p:sldId id="308" r:id="rId43"/>
    <p:sldId id="309" r:id="rId44"/>
    <p:sldId id="310" r:id="rId45"/>
    <p:sldId id="329" r:id="rId46"/>
    <p:sldId id="330" r:id="rId47"/>
    <p:sldId id="372" r:id="rId48"/>
    <p:sldId id="331" r:id="rId49"/>
    <p:sldId id="311" r:id="rId50"/>
    <p:sldId id="312" r:id="rId51"/>
    <p:sldId id="313" r:id="rId52"/>
    <p:sldId id="314" r:id="rId53"/>
    <p:sldId id="316" r:id="rId54"/>
    <p:sldId id="317" r:id="rId55"/>
    <p:sldId id="318" r:id="rId56"/>
    <p:sldId id="319" r:id="rId57"/>
    <p:sldId id="320" r:id="rId58"/>
    <p:sldId id="321" r:id="rId59"/>
    <p:sldId id="322" r:id="rId60"/>
    <p:sldId id="323" r:id="rId61"/>
    <p:sldId id="324" r:id="rId62"/>
    <p:sldId id="332" r:id="rId63"/>
    <p:sldId id="326" r:id="rId64"/>
    <p:sldId id="325" r:id="rId65"/>
    <p:sldId id="381" r:id="rId66"/>
    <p:sldId id="382" r:id="rId67"/>
    <p:sldId id="374" r:id="rId68"/>
    <p:sldId id="375" r:id="rId69"/>
    <p:sldId id="376" r:id="rId70"/>
    <p:sldId id="377" r:id="rId71"/>
    <p:sldId id="380" r:id="rId72"/>
    <p:sldId id="373" r:id="rId73"/>
    <p:sldId id="362" r:id="rId74"/>
    <p:sldId id="361" r:id="rId75"/>
    <p:sldId id="363" r:id="rId76"/>
    <p:sldId id="360" r:id="rId77"/>
    <p:sldId id="371" r:id="rId78"/>
    <p:sldId id="368" r:id="rId79"/>
    <p:sldId id="367"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94" y="4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2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acques\Desktop\Jacques%205juin2020\Energie-climat\PIB%20Energy%2018d&#233;c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cques\Desktop\Jacques%205juin2020\Energie-climat\Eolien%20Europe%208fev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1093280789458235"/>
          <c:y val="5.0278759599247297E-2"/>
          <c:w val="0.86397729562122261"/>
          <c:h val="0.62250367707753473"/>
        </c:manualLayout>
      </c:layout>
      <c:barChart>
        <c:barDir val="col"/>
        <c:grouping val="stacked"/>
        <c:ser>
          <c:idx val="0"/>
          <c:order val="0"/>
          <c:tx>
            <c:strRef>
              <c:f>Feuil1!$A$2</c:f>
              <c:strCache>
                <c:ptCount val="1"/>
                <c:pt idx="0">
                  <c:v>P1</c:v>
                </c:pt>
              </c:strCache>
            </c:strRef>
          </c:tx>
          <c:spPr>
            <a:solidFill>
              <a:srgbClr val="FF0000"/>
            </a:solidFill>
          </c:spPr>
          <c:cat>
            <c:strRef>
              <c:f>Feuil1!$B$1:$J$1</c:f>
              <c:strCache>
                <c:ptCount val="9"/>
                <c:pt idx="0">
                  <c:v>dev. count.</c:v>
                </c:pt>
                <c:pt idx="1">
                  <c:v>Asia</c:v>
                </c:pt>
                <c:pt idx="2">
                  <c:v>China</c:v>
                </c:pt>
                <c:pt idx="3">
                  <c:v>India</c:v>
                </c:pt>
                <c:pt idx="4">
                  <c:v>Asia others </c:v>
                </c:pt>
                <c:pt idx="5">
                  <c:v>Africa</c:v>
                </c:pt>
                <c:pt idx="6">
                  <c:v>Sub-Saha. Afr.</c:v>
                </c:pt>
                <c:pt idx="7">
                  <c:v>Latin Am.</c:v>
                </c:pt>
                <c:pt idx="8">
                  <c:v>Middle-East</c:v>
                </c:pt>
              </c:strCache>
            </c:strRef>
          </c:cat>
          <c:val>
            <c:numRef>
              <c:f>Feuil1!$B$2:$J$2</c:f>
              <c:numCache>
                <c:formatCode>General</c:formatCode>
                <c:ptCount val="9"/>
                <c:pt idx="0">
                  <c:v>1.5375999999999992</c:v>
                </c:pt>
                <c:pt idx="1">
                  <c:v>1.44635</c:v>
                </c:pt>
                <c:pt idx="2">
                  <c:v>0.5665</c:v>
                </c:pt>
                <c:pt idx="3">
                  <c:v>0.4110000000000002</c:v>
                </c:pt>
                <c:pt idx="4">
                  <c:v>0.46885000000000027</c:v>
                </c:pt>
                <c:pt idx="5">
                  <c:v>0.12300000000000005</c:v>
                </c:pt>
                <c:pt idx="6">
                  <c:v>0</c:v>
                </c:pt>
                <c:pt idx="7">
                  <c:v>0.33600000000000035</c:v>
                </c:pt>
                <c:pt idx="8">
                  <c:v>0.28740000000000027</c:v>
                </c:pt>
              </c:numCache>
            </c:numRef>
          </c:val>
        </c:ser>
        <c:ser>
          <c:idx val="1"/>
          <c:order val="1"/>
          <c:tx>
            <c:strRef>
              <c:f>Feuil1!$A$3</c:f>
              <c:strCache>
                <c:ptCount val="1"/>
                <c:pt idx="0">
                  <c:v>P2</c:v>
                </c:pt>
              </c:strCache>
            </c:strRef>
          </c:tx>
          <c:spPr>
            <a:solidFill>
              <a:srgbClr val="009900"/>
            </a:solidFill>
          </c:spPr>
          <c:cat>
            <c:strRef>
              <c:f>Feuil1!$B$1:$J$1</c:f>
              <c:strCache>
                <c:ptCount val="9"/>
                <c:pt idx="0">
                  <c:v>dev. count.</c:v>
                </c:pt>
                <c:pt idx="1">
                  <c:v>Asia</c:v>
                </c:pt>
                <c:pt idx="2">
                  <c:v>China</c:v>
                </c:pt>
                <c:pt idx="3">
                  <c:v>India</c:v>
                </c:pt>
                <c:pt idx="4">
                  <c:v>Asia others </c:v>
                </c:pt>
                <c:pt idx="5">
                  <c:v>Africa</c:v>
                </c:pt>
                <c:pt idx="6">
                  <c:v>Sub-Saha. Afr.</c:v>
                </c:pt>
                <c:pt idx="7">
                  <c:v>Latin Am.</c:v>
                </c:pt>
                <c:pt idx="8">
                  <c:v>Middle-East</c:v>
                </c:pt>
              </c:strCache>
            </c:strRef>
          </c:cat>
          <c:val>
            <c:numRef>
              <c:f>Feuil1!$B$3:$J$3</c:f>
              <c:numCache>
                <c:formatCode>General</c:formatCode>
                <c:ptCount val="9"/>
                <c:pt idx="0">
                  <c:v>0</c:v>
                </c:pt>
                <c:pt idx="1">
                  <c:v>1.44635</c:v>
                </c:pt>
                <c:pt idx="2">
                  <c:v>0.5665</c:v>
                </c:pt>
                <c:pt idx="3">
                  <c:v>0.4110000000000002</c:v>
                </c:pt>
                <c:pt idx="4">
                  <c:v>0.46885000000000027</c:v>
                </c:pt>
                <c:pt idx="5">
                  <c:v>0.84300000000000042</c:v>
                </c:pt>
                <c:pt idx="6">
                  <c:v>0.75000000000000044</c:v>
                </c:pt>
                <c:pt idx="7">
                  <c:v>0.33600000000000035</c:v>
                </c:pt>
                <c:pt idx="8">
                  <c:v>8.0000000000000043E-2</c:v>
                </c:pt>
              </c:numCache>
            </c:numRef>
          </c:val>
        </c:ser>
        <c:ser>
          <c:idx val="2"/>
          <c:order val="2"/>
          <c:tx>
            <c:strRef>
              <c:f>Feuil1!$A$4</c:f>
              <c:strCache>
                <c:ptCount val="1"/>
                <c:pt idx="0">
                  <c:v>P3</c:v>
                </c:pt>
              </c:strCache>
            </c:strRef>
          </c:tx>
          <c:spPr>
            <a:solidFill>
              <a:srgbClr val="0033CC"/>
            </a:solidFill>
          </c:spPr>
          <c:cat>
            <c:strRef>
              <c:f>Feuil1!$B$1:$J$1</c:f>
              <c:strCache>
                <c:ptCount val="9"/>
                <c:pt idx="0">
                  <c:v>dev. count.</c:v>
                </c:pt>
                <c:pt idx="1">
                  <c:v>Asia</c:v>
                </c:pt>
                <c:pt idx="2">
                  <c:v>China</c:v>
                </c:pt>
                <c:pt idx="3">
                  <c:v>India</c:v>
                </c:pt>
                <c:pt idx="4">
                  <c:v>Asia others </c:v>
                </c:pt>
                <c:pt idx="5">
                  <c:v>Africa</c:v>
                </c:pt>
                <c:pt idx="6">
                  <c:v>Sub-Saha. Afr.</c:v>
                </c:pt>
                <c:pt idx="7">
                  <c:v>Latin Am.</c:v>
                </c:pt>
                <c:pt idx="8">
                  <c:v>Middle-East</c:v>
                </c:pt>
              </c:strCache>
            </c:strRef>
          </c:cat>
          <c:val>
            <c:numRef>
              <c:f>Feuil1!$B$4:$J$4</c:f>
              <c:numCache>
                <c:formatCode>General</c:formatCode>
                <c:ptCount val="9"/>
                <c:pt idx="0">
                  <c:v>0</c:v>
                </c:pt>
                <c:pt idx="1">
                  <c:v>1.7795999999999992</c:v>
                </c:pt>
                <c:pt idx="2">
                  <c:v>0.36240000000000022</c:v>
                </c:pt>
                <c:pt idx="3">
                  <c:v>0.85690000000000044</c:v>
                </c:pt>
                <c:pt idx="4">
                  <c:v>0.56030000000000002</c:v>
                </c:pt>
                <c:pt idx="5">
                  <c:v>1</c:v>
                </c:pt>
                <c:pt idx="6">
                  <c:v>0.92179999999999995</c:v>
                </c:pt>
                <c:pt idx="7">
                  <c:v>0.12959999999999999</c:v>
                </c:pt>
                <c:pt idx="8">
                  <c:v>0</c:v>
                </c:pt>
              </c:numCache>
            </c:numRef>
          </c:val>
        </c:ser>
        <c:gapWidth val="101"/>
        <c:overlap val="100"/>
        <c:axId val="641912832"/>
        <c:axId val="641914368"/>
      </c:barChart>
      <c:catAx>
        <c:axId val="641912832"/>
        <c:scaling>
          <c:orientation val="minMax"/>
        </c:scaling>
        <c:axPos val="b"/>
        <c:numFmt formatCode="General" sourceLinked="1"/>
        <c:tickLblPos val="low"/>
        <c:txPr>
          <a:bodyPr rot="-1500000" anchor="b" anchorCtr="1"/>
          <a:lstStyle/>
          <a:p>
            <a:pPr>
              <a:defRPr sz="1396">
                <a:latin typeface="Calibri" pitchFamily="34" charset="0"/>
                <a:cs typeface="Calibri" pitchFamily="34" charset="0"/>
              </a:defRPr>
            </a:pPr>
            <a:endParaRPr lang="fr-FR"/>
          </a:p>
        </c:txPr>
        <c:crossAx val="641914368"/>
        <c:crosses val="autoZero"/>
        <c:auto val="1"/>
        <c:lblAlgn val="ctr"/>
        <c:lblOffset val="0"/>
      </c:catAx>
      <c:valAx>
        <c:axId val="641914368"/>
        <c:scaling>
          <c:orientation val="minMax"/>
        </c:scaling>
        <c:axPos val="l"/>
        <c:majorGridlines/>
        <c:title>
          <c:tx>
            <c:rich>
              <a:bodyPr/>
              <a:lstStyle/>
              <a:p>
                <a:pPr>
                  <a:defRPr sz="1780" b="0" i="0" u="none" strike="noStrike" baseline="0">
                    <a:solidFill>
                      <a:srgbClr val="000000"/>
                    </a:solidFill>
                    <a:latin typeface="Calibri"/>
                    <a:ea typeface="Calibri"/>
                    <a:cs typeface="Calibri"/>
                  </a:defRPr>
                </a:pPr>
                <a:r>
                  <a:rPr lang="fr-FR"/>
                  <a:t>Ginhab</a:t>
                </a:r>
              </a:p>
            </c:rich>
          </c:tx>
          <c:layout>
            <c:manualLayout>
              <c:xMode val="edge"/>
              <c:yMode val="edge"/>
              <c:x val="7.1999196821708847E-5"/>
              <c:y val="0.20801352373326221"/>
            </c:manualLayout>
          </c:layout>
        </c:title>
        <c:numFmt formatCode="General" sourceLinked="1"/>
        <c:tickLblPos val="nextTo"/>
        <c:txPr>
          <a:bodyPr/>
          <a:lstStyle/>
          <a:p>
            <a:pPr>
              <a:defRPr sz="1595"/>
            </a:pPr>
            <a:endParaRPr lang="fr-FR"/>
          </a:p>
        </c:txPr>
        <c:crossAx val="641912832"/>
        <c:crosses val="autoZero"/>
        <c:crossBetween val="between"/>
      </c:valAx>
      <c:spPr>
        <a:noFill/>
        <a:ln w="25396">
          <a:noFill/>
        </a:ln>
      </c:spPr>
    </c:plotArea>
    <c:legend>
      <c:legendPos val="r"/>
      <c:layout>
        <c:manualLayout>
          <c:xMode val="edge"/>
          <c:yMode val="edge"/>
          <c:x val="0.8357777204079001"/>
          <c:y val="2.5816806797455405E-2"/>
          <c:w val="0.10960472154095477"/>
          <c:h val="0.31710200631700741"/>
        </c:manualLayout>
      </c:layout>
      <c:overlay val="1"/>
      <c:spPr>
        <a:solidFill>
          <a:sysClr val="window" lastClr="FFFFFF"/>
        </a:solidFill>
      </c:spPr>
      <c:txPr>
        <a:bodyPr/>
        <a:lstStyle/>
        <a:p>
          <a:pPr>
            <a:defRPr sz="1595"/>
          </a:pPr>
          <a:endParaRPr lang="fr-FR"/>
        </a:p>
      </c:txPr>
    </c:legend>
    <c:plotVisOnly val="1"/>
    <c:dispBlanksAs val="gap"/>
  </c:chart>
  <c:spPr>
    <a:solidFill>
      <a:sysClr val="window" lastClr="FFFFFF"/>
    </a:solidFill>
  </c:spPr>
  <c:txPr>
    <a:bodyPr/>
    <a:lstStyle/>
    <a:p>
      <a:pPr>
        <a:defRPr sz="1794"/>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21933774278215346"/>
          <c:y val="7.4764442323497493E-2"/>
          <c:w val="0.69496902887139111"/>
          <c:h val="0.75653755401786849"/>
        </c:manualLayout>
      </c:layout>
      <c:scatterChart>
        <c:scatterStyle val="lineMarker"/>
        <c:ser>
          <c:idx val="0"/>
          <c:order val="0"/>
          <c:tx>
            <c:v>Am. N+A+F+UK+I+E</c:v>
          </c:tx>
          <c:spPr>
            <a:ln>
              <a:solidFill>
                <a:schemeClr val="accent5">
                  <a:lumMod val="75000"/>
                </a:schemeClr>
              </a:solidFill>
            </a:ln>
          </c:spPr>
          <c:marker>
            <c:symbol val="diamond"/>
            <c:size val="4"/>
          </c:marker>
          <c:xVal>
            <c:numRef>
              <c:f>Feuil1!$CV$3:$CV$14</c:f>
              <c:numCache>
                <c:formatCode>General</c:formatCode>
                <c:ptCount val="12"/>
                <c:pt idx="0">
                  <c:v>1.4010887140399997</c:v>
                </c:pt>
                <c:pt idx="1">
                  <c:v>1.7051533821999998</c:v>
                </c:pt>
                <c:pt idx="2">
                  <c:v>2.4972938460000003</c:v>
                </c:pt>
                <c:pt idx="3">
                  <c:v>2.6759015056500002</c:v>
                </c:pt>
                <c:pt idx="4">
                  <c:v>2.9327202270729997</c:v>
                </c:pt>
                <c:pt idx="5">
                  <c:v>2.9289505693700004</c:v>
                </c:pt>
                <c:pt idx="6">
                  <c:v>3.1438846015600004</c:v>
                </c:pt>
                <c:pt idx="7">
                  <c:v>3.3508942036879996</c:v>
                </c:pt>
                <c:pt idx="8">
                  <c:v>3.6313720400499996</c:v>
                </c:pt>
                <c:pt idx="9">
                  <c:v>3.7497754219060004</c:v>
                </c:pt>
                <c:pt idx="10">
                  <c:v>3.5701590548739999</c:v>
                </c:pt>
                <c:pt idx="11">
                  <c:v>3.4593894199599995</c:v>
                </c:pt>
              </c:numCache>
            </c:numRef>
          </c:xVal>
          <c:yVal>
            <c:numRef>
              <c:f>Feuil1!$CX$3:$CX$14</c:f>
              <c:numCache>
                <c:formatCode>General</c:formatCode>
                <c:ptCount val="12"/>
                <c:pt idx="0">
                  <c:v>5593</c:v>
                </c:pt>
                <c:pt idx="1">
                  <c:v>7153</c:v>
                </c:pt>
                <c:pt idx="2">
                  <c:v>10232</c:v>
                </c:pt>
                <c:pt idx="3">
                  <c:v>11816</c:v>
                </c:pt>
                <c:pt idx="4">
                  <c:v>14014</c:v>
                </c:pt>
                <c:pt idx="5">
                  <c:v>15844</c:v>
                </c:pt>
                <c:pt idx="6">
                  <c:v>18674</c:v>
                </c:pt>
                <c:pt idx="7">
                  <c:v>20688</c:v>
                </c:pt>
                <c:pt idx="8">
                  <c:v>24605</c:v>
                </c:pt>
                <c:pt idx="9">
                  <c:v>27442</c:v>
                </c:pt>
                <c:pt idx="10">
                  <c:v>28675</c:v>
                </c:pt>
                <c:pt idx="11">
                  <c:v>31214</c:v>
                </c:pt>
              </c:numCache>
            </c:numRef>
          </c:yVal>
        </c:ser>
        <c:ser>
          <c:idx val="3"/>
          <c:order val="1"/>
          <c:tx>
            <c:v>Asie Est</c:v>
          </c:tx>
          <c:spPr>
            <a:ln>
              <a:solidFill>
                <a:srgbClr val="FF0000"/>
              </a:solidFill>
            </a:ln>
          </c:spPr>
          <c:marker>
            <c:symbol val="circle"/>
            <c:size val="3"/>
            <c:spPr>
              <a:solidFill>
                <a:srgbClr val="FF0000"/>
              </a:solidFill>
            </c:spPr>
          </c:marker>
          <c:xVal>
            <c:numRef>
              <c:f>Feuil1!$BA$5:$BA$14</c:f>
              <c:numCache>
                <c:formatCode>General</c:formatCode>
                <c:ptCount val="10"/>
                <c:pt idx="0">
                  <c:v>0.83850000000000002</c:v>
                </c:pt>
                <c:pt idx="1">
                  <c:v>1.044732</c:v>
                </c:pt>
                <c:pt idx="2">
                  <c:v>1.2830570000000001</c:v>
                </c:pt>
                <c:pt idx="3">
                  <c:v>1.4516079999999998</c:v>
                </c:pt>
                <c:pt idx="4">
                  <c:v>1.8475079999999999</c:v>
                </c:pt>
                <c:pt idx="5">
                  <c:v>2.2235900000000006</c:v>
                </c:pt>
                <c:pt idx="6">
                  <c:v>2.4883200000000008</c:v>
                </c:pt>
                <c:pt idx="7">
                  <c:v>3.3030500000000003</c:v>
                </c:pt>
                <c:pt idx="8">
                  <c:v>4.241854</c:v>
                </c:pt>
                <c:pt idx="9">
                  <c:v>5.0226000000000006</c:v>
                </c:pt>
              </c:numCache>
            </c:numRef>
          </c:xVal>
          <c:yVal>
            <c:numRef>
              <c:f>Feuil1!$BC$5:$BC$14</c:f>
              <c:numCache>
                <c:formatCode>General</c:formatCode>
                <c:ptCount val="10"/>
                <c:pt idx="0">
                  <c:v>2874</c:v>
                </c:pt>
                <c:pt idx="1">
                  <c:v>3638</c:v>
                </c:pt>
                <c:pt idx="2">
                  <c:v>4611</c:v>
                </c:pt>
                <c:pt idx="3">
                  <c:v>5819</c:v>
                </c:pt>
                <c:pt idx="4">
                  <c:v>7644</c:v>
                </c:pt>
                <c:pt idx="5">
                  <c:v>9342</c:v>
                </c:pt>
                <c:pt idx="6">
                  <c:v>10969</c:v>
                </c:pt>
                <c:pt idx="7">
                  <c:v>13450</c:v>
                </c:pt>
                <c:pt idx="8">
                  <c:v>16939</c:v>
                </c:pt>
                <c:pt idx="9">
                  <c:v>21163</c:v>
                </c:pt>
              </c:numCache>
            </c:numRef>
          </c:yVal>
        </c:ser>
        <c:ser>
          <c:idx val="2"/>
          <c:order val="2"/>
          <c:spPr>
            <a:ln>
              <a:solidFill>
                <a:srgbClr val="002060"/>
              </a:solidFill>
            </a:ln>
          </c:spPr>
          <c:marker>
            <c:symbol val="square"/>
            <c:size val="5"/>
            <c:spPr>
              <a:solidFill>
                <a:srgbClr val="002060"/>
              </a:solidFill>
            </c:spPr>
          </c:marker>
          <c:xVal>
            <c:numRef>
              <c:f>Feuil1!$AM$5:$AM$14</c:f>
              <c:numCache>
                <c:formatCode>General</c:formatCode>
                <c:ptCount val="10"/>
                <c:pt idx="0">
                  <c:v>4.4231999999999996</c:v>
                </c:pt>
                <c:pt idx="1">
                  <c:v>5.5610280000000003</c:v>
                </c:pt>
                <c:pt idx="2">
                  <c:v>6.4454279999999997</c:v>
                </c:pt>
                <c:pt idx="3">
                  <c:v>6.8473980000000001</c:v>
                </c:pt>
                <c:pt idx="4">
                  <c:v>8.7833679999999994</c:v>
                </c:pt>
                <c:pt idx="5">
                  <c:v>9.2223959999999998</c:v>
                </c:pt>
                <c:pt idx="6">
                  <c:v>10.009470000000002</c:v>
                </c:pt>
                <c:pt idx="7">
                  <c:v>11.5078</c:v>
                </c:pt>
                <c:pt idx="8">
                  <c:v>12.978576</c:v>
                </c:pt>
                <c:pt idx="9">
                  <c:v>14.19708</c:v>
                </c:pt>
              </c:numCache>
            </c:numRef>
          </c:xVal>
          <c:yVal>
            <c:numRef>
              <c:f>Feuil1!$AO$5:$AO$14</c:f>
              <c:numCache>
                <c:formatCode>General</c:formatCode>
                <c:ptCount val="10"/>
                <c:pt idx="0">
                  <c:v>19167</c:v>
                </c:pt>
                <c:pt idx="1">
                  <c:v>23107</c:v>
                </c:pt>
                <c:pt idx="2">
                  <c:v>27871</c:v>
                </c:pt>
                <c:pt idx="3">
                  <c:v>31666</c:v>
                </c:pt>
                <c:pt idx="4">
                  <c:v>37905</c:v>
                </c:pt>
                <c:pt idx="5">
                  <c:v>42153</c:v>
                </c:pt>
                <c:pt idx="6">
                  <c:v>49900</c:v>
                </c:pt>
                <c:pt idx="7">
                  <c:v>58120</c:v>
                </c:pt>
                <c:pt idx="8">
                  <c:v>66100</c:v>
                </c:pt>
                <c:pt idx="9">
                  <c:v>75900</c:v>
                </c:pt>
              </c:numCache>
            </c:numRef>
          </c:yVal>
        </c:ser>
        <c:axId val="607274112"/>
        <c:axId val="607413376"/>
      </c:scatterChart>
      <c:valAx>
        <c:axId val="607274112"/>
        <c:scaling>
          <c:orientation val="minMax"/>
        </c:scaling>
        <c:axPos val="b"/>
        <c:numFmt formatCode="General" sourceLinked="1"/>
        <c:tickLblPos val="nextTo"/>
        <c:crossAx val="607413376"/>
        <c:crosses val="autoZero"/>
        <c:crossBetween val="midCat"/>
        <c:majorUnit val="1"/>
      </c:valAx>
      <c:valAx>
        <c:axId val="607413376"/>
        <c:scaling>
          <c:orientation val="minMax"/>
        </c:scaling>
        <c:axPos val="l"/>
        <c:majorGridlines/>
        <c:numFmt formatCode="General" sourceLinked="1"/>
        <c:tickLblPos val="nextTo"/>
        <c:crossAx val="607274112"/>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5.5611030585368884E-2"/>
          <c:y val="2.8252405949256338E-2"/>
          <c:w val="0.92548283491588335"/>
          <c:h val="0.8326195683872849"/>
        </c:manualLayout>
      </c:layout>
      <c:scatterChart>
        <c:scatterStyle val="lineMarker"/>
        <c:ser>
          <c:idx val="0"/>
          <c:order val="0"/>
          <c:tx>
            <c:strRef>
              <c:f>Feuil1!$D$1</c:f>
              <c:strCache>
                <c:ptCount val="1"/>
                <c:pt idx="0">
                  <c:v>Energie éolienne journalière consommée [GWh] 500 GWh/j = 20,8 GW moyens</c:v>
                </c:pt>
              </c:strCache>
            </c:strRef>
          </c:tx>
          <c:marker>
            <c:symbol val="diamond"/>
            <c:size val="4"/>
          </c:marker>
          <c:yVal>
            <c:numRef>
              <c:f>Feuil1!$D$2:$D$1312</c:f>
              <c:numCache>
                <c:formatCode>General</c:formatCode>
                <c:ptCount val="1311"/>
                <c:pt idx="21">
                  <c:v>1828</c:v>
                </c:pt>
                <c:pt idx="22">
                  <c:v>1445</c:v>
                </c:pt>
                <c:pt idx="23">
                  <c:v>1108</c:v>
                </c:pt>
                <c:pt idx="24">
                  <c:v>1419</c:v>
                </c:pt>
                <c:pt idx="25">
                  <c:v>1854</c:v>
                </c:pt>
                <c:pt idx="26">
                  <c:v>1644</c:v>
                </c:pt>
                <c:pt idx="27">
                  <c:v>1759</c:v>
                </c:pt>
                <c:pt idx="28">
                  <c:v>1663</c:v>
                </c:pt>
                <c:pt idx="29">
                  <c:v>1502</c:v>
                </c:pt>
                <c:pt idx="30">
                  <c:v>1839</c:v>
                </c:pt>
                <c:pt idx="31">
                  <c:v>1747</c:v>
                </c:pt>
                <c:pt idx="32">
                  <c:v>1493</c:v>
                </c:pt>
                <c:pt idx="33">
                  <c:v>1613</c:v>
                </c:pt>
                <c:pt idx="34">
                  <c:v>1203</c:v>
                </c:pt>
                <c:pt idx="35">
                  <c:v>1289</c:v>
                </c:pt>
                <c:pt idx="36">
                  <c:v>1529</c:v>
                </c:pt>
                <c:pt idx="37">
                  <c:v>1888</c:v>
                </c:pt>
                <c:pt idx="38">
                  <c:v>1838</c:v>
                </c:pt>
                <c:pt idx="39">
                  <c:v>1582</c:v>
                </c:pt>
                <c:pt idx="40">
                  <c:v>1196</c:v>
                </c:pt>
                <c:pt idx="41">
                  <c:v>1186</c:v>
                </c:pt>
                <c:pt idx="42">
                  <c:v>1846</c:v>
                </c:pt>
                <c:pt idx="43">
                  <c:v>1351</c:v>
                </c:pt>
                <c:pt idx="44">
                  <c:v>1135</c:v>
                </c:pt>
                <c:pt idx="45">
                  <c:v>1304</c:v>
                </c:pt>
                <c:pt idx="46">
                  <c:v>1559</c:v>
                </c:pt>
                <c:pt idx="47">
                  <c:v>1839</c:v>
                </c:pt>
                <c:pt idx="48">
                  <c:v>1313</c:v>
                </c:pt>
                <c:pt idx="49">
                  <c:v>1149</c:v>
                </c:pt>
                <c:pt idx="50">
                  <c:v>1252</c:v>
                </c:pt>
                <c:pt idx="51">
                  <c:v>1225</c:v>
                </c:pt>
                <c:pt idx="52">
                  <c:v>1024</c:v>
                </c:pt>
                <c:pt idx="53">
                  <c:v>1535</c:v>
                </c:pt>
                <c:pt idx="54">
                  <c:v>2171</c:v>
                </c:pt>
                <c:pt idx="55">
                  <c:v>2751</c:v>
                </c:pt>
                <c:pt idx="56">
                  <c:v>2421</c:v>
                </c:pt>
                <c:pt idx="57">
                  <c:v>1808</c:v>
                </c:pt>
                <c:pt idx="58">
                  <c:v>1253</c:v>
                </c:pt>
                <c:pt idx="59">
                  <c:v>902</c:v>
                </c:pt>
                <c:pt idx="60">
                  <c:v>1134</c:v>
                </c:pt>
                <c:pt idx="61">
                  <c:v>900</c:v>
                </c:pt>
                <c:pt idx="62">
                  <c:v>1239</c:v>
                </c:pt>
                <c:pt idx="63">
                  <c:v>1777</c:v>
                </c:pt>
                <c:pt idx="64">
                  <c:v>1813</c:v>
                </c:pt>
                <c:pt idx="65">
                  <c:v>1899</c:v>
                </c:pt>
                <c:pt idx="66">
                  <c:v>1149</c:v>
                </c:pt>
                <c:pt idx="67">
                  <c:v>841</c:v>
                </c:pt>
                <c:pt idx="68">
                  <c:v>755</c:v>
                </c:pt>
                <c:pt idx="69">
                  <c:v>669</c:v>
                </c:pt>
                <c:pt idx="70">
                  <c:v>764</c:v>
                </c:pt>
                <c:pt idx="71">
                  <c:v>1073</c:v>
                </c:pt>
                <c:pt idx="72">
                  <c:v>1165</c:v>
                </c:pt>
                <c:pt idx="73">
                  <c:v>1197</c:v>
                </c:pt>
                <c:pt idx="74">
                  <c:v>657</c:v>
                </c:pt>
                <c:pt idx="75">
                  <c:v>624</c:v>
                </c:pt>
                <c:pt idx="76">
                  <c:v>997</c:v>
                </c:pt>
                <c:pt idx="77">
                  <c:v>1283</c:v>
                </c:pt>
                <c:pt idx="78">
                  <c:v>1396</c:v>
                </c:pt>
                <c:pt idx="79">
                  <c:v>1702</c:v>
                </c:pt>
                <c:pt idx="80">
                  <c:v>2410</c:v>
                </c:pt>
                <c:pt idx="81">
                  <c:v>1795</c:v>
                </c:pt>
                <c:pt idx="82">
                  <c:v>1342</c:v>
                </c:pt>
                <c:pt idx="83">
                  <c:v>1647</c:v>
                </c:pt>
                <c:pt idx="84">
                  <c:v>1162</c:v>
                </c:pt>
                <c:pt idx="85">
                  <c:v>1583</c:v>
                </c:pt>
                <c:pt idx="86">
                  <c:v>1573</c:v>
                </c:pt>
                <c:pt idx="87">
                  <c:v>1335</c:v>
                </c:pt>
                <c:pt idx="88">
                  <c:v>1581</c:v>
                </c:pt>
                <c:pt idx="89">
                  <c:v>1459</c:v>
                </c:pt>
                <c:pt idx="90">
                  <c:v>1276</c:v>
                </c:pt>
                <c:pt idx="91">
                  <c:v>1145</c:v>
                </c:pt>
                <c:pt idx="92">
                  <c:v>1188</c:v>
                </c:pt>
                <c:pt idx="93">
                  <c:v>1673</c:v>
                </c:pt>
                <c:pt idx="94">
                  <c:v>1059</c:v>
                </c:pt>
                <c:pt idx="95">
                  <c:v>1083</c:v>
                </c:pt>
                <c:pt idx="96">
                  <c:v>1569</c:v>
                </c:pt>
                <c:pt idx="97">
                  <c:v>1223</c:v>
                </c:pt>
                <c:pt idx="98">
                  <c:v>961</c:v>
                </c:pt>
                <c:pt idx="99">
                  <c:v>1095</c:v>
                </c:pt>
                <c:pt idx="100">
                  <c:v>1474</c:v>
                </c:pt>
                <c:pt idx="101">
                  <c:v>1160</c:v>
                </c:pt>
                <c:pt idx="102">
                  <c:v>1295</c:v>
                </c:pt>
                <c:pt idx="103">
                  <c:v>1940</c:v>
                </c:pt>
                <c:pt idx="104">
                  <c:v>1610</c:v>
                </c:pt>
                <c:pt idx="105">
                  <c:v>1003</c:v>
                </c:pt>
                <c:pt idx="106">
                  <c:v>1022</c:v>
                </c:pt>
                <c:pt idx="107">
                  <c:v>1085</c:v>
                </c:pt>
                <c:pt idx="108">
                  <c:v>553</c:v>
                </c:pt>
                <c:pt idx="109">
                  <c:v>629</c:v>
                </c:pt>
                <c:pt idx="110">
                  <c:v>429</c:v>
                </c:pt>
                <c:pt idx="111">
                  <c:v>821</c:v>
                </c:pt>
                <c:pt idx="112">
                  <c:v>1064</c:v>
                </c:pt>
                <c:pt idx="113">
                  <c:v>1291</c:v>
                </c:pt>
                <c:pt idx="114">
                  <c:v>1250</c:v>
                </c:pt>
                <c:pt idx="115">
                  <c:v>1488</c:v>
                </c:pt>
                <c:pt idx="116">
                  <c:v>1817</c:v>
                </c:pt>
                <c:pt idx="117">
                  <c:v>1398</c:v>
                </c:pt>
                <c:pt idx="118">
                  <c:v>1916</c:v>
                </c:pt>
                <c:pt idx="119">
                  <c:v>1688</c:v>
                </c:pt>
                <c:pt idx="120">
                  <c:v>1598</c:v>
                </c:pt>
                <c:pt idx="121">
                  <c:v>1752</c:v>
                </c:pt>
                <c:pt idx="122">
                  <c:v>2073</c:v>
                </c:pt>
                <c:pt idx="123">
                  <c:v>1308</c:v>
                </c:pt>
                <c:pt idx="124">
                  <c:v>1053</c:v>
                </c:pt>
                <c:pt idx="125">
                  <c:v>1128</c:v>
                </c:pt>
                <c:pt idx="126">
                  <c:v>741</c:v>
                </c:pt>
                <c:pt idx="127">
                  <c:v>398</c:v>
                </c:pt>
                <c:pt idx="128">
                  <c:v>491</c:v>
                </c:pt>
                <c:pt idx="129">
                  <c:v>614</c:v>
                </c:pt>
                <c:pt idx="130">
                  <c:v>840</c:v>
                </c:pt>
                <c:pt idx="131">
                  <c:v>1265</c:v>
                </c:pt>
                <c:pt idx="132">
                  <c:v>1559</c:v>
                </c:pt>
                <c:pt idx="133">
                  <c:v>1306</c:v>
                </c:pt>
                <c:pt idx="134">
                  <c:v>1346</c:v>
                </c:pt>
                <c:pt idx="135">
                  <c:v>2029</c:v>
                </c:pt>
                <c:pt idx="136">
                  <c:v>1814</c:v>
                </c:pt>
                <c:pt idx="137">
                  <c:v>1367</c:v>
                </c:pt>
                <c:pt idx="138">
                  <c:v>1560</c:v>
                </c:pt>
                <c:pt idx="139">
                  <c:v>1806</c:v>
                </c:pt>
                <c:pt idx="140">
                  <c:v>1757</c:v>
                </c:pt>
                <c:pt idx="141">
                  <c:v>1514</c:v>
                </c:pt>
                <c:pt idx="142">
                  <c:v>1546</c:v>
                </c:pt>
                <c:pt idx="143">
                  <c:v>1591</c:v>
                </c:pt>
                <c:pt idx="144">
                  <c:v>947</c:v>
                </c:pt>
                <c:pt idx="145">
                  <c:v>1431</c:v>
                </c:pt>
                <c:pt idx="146">
                  <c:v>1763</c:v>
                </c:pt>
                <c:pt idx="147">
                  <c:v>1237</c:v>
                </c:pt>
                <c:pt idx="148">
                  <c:v>941</c:v>
                </c:pt>
                <c:pt idx="149">
                  <c:v>548</c:v>
                </c:pt>
                <c:pt idx="150">
                  <c:v>445</c:v>
                </c:pt>
                <c:pt idx="151">
                  <c:v>650</c:v>
                </c:pt>
                <c:pt idx="152">
                  <c:v>1221</c:v>
                </c:pt>
                <c:pt idx="153">
                  <c:v>1683</c:v>
                </c:pt>
                <c:pt idx="154">
                  <c:v>1066</c:v>
                </c:pt>
                <c:pt idx="155">
                  <c:v>797</c:v>
                </c:pt>
                <c:pt idx="156">
                  <c:v>1102</c:v>
                </c:pt>
                <c:pt idx="157">
                  <c:v>1247</c:v>
                </c:pt>
                <c:pt idx="158">
                  <c:v>943</c:v>
                </c:pt>
                <c:pt idx="159">
                  <c:v>1541</c:v>
                </c:pt>
                <c:pt idx="160">
                  <c:v>1387</c:v>
                </c:pt>
                <c:pt idx="161">
                  <c:v>1675</c:v>
                </c:pt>
                <c:pt idx="162">
                  <c:v>1527</c:v>
                </c:pt>
                <c:pt idx="163">
                  <c:v>1846</c:v>
                </c:pt>
                <c:pt idx="164">
                  <c:v>1792</c:v>
                </c:pt>
                <c:pt idx="165">
                  <c:v>1694</c:v>
                </c:pt>
                <c:pt idx="166">
                  <c:v>1059</c:v>
                </c:pt>
                <c:pt idx="167">
                  <c:v>718</c:v>
                </c:pt>
                <c:pt idx="168">
                  <c:v>426</c:v>
                </c:pt>
                <c:pt idx="169">
                  <c:v>715</c:v>
                </c:pt>
                <c:pt idx="170">
                  <c:v>1265</c:v>
                </c:pt>
                <c:pt idx="171">
                  <c:v>1792</c:v>
                </c:pt>
                <c:pt idx="173">
                  <c:v>972</c:v>
                </c:pt>
                <c:pt idx="174">
                  <c:v>968</c:v>
                </c:pt>
                <c:pt idx="175">
                  <c:v>566</c:v>
                </c:pt>
                <c:pt idx="176">
                  <c:v>488</c:v>
                </c:pt>
                <c:pt idx="177">
                  <c:v>656</c:v>
                </c:pt>
                <c:pt idx="178">
                  <c:v>944</c:v>
                </c:pt>
                <c:pt idx="179">
                  <c:v>1224</c:v>
                </c:pt>
                <c:pt idx="180">
                  <c:v>1109</c:v>
                </c:pt>
                <c:pt idx="181">
                  <c:v>856</c:v>
                </c:pt>
                <c:pt idx="182">
                  <c:v>345</c:v>
                </c:pt>
                <c:pt idx="183">
                  <c:v>663</c:v>
                </c:pt>
                <c:pt idx="184">
                  <c:v>987</c:v>
                </c:pt>
                <c:pt idx="185">
                  <c:v>1029</c:v>
                </c:pt>
                <c:pt idx="186">
                  <c:v>646</c:v>
                </c:pt>
                <c:pt idx="187">
                  <c:v>594</c:v>
                </c:pt>
                <c:pt idx="188">
                  <c:v>976</c:v>
                </c:pt>
                <c:pt idx="189">
                  <c:v>1214</c:v>
                </c:pt>
                <c:pt idx="190">
                  <c:v>975</c:v>
                </c:pt>
                <c:pt idx="191">
                  <c:v>784</c:v>
                </c:pt>
                <c:pt idx="192">
                  <c:v>1114</c:v>
                </c:pt>
                <c:pt idx="193">
                  <c:v>1044</c:v>
                </c:pt>
                <c:pt idx="194">
                  <c:v>1056</c:v>
                </c:pt>
                <c:pt idx="195">
                  <c:v>593</c:v>
                </c:pt>
                <c:pt idx="196">
                  <c:v>501</c:v>
                </c:pt>
                <c:pt idx="197">
                  <c:v>560</c:v>
                </c:pt>
                <c:pt idx="198">
                  <c:v>807</c:v>
                </c:pt>
                <c:pt idx="199">
                  <c:v>1023</c:v>
                </c:pt>
                <c:pt idx="200">
                  <c:v>1115</c:v>
                </c:pt>
                <c:pt idx="201">
                  <c:v>821</c:v>
                </c:pt>
                <c:pt idx="202">
                  <c:v>1641</c:v>
                </c:pt>
                <c:pt idx="203">
                  <c:v>1182</c:v>
                </c:pt>
                <c:pt idx="204">
                  <c:v>688</c:v>
                </c:pt>
                <c:pt idx="205">
                  <c:v>1221</c:v>
                </c:pt>
                <c:pt idx="206">
                  <c:v>1399</c:v>
                </c:pt>
                <c:pt idx="207">
                  <c:v>1257</c:v>
                </c:pt>
                <c:pt idx="208">
                  <c:v>889</c:v>
                </c:pt>
                <c:pt idx="209">
                  <c:v>640</c:v>
                </c:pt>
                <c:pt idx="210">
                  <c:v>444</c:v>
                </c:pt>
                <c:pt idx="211">
                  <c:v>489</c:v>
                </c:pt>
                <c:pt idx="212">
                  <c:v>562</c:v>
                </c:pt>
                <c:pt idx="213">
                  <c:v>499</c:v>
                </c:pt>
                <c:pt idx="214">
                  <c:v>427</c:v>
                </c:pt>
                <c:pt idx="215">
                  <c:v>503</c:v>
                </c:pt>
                <c:pt idx="216">
                  <c:v>608</c:v>
                </c:pt>
                <c:pt idx="217">
                  <c:v>677</c:v>
                </c:pt>
                <c:pt idx="218">
                  <c:v>618</c:v>
                </c:pt>
                <c:pt idx="219">
                  <c:v>658</c:v>
                </c:pt>
                <c:pt idx="220">
                  <c:v>493</c:v>
                </c:pt>
                <c:pt idx="221">
                  <c:v>525</c:v>
                </c:pt>
                <c:pt idx="222">
                  <c:v>528</c:v>
                </c:pt>
                <c:pt idx="223">
                  <c:v>825</c:v>
                </c:pt>
                <c:pt idx="224">
                  <c:v>688</c:v>
                </c:pt>
                <c:pt idx="225">
                  <c:v>575</c:v>
                </c:pt>
                <c:pt idx="226">
                  <c:v>661</c:v>
                </c:pt>
                <c:pt idx="227">
                  <c:v>734</c:v>
                </c:pt>
                <c:pt idx="228">
                  <c:v>626</c:v>
                </c:pt>
                <c:pt idx="229">
                  <c:v>786</c:v>
                </c:pt>
                <c:pt idx="230">
                  <c:v>1016</c:v>
                </c:pt>
                <c:pt idx="231">
                  <c:v>1329</c:v>
                </c:pt>
                <c:pt idx="232">
                  <c:v>970</c:v>
                </c:pt>
                <c:pt idx="233">
                  <c:v>920</c:v>
                </c:pt>
                <c:pt idx="234">
                  <c:v>649</c:v>
                </c:pt>
                <c:pt idx="235">
                  <c:v>809</c:v>
                </c:pt>
                <c:pt idx="236">
                  <c:v>601</c:v>
                </c:pt>
                <c:pt idx="237">
                  <c:v>581</c:v>
                </c:pt>
                <c:pt idx="238">
                  <c:v>564</c:v>
                </c:pt>
                <c:pt idx="239">
                  <c:v>609</c:v>
                </c:pt>
                <c:pt idx="240">
                  <c:v>459</c:v>
                </c:pt>
                <c:pt idx="241">
                  <c:v>463</c:v>
                </c:pt>
                <c:pt idx="242">
                  <c:v>576</c:v>
                </c:pt>
                <c:pt idx="243">
                  <c:v>542</c:v>
                </c:pt>
                <c:pt idx="244">
                  <c:v>556</c:v>
                </c:pt>
                <c:pt idx="245">
                  <c:v>634</c:v>
                </c:pt>
                <c:pt idx="246">
                  <c:v>732</c:v>
                </c:pt>
                <c:pt idx="247">
                  <c:v>780</c:v>
                </c:pt>
                <c:pt idx="248">
                  <c:v>860</c:v>
                </c:pt>
                <c:pt idx="249">
                  <c:v>953</c:v>
                </c:pt>
                <c:pt idx="250">
                  <c:v>670</c:v>
                </c:pt>
                <c:pt idx="251">
                  <c:v>664</c:v>
                </c:pt>
                <c:pt idx="252">
                  <c:v>937</c:v>
                </c:pt>
                <c:pt idx="253">
                  <c:v>1656</c:v>
                </c:pt>
                <c:pt idx="254">
                  <c:v>1732</c:v>
                </c:pt>
                <c:pt idx="255">
                  <c:v>1454</c:v>
                </c:pt>
                <c:pt idx="256">
                  <c:v>972</c:v>
                </c:pt>
                <c:pt idx="257">
                  <c:v>682</c:v>
                </c:pt>
                <c:pt idx="258">
                  <c:v>892</c:v>
                </c:pt>
                <c:pt idx="259">
                  <c:v>1226</c:v>
                </c:pt>
                <c:pt idx="260">
                  <c:v>1146</c:v>
                </c:pt>
                <c:pt idx="261">
                  <c:v>1013</c:v>
                </c:pt>
                <c:pt idx="262">
                  <c:v>837</c:v>
                </c:pt>
                <c:pt idx="263">
                  <c:v>707</c:v>
                </c:pt>
                <c:pt idx="264">
                  <c:v>879</c:v>
                </c:pt>
                <c:pt idx="265">
                  <c:v>571</c:v>
                </c:pt>
                <c:pt idx="266">
                  <c:v>596</c:v>
                </c:pt>
                <c:pt idx="267">
                  <c:v>824</c:v>
                </c:pt>
                <c:pt idx="268">
                  <c:v>826</c:v>
                </c:pt>
                <c:pt idx="269">
                  <c:v>770</c:v>
                </c:pt>
                <c:pt idx="270">
                  <c:v>559</c:v>
                </c:pt>
                <c:pt idx="271">
                  <c:v>511</c:v>
                </c:pt>
                <c:pt idx="272">
                  <c:v>336</c:v>
                </c:pt>
                <c:pt idx="273">
                  <c:v>335</c:v>
                </c:pt>
                <c:pt idx="274">
                  <c:v>415</c:v>
                </c:pt>
                <c:pt idx="275">
                  <c:v>761</c:v>
                </c:pt>
                <c:pt idx="276">
                  <c:v>904</c:v>
                </c:pt>
                <c:pt idx="277">
                  <c:v>1131</c:v>
                </c:pt>
                <c:pt idx="278">
                  <c:v>1090</c:v>
                </c:pt>
                <c:pt idx="279">
                  <c:v>542</c:v>
                </c:pt>
                <c:pt idx="280">
                  <c:v>465</c:v>
                </c:pt>
                <c:pt idx="281">
                  <c:v>613</c:v>
                </c:pt>
                <c:pt idx="282">
                  <c:v>1045</c:v>
                </c:pt>
                <c:pt idx="283">
                  <c:v>1451</c:v>
                </c:pt>
                <c:pt idx="284">
                  <c:v>1357</c:v>
                </c:pt>
                <c:pt idx="285">
                  <c:v>1052</c:v>
                </c:pt>
                <c:pt idx="286">
                  <c:v>690</c:v>
                </c:pt>
                <c:pt idx="287">
                  <c:v>407</c:v>
                </c:pt>
                <c:pt idx="288">
                  <c:v>660</c:v>
                </c:pt>
                <c:pt idx="289">
                  <c:v>979</c:v>
                </c:pt>
                <c:pt idx="290">
                  <c:v>847</c:v>
                </c:pt>
                <c:pt idx="291">
                  <c:v>712</c:v>
                </c:pt>
                <c:pt idx="292">
                  <c:v>891</c:v>
                </c:pt>
                <c:pt idx="293">
                  <c:v>718</c:v>
                </c:pt>
                <c:pt idx="294">
                  <c:v>596</c:v>
                </c:pt>
                <c:pt idx="295">
                  <c:v>596</c:v>
                </c:pt>
                <c:pt idx="296">
                  <c:v>937</c:v>
                </c:pt>
                <c:pt idx="297">
                  <c:v>1300</c:v>
                </c:pt>
                <c:pt idx="298">
                  <c:v>1359</c:v>
                </c:pt>
                <c:pt idx="299">
                  <c:v>1078</c:v>
                </c:pt>
                <c:pt idx="300">
                  <c:v>554</c:v>
                </c:pt>
                <c:pt idx="301">
                  <c:v>479</c:v>
                </c:pt>
                <c:pt idx="302">
                  <c:v>661</c:v>
                </c:pt>
                <c:pt idx="303">
                  <c:v>826</c:v>
                </c:pt>
                <c:pt idx="304">
                  <c:v>989</c:v>
                </c:pt>
                <c:pt idx="305">
                  <c:v>1069</c:v>
                </c:pt>
                <c:pt idx="306">
                  <c:v>1536</c:v>
                </c:pt>
                <c:pt idx="307">
                  <c:v>782</c:v>
                </c:pt>
                <c:pt idx="308">
                  <c:v>516</c:v>
                </c:pt>
                <c:pt idx="309">
                  <c:v>799</c:v>
                </c:pt>
                <c:pt idx="310">
                  <c:v>1737</c:v>
                </c:pt>
                <c:pt idx="311">
                  <c:v>1099</c:v>
                </c:pt>
                <c:pt idx="312">
                  <c:v>449</c:v>
                </c:pt>
                <c:pt idx="313">
                  <c:v>461</c:v>
                </c:pt>
                <c:pt idx="314">
                  <c:v>700</c:v>
                </c:pt>
                <c:pt idx="315">
                  <c:v>625</c:v>
                </c:pt>
                <c:pt idx="316">
                  <c:v>640</c:v>
                </c:pt>
                <c:pt idx="317">
                  <c:v>915</c:v>
                </c:pt>
                <c:pt idx="318">
                  <c:v>540</c:v>
                </c:pt>
                <c:pt idx="319">
                  <c:v>933</c:v>
                </c:pt>
                <c:pt idx="320">
                  <c:v>1310</c:v>
                </c:pt>
                <c:pt idx="321">
                  <c:v>1536</c:v>
                </c:pt>
                <c:pt idx="322">
                  <c:v>1123</c:v>
                </c:pt>
                <c:pt idx="323">
                  <c:v>799</c:v>
                </c:pt>
                <c:pt idx="324">
                  <c:v>462</c:v>
                </c:pt>
                <c:pt idx="325">
                  <c:v>337</c:v>
                </c:pt>
                <c:pt idx="326">
                  <c:v>636</c:v>
                </c:pt>
                <c:pt idx="327">
                  <c:v>786</c:v>
                </c:pt>
                <c:pt idx="328">
                  <c:v>474</c:v>
                </c:pt>
                <c:pt idx="329">
                  <c:v>1180</c:v>
                </c:pt>
                <c:pt idx="330">
                  <c:v>1607</c:v>
                </c:pt>
                <c:pt idx="331">
                  <c:v>1451</c:v>
                </c:pt>
                <c:pt idx="332">
                  <c:v>1019</c:v>
                </c:pt>
                <c:pt idx="333">
                  <c:v>679</c:v>
                </c:pt>
                <c:pt idx="334">
                  <c:v>836</c:v>
                </c:pt>
                <c:pt idx="335">
                  <c:v>1029</c:v>
                </c:pt>
                <c:pt idx="336">
                  <c:v>1284</c:v>
                </c:pt>
                <c:pt idx="337">
                  <c:v>1181</c:v>
                </c:pt>
                <c:pt idx="338">
                  <c:v>1535</c:v>
                </c:pt>
                <c:pt idx="339">
                  <c:v>800</c:v>
                </c:pt>
                <c:pt idx="340">
                  <c:v>496</c:v>
                </c:pt>
                <c:pt idx="341">
                  <c:v>551</c:v>
                </c:pt>
                <c:pt idx="342">
                  <c:v>737</c:v>
                </c:pt>
                <c:pt idx="343">
                  <c:v>651</c:v>
                </c:pt>
                <c:pt idx="344">
                  <c:v>820</c:v>
                </c:pt>
                <c:pt idx="345">
                  <c:v>1222</c:v>
                </c:pt>
                <c:pt idx="346">
                  <c:v>1536</c:v>
                </c:pt>
                <c:pt idx="347">
                  <c:v>1013</c:v>
                </c:pt>
                <c:pt idx="348">
                  <c:v>1093</c:v>
                </c:pt>
                <c:pt idx="349">
                  <c:v>1362</c:v>
                </c:pt>
                <c:pt idx="350">
                  <c:v>1050</c:v>
                </c:pt>
                <c:pt idx="351">
                  <c:v>952</c:v>
                </c:pt>
                <c:pt idx="352">
                  <c:v>999</c:v>
                </c:pt>
                <c:pt idx="353">
                  <c:v>1521</c:v>
                </c:pt>
                <c:pt idx="354">
                  <c:v>1075</c:v>
                </c:pt>
                <c:pt idx="355">
                  <c:v>1003</c:v>
                </c:pt>
                <c:pt idx="356">
                  <c:v>1176</c:v>
                </c:pt>
                <c:pt idx="357">
                  <c:v>1147</c:v>
                </c:pt>
                <c:pt idx="358">
                  <c:v>1369</c:v>
                </c:pt>
                <c:pt idx="359">
                  <c:v>1419</c:v>
                </c:pt>
                <c:pt idx="360">
                  <c:v>851</c:v>
                </c:pt>
                <c:pt idx="361">
                  <c:v>1160</c:v>
                </c:pt>
                <c:pt idx="362">
                  <c:v>829</c:v>
                </c:pt>
                <c:pt idx="363">
                  <c:v>563</c:v>
                </c:pt>
                <c:pt idx="364">
                  <c:v>1157</c:v>
                </c:pt>
                <c:pt idx="365">
                  <c:v>1274</c:v>
                </c:pt>
                <c:pt idx="366">
                  <c:v>1160</c:v>
                </c:pt>
                <c:pt idx="367">
                  <c:v>1826</c:v>
                </c:pt>
                <c:pt idx="368">
                  <c:v>1007</c:v>
                </c:pt>
                <c:pt idx="369">
                  <c:v>1762</c:v>
                </c:pt>
                <c:pt idx="370">
                  <c:v>2080</c:v>
                </c:pt>
                <c:pt idx="371">
                  <c:v>1778</c:v>
                </c:pt>
                <c:pt idx="372">
                  <c:v>2112</c:v>
                </c:pt>
                <c:pt idx="373">
                  <c:v>1365</c:v>
                </c:pt>
                <c:pt idx="374">
                  <c:v>1816</c:v>
                </c:pt>
                <c:pt idx="375">
                  <c:v>1294</c:v>
                </c:pt>
                <c:pt idx="376">
                  <c:v>1642</c:v>
                </c:pt>
                <c:pt idx="377">
                  <c:v>1355</c:v>
                </c:pt>
                <c:pt idx="378">
                  <c:v>1092</c:v>
                </c:pt>
                <c:pt idx="379">
                  <c:v>1381</c:v>
                </c:pt>
                <c:pt idx="380">
                  <c:v>1473</c:v>
                </c:pt>
                <c:pt idx="381">
                  <c:v>2275</c:v>
                </c:pt>
                <c:pt idx="382">
                  <c:v>2365</c:v>
                </c:pt>
                <c:pt idx="383">
                  <c:v>1701</c:v>
                </c:pt>
                <c:pt idx="384">
                  <c:v>1476</c:v>
                </c:pt>
                <c:pt idx="385">
                  <c:v>1711</c:v>
                </c:pt>
                <c:pt idx="386">
                  <c:v>2085</c:v>
                </c:pt>
                <c:pt idx="387">
                  <c:v>1747</c:v>
                </c:pt>
                <c:pt idx="388">
                  <c:v>2110</c:v>
                </c:pt>
                <c:pt idx="389">
                  <c:v>2303</c:v>
                </c:pt>
                <c:pt idx="390">
                  <c:v>2108</c:v>
                </c:pt>
                <c:pt idx="391">
                  <c:v>1989</c:v>
                </c:pt>
                <c:pt idx="392">
                  <c:v>1784</c:v>
                </c:pt>
                <c:pt idx="393">
                  <c:v>2242</c:v>
                </c:pt>
                <c:pt idx="394">
                  <c:v>2290</c:v>
                </c:pt>
                <c:pt idx="395">
                  <c:v>2440</c:v>
                </c:pt>
                <c:pt idx="396">
                  <c:v>1913</c:v>
                </c:pt>
                <c:pt idx="397">
                  <c:v>1118</c:v>
                </c:pt>
                <c:pt idx="398">
                  <c:v>1610</c:v>
                </c:pt>
                <c:pt idx="399">
                  <c:v>2061</c:v>
                </c:pt>
                <c:pt idx="400">
                  <c:v>2539</c:v>
                </c:pt>
                <c:pt idx="401">
                  <c:v>2653</c:v>
                </c:pt>
                <c:pt idx="402">
                  <c:v>2203</c:v>
                </c:pt>
                <c:pt idx="403">
                  <c:v>1330</c:v>
                </c:pt>
                <c:pt idx="404">
                  <c:v>1072</c:v>
                </c:pt>
                <c:pt idx="405">
                  <c:v>1170</c:v>
                </c:pt>
                <c:pt idx="406">
                  <c:v>1143</c:v>
                </c:pt>
                <c:pt idx="407">
                  <c:v>1946</c:v>
                </c:pt>
                <c:pt idx="408">
                  <c:v>1753</c:v>
                </c:pt>
                <c:pt idx="409">
                  <c:v>1463</c:v>
                </c:pt>
                <c:pt idx="410">
                  <c:v>2222</c:v>
                </c:pt>
                <c:pt idx="411">
                  <c:v>2170</c:v>
                </c:pt>
                <c:pt idx="412">
                  <c:v>2054</c:v>
                </c:pt>
                <c:pt idx="413">
                  <c:v>2133</c:v>
                </c:pt>
                <c:pt idx="414">
                  <c:v>2128</c:v>
                </c:pt>
                <c:pt idx="415">
                  <c:v>1697</c:v>
                </c:pt>
                <c:pt idx="416">
                  <c:v>827</c:v>
                </c:pt>
                <c:pt idx="417">
                  <c:v>785</c:v>
                </c:pt>
                <c:pt idx="418">
                  <c:v>830</c:v>
                </c:pt>
                <c:pt idx="419">
                  <c:v>875</c:v>
                </c:pt>
                <c:pt idx="420">
                  <c:v>1069</c:v>
                </c:pt>
                <c:pt idx="421">
                  <c:v>1484</c:v>
                </c:pt>
                <c:pt idx="422">
                  <c:v>1495</c:v>
                </c:pt>
                <c:pt idx="423">
                  <c:v>1341</c:v>
                </c:pt>
                <c:pt idx="424">
                  <c:v>1442</c:v>
                </c:pt>
                <c:pt idx="425">
                  <c:v>1674</c:v>
                </c:pt>
                <c:pt idx="426">
                  <c:v>1706</c:v>
                </c:pt>
                <c:pt idx="427">
                  <c:v>2105</c:v>
                </c:pt>
                <c:pt idx="428">
                  <c:v>2236</c:v>
                </c:pt>
                <c:pt idx="429">
                  <c:v>1455</c:v>
                </c:pt>
                <c:pt idx="430">
                  <c:v>1688</c:v>
                </c:pt>
                <c:pt idx="431">
                  <c:v>1512</c:v>
                </c:pt>
                <c:pt idx="432">
                  <c:v>1422</c:v>
                </c:pt>
                <c:pt idx="433">
                  <c:v>1463</c:v>
                </c:pt>
                <c:pt idx="434">
                  <c:v>1425</c:v>
                </c:pt>
                <c:pt idx="435">
                  <c:v>1453</c:v>
                </c:pt>
                <c:pt idx="436">
                  <c:v>1393</c:v>
                </c:pt>
                <c:pt idx="437">
                  <c:v>1262</c:v>
                </c:pt>
                <c:pt idx="438">
                  <c:v>1844</c:v>
                </c:pt>
                <c:pt idx="439">
                  <c:v>1883</c:v>
                </c:pt>
                <c:pt idx="440">
                  <c:v>1469</c:v>
                </c:pt>
                <c:pt idx="441">
                  <c:v>946</c:v>
                </c:pt>
                <c:pt idx="442">
                  <c:v>1160</c:v>
                </c:pt>
                <c:pt idx="443">
                  <c:v>1655</c:v>
                </c:pt>
                <c:pt idx="444">
                  <c:v>1400</c:v>
                </c:pt>
                <c:pt idx="445">
                  <c:v>1070</c:v>
                </c:pt>
                <c:pt idx="446">
                  <c:v>761</c:v>
                </c:pt>
                <c:pt idx="447">
                  <c:v>909</c:v>
                </c:pt>
                <c:pt idx="448">
                  <c:v>881</c:v>
                </c:pt>
                <c:pt idx="449">
                  <c:v>1263</c:v>
                </c:pt>
                <c:pt idx="450">
                  <c:v>1697</c:v>
                </c:pt>
                <c:pt idx="451">
                  <c:v>1386</c:v>
                </c:pt>
                <c:pt idx="452">
                  <c:v>1575</c:v>
                </c:pt>
                <c:pt idx="453">
                  <c:v>2007</c:v>
                </c:pt>
                <c:pt idx="454">
                  <c:v>1924</c:v>
                </c:pt>
                <c:pt idx="455">
                  <c:v>1473</c:v>
                </c:pt>
                <c:pt idx="456">
                  <c:v>1234</c:v>
                </c:pt>
                <c:pt idx="457">
                  <c:v>1347</c:v>
                </c:pt>
                <c:pt idx="458">
                  <c:v>2021</c:v>
                </c:pt>
                <c:pt idx="459">
                  <c:v>2264</c:v>
                </c:pt>
                <c:pt idx="460">
                  <c:v>2078</c:v>
                </c:pt>
                <c:pt idx="461">
                  <c:v>1637</c:v>
                </c:pt>
                <c:pt idx="462">
                  <c:v>1697</c:v>
                </c:pt>
                <c:pt idx="463">
                  <c:v>1723</c:v>
                </c:pt>
                <c:pt idx="464">
                  <c:v>2004</c:v>
                </c:pt>
                <c:pt idx="465">
                  <c:v>2100</c:v>
                </c:pt>
                <c:pt idx="466">
                  <c:v>1777</c:v>
                </c:pt>
                <c:pt idx="467">
                  <c:v>1940</c:v>
                </c:pt>
                <c:pt idx="468">
                  <c:v>1539</c:v>
                </c:pt>
                <c:pt idx="469">
                  <c:v>1172</c:v>
                </c:pt>
                <c:pt idx="470">
                  <c:v>1116</c:v>
                </c:pt>
                <c:pt idx="471">
                  <c:v>1314</c:v>
                </c:pt>
                <c:pt idx="472">
                  <c:v>890</c:v>
                </c:pt>
                <c:pt idx="473">
                  <c:v>1003</c:v>
                </c:pt>
                <c:pt idx="474">
                  <c:v>1400</c:v>
                </c:pt>
                <c:pt idx="475">
                  <c:v>2008</c:v>
                </c:pt>
                <c:pt idx="476">
                  <c:v>1665</c:v>
                </c:pt>
                <c:pt idx="477">
                  <c:v>1175</c:v>
                </c:pt>
                <c:pt idx="478">
                  <c:v>808</c:v>
                </c:pt>
                <c:pt idx="479">
                  <c:v>1143</c:v>
                </c:pt>
                <c:pt idx="480">
                  <c:v>1767</c:v>
                </c:pt>
                <c:pt idx="481">
                  <c:v>1522</c:v>
                </c:pt>
                <c:pt idx="482">
                  <c:v>1040</c:v>
                </c:pt>
                <c:pt idx="483">
                  <c:v>806</c:v>
                </c:pt>
                <c:pt idx="484">
                  <c:v>1003</c:v>
                </c:pt>
                <c:pt idx="485">
                  <c:v>1203</c:v>
                </c:pt>
                <c:pt idx="486">
                  <c:v>909</c:v>
                </c:pt>
                <c:pt idx="487">
                  <c:v>1022</c:v>
                </c:pt>
                <c:pt idx="488">
                  <c:v>1471</c:v>
                </c:pt>
                <c:pt idx="489">
                  <c:v>1259</c:v>
                </c:pt>
                <c:pt idx="490">
                  <c:v>1260</c:v>
                </c:pt>
                <c:pt idx="491">
                  <c:v>1701</c:v>
                </c:pt>
                <c:pt idx="492">
                  <c:v>1418</c:v>
                </c:pt>
                <c:pt idx="493">
                  <c:v>938</c:v>
                </c:pt>
                <c:pt idx="494">
                  <c:v>978</c:v>
                </c:pt>
                <c:pt idx="495">
                  <c:v>943</c:v>
                </c:pt>
                <c:pt idx="496">
                  <c:v>1135</c:v>
                </c:pt>
                <c:pt idx="497">
                  <c:v>706</c:v>
                </c:pt>
                <c:pt idx="498">
                  <c:v>1213</c:v>
                </c:pt>
                <c:pt idx="499">
                  <c:v>1496</c:v>
                </c:pt>
                <c:pt idx="500">
                  <c:v>1471</c:v>
                </c:pt>
                <c:pt idx="501">
                  <c:v>1869</c:v>
                </c:pt>
                <c:pt idx="502">
                  <c:v>1378</c:v>
                </c:pt>
                <c:pt idx="503">
                  <c:v>826</c:v>
                </c:pt>
                <c:pt idx="504">
                  <c:v>688</c:v>
                </c:pt>
                <c:pt idx="505">
                  <c:v>619</c:v>
                </c:pt>
                <c:pt idx="506">
                  <c:v>726</c:v>
                </c:pt>
                <c:pt idx="507">
                  <c:v>1153</c:v>
                </c:pt>
                <c:pt idx="508">
                  <c:v>1592</c:v>
                </c:pt>
                <c:pt idx="509">
                  <c:v>1387</c:v>
                </c:pt>
                <c:pt idx="510">
                  <c:v>1050</c:v>
                </c:pt>
                <c:pt idx="511">
                  <c:v>878</c:v>
                </c:pt>
                <c:pt idx="512">
                  <c:v>852</c:v>
                </c:pt>
                <c:pt idx="513">
                  <c:v>553</c:v>
                </c:pt>
                <c:pt idx="514">
                  <c:v>696</c:v>
                </c:pt>
                <c:pt idx="515">
                  <c:v>1152</c:v>
                </c:pt>
                <c:pt idx="516">
                  <c:v>1194</c:v>
                </c:pt>
                <c:pt idx="517">
                  <c:v>821</c:v>
                </c:pt>
                <c:pt idx="518">
                  <c:v>1133</c:v>
                </c:pt>
                <c:pt idx="519">
                  <c:v>1001</c:v>
                </c:pt>
                <c:pt idx="520">
                  <c:v>1081</c:v>
                </c:pt>
                <c:pt idx="521">
                  <c:v>1200</c:v>
                </c:pt>
                <c:pt idx="522">
                  <c:v>1345</c:v>
                </c:pt>
                <c:pt idx="523">
                  <c:v>1785</c:v>
                </c:pt>
                <c:pt idx="524">
                  <c:v>1514</c:v>
                </c:pt>
                <c:pt idx="525">
                  <c:v>1445</c:v>
                </c:pt>
                <c:pt idx="526">
                  <c:v>1400</c:v>
                </c:pt>
                <c:pt idx="527">
                  <c:v>804</c:v>
                </c:pt>
                <c:pt idx="528">
                  <c:v>1016</c:v>
                </c:pt>
                <c:pt idx="529">
                  <c:v>849</c:v>
                </c:pt>
                <c:pt idx="530">
                  <c:v>936</c:v>
                </c:pt>
                <c:pt idx="531">
                  <c:v>697</c:v>
                </c:pt>
                <c:pt idx="532">
                  <c:v>970</c:v>
                </c:pt>
                <c:pt idx="533">
                  <c:v>1337</c:v>
                </c:pt>
                <c:pt idx="534">
                  <c:v>1466</c:v>
                </c:pt>
                <c:pt idx="535">
                  <c:v>1547</c:v>
                </c:pt>
                <c:pt idx="536">
                  <c:v>1373</c:v>
                </c:pt>
                <c:pt idx="537">
                  <c:v>1071</c:v>
                </c:pt>
                <c:pt idx="538">
                  <c:v>955</c:v>
                </c:pt>
                <c:pt idx="539">
                  <c:v>725</c:v>
                </c:pt>
                <c:pt idx="540">
                  <c:v>779</c:v>
                </c:pt>
                <c:pt idx="541">
                  <c:v>817</c:v>
                </c:pt>
                <c:pt idx="542">
                  <c:v>871</c:v>
                </c:pt>
                <c:pt idx="543">
                  <c:v>973</c:v>
                </c:pt>
                <c:pt idx="544">
                  <c:v>799</c:v>
                </c:pt>
                <c:pt idx="545">
                  <c:v>628</c:v>
                </c:pt>
                <c:pt idx="546">
                  <c:v>984</c:v>
                </c:pt>
                <c:pt idx="547">
                  <c:v>1154</c:v>
                </c:pt>
                <c:pt idx="548">
                  <c:v>683</c:v>
                </c:pt>
                <c:pt idx="549">
                  <c:v>1133</c:v>
                </c:pt>
                <c:pt idx="550">
                  <c:v>821</c:v>
                </c:pt>
                <c:pt idx="551">
                  <c:v>1107</c:v>
                </c:pt>
                <c:pt idx="552">
                  <c:v>1094</c:v>
                </c:pt>
                <c:pt idx="553">
                  <c:v>1306</c:v>
                </c:pt>
                <c:pt idx="554">
                  <c:v>1037</c:v>
                </c:pt>
                <c:pt idx="555">
                  <c:v>572</c:v>
                </c:pt>
                <c:pt idx="556">
                  <c:v>432</c:v>
                </c:pt>
                <c:pt idx="557">
                  <c:v>704</c:v>
                </c:pt>
                <c:pt idx="558">
                  <c:v>1207</c:v>
                </c:pt>
                <c:pt idx="559">
                  <c:v>1430</c:v>
                </c:pt>
                <c:pt idx="561">
                  <c:v>938</c:v>
                </c:pt>
                <c:pt idx="562">
                  <c:v>930</c:v>
                </c:pt>
                <c:pt idx="563">
                  <c:v>846</c:v>
                </c:pt>
                <c:pt idx="564">
                  <c:v>715</c:v>
                </c:pt>
                <c:pt idx="565">
                  <c:v>602</c:v>
                </c:pt>
                <c:pt idx="566">
                  <c:v>594</c:v>
                </c:pt>
                <c:pt idx="567">
                  <c:v>454</c:v>
                </c:pt>
                <c:pt idx="568">
                  <c:v>377</c:v>
                </c:pt>
                <c:pt idx="569">
                  <c:v>445</c:v>
                </c:pt>
                <c:pt idx="570">
                  <c:v>536</c:v>
                </c:pt>
                <c:pt idx="571">
                  <c:v>511</c:v>
                </c:pt>
                <c:pt idx="572">
                  <c:v>622</c:v>
                </c:pt>
                <c:pt idx="573">
                  <c:v>742</c:v>
                </c:pt>
                <c:pt idx="574">
                  <c:v>616</c:v>
                </c:pt>
                <c:pt idx="575">
                  <c:v>588</c:v>
                </c:pt>
                <c:pt idx="576">
                  <c:v>999</c:v>
                </c:pt>
                <c:pt idx="577">
                  <c:v>970</c:v>
                </c:pt>
                <c:pt idx="578">
                  <c:v>1142</c:v>
                </c:pt>
                <c:pt idx="579">
                  <c:v>808</c:v>
                </c:pt>
                <c:pt idx="580">
                  <c:v>1079</c:v>
                </c:pt>
                <c:pt idx="581">
                  <c:v>724</c:v>
                </c:pt>
                <c:pt idx="582">
                  <c:v>745</c:v>
                </c:pt>
                <c:pt idx="583">
                  <c:v>837</c:v>
                </c:pt>
                <c:pt idx="584">
                  <c:v>1010</c:v>
                </c:pt>
                <c:pt idx="585">
                  <c:v>1399</c:v>
                </c:pt>
                <c:pt idx="586">
                  <c:v>906</c:v>
                </c:pt>
                <c:pt idx="587">
                  <c:v>791</c:v>
                </c:pt>
                <c:pt idx="589">
                  <c:v>561</c:v>
                </c:pt>
                <c:pt idx="590">
                  <c:v>497</c:v>
                </c:pt>
                <c:pt idx="591">
                  <c:v>390</c:v>
                </c:pt>
                <c:pt idx="592">
                  <c:v>425</c:v>
                </c:pt>
                <c:pt idx="593">
                  <c:v>363</c:v>
                </c:pt>
                <c:pt idx="594">
                  <c:v>372</c:v>
                </c:pt>
                <c:pt idx="595">
                  <c:v>744</c:v>
                </c:pt>
                <c:pt idx="596">
                  <c:v>762</c:v>
                </c:pt>
                <c:pt idx="597">
                  <c:v>579</c:v>
                </c:pt>
                <c:pt idx="598">
                  <c:v>836</c:v>
                </c:pt>
                <c:pt idx="599">
                  <c:v>1033</c:v>
                </c:pt>
                <c:pt idx="600">
                  <c:v>857</c:v>
                </c:pt>
                <c:pt idx="601">
                  <c:v>656</c:v>
                </c:pt>
                <c:pt idx="602">
                  <c:v>545</c:v>
                </c:pt>
                <c:pt idx="603">
                  <c:v>531</c:v>
                </c:pt>
                <c:pt idx="604">
                  <c:v>763</c:v>
                </c:pt>
                <c:pt idx="605">
                  <c:v>766</c:v>
                </c:pt>
                <c:pt idx="606">
                  <c:v>680</c:v>
                </c:pt>
                <c:pt idx="607">
                  <c:v>439</c:v>
                </c:pt>
                <c:pt idx="608">
                  <c:v>459</c:v>
                </c:pt>
                <c:pt idx="609">
                  <c:v>442</c:v>
                </c:pt>
                <c:pt idx="610">
                  <c:v>657</c:v>
                </c:pt>
                <c:pt idx="611">
                  <c:v>620</c:v>
                </c:pt>
                <c:pt idx="612">
                  <c:v>600</c:v>
                </c:pt>
                <c:pt idx="613">
                  <c:v>641</c:v>
                </c:pt>
                <c:pt idx="614">
                  <c:v>422</c:v>
                </c:pt>
                <c:pt idx="615">
                  <c:v>349</c:v>
                </c:pt>
                <c:pt idx="616">
                  <c:v>536</c:v>
                </c:pt>
                <c:pt idx="617">
                  <c:v>711</c:v>
                </c:pt>
                <c:pt idx="618">
                  <c:v>784</c:v>
                </c:pt>
                <c:pt idx="619">
                  <c:v>902</c:v>
                </c:pt>
                <c:pt idx="620">
                  <c:v>780</c:v>
                </c:pt>
                <c:pt idx="621">
                  <c:v>727</c:v>
                </c:pt>
                <c:pt idx="622">
                  <c:v>870</c:v>
                </c:pt>
                <c:pt idx="623">
                  <c:v>837</c:v>
                </c:pt>
                <c:pt idx="624">
                  <c:v>1014</c:v>
                </c:pt>
                <c:pt idx="625">
                  <c:v>1151</c:v>
                </c:pt>
                <c:pt idx="626">
                  <c:v>1027</c:v>
                </c:pt>
                <c:pt idx="627">
                  <c:v>553</c:v>
                </c:pt>
                <c:pt idx="628">
                  <c:v>631</c:v>
                </c:pt>
                <c:pt idx="629">
                  <c:v>1100</c:v>
                </c:pt>
                <c:pt idx="631">
                  <c:v>645</c:v>
                </c:pt>
                <c:pt idx="632">
                  <c:v>748</c:v>
                </c:pt>
                <c:pt idx="633">
                  <c:v>744</c:v>
                </c:pt>
                <c:pt idx="634">
                  <c:v>621</c:v>
                </c:pt>
                <c:pt idx="635">
                  <c:v>456</c:v>
                </c:pt>
                <c:pt idx="636">
                  <c:v>538</c:v>
                </c:pt>
                <c:pt idx="637">
                  <c:v>498</c:v>
                </c:pt>
                <c:pt idx="638">
                  <c:v>622</c:v>
                </c:pt>
                <c:pt idx="639">
                  <c:v>476</c:v>
                </c:pt>
                <c:pt idx="640">
                  <c:v>580</c:v>
                </c:pt>
                <c:pt idx="641">
                  <c:v>807</c:v>
                </c:pt>
                <c:pt idx="642">
                  <c:v>609</c:v>
                </c:pt>
                <c:pt idx="643">
                  <c:v>873</c:v>
                </c:pt>
                <c:pt idx="644">
                  <c:v>830</c:v>
                </c:pt>
                <c:pt idx="645">
                  <c:v>774</c:v>
                </c:pt>
                <c:pt idx="646">
                  <c:v>793</c:v>
                </c:pt>
                <c:pt idx="647">
                  <c:v>667</c:v>
                </c:pt>
                <c:pt idx="648">
                  <c:v>1388</c:v>
                </c:pt>
                <c:pt idx="649">
                  <c:v>1011</c:v>
                </c:pt>
                <c:pt idx="650">
                  <c:v>952</c:v>
                </c:pt>
                <c:pt idx="651">
                  <c:v>816</c:v>
                </c:pt>
                <c:pt idx="652">
                  <c:v>727</c:v>
                </c:pt>
                <c:pt idx="653">
                  <c:v>739</c:v>
                </c:pt>
                <c:pt idx="654">
                  <c:v>784</c:v>
                </c:pt>
                <c:pt idx="655">
                  <c:v>613</c:v>
                </c:pt>
                <c:pt idx="656">
                  <c:v>759</c:v>
                </c:pt>
                <c:pt idx="657">
                  <c:v>849</c:v>
                </c:pt>
                <c:pt idx="658">
                  <c:v>846</c:v>
                </c:pt>
                <c:pt idx="659">
                  <c:v>822</c:v>
                </c:pt>
                <c:pt idx="660">
                  <c:v>952</c:v>
                </c:pt>
                <c:pt idx="661">
                  <c:v>1160</c:v>
                </c:pt>
                <c:pt idx="662">
                  <c:v>676</c:v>
                </c:pt>
                <c:pt idx="663">
                  <c:v>777</c:v>
                </c:pt>
                <c:pt idx="664">
                  <c:v>551</c:v>
                </c:pt>
                <c:pt idx="665">
                  <c:v>813</c:v>
                </c:pt>
                <c:pt idx="666">
                  <c:v>690</c:v>
                </c:pt>
                <c:pt idx="667">
                  <c:v>595</c:v>
                </c:pt>
                <c:pt idx="668">
                  <c:v>532</c:v>
                </c:pt>
                <c:pt idx="669">
                  <c:v>572</c:v>
                </c:pt>
                <c:pt idx="670">
                  <c:v>840</c:v>
                </c:pt>
                <c:pt idx="671">
                  <c:v>914</c:v>
                </c:pt>
                <c:pt idx="672">
                  <c:v>722</c:v>
                </c:pt>
                <c:pt idx="673">
                  <c:v>905</c:v>
                </c:pt>
                <c:pt idx="674">
                  <c:v>1058</c:v>
                </c:pt>
                <c:pt idx="675">
                  <c:v>1164</c:v>
                </c:pt>
                <c:pt idx="676">
                  <c:v>827</c:v>
                </c:pt>
                <c:pt idx="677">
                  <c:v>694</c:v>
                </c:pt>
                <c:pt idx="678">
                  <c:v>1119</c:v>
                </c:pt>
                <c:pt idx="679">
                  <c:v>1440</c:v>
                </c:pt>
                <c:pt idx="680">
                  <c:v>716</c:v>
                </c:pt>
                <c:pt idx="681">
                  <c:v>926</c:v>
                </c:pt>
                <c:pt idx="682">
                  <c:v>1028</c:v>
                </c:pt>
                <c:pt idx="683">
                  <c:v>1063</c:v>
                </c:pt>
                <c:pt idx="684">
                  <c:v>1067</c:v>
                </c:pt>
                <c:pt idx="685">
                  <c:v>1213</c:v>
                </c:pt>
                <c:pt idx="686">
                  <c:v>832</c:v>
                </c:pt>
                <c:pt idx="687">
                  <c:v>563</c:v>
                </c:pt>
                <c:pt idx="688">
                  <c:v>695</c:v>
                </c:pt>
                <c:pt idx="689">
                  <c:v>721</c:v>
                </c:pt>
                <c:pt idx="690">
                  <c:v>1140</c:v>
                </c:pt>
                <c:pt idx="691">
                  <c:v>1023</c:v>
                </c:pt>
                <c:pt idx="692">
                  <c:v>1159</c:v>
                </c:pt>
                <c:pt idx="693">
                  <c:v>1687</c:v>
                </c:pt>
                <c:pt idx="694">
                  <c:v>1696</c:v>
                </c:pt>
                <c:pt idx="695">
                  <c:v>1161</c:v>
                </c:pt>
                <c:pt idx="696">
                  <c:v>640</c:v>
                </c:pt>
                <c:pt idx="697">
                  <c:v>753</c:v>
                </c:pt>
                <c:pt idx="698">
                  <c:v>869</c:v>
                </c:pt>
                <c:pt idx="699">
                  <c:v>1028</c:v>
                </c:pt>
                <c:pt idx="700">
                  <c:v>1019</c:v>
                </c:pt>
                <c:pt idx="701">
                  <c:v>1000</c:v>
                </c:pt>
                <c:pt idx="702">
                  <c:v>1281</c:v>
                </c:pt>
                <c:pt idx="703">
                  <c:v>985</c:v>
                </c:pt>
                <c:pt idx="704">
                  <c:v>904</c:v>
                </c:pt>
                <c:pt idx="705">
                  <c:v>866</c:v>
                </c:pt>
                <c:pt idx="706">
                  <c:v>818</c:v>
                </c:pt>
                <c:pt idx="708">
                  <c:v>1202</c:v>
                </c:pt>
                <c:pt idx="709">
                  <c:v>944</c:v>
                </c:pt>
                <c:pt idx="710">
                  <c:v>796</c:v>
                </c:pt>
                <c:pt idx="711">
                  <c:v>913</c:v>
                </c:pt>
                <c:pt idx="712">
                  <c:v>953</c:v>
                </c:pt>
                <c:pt idx="713">
                  <c:v>1042</c:v>
                </c:pt>
                <c:pt idx="714">
                  <c:v>1044</c:v>
                </c:pt>
                <c:pt idx="715">
                  <c:v>1222</c:v>
                </c:pt>
                <c:pt idx="716">
                  <c:v>845</c:v>
                </c:pt>
                <c:pt idx="717">
                  <c:v>922</c:v>
                </c:pt>
                <c:pt idx="718">
                  <c:v>739</c:v>
                </c:pt>
                <c:pt idx="719">
                  <c:v>923</c:v>
                </c:pt>
                <c:pt idx="720">
                  <c:v>972</c:v>
                </c:pt>
                <c:pt idx="721">
                  <c:v>1028</c:v>
                </c:pt>
                <c:pt idx="722">
                  <c:v>1435</c:v>
                </c:pt>
                <c:pt idx="723">
                  <c:v>1603</c:v>
                </c:pt>
                <c:pt idx="724">
                  <c:v>962</c:v>
                </c:pt>
                <c:pt idx="725">
                  <c:v>919</c:v>
                </c:pt>
                <c:pt idx="726">
                  <c:v>759</c:v>
                </c:pt>
                <c:pt idx="727">
                  <c:v>955</c:v>
                </c:pt>
                <c:pt idx="728">
                  <c:v>1069</c:v>
                </c:pt>
                <c:pt idx="729">
                  <c:v>783</c:v>
                </c:pt>
                <c:pt idx="730">
                  <c:v>1574</c:v>
                </c:pt>
                <c:pt idx="731">
                  <c:v>1940</c:v>
                </c:pt>
                <c:pt idx="732">
                  <c:v>1880</c:v>
                </c:pt>
                <c:pt idx="733">
                  <c:v>1939</c:v>
                </c:pt>
                <c:pt idx="734">
                  <c:v>2074</c:v>
                </c:pt>
                <c:pt idx="735">
                  <c:v>2276</c:v>
                </c:pt>
                <c:pt idx="736">
                  <c:v>1873</c:v>
                </c:pt>
                <c:pt idx="737">
                  <c:v>1726</c:v>
                </c:pt>
                <c:pt idx="738">
                  <c:v>1649</c:v>
                </c:pt>
                <c:pt idx="739">
                  <c:v>2062</c:v>
                </c:pt>
                <c:pt idx="740">
                  <c:v>1749</c:v>
                </c:pt>
                <c:pt idx="741">
                  <c:v>2128</c:v>
                </c:pt>
                <c:pt idx="742">
                  <c:v>1884</c:v>
                </c:pt>
                <c:pt idx="743">
                  <c:v>1855</c:v>
                </c:pt>
                <c:pt idx="744">
                  <c:v>2222</c:v>
                </c:pt>
                <c:pt idx="745">
                  <c:v>1206</c:v>
                </c:pt>
                <c:pt idx="746">
                  <c:v>1084</c:v>
                </c:pt>
                <c:pt idx="747">
                  <c:v>805</c:v>
                </c:pt>
                <c:pt idx="748">
                  <c:v>1210</c:v>
                </c:pt>
                <c:pt idx="749">
                  <c:v>899</c:v>
                </c:pt>
                <c:pt idx="750">
                  <c:v>760</c:v>
                </c:pt>
                <c:pt idx="751">
                  <c:v>758</c:v>
                </c:pt>
                <c:pt idx="752">
                  <c:v>754</c:v>
                </c:pt>
                <c:pt idx="753">
                  <c:v>1089</c:v>
                </c:pt>
                <c:pt idx="754">
                  <c:v>1037</c:v>
                </c:pt>
                <c:pt idx="755">
                  <c:v>1072</c:v>
                </c:pt>
                <c:pt idx="756">
                  <c:v>1058</c:v>
                </c:pt>
                <c:pt idx="757">
                  <c:v>1255</c:v>
                </c:pt>
                <c:pt idx="758">
                  <c:v>961</c:v>
                </c:pt>
                <c:pt idx="759">
                  <c:v>994</c:v>
                </c:pt>
                <c:pt idx="760">
                  <c:v>1234</c:v>
                </c:pt>
                <c:pt idx="761">
                  <c:v>989</c:v>
                </c:pt>
                <c:pt idx="762">
                  <c:v>1021</c:v>
                </c:pt>
                <c:pt idx="763">
                  <c:v>1383</c:v>
                </c:pt>
                <c:pt idx="764">
                  <c:v>1293</c:v>
                </c:pt>
                <c:pt idx="765">
                  <c:v>1723</c:v>
                </c:pt>
                <c:pt idx="766">
                  <c:v>1878</c:v>
                </c:pt>
                <c:pt idx="767">
                  <c:v>1945</c:v>
                </c:pt>
                <c:pt idx="768">
                  <c:v>1679</c:v>
                </c:pt>
                <c:pt idx="769">
                  <c:v>1413</c:v>
                </c:pt>
                <c:pt idx="770">
                  <c:v>1006</c:v>
                </c:pt>
                <c:pt idx="771">
                  <c:v>969</c:v>
                </c:pt>
                <c:pt idx="772">
                  <c:v>1262</c:v>
                </c:pt>
                <c:pt idx="773">
                  <c:v>962</c:v>
                </c:pt>
                <c:pt idx="774">
                  <c:v>1099</c:v>
                </c:pt>
                <c:pt idx="775">
                  <c:v>1280</c:v>
                </c:pt>
                <c:pt idx="776">
                  <c:v>1148</c:v>
                </c:pt>
                <c:pt idx="777">
                  <c:v>1173</c:v>
                </c:pt>
                <c:pt idx="778">
                  <c:v>1102</c:v>
                </c:pt>
                <c:pt idx="779">
                  <c:v>1508</c:v>
                </c:pt>
                <c:pt idx="780">
                  <c:v>1700</c:v>
                </c:pt>
                <c:pt idx="781">
                  <c:v>1226</c:v>
                </c:pt>
                <c:pt idx="782">
                  <c:v>980</c:v>
                </c:pt>
                <c:pt idx="783">
                  <c:v>754</c:v>
                </c:pt>
                <c:pt idx="784">
                  <c:v>1009</c:v>
                </c:pt>
                <c:pt idx="785">
                  <c:v>1122</c:v>
                </c:pt>
                <c:pt idx="786">
                  <c:v>681</c:v>
                </c:pt>
                <c:pt idx="787">
                  <c:v>568</c:v>
                </c:pt>
                <c:pt idx="788">
                  <c:v>612</c:v>
                </c:pt>
                <c:pt idx="789">
                  <c:v>829</c:v>
                </c:pt>
                <c:pt idx="790">
                  <c:v>1582</c:v>
                </c:pt>
                <c:pt idx="791">
                  <c:v>1550</c:v>
                </c:pt>
                <c:pt idx="792">
                  <c:v>1735</c:v>
                </c:pt>
                <c:pt idx="793">
                  <c:v>1971</c:v>
                </c:pt>
                <c:pt idx="794">
                  <c:v>2165</c:v>
                </c:pt>
                <c:pt idx="795">
                  <c:v>1869</c:v>
                </c:pt>
                <c:pt idx="796">
                  <c:v>1461</c:v>
                </c:pt>
                <c:pt idx="797">
                  <c:v>997</c:v>
                </c:pt>
                <c:pt idx="798">
                  <c:v>1798</c:v>
                </c:pt>
                <c:pt idx="799">
                  <c:v>2089</c:v>
                </c:pt>
                <c:pt idx="800">
                  <c:v>1398</c:v>
                </c:pt>
                <c:pt idx="801">
                  <c:v>846</c:v>
                </c:pt>
                <c:pt idx="802">
                  <c:v>1275</c:v>
                </c:pt>
                <c:pt idx="803">
                  <c:v>1254</c:v>
                </c:pt>
                <c:pt idx="804">
                  <c:v>988</c:v>
                </c:pt>
                <c:pt idx="805">
                  <c:v>1501</c:v>
                </c:pt>
                <c:pt idx="806">
                  <c:v>1552</c:v>
                </c:pt>
                <c:pt idx="807">
                  <c:v>654</c:v>
                </c:pt>
                <c:pt idx="808">
                  <c:v>1159</c:v>
                </c:pt>
                <c:pt idx="809">
                  <c:v>1368</c:v>
                </c:pt>
                <c:pt idx="810">
                  <c:v>716</c:v>
                </c:pt>
                <c:pt idx="811">
                  <c:v>668</c:v>
                </c:pt>
                <c:pt idx="812">
                  <c:v>926</c:v>
                </c:pt>
                <c:pt idx="813">
                  <c:v>1175</c:v>
                </c:pt>
                <c:pt idx="814">
                  <c:v>812</c:v>
                </c:pt>
                <c:pt idx="815">
                  <c:v>895</c:v>
                </c:pt>
                <c:pt idx="816">
                  <c:v>1240</c:v>
                </c:pt>
                <c:pt idx="817">
                  <c:v>1628</c:v>
                </c:pt>
                <c:pt idx="818">
                  <c:v>1138</c:v>
                </c:pt>
                <c:pt idx="819">
                  <c:v>1387</c:v>
                </c:pt>
                <c:pt idx="820">
                  <c:v>1219</c:v>
                </c:pt>
                <c:pt idx="821">
                  <c:v>788</c:v>
                </c:pt>
                <c:pt idx="822">
                  <c:v>1137</c:v>
                </c:pt>
                <c:pt idx="823">
                  <c:v>1200</c:v>
                </c:pt>
                <c:pt idx="824">
                  <c:v>779</c:v>
                </c:pt>
                <c:pt idx="825">
                  <c:v>1173</c:v>
                </c:pt>
                <c:pt idx="826">
                  <c:v>645</c:v>
                </c:pt>
                <c:pt idx="827">
                  <c:v>923</c:v>
                </c:pt>
                <c:pt idx="828">
                  <c:v>1579</c:v>
                </c:pt>
                <c:pt idx="829">
                  <c:v>1926</c:v>
                </c:pt>
                <c:pt idx="830">
                  <c:v>2184</c:v>
                </c:pt>
                <c:pt idx="831">
                  <c:v>1837</c:v>
                </c:pt>
                <c:pt idx="832">
                  <c:v>1264</c:v>
                </c:pt>
                <c:pt idx="833">
                  <c:v>996</c:v>
                </c:pt>
                <c:pt idx="834">
                  <c:v>1020</c:v>
                </c:pt>
                <c:pt idx="835">
                  <c:v>1472</c:v>
                </c:pt>
                <c:pt idx="836">
                  <c:v>1546</c:v>
                </c:pt>
                <c:pt idx="837">
                  <c:v>1277</c:v>
                </c:pt>
                <c:pt idx="838">
                  <c:v>1530</c:v>
                </c:pt>
                <c:pt idx="839">
                  <c:v>1894</c:v>
                </c:pt>
                <c:pt idx="840">
                  <c:v>1576</c:v>
                </c:pt>
                <c:pt idx="841">
                  <c:v>919</c:v>
                </c:pt>
                <c:pt idx="842">
                  <c:v>1008</c:v>
                </c:pt>
                <c:pt idx="843">
                  <c:v>774</c:v>
                </c:pt>
                <c:pt idx="844">
                  <c:v>716</c:v>
                </c:pt>
                <c:pt idx="845">
                  <c:v>608</c:v>
                </c:pt>
                <c:pt idx="846">
                  <c:v>687</c:v>
                </c:pt>
                <c:pt idx="847">
                  <c:v>1198</c:v>
                </c:pt>
                <c:pt idx="848">
                  <c:v>1722</c:v>
                </c:pt>
                <c:pt idx="849">
                  <c:v>1500</c:v>
                </c:pt>
                <c:pt idx="850">
                  <c:v>1110</c:v>
                </c:pt>
                <c:pt idx="851">
                  <c:v>1015</c:v>
                </c:pt>
                <c:pt idx="852">
                  <c:v>975</c:v>
                </c:pt>
                <c:pt idx="853">
                  <c:v>779</c:v>
                </c:pt>
                <c:pt idx="854">
                  <c:v>940</c:v>
                </c:pt>
                <c:pt idx="855">
                  <c:v>1173</c:v>
                </c:pt>
                <c:pt idx="856">
                  <c:v>966</c:v>
                </c:pt>
                <c:pt idx="857">
                  <c:v>1384</c:v>
                </c:pt>
                <c:pt idx="858">
                  <c:v>1517</c:v>
                </c:pt>
                <c:pt idx="859">
                  <c:v>1057</c:v>
                </c:pt>
                <c:pt idx="860">
                  <c:v>784</c:v>
                </c:pt>
                <c:pt idx="861">
                  <c:v>1176</c:v>
                </c:pt>
                <c:pt idx="862">
                  <c:v>1171</c:v>
                </c:pt>
                <c:pt idx="863">
                  <c:v>907</c:v>
                </c:pt>
                <c:pt idx="864">
                  <c:v>850</c:v>
                </c:pt>
                <c:pt idx="865">
                  <c:v>830</c:v>
                </c:pt>
                <c:pt idx="866">
                  <c:v>966</c:v>
                </c:pt>
                <c:pt idx="867">
                  <c:v>950</c:v>
                </c:pt>
                <c:pt idx="868">
                  <c:v>1141</c:v>
                </c:pt>
                <c:pt idx="869">
                  <c:v>1752</c:v>
                </c:pt>
                <c:pt idx="870">
                  <c:v>1695</c:v>
                </c:pt>
                <c:pt idx="871">
                  <c:v>1356</c:v>
                </c:pt>
                <c:pt idx="872">
                  <c:v>1313</c:v>
                </c:pt>
                <c:pt idx="873">
                  <c:v>1059</c:v>
                </c:pt>
                <c:pt idx="874">
                  <c:v>1222</c:v>
                </c:pt>
                <c:pt idx="875">
                  <c:v>1525</c:v>
                </c:pt>
                <c:pt idx="876">
                  <c:v>1985</c:v>
                </c:pt>
                <c:pt idx="877">
                  <c:v>1317</c:v>
                </c:pt>
                <c:pt idx="878">
                  <c:v>836</c:v>
                </c:pt>
                <c:pt idx="879">
                  <c:v>678</c:v>
                </c:pt>
                <c:pt idx="880">
                  <c:v>564</c:v>
                </c:pt>
                <c:pt idx="881">
                  <c:v>713</c:v>
                </c:pt>
                <c:pt idx="882">
                  <c:v>400</c:v>
                </c:pt>
                <c:pt idx="883">
                  <c:v>410</c:v>
                </c:pt>
                <c:pt idx="884">
                  <c:v>726</c:v>
                </c:pt>
                <c:pt idx="885">
                  <c:v>1227</c:v>
                </c:pt>
                <c:pt idx="886">
                  <c:v>1276</c:v>
                </c:pt>
                <c:pt idx="887">
                  <c:v>1238</c:v>
                </c:pt>
                <c:pt idx="888">
                  <c:v>1254</c:v>
                </c:pt>
                <c:pt idx="889">
                  <c:v>945</c:v>
                </c:pt>
                <c:pt idx="890">
                  <c:v>836</c:v>
                </c:pt>
                <c:pt idx="891">
                  <c:v>722</c:v>
                </c:pt>
                <c:pt idx="892">
                  <c:v>863</c:v>
                </c:pt>
                <c:pt idx="893">
                  <c:v>790</c:v>
                </c:pt>
                <c:pt idx="894">
                  <c:v>754</c:v>
                </c:pt>
                <c:pt idx="895">
                  <c:v>730</c:v>
                </c:pt>
                <c:pt idx="896">
                  <c:v>1299</c:v>
                </c:pt>
                <c:pt idx="897">
                  <c:v>1578</c:v>
                </c:pt>
                <c:pt idx="898">
                  <c:v>1092</c:v>
                </c:pt>
                <c:pt idx="899">
                  <c:v>831</c:v>
                </c:pt>
                <c:pt idx="900">
                  <c:v>816</c:v>
                </c:pt>
                <c:pt idx="901">
                  <c:v>958</c:v>
                </c:pt>
                <c:pt idx="902">
                  <c:v>1013</c:v>
                </c:pt>
                <c:pt idx="903">
                  <c:v>1505</c:v>
                </c:pt>
                <c:pt idx="904">
                  <c:v>1031</c:v>
                </c:pt>
                <c:pt idx="905">
                  <c:v>1500</c:v>
                </c:pt>
                <c:pt idx="906">
                  <c:v>998</c:v>
                </c:pt>
                <c:pt idx="907">
                  <c:v>1311</c:v>
                </c:pt>
                <c:pt idx="908">
                  <c:v>1663</c:v>
                </c:pt>
                <c:pt idx="909">
                  <c:v>920</c:v>
                </c:pt>
                <c:pt idx="910">
                  <c:v>963</c:v>
                </c:pt>
                <c:pt idx="911">
                  <c:v>998</c:v>
                </c:pt>
                <c:pt idx="912">
                  <c:v>648</c:v>
                </c:pt>
                <c:pt idx="913">
                  <c:v>666</c:v>
                </c:pt>
                <c:pt idx="914">
                  <c:v>661</c:v>
                </c:pt>
                <c:pt idx="915">
                  <c:v>650</c:v>
                </c:pt>
                <c:pt idx="916">
                  <c:v>494</c:v>
                </c:pt>
                <c:pt idx="917">
                  <c:v>742</c:v>
                </c:pt>
                <c:pt idx="918">
                  <c:v>1155</c:v>
                </c:pt>
                <c:pt idx="919">
                  <c:v>751</c:v>
                </c:pt>
                <c:pt idx="920">
                  <c:v>589</c:v>
                </c:pt>
                <c:pt idx="921">
                  <c:v>663</c:v>
                </c:pt>
                <c:pt idx="922">
                  <c:v>737</c:v>
                </c:pt>
                <c:pt idx="923">
                  <c:v>507</c:v>
                </c:pt>
                <c:pt idx="924">
                  <c:v>364</c:v>
                </c:pt>
                <c:pt idx="925">
                  <c:v>394</c:v>
                </c:pt>
                <c:pt idx="926">
                  <c:v>546</c:v>
                </c:pt>
                <c:pt idx="927">
                  <c:v>580</c:v>
                </c:pt>
                <c:pt idx="928">
                  <c:v>468</c:v>
                </c:pt>
                <c:pt idx="929">
                  <c:v>553</c:v>
                </c:pt>
                <c:pt idx="930">
                  <c:v>689</c:v>
                </c:pt>
                <c:pt idx="931">
                  <c:v>640</c:v>
                </c:pt>
                <c:pt idx="932">
                  <c:v>516</c:v>
                </c:pt>
                <c:pt idx="933">
                  <c:v>1115</c:v>
                </c:pt>
                <c:pt idx="934">
                  <c:v>774</c:v>
                </c:pt>
                <c:pt idx="935">
                  <c:v>782</c:v>
                </c:pt>
                <c:pt idx="936">
                  <c:v>995</c:v>
                </c:pt>
                <c:pt idx="937">
                  <c:v>621</c:v>
                </c:pt>
                <c:pt idx="938">
                  <c:v>487</c:v>
                </c:pt>
                <c:pt idx="939">
                  <c:v>382</c:v>
                </c:pt>
                <c:pt idx="940">
                  <c:v>635</c:v>
                </c:pt>
                <c:pt idx="941">
                  <c:v>780</c:v>
                </c:pt>
                <c:pt idx="942">
                  <c:v>859</c:v>
                </c:pt>
                <c:pt idx="943">
                  <c:v>735</c:v>
                </c:pt>
                <c:pt idx="944">
                  <c:v>699</c:v>
                </c:pt>
                <c:pt idx="945">
                  <c:v>613</c:v>
                </c:pt>
                <c:pt idx="946">
                  <c:v>800</c:v>
                </c:pt>
                <c:pt idx="947">
                  <c:v>568</c:v>
                </c:pt>
                <c:pt idx="948">
                  <c:v>676</c:v>
                </c:pt>
                <c:pt idx="949">
                  <c:v>889</c:v>
                </c:pt>
                <c:pt idx="950">
                  <c:v>1076</c:v>
                </c:pt>
                <c:pt idx="951">
                  <c:v>841</c:v>
                </c:pt>
                <c:pt idx="952">
                  <c:v>828</c:v>
                </c:pt>
                <c:pt idx="953">
                  <c:v>533</c:v>
                </c:pt>
                <c:pt idx="954">
                  <c:v>407</c:v>
                </c:pt>
                <c:pt idx="955">
                  <c:v>602</c:v>
                </c:pt>
                <c:pt idx="956">
                  <c:v>499</c:v>
                </c:pt>
                <c:pt idx="957">
                  <c:v>371</c:v>
                </c:pt>
                <c:pt idx="958">
                  <c:v>399</c:v>
                </c:pt>
                <c:pt idx="959">
                  <c:v>475</c:v>
                </c:pt>
              </c:numCache>
            </c:numRef>
          </c:yVal>
        </c:ser>
        <c:ser>
          <c:idx val="1"/>
          <c:order val="1"/>
          <c:marker>
            <c:symbol val="square"/>
            <c:size val="2"/>
          </c:marker>
          <c:xVal>
            <c:numRef>
              <c:f>Feuil1!$A$2:$A$1312</c:f>
              <c:numCache>
                <c:formatCode>General</c:formatCode>
                <c:ptCount val="131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numCache>
            </c:numRef>
          </c:xVal>
          <c:yVal>
            <c:numRef>
              <c:f>Feuil1!$E$2:$E$1312</c:f>
              <c:numCache>
                <c:formatCode>General</c:formatCode>
                <c:ptCount val="1311"/>
                <c:pt idx="0">
                  <c:v>1505.8283111408875</c:v>
                </c:pt>
                <c:pt idx="1">
                  <c:v>1511.8220191479568</c:v>
                </c:pt>
                <c:pt idx="2">
                  <c:v>1517.7085114819938</c:v>
                </c:pt>
                <c:pt idx="3">
                  <c:v>1523.4860438482781</c:v>
                </c:pt>
                <c:pt idx="4">
                  <c:v>1529.1529042392808</c:v>
                </c:pt>
                <c:pt idx="5">
                  <c:v>1534.7074134419697</c:v>
                </c:pt>
                <c:pt idx="6">
                  <c:v>1540.1479255353877</c:v>
                </c:pt>
                <c:pt idx="7">
                  <c:v>1545.4728283783886</c:v>
                </c:pt>
                <c:pt idx="8">
                  <c:v>1550.6805440873386</c:v>
                </c:pt>
                <c:pt idx="9">
                  <c:v>1555.769529503681</c:v>
                </c:pt>
                <c:pt idx="10">
                  <c:v>1560.7382766512073</c:v>
                </c:pt>
                <c:pt idx="11">
                  <c:v>1565.5853131829047</c:v>
                </c:pt>
                <c:pt idx="12">
                  <c:v>1570.3092028172396</c:v>
                </c:pt>
                <c:pt idx="13">
                  <c:v>1574.9085457637646</c:v>
                </c:pt>
                <c:pt idx="14">
                  <c:v>1579.3819791379015</c:v>
                </c:pt>
                <c:pt idx="15">
                  <c:v>1583.728177364799</c:v>
                </c:pt>
                <c:pt idx="16">
                  <c:v>1587.9458525721218</c:v>
                </c:pt>
                <c:pt idx="17">
                  <c:v>1592.0337549716819</c:v>
                </c:pt>
                <c:pt idx="18">
                  <c:v>1595.9906732297748</c:v>
                </c:pt>
                <c:pt idx="19">
                  <c:v>1599.8154348261216</c:v>
                </c:pt>
                <c:pt idx="20">
                  <c:v>1603.5069064013182</c:v>
                </c:pt>
                <c:pt idx="21">
                  <c:v>1607.0639940926674</c:v>
                </c:pt>
                <c:pt idx="22">
                  <c:v>1610.4856438583174</c:v>
                </c:pt>
                <c:pt idx="23">
                  <c:v>1613.7708417895985</c:v>
                </c:pt>
                <c:pt idx="24">
                  <c:v>1616.9186144114628</c:v>
                </c:pt>
                <c:pt idx="25">
                  <c:v>1619.9280289709479</c:v>
                </c:pt>
                <c:pt idx="26">
                  <c:v>1622.7981937135714</c:v>
                </c:pt>
                <c:pt idx="27">
                  <c:v>1625.5282581475769</c:v>
                </c:pt>
                <c:pt idx="28">
                  <c:v>1628.1174132959529</c:v>
                </c:pt>
                <c:pt idx="29">
                  <c:v>1630.5648919361506</c:v>
                </c:pt>
                <c:pt idx="30">
                  <c:v>1632.8699688274276</c:v>
                </c:pt>
                <c:pt idx="31">
                  <c:v>1635.031960925754</c:v>
                </c:pt>
                <c:pt idx="32">
                  <c:v>1637.0502275862104</c:v>
                </c:pt>
                <c:pt idx="33">
                  <c:v>1638.9241707528286</c:v>
                </c:pt>
                <c:pt idx="34">
                  <c:v>1640.6532351358044</c:v>
                </c:pt>
                <c:pt idx="35">
                  <c:v>1642.2369083760464</c:v>
                </c:pt>
                <c:pt idx="36">
                  <c:v>1643.674721196993</c:v>
                </c:pt>
                <c:pt idx="37">
                  <c:v>1644.9662475436767</c:v>
                </c:pt>
                <c:pt idx="38">
                  <c:v>1646.111104708966</c:v>
                </c:pt>
                <c:pt idx="39">
                  <c:v>1647.1089534469761</c:v>
                </c:pt>
                <c:pt idx="40">
                  <c:v>1647.9594980735897</c:v>
                </c:pt>
                <c:pt idx="41">
                  <c:v>1648.6624865540775</c:v>
                </c:pt>
                <c:pt idx="42">
                  <c:v>1649.2177105777823</c:v>
                </c:pt>
                <c:pt idx="43">
                  <c:v>1649.6250056198417</c:v>
                </c:pt>
                <c:pt idx="44">
                  <c:v>1649.8842509899453</c:v>
                </c:pt>
                <c:pt idx="45">
                  <c:v>1649.9953698680954</c:v>
                </c:pt>
                <c:pt idx="46">
                  <c:v>1649.958329327369</c:v>
                </c:pt>
                <c:pt idx="47">
                  <c:v>1649.7731403436785</c:v>
                </c:pt>
                <c:pt idx="48">
                  <c:v>1649.4398577925169</c:v>
                </c:pt>
                <c:pt idx="49">
                  <c:v>1648.9585804326962</c:v>
                </c:pt>
                <c:pt idx="50">
                  <c:v>1648.3294508770848</c:v>
                </c:pt>
                <c:pt idx="51">
                  <c:v>1647.5526555503486</c:v>
                </c:pt>
                <c:pt idx="52">
                  <c:v>1646.6284246337068</c:v>
                </c:pt>
                <c:pt idx="53">
                  <c:v>1645.5570319967273</c:v>
                </c:pt>
                <c:pt idx="54">
                  <c:v>1644.3387951161701</c:v>
                </c:pt>
                <c:pt idx="55">
                  <c:v>1642.974074981915</c:v>
                </c:pt>
                <c:pt idx="56">
                  <c:v>1641.463275989991</c:v>
                </c:pt>
                <c:pt idx="57">
                  <c:v>1639.8068458227451</c:v>
                </c:pt>
                <c:pt idx="58">
                  <c:v>1638.0052753161842</c:v>
                </c:pt>
                <c:pt idx="59">
                  <c:v>1636.0590983145303</c:v>
                </c:pt>
                <c:pt idx="60">
                  <c:v>1633.9688915120321</c:v>
                </c:pt>
                <c:pt idx="61">
                  <c:v>1631.7352742820744</c:v>
                </c:pt>
                <c:pt idx="62">
                  <c:v>1629.358908493648</c:v>
                </c:pt>
                <c:pt idx="63">
                  <c:v>1626.8404983152225</c:v>
                </c:pt>
                <c:pt idx="64">
                  <c:v>1624.1807900060853</c:v>
                </c:pt>
                <c:pt idx="65">
                  <c:v>1621.3805716952104</c:v>
                </c:pt>
                <c:pt idx="66">
                  <c:v>1618.4406731477161</c:v>
                </c:pt>
                <c:pt idx="67">
                  <c:v>1615.3619655189896</c:v>
                </c:pt>
                <c:pt idx="68">
                  <c:v>1612.1453610965464</c:v>
                </c:pt>
                <c:pt idx="69">
                  <c:v>1608.7918130296966</c:v>
                </c:pt>
                <c:pt idx="70">
                  <c:v>1605.3023150471079</c:v>
                </c:pt>
                <c:pt idx="71">
                  <c:v>1601.6779011623419</c:v>
                </c:pt>
                <c:pt idx="72">
                  <c:v>1597.9196453674545</c:v>
                </c:pt>
                <c:pt idx="73">
                  <c:v>1594.0286613147466</c:v>
                </c:pt>
                <c:pt idx="74">
                  <c:v>1590.0061019867678</c:v>
                </c:pt>
                <c:pt idx="75">
                  <c:v>1585.8531593546606</c:v>
                </c:pt>
                <c:pt idx="76">
                  <c:v>1581.5710640249554</c:v>
                </c:pt>
                <c:pt idx="77">
                  <c:v>1577.1610848749128</c:v>
                </c:pt>
                <c:pt idx="78">
                  <c:v>1572.6245286765306</c:v>
                </c:pt>
                <c:pt idx="79">
                  <c:v>1567.9627397093182</c:v>
                </c:pt>
                <c:pt idx="80">
                  <c:v>1563.1770993619548</c:v>
                </c:pt>
                <c:pt idx="81">
                  <c:v>1558.2690257229576</c:v>
                </c:pt>
                <c:pt idx="82">
                  <c:v>1553.2399731604721</c:v>
                </c:pt>
                <c:pt idx="83">
                  <c:v>1548.0914318913074</c:v>
                </c:pt>
                <c:pt idx="84">
                  <c:v>1542.8249275393562</c:v>
                </c:pt>
                <c:pt idx="85">
                  <c:v>1537.44202068352</c:v>
                </c:pt>
                <c:pt idx="86">
                  <c:v>1531.9443063952708</c:v>
                </c:pt>
                <c:pt idx="87">
                  <c:v>1526.333413766004</c:v>
                </c:pt>
                <c:pt idx="88">
                  <c:v>1520.6110054242977</c:v>
                </c:pt>
                <c:pt idx="89">
                  <c:v>1514.7787770432435</c:v>
                </c:pt>
                <c:pt idx="90">
                  <c:v>1508.8384568379806</c:v>
                </c:pt>
                <c:pt idx="91">
                  <c:v>1502.7918050535882</c:v>
                </c:pt>
                <c:pt idx="92">
                  <c:v>1496.6406134434883</c:v>
                </c:pt>
                <c:pt idx="93">
                  <c:v>1490.3867047385079</c:v>
                </c:pt>
                <c:pt idx="94">
                  <c:v>1484.0319321067659</c:v>
                </c:pt>
                <c:pt idx="95">
                  <c:v>1477.578178604542</c:v>
                </c:pt>
                <c:pt idx="96">
                  <c:v>1471.0273566182816</c:v>
                </c:pt>
                <c:pt idx="97">
                  <c:v>1464.3814072979167</c:v>
                </c:pt>
                <c:pt idx="98">
                  <c:v>1457.6422999816632</c:v>
                </c:pt>
                <c:pt idx="99">
                  <c:v>1450.8120316124607</c:v>
                </c:pt>
                <c:pt idx="100">
                  <c:v>1443.8926261462364</c:v>
                </c:pt>
                <c:pt idx="101">
                  <c:v>1436.8861339521618</c:v>
                </c:pt>
                <c:pt idx="102">
                  <c:v>1429.7946312050879</c:v>
                </c:pt>
                <c:pt idx="103">
                  <c:v>1422.6202192703252</c:v>
                </c:pt>
                <c:pt idx="104">
                  <c:v>1415.3650240809659</c:v>
                </c:pt>
                <c:pt idx="105">
                  <c:v>1408.0311955079258</c:v>
                </c:pt>
                <c:pt idx="106">
                  <c:v>1400.6209067228874</c:v>
                </c:pt>
                <c:pt idx="107">
                  <c:v>1393.1363535543449</c:v>
                </c:pt>
                <c:pt idx="108">
                  <c:v>1385.5797538369311</c:v>
                </c:pt>
                <c:pt idx="109">
                  <c:v>1377.953346754229</c:v>
                </c:pt>
                <c:pt idx="110">
                  <c:v>1370.2593921752473</c:v>
                </c:pt>
                <c:pt idx="111">
                  <c:v>1362.5001699847764</c:v>
                </c:pt>
                <c:pt idx="112">
                  <c:v>1354.6779794078102</c:v>
                </c:pt>
                <c:pt idx="113">
                  <c:v>1346.7951383282332</c:v>
                </c:pt>
                <c:pt idx="114">
                  <c:v>1338.8539826019814</c:v>
                </c:pt>
                <c:pt idx="115">
                  <c:v>1330.8568653648831</c:v>
                </c:pt>
                <c:pt idx="116">
                  <c:v>1322.806156335366</c:v>
                </c:pt>
                <c:pt idx="117">
                  <c:v>1314.704241112265</c:v>
                </c:pt>
                <c:pt idx="118">
                  <c:v>1306.5535204679127</c:v>
                </c:pt>
                <c:pt idx="119">
                  <c:v>1298.3564096367447</c:v>
                </c:pt>
                <c:pt idx="120">
                  <c:v>1290.1153375996078</c:v>
                </c:pt>
                <c:pt idx="121">
                  <c:v>1281.8327463640028</c:v>
                </c:pt>
                <c:pt idx="122">
                  <c:v>1273.5110902404672</c:v>
                </c:pt>
                <c:pt idx="123">
                  <c:v>1265.1528351153056</c:v>
                </c:pt>
                <c:pt idx="124">
                  <c:v>1256.7604577198972</c:v>
                </c:pt>
                <c:pt idx="125">
                  <c:v>1248.3364448967873</c:v>
                </c:pt>
                <c:pt idx="126">
                  <c:v>1239.8832928627808</c:v>
                </c:pt>
                <c:pt idx="127">
                  <c:v>1231.4035064692587</c:v>
                </c:pt>
                <c:pt idx="128">
                  <c:v>1222.8995984599364</c:v>
                </c:pt>
                <c:pt idx="129">
                  <c:v>1214.37408872629</c:v>
                </c:pt>
                <c:pt idx="130">
                  <c:v>1205.8295035608471</c:v>
                </c:pt>
                <c:pt idx="131">
                  <c:v>1197.2683749085988</c:v>
                </c:pt>
                <c:pt idx="132">
                  <c:v>1188.6932396167306</c:v>
                </c:pt>
                <c:pt idx="133">
                  <c:v>1180.1066386828961</c:v>
                </c:pt>
                <c:pt idx="134">
                  <c:v>1171.5111165022645</c:v>
                </c:pt>
                <c:pt idx="135">
                  <c:v>1162.9092201135659</c:v>
                </c:pt>
                <c:pt idx="136">
                  <c:v>1154.3034984443436</c:v>
                </c:pt>
                <c:pt idx="137">
                  <c:v>1145.6965015556557</c:v>
                </c:pt>
                <c:pt idx="138">
                  <c:v>1137.090779886433</c:v>
                </c:pt>
                <c:pt idx="139">
                  <c:v>1128.4888834977348</c:v>
                </c:pt>
                <c:pt idx="140">
                  <c:v>1119.8933613171032</c:v>
                </c:pt>
                <c:pt idx="141">
                  <c:v>1111.3067603832681</c:v>
                </c:pt>
                <c:pt idx="142">
                  <c:v>1102.7316250914</c:v>
                </c:pt>
                <c:pt idx="143">
                  <c:v>1094.1704964391522</c:v>
                </c:pt>
                <c:pt idx="144">
                  <c:v>1085.6259112737089</c:v>
                </c:pt>
                <c:pt idx="145">
                  <c:v>1077.1004015400622</c:v>
                </c:pt>
                <c:pt idx="146">
                  <c:v>1068.5964935307411</c:v>
                </c:pt>
                <c:pt idx="147">
                  <c:v>1060.116707137219</c:v>
                </c:pt>
                <c:pt idx="148">
                  <c:v>1051.6635551032111</c:v>
                </c:pt>
                <c:pt idx="149">
                  <c:v>1043.2395422801017</c:v>
                </c:pt>
                <c:pt idx="150">
                  <c:v>1034.8471648846937</c:v>
                </c:pt>
                <c:pt idx="151">
                  <c:v>1026.4889097595315</c:v>
                </c:pt>
                <c:pt idx="152">
                  <c:v>1018.1672536359958</c:v>
                </c:pt>
                <c:pt idx="153">
                  <c:v>1009.8846624003918</c:v>
                </c:pt>
                <c:pt idx="154">
                  <c:v>1001.6435903632541</c:v>
                </c:pt>
                <c:pt idx="155">
                  <c:v>993.4464795320863</c:v>
                </c:pt>
                <c:pt idx="156">
                  <c:v>985.29575888773468</c:v>
                </c:pt>
                <c:pt idx="157">
                  <c:v>977.1938436646335</c:v>
                </c:pt>
                <c:pt idx="158">
                  <c:v>969.14313463511564</c:v>
                </c:pt>
                <c:pt idx="159">
                  <c:v>961.14601739801719</c:v>
                </c:pt>
                <c:pt idx="160">
                  <c:v>953.20486167176671</c:v>
                </c:pt>
                <c:pt idx="161">
                  <c:v>945.32202059218855</c:v>
                </c:pt>
                <c:pt idx="162">
                  <c:v>937.49983001522264</c:v>
                </c:pt>
                <c:pt idx="163">
                  <c:v>929.74060782475237</c:v>
                </c:pt>
                <c:pt idx="164">
                  <c:v>922.04665324576979</c:v>
                </c:pt>
                <c:pt idx="165">
                  <c:v>914.42024616306753</c:v>
                </c:pt>
                <c:pt idx="166">
                  <c:v>906.86364644565458</c:v>
                </c:pt>
                <c:pt idx="167">
                  <c:v>899.37909327711247</c:v>
                </c:pt>
                <c:pt idx="168">
                  <c:v>891.96880449207299</c:v>
                </c:pt>
                <c:pt idx="169">
                  <c:v>884.6349759190332</c:v>
                </c:pt>
                <c:pt idx="170">
                  <c:v>877.37978072967462</c:v>
                </c:pt>
                <c:pt idx="171">
                  <c:v>870.2053687949109</c:v>
                </c:pt>
                <c:pt idx="172">
                  <c:v>863.11386604783752</c:v>
                </c:pt>
                <c:pt idx="173">
                  <c:v>856.10737385376331</c:v>
                </c:pt>
                <c:pt idx="174">
                  <c:v>849.18796838753804</c:v>
                </c:pt>
                <c:pt idx="175">
                  <c:v>842.35770001833566</c:v>
                </c:pt>
                <c:pt idx="176">
                  <c:v>835.61859270208254</c:v>
                </c:pt>
                <c:pt idx="177">
                  <c:v>828.97264338171749</c:v>
                </c:pt>
                <c:pt idx="178">
                  <c:v>822.42182139545685</c:v>
                </c:pt>
                <c:pt idx="179">
                  <c:v>815.96806789323284</c:v>
                </c:pt>
                <c:pt idx="180">
                  <c:v>809.613295261492</c:v>
                </c:pt>
                <c:pt idx="181">
                  <c:v>803.35938655651091</c:v>
                </c:pt>
                <c:pt idx="182">
                  <c:v>797.20819494641091</c:v>
                </c:pt>
                <c:pt idx="183">
                  <c:v>791.1615431620188</c:v>
                </c:pt>
                <c:pt idx="184">
                  <c:v>785.2212229567557</c:v>
                </c:pt>
                <c:pt idx="185">
                  <c:v>779.38899457570199</c:v>
                </c:pt>
                <c:pt idx="186">
                  <c:v>773.66658623399576</c:v>
                </c:pt>
                <c:pt idx="187">
                  <c:v>768.05569360472782</c:v>
                </c:pt>
                <c:pt idx="188">
                  <c:v>762.5579793164793</c:v>
                </c:pt>
                <c:pt idx="189">
                  <c:v>757.17507246064292</c:v>
                </c:pt>
                <c:pt idx="190">
                  <c:v>751.90856810869229</c:v>
                </c:pt>
                <c:pt idx="191">
                  <c:v>746.7600268395272</c:v>
                </c:pt>
                <c:pt idx="192">
                  <c:v>741.73097427704192</c:v>
                </c:pt>
                <c:pt idx="193">
                  <c:v>736.82290063804521</c:v>
                </c:pt>
                <c:pt idx="194">
                  <c:v>732.03726029068116</c:v>
                </c:pt>
                <c:pt idx="195">
                  <c:v>727.37547132346822</c:v>
                </c:pt>
                <c:pt idx="196">
                  <c:v>722.83891512508637</c:v>
                </c:pt>
                <c:pt idx="197">
                  <c:v>718.42893597504394</c:v>
                </c:pt>
                <c:pt idx="198">
                  <c:v>714.14684064533878</c:v>
                </c:pt>
                <c:pt idx="199">
                  <c:v>709.99389801323218</c:v>
                </c:pt>
                <c:pt idx="200">
                  <c:v>705.97133868525339</c:v>
                </c:pt>
                <c:pt idx="201">
                  <c:v>702.08035463254544</c:v>
                </c:pt>
                <c:pt idx="202">
                  <c:v>698.32209883765756</c:v>
                </c:pt>
                <c:pt idx="203">
                  <c:v>694.69768495289202</c:v>
                </c:pt>
                <c:pt idx="204">
                  <c:v>691.20818697030302</c:v>
                </c:pt>
                <c:pt idx="205">
                  <c:v>687.85463890345306</c:v>
                </c:pt>
                <c:pt idx="206">
                  <c:v>684.63803448101021</c:v>
                </c:pt>
                <c:pt idx="207">
                  <c:v>681.55932685228379</c:v>
                </c:pt>
                <c:pt idx="208">
                  <c:v>678.61942830478949</c:v>
                </c:pt>
                <c:pt idx="209">
                  <c:v>675.81920999391389</c:v>
                </c:pt>
                <c:pt idx="210">
                  <c:v>673.15950168477718</c:v>
                </c:pt>
                <c:pt idx="211">
                  <c:v>670.6410915063517</c:v>
                </c:pt>
                <c:pt idx="212">
                  <c:v>668.26472571792556</c:v>
                </c:pt>
                <c:pt idx="213">
                  <c:v>666.0311084879678</c:v>
                </c:pt>
                <c:pt idx="214">
                  <c:v>663.94090168546916</c:v>
                </c:pt>
                <c:pt idx="215">
                  <c:v>661.99472468381578</c:v>
                </c:pt>
                <c:pt idx="216">
                  <c:v>660.19315417725511</c:v>
                </c:pt>
                <c:pt idx="217">
                  <c:v>658.5367240100087</c:v>
                </c:pt>
                <c:pt idx="218">
                  <c:v>657.02592501808476</c:v>
                </c:pt>
                <c:pt idx="219">
                  <c:v>655.66120488382956</c:v>
                </c:pt>
                <c:pt idx="220">
                  <c:v>654.44296800327243</c:v>
                </c:pt>
                <c:pt idx="221">
                  <c:v>653.37157536629309</c:v>
                </c:pt>
                <c:pt idx="222">
                  <c:v>652.44734444965115</c:v>
                </c:pt>
                <c:pt idx="223">
                  <c:v>651.67054912291496</c:v>
                </c:pt>
                <c:pt idx="224">
                  <c:v>651.04141956730393</c:v>
                </c:pt>
                <c:pt idx="225">
                  <c:v>650.56014220748318</c:v>
                </c:pt>
                <c:pt idx="226">
                  <c:v>650.22685965632161</c:v>
                </c:pt>
                <c:pt idx="227">
                  <c:v>650.04167067263108</c:v>
                </c:pt>
                <c:pt idx="228">
                  <c:v>650.00463013190483</c:v>
                </c:pt>
                <c:pt idx="229">
                  <c:v>650.11574901005451</c:v>
                </c:pt>
                <c:pt idx="230">
                  <c:v>650.37499438015823</c:v>
                </c:pt>
                <c:pt idx="231">
                  <c:v>650.7822894222179</c:v>
                </c:pt>
                <c:pt idx="232">
                  <c:v>651.33751344592201</c:v>
                </c:pt>
                <c:pt idx="233">
                  <c:v>652.04050192641057</c:v>
                </c:pt>
                <c:pt idx="234">
                  <c:v>652.89104655302413</c:v>
                </c:pt>
                <c:pt idx="235">
                  <c:v>653.88889529103392</c:v>
                </c:pt>
                <c:pt idx="236">
                  <c:v>655.03375245632355</c:v>
                </c:pt>
                <c:pt idx="237">
                  <c:v>656.32527880300677</c:v>
                </c:pt>
                <c:pt idx="238">
                  <c:v>657.76309162395387</c:v>
                </c:pt>
                <c:pt idx="239">
                  <c:v>659.34676486419539</c:v>
                </c:pt>
                <c:pt idx="240">
                  <c:v>661.0758292471719</c:v>
                </c:pt>
                <c:pt idx="241">
                  <c:v>662.94977241378979</c:v>
                </c:pt>
                <c:pt idx="242">
                  <c:v>664.96803907424658</c:v>
                </c:pt>
                <c:pt idx="243">
                  <c:v>667.13003117257279</c:v>
                </c:pt>
                <c:pt idx="244">
                  <c:v>669.4351080638495</c:v>
                </c:pt>
                <c:pt idx="245">
                  <c:v>671.8825867040473</c:v>
                </c:pt>
                <c:pt idx="246">
                  <c:v>674.47174185242341</c:v>
                </c:pt>
                <c:pt idx="247">
                  <c:v>677.20180628642879</c:v>
                </c:pt>
                <c:pt idx="248">
                  <c:v>680.07197102905263</c:v>
                </c:pt>
                <c:pt idx="249">
                  <c:v>683.08138558853761</c:v>
                </c:pt>
                <c:pt idx="250">
                  <c:v>686.22915821040192</c:v>
                </c:pt>
                <c:pt idx="251">
                  <c:v>689.51435614168304</c:v>
                </c:pt>
                <c:pt idx="252">
                  <c:v>692.9360059073332</c:v>
                </c:pt>
                <c:pt idx="253">
                  <c:v>696.49309359868244</c:v>
                </c:pt>
                <c:pt idx="254">
                  <c:v>700.18456517387835</c:v>
                </c:pt>
                <c:pt idx="255">
                  <c:v>704.00932677022593</c:v>
                </c:pt>
                <c:pt idx="256">
                  <c:v>707.96624502831833</c:v>
                </c:pt>
                <c:pt idx="257">
                  <c:v>712.05414742787866</c:v>
                </c:pt>
                <c:pt idx="258">
                  <c:v>716.27182263520183</c:v>
                </c:pt>
                <c:pt idx="259">
                  <c:v>720.61802086209843</c:v>
                </c:pt>
                <c:pt idx="260">
                  <c:v>725.09145423623636</c:v>
                </c:pt>
                <c:pt idx="261">
                  <c:v>729.69079718276123</c:v>
                </c:pt>
                <c:pt idx="262">
                  <c:v>734.41468681709625</c:v>
                </c:pt>
                <c:pt idx="263">
                  <c:v>739.26172334879311</c:v>
                </c:pt>
                <c:pt idx="264">
                  <c:v>744.23047049631964</c:v>
                </c:pt>
                <c:pt idx="265">
                  <c:v>749.31945591266208</c:v>
                </c:pt>
                <c:pt idx="266">
                  <c:v>754.52717162161173</c:v>
                </c:pt>
                <c:pt idx="267">
                  <c:v>759.85207446461243</c:v>
                </c:pt>
                <c:pt idx="268">
                  <c:v>765.29258655803164</c:v>
                </c:pt>
                <c:pt idx="269">
                  <c:v>770.84709576071884</c:v>
                </c:pt>
                <c:pt idx="270">
                  <c:v>776.5139561517226</c:v>
                </c:pt>
                <c:pt idx="271">
                  <c:v>782.29148851800767</c:v>
                </c:pt>
                <c:pt idx="272">
                  <c:v>788.17798085204402</c:v>
                </c:pt>
                <c:pt idx="273">
                  <c:v>794.17168885911303</c:v>
                </c:pt>
                <c:pt idx="274">
                  <c:v>800.2708364741768</c:v>
                </c:pt>
                <c:pt idx="275">
                  <c:v>806.47361638816687</c:v>
                </c:pt>
                <c:pt idx="276">
                  <c:v>812.77819058352782</c:v>
                </c:pt>
                <c:pt idx="277">
                  <c:v>819.18269087886108</c:v>
                </c:pt>
                <c:pt idx="278">
                  <c:v>825.68521948250941</c:v>
                </c:pt>
                <c:pt idx="279">
                  <c:v>832.28384955491163</c:v>
                </c:pt>
                <c:pt idx="280">
                  <c:v>838.97662577956658</c:v>
                </c:pt>
                <c:pt idx="281">
                  <c:v>845.76156494243742</c:v>
                </c:pt>
                <c:pt idx="282">
                  <c:v>852.63665651961844</c:v>
                </c:pt>
                <c:pt idx="283">
                  <c:v>859.59986327310003</c:v>
                </c:pt>
                <c:pt idx="284">
                  <c:v>866.6491218544412</c:v>
                </c:pt>
                <c:pt idx="285">
                  <c:v>873.78234341619066</c:v>
                </c:pt>
                <c:pt idx="286">
                  <c:v>880.99741423085061</c:v>
                </c:pt>
                <c:pt idx="287">
                  <c:v>888.29219631722503</c:v>
                </c:pt>
                <c:pt idx="288">
                  <c:v>895.66452807394796</c:v>
                </c:pt>
                <c:pt idx="289">
                  <c:v>903.11222492001139</c:v>
                </c:pt>
                <c:pt idx="290">
                  <c:v>910.63307994210629</c:v>
                </c:pt>
                <c:pt idx="291">
                  <c:v>918.22486454857506</c:v>
                </c:pt>
                <c:pt idx="292">
                  <c:v>925.88532912979474</c:v>
                </c:pt>
                <c:pt idx="293">
                  <c:v>933.61220372478465</c:v>
                </c:pt>
                <c:pt idx="294">
                  <c:v>941.40319869384177</c:v>
                </c:pt>
                <c:pt idx="295">
                  <c:v>949.25600539701361</c:v>
                </c:pt>
                <c:pt idx="296">
                  <c:v>957.168296878197</c:v>
                </c:pt>
                <c:pt idx="297">
                  <c:v>965.13772855466368</c:v>
                </c:pt>
                <c:pt idx="298">
                  <c:v>973.16193891181456</c:v>
                </c:pt>
                <c:pt idx="299">
                  <c:v>981.23855020294343</c:v>
                </c:pt>
                <c:pt idx="300">
                  <c:v>989.36516915381787</c:v>
                </c:pt>
                <c:pt idx="301">
                  <c:v>997.53938767185605</c:v>
                </c:pt>
                <c:pt idx="302">
                  <c:v>1005.7587835596961</c:v>
                </c:pt>
                <c:pt idx="303">
                  <c:v>1014.0209212329477</c:v>
                </c:pt>
                <c:pt idx="304">
                  <c:v>1022.3233524419065</c:v>
                </c:pt>
                <c:pt idx="305">
                  <c:v>1030.663616997025</c:v>
                </c:pt>
                <c:pt idx="306">
                  <c:v>1039.0392434979178</c:v>
                </c:pt>
                <c:pt idx="307">
                  <c:v>1047.447750065691</c:v>
                </c:pt>
                <c:pt idx="308">
                  <c:v>1055.886645078378</c:v>
                </c:pt>
                <c:pt idx="309">
                  <c:v>1064.3534279092612</c:v>
                </c:pt>
                <c:pt idx="310">
                  <c:v>1072.8455896678599</c:v>
                </c:pt>
                <c:pt idx="311">
                  <c:v>1081.3606139433682</c:v>
                </c:pt>
                <c:pt idx="312">
                  <c:v>1089.8959775503238</c:v>
                </c:pt>
                <c:pt idx="313">
                  <c:v>1098.4491512762831</c:v>
                </c:pt>
                <c:pt idx="314">
                  <c:v>1107.0176006312772</c:v>
                </c:pt>
                <c:pt idx="315">
                  <c:v>1115.5987865988402</c:v>
                </c:pt>
                <c:pt idx="316">
                  <c:v>1124.1901663883734</c:v>
                </c:pt>
                <c:pt idx="317">
                  <c:v>1132.7891941886273</c:v>
                </c:pt>
                <c:pt idx="318">
                  <c:v>1141.3933219220828</c:v>
                </c:pt>
                <c:pt idx="319">
                  <c:v>1150.0000000000002</c:v>
                </c:pt>
                <c:pt idx="320">
                  <c:v>1158.6066780779176</c:v>
                </c:pt>
                <c:pt idx="321">
                  <c:v>1167.2108058113731</c:v>
                </c:pt>
                <c:pt idx="322">
                  <c:v>1175.809833611627</c:v>
                </c:pt>
                <c:pt idx="323">
                  <c:v>1184.4012134011605</c:v>
                </c:pt>
                <c:pt idx="324">
                  <c:v>1192.9823993687232</c:v>
                </c:pt>
                <c:pt idx="325">
                  <c:v>1201.550848723718</c:v>
                </c:pt>
                <c:pt idx="326">
                  <c:v>1210.1040224496767</c:v>
                </c:pt>
                <c:pt idx="327">
                  <c:v>1218.6393860566325</c:v>
                </c:pt>
                <c:pt idx="328">
                  <c:v>1227.1544103321405</c:v>
                </c:pt>
                <c:pt idx="329">
                  <c:v>1235.646572090739</c:v>
                </c:pt>
                <c:pt idx="330">
                  <c:v>1244.1133549216224</c:v>
                </c:pt>
                <c:pt idx="331">
                  <c:v>1252.5522499343097</c:v>
                </c:pt>
                <c:pt idx="332">
                  <c:v>1260.9607565020831</c:v>
                </c:pt>
                <c:pt idx="333">
                  <c:v>1269.3363830029755</c:v>
                </c:pt>
                <c:pt idx="334">
                  <c:v>1277.6766475580935</c:v>
                </c:pt>
                <c:pt idx="335">
                  <c:v>1285.9790787670531</c:v>
                </c:pt>
                <c:pt idx="336">
                  <c:v>1294.2412164403049</c:v>
                </c:pt>
                <c:pt idx="337">
                  <c:v>1302.4606123281449</c:v>
                </c:pt>
                <c:pt idx="338">
                  <c:v>1310.6348308461822</c:v>
                </c:pt>
                <c:pt idx="339">
                  <c:v>1318.7614497970565</c:v>
                </c:pt>
                <c:pt idx="340">
                  <c:v>1326.8380610881861</c:v>
                </c:pt>
                <c:pt idx="341">
                  <c:v>1334.862271445337</c:v>
                </c:pt>
                <c:pt idx="342">
                  <c:v>1342.8317031218037</c:v>
                </c:pt>
                <c:pt idx="343">
                  <c:v>1350.743994602987</c:v>
                </c:pt>
                <c:pt idx="344">
                  <c:v>1358.5968013061588</c:v>
                </c:pt>
                <c:pt idx="345">
                  <c:v>1366.3877962752158</c:v>
                </c:pt>
                <c:pt idx="346">
                  <c:v>1374.1146708702058</c:v>
                </c:pt>
                <c:pt idx="347">
                  <c:v>1381.7751354514257</c:v>
                </c:pt>
                <c:pt idx="348">
                  <c:v>1389.3669200578943</c:v>
                </c:pt>
                <c:pt idx="349">
                  <c:v>1396.8877750799886</c:v>
                </c:pt>
                <c:pt idx="350">
                  <c:v>1404.3354719260526</c:v>
                </c:pt>
                <c:pt idx="351">
                  <c:v>1411.7078036827761</c:v>
                </c:pt>
                <c:pt idx="352">
                  <c:v>1419.0025857691503</c:v>
                </c:pt>
                <c:pt idx="353">
                  <c:v>1426.2176565838101</c:v>
                </c:pt>
                <c:pt idx="354">
                  <c:v>1433.3508781455589</c:v>
                </c:pt>
                <c:pt idx="355">
                  <c:v>1440.4001367269007</c:v>
                </c:pt>
                <c:pt idx="356">
                  <c:v>1447.3633434803817</c:v>
                </c:pt>
                <c:pt idx="357">
                  <c:v>1454.238435057563</c:v>
                </c:pt>
                <c:pt idx="358">
                  <c:v>1461.0233742204339</c:v>
                </c:pt>
                <c:pt idx="359">
                  <c:v>1467.7161504450889</c:v>
                </c:pt>
                <c:pt idx="360">
                  <c:v>1474.3147805174906</c:v>
                </c:pt>
                <c:pt idx="361">
                  <c:v>1480.8173091211397</c:v>
                </c:pt>
                <c:pt idx="362">
                  <c:v>1487.221809416473</c:v>
                </c:pt>
                <c:pt idx="363">
                  <c:v>1493.5263836118338</c:v>
                </c:pt>
                <c:pt idx="364">
                  <c:v>1499.7291635258239</c:v>
                </c:pt>
                <c:pt idx="365">
                  <c:v>1505.8283111408875</c:v>
                </c:pt>
                <c:pt idx="366">
                  <c:v>1511.8220191479566</c:v>
                </c:pt>
                <c:pt idx="367">
                  <c:v>1517.7085114819934</c:v>
                </c:pt>
                <c:pt idx="368">
                  <c:v>1523.4860438482781</c:v>
                </c:pt>
                <c:pt idx="369">
                  <c:v>1529.152904239281</c:v>
                </c:pt>
                <c:pt idx="370">
                  <c:v>1534.7074134419693</c:v>
                </c:pt>
                <c:pt idx="371">
                  <c:v>1540.1479255353877</c:v>
                </c:pt>
                <c:pt idx="372">
                  <c:v>1545.4728283783886</c:v>
                </c:pt>
                <c:pt idx="373">
                  <c:v>1550.6805440873384</c:v>
                </c:pt>
                <c:pt idx="374">
                  <c:v>1555.769529503681</c:v>
                </c:pt>
                <c:pt idx="375">
                  <c:v>1560.7382766512073</c:v>
                </c:pt>
                <c:pt idx="376">
                  <c:v>1565.5853131829044</c:v>
                </c:pt>
                <c:pt idx="377">
                  <c:v>1570.3092028172389</c:v>
                </c:pt>
                <c:pt idx="378">
                  <c:v>1574.9085457637646</c:v>
                </c:pt>
                <c:pt idx="379">
                  <c:v>1579.3819791379017</c:v>
                </c:pt>
                <c:pt idx="380">
                  <c:v>1583.7281773647987</c:v>
                </c:pt>
                <c:pt idx="381">
                  <c:v>1587.9458525721218</c:v>
                </c:pt>
                <c:pt idx="382">
                  <c:v>1592.0337549716819</c:v>
                </c:pt>
                <c:pt idx="383">
                  <c:v>1595.9906732297745</c:v>
                </c:pt>
                <c:pt idx="384">
                  <c:v>1599.8154348261216</c:v>
                </c:pt>
                <c:pt idx="385">
                  <c:v>1603.506906401318</c:v>
                </c:pt>
                <c:pt idx="386">
                  <c:v>1607.0639940926669</c:v>
                </c:pt>
                <c:pt idx="387">
                  <c:v>1610.4856438583174</c:v>
                </c:pt>
                <c:pt idx="388">
                  <c:v>1613.7708417895983</c:v>
                </c:pt>
                <c:pt idx="389">
                  <c:v>1616.9186144114631</c:v>
                </c:pt>
                <c:pt idx="390">
                  <c:v>1619.9280289709477</c:v>
                </c:pt>
                <c:pt idx="391">
                  <c:v>1622.7981937135714</c:v>
                </c:pt>
                <c:pt idx="392">
                  <c:v>1625.5282581475767</c:v>
                </c:pt>
                <c:pt idx="393">
                  <c:v>1628.1174132959527</c:v>
                </c:pt>
                <c:pt idx="394">
                  <c:v>1630.5648919361506</c:v>
                </c:pt>
                <c:pt idx="395">
                  <c:v>1632.8699688274276</c:v>
                </c:pt>
                <c:pt idx="396">
                  <c:v>1635.0319609257535</c:v>
                </c:pt>
                <c:pt idx="397">
                  <c:v>1637.0502275862104</c:v>
                </c:pt>
                <c:pt idx="398">
                  <c:v>1638.9241707528286</c:v>
                </c:pt>
                <c:pt idx="399">
                  <c:v>1640.6532351358046</c:v>
                </c:pt>
                <c:pt idx="400">
                  <c:v>1642.2369083760459</c:v>
                </c:pt>
                <c:pt idx="401">
                  <c:v>1643.674721196993</c:v>
                </c:pt>
                <c:pt idx="402">
                  <c:v>1644.9662475436764</c:v>
                </c:pt>
                <c:pt idx="403">
                  <c:v>1646.111104708966</c:v>
                </c:pt>
                <c:pt idx="404">
                  <c:v>1647.1089534469761</c:v>
                </c:pt>
                <c:pt idx="405">
                  <c:v>1647.9594980735897</c:v>
                </c:pt>
                <c:pt idx="406">
                  <c:v>1648.6624865540775</c:v>
                </c:pt>
                <c:pt idx="407">
                  <c:v>1649.2177105777821</c:v>
                </c:pt>
                <c:pt idx="408">
                  <c:v>1649.6250056198417</c:v>
                </c:pt>
                <c:pt idx="409">
                  <c:v>1649.8842509899453</c:v>
                </c:pt>
                <c:pt idx="410">
                  <c:v>1649.9953698680954</c:v>
                </c:pt>
                <c:pt idx="411">
                  <c:v>1649.958329327369</c:v>
                </c:pt>
                <c:pt idx="412">
                  <c:v>1649.7731403436785</c:v>
                </c:pt>
                <c:pt idx="413">
                  <c:v>1649.4398577925169</c:v>
                </c:pt>
                <c:pt idx="414">
                  <c:v>1648.9585804326964</c:v>
                </c:pt>
                <c:pt idx="415">
                  <c:v>1648.3294508770848</c:v>
                </c:pt>
                <c:pt idx="416">
                  <c:v>1647.5526555503488</c:v>
                </c:pt>
                <c:pt idx="417">
                  <c:v>1646.628424633707</c:v>
                </c:pt>
                <c:pt idx="418">
                  <c:v>1645.5570319967273</c:v>
                </c:pt>
                <c:pt idx="419">
                  <c:v>1644.3387951161701</c:v>
                </c:pt>
                <c:pt idx="420">
                  <c:v>1642.9740749819152</c:v>
                </c:pt>
                <c:pt idx="421">
                  <c:v>1641.463275989991</c:v>
                </c:pt>
                <c:pt idx="422">
                  <c:v>1639.8068458227451</c:v>
                </c:pt>
                <c:pt idx="423">
                  <c:v>1638.0052753161842</c:v>
                </c:pt>
                <c:pt idx="424">
                  <c:v>1636.0590983145305</c:v>
                </c:pt>
                <c:pt idx="425">
                  <c:v>1633.9688915120321</c:v>
                </c:pt>
                <c:pt idx="426">
                  <c:v>1631.7352742820744</c:v>
                </c:pt>
                <c:pt idx="427">
                  <c:v>1629.3589084936482</c:v>
                </c:pt>
                <c:pt idx="428">
                  <c:v>1626.8404983152225</c:v>
                </c:pt>
                <c:pt idx="429">
                  <c:v>1624.1807900060858</c:v>
                </c:pt>
                <c:pt idx="430">
                  <c:v>1621.3805716952104</c:v>
                </c:pt>
                <c:pt idx="431">
                  <c:v>1618.4406731477161</c:v>
                </c:pt>
                <c:pt idx="432">
                  <c:v>1615.3619655189896</c:v>
                </c:pt>
                <c:pt idx="433">
                  <c:v>1612.1453610965466</c:v>
                </c:pt>
                <c:pt idx="434">
                  <c:v>1608.7918130296966</c:v>
                </c:pt>
                <c:pt idx="435">
                  <c:v>1605.3023150471079</c:v>
                </c:pt>
                <c:pt idx="436">
                  <c:v>1601.6779011623421</c:v>
                </c:pt>
                <c:pt idx="437">
                  <c:v>1597.9196453674547</c:v>
                </c:pt>
                <c:pt idx="438">
                  <c:v>1594.0286613147466</c:v>
                </c:pt>
                <c:pt idx="439">
                  <c:v>1590.006101986768</c:v>
                </c:pt>
                <c:pt idx="440">
                  <c:v>1585.8531593546609</c:v>
                </c:pt>
                <c:pt idx="441">
                  <c:v>1581.5710640249556</c:v>
                </c:pt>
                <c:pt idx="442">
                  <c:v>1577.1610848749131</c:v>
                </c:pt>
                <c:pt idx="443">
                  <c:v>1572.6245286765313</c:v>
                </c:pt>
                <c:pt idx="444">
                  <c:v>1567.9627397093182</c:v>
                </c:pt>
                <c:pt idx="445">
                  <c:v>1563.177099361955</c:v>
                </c:pt>
                <c:pt idx="446">
                  <c:v>1558.2690257229581</c:v>
                </c:pt>
                <c:pt idx="447">
                  <c:v>1553.2399731604726</c:v>
                </c:pt>
                <c:pt idx="448">
                  <c:v>1548.0914318913076</c:v>
                </c:pt>
                <c:pt idx="449">
                  <c:v>1542.8249275393564</c:v>
                </c:pt>
                <c:pt idx="450">
                  <c:v>1537.4420206835202</c:v>
                </c:pt>
                <c:pt idx="451">
                  <c:v>1531.944306395271</c:v>
                </c:pt>
                <c:pt idx="452">
                  <c:v>1526.333413766004</c:v>
                </c:pt>
                <c:pt idx="453">
                  <c:v>1520.6110054242979</c:v>
                </c:pt>
                <c:pt idx="454">
                  <c:v>1514.778777043244</c:v>
                </c:pt>
                <c:pt idx="455">
                  <c:v>1508.8384568379806</c:v>
                </c:pt>
                <c:pt idx="456">
                  <c:v>1502.7918050535886</c:v>
                </c:pt>
                <c:pt idx="457">
                  <c:v>1496.6406134434885</c:v>
                </c:pt>
                <c:pt idx="458">
                  <c:v>1490.3867047385079</c:v>
                </c:pt>
                <c:pt idx="459">
                  <c:v>1484.0319321067666</c:v>
                </c:pt>
                <c:pt idx="460">
                  <c:v>1477.5781786045425</c:v>
                </c:pt>
                <c:pt idx="461">
                  <c:v>1471.0273566182816</c:v>
                </c:pt>
                <c:pt idx="462">
                  <c:v>1464.3814072979167</c:v>
                </c:pt>
                <c:pt idx="463">
                  <c:v>1457.6422999816637</c:v>
                </c:pt>
                <c:pt idx="464">
                  <c:v>1450.8120316124609</c:v>
                </c:pt>
                <c:pt idx="465">
                  <c:v>1443.8926261462364</c:v>
                </c:pt>
                <c:pt idx="466">
                  <c:v>1436.8861339521623</c:v>
                </c:pt>
                <c:pt idx="467">
                  <c:v>1429.7946312050879</c:v>
                </c:pt>
                <c:pt idx="468">
                  <c:v>1422.6202192703252</c:v>
                </c:pt>
                <c:pt idx="469">
                  <c:v>1415.3650240809666</c:v>
                </c:pt>
                <c:pt idx="470">
                  <c:v>1408.031195507926</c:v>
                </c:pt>
                <c:pt idx="471">
                  <c:v>1400.6209067228876</c:v>
                </c:pt>
                <c:pt idx="472">
                  <c:v>1393.1363535543449</c:v>
                </c:pt>
                <c:pt idx="473">
                  <c:v>1385.5797538369318</c:v>
                </c:pt>
                <c:pt idx="474">
                  <c:v>1377.9533467542292</c:v>
                </c:pt>
                <c:pt idx="475">
                  <c:v>1370.2593921752473</c:v>
                </c:pt>
                <c:pt idx="476">
                  <c:v>1362.5001699847769</c:v>
                </c:pt>
                <c:pt idx="477">
                  <c:v>1354.6779794078107</c:v>
                </c:pt>
                <c:pt idx="478">
                  <c:v>1346.7951383282332</c:v>
                </c:pt>
                <c:pt idx="479">
                  <c:v>1338.8539826019824</c:v>
                </c:pt>
                <c:pt idx="480">
                  <c:v>1330.8568653648838</c:v>
                </c:pt>
                <c:pt idx="481">
                  <c:v>1322.8061563353663</c:v>
                </c:pt>
                <c:pt idx="482">
                  <c:v>1314.704241112265</c:v>
                </c:pt>
                <c:pt idx="483">
                  <c:v>1306.5535204679129</c:v>
                </c:pt>
                <c:pt idx="484">
                  <c:v>1298.356409636745</c:v>
                </c:pt>
                <c:pt idx="485">
                  <c:v>1290.1153375996078</c:v>
                </c:pt>
                <c:pt idx="486">
                  <c:v>1281.8327463640032</c:v>
                </c:pt>
                <c:pt idx="487">
                  <c:v>1273.5110902404676</c:v>
                </c:pt>
                <c:pt idx="488">
                  <c:v>1265.1528351153056</c:v>
                </c:pt>
                <c:pt idx="489">
                  <c:v>1256.7604577198979</c:v>
                </c:pt>
                <c:pt idx="490">
                  <c:v>1248.3364448967877</c:v>
                </c:pt>
                <c:pt idx="491">
                  <c:v>1239.8832928627808</c:v>
                </c:pt>
                <c:pt idx="492">
                  <c:v>1231.4035064692584</c:v>
                </c:pt>
                <c:pt idx="493">
                  <c:v>1222.8995984599369</c:v>
                </c:pt>
                <c:pt idx="494">
                  <c:v>1214.3740887262902</c:v>
                </c:pt>
                <c:pt idx="495">
                  <c:v>1205.8295035608469</c:v>
                </c:pt>
                <c:pt idx="496">
                  <c:v>1197.2683749085995</c:v>
                </c:pt>
                <c:pt idx="497">
                  <c:v>1188.693239616731</c:v>
                </c:pt>
                <c:pt idx="498">
                  <c:v>1180.1066386828961</c:v>
                </c:pt>
                <c:pt idx="499">
                  <c:v>1171.5111165022652</c:v>
                </c:pt>
                <c:pt idx="500">
                  <c:v>1162.9092201135659</c:v>
                </c:pt>
                <c:pt idx="501">
                  <c:v>1154.3034984443439</c:v>
                </c:pt>
                <c:pt idx="502">
                  <c:v>1145.6965015556557</c:v>
                </c:pt>
                <c:pt idx="503">
                  <c:v>1137.0907798864334</c:v>
                </c:pt>
                <c:pt idx="504">
                  <c:v>1128.4888834977351</c:v>
                </c:pt>
                <c:pt idx="505">
                  <c:v>1119.893361317103</c:v>
                </c:pt>
                <c:pt idx="506">
                  <c:v>1111.3067603832685</c:v>
                </c:pt>
                <c:pt idx="507">
                  <c:v>1102.7316250914002</c:v>
                </c:pt>
                <c:pt idx="508">
                  <c:v>1094.1704964391524</c:v>
                </c:pt>
                <c:pt idx="509">
                  <c:v>1085.6259112737098</c:v>
                </c:pt>
                <c:pt idx="510">
                  <c:v>1077.1004015400624</c:v>
                </c:pt>
                <c:pt idx="511">
                  <c:v>1068.5964935307411</c:v>
                </c:pt>
                <c:pt idx="512">
                  <c:v>1060.116707137219</c:v>
                </c:pt>
                <c:pt idx="513">
                  <c:v>1051.663555103212</c:v>
                </c:pt>
                <c:pt idx="514">
                  <c:v>1043.2395422801019</c:v>
                </c:pt>
                <c:pt idx="515">
                  <c:v>1034.8471648846937</c:v>
                </c:pt>
                <c:pt idx="516">
                  <c:v>1026.4889097595321</c:v>
                </c:pt>
                <c:pt idx="517">
                  <c:v>1018.1672536359962</c:v>
                </c:pt>
                <c:pt idx="518">
                  <c:v>1009.8846624003918</c:v>
                </c:pt>
                <c:pt idx="519">
                  <c:v>1001.6435903632548</c:v>
                </c:pt>
                <c:pt idx="520">
                  <c:v>993.44647953208653</c:v>
                </c:pt>
                <c:pt idx="521">
                  <c:v>985.29575888773479</c:v>
                </c:pt>
                <c:pt idx="522">
                  <c:v>977.1938436646335</c:v>
                </c:pt>
                <c:pt idx="523">
                  <c:v>969.14313463511633</c:v>
                </c:pt>
                <c:pt idx="524">
                  <c:v>961.14601739801731</c:v>
                </c:pt>
                <c:pt idx="525">
                  <c:v>953.20486167176671</c:v>
                </c:pt>
                <c:pt idx="526">
                  <c:v>945.32202059218901</c:v>
                </c:pt>
                <c:pt idx="527">
                  <c:v>937.49983001522298</c:v>
                </c:pt>
                <c:pt idx="528">
                  <c:v>929.74060782475249</c:v>
                </c:pt>
                <c:pt idx="529">
                  <c:v>922.04665324577036</c:v>
                </c:pt>
                <c:pt idx="530">
                  <c:v>914.42024616306799</c:v>
                </c:pt>
                <c:pt idx="531">
                  <c:v>906.86364644565469</c:v>
                </c:pt>
                <c:pt idx="532">
                  <c:v>899.37909327711236</c:v>
                </c:pt>
                <c:pt idx="533">
                  <c:v>891.96880449207345</c:v>
                </c:pt>
                <c:pt idx="534">
                  <c:v>884.63497591903331</c:v>
                </c:pt>
                <c:pt idx="535">
                  <c:v>877.37978072967462</c:v>
                </c:pt>
                <c:pt idx="536">
                  <c:v>870.20536879491146</c:v>
                </c:pt>
                <c:pt idx="537">
                  <c:v>863.11386604783763</c:v>
                </c:pt>
                <c:pt idx="538">
                  <c:v>856.10737385376342</c:v>
                </c:pt>
                <c:pt idx="539">
                  <c:v>849.18796838753849</c:v>
                </c:pt>
                <c:pt idx="540">
                  <c:v>842.357700018336</c:v>
                </c:pt>
                <c:pt idx="541">
                  <c:v>835.61859270208265</c:v>
                </c:pt>
                <c:pt idx="542">
                  <c:v>828.97264338171806</c:v>
                </c:pt>
                <c:pt idx="543">
                  <c:v>822.42182139545719</c:v>
                </c:pt>
                <c:pt idx="544">
                  <c:v>815.96806789323284</c:v>
                </c:pt>
                <c:pt idx="545">
                  <c:v>809.61329526149188</c:v>
                </c:pt>
                <c:pt idx="546">
                  <c:v>803.35938655651125</c:v>
                </c:pt>
                <c:pt idx="547">
                  <c:v>797.20819494641114</c:v>
                </c:pt>
                <c:pt idx="548">
                  <c:v>791.16154316201892</c:v>
                </c:pt>
                <c:pt idx="549">
                  <c:v>785.22122295675604</c:v>
                </c:pt>
                <c:pt idx="550">
                  <c:v>779.38899457570221</c:v>
                </c:pt>
                <c:pt idx="551">
                  <c:v>773.66658623399576</c:v>
                </c:pt>
                <c:pt idx="552">
                  <c:v>768.05569360472839</c:v>
                </c:pt>
                <c:pt idx="553">
                  <c:v>762.55797931647953</c:v>
                </c:pt>
                <c:pt idx="554">
                  <c:v>757.17507246064292</c:v>
                </c:pt>
                <c:pt idx="555">
                  <c:v>751.90856810869218</c:v>
                </c:pt>
                <c:pt idx="556">
                  <c:v>746.76002683952754</c:v>
                </c:pt>
                <c:pt idx="557">
                  <c:v>741.73097427704215</c:v>
                </c:pt>
                <c:pt idx="558">
                  <c:v>736.82290063804521</c:v>
                </c:pt>
                <c:pt idx="559">
                  <c:v>732.03726029068139</c:v>
                </c:pt>
                <c:pt idx="560">
                  <c:v>727.37547132346833</c:v>
                </c:pt>
                <c:pt idx="561">
                  <c:v>722.83891512508649</c:v>
                </c:pt>
                <c:pt idx="562">
                  <c:v>718.4289359750444</c:v>
                </c:pt>
                <c:pt idx="563">
                  <c:v>714.14684064533913</c:v>
                </c:pt>
                <c:pt idx="564">
                  <c:v>709.9938980132323</c:v>
                </c:pt>
                <c:pt idx="565">
                  <c:v>705.97133868525339</c:v>
                </c:pt>
                <c:pt idx="566">
                  <c:v>702.08035463254555</c:v>
                </c:pt>
                <c:pt idx="567">
                  <c:v>698.32209883765768</c:v>
                </c:pt>
                <c:pt idx="568">
                  <c:v>694.69768495289202</c:v>
                </c:pt>
                <c:pt idx="569">
                  <c:v>691.20818697030325</c:v>
                </c:pt>
                <c:pt idx="570">
                  <c:v>687.85463890345318</c:v>
                </c:pt>
                <c:pt idx="571">
                  <c:v>684.63803448101021</c:v>
                </c:pt>
                <c:pt idx="572">
                  <c:v>681.55932685228413</c:v>
                </c:pt>
                <c:pt idx="573">
                  <c:v>678.61942830478949</c:v>
                </c:pt>
                <c:pt idx="574">
                  <c:v>675.819209993914</c:v>
                </c:pt>
                <c:pt idx="575">
                  <c:v>673.15950168477707</c:v>
                </c:pt>
                <c:pt idx="576">
                  <c:v>670.64109150635193</c:v>
                </c:pt>
                <c:pt idx="577">
                  <c:v>668.26472571792556</c:v>
                </c:pt>
                <c:pt idx="578">
                  <c:v>666.0311084879678</c:v>
                </c:pt>
                <c:pt idx="579">
                  <c:v>663.94090168546916</c:v>
                </c:pt>
                <c:pt idx="580">
                  <c:v>661.99472468381578</c:v>
                </c:pt>
                <c:pt idx="581">
                  <c:v>660.19315417725511</c:v>
                </c:pt>
                <c:pt idx="582">
                  <c:v>658.5367240100087</c:v>
                </c:pt>
                <c:pt idx="583">
                  <c:v>657.02592501808476</c:v>
                </c:pt>
                <c:pt idx="584">
                  <c:v>655.66120488382956</c:v>
                </c:pt>
                <c:pt idx="585">
                  <c:v>654.44296800327243</c:v>
                </c:pt>
                <c:pt idx="586">
                  <c:v>653.37157536629309</c:v>
                </c:pt>
                <c:pt idx="587">
                  <c:v>652.44734444965115</c:v>
                </c:pt>
                <c:pt idx="588">
                  <c:v>651.67054912291496</c:v>
                </c:pt>
                <c:pt idx="589">
                  <c:v>651.04141956730393</c:v>
                </c:pt>
                <c:pt idx="590">
                  <c:v>650.56014220748318</c:v>
                </c:pt>
                <c:pt idx="591">
                  <c:v>650.22685965632161</c:v>
                </c:pt>
                <c:pt idx="592">
                  <c:v>650.04167067263108</c:v>
                </c:pt>
                <c:pt idx="593">
                  <c:v>650.00463013190483</c:v>
                </c:pt>
                <c:pt idx="594">
                  <c:v>650.11574901005451</c:v>
                </c:pt>
                <c:pt idx="595">
                  <c:v>650.37499438015823</c:v>
                </c:pt>
                <c:pt idx="596">
                  <c:v>650.7822894222179</c:v>
                </c:pt>
                <c:pt idx="597">
                  <c:v>651.33751344592201</c:v>
                </c:pt>
                <c:pt idx="598">
                  <c:v>652.04050192641057</c:v>
                </c:pt>
                <c:pt idx="599">
                  <c:v>652.89104655302401</c:v>
                </c:pt>
                <c:pt idx="600">
                  <c:v>653.8888952910338</c:v>
                </c:pt>
                <c:pt idx="601">
                  <c:v>655.03375245632355</c:v>
                </c:pt>
                <c:pt idx="602">
                  <c:v>656.32527880300665</c:v>
                </c:pt>
                <c:pt idx="603">
                  <c:v>657.76309162395387</c:v>
                </c:pt>
                <c:pt idx="604">
                  <c:v>659.34676486419539</c:v>
                </c:pt>
                <c:pt idx="605">
                  <c:v>661.0758292471719</c:v>
                </c:pt>
                <c:pt idx="606">
                  <c:v>662.94977241378979</c:v>
                </c:pt>
                <c:pt idx="607">
                  <c:v>664.96803907424658</c:v>
                </c:pt>
                <c:pt idx="608">
                  <c:v>667.13003117257267</c:v>
                </c:pt>
                <c:pt idx="609">
                  <c:v>669.4351080638495</c:v>
                </c:pt>
                <c:pt idx="610">
                  <c:v>671.88258670404718</c:v>
                </c:pt>
                <c:pt idx="611">
                  <c:v>674.47174185242329</c:v>
                </c:pt>
                <c:pt idx="612">
                  <c:v>677.20180628642879</c:v>
                </c:pt>
                <c:pt idx="613">
                  <c:v>680.07197102905252</c:v>
                </c:pt>
                <c:pt idx="614">
                  <c:v>683.08138558853761</c:v>
                </c:pt>
                <c:pt idx="615">
                  <c:v>686.22915821040169</c:v>
                </c:pt>
                <c:pt idx="616">
                  <c:v>689.51435614168281</c:v>
                </c:pt>
                <c:pt idx="617">
                  <c:v>692.93600590733308</c:v>
                </c:pt>
                <c:pt idx="618">
                  <c:v>696.49309359868221</c:v>
                </c:pt>
                <c:pt idx="619">
                  <c:v>700.18456517387835</c:v>
                </c:pt>
                <c:pt idx="620">
                  <c:v>704.0093267702257</c:v>
                </c:pt>
                <c:pt idx="621">
                  <c:v>707.9662450283181</c:v>
                </c:pt>
                <c:pt idx="622">
                  <c:v>712.05414742787843</c:v>
                </c:pt>
                <c:pt idx="623">
                  <c:v>716.2718226352016</c:v>
                </c:pt>
                <c:pt idx="624">
                  <c:v>720.61802086209843</c:v>
                </c:pt>
                <c:pt idx="625">
                  <c:v>725.09145423623625</c:v>
                </c:pt>
                <c:pt idx="626">
                  <c:v>729.69079718276089</c:v>
                </c:pt>
                <c:pt idx="627">
                  <c:v>734.41468681709603</c:v>
                </c:pt>
                <c:pt idx="628">
                  <c:v>739.261723348793</c:v>
                </c:pt>
                <c:pt idx="629">
                  <c:v>744.23047049631953</c:v>
                </c:pt>
                <c:pt idx="630">
                  <c:v>749.31945591266174</c:v>
                </c:pt>
                <c:pt idx="631">
                  <c:v>754.5271716216115</c:v>
                </c:pt>
                <c:pt idx="632">
                  <c:v>759.85207446461231</c:v>
                </c:pt>
                <c:pt idx="633">
                  <c:v>765.2925865580313</c:v>
                </c:pt>
                <c:pt idx="634">
                  <c:v>770.8470957607185</c:v>
                </c:pt>
                <c:pt idx="635">
                  <c:v>776.51395615172248</c:v>
                </c:pt>
                <c:pt idx="636">
                  <c:v>782.29148851800755</c:v>
                </c:pt>
                <c:pt idx="637">
                  <c:v>788.1779808520439</c:v>
                </c:pt>
                <c:pt idx="638">
                  <c:v>794.17168885911281</c:v>
                </c:pt>
                <c:pt idx="639">
                  <c:v>800.2708364741768</c:v>
                </c:pt>
                <c:pt idx="640">
                  <c:v>806.47361638816653</c:v>
                </c:pt>
                <c:pt idx="641">
                  <c:v>812.77819058352736</c:v>
                </c:pt>
                <c:pt idx="642">
                  <c:v>819.18269087886085</c:v>
                </c:pt>
                <c:pt idx="643">
                  <c:v>825.68521948250918</c:v>
                </c:pt>
                <c:pt idx="644">
                  <c:v>832.28384955491151</c:v>
                </c:pt>
                <c:pt idx="645">
                  <c:v>838.97662577956623</c:v>
                </c:pt>
                <c:pt idx="646">
                  <c:v>845.76156494243696</c:v>
                </c:pt>
                <c:pt idx="647">
                  <c:v>852.63665651961833</c:v>
                </c:pt>
                <c:pt idx="648">
                  <c:v>859.59986327309969</c:v>
                </c:pt>
                <c:pt idx="649">
                  <c:v>866.6491218544412</c:v>
                </c:pt>
                <c:pt idx="650">
                  <c:v>873.78234341619043</c:v>
                </c:pt>
                <c:pt idx="651">
                  <c:v>880.99741423085015</c:v>
                </c:pt>
                <c:pt idx="652">
                  <c:v>888.29219631722481</c:v>
                </c:pt>
                <c:pt idx="653">
                  <c:v>895.66452807394774</c:v>
                </c:pt>
                <c:pt idx="654">
                  <c:v>903.11222492001139</c:v>
                </c:pt>
                <c:pt idx="655">
                  <c:v>910.63307994210595</c:v>
                </c:pt>
                <c:pt idx="656">
                  <c:v>918.22486454857471</c:v>
                </c:pt>
                <c:pt idx="657">
                  <c:v>925.88532912979451</c:v>
                </c:pt>
                <c:pt idx="658">
                  <c:v>933.61220372478431</c:v>
                </c:pt>
                <c:pt idx="659">
                  <c:v>941.40319869384166</c:v>
                </c:pt>
                <c:pt idx="660">
                  <c:v>949.25600539701338</c:v>
                </c:pt>
                <c:pt idx="661">
                  <c:v>957.16829687819654</c:v>
                </c:pt>
                <c:pt idx="662">
                  <c:v>965.13772855466345</c:v>
                </c:pt>
                <c:pt idx="663">
                  <c:v>973.16193891181422</c:v>
                </c:pt>
                <c:pt idx="664">
                  <c:v>981.23855020294332</c:v>
                </c:pt>
                <c:pt idx="665">
                  <c:v>989.36516915381765</c:v>
                </c:pt>
                <c:pt idx="666">
                  <c:v>997.53938767185571</c:v>
                </c:pt>
                <c:pt idx="667">
                  <c:v>1005.7587835596958</c:v>
                </c:pt>
                <c:pt idx="668">
                  <c:v>1014.0209212329472</c:v>
                </c:pt>
                <c:pt idx="669">
                  <c:v>1022.3233524419064</c:v>
                </c:pt>
                <c:pt idx="670">
                  <c:v>1030.6636169970247</c:v>
                </c:pt>
                <c:pt idx="671">
                  <c:v>1039.0392434979169</c:v>
                </c:pt>
                <c:pt idx="672">
                  <c:v>1047.4477500656906</c:v>
                </c:pt>
                <c:pt idx="673">
                  <c:v>1055.8866450783778</c:v>
                </c:pt>
                <c:pt idx="674">
                  <c:v>1064.353427909261</c:v>
                </c:pt>
                <c:pt idx="675">
                  <c:v>1072.8455896678597</c:v>
                </c:pt>
                <c:pt idx="676">
                  <c:v>1081.3606139433675</c:v>
                </c:pt>
                <c:pt idx="677">
                  <c:v>1089.8959775503236</c:v>
                </c:pt>
                <c:pt idx="678">
                  <c:v>1098.4491512762827</c:v>
                </c:pt>
                <c:pt idx="679">
                  <c:v>1107.017600631277</c:v>
                </c:pt>
                <c:pt idx="680">
                  <c:v>1115.5987865988398</c:v>
                </c:pt>
                <c:pt idx="681">
                  <c:v>1124.190166388373</c:v>
                </c:pt>
                <c:pt idx="682">
                  <c:v>1132.7891941886271</c:v>
                </c:pt>
                <c:pt idx="683">
                  <c:v>1141.3933219220826</c:v>
                </c:pt>
                <c:pt idx="684">
                  <c:v>1150</c:v>
                </c:pt>
                <c:pt idx="685">
                  <c:v>1158.6066780779174</c:v>
                </c:pt>
                <c:pt idx="686">
                  <c:v>1167.2108058113729</c:v>
                </c:pt>
                <c:pt idx="687">
                  <c:v>1175.8098336116268</c:v>
                </c:pt>
                <c:pt idx="688">
                  <c:v>1184.4012134011602</c:v>
                </c:pt>
                <c:pt idx="689">
                  <c:v>1192.9823993687232</c:v>
                </c:pt>
                <c:pt idx="690">
                  <c:v>1201.5508487237175</c:v>
                </c:pt>
                <c:pt idx="691">
                  <c:v>1210.1040224496762</c:v>
                </c:pt>
                <c:pt idx="692">
                  <c:v>1218.6393860566322</c:v>
                </c:pt>
                <c:pt idx="693">
                  <c:v>1227.1544103321401</c:v>
                </c:pt>
                <c:pt idx="694">
                  <c:v>1235.646572090739</c:v>
                </c:pt>
                <c:pt idx="695">
                  <c:v>1244.1133549216222</c:v>
                </c:pt>
                <c:pt idx="696">
                  <c:v>1252.5522499343094</c:v>
                </c:pt>
                <c:pt idx="697">
                  <c:v>1260.9607565020831</c:v>
                </c:pt>
                <c:pt idx="698">
                  <c:v>1269.336383002975</c:v>
                </c:pt>
                <c:pt idx="699">
                  <c:v>1277.6766475580932</c:v>
                </c:pt>
                <c:pt idx="700">
                  <c:v>1285.9790787670529</c:v>
                </c:pt>
                <c:pt idx="701">
                  <c:v>1294.2412164403045</c:v>
                </c:pt>
                <c:pt idx="702">
                  <c:v>1302.4606123281449</c:v>
                </c:pt>
                <c:pt idx="703">
                  <c:v>1310.634830846182</c:v>
                </c:pt>
                <c:pt idx="704">
                  <c:v>1318.7614497970565</c:v>
                </c:pt>
                <c:pt idx="705">
                  <c:v>1326.8380610881861</c:v>
                </c:pt>
                <c:pt idx="706">
                  <c:v>1334.8622714453363</c:v>
                </c:pt>
                <c:pt idx="707">
                  <c:v>1342.8317031218035</c:v>
                </c:pt>
                <c:pt idx="708">
                  <c:v>1350.7439946029863</c:v>
                </c:pt>
                <c:pt idx="709">
                  <c:v>1358.5968013061583</c:v>
                </c:pt>
                <c:pt idx="710">
                  <c:v>1366.3877962752156</c:v>
                </c:pt>
                <c:pt idx="711">
                  <c:v>1374.1146708702054</c:v>
                </c:pt>
                <c:pt idx="712">
                  <c:v>1381.7751354514255</c:v>
                </c:pt>
                <c:pt idx="713">
                  <c:v>1389.366920057894</c:v>
                </c:pt>
                <c:pt idx="714">
                  <c:v>1396.8877750799886</c:v>
                </c:pt>
                <c:pt idx="715">
                  <c:v>1404.3354719260524</c:v>
                </c:pt>
                <c:pt idx="716">
                  <c:v>1411.7078036827756</c:v>
                </c:pt>
                <c:pt idx="717">
                  <c:v>1419.0025857691503</c:v>
                </c:pt>
                <c:pt idx="718">
                  <c:v>1426.2176565838101</c:v>
                </c:pt>
                <c:pt idx="719">
                  <c:v>1433.3508781455587</c:v>
                </c:pt>
                <c:pt idx="720">
                  <c:v>1440.4001367269004</c:v>
                </c:pt>
                <c:pt idx="721">
                  <c:v>1447.3633434803814</c:v>
                </c:pt>
                <c:pt idx="722">
                  <c:v>1454.2384350575628</c:v>
                </c:pt>
                <c:pt idx="723">
                  <c:v>1461.0233742204334</c:v>
                </c:pt>
                <c:pt idx="724">
                  <c:v>1467.7161504450889</c:v>
                </c:pt>
                <c:pt idx="725">
                  <c:v>1474.3147805174906</c:v>
                </c:pt>
                <c:pt idx="726">
                  <c:v>1480.8173091211395</c:v>
                </c:pt>
                <c:pt idx="727">
                  <c:v>1487.221809416473</c:v>
                </c:pt>
                <c:pt idx="728">
                  <c:v>1493.5263836118336</c:v>
                </c:pt>
                <c:pt idx="729">
                  <c:v>1499.7291635258234</c:v>
                </c:pt>
                <c:pt idx="730">
                  <c:v>1505.8283111408873</c:v>
                </c:pt>
                <c:pt idx="731">
                  <c:v>1511.8220191479559</c:v>
                </c:pt>
                <c:pt idx="732">
                  <c:v>1517.7085114819931</c:v>
                </c:pt>
                <c:pt idx="733">
                  <c:v>1523.4860438482779</c:v>
                </c:pt>
                <c:pt idx="734">
                  <c:v>1529.1529042392808</c:v>
                </c:pt>
                <c:pt idx="735">
                  <c:v>1534.7074134419693</c:v>
                </c:pt>
                <c:pt idx="736">
                  <c:v>1540.1479255353875</c:v>
                </c:pt>
                <c:pt idx="737">
                  <c:v>1545.4728283783884</c:v>
                </c:pt>
                <c:pt idx="738">
                  <c:v>1550.6805440873377</c:v>
                </c:pt>
                <c:pt idx="739">
                  <c:v>1555.7695295036808</c:v>
                </c:pt>
                <c:pt idx="740">
                  <c:v>1560.7382766512071</c:v>
                </c:pt>
                <c:pt idx="741">
                  <c:v>1565.5853131829042</c:v>
                </c:pt>
                <c:pt idx="742">
                  <c:v>1570.3092028172389</c:v>
                </c:pt>
                <c:pt idx="743">
                  <c:v>1574.9085457637643</c:v>
                </c:pt>
                <c:pt idx="744">
                  <c:v>1579.3819791379012</c:v>
                </c:pt>
                <c:pt idx="745">
                  <c:v>1583.7281773647985</c:v>
                </c:pt>
                <c:pt idx="746">
                  <c:v>1587.9458525721218</c:v>
                </c:pt>
                <c:pt idx="747">
                  <c:v>1592.0337549716819</c:v>
                </c:pt>
                <c:pt idx="748">
                  <c:v>1595.9906732297745</c:v>
                </c:pt>
                <c:pt idx="749">
                  <c:v>1599.8154348261214</c:v>
                </c:pt>
                <c:pt idx="750">
                  <c:v>1603.506906401318</c:v>
                </c:pt>
                <c:pt idx="751">
                  <c:v>1607.0639940926667</c:v>
                </c:pt>
                <c:pt idx="752">
                  <c:v>1610.4856438583174</c:v>
                </c:pt>
                <c:pt idx="753">
                  <c:v>1613.7708417895983</c:v>
                </c:pt>
                <c:pt idx="754">
                  <c:v>1616.9186144114628</c:v>
                </c:pt>
                <c:pt idx="755">
                  <c:v>1619.9280289709477</c:v>
                </c:pt>
                <c:pt idx="756">
                  <c:v>1622.7981937135712</c:v>
                </c:pt>
                <c:pt idx="757">
                  <c:v>1625.5282581475767</c:v>
                </c:pt>
                <c:pt idx="758">
                  <c:v>1628.1174132959525</c:v>
                </c:pt>
                <c:pt idx="759">
                  <c:v>1630.5648919361504</c:v>
                </c:pt>
                <c:pt idx="760">
                  <c:v>1632.8699688274271</c:v>
                </c:pt>
                <c:pt idx="761">
                  <c:v>1635.0319609257535</c:v>
                </c:pt>
                <c:pt idx="762">
                  <c:v>1637.0502275862102</c:v>
                </c:pt>
                <c:pt idx="763">
                  <c:v>1638.9241707528281</c:v>
                </c:pt>
                <c:pt idx="764">
                  <c:v>1640.6532351358044</c:v>
                </c:pt>
                <c:pt idx="765">
                  <c:v>1642.2369083760459</c:v>
                </c:pt>
                <c:pt idx="766">
                  <c:v>1643.674721196993</c:v>
                </c:pt>
                <c:pt idx="767">
                  <c:v>1644.9662475436764</c:v>
                </c:pt>
                <c:pt idx="768">
                  <c:v>1646.111104708966</c:v>
                </c:pt>
                <c:pt idx="769">
                  <c:v>1647.1089534469761</c:v>
                </c:pt>
                <c:pt idx="770">
                  <c:v>1647.9594980735897</c:v>
                </c:pt>
                <c:pt idx="771">
                  <c:v>1648.6624865540775</c:v>
                </c:pt>
                <c:pt idx="772">
                  <c:v>1649.2177105777821</c:v>
                </c:pt>
                <c:pt idx="773">
                  <c:v>1649.6250056198417</c:v>
                </c:pt>
                <c:pt idx="774">
                  <c:v>1649.8842509899453</c:v>
                </c:pt>
                <c:pt idx="775">
                  <c:v>1649.9953698680954</c:v>
                </c:pt>
                <c:pt idx="776">
                  <c:v>1649.958329327369</c:v>
                </c:pt>
                <c:pt idx="777">
                  <c:v>1649.7731403436785</c:v>
                </c:pt>
                <c:pt idx="778">
                  <c:v>1649.4398577925169</c:v>
                </c:pt>
                <c:pt idx="779">
                  <c:v>1648.9585804326964</c:v>
                </c:pt>
                <c:pt idx="780">
                  <c:v>1648.3294508770848</c:v>
                </c:pt>
                <c:pt idx="781">
                  <c:v>1647.5526555503488</c:v>
                </c:pt>
                <c:pt idx="782">
                  <c:v>1646.628424633707</c:v>
                </c:pt>
                <c:pt idx="783">
                  <c:v>1645.5570319967273</c:v>
                </c:pt>
                <c:pt idx="784">
                  <c:v>1644.3387951161703</c:v>
                </c:pt>
                <c:pt idx="785">
                  <c:v>1642.9740749819152</c:v>
                </c:pt>
                <c:pt idx="786">
                  <c:v>1641.4632759899912</c:v>
                </c:pt>
                <c:pt idx="787">
                  <c:v>1639.8068458227451</c:v>
                </c:pt>
                <c:pt idx="788">
                  <c:v>1638.0052753161845</c:v>
                </c:pt>
                <c:pt idx="789">
                  <c:v>1636.0590983145305</c:v>
                </c:pt>
                <c:pt idx="790">
                  <c:v>1633.9688915120321</c:v>
                </c:pt>
                <c:pt idx="791">
                  <c:v>1631.7352742820747</c:v>
                </c:pt>
                <c:pt idx="792">
                  <c:v>1629.3589084936482</c:v>
                </c:pt>
                <c:pt idx="793">
                  <c:v>1626.8404983152227</c:v>
                </c:pt>
                <c:pt idx="794">
                  <c:v>1624.1807900060858</c:v>
                </c:pt>
                <c:pt idx="795">
                  <c:v>1621.3805716952106</c:v>
                </c:pt>
                <c:pt idx="796">
                  <c:v>1618.4406731477161</c:v>
                </c:pt>
                <c:pt idx="797">
                  <c:v>1615.3619655189898</c:v>
                </c:pt>
                <c:pt idx="798">
                  <c:v>1612.1453610965468</c:v>
                </c:pt>
                <c:pt idx="799">
                  <c:v>1608.7918130296969</c:v>
                </c:pt>
                <c:pt idx="800">
                  <c:v>1605.3023150471079</c:v>
                </c:pt>
                <c:pt idx="801">
                  <c:v>1601.6779011623423</c:v>
                </c:pt>
                <c:pt idx="802">
                  <c:v>1597.9196453674547</c:v>
                </c:pt>
                <c:pt idx="803">
                  <c:v>1594.0286613147468</c:v>
                </c:pt>
                <c:pt idx="804">
                  <c:v>1590.0061019867683</c:v>
                </c:pt>
                <c:pt idx="805">
                  <c:v>1585.8531593546609</c:v>
                </c:pt>
                <c:pt idx="806">
                  <c:v>1581.5710640249558</c:v>
                </c:pt>
                <c:pt idx="807">
                  <c:v>1577.1610848749131</c:v>
                </c:pt>
                <c:pt idx="808">
                  <c:v>1572.6245286765313</c:v>
                </c:pt>
                <c:pt idx="809">
                  <c:v>1567.9627397093186</c:v>
                </c:pt>
                <c:pt idx="810">
                  <c:v>1563.177099361955</c:v>
                </c:pt>
                <c:pt idx="811">
                  <c:v>1558.2690257229581</c:v>
                </c:pt>
                <c:pt idx="812">
                  <c:v>1553.2399731604726</c:v>
                </c:pt>
                <c:pt idx="813">
                  <c:v>1548.0914318913076</c:v>
                </c:pt>
                <c:pt idx="814">
                  <c:v>1542.8249275393568</c:v>
                </c:pt>
                <c:pt idx="815">
                  <c:v>1537.4420206835202</c:v>
                </c:pt>
                <c:pt idx="816">
                  <c:v>1531.944306395271</c:v>
                </c:pt>
                <c:pt idx="817">
                  <c:v>1526.3334137660042</c:v>
                </c:pt>
                <c:pt idx="818">
                  <c:v>1520.6110054242981</c:v>
                </c:pt>
                <c:pt idx="819">
                  <c:v>1514.7787770432444</c:v>
                </c:pt>
                <c:pt idx="820">
                  <c:v>1508.8384568379806</c:v>
                </c:pt>
                <c:pt idx="821">
                  <c:v>1502.7918050535891</c:v>
                </c:pt>
                <c:pt idx="822">
                  <c:v>1496.6406134434887</c:v>
                </c:pt>
                <c:pt idx="823">
                  <c:v>1490.3867047385081</c:v>
                </c:pt>
                <c:pt idx="824">
                  <c:v>1484.0319321067668</c:v>
                </c:pt>
                <c:pt idx="825">
                  <c:v>1477.5781786045427</c:v>
                </c:pt>
                <c:pt idx="826">
                  <c:v>1471.0273566182818</c:v>
                </c:pt>
                <c:pt idx="827">
                  <c:v>1464.3814072979169</c:v>
                </c:pt>
                <c:pt idx="828">
                  <c:v>1457.6422999816641</c:v>
                </c:pt>
                <c:pt idx="829">
                  <c:v>1450.8120316124612</c:v>
                </c:pt>
                <c:pt idx="830">
                  <c:v>1443.8926261462366</c:v>
                </c:pt>
                <c:pt idx="831">
                  <c:v>1436.8861339521625</c:v>
                </c:pt>
                <c:pt idx="832">
                  <c:v>1429.7946312050883</c:v>
                </c:pt>
                <c:pt idx="833">
                  <c:v>1422.6202192703254</c:v>
                </c:pt>
                <c:pt idx="834">
                  <c:v>1415.3650240809668</c:v>
                </c:pt>
                <c:pt idx="835">
                  <c:v>1408.0311955079262</c:v>
                </c:pt>
                <c:pt idx="836">
                  <c:v>1400.6209067228879</c:v>
                </c:pt>
                <c:pt idx="837">
                  <c:v>1393.1363535543451</c:v>
                </c:pt>
                <c:pt idx="838">
                  <c:v>1385.579753836932</c:v>
                </c:pt>
                <c:pt idx="839">
                  <c:v>1377.9533467542296</c:v>
                </c:pt>
                <c:pt idx="840">
                  <c:v>1370.2593921752475</c:v>
                </c:pt>
                <c:pt idx="841">
                  <c:v>1362.5001699847774</c:v>
                </c:pt>
                <c:pt idx="842">
                  <c:v>1354.6779794078109</c:v>
                </c:pt>
                <c:pt idx="843">
                  <c:v>1346.7951383282336</c:v>
                </c:pt>
                <c:pt idx="844">
                  <c:v>1338.8539826019826</c:v>
                </c:pt>
                <c:pt idx="845">
                  <c:v>1330.856865364884</c:v>
                </c:pt>
                <c:pt idx="846">
                  <c:v>1322.8061563353665</c:v>
                </c:pt>
                <c:pt idx="847">
                  <c:v>1314.7042411122652</c:v>
                </c:pt>
                <c:pt idx="848">
                  <c:v>1306.5535204679136</c:v>
                </c:pt>
                <c:pt idx="849">
                  <c:v>1298.3564096367452</c:v>
                </c:pt>
                <c:pt idx="850">
                  <c:v>1290.115337599608</c:v>
                </c:pt>
                <c:pt idx="851">
                  <c:v>1281.8327463640035</c:v>
                </c:pt>
                <c:pt idx="852">
                  <c:v>1273.5110902404679</c:v>
                </c:pt>
                <c:pt idx="853">
                  <c:v>1265.1528351153058</c:v>
                </c:pt>
                <c:pt idx="854">
                  <c:v>1256.7604577198979</c:v>
                </c:pt>
                <c:pt idx="855">
                  <c:v>1248.336444896788</c:v>
                </c:pt>
                <c:pt idx="856">
                  <c:v>1239.883292862781</c:v>
                </c:pt>
                <c:pt idx="857">
                  <c:v>1231.4035064692589</c:v>
                </c:pt>
                <c:pt idx="858">
                  <c:v>1222.8995984599376</c:v>
                </c:pt>
                <c:pt idx="859">
                  <c:v>1214.3740887262904</c:v>
                </c:pt>
                <c:pt idx="860">
                  <c:v>1205.8295035608473</c:v>
                </c:pt>
                <c:pt idx="861">
                  <c:v>1197.2683749086</c:v>
                </c:pt>
                <c:pt idx="862">
                  <c:v>1188.6932396167313</c:v>
                </c:pt>
                <c:pt idx="863">
                  <c:v>1180.1066386828968</c:v>
                </c:pt>
                <c:pt idx="864">
                  <c:v>1171.5111165022654</c:v>
                </c:pt>
                <c:pt idx="865">
                  <c:v>1162.9092201135666</c:v>
                </c:pt>
                <c:pt idx="866">
                  <c:v>1154.3034984443441</c:v>
                </c:pt>
                <c:pt idx="867">
                  <c:v>1145.6965015556559</c:v>
                </c:pt>
                <c:pt idx="868">
                  <c:v>1137.0907798864339</c:v>
                </c:pt>
                <c:pt idx="869">
                  <c:v>1128.4888834977353</c:v>
                </c:pt>
                <c:pt idx="870">
                  <c:v>1119.8933613171034</c:v>
                </c:pt>
                <c:pt idx="871">
                  <c:v>1111.3067603832687</c:v>
                </c:pt>
                <c:pt idx="872">
                  <c:v>1102.7316250914005</c:v>
                </c:pt>
                <c:pt idx="873">
                  <c:v>1094.1704964391527</c:v>
                </c:pt>
                <c:pt idx="874">
                  <c:v>1085.62591127371</c:v>
                </c:pt>
                <c:pt idx="875">
                  <c:v>1077.1004015400629</c:v>
                </c:pt>
                <c:pt idx="876">
                  <c:v>1068.5964935307418</c:v>
                </c:pt>
                <c:pt idx="877">
                  <c:v>1060.1167071372195</c:v>
                </c:pt>
                <c:pt idx="878">
                  <c:v>1051.6635551032123</c:v>
                </c:pt>
                <c:pt idx="879">
                  <c:v>1043.2395422801021</c:v>
                </c:pt>
                <c:pt idx="880">
                  <c:v>1034.8471648846939</c:v>
                </c:pt>
                <c:pt idx="881">
                  <c:v>1026.4889097595326</c:v>
                </c:pt>
                <c:pt idx="882">
                  <c:v>1018.1672536359963</c:v>
                </c:pt>
                <c:pt idx="883">
                  <c:v>1009.8846624003922</c:v>
                </c:pt>
                <c:pt idx="884">
                  <c:v>1001.6435903632549</c:v>
                </c:pt>
                <c:pt idx="885">
                  <c:v>993.44647953208698</c:v>
                </c:pt>
                <c:pt idx="886">
                  <c:v>985.29575888773513</c:v>
                </c:pt>
                <c:pt idx="887">
                  <c:v>977.19384366463373</c:v>
                </c:pt>
                <c:pt idx="888">
                  <c:v>969.14313463511655</c:v>
                </c:pt>
                <c:pt idx="889">
                  <c:v>961.14601739801753</c:v>
                </c:pt>
                <c:pt idx="890">
                  <c:v>953.20486167176693</c:v>
                </c:pt>
                <c:pt idx="891">
                  <c:v>945.32202059218946</c:v>
                </c:pt>
                <c:pt idx="892">
                  <c:v>937.49983001522321</c:v>
                </c:pt>
                <c:pt idx="893">
                  <c:v>929.74060782475271</c:v>
                </c:pt>
                <c:pt idx="894">
                  <c:v>922.04665324577059</c:v>
                </c:pt>
                <c:pt idx="895">
                  <c:v>914.4202461630681</c:v>
                </c:pt>
                <c:pt idx="896">
                  <c:v>906.86364644565504</c:v>
                </c:pt>
                <c:pt idx="897">
                  <c:v>899.37909327711282</c:v>
                </c:pt>
                <c:pt idx="898">
                  <c:v>891.96880449207367</c:v>
                </c:pt>
                <c:pt idx="899">
                  <c:v>884.63497591903354</c:v>
                </c:pt>
                <c:pt idx="900">
                  <c:v>877.37978072967474</c:v>
                </c:pt>
                <c:pt idx="901">
                  <c:v>870.20536879491181</c:v>
                </c:pt>
                <c:pt idx="902">
                  <c:v>863.11386604783786</c:v>
                </c:pt>
                <c:pt idx="903">
                  <c:v>856.10737385376353</c:v>
                </c:pt>
                <c:pt idx="904">
                  <c:v>849.18796838753872</c:v>
                </c:pt>
                <c:pt idx="905">
                  <c:v>842.35770001833635</c:v>
                </c:pt>
                <c:pt idx="906">
                  <c:v>835.61859270208299</c:v>
                </c:pt>
                <c:pt idx="907">
                  <c:v>828.97264338171829</c:v>
                </c:pt>
                <c:pt idx="908">
                  <c:v>822.4218213954573</c:v>
                </c:pt>
                <c:pt idx="909">
                  <c:v>815.96806789323318</c:v>
                </c:pt>
                <c:pt idx="910">
                  <c:v>809.61329526149211</c:v>
                </c:pt>
                <c:pt idx="911">
                  <c:v>803.35938655651171</c:v>
                </c:pt>
                <c:pt idx="912">
                  <c:v>797.2081949464116</c:v>
                </c:pt>
                <c:pt idx="913">
                  <c:v>791.16154316201903</c:v>
                </c:pt>
                <c:pt idx="914">
                  <c:v>785.22122295675638</c:v>
                </c:pt>
                <c:pt idx="915">
                  <c:v>779.38899457570244</c:v>
                </c:pt>
                <c:pt idx="916">
                  <c:v>773.66658623399599</c:v>
                </c:pt>
                <c:pt idx="917">
                  <c:v>768.05569360472862</c:v>
                </c:pt>
                <c:pt idx="918">
                  <c:v>762.55797931647976</c:v>
                </c:pt>
                <c:pt idx="919">
                  <c:v>757.17507246064315</c:v>
                </c:pt>
                <c:pt idx="920">
                  <c:v>751.90856810869241</c:v>
                </c:pt>
                <c:pt idx="921">
                  <c:v>746.76002683952754</c:v>
                </c:pt>
                <c:pt idx="922">
                  <c:v>741.73097427704238</c:v>
                </c:pt>
                <c:pt idx="923">
                  <c:v>736.82290063804533</c:v>
                </c:pt>
                <c:pt idx="924">
                  <c:v>732.03726029068162</c:v>
                </c:pt>
                <c:pt idx="925">
                  <c:v>727.37547132346856</c:v>
                </c:pt>
                <c:pt idx="926">
                  <c:v>722.83891512508649</c:v>
                </c:pt>
                <c:pt idx="927">
                  <c:v>718.42893597504451</c:v>
                </c:pt>
                <c:pt idx="928">
                  <c:v>714.14684064533913</c:v>
                </c:pt>
                <c:pt idx="929">
                  <c:v>709.99389801323252</c:v>
                </c:pt>
                <c:pt idx="930">
                  <c:v>705.97133868525339</c:v>
                </c:pt>
                <c:pt idx="931">
                  <c:v>702.08035463254555</c:v>
                </c:pt>
                <c:pt idx="932">
                  <c:v>698.3220988376579</c:v>
                </c:pt>
                <c:pt idx="933">
                  <c:v>694.69768495289202</c:v>
                </c:pt>
                <c:pt idx="934">
                  <c:v>691.20818697030359</c:v>
                </c:pt>
                <c:pt idx="935">
                  <c:v>687.85463890345329</c:v>
                </c:pt>
                <c:pt idx="936">
                  <c:v>684.63803448101032</c:v>
                </c:pt>
                <c:pt idx="937">
                  <c:v>681.55932685228436</c:v>
                </c:pt>
                <c:pt idx="938">
                  <c:v>678.61942830478961</c:v>
                </c:pt>
                <c:pt idx="939">
                  <c:v>675.81920999391411</c:v>
                </c:pt>
                <c:pt idx="940">
                  <c:v>673.1595016847773</c:v>
                </c:pt>
                <c:pt idx="941">
                  <c:v>670.64109150635193</c:v>
                </c:pt>
                <c:pt idx="942">
                  <c:v>668.26472571792578</c:v>
                </c:pt>
                <c:pt idx="943">
                  <c:v>666.0311084879678</c:v>
                </c:pt>
                <c:pt idx="944">
                  <c:v>663.94090168546927</c:v>
                </c:pt>
                <c:pt idx="945">
                  <c:v>661.99472468381589</c:v>
                </c:pt>
                <c:pt idx="946">
                  <c:v>660.19315417725511</c:v>
                </c:pt>
                <c:pt idx="947">
                  <c:v>658.53672401000881</c:v>
                </c:pt>
                <c:pt idx="948">
                  <c:v>657.02592501808488</c:v>
                </c:pt>
                <c:pt idx="949">
                  <c:v>655.66120488382967</c:v>
                </c:pt>
                <c:pt idx="950">
                  <c:v>654.44296800327243</c:v>
                </c:pt>
                <c:pt idx="951">
                  <c:v>653.37157536629309</c:v>
                </c:pt>
                <c:pt idx="952">
                  <c:v>652.44734444965138</c:v>
                </c:pt>
                <c:pt idx="953">
                  <c:v>651.67054912291496</c:v>
                </c:pt>
                <c:pt idx="954">
                  <c:v>651.04141956730393</c:v>
                </c:pt>
                <c:pt idx="955">
                  <c:v>650.5601422074833</c:v>
                </c:pt>
                <c:pt idx="956">
                  <c:v>650.22685965632161</c:v>
                </c:pt>
                <c:pt idx="957">
                  <c:v>650.04167067263108</c:v>
                </c:pt>
                <c:pt idx="958">
                  <c:v>650.00463013190483</c:v>
                </c:pt>
                <c:pt idx="959">
                  <c:v>650.11574901005451</c:v>
                </c:pt>
                <c:pt idx="960">
                  <c:v>650.37499438015823</c:v>
                </c:pt>
                <c:pt idx="961">
                  <c:v>650.7822894222179</c:v>
                </c:pt>
                <c:pt idx="962">
                  <c:v>651.33751344592201</c:v>
                </c:pt>
                <c:pt idx="963">
                  <c:v>652.04050192641034</c:v>
                </c:pt>
                <c:pt idx="964">
                  <c:v>652.8910465530239</c:v>
                </c:pt>
                <c:pt idx="965">
                  <c:v>653.8888952910338</c:v>
                </c:pt>
                <c:pt idx="966">
                  <c:v>655.03375245632355</c:v>
                </c:pt>
                <c:pt idx="967">
                  <c:v>656.32527880300665</c:v>
                </c:pt>
                <c:pt idx="968">
                  <c:v>657.76309162395387</c:v>
                </c:pt>
                <c:pt idx="969">
                  <c:v>659.34676486419517</c:v>
                </c:pt>
                <c:pt idx="970">
                  <c:v>661.07582924717167</c:v>
                </c:pt>
                <c:pt idx="971">
                  <c:v>662.94977241378967</c:v>
                </c:pt>
                <c:pt idx="972">
                  <c:v>664.96803907424635</c:v>
                </c:pt>
                <c:pt idx="973">
                  <c:v>667.13003117257256</c:v>
                </c:pt>
                <c:pt idx="974">
                  <c:v>669.43510806384938</c:v>
                </c:pt>
                <c:pt idx="975">
                  <c:v>671.88258670404707</c:v>
                </c:pt>
                <c:pt idx="976">
                  <c:v>674.47174185242318</c:v>
                </c:pt>
                <c:pt idx="977">
                  <c:v>677.20180628642856</c:v>
                </c:pt>
                <c:pt idx="978">
                  <c:v>680.07197102905241</c:v>
                </c:pt>
                <c:pt idx="979">
                  <c:v>683.08138558853739</c:v>
                </c:pt>
                <c:pt idx="980">
                  <c:v>686.22915821040158</c:v>
                </c:pt>
                <c:pt idx="981">
                  <c:v>689.51435614168281</c:v>
                </c:pt>
                <c:pt idx="982">
                  <c:v>692.93600590733297</c:v>
                </c:pt>
                <c:pt idx="983">
                  <c:v>696.49309359868221</c:v>
                </c:pt>
                <c:pt idx="984">
                  <c:v>700.18456517387813</c:v>
                </c:pt>
                <c:pt idx="985">
                  <c:v>704.0093267702257</c:v>
                </c:pt>
                <c:pt idx="986">
                  <c:v>707.96624502831799</c:v>
                </c:pt>
                <c:pt idx="987">
                  <c:v>712.05414742787832</c:v>
                </c:pt>
                <c:pt idx="988">
                  <c:v>716.2718226352016</c:v>
                </c:pt>
                <c:pt idx="989">
                  <c:v>720.61802086209821</c:v>
                </c:pt>
                <c:pt idx="990">
                  <c:v>725.09145423623602</c:v>
                </c:pt>
                <c:pt idx="991">
                  <c:v>729.69079718276089</c:v>
                </c:pt>
                <c:pt idx="992">
                  <c:v>734.4146868170958</c:v>
                </c:pt>
                <c:pt idx="993">
                  <c:v>739.26172334879277</c:v>
                </c:pt>
                <c:pt idx="994">
                  <c:v>744.2304704963193</c:v>
                </c:pt>
                <c:pt idx="995">
                  <c:v>749.31945591266151</c:v>
                </c:pt>
                <c:pt idx="996">
                  <c:v>754.52717162161139</c:v>
                </c:pt>
                <c:pt idx="997">
                  <c:v>759.85207446461197</c:v>
                </c:pt>
                <c:pt idx="998">
                  <c:v>765.29258655803119</c:v>
                </c:pt>
                <c:pt idx="999">
                  <c:v>770.84709576071828</c:v>
                </c:pt>
                <c:pt idx="1000">
                  <c:v>776.51395615172214</c:v>
                </c:pt>
                <c:pt idx="1001">
                  <c:v>782.29148851800733</c:v>
                </c:pt>
                <c:pt idx="1002">
                  <c:v>788.17798085204345</c:v>
                </c:pt>
                <c:pt idx="1003">
                  <c:v>794.17168885911269</c:v>
                </c:pt>
                <c:pt idx="1004">
                  <c:v>800.27083647417635</c:v>
                </c:pt>
                <c:pt idx="1005">
                  <c:v>806.47361638816631</c:v>
                </c:pt>
                <c:pt idx="1006">
                  <c:v>812.77819058352725</c:v>
                </c:pt>
                <c:pt idx="1007">
                  <c:v>819.18269087886051</c:v>
                </c:pt>
                <c:pt idx="1008">
                  <c:v>825.68521948250896</c:v>
                </c:pt>
                <c:pt idx="1009">
                  <c:v>832.28384955491151</c:v>
                </c:pt>
                <c:pt idx="1010">
                  <c:v>838.97662577956589</c:v>
                </c:pt>
                <c:pt idx="1011">
                  <c:v>845.76156494243662</c:v>
                </c:pt>
                <c:pt idx="1012">
                  <c:v>852.6366565196181</c:v>
                </c:pt>
                <c:pt idx="1013">
                  <c:v>859.59986327309946</c:v>
                </c:pt>
                <c:pt idx="1014">
                  <c:v>866.64912185444098</c:v>
                </c:pt>
                <c:pt idx="1015">
                  <c:v>873.78234341619009</c:v>
                </c:pt>
                <c:pt idx="1016">
                  <c:v>880.99741423085004</c:v>
                </c:pt>
                <c:pt idx="1017">
                  <c:v>888.29219631722458</c:v>
                </c:pt>
                <c:pt idx="1018">
                  <c:v>895.66452807394739</c:v>
                </c:pt>
                <c:pt idx="1019">
                  <c:v>903.11222492001127</c:v>
                </c:pt>
                <c:pt idx="1020">
                  <c:v>910.63307994210561</c:v>
                </c:pt>
                <c:pt idx="1021">
                  <c:v>918.2248645485746</c:v>
                </c:pt>
                <c:pt idx="1022">
                  <c:v>925.88532912979429</c:v>
                </c:pt>
                <c:pt idx="1023">
                  <c:v>933.61220372478408</c:v>
                </c:pt>
                <c:pt idx="1024">
                  <c:v>941.40319869384143</c:v>
                </c:pt>
                <c:pt idx="1025">
                  <c:v>949.25600539701304</c:v>
                </c:pt>
                <c:pt idx="1026">
                  <c:v>957.16829687819643</c:v>
                </c:pt>
                <c:pt idx="1027">
                  <c:v>965.137728554663</c:v>
                </c:pt>
                <c:pt idx="1028">
                  <c:v>973.16193891181399</c:v>
                </c:pt>
                <c:pt idx="1029">
                  <c:v>981.23855020294332</c:v>
                </c:pt>
                <c:pt idx="1030">
                  <c:v>989.36516915381731</c:v>
                </c:pt>
                <c:pt idx="1031">
                  <c:v>997.53938767185559</c:v>
                </c:pt>
                <c:pt idx="1032">
                  <c:v>1005.7587835596954</c:v>
                </c:pt>
                <c:pt idx="1033">
                  <c:v>1014.020921232947</c:v>
                </c:pt>
                <c:pt idx="1034">
                  <c:v>1022.3233524419064</c:v>
                </c:pt>
                <c:pt idx="1035">
                  <c:v>1030.6636169970243</c:v>
                </c:pt>
                <c:pt idx="1036">
                  <c:v>1039.0392434979169</c:v>
                </c:pt>
                <c:pt idx="1037">
                  <c:v>1047.4477500656903</c:v>
                </c:pt>
                <c:pt idx="1038">
                  <c:v>1055.8866450783776</c:v>
                </c:pt>
                <c:pt idx="1039">
                  <c:v>1064.353427909261</c:v>
                </c:pt>
                <c:pt idx="1040">
                  <c:v>1072.8455896678593</c:v>
                </c:pt>
                <c:pt idx="1041">
                  <c:v>1081.3606139433673</c:v>
                </c:pt>
                <c:pt idx="1042">
                  <c:v>1089.8959775503229</c:v>
                </c:pt>
                <c:pt idx="1043">
                  <c:v>1098.4491512762825</c:v>
                </c:pt>
                <c:pt idx="1044">
                  <c:v>1107.017600631277</c:v>
                </c:pt>
                <c:pt idx="1045">
                  <c:v>1115.5987865988398</c:v>
                </c:pt>
                <c:pt idx="1046">
                  <c:v>1124.1901663883727</c:v>
                </c:pt>
                <c:pt idx="1047">
                  <c:v>1132.7891941886267</c:v>
                </c:pt>
                <c:pt idx="1048">
                  <c:v>1141.3933219220824</c:v>
                </c:pt>
                <c:pt idx="1049">
                  <c:v>1150</c:v>
                </c:pt>
                <c:pt idx="1050">
                  <c:v>1158.606678077917</c:v>
                </c:pt>
                <c:pt idx="1051">
                  <c:v>1167.2108058113727</c:v>
                </c:pt>
                <c:pt idx="1052">
                  <c:v>1175.8098336116261</c:v>
                </c:pt>
                <c:pt idx="1053">
                  <c:v>1184.40121340116</c:v>
                </c:pt>
                <c:pt idx="1054">
                  <c:v>1192.982399368723</c:v>
                </c:pt>
                <c:pt idx="1055">
                  <c:v>1201.5508487237171</c:v>
                </c:pt>
                <c:pt idx="1056">
                  <c:v>1210.104022449676</c:v>
                </c:pt>
                <c:pt idx="1057">
                  <c:v>1218.6393860566316</c:v>
                </c:pt>
                <c:pt idx="1058">
                  <c:v>1227.1544103321398</c:v>
                </c:pt>
                <c:pt idx="1059">
                  <c:v>1235.6465720907388</c:v>
                </c:pt>
                <c:pt idx="1060">
                  <c:v>1244.1133549216215</c:v>
                </c:pt>
                <c:pt idx="1061">
                  <c:v>1252.5522499343092</c:v>
                </c:pt>
                <c:pt idx="1062">
                  <c:v>1260.9607565020824</c:v>
                </c:pt>
                <c:pt idx="1063">
                  <c:v>1269.336383002975</c:v>
                </c:pt>
                <c:pt idx="1064">
                  <c:v>1277.6766475580932</c:v>
                </c:pt>
                <c:pt idx="1065">
                  <c:v>1285.9790787670527</c:v>
                </c:pt>
                <c:pt idx="1066">
                  <c:v>1294.2412164403042</c:v>
                </c:pt>
                <c:pt idx="1067">
                  <c:v>1302.4606123281442</c:v>
                </c:pt>
                <c:pt idx="1068">
                  <c:v>1310.6348308461818</c:v>
                </c:pt>
                <c:pt idx="1069">
                  <c:v>1318.7614497970562</c:v>
                </c:pt>
                <c:pt idx="1070">
                  <c:v>1326.8380610881857</c:v>
                </c:pt>
                <c:pt idx="1071">
                  <c:v>1334.8622714453361</c:v>
                </c:pt>
                <c:pt idx="1072">
                  <c:v>1342.831703121803</c:v>
                </c:pt>
                <c:pt idx="1073">
                  <c:v>1350.743994602986</c:v>
                </c:pt>
                <c:pt idx="1074">
                  <c:v>1358.5968013061583</c:v>
                </c:pt>
                <c:pt idx="1075">
                  <c:v>1366.3877962752149</c:v>
                </c:pt>
                <c:pt idx="1076">
                  <c:v>1374.1146708702049</c:v>
                </c:pt>
                <c:pt idx="1077">
                  <c:v>1381.7751354514251</c:v>
                </c:pt>
                <c:pt idx="1078">
                  <c:v>1389.3669200578936</c:v>
                </c:pt>
                <c:pt idx="1079">
                  <c:v>1396.8877750799884</c:v>
                </c:pt>
                <c:pt idx="1080">
                  <c:v>1404.3354719260519</c:v>
                </c:pt>
                <c:pt idx="1081">
                  <c:v>1411.7078036827754</c:v>
                </c:pt>
                <c:pt idx="1082">
                  <c:v>1419.0025857691498</c:v>
                </c:pt>
                <c:pt idx="1083">
                  <c:v>1426.2176565838097</c:v>
                </c:pt>
                <c:pt idx="1084">
                  <c:v>1433.3508781455587</c:v>
                </c:pt>
                <c:pt idx="1085">
                  <c:v>1440.4001367269002</c:v>
                </c:pt>
                <c:pt idx="1086">
                  <c:v>1447.3633434803812</c:v>
                </c:pt>
                <c:pt idx="1087">
                  <c:v>1454.2384350575626</c:v>
                </c:pt>
                <c:pt idx="1088">
                  <c:v>1461.0233742204332</c:v>
                </c:pt>
                <c:pt idx="1089">
                  <c:v>1467.7161504450889</c:v>
                </c:pt>
                <c:pt idx="1090">
                  <c:v>1474.3147805174901</c:v>
                </c:pt>
                <c:pt idx="1091">
                  <c:v>1480.8173091211393</c:v>
                </c:pt>
                <c:pt idx="1092">
                  <c:v>1487.2218094164723</c:v>
                </c:pt>
                <c:pt idx="1093">
                  <c:v>1493.5263836118334</c:v>
                </c:pt>
                <c:pt idx="1094">
                  <c:v>1499.7291635258234</c:v>
                </c:pt>
                <c:pt idx="1095">
                  <c:v>1505.8283111408871</c:v>
                </c:pt>
                <c:pt idx="1096">
                  <c:v>1511.8220191479559</c:v>
                </c:pt>
                <c:pt idx="1097">
                  <c:v>1517.7085114819929</c:v>
                </c:pt>
                <c:pt idx="1098">
                  <c:v>1523.4860438482776</c:v>
                </c:pt>
                <c:pt idx="1099">
                  <c:v>1529.1529042392806</c:v>
                </c:pt>
                <c:pt idx="1100">
                  <c:v>1534.7074134419688</c:v>
                </c:pt>
                <c:pt idx="1101">
                  <c:v>1540.1479255353872</c:v>
                </c:pt>
                <c:pt idx="1102">
                  <c:v>1545.4728283783882</c:v>
                </c:pt>
                <c:pt idx="1103">
                  <c:v>1550.6805440873377</c:v>
                </c:pt>
                <c:pt idx="1104">
                  <c:v>1555.7695295036806</c:v>
                </c:pt>
                <c:pt idx="1105">
                  <c:v>1560.7382766512069</c:v>
                </c:pt>
                <c:pt idx="1106">
                  <c:v>1565.5853131829037</c:v>
                </c:pt>
                <c:pt idx="1107">
                  <c:v>1570.3092028172384</c:v>
                </c:pt>
                <c:pt idx="1108">
                  <c:v>1574.9085457637643</c:v>
                </c:pt>
                <c:pt idx="1109">
                  <c:v>1579.3819791379012</c:v>
                </c:pt>
                <c:pt idx="1110">
                  <c:v>1583.7281773647985</c:v>
                </c:pt>
                <c:pt idx="1111">
                  <c:v>1587.9458525721213</c:v>
                </c:pt>
                <c:pt idx="1112">
                  <c:v>1592.0337549716814</c:v>
                </c:pt>
                <c:pt idx="1113">
                  <c:v>1595.9906732297743</c:v>
                </c:pt>
                <c:pt idx="1114">
                  <c:v>1599.8154348261214</c:v>
                </c:pt>
                <c:pt idx="1115">
                  <c:v>1603.506906401318</c:v>
                </c:pt>
                <c:pt idx="1116">
                  <c:v>1607.0639940926665</c:v>
                </c:pt>
                <c:pt idx="1117">
                  <c:v>1610.485643858317</c:v>
                </c:pt>
                <c:pt idx="1118">
                  <c:v>1613.7708417895981</c:v>
                </c:pt>
                <c:pt idx="1119">
                  <c:v>1616.9186144114626</c:v>
                </c:pt>
                <c:pt idx="1120">
                  <c:v>1619.9280289709475</c:v>
                </c:pt>
                <c:pt idx="1121">
                  <c:v>1622.7981937135712</c:v>
                </c:pt>
                <c:pt idx="1122">
                  <c:v>1625.5282581475767</c:v>
                </c:pt>
                <c:pt idx="1123">
                  <c:v>1628.1174132959525</c:v>
                </c:pt>
                <c:pt idx="1124">
                  <c:v>1630.5648919361504</c:v>
                </c:pt>
                <c:pt idx="1125">
                  <c:v>1632.8699688274271</c:v>
                </c:pt>
                <c:pt idx="1126">
                  <c:v>1635.0319609257535</c:v>
                </c:pt>
                <c:pt idx="1127">
                  <c:v>1637.0502275862102</c:v>
                </c:pt>
                <c:pt idx="1128">
                  <c:v>1638.9241707528281</c:v>
                </c:pt>
                <c:pt idx="1129">
                  <c:v>1640.6532351358044</c:v>
                </c:pt>
                <c:pt idx="1130">
                  <c:v>1642.2369083760459</c:v>
                </c:pt>
                <c:pt idx="1131">
                  <c:v>1643.674721196993</c:v>
                </c:pt>
                <c:pt idx="1132">
                  <c:v>1644.9662475436764</c:v>
                </c:pt>
                <c:pt idx="1133">
                  <c:v>1646.111104708966</c:v>
                </c:pt>
                <c:pt idx="1134">
                  <c:v>1647.1089534469761</c:v>
                </c:pt>
                <c:pt idx="1135">
                  <c:v>1647.9594980735894</c:v>
                </c:pt>
                <c:pt idx="1136">
                  <c:v>1648.6624865540775</c:v>
                </c:pt>
                <c:pt idx="1137">
                  <c:v>1649.2177105777821</c:v>
                </c:pt>
                <c:pt idx="1138">
                  <c:v>1649.6250056198417</c:v>
                </c:pt>
                <c:pt idx="1139">
                  <c:v>1649.8842509899453</c:v>
                </c:pt>
                <c:pt idx="1140">
                  <c:v>1649.9953698680954</c:v>
                </c:pt>
                <c:pt idx="1141">
                  <c:v>1649.958329327369</c:v>
                </c:pt>
                <c:pt idx="1142">
                  <c:v>1649.7731403436785</c:v>
                </c:pt>
                <c:pt idx="1143">
                  <c:v>1649.4398577925169</c:v>
                </c:pt>
                <c:pt idx="1144">
                  <c:v>1648.9585804326964</c:v>
                </c:pt>
                <c:pt idx="1145">
                  <c:v>1648.3294508770848</c:v>
                </c:pt>
                <c:pt idx="1146">
                  <c:v>1647.5526555503488</c:v>
                </c:pt>
                <c:pt idx="1147">
                  <c:v>1646.628424633707</c:v>
                </c:pt>
                <c:pt idx="1148">
                  <c:v>1645.5570319967273</c:v>
                </c:pt>
                <c:pt idx="1149">
                  <c:v>1644.3387951161703</c:v>
                </c:pt>
                <c:pt idx="1150">
                  <c:v>1642.9740749819152</c:v>
                </c:pt>
                <c:pt idx="1151">
                  <c:v>1641.4632759899912</c:v>
                </c:pt>
                <c:pt idx="1152">
                  <c:v>1639.8068458227451</c:v>
                </c:pt>
                <c:pt idx="1153">
                  <c:v>1638.0052753161845</c:v>
                </c:pt>
                <c:pt idx="1154">
                  <c:v>1636.0590983145305</c:v>
                </c:pt>
                <c:pt idx="1155">
                  <c:v>1633.9688915120321</c:v>
                </c:pt>
                <c:pt idx="1156">
                  <c:v>1631.7352742820747</c:v>
                </c:pt>
                <c:pt idx="1157">
                  <c:v>1629.3589084936484</c:v>
                </c:pt>
                <c:pt idx="1158">
                  <c:v>1626.8404983152225</c:v>
                </c:pt>
                <c:pt idx="1159">
                  <c:v>1624.1807900060858</c:v>
                </c:pt>
                <c:pt idx="1160">
                  <c:v>1621.3805716952108</c:v>
                </c:pt>
                <c:pt idx="1161">
                  <c:v>1618.4406731477163</c:v>
                </c:pt>
                <c:pt idx="1162">
                  <c:v>1615.3619655189898</c:v>
                </c:pt>
                <c:pt idx="1163">
                  <c:v>1612.1453610965468</c:v>
                </c:pt>
                <c:pt idx="1164">
                  <c:v>1608.7918130296971</c:v>
                </c:pt>
                <c:pt idx="1165">
                  <c:v>1605.3023150471079</c:v>
                </c:pt>
                <c:pt idx="1166">
                  <c:v>1601.6779011623428</c:v>
                </c:pt>
                <c:pt idx="1167">
                  <c:v>1597.9196453674549</c:v>
                </c:pt>
                <c:pt idx="1168">
                  <c:v>1594.0286613147468</c:v>
                </c:pt>
                <c:pt idx="1169">
                  <c:v>1590.0061019867683</c:v>
                </c:pt>
                <c:pt idx="1170">
                  <c:v>1585.8531593546611</c:v>
                </c:pt>
                <c:pt idx="1171">
                  <c:v>1581.5710640249558</c:v>
                </c:pt>
                <c:pt idx="1172">
                  <c:v>1577.1610848749133</c:v>
                </c:pt>
                <c:pt idx="1173">
                  <c:v>1572.6245286765316</c:v>
                </c:pt>
                <c:pt idx="1174">
                  <c:v>1567.9627397093188</c:v>
                </c:pt>
                <c:pt idx="1175">
                  <c:v>1563.177099361955</c:v>
                </c:pt>
                <c:pt idx="1176">
                  <c:v>1558.2690257229583</c:v>
                </c:pt>
                <c:pt idx="1177">
                  <c:v>1553.2399731604733</c:v>
                </c:pt>
                <c:pt idx="1178">
                  <c:v>1548.0914318913076</c:v>
                </c:pt>
                <c:pt idx="1179">
                  <c:v>1542.8249275393568</c:v>
                </c:pt>
                <c:pt idx="1180">
                  <c:v>1537.4420206835207</c:v>
                </c:pt>
                <c:pt idx="1181">
                  <c:v>1531.944306395272</c:v>
                </c:pt>
                <c:pt idx="1182">
                  <c:v>1526.3334137660042</c:v>
                </c:pt>
                <c:pt idx="1183">
                  <c:v>1520.6110054242981</c:v>
                </c:pt>
                <c:pt idx="1184">
                  <c:v>1514.7787770432446</c:v>
                </c:pt>
                <c:pt idx="1185">
                  <c:v>1508.8384568379806</c:v>
                </c:pt>
                <c:pt idx="1186">
                  <c:v>1502.7918050535891</c:v>
                </c:pt>
                <c:pt idx="1187">
                  <c:v>1496.6406134434894</c:v>
                </c:pt>
                <c:pt idx="1188">
                  <c:v>1490.3867047385079</c:v>
                </c:pt>
                <c:pt idx="1189">
                  <c:v>1484.031932106767</c:v>
                </c:pt>
                <c:pt idx="1190">
                  <c:v>1477.5781786045432</c:v>
                </c:pt>
                <c:pt idx="1191">
                  <c:v>1471.0273566182825</c:v>
                </c:pt>
                <c:pt idx="1192">
                  <c:v>1464.3814072979173</c:v>
                </c:pt>
                <c:pt idx="1193">
                  <c:v>1457.6422999816643</c:v>
                </c:pt>
                <c:pt idx="1194">
                  <c:v>1450.8120316124616</c:v>
                </c:pt>
                <c:pt idx="1195">
                  <c:v>1443.8926261462366</c:v>
                </c:pt>
                <c:pt idx="1196">
                  <c:v>1436.8861339521627</c:v>
                </c:pt>
                <c:pt idx="1197">
                  <c:v>1429.794631205089</c:v>
                </c:pt>
                <c:pt idx="1198">
                  <c:v>1422.6202192703254</c:v>
                </c:pt>
                <c:pt idx="1199">
                  <c:v>1415.365024080967</c:v>
                </c:pt>
                <c:pt idx="1200">
                  <c:v>1408.0311955079267</c:v>
                </c:pt>
                <c:pt idx="1201">
                  <c:v>1400.6209067228879</c:v>
                </c:pt>
                <c:pt idx="1202">
                  <c:v>1393.1363535543451</c:v>
                </c:pt>
                <c:pt idx="1203">
                  <c:v>1385.5797538369325</c:v>
                </c:pt>
                <c:pt idx="1204">
                  <c:v>1377.9533467542299</c:v>
                </c:pt>
                <c:pt idx="1205">
                  <c:v>1370.2593921752477</c:v>
                </c:pt>
                <c:pt idx="1206">
                  <c:v>1362.5001699847778</c:v>
                </c:pt>
                <c:pt idx="1207">
                  <c:v>1354.6779794078111</c:v>
                </c:pt>
                <c:pt idx="1208">
                  <c:v>1346.7951383282334</c:v>
                </c:pt>
                <c:pt idx="1209">
                  <c:v>1338.8539826019828</c:v>
                </c:pt>
                <c:pt idx="1210">
                  <c:v>1330.8568653648847</c:v>
                </c:pt>
                <c:pt idx="1211">
                  <c:v>1322.8061563353665</c:v>
                </c:pt>
                <c:pt idx="1212">
                  <c:v>1314.7042411122654</c:v>
                </c:pt>
                <c:pt idx="1213">
                  <c:v>1306.5535204679138</c:v>
                </c:pt>
                <c:pt idx="1214">
                  <c:v>1298.3564096367459</c:v>
                </c:pt>
                <c:pt idx="1215">
                  <c:v>1290.115337599608</c:v>
                </c:pt>
                <c:pt idx="1216">
                  <c:v>1281.8327463640042</c:v>
                </c:pt>
                <c:pt idx="1217">
                  <c:v>1273.5110902404683</c:v>
                </c:pt>
                <c:pt idx="1218">
                  <c:v>1265.1528351153058</c:v>
                </c:pt>
                <c:pt idx="1219">
                  <c:v>1256.7604577198981</c:v>
                </c:pt>
                <c:pt idx="1220">
                  <c:v>1248.3364448967886</c:v>
                </c:pt>
                <c:pt idx="1221">
                  <c:v>1239.883292862781</c:v>
                </c:pt>
                <c:pt idx="1222">
                  <c:v>1231.4035064692589</c:v>
                </c:pt>
                <c:pt idx="1223">
                  <c:v>1222.8995984599378</c:v>
                </c:pt>
                <c:pt idx="1224">
                  <c:v>1214.3740887262909</c:v>
                </c:pt>
                <c:pt idx="1225">
                  <c:v>1205.8295035608478</c:v>
                </c:pt>
                <c:pt idx="1226">
                  <c:v>1197.2683749086002</c:v>
                </c:pt>
                <c:pt idx="1227">
                  <c:v>1188.6932396167322</c:v>
                </c:pt>
                <c:pt idx="1228">
                  <c:v>1180.1066386828966</c:v>
                </c:pt>
                <c:pt idx="1229">
                  <c:v>1171.5111165022656</c:v>
                </c:pt>
                <c:pt idx="1230">
                  <c:v>1162.909220113567</c:v>
                </c:pt>
                <c:pt idx="1231">
                  <c:v>1154.3034984443441</c:v>
                </c:pt>
                <c:pt idx="1232">
                  <c:v>1145.6965015556559</c:v>
                </c:pt>
                <c:pt idx="1233">
                  <c:v>1137.0907798864341</c:v>
                </c:pt>
                <c:pt idx="1234">
                  <c:v>1128.4888834977357</c:v>
                </c:pt>
                <c:pt idx="1235">
                  <c:v>1119.8933613171034</c:v>
                </c:pt>
                <c:pt idx="1236">
                  <c:v>1111.3067603832694</c:v>
                </c:pt>
                <c:pt idx="1237">
                  <c:v>1102.7316250914012</c:v>
                </c:pt>
                <c:pt idx="1238">
                  <c:v>1094.1704964391527</c:v>
                </c:pt>
                <c:pt idx="1239">
                  <c:v>1085.62591127371</c:v>
                </c:pt>
                <c:pt idx="1240">
                  <c:v>1077.1004015400631</c:v>
                </c:pt>
                <c:pt idx="1241">
                  <c:v>1068.5964935307416</c:v>
                </c:pt>
                <c:pt idx="1242">
                  <c:v>1060.1167071372195</c:v>
                </c:pt>
                <c:pt idx="1243">
                  <c:v>1051.6635551032127</c:v>
                </c:pt>
                <c:pt idx="1244">
                  <c:v>1043.239542280103</c:v>
                </c:pt>
                <c:pt idx="1245">
                  <c:v>1034.8471648846944</c:v>
                </c:pt>
                <c:pt idx="1246">
                  <c:v>1026.488909759533</c:v>
                </c:pt>
                <c:pt idx="1247">
                  <c:v>1018.1672536359971</c:v>
                </c:pt>
                <c:pt idx="1248">
                  <c:v>1009.884662400392</c:v>
                </c:pt>
                <c:pt idx="1249">
                  <c:v>1001.6435903632554</c:v>
                </c:pt>
                <c:pt idx="1250">
                  <c:v>993.44647953208755</c:v>
                </c:pt>
                <c:pt idx="1251">
                  <c:v>985.29575888773502</c:v>
                </c:pt>
                <c:pt idx="1252">
                  <c:v>977.19384366463385</c:v>
                </c:pt>
                <c:pt idx="1253">
                  <c:v>969.14313463511689</c:v>
                </c:pt>
                <c:pt idx="1254">
                  <c:v>961.14601739801822</c:v>
                </c:pt>
                <c:pt idx="1255">
                  <c:v>953.20486167176693</c:v>
                </c:pt>
                <c:pt idx="1256">
                  <c:v>945.32202059218969</c:v>
                </c:pt>
                <c:pt idx="1257">
                  <c:v>937.49983001522378</c:v>
                </c:pt>
                <c:pt idx="1258">
                  <c:v>929.7406078247526</c:v>
                </c:pt>
                <c:pt idx="1259">
                  <c:v>922.04665324577093</c:v>
                </c:pt>
                <c:pt idx="1260">
                  <c:v>914.42024616306855</c:v>
                </c:pt>
                <c:pt idx="1261">
                  <c:v>906.86364644565492</c:v>
                </c:pt>
                <c:pt idx="1262">
                  <c:v>899.37909327711282</c:v>
                </c:pt>
                <c:pt idx="1263">
                  <c:v>891.96880449207413</c:v>
                </c:pt>
                <c:pt idx="1264">
                  <c:v>884.63497591903422</c:v>
                </c:pt>
                <c:pt idx="1265">
                  <c:v>877.37978072967485</c:v>
                </c:pt>
                <c:pt idx="1266">
                  <c:v>870.20536879491203</c:v>
                </c:pt>
                <c:pt idx="1267">
                  <c:v>863.11386604783831</c:v>
                </c:pt>
                <c:pt idx="1268">
                  <c:v>856.10737385376353</c:v>
                </c:pt>
                <c:pt idx="1269">
                  <c:v>849.18796838753906</c:v>
                </c:pt>
                <c:pt idx="1270">
                  <c:v>842.3577000183368</c:v>
                </c:pt>
                <c:pt idx="1271">
                  <c:v>835.61859270208299</c:v>
                </c:pt>
                <c:pt idx="1272">
                  <c:v>828.97264338171829</c:v>
                </c:pt>
                <c:pt idx="1273">
                  <c:v>822.42182139545787</c:v>
                </c:pt>
                <c:pt idx="1274">
                  <c:v>815.96806789323364</c:v>
                </c:pt>
                <c:pt idx="1275">
                  <c:v>809.61329526149223</c:v>
                </c:pt>
                <c:pt idx="1276">
                  <c:v>803.35938655651182</c:v>
                </c:pt>
                <c:pt idx="1277">
                  <c:v>797.20819494641182</c:v>
                </c:pt>
                <c:pt idx="1278">
                  <c:v>791.16154316201903</c:v>
                </c:pt>
                <c:pt idx="1279">
                  <c:v>785.22122295675661</c:v>
                </c:pt>
                <c:pt idx="1280">
                  <c:v>779.38899457570255</c:v>
                </c:pt>
                <c:pt idx="1281">
                  <c:v>773.66658623399599</c:v>
                </c:pt>
                <c:pt idx="1282">
                  <c:v>768.05569360472884</c:v>
                </c:pt>
                <c:pt idx="1283">
                  <c:v>762.5579793164801</c:v>
                </c:pt>
                <c:pt idx="1284">
                  <c:v>757.17507246064361</c:v>
                </c:pt>
                <c:pt idx="1285">
                  <c:v>751.90856810869252</c:v>
                </c:pt>
                <c:pt idx="1286">
                  <c:v>746.76002683952788</c:v>
                </c:pt>
                <c:pt idx="1287">
                  <c:v>741.73097427704283</c:v>
                </c:pt>
                <c:pt idx="1288">
                  <c:v>736.82290063804544</c:v>
                </c:pt>
                <c:pt idx="1289">
                  <c:v>732.03726029068173</c:v>
                </c:pt>
                <c:pt idx="1290">
                  <c:v>727.3754713234689</c:v>
                </c:pt>
                <c:pt idx="1291">
                  <c:v>722.83891512508649</c:v>
                </c:pt>
                <c:pt idx="1292">
                  <c:v>718.42893597504451</c:v>
                </c:pt>
                <c:pt idx="1293">
                  <c:v>714.14684064533935</c:v>
                </c:pt>
                <c:pt idx="1294">
                  <c:v>709.99389801323264</c:v>
                </c:pt>
                <c:pt idx="1295">
                  <c:v>705.9713386852535</c:v>
                </c:pt>
                <c:pt idx="1296">
                  <c:v>702.08035463254589</c:v>
                </c:pt>
                <c:pt idx="1297">
                  <c:v>698.32209883765802</c:v>
                </c:pt>
                <c:pt idx="1298">
                  <c:v>694.69768495289202</c:v>
                </c:pt>
                <c:pt idx="1299">
                  <c:v>691.20818697030359</c:v>
                </c:pt>
                <c:pt idx="1300">
                  <c:v>687.85463890345341</c:v>
                </c:pt>
                <c:pt idx="1301">
                  <c:v>684.63803448101044</c:v>
                </c:pt>
                <c:pt idx="1302">
                  <c:v>681.55932685228436</c:v>
                </c:pt>
                <c:pt idx="1303">
                  <c:v>678.61942830478972</c:v>
                </c:pt>
                <c:pt idx="1304">
                  <c:v>675.81920999391434</c:v>
                </c:pt>
                <c:pt idx="1305">
                  <c:v>673.1595016847773</c:v>
                </c:pt>
              </c:numCache>
            </c:numRef>
          </c:yVal>
        </c:ser>
        <c:axId val="572879232"/>
        <c:axId val="572880768"/>
      </c:scatterChart>
      <c:valAx>
        <c:axId val="572879232"/>
        <c:scaling>
          <c:orientation val="minMax"/>
          <c:max val="800"/>
          <c:min val="0"/>
        </c:scaling>
        <c:axPos val="b"/>
        <c:tickLblPos val="nextTo"/>
        <c:crossAx val="572880768"/>
        <c:crosses val="autoZero"/>
        <c:crossBetween val="midCat"/>
      </c:valAx>
      <c:valAx>
        <c:axId val="572880768"/>
        <c:scaling>
          <c:orientation val="minMax"/>
          <c:max val="3000"/>
        </c:scaling>
        <c:axPos val="l"/>
        <c:majorGridlines/>
        <c:numFmt formatCode="General" sourceLinked="1"/>
        <c:tickLblPos val="nextTo"/>
        <c:crossAx val="572879232"/>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drawing1.xml><?xml version="1.0" encoding="utf-8"?>
<c:userShapes xmlns:c="http://schemas.openxmlformats.org/drawingml/2006/chart">
  <cdr:relSizeAnchor xmlns:cdr="http://schemas.openxmlformats.org/drawingml/2006/chartDrawing">
    <cdr:from>
      <cdr:x>0.64532</cdr:x>
      <cdr:y>0.14118</cdr:y>
    </cdr:from>
    <cdr:to>
      <cdr:x>0.89051</cdr:x>
      <cdr:y>0.49289</cdr:y>
    </cdr:to>
    <cdr:sp macro="" textlink="">
      <cdr:nvSpPr>
        <cdr:cNvPr id="5" name="Connecteur droit 4"/>
        <cdr:cNvSpPr/>
      </cdr:nvSpPr>
      <cdr:spPr>
        <a:xfrm xmlns:a="http://schemas.openxmlformats.org/drawingml/2006/main" flipV="1">
          <a:off x="2479531" y="417634"/>
          <a:ext cx="942124" cy="104042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0.43855</cdr:x>
      <cdr:y>0.5018</cdr:y>
    </cdr:from>
    <cdr:to>
      <cdr:x>0.63925</cdr:x>
      <cdr:y>0.67642</cdr:y>
    </cdr:to>
    <cdr:sp macro="" textlink="">
      <cdr:nvSpPr>
        <cdr:cNvPr id="3" name="Connecteur droit 2"/>
        <cdr:cNvSpPr/>
      </cdr:nvSpPr>
      <cdr:spPr>
        <a:xfrm xmlns:a="http://schemas.openxmlformats.org/drawingml/2006/main" flipV="1">
          <a:off x="1685059" y="1484416"/>
          <a:ext cx="771148" cy="516576"/>
        </a:xfrm>
        <a:prstGeom xmlns:a="http://schemas.openxmlformats.org/drawingml/2006/main" prst="lin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FF2BE-8EFD-49FE-9EC7-F12823183940}" type="datetimeFigureOut">
              <a:rPr lang="fr-FR" smtClean="0"/>
              <a:pPr/>
              <a:t>02/03/2021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7A12A-EA5F-4FAE-A747-970C9D40873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819150" y="1192213"/>
            <a:ext cx="7966075" cy="59753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700">
                <a:solidFill>
                  <a:schemeClr val="tx1"/>
                </a:solidFill>
                <a:latin typeface="Arial" pitchFamily="34" charset="0"/>
                <a:ea typeface="ＭＳ Ｐゴシック" pitchFamily="34" charset="-128"/>
              </a:defRPr>
            </a:lvl1pPr>
            <a:lvl2pPr marL="1123510" indent="-432119" eaLnBrk="0" hangingPunct="0">
              <a:defRPr sz="3700">
                <a:solidFill>
                  <a:schemeClr val="tx1"/>
                </a:solidFill>
                <a:latin typeface="Arial" pitchFamily="34" charset="0"/>
                <a:ea typeface="ＭＳ Ｐゴシック" pitchFamily="34" charset="-128"/>
              </a:defRPr>
            </a:lvl2pPr>
            <a:lvl3pPr marL="1728476" indent="-345696" eaLnBrk="0" hangingPunct="0">
              <a:defRPr sz="3700">
                <a:solidFill>
                  <a:schemeClr val="tx1"/>
                </a:solidFill>
                <a:latin typeface="Arial" pitchFamily="34" charset="0"/>
                <a:ea typeface="ＭＳ Ｐゴシック" pitchFamily="34" charset="-128"/>
              </a:defRPr>
            </a:lvl3pPr>
            <a:lvl4pPr marL="2419866" indent="-345696" eaLnBrk="0" hangingPunct="0">
              <a:defRPr sz="3700">
                <a:solidFill>
                  <a:schemeClr val="tx1"/>
                </a:solidFill>
                <a:latin typeface="Arial" pitchFamily="34" charset="0"/>
                <a:ea typeface="ＭＳ Ｐゴシック" pitchFamily="34" charset="-128"/>
              </a:defRPr>
            </a:lvl4pPr>
            <a:lvl5pPr marL="3111257" indent="-345696" eaLnBrk="0" hangingPunct="0">
              <a:defRPr sz="3700">
                <a:solidFill>
                  <a:schemeClr val="tx1"/>
                </a:solidFill>
                <a:latin typeface="Arial" pitchFamily="34" charset="0"/>
                <a:ea typeface="ＭＳ Ｐゴシック" pitchFamily="34" charset="-128"/>
              </a:defRPr>
            </a:lvl5pPr>
            <a:lvl6pPr marL="380264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6pPr>
            <a:lvl7pPr marL="4494037"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7pPr>
            <a:lvl8pPr marL="518542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8pPr>
            <a:lvl9pPr marL="5876819" indent="-345696" defTabSz="691390" eaLnBrk="0" fontAlgn="base" hangingPunct="0">
              <a:spcBef>
                <a:spcPct val="0"/>
              </a:spcBef>
              <a:spcAft>
                <a:spcPct val="0"/>
              </a:spcAft>
              <a:defRPr sz="3700">
                <a:solidFill>
                  <a:schemeClr val="tx1"/>
                </a:solidFill>
                <a:latin typeface="Arial" pitchFamily="34" charset="0"/>
                <a:ea typeface="ＭＳ Ｐゴシック" pitchFamily="34" charset="-128"/>
              </a:defRPr>
            </a:lvl9pPr>
          </a:lstStyle>
          <a:p>
            <a:pPr eaLnBrk="1" hangingPunct="1"/>
            <a:fld id="{A7813A4D-BB52-4C9A-8E92-0A5DF4BD01BD}" type="slidenum">
              <a:rPr lang="en-GB" altLang="en-US" sz="1800">
                <a:latin typeface="Calibri" pitchFamily="34" charset="0"/>
              </a:rPr>
              <a:pPr eaLnBrk="1" hangingPunct="1"/>
              <a:t>14</a:t>
            </a:fld>
            <a:endParaRPr lang="en-GB" altLang="en-US" sz="1800">
              <a:latin typeface="Calibri" pitchFamily="34" charset="0"/>
            </a:endParaRPr>
          </a:p>
        </p:txBody>
      </p:sp>
    </p:spTree>
    <p:extLst>
      <p:ext uri="{BB962C8B-B14F-4D97-AF65-F5344CB8AC3E}">
        <p14:creationId xmlns:p14="http://schemas.microsoft.com/office/powerpoint/2010/main" xmlns="" val="127167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037A1F5-CF9E-46D2-801E-DD0FA54DDA9D}" type="slidenum">
              <a:rPr lang="fr-FR" smtClean="0">
                <a:latin typeface="Times New Roman" pitchFamily="16" charset="0"/>
              </a:rPr>
              <a:pPr/>
              <a:t>35</a:t>
            </a:fld>
            <a:endParaRPr lang="fr-FR" smtClean="0">
              <a:latin typeface="Times New Roman" pitchFamily="16" charset="0"/>
            </a:endParaRPr>
          </a:p>
        </p:txBody>
      </p:sp>
      <p:sp>
        <p:nvSpPr>
          <p:cNvPr id="87043" name="Rectangle 1"/>
          <p:cNvSpPr>
            <a:spLocks noGrp="1" noRot="1" noChangeAspect="1" noChangeArrowheads="1" noTextEdit="1"/>
          </p:cNvSpPr>
          <p:nvPr>
            <p:ph type="sldImg"/>
          </p:nvPr>
        </p:nvSpPr>
        <p:spPr>
          <a:solidFill>
            <a:srgbClr val="FFFFFF"/>
          </a:solidFill>
          <a:ln/>
        </p:spPr>
      </p:sp>
      <p:sp>
        <p:nvSpPr>
          <p:cNvPr id="87044" name="Rectangle 2"/>
          <p:cNvSpPr>
            <a:spLocks noGrp="1" noChangeArrowheads="1"/>
          </p:cNvSpPr>
          <p:nvPr>
            <p:ph type="body" idx="1"/>
          </p:nvPr>
        </p:nvSpPr>
        <p:spPr>
          <a:noFill/>
          <a:ln w="9525"/>
        </p:spPr>
        <p:txBody>
          <a:bodyPr wrap="none" anchor="ctr"/>
          <a:lstStyle/>
          <a:p>
            <a:endParaRPr lang="fr-FR" smtClean="0">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5A5E971-473F-4456-9AE7-BCFA8DB3E0E7}" type="slidenum">
              <a:rPr lang="fr-FR" smtClean="0">
                <a:latin typeface="Times New Roman" pitchFamily="16" charset="0"/>
              </a:rPr>
              <a:pPr/>
              <a:t>36</a:t>
            </a:fld>
            <a:endParaRPr lang="fr-FR" smtClean="0">
              <a:latin typeface="Times New Roman" pitchFamily="16" charset="0"/>
            </a:endParaRPr>
          </a:p>
        </p:txBody>
      </p:sp>
      <p:sp>
        <p:nvSpPr>
          <p:cNvPr id="88067" name="Rectangle 1"/>
          <p:cNvSpPr>
            <a:spLocks noGrp="1" noRot="1" noChangeAspect="1" noChangeArrowheads="1" noTextEdit="1"/>
          </p:cNvSpPr>
          <p:nvPr>
            <p:ph type="sldImg"/>
          </p:nvPr>
        </p:nvSpPr>
        <p:spPr>
          <a:solidFill>
            <a:srgbClr val="FFFFFF"/>
          </a:solidFill>
          <a:ln/>
        </p:spPr>
      </p:sp>
      <p:sp>
        <p:nvSpPr>
          <p:cNvPr id="88068" name="Rectangle 2"/>
          <p:cNvSpPr>
            <a:spLocks noGrp="1" noChangeArrowheads="1"/>
          </p:cNvSpPr>
          <p:nvPr>
            <p:ph type="body" idx="1"/>
          </p:nvPr>
        </p:nvSpPr>
        <p:spPr>
          <a:noFill/>
          <a:ln w="9525"/>
        </p:spPr>
        <p:txBody>
          <a:bodyPr wrap="none" anchor="ctr"/>
          <a:lstStyle/>
          <a:p>
            <a:endParaRPr lang="fr-FR" smtClean="0">
              <a:latin typeface="Times New Roman" pitchFamily="1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CFF0C42-9ADE-4FDA-8D51-23C1D99F7FEA}" type="slidenum">
              <a:rPr lang="fr-FR" smtClean="0">
                <a:latin typeface="Times New Roman" pitchFamily="16" charset="0"/>
              </a:rPr>
              <a:pPr/>
              <a:t>44</a:t>
            </a:fld>
            <a:endParaRPr lang="fr-FR" smtClean="0">
              <a:latin typeface="Times New Roman" pitchFamily="16"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lIns="91410" tIns="45706" rIns="91410" bIns="45706"/>
          <a:lstStyle/>
          <a:p>
            <a:endParaRPr lang="fr-FR" smtClean="0">
              <a:latin typeface="Times New Roman" pitchFamily="16"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150" y="1192213"/>
            <a:ext cx="7966075" cy="59753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pPr/>
              <a:t>15</a:t>
            </a:fld>
            <a:endParaRPr lang="en-GB"/>
          </a:p>
        </p:txBody>
      </p:sp>
    </p:spTree>
    <p:extLst>
      <p:ext uri="{BB962C8B-B14F-4D97-AF65-F5344CB8AC3E}">
        <p14:creationId xmlns:p14="http://schemas.microsoft.com/office/powerpoint/2010/main" xmlns="" val="385453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930ABA9-3771-48E5-8174-1863B4DEC64A}" type="slidenum">
              <a:rPr lang="fr-FR" smtClean="0">
                <a:latin typeface="Times New Roman" pitchFamily="16" charset="0"/>
              </a:rPr>
              <a:pPr/>
              <a:t>20</a:t>
            </a:fld>
            <a:endParaRPr lang="fr-FR" smtClean="0">
              <a:latin typeface="Times New Roman" pitchFamily="16"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pPr eaLnBrk="1" hangingPunct="1"/>
            <a:endParaRPr lang="fr-FR"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0939820-6A60-4583-9848-8D7DECCBB51D}" type="slidenum">
              <a:rPr lang="fr-FR" smtClean="0">
                <a:latin typeface="Times New Roman" pitchFamily="16" charset="0"/>
              </a:rPr>
              <a:pPr/>
              <a:t>21</a:t>
            </a:fld>
            <a:endParaRPr lang="fr-FR" smtClean="0">
              <a:latin typeface="Times New Roman" pitchFamily="16"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endParaRPr lang="fr-FR"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eaLnBrk="1" hangingPunct="1">
              <a:spcBef>
                <a:spcPct val="0"/>
              </a:spcBef>
            </a:pPr>
            <a:endParaRPr lang="fr-FR"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8B185DF-DE20-4893-9287-4F279551ECBB}" type="slidenum">
              <a:rPr lang="fr-FR">
                <a:solidFill>
                  <a:prstClr val="black"/>
                </a:solidFill>
              </a:rPr>
              <a:pPr/>
              <a:t>26</a:t>
            </a:fld>
            <a:endParaRPr lang="fr-FR">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pPr eaLnBrk="1" hangingPunct="1">
              <a:spcBef>
                <a:spcPct val="0"/>
              </a:spcBef>
            </a:pPr>
            <a:endParaRPr lang="fr-FR" altLang="fr-FR"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3390BC3-5B3D-4961-99E8-89895AF15FC3}" type="slidenum">
              <a:rPr lang="fr-FR" smtClean="0">
                <a:latin typeface="Times New Roman" pitchFamily="16" charset="0"/>
              </a:rPr>
              <a:pPr/>
              <a:t>32</a:t>
            </a:fld>
            <a:endParaRPr lang="fr-FR" smtClean="0">
              <a:latin typeface="Times New Roman" pitchFamily="16" charset="0"/>
            </a:endParaRPr>
          </a:p>
        </p:txBody>
      </p:sp>
      <p:sp>
        <p:nvSpPr>
          <p:cNvPr id="76803" name="Rectangle 1"/>
          <p:cNvSpPr>
            <a:spLocks noGrp="1" noRot="1" noChangeAspect="1" noChangeArrowheads="1" noTextEdit="1"/>
          </p:cNvSpPr>
          <p:nvPr>
            <p:ph type="sldImg"/>
          </p:nvPr>
        </p:nvSpPr>
        <p:spPr>
          <a:solidFill>
            <a:srgbClr val="FFFFFF"/>
          </a:solidFill>
          <a:ln/>
        </p:spPr>
      </p:sp>
      <p:sp>
        <p:nvSpPr>
          <p:cNvPr id="76804" name="Rectangle 2"/>
          <p:cNvSpPr>
            <a:spLocks noGrp="1" noChangeArrowheads="1"/>
          </p:cNvSpPr>
          <p:nvPr>
            <p:ph type="body" idx="1"/>
          </p:nvPr>
        </p:nvSpPr>
        <p:spPr>
          <a:noFill/>
          <a:ln w="9525"/>
        </p:spPr>
        <p:txBody>
          <a:bodyPr wrap="none" anchor="ctr"/>
          <a:lstStyle/>
          <a:p>
            <a:endParaRPr lang="fr-FR"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B383945-C987-4A98-8987-BDFEFD518B42}" type="slidenum">
              <a:rPr lang="fr-FR" smtClean="0">
                <a:latin typeface="Times New Roman" pitchFamily="16" charset="0"/>
              </a:rPr>
              <a:pPr/>
              <a:t>33</a:t>
            </a:fld>
            <a:endParaRPr lang="fr-FR" smtClean="0">
              <a:latin typeface="Times New Roman" pitchFamily="16" charset="0"/>
            </a:endParaRPr>
          </a:p>
        </p:txBody>
      </p:sp>
      <p:sp>
        <p:nvSpPr>
          <p:cNvPr id="77827" name="Rectangle 1"/>
          <p:cNvSpPr>
            <a:spLocks noGrp="1" noRot="1" noChangeAspect="1" noChangeArrowheads="1" noTextEdit="1"/>
          </p:cNvSpPr>
          <p:nvPr>
            <p:ph type="sldImg"/>
          </p:nvPr>
        </p:nvSpPr>
        <p:spPr>
          <a:solidFill>
            <a:srgbClr val="FFFFFF"/>
          </a:solidFill>
          <a:ln/>
        </p:spPr>
      </p:sp>
      <p:sp>
        <p:nvSpPr>
          <p:cNvPr id="77828" name="Rectangle 2"/>
          <p:cNvSpPr>
            <a:spLocks noGrp="1" noChangeArrowheads="1"/>
          </p:cNvSpPr>
          <p:nvPr>
            <p:ph type="body" idx="1"/>
          </p:nvPr>
        </p:nvSpPr>
        <p:spPr>
          <a:noFill/>
          <a:ln w="9525"/>
        </p:spPr>
        <p:txBody>
          <a:bodyPr wrap="none" anchor="ctr"/>
          <a:lstStyle/>
          <a:p>
            <a:endParaRPr lang="fr-FR" smtClean="0">
              <a:latin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6414DCF-789D-4B58-AB96-FE041C63D0B4}" type="slidenum">
              <a:rPr lang="fr-FR" smtClean="0">
                <a:latin typeface="Times New Roman" pitchFamily="16" charset="0"/>
              </a:rPr>
              <a:pPr/>
              <a:t>34</a:t>
            </a:fld>
            <a:endParaRPr lang="fr-FR" smtClean="0">
              <a:latin typeface="Times New Roman" pitchFamily="16" charset="0"/>
            </a:endParaRPr>
          </a:p>
        </p:txBody>
      </p:sp>
      <p:sp>
        <p:nvSpPr>
          <p:cNvPr id="86019" name="Rectangle 1"/>
          <p:cNvSpPr>
            <a:spLocks noGrp="1" noRot="1" noChangeAspect="1" noChangeArrowheads="1" noTextEdit="1"/>
          </p:cNvSpPr>
          <p:nvPr>
            <p:ph type="sldImg"/>
          </p:nvPr>
        </p:nvSpPr>
        <p:spPr>
          <a:solidFill>
            <a:srgbClr val="FFFFFF"/>
          </a:solidFill>
          <a:ln/>
        </p:spPr>
      </p:sp>
      <p:sp>
        <p:nvSpPr>
          <p:cNvPr id="86020" name="Rectangle 2"/>
          <p:cNvSpPr>
            <a:spLocks noGrp="1" noChangeArrowheads="1"/>
          </p:cNvSpPr>
          <p:nvPr>
            <p:ph type="body" idx="1"/>
          </p:nvPr>
        </p:nvSpPr>
        <p:spPr>
          <a:noFill/>
          <a:ln w="9525"/>
        </p:spPr>
        <p:txBody>
          <a:bodyPr wrap="none" anchor="ctr"/>
          <a:lstStyle/>
          <a:p>
            <a:endParaRPr lang="fr-FR"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856108" y="119648"/>
            <a:ext cx="7287891" cy="506849"/>
          </a:xfrm>
        </p:spPr>
        <p:txBody>
          <a:bodyPr>
            <a:normAutofit/>
          </a:bodyPr>
          <a:lstStyle>
            <a:lvl1pPr algn="l">
              <a:defRPr sz="2400" b="1">
                <a:solidFill>
                  <a:srgbClr val="4C9BDB"/>
                </a:solidFill>
                <a:latin typeface="Calibri"/>
                <a:cs typeface="Calibri"/>
              </a:defRPr>
            </a:lvl1pPr>
          </a:lstStyle>
          <a:p>
            <a:r>
              <a:rPr lang="en-GB"/>
              <a:t>Click to edit master title style</a:t>
            </a:r>
            <a:endParaRPr lang="en-US"/>
          </a:p>
        </p:txBody>
      </p:sp>
      <p:sp>
        <p:nvSpPr>
          <p:cNvPr id="3" name="Text Placeholder 2"/>
          <p:cNvSpPr>
            <a:spLocks noGrp="1"/>
          </p:cNvSpPr>
          <p:nvPr>
            <p:ph type="body" sz="quarter" idx="10"/>
          </p:nvPr>
        </p:nvSpPr>
        <p:spPr>
          <a:xfrm>
            <a:off x="97696"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a:t>Click to edit Master text styles</a:t>
            </a:r>
          </a:p>
        </p:txBody>
      </p:sp>
      <p:sp>
        <p:nvSpPr>
          <p:cNvPr id="11" name="Text Placeholder 2"/>
          <p:cNvSpPr>
            <a:spLocks noGrp="1"/>
          </p:cNvSpPr>
          <p:nvPr>
            <p:ph type="body" sz="quarter" idx="12"/>
          </p:nvPr>
        </p:nvSpPr>
        <p:spPr>
          <a:xfrm>
            <a:off x="97696" y="5692802"/>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a:t>Click to edit Master text styles</a:t>
            </a:r>
          </a:p>
        </p:txBody>
      </p:sp>
      <p:pic>
        <p:nvPicPr>
          <p:cNvPr id="9" name="GCP Logo 4:3" descr="GCProject-white-CMJN.jp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0"/>
            <a:ext cx="1306137" cy="743989"/>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4" name="Content Placeholder 3">
            <a:extLst>
              <a:ext uri="{FF2B5EF4-FFF2-40B4-BE49-F238E27FC236}">
                <a16:creationId xmlns:a16="http://schemas.microsoft.com/office/drawing/2014/main" xmlns="" id="{203D10DC-741B-4095-9E7A-228E2D2E86FD}"/>
              </a:ext>
            </a:extLst>
          </p:cNvPr>
          <p:cNvSpPr>
            <a:spLocks noGrp="1"/>
          </p:cNvSpPr>
          <p:nvPr>
            <p:ph sz="quarter" idx="13"/>
          </p:nvPr>
        </p:nvSpPr>
        <p:spPr>
          <a:xfrm>
            <a:off x="540544" y="1439863"/>
            <a:ext cx="8079581"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90934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78240A-A989-4220-A063-2ED44651CD62}"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0A3ED93-BBE3-4DE6-BDBB-57D63789A6AB}"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452B96-B569-4A53-824B-09532578A863}"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93BC5F4-239C-4B9F-A27B-E15BD8AC83EE}"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D997014A-3B3D-4F07-ABEE-46315414BB23}"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FCB26D59-B828-4617-8458-4597F9145F5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86522B7-17F5-438E-8F2F-09E1996EBBDB}"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1DAB54C-C6BF-439B-A3B0-069723E6F43A}"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FC7EE4C-3BA9-40C7-9D11-3C2E93A2A7B4}"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D5F61B7-3B5E-4A9A-99E6-3AA33DE4DF79}"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1959C7B-4DCA-49AA-BD98-2843B865C90B}"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BFEBDE66-CE75-4258-A085-A2B3DFCF6653}"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85800" y="6172200"/>
            <a:ext cx="1905000" cy="457200"/>
          </a:xfrm>
        </p:spPr>
        <p:txBody>
          <a:bodyPr/>
          <a:lstStyle>
            <a:lvl1pPr>
              <a:defRPr/>
            </a:lvl1pPr>
          </a:lstStyle>
          <a:p>
            <a:pPr>
              <a:defRPr/>
            </a:pPr>
            <a:fld id="{CB20EB97-DCFE-41B9-9859-853D1B6FBC64}" type="datetime1">
              <a:rPr lang="fr-FR">
                <a:solidFill>
                  <a:prstClr val="black">
                    <a:tint val="75000"/>
                  </a:prstClr>
                </a:solidFill>
              </a:rPr>
              <a:pPr>
                <a:defRPr/>
              </a:pPr>
              <a:t>02/03/2021</a:t>
            </a:fld>
            <a:endParaRPr lang="fr-FR">
              <a:solidFill>
                <a:prstClr val="black">
                  <a:tint val="75000"/>
                </a:prstClr>
              </a:solidFill>
            </a:endParaRPr>
          </a:p>
        </p:txBody>
      </p:sp>
      <p:sp>
        <p:nvSpPr>
          <p:cNvPr id="4" name="Espace réservé du pied de page 3"/>
          <p:cNvSpPr>
            <a:spLocks noGrp="1"/>
          </p:cNvSpPr>
          <p:nvPr>
            <p:ph type="ftr" sz="quarter" idx="11"/>
          </p:nvPr>
        </p:nvSpPr>
        <p:spPr>
          <a:xfrm>
            <a:off x="3124200" y="6172200"/>
            <a:ext cx="2895600" cy="457200"/>
          </a:xfrm>
        </p:spPr>
        <p:txBody>
          <a:bodyPr/>
          <a:lstStyle>
            <a:lvl1pPr>
              <a:defRPr/>
            </a:lvl1pPr>
          </a:lstStyle>
          <a:p>
            <a:pPr>
              <a:defRPr/>
            </a:pPr>
            <a:endParaRPr lang="fr-FR">
              <a:solidFill>
                <a:prstClr val="black">
                  <a:tint val="75000"/>
                </a:prstClr>
              </a:solidFill>
            </a:endParaRPr>
          </a:p>
        </p:txBody>
      </p:sp>
      <p:sp>
        <p:nvSpPr>
          <p:cNvPr id="5" name="Espace réservé du numéro de diapositive 4"/>
          <p:cNvSpPr>
            <a:spLocks noGrp="1"/>
          </p:cNvSpPr>
          <p:nvPr>
            <p:ph type="sldNum" sz="quarter" idx="12"/>
          </p:nvPr>
        </p:nvSpPr>
        <p:spPr>
          <a:xfrm>
            <a:off x="6553200" y="6172200"/>
            <a:ext cx="1905000" cy="457200"/>
          </a:xfrm>
        </p:spPr>
        <p:txBody>
          <a:bodyPr/>
          <a:lstStyle>
            <a:lvl1pPr>
              <a:defRPr/>
            </a:lvl1pPr>
          </a:lstStyle>
          <a:p>
            <a:pPr>
              <a:defRPr/>
            </a:pPr>
            <a:fld id="{D45E7B9F-3CB0-4125-BD63-22CDC79AA37E}" type="slidenum">
              <a:rPr lang="fr-FR">
                <a:solidFill>
                  <a:prstClr val="black">
                    <a:tint val="75000"/>
                  </a:prstClr>
                </a:solidFill>
              </a:rPr>
              <a:pPr>
                <a:defRPr/>
              </a:pPr>
              <a:t>‹N°›</a:t>
            </a:fld>
            <a:endParaRPr lang="fr-F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6F878F1B-5D16-44C7-9DF7-94DF7EAFC146}"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17DA0A6D-53DB-4203-BA23-A530EDD18CDC}"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6945EE08-6765-4D8C-A0C5-E14E6321A207}"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4ADB8A56-D93B-40D7-94E4-0ED89187468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6390F5DA-BA06-4C48-B990-4892DE58D734}"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D1E7C322-B182-47B6-9373-D7DC52FAC22E}"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7DD551D0-F9DF-40D3-BEDE-AA00AAC21809}"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DE0C8336-9037-42DA-B0FD-C0C9C115017E}"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DE676315-54B1-4CCC-B6C5-692F9CE82FEF}"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AB43F4F7-A0CE-4CEC-BD87-1A2653AE79A0}"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337FFEA9-30D9-47B8-BA89-C30BDA1780A7}"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atin typeface="Times New Roman" pitchFamily="18" charset="0"/>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atin typeface="Times New Roman" pitchFamily="18" charset="0"/>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atin typeface="Times New Roman" pitchFamily="18" charset="0"/>
              </a:defRPr>
            </a:lvl1pPr>
          </a:lstStyle>
          <a:p>
            <a:pPr>
              <a:defRPr/>
            </a:pPr>
            <a:fld id="{73CFA8A8-24F5-4B16-9624-1968C5B0915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5F4A290-7191-4A0F-822A-9FDC88148D64}" type="datetimeFigureOut">
              <a:rPr lang="fr-FR" smtClean="0"/>
              <a:pPr/>
              <a:t>02/03/2021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8B1A01C-182F-4857-A5E3-0BCB72E4873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4A290-7191-4A0F-822A-9FDC88148D64}" type="datetimeFigureOut">
              <a:rPr lang="fr-FR" smtClean="0"/>
              <a:pPr/>
              <a:t>02/03/2021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1A01C-182F-4857-A5E3-0BCB72E4873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defRPr>
            </a:lvl1pPr>
          </a:lstStyle>
          <a:p>
            <a:pPr fontAlgn="base">
              <a:spcBef>
                <a:spcPct val="0"/>
              </a:spcBef>
              <a:spcAft>
                <a:spcPct val="0"/>
              </a:spcAft>
              <a:defRPr/>
            </a:pPr>
            <a:endParaRPr kumimoji="1" lang="fr-FR" b="1">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defRPr>
            </a:lvl1pPr>
          </a:lstStyle>
          <a:p>
            <a:pPr fontAlgn="base">
              <a:spcBef>
                <a:spcPct val="0"/>
              </a:spcBef>
              <a:spcAft>
                <a:spcPct val="0"/>
              </a:spcAft>
              <a:defRPr/>
            </a:pPr>
            <a:endParaRPr kumimoji="1" lang="fr-FR" b="1">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defRPr>
            </a:lvl1pPr>
          </a:lstStyle>
          <a:p>
            <a:pPr fontAlgn="base">
              <a:spcBef>
                <a:spcPct val="0"/>
              </a:spcBef>
              <a:spcAft>
                <a:spcPct val="0"/>
              </a:spcAft>
              <a:defRPr/>
            </a:pPr>
            <a:fld id="{0CDFEECD-3F6A-467C-A41C-581C28C2AE65}" type="slidenum">
              <a:rPr kumimoji="1" lang="fr-FR" b="1">
                <a:solidFill>
                  <a:prstClr val="black">
                    <a:tint val="75000"/>
                  </a:prstClr>
                </a:solidFill>
              </a:rPr>
              <a:pPr fontAlgn="base">
                <a:spcBef>
                  <a:spcPct val="0"/>
                </a:spcBef>
                <a:spcAft>
                  <a:spcPct val="0"/>
                </a:spcAft>
                <a:defRPr/>
              </a:pPr>
              <a:t>‹N°›</a:t>
            </a:fld>
            <a:endParaRPr kumimoji="1" lang="fr-FR" b="1">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endParaRPr kumimoji="1" lang="fr-FR" b="1"/>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kumimoji="1" lang="fr-FR" b="1"/>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B86E0F73-DAF3-4900-BD51-E31E83845F89}" type="slidenum">
              <a:rPr kumimoji="1" lang="fr-FR" b="1"/>
              <a:pPr fontAlgn="base">
                <a:spcBef>
                  <a:spcPct val="0"/>
                </a:spcBef>
                <a:spcAft>
                  <a:spcPct val="0"/>
                </a:spcAft>
                <a:defRPr/>
              </a:pPr>
              <a:t>‹N°›</a:t>
            </a:fld>
            <a:endParaRPr kumimoji="1" lang="fr-FR" b="1"/>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treiner@orange.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ergy.appstate.edu/research/work-areas/cdiac-appstat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12-3269-20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mice_barnes.mov"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hyperlink" Target="https://www.ined.fr/fr/tout-savoir-population/jeux/population-demain/" TargetMode="External"/><Relationship Id="rId5" Type="http://schemas.openxmlformats.org/officeDocument/2006/relationships/image" Target="../media/image22.jpeg"/><Relationship Id="rId4" Type="http://schemas.openxmlformats.org/officeDocument/2006/relationships/oleObject" Target="../embeddings/Microsoft_Excel_97-2003_Worksheet1.xls"/></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5.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8.jpe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764704"/>
            <a:ext cx="7772400" cy="1728192"/>
          </a:xfrm>
        </p:spPr>
        <p:txBody>
          <a:bodyPr>
            <a:normAutofit/>
          </a:bodyPr>
          <a:lstStyle/>
          <a:p>
            <a:r>
              <a:rPr lang="fr-FR" b="1" dirty="0" smtClean="0">
                <a:solidFill>
                  <a:srgbClr val="FF0000"/>
                </a:solidFill>
              </a:rPr>
              <a:t>Appréhender l’</a:t>
            </a:r>
            <a:r>
              <a:rPr lang="fr-FR" b="1" dirty="0" err="1" smtClean="0">
                <a:solidFill>
                  <a:srgbClr val="FF0000"/>
                </a:solidFill>
              </a:rPr>
              <a:t>Anthropocène</a:t>
            </a:r>
            <a:r>
              <a:rPr lang="fr-FR" b="1" dirty="0" smtClean="0">
                <a:solidFill>
                  <a:srgbClr val="FF0000"/>
                </a:solidFill>
              </a:rPr>
              <a:t/>
            </a:r>
            <a:br>
              <a:rPr lang="fr-FR" b="1" dirty="0" smtClean="0">
                <a:solidFill>
                  <a:srgbClr val="FF0000"/>
                </a:solidFill>
              </a:rPr>
            </a:br>
            <a:r>
              <a:rPr lang="fr-FR" b="1" dirty="0" smtClean="0">
                <a:solidFill>
                  <a:srgbClr val="FF0000"/>
                </a:solidFill>
              </a:rPr>
              <a:t>en début d’études supérieures</a:t>
            </a:r>
            <a:endParaRPr lang="fr-FR" b="1" dirty="0">
              <a:solidFill>
                <a:srgbClr val="FF0000"/>
              </a:solidFill>
            </a:endParaRPr>
          </a:p>
        </p:txBody>
      </p:sp>
      <p:sp>
        <p:nvSpPr>
          <p:cNvPr id="3" name="Sous-titre 2"/>
          <p:cNvSpPr>
            <a:spLocks noGrp="1"/>
          </p:cNvSpPr>
          <p:nvPr>
            <p:ph type="subTitle" idx="1"/>
          </p:nvPr>
        </p:nvSpPr>
        <p:spPr>
          <a:xfrm>
            <a:off x="6300192" y="4941168"/>
            <a:ext cx="2592288" cy="1296144"/>
          </a:xfrm>
        </p:spPr>
        <p:txBody>
          <a:bodyPr>
            <a:normAutofit fontScale="62500" lnSpcReduction="20000"/>
          </a:bodyPr>
          <a:lstStyle/>
          <a:p>
            <a:pPr algn="r"/>
            <a:r>
              <a:rPr lang="fr-FR" sz="2900" b="1" dirty="0" smtClean="0">
                <a:solidFill>
                  <a:srgbClr val="002060"/>
                </a:solidFill>
              </a:rPr>
              <a:t>Jacques </a:t>
            </a:r>
            <a:r>
              <a:rPr lang="fr-FR" sz="2900" b="1" dirty="0" err="1" smtClean="0">
                <a:solidFill>
                  <a:srgbClr val="002060"/>
                </a:solidFill>
              </a:rPr>
              <a:t>Treiner</a:t>
            </a:r>
            <a:endParaRPr lang="fr-FR" sz="2900" b="1" dirty="0" smtClean="0">
              <a:solidFill>
                <a:srgbClr val="002060"/>
              </a:solidFill>
            </a:endParaRPr>
          </a:p>
          <a:p>
            <a:pPr algn="r"/>
            <a:r>
              <a:rPr lang="fr-FR" sz="2500" b="1" dirty="0" smtClean="0">
                <a:solidFill>
                  <a:srgbClr val="002060"/>
                </a:solidFill>
                <a:hlinkClick r:id="rId2"/>
              </a:rPr>
              <a:t>jtreiner@orange.fr</a:t>
            </a:r>
            <a:endParaRPr lang="fr-FR" sz="2500" b="1" dirty="0" smtClean="0">
              <a:solidFill>
                <a:srgbClr val="002060"/>
              </a:solidFill>
            </a:endParaRPr>
          </a:p>
          <a:p>
            <a:pPr algn="r"/>
            <a:r>
              <a:rPr lang="fr-FR" sz="2500" b="1" dirty="0" smtClean="0">
                <a:solidFill>
                  <a:srgbClr val="002060"/>
                </a:solidFill>
              </a:rPr>
              <a:t>LIED, Université de Paris</a:t>
            </a:r>
          </a:p>
          <a:p>
            <a:pPr algn="r"/>
            <a:r>
              <a:rPr lang="fr-FR" sz="2500" b="1" dirty="0" smtClean="0">
                <a:solidFill>
                  <a:srgbClr val="002060"/>
                </a:solidFill>
              </a:rPr>
              <a:t>et</a:t>
            </a:r>
          </a:p>
          <a:p>
            <a:pPr algn="r"/>
            <a:r>
              <a:rPr lang="fr-FR" sz="2500" b="1" dirty="0" smtClean="0">
                <a:solidFill>
                  <a:srgbClr val="002060"/>
                </a:solidFill>
              </a:rPr>
              <a:t>The Shift Project</a:t>
            </a:r>
          </a:p>
          <a:p>
            <a:pPr algn="r"/>
            <a:endParaRPr lang="fr-FR" sz="20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sz="3600" b="1" dirty="0" smtClean="0">
                <a:solidFill>
                  <a:srgbClr val="FF0000"/>
                </a:solidFill>
              </a:rPr>
              <a:t>Evolution de la température moyenne  </a:t>
            </a:r>
            <a:endParaRPr lang="fr-FR" sz="3600" b="1" dirty="0">
              <a:solidFill>
                <a:srgbClr val="FF0000"/>
              </a:solidFill>
            </a:endParaRPr>
          </a:p>
        </p:txBody>
      </p:sp>
      <p:pic>
        <p:nvPicPr>
          <p:cNvPr id="4" name="Image 3" descr="Temperatures paléo-holo-anthro.jpg"/>
          <p:cNvPicPr/>
          <p:nvPr/>
        </p:nvPicPr>
        <p:blipFill>
          <a:blip r:embed="rId2" cstate="print"/>
          <a:stretch>
            <a:fillRect/>
          </a:stretch>
        </p:blipFill>
        <p:spPr>
          <a:xfrm>
            <a:off x="1547664" y="1124744"/>
            <a:ext cx="6192688" cy="4680521"/>
          </a:xfrm>
          <a:prstGeom prst="rect">
            <a:avLst/>
          </a:prstGeom>
        </p:spPr>
      </p:pic>
      <p:cxnSp>
        <p:nvCxnSpPr>
          <p:cNvPr id="33794" name="AutoShape 2"/>
          <p:cNvCxnSpPr>
            <a:cxnSpLocks noChangeShapeType="1"/>
          </p:cNvCxnSpPr>
          <p:nvPr/>
        </p:nvCxnSpPr>
        <p:spPr bwMode="auto">
          <a:xfrm flipH="1">
            <a:off x="6300192" y="2564904"/>
            <a:ext cx="398462" cy="4763"/>
          </a:xfrm>
          <a:prstGeom prst="straightConnector1">
            <a:avLst/>
          </a:prstGeom>
          <a:noFill/>
          <a:ln w="9525">
            <a:solidFill>
              <a:srgbClr val="FF0000"/>
            </a:solidFill>
            <a:round/>
            <a:headEnd/>
            <a:tailEnd type="triangle" w="med" len="med"/>
          </a:ln>
        </p:spPr>
      </p:cxnSp>
      <p:cxnSp>
        <p:nvCxnSpPr>
          <p:cNvPr id="33795" name="AutoShape 3"/>
          <p:cNvCxnSpPr>
            <a:cxnSpLocks noChangeShapeType="1"/>
          </p:cNvCxnSpPr>
          <p:nvPr/>
        </p:nvCxnSpPr>
        <p:spPr bwMode="auto">
          <a:xfrm flipH="1">
            <a:off x="6372200" y="1196752"/>
            <a:ext cx="504056" cy="220787"/>
          </a:xfrm>
          <a:prstGeom prst="straightConnector1">
            <a:avLst/>
          </a:prstGeom>
          <a:noFill/>
          <a:ln w="9525">
            <a:solidFill>
              <a:srgbClr val="FF0000"/>
            </a:solidFill>
            <a:round/>
            <a:headEnd/>
            <a:tailEnd type="triangle" w="med" len="med"/>
          </a:ln>
        </p:spPr>
      </p:cxnSp>
      <p:sp>
        <p:nvSpPr>
          <p:cNvPr id="8" name="ZoneTexte 7"/>
          <p:cNvSpPr txBox="1"/>
          <p:nvPr/>
        </p:nvSpPr>
        <p:spPr>
          <a:xfrm>
            <a:off x="6804248" y="2420888"/>
            <a:ext cx="1512168" cy="369332"/>
          </a:xfrm>
          <a:prstGeom prst="rect">
            <a:avLst/>
          </a:prstGeom>
          <a:noFill/>
        </p:spPr>
        <p:txBody>
          <a:bodyPr wrap="square" rtlCol="0">
            <a:spAutoFit/>
          </a:bodyPr>
          <a:lstStyle/>
          <a:p>
            <a:r>
              <a:rPr lang="fr-FR" b="1" dirty="0" smtClean="0">
                <a:solidFill>
                  <a:srgbClr val="FF0000"/>
                </a:solidFill>
              </a:rPr>
              <a:t>Aujourd’hui</a:t>
            </a:r>
            <a:endParaRPr lang="fr-FR" b="1" dirty="0">
              <a:solidFill>
                <a:srgbClr val="FF0000"/>
              </a:solidFill>
            </a:endParaRPr>
          </a:p>
        </p:txBody>
      </p:sp>
      <p:sp>
        <p:nvSpPr>
          <p:cNvPr id="9" name="ZoneTexte 8"/>
          <p:cNvSpPr txBox="1"/>
          <p:nvPr/>
        </p:nvSpPr>
        <p:spPr>
          <a:xfrm>
            <a:off x="6876256" y="836712"/>
            <a:ext cx="2267744" cy="923330"/>
          </a:xfrm>
          <a:prstGeom prst="rect">
            <a:avLst/>
          </a:prstGeom>
          <a:noFill/>
        </p:spPr>
        <p:txBody>
          <a:bodyPr wrap="square" rtlCol="0">
            <a:spAutoFit/>
          </a:bodyPr>
          <a:lstStyle/>
          <a:p>
            <a:r>
              <a:rPr lang="fr-FR" b="1" dirty="0" smtClean="0">
                <a:solidFill>
                  <a:srgbClr val="FF0000"/>
                </a:solidFill>
              </a:rPr>
              <a:t>Projection de 3°C de réchauffement en 2100</a:t>
            </a:r>
            <a:endParaRPr lang="fr-FR" b="1" dirty="0">
              <a:solidFill>
                <a:srgbClr val="FF0000"/>
              </a:solidFill>
            </a:endParaRPr>
          </a:p>
        </p:txBody>
      </p:sp>
      <p:sp>
        <p:nvSpPr>
          <p:cNvPr id="10" name="ZoneTexte 9"/>
          <p:cNvSpPr txBox="1"/>
          <p:nvPr/>
        </p:nvSpPr>
        <p:spPr>
          <a:xfrm>
            <a:off x="4283968" y="5949280"/>
            <a:ext cx="4176464" cy="461665"/>
          </a:xfrm>
          <a:prstGeom prst="rect">
            <a:avLst/>
          </a:prstGeom>
          <a:noFill/>
        </p:spPr>
        <p:txBody>
          <a:bodyPr wrap="square" rtlCol="0">
            <a:spAutoFit/>
          </a:bodyPr>
          <a:lstStyle/>
          <a:p>
            <a:r>
              <a:rPr lang="fr-FR" sz="2400" b="1" dirty="0" smtClean="0">
                <a:solidFill>
                  <a:srgbClr val="002060"/>
                </a:solidFill>
              </a:rPr>
              <a:t>Une ère, ou … </a:t>
            </a:r>
            <a:r>
              <a:rPr lang="fr-FR" sz="2400" b="1" i="1" dirty="0" smtClean="0">
                <a:solidFill>
                  <a:srgbClr val="002060"/>
                </a:solidFill>
              </a:rPr>
              <a:t>une crise </a:t>
            </a:r>
            <a:r>
              <a:rPr lang="fr-FR" sz="2400" b="1" dirty="0" smtClean="0">
                <a:solidFill>
                  <a:srgbClr val="002060"/>
                </a:solidFill>
              </a:rPr>
              <a:t>?</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FF0000"/>
                </a:solidFill>
              </a:rPr>
              <a:t>« Manifeste étudiant pour un renouveau écologique », 2018</a:t>
            </a:r>
            <a:endParaRPr lang="fr-FR" sz="3600"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lgn="just">
              <a:buNone/>
            </a:pPr>
            <a:r>
              <a:rPr lang="fr-FR" sz="1800" b="1" dirty="0" smtClean="0">
                <a:solidFill>
                  <a:srgbClr val="002060"/>
                </a:solidFill>
              </a:rPr>
              <a:t>Nous, étudiants et jeunes diplômés, faisons le constat suivant : malgré les multiples appels de la communauté scientifique, malgré les changements irréversibles d’ores-et-déjà observés à travers le monde, nos sociétés continuent leur trajectoire vers une catastrophe environnementale et humaine.</a:t>
            </a:r>
          </a:p>
          <a:p>
            <a:pPr algn="just">
              <a:buNone/>
            </a:pPr>
            <a:r>
              <a:rPr lang="fr-FR" sz="1800" b="1" dirty="0" smtClean="0">
                <a:solidFill>
                  <a:srgbClr val="002060"/>
                </a:solidFill>
              </a:rPr>
              <a:t>(…)</a:t>
            </a:r>
          </a:p>
          <a:p>
            <a:pPr algn="just">
              <a:buNone/>
            </a:pPr>
            <a:r>
              <a:rPr lang="fr-FR" sz="1800" b="1" dirty="0" smtClean="0">
                <a:solidFill>
                  <a:srgbClr val="002060"/>
                </a:solidFill>
              </a:rPr>
              <a:t>Face à l’ampleur du défi, nous avons conscience que les engagements individuels, bien que louables, ne suffiront pas. </a:t>
            </a:r>
            <a:r>
              <a:rPr lang="fr-FR" sz="1800" b="1" dirty="0" smtClean="0">
                <a:solidFill>
                  <a:srgbClr val="FF0000"/>
                </a:solidFill>
              </a:rPr>
              <a:t>En effet, à quoi cela rime-t-il de se déplacer à vélo, quand on travaille par ailleurs pour une entreprise dont l’activité contribue à l’accélération du changement climatique ou de l’épuisement des ressources ?</a:t>
            </a:r>
            <a:r>
              <a:rPr lang="fr-FR" sz="1800" b="1" dirty="0" smtClean="0">
                <a:solidFill>
                  <a:srgbClr val="002060"/>
                </a:solidFill>
              </a:rPr>
              <a:t> Au fur et à mesure que nous nous approchons de notre premier emploi, nous nous apercevons que le système dont nous faisons partie nous oriente vers des postes souvent incompatibles avec le fruit de nos réflexions et nous enferme dans des contradictions quotidiennes. Nous sommes déterminés, mais ne pouvons pas agir seuls : nous ne pourrons surmonter ces contradictions qu’avec l’implication active des décideurs économiques et politiques, dont le seul objectif doit être de servir durablement l’intérêt général.</a:t>
            </a:r>
            <a:endParaRPr lang="fr-FR" sz="1800"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1143000"/>
          </a:xfrm>
        </p:spPr>
        <p:txBody>
          <a:bodyPr>
            <a:normAutofit/>
          </a:bodyPr>
          <a:lstStyle/>
          <a:p>
            <a:r>
              <a:rPr lang="fr-FR" sz="3600" b="1" dirty="0" smtClean="0">
                <a:solidFill>
                  <a:srgbClr val="FF0000"/>
                </a:solidFill>
              </a:rPr>
              <a:t>Au programme</a:t>
            </a:r>
            <a:endParaRPr lang="fr-FR" sz="3600" b="1" dirty="0">
              <a:solidFill>
                <a:srgbClr val="FF0000"/>
              </a:solidFill>
            </a:endParaRPr>
          </a:p>
        </p:txBody>
      </p:sp>
      <p:sp>
        <p:nvSpPr>
          <p:cNvPr id="3" name="Espace réservé du contenu 2"/>
          <p:cNvSpPr>
            <a:spLocks noGrp="1"/>
          </p:cNvSpPr>
          <p:nvPr>
            <p:ph idx="1"/>
          </p:nvPr>
        </p:nvSpPr>
        <p:spPr>
          <a:xfrm>
            <a:off x="395536" y="1772816"/>
            <a:ext cx="8507288" cy="3816424"/>
          </a:xfrm>
        </p:spPr>
        <p:txBody>
          <a:bodyPr>
            <a:normAutofit fontScale="70000" lnSpcReduction="20000"/>
          </a:bodyPr>
          <a:lstStyle/>
          <a:p>
            <a:pPr>
              <a:buNone/>
            </a:pPr>
            <a:r>
              <a:rPr lang="fr-FR" b="1" dirty="0" smtClean="0">
                <a:solidFill>
                  <a:srgbClr val="002060"/>
                </a:solidFill>
              </a:rPr>
              <a:t>Quel statut pour cet enseignement ?</a:t>
            </a:r>
          </a:p>
          <a:p>
            <a:pPr>
              <a:buNone/>
            </a:pPr>
            <a:r>
              <a:rPr lang="fr-FR" b="1" dirty="0" smtClean="0">
                <a:solidFill>
                  <a:srgbClr val="002060"/>
                </a:solidFill>
              </a:rPr>
              <a:t>Quelques incontournables :</a:t>
            </a:r>
          </a:p>
          <a:p>
            <a:pPr>
              <a:buFontTx/>
              <a:buChar char="-"/>
            </a:pPr>
            <a:r>
              <a:rPr lang="fr-FR" b="1" dirty="0" smtClean="0">
                <a:solidFill>
                  <a:srgbClr val="002060"/>
                </a:solidFill>
              </a:rPr>
              <a:t>Un brin d’épistémologie : comprendre, énoncé scientifique, choix</a:t>
            </a:r>
          </a:p>
          <a:p>
            <a:pPr>
              <a:buFontTx/>
              <a:buChar char="-"/>
            </a:pPr>
            <a:r>
              <a:rPr lang="fr-FR" b="1" dirty="0" smtClean="0">
                <a:solidFill>
                  <a:srgbClr val="002060"/>
                </a:solidFill>
              </a:rPr>
              <a:t>Population</a:t>
            </a:r>
          </a:p>
          <a:p>
            <a:pPr>
              <a:buFontTx/>
              <a:buChar char="-"/>
            </a:pPr>
            <a:r>
              <a:rPr lang="fr-FR" b="1" dirty="0" smtClean="0">
                <a:solidFill>
                  <a:srgbClr val="002060"/>
                </a:solidFill>
              </a:rPr>
              <a:t>Climat et météo</a:t>
            </a:r>
          </a:p>
          <a:p>
            <a:pPr>
              <a:buFontTx/>
              <a:buChar char="-"/>
            </a:pPr>
            <a:r>
              <a:rPr lang="fr-FR" b="1" dirty="0" smtClean="0">
                <a:solidFill>
                  <a:srgbClr val="002060"/>
                </a:solidFill>
              </a:rPr>
              <a:t>Energie et économie : la relation PIB/énergie</a:t>
            </a:r>
          </a:p>
          <a:p>
            <a:pPr>
              <a:buFontTx/>
              <a:buChar char="-"/>
            </a:pPr>
            <a:r>
              <a:rPr lang="fr-FR" b="1" dirty="0" smtClean="0">
                <a:solidFill>
                  <a:srgbClr val="002060"/>
                </a:solidFill>
              </a:rPr>
              <a:t>Caractérisation des systèmes </a:t>
            </a:r>
            <a:r>
              <a:rPr lang="fr-FR" b="1" dirty="0" smtClean="0">
                <a:solidFill>
                  <a:srgbClr val="002060"/>
                </a:solidFill>
              </a:rPr>
              <a:t>énergétiques, </a:t>
            </a:r>
            <a:endParaRPr lang="fr-FR" b="1" dirty="0" smtClean="0">
              <a:solidFill>
                <a:srgbClr val="002060"/>
              </a:solidFill>
            </a:endParaRPr>
          </a:p>
          <a:p>
            <a:pPr>
              <a:buFontTx/>
              <a:buChar char="-"/>
            </a:pPr>
            <a:r>
              <a:rPr lang="fr-FR" b="1" dirty="0" smtClean="0">
                <a:solidFill>
                  <a:srgbClr val="002060"/>
                </a:solidFill>
              </a:rPr>
              <a:t>Biosphère : une entrée par l’agriculture</a:t>
            </a:r>
          </a:p>
          <a:p>
            <a:pPr>
              <a:buFontTx/>
              <a:buChar char="-"/>
            </a:pPr>
            <a:r>
              <a:rPr lang="fr-FR" b="1" dirty="0" smtClean="0">
                <a:solidFill>
                  <a:srgbClr val="002060"/>
                </a:solidFill>
              </a:rPr>
              <a:t>Que faire ? Etablir des échelles de temps </a:t>
            </a:r>
            <a:r>
              <a:rPr lang="fr-FR" b="1" dirty="0" smtClean="0">
                <a:solidFill>
                  <a:srgbClr val="002060"/>
                </a:solidFill>
              </a:rPr>
              <a:t>po</a:t>
            </a:r>
            <a:r>
              <a:rPr lang="fr-FR" b="1" dirty="0" smtClean="0">
                <a:solidFill>
                  <a:srgbClr val="002060"/>
                </a:solidFill>
              </a:rPr>
              <a:t>ur </a:t>
            </a:r>
            <a:r>
              <a:rPr lang="fr-FR" b="1" dirty="0" smtClean="0">
                <a:solidFill>
                  <a:srgbClr val="002060"/>
                </a:solidFill>
              </a:rPr>
              <a:t>l’action, définir de nouveaux « communs », continuer à jouer les sonates de Mozart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a:bodyPr>
          <a:lstStyle/>
          <a:p>
            <a:r>
              <a:rPr lang="fr-FR" sz="3600" b="1" dirty="0" smtClean="0">
                <a:solidFill>
                  <a:srgbClr val="FF0000"/>
                </a:solidFill>
              </a:rPr>
              <a:t>Quel statut pour cet enseignement ?</a:t>
            </a:r>
            <a:endParaRPr lang="fr-FR" sz="3600" b="1" dirty="0">
              <a:solidFill>
                <a:srgbClr val="FF0000"/>
              </a:solidFill>
            </a:endParaRPr>
          </a:p>
        </p:txBody>
      </p:sp>
      <p:sp>
        <p:nvSpPr>
          <p:cNvPr id="3" name="Espace réservé du contenu 2"/>
          <p:cNvSpPr>
            <a:spLocks noGrp="1"/>
          </p:cNvSpPr>
          <p:nvPr>
            <p:ph idx="1"/>
          </p:nvPr>
        </p:nvSpPr>
        <p:spPr>
          <a:xfrm>
            <a:off x="539552" y="1340768"/>
            <a:ext cx="8352928" cy="4277072"/>
          </a:xfrm>
        </p:spPr>
        <p:txBody>
          <a:bodyPr>
            <a:normAutofit fontScale="92500" lnSpcReduction="20000"/>
          </a:bodyPr>
          <a:lstStyle/>
          <a:p>
            <a:pPr>
              <a:buNone/>
            </a:pPr>
            <a:r>
              <a:rPr lang="fr-FR" sz="2400" b="1" dirty="0" smtClean="0">
                <a:solidFill>
                  <a:srgbClr val="002060"/>
                </a:solidFill>
              </a:rPr>
              <a:t>Objectif classique de l’enseignant : parvenir à rendre </a:t>
            </a:r>
            <a:r>
              <a:rPr lang="fr-FR" sz="2400" b="1" dirty="0" smtClean="0">
                <a:solidFill>
                  <a:srgbClr val="002060"/>
                </a:solidFill>
              </a:rPr>
              <a:t>l’étudiant autonome, se rendre inutile</a:t>
            </a:r>
          </a:p>
          <a:p>
            <a:pPr>
              <a:buNone/>
            </a:pPr>
            <a:r>
              <a:rPr lang="fr-FR" sz="2400" b="1" dirty="0" smtClean="0">
                <a:solidFill>
                  <a:srgbClr val="002060"/>
                </a:solidFill>
              </a:rPr>
              <a:t>Ici, présenter un fil conducteur, ou mieux, un plan reliant les incontournables des différents  champs de la connaissance concernés</a:t>
            </a:r>
          </a:p>
          <a:p>
            <a:pPr>
              <a:buNone/>
            </a:pPr>
            <a:endParaRPr lang="fr-FR" sz="2400" b="1" dirty="0" smtClean="0">
              <a:solidFill>
                <a:srgbClr val="002060"/>
              </a:solidFill>
            </a:endParaRPr>
          </a:p>
          <a:p>
            <a:pPr>
              <a:buNone/>
            </a:pPr>
            <a:r>
              <a:rPr lang="fr-FR" sz="2400" b="1" dirty="0" smtClean="0">
                <a:solidFill>
                  <a:srgbClr val="002060"/>
                </a:solidFill>
              </a:rPr>
              <a:t>Difficulté de mise en place : pour chaque enseignant(e) qui s’engage, ne pas reprendre en version réduite ce qu’il/elle sait enseigner, savoir jusqu’où aller trop loin, prendre connaissance pour soi du plan global.</a:t>
            </a:r>
          </a:p>
          <a:p>
            <a:pPr>
              <a:buNone/>
            </a:pPr>
            <a:r>
              <a:rPr lang="fr-FR" sz="2400" b="1" dirty="0" smtClean="0">
                <a:solidFill>
                  <a:srgbClr val="002060"/>
                </a:solidFill>
              </a:rPr>
              <a:t>Modalités de contrôle : mini-projets </a:t>
            </a:r>
            <a:r>
              <a:rPr lang="fr-FR" sz="2400" b="1" dirty="0" smtClean="0">
                <a:solidFill>
                  <a:srgbClr val="002060"/>
                </a:solidFill>
              </a:rPr>
              <a:t>?</a:t>
            </a:r>
          </a:p>
          <a:p>
            <a:pPr>
              <a:buNone/>
            </a:pPr>
            <a:r>
              <a:rPr lang="fr-FR" sz="2400" b="1" dirty="0" smtClean="0">
                <a:solidFill>
                  <a:srgbClr val="002060"/>
                </a:solidFill>
              </a:rPr>
              <a:t> </a:t>
            </a:r>
          </a:p>
          <a:p>
            <a:pPr>
              <a:buNone/>
            </a:pPr>
            <a:r>
              <a:rPr lang="fr-FR" sz="2400" b="1" dirty="0" smtClean="0">
                <a:solidFill>
                  <a:srgbClr val="FF0000"/>
                </a:solidFill>
              </a:rPr>
              <a:t>Difficulté d’aborder un domaine où les nouvelles ne sont pas bonnes ! </a:t>
            </a:r>
            <a:r>
              <a:rPr lang="fr-FR" sz="2400" b="1" dirty="0" err="1" smtClean="0">
                <a:solidFill>
                  <a:srgbClr val="FF0000"/>
                </a:solidFill>
              </a:rPr>
              <a:t>Solastalgie</a:t>
            </a:r>
            <a:endParaRPr lang="fr-FR" sz="2400" b="1" dirty="0" smtClean="0">
              <a:solidFill>
                <a:srgbClr val="FF0000"/>
              </a:solidFill>
            </a:endParaRPr>
          </a:p>
          <a:p>
            <a:pPr>
              <a:buNone/>
            </a:pPr>
            <a:endParaRPr lang="fr-FR" sz="2400" b="1" dirty="0" smtClean="0">
              <a:solidFill>
                <a:srgbClr val="002060"/>
              </a:solidFill>
            </a:endParaRPr>
          </a:p>
          <a:p>
            <a:pPr>
              <a:buNone/>
            </a:pPr>
            <a:endParaRPr lang="fr-F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a:bodyPr>
          <a:lstStyle/>
          <a:p>
            <a:r>
              <a:rPr lang="en-GB" altLang="en-US" noProof="1">
                <a:ea typeface="ＭＳ Ｐゴシック" pitchFamily="34" charset="-128"/>
              </a:rPr>
              <a:t>The 2020 projection is based on preliminary data and modelling, and is the median of the four studies.</a:t>
            </a:r>
            <a:br>
              <a:rPr lang="en-GB" altLang="en-US" noProof="1">
                <a:ea typeface="ＭＳ Ｐゴシック" pitchFamily="34" charset="-128"/>
              </a:rPr>
            </a:br>
            <a:r>
              <a:rPr lang="en-GB" altLang="en-US" noProof="1">
                <a:ea typeface="ＭＳ Ｐゴシック" pitchFamily="34" charset="-128"/>
              </a:rPr>
              <a:t>Source: </a:t>
            </a:r>
            <a:r>
              <a:rPr lang="en-GB" altLang="en-US" noProof="1">
                <a:solidFill>
                  <a:srgbClr val="FF0000"/>
                </a:solidFill>
                <a:ea typeface="ＭＳ Ｐゴシック" pitchFamily="34" charset="-128"/>
                <a:hlinkClick r:id="rId3"/>
              </a:rPr>
              <a:t>CDIAC</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4"/>
              </a:rPr>
              <a:t>Friedlingstein et al 2020</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5"/>
              </a:rPr>
              <a:t>Global Carbon Budget 2020</a:t>
            </a:r>
            <a:endParaRPr lang="en-GB" altLang="en-US" noProof="1">
              <a:ea typeface="ＭＳ Ｐゴシック" pitchFamily="34" charset="-128"/>
            </a:endParaRPr>
          </a:p>
        </p:txBody>
      </p:sp>
      <p:sp>
        <p:nvSpPr>
          <p:cNvPr id="3" name="Oval 2"/>
          <p:cNvSpPr/>
          <p:nvPr/>
        </p:nvSpPr>
        <p:spPr>
          <a:xfrm>
            <a:off x="2274077" y="1280885"/>
            <a:ext cx="80963" cy="107950"/>
          </a:xfrm>
          <a:prstGeom prst="ellips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6" name="Title 5"/>
          <p:cNvSpPr>
            <a:spLocks noGrp="1"/>
          </p:cNvSpPr>
          <p:nvPr>
            <p:ph type="title"/>
          </p:nvPr>
        </p:nvSpPr>
        <p:spPr>
          <a:xfrm>
            <a:off x="1835696" y="119648"/>
            <a:ext cx="7308303" cy="506849"/>
          </a:xfrm>
        </p:spPr>
        <p:txBody>
          <a:bodyPr>
            <a:normAutofit/>
          </a:bodyPr>
          <a:lstStyle/>
          <a:p>
            <a:r>
              <a:rPr lang="en-GB" noProof="1">
                <a:solidFill>
                  <a:srgbClr val="FF0000"/>
                </a:solidFill>
              </a:rPr>
              <a:t>Global Fossil CO</a:t>
            </a:r>
            <a:r>
              <a:rPr lang="en-GB" baseline="-25000" noProof="1">
                <a:solidFill>
                  <a:srgbClr val="FF0000"/>
                </a:solidFill>
              </a:rPr>
              <a:t>2</a:t>
            </a:r>
            <a:r>
              <a:rPr lang="en-GB" noProof="1">
                <a:solidFill>
                  <a:srgbClr val="FF0000"/>
                </a:solidFill>
              </a:rPr>
              <a:t> Emissions</a:t>
            </a:r>
          </a:p>
        </p:txBody>
      </p:sp>
      <p:pic>
        <p:nvPicPr>
          <p:cNvPr id="19" name="Picture Placeholder 18">
            <a:extLst>
              <a:ext uri="{FF2B5EF4-FFF2-40B4-BE49-F238E27FC236}">
                <a16:creationId xmlns:a16="http://schemas.microsoft.com/office/drawing/2014/main" xmlns="" id="{24F88882-EB79-4C71-90B0-33E14832E9BC}"/>
              </a:ext>
            </a:extLst>
          </p:cNvPr>
          <p:cNvPicPr>
            <a:picLocks noGrp="1" noChangeAspect="1"/>
          </p:cNvPicPr>
          <p:nvPr>
            <p:ph type="pic" sz="quarter" idx="4294967295"/>
          </p:nvPr>
        </p:nvPicPr>
        <p:blipFill>
          <a:blip r:embed="rId6" cstate="print"/>
          <a:srcRect/>
          <a:stretch/>
        </p:blipFill>
        <p:spPr>
          <a:xfrm>
            <a:off x="1549110" y="1507679"/>
            <a:ext cx="6058068" cy="4544640"/>
          </a:xfrm>
        </p:spPr>
      </p:pic>
      <p:pic>
        <p:nvPicPr>
          <p:cNvPr id="10241" name="Picture 23"/>
          <p:cNvPicPr>
            <a:picLocks noChangeAspect="1" noChangeArrowheads="1"/>
          </p:cNvPicPr>
          <p:nvPr/>
        </p:nvPicPr>
        <p:blipFill>
          <a:blip r:embed="rId7" cstate="print"/>
          <a:srcRect/>
          <a:stretch/>
        </p:blipFill>
        <p:spPr bwMode="auto">
          <a:xfrm>
            <a:off x="6459174" y="3209289"/>
            <a:ext cx="1232231" cy="1079500"/>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pic>
      <p:sp>
        <p:nvSpPr>
          <p:cNvPr id="10" name="Text Placeholder 3"/>
          <p:cNvSpPr txBox="1">
            <a:spLocks/>
          </p:cNvSpPr>
          <p:nvPr/>
        </p:nvSpPr>
        <p:spPr>
          <a:xfrm>
            <a:off x="6225183" y="4454645"/>
            <a:ext cx="1700213" cy="71317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GB" altLang="en-US" sz="1600">
                <a:ea typeface="ＭＳ Ｐゴシック" pitchFamily="34" charset="-128"/>
              </a:rPr>
              <a:t>Uncertainty is </a:t>
            </a:r>
            <a:r>
              <a:rPr lang="en-GB" sz="1600"/>
              <a:t>±5% for one standard deviation (IPCC “likely” range)</a:t>
            </a:r>
            <a:endParaRPr lang="en-GB" altLang="en-US" sz="1600">
              <a:ea typeface="ＭＳ Ｐゴシック" pitchFamily="34" charset="-128"/>
            </a:endParaRPr>
          </a:p>
        </p:txBody>
      </p:sp>
      <p:sp>
        <p:nvSpPr>
          <p:cNvPr id="4" name="Text Placeholder 3"/>
          <p:cNvSpPr>
            <a:spLocks noGrp="1"/>
          </p:cNvSpPr>
          <p:nvPr>
            <p:ph type="body" sz="quarter" idx="10"/>
          </p:nvPr>
        </p:nvSpPr>
        <p:spPr>
          <a:xfrm>
            <a:off x="97696" y="767150"/>
            <a:ext cx="8958385" cy="848817"/>
          </a:xfrm>
        </p:spPr>
        <p:txBody>
          <a:bodyPr tIns="0" bIns="0">
            <a:normAutofit/>
          </a:bodyPr>
          <a:lstStyle/>
          <a:p>
            <a:pPr>
              <a:lnSpc>
                <a:spcPct val="90000"/>
              </a:lnSpc>
            </a:pPr>
            <a:r>
              <a:rPr lang="en-GB" altLang="en-US" b="1" noProof="1">
                <a:solidFill>
                  <a:srgbClr val="002060"/>
                </a:solidFill>
                <a:ea typeface="ＭＳ Ｐゴシック" pitchFamily="34" charset="-128"/>
              </a:rPr>
              <a:t>Global fossil CO</a:t>
            </a:r>
            <a:r>
              <a:rPr lang="en-GB" altLang="en-US" b="1" baseline="-25000" noProof="1">
                <a:solidFill>
                  <a:srgbClr val="002060"/>
                </a:solidFill>
                <a:ea typeface="ＭＳ Ｐゴシック" pitchFamily="34" charset="-128"/>
              </a:rPr>
              <a:t>2</a:t>
            </a:r>
            <a:r>
              <a:rPr lang="en-GB" altLang="en-US" b="1" noProof="1">
                <a:solidFill>
                  <a:srgbClr val="002060"/>
                </a:solidFill>
                <a:ea typeface="ＭＳ Ｐゴシック" pitchFamily="34" charset="-128"/>
              </a:rPr>
              <a:t> emissions: 36.4 </a:t>
            </a:r>
            <a:r>
              <a:rPr lang="en-GB" b="1" noProof="1">
                <a:solidFill>
                  <a:srgbClr val="002060"/>
                </a:solidFill>
              </a:rPr>
              <a:t>± </a:t>
            </a:r>
            <a:r>
              <a:rPr lang="en-GB" altLang="en-US" b="1" noProof="1">
                <a:solidFill>
                  <a:srgbClr val="002060"/>
                </a:solidFill>
                <a:ea typeface="ＭＳ Ｐゴシック" pitchFamily="34" charset="-128"/>
              </a:rPr>
              <a:t>2 GtCO</a:t>
            </a:r>
            <a:r>
              <a:rPr lang="en-GB" altLang="en-US" b="1" baseline="-25000" noProof="1">
                <a:solidFill>
                  <a:srgbClr val="002060"/>
                </a:solidFill>
                <a:ea typeface="ＭＳ Ｐゴシック" pitchFamily="34" charset="-128"/>
              </a:rPr>
              <a:t>2</a:t>
            </a:r>
            <a:r>
              <a:rPr lang="en-GB" altLang="en-US" b="1" noProof="1">
                <a:solidFill>
                  <a:srgbClr val="002060"/>
                </a:solidFill>
                <a:ea typeface="ＭＳ Ｐゴシック" pitchFamily="34" charset="-128"/>
              </a:rPr>
              <a:t> in 2019, 61% over 1990</a:t>
            </a:r>
          </a:p>
          <a:p>
            <a:pPr>
              <a:lnSpc>
                <a:spcPct val="90000"/>
              </a:lnSpc>
            </a:pPr>
            <a:r>
              <a:rPr lang="en-GB" altLang="en-US" b="1" noProof="1">
                <a:solidFill>
                  <a:srgbClr val="002060"/>
                </a:solidFill>
                <a:ea typeface="ＭＳ Ｐゴシック" pitchFamily="34" charset="-128"/>
              </a:rPr>
              <a:t>  </a:t>
            </a:r>
            <a:r>
              <a:rPr lang="en-GB" altLang="en-US" b="1" noProof="1" smtClean="0">
                <a:solidFill>
                  <a:srgbClr val="002060"/>
                </a:solidFill>
                <a:ea typeface="ＭＳ Ｐゴシック" pitchFamily="34" charset="-128"/>
              </a:rPr>
              <a:t>Projection </a:t>
            </a:r>
            <a:r>
              <a:rPr lang="en-GB" altLang="en-US" b="1" noProof="1">
                <a:solidFill>
                  <a:srgbClr val="002060"/>
                </a:solidFill>
                <a:ea typeface="ＭＳ Ｐゴシック" pitchFamily="34" charset="-128"/>
              </a:rPr>
              <a:t>for 2020: 34.1 </a:t>
            </a:r>
            <a:r>
              <a:rPr lang="en-GB" b="1" noProof="1">
                <a:solidFill>
                  <a:srgbClr val="002060"/>
                </a:solidFill>
              </a:rPr>
              <a:t>±</a:t>
            </a:r>
            <a:r>
              <a:rPr lang="en-GB" altLang="en-US" b="1" noProof="1">
                <a:solidFill>
                  <a:srgbClr val="002060"/>
                </a:solidFill>
                <a:ea typeface="ＭＳ Ｐゴシック" pitchFamily="34" charset="-128"/>
              </a:rPr>
              <a:t> 2 GtCO2, about 7% lower than 2019</a:t>
            </a:r>
          </a:p>
        </p:txBody>
      </p:sp>
      <p:sp>
        <p:nvSpPr>
          <p:cNvPr id="9" name="ZoneTexte 8"/>
          <p:cNvSpPr txBox="1"/>
          <p:nvPr/>
        </p:nvSpPr>
        <p:spPr>
          <a:xfrm>
            <a:off x="251520" y="2132856"/>
            <a:ext cx="1584176" cy="1938992"/>
          </a:xfrm>
          <a:prstGeom prst="rect">
            <a:avLst/>
          </a:prstGeom>
          <a:noFill/>
        </p:spPr>
        <p:txBody>
          <a:bodyPr wrap="square" rtlCol="0">
            <a:spAutoFit/>
          </a:bodyPr>
          <a:lstStyle/>
          <a:p>
            <a:r>
              <a:rPr lang="fr-FR" sz="2000" b="1" dirty="0" smtClean="0">
                <a:solidFill>
                  <a:srgbClr val="FF0000"/>
                </a:solidFill>
              </a:rPr>
              <a:t>Les émissions sont insensibles au calendrier des COP </a:t>
            </a:r>
            <a:endParaRPr lang="fr-FR" sz="2000" b="1" dirty="0">
              <a:solidFill>
                <a:srgbClr val="FF0000"/>
              </a:solidFill>
            </a:endParaRPr>
          </a:p>
        </p:txBody>
      </p:sp>
      <p:cxnSp>
        <p:nvCxnSpPr>
          <p:cNvPr id="12" name="Connecteur droit avec flèche 11"/>
          <p:cNvCxnSpPr/>
          <p:nvPr/>
        </p:nvCxnSpPr>
        <p:spPr>
          <a:xfrm flipH="1" flipV="1">
            <a:off x="4788024" y="3356992"/>
            <a:ext cx="144016"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228184" y="1916832"/>
            <a:ext cx="720080" cy="6480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355976" y="4077072"/>
            <a:ext cx="1656184" cy="307777"/>
          </a:xfrm>
          <a:prstGeom prst="rect">
            <a:avLst/>
          </a:prstGeom>
          <a:noFill/>
        </p:spPr>
        <p:txBody>
          <a:bodyPr wrap="square" rtlCol="0">
            <a:spAutoFit/>
          </a:bodyPr>
          <a:lstStyle/>
          <a:p>
            <a:r>
              <a:rPr lang="fr-FR" sz="1400" b="1" dirty="0" smtClean="0">
                <a:solidFill>
                  <a:srgbClr val="FF0000"/>
                </a:solidFill>
              </a:rPr>
              <a:t>Crise économique</a:t>
            </a:r>
            <a:endParaRPr lang="fr-FR" sz="1400" b="1" dirty="0">
              <a:solidFill>
                <a:srgbClr val="FF0000"/>
              </a:solidFill>
            </a:endParaRPr>
          </a:p>
        </p:txBody>
      </p:sp>
      <p:sp>
        <p:nvSpPr>
          <p:cNvPr id="16" name="ZoneTexte 15"/>
          <p:cNvSpPr txBox="1"/>
          <p:nvPr/>
        </p:nvSpPr>
        <p:spPr>
          <a:xfrm>
            <a:off x="7092280" y="1700808"/>
            <a:ext cx="1584176" cy="307777"/>
          </a:xfrm>
          <a:prstGeom prst="rect">
            <a:avLst/>
          </a:prstGeom>
          <a:noFill/>
        </p:spPr>
        <p:txBody>
          <a:bodyPr wrap="square" rtlCol="0">
            <a:spAutoFit/>
          </a:bodyPr>
          <a:lstStyle/>
          <a:p>
            <a:r>
              <a:rPr lang="fr-FR" sz="1400" b="1" dirty="0" smtClean="0">
                <a:solidFill>
                  <a:srgbClr val="FF0000"/>
                </a:solidFill>
              </a:rPr>
              <a:t>Crise sanitaire</a:t>
            </a:r>
            <a:endParaRPr lang="fr-FR" sz="1400" b="1" dirty="0">
              <a:solidFill>
                <a:srgbClr val="FF0000"/>
              </a:solidFill>
            </a:endParaRPr>
          </a:p>
        </p:txBody>
      </p:sp>
    </p:spTree>
    <p:extLst>
      <p:ext uri="{BB962C8B-B14F-4D97-AF65-F5344CB8AC3E}">
        <p14:creationId xmlns:p14="http://schemas.microsoft.com/office/powerpoint/2010/main" xmlns="" val="189495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1">
                <a:solidFill>
                  <a:srgbClr val="FF0000"/>
                </a:solidFill>
              </a:rPr>
              <a:t>Breakdown of global fossil CO</a:t>
            </a:r>
            <a:r>
              <a:rPr lang="en-GB" baseline="-25000" noProof="1">
                <a:solidFill>
                  <a:srgbClr val="FF0000"/>
                </a:solidFill>
              </a:rPr>
              <a:t>2</a:t>
            </a:r>
            <a:r>
              <a:rPr lang="en-GB" noProof="1">
                <a:solidFill>
                  <a:srgbClr val="FF0000"/>
                </a:solidFill>
              </a:rPr>
              <a:t> emissions by country</a:t>
            </a:r>
          </a:p>
        </p:txBody>
      </p:sp>
      <p:sp>
        <p:nvSpPr>
          <p:cNvPr id="3" name="Text Placeholder 2"/>
          <p:cNvSpPr>
            <a:spLocks noGrp="1"/>
          </p:cNvSpPr>
          <p:nvPr>
            <p:ph type="body" sz="quarter" idx="10"/>
          </p:nvPr>
        </p:nvSpPr>
        <p:spPr/>
        <p:txBody>
          <a:bodyPr>
            <a:normAutofit fontScale="70000" lnSpcReduction="20000"/>
          </a:bodyPr>
          <a:lstStyle/>
          <a:p>
            <a:r>
              <a:rPr lang="en-GB" sz="2000" b="1" noProof="1">
                <a:solidFill>
                  <a:srgbClr val="002060"/>
                </a:solidFill>
              </a:rPr>
              <a:t>Emissions in OECD countries have increased by 1% since 1990, </a:t>
            </a:r>
            <a:endParaRPr lang="en-GB" sz="2000" b="1" noProof="1" smtClean="0">
              <a:solidFill>
                <a:srgbClr val="002060"/>
              </a:solidFill>
            </a:endParaRPr>
          </a:p>
          <a:p>
            <a:r>
              <a:rPr lang="en-GB" sz="2000" b="1" noProof="1" smtClean="0">
                <a:solidFill>
                  <a:srgbClr val="002060"/>
                </a:solidFill>
              </a:rPr>
              <a:t>despite </a:t>
            </a:r>
            <a:r>
              <a:rPr lang="en-GB" sz="2000" b="1" noProof="1">
                <a:solidFill>
                  <a:srgbClr val="002060"/>
                </a:solidFill>
              </a:rPr>
              <a:t>declining 13% from their maximum in 2007</a:t>
            </a:r>
            <a:br>
              <a:rPr lang="en-GB" sz="2000" b="1" noProof="1">
                <a:solidFill>
                  <a:srgbClr val="002060"/>
                </a:solidFill>
              </a:rPr>
            </a:br>
            <a:r>
              <a:rPr lang="en-GB" sz="2000" b="1" noProof="1">
                <a:solidFill>
                  <a:srgbClr val="002060"/>
                </a:solidFill>
              </a:rPr>
              <a:t>Emissions in non-OECD countries have more than doubled since 1990</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1">
                <a:ea typeface="ＭＳ Ｐゴシック" pitchFamily="34" charset="-128"/>
              </a:rPr>
              <a:t>Source: </a:t>
            </a:r>
            <a:r>
              <a:rPr lang="en-GB" altLang="en-US" noProof="1">
                <a:ea typeface="ＭＳ Ｐゴシック" pitchFamily="34" charset="-128"/>
                <a:hlinkClick r:id="rId3"/>
              </a:rPr>
              <a:t>CDIAC</a:t>
            </a:r>
            <a:r>
              <a:rPr lang="en-GB" altLang="en-US" noProof="1">
                <a:ea typeface="ＭＳ Ｐゴシック" pitchFamily="34" charset="-128"/>
              </a:rPr>
              <a:t>; </a:t>
            </a:r>
            <a:r>
              <a:rPr lang="en-GB" altLang="en-US" noProof="1">
                <a:ea typeface="ＭＳ Ｐゴシック" pitchFamily="34" charset="-128"/>
                <a:hlinkClick r:id="rId4"/>
              </a:rPr>
              <a:t>Friedlingstein et al 2020</a:t>
            </a:r>
            <a:r>
              <a:rPr lang="en-GB" altLang="en-US" noProof="1">
                <a:ea typeface="ＭＳ Ｐゴシック" pitchFamily="34" charset="-128"/>
              </a:rPr>
              <a:t>;</a:t>
            </a:r>
            <a:r>
              <a:rPr lang="en-GB" altLang="en-US" noProof="1">
                <a:solidFill>
                  <a:srgbClr val="000000"/>
                </a:solidFill>
                <a:ea typeface="ＭＳ Ｐゴシック" pitchFamily="34" charset="-128"/>
              </a:rPr>
              <a:t> </a:t>
            </a:r>
            <a:r>
              <a:rPr lang="en-GB" altLang="en-US" noProof="1">
                <a:ea typeface="ＭＳ Ｐゴシック" pitchFamily="34" charset="-128"/>
                <a:hlinkClick r:id="rId5"/>
              </a:rPr>
              <a:t>Global Carbon Budget 2020</a:t>
            </a:r>
            <a:endParaRPr lang="en-GB" altLang="en-US" noProof="1">
              <a:ea typeface="ＭＳ Ｐゴシック" pitchFamily="34" charset="-128"/>
            </a:endParaRPr>
          </a:p>
        </p:txBody>
      </p:sp>
      <p:pic>
        <p:nvPicPr>
          <p:cNvPr id="10" name="Picture Placeholder 9">
            <a:extLst>
              <a:ext uri="{FF2B5EF4-FFF2-40B4-BE49-F238E27FC236}">
                <a16:creationId xmlns:a16="http://schemas.microsoft.com/office/drawing/2014/main" xmlns="" id="{46978C14-544F-42E4-868D-35364CDD37C6}"/>
              </a:ext>
            </a:extLst>
          </p:cNvPr>
          <p:cNvPicPr>
            <a:picLocks noGrp="1" noChangeAspect="1"/>
          </p:cNvPicPr>
          <p:nvPr>
            <p:ph type="pic" sz="quarter" idx="4294967295"/>
          </p:nvPr>
        </p:nvPicPr>
        <p:blipFill>
          <a:blip r:embed="rId6" cstate="print"/>
          <a:srcRect/>
          <a:stretch/>
        </p:blipFill>
        <p:spPr>
          <a:xfrm>
            <a:off x="1548004" y="1506851"/>
            <a:ext cx="6060281" cy="4546301"/>
          </a:xfrm>
        </p:spPr>
      </p:pic>
    </p:spTree>
    <p:extLst>
      <p:ext uri="{BB962C8B-B14F-4D97-AF65-F5344CB8AC3E}">
        <p14:creationId xmlns:p14="http://schemas.microsoft.com/office/powerpoint/2010/main" xmlns="" val="3237683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57200" y="277813"/>
            <a:ext cx="8229600" cy="865187"/>
          </a:xfrm>
        </p:spPr>
        <p:txBody>
          <a:bodyPr>
            <a:normAutofit/>
          </a:bodyPr>
          <a:lstStyle/>
          <a:p>
            <a:pPr eaLnBrk="1" hangingPunct="1"/>
            <a:r>
              <a:rPr lang="fr-FR" b="1" dirty="0" smtClean="0">
                <a:solidFill>
                  <a:srgbClr val="FF0000"/>
                </a:solidFill>
                <a:effectLst/>
              </a:rPr>
              <a:t>Un brin d’épistémologie</a:t>
            </a:r>
            <a:endParaRPr lang="fr-FR" b="1" dirty="0" smtClean="0">
              <a:solidFill>
                <a:srgbClr val="FF0000"/>
              </a:solidFill>
              <a:effectLst/>
            </a:endParaRPr>
          </a:p>
        </p:txBody>
      </p:sp>
      <p:sp>
        <p:nvSpPr>
          <p:cNvPr id="3" name="Espace réservé du contenu 2"/>
          <p:cNvSpPr>
            <a:spLocks noGrp="1"/>
          </p:cNvSpPr>
          <p:nvPr>
            <p:ph idx="1"/>
          </p:nvPr>
        </p:nvSpPr>
        <p:spPr>
          <a:xfrm>
            <a:off x="467544" y="1700808"/>
            <a:ext cx="8501063" cy="4500563"/>
          </a:xfrm>
        </p:spPr>
        <p:txBody>
          <a:bodyPr/>
          <a:lstStyle/>
          <a:p>
            <a:pPr eaLnBrk="1" hangingPunct="1">
              <a:buFont typeface="Wingdings" pitchFamily="2" charset="2"/>
              <a:buNone/>
              <a:defRPr/>
            </a:pPr>
            <a:r>
              <a:rPr lang="fr-FR" sz="2400" b="1" dirty="0" smtClean="0">
                <a:solidFill>
                  <a:srgbClr val="002060"/>
                </a:solidFill>
              </a:rPr>
              <a:t>Quand dit-on à un ami : «</a:t>
            </a:r>
            <a:r>
              <a:rPr lang="fr-FR" sz="2400" b="1" i="1" dirty="0" smtClean="0">
                <a:solidFill>
                  <a:srgbClr val="FF0000"/>
                </a:solidFill>
              </a:rPr>
              <a:t> Comme je te comprends !</a:t>
            </a:r>
            <a:r>
              <a:rPr lang="fr-FR" sz="2400" b="1" dirty="0" smtClean="0">
                <a:solidFill>
                  <a:srgbClr val="002060"/>
                </a:solidFill>
              </a:rPr>
              <a:t>» ?</a:t>
            </a:r>
          </a:p>
          <a:p>
            <a:pPr eaLnBrk="1" hangingPunct="1">
              <a:buFont typeface="Wingdings" pitchFamily="2" charset="2"/>
              <a:buNone/>
              <a:defRPr/>
            </a:pPr>
            <a:r>
              <a:rPr lang="fr-FR" sz="2400" b="1" dirty="0" smtClean="0">
                <a:solidFill>
                  <a:srgbClr val="002060"/>
                </a:solidFill>
              </a:rPr>
              <a:t>Lorsque nous avons pu construire une </a:t>
            </a:r>
            <a:r>
              <a:rPr lang="fr-FR" sz="2400" b="1" dirty="0" smtClean="0">
                <a:solidFill>
                  <a:srgbClr val="FF0000"/>
                </a:solidFill>
              </a:rPr>
              <a:t>représentation mentale </a:t>
            </a:r>
            <a:r>
              <a:rPr lang="fr-FR" sz="2400" b="1" dirty="0" smtClean="0">
                <a:solidFill>
                  <a:srgbClr val="002060"/>
                </a:solidFill>
              </a:rPr>
              <a:t>de la personne qui, placée dans une situation donnée, réagit comme la  « vraie » personne.</a:t>
            </a:r>
          </a:p>
          <a:p>
            <a:pPr eaLnBrk="1" hangingPunct="1">
              <a:buFont typeface="Wingdings" pitchFamily="2" charset="2"/>
              <a:buNone/>
              <a:defRPr/>
            </a:pPr>
            <a:r>
              <a:rPr lang="fr-FR" sz="2400" b="1" dirty="0" smtClean="0">
                <a:solidFill>
                  <a:srgbClr val="002060"/>
                </a:solidFill>
              </a:rPr>
              <a:t>C’est, en quelque sorte, disposer d’une « théorie » de cette personne, d’une « bonne explication » de son comportement.</a:t>
            </a:r>
          </a:p>
          <a:p>
            <a:pPr eaLnBrk="1" hangingPunct="1">
              <a:buFont typeface="Wingdings" pitchFamily="2" charset="2"/>
              <a:buNone/>
              <a:defRPr/>
            </a:pPr>
            <a:r>
              <a:rPr lang="fr-FR" sz="2400" b="1" dirty="0" smtClean="0">
                <a:solidFill>
                  <a:srgbClr val="002060"/>
                </a:solidFill>
              </a:rPr>
              <a:t>Cette « théorie » peut être intuitive, implicite, ou reposer sur des éléments de rationalité à des degrés divers.</a:t>
            </a:r>
          </a:p>
          <a:p>
            <a:pPr eaLnBrk="1" hangingPunct="1">
              <a:buFont typeface="Wingdings" pitchFamily="2" charset="2"/>
              <a:buNone/>
              <a:defRPr/>
            </a:pPr>
            <a:r>
              <a:rPr lang="fr-FR" sz="2400" b="1" dirty="0" smtClean="0">
                <a:solidFill>
                  <a:srgbClr val="002060"/>
                </a:solidFill>
              </a:rPr>
              <a:t>Dans tous les cas, comprendre, c’est être capable de </a:t>
            </a:r>
            <a:r>
              <a:rPr lang="fr-FR" sz="2400" b="1" dirty="0" smtClean="0">
                <a:solidFill>
                  <a:srgbClr val="FF0000"/>
                </a:solidFill>
              </a:rPr>
              <a:t>reconstruire le réel par la pensée.</a:t>
            </a:r>
          </a:p>
          <a:p>
            <a:pPr eaLnBrk="1" hangingPunct="1">
              <a:buFont typeface="Wingdings" pitchFamily="2" charset="2"/>
              <a:buNone/>
              <a:defRPr/>
            </a:pPr>
            <a:endParaRPr lang="fr-FR" dirty="0" smtClean="0"/>
          </a:p>
        </p:txBody>
      </p:sp>
      <p:sp>
        <p:nvSpPr>
          <p:cNvPr id="6" name="Espace réservé du numéro de diapositive 5"/>
          <p:cNvSpPr>
            <a:spLocks noGrp="1"/>
          </p:cNvSpPr>
          <p:nvPr>
            <p:ph type="sldNum" sz="quarter" idx="12"/>
          </p:nvPr>
        </p:nvSpPr>
        <p:spPr/>
        <p:txBody>
          <a:bodyPr/>
          <a:lstStyle/>
          <a:p>
            <a:pPr>
              <a:defRPr/>
            </a:pPr>
            <a:fld id="{18C458FA-92CE-4896-A567-F5D7CBB6A170}" type="slidenum">
              <a:rPr lang="fr-FR"/>
              <a:pPr>
                <a:defRPr/>
              </a:pPr>
              <a:t>16</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4402832" cy="1062955"/>
          </a:xfrm>
        </p:spPr>
        <p:txBody>
          <a:bodyPr>
            <a:normAutofit fontScale="90000"/>
          </a:bodyPr>
          <a:lstStyle/>
          <a:p>
            <a:pPr algn="l" eaLnBrk="1" hangingPunct="1">
              <a:defRPr/>
            </a:pPr>
            <a:r>
              <a:rPr lang="fr-FR" b="1" dirty="0" smtClean="0">
                <a:solidFill>
                  <a:srgbClr val="FF0000"/>
                </a:solidFill>
              </a:rPr>
              <a:t>Reconstruire le réel par la pensée</a:t>
            </a:r>
            <a:endParaRPr lang="fr-FR" b="1" dirty="0" smtClean="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4421E28F-F654-4C70-8DCE-F23C4831D30C}" type="slidenum">
              <a:rPr lang="fr-FR"/>
              <a:pPr>
                <a:defRPr/>
              </a:pPr>
              <a:t>17</a:t>
            </a:fld>
            <a:endParaRPr lang="fr-FR"/>
          </a:p>
        </p:txBody>
      </p:sp>
      <p:sp>
        <p:nvSpPr>
          <p:cNvPr id="5" name="Espace réservé du pied de page 4"/>
          <p:cNvSpPr>
            <a:spLocks noGrp="1"/>
          </p:cNvSpPr>
          <p:nvPr>
            <p:ph type="ftr" sz="quarter" idx="11"/>
          </p:nvPr>
        </p:nvSpPr>
        <p:spPr/>
        <p:txBody>
          <a:bodyPr/>
          <a:lstStyle/>
          <a:p>
            <a:pPr>
              <a:defRPr/>
            </a:pPr>
            <a:endParaRPr lang="fr-FR"/>
          </a:p>
        </p:txBody>
      </p:sp>
      <p:pic>
        <p:nvPicPr>
          <p:cNvPr id="7" name="Picture 2" descr="La chute d'Icare, Bruegel v5 - Regard sur l'image"/>
          <p:cNvPicPr>
            <a:picLocks noChangeAspect="1" noChangeArrowheads="1"/>
          </p:cNvPicPr>
          <p:nvPr/>
        </p:nvPicPr>
        <p:blipFill>
          <a:blip r:embed="rId2" cstate="print"/>
          <a:srcRect/>
          <a:stretch>
            <a:fillRect/>
          </a:stretch>
        </p:blipFill>
        <p:spPr bwMode="auto">
          <a:xfrm rot="-660000" flipH="1">
            <a:off x="271033" y="1767825"/>
            <a:ext cx="4032448" cy="3229171"/>
          </a:xfrm>
          <a:prstGeom prst="rect">
            <a:avLst/>
          </a:prstGeom>
          <a:noFill/>
        </p:spPr>
      </p:pic>
      <p:pic>
        <p:nvPicPr>
          <p:cNvPr id="62466" name="Picture 2" descr="https://encrypted-tbn0.gstatic.com/images?q=tbn:ANd9GcRtVkob55YBYP8A337W_5IYVMhMJbjSNw9E9UAY8jtr5Nlvpw6FWZpgaStXFw&amp;usqp=CAc"/>
          <p:cNvPicPr>
            <a:picLocks noChangeAspect="1" noChangeArrowheads="1"/>
          </p:cNvPicPr>
          <p:nvPr/>
        </p:nvPicPr>
        <p:blipFill>
          <a:blip r:embed="rId3" cstate="print"/>
          <a:srcRect/>
          <a:stretch>
            <a:fillRect/>
          </a:stretch>
        </p:blipFill>
        <p:spPr bwMode="auto">
          <a:xfrm rot="720000">
            <a:off x="5151385" y="552001"/>
            <a:ext cx="3131840" cy="3131841"/>
          </a:xfrm>
          <a:prstGeom prst="rect">
            <a:avLst/>
          </a:prstGeom>
          <a:noFill/>
        </p:spPr>
      </p:pic>
      <p:pic>
        <p:nvPicPr>
          <p:cNvPr id="8" name="Picture 4" descr="https://encrypted-tbn2.gstatic.com/images?q=tbn:ANd9GcRD4YvaM3gxgH-2ZhuqkZCG_pJacExhvTZyYJniaxsR4gUDQoxCbw"/>
          <p:cNvPicPr>
            <a:picLocks noChangeAspect="1" noChangeArrowheads="1"/>
          </p:cNvPicPr>
          <p:nvPr/>
        </p:nvPicPr>
        <p:blipFill>
          <a:blip r:embed="rId4" cstate="print"/>
          <a:srcRect/>
          <a:stretch>
            <a:fillRect/>
          </a:stretch>
        </p:blipFill>
        <p:spPr bwMode="auto">
          <a:xfrm>
            <a:off x="5292080" y="4149080"/>
            <a:ext cx="2746591" cy="22524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29600" cy="936625"/>
          </a:xfrm>
        </p:spPr>
        <p:txBody>
          <a:bodyPr/>
          <a:lstStyle/>
          <a:p>
            <a:pPr eaLnBrk="1" hangingPunct="1">
              <a:defRPr/>
            </a:pPr>
            <a:r>
              <a:rPr lang="fr-FR" sz="4000" b="1" dirty="0" smtClean="0">
                <a:solidFill>
                  <a:srgbClr val="FF0000"/>
                </a:solidFill>
              </a:rPr>
              <a:t>Arts et sciences, suite</a:t>
            </a:r>
          </a:p>
        </p:txBody>
      </p:sp>
      <p:sp>
        <p:nvSpPr>
          <p:cNvPr id="3" name="Espace réservé du contenu 2"/>
          <p:cNvSpPr>
            <a:spLocks noGrp="1"/>
          </p:cNvSpPr>
          <p:nvPr>
            <p:ph idx="1"/>
          </p:nvPr>
        </p:nvSpPr>
        <p:spPr>
          <a:xfrm>
            <a:off x="285750" y="1357313"/>
            <a:ext cx="8858250" cy="1614487"/>
          </a:xfrm>
        </p:spPr>
        <p:txBody>
          <a:bodyPr>
            <a:normAutofit lnSpcReduction="10000"/>
          </a:bodyPr>
          <a:lstStyle/>
          <a:p>
            <a:pPr eaLnBrk="1" hangingPunct="1">
              <a:buFont typeface="Wingdings" pitchFamily="2" charset="2"/>
              <a:buNone/>
              <a:defRPr/>
            </a:pPr>
            <a:r>
              <a:rPr lang="fr-FR" sz="2400" b="1" dirty="0" smtClean="0">
                <a:solidFill>
                  <a:srgbClr val="002060"/>
                </a:solidFill>
              </a:rPr>
              <a:t>Les sciences naturelles (y compris les mathématiques) cherchent les « bonnes explications » concernant les phénomènes naturels. </a:t>
            </a:r>
          </a:p>
          <a:p>
            <a:pPr eaLnBrk="1" hangingPunct="1">
              <a:buFont typeface="Wingdings" pitchFamily="2" charset="2"/>
              <a:buNone/>
              <a:defRPr/>
            </a:pPr>
            <a:r>
              <a:rPr lang="fr-FR" sz="2400" b="1" dirty="0" smtClean="0">
                <a:solidFill>
                  <a:srgbClr val="002060"/>
                </a:solidFill>
              </a:rPr>
              <a:t>Ces théories sont créées – comme les œuvres d’art – mais pas selon les mêmes procédures de validation.</a:t>
            </a:r>
          </a:p>
        </p:txBody>
      </p:sp>
      <p:graphicFrame>
        <p:nvGraphicFramePr>
          <p:cNvPr id="6" name="Group 17"/>
          <p:cNvGraphicFramePr>
            <a:graphicFrameLocks noGrp="1"/>
          </p:cNvGraphicFramePr>
          <p:nvPr/>
        </p:nvGraphicFramePr>
        <p:xfrm>
          <a:off x="2143125" y="3357563"/>
          <a:ext cx="5072098" cy="1706451"/>
        </p:xfrm>
        <a:graphic>
          <a:graphicData uri="http://schemas.openxmlformats.org/drawingml/2006/table">
            <a:tbl>
              <a:tblPr/>
              <a:tblGrid>
                <a:gridCol w="2266256"/>
                <a:gridCol w="2805842"/>
              </a:tblGrid>
              <a:tr h="10715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1" i="0" u="none" strike="noStrike" cap="none" normalizeH="0" baseline="0" dirty="0" smtClean="0">
                          <a:ln>
                            <a:noFill/>
                          </a:ln>
                          <a:solidFill>
                            <a:srgbClr val="FF0000"/>
                          </a:solidFill>
                          <a:effectLst/>
                          <a:latin typeface="+mn-lt"/>
                        </a:rPr>
                        <a:t>Monde réel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1" i="0" u="none" strike="noStrike" cap="none" normalizeH="0" baseline="0" dirty="0" smtClean="0">
                          <a:ln>
                            <a:noFill/>
                          </a:ln>
                          <a:solidFill>
                            <a:srgbClr val="FF0000"/>
                          </a:solidFill>
                          <a:effectLst/>
                          <a:latin typeface="+mn-lt"/>
                        </a:rPr>
                        <a:t>« Réel pensé » reconstruit à l’aide de modèles et de théories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488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1" i="0" u="none" strike="noStrike" cap="none" normalizeH="0" baseline="0" dirty="0" smtClean="0">
                          <a:ln>
                            <a:noFill/>
                          </a:ln>
                          <a:solidFill>
                            <a:srgbClr val="FF0000"/>
                          </a:solidFill>
                          <a:effectLst/>
                          <a:latin typeface="+mn-lt"/>
                        </a:rPr>
                        <a:t>Phénomènes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FR" sz="2000" b="1" i="0" u="none" strike="noStrike" cap="none" normalizeH="0" baseline="0" dirty="0" smtClean="0">
                          <a:ln>
                            <a:noFill/>
                          </a:ln>
                          <a:solidFill>
                            <a:srgbClr val="FF0000"/>
                          </a:solidFill>
                          <a:effectLst/>
                          <a:latin typeface="+mn-lt"/>
                        </a:rPr>
                        <a:t>Simulations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 name="AutoShape 13"/>
          <p:cNvSpPr>
            <a:spLocks noChangeArrowheads="1"/>
          </p:cNvSpPr>
          <p:nvPr/>
        </p:nvSpPr>
        <p:spPr bwMode="auto">
          <a:xfrm>
            <a:off x="3000375" y="5143500"/>
            <a:ext cx="609600" cy="914400"/>
          </a:xfrm>
          <a:prstGeom prst="curvedRightArrow">
            <a:avLst>
              <a:gd name="adj1" fmla="val 30000"/>
              <a:gd name="adj2" fmla="val 60000"/>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fr-FR"/>
          </a:p>
        </p:txBody>
      </p:sp>
      <p:sp>
        <p:nvSpPr>
          <p:cNvPr id="8" name="AutoShape 14"/>
          <p:cNvSpPr>
            <a:spLocks noChangeArrowheads="1"/>
          </p:cNvSpPr>
          <p:nvPr/>
        </p:nvSpPr>
        <p:spPr bwMode="auto">
          <a:xfrm>
            <a:off x="5643563" y="5143500"/>
            <a:ext cx="685800" cy="914400"/>
          </a:xfrm>
          <a:prstGeom prst="curvedLeftArrow">
            <a:avLst>
              <a:gd name="adj1" fmla="val 26667"/>
              <a:gd name="adj2" fmla="val 53333"/>
              <a:gd name="adj3" fmla="val 33333"/>
            </a:avLst>
          </a:prstGeom>
          <a:solidFill>
            <a:schemeClr val="accent1"/>
          </a:solidFill>
          <a:ln w="12700" cap="sq">
            <a:solidFill>
              <a:schemeClr val="tx1"/>
            </a:solidFill>
            <a:miter lim="800000"/>
            <a:headEnd type="none" w="sm" len="sm"/>
            <a:tailEnd type="none" w="sm" len="sm"/>
          </a:ln>
        </p:spPr>
        <p:txBody>
          <a:bodyPr wrap="none" anchor="ctr"/>
          <a:lstStyle/>
          <a:p>
            <a:endParaRPr lang="fr-FR"/>
          </a:p>
        </p:txBody>
      </p:sp>
      <p:sp>
        <p:nvSpPr>
          <p:cNvPr id="9" name="Text Box 15"/>
          <p:cNvSpPr txBox="1">
            <a:spLocks noChangeArrowheads="1"/>
          </p:cNvSpPr>
          <p:nvPr/>
        </p:nvSpPr>
        <p:spPr bwMode="auto">
          <a:xfrm>
            <a:off x="3429000" y="5643563"/>
            <a:ext cx="2362200" cy="107791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kumimoji="1" lang="fr-FR" sz="3200" b="1" dirty="0">
                <a:solidFill>
                  <a:srgbClr val="FF0000"/>
                </a:solidFill>
                <a:latin typeface="+mn-lt"/>
              </a:rPr>
              <a:t>Est-ce que ça colle ?</a:t>
            </a:r>
          </a:p>
        </p:txBody>
      </p:sp>
      <p:sp>
        <p:nvSpPr>
          <p:cNvPr id="10" name="Espace réservé du numéro de diapositive 9"/>
          <p:cNvSpPr>
            <a:spLocks noGrp="1"/>
          </p:cNvSpPr>
          <p:nvPr>
            <p:ph type="sldNum" sz="quarter" idx="12"/>
          </p:nvPr>
        </p:nvSpPr>
        <p:spPr/>
        <p:txBody>
          <a:bodyPr/>
          <a:lstStyle/>
          <a:p>
            <a:pPr>
              <a:defRPr/>
            </a:pPr>
            <a:fld id="{C24793ED-DE87-4A0E-9C2E-F1D9B5156D97}" type="slidenum">
              <a:rPr lang="fr-FR"/>
              <a:pPr>
                <a:defRPr/>
              </a:pPr>
              <a:t>18</a:t>
            </a:fld>
            <a:endParaRPr lang="fr-FR"/>
          </a:p>
        </p:txBody>
      </p:sp>
      <p:sp>
        <p:nvSpPr>
          <p:cNvPr id="11" name="Espace réservé du pied de page 10"/>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descr="antwrp[1]"/>
          <p:cNvPicPr>
            <a:picLocks noChangeAspect="1" noChangeArrowheads="1"/>
          </p:cNvPicPr>
          <p:nvPr/>
        </p:nvPicPr>
        <p:blipFill>
          <a:blip r:embed="rId2" cstate="print"/>
          <a:srcRect/>
          <a:stretch>
            <a:fillRect/>
          </a:stretch>
        </p:blipFill>
        <p:spPr bwMode="auto">
          <a:xfrm>
            <a:off x="683568" y="1628800"/>
            <a:ext cx="5181600" cy="2366963"/>
          </a:xfrm>
          <a:prstGeom prst="rect">
            <a:avLst/>
          </a:prstGeom>
          <a:noFill/>
          <a:ln w="9525">
            <a:noFill/>
            <a:miter lim="800000"/>
            <a:headEnd/>
            <a:tailEnd/>
          </a:ln>
        </p:spPr>
      </p:pic>
      <p:sp>
        <p:nvSpPr>
          <p:cNvPr id="10" name="ZoneTexte 9"/>
          <p:cNvSpPr txBox="1"/>
          <p:nvPr/>
        </p:nvSpPr>
        <p:spPr>
          <a:xfrm>
            <a:off x="395536" y="620688"/>
            <a:ext cx="8501063" cy="523875"/>
          </a:xfrm>
          <a:prstGeom prst="rect">
            <a:avLst/>
          </a:prstGeom>
          <a:noFill/>
        </p:spPr>
        <p:txBody>
          <a:bodyPr>
            <a:spAutoFit/>
          </a:bodyPr>
          <a:lstStyle/>
          <a:p>
            <a:pPr>
              <a:defRPr/>
            </a:pPr>
            <a:r>
              <a:rPr lang="fr-FR" sz="2800" b="1" dirty="0">
                <a:solidFill>
                  <a:srgbClr val="FF0000"/>
                </a:solidFill>
                <a:latin typeface="+mn-lt"/>
              </a:rPr>
              <a:t>Galaxie des souris </a:t>
            </a:r>
            <a:r>
              <a:rPr lang="fr-FR" sz="2800" b="1" dirty="0">
                <a:solidFill>
                  <a:srgbClr val="002060"/>
                </a:solidFill>
                <a:latin typeface="+mn-lt"/>
              </a:rPr>
              <a:t>(Chevelure de Bérénice, 290 </a:t>
            </a:r>
            <a:r>
              <a:rPr lang="fr-FR" sz="2800" b="1" dirty="0" smtClean="0">
                <a:solidFill>
                  <a:srgbClr val="002060"/>
                </a:solidFill>
                <a:latin typeface="+mn-lt"/>
              </a:rPr>
              <a:t>MAL</a:t>
            </a:r>
            <a:r>
              <a:rPr lang="fr-FR" sz="2800" b="1" dirty="0">
                <a:solidFill>
                  <a:srgbClr val="002060"/>
                </a:solidFill>
                <a:latin typeface="+mn-lt"/>
              </a:rPr>
              <a:t>)</a:t>
            </a:r>
          </a:p>
        </p:txBody>
      </p:sp>
      <p:sp>
        <p:nvSpPr>
          <p:cNvPr id="11" name="ZoneTexte 10"/>
          <p:cNvSpPr txBox="1"/>
          <p:nvPr/>
        </p:nvSpPr>
        <p:spPr>
          <a:xfrm>
            <a:off x="611560" y="4221088"/>
            <a:ext cx="6715125" cy="461962"/>
          </a:xfrm>
          <a:prstGeom prst="rect">
            <a:avLst/>
          </a:prstGeom>
          <a:noFill/>
        </p:spPr>
        <p:txBody>
          <a:bodyPr>
            <a:spAutoFit/>
          </a:bodyPr>
          <a:lstStyle/>
          <a:p>
            <a:pPr>
              <a:defRPr/>
            </a:pPr>
            <a:r>
              <a:rPr lang="fr-FR" sz="2400" b="1" dirty="0">
                <a:solidFill>
                  <a:srgbClr val="002060"/>
                </a:solidFill>
                <a:latin typeface="+mn-lt"/>
              </a:rPr>
              <a:t>Quelle peut être l’origine d’une telle structure ?</a:t>
            </a:r>
          </a:p>
        </p:txBody>
      </p:sp>
      <p:sp>
        <p:nvSpPr>
          <p:cNvPr id="14" name="Espace réservé du numéro de diapositive 13"/>
          <p:cNvSpPr>
            <a:spLocks noGrp="1"/>
          </p:cNvSpPr>
          <p:nvPr>
            <p:ph type="sldNum" sz="quarter" idx="12"/>
          </p:nvPr>
        </p:nvSpPr>
        <p:spPr/>
        <p:txBody>
          <a:bodyPr/>
          <a:lstStyle/>
          <a:p>
            <a:pPr>
              <a:defRPr/>
            </a:pPr>
            <a:fld id="{C6AFAF24-3475-4AE4-8FF6-8F3B78EBD1C7}" type="slidenum">
              <a:rPr lang="fr-FR"/>
              <a:pPr>
                <a:defRPr/>
              </a:pPr>
              <a:t>19</a:t>
            </a:fld>
            <a:endParaRPr lang="fr-FR"/>
          </a:p>
        </p:txBody>
      </p:sp>
      <p:sp>
        <p:nvSpPr>
          <p:cNvPr id="9224" name="ZoneTexte 7">
            <a:hlinkClick r:id="rId3" action="ppaction://hlinkfile"/>
          </p:cNvPr>
          <p:cNvSpPr txBox="1">
            <a:spLocks noChangeArrowheads="1"/>
          </p:cNvSpPr>
          <p:nvPr/>
        </p:nvSpPr>
        <p:spPr bwMode="auto">
          <a:xfrm>
            <a:off x="5435600" y="4868863"/>
            <a:ext cx="2160588" cy="369887"/>
          </a:xfrm>
          <a:prstGeom prst="rect">
            <a:avLst/>
          </a:prstGeom>
          <a:noFill/>
          <a:ln w="9525">
            <a:noFill/>
            <a:miter lim="800000"/>
            <a:headEnd/>
            <a:tailEnd/>
          </a:ln>
        </p:spPr>
        <p:txBody>
          <a:bodyPr>
            <a:spAutoFit/>
          </a:bodyPr>
          <a:lstStyle/>
          <a:p>
            <a:r>
              <a:rPr lang="fr-FR">
                <a:hlinkClick r:id="rId3" action="ppaction://hlinkfile"/>
              </a:rPr>
              <a:t>Amice_barnes.mov</a:t>
            </a:r>
            <a:endParaRPr lang="fr-FR"/>
          </a:p>
        </p:txBody>
      </p:sp>
      <p:sp>
        <p:nvSpPr>
          <p:cNvPr id="15" name="Espace réservé du pied de page 14"/>
          <p:cNvSpPr>
            <a:spLocks noGrp="1"/>
          </p:cNvSpPr>
          <p:nvPr>
            <p:ph type="ftr" sz="quarter" idx="11"/>
          </p:nvPr>
        </p:nvSpPr>
        <p:spPr/>
        <p:txBody>
          <a:bodyPr/>
          <a:lstStyle/>
          <a:p>
            <a:pP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30082"/>
                                        </p:tgtEl>
                                        <p:attrNameLst>
                                          <p:attrName>style.visibility</p:attrName>
                                        </p:attrNameLst>
                                      </p:cBhvr>
                                      <p:to>
                                        <p:strVal val="visible"/>
                                      </p:to>
                                    </p:set>
                                    <p:anim calcmode="lin" valueType="num">
                                      <p:cBhvr additive="base">
                                        <p:cTn id="7" dur="500" fill="hold"/>
                                        <p:tgtEl>
                                          <p:spTgt spid="430082"/>
                                        </p:tgtEl>
                                        <p:attrNameLst>
                                          <p:attrName>ppt_x</p:attrName>
                                        </p:attrNameLst>
                                      </p:cBhvr>
                                      <p:tavLst>
                                        <p:tav tm="0">
                                          <p:val>
                                            <p:strVal val="#ppt_x"/>
                                          </p:val>
                                        </p:tav>
                                        <p:tav tm="100000">
                                          <p:val>
                                            <p:strVal val="#ppt_x"/>
                                          </p:val>
                                        </p:tav>
                                      </p:tavLst>
                                    </p:anim>
                                    <p:anim calcmode="lin" valueType="num">
                                      <p:cBhvr additive="base">
                                        <p:cTn id="8" dur="500" fill="hold"/>
                                        <p:tgtEl>
                                          <p:spTgt spid="4300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36712"/>
            <a:ext cx="8229600" cy="4525963"/>
          </a:xfrm>
        </p:spPr>
        <p:txBody>
          <a:bodyPr>
            <a:normAutofit fontScale="70000" lnSpcReduction="20000"/>
          </a:bodyPr>
          <a:lstStyle/>
          <a:p>
            <a:pPr>
              <a:buNone/>
            </a:pPr>
            <a:r>
              <a:rPr lang="fr-FR" sz="2800" b="1" dirty="0" smtClean="0">
                <a:solidFill>
                  <a:srgbClr val="002060"/>
                </a:solidFill>
              </a:rPr>
              <a:t>Rapport du Shift Project sur l’état des lieux de l’enseignement de la problématique Energie/climat dans le Supérieur</a:t>
            </a:r>
          </a:p>
          <a:p>
            <a:pPr>
              <a:buNone/>
            </a:pPr>
            <a:endParaRPr lang="fr-FR" sz="2800" b="1" dirty="0" smtClean="0">
              <a:solidFill>
                <a:srgbClr val="002060"/>
              </a:solidFill>
            </a:endParaRPr>
          </a:p>
          <a:p>
            <a:pPr>
              <a:buNone/>
            </a:pPr>
            <a:r>
              <a:rPr lang="fr-FR" sz="2800" b="1" dirty="0" smtClean="0">
                <a:solidFill>
                  <a:srgbClr val="002060"/>
                </a:solidFill>
              </a:rPr>
              <a:t>Encontre avec Catherine </a:t>
            </a:r>
            <a:r>
              <a:rPr lang="fr-FR" sz="2800" b="1" dirty="0" err="1" smtClean="0">
                <a:solidFill>
                  <a:srgbClr val="002060"/>
                </a:solidFill>
              </a:rPr>
              <a:t>Even</a:t>
            </a:r>
            <a:r>
              <a:rPr lang="fr-FR" sz="2800" b="1" dirty="0" smtClean="0">
                <a:solidFill>
                  <a:srgbClr val="002060"/>
                </a:solidFill>
              </a:rPr>
              <a:t>, </a:t>
            </a:r>
            <a:r>
              <a:rPr lang="fr-FR" sz="2800" b="1" dirty="0" smtClean="0">
                <a:solidFill>
                  <a:srgbClr val="002060"/>
                </a:solidFill>
              </a:rPr>
              <a:t>novembre </a:t>
            </a:r>
            <a:r>
              <a:rPr lang="fr-FR" sz="2800" b="1" dirty="0" smtClean="0">
                <a:solidFill>
                  <a:srgbClr val="002060"/>
                </a:solidFill>
              </a:rPr>
              <a:t>2018, Shift</a:t>
            </a:r>
          </a:p>
          <a:p>
            <a:pPr>
              <a:buNone/>
            </a:pPr>
            <a:endParaRPr lang="fr-FR" sz="2800" b="1" dirty="0" smtClean="0">
              <a:solidFill>
                <a:srgbClr val="002060"/>
              </a:solidFill>
            </a:endParaRPr>
          </a:p>
          <a:p>
            <a:pPr>
              <a:buNone/>
            </a:pPr>
            <a:r>
              <a:rPr lang="fr-FR" sz="2800" b="1" dirty="0" smtClean="0">
                <a:solidFill>
                  <a:srgbClr val="002060"/>
                </a:solidFill>
              </a:rPr>
              <a:t>Séminaire Physique des solides 11 avril 2019 « L’avenir de la planète : population, climat, énergie </a:t>
            </a:r>
            <a:r>
              <a:rPr lang="fr-FR" sz="2800" b="1" dirty="0" smtClean="0">
                <a:solidFill>
                  <a:srgbClr val="002060"/>
                </a:solidFill>
              </a:rPr>
              <a:t>»</a:t>
            </a:r>
          </a:p>
          <a:p>
            <a:pPr>
              <a:buNone/>
            </a:pPr>
            <a:endParaRPr lang="fr-FR" sz="2800" b="1" dirty="0" smtClean="0">
              <a:solidFill>
                <a:srgbClr val="002060"/>
              </a:solidFill>
            </a:endParaRPr>
          </a:p>
          <a:p>
            <a:pPr>
              <a:buNone/>
            </a:pPr>
            <a:r>
              <a:rPr lang="fr-FR" sz="2800" b="1" dirty="0" smtClean="0">
                <a:solidFill>
                  <a:srgbClr val="002060"/>
                </a:solidFill>
              </a:rPr>
              <a:t>Dominique </a:t>
            </a:r>
            <a:r>
              <a:rPr lang="fr-FR" sz="2800" b="1" dirty="0" err="1" smtClean="0">
                <a:solidFill>
                  <a:srgbClr val="002060"/>
                </a:solidFill>
              </a:rPr>
              <a:t>Chandesris</a:t>
            </a:r>
            <a:r>
              <a:rPr lang="fr-FR" sz="2800" b="1" dirty="0" smtClean="0">
                <a:solidFill>
                  <a:srgbClr val="002060"/>
                </a:solidFill>
              </a:rPr>
              <a:t> </a:t>
            </a:r>
            <a:r>
              <a:rPr lang="fr-FR" sz="2800" b="1" dirty="0" smtClean="0">
                <a:solidFill>
                  <a:srgbClr val="002060"/>
                </a:solidFill>
              </a:rPr>
              <a:t>séminaire SFP </a:t>
            </a:r>
            <a:r>
              <a:rPr lang="fr-FR" sz="2800" b="1" dirty="0" smtClean="0">
                <a:solidFill>
                  <a:srgbClr val="002060"/>
                </a:solidFill>
              </a:rPr>
              <a:t> prévu le12 </a:t>
            </a:r>
            <a:r>
              <a:rPr lang="fr-FR" sz="2800" b="1" dirty="0" smtClean="0">
                <a:solidFill>
                  <a:srgbClr val="002060"/>
                </a:solidFill>
              </a:rPr>
              <a:t>mai 2020, remis au 2 mars 2021</a:t>
            </a:r>
          </a:p>
          <a:p>
            <a:pPr>
              <a:buNone/>
            </a:pPr>
            <a:endParaRPr lang="fr-FR" sz="2800" b="1" dirty="0" smtClean="0">
              <a:solidFill>
                <a:srgbClr val="002060"/>
              </a:solidFill>
            </a:endParaRPr>
          </a:p>
          <a:p>
            <a:pPr>
              <a:buNone/>
            </a:pPr>
            <a:r>
              <a:rPr lang="fr-FR" sz="2800" b="1" dirty="0" smtClean="0">
                <a:solidFill>
                  <a:srgbClr val="002060"/>
                </a:solidFill>
              </a:rPr>
              <a:t>Entretemps, mise en place à la rentrée 2020 d’un SPOC « Transition écologique » (JM </a:t>
            </a:r>
            <a:r>
              <a:rPr lang="fr-FR" sz="2800" b="1" dirty="0" err="1" smtClean="0">
                <a:solidFill>
                  <a:srgbClr val="002060"/>
                </a:solidFill>
              </a:rPr>
              <a:t>Lourtioz</a:t>
            </a:r>
            <a:r>
              <a:rPr lang="fr-FR" sz="2800" b="1" dirty="0" smtClean="0">
                <a:solidFill>
                  <a:srgbClr val="002060"/>
                </a:solidFill>
              </a:rPr>
              <a:t>) à Paris-Saclay</a:t>
            </a:r>
          </a:p>
          <a:p>
            <a:pPr>
              <a:buNone/>
            </a:pPr>
            <a:endParaRPr lang="fr-FR" sz="2800" b="1" dirty="0" smtClean="0">
              <a:solidFill>
                <a:srgbClr val="002060"/>
              </a:solidFill>
            </a:endParaRPr>
          </a:p>
          <a:p>
            <a:pPr>
              <a:buNone/>
            </a:pPr>
            <a:r>
              <a:rPr lang="fr-FR" sz="2800" b="1" dirty="0" smtClean="0">
                <a:solidFill>
                  <a:srgbClr val="002060"/>
                </a:solidFill>
              </a:rPr>
              <a:t>… et d’autres lieux  : réseau </a:t>
            </a:r>
            <a:r>
              <a:rPr lang="fr-FR" sz="2800" b="1" dirty="0" err="1" smtClean="0">
                <a:solidFill>
                  <a:srgbClr val="002060"/>
                </a:solidFill>
              </a:rPr>
              <a:t>Polytech</a:t>
            </a:r>
            <a:r>
              <a:rPr lang="fr-FR" sz="2800" b="1" dirty="0" smtClean="0">
                <a:solidFill>
                  <a:srgbClr val="002060"/>
                </a:solidFill>
              </a:rPr>
              <a:t>, INSA</a:t>
            </a:r>
            <a:endParaRPr lang="fr-FR" sz="2800" b="1"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body" idx="1"/>
          </p:nvPr>
        </p:nvSpPr>
        <p:spPr>
          <a:xfrm>
            <a:off x="467544" y="2708920"/>
            <a:ext cx="8352928" cy="2160240"/>
          </a:xfrm>
        </p:spPr>
        <p:txBody>
          <a:bodyPr>
            <a:normAutofit fontScale="85000" lnSpcReduction="20000"/>
          </a:bodyPr>
          <a:lstStyle/>
          <a:p>
            <a:pPr eaLnBrk="1" hangingPunct="1">
              <a:buFont typeface="Wingdings" pitchFamily="2" charset="2"/>
              <a:buNone/>
              <a:defRPr/>
            </a:pPr>
            <a:r>
              <a:rPr lang="fr-FR" sz="2400" b="1" dirty="0" smtClean="0">
                <a:solidFill>
                  <a:srgbClr val="002060"/>
                </a:solidFill>
              </a:rPr>
              <a:t>     </a:t>
            </a:r>
            <a:r>
              <a:rPr lang="fr-FR" sz="2800" b="1" dirty="0" smtClean="0">
                <a:solidFill>
                  <a:srgbClr val="002060"/>
                </a:solidFill>
              </a:rPr>
              <a:t>Une « bonne » </a:t>
            </a:r>
            <a:r>
              <a:rPr lang="fr-FR" sz="2800" b="1" dirty="0" smtClean="0">
                <a:solidFill>
                  <a:srgbClr val="002060"/>
                </a:solidFill>
              </a:rPr>
              <a:t>explication (théorie) </a:t>
            </a:r>
            <a:r>
              <a:rPr lang="fr-FR" sz="2800" b="1" dirty="0" smtClean="0">
                <a:solidFill>
                  <a:srgbClr val="002060"/>
                </a:solidFill>
              </a:rPr>
              <a:t>doit :</a:t>
            </a:r>
          </a:p>
          <a:p>
            <a:pPr marL="457200" indent="-457200" eaLnBrk="1" hangingPunct="1">
              <a:buFont typeface="Wingdings" pitchFamily="2" charset="2"/>
              <a:buNone/>
              <a:defRPr/>
            </a:pPr>
            <a:r>
              <a:rPr lang="fr-FR" sz="2800" b="1" dirty="0" smtClean="0">
                <a:solidFill>
                  <a:srgbClr val="002060"/>
                </a:solidFill>
              </a:rPr>
              <a:t>1. rendre compte d’un grand nombre de phénomènes, </a:t>
            </a:r>
          </a:p>
          <a:p>
            <a:pPr marL="457200" indent="-457200" eaLnBrk="1" hangingPunct="1">
              <a:buFont typeface="Wingdings" pitchFamily="2" charset="2"/>
              <a:buNone/>
              <a:defRPr/>
            </a:pPr>
            <a:r>
              <a:rPr lang="fr-FR" sz="2800" b="1" dirty="0" smtClean="0">
                <a:solidFill>
                  <a:srgbClr val="002060"/>
                </a:solidFill>
              </a:rPr>
              <a:t>2. </a:t>
            </a:r>
            <a:r>
              <a:rPr lang="fr-FR" sz="2800" b="1" dirty="0" smtClean="0">
                <a:solidFill>
                  <a:srgbClr val="002060"/>
                </a:solidFill>
              </a:rPr>
              <a:t>p</a:t>
            </a:r>
            <a:r>
              <a:rPr lang="fr-FR" sz="2800" b="1" dirty="0" smtClean="0">
                <a:solidFill>
                  <a:srgbClr val="002060"/>
                </a:solidFill>
              </a:rPr>
              <a:t>ermettre de faire </a:t>
            </a:r>
            <a:r>
              <a:rPr lang="fr-FR" sz="2800" b="1" dirty="0" smtClean="0">
                <a:solidFill>
                  <a:srgbClr val="002060"/>
                </a:solidFill>
              </a:rPr>
              <a:t>des prédictions testables (Popper) : sa « </a:t>
            </a:r>
            <a:r>
              <a:rPr lang="fr-FR" sz="2800" b="1" dirty="0" smtClean="0">
                <a:solidFill>
                  <a:srgbClr val="FF0000"/>
                </a:solidFill>
              </a:rPr>
              <a:t>portée</a:t>
            </a:r>
            <a:r>
              <a:rPr lang="fr-FR" sz="2800" b="1" dirty="0" smtClean="0">
                <a:solidFill>
                  <a:srgbClr val="002060"/>
                </a:solidFill>
              </a:rPr>
              <a:t> » est plus grande que l’ensemble des phénomènes à l’origine de sa création. </a:t>
            </a:r>
          </a:p>
          <a:p>
            <a:pPr marL="457200" indent="-457200" eaLnBrk="1" hangingPunct="1">
              <a:buFont typeface="Wingdings" pitchFamily="2" charset="2"/>
              <a:buNone/>
              <a:defRPr/>
            </a:pPr>
            <a:r>
              <a:rPr lang="fr-FR" sz="2800" b="1" dirty="0" smtClean="0">
                <a:solidFill>
                  <a:srgbClr val="002060"/>
                </a:solidFill>
              </a:rPr>
              <a:t>3. être difficile à modifier. </a:t>
            </a:r>
          </a:p>
        </p:txBody>
      </p:sp>
      <p:sp>
        <p:nvSpPr>
          <p:cNvPr id="5" name="ZoneTexte 4"/>
          <p:cNvSpPr txBox="1"/>
          <p:nvPr/>
        </p:nvSpPr>
        <p:spPr>
          <a:xfrm>
            <a:off x="785813" y="357188"/>
            <a:ext cx="7643812" cy="708025"/>
          </a:xfrm>
          <a:prstGeom prst="rect">
            <a:avLst/>
          </a:prstGeom>
          <a:noFill/>
        </p:spPr>
        <p:txBody>
          <a:bodyPr>
            <a:spAutoFit/>
          </a:bodyPr>
          <a:lstStyle/>
          <a:p>
            <a:pPr algn="ctr">
              <a:defRPr/>
            </a:pPr>
            <a:r>
              <a:rPr lang="fr-FR" sz="4000" b="1" dirty="0">
                <a:solidFill>
                  <a:srgbClr val="FF0000"/>
                </a:solidFill>
                <a:latin typeface="+mn-lt"/>
              </a:rPr>
              <a:t>Arts et sciences, suite</a:t>
            </a:r>
          </a:p>
        </p:txBody>
      </p:sp>
      <p:sp>
        <p:nvSpPr>
          <p:cNvPr id="11" name="Espace réservé du numéro de diapositive 10"/>
          <p:cNvSpPr>
            <a:spLocks noGrp="1"/>
          </p:cNvSpPr>
          <p:nvPr>
            <p:ph type="sldNum" sz="quarter" idx="12"/>
          </p:nvPr>
        </p:nvSpPr>
        <p:spPr/>
        <p:txBody>
          <a:bodyPr/>
          <a:lstStyle/>
          <a:p>
            <a:pPr>
              <a:defRPr/>
            </a:pPr>
            <a:fld id="{82C1C4F4-950F-45D7-8261-42CF1E5C3738}" type="slidenum">
              <a:rPr lang="fr-FR"/>
              <a:pPr>
                <a:defRPr/>
              </a:pPr>
              <a:t>20</a:t>
            </a:fld>
            <a:endParaRPr lang="fr-FR"/>
          </a:p>
        </p:txBody>
      </p:sp>
      <p:sp>
        <p:nvSpPr>
          <p:cNvPr id="9" name="Espace réservé du pied de page 8"/>
          <p:cNvSpPr>
            <a:spLocks noGrp="1"/>
          </p:cNvSpPr>
          <p:nvPr>
            <p:ph type="ftr" sz="quarter" idx="11"/>
          </p:nvPr>
        </p:nvSpPr>
        <p:spPr/>
        <p:txBody>
          <a:bodyPr/>
          <a:lstStyle/>
          <a:p>
            <a:pPr>
              <a:defRPr/>
            </a:pPr>
            <a:endParaRPr lang="fr-FR"/>
          </a:p>
        </p:txBody>
      </p:sp>
      <p:sp>
        <p:nvSpPr>
          <p:cNvPr id="12" name="ZoneTexte 11"/>
          <p:cNvSpPr txBox="1"/>
          <p:nvPr/>
        </p:nvSpPr>
        <p:spPr>
          <a:xfrm>
            <a:off x="539552" y="1484784"/>
            <a:ext cx="7920880" cy="830997"/>
          </a:xfrm>
          <a:prstGeom prst="rect">
            <a:avLst/>
          </a:prstGeom>
          <a:noFill/>
        </p:spPr>
        <p:txBody>
          <a:bodyPr wrap="square" rtlCol="0">
            <a:spAutoFit/>
          </a:bodyPr>
          <a:lstStyle/>
          <a:p>
            <a:r>
              <a:rPr lang="fr-FR" sz="2400" b="1" dirty="0" smtClean="0">
                <a:solidFill>
                  <a:srgbClr val="002060"/>
                </a:solidFill>
              </a:rPr>
              <a:t>Le scientifique n’est pas un maniaque qui collectionne les </a:t>
            </a:r>
            <a:r>
              <a:rPr lang="fr-FR" sz="2400" b="1" i="1" dirty="0" smtClean="0">
                <a:solidFill>
                  <a:srgbClr val="002060"/>
                </a:solidFill>
              </a:rPr>
              <a:t>faits</a:t>
            </a:r>
            <a:r>
              <a:rPr lang="fr-FR" sz="2400" b="1" dirty="0" smtClean="0">
                <a:solidFill>
                  <a:srgbClr val="002060"/>
                </a:solidFill>
              </a:rPr>
              <a:t>, c’est un maniaque qui collectionne les </a:t>
            </a:r>
            <a:r>
              <a:rPr lang="fr-FR" sz="2400" b="1" i="1" dirty="0" smtClean="0">
                <a:solidFill>
                  <a:srgbClr val="002060"/>
                </a:solidFill>
              </a:rPr>
              <a:t>explications</a:t>
            </a:r>
            <a:endParaRPr lang="fr-FR" sz="2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1106">
                                            <p:txEl>
                                              <p:pRg st="0" end="0"/>
                                            </p:txEl>
                                          </p:spTgt>
                                        </p:tgtEl>
                                        <p:attrNameLst>
                                          <p:attrName>style.visibility</p:attrName>
                                        </p:attrNameLst>
                                      </p:cBhvr>
                                      <p:to>
                                        <p:strVal val="visible"/>
                                      </p:to>
                                    </p:set>
                                    <p:animEffect transition="in" filter="checkerboard(across)">
                                      <p:cBhvr>
                                        <p:cTn id="12" dur="500"/>
                                        <p:tgtEl>
                                          <p:spTgt spid="4311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1106">
                                            <p:txEl>
                                              <p:pRg st="1" end="1"/>
                                            </p:txEl>
                                          </p:spTgt>
                                        </p:tgtEl>
                                        <p:attrNameLst>
                                          <p:attrName>style.visibility</p:attrName>
                                        </p:attrNameLst>
                                      </p:cBhvr>
                                      <p:to>
                                        <p:strVal val="visible"/>
                                      </p:to>
                                    </p:set>
                                    <p:animEffect transition="in" filter="checkerboard(across)">
                                      <p:cBhvr>
                                        <p:cTn id="17" dur="500"/>
                                        <p:tgtEl>
                                          <p:spTgt spid="4311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31106">
                                            <p:txEl>
                                              <p:pRg st="2" end="2"/>
                                            </p:txEl>
                                          </p:spTgt>
                                        </p:tgtEl>
                                        <p:attrNameLst>
                                          <p:attrName>style.visibility</p:attrName>
                                        </p:attrNameLst>
                                      </p:cBhvr>
                                      <p:to>
                                        <p:strVal val="visible"/>
                                      </p:to>
                                    </p:set>
                                    <p:animEffect transition="in" filter="checkerboard(across)">
                                      <p:cBhvr>
                                        <p:cTn id="22" dur="500"/>
                                        <p:tgtEl>
                                          <p:spTgt spid="4311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31106">
                                            <p:txEl>
                                              <p:pRg st="3" end="3"/>
                                            </p:txEl>
                                          </p:spTgt>
                                        </p:tgtEl>
                                        <p:attrNameLst>
                                          <p:attrName>style.visibility</p:attrName>
                                        </p:attrNameLst>
                                      </p:cBhvr>
                                      <p:to>
                                        <p:strVal val="visible"/>
                                      </p:to>
                                    </p:set>
                                    <p:animEffect transition="in" filter="checkerboard(across)">
                                      <p:cBhvr>
                                        <p:cTn id="27" dur="500"/>
                                        <p:tgtEl>
                                          <p:spTgt spid="4311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pPr>
              <a:defRPr/>
            </a:pPr>
            <a:endParaRPr lang="fr-FR"/>
          </a:p>
        </p:txBody>
      </p:sp>
      <p:sp>
        <p:nvSpPr>
          <p:cNvPr id="5" name="Espace réservé du numéro de diapositive 5"/>
          <p:cNvSpPr>
            <a:spLocks noGrp="1"/>
          </p:cNvSpPr>
          <p:nvPr>
            <p:ph type="sldNum" sz="quarter" idx="12"/>
          </p:nvPr>
        </p:nvSpPr>
        <p:spPr/>
        <p:txBody>
          <a:bodyPr/>
          <a:lstStyle/>
          <a:p>
            <a:pPr>
              <a:defRPr/>
            </a:pPr>
            <a:fld id="{0CA7DC66-EFA7-4344-B701-1EAE59A35B34}" type="slidenum">
              <a:rPr lang="fr-FR"/>
              <a:pPr>
                <a:defRPr/>
              </a:pPr>
              <a:t>21</a:t>
            </a:fld>
            <a:endParaRPr lang="fr-FR"/>
          </a:p>
        </p:txBody>
      </p:sp>
      <p:sp>
        <p:nvSpPr>
          <p:cNvPr id="262146" name="Rectangle 2"/>
          <p:cNvSpPr>
            <a:spLocks noGrp="1" noChangeArrowheads="1"/>
          </p:cNvSpPr>
          <p:nvPr>
            <p:ph type="body" idx="1"/>
          </p:nvPr>
        </p:nvSpPr>
        <p:spPr>
          <a:xfrm>
            <a:off x="251520" y="2276873"/>
            <a:ext cx="8640960" cy="3024336"/>
          </a:xfrm>
        </p:spPr>
        <p:txBody>
          <a:bodyPr>
            <a:normAutofit lnSpcReduction="10000"/>
          </a:bodyPr>
          <a:lstStyle/>
          <a:p>
            <a:pPr>
              <a:lnSpc>
                <a:spcPct val="90000"/>
              </a:lnSpc>
              <a:buFont typeface="Wingdings" pitchFamily="2" charset="2"/>
              <a:buNone/>
            </a:pPr>
            <a:r>
              <a:rPr lang="fr-FR" sz="2400" b="1" dirty="0" smtClean="0">
                <a:solidFill>
                  <a:srgbClr val="002060"/>
                </a:solidFill>
                <a:effectLst/>
              </a:rPr>
              <a:t>La détermination du rayon de la Terre par Eratosthène </a:t>
            </a:r>
          </a:p>
          <a:p>
            <a:pPr>
              <a:lnSpc>
                <a:spcPct val="90000"/>
              </a:lnSpc>
              <a:buFont typeface="Wingdings" pitchFamily="2" charset="2"/>
              <a:buNone/>
            </a:pPr>
            <a:r>
              <a:rPr lang="fr-FR" sz="2400" b="1" dirty="0" smtClean="0">
                <a:solidFill>
                  <a:srgbClr val="002060"/>
                </a:solidFill>
                <a:effectLst/>
              </a:rPr>
              <a:t>Le “jeu de boule” et les équations de Newton</a:t>
            </a:r>
          </a:p>
          <a:p>
            <a:pPr>
              <a:lnSpc>
                <a:spcPct val="90000"/>
              </a:lnSpc>
              <a:buFont typeface="Wingdings" pitchFamily="2" charset="2"/>
              <a:buNone/>
            </a:pPr>
            <a:r>
              <a:rPr lang="fr-FR" sz="2400" b="1" dirty="0" smtClean="0">
                <a:solidFill>
                  <a:srgbClr val="002060"/>
                </a:solidFill>
                <a:effectLst/>
              </a:rPr>
              <a:t>Les ondes électromagnétiques et les équations de Maxwell</a:t>
            </a:r>
          </a:p>
          <a:p>
            <a:pPr>
              <a:lnSpc>
                <a:spcPct val="90000"/>
              </a:lnSpc>
              <a:buFont typeface="Wingdings" pitchFamily="2" charset="2"/>
              <a:buNone/>
            </a:pPr>
            <a:r>
              <a:rPr lang="fr-FR" sz="2400" b="1" dirty="0" smtClean="0">
                <a:solidFill>
                  <a:srgbClr val="002060"/>
                </a:solidFill>
                <a:effectLst/>
              </a:rPr>
              <a:t>Le positron et l’équation de Dirac</a:t>
            </a:r>
          </a:p>
          <a:p>
            <a:pPr>
              <a:lnSpc>
                <a:spcPct val="90000"/>
              </a:lnSpc>
              <a:buFont typeface="Wingdings" pitchFamily="2" charset="2"/>
              <a:buNone/>
            </a:pPr>
            <a:r>
              <a:rPr lang="fr-FR" sz="2400" b="1" dirty="0" smtClean="0">
                <a:solidFill>
                  <a:srgbClr val="002060"/>
                </a:solidFill>
                <a:effectLst/>
              </a:rPr>
              <a:t>Le neutrino et la conservation de l’énergie</a:t>
            </a:r>
          </a:p>
          <a:p>
            <a:pPr>
              <a:lnSpc>
                <a:spcPct val="90000"/>
              </a:lnSpc>
              <a:buFont typeface="Wingdings" pitchFamily="2" charset="2"/>
              <a:buNone/>
            </a:pPr>
            <a:r>
              <a:rPr lang="fr-FR" sz="2400" b="1" dirty="0" smtClean="0">
                <a:solidFill>
                  <a:srgbClr val="002060"/>
                </a:solidFill>
                <a:effectLst/>
              </a:rPr>
              <a:t>Le chaos déterministe et les équations de Newton</a:t>
            </a:r>
          </a:p>
          <a:p>
            <a:pPr>
              <a:lnSpc>
                <a:spcPct val="90000"/>
              </a:lnSpc>
              <a:buFont typeface="Wingdings" pitchFamily="2" charset="2"/>
              <a:buNone/>
            </a:pPr>
            <a:r>
              <a:rPr lang="fr-FR" sz="2400" b="1" dirty="0" smtClean="0">
                <a:solidFill>
                  <a:srgbClr val="002060"/>
                </a:solidFill>
              </a:rPr>
              <a:t>La relativité générale et les ondes gravitationnelles</a:t>
            </a:r>
          </a:p>
          <a:p>
            <a:pPr>
              <a:lnSpc>
                <a:spcPct val="90000"/>
              </a:lnSpc>
              <a:buFont typeface="Wingdings" pitchFamily="2" charset="2"/>
              <a:buNone/>
            </a:pPr>
            <a:r>
              <a:rPr lang="fr-FR" sz="2400" b="1" dirty="0" err="1" smtClean="0">
                <a:solidFill>
                  <a:srgbClr val="002060"/>
                </a:solidFill>
                <a:effectLst/>
              </a:rPr>
              <a:t>Etc</a:t>
            </a:r>
            <a:r>
              <a:rPr lang="fr-FR" sz="2400" b="1" dirty="0" smtClean="0">
                <a:solidFill>
                  <a:srgbClr val="002060"/>
                </a:solidFill>
                <a:effectLst/>
              </a:rPr>
              <a:t>…</a:t>
            </a:r>
          </a:p>
        </p:txBody>
      </p:sp>
      <p:sp>
        <p:nvSpPr>
          <p:cNvPr id="6" name="ZoneTexte 5"/>
          <p:cNvSpPr txBox="1"/>
          <p:nvPr/>
        </p:nvSpPr>
        <p:spPr>
          <a:xfrm>
            <a:off x="251520" y="764704"/>
            <a:ext cx="8496944" cy="830997"/>
          </a:xfrm>
          <a:prstGeom prst="rect">
            <a:avLst/>
          </a:prstGeom>
          <a:noFill/>
        </p:spPr>
        <p:txBody>
          <a:bodyPr wrap="square" rtlCol="0">
            <a:spAutoFit/>
          </a:bodyPr>
          <a:lstStyle/>
          <a:p>
            <a:r>
              <a:rPr lang="fr-FR" sz="2400" b="1" dirty="0" smtClean="0">
                <a:solidFill>
                  <a:srgbClr val="FF0000"/>
                </a:solidFill>
              </a:rPr>
              <a:t>Il y a plus, dans les équations de la physique, que ce pour quoi elles ont été écrites </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2146">
                                            <p:txEl>
                                              <p:pRg st="1" end="1"/>
                                            </p:txEl>
                                          </p:spTgt>
                                        </p:tgtEl>
                                        <p:attrNameLst>
                                          <p:attrName>style.visibility</p:attrName>
                                        </p:attrNameLst>
                                      </p:cBhvr>
                                      <p:to>
                                        <p:strVal val="visible"/>
                                      </p:to>
                                    </p:set>
                                    <p:animEffect transition="in" filter="checkerboard(across)">
                                      <p:cBhvr>
                                        <p:cTn id="7" dur="500"/>
                                        <p:tgtEl>
                                          <p:spTgt spid="2621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2146">
                                            <p:txEl>
                                              <p:pRg st="2" end="2"/>
                                            </p:txEl>
                                          </p:spTgt>
                                        </p:tgtEl>
                                        <p:attrNameLst>
                                          <p:attrName>style.visibility</p:attrName>
                                        </p:attrNameLst>
                                      </p:cBhvr>
                                      <p:to>
                                        <p:strVal val="visible"/>
                                      </p:to>
                                    </p:set>
                                    <p:animEffect transition="in" filter="checkerboard(across)">
                                      <p:cBhvr>
                                        <p:cTn id="12" dur="500"/>
                                        <p:tgtEl>
                                          <p:spTgt spid="2621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2146">
                                            <p:txEl>
                                              <p:pRg st="3" end="3"/>
                                            </p:txEl>
                                          </p:spTgt>
                                        </p:tgtEl>
                                        <p:attrNameLst>
                                          <p:attrName>style.visibility</p:attrName>
                                        </p:attrNameLst>
                                      </p:cBhvr>
                                      <p:to>
                                        <p:strVal val="visible"/>
                                      </p:to>
                                    </p:set>
                                    <p:animEffect transition="in" filter="checkerboard(across)">
                                      <p:cBhvr>
                                        <p:cTn id="17" dur="500"/>
                                        <p:tgtEl>
                                          <p:spTgt spid="26214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2146">
                                            <p:txEl>
                                              <p:pRg st="4" end="4"/>
                                            </p:txEl>
                                          </p:spTgt>
                                        </p:tgtEl>
                                        <p:attrNameLst>
                                          <p:attrName>style.visibility</p:attrName>
                                        </p:attrNameLst>
                                      </p:cBhvr>
                                      <p:to>
                                        <p:strVal val="visible"/>
                                      </p:to>
                                    </p:set>
                                    <p:animEffect transition="in" filter="checkerboard(across)">
                                      <p:cBhvr>
                                        <p:cTn id="22" dur="500"/>
                                        <p:tgtEl>
                                          <p:spTgt spid="2621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2146">
                                            <p:txEl>
                                              <p:pRg st="5" end="5"/>
                                            </p:txEl>
                                          </p:spTgt>
                                        </p:tgtEl>
                                        <p:attrNameLst>
                                          <p:attrName>style.visibility</p:attrName>
                                        </p:attrNameLst>
                                      </p:cBhvr>
                                      <p:to>
                                        <p:strVal val="visible"/>
                                      </p:to>
                                    </p:set>
                                    <p:animEffect transition="in" filter="checkerboard(across)">
                                      <p:cBhvr>
                                        <p:cTn id="27" dur="500"/>
                                        <p:tgtEl>
                                          <p:spTgt spid="26214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62146">
                                            <p:txEl>
                                              <p:pRg st="6" end="6"/>
                                            </p:txEl>
                                          </p:spTgt>
                                        </p:tgtEl>
                                        <p:attrNameLst>
                                          <p:attrName>style.visibility</p:attrName>
                                        </p:attrNameLst>
                                      </p:cBhvr>
                                      <p:to>
                                        <p:strVal val="visible"/>
                                      </p:to>
                                    </p:set>
                                    <p:animEffect transition="in" filter="checkerboard(across)">
                                      <p:cBhvr>
                                        <p:cTn id="32" dur="500"/>
                                        <p:tgtEl>
                                          <p:spTgt spid="26214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62146">
                                            <p:txEl>
                                              <p:pRg st="7" end="7"/>
                                            </p:txEl>
                                          </p:spTgt>
                                        </p:tgtEl>
                                        <p:attrNameLst>
                                          <p:attrName>style.visibility</p:attrName>
                                        </p:attrNameLst>
                                      </p:cBhvr>
                                      <p:to>
                                        <p:strVal val="visible"/>
                                      </p:to>
                                    </p:set>
                                    <p:animEffect transition="in" filter="checkerboard(across)">
                                      <p:cBhvr>
                                        <p:cTn id="37" dur="500"/>
                                        <p:tgtEl>
                                          <p:spTgt spid="2621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Opinion/énoncé scientifique</a:t>
            </a:r>
            <a:endParaRPr lang="fr-FR" sz="3600"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None/>
            </a:pPr>
            <a:r>
              <a:rPr lang="fr-FR" sz="2400" b="1" dirty="0" smtClean="0">
                <a:solidFill>
                  <a:srgbClr val="002060"/>
                </a:solidFill>
              </a:rPr>
              <a:t>On peut avoir une opinion sur n’importe quel sujet</a:t>
            </a:r>
          </a:p>
          <a:p>
            <a:pPr>
              <a:buNone/>
            </a:pPr>
            <a:r>
              <a:rPr lang="fr-FR" sz="2400" b="1" dirty="0" smtClean="0">
                <a:solidFill>
                  <a:srgbClr val="002060"/>
                </a:solidFill>
              </a:rPr>
              <a:t>En science, il y a ce qu’on sait bien</a:t>
            </a:r>
          </a:p>
          <a:p>
            <a:pPr>
              <a:buNone/>
            </a:pPr>
            <a:r>
              <a:rPr lang="fr-FR" sz="2400" b="1" dirty="0" smtClean="0">
                <a:solidFill>
                  <a:srgbClr val="002060"/>
                </a:solidFill>
              </a:rPr>
              <a:t>			    ce qu’on sait moins bien</a:t>
            </a:r>
          </a:p>
          <a:p>
            <a:pPr>
              <a:buNone/>
            </a:pPr>
            <a:r>
              <a:rPr lang="fr-FR" sz="2400" b="1" dirty="0" smtClean="0">
                <a:solidFill>
                  <a:srgbClr val="002060"/>
                </a:solidFill>
              </a:rPr>
              <a:t>			    ce qu’on ignore</a:t>
            </a:r>
          </a:p>
          <a:p>
            <a:pPr>
              <a:buNone/>
            </a:pPr>
            <a:r>
              <a:rPr lang="fr-FR" sz="2400" b="1" dirty="0" smtClean="0">
                <a:solidFill>
                  <a:srgbClr val="002060"/>
                </a:solidFill>
              </a:rPr>
              <a:t>			    ce qu’on ignore ignorer</a:t>
            </a:r>
          </a:p>
          <a:p>
            <a:pPr>
              <a:buNone/>
            </a:pPr>
            <a:r>
              <a:rPr lang="fr-FR" sz="2400" b="1" dirty="0" smtClean="0">
                <a:solidFill>
                  <a:srgbClr val="002060"/>
                </a:solidFill>
              </a:rPr>
              <a:t>Un brin d’histoire ? Celles des idées ayant conduit à la détermination de l’âge de la Terre, des mythes à la science </a:t>
            </a:r>
          </a:p>
          <a:p>
            <a:pPr>
              <a:buNone/>
            </a:pPr>
            <a:r>
              <a:rPr lang="fr-FR" sz="2400" b="1" dirty="0" smtClean="0">
                <a:solidFill>
                  <a:srgbClr val="002060"/>
                </a:solidFill>
              </a:rPr>
              <a:t>La production de connaissance s’accompagne nécessairement de production d’ignorance, mais il s’agit d’une </a:t>
            </a:r>
            <a:r>
              <a:rPr lang="fr-FR" sz="2400" b="1" dirty="0" smtClean="0">
                <a:solidFill>
                  <a:srgbClr val="FF0000"/>
                </a:solidFill>
              </a:rPr>
              <a:t>ignorance que l’on ignorait </a:t>
            </a:r>
            <a:r>
              <a:rPr lang="fr-FR" sz="2400" b="1" dirty="0" smtClean="0">
                <a:solidFill>
                  <a:srgbClr val="002060"/>
                </a:solidFill>
              </a:rPr>
              <a:t>: comment s’interroger sur les propriétés des atomes avant de les avoir découverts ?</a:t>
            </a:r>
            <a:endParaRPr lang="fr-F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heckerboard(across)">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Science/technique</a:t>
            </a:r>
            <a:endParaRPr lang="fr-FR" sz="3600"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None/>
            </a:pPr>
            <a:r>
              <a:rPr lang="fr-FR" sz="2400" b="1" dirty="0" smtClean="0">
                <a:solidFill>
                  <a:srgbClr val="002060"/>
                </a:solidFill>
              </a:rPr>
              <a:t>La science s’intéresse à l’explication des phénomènes</a:t>
            </a:r>
          </a:p>
          <a:p>
            <a:pPr>
              <a:buNone/>
            </a:pPr>
            <a:r>
              <a:rPr lang="fr-FR" sz="2400" b="1" dirty="0" smtClean="0">
                <a:solidFill>
                  <a:srgbClr val="002060"/>
                </a:solidFill>
              </a:rPr>
              <a:t>La technique conçoit des objets correspondant à des cahiers des charges </a:t>
            </a:r>
            <a:r>
              <a:rPr lang="fr-FR" sz="2400" b="1" dirty="0" smtClean="0">
                <a:solidFill>
                  <a:srgbClr val="002060"/>
                </a:solidFill>
              </a:rPr>
              <a:t>spécifiques</a:t>
            </a:r>
            <a:endParaRPr lang="fr-FR" sz="2400" b="1" dirty="0" smtClean="0">
              <a:solidFill>
                <a:srgbClr val="002060"/>
              </a:solidFill>
            </a:endParaRPr>
          </a:p>
          <a:p>
            <a:pPr>
              <a:buNone/>
            </a:pPr>
            <a:endParaRPr lang="fr-FR" sz="2400" b="1" dirty="0" smtClean="0">
              <a:solidFill>
                <a:srgbClr val="002060"/>
              </a:solidFill>
            </a:endParaRPr>
          </a:p>
          <a:p>
            <a:pPr>
              <a:buNone/>
            </a:pPr>
            <a:r>
              <a:rPr lang="fr-FR" sz="2400" b="1" dirty="0" smtClean="0">
                <a:solidFill>
                  <a:srgbClr val="002060"/>
                </a:solidFill>
              </a:rPr>
              <a:t>La physique nucléaire cherche à comprendre la structure des noyaux atomiques, la fission, la fusion, la genèse des éléments lors de la nucléosynthèse stellaire etc. </a:t>
            </a:r>
          </a:p>
          <a:p>
            <a:pPr>
              <a:buNone/>
            </a:pPr>
            <a:r>
              <a:rPr lang="fr-FR" sz="2400" b="1" dirty="0" smtClean="0">
                <a:solidFill>
                  <a:srgbClr val="002060"/>
                </a:solidFill>
              </a:rPr>
              <a:t>La compréhension de la fission nucléaire permet de construire des bombes et des centrales nucléaires : tuer des gens, produire de l’électricité.</a:t>
            </a:r>
          </a:p>
          <a:p>
            <a:pPr>
              <a:buNone/>
            </a:pPr>
            <a:r>
              <a:rPr lang="fr-FR" sz="2400" b="1" dirty="0" smtClean="0">
                <a:solidFill>
                  <a:srgbClr val="002060"/>
                </a:solidFill>
              </a:rPr>
              <a:t>Palais de la découverte/Cité des sciences et de l’industrie : montrer des phénomènes (Jean Perrin), montrer des objets.</a:t>
            </a:r>
            <a:endParaRPr lang="fr-F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890" name="Espace réservé du numéro de diapositive 5"/>
          <p:cNvSpPr>
            <a:spLocks noGrp="1"/>
          </p:cNvSpPr>
          <p:nvPr>
            <p:ph type="sldNum" sz="quarter" idx="12"/>
          </p:nvPr>
        </p:nvSpPr>
        <p:spPr bwMode="auto">
          <a:ln>
            <a:miter lim="800000"/>
            <a:headEnd/>
            <a:tailEnd/>
          </a:ln>
        </p:spPr>
        <p:txBody>
          <a:bodyPr/>
          <a:lstStyle/>
          <a:p>
            <a:pPr>
              <a:defRPr/>
            </a:pPr>
            <a:fld id="{C098F0EF-64B7-44D9-86E0-3888F2423130}" type="slidenum">
              <a:rPr lang="fr-FR" smtClean="0">
                <a:solidFill>
                  <a:prstClr val="black">
                    <a:tint val="75000"/>
                  </a:prstClr>
                </a:solidFill>
              </a:rPr>
              <a:pPr>
                <a:defRPr/>
              </a:pPr>
              <a:t>24</a:t>
            </a:fld>
            <a:endParaRPr lang="fr-FR" smtClean="0">
              <a:solidFill>
                <a:prstClr val="black">
                  <a:tint val="75000"/>
                </a:prstClr>
              </a:solidFill>
            </a:endParaRPr>
          </a:p>
        </p:txBody>
      </p:sp>
      <p:sp>
        <p:nvSpPr>
          <p:cNvPr id="37891" name="Espace réservé du pied de page 3"/>
          <p:cNvSpPr>
            <a:spLocks noGrp="1"/>
          </p:cNvSpPr>
          <p:nvPr>
            <p:ph type="ftr" sz="quarter" idx="11"/>
          </p:nvPr>
        </p:nvSpPr>
        <p:spPr bwMode="auto">
          <a:ln>
            <a:miter lim="800000"/>
            <a:headEnd/>
            <a:tailEnd/>
          </a:ln>
        </p:spPr>
        <p:txBody>
          <a:bodyPr/>
          <a:lstStyle/>
          <a:p>
            <a:pPr>
              <a:defRPr/>
            </a:pPr>
            <a:endParaRPr lang="fr-FR" smtClean="0">
              <a:solidFill>
                <a:prstClr val="black">
                  <a:tint val="75000"/>
                </a:prstClr>
              </a:solidFill>
            </a:endParaRPr>
          </a:p>
        </p:txBody>
      </p:sp>
      <p:sp>
        <p:nvSpPr>
          <p:cNvPr id="20484" name="ZoneTexte 4"/>
          <p:cNvSpPr txBox="1">
            <a:spLocks noChangeArrowheads="1"/>
          </p:cNvSpPr>
          <p:nvPr/>
        </p:nvSpPr>
        <p:spPr bwMode="auto">
          <a:xfrm>
            <a:off x="1763688" y="836712"/>
            <a:ext cx="5688632" cy="584775"/>
          </a:xfrm>
          <a:prstGeom prst="rect">
            <a:avLst/>
          </a:prstGeom>
          <a:solidFill>
            <a:schemeClr val="bg1"/>
          </a:solidFill>
          <a:ln w="9525">
            <a:noFill/>
            <a:miter lim="800000"/>
            <a:headEnd/>
            <a:tailEnd/>
          </a:ln>
        </p:spPr>
        <p:txBody>
          <a:bodyPr wrap="square">
            <a:spAutoFit/>
          </a:bodyPr>
          <a:lstStyle/>
          <a:p>
            <a:pPr fontAlgn="base">
              <a:spcBef>
                <a:spcPct val="0"/>
              </a:spcBef>
              <a:spcAft>
                <a:spcPct val="0"/>
              </a:spcAft>
            </a:pPr>
            <a:r>
              <a:rPr kumimoji="1" lang="fr-FR" sz="3200" b="1" dirty="0" smtClean="0">
                <a:solidFill>
                  <a:srgbClr val="C00000"/>
                </a:solidFill>
              </a:rPr>
              <a:t>Combien </a:t>
            </a:r>
            <a:r>
              <a:rPr kumimoji="1" lang="fr-FR" sz="3200" b="1" dirty="0" smtClean="0">
                <a:solidFill>
                  <a:srgbClr val="C00000"/>
                </a:solidFill>
              </a:rPr>
              <a:t>serons-nous en 2050 </a:t>
            </a:r>
            <a:r>
              <a:rPr kumimoji="1" lang="fr-FR" sz="3200" b="1" dirty="0" smtClean="0">
                <a:solidFill>
                  <a:srgbClr val="C00000"/>
                </a:solidFill>
                <a:latin typeface="Times New Roman" pitchFamily="16" charset="0"/>
              </a:rPr>
              <a:t>?</a:t>
            </a:r>
            <a:endParaRPr kumimoji="1" lang="fr-FR" sz="3200" b="1" dirty="0" smtClean="0">
              <a:solidFill>
                <a:srgbClr val="C00000"/>
              </a:solidFill>
              <a:latin typeface="Times New Roman" pitchFamily="1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pied de page 3"/>
          <p:cNvSpPr>
            <a:spLocks noGrp="1"/>
          </p:cNvSpPr>
          <p:nvPr>
            <p:ph type="ftr" sz="quarter" idx="11"/>
          </p:nvPr>
        </p:nvSpPr>
        <p:spPr/>
        <p:txBody>
          <a:bodyPr/>
          <a:lstStyle/>
          <a:p>
            <a:pPr>
              <a:defRPr/>
            </a:pPr>
            <a:endParaRPr lang="fr-FR" smtClean="0">
              <a:solidFill>
                <a:prstClr val="black">
                  <a:tint val="75000"/>
                </a:prstClr>
              </a:solidFill>
              <a:latin typeface="Arial" pitchFamily="34" charset="0"/>
            </a:endParaRPr>
          </a:p>
        </p:txBody>
      </p:sp>
      <p:sp>
        <p:nvSpPr>
          <p:cNvPr id="19459" name="Espace réservé du numéro de diapositive 4"/>
          <p:cNvSpPr>
            <a:spLocks noGrp="1"/>
          </p:cNvSpPr>
          <p:nvPr>
            <p:ph type="sldNum" sz="quarter" idx="12"/>
          </p:nvPr>
        </p:nvSpPr>
        <p:spPr/>
        <p:txBody>
          <a:bodyPr/>
          <a:lstStyle/>
          <a:p>
            <a:pPr>
              <a:defRPr/>
            </a:pPr>
            <a:fld id="{0AD9FABF-02C5-41A8-9CE8-CB03C2C33E83}" type="slidenum">
              <a:rPr lang="fr-FR" smtClean="0">
                <a:solidFill>
                  <a:prstClr val="black">
                    <a:tint val="75000"/>
                  </a:prstClr>
                </a:solidFill>
                <a:latin typeface="Arial" pitchFamily="34" charset="0"/>
              </a:rPr>
              <a:pPr>
                <a:defRPr/>
              </a:pPr>
              <a:t>25</a:t>
            </a:fld>
            <a:endParaRPr lang="fr-FR" smtClean="0">
              <a:solidFill>
                <a:prstClr val="black">
                  <a:tint val="75000"/>
                </a:prstClr>
              </a:solidFill>
              <a:latin typeface="Arial" pitchFamily="34" charset="0"/>
            </a:endParaRPr>
          </a:p>
        </p:txBody>
      </p:sp>
      <p:pic>
        <p:nvPicPr>
          <p:cNvPr id="548872" name="Picture 8"/>
          <p:cNvPicPr>
            <a:picLocks noChangeAspect="1" noChangeArrowheads="1"/>
          </p:cNvPicPr>
          <p:nvPr/>
        </p:nvPicPr>
        <p:blipFill>
          <a:blip r:embed="rId2" cstate="print"/>
          <a:srcRect/>
          <a:stretch>
            <a:fillRect/>
          </a:stretch>
        </p:blipFill>
        <p:spPr bwMode="auto">
          <a:xfrm>
            <a:off x="468313" y="549275"/>
            <a:ext cx="5543550" cy="5991225"/>
          </a:xfrm>
          <a:prstGeom prst="rect">
            <a:avLst/>
          </a:prstGeom>
          <a:noFill/>
          <a:ln w="12700" cap="sq">
            <a:noFill/>
            <a:miter lim="800000"/>
            <a:headEnd type="none" w="sm" len="sm"/>
            <a:tailEnd type="none" w="sm" len="sm"/>
          </a:ln>
        </p:spPr>
      </p:pic>
      <p:sp>
        <p:nvSpPr>
          <p:cNvPr id="19" name="ZoneTexte 18"/>
          <p:cNvSpPr txBox="1">
            <a:spLocks noChangeArrowheads="1"/>
          </p:cNvSpPr>
          <p:nvPr/>
        </p:nvSpPr>
        <p:spPr bwMode="auto">
          <a:xfrm>
            <a:off x="395288" y="476250"/>
            <a:ext cx="1152525"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10 milliards</a:t>
            </a:r>
          </a:p>
        </p:txBody>
      </p:sp>
      <p:sp>
        <p:nvSpPr>
          <p:cNvPr id="20" name="ZoneTexte 19"/>
          <p:cNvSpPr txBox="1">
            <a:spLocks noChangeArrowheads="1"/>
          </p:cNvSpPr>
          <p:nvPr/>
        </p:nvSpPr>
        <p:spPr bwMode="auto">
          <a:xfrm>
            <a:off x="468313" y="1484313"/>
            <a:ext cx="1150937"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1 milliard</a:t>
            </a:r>
          </a:p>
        </p:txBody>
      </p:sp>
      <p:sp>
        <p:nvSpPr>
          <p:cNvPr id="21" name="ZoneTexte 20"/>
          <p:cNvSpPr txBox="1">
            <a:spLocks noChangeArrowheads="1"/>
          </p:cNvSpPr>
          <p:nvPr/>
        </p:nvSpPr>
        <p:spPr bwMode="auto">
          <a:xfrm>
            <a:off x="468313" y="2565400"/>
            <a:ext cx="1150937"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100 millions</a:t>
            </a:r>
          </a:p>
        </p:txBody>
      </p:sp>
      <p:sp>
        <p:nvSpPr>
          <p:cNvPr id="22" name="ZoneTexte 21"/>
          <p:cNvSpPr txBox="1">
            <a:spLocks noChangeArrowheads="1"/>
          </p:cNvSpPr>
          <p:nvPr/>
        </p:nvSpPr>
        <p:spPr bwMode="auto">
          <a:xfrm>
            <a:off x="468313" y="3573463"/>
            <a:ext cx="1150937"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10 millions</a:t>
            </a:r>
          </a:p>
        </p:txBody>
      </p:sp>
      <p:sp>
        <p:nvSpPr>
          <p:cNvPr id="23" name="ZoneTexte 22"/>
          <p:cNvSpPr txBox="1">
            <a:spLocks noChangeArrowheads="1"/>
          </p:cNvSpPr>
          <p:nvPr/>
        </p:nvSpPr>
        <p:spPr bwMode="auto">
          <a:xfrm>
            <a:off x="323850" y="4652963"/>
            <a:ext cx="971550" cy="30797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1 million</a:t>
            </a:r>
          </a:p>
        </p:txBody>
      </p:sp>
      <p:sp>
        <p:nvSpPr>
          <p:cNvPr id="24" name="ZoneTexte 23"/>
          <p:cNvSpPr txBox="1">
            <a:spLocks noChangeArrowheads="1"/>
          </p:cNvSpPr>
          <p:nvPr/>
        </p:nvSpPr>
        <p:spPr bwMode="auto">
          <a:xfrm>
            <a:off x="6588125" y="3573463"/>
            <a:ext cx="2305050" cy="338137"/>
          </a:xfrm>
          <a:prstGeom prst="rect">
            <a:avLst/>
          </a:prstGeom>
          <a:no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Révolution industrielle</a:t>
            </a:r>
          </a:p>
        </p:txBody>
      </p:sp>
      <p:sp>
        <p:nvSpPr>
          <p:cNvPr id="25" name="ZoneTexte 24"/>
          <p:cNvSpPr txBox="1">
            <a:spLocks noChangeArrowheads="1"/>
          </p:cNvSpPr>
          <p:nvPr/>
        </p:nvSpPr>
        <p:spPr bwMode="auto">
          <a:xfrm>
            <a:off x="6588125" y="4292600"/>
            <a:ext cx="2232025" cy="338138"/>
          </a:xfrm>
          <a:prstGeom prst="rect">
            <a:avLst/>
          </a:prstGeom>
          <a:no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Révolution néolithique</a:t>
            </a:r>
          </a:p>
        </p:txBody>
      </p:sp>
      <p:sp>
        <p:nvSpPr>
          <p:cNvPr id="26" name="ZoneTexte 25"/>
          <p:cNvSpPr txBox="1">
            <a:spLocks noChangeArrowheads="1"/>
          </p:cNvSpPr>
          <p:nvPr/>
        </p:nvSpPr>
        <p:spPr bwMode="auto">
          <a:xfrm>
            <a:off x="6696075" y="5229225"/>
            <a:ext cx="2447925" cy="584200"/>
          </a:xfrm>
          <a:prstGeom prst="rect">
            <a:avLst/>
          </a:prstGeom>
          <a:no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Innovations techniques du paléolithique supérieur</a:t>
            </a:r>
          </a:p>
        </p:txBody>
      </p:sp>
      <p:sp>
        <p:nvSpPr>
          <p:cNvPr id="30" name="Flèche gauche 29"/>
          <p:cNvSpPr/>
          <p:nvPr/>
        </p:nvSpPr>
        <p:spPr>
          <a:xfrm>
            <a:off x="5651500" y="3716338"/>
            <a:ext cx="649288" cy="7302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fr-FR" sz="1400" b="1">
              <a:solidFill>
                <a:prstClr val="white"/>
              </a:solidFill>
            </a:endParaRPr>
          </a:p>
        </p:txBody>
      </p:sp>
      <p:sp>
        <p:nvSpPr>
          <p:cNvPr id="31" name="Flèche gauche 30"/>
          <p:cNvSpPr/>
          <p:nvPr/>
        </p:nvSpPr>
        <p:spPr>
          <a:xfrm>
            <a:off x="5219700" y="4437063"/>
            <a:ext cx="1081088" cy="714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fr-FR" sz="1400" b="1">
              <a:solidFill>
                <a:prstClr val="white"/>
              </a:solidFill>
            </a:endParaRPr>
          </a:p>
        </p:txBody>
      </p:sp>
      <p:sp>
        <p:nvSpPr>
          <p:cNvPr id="32" name="Flèche gauche 31"/>
          <p:cNvSpPr/>
          <p:nvPr/>
        </p:nvSpPr>
        <p:spPr>
          <a:xfrm>
            <a:off x="3419475" y="5373688"/>
            <a:ext cx="2952750" cy="7143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fr-FR" sz="1400" b="1">
              <a:solidFill>
                <a:prstClr val="white"/>
              </a:solidFill>
            </a:endParaRPr>
          </a:p>
        </p:txBody>
      </p:sp>
      <p:sp>
        <p:nvSpPr>
          <p:cNvPr id="33" name="ZoneTexte 32"/>
          <p:cNvSpPr txBox="1">
            <a:spLocks noChangeArrowheads="1"/>
          </p:cNvSpPr>
          <p:nvPr/>
        </p:nvSpPr>
        <p:spPr bwMode="auto">
          <a:xfrm>
            <a:off x="395288" y="5949950"/>
            <a:ext cx="6121400" cy="492125"/>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                   -</a:t>
            </a:r>
            <a:r>
              <a:rPr kumimoji="1" lang="fr-FR" sz="1200" b="1" smtClean="0">
                <a:solidFill>
                  <a:srgbClr val="FF0000"/>
                </a:solidFill>
              </a:rPr>
              <a:t>60              -50              -40              -30              -20              -10      -5        0       5</a:t>
            </a:r>
          </a:p>
          <a:p>
            <a:pPr fontAlgn="base">
              <a:spcBef>
                <a:spcPct val="0"/>
              </a:spcBef>
              <a:spcAft>
                <a:spcPct val="0"/>
              </a:spcAft>
            </a:pPr>
            <a:endParaRPr kumimoji="1" lang="fr-FR" sz="1200" b="1" smtClean="0">
              <a:solidFill>
                <a:prstClr val="black"/>
              </a:solidFill>
              <a:latin typeface="Times New Roman" pitchFamily="16" charset="0"/>
            </a:endParaRPr>
          </a:p>
        </p:txBody>
      </p:sp>
      <p:sp>
        <p:nvSpPr>
          <p:cNvPr id="21521" name="ZoneTexte 35"/>
          <p:cNvSpPr txBox="1">
            <a:spLocks noChangeArrowheads="1"/>
          </p:cNvSpPr>
          <p:nvPr/>
        </p:nvSpPr>
        <p:spPr bwMode="auto">
          <a:xfrm>
            <a:off x="1547813" y="0"/>
            <a:ext cx="7345362" cy="646113"/>
          </a:xfrm>
          <a:prstGeom prst="rect">
            <a:avLst/>
          </a:prstGeom>
          <a:noFill/>
          <a:ln w="9525">
            <a:noFill/>
            <a:miter lim="800000"/>
            <a:headEnd/>
            <a:tailEnd/>
          </a:ln>
        </p:spPr>
        <p:txBody>
          <a:bodyPr>
            <a:spAutoFit/>
          </a:bodyPr>
          <a:lstStyle/>
          <a:p>
            <a:pPr fontAlgn="base">
              <a:spcBef>
                <a:spcPct val="0"/>
              </a:spcBef>
              <a:spcAft>
                <a:spcPct val="0"/>
              </a:spcAft>
            </a:pPr>
            <a:r>
              <a:rPr kumimoji="1" lang="fr-FR" sz="3600" b="1" smtClean="0">
                <a:solidFill>
                  <a:srgbClr val="FF0000"/>
                </a:solidFill>
              </a:rPr>
              <a:t>Population : le temps long </a:t>
            </a:r>
          </a:p>
        </p:txBody>
      </p:sp>
      <p:sp>
        <p:nvSpPr>
          <p:cNvPr id="37" name="ZoneTexte 36"/>
          <p:cNvSpPr txBox="1">
            <a:spLocks noChangeArrowheads="1"/>
          </p:cNvSpPr>
          <p:nvPr/>
        </p:nvSpPr>
        <p:spPr bwMode="auto">
          <a:xfrm>
            <a:off x="5940425" y="5949950"/>
            <a:ext cx="2808288" cy="368300"/>
          </a:xfrm>
          <a:prstGeom prst="rect">
            <a:avLst/>
          </a:prstGeom>
          <a:noFill/>
          <a:ln w="9525">
            <a:noFill/>
            <a:miter lim="800000"/>
            <a:headEnd/>
            <a:tailEnd/>
          </a:ln>
        </p:spPr>
        <p:txBody>
          <a:bodyPr>
            <a:spAutoFit/>
          </a:bodyPr>
          <a:lstStyle/>
          <a:p>
            <a:pPr fontAlgn="base">
              <a:spcBef>
                <a:spcPct val="0"/>
              </a:spcBef>
              <a:spcAft>
                <a:spcPct val="0"/>
              </a:spcAft>
            </a:pPr>
            <a:r>
              <a:rPr kumimoji="1" lang="fr-FR" sz="1400" b="1" smtClean="0">
                <a:solidFill>
                  <a:srgbClr val="FF0000"/>
                </a:solidFill>
              </a:rPr>
              <a:t>Temps (milliers d’années) </a:t>
            </a:r>
          </a:p>
        </p:txBody>
      </p:sp>
      <p:sp>
        <p:nvSpPr>
          <p:cNvPr id="38" name="ZoneTexte 37"/>
          <p:cNvSpPr txBox="1">
            <a:spLocks noChangeArrowheads="1"/>
          </p:cNvSpPr>
          <p:nvPr/>
        </p:nvSpPr>
        <p:spPr bwMode="auto">
          <a:xfrm>
            <a:off x="2916238" y="3644900"/>
            <a:ext cx="1727200" cy="338138"/>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aléas climatiques</a:t>
            </a:r>
          </a:p>
        </p:txBody>
      </p:sp>
      <p:sp>
        <p:nvSpPr>
          <p:cNvPr id="39" name="ZoneTexte 38"/>
          <p:cNvSpPr txBox="1">
            <a:spLocks noChangeArrowheads="1"/>
          </p:cNvSpPr>
          <p:nvPr/>
        </p:nvSpPr>
        <p:spPr bwMode="auto">
          <a:xfrm>
            <a:off x="1187450" y="4724400"/>
            <a:ext cx="1655763" cy="338138"/>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aléas climatiques</a:t>
            </a:r>
          </a:p>
        </p:txBody>
      </p:sp>
      <p:sp>
        <p:nvSpPr>
          <p:cNvPr id="41" name="ZoneTexte 40"/>
          <p:cNvSpPr txBox="1">
            <a:spLocks noChangeArrowheads="1"/>
          </p:cNvSpPr>
          <p:nvPr/>
        </p:nvSpPr>
        <p:spPr bwMode="auto">
          <a:xfrm>
            <a:off x="4427538" y="620713"/>
            <a:ext cx="1296987" cy="338137"/>
          </a:xfrm>
          <a:prstGeom prst="rect">
            <a:avLst/>
          </a:prstGeom>
          <a:solidFill>
            <a:schemeClr val="bg1"/>
          </a:solidFill>
          <a:ln w="9525">
            <a:noFill/>
            <a:miter lim="800000"/>
            <a:headEnd/>
            <a:tailEnd/>
          </a:ln>
        </p:spPr>
        <p:txBody>
          <a:bodyPr>
            <a:spAutoFit/>
          </a:bodyPr>
          <a:lstStyle/>
          <a:p>
            <a:pPr fontAlgn="base">
              <a:spcBef>
                <a:spcPct val="0"/>
              </a:spcBef>
              <a:spcAft>
                <a:spcPct val="0"/>
              </a:spcAft>
            </a:pPr>
            <a:r>
              <a:rPr kumimoji="1" lang="fr-FR" sz="1600" b="1" smtClean="0">
                <a:solidFill>
                  <a:srgbClr val="000099"/>
                </a:solidFill>
              </a:rPr>
              <a:t>Projection </a:t>
            </a:r>
            <a:r>
              <a:rPr kumimoji="1" lang="fr-FR" sz="1600" b="1" i="1" smtClean="0">
                <a:solidFill>
                  <a:srgbClr val="000099"/>
                </a:solidFill>
              </a:rPr>
              <a:t> </a:t>
            </a:r>
          </a:p>
        </p:txBody>
      </p:sp>
      <p:sp>
        <p:nvSpPr>
          <p:cNvPr id="35" name="Forme libre 34"/>
          <p:cNvSpPr/>
          <p:nvPr/>
        </p:nvSpPr>
        <p:spPr>
          <a:xfrm>
            <a:off x="996950" y="777875"/>
            <a:ext cx="4667250" cy="4435475"/>
          </a:xfrm>
          <a:custGeom>
            <a:avLst/>
            <a:gdLst>
              <a:gd name="connsiteX0" fmla="*/ 0 w 4667534"/>
              <a:gd name="connsiteY0" fmla="*/ 4408227 h 4435523"/>
              <a:gd name="connsiteX1" fmla="*/ 122829 w 4667534"/>
              <a:gd name="connsiteY1" fmla="*/ 4367284 h 4435523"/>
              <a:gd name="connsiteX2" fmla="*/ 163773 w 4667534"/>
              <a:gd name="connsiteY2" fmla="*/ 4353636 h 4435523"/>
              <a:gd name="connsiteX3" fmla="*/ 259307 w 4667534"/>
              <a:gd name="connsiteY3" fmla="*/ 4394579 h 4435523"/>
              <a:gd name="connsiteX4" fmla="*/ 272955 w 4667534"/>
              <a:gd name="connsiteY4" fmla="*/ 4435523 h 4435523"/>
              <a:gd name="connsiteX5" fmla="*/ 313898 w 4667534"/>
              <a:gd name="connsiteY5" fmla="*/ 4421875 h 4435523"/>
              <a:gd name="connsiteX6" fmla="*/ 368489 w 4667534"/>
              <a:gd name="connsiteY6" fmla="*/ 4339988 h 4435523"/>
              <a:gd name="connsiteX7" fmla="*/ 409432 w 4667534"/>
              <a:gd name="connsiteY7" fmla="*/ 4326341 h 4435523"/>
              <a:gd name="connsiteX8" fmla="*/ 545910 w 4667534"/>
              <a:gd name="connsiteY8" fmla="*/ 4299045 h 4435523"/>
              <a:gd name="connsiteX9" fmla="*/ 764274 w 4667534"/>
              <a:gd name="connsiteY9" fmla="*/ 4312693 h 4435523"/>
              <a:gd name="connsiteX10" fmla="*/ 832513 w 4667534"/>
              <a:gd name="connsiteY10" fmla="*/ 4326341 h 4435523"/>
              <a:gd name="connsiteX11" fmla="*/ 750626 w 4667534"/>
              <a:gd name="connsiteY11" fmla="*/ 4299045 h 4435523"/>
              <a:gd name="connsiteX12" fmla="*/ 655092 w 4667534"/>
              <a:gd name="connsiteY12" fmla="*/ 4312693 h 4435523"/>
              <a:gd name="connsiteX13" fmla="*/ 736979 w 4667534"/>
              <a:gd name="connsiteY13" fmla="*/ 4326341 h 4435523"/>
              <a:gd name="connsiteX14" fmla="*/ 818865 w 4667534"/>
              <a:gd name="connsiteY14" fmla="*/ 4380932 h 4435523"/>
              <a:gd name="connsiteX15" fmla="*/ 941695 w 4667534"/>
              <a:gd name="connsiteY15" fmla="*/ 4353636 h 4435523"/>
              <a:gd name="connsiteX16" fmla="*/ 1023582 w 4667534"/>
              <a:gd name="connsiteY16" fmla="*/ 4312693 h 4435523"/>
              <a:gd name="connsiteX17" fmla="*/ 1064525 w 4667534"/>
              <a:gd name="connsiteY17" fmla="*/ 4339988 h 4435523"/>
              <a:gd name="connsiteX18" fmla="*/ 1091820 w 4667534"/>
              <a:gd name="connsiteY18" fmla="*/ 4380932 h 4435523"/>
              <a:gd name="connsiteX19" fmla="*/ 1132764 w 4667534"/>
              <a:gd name="connsiteY19" fmla="*/ 4394579 h 4435523"/>
              <a:gd name="connsiteX20" fmla="*/ 1351128 w 4667534"/>
              <a:gd name="connsiteY20" fmla="*/ 4353636 h 4435523"/>
              <a:gd name="connsiteX21" fmla="*/ 1392071 w 4667534"/>
              <a:gd name="connsiteY21" fmla="*/ 4326341 h 4435523"/>
              <a:gd name="connsiteX22" fmla="*/ 1473958 w 4667534"/>
              <a:gd name="connsiteY22" fmla="*/ 4339988 h 4435523"/>
              <a:gd name="connsiteX23" fmla="*/ 1555844 w 4667534"/>
              <a:gd name="connsiteY23" fmla="*/ 4367284 h 4435523"/>
              <a:gd name="connsiteX24" fmla="*/ 1487606 w 4667534"/>
              <a:gd name="connsiteY24" fmla="*/ 4299045 h 4435523"/>
              <a:gd name="connsiteX25" fmla="*/ 1419367 w 4667534"/>
              <a:gd name="connsiteY25" fmla="*/ 4312693 h 4435523"/>
              <a:gd name="connsiteX26" fmla="*/ 1528549 w 4667534"/>
              <a:gd name="connsiteY26" fmla="*/ 4367284 h 4435523"/>
              <a:gd name="connsiteX27" fmla="*/ 1610435 w 4667534"/>
              <a:gd name="connsiteY27" fmla="*/ 4421875 h 4435523"/>
              <a:gd name="connsiteX28" fmla="*/ 1692322 w 4667534"/>
              <a:gd name="connsiteY28" fmla="*/ 4408227 h 4435523"/>
              <a:gd name="connsiteX29" fmla="*/ 1733265 w 4667534"/>
              <a:gd name="connsiteY29" fmla="*/ 4380932 h 4435523"/>
              <a:gd name="connsiteX30" fmla="*/ 1869743 w 4667534"/>
              <a:gd name="connsiteY30" fmla="*/ 4353636 h 4435523"/>
              <a:gd name="connsiteX31" fmla="*/ 1910686 w 4667534"/>
              <a:gd name="connsiteY31" fmla="*/ 4312693 h 4435523"/>
              <a:gd name="connsiteX32" fmla="*/ 1924334 w 4667534"/>
              <a:gd name="connsiteY32" fmla="*/ 4271750 h 4435523"/>
              <a:gd name="connsiteX33" fmla="*/ 1951629 w 4667534"/>
              <a:gd name="connsiteY33" fmla="*/ 4230806 h 4435523"/>
              <a:gd name="connsiteX34" fmla="*/ 1965277 w 4667534"/>
              <a:gd name="connsiteY34" fmla="*/ 4189863 h 4435523"/>
              <a:gd name="connsiteX35" fmla="*/ 1992573 w 4667534"/>
              <a:gd name="connsiteY35" fmla="*/ 3998794 h 4435523"/>
              <a:gd name="connsiteX36" fmla="*/ 2006220 w 4667534"/>
              <a:gd name="connsiteY36" fmla="*/ 3957851 h 4435523"/>
              <a:gd name="connsiteX37" fmla="*/ 2019868 w 4667534"/>
              <a:gd name="connsiteY37" fmla="*/ 3875965 h 4435523"/>
              <a:gd name="connsiteX38" fmla="*/ 2033516 w 4667534"/>
              <a:gd name="connsiteY38" fmla="*/ 3835021 h 4435523"/>
              <a:gd name="connsiteX39" fmla="*/ 2060812 w 4667534"/>
              <a:gd name="connsiteY39" fmla="*/ 3712191 h 4435523"/>
              <a:gd name="connsiteX40" fmla="*/ 2074459 w 4667534"/>
              <a:gd name="connsiteY40" fmla="*/ 3630305 h 4435523"/>
              <a:gd name="connsiteX41" fmla="*/ 2088107 w 4667534"/>
              <a:gd name="connsiteY41" fmla="*/ 3589362 h 4435523"/>
              <a:gd name="connsiteX42" fmla="*/ 2101755 w 4667534"/>
              <a:gd name="connsiteY42" fmla="*/ 3493827 h 4435523"/>
              <a:gd name="connsiteX43" fmla="*/ 2142698 w 4667534"/>
              <a:gd name="connsiteY43" fmla="*/ 3480179 h 4435523"/>
              <a:gd name="connsiteX44" fmla="*/ 2210937 w 4667534"/>
              <a:gd name="connsiteY44" fmla="*/ 3466532 h 4435523"/>
              <a:gd name="connsiteX45" fmla="*/ 2238232 w 4667534"/>
              <a:gd name="connsiteY45" fmla="*/ 3425588 h 4435523"/>
              <a:gd name="connsiteX46" fmla="*/ 2320119 w 4667534"/>
              <a:gd name="connsiteY46" fmla="*/ 3398293 h 4435523"/>
              <a:gd name="connsiteX47" fmla="*/ 2402006 w 4667534"/>
              <a:gd name="connsiteY47" fmla="*/ 3370997 h 4435523"/>
              <a:gd name="connsiteX48" fmla="*/ 2470244 w 4667534"/>
              <a:gd name="connsiteY48" fmla="*/ 3357350 h 4435523"/>
              <a:gd name="connsiteX49" fmla="*/ 2511188 w 4667534"/>
              <a:gd name="connsiteY49" fmla="*/ 3275463 h 4435523"/>
              <a:gd name="connsiteX50" fmla="*/ 2552131 w 4667534"/>
              <a:gd name="connsiteY50" fmla="*/ 3261815 h 4435523"/>
              <a:gd name="connsiteX51" fmla="*/ 2579426 w 4667534"/>
              <a:gd name="connsiteY51" fmla="*/ 3302759 h 4435523"/>
              <a:gd name="connsiteX52" fmla="*/ 2620370 w 4667534"/>
              <a:gd name="connsiteY52" fmla="*/ 3330054 h 4435523"/>
              <a:gd name="connsiteX53" fmla="*/ 2606722 w 4667534"/>
              <a:gd name="connsiteY53" fmla="*/ 3370997 h 4435523"/>
              <a:gd name="connsiteX54" fmla="*/ 2688609 w 4667534"/>
              <a:gd name="connsiteY54" fmla="*/ 3357350 h 4435523"/>
              <a:gd name="connsiteX55" fmla="*/ 2715904 w 4667534"/>
              <a:gd name="connsiteY55" fmla="*/ 3330054 h 4435523"/>
              <a:gd name="connsiteX56" fmla="*/ 2770495 w 4667534"/>
              <a:gd name="connsiteY56" fmla="*/ 3289111 h 4435523"/>
              <a:gd name="connsiteX57" fmla="*/ 2811438 w 4667534"/>
              <a:gd name="connsiteY57" fmla="*/ 3207224 h 4435523"/>
              <a:gd name="connsiteX58" fmla="*/ 2852382 w 4667534"/>
              <a:gd name="connsiteY58" fmla="*/ 3220872 h 4435523"/>
              <a:gd name="connsiteX59" fmla="*/ 2920620 w 4667534"/>
              <a:gd name="connsiteY59" fmla="*/ 3330054 h 4435523"/>
              <a:gd name="connsiteX60" fmla="*/ 3029803 w 4667534"/>
              <a:gd name="connsiteY60" fmla="*/ 3357350 h 4435523"/>
              <a:gd name="connsiteX61" fmla="*/ 3084394 w 4667534"/>
              <a:gd name="connsiteY61" fmla="*/ 3234520 h 4435523"/>
              <a:gd name="connsiteX62" fmla="*/ 3098041 w 4667534"/>
              <a:gd name="connsiteY62" fmla="*/ 3193577 h 4435523"/>
              <a:gd name="connsiteX63" fmla="*/ 3125337 w 4667534"/>
              <a:gd name="connsiteY63" fmla="*/ 3234520 h 4435523"/>
              <a:gd name="connsiteX64" fmla="*/ 3152632 w 4667534"/>
              <a:gd name="connsiteY64" fmla="*/ 3316406 h 4435523"/>
              <a:gd name="connsiteX65" fmla="*/ 3193576 w 4667534"/>
              <a:gd name="connsiteY65" fmla="*/ 3343702 h 4435523"/>
              <a:gd name="connsiteX66" fmla="*/ 3261814 w 4667534"/>
              <a:gd name="connsiteY66" fmla="*/ 3330054 h 4435523"/>
              <a:gd name="connsiteX67" fmla="*/ 3289110 w 4667534"/>
              <a:gd name="connsiteY67" fmla="*/ 3289111 h 4435523"/>
              <a:gd name="connsiteX68" fmla="*/ 3330053 w 4667534"/>
              <a:gd name="connsiteY68" fmla="*/ 3261815 h 4435523"/>
              <a:gd name="connsiteX69" fmla="*/ 3411940 w 4667534"/>
              <a:gd name="connsiteY69" fmla="*/ 3302759 h 4435523"/>
              <a:gd name="connsiteX70" fmla="*/ 3452883 w 4667534"/>
              <a:gd name="connsiteY70" fmla="*/ 3289111 h 4435523"/>
              <a:gd name="connsiteX71" fmla="*/ 3466531 w 4667534"/>
              <a:gd name="connsiteY71" fmla="*/ 3234520 h 4435523"/>
              <a:gd name="connsiteX72" fmla="*/ 3548417 w 4667534"/>
              <a:gd name="connsiteY72" fmla="*/ 3220872 h 4435523"/>
              <a:gd name="connsiteX73" fmla="*/ 3603009 w 4667534"/>
              <a:gd name="connsiteY73" fmla="*/ 3234520 h 4435523"/>
              <a:gd name="connsiteX74" fmla="*/ 3698543 w 4667534"/>
              <a:gd name="connsiteY74" fmla="*/ 3248168 h 4435523"/>
              <a:gd name="connsiteX75" fmla="*/ 3739486 w 4667534"/>
              <a:gd name="connsiteY75" fmla="*/ 3220872 h 4435523"/>
              <a:gd name="connsiteX76" fmla="*/ 3807725 w 4667534"/>
              <a:gd name="connsiteY76" fmla="*/ 3275463 h 4435523"/>
              <a:gd name="connsiteX77" fmla="*/ 3862316 w 4667534"/>
              <a:gd name="connsiteY77" fmla="*/ 3289111 h 4435523"/>
              <a:gd name="connsiteX78" fmla="*/ 3903259 w 4667534"/>
              <a:gd name="connsiteY78" fmla="*/ 3275463 h 4435523"/>
              <a:gd name="connsiteX79" fmla="*/ 3944203 w 4667534"/>
              <a:gd name="connsiteY79" fmla="*/ 3179929 h 4435523"/>
              <a:gd name="connsiteX80" fmla="*/ 3998794 w 4667534"/>
              <a:gd name="connsiteY80" fmla="*/ 3166281 h 4435523"/>
              <a:gd name="connsiteX81" fmla="*/ 4039737 w 4667534"/>
              <a:gd name="connsiteY81" fmla="*/ 3138985 h 4435523"/>
              <a:gd name="connsiteX82" fmla="*/ 4080680 w 4667534"/>
              <a:gd name="connsiteY82" fmla="*/ 3057099 h 4435523"/>
              <a:gd name="connsiteX83" fmla="*/ 4094328 w 4667534"/>
              <a:gd name="connsiteY83" fmla="*/ 2934269 h 4435523"/>
              <a:gd name="connsiteX84" fmla="*/ 4107976 w 4667534"/>
              <a:gd name="connsiteY84" fmla="*/ 2975212 h 4435523"/>
              <a:gd name="connsiteX85" fmla="*/ 4121623 w 4667534"/>
              <a:gd name="connsiteY85" fmla="*/ 2934269 h 4435523"/>
              <a:gd name="connsiteX86" fmla="*/ 4135271 w 4667534"/>
              <a:gd name="connsiteY86" fmla="*/ 2893326 h 4435523"/>
              <a:gd name="connsiteX87" fmla="*/ 4162567 w 4667534"/>
              <a:gd name="connsiteY87" fmla="*/ 2784144 h 4435523"/>
              <a:gd name="connsiteX88" fmla="*/ 4176214 w 4667534"/>
              <a:gd name="connsiteY88" fmla="*/ 2661314 h 4435523"/>
              <a:gd name="connsiteX89" fmla="*/ 4203510 w 4667534"/>
              <a:gd name="connsiteY89" fmla="*/ 2579427 h 4435523"/>
              <a:gd name="connsiteX90" fmla="*/ 4217158 w 4667534"/>
              <a:gd name="connsiteY90" fmla="*/ 2483893 h 4435523"/>
              <a:gd name="connsiteX91" fmla="*/ 4230806 w 4667534"/>
              <a:gd name="connsiteY91" fmla="*/ 2442950 h 4435523"/>
              <a:gd name="connsiteX92" fmla="*/ 4244453 w 4667534"/>
              <a:gd name="connsiteY92" fmla="*/ 2388359 h 4435523"/>
              <a:gd name="connsiteX93" fmla="*/ 4271749 w 4667534"/>
              <a:gd name="connsiteY93" fmla="*/ 2306472 h 4435523"/>
              <a:gd name="connsiteX94" fmla="*/ 4299044 w 4667534"/>
              <a:gd name="connsiteY94" fmla="*/ 2129051 h 4435523"/>
              <a:gd name="connsiteX95" fmla="*/ 4326340 w 4667534"/>
              <a:gd name="connsiteY95" fmla="*/ 2047165 h 4435523"/>
              <a:gd name="connsiteX96" fmla="*/ 4367283 w 4667534"/>
              <a:gd name="connsiteY96" fmla="*/ 2006221 h 4435523"/>
              <a:gd name="connsiteX97" fmla="*/ 4435522 w 4667534"/>
              <a:gd name="connsiteY97" fmla="*/ 2033517 h 4435523"/>
              <a:gd name="connsiteX98" fmla="*/ 4462817 w 4667534"/>
              <a:gd name="connsiteY98" fmla="*/ 1951630 h 4435523"/>
              <a:gd name="connsiteX99" fmla="*/ 4503761 w 4667534"/>
              <a:gd name="connsiteY99" fmla="*/ 1760562 h 4435523"/>
              <a:gd name="connsiteX100" fmla="*/ 4503761 w 4667534"/>
              <a:gd name="connsiteY100" fmla="*/ 1760562 h 4435523"/>
              <a:gd name="connsiteX101" fmla="*/ 4544704 w 4667534"/>
              <a:gd name="connsiteY101" fmla="*/ 1610436 h 4435523"/>
              <a:gd name="connsiteX102" fmla="*/ 4572000 w 4667534"/>
              <a:gd name="connsiteY102" fmla="*/ 1569493 h 4435523"/>
              <a:gd name="connsiteX103" fmla="*/ 4612943 w 4667534"/>
              <a:gd name="connsiteY103" fmla="*/ 1433015 h 4435523"/>
              <a:gd name="connsiteX104" fmla="*/ 4626591 w 4667534"/>
              <a:gd name="connsiteY104" fmla="*/ 1392072 h 4435523"/>
              <a:gd name="connsiteX105" fmla="*/ 4640238 w 4667534"/>
              <a:gd name="connsiteY105" fmla="*/ 1023582 h 4435523"/>
              <a:gd name="connsiteX106" fmla="*/ 4653886 w 4667534"/>
              <a:gd name="connsiteY106" fmla="*/ 136478 h 4435523"/>
              <a:gd name="connsiteX107" fmla="*/ 4667534 w 4667534"/>
              <a:gd name="connsiteY107" fmla="*/ 0 h 443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667534" h="4435523">
                <a:moveTo>
                  <a:pt x="0" y="4408227"/>
                </a:moveTo>
                <a:lnTo>
                  <a:pt x="122829" y="4367284"/>
                </a:lnTo>
                <a:lnTo>
                  <a:pt x="163773" y="4353636"/>
                </a:lnTo>
                <a:cubicBezTo>
                  <a:pt x="196553" y="4361831"/>
                  <a:pt x="235745" y="4365127"/>
                  <a:pt x="259307" y="4394579"/>
                </a:cubicBezTo>
                <a:cubicBezTo>
                  <a:pt x="268294" y="4405813"/>
                  <a:pt x="268406" y="4421875"/>
                  <a:pt x="272955" y="4435523"/>
                </a:cubicBezTo>
                <a:cubicBezTo>
                  <a:pt x="286603" y="4430974"/>
                  <a:pt x="303726" y="4432047"/>
                  <a:pt x="313898" y="4421875"/>
                </a:cubicBezTo>
                <a:cubicBezTo>
                  <a:pt x="337095" y="4398678"/>
                  <a:pt x="337367" y="4350361"/>
                  <a:pt x="368489" y="4339988"/>
                </a:cubicBezTo>
                <a:cubicBezTo>
                  <a:pt x="382137" y="4335439"/>
                  <a:pt x="395415" y="4329576"/>
                  <a:pt x="409432" y="4326341"/>
                </a:cubicBezTo>
                <a:cubicBezTo>
                  <a:pt x="454638" y="4315909"/>
                  <a:pt x="545910" y="4299045"/>
                  <a:pt x="545910" y="4299045"/>
                </a:cubicBezTo>
                <a:cubicBezTo>
                  <a:pt x="618698" y="4303594"/>
                  <a:pt x="691672" y="4305778"/>
                  <a:pt x="764274" y="4312693"/>
                </a:cubicBezTo>
                <a:cubicBezTo>
                  <a:pt x="787366" y="4314892"/>
                  <a:pt x="848916" y="4342744"/>
                  <a:pt x="832513" y="4326341"/>
                </a:cubicBezTo>
                <a:cubicBezTo>
                  <a:pt x="812168" y="4305996"/>
                  <a:pt x="750626" y="4299045"/>
                  <a:pt x="750626" y="4299045"/>
                </a:cubicBezTo>
                <a:cubicBezTo>
                  <a:pt x="718781" y="4303594"/>
                  <a:pt x="669477" y="4283921"/>
                  <a:pt x="655092" y="4312693"/>
                </a:cubicBezTo>
                <a:cubicBezTo>
                  <a:pt x="642717" y="4337444"/>
                  <a:pt x="711435" y="4315698"/>
                  <a:pt x="736979" y="4326341"/>
                </a:cubicBezTo>
                <a:cubicBezTo>
                  <a:pt x="767260" y="4338958"/>
                  <a:pt x="818865" y="4380932"/>
                  <a:pt x="818865" y="4380932"/>
                </a:cubicBezTo>
                <a:cubicBezTo>
                  <a:pt x="850318" y="4375690"/>
                  <a:pt x="908096" y="4370435"/>
                  <a:pt x="941695" y="4353636"/>
                </a:cubicBezTo>
                <a:cubicBezTo>
                  <a:pt x="1047519" y="4300724"/>
                  <a:pt x="920670" y="4346997"/>
                  <a:pt x="1023582" y="4312693"/>
                </a:cubicBezTo>
                <a:cubicBezTo>
                  <a:pt x="1037230" y="4321791"/>
                  <a:pt x="1052927" y="4328390"/>
                  <a:pt x="1064525" y="4339988"/>
                </a:cubicBezTo>
                <a:cubicBezTo>
                  <a:pt x="1076123" y="4351587"/>
                  <a:pt x="1079012" y="4370685"/>
                  <a:pt x="1091820" y="4380932"/>
                </a:cubicBezTo>
                <a:cubicBezTo>
                  <a:pt x="1103054" y="4389919"/>
                  <a:pt x="1119116" y="4390030"/>
                  <a:pt x="1132764" y="4394579"/>
                </a:cubicBezTo>
                <a:cubicBezTo>
                  <a:pt x="1180792" y="4389776"/>
                  <a:pt x="1299548" y="4388022"/>
                  <a:pt x="1351128" y="4353636"/>
                </a:cubicBezTo>
                <a:lnTo>
                  <a:pt x="1392071" y="4326341"/>
                </a:lnTo>
                <a:cubicBezTo>
                  <a:pt x="1419367" y="4330890"/>
                  <a:pt x="1447112" y="4333277"/>
                  <a:pt x="1473958" y="4339988"/>
                </a:cubicBezTo>
                <a:cubicBezTo>
                  <a:pt x="1501871" y="4346966"/>
                  <a:pt x="1555844" y="4367284"/>
                  <a:pt x="1555844" y="4367284"/>
                </a:cubicBezTo>
                <a:cubicBezTo>
                  <a:pt x="1540956" y="4344952"/>
                  <a:pt x="1520691" y="4303181"/>
                  <a:pt x="1487606" y="4299045"/>
                </a:cubicBezTo>
                <a:cubicBezTo>
                  <a:pt x="1464588" y="4296168"/>
                  <a:pt x="1442113" y="4308144"/>
                  <a:pt x="1419367" y="4312693"/>
                </a:cubicBezTo>
                <a:cubicBezTo>
                  <a:pt x="1580911" y="4339618"/>
                  <a:pt x="1448276" y="4297045"/>
                  <a:pt x="1528549" y="4367284"/>
                </a:cubicBezTo>
                <a:cubicBezTo>
                  <a:pt x="1553237" y="4388886"/>
                  <a:pt x="1610435" y="4421875"/>
                  <a:pt x="1610435" y="4421875"/>
                </a:cubicBezTo>
                <a:cubicBezTo>
                  <a:pt x="1637731" y="4417326"/>
                  <a:pt x="1666070" y="4416978"/>
                  <a:pt x="1692322" y="4408227"/>
                </a:cubicBezTo>
                <a:cubicBezTo>
                  <a:pt x="1707883" y="4403040"/>
                  <a:pt x="1717588" y="4385756"/>
                  <a:pt x="1733265" y="4380932"/>
                </a:cubicBezTo>
                <a:cubicBezTo>
                  <a:pt x="1777607" y="4367288"/>
                  <a:pt x="1869743" y="4353636"/>
                  <a:pt x="1869743" y="4353636"/>
                </a:cubicBezTo>
                <a:cubicBezTo>
                  <a:pt x="1883391" y="4339988"/>
                  <a:pt x="1899980" y="4328752"/>
                  <a:pt x="1910686" y="4312693"/>
                </a:cubicBezTo>
                <a:cubicBezTo>
                  <a:pt x="1918666" y="4300723"/>
                  <a:pt x="1917900" y="4284617"/>
                  <a:pt x="1924334" y="4271750"/>
                </a:cubicBezTo>
                <a:cubicBezTo>
                  <a:pt x="1931669" y="4257079"/>
                  <a:pt x="1944294" y="4245477"/>
                  <a:pt x="1951629" y="4230806"/>
                </a:cubicBezTo>
                <a:cubicBezTo>
                  <a:pt x="1958063" y="4217939"/>
                  <a:pt x="1961788" y="4203819"/>
                  <a:pt x="1965277" y="4189863"/>
                </a:cubicBezTo>
                <a:cubicBezTo>
                  <a:pt x="1989831" y="4091651"/>
                  <a:pt x="1971344" y="4126170"/>
                  <a:pt x="1992573" y="3998794"/>
                </a:cubicBezTo>
                <a:cubicBezTo>
                  <a:pt x="1994938" y="3984604"/>
                  <a:pt x="2003099" y="3971894"/>
                  <a:pt x="2006220" y="3957851"/>
                </a:cubicBezTo>
                <a:cubicBezTo>
                  <a:pt x="2012223" y="3930838"/>
                  <a:pt x="2013865" y="3902978"/>
                  <a:pt x="2019868" y="3875965"/>
                </a:cubicBezTo>
                <a:cubicBezTo>
                  <a:pt x="2022989" y="3861921"/>
                  <a:pt x="2030395" y="3849065"/>
                  <a:pt x="2033516" y="3835021"/>
                </a:cubicBezTo>
                <a:cubicBezTo>
                  <a:pt x="2065542" y="3690905"/>
                  <a:pt x="2030088" y="3804362"/>
                  <a:pt x="2060812" y="3712191"/>
                </a:cubicBezTo>
                <a:cubicBezTo>
                  <a:pt x="2065361" y="3684896"/>
                  <a:pt x="2068456" y="3657318"/>
                  <a:pt x="2074459" y="3630305"/>
                </a:cubicBezTo>
                <a:cubicBezTo>
                  <a:pt x="2077580" y="3616262"/>
                  <a:pt x="2085286" y="3603469"/>
                  <a:pt x="2088107" y="3589362"/>
                </a:cubicBezTo>
                <a:cubicBezTo>
                  <a:pt x="2094416" y="3557818"/>
                  <a:pt x="2087369" y="3522599"/>
                  <a:pt x="2101755" y="3493827"/>
                </a:cubicBezTo>
                <a:cubicBezTo>
                  <a:pt x="2108189" y="3480960"/>
                  <a:pt x="2128742" y="3483668"/>
                  <a:pt x="2142698" y="3480179"/>
                </a:cubicBezTo>
                <a:cubicBezTo>
                  <a:pt x="2165202" y="3474553"/>
                  <a:pt x="2188191" y="3471081"/>
                  <a:pt x="2210937" y="3466532"/>
                </a:cubicBezTo>
                <a:cubicBezTo>
                  <a:pt x="2220035" y="3452884"/>
                  <a:pt x="2224323" y="3434281"/>
                  <a:pt x="2238232" y="3425588"/>
                </a:cubicBezTo>
                <a:cubicBezTo>
                  <a:pt x="2262631" y="3410339"/>
                  <a:pt x="2292823" y="3407391"/>
                  <a:pt x="2320119" y="3398293"/>
                </a:cubicBezTo>
                <a:cubicBezTo>
                  <a:pt x="2320123" y="3398292"/>
                  <a:pt x="2402003" y="3370998"/>
                  <a:pt x="2402006" y="3370997"/>
                </a:cubicBezTo>
                <a:lnTo>
                  <a:pt x="2470244" y="3357350"/>
                </a:lnTo>
                <a:cubicBezTo>
                  <a:pt x="2479235" y="3330377"/>
                  <a:pt x="2487135" y="3294705"/>
                  <a:pt x="2511188" y="3275463"/>
                </a:cubicBezTo>
                <a:cubicBezTo>
                  <a:pt x="2522422" y="3266476"/>
                  <a:pt x="2538483" y="3266364"/>
                  <a:pt x="2552131" y="3261815"/>
                </a:cubicBezTo>
                <a:cubicBezTo>
                  <a:pt x="2561229" y="3275463"/>
                  <a:pt x="2567828" y="3291161"/>
                  <a:pt x="2579426" y="3302759"/>
                </a:cubicBezTo>
                <a:cubicBezTo>
                  <a:pt x="2591024" y="3314357"/>
                  <a:pt x="2614278" y="3314825"/>
                  <a:pt x="2620370" y="3330054"/>
                </a:cubicBezTo>
                <a:cubicBezTo>
                  <a:pt x="2625713" y="3343411"/>
                  <a:pt x="2593365" y="3365654"/>
                  <a:pt x="2606722" y="3370997"/>
                </a:cubicBezTo>
                <a:cubicBezTo>
                  <a:pt x="2632415" y="3381274"/>
                  <a:pt x="2661313" y="3361899"/>
                  <a:pt x="2688609" y="3357350"/>
                </a:cubicBezTo>
                <a:cubicBezTo>
                  <a:pt x="2609608" y="3331016"/>
                  <a:pt x="2659438" y="3355150"/>
                  <a:pt x="2715904" y="3330054"/>
                </a:cubicBezTo>
                <a:cubicBezTo>
                  <a:pt x="2736690" y="3320816"/>
                  <a:pt x="2752298" y="3302759"/>
                  <a:pt x="2770495" y="3289111"/>
                </a:cubicBezTo>
                <a:cubicBezTo>
                  <a:pt x="2776240" y="3271876"/>
                  <a:pt x="2791088" y="3215364"/>
                  <a:pt x="2811438" y="3207224"/>
                </a:cubicBezTo>
                <a:cubicBezTo>
                  <a:pt x="2824795" y="3201881"/>
                  <a:pt x="2838734" y="3216323"/>
                  <a:pt x="2852382" y="3220872"/>
                </a:cubicBezTo>
                <a:cubicBezTo>
                  <a:pt x="2884864" y="3318320"/>
                  <a:pt x="2855737" y="3286799"/>
                  <a:pt x="2920620" y="3330054"/>
                </a:cubicBezTo>
                <a:cubicBezTo>
                  <a:pt x="2953577" y="3379489"/>
                  <a:pt x="2948082" y="3398211"/>
                  <a:pt x="3029803" y="3357350"/>
                </a:cubicBezTo>
                <a:cubicBezTo>
                  <a:pt x="3055754" y="3344374"/>
                  <a:pt x="3082262" y="3240915"/>
                  <a:pt x="3084394" y="3234520"/>
                </a:cubicBezTo>
                <a:lnTo>
                  <a:pt x="3098041" y="3193577"/>
                </a:lnTo>
                <a:cubicBezTo>
                  <a:pt x="3107140" y="3207225"/>
                  <a:pt x="3118675" y="3219531"/>
                  <a:pt x="3125337" y="3234520"/>
                </a:cubicBezTo>
                <a:cubicBezTo>
                  <a:pt x="3137022" y="3260812"/>
                  <a:pt x="3128692" y="3300446"/>
                  <a:pt x="3152632" y="3316406"/>
                </a:cubicBezTo>
                <a:lnTo>
                  <a:pt x="3193576" y="3343702"/>
                </a:lnTo>
                <a:cubicBezTo>
                  <a:pt x="3216322" y="3339153"/>
                  <a:pt x="3241674" y="3341563"/>
                  <a:pt x="3261814" y="3330054"/>
                </a:cubicBezTo>
                <a:cubicBezTo>
                  <a:pt x="3276055" y="3321916"/>
                  <a:pt x="3277512" y="3300709"/>
                  <a:pt x="3289110" y="3289111"/>
                </a:cubicBezTo>
                <a:cubicBezTo>
                  <a:pt x="3300708" y="3277513"/>
                  <a:pt x="3316405" y="3270914"/>
                  <a:pt x="3330053" y="3261815"/>
                </a:cubicBezTo>
                <a:cubicBezTo>
                  <a:pt x="3350753" y="3275615"/>
                  <a:pt x="3383689" y="3302759"/>
                  <a:pt x="3411940" y="3302759"/>
                </a:cubicBezTo>
                <a:cubicBezTo>
                  <a:pt x="3426326" y="3302759"/>
                  <a:pt x="3439235" y="3293660"/>
                  <a:pt x="3452883" y="3289111"/>
                </a:cubicBezTo>
                <a:cubicBezTo>
                  <a:pt x="3457432" y="3270914"/>
                  <a:pt x="3456126" y="3250127"/>
                  <a:pt x="3466531" y="3234520"/>
                </a:cubicBezTo>
                <a:cubicBezTo>
                  <a:pt x="3496470" y="3189612"/>
                  <a:pt x="3512063" y="3210485"/>
                  <a:pt x="3548417" y="3220872"/>
                </a:cubicBezTo>
                <a:cubicBezTo>
                  <a:pt x="3566453" y="3226025"/>
                  <a:pt x="3584812" y="3229971"/>
                  <a:pt x="3603009" y="3234520"/>
                </a:cubicBezTo>
                <a:cubicBezTo>
                  <a:pt x="3746878" y="3330433"/>
                  <a:pt x="3652589" y="3305611"/>
                  <a:pt x="3698543" y="3248168"/>
                </a:cubicBezTo>
                <a:cubicBezTo>
                  <a:pt x="3708790" y="3235360"/>
                  <a:pt x="3725838" y="3229971"/>
                  <a:pt x="3739486" y="3220872"/>
                </a:cubicBezTo>
                <a:cubicBezTo>
                  <a:pt x="3873337" y="3265490"/>
                  <a:pt x="3684259" y="3193153"/>
                  <a:pt x="3807725" y="3275463"/>
                </a:cubicBezTo>
                <a:cubicBezTo>
                  <a:pt x="3823332" y="3285868"/>
                  <a:pt x="3844119" y="3284562"/>
                  <a:pt x="3862316" y="3289111"/>
                </a:cubicBezTo>
                <a:cubicBezTo>
                  <a:pt x="3875964" y="3284562"/>
                  <a:pt x="3894272" y="3286697"/>
                  <a:pt x="3903259" y="3275463"/>
                </a:cubicBezTo>
                <a:cubicBezTo>
                  <a:pt x="3942391" y="3226548"/>
                  <a:pt x="3887696" y="3217600"/>
                  <a:pt x="3944203" y="3179929"/>
                </a:cubicBezTo>
                <a:cubicBezTo>
                  <a:pt x="3959810" y="3169524"/>
                  <a:pt x="3980597" y="3170830"/>
                  <a:pt x="3998794" y="3166281"/>
                </a:cubicBezTo>
                <a:cubicBezTo>
                  <a:pt x="4012442" y="3157182"/>
                  <a:pt x="4028139" y="3150583"/>
                  <a:pt x="4039737" y="3138985"/>
                </a:cubicBezTo>
                <a:cubicBezTo>
                  <a:pt x="4066193" y="3112529"/>
                  <a:pt x="4069580" y="3090398"/>
                  <a:pt x="4080680" y="3057099"/>
                </a:cubicBezTo>
                <a:cubicBezTo>
                  <a:pt x="4085229" y="3016156"/>
                  <a:pt x="4081301" y="2973350"/>
                  <a:pt x="4094328" y="2934269"/>
                </a:cubicBezTo>
                <a:cubicBezTo>
                  <a:pt x="4098877" y="2920621"/>
                  <a:pt x="4103427" y="2988860"/>
                  <a:pt x="4107976" y="2975212"/>
                </a:cubicBezTo>
                <a:lnTo>
                  <a:pt x="4121623" y="2934269"/>
                </a:lnTo>
                <a:cubicBezTo>
                  <a:pt x="4126172" y="2920621"/>
                  <a:pt x="4132450" y="2907433"/>
                  <a:pt x="4135271" y="2893326"/>
                </a:cubicBezTo>
                <a:cubicBezTo>
                  <a:pt x="4151740" y="2810980"/>
                  <a:pt x="4141583" y="2847093"/>
                  <a:pt x="4162567" y="2784144"/>
                </a:cubicBezTo>
                <a:cubicBezTo>
                  <a:pt x="4167116" y="2743201"/>
                  <a:pt x="4168135" y="2701709"/>
                  <a:pt x="4176214" y="2661314"/>
                </a:cubicBezTo>
                <a:cubicBezTo>
                  <a:pt x="4181857" y="2633101"/>
                  <a:pt x="4203510" y="2579427"/>
                  <a:pt x="4203510" y="2579427"/>
                </a:cubicBezTo>
                <a:cubicBezTo>
                  <a:pt x="4208059" y="2547582"/>
                  <a:pt x="4210849" y="2515436"/>
                  <a:pt x="4217158" y="2483893"/>
                </a:cubicBezTo>
                <a:cubicBezTo>
                  <a:pt x="4219979" y="2469786"/>
                  <a:pt x="4226854" y="2456782"/>
                  <a:pt x="4230806" y="2442950"/>
                </a:cubicBezTo>
                <a:cubicBezTo>
                  <a:pt x="4235959" y="2424915"/>
                  <a:pt x="4239063" y="2406325"/>
                  <a:pt x="4244453" y="2388359"/>
                </a:cubicBezTo>
                <a:cubicBezTo>
                  <a:pt x="4252721" y="2360800"/>
                  <a:pt x="4271749" y="2306472"/>
                  <a:pt x="4271749" y="2306472"/>
                </a:cubicBezTo>
                <a:cubicBezTo>
                  <a:pt x="4274633" y="2286285"/>
                  <a:pt x="4292735" y="2154286"/>
                  <a:pt x="4299044" y="2129051"/>
                </a:cubicBezTo>
                <a:cubicBezTo>
                  <a:pt x="4306022" y="2101138"/>
                  <a:pt x="4305995" y="2067510"/>
                  <a:pt x="4326340" y="2047165"/>
                </a:cubicBezTo>
                <a:lnTo>
                  <a:pt x="4367283" y="2006221"/>
                </a:lnTo>
                <a:cubicBezTo>
                  <a:pt x="4378862" y="2023589"/>
                  <a:pt x="4399801" y="2083527"/>
                  <a:pt x="4435522" y="2033517"/>
                </a:cubicBezTo>
                <a:cubicBezTo>
                  <a:pt x="4452245" y="2010104"/>
                  <a:pt x="4462817" y="1951630"/>
                  <a:pt x="4462817" y="1951630"/>
                </a:cubicBezTo>
                <a:cubicBezTo>
                  <a:pt x="4480034" y="1813898"/>
                  <a:pt x="4464866" y="1877243"/>
                  <a:pt x="4503761" y="1760562"/>
                </a:cubicBezTo>
                <a:lnTo>
                  <a:pt x="4503761" y="1760562"/>
                </a:lnTo>
                <a:cubicBezTo>
                  <a:pt x="4511085" y="1723942"/>
                  <a:pt x="4524916" y="1640117"/>
                  <a:pt x="4544704" y="1610436"/>
                </a:cubicBezTo>
                <a:lnTo>
                  <a:pt x="4572000" y="1569493"/>
                </a:lnTo>
                <a:cubicBezTo>
                  <a:pt x="4592625" y="1486990"/>
                  <a:pt x="4579716" y="1532695"/>
                  <a:pt x="4612943" y="1433015"/>
                </a:cubicBezTo>
                <a:lnTo>
                  <a:pt x="4626591" y="1392072"/>
                </a:lnTo>
                <a:cubicBezTo>
                  <a:pt x="4631140" y="1269242"/>
                  <a:pt x="4637567" y="1146467"/>
                  <a:pt x="4640238" y="1023582"/>
                </a:cubicBezTo>
                <a:cubicBezTo>
                  <a:pt x="4646665" y="727916"/>
                  <a:pt x="4646002" y="432109"/>
                  <a:pt x="4653886" y="136478"/>
                </a:cubicBezTo>
                <a:cubicBezTo>
                  <a:pt x="4655105" y="90775"/>
                  <a:pt x="4667534" y="0"/>
                  <a:pt x="4667534" y="0"/>
                </a:cubicBezTo>
              </a:path>
            </a:pathLst>
          </a:custGeom>
          <a:ln w="412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kumimoji="1" lang="fr-FR" sz="1400" b="1">
              <a:solidFill>
                <a:prstClr val="black"/>
              </a:solidFill>
            </a:endParaRPr>
          </a:p>
        </p:txBody>
      </p:sp>
      <p:sp>
        <p:nvSpPr>
          <p:cNvPr id="21527" name="ZoneTexte 15"/>
          <p:cNvSpPr txBox="1">
            <a:spLocks noChangeArrowheads="1"/>
          </p:cNvSpPr>
          <p:nvPr/>
        </p:nvSpPr>
        <p:spPr bwMode="auto">
          <a:xfrm>
            <a:off x="6659563" y="1412875"/>
            <a:ext cx="2160587" cy="1200150"/>
          </a:xfrm>
          <a:prstGeom prst="rect">
            <a:avLst/>
          </a:prstGeom>
          <a:noFill/>
          <a:ln w="9525">
            <a:noFill/>
            <a:miter lim="800000"/>
            <a:headEnd/>
            <a:tailEnd/>
          </a:ln>
        </p:spPr>
        <p:txBody>
          <a:bodyPr>
            <a:spAutoFit/>
          </a:bodyPr>
          <a:lstStyle/>
          <a:p>
            <a:pPr fontAlgn="base">
              <a:spcBef>
                <a:spcPct val="0"/>
              </a:spcBef>
              <a:spcAft>
                <a:spcPct val="0"/>
              </a:spcAft>
            </a:pPr>
            <a:r>
              <a:rPr kumimoji="1" lang="fr-FR" sz="1200" b="1" smtClean="0">
                <a:solidFill>
                  <a:prstClr val="black"/>
                </a:solidFill>
                <a:latin typeface="Times New Roman" pitchFamily="16" charset="0"/>
              </a:rPr>
              <a:t>J.-N.Biranen, « L’évolution du nombre des hommes ». </a:t>
            </a:r>
            <a:r>
              <a:rPr kumimoji="1" lang="fr-FR" sz="1200" b="1" i="1" smtClean="0">
                <a:solidFill>
                  <a:prstClr val="black"/>
                </a:solidFill>
                <a:latin typeface="Times New Roman" pitchFamily="16" charset="0"/>
              </a:rPr>
              <a:t>Population et Sociétés, </a:t>
            </a:r>
            <a:r>
              <a:rPr kumimoji="1" lang="fr-FR" sz="1200" b="1" smtClean="0">
                <a:solidFill>
                  <a:prstClr val="black"/>
                </a:solidFill>
                <a:latin typeface="Times New Roman" pitchFamily="16" charset="0"/>
              </a:rPr>
              <a:t>N°394, octobre 2003, 4 p. disponible sur http://www.ined.fr (publications de l’INED)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48872"/>
                                        </p:tgtEl>
                                        <p:attrNameLst>
                                          <p:attrName>style.visibility</p:attrName>
                                        </p:attrNameLst>
                                      </p:cBhvr>
                                      <p:to>
                                        <p:strVal val="visible"/>
                                      </p:to>
                                    </p:set>
                                    <p:animEffect transition="in" filter="checkerboard(across)">
                                      <p:cBhvr>
                                        <p:cTn id="7" dur="500"/>
                                        <p:tgtEl>
                                          <p:spTgt spid="5488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heckerboard(across)">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heckerboard(across)">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ox(in)">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ox(in)">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1+#ppt_w/2"/>
                                          </p:val>
                                        </p:tav>
                                        <p:tav tm="100000">
                                          <p:val>
                                            <p:strVal val="#ppt_x"/>
                                          </p:val>
                                        </p:tav>
                                      </p:tavLst>
                                    </p:anim>
                                    <p:anim calcmode="lin" valueType="num">
                                      <p:cBhvr additive="base">
                                        <p:cTn id="8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1+#ppt_w/2"/>
                                          </p:val>
                                        </p:tav>
                                        <p:tav tm="100000">
                                          <p:val>
                                            <p:strVal val="#ppt_x"/>
                                          </p:val>
                                        </p:tav>
                                      </p:tavLst>
                                    </p:anim>
                                    <p:anim calcmode="lin" valueType="num">
                                      <p:cBhvr additive="base">
                                        <p:cTn id="9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p:bldP spid="25" grpId="0"/>
      <p:bldP spid="26" grpId="0"/>
      <p:bldP spid="30" grpId="0" animBg="1"/>
      <p:bldP spid="31" grpId="0" animBg="1"/>
      <p:bldP spid="32" grpId="0" animBg="1"/>
      <p:bldP spid="33" grpId="0" animBg="1"/>
      <p:bldP spid="37" grpId="0"/>
      <p:bldP spid="38" grpId="0" animBg="1"/>
      <p:bldP spid="39"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numéro de diapositive 4"/>
          <p:cNvSpPr>
            <a:spLocks noGrp="1"/>
          </p:cNvSpPr>
          <p:nvPr>
            <p:ph type="sldNum" sz="quarter" idx="12"/>
          </p:nvPr>
        </p:nvSpPr>
        <p:spPr bwMode="auto">
          <a:ln>
            <a:miter lim="800000"/>
            <a:headEnd/>
            <a:tailEnd/>
          </a:ln>
        </p:spPr>
        <p:txBody>
          <a:bodyPr/>
          <a:lstStyle/>
          <a:p>
            <a:pPr>
              <a:defRPr/>
            </a:pPr>
            <a:fld id="{D8B945FD-724C-4F08-B20B-D1FD565C8830}" type="slidenum">
              <a:rPr lang="fr-FR" smtClean="0">
                <a:solidFill>
                  <a:prstClr val="black">
                    <a:tint val="75000"/>
                  </a:prstClr>
                </a:solidFill>
              </a:rPr>
              <a:pPr>
                <a:defRPr/>
              </a:pPr>
              <a:t>26</a:t>
            </a:fld>
            <a:endParaRPr lang="fr-FR" smtClean="0">
              <a:solidFill>
                <a:prstClr val="black">
                  <a:tint val="75000"/>
                </a:prstClr>
              </a:solidFill>
            </a:endParaRPr>
          </a:p>
        </p:txBody>
      </p:sp>
      <p:graphicFrame>
        <p:nvGraphicFramePr>
          <p:cNvPr id="1026" name="Object 9"/>
          <p:cNvGraphicFramePr>
            <a:graphicFrameLocks noChangeAspect="1"/>
          </p:cNvGraphicFramePr>
          <p:nvPr>
            <p:ph/>
          </p:nvPr>
        </p:nvGraphicFramePr>
        <p:xfrm>
          <a:off x="323850" y="1196975"/>
          <a:ext cx="7534275" cy="4421188"/>
        </p:xfrm>
        <a:graphic>
          <a:graphicData uri="http://schemas.openxmlformats.org/presentationml/2006/ole">
            <p:oleObj spid="_x0000_s49154" name="Graphique" r:id="rId4" imgW="5324584" imgH="3124211" progId="Excel.Sheet.8">
              <p:embed/>
            </p:oleObj>
          </a:graphicData>
        </a:graphic>
      </p:graphicFrame>
      <p:sp>
        <p:nvSpPr>
          <p:cNvPr id="1028" name="Espace réservé du pied de page 3"/>
          <p:cNvSpPr>
            <a:spLocks noGrp="1"/>
          </p:cNvSpPr>
          <p:nvPr>
            <p:ph type="ftr" sz="quarter" idx="11"/>
          </p:nvPr>
        </p:nvSpPr>
        <p:spPr bwMode="auto">
          <a:ln>
            <a:miter lim="800000"/>
            <a:headEnd/>
            <a:tailEnd/>
          </a:ln>
        </p:spPr>
        <p:txBody>
          <a:bodyPr/>
          <a:lstStyle/>
          <a:p>
            <a:pPr>
              <a:defRPr/>
            </a:pPr>
            <a:endParaRPr lang="fr-FR" smtClean="0">
              <a:solidFill>
                <a:prstClr val="black">
                  <a:tint val="75000"/>
                </a:prstClr>
              </a:solidFill>
            </a:endParaRPr>
          </a:p>
        </p:txBody>
      </p:sp>
      <p:sp>
        <p:nvSpPr>
          <p:cNvPr id="3077" name="Text Box 2"/>
          <p:cNvSpPr txBox="1">
            <a:spLocks noChangeArrowheads="1"/>
          </p:cNvSpPr>
          <p:nvPr/>
        </p:nvSpPr>
        <p:spPr bwMode="auto">
          <a:xfrm>
            <a:off x="2051050" y="333375"/>
            <a:ext cx="3959225" cy="708025"/>
          </a:xfrm>
          <a:prstGeom prst="rect">
            <a:avLst/>
          </a:prstGeom>
          <a:noFill/>
          <a:ln w="12700" cap="sq">
            <a:noFill/>
            <a:miter lim="800000"/>
            <a:headEnd type="none" w="sm" len="sm"/>
            <a:tailEnd type="none" w="sm" len="sm"/>
          </a:ln>
        </p:spPr>
        <p:txBody>
          <a:bodyPr>
            <a:spAutoFit/>
          </a:bodyPr>
          <a:lstStyle/>
          <a:p>
            <a:pPr algn="ctr" fontAlgn="base">
              <a:spcBef>
                <a:spcPct val="50000"/>
              </a:spcBef>
              <a:spcAft>
                <a:spcPct val="0"/>
              </a:spcAft>
              <a:defRPr/>
            </a:pPr>
            <a:r>
              <a:rPr kumimoji="1" lang="fr-FR" sz="4000" b="1" dirty="0">
                <a:solidFill>
                  <a:srgbClr val="FF0000"/>
                </a:solidFill>
                <a:ea typeface="Calibri" pitchFamily="34" charset="0"/>
                <a:cs typeface="Calibri" pitchFamily="34" charset="0"/>
              </a:rPr>
              <a:t>Projections</a:t>
            </a:r>
          </a:p>
        </p:txBody>
      </p:sp>
      <p:pic>
        <p:nvPicPr>
          <p:cNvPr id="1030" name="Image 5" descr="Foule Breugel.jpg"/>
          <p:cNvPicPr>
            <a:picLocks noChangeAspect="1"/>
          </p:cNvPicPr>
          <p:nvPr/>
        </p:nvPicPr>
        <p:blipFill>
          <a:blip r:embed="rId5" cstate="print"/>
          <a:srcRect/>
          <a:stretch>
            <a:fillRect/>
          </a:stretch>
        </p:blipFill>
        <p:spPr bwMode="auto">
          <a:xfrm>
            <a:off x="6477000" y="260350"/>
            <a:ext cx="2416175" cy="1800225"/>
          </a:xfrm>
          <a:prstGeom prst="rect">
            <a:avLst/>
          </a:prstGeom>
          <a:noFill/>
          <a:ln w="9525">
            <a:noFill/>
            <a:miter lim="800000"/>
            <a:headEnd/>
            <a:tailEnd/>
          </a:ln>
        </p:spPr>
      </p:pic>
      <p:sp>
        <p:nvSpPr>
          <p:cNvPr id="8" name="ZoneTexte 7"/>
          <p:cNvSpPr txBox="1"/>
          <p:nvPr/>
        </p:nvSpPr>
        <p:spPr>
          <a:xfrm>
            <a:off x="323850" y="5657850"/>
            <a:ext cx="8280400" cy="769938"/>
          </a:xfrm>
          <a:prstGeom prst="rect">
            <a:avLst/>
          </a:prstGeom>
          <a:noFill/>
        </p:spPr>
        <p:txBody>
          <a:bodyPr>
            <a:spAutoFit/>
          </a:bodyPr>
          <a:lstStyle/>
          <a:p>
            <a:pPr fontAlgn="base">
              <a:spcBef>
                <a:spcPct val="0"/>
              </a:spcBef>
              <a:spcAft>
                <a:spcPct val="0"/>
              </a:spcAft>
              <a:defRPr/>
            </a:pPr>
            <a:r>
              <a:rPr kumimoji="1" lang="fr-FR" sz="2400" b="1" dirty="0">
                <a:solidFill>
                  <a:srgbClr val="FF0000"/>
                </a:solidFill>
              </a:rPr>
              <a:t>Consulter le site de l’INED :</a:t>
            </a:r>
          </a:p>
          <a:p>
            <a:pPr fontAlgn="base">
              <a:spcBef>
                <a:spcPct val="0"/>
              </a:spcBef>
              <a:spcAft>
                <a:spcPct val="0"/>
              </a:spcAft>
              <a:defRPr/>
            </a:pPr>
            <a:r>
              <a:rPr kumimoji="1" lang="fr-FR" sz="2000" b="1" dirty="0">
                <a:solidFill>
                  <a:prstClr val="black"/>
                </a:solidFill>
                <a:hlinkClick r:id="rId6"/>
              </a:rPr>
              <a:t>https://www.ined.fr/fr/tout-savoir-population/jeux/population-demain/</a:t>
            </a:r>
            <a:endParaRPr kumimoji="1" lang="fr-FR" sz="2000"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3568" y="404664"/>
            <a:ext cx="7772400" cy="731168"/>
          </a:xfrm>
        </p:spPr>
        <p:txBody>
          <a:bodyPr/>
          <a:lstStyle/>
          <a:p>
            <a:pPr algn="ctr">
              <a:buNone/>
            </a:pPr>
            <a:r>
              <a:rPr lang="fr-FR" b="1" dirty="0" smtClean="0">
                <a:solidFill>
                  <a:srgbClr val="FF0000"/>
                </a:solidFill>
              </a:rPr>
              <a:t>Evolution d’une pyramide des âges</a:t>
            </a:r>
            <a:endParaRPr lang="fr-FR" b="1" dirty="0">
              <a:solidFill>
                <a:srgbClr val="FF0000"/>
              </a:solidFill>
            </a:endParaRPr>
          </a:p>
        </p:txBody>
      </p:sp>
      <p:sp>
        <p:nvSpPr>
          <p:cNvPr id="3" name="Espace réservé du numéro de diapositive 2"/>
          <p:cNvSpPr>
            <a:spLocks noGrp="1"/>
          </p:cNvSpPr>
          <p:nvPr>
            <p:ph type="sldNum" sz="quarter" idx="12"/>
          </p:nvPr>
        </p:nvSpPr>
        <p:spPr/>
        <p:txBody>
          <a:bodyPr/>
          <a:lstStyle/>
          <a:p>
            <a:pPr>
              <a:defRPr/>
            </a:pPr>
            <a:fld id="{D45E7B9F-3CB0-4125-BD63-22CDC79AA37E}" type="slidenum">
              <a:rPr lang="fr-FR" smtClean="0">
                <a:solidFill>
                  <a:prstClr val="black">
                    <a:tint val="75000"/>
                  </a:prstClr>
                </a:solidFill>
              </a:rPr>
              <a:pPr>
                <a:defRPr/>
              </a:pPr>
              <a:t>27</a:t>
            </a:fld>
            <a:endParaRPr lang="fr-FR">
              <a:solidFill>
                <a:prstClr val="black">
                  <a:tint val="75000"/>
                </a:prstClr>
              </a:solidFill>
            </a:endParaRPr>
          </a:p>
        </p:txBody>
      </p:sp>
      <p:pic>
        <p:nvPicPr>
          <p:cNvPr id="156677" name="Picture 5" descr="C:\Users\Jacques\Desktop\Jacques 5juin2020\Population\Population INED\Afrique 2015.jpg"/>
          <p:cNvPicPr>
            <a:picLocks noChangeAspect="1" noChangeArrowheads="1"/>
          </p:cNvPicPr>
          <p:nvPr/>
        </p:nvPicPr>
        <p:blipFill>
          <a:blip r:embed="rId2" cstate="print"/>
          <a:srcRect/>
          <a:stretch>
            <a:fillRect/>
          </a:stretch>
        </p:blipFill>
        <p:spPr bwMode="auto">
          <a:xfrm>
            <a:off x="179512" y="1124744"/>
            <a:ext cx="4359097" cy="2736304"/>
          </a:xfrm>
          <a:prstGeom prst="rect">
            <a:avLst/>
          </a:prstGeom>
          <a:noFill/>
        </p:spPr>
      </p:pic>
      <p:pic>
        <p:nvPicPr>
          <p:cNvPr id="156679" name="Picture 7" descr="C:\Users\Jacques\Desktop\Jacques 5juin2020\Population\Population INED\Afrique 2050.jpg"/>
          <p:cNvPicPr>
            <a:picLocks noChangeAspect="1" noChangeArrowheads="1"/>
          </p:cNvPicPr>
          <p:nvPr/>
        </p:nvPicPr>
        <p:blipFill>
          <a:blip r:embed="rId3" cstate="print"/>
          <a:srcRect/>
          <a:stretch>
            <a:fillRect/>
          </a:stretch>
        </p:blipFill>
        <p:spPr bwMode="auto">
          <a:xfrm>
            <a:off x="4641708" y="1124744"/>
            <a:ext cx="4502292" cy="2799329"/>
          </a:xfrm>
          <a:prstGeom prst="rect">
            <a:avLst/>
          </a:prstGeom>
          <a:noFill/>
        </p:spPr>
      </p:pic>
      <p:pic>
        <p:nvPicPr>
          <p:cNvPr id="12" name="Picture 4" descr="C:\Users\Jacques\Desktop\Jacques 5juin2020\Population\Population INED\Afrique 2100.jpg"/>
          <p:cNvPicPr>
            <a:picLocks noChangeAspect="1" noChangeArrowheads="1"/>
          </p:cNvPicPr>
          <p:nvPr/>
        </p:nvPicPr>
        <p:blipFill>
          <a:blip r:embed="rId4" cstate="print"/>
          <a:srcRect/>
          <a:stretch>
            <a:fillRect/>
          </a:stretch>
        </p:blipFill>
        <p:spPr bwMode="auto">
          <a:xfrm>
            <a:off x="4716016" y="3933056"/>
            <a:ext cx="4223058" cy="2664296"/>
          </a:xfrm>
          <a:prstGeom prst="rect">
            <a:avLst/>
          </a:prstGeom>
          <a:noFill/>
        </p:spPr>
      </p:pic>
      <p:pic>
        <p:nvPicPr>
          <p:cNvPr id="156680" name="Picture 8" descr="C:\Users\Jacques\Desktop\Jacques 5juin2020\Population\Population INED\Afrique 2070.jpg"/>
          <p:cNvPicPr>
            <a:picLocks noChangeAspect="1" noChangeArrowheads="1"/>
          </p:cNvPicPr>
          <p:nvPr/>
        </p:nvPicPr>
        <p:blipFill>
          <a:blip r:embed="rId5" cstate="print"/>
          <a:srcRect/>
          <a:stretch>
            <a:fillRect/>
          </a:stretch>
        </p:blipFill>
        <p:spPr bwMode="auto">
          <a:xfrm>
            <a:off x="0" y="4149080"/>
            <a:ext cx="4464496"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checkerboard(across)">
                                      <p:cBhvr>
                                        <p:cTn id="7" dur="500"/>
                                        <p:tgtEl>
                                          <p:spTgt spid="1566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6679"/>
                                        </p:tgtEl>
                                        <p:attrNameLst>
                                          <p:attrName>style.visibility</p:attrName>
                                        </p:attrNameLst>
                                      </p:cBhvr>
                                      <p:to>
                                        <p:strVal val="visible"/>
                                      </p:to>
                                    </p:set>
                                    <p:animEffect transition="in" filter="checkerboard(across)">
                                      <p:cBhvr>
                                        <p:cTn id="12" dur="500"/>
                                        <p:tgtEl>
                                          <p:spTgt spid="15667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6680"/>
                                        </p:tgtEl>
                                        <p:attrNameLst>
                                          <p:attrName>style.visibility</p:attrName>
                                        </p:attrNameLst>
                                      </p:cBhvr>
                                      <p:to>
                                        <p:strVal val="visible"/>
                                      </p:to>
                                    </p:set>
                                    <p:animEffect transition="in" filter="checkerboard(across)">
                                      <p:cBhvr>
                                        <p:cTn id="17" dur="500"/>
                                        <p:tgtEl>
                                          <p:spTgt spid="15668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5"/>
          <p:cNvSpPr>
            <a:spLocks noGrp="1"/>
          </p:cNvSpPr>
          <p:nvPr>
            <p:ph type="sldNum" sz="quarter" idx="12"/>
          </p:nvPr>
        </p:nvSpPr>
        <p:spPr bwMode="auto">
          <a:ln>
            <a:miter lim="800000"/>
            <a:headEnd/>
            <a:tailEnd/>
          </a:ln>
        </p:spPr>
        <p:txBody>
          <a:bodyPr/>
          <a:lstStyle/>
          <a:p>
            <a:pPr>
              <a:defRPr/>
            </a:pPr>
            <a:fld id="{82E7DB4A-5531-4611-BBB3-0BFC8B2F2D0A}" type="slidenum">
              <a:rPr lang="fr-FR" smtClean="0">
                <a:solidFill>
                  <a:prstClr val="black">
                    <a:tint val="75000"/>
                  </a:prstClr>
                </a:solidFill>
              </a:rPr>
              <a:pPr>
                <a:defRPr/>
              </a:pPr>
              <a:t>28</a:t>
            </a:fld>
            <a:endParaRPr lang="fr-FR" smtClean="0">
              <a:solidFill>
                <a:prstClr val="black">
                  <a:tint val="75000"/>
                </a:prstClr>
              </a:solidFill>
            </a:endParaRPr>
          </a:p>
        </p:txBody>
      </p:sp>
      <p:sp>
        <p:nvSpPr>
          <p:cNvPr id="18434" name="Titre 1"/>
          <p:cNvSpPr>
            <a:spLocks noGrp="1"/>
          </p:cNvSpPr>
          <p:nvPr>
            <p:ph type="title"/>
          </p:nvPr>
        </p:nvSpPr>
        <p:spPr/>
        <p:txBody>
          <a:bodyPr/>
          <a:lstStyle/>
          <a:p>
            <a:pPr eaLnBrk="1" hangingPunct="1">
              <a:defRPr/>
            </a:pPr>
            <a:r>
              <a:rPr lang="fr-FR" sz="3200" b="1" dirty="0" smtClean="0">
                <a:solidFill>
                  <a:srgbClr val="FF0000"/>
                </a:solidFill>
                <a:ea typeface="Calibri" pitchFamily="34" charset="0"/>
                <a:cs typeface="Calibri" pitchFamily="34" charset="0"/>
              </a:rPr>
              <a:t>Où la population va-t-elle augmenter ?</a:t>
            </a:r>
          </a:p>
        </p:txBody>
      </p:sp>
      <p:sp>
        <p:nvSpPr>
          <p:cNvPr id="39940" name="Espace réservé du pied de page 3"/>
          <p:cNvSpPr>
            <a:spLocks noGrp="1"/>
          </p:cNvSpPr>
          <p:nvPr>
            <p:ph type="ftr" sz="quarter" idx="11"/>
          </p:nvPr>
        </p:nvSpPr>
        <p:spPr bwMode="auto">
          <a:ln>
            <a:miter lim="800000"/>
            <a:headEnd/>
            <a:tailEnd/>
          </a:ln>
        </p:spPr>
        <p:txBody>
          <a:bodyPr/>
          <a:lstStyle/>
          <a:p>
            <a:pPr>
              <a:defRPr/>
            </a:pPr>
            <a:endParaRPr lang="fr-FR" smtClean="0">
              <a:solidFill>
                <a:prstClr val="black">
                  <a:tint val="75000"/>
                </a:prstClr>
              </a:solidFill>
            </a:endParaRPr>
          </a:p>
        </p:txBody>
      </p:sp>
      <p:pic>
        <p:nvPicPr>
          <p:cNvPr id="11" name="Espace réservé du contenu 10" descr="PopMonde.jpg"/>
          <p:cNvPicPr>
            <a:picLocks noGrp="1" noChangeAspect="1"/>
          </p:cNvPicPr>
          <p:nvPr>
            <p:ph idx="1"/>
          </p:nvPr>
        </p:nvPicPr>
        <p:blipFill>
          <a:blip r:embed="rId2" cstate="print"/>
          <a:stretch>
            <a:fillRect/>
          </a:stretch>
        </p:blipFill>
        <p:spPr>
          <a:xfrm>
            <a:off x="611560" y="1556792"/>
            <a:ext cx="8012802"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FF0000"/>
                </a:solidFill>
              </a:rPr>
              <a:t>Oui, mais …</a:t>
            </a:r>
            <a:endParaRPr lang="fr-FR" sz="3600" b="1" dirty="0">
              <a:solidFill>
                <a:srgbClr val="FF0000"/>
              </a:solidFill>
            </a:endParaRPr>
          </a:p>
        </p:txBody>
      </p:sp>
      <p:sp>
        <p:nvSpPr>
          <p:cNvPr id="4" name="Espace réservé du numéro de diapositive 3"/>
          <p:cNvSpPr>
            <a:spLocks noGrp="1"/>
          </p:cNvSpPr>
          <p:nvPr>
            <p:ph type="sldNum" sz="quarter" idx="12"/>
          </p:nvPr>
        </p:nvSpPr>
        <p:spPr/>
        <p:txBody>
          <a:bodyPr/>
          <a:lstStyle/>
          <a:p>
            <a:pPr>
              <a:defRPr/>
            </a:pPr>
            <a:fld id="{F0A3ED93-BBE3-4DE6-BDBB-57D63789A6AB}" type="slidenum">
              <a:rPr lang="fr-FR" smtClean="0">
                <a:solidFill>
                  <a:prstClr val="black">
                    <a:tint val="75000"/>
                  </a:prstClr>
                </a:solidFill>
              </a:rPr>
              <a:pPr>
                <a:defRPr/>
              </a:pPr>
              <a:t>29</a:t>
            </a:fld>
            <a:endParaRPr lang="fr-FR">
              <a:solidFill>
                <a:prstClr val="black">
                  <a:tint val="75000"/>
                </a:prstClr>
              </a:solidFill>
            </a:endParaRPr>
          </a:p>
        </p:txBody>
      </p:sp>
      <p:pic>
        <p:nvPicPr>
          <p:cNvPr id="52226" name="Picture 2"/>
          <p:cNvPicPr>
            <a:picLocks noChangeAspect="1" noChangeArrowheads="1"/>
          </p:cNvPicPr>
          <p:nvPr/>
        </p:nvPicPr>
        <p:blipFill>
          <a:blip r:embed="rId2" cstate="print"/>
          <a:srcRect/>
          <a:stretch>
            <a:fillRect/>
          </a:stretch>
        </p:blipFill>
        <p:spPr bwMode="auto">
          <a:xfrm>
            <a:off x="395536" y="1844824"/>
            <a:ext cx="8316416" cy="4099993"/>
          </a:xfrm>
          <a:prstGeom prst="rect">
            <a:avLst/>
          </a:prstGeom>
          <a:noFill/>
          <a:ln w="9525">
            <a:noFill/>
            <a:miter lim="800000"/>
            <a:headEnd/>
            <a:tailEnd/>
          </a:ln>
        </p:spPr>
      </p:pic>
      <p:sp>
        <p:nvSpPr>
          <p:cNvPr id="6" name="ZoneTexte 5"/>
          <p:cNvSpPr txBox="1"/>
          <p:nvPr/>
        </p:nvSpPr>
        <p:spPr>
          <a:xfrm>
            <a:off x="6372200" y="5877272"/>
            <a:ext cx="2232248" cy="276999"/>
          </a:xfrm>
          <a:prstGeom prst="rect">
            <a:avLst/>
          </a:prstGeom>
          <a:noFill/>
        </p:spPr>
        <p:txBody>
          <a:bodyPr wrap="square" rtlCol="0">
            <a:spAutoFit/>
          </a:bodyPr>
          <a:lstStyle/>
          <a:p>
            <a:pPr algn="r"/>
            <a:r>
              <a:rPr lang="fr-FR" sz="1200" b="1" dirty="0" smtClean="0">
                <a:solidFill>
                  <a:srgbClr val="002060"/>
                </a:solidFill>
              </a:rPr>
              <a:t>Source : </a:t>
            </a:r>
            <a:r>
              <a:rPr lang="fr-FR" sz="1200" b="1" dirty="0" err="1" smtClean="0">
                <a:solidFill>
                  <a:srgbClr val="002060"/>
                </a:solidFill>
              </a:rPr>
              <a:t>Maplecroft</a:t>
            </a:r>
            <a:endParaRPr lang="fr-FR" sz="1200" b="1"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solidFill>
                  <a:srgbClr val="FF0000"/>
                </a:solidFill>
              </a:rPr>
              <a:t>Anthropocène</a:t>
            </a:r>
            <a:r>
              <a:rPr lang="fr-FR" b="1" dirty="0" smtClean="0">
                <a:solidFill>
                  <a:srgbClr val="FF0000"/>
                </a:solidFill>
              </a:rPr>
              <a:t> : perception des limites du système Terre</a:t>
            </a:r>
            <a:endParaRPr lang="fr-FR" b="1" dirty="0">
              <a:solidFill>
                <a:srgbClr val="FF0000"/>
              </a:solidFill>
            </a:endParaRPr>
          </a:p>
        </p:txBody>
      </p:sp>
      <p:pic>
        <p:nvPicPr>
          <p:cNvPr id="6" name="Espace réservé du contenu 5" descr="Terre et mains.jpg"/>
          <p:cNvPicPr>
            <a:picLocks noGrp="1" noChangeAspect="1"/>
          </p:cNvPicPr>
          <p:nvPr>
            <p:ph idx="1"/>
          </p:nvPr>
        </p:nvPicPr>
        <p:blipFill>
          <a:blip r:embed="rId2" cstate="print"/>
          <a:stretch>
            <a:fillRect/>
          </a:stretch>
        </p:blipFill>
        <p:spPr>
          <a:xfrm>
            <a:off x="2520950" y="1951831"/>
            <a:ext cx="4102100" cy="38227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a:bodyPr>
          <a:lstStyle/>
          <a:p>
            <a:pPr>
              <a:defRPr/>
            </a:pPr>
            <a:fld id="{4BD3EA69-D5D7-46A5-8838-ED189A08EF35}" type="slidenum">
              <a:rPr lang="fr-BE" smtClean="0">
                <a:solidFill>
                  <a:prstClr val="black">
                    <a:tint val="75000"/>
                  </a:prstClr>
                </a:solidFill>
              </a:rPr>
              <a:pPr>
                <a:defRPr/>
              </a:pPr>
              <a:t>30</a:t>
            </a:fld>
            <a:endParaRPr lang="fr-BE">
              <a:solidFill>
                <a:prstClr val="black">
                  <a:tint val="75000"/>
                </a:prstClr>
              </a:solidFill>
            </a:endParaRPr>
          </a:p>
        </p:txBody>
      </p:sp>
      <p:graphicFrame>
        <p:nvGraphicFramePr>
          <p:cNvPr id="6" name="Graphique 5"/>
          <p:cNvGraphicFramePr>
            <a:graphicFrameLocks/>
          </p:cNvGraphicFramePr>
          <p:nvPr/>
        </p:nvGraphicFramePr>
        <p:xfrm>
          <a:off x="1259632" y="3717032"/>
          <a:ext cx="6791027" cy="2686769"/>
        </p:xfrm>
        <a:graphic>
          <a:graphicData uri="http://schemas.openxmlformats.org/drawingml/2006/chart">
            <c:chart xmlns:c="http://schemas.openxmlformats.org/drawingml/2006/chart" xmlns:r="http://schemas.openxmlformats.org/officeDocument/2006/relationships" r:id="rId2"/>
          </a:graphicData>
        </a:graphic>
      </p:graphicFrame>
      <p:sp>
        <p:nvSpPr>
          <p:cNvPr id="43" name="ZoneTexte 42"/>
          <p:cNvSpPr txBox="1"/>
          <p:nvPr/>
        </p:nvSpPr>
        <p:spPr>
          <a:xfrm>
            <a:off x="2555776" y="1772816"/>
            <a:ext cx="4267200" cy="1736725"/>
          </a:xfrm>
          <a:prstGeom prst="round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fontAlgn="base">
              <a:spcBef>
                <a:spcPct val="0"/>
              </a:spcBef>
              <a:spcAft>
                <a:spcPct val="0"/>
              </a:spcAft>
              <a:defRPr/>
            </a:pPr>
            <a:r>
              <a:rPr kumimoji="1" lang="fr-FR" sz="2400" b="1" dirty="0">
                <a:solidFill>
                  <a:srgbClr val="1F497D"/>
                </a:solidFill>
              </a:rPr>
              <a:t>Résultats (taux d’urbanisation)</a:t>
            </a:r>
          </a:p>
          <a:p>
            <a:pPr algn="ctr" fontAlgn="base">
              <a:spcBef>
                <a:spcPct val="0"/>
              </a:spcBef>
              <a:spcAft>
                <a:spcPct val="0"/>
              </a:spcAft>
              <a:defRPr/>
            </a:pPr>
            <a:r>
              <a:rPr kumimoji="1" lang="fr-FR" sz="2400" b="1" dirty="0">
                <a:solidFill>
                  <a:srgbClr val="FF0000"/>
                </a:solidFill>
                <a:sym typeface="Wingdings 3"/>
              </a:rPr>
              <a:t>P</a:t>
            </a:r>
            <a:r>
              <a:rPr kumimoji="1" lang="fr-FR" sz="2400" b="1" baseline="-25000" dirty="0">
                <a:solidFill>
                  <a:srgbClr val="FF0000"/>
                </a:solidFill>
                <a:sym typeface="Wingdings 3"/>
              </a:rPr>
              <a:t>1,World</a:t>
            </a:r>
            <a:r>
              <a:rPr kumimoji="1" lang="fr-FR" sz="2400" b="1" dirty="0">
                <a:solidFill>
                  <a:srgbClr val="FF0000"/>
                </a:solidFill>
                <a:sym typeface="Wingdings 3"/>
              </a:rPr>
              <a:t> = 3,6 Ghab.</a:t>
            </a:r>
          </a:p>
          <a:p>
            <a:pPr algn="ctr" fontAlgn="base">
              <a:spcBef>
                <a:spcPct val="0"/>
              </a:spcBef>
              <a:spcAft>
                <a:spcPct val="0"/>
              </a:spcAft>
              <a:defRPr/>
            </a:pPr>
            <a:r>
              <a:rPr kumimoji="1" lang="fr-FR" sz="2400" b="1" dirty="0">
                <a:solidFill>
                  <a:srgbClr val="0070C0"/>
                </a:solidFill>
                <a:sym typeface="Wingdings 3"/>
              </a:rPr>
              <a:t>P</a:t>
            </a:r>
            <a:r>
              <a:rPr kumimoji="1" lang="fr-FR" sz="2400" b="1" baseline="-25000" dirty="0">
                <a:solidFill>
                  <a:srgbClr val="0070C0"/>
                </a:solidFill>
                <a:sym typeface="Wingdings 3"/>
              </a:rPr>
              <a:t>2,World</a:t>
            </a:r>
            <a:r>
              <a:rPr kumimoji="1" lang="fr-FR" sz="2400" b="1" dirty="0">
                <a:solidFill>
                  <a:srgbClr val="0070C0"/>
                </a:solidFill>
                <a:sym typeface="Wingdings 3"/>
              </a:rPr>
              <a:t> = 3,0 Ghab.</a:t>
            </a:r>
          </a:p>
          <a:p>
            <a:pPr algn="ctr" fontAlgn="base">
              <a:spcBef>
                <a:spcPct val="0"/>
              </a:spcBef>
              <a:spcAft>
                <a:spcPct val="0"/>
              </a:spcAft>
              <a:defRPr/>
            </a:pPr>
            <a:r>
              <a:rPr kumimoji="1" lang="fr-FR" sz="2400" b="1" dirty="0">
                <a:solidFill>
                  <a:srgbClr val="002060"/>
                </a:solidFill>
                <a:sym typeface="Wingdings 3"/>
              </a:rPr>
              <a:t>P</a:t>
            </a:r>
            <a:r>
              <a:rPr kumimoji="1" lang="fr-FR" sz="2400" b="1" baseline="-25000" dirty="0">
                <a:solidFill>
                  <a:srgbClr val="002060"/>
                </a:solidFill>
                <a:sym typeface="Wingdings 3"/>
              </a:rPr>
              <a:t>3,World</a:t>
            </a:r>
            <a:r>
              <a:rPr kumimoji="1" lang="fr-FR" sz="2400" b="1" dirty="0">
                <a:solidFill>
                  <a:srgbClr val="002060"/>
                </a:solidFill>
                <a:sym typeface="Wingdings 3"/>
              </a:rPr>
              <a:t> = 2,7 Ghab.</a:t>
            </a:r>
            <a:endParaRPr kumimoji="1" lang="fr-FR" sz="2400" b="1" dirty="0">
              <a:solidFill>
                <a:srgbClr val="002060"/>
              </a:solidFill>
            </a:endParaRPr>
          </a:p>
        </p:txBody>
      </p:sp>
      <p:sp>
        <p:nvSpPr>
          <p:cNvPr id="12" name="Ellipse 11"/>
          <p:cNvSpPr/>
          <p:nvPr/>
        </p:nvSpPr>
        <p:spPr>
          <a:xfrm>
            <a:off x="3059832" y="5445224"/>
            <a:ext cx="1333500" cy="73342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fr-FR" sz="1400" b="1">
              <a:solidFill>
                <a:prstClr val="white"/>
              </a:solidFill>
            </a:endParaRPr>
          </a:p>
        </p:txBody>
      </p:sp>
      <p:sp>
        <p:nvSpPr>
          <p:cNvPr id="24582" name="ZoneTexte 9"/>
          <p:cNvSpPr txBox="1">
            <a:spLocks noChangeArrowheads="1"/>
          </p:cNvSpPr>
          <p:nvPr/>
        </p:nvSpPr>
        <p:spPr bwMode="auto">
          <a:xfrm>
            <a:off x="142875" y="214313"/>
            <a:ext cx="8572500" cy="646112"/>
          </a:xfrm>
          <a:prstGeom prst="rect">
            <a:avLst/>
          </a:prstGeom>
          <a:noFill/>
          <a:ln w="9525">
            <a:noFill/>
            <a:miter lim="800000"/>
            <a:headEnd/>
            <a:tailEnd/>
          </a:ln>
        </p:spPr>
        <p:txBody>
          <a:bodyPr>
            <a:spAutoFit/>
          </a:bodyPr>
          <a:lstStyle/>
          <a:p>
            <a:pPr algn="ctr" fontAlgn="base">
              <a:spcBef>
                <a:spcPct val="0"/>
              </a:spcBef>
              <a:spcAft>
                <a:spcPct val="0"/>
              </a:spcAft>
            </a:pPr>
            <a:r>
              <a:rPr kumimoji="1" lang="fr-FR" sz="3600" b="1" smtClean="0">
                <a:solidFill>
                  <a:srgbClr val="FF0000"/>
                </a:solidFill>
              </a:rPr>
              <a:t>Projection à partir des taux d’urbanisation </a:t>
            </a:r>
          </a:p>
        </p:txBody>
      </p:sp>
      <p:sp>
        <p:nvSpPr>
          <p:cNvPr id="11" name="ZoneTexte 10"/>
          <p:cNvSpPr txBox="1">
            <a:spLocks noChangeArrowheads="1"/>
          </p:cNvSpPr>
          <p:nvPr/>
        </p:nvSpPr>
        <p:spPr bwMode="auto">
          <a:xfrm>
            <a:off x="785813" y="1071563"/>
            <a:ext cx="7858125" cy="523875"/>
          </a:xfrm>
          <a:prstGeom prst="rect">
            <a:avLst/>
          </a:prstGeom>
          <a:noFill/>
          <a:ln w="9525">
            <a:noFill/>
            <a:miter lim="800000"/>
            <a:headEnd/>
            <a:tailEnd/>
          </a:ln>
        </p:spPr>
        <p:txBody>
          <a:bodyPr>
            <a:spAutoFit/>
          </a:bodyPr>
          <a:lstStyle/>
          <a:p>
            <a:pPr fontAlgn="base">
              <a:spcBef>
                <a:spcPct val="0"/>
              </a:spcBef>
              <a:spcAft>
                <a:spcPct val="0"/>
              </a:spcAft>
            </a:pPr>
            <a:r>
              <a:rPr kumimoji="1" lang="fr-FR" sz="2800" b="1" smtClean="0">
                <a:solidFill>
                  <a:srgbClr val="002060"/>
                </a:solidFill>
              </a:rPr>
              <a:t>P</a:t>
            </a:r>
            <a:r>
              <a:rPr kumimoji="1" lang="fr-FR" sz="2800" b="1" baseline="-25000" smtClean="0">
                <a:solidFill>
                  <a:srgbClr val="002060"/>
                </a:solidFill>
              </a:rPr>
              <a:t>1</a:t>
            </a:r>
            <a:r>
              <a:rPr kumimoji="1" lang="fr-FR" sz="2800" b="1" smtClean="0">
                <a:solidFill>
                  <a:srgbClr val="002060"/>
                </a:solidFill>
              </a:rPr>
              <a:t>, P</a:t>
            </a:r>
            <a:r>
              <a:rPr kumimoji="1" lang="fr-FR" sz="2800" b="1" baseline="-25000" smtClean="0">
                <a:solidFill>
                  <a:srgbClr val="002060"/>
                </a:solidFill>
              </a:rPr>
              <a:t>2</a:t>
            </a:r>
            <a:r>
              <a:rPr kumimoji="1" lang="fr-FR" sz="2800" b="1" smtClean="0">
                <a:solidFill>
                  <a:srgbClr val="002060"/>
                </a:solidFill>
              </a:rPr>
              <a:t>, P</a:t>
            </a:r>
            <a:r>
              <a:rPr kumimoji="1" lang="fr-FR" sz="2800" b="1" baseline="-25000" smtClean="0">
                <a:solidFill>
                  <a:srgbClr val="002060"/>
                </a:solidFill>
              </a:rPr>
              <a:t>3</a:t>
            </a:r>
            <a:r>
              <a:rPr kumimoji="1" lang="fr-FR" sz="2800" b="1" smtClean="0">
                <a:solidFill>
                  <a:srgbClr val="002060"/>
                </a:solidFill>
              </a:rPr>
              <a:t> avec niveaux de consommation C</a:t>
            </a:r>
            <a:r>
              <a:rPr kumimoji="1" lang="fr-FR" sz="2800" b="1" baseline="-25000" smtClean="0">
                <a:solidFill>
                  <a:srgbClr val="002060"/>
                </a:solidFill>
              </a:rPr>
              <a:t>1</a:t>
            </a:r>
            <a:r>
              <a:rPr kumimoji="1" lang="fr-FR" sz="2800" b="1" smtClean="0">
                <a:solidFill>
                  <a:srgbClr val="002060"/>
                </a:solidFill>
              </a:rPr>
              <a:t>, C</a:t>
            </a:r>
            <a:r>
              <a:rPr kumimoji="1" lang="fr-FR" sz="2800" b="1" baseline="-25000" smtClean="0">
                <a:solidFill>
                  <a:srgbClr val="002060"/>
                </a:solidFill>
              </a:rPr>
              <a:t>2</a:t>
            </a:r>
            <a:r>
              <a:rPr kumimoji="1" lang="fr-FR" sz="2800" b="1" smtClean="0">
                <a:solidFill>
                  <a:srgbClr val="002060"/>
                </a:solidFill>
              </a:rPr>
              <a:t>, C</a:t>
            </a:r>
            <a:r>
              <a:rPr kumimoji="1" lang="fr-FR" sz="2800" b="1" baseline="-25000" smtClean="0">
                <a:solidFill>
                  <a:srgbClr val="002060"/>
                </a:solidFill>
              </a:rPr>
              <a:t>3</a:t>
            </a:r>
          </a:p>
        </p:txBody>
      </p:sp>
      <p:sp>
        <p:nvSpPr>
          <p:cNvPr id="8" name="ZoneTexte 7"/>
          <p:cNvSpPr txBox="1"/>
          <p:nvPr/>
        </p:nvSpPr>
        <p:spPr>
          <a:xfrm>
            <a:off x="5004048" y="6237312"/>
            <a:ext cx="3888432" cy="461665"/>
          </a:xfrm>
          <a:prstGeom prst="rect">
            <a:avLst/>
          </a:prstGeom>
          <a:noFill/>
        </p:spPr>
        <p:txBody>
          <a:bodyPr wrap="square" rtlCol="0">
            <a:spAutoFit/>
          </a:bodyPr>
          <a:lstStyle/>
          <a:p>
            <a:pPr algn="r"/>
            <a:r>
              <a:rPr lang="fr-FR" sz="1200" b="1" dirty="0" smtClean="0">
                <a:solidFill>
                  <a:srgbClr val="002060"/>
                </a:solidFill>
              </a:rPr>
              <a:t>S. </a:t>
            </a:r>
            <a:r>
              <a:rPr lang="fr-FR" sz="1200" b="1" dirty="0" err="1" smtClean="0">
                <a:solidFill>
                  <a:srgbClr val="002060"/>
                </a:solidFill>
              </a:rPr>
              <a:t>Bouneau</a:t>
            </a:r>
            <a:r>
              <a:rPr lang="fr-FR" sz="1200" b="1" dirty="0" smtClean="0">
                <a:solidFill>
                  <a:srgbClr val="002060"/>
                </a:solidFill>
              </a:rPr>
              <a:t>, S. David, J.M. </a:t>
            </a:r>
            <a:r>
              <a:rPr lang="fr-FR" sz="1200" b="1" dirty="0" err="1" smtClean="0">
                <a:solidFill>
                  <a:srgbClr val="002060"/>
                </a:solidFill>
              </a:rPr>
              <a:t>Loiseaux</a:t>
            </a:r>
            <a:r>
              <a:rPr lang="fr-FR" sz="1200" b="1" dirty="0" smtClean="0">
                <a:solidFill>
                  <a:srgbClr val="002060"/>
                </a:solidFill>
              </a:rPr>
              <a:t>, O. </a:t>
            </a:r>
            <a:r>
              <a:rPr lang="fr-FR" sz="1200" b="1" dirty="0" err="1" smtClean="0">
                <a:solidFill>
                  <a:srgbClr val="002060"/>
                </a:solidFill>
              </a:rPr>
              <a:t>Méplan</a:t>
            </a:r>
            <a:r>
              <a:rPr lang="fr-FR" sz="1200" b="1" dirty="0" smtClean="0">
                <a:solidFill>
                  <a:srgbClr val="002060"/>
                </a:solidFill>
              </a:rPr>
              <a:t>, JT, </a:t>
            </a:r>
          </a:p>
          <a:p>
            <a:pPr algn="r"/>
            <a:r>
              <a:rPr lang="fr-FR" sz="1200" b="1" dirty="0" smtClean="0">
                <a:solidFill>
                  <a:srgbClr val="002060"/>
                </a:solidFill>
              </a:rPr>
              <a:t>Reflets de la physique </a:t>
            </a:r>
            <a:endParaRPr lang="fr-FR" sz="12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heckerboard(across)">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3" grpId="0" animBg="1"/>
      <p:bldP spid="12" grpId="0" animBg="1"/>
      <p:bldP spid="12" grpId="1"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Espace réservé du pied de page 5"/>
          <p:cNvSpPr>
            <a:spLocks noGrp="1"/>
          </p:cNvSpPr>
          <p:nvPr>
            <p:ph type="ftr" sz="quarter" idx="11"/>
          </p:nvPr>
        </p:nvSpPr>
        <p:spPr bwMode="auto">
          <a:noFill/>
          <a:ln>
            <a:miter lim="800000"/>
            <a:headEnd/>
            <a:tailEnd/>
          </a:ln>
        </p:spPr>
        <p:txBody>
          <a:bodyPr/>
          <a:lstStyle/>
          <a:p>
            <a:endParaRPr lang="fr-FR" smtClean="0">
              <a:latin typeface="Times New Roman" pitchFamily="16" charset="0"/>
            </a:endParaRPr>
          </a:p>
        </p:txBody>
      </p:sp>
      <p:sp>
        <p:nvSpPr>
          <p:cNvPr id="25603" name="ZoneTexte 2"/>
          <p:cNvSpPr txBox="1">
            <a:spLocks noChangeArrowheads="1"/>
          </p:cNvSpPr>
          <p:nvPr/>
        </p:nvSpPr>
        <p:spPr bwMode="auto">
          <a:xfrm>
            <a:off x="571500" y="1428750"/>
            <a:ext cx="5072063" cy="708025"/>
          </a:xfrm>
          <a:prstGeom prst="rect">
            <a:avLst/>
          </a:prstGeom>
          <a:noFill/>
          <a:ln w="9525">
            <a:noFill/>
            <a:miter lim="800000"/>
            <a:headEnd/>
            <a:tailEnd/>
          </a:ln>
        </p:spPr>
        <p:txBody>
          <a:bodyPr>
            <a:spAutoFit/>
          </a:bodyPr>
          <a:lstStyle/>
          <a:p>
            <a:pPr fontAlgn="base">
              <a:spcBef>
                <a:spcPct val="0"/>
              </a:spcBef>
              <a:spcAft>
                <a:spcPct val="0"/>
              </a:spcAft>
            </a:pPr>
            <a:r>
              <a:rPr kumimoji="1" lang="fr-FR" sz="4000" b="1" smtClean="0">
                <a:solidFill>
                  <a:srgbClr val="FFFFFF"/>
                </a:solidFill>
              </a:rPr>
              <a:t>Le climat de la Terre</a:t>
            </a:r>
          </a:p>
        </p:txBody>
      </p:sp>
      <p:sp>
        <p:nvSpPr>
          <p:cNvPr id="25604" name="ZoneTexte 3"/>
          <p:cNvSpPr txBox="1">
            <a:spLocks noChangeArrowheads="1"/>
          </p:cNvSpPr>
          <p:nvPr/>
        </p:nvSpPr>
        <p:spPr bwMode="auto">
          <a:xfrm>
            <a:off x="6000750" y="5572125"/>
            <a:ext cx="2071688" cy="400050"/>
          </a:xfrm>
          <a:prstGeom prst="rect">
            <a:avLst/>
          </a:prstGeom>
          <a:noFill/>
          <a:ln w="9525">
            <a:noFill/>
            <a:miter lim="800000"/>
            <a:headEnd/>
            <a:tailEnd/>
          </a:ln>
        </p:spPr>
        <p:txBody>
          <a:bodyPr>
            <a:spAutoFit/>
          </a:bodyPr>
          <a:lstStyle/>
          <a:p>
            <a:pPr fontAlgn="base">
              <a:spcBef>
                <a:spcPct val="0"/>
              </a:spcBef>
              <a:spcAft>
                <a:spcPct val="0"/>
              </a:spcAft>
            </a:pPr>
            <a:r>
              <a:rPr kumimoji="1" lang="fr-FR" sz="2000" b="1" smtClean="0">
                <a:solidFill>
                  <a:srgbClr val="FFFFFF"/>
                </a:solidFill>
              </a:rPr>
              <a:t>Jacques Treiner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68313" y="549275"/>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b="1" dirty="0">
                <a:solidFill>
                  <a:srgbClr val="FF0000"/>
                </a:solidFill>
                <a:latin typeface="+mn-lt"/>
                <a:cs typeface="Calibri" pitchFamily="34" charset="0"/>
              </a:rPr>
              <a:t>Météorologie et climatologie</a:t>
            </a:r>
          </a:p>
        </p:txBody>
      </p:sp>
      <p:sp>
        <p:nvSpPr>
          <p:cNvPr id="2" name="Text Box 2"/>
          <p:cNvSpPr txBox="1">
            <a:spLocks noChangeArrowheads="1"/>
          </p:cNvSpPr>
          <p:nvPr/>
        </p:nvSpPr>
        <p:spPr bwMode="auto">
          <a:xfrm>
            <a:off x="611188" y="2349500"/>
            <a:ext cx="7993062" cy="2519363"/>
          </a:xfrm>
          <a:prstGeom prst="rect">
            <a:avLst/>
          </a:prstGeom>
          <a:noFill/>
          <a:ln w="9525">
            <a:noFill/>
            <a:round/>
            <a:headEnd/>
            <a:tailEnd/>
          </a:ln>
        </p:spPr>
        <p:txBody>
          <a:bodyPr/>
          <a:lstStyle/>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000" b="1" dirty="0">
                <a:solidFill>
                  <a:srgbClr val="FF0000"/>
                </a:solidFill>
                <a:latin typeface="+mn-lt"/>
              </a:rPr>
              <a:t>Météo</a:t>
            </a:r>
            <a:r>
              <a:rPr lang="fr-FR" sz="2000" b="1" dirty="0">
                <a:solidFill>
                  <a:srgbClr val="000099"/>
                </a:solidFill>
                <a:latin typeface="+mn-lt"/>
              </a:rPr>
              <a:t> : </a:t>
            </a:r>
            <a:r>
              <a:rPr lang="fr-FR" sz="2000" b="1" dirty="0">
                <a:solidFill>
                  <a:srgbClr val="002060"/>
                </a:solidFill>
                <a:latin typeface="+mn-lt"/>
              </a:rPr>
              <a:t>prévoir l’évolution </a:t>
            </a:r>
            <a:r>
              <a:rPr lang="fr-FR" sz="2000" b="1" dirty="0">
                <a:solidFill>
                  <a:srgbClr val="000099"/>
                </a:solidFill>
                <a:latin typeface="+mn-lt"/>
              </a:rPr>
              <a:t>d’</a:t>
            </a:r>
            <a:r>
              <a:rPr lang="fr-FR" sz="2000" b="1" dirty="0">
                <a:solidFill>
                  <a:srgbClr val="FF0000"/>
                </a:solidFill>
                <a:latin typeface="+mn-lt"/>
              </a:rPr>
              <a:t>UN</a:t>
            </a:r>
            <a:r>
              <a:rPr lang="fr-FR" sz="2000" b="1" dirty="0">
                <a:solidFill>
                  <a:srgbClr val="000099"/>
                </a:solidFill>
                <a:latin typeface="+mn-lt"/>
              </a:rPr>
              <a:t> </a:t>
            </a:r>
            <a:r>
              <a:rPr lang="fr-FR" sz="2000" b="1" dirty="0">
                <a:solidFill>
                  <a:srgbClr val="002060"/>
                </a:solidFill>
                <a:latin typeface="+mn-lt"/>
              </a:rPr>
              <a:t>état de l’atmosphère terrestre</a:t>
            </a: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000" b="1" dirty="0">
                <a:solidFill>
                  <a:srgbClr val="002060"/>
                </a:solidFill>
                <a:latin typeface="+mn-lt"/>
              </a:rPr>
              <a:t>             or le système est tel que deux états voisins évoluent très différemment en quelques jours (chaos déterministe); des petites incertitudes sur les conditions  initiales font perdre la prévisibilité</a:t>
            </a: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000" b="1" dirty="0">
              <a:solidFill>
                <a:srgbClr val="000000"/>
              </a:solidFill>
              <a:latin typeface="+mn-lt"/>
            </a:endParaRPr>
          </a:p>
          <a:p>
            <a:pPr marL="342900" indent="-341313">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000" b="1" dirty="0">
                <a:solidFill>
                  <a:srgbClr val="FF0000"/>
                </a:solidFill>
                <a:latin typeface="+mn-lt"/>
              </a:rPr>
              <a:t>Climatologie </a:t>
            </a:r>
            <a:r>
              <a:rPr lang="fr-FR" sz="2000" b="1" dirty="0">
                <a:solidFill>
                  <a:srgbClr val="000099"/>
                </a:solidFill>
                <a:latin typeface="+mn-lt"/>
              </a:rPr>
              <a:t>:  </a:t>
            </a:r>
            <a:r>
              <a:rPr lang="fr-FR" sz="2000" b="1" dirty="0">
                <a:solidFill>
                  <a:srgbClr val="002060"/>
                </a:solidFill>
                <a:latin typeface="+mn-lt"/>
              </a:rPr>
              <a:t>prévoir</a:t>
            </a:r>
            <a:r>
              <a:rPr lang="fr-FR" sz="2000" b="1" dirty="0">
                <a:solidFill>
                  <a:srgbClr val="000099"/>
                </a:solidFill>
                <a:latin typeface="+mn-lt"/>
              </a:rPr>
              <a:t> l’</a:t>
            </a:r>
            <a:r>
              <a:rPr lang="fr-FR" sz="2000" b="1" dirty="0">
                <a:solidFill>
                  <a:srgbClr val="FF0000"/>
                </a:solidFill>
                <a:latin typeface="+mn-lt"/>
              </a:rPr>
              <a:t>ENSEMBLE</a:t>
            </a:r>
            <a:r>
              <a:rPr lang="fr-FR" sz="2000" b="1" dirty="0">
                <a:solidFill>
                  <a:srgbClr val="000099"/>
                </a:solidFill>
                <a:latin typeface="+mn-lt"/>
              </a:rPr>
              <a:t> </a:t>
            </a:r>
            <a:r>
              <a:rPr lang="fr-FR" sz="2000" b="1" dirty="0">
                <a:solidFill>
                  <a:srgbClr val="002060"/>
                </a:solidFill>
                <a:latin typeface="+mn-lt"/>
              </a:rPr>
              <a:t>des états de l’atmosphère (valeur moyenne et variabilité), déterminisme « en moyenne »</a:t>
            </a:r>
          </a:p>
        </p:txBody>
      </p:sp>
      <p:sp>
        <p:nvSpPr>
          <p:cNvPr id="26628" name="Text Box 3"/>
          <p:cNvSpPr txBox="1">
            <a:spLocks noChangeArrowheads="1"/>
          </p:cNvSpPr>
          <p:nvPr/>
        </p:nvSpPr>
        <p:spPr bwMode="auto">
          <a:xfrm>
            <a:off x="3124200" y="6356350"/>
            <a:ext cx="2895600" cy="365125"/>
          </a:xfrm>
          <a:prstGeom prst="rect">
            <a:avLst/>
          </a:prstGeom>
          <a:noFill/>
          <a:ln w="9525">
            <a:noFill/>
            <a:round/>
            <a:headEnd/>
            <a:tailEnd/>
          </a:ln>
        </p:spPr>
        <p:txBody>
          <a:bodyPr wrap="none" anchor="ctr"/>
          <a:lstStyle/>
          <a:p>
            <a:endParaRPr lang="fr-FR"/>
          </a:p>
        </p:txBody>
      </p:sp>
      <p:sp>
        <p:nvSpPr>
          <p:cNvPr id="26629"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083FF4-2560-46F2-AD69-876500DD7AAC}" type="slidenum">
              <a:rPr lang="fr-FR" sz="1200" b="0">
                <a:solidFill>
                  <a:srgbClr val="898989"/>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fr-FR" sz="1200" b="0">
              <a:solidFill>
                <a:srgbClr val="898989"/>
              </a:solidFill>
            </a:endParaRPr>
          </a:p>
        </p:txBody>
      </p:sp>
      <p:sp>
        <p:nvSpPr>
          <p:cNvPr id="4102" name="Text Box 5"/>
          <p:cNvSpPr txBox="1">
            <a:spLocks noChangeArrowheads="1"/>
          </p:cNvSpPr>
          <p:nvPr/>
        </p:nvSpPr>
        <p:spPr bwMode="auto">
          <a:xfrm>
            <a:off x="611188" y="5229225"/>
            <a:ext cx="8064500" cy="70961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a:solidFill>
                  <a:srgbClr val="002060"/>
                </a:solidFill>
                <a:latin typeface="+mn-lt"/>
              </a:rPr>
              <a:t>Exemple : on ne sait pas le temps qu’il fera dans 15 jours, mais on sait que l’été est plus chaud que l’hiver (6 mois d’intervalle)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100000">
                                          <p:val>
                                            <p:strVal val="1+#ppt_w/2"/>
                                          </p:val>
                                        </p:tav>
                                        <p:tav>
                                          <p:val>
                                            <p:strVal val="#ppt_x"/>
                                          </p:val>
                                        </p:tav>
                                      </p:tavLst>
                                    </p:anim>
                                    <p:anim calcmode="lin" valueType="num">
                                      <p:cBhvr>
                                        <p:cTn id="14" dur="500" fill="hold"/>
                                        <p:tgtEl>
                                          <p:spTgt spid="2">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ppt_x</p:attrName>
                                        </p:attrNameLst>
                                      </p:cBhvr>
                                      <p:tavLst>
                                        <p:tav tm="100000">
                                          <p:val>
                                            <p:strVal val="#ppt_x"/>
                                          </p:val>
                                        </p:tav>
                                        <p:tav>
                                          <p:val>
                                            <p:strVal val="#ppt_x"/>
                                          </p:val>
                                        </p:tav>
                                      </p:tavLst>
                                    </p:anim>
                                    <p:anim calcmode="lin" valueType="num">
                                      <p:cBhvr>
                                        <p:cTn id="20" dur="500" fill="hold"/>
                                        <p:tgtEl>
                                          <p:spTgt spid="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274638"/>
            <a:ext cx="822960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FF0000"/>
                </a:solidFill>
                <a:latin typeface="+mn-lt"/>
                <a:cs typeface="Calibri" pitchFamily="34" charset="0"/>
              </a:rPr>
              <a:t>Causes naturelles de la variabilité climatique</a:t>
            </a:r>
          </a:p>
        </p:txBody>
      </p:sp>
      <p:sp>
        <p:nvSpPr>
          <p:cNvPr id="2" name="Text Box 2"/>
          <p:cNvSpPr txBox="1">
            <a:spLocks noChangeArrowheads="1"/>
          </p:cNvSpPr>
          <p:nvPr/>
        </p:nvSpPr>
        <p:spPr bwMode="auto">
          <a:xfrm>
            <a:off x="468313" y="1844675"/>
            <a:ext cx="8229600" cy="2836863"/>
          </a:xfrm>
          <a:prstGeom prst="rect">
            <a:avLst/>
          </a:prstGeom>
          <a:noFill/>
          <a:ln w="9525">
            <a:noFill/>
            <a:round/>
            <a:headEnd/>
            <a:tailEnd/>
          </a:ln>
        </p:spPr>
        <p:txBody>
          <a:bodyPr/>
          <a:lstStyle/>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Evolution du Soleil à grande échelle de temps</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                                   à courte échelle de temps : cycle solaire de 11 ans </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Tectonique des plaques</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Variations de l’orbite terrestre : </a:t>
            </a:r>
            <a:r>
              <a:rPr lang="fr-FR" sz="2200" b="1" dirty="0" err="1">
                <a:solidFill>
                  <a:srgbClr val="000099"/>
                </a:solidFill>
                <a:latin typeface="+mn-lt"/>
                <a:cs typeface="Calibri" pitchFamily="34" charset="0"/>
              </a:rPr>
              <a:t>Milankovitch</a:t>
            </a:r>
            <a:endParaRPr lang="fr-FR" sz="2200" b="1" dirty="0">
              <a:solidFill>
                <a:srgbClr val="000099"/>
              </a:solidFill>
              <a:latin typeface="+mn-lt"/>
              <a:cs typeface="Calibri" pitchFamily="34" charset="0"/>
            </a:endParaRP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Volcanisme</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000099"/>
                </a:solidFill>
                <a:latin typeface="+mn-lt"/>
                <a:cs typeface="Calibri" pitchFamily="34" charset="0"/>
              </a:rPr>
              <a:t>Météorites et comètes</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fr-FR" sz="2200" b="1" dirty="0">
                <a:solidFill>
                  <a:srgbClr val="FF0000"/>
                </a:solidFill>
                <a:latin typeface="+mn-lt"/>
                <a:cs typeface="Calibri" pitchFamily="34" charset="0"/>
              </a:rPr>
              <a:t>Gaz à effet de serre</a:t>
            </a: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200" b="0" dirty="0">
              <a:solidFill>
                <a:srgbClr val="9999FF"/>
              </a:solidFill>
              <a:latin typeface="Times New Roman" pitchFamily="18" charset="0"/>
              <a:cs typeface="Calibri" pitchFamily="34" charset="0"/>
            </a:endParaRP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200" b="0" dirty="0">
              <a:solidFill>
                <a:srgbClr val="9999FF"/>
              </a:solidFill>
              <a:latin typeface="Times New Roman" pitchFamily="18" charset="0"/>
              <a:cs typeface="Calibri" pitchFamily="34" charset="0"/>
            </a:endParaRPr>
          </a:p>
          <a:p>
            <a:pPr marL="342900" indent="-341313">
              <a:lnSpc>
                <a:spcPct val="90000"/>
              </a:lnSpc>
              <a:spcBef>
                <a:spcPts val="55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sz="2200" b="0" dirty="0">
              <a:solidFill>
                <a:srgbClr val="9999FF"/>
              </a:solidFill>
              <a:latin typeface="Times New Roman" pitchFamily="18" charset="0"/>
              <a:cs typeface="Calibri" pitchFamily="34" charset="0"/>
            </a:endParaRPr>
          </a:p>
        </p:txBody>
      </p:sp>
      <p:sp>
        <p:nvSpPr>
          <p:cNvPr id="27652" name="Text Box 3"/>
          <p:cNvSpPr txBox="1">
            <a:spLocks noChangeArrowheads="1"/>
          </p:cNvSpPr>
          <p:nvPr/>
        </p:nvSpPr>
        <p:spPr bwMode="auto">
          <a:xfrm>
            <a:off x="3124200" y="6356350"/>
            <a:ext cx="2895600" cy="365125"/>
          </a:xfrm>
          <a:prstGeom prst="rect">
            <a:avLst/>
          </a:prstGeom>
          <a:noFill/>
          <a:ln w="9525">
            <a:noFill/>
            <a:round/>
            <a:headEnd/>
            <a:tailEnd/>
          </a:ln>
        </p:spPr>
        <p:txBody>
          <a:bodyPr wrap="none" anchor="ctr"/>
          <a:lstStyle/>
          <a:p>
            <a:endParaRPr lang="fr-FR"/>
          </a:p>
        </p:txBody>
      </p:sp>
      <p:sp>
        <p:nvSpPr>
          <p:cNvPr id="27653" name="Text Box 4"/>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9A411E-CF55-4D5A-A27A-3649CCC13CAB}" type="slidenum">
              <a:rPr lang="fr-FR" sz="1200" b="0">
                <a:solidFill>
                  <a:srgbClr val="898989"/>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fr-FR" sz="1200" b="0">
              <a:solidFill>
                <a:srgbClr val="898989"/>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additive="repl">
                                        <p:cTn id="7" dur="500"/>
                                        <p:tgtEl>
                                          <p:spTgt spid="2">
                                            <p:txEl>
                                              <p:pRg st="0" end="0"/>
                                            </p:txEl>
                                          </p:spTgt>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additive="repl">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additive="repl">
                                        <p:cTn id="14" dur="1" fill="hold">
                                          <p:stCondLst>
                                            <p:cond delay="0"/>
                                          </p:stCondLst>
                                        </p:cTn>
                                        <p:tgtEl>
                                          <p:spTgt spid="2">
                                            <p:txEl>
                                              <p:pRg st="2" end="2"/>
                                            </p:txEl>
                                          </p:spTgt>
                                        </p:tgtEl>
                                        <p:attrNameLst>
                                          <p:attrName>style.visibility</p:attrName>
                                        </p:attrNameLst>
                                      </p:cBhvr>
                                      <p:to>
                                        <p:strVal val="visible"/>
                                      </p:to>
                                    </p:set>
                                    <p:animEffect transition="in" filter="checkerboard(across)">
                                      <p:cBhvr additive="repl">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additive="repl">
                                        <p:cTn id="19" dur="1" fill="hold">
                                          <p:stCondLst>
                                            <p:cond delay="0"/>
                                          </p:stCondLst>
                                        </p:cTn>
                                        <p:tgtEl>
                                          <p:spTgt spid="2">
                                            <p:txEl>
                                              <p:pRg st="3" end="3"/>
                                            </p:txEl>
                                          </p:spTgt>
                                        </p:tgtEl>
                                        <p:attrNameLst>
                                          <p:attrName>style.visibility</p:attrName>
                                        </p:attrNameLst>
                                      </p:cBhvr>
                                      <p:to>
                                        <p:strVal val="visible"/>
                                      </p:to>
                                    </p:set>
                                    <p:animEffect transition="in" filter="checkerboard(across)">
                                      <p:cBhvr additive="repl">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additive="repl">
                                        <p:cTn id="24" dur="1" fill="hold">
                                          <p:stCondLst>
                                            <p:cond delay="0"/>
                                          </p:stCondLst>
                                        </p:cTn>
                                        <p:tgtEl>
                                          <p:spTgt spid="2">
                                            <p:txEl>
                                              <p:pRg st="4" end="4"/>
                                            </p:txEl>
                                          </p:spTgt>
                                        </p:tgtEl>
                                        <p:attrNameLst>
                                          <p:attrName>style.visibility</p:attrName>
                                        </p:attrNameLst>
                                      </p:cBhvr>
                                      <p:to>
                                        <p:strVal val="visible"/>
                                      </p:to>
                                    </p:set>
                                    <p:animEffect transition="in" filter="checkerboard(across)">
                                      <p:cBhvr additive="repl">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additive="repl">
                                        <p:cTn id="29" dur="1" fill="hold">
                                          <p:stCondLst>
                                            <p:cond delay="0"/>
                                          </p:stCondLst>
                                        </p:cTn>
                                        <p:tgtEl>
                                          <p:spTgt spid="2">
                                            <p:txEl>
                                              <p:pRg st="5" end="5"/>
                                            </p:txEl>
                                          </p:spTgt>
                                        </p:tgtEl>
                                        <p:attrNameLst>
                                          <p:attrName>style.visibility</p:attrName>
                                        </p:attrNameLst>
                                      </p:cBhvr>
                                      <p:to>
                                        <p:strVal val="visible"/>
                                      </p:to>
                                    </p:set>
                                    <p:animEffect transition="in" filter="checkerboard(across)">
                                      <p:cBhvr additive="repl">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additive="repl">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ppt_x</p:attrName>
                                        </p:attrNameLst>
                                      </p:cBhvr>
                                      <p:tavLst>
                                        <p:tav tm="100000">
                                          <p:val>
                                            <p:strVal val="#ppt_x"/>
                                          </p:val>
                                        </p:tav>
                                        <p:tav>
                                          <p:val>
                                            <p:strVal val="#ppt_x"/>
                                          </p:val>
                                        </p:tav>
                                      </p:tavLst>
                                    </p:anim>
                                    <p:anim calcmode="lin" valueType="num">
                                      <p:cBhvr>
                                        <p:cTn id="36" dur="500" fill="hold"/>
                                        <p:tgtEl>
                                          <p:spTgt spid="2">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3124200" y="6356350"/>
            <a:ext cx="2895600" cy="365125"/>
          </a:xfrm>
          <a:prstGeom prst="rect">
            <a:avLst/>
          </a:prstGeom>
          <a:noFill/>
          <a:ln w="9525">
            <a:noFill/>
            <a:round/>
            <a:headEnd/>
            <a:tailEnd/>
          </a:ln>
        </p:spPr>
        <p:txBody>
          <a:bodyPr wrap="none" anchor="ctr"/>
          <a:lstStyle/>
          <a:p>
            <a:endParaRPr lang="fr-FR"/>
          </a:p>
        </p:txBody>
      </p:sp>
      <p:sp>
        <p:nvSpPr>
          <p:cNvPr id="35843" name="Text Box 2"/>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88AD89-3F24-4D7C-952C-373CF7AFDB06}" type="slidenum">
              <a:rPr lang="fr-FR" sz="1200" b="0">
                <a:solidFill>
                  <a:srgbClr val="898989"/>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fr-FR" sz="1200" b="0">
              <a:solidFill>
                <a:srgbClr val="898989"/>
              </a:solidFill>
            </a:endParaRPr>
          </a:p>
        </p:txBody>
      </p:sp>
      <p:sp>
        <p:nvSpPr>
          <p:cNvPr id="18436" name="Text Box 3"/>
          <p:cNvSpPr txBox="1">
            <a:spLocks noChangeArrowheads="1"/>
          </p:cNvSpPr>
          <p:nvPr/>
        </p:nvSpPr>
        <p:spPr bwMode="auto">
          <a:xfrm>
            <a:off x="2087563" y="260350"/>
            <a:ext cx="5759450" cy="587375"/>
          </a:xfrm>
          <a:prstGeom prst="rect">
            <a:avLst/>
          </a:prstGeom>
          <a:noFill/>
          <a:ln w="9525">
            <a:noFill/>
            <a:round/>
            <a:headEnd/>
            <a:tailEnd/>
          </a:ln>
        </p:spPr>
        <p:txBody>
          <a:bodyPr lIns="90000" tIns="46800" rIns="90000" bIns="46800">
            <a:spAutoFit/>
          </a:bodyPr>
          <a:lstStyle/>
          <a:p>
            <a:pP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FF0000"/>
                </a:solidFill>
                <a:latin typeface="+mn-lt"/>
              </a:rPr>
              <a:t>L’effet de serre naturel</a:t>
            </a:r>
          </a:p>
        </p:txBody>
      </p:sp>
      <p:pic>
        <p:nvPicPr>
          <p:cNvPr id="35845" name="Picture 4"/>
          <p:cNvPicPr>
            <a:picLocks noChangeAspect="1" noChangeArrowheads="1"/>
          </p:cNvPicPr>
          <p:nvPr/>
        </p:nvPicPr>
        <p:blipFill>
          <a:blip r:embed="rId3" cstate="print"/>
          <a:srcRect/>
          <a:stretch>
            <a:fillRect/>
          </a:stretch>
        </p:blipFill>
        <p:spPr bwMode="auto">
          <a:xfrm>
            <a:off x="1476375" y="1125538"/>
            <a:ext cx="6553200" cy="5124450"/>
          </a:xfrm>
          <a:prstGeom prst="rect">
            <a:avLst/>
          </a:prstGeom>
          <a:noFill/>
          <a:ln w="9525">
            <a:noFill/>
            <a:round/>
            <a:headEnd/>
            <a:tailEnd/>
          </a:ln>
        </p:spPr>
      </p:pic>
      <p:sp>
        <p:nvSpPr>
          <p:cNvPr id="18438" name="Text Box 5"/>
          <p:cNvSpPr txBox="1">
            <a:spLocks noChangeArrowheads="1"/>
          </p:cNvSpPr>
          <p:nvPr/>
        </p:nvSpPr>
        <p:spPr bwMode="auto">
          <a:xfrm>
            <a:off x="4572000" y="5732463"/>
            <a:ext cx="3960813" cy="401637"/>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a:solidFill>
                  <a:srgbClr val="000099"/>
                </a:solidFill>
                <a:latin typeface="+mn-lt"/>
              </a:rPr>
              <a:t>Voyons cela plus en détail…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3412423-7F77-488C-8685-FAD4DD820D59}" type="slidenum">
              <a:rPr lang="fr-FR" sz="1200" b="0">
                <a:solidFill>
                  <a:srgbClr val="898989"/>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fr-FR" sz="1200" b="0">
              <a:solidFill>
                <a:srgbClr val="898989"/>
              </a:solidFill>
            </a:endParaRPr>
          </a:p>
        </p:txBody>
      </p:sp>
      <p:sp>
        <p:nvSpPr>
          <p:cNvPr id="2" name="Rectangle 2"/>
          <p:cNvSpPr>
            <a:spLocks noChangeArrowheads="1"/>
          </p:cNvSpPr>
          <p:nvPr/>
        </p:nvSpPr>
        <p:spPr bwMode="auto">
          <a:xfrm>
            <a:off x="1174750" y="4668838"/>
            <a:ext cx="2105025" cy="165100"/>
          </a:xfrm>
          <a:prstGeom prst="rect">
            <a:avLst/>
          </a:prstGeom>
          <a:solidFill>
            <a:srgbClr val="4F6228"/>
          </a:solidFill>
          <a:ln w="9525">
            <a:noFill/>
            <a:round/>
            <a:headEnd/>
            <a:tailEnd/>
          </a:ln>
        </p:spPr>
        <p:txBody>
          <a:bodyPr wrap="none" anchor="ctr"/>
          <a:lstStyle/>
          <a:p>
            <a:endParaRPr lang="fr-FR"/>
          </a:p>
        </p:txBody>
      </p:sp>
      <p:sp>
        <p:nvSpPr>
          <p:cNvPr id="19459" name="Rectangle 3"/>
          <p:cNvSpPr>
            <a:spLocks noChangeArrowheads="1"/>
          </p:cNvSpPr>
          <p:nvPr/>
        </p:nvSpPr>
        <p:spPr bwMode="auto">
          <a:xfrm>
            <a:off x="5583238" y="4664075"/>
            <a:ext cx="2105025" cy="165100"/>
          </a:xfrm>
          <a:prstGeom prst="rect">
            <a:avLst/>
          </a:prstGeom>
          <a:solidFill>
            <a:srgbClr val="4F6228"/>
          </a:solidFill>
          <a:ln w="9525">
            <a:noFill/>
            <a:round/>
            <a:headEnd/>
            <a:tailEnd/>
          </a:ln>
        </p:spPr>
        <p:txBody>
          <a:bodyPr wrap="none" anchor="ctr"/>
          <a:lstStyle/>
          <a:p>
            <a:endParaRPr lang="fr-FR"/>
          </a:p>
        </p:txBody>
      </p:sp>
      <p:sp>
        <p:nvSpPr>
          <p:cNvPr id="19460" name="AutoShape 4"/>
          <p:cNvSpPr>
            <a:spLocks noChangeArrowheads="1"/>
          </p:cNvSpPr>
          <p:nvPr/>
        </p:nvSpPr>
        <p:spPr bwMode="auto">
          <a:xfrm>
            <a:off x="5499100" y="3789363"/>
            <a:ext cx="2170113" cy="138112"/>
          </a:xfrm>
          <a:prstGeom prst="flowChartProcess">
            <a:avLst/>
          </a:prstGeom>
          <a:solidFill>
            <a:srgbClr val="33CCCC"/>
          </a:solidFill>
          <a:ln w="9525">
            <a:noFill/>
            <a:round/>
            <a:headEnd/>
            <a:tailEnd/>
          </a:ln>
        </p:spPr>
        <p:txBody>
          <a:bodyPr wrap="none" anchor="ctr"/>
          <a:lstStyle/>
          <a:p>
            <a:endParaRPr lang="fr-FR"/>
          </a:p>
        </p:txBody>
      </p:sp>
      <p:sp>
        <p:nvSpPr>
          <p:cNvPr id="19461" name="AutoShape 5"/>
          <p:cNvSpPr>
            <a:spLocks noChangeArrowheads="1"/>
          </p:cNvSpPr>
          <p:nvPr/>
        </p:nvSpPr>
        <p:spPr bwMode="auto">
          <a:xfrm>
            <a:off x="1293813" y="2709863"/>
            <a:ext cx="147637" cy="1954212"/>
          </a:xfrm>
          <a:prstGeom prst="downArrow">
            <a:avLst>
              <a:gd name="adj1" fmla="val 50000"/>
              <a:gd name="adj2" fmla="val 266264"/>
            </a:avLst>
          </a:prstGeom>
          <a:solidFill>
            <a:srgbClr val="FFFF00"/>
          </a:solidFill>
          <a:ln w="9525">
            <a:noFill/>
            <a:round/>
            <a:headEnd/>
            <a:tailEnd/>
          </a:ln>
        </p:spPr>
        <p:txBody>
          <a:bodyPr wrap="none" anchor="ctr"/>
          <a:lstStyle/>
          <a:p>
            <a:endParaRPr lang="fr-FR"/>
          </a:p>
        </p:txBody>
      </p:sp>
      <p:sp>
        <p:nvSpPr>
          <p:cNvPr id="19462" name="AutoShape 6"/>
          <p:cNvSpPr>
            <a:spLocks noChangeArrowheads="1"/>
          </p:cNvSpPr>
          <p:nvPr/>
        </p:nvSpPr>
        <p:spPr bwMode="auto">
          <a:xfrm>
            <a:off x="5622925" y="2636838"/>
            <a:ext cx="157163" cy="2027237"/>
          </a:xfrm>
          <a:prstGeom prst="downArrow">
            <a:avLst>
              <a:gd name="adj1" fmla="val 50000"/>
              <a:gd name="adj2" fmla="val 265563"/>
            </a:avLst>
          </a:prstGeom>
          <a:solidFill>
            <a:srgbClr val="FFFF00"/>
          </a:solidFill>
          <a:ln w="9525">
            <a:noFill/>
            <a:round/>
            <a:headEnd/>
            <a:tailEnd/>
          </a:ln>
        </p:spPr>
        <p:txBody>
          <a:bodyPr wrap="none" anchor="ctr"/>
          <a:lstStyle/>
          <a:p>
            <a:endParaRPr lang="fr-FR"/>
          </a:p>
        </p:txBody>
      </p:sp>
      <p:sp>
        <p:nvSpPr>
          <p:cNvPr id="19463" name="AutoShape 7"/>
          <p:cNvSpPr>
            <a:spLocks noChangeArrowheads="1"/>
          </p:cNvSpPr>
          <p:nvPr/>
        </p:nvSpPr>
        <p:spPr bwMode="auto">
          <a:xfrm>
            <a:off x="2268538" y="4076700"/>
            <a:ext cx="531812" cy="576263"/>
          </a:xfrm>
          <a:prstGeom prst="upArrow">
            <a:avLst>
              <a:gd name="adj1" fmla="val 50000"/>
              <a:gd name="adj2" fmla="val 59075"/>
            </a:avLst>
          </a:prstGeom>
          <a:solidFill>
            <a:srgbClr val="FF0000"/>
          </a:solidFill>
          <a:ln w="9525">
            <a:noFill/>
            <a:round/>
            <a:headEnd/>
            <a:tailEnd/>
          </a:ln>
        </p:spPr>
        <p:txBody>
          <a:bodyPr wrap="none" anchor="ctr"/>
          <a:lstStyle/>
          <a:p>
            <a:endParaRPr lang="fr-FR"/>
          </a:p>
        </p:txBody>
      </p:sp>
      <p:sp>
        <p:nvSpPr>
          <p:cNvPr id="19464" name="AutoShape 8"/>
          <p:cNvSpPr>
            <a:spLocks noChangeArrowheads="1"/>
          </p:cNvSpPr>
          <p:nvPr/>
        </p:nvSpPr>
        <p:spPr bwMode="auto">
          <a:xfrm>
            <a:off x="6010275" y="4221163"/>
            <a:ext cx="889000" cy="431800"/>
          </a:xfrm>
          <a:prstGeom prst="upArrow">
            <a:avLst>
              <a:gd name="adj1" fmla="val 50000"/>
              <a:gd name="adj2" fmla="val 55843"/>
            </a:avLst>
          </a:prstGeom>
          <a:solidFill>
            <a:srgbClr val="FF0000"/>
          </a:solidFill>
          <a:ln w="9525">
            <a:noFill/>
            <a:round/>
            <a:headEnd/>
            <a:tailEnd/>
          </a:ln>
        </p:spPr>
        <p:txBody>
          <a:bodyPr wrap="none" anchor="ctr"/>
          <a:lstStyle/>
          <a:p>
            <a:endParaRPr lang="fr-FR"/>
          </a:p>
        </p:txBody>
      </p:sp>
      <p:sp>
        <p:nvSpPr>
          <p:cNvPr id="19465" name="AutoShape 9"/>
          <p:cNvSpPr>
            <a:spLocks noChangeArrowheads="1"/>
          </p:cNvSpPr>
          <p:nvPr/>
        </p:nvSpPr>
        <p:spPr bwMode="auto">
          <a:xfrm>
            <a:off x="6899275" y="3932238"/>
            <a:ext cx="542925" cy="431800"/>
          </a:xfrm>
          <a:prstGeom prst="downArrow">
            <a:avLst>
              <a:gd name="adj1" fmla="val 50000"/>
              <a:gd name="adj2" fmla="val 53037"/>
            </a:avLst>
          </a:prstGeom>
          <a:solidFill>
            <a:srgbClr val="FF0000"/>
          </a:solidFill>
          <a:ln w="9525">
            <a:noFill/>
            <a:round/>
            <a:headEnd/>
            <a:tailEnd/>
          </a:ln>
        </p:spPr>
        <p:txBody>
          <a:bodyPr wrap="none" anchor="ctr"/>
          <a:lstStyle/>
          <a:p>
            <a:endParaRPr lang="fr-FR"/>
          </a:p>
        </p:txBody>
      </p:sp>
      <p:sp>
        <p:nvSpPr>
          <p:cNvPr id="19466" name="AutoShape 10"/>
          <p:cNvSpPr>
            <a:spLocks noChangeArrowheads="1"/>
          </p:cNvSpPr>
          <p:nvPr/>
        </p:nvSpPr>
        <p:spPr bwMode="auto">
          <a:xfrm>
            <a:off x="6899275" y="3357563"/>
            <a:ext cx="554038" cy="431800"/>
          </a:xfrm>
          <a:prstGeom prst="upArrow">
            <a:avLst>
              <a:gd name="adj1" fmla="val 50000"/>
              <a:gd name="adj2" fmla="val 55606"/>
            </a:avLst>
          </a:prstGeom>
          <a:solidFill>
            <a:srgbClr val="FF0000"/>
          </a:solidFill>
          <a:ln w="9525">
            <a:noFill/>
            <a:round/>
            <a:headEnd/>
            <a:tailEnd/>
          </a:ln>
        </p:spPr>
        <p:txBody>
          <a:bodyPr wrap="none" anchor="ctr"/>
          <a:lstStyle/>
          <a:p>
            <a:endParaRPr lang="fr-FR"/>
          </a:p>
        </p:txBody>
      </p:sp>
      <p:sp>
        <p:nvSpPr>
          <p:cNvPr id="19467" name="Text Box 11"/>
          <p:cNvSpPr txBox="1">
            <a:spLocks noChangeArrowheads="1"/>
          </p:cNvSpPr>
          <p:nvPr/>
        </p:nvSpPr>
        <p:spPr bwMode="auto">
          <a:xfrm>
            <a:off x="2843213" y="2636838"/>
            <a:ext cx="1908175" cy="576262"/>
          </a:xfrm>
          <a:prstGeom prst="rect">
            <a:avLst/>
          </a:prstGeom>
          <a:solidFill>
            <a:srgbClr val="FFFF00"/>
          </a:solid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600" dirty="0" err="1">
                <a:solidFill>
                  <a:srgbClr val="000099"/>
                </a:solidFill>
                <a:latin typeface="+mn-lt"/>
                <a:cs typeface="Calibri" pitchFamily="34" charset="0"/>
              </a:rPr>
              <a:t>Rayonnement</a:t>
            </a:r>
            <a:r>
              <a:rPr lang="en-US" sz="1600" dirty="0">
                <a:solidFill>
                  <a:srgbClr val="000099"/>
                </a:solidFill>
                <a:latin typeface="+mn-lt"/>
                <a:cs typeface="Calibri" pitchFamily="34" charset="0"/>
              </a:rPr>
              <a:t> </a:t>
            </a:r>
            <a:r>
              <a:rPr lang="en-US" sz="1600" dirty="0" err="1">
                <a:solidFill>
                  <a:srgbClr val="000099"/>
                </a:solidFill>
                <a:latin typeface="+mn-lt"/>
                <a:cs typeface="Calibri" pitchFamily="34" charset="0"/>
              </a:rPr>
              <a:t>solaire</a:t>
            </a:r>
            <a:endParaRPr lang="en-US" sz="1600" dirty="0">
              <a:solidFill>
                <a:srgbClr val="000099"/>
              </a:solidFill>
              <a:latin typeface="+mn-lt"/>
              <a:cs typeface="Calibri" pitchFamily="34" charset="0"/>
            </a:endParaRPr>
          </a:p>
        </p:txBody>
      </p:sp>
      <p:sp>
        <p:nvSpPr>
          <p:cNvPr id="19468" name="Text Box 12"/>
          <p:cNvSpPr txBox="1">
            <a:spLocks noChangeArrowheads="1"/>
          </p:cNvSpPr>
          <p:nvPr/>
        </p:nvSpPr>
        <p:spPr bwMode="auto">
          <a:xfrm>
            <a:off x="971550" y="3429000"/>
            <a:ext cx="360363" cy="398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1</a:t>
            </a:r>
          </a:p>
        </p:txBody>
      </p:sp>
      <p:sp>
        <p:nvSpPr>
          <p:cNvPr id="19469" name="Text Box 13"/>
          <p:cNvSpPr txBox="1">
            <a:spLocks noChangeArrowheads="1"/>
          </p:cNvSpPr>
          <p:nvPr/>
        </p:nvSpPr>
        <p:spPr bwMode="auto">
          <a:xfrm>
            <a:off x="4464050" y="3644900"/>
            <a:ext cx="900113" cy="431800"/>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a:solidFill>
                  <a:srgbClr val="000099"/>
                </a:solidFill>
                <a:cs typeface="Calibri" pitchFamily="32" charset="0"/>
              </a:rPr>
              <a:t>Vitre </a:t>
            </a:r>
          </a:p>
        </p:txBody>
      </p:sp>
      <p:sp>
        <p:nvSpPr>
          <p:cNvPr id="19472" name="Text Box 16"/>
          <p:cNvSpPr txBox="1">
            <a:spLocks noChangeArrowheads="1"/>
          </p:cNvSpPr>
          <p:nvPr/>
        </p:nvSpPr>
        <p:spPr bwMode="auto">
          <a:xfrm>
            <a:off x="2771775" y="3933825"/>
            <a:ext cx="360363" cy="398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1</a:t>
            </a:r>
          </a:p>
        </p:txBody>
      </p:sp>
      <p:sp>
        <p:nvSpPr>
          <p:cNvPr id="19473" name="Text Box 17"/>
          <p:cNvSpPr txBox="1">
            <a:spLocks noChangeArrowheads="1"/>
          </p:cNvSpPr>
          <p:nvPr/>
        </p:nvSpPr>
        <p:spPr bwMode="auto">
          <a:xfrm>
            <a:off x="5364163" y="2924175"/>
            <a:ext cx="431800" cy="398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1</a:t>
            </a:r>
          </a:p>
        </p:txBody>
      </p:sp>
      <p:sp>
        <p:nvSpPr>
          <p:cNvPr id="19474" name="Text Box 18"/>
          <p:cNvSpPr txBox="1">
            <a:spLocks noChangeArrowheads="1"/>
          </p:cNvSpPr>
          <p:nvPr/>
        </p:nvSpPr>
        <p:spPr bwMode="auto">
          <a:xfrm>
            <a:off x="7380288" y="3213100"/>
            <a:ext cx="431800" cy="398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1</a:t>
            </a:r>
          </a:p>
        </p:txBody>
      </p:sp>
      <p:sp>
        <p:nvSpPr>
          <p:cNvPr id="19475" name="Text Box 19"/>
          <p:cNvSpPr txBox="1">
            <a:spLocks noChangeArrowheads="1"/>
          </p:cNvSpPr>
          <p:nvPr/>
        </p:nvSpPr>
        <p:spPr bwMode="auto">
          <a:xfrm>
            <a:off x="7380288" y="4149725"/>
            <a:ext cx="360362" cy="398463"/>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1</a:t>
            </a:r>
          </a:p>
        </p:txBody>
      </p:sp>
      <p:sp>
        <p:nvSpPr>
          <p:cNvPr id="19476" name="Text Box 20"/>
          <p:cNvSpPr txBox="1">
            <a:spLocks noChangeArrowheads="1"/>
          </p:cNvSpPr>
          <p:nvPr/>
        </p:nvSpPr>
        <p:spPr bwMode="auto">
          <a:xfrm>
            <a:off x="5940425" y="4005263"/>
            <a:ext cx="360363" cy="39846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0">
                <a:solidFill>
                  <a:srgbClr val="000000"/>
                </a:solidFill>
              </a:rPr>
              <a:t>2</a:t>
            </a:r>
          </a:p>
        </p:txBody>
      </p:sp>
      <p:sp>
        <p:nvSpPr>
          <p:cNvPr id="19478" name="Text Box 21"/>
          <p:cNvSpPr txBox="1">
            <a:spLocks noChangeArrowheads="1"/>
          </p:cNvSpPr>
          <p:nvPr/>
        </p:nvSpPr>
        <p:spPr bwMode="auto">
          <a:xfrm>
            <a:off x="684213" y="404813"/>
            <a:ext cx="7772400" cy="658812"/>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FF0000"/>
                </a:solidFill>
                <a:latin typeface="+mn-lt"/>
                <a:cs typeface="Calibri" pitchFamily="34" charset="0"/>
              </a:rPr>
              <a:t>Bilan radiatif, modèle d’une vitre</a:t>
            </a:r>
          </a:p>
        </p:txBody>
      </p:sp>
      <p:sp>
        <p:nvSpPr>
          <p:cNvPr id="3" name="Text Box 22"/>
          <p:cNvSpPr txBox="1">
            <a:spLocks noChangeArrowheads="1"/>
          </p:cNvSpPr>
          <p:nvPr/>
        </p:nvSpPr>
        <p:spPr bwMode="auto">
          <a:xfrm>
            <a:off x="1187450" y="1341438"/>
            <a:ext cx="7345363" cy="709612"/>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a:solidFill>
                  <a:srgbClr val="000099"/>
                </a:solidFill>
                <a:latin typeface="+mn-lt"/>
              </a:rPr>
              <a:t>Vitre « parfaite » : transparente au rayonnement solaire incident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a:solidFill>
                  <a:srgbClr val="000099"/>
                </a:solidFill>
                <a:latin typeface="+mn-lt"/>
              </a:rPr>
              <a:t>                                opaque au rayonnement infrarouge terrestre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100000">
                                          <p:val>
                                            <p:strVal val="0-#ppt_w/2"/>
                                          </p:val>
                                        </p:tav>
                                        <p:tav>
                                          <p:val>
                                            <p:strVal val="#ppt_x"/>
                                          </p:val>
                                        </p:tav>
                                      </p:tavLst>
                                    </p:anim>
                                    <p:anim calcmode="lin" valueType="num">
                                      <p:cBhvr>
                                        <p:cTn id="8" dur="500" fill="hold"/>
                                        <p:tgtEl>
                                          <p:spTgt spid="3">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100000">
                                          <p:val>
                                            <p:strVal val="1+#ppt_w/2"/>
                                          </p:val>
                                        </p:tav>
                                        <p:tav>
                                          <p:val>
                                            <p:strVal val="#ppt_x"/>
                                          </p:val>
                                        </p:tav>
                                      </p:tavLst>
                                    </p:anim>
                                    <p:anim calcmode="lin" valueType="num">
                                      <p:cBhvr>
                                        <p:cTn id="14" dur="500" fill="hold"/>
                                        <p:tgtEl>
                                          <p:spTgt spid="3">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additive="repl">
                                        <p:cTn id="18" dur="1" fill="hold">
                                          <p:stCondLst>
                                            <p:cond delay="0"/>
                                          </p:stCondLst>
                                        </p:cTn>
                                        <p:tgtEl>
                                          <p:spTgt spid="2"/>
                                        </p:tgtEl>
                                        <p:attrNameLst>
                                          <p:attrName>style.visibility</p:attrName>
                                        </p:attrNameLst>
                                      </p:cBhvr>
                                      <p:to>
                                        <p:strVal val="visible"/>
                                      </p:to>
                                    </p:set>
                                    <p:animEffect transition="in" filter="checkerboard(across)">
                                      <p:cBhvr additive="repl">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additive="repl">
                                        <p:cTn id="23" dur="1" fill="hold">
                                          <p:stCondLst>
                                            <p:cond delay="0"/>
                                          </p:stCondLst>
                                        </p:cTn>
                                        <p:tgtEl>
                                          <p:spTgt spid="19459"/>
                                        </p:tgtEl>
                                        <p:attrNameLst>
                                          <p:attrName>style.visibility</p:attrName>
                                        </p:attrNameLst>
                                      </p:cBhvr>
                                      <p:to>
                                        <p:strVal val="visible"/>
                                      </p:to>
                                    </p:set>
                                    <p:animEffect transition="in" filter="checkerboard(across)">
                                      <p:cBhvr additive="repl">
                                        <p:cTn id="24" dur="500"/>
                                        <p:tgtEl>
                                          <p:spTgt spid="1945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additive="repl">
                                        <p:cTn id="28" dur="1" fill="hold">
                                          <p:stCondLst>
                                            <p:cond delay="0"/>
                                          </p:stCondLst>
                                        </p:cTn>
                                        <p:tgtEl>
                                          <p:spTgt spid="19460"/>
                                        </p:tgtEl>
                                        <p:attrNameLst>
                                          <p:attrName>style.visibility</p:attrName>
                                        </p:attrNameLst>
                                      </p:cBhvr>
                                      <p:to>
                                        <p:strVal val="visible"/>
                                      </p:to>
                                    </p:set>
                                    <p:anim calcmode="lin" valueType="num">
                                      <p:cBhvr>
                                        <p:cTn id="29" dur="500" fill="hold"/>
                                        <p:tgtEl>
                                          <p:spTgt spid="19460"/>
                                        </p:tgtEl>
                                        <p:attrNameLst>
                                          <p:attrName>ppt_x</p:attrName>
                                        </p:attrNameLst>
                                      </p:cBhvr>
                                      <p:tavLst>
                                        <p:tav tm="100000">
                                          <p:val>
                                            <p:strVal val="1+#ppt_w/2"/>
                                          </p:val>
                                        </p:tav>
                                        <p:tav>
                                          <p:val>
                                            <p:strVal val="#ppt_x"/>
                                          </p:val>
                                        </p:tav>
                                      </p:tavLst>
                                    </p:anim>
                                    <p:anim calcmode="lin" valueType="num">
                                      <p:cBhvr>
                                        <p:cTn id="30" dur="500" fill="hold"/>
                                        <p:tgtEl>
                                          <p:spTgt spid="19460"/>
                                        </p:tgtEl>
                                        <p:attrNameLst>
                                          <p:attrName>ppt_y</p:attrName>
                                        </p:attrNameLst>
                                      </p:cBhvr>
                                      <p:tavLst>
                                        <p:tav tm="100000">
                                          <p:val>
                                            <p:strVal val="#ppt_y"/>
                                          </p:val>
                                        </p:tav>
                                        <p:tav>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additive="repl">
                                        <p:cTn id="34" dur="1" fill="hold">
                                          <p:stCondLst>
                                            <p:cond delay="0"/>
                                          </p:stCondLst>
                                        </p:cTn>
                                        <p:tgtEl>
                                          <p:spTgt spid="19469"/>
                                        </p:tgtEl>
                                        <p:attrNameLst>
                                          <p:attrName>style.visibility</p:attrName>
                                        </p:attrNameLst>
                                      </p:cBhvr>
                                      <p:to>
                                        <p:strVal val="visible"/>
                                      </p:to>
                                    </p:set>
                                    <p:animEffect transition="in" filter="checkerboard(across)">
                                      <p:cBhvr additive="repl">
                                        <p:cTn id="35" dur="500"/>
                                        <p:tgtEl>
                                          <p:spTgt spid="1946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additive="repl">
                                        <p:cTn id="39" dur="1" fill="hold">
                                          <p:stCondLst>
                                            <p:cond delay="0"/>
                                          </p:stCondLst>
                                        </p:cTn>
                                        <p:tgtEl>
                                          <p:spTgt spid="19467"/>
                                        </p:tgtEl>
                                        <p:attrNameLst>
                                          <p:attrName>style.visibility</p:attrName>
                                        </p:attrNameLst>
                                      </p:cBhvr>
                                      <p:to>
                                        <p:strVal val="visible"/>
                                      </p:to>
                                    </p:set>
                                    <p:animEffect transition="in" filter="box(in)">
                                      <p:cBhvr additive="repl">
                                        <p:cTn id="40" dur="500"/>
                                        <p:tgtEl>
                                          <p:spTgt spid="1946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additive="repl">
                                        <p:cTn id="44" dur="1" fill="hold">
                                          <p:stCondLst>
                                            <p:cond delay="0"/>
                                          </p:stCondLst>
                                        </p:cTn>
                                        <p:tgtEl>
                                          <p:spTgt spid="19461"/>
                                        </p:tgtEl>
                                        <p:attrNameLst>
                                          <p:attrName>style.visibility</p:attrName>
                                        </p:attrNameLst>
                                      </p:cBhvr>
                                      <p:to>
                                        <p:strVal val="visible"/>
                                      </p:to>
                                    </p:set>
                                    <p:anim calcmode="lin" valueType="num">
                                      <p:cBhvr>
                                        <p:cTn id="45" dur="500" fill="hold"/>
                                        <p:tgtEl>
                                          <p:spTgt spid="19461"/>
                                        </p:tgtEl>
                                        <p:attrNameLst>
                                          <p:attrName>ppt_x</p:attrName>
                                        </p:attrNameLst>
                                      </p:cBhvr>
                                      <p:tavLst>
                                        <p:tav tm="100000">
                                          <p:val>
                                            <p:strVal val="#ppt_x"/>
                                          </p:val>
                                        </p:tav>
                                        <p:tav>
                                          <p:val>
                                            <p:strVal val="#ppt_x"/>
                                          </p:val>
                                        </p:tav>
                                      </p:tavLst>
                                    </p:anim>
                                    <p:anim calcmode="lin" valueType="num">
                                      <p:cBhvr>
                                        <p:cTn id="46" dur="500" fill="hold"/>
                                        <p:tgtEl>
                                          <p:spTgt spid="19461"/>
                                        </p:tgtEl>
                                        <p:attrNameLst>
                                          <p:attrName>ppt_y</p:attrName>
                                        </p:attrNameLst>
                                      </p:cBhvr>
                                      <p:tavLst>
                                        <p:tav tm="100000">
                                          <p:val>
                                            <p:strVal val="0-#ppt_h/2"/>
                                          </p:val>
                                        </p:tav>
                                        <p:tav>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additive="repl">
                                        <p:cTn id="50" dur="1" fill="hold">
                                          <p:stCondLst>
                                            <p:cond delay="0"/>
                                          </p:stCondLst>
                                        </p:cTn>
                                        <p:tgtEl>
                                          <p:spTgt spid="19462"/>
                                        </p:tgtEl>
                                        <p:attrNameLst>
                                          <p:attrName>style.visibility</p:attrName>
                                        </p:attrNameLst>
                                      </p:cBhvr>
                                      <p:to>
                                        <p:strVal val="visible"/>
                                      </p:to>
                                    </p:set>
                                    <p:anim calcmode="lin" valueType="num">
                                      <p:cBhvr>
                                        <p:cTn id="51" dur="500" fill="hold"/>
                                        <p:tgtEl>
                                          <p:spTgt spid="19462"/>
                                        </p:tgtEl>
                                        <p:attrNameLst>
                                          <p:attrName>ppt_x</p:attrName>
                                        </p:attrNameLst>
                                      </p:cBhvr>
                                      <p:tavLst>
                                        <p:tav tm="100000">
                                          <p:val>
                                            <p:strVal val="#ppt_x"/>
                                          </p:val>
                                        </p:tav>
                                        <p:tav>
                                          <p:val>
                                            <p:strVal val="#ppt_x"/>
                                          </p:val>
                                        </p:tav>
                                      </p:tavLst>
                                    </p:anim>
                                    <p:anim calcmode="lin" valueType="num">
                                      <p:cBhvr>
                                        <p:cTn id="52" dur="500" fill="hold"/>
                                        <p:tgtEl>
                                          <p:spTgt spid="19462"/>
                                        </p:tgtEl>
                                        <p:attrNameLst>
                                          <p:attrName>ppt_y</p:attrName>
                                        </p:attrNameLst>
                                      </p:cBhvr>
                                      <p:tavLst>
                                        <p:tav tm="100000">
                                          <p:val>
                                            <p:strVal val="0-#ppt_h/2"/>
                                          </p:val>
                                        </p:tav>
                                        <p:tav>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additive="repl">
                                        <p:cTn id="56" dur="1" fill="hold">
                                          <p:stCondLst>
                                            <p:cond delay="0"/>
                                          </p:stCondLst>
                                        </p:cTn>
                                        <p:tgtEl>
                                          <p:spTgt spid="19463"/>
                                        </p:tgtEl>
                                        <p:attrNameLst>
                                          <p:attrName>style.visibility</p:attrName>
                                        </p:attrNameLst>
                                      </p:cBhvr>
                                      <p:to>
                                        <p:strVal val="visible"/>
                                      </p:to>
                                    </p:set>
                                    <p:animEffect transition="in" filter="checkerboard(across)">
                                      <p:cBhvr additive="repl">
                                        <p:cTn id="57" dur="500"/>
                                        <p:tgtEl>
                                          <p:spTgt spid="1946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additive="repl">
                                        <p:cTn id="61" dur="1" fill="hold">
                                          <p:stCondLst>
                                            <p:cond delay="0"/>
                                          </p:stCondLst>
                                        </p:cTn>
                                        <p:tgtEl>
                                          <p:spTgt spid="19464"/>
                                        </p:tgtEl>
                                        <p:attrNameLst>
                                          <p:attrName>style.visibility</p:attrName>
                                        </p:attrNameLst>
                                      </p:cBhvr>
                                      <p:to>
                                        <p:strVal val="visible"/>
                                      </p:to>
                                    </p:set>
                                    <p:animEffect transition="in" filter="checkerboard(across)">
                                      <p:cBhvr additive="repl">
                                        <p:cTn id="62" dur="500"/>
                                        <p:tgtEl>
                                          <p:spTgt spid="1946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additive="repl">
                                        <p:cTn id="66" dur="1" fill="hold">
                                          <p:stCondLst>
                                            <p:cond delay="0"/>
                                          </p:stCondLst>
                                        </p:cTn>
                                        <p:tgtEl>
                                          <p:spTgt spid="19466"/>
                                        </p:tgtEl>
                                        <p:attrNameLst>
                                          <p:attrName>style.visibility</p:attrName>
                                        </p:attrNameLst>
                                      </p:cBhvr>
                                      <p:to>
                                        <p:strVal val="visible"/>
                                      </p:to>
                                    </p:set>
                                    <p:animEffect transition="in" filter="checkerboard(across)">
                                      <p:cBhvr additive="repl">
                                        <p:cTn id="67" dur="500"/>
                                        <p:tgtEl>
                                          <p:spTgt spid="1946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additive="repl">
                                        <p:cTn id="71" dur="1" fill="hold">
                                          <p:stCondLst>
                                            <p:cond delay="0"/>
                                          </p:stCondLst>
                                        </p:cTn>
                                        <p:tgtEl>
                                          <p:spTgt spid="19465"/>
                                        </p:tgtEl>
                                        <p:attrNameLst>
                                          <p:attrName>style.visibility</p:attrName>
                                        </p:attrNameLst>
                                      </p:cBhvr>
                                      <p:to>
                                        <p:strVal val="visible"/>
                                      </p:to>
                                    </p:set>
                                    <p:animEffect transition="in" filter="checkerboard(across)">
                                      <p:cBhvr additive="repl">
                                        <p:cTn id="72" dur="500"/>
                                        <p:tgtEl>
                                          <p:spTgt spid="19465"/>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additive="repl">
                                        <p:cTn id="76" dur="1" fill="hold">
                                          <p:stCondLst>
                                            <p:cond delay="0"/>
                                          </p:stCondLst>
                                        </p:cTn>
                                        <p:tgtEl>
                                          <p:spTgt spid="19468"/>
                                        </p:tgtEl>
                                        <p:attrNameLst>
                                          <p:attrName>style.visibility</p:attrName>
                                        </p:attrNameLst>
                                      </p:cBhvr>
                                      <p:to>
                                        <p:strVal val="visible"/>
                                      </p:to>
                                    </p:set>
                                    <p:animEffect transition="in" filter="checkerboard(across)">
                                      <p:cBhvr additive="repl">
                                        <p:cTn id="77" dur="500"/>
                                        <p:tgtEl>
                                          <p:spTgt spid="19468"/>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additive="repl">
                                        <p:cTn id="81" dur="1" fill="hold">
                                          <p:stCondLst>
                                            <p:cond delay="0"/>
                                          </p:stCondLst>
                                        </p:cTn>
                                        <p:tgtEl>
                                          <p:spTgt spid="19473"/>
                                        </p:tgtEl>
                                        <p:attrNameLst>
                                          <p:attrName>style.visibility</p:attrName>
                                        </p:attrNameLst>
                                      </p:cBhvr>
                                      <p:to>
                                        <p:strVal val="visible"/>
                                      </p:to>
                                    </p:set>
                                    <p:animEffect transition="in" filter="checkerboard(across)">
                                      <p:cBhvr additive="repl">
                                        <p:cTn id="82" dur="500"/>
                                        <p:tgtEl>
                                          <p:spTgt spid="1947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additive="repl">
                                        <p:cTn id="86" dur="1" fill="hold">
                                          <p:stCondLst>
                                            <p:cond delay="0"/>
                                          </p:stCondLst>
                                        </p:cTn>
                                        <p:tgtEl>
                                          <p:spTgt spid="19472"/>
                                        </p:tgtEl>
                                        <p:attrNameLst>
                                          <p:attrName>style.visibility</p:attrName>
                                        </p:attrNameLst>
                                      </p:cBhvr>
                                      <p:to>
                                        <p:strVal val="visible"/>
                                      </p:to>
                                    </p:set>
                                    <p:animEffect transition="in" filter="checkerboard(across)">
                                      <p:cBhvr additive="repl">
                                        <p:cTn id="87" dur="500"/>
                                        <p:tgtEl>
                                          <p:spTgt spid="19472"/>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nodeType="clickEffect">
                                  <p:stCondLst>
                                    <p:cond delay="0"/>
                                  </p:stCondLst>
                                  <p:childTnLst>
                                    <p:set>
                                      <p:cBhvr additive="repl">
                                        <p:cTn id="91" dur="1" fill="hold">
                                          <p:stCondLst>
                                            <p:cond delay="0"/>
                                          </p:stCondLst>
                                        </p:cTn>
                                        <p:tgtEl>
                                          <p:spTgt spid="19474"/>
                                        </p:tgtEl>
                                        <p:attrNameLst>
                                          <p:attrName>style.visibility</p:attrName>
                                        </p:attrNameLst>
                                      </p:cBhvr>
                                      <p:to>
                                        <p:strVal val="visible"/>
                                      </p:to>
                                    </p:set>
                                    <p:animEffect transition="in" filter="checkerboard(across)">
                                      <p:cBhvr additive="repl">
                                        <p:cTn id="92" dur="500"/>
                                        <p:tgtEl>
                                          <p:spTgt spid="19474"/>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additive="repl">
                                        <p:cTn id="96" dur="1" fill="hold">
                                          <p:stCondLst>
                                            <p:cond delay="0"/>
                                          </p:stCondLst>
                                        </p:cTn>
                                        <p:tgtEl>
                                          <p:spTgt spid="19475"/>
                                        </p:tgtEl>
                                        <p:attrNameLst>
                                          <p:attrName>style.visibility</p:attrName>
                                        </p:attrNameLst>
                                      </p:cBhvr>
                                      <p:to>
                                        <p:strVal val="visible"/>
                                      </p:to>
                                    </p:set>
                                    <p:animEffect transition="in" filter="checkerboard(across)">
                                      <p:cBhvr additive="repl">
                                        <p:cTn id="97" dur="500"/>
                                        <p:tgtEl>
                                          <p:spTgt spid="19475"/>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additive="repl">
                                        <p:cTn id="101" dur="1" fill="hold">
                                          <p:stCondLst>
                                            <p:cond delay="0"/>
                                          </p:stCondLst>
                                        </p:cTn>
                                        <p:tgtEl>
                                          <p:spTgt spid="19476"/>
                                        </p:tgtEl>
                                        <p:attrNameLst>
                                          <p:attrName>style.visibility</p:attrName>
                                        </p:attrNameLst>
                                      </p:cBhvr>
                                      <p:to>
                                        <p:strVal val="visible"/>
                                      </p:to>
                                    </p:set>
                                    <p:animEffect transition="in" filter="checkerboard(across)">
                                      <p:cBhvr additive="repl">
                                        <p:cTn id="102" dur="5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59" grpId="0" animBg="1"/>
      <p:bldP spid="19460" grpId="0" animBg="1"/>
      <p:bldP spid="19461" grpId="0" animBg="1"/>
      <p:bldP spid="19462" grpId="0" animBg="1"/>
      <p:bldP spid="19463" grpId="0" animBg="1"/>
      <p:bldP spid="19464" grpId="0" animBg="1"/>
      <p:bldP spid="19465" grpId="0" animBg="1"/>
      <p:bldP spid="194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553200" y="6356350"/>
            <a:ext cx="2133600" cy="365125"/>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23DC1B-C0CF-4094-9666-7D3CA69274D1}" type="slidenum">
              <a:rPr lang="fr-FR" sz="1200" b="0">
                <a:solidFill>
                  <a:srgbClr val="898989"/>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fr-FR" sz="1200" b="0">
              <a:solidFill>
                <a:srgbClr val="898989"/>
              </a:solidFill>
            </a:endParaRPr>
          </a:p>
        </p:txBody>
      </p:sp>
      <p:pic>
        <p:nvPicPr>
          <p:cNvPr id="2" name="Picture 2"/>
          <p:cNvPicPr>
            <a:picLocks noChangeAspect="1" noChangeArrowheads="1"/>
          </p:cNvPicPr>
          <p:nvPr/>
        </p:nvPicPr>
        <p:blipFill>
          <a:blip r:embed="rId3" cstate="print"/>
          <a:srcRect/>
          <a:stretch>
            <a:fillRect/>
          </a:stretch>
        </p:blipFill>
        <p:spPr bwMode="auto">
          <a:xfrm>
            <a:off x="827584" y="1700808"/>
            <a:ext cx="7834312" cy="4521200"/>
          </a:xfrm>
          <a:prstGeom prst="rect">
            <a:avLst/>
          </a:prstGeom>
          <a:noFill/>
          <a:ln w="9525">
            <a:noFill/>
            <a:round/>
            <a:headEnd/>
            <a:tailEnd/>
          </a:ln>
        </p:spPr>
      </p:pic>
      <p:sp>
        <p:nvSpPr>
          <p:cNvPr id="21508" name="Text Box 3"/>
          <p:cNvSpPr txBox="1">
            <a:spLocks noChangeArrowheads="1"/>
          </p:cNvSpPr>
          <p:nvPr/>
        </p:nvSpPr>
        <p:spPr bwMode="auto">
          <a:xfrm>
            <a:off x="936625" y="260350"/>
            <a:ext cx="7559675" cy="587375"/>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dirty="0">
                <a:solidFill>
                  <a:srgbClr val="FF0000"/>
                </a:solidFill>
                <a:latin typeface="+mn-lt"/>
              </a:rPr>
              <a:t>Echanges Terre-atmosphère</a:t>
            </a:r>
          </a:p>
        </p:txBody>
      </p:sp>
      <p:sp>
        <p:nvSpPr>
          <p:cNvPr id="21509" name="Text Box 4"/>
          <p:cNvSpPr txBox="1">
            <a:spLocks noChangeArrowheads="1"/>
          </p:cNvSpPr>
          <p:nvPr/>
        </p:nvSpPr>
        <p:spPr bwMode="auto">
          <a:xfrm>
            <a:off x="1042988" y="1196975"/>
            <a:ext cx="7129462" cy="710067"/>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a:solidFill>
                  <a:srgbClr val="000099"/>
                </a:solidFill>
                <a:latin typeface="+mn-lt"/>
              </a:rPr>
              <a:t>C’est un petit peu plus </a:t>
            </a:r>
            <a:r>
              <a:rPr lang="fr-FR" sz="2000" b="1" dirty="0" smtClean="0">
                <a:solidFill>
                  <a:srgbClr val="000099"/>
                </a:solidFill>
                <a:latin typeface="+mn-lt"/>
              </a:rPr>
              <a:t>compliqué,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smtClean="0">
                <a:solidFill>
                  <a:srgbClr val="000099"/>
                </a:solidFill>
                <a:latin typeface="+mn-lt"/>
              </a:rPr>
              <a:t>il faut tenir compte du gradient thermique </a:t>
            </a:r>
            <a:endParaRPr lang="fr-FR" sz="2000" b="1" dirty="0">
              <a:solidFill>
                <a:srgbClr val="000099"/>
              </a:solidFill>
              <a:latin typeface="+mn-lt"/>
            </a:endParaRPr>
          </a:p>
        </p:txBody>
      </p:sp>
      <p:sp>
        <p:nvSpPr>
          <p:cNvPr id="3" name="Oval 5"/>
          <p:cNvSpPr>
            <a:spLocks noChangeArrowheads="1"/>
          </p:cNvSpPr>
          <p:nvPr/>
        </p:nvSpPr>
        <p:spPr bwMode="auto">
          <a:xfrm>
            <a:off x="2916238" y="5516563"/>
            <a:ext cx="1008062" cy="576262"/>
          </a:xfrm>
          <a:prstGeom prst="ellipse">
            <a:avLst/>
          </a:prstGeom>
          <a:noFill/>
          <a:ln w="25560" cap="sq">
            <a:solidFill>
              <a:srgbClr val="FF0000"/>
            </a:solidFill>
            <a:miter lim="800000"/>
            <a:headEnd/>
            <a:tailEnd/>
          </a:ln>
        </p:spPr>
        <p:txBody>
          <a:bodyPr wrap="none" anchor="ctr"/>
          <a:lstStyle/>
          <a:p>
            <a:endParaRPr lang="fr-FR"/>
          </a:p>
        </p:txBody>
      </p:sp>
      <p:sp>
        <p:nvSpPr>
          <p:cNvPr id="21510" name="Oval 6"/>
          <p:cNvSpPr>
            <a:spLocks noChangeArrowheads="1"/>
          </p:cNvSpPr>
          <p:nvPr/>
        </p:nvSpPr>
        <p:spPr bwMode="auto">
          <a:xfrm>
            <a:off x="5508625" y="5300663"/>
            <a:ext cx="863600" cy="649287"/>
          </a:xfrm>
          <a:prstGeom prst="ellipse">
            <a:avLst/>
          </a:prstGeom>
          <a:noFill/>
          <a:ln w="25560" cap="sq">
            <a:solidFill>
              <a:srgbClr val="FF0000"/>
            </a:solidFill>
            <a:miter lim="800000"/>
            <a:headEnd/>
            <a:tailEnd/>
          </a:ln>
        </p:spPr>
        <p:txBody>
          <a:bodyPr wrap="none" anchor="ctr"/>
          <a:lstStyle/>
          <a:p>
            <a:endParaRPr lang="fr-FR"/>
          </a:p>
        </p:txBody>
      </p:sp>
      <p:sp>
        <p:nvSpPr>
          <p:cNvPr id="21511" name="Oval 7"/>
          <p:cNvSpPr>
            <a:spLocks noChangeArrowheads="1"/>
          </p:cNvSpPr>
          <p:nvPr/>
        </p:nvSpPr>
        <p:spPr bwMode="auto">
          <a:xfrm>
            <a:off x="6659563" y="4868863"/>
            <a:ext cx="865187" cy="647700"/>
          </a:xfrm>
          <a:prstGeom prst="ellipse">
            <a:avLst/>
          </a:prstGeom>
          <a:noFill/>
          <a:ln w="25560" cap="sq">
            <a:solidFill>
              <a:srgbClr val="FF0000"/>
            </a:solidFill>
            <a:miter lim="800000"/>
            <a:headEnd/>
            <a:tailEnd/>
          </a:ln>
        </p:spPr>
        <p:txBody>
          <a:bodyPr wrap="none" anchor="ctr"/>
          <a:lstStyle/>
          <a:p>
            <a:endParaRPr lang="fr-FR"/>
          </a:p>
        </p:txBody>
      </p:sp>
      <p:sp>
        <p:nvSpPr>
          <p:cNvPr id="9" name="Ellipse 8"/>
          <p:cNvSpPr/>
          <p:nvPr/>
        </p:nvSpPr>
        <p:spPr>
          <a:xfrm>
            <a:off x="5796136" y="3068960"/>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411760" y="6237312"/>
            <a:ext cx="6408712" cy="369332"/>
          </a:xfrm>
          <a:prstGeom prst="rect">
            <a:avLst/>
          </a:prstGeom>
          <a:noFill/>
        </p:spPr>
        <p:txBody>
          <a:bodyPr wrap="square" rtlCol="0">
            <a:spAutoFit/>
          </a:bodyPr>
          <a:lstStyle/>
          <a:p>
            <a:r>
              <a:rPr lang="fr-FR" b="1" dirty="0" smtClean="0"/>
              <a:t>Cf</a:t>
            </a:r>
            <a:r>
              <a:rPr lang="fr-FR" b="1" i="1" dirty="0" smtClean="0"/>
              <a:t>. L’effet de serre : plus subtile qu’on ne le croit</a:t>
            </a:r>
            <a:r>
              <a:rPr lang="fr-FR" b="1" dirty="0" smtClean="0"/>
              <a:t>, JL Dufresne, JT</a:t>
            </a:r>
            <a:endParaRPr lang="fr-FR"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box(in)">
                                      <p:cBhvr additive="repl">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grpId="0" nodeType="clickEffect">
                                  <p:stCondLst>
                                    <p:cond delay="0"/>
                                  </p:stCondLst>
                                  <p:iterate type="lt">
                                    <p:tmPct val="5000"/>
                                  </p:iterate>
                                  <p:childTnLst>
                                    <p:set>
                                      <p:cBhvr additive="repl">
                                        <p:cTn id="11" dur="1" fill="hold">
                                          <p:stCondLst>
                                            <p:cond delay="0"/>
                                          </p:stCondLst>
                                        </p:cTn>
                                        <p:tgtEl>
                                          <p:spTgt spid="3"/>
                                        </p:tgtEl>
                                        <p:attrNameLst>
                                          <p:attrName>style.visibility</p:attrName>
                                        </p:attrNameLst>
                                      </p:cBhvr>
                                      <p:to>
                                        <p:strVal val="visible"/>
                                      </p:to>
                                    </p:set>
                                    <p:anim calcmode="lin" valueType="num">
                                      <p:cBhvr additive="repl">
                                        <p:cTn id="12" dur="1000" fill="hold"/>
                                        <p:tgtEl>
                                          <p:spTgt spid="3"/>
                                        </p:tgtEl>
                                        <p:attrNameLst>
                                          <p:attrName>ppt_w</p:attrName>
                                        </p:attrNameLst>
                                      </p:cBhvr>
                                      <p:tavLst>
                                        <p:tav tm="100000">
                                          <p:val>
                                            <p:fltVal val="0"/>
                                          </p:val>
                                        </p:tav>
                                        <p:tav>
                                          <p:val>
                                            <p:strVal val="#ppt_w"/>
                                          </p:val>
                                        </p:tav>
                                      </p:tavLst>
                                    </p:anim>
                                    <p:anim calcmode="lin" valueType="num">
                                      <p:cBhvr additive="repl">
                                        <p:cTn id="13" dur="1000" fill="hold"/>
                                        <p:tgtEl>
                                          <p:spTgt spid="3"/>
                                        </p:tgtEl>
                                        <p:attrNameLst>
                                          <p:attrName>ppt_h</p:attrName>
                                        </p:attrNameLst>
                                      </p:cBhvr>
                                      <p:tavLst>
                                        <p:tav tm="100000">
                                          <p:val>
                                            <p:fltVal val="0"/>
                                          </p:val>
                                        </p:tav>
                                        <p:tav>
                                          <p:val>
                                            <p:strVal val="#ppt_h"/>
                                          </p:val>
                                        </p:tav>
                                      </p:tavLst>
                                    </p:anim>
                                    <p:anim calcmode="lin" valueType="num">
                                      <p:cBhvr additive="repl">
                                        <p:cTn id="14" dur="1000" fill="hold"/>
                                        <p:tgtEl>
                                          <p:spTgt spid="3"/>
                                        </p:tgtEl>
                                        <p:attrNameLst>
                                          <p:attrName>r</p:attrName>
                                        </p:attrNameLst>
                                      </p:cBhvr>
                                      <p:tavLst>
                                        <p:tav tm="100000">
                                          <p:val>
                                            <p:strVal val="90"/>
                                          </p:val>
                                        </p:tav>
                                        <p:tav>
                                          <p:val>
                                            <p:strVal val="0"/>
                                          </p:val>
                                        </p:tav>
                                      </p:tavLst>
                                    </p:anim>
                                    <p:animEffect transition="in" filter="fade">
                                      <p:cBhvr additive="repl">
                                        <p:cTn id="15" dur="1000"/>
                                        <p:tgtEl>
                                          <p:spTgt spid="3"/>
                                        </p:tgtEl>
                                      </p:cBhvr>
                                    </p:animEffect>
                                  </p:childTnLst>
                                </p:cTn>
                              </p:par>
                              <p:par>
                                <p:cTn id="16" presetID="31" presetClass="entr" fill="hold" grpId="0" nodeType="withEffect">
                                  <p:stCondLst>
                                    <p:cond delay="0"/>
                                  </p:stCondLst>
                                  <p:iterate type="lt">
                                    <p:tmPct val="5000"/>
                                  </p:iterate>
                                  <p:childTnLst>
                                    <p:set>
                                      <p:cBhvr additive="repl">
                                        <p:cTn id="17" dur="1" fill="hold">
                                          <p:stCondLst>
                                            <p:cond delay="0"/>
                                          </p:stCondLst>
                                        </p:cTn>
                                        <p:tgtEl>
                                          <p:spTgt spid="21510"/>
                                        </p:tgtEl>
                                        <p:attrNameLst>
                                          <p:attrName>style.visibility</p:attrName>
                                        </p:attrNameLst>
                                      </p:cBhvr>
                                      <p:to>
                                        <p:strVal val="visible"/>
                                      </p:to>
                                    </p:set>
                                    <p:anim calcmode="lin" valueType="num">
                                      <p:cBhvr additive="repl">
                                        <p:cTn id="18" dur="1000" fill="hold"/>
                                        <p:tgtEl>
                                          <p:spTgt spid="21510"/>
                                        </p:tgtEl>
                                        <p:attrNameLst>
                                          <p:attrName>ppt_w</p:attrName>
                                        </p:attrNameLst>
                                      </p:cBhvr>
                                      <p:tavLst>
                                        <p:tav tm="100000">
                                          <p:val>
                                            <p:fltVal val="0"/>
                                          </p:val>
                                        </p:tav>
                                        <p:tav>
                                          <p:val>
                                            <p:strVal val="#ppt_w"/>
                                          </p:val>
                                        </p:tav>
                                      </p:tavLst>
                                    </p:anim>
                                    <p:anim calcmode="lin" valueType="num">
                                      <p:cBhvr additive="repl">
                                        <p:cTn id="19" dur="1000" fill="hold"/>
                                        <p:tgtEl>
                                          <p:spTgt spid="21510"/>
                                        </p:tgtEl>
                                        <p:attrNameLst>
                                          <p:attrName>ppt_h</p:attrName>
                                        </p:attrNameLst>
                                      </p:cBhvr>
                                      <p:tavLst>
                                        <p:tav tm="100000">
                                          <p:val>
                                            <p:fltVal val="0"/>
                                          </p:val>
                                        </p:tav>
                                        <p:tav>
                                          <p:val>
                                            <p:strVal val="#ppt_h"/>
                                          </p:val>
                                        </p:tav>
                                      </p:tavLst>
                                    </p:anim>
                                    <p:anim calcmode="lin" valueType="num">
                                      <p:cBhvr additive="repl">
                                        <p:cTn id="20" dur="1000" fill="hold"/>
                                        <p:tgtEl>
                                          <p:spTgt spid="21510"/>
                                        </p:tgtEl>
                                        <p:attrNameLst>
                                          <p:attrName>r</p:attrName>
                                        </p:attrNameLst>
                                      </p:cBhvr>
                                      <p:tavLst>
                                        <p:tav tm="100000">
                                          <p:val>
                                            <p:strVal val="90"/>
                                          </p:val>
                                        </p:tav>
                                        <p:tav>
                                          <p:val>
                                            <p:strVal val="0"/>
                                          </p:val>
                                        </p:tav>
                                      </p:tavLst>
                                    </p:anim>
                                    <p:animEffect transition="in" filter="fade">
                                      <p:cBhvr additive="repl">
                                        <p:cTn id="21" dur="1000"/>
                                        <p:tgtEl>
                                          <p:spTgt spid="21510"/>
                                        </p:tgtEl>
                                      </p:cBhvr>
                                    </p:animEffect>
                                  </p:childTnLst>
                                </p:cTn>
                              </p:par>
                              <p:par>
                                <p:cTn id="22" presetID="31" presetClass="entr" fill="hold" grpId="0" nodeType="withEffect">
                                  <p:stCondLst>
                                    <p:cond delay="0"/>
                                  </p:stCondLst>
                                  <p:iterate type="lt">
                                    <p:tmPct val="5000"/>
                                  </p:iterate>
                                  <p:childTnLst>
                                    <p:set>
                                      <p:cBhvr additive="repl">
                                        <p:cTn id="23" dur="1" fill="hold">
                                          <p:stCondLst>
                                            <p:cond delay="0"/>
                                          </p:stCondLst>
                                        </p:cTn>
                                        <p:tgtEl>
                                          <p:spTgt spid="21511"/>
                                        </p:tgtEl>
                                        <p:attrNameLst>
                                          <p:attrName>style.visibility</p:attrName>
                                        </p:attrNameLst>
                                      </p:cBhvr>
                                      <p:to>
                                        <p:strVal val="visible"/>
                                      </p:to>
                                    </p:set>
                                    <p:anim calcmode="lin" valueType="num">
                                      <p:cBhvr additive="repl">
                                        <p:cTn id="24" dur="1000" fill="hold"/>
                                        <p:tgtEl>
                                          <p:spTgt spid="21511"/>
                                        </p:tgtEl>
                                        <p:attrNameLst>
                                          <p:attrName>ppt_w</p:attrName>
                                        </p:attrNameLst>
                                      </p:cBhvr>
                                      <p:tavLst>
                                        <p:tav tm="100000">
                                          <p:val>
                                            <p:fltVal val="0"/>
                                          </p:val>
                                        </p:tav>
                                        <p:tav>
                                          <p:val>
                                            <p:strVal val="#ppt_w"/>
                                          </p:val>
                                        </p:tav>
                                      </p:tavLst>
                                    </p:anim>
                                    <p:anim calcmode="lin" valueType="num">
                                      <p:cBhvr additive="repl">
                                        <p:cTn id="25" dur="1000" fill="hold"/>
                                        <p:tgtEl>
                                          <p:spTgt spid="21511"/>
                                        </p:tgtEl>
                                        <p:attrNameLst>
                                          <p:attrName>ppt_h</p:attrName>
                                        </p:attrNameLst>
                                      </p:cBhvr>
                                      <p:tavLst>
                                        <p:tav tm="100000">
                                          <p:val>
                                            <p:fltVal val="0"/>
                                          </p:val>
                                        </p:tav>
                                        <p:tav>
                                          <p:val>
                                            <p:strVal val="#ppt_h"/>
                                          </p:val>
                                        </p:tav>
                                      </p:tavLst>
                                    </p:anim>
                                    <p:anim calcmode="lin" valueType="num">
                                      <p:cBhvr additive="repl">
                                        <p:cTn id="26" dur="1000" fill="hold"/>
                                        <p:tgtEl>
                                          <p:spTgt spid="21511"/>
                                        </p:tgtEl>
                                        <p:attrNameLst>
                                          <p:attrName>r</p:attrName>
                                        </p:attrNameLst>
                                      </p:cBhvr>
                                      <p:tavLst>
                                        <p:tav tm="100000">
                                          <p:val>
                                            <p:strVal val="90"/>
                                          </p:val>
                                        </p:tav>
                                        <p:tav>
                                          <p:val>
                                            <p:strVal val="0"/>
                                          </p:val>
                                        </p:tav>
                                      </p:tavLst>
                                    </p:anim>
                                    <p:animEffect transition="in" filter="fade">
                                      <p:cBhvr additive="repl">
                                        <p:cTn id="27"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510" grpId="0" animBg="1"/>
      <p:bldP spid="215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FR" sz="3600" b="1" smtClean="0">
                <a:solidFill>
                  <a:srgbClr val="FF0000"/>
                </a:solidFill>
              </a:rPr>
              <a:t>Climat,</a:t>
            </a:r>
            <a:br>
              <a:rPr lang="fr-FR" sz="3600" b="1" smtClean="0">
                <a:solidFill>
                  <a:srgbClr val="FF0000"/>
                </a:solidFill>
              </a:rPr>
            </a:br>
            <a:r>
              <a:rPr lang="fr-FR" sz="3600" b="1" smtClean="0">
                <a:solidFill>
                  <a:srgbClr val="FF0000"/>
                </a:solidFill>
              </a:rPr>
              <a:t>dernières données de température</a:t>
            </a: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A70CE327-10A7-48F3-AC41-51556294F072}" type="slidenum">
              <a:rPr lang="fr-FR" smtClean="0"/>
              <a:pPr>
                <a:defRPr/>
              </a:pPr>
              <a:t>37</a:t>
            </a:fld>
            <a:endParaRPr lang="fr-FR"/>
          </a:p>
        </p:txBody>
      </p:sp>
      <p:pic>
        <p:nvPicPr>
          <p:cNvPr id="8" name="Image 7" descr="Températures jan2020.jpg"/>
          <p:cNvPicPr>
            <a:picLocks noChangeAspect="1"/>
          </p:cNvPicPr>
          <p:nvPr/>
        </p:nvPicPr>
        <p:blipFill>
          <a:blip r:embed="rId2" cstate="print"/>
          <a:stretch>
            <a:fillRect/>
          </a:stretch>
        </p:blipFill>
        <p:spPr>
          <a:xfrm>
            <a:off x="683568" y="1628800"/>
            <a:ext cx="8003966" cy="472961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457200" y="274638"/>
            <a:ext cx="8229600" cy="796925"/>
          </a:xfrm>
        </p:spPr>
        <p:txBody>
          <a:bodyPr/>
          <a:lstStyle/>
          <a:p>
            <a:pPr eaLnBrk="1" hangingPunct="1"/>
            <a:r>
              <a:rPr lang="fr-FR" sz="3600" b="1" smtClean="0">
                <a:solidFill>
                  <a:srgbClr val="FF0000"/>
                </a:solidFill>
              </a:rPr>
              <a:t>Rapport d’évaluation  2013 (AR5)</a:t>
            </a:r>
          </a:p>
        </p:txBody>
      </p:sp>
      <p:pic>
        <p:nvPicPr>
          <p:cNvPr id="40963" name="Image 3" descr="CO2 emissions AR5 adapt.jpg"/>
          <p:cNvPicPr>
            <a:picLocks noChangeAspect="1"/>
          </p:cNvPicPr>
          <p:nvPr/>
        </p:nvPicPr>
        <p:blipFill>
          <a:blip r:embed="rId2" cstate="print"/>
          <a:srcRect/>
          <a:stretch>
            <a:fillRect/>
          </a:stretch>
        </p:blipFill>
        <p:spPr bwMode="auto">
          <a:xfrm>
            <a:off x="0" y="1785938"/>
            <a:ext cx="5983288" cy="4184650"/>
          </a:xfrm>
          <a:prstGeom prst="rect">
            <a:avLst/>
          </a:prstGeom>
          <a:noFill/>
          <a:ln w="9525">
            <a:noFill/>
            <a:miter lim="800000"/>
            <a:headEnd/>
            <a:tailEnd/>
          </a:ln>
        </p:spPr>
      </p:pic>
      <p:pic>
        <p:nvPicPr>
          <p:cNvPr id="5" name="Image 4" descr="Emissions totales 1870 AR5.jpg"/>
          <p:cNvPicPr>
            <a:picLocks noChangeAspect="1"/>
          </p:cNvPicPr>
          <p:nvPr/>
        </p:nvPicPr>
        <p:blipFill>
          <a:blip r:embed="rId3" cstate="print"/>
          <a:srcRect/>
          <a:stretch>
            <a:fillRect/>
          </a:stretch>
        </p:blipFill>
        <p:spPr bwMode="auto">
          <a:xfrm>
            <a:off x="2071688" y="1000125"/>
            <a:ext cx="6608762" cy="5127625"/>
          </a:xfrm>
          <a:prstGeom prst="rect">
            <a:avLst/>
          </a:prstGeom>
          <a:noFill/>
          <a:ln w="9525">
            <a:noFill/>
            <a:miter lim="800000"/>
            <a:headEnd/>
            <a:tailEnd/>
          </a:ln>
        </p:spPr>
      </p:pic>
      <p:sp>
        <p:nvSpPr>
          <p:cNvPr id="6" name="Flèche vers le haut 5"/>
          <p:cNvSpPr/>
          <p:nvPr/>
        </p:nvSpPr>
        <p:spPr>
          <a:xfrm>
            <a:off x="4429125" y="4857750"/>
            <a:ext cx="71438" cy="100012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ZoneTexte 6"/>
          <p:cNvSpPr txBox="1"/>
          <p:nvPr/>
        </p:nvSpPr>
        <p:spPr>
          <a:xfrm>
            <a:off x="1619250" y="6149975"/>
            <a:ext cx="6667500" cy="708025"/>
          </a:xfrm>
          <a:prstGeom prst="rect">
            <a:avLst/>
          </a:prstGeom>
          <a:noFill/>
        </p:spPr>
        <p:txBody>
          <a:bodyPr>
            <a:spAutoFit/>
          </a:bodyPr>
          <a:lstStyle/>
          <a:p>
            <a:pPr>
              <a:defRPr/>
            </a:pPr>
            <a:r>
              <a:rPr lang="fr-FR" sz="2000" b="1" dirty="0">
                <a:solidFill>
                  <a:srgbClr val="FF0000"/>
                </a:solidFill>
                <a:latin typeface="+mn-lt"/>
                <a:cs typeface="Arial" charset="0"/>
              </a:rPr>
              <a:t>Budget total de 800 </a:t>
            </a:r>
            <a:r>
              <a:rPr lang="fr-FR" sz="2000" b="1" dirty="0" err="1">
                <a:solidFill>
                  <a:srgbClr val="FF0000"/>
                </a:solidFill>
                <a:latin typeface="+mn-lt"/>
                <a:cs typeface="Arial" charset="0"/>
              </a:rPr>
              <a:t>GtC</a:t>
            </a:r>
            <a:r>
              <a:rPr lang="fr-FR" sz="2000" b="1" dirty="0">
                <a:solidFill>
                  <a:srgbClr val="FF0000"/>
                </a:solidFill>
                <a:latin typeface="+mn-lt"/>
                <a:cs typeface="Arial" charset="0"/>
              </a:rPr>
              <a:t>, restent moins de 300 </a:t>
            </a:r>
            <a:r>
              <a:rPr lang="fr-FR" sz="2000" b="1" dirty="0" err="1">
                <a:solidFill>
                  <a:srgbClr val="FF0000"/>
                </a:solidFill>
                <a:latin typeface="+mn-lt"/>
                <a:cs typeface="Arial" charset="0"/>
              </a:rPr>
              <a:t>GtC</a:t>
            </a:r>
            <a:r>
              <a:rPr lang="fr-FR" sz="2000" b="1" dirty="0">
                <a:solidFill>
                  <a:srgbClr val="FF0000"/>
                </a:solidFill>
                <a:latin typeface="+mn-lt"/>
                <a:cs typeface="Arial" charset="0"/>
              </a:rPr>
              <a:t> à émettre, soit environ 900 GtCO</a:t>
            </a:r>
            <a:r>
              <a:rPr lang="fr-FR" sz="2000" b="1" baseline="-25000" dirty="0">
                <a:solidFill>
                  <a:srgbClr val="FF0000"/>
                </a:solidFill>
                <a:latin typeface="+mn-lt"/>
                <a:cs typeface="Arial" charset="0"/>
              </a:rPr>
              <a:t>2</a:t>
            </a:r>
            <a:endParaRPr lang="fr-FR" sz="2000" b="1" dirty="0">
              <a:solidFill>
                <a:srgbClr val="FF0000"/>
              </a:solidFill>
              <a:latin typeface="+mn-l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eaLnBrk="1" hangingPunct="1"/>
            <a:r>
              <a:rPr lang="fr-FR" sz="3600" b="1" smtClean="0">
                <a:solidFill>
                  <a:srgbClr val="FF0000"/>
                </a:solidFill>
              </a:rPr>
              <a:t>Consommation mondiale </a:t>
            </a:r>
            <a:br>
              <a:rPr lang="fr-FR" sz="3600" b="1" smtClean="0">
                <a:solidFill>
                  <a:srgbClr val="FF0000"/>
                </a:solidFill>
              </a:rPr>
            </a:br>
            <a:r>
              <a:rPr lang="fr-FR" sz="3600" b="1" smtClean="0">
                <a:solidFill>
                  <a:srgbClr val="FF0000"/>
                </a:solidFill>
              </a:rPr>
              <a:t>d’énergie primaire</a:t>
            </a:r>
          </a:p>
        </p:txBody>
      </p:sp>
      <p:pic>
        <p:nvPicPr>
          <p:cNvPr id="41987" name="Image 3" descr="Energies primaires 1973-2017.jpg"/>
          <p:cNvPicPr>
            <a:picLocks noChangeAspect="1"/>
          </p:cNvPicPr>
          <p:nvPr/>
        </p:nvPicPr>
        <p:blipFill>
          <a:blip r:embed="rId2" cstate="print"/>
          <a:srcRect/>
          <a:stretch>
            <a:fillRect/>
          </a:stretch>
        </p:blipFill>
        <p:spPr bwMode="auto">
          <a:xfrm>
            <a:off x="508000" y="1581150"/>
            <a:ext cx="7735888" cy="4660900"/>
          </a:xfrm>
          <a:prstGeom prst="rect">
            <a:avLst/>
          </a:prstGeom>
          <a:noFill/>
          <a:ln w="9525">
            <a:noFill/>
            <a:miter lim="800000"/>
            <a:headEnd/>
            <a:tailEnd/>
          </a:ln>
        </p:spPr>
      </p:pic>
      <p:graphicFrame>
        <p:nvGraphicFramePr>
          <p:cNvPr id="5" name="Tableau 4"/>
          <p:cNvGraphicFramePr>
            <a:graphicFrameLocks noGrp="1"/>
          </p:cNvGraphicFramePr>
          <p:nvPr/>
        </p:nvGraphicFramePr>
        <p:xfrm>
          <a:off x="539750" y="1700213"/>
          <a:ext cx="5544616" cy="2520280"/>
        </p:xfrm>
        <a:graphic>
          <a:graphicData uri="http://schemas.openxmlformats.org/drawingml/2006/table">
            <a:tbl>
              <a:tblPr/>
              <a:tblGrid>
                <a:gridCol w="3567513"/>
                <a:gridCol w="1977103"/>
              </a:tblGrid>
              <a:tr h="504056">
                <a:tc>
                  <a:txBody>
                    <a:bodyPr/>
                    <a:lstStyle/>
                    <a:p>
                      <a:pPr algn="ctr">
                        <a:lnSpc>
                          <a:spcPct val="115000"/>
                        </a:lnSpc>
                        <a:spcAft>
                          <a:spcPts val="0"/>
                        </a:spcAft>
                      </a:pPr>
                      <a:r>
                        <a:rPr lang="fr-FR" sz="2400" b="1" dirty="0" smtClean="0">
                          <a:latin typeface="Calibri"/>
                          <a:ea typeface="Calibri"/>
                          <a:cs typeface="Times New Roman"/>
                        </a:rPr>
                        <a:t>Non carboné</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400" b="1" dirty="0" smtClean="0">
                          <a:latin typeface="Calibri"/>
                          <a:ea typeface="Calibri"/>
                          <a:cs typeface="Times New Roman"/>
                        </a:rPr>
                        <a:t>%</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a:txBody>
                    <a:bodyPr/>
                    <a:lstStyle/>
                    <a:p>
                      <a:pPr algn="ctr">
                        <a:lnSpc>
                          <a:spcPct val="115000"/>
                        </a:lnSpc>
                        <a:spcAft>
                          <a:spcPts val="0"/>
                        </a:spcAft>
                      </a:pPr>
                      <a:r>
                        <a:rPr lang="fr-FR" sz="2400" b="1" dirty="0" smtClean="0">
                          <a:latin typeface="Calibri"/>
                          <a:ea typeface="Calibri"/>
                          <a:cs typeface="Times New Roman"/>
                        </a:rPr>
                        <a:t>Biomasse</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400" b="1" dirty="0" smtClean="0">
                          <a:latin typeface="Calibri"/>
                          <a:ea typeface="Calibri"/>
                          <a:cs typeface="Times New Roman"/>
                        </a:rPr>
                        <a:t>51,8</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a:txBody>
                    <a:bodyPr/>
                    <a:lstStyle/>
                    <a:p>
                      <a:pPr algn="ctr">
                        <a:lnSpc>
                          <a:spcPct val="115000"/>
                        </a:lnSpc>
                        <a:spcAft>
                          <a:spcPts val="0"/>
                        </a:spcAft>
                      </a:pPr>
                      <a:r>
                        <a:rPr lang="fr-FR" sz="2400" b="1" dirty="0" smtClean="0">
                          <a:latin typeface="Calibri"/>
                          <a:ea typeface="Calibri"/>
                          <a:cs typeface="Times New Roman"/>
                        </a:rPr>
                        <a:t>Nucléaire</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400" b="1" dirty="0" smtClean="0">
                          <a:latin typeface="Calibri"/>
                          <a:ea typeface="Calibri"/>
                          <a:cs typeface="Times New Roman"/>
                        </a:rPr>
                        <a:t>25,7</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a:txBody>
                    <a:bodyPr/>
                    <a:lstStyle/>
                    <a:p>
                      <a:pPr algn="ctr">
                        <a:lnSpc>
                          <a:spcPct val="115000"/>
                        </a:lnSpc>
                        <a:spcAft>
                          <a:spcPts val="0"/>
                        </a:spcAft>
                      </a:pPr>
                      <a:r>
                        <a:rPr lang="fr-FR" sz="2400" b="1" dirty="0" smtClean="0">
                          <a:latin typeface="Calibri"/>
                          <a:ea typeface="Calibri"/>
                          <a:cs typeface="Times New Roman"/>
                        </a:rPr>
                        <a:t>Hydroélectricité</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400" b="1" dirty="0" smtClean="0">
                          <a:latin typeface="Calibri"/>
                          <a:ea typeface="Calibri"/>
                          <a:cs typeface="Times New Roman"/>
                        </a:rPr>
                        <a:t>13,1</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4056">
                <a:tc>
                  <a:txBody>
                    <a:bodyPr/>
                    <a:lstStyle/>
                    <a:p>
                      <a:pPr algn="ctr">
                        <a:lnSpc>
                          <a:spcPct val="115000"/>
                        </a:lnSpc>
                        <a:spcAft>
                          <a:spcPts val="0"/>
                        </a:spcAft>
                      </a:pPr>
                      <a:r>
                        <a:rPr lang="fr-FR" sz="2400" b="1" dirty="0" smtClean="0">
                          <a:latin typeface="Calibri"/>
                          <a:ea typeface="Calibri"/>
                          <a:cs typeface="Times New Roman"/>
                        </a:rPr>
                        <a:t>Solaire + Eolien + autres</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fr-FR" sz="2400" b="1" dirty="0" smtClean="0">
                          <a:latin typeface="Calibri"/>
                          <a:ea typeface="Calibri"/>
                          <a:cs typeface="Times New Roman"/>
                        </a:rPr>
                        <a:t>9,4</a:t>
                      </a:r>
                      <a:endParaRPr lang="fr-FR"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2008" name="Rectangle 4"/>
          <p:cNvSpPr>
            <a:spLocks noChangeArrowheads="1"/>
          </p:cNvSpPr>
          <p:nvPr/>
        </p:nvSpPr>
        <p:spPr bwMode="auto">
          <a:xfrm>
            <a:off x="0" y="0"/>
            <a:ext cx="9144000" cy="457200"/>
          </a:xfrm>
          <a:prstGeom prst="rect">
            <a:avLst/>
          </a:prstGeom>
          <a:noFill/>
          <a:ln w="12700" cap="sq">
            <a:noFill/>
            <a:miter lim="800000"/>
            <a:headEnd type="none" w="sm" len="sm"/>
            <a:tailEnd type="none" w="sm" len="sm"/>
          </a:ln>
        </p:spPr>
        <p:txBody>
          <a:bodyPr wrap="none" anchor="ctr">
            <a:spAutoFit/>
          </a:bodyPr>
          <a:lstStyle/>
          <a:p>
            <a:pPr algn="just" eaLnBrk="0" hangingPunct="0"/>
            <a:r>
              <a:rPr lang="fr-FR" sz="1100">
                <a:ea typeface="Calibri" pitchFamily="32" charset="0"/>
                <a:cs typeface="Times New Roman" pitchFamily="16" charset="0"/>
              </a:rPr>
              <a:t>des énergies non carbonées utilisées aujourd’hui (2017) :</a:t>
            </a:r>
            <a:endParaRPr lang="fr-FR" sz="800">
              <a:ea typeface="Calibri" pitchFamily="32" charset="0"/>
              <a:cs typeface="Times New Roman" pitchFamily="16" charset="0"/>
            </a:endParaRPr>
          </a:p>
          <a:p>
            <a:pPr algn="just" eaLnBrk="0" hangingPunct="0"/>
            <a:r>
              <a:rPr lang="fr-FR" sz="1100">
                <a:ea typeface="Calibri" pitchFamily="32" charset="0"/>
                <a:cs typeface="Times New Roman" pitchFamily="16" charset="0"/>
              </a:rPr>
              <a:t> </a:t>
            </a:r>
            <a:endParaRPr lang="fr-FR">
              <a:ea typeface="Calibri" pitchFamily="32" charset="0"/>
              <a:cs typeface="Times New Roman" pitchFamily="1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rgbClr val="FF0000"/>
                </a:solidFill>
              </a:rPr>
              <a:t>Jean-Baptiste Say </a:t>
            </a:r>
            <a:br>
              <a:rPr lang="fr-FR" sz="3600" b="1" dirty="0" smtClean="0">
                <a:solidFill>
                  <a:srgbClr val="FF0000"/>
                </a:solidFill>
              </a:rPr>
            </a:br>
            <a:r>
              <a:rPr lang="fr-FR" sz="3600" b="1" dirty="0" smtClean="0">
                <a:solidFill>
                  <a:srgbClr val="FF0000"/>
                </a:solidFill>
              </a:rPr>
              <a:t>Traité d’économie politique (1803)</a:t>
            </a:r>
            <a:endParaRPr lang="fr-FR" sz="3600" b="1" dirty="0">
              <a:solidFill>
                <a:srgbClr val="FF0000"/>
              </a:solidFill>
            </a:endParaRPr>
          </a:p>
        </p:txBody>
      </p:sp>
      <p:sp>
        <p:nvSpPr>
          <p:cNvPr id="3" name="Espace réservé du contenu 2"/>
          <p:cNvSpPr>
            <a:spLocks noGrp="1"/>
          </p:cNvSpPr>
          <p:nvPr>
            <p:ph idx="1"/>
          </p:nvPr>
        </p:nvSpPr>
        <p:spPr>
          <a:xfrm>
            <a:off x="395536" y="2564904"/>
            <a:ext cx="8229600" cy="2044824"/>
          </a:xfrm>
        </p:spPr>
        <p:txBody>
          <a:bodyPr>
            <a:normAutofit/>
          </a:bodyPr>
          <a:lstStyle/>
          <a:p>
            <a:pPr>
              <a:buNone/>
            </a:pPr>
            <a:r>
              <a:rPr lang="fr-FR" sz="2800" b="1" dirty="0" smtClean="0">
                <a:solidFill>
                  <a:srgbClr val="002060"/>
                </a:solidFill>
              </a:rPr>
              <a:t>« </a:t>
            </a:r>
            <a:r>
              <a:rPr lang="fr-FR" sz="2800" b="1" i="1" dirty="0" smtClean="0">
                <a:solidFill>
                  <a:srgbClr val="002060"/>
                </a:solidFill>
              </a:rPr>
              <a:t>Les </a:t>
            </a:r>
            <a:r>
              <a:rPr lang="fr-FR" sz="2800" b="1" i="1" dirty="0" smtClean="0">
                <a:solidFill>
                  <a:srgbClr val="002060"/>
                </a:solidFill>
              </a:rPr>
              <a:t>ressources naturelles sont inépuisables, car sans cela nous ne les obtiendrions pas gratuitement. Ne pouvant être multipliées ni épuisées, elles ne sont pas l’objet des sciences économiques</a:t>
            </a:r>
            <a:r>
              <a:rPr lang="fr-FR" sz="2800" b="1" dirty="0" smtClean="0">
                <a:solidFill>
                  <a:srgbClr val="002060"/>
                </a:solidFill>
              </a:rPr>
              <a:t>. »</a:t>
            </a:r>
            <a:r>
              <a:rPr lang="fr-FR" sz="2800" b="1" dirty="0" smtClean="0">
                <a:solidFill>
                  <a:srgbClr val="002060"/>
                </a:solidFill>
              </a:rPr>
              <a:t> </a:t>
            </a:r>
            <a:endParaRPr lang="fr-FR" sz="2800" b="1" dirty="0">
              <a:solidFill>
                <a:srgbClr val="00206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428625" y="1714500"/>
            <a:ext cx="8229600" cy="1143000"/>
          </a:xfrm>
        </p:spPr>
        <p:txBody>
          <a:bodyPr/>
          <a:lstStyle/>
          <a:p>
            <a:r>
              <a:rPr lang="fr-FR" sz="3600" b="1" smtClean="0">
                <a:solidFill>
                  <a:srgbClr val="FF0000"/>
                </a:solidFill>
              </a:rPr>
              <a:t>Back to basics : qu’est-ce que l’énergie ?</a:t>
            </a:r>
          </a:p>
        </p:txBody>
      </p:sp>
      <p:sp>
        <p:nvSpPr>
          <p:cNvPr id="18435" name="Espace réservé du pied de page 2"/>
          <p:cNvSpPr>
            <a:spLocks noGrp="1"/>
          </p:cNvSpPr>
          <p:nvPr>
            <p:ph type="ftr" sz="quarter" idx="11"/>
          </p:nvPr>
        </p:nvSpPr>
        <p:spPr/>
        <p:txBody>
          <a:bodyPr/>
          <a:lstStyle/>
          <a:p>
            <a:pPr>
              <a:defRPr/>
            </a:pPr>
            <a:endParaRPr lang="fr-FR" smtClean="0">
              <a:latin typeface="Arial" pitchFamily="34" charset="0"/>
            </a:endParaRPr>
          </a:p>
        </p:txBody>
      </p:sp>
      <p:sp>
        <p:nvSpPr>
          <p:cNvPr id="18436" name="Espace réservé du numéro de diapositive 3"/>
          <p:cNvSpPr>
            <a:spLocks noGrp="1"/>
          </p:cNvSpPr>
          <p:nvPr>
            <p:ph type="sldNum" sz="quarter" idx="12"/>
          </p:nvPr>
        </p:nvSpPr>
        <p:spPr/>
        <p:txBody>
          <a:bodyPr/>
          <a:lstStyle/>
          <a:p>
            <a:pPr>
              <a:defRPr/>
            </a:pPr>
            <a:fld id="{12316D5E-AEA1-448B-B27A-E880E7DE16D3}" type="slidenum">
              <a:rPr lang="fr-FR" smtClean="0">
                <a:latin typeface="Arial" pitchFamily="34" charset="0"/>
              </a:rPr>
              <a:pPr>
                <a:defRPr/>
              </a:pPr>
              <a:t>40</a:t>
            </a:fld>
            <a:endParaRPr lang="fr-FR" smtClean="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contenu 2"/>
          <p:cNvSpPr>
            <a:spLocks noGrp="1"/>
          </p:cNvSpPr>
          <p:nvPr>
            <p:ph idx="1"/>
          </p:nvPr>
        </p:nvSpPr>
        <p:spPr>
          <a:xfrm>
            <a:off x="468313" y="1628775"/>
            <a:ext cx="8362950" cy="3889375"/>
          </a:xfrm>
        </p:spPr>
        <p:txBody>
          <a:bodyPr/>
          <a:lstStyle/>
          <a:p>
            <a:pPr eaLnBrk="1" hangingPunct="1">
              <a:spcBef>
                <a:spcPct val="0"/>
              </a:spcBef>
              <a:buFontTx/>
              <a:buNone/>
            </a:pPr>
            <a:r>
              <a:rPr lang="fr-FR" sz="2400" b="1" dirty="0" smtClean="0">
                <a:solidFill>
                  <a:srgbClr val="002060"/>
                </a:solidFill>
                <a:cs typeface="Times New Roman" pitchFamily="16" charset="0"/>
              </a:rPr>
              <a:t>Nous ne vivons pas d’énergie, </a:t>
            </a:r>
            <a:r>
              <a:rPr lang="fr-FR" sz="2400" b="1" dirty="0" smtClean="0">
                <a:solidFill>
                  <a:srgbClr val="FF0000"/>
                </a:solidFill>
                <a:cs typeface="Times New Roman" pitchFamily="16" charset="0"/>
              </a:rPr>
              <a:t>nous vivons de transformer la</a:t>
            </a:r>
          </a:p>
          <a:p>
            <a:pPr eaLnBrk="1" hangingPunct="1">
              <a:spcBef>
                <a:spcPct val="0"/>
              </a:spcBef>
              <a:buFontTx/>
              <a:buNone/>
            </a:pPr>
            <a:r>
              <a:rPr lang="fr-FR" sz="2400" b="1" dirty="0" smtClean="0">
                <a:solidFill>
                  <a:srgbClr val="FF0000"/>
                </a:solidFill>
                <a:cs typeface="Times New Roman" pitchFamily="16" charset="0"/>
              </a:rPr>
              <a:t>matière</a:t>
            </a:r>
            <a:r>
              <a:rPr lang="fr-FR" sz="2400" b="1" dirty="0" smtClean="0">
                <a:solidFill>
                  <a:srgbClr val="002060"/>
                </a:solidFill>
                <a:cs typeface="Times New Roman" pitchFamily="16" charset="0"/>
              </a:rPr>
              <a:t> autour de nous, quels que soient les usages : </a:t>
            </a:r>
          </a:p>
          <a:p>
            <a:pPr eaLnBrk="1" hangingPunct="1">
              <a:spcBef>
                <a:spcPct val="0"/>
              </a:spcBef>
              <a:buFontTx/>
              <a:buNone/>
            </a:pPr>
            <a:r>
              <a:rPr lang="fr-FR" sz="2400" b="1" dirty="0" smtClean="0">
                <a:solidFill>
                  <a:srgbClr val="002060"/>
                </a:solidFill>
                <a:cs typeface="Times New Roman" pitchFamily="16" charset="0"/>
              </a:rPr>
              <a:t>résidentiel/tertiaire, industrie/agriculture, transport, électricité.</a:t>
            </a:r>
          </a:p>
          <a:p>
            <a:pPr eaLnBrk="1" hangingPunct="1">
              <a:spcBef>
                <a:spcPct val="0"/>
              </a:spcBef>
              <a:buFontTx/>
              <a:buNone/>
            </a:pPr>
            <a:endParaRPr lang="fr-FR" sz="2400" b="1" dirty="0" smtClean="0">
              <a:solidFill>
                <a:srgbClr val="002060"/>
              </a:solidFill>
              <a:cs typeface="Times New Roman" pitchFamily="16" charset="0"/>
            </a:endParaRPr>
          </a:p>
          <a:p>
            <a:pPr eaLnBrk="1" hangingPunct="1">
              <a:spcBef>
                <a:spcPct val="0"/>
              </a:spcBef>
              <a:buFontTx/>
              <a:buNone/>
            </a:pPr>
            <a:r>
              <a:rPr lang="fr-FR" sz="2400" b="1" dirty="0" smtClean="0">
                <a:solidFill>
                  <a:srgbClr val="002060"/>
                </a:solidFill>
                <a:cs typeface="Times New Roman" pitchFamily="16" charset="0"/>
              </a:rPr>
              <a:t>L’énergie n’est pas une chose, </a:t>
            </a:r>
            <a:r>
              <a:rPr lang="fr-FR" sz="2400" b="1" dirty="0" smtClean="0">
                <a:solidFill>
                  <a:srgbClr val="FF0000"/>
                </a:solidFill>
                <a:cs typeface="Times New Roman" pitchFamily="16" charset="0"/>
              </a:rPr>
              <a:t>c’est </a:t>
            </a:r>
            <a:r>
              <a:rPr lang="fr-FR" sz="2400" b="1" dirty="0" smtClean="0">
                <a:solidFill>
                  <a:srgbClr val="FF0000"/>
                </a:solidFill>
                <a:cs typeface="Times New Roman" pitchFamily="16" charset="0"/>
              </a:rPr>
              <a:t>une </a:t>
            </a:r>
            <a:r>
              <a:rPr lang="fr-FR" sz="2400" b="1" dirty="0" smtClean="0">
                <a:solidFill>
                  <a:srgbClr val="FF0000"/>
                </a:solidFill>
                <a:cs typeface="Times New Roman" pitchFamily="16" charset="0"/>
              </a:rPr>
              <a:t>unité </a:t>
            </a:r>
            <a:r>
              <a:rPr lang="fr-FR" sz="2400" b="1" dirty="0" smtClean="0">
                <a:solidFill>
                  <a:srgbClr val="FF0000"/>
                </a:solidFill>
                <a:cs typeface="Times New Roman" pitchFamily="16" charset="0"/>
              </a:rPr>
              <a:t>de compte des</a:t>
            </a:r>
          </a:p>
          <a:p>
            <a:pPr eaLnBrk="1" hangingPunct="1">
              <a:spcBef>
                <a:spcPct val="0"/>
              </a:spcBef>
              <a:buFontTx/>
              <a:buNone/>
            </a:pPr>
            <a:r>
              <a:rPr lang="fr-FR" sz="2400" b="1" dirty="0" smtClean="0">
                <a:solidFill>
                  <a:srgbClr val="FF0000"/>
                </a:solidFill>
                <a:cs typeface="Times New Roman" pitchFamily="16" charset="0"/>
              </a:rPr>
              <a:t>transformations de la matière</a:t>
            </a:r>
            <a:r>
              <a:rPr lang="fr-FR" sz="2400" b="1" dirty="0" smtClean="0">
                <a:solidFill>
                  <a:srgbClr val="002060"/>
                </a:solidFill>
                <a:cs typeface="Times New Roman" pitchFamily="16" charset="0"/>
              </a:rPr>
              <a:t>.</a:t>
            </a:r>
          </a:p>
          <a:p>
            <a:pPr eaLnBrk="1" hangingPunct="1">
              <a:spcBef>
                <a:spcPct val="0"/>
              </a:spcBef>
              <a:buFontTx/>
              <a:buNone/>
            </a:pPr>
            <a:endParaRPr lang="fr-FR" sz="2400" b="1" dirty="0" smtClean="0">
              <a:solidFill>
                <a:srgbClr val="002060"/>
              </a:solidFill>
              <a:cs typeface="Times New Roman" pitchFamily="16" charset="0"/>
            </a:endParaRPr>
          </a:p>
          <a:p>
            <a:pPr eaLnBrk="1" hangingPunct="1">
              <a:spcBef>
                <a:spcPct val="0"/>
              </a:spcBef>
              <a:buFontTx/>
              <a:buNone/>
            </a:pPr>
            <a:endParaRPr lang="fr-FR" sz="2400" b="1" dirty="0" smtClean="0">
              <a:cs typeface="Times New Roman" pitchFamily="16" charset="0"/>
            </a:endParaRPr>
          </a:p>
          <a:p>
            <a:pPr eaLnBrk="1" hangingPunct="1">
              <a:spcBef>
                <a:spcPct val="0"/>
              </a:spcBef>
              <a:buFontTx/>
              <a:buNone/>
            </a:pPr>
            <a:endParaRPr lang="fr-FR" sz="2400" b="1" dirty="0" smtClean="0">
              <a:cs typeface="Times New Roman" pitchFamily="16" charset="0"/>
            </a:endParaRPr>
          </a:p>
          <a:p>
            <a:pPr eaLnBrk="1" hangingPunct="1">
              <a:spcBef>
                <a:spcPct val="0"/>
              </a:spcBef>
              <a:buFontTx/>
              <a:buNone/>
            </a:pPr>
            <a:endParaRPr lang="fr-FR" sz="2400" b="1" dirty="0" smtClean="0">
              <a:cs typeface="Times New Roman" pitchFamily="16" charset="0"/>
            </a:endParaRPr>
          </a:p>
          <a:p>
            <a:pPr eaLnBrk="1" hangingPunct="1">
              <a:spcBef>
                <a:spcPct val="0"/>
              </a:spcBef>
              <a:buFontTx/>
              <a:buNone/>
            </a:pPr>
            <a:endParaRPr lang="fr-FR" sz="2400" b="1" i="1" dirty="0" smtClean="0">
              <a:solidFill>
                <a:srgbClr val="000099"/>
              </a:solidFill>
              <a:latin typeface="Times New Roman" pitchFamily="16" charset="0"/>
              <a:cs typeface="Times New Roman" pitchFamily="16" charset="0"/>
            </a:endParaRPr>
          </a:p>
          <a:p>
            <a:pPr eaLnBrk="1" hangingPunct="1">
              <a:buFontTx/>
              <a:buNone/>
            </a:pPr>
            <a:endParaRPr lang="fr-FR" sz="2400" b="1" i="1" dirty="0" smtClean="0">
              <a:latin typeface="Times New Roman" pitchFamily="16" charset="0"/>
              <a:cs typeface="Times New Roman" pitchFamily="16" charset="0"/>
            </a:endParaRPr>
          </a:p>
          <a:p>
            <a:pPr eaLnBrk="1" hangingPunct="1">
              <a:buFontTx/>
              <a:buNone/>
            </a:pPr>
            <a:r>
              <a:rPr lang="fr-FR" sz="2400" b="1" i="1" dirty="0" smtClean="0">
                <a:latin typeface="Times New Roman" pitchFamily="16" charset="0"/>
                <a:cs typeface="Times New Roman" pitchFamily="16" charset="0"/>
              </a:rPr>
              <a:t> </a:t>
            </a:r>
          </a:p>
        </p:txBody>
      </p:sp>
      <p:sp>
        <p:nvSpPr>
          <p:cNvPr id="20484" name="Espace réservé du pied de page 3"/>
          <p:cNvSpPr>
            <a:spLocks noGrp="1"/>
          </p:cNvSpPr>
          <p:nvPr>
            <p:ph type="ftr" sz="quarter" idx="11"/>
          </p:nvPr>
        </p:nvSpPr>
        <p:spPr/>
        <p:txBody>
          <a:bodyPr/>
          <a:lstStyle/>
          <a:p>
            <a:pPr>
              <a:defRPr/>
            </a:pPr>
            <a:endParaRPr lang="fr-FR" smtClean="0">
              <a:latin typeface="Arial" pitchFamily="34" charset="0"/>
            </a:endParaRPr>
          </a:p>
        </p:txBody>
      </p:sp>
      <p:sp>
        <p:nvSpPr>
          <p:cNvPr id="20485" name="Espace réservé du numéro de diapositive 4"/>
          <p:cNvSpPr>
            <a:spLocks noGrp="1"/>
          </p:cNvSpPr>
          <p:nvPr>
            <p:ph type="sldNum" sz="quarter" idx="12"/>
          </p:nvPr>
        </p:nvSpPr>
        <p:spPr>
          <a:xfrm>
            <a:off x="6553200" y="6310313"/>
            <a:ext cx="2133600" cy="476250"/>
          </a:xfrm>
        </p:spPr>
        <p:txBody>
          <a:bodyPr/>
          <a:lstStyle/>
          <a:p>
            <a:pPr>
              <a:defRPr/>
            </a:pPr>
            <a:fld id="{0D1C0E06-394F-4DE8-B1DB-E37757ECD94A}" type="slidenum">
              <a:rPr lang="fr-FR" smtClean="0">
                <a:latin typeface="Arial" pitchFamily="34" charset="0"/>
              </a:rPr>
              <a:pPr>
                <a:defRPr/>
              </a:pPr>
              <a:t>41</a:t>
            </a:fld>
            <a:endParaRPr lang="fr-FR" smtClean="0">
              <a:latin typeface="Arial" pitchFamily="34" charset="0"/>
            </a:endParaRPr>
          </a:p>
        </p:txBody>
      </p:sp>
      <p:sp>
        <p:nvSpPr>
          <p:cNvPr id="44037" name="Titre 5"/>
          <p:cNvSpPr>
            <a:spLocks noGrp="1"/>
          </p:cNvSpPr>
          <p:nvPr>
            <p:ph type="title"/>
          </p:nvPr>
        </p:nvSpPr>
        <p:spPr/>
        <p:txBody>
          <a:bodyPr/>
          <a:lstStyle/>
          <a:p>
            <a:r>
              <a:rPr lang="fr-FR" sz="3600" b="1" smtClean="0">
                <a:solidFill>
                  <a:srgbClr val="FF0000"/>
                </a:solidFill>
              </a:rPr>
              <a:t>Les mots et les choses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0" dur="500"/>
                                        <p:tgtEl>
                                          <p:spTgt spid="3277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checkerboard(across)">
                                      <p:cBhvr>
                                        <p:cTn id="13" dur="500"/>
                                        <p:tgtEl>
                                          <p:spTgt spid="327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box(in)">
                                      <p:cBhvr>
                                        <p:cTn id="18" dur="500"/>
                                        <p:tgtEl>
                                          <p:spTgt spid="32771">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animEffect transition="in" filter="box(in)">
                                      <p:cBhvr>
                                        <p:cTn id="21"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pied de page 5"/>
          <p:cNvSpPr>
            <a:spLocks noGrp="1"/>
          </p:cNvSpPr>
          <p:nvPr>
            <p:ph type="ftr" sz="quarter" idx="11"/>
          </p:nvPr>
        </p:nvSpPr>
        <p:spPr/>
        <p:txBody>
          <a:bodyPr/>
          <a:lstStyle/>
          <a:p>
            <a:pPr>
              <a:defRPr/>
            </a:pPr>
            <a:endParaRPr lang="fr-FR" smtClean="0">
              <a:latin typeface="Arial" pitchFamily="34" charset="0"/>
            </a:endParaRPr>
          </a:p>
        </p:txBody>
      </p:sp>
      <p:sp>
        <p:nvSpPr>
          <p:cNvPr id="1028" name="Espace réservé du numéro de diapositive 6"/>
          <p:cNvSpPr>
            <a:spLocks noGrp="1"/>
          </p:cNvSpPr>
          <p:nvPr>
            <p:ph type="sldNum" sz="quarter" idx="12"/>
          </p:nvPr>
        </p:nvSpPr>
        <p:spPr/>
        <p:txBody>
          <a:bodyPr/>
          <a:lstStyle/>
          <a:p>
            <a:pPr>
              <a:defRPr/>
            </a:pPr>
            <a:fld id="{1D2A5354-636A-42BA-9B01-50E745076032}" type="slidenum">
              <a:rPr lang="fr-FR" smtClean="0">
                <a:latin typeface="Arial" pitchFamily="34" charset="0"/>
              </a:rPr>
              <a:pPr>
                <a:defRPr/>
              </a:pPr>
              <a:t>42</a:t>
            </a:fld>
            <a:endParaRPr lang="fr-FR" smtClean="0">
              <a:latin typeface="Arial" pitchFamily="34" charset="0"/>
            </a:endParaRPr>
          </a:p>
        </p:txBody>
      </p:sp>
      <p:sp>
        <p:nvSpPr>
          <p:cNvPr id="2053" name="Rectangle 2"/>
          <p:cNvSpPr>
            <a:spLocks noGrp="1" noChangeArrowheads="1"/>
          </p:cNvSpPr>
          <p:nvPr>
            <p:ph type="title"/>
          </p:nvPr>
        </p:nvSpPr>
        <p:spPr>
          <a:xfrm>
            <a:off x="755650" y="260350"/>
            <a:ext cx="7772400" cy="1296988"/>
          </a:xfrm>
        </p:spPr>
        <p:txBody>
          <a:bodyPr/>
          <a:lstStyle/>
          <a:p>
            <a:pPr eaLnBrk="1" hangingPunct="1"/>
            <a:r>
              <a:rPr lang="fr-FR" sz="3200" b="1" smtClean="0">
                <a:solidFill>
                  <a:srgbClr val="FF0000"/>
                </a:solidFill>
                <a:cs typeface="Times New Roman" pitchFamily="16" charset="0"/>
              </a:rPr>
              <a:t>L’énergie, unité de compte des transformations de la matière</a:t>
            </a:r>
            <a:endParaRPr lang="fr-FR" sz="2800" b="1" i="1" smtClean="0">
              <a:solidFill>
                <a:srgbClr val="FF0000"/>
              </a:solidFill>
              <a:cs typeface="Times New Roman" pitchFamily="16" charset="0"/>
            </a:endParaRPr>
          </a:p>
        </p:txBody>
      </p:sp>
      <p:sp>
        <p:nvSpPr>
          <p:cNvPr id="550915" name="Rectangle 3"/>
          <p:cNvSpPr>
            <a:spLocks noGrp="1" noChangeArrowheads="1"/>
          </p:cNvSpPr>
          <p:nvPr>
            <p:ph type="body" sz="half" idx="1"/>
          </p:nvPr>
        </p:nvSpPr>
        <p:spPr>
          <a:xfrm>
            <a:off x="685800" y="1981200"/>
            <a:ext cx="7558088" cy="871538"/>
          </a:xfrm>
        </p:spPr>
        <p:txBody>
          <a:bodyPr/>
          <a:lstStyle/>
          <a:p>
            <a:pPr eaLnBrk="1" hangingPunct="1">
              <a:buFont typeface="Wingdings" pitchFamily="2" charset="2"/>
              <a:buNone/>
            </a:pPr>
            <a:r>
              <a:rPr lang="fr-FR" sz="2000" b="1" smtClean="0">
                <a:solidFill>
                  <a:srgbClr val="002060"/>
                </a:solidFill>
              </a:rPr>
              <a:t>Un corps tombe : il perd de l’altitude, il gagne de la vitesse</a:t>
            </a:r>
          </a:p>
          <a:p>
            <a:pPr eaLnBrk="1" hangingPunct="1">
              <a:buFont typeface="Wingdings" pitchFamily="2" charset="2"/>
              <a:buNone/>
            </a:pPr>
            <a:r>
              <a:rPr lang="fr-FR" sz="2000" b="1" smtClean="0">
                <a:solidFill>
                  <a:srgbClr val="002060"/>
                </a:solidFill>
              </a:rPr>
              <a:t>Question : y a-t-il un rapport entre cette perte et ce gain ?</a:t>
            </a:r>
          </a:p>
        </p:txBody>
      </p:sp>
      <p:sp>
        <p:nvSpPr>
          <p:cNvPr id="550916" name="Rectangle 4"/>
          <p:cNvSpPr>
            <a:spLocks noChangeArrowheads="1"/>
          </p:cNvSpPr>
          <p:nvPr/>
        </p:nvSpPr>
        <p:spPr bwMode="auto">
          <a:xfrm>
            <a:off x="2484438" y="3068638"/>
            <a:ext cx="3527425" cy="1081087"/>
          </a:xfrm>
          <a:prstGeom prst="rect">
            <a:avLst/>
          </a:prstGeom>
          <a:solidFill>
            <a:srgbClr val="FFFF00"/>
          </a:solidFill>
          <a:ln w="12700" cap="sq">
            <a:solidFill>
              <a:schemeClr val="tx1"/>
            </a:solidFill>
            <a:miter lim="800000"/>
            <a:headEnd type="none" w="sm" len="sm"/>
            <a:tailEnd type="none" w="sm" len="sm"/>
          </a:ln>
        </p:spPr>
        <p:txBody>
          <a:bodyPr wrap="none" anchor="ctr"/>
          <a:lstStyle/>
          <a:p>
            <a:endParaRPr lang="fr-FR"/>
          </a:p>
        </p:txBody>
      </p:sp>
      <p:graphicFrame>
        <p:nvGraphicFramePr>
          <p:cNvPr id="2050" name="Object 5"/>
          <p:cNvGraphicFramePr>
            <a:graphicFrameLocks noGrp="1" noChangeAspect="1"/>
          </p:cNvGraphicFramePr>
          <p:nvPr>
            <p:ph sz="half" idx="2"/>
          </p:nvPr>
        </p:nvGraphicFramePr>
        <p:xfrm>
          <a:off x="3203575" y="3141663"/>
          <a:ext cx="2087563" cy="923925"/>
        </p:xfrm>
        <a:graphic>
          <a:graphicData uri="http://schemas.openxmlformats.org/presentationml/2006/ole">
            <p:oleObj spid="_x0000_s50178" name="Equation" r:id="rId3" imgW="888840" imgH="393480" progId="Equation.3">
              <p:embed/>
            </p:oleObj>
          </a:graphicData>
        </a:graphic>
      </p:graphicFrame>
      <p:sp>
        <p:nvSpPr>
          <p:cNvPr id="550918" name="Text Box 6"/>
          <p:cNvSpPr txBox="1">
            <a:spLocks noChangeArrowheads="1"/>
          </p:cNvSpPr>
          <p:nvPr/>
        </p:nvSpPr>
        <p:spPr bwMode="auto">
          <a:xfrm>
            <a:off x="1187450" y="4724400"/>
            <a:ext cx="2663825" cy="1200329"/>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fr-FR" b="1" i="1" dirty="0">
                <a:solidFill>
                  <a:srgbClr val="FF0000"/>
                </a:solidFill>
                <a:latin typeface="Calibri" pitchFamily="32" charset="0"/>
                <a:cs typeface="Times New Roman" pitchFamily="16" charset="0"/>
              </a:rPr>
              <a:t>Énergie associée à la position relative de l’objet et de la Terre : énergie potentielle</a:t>
            </a:r>
          </a:p>
        </p:txBody>
      </p:sp>
      <p:sp>
        <p:nvSpPr>
          <p:cNvPr id="550919" name="Text Box 7"/>
          <p:cNvSpPr txBox="1">
            <a:spLocks noChangeArrowheads="1"/>
          </p:cNvSpPr>
          <p:nvPr/>
        </p:nvSpPr>
        <p:spPr bwMode="auto">
          <a:xfrm>
            <a:off x="4787900" y="4797425"/>
            <a:ext cx="2303463" cy="923330"/>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fr-FR" b="1" i="1" dirty="0">
                <a:solidFill>
                  <a:srgbClr val="FF0000"/>
                </a:solidFill>
                <a:latin typeface="Calibri" pitchFamily="32" charset="0"/>
                <a:cs typeface="Times New Roman" pitchFamily="16" charset="0"/>
              </a:rPr>
              <a:t>Énergie associée au mouvement : énergie cinétique</a:t>
            </a:r>
          </a:p>
        </p:txBody>
      </p:sp>
      <p:sp>
        <p:nvSpPr>
          <p:cNvPr id="550920" name="AutoShape 8"/>
          <p:cNvSpPr>
            <a:spLocks noChangeArrowheads="1"/>
          </p:cNvSpPr>
          <p:nvPr/>
        </p:nvSpPr>
        <p:spPr bwMode="auto">
          <a:xfrm>
            <a:off x="3492500" y="3860800"/>
            <a:ext cx="71438" cy="792163"/>
          </a:xfrm>
          <a:prstGeom prst="upArrow">
            <a:avLst>
              <a:gd name="adj1" fmla="val 50000"/>
              <a:gd name="adj2" fmla="val 277220"/>
            </a:avLst>
          </a:prstGeom>
          <a:solidFill>
            <a:schemeClr val="hlink"/>
          </a:solidFill>
          <a:ln w="12700" cap="sq">
            <a:solidFill>
              <a:schemeClr val="tx1"/>
            </a:solidFill>
            <a:miter lim="800000"/>
            <a:headEnd type="none" w="sm" len="sm"/>
            <a:tailEnd type="none" w="sm" len="sm"/>
          </a:ln>
        </p:spPr>
        <p:txBody>
          <a:bodyPr vert="eaVert" wrap="none" anchor="ctr"/>
          <a:lstStyle/>
          <a:p>
            <a:pPr algn="ctr" eaLnBrk="0" hangingPunct="0"/>
            <a:endParaRPr lang="fr-FR">
              <a:solidFill>
                <a:schemeClr val="hlink"/>
              </a:solidFill>
            </a:endParaRPr>
          </a:p>
        </p:txBody>
      </p:sp>
      <p:sp>
        <p:nvSpPr>
          <p:cNvPr id="550921" name="AutoShape 9"/>
          <p:cNvSpPr>
            <a:spLocks noChangeArrowheads="1"/>
          </p:cNvSpPr>
          <p:nvPr/>
        </p:nvSpPr>
        <p:spPr bwMode="auto">
          <a:xfrm>
            <a:off x="4787900" y="3860800"/>
            <a:ext cx="71438" cy="863600"/>
          </a:xfrm>
          <a:prstGeom prst="upArrow">
            <a:avLst>
              <a:gd name="adj1" fmla="val 50000"/>
              <a:gd name="adj2" fmla="val 302220"/>
            </a:avLst>
          </a:prstGeom>
          <a:solidFill>
            <a:schemeClr val="hlink"/>
          </a:solidFill>
          <a:ln w="12700" cap="sq">
            <a:solidFill>
              <a:schemeClr val="tx1"/>
            </a:solidFill>
            <a:miter lim="800000"/>
            <a:headEnd type="none" w="sm" len="sm"/>
            <a:tailEnd type="none" w="sm" len="sm"/>
          </a:ln>
        </p:spPr>
        <p:txBody>
          <a:bodyPr vert="eaVert"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Effect transition="in" filter="checkerboard(across)">
                                      <p:cBhvr>
                                        <p:cTn id="7" dur="500"/>
                                        <p:tgtEl>
                                          <p:spTgt spid="550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0915">
                                            <p:txEl>
                                              <p:pRg st="1" end="1"/>
                                            </p:txEl>
                                          </p:spTgt>
                                        </p:tgtEl>
                                        <p:attrNameLst>
                                          <p:attrName>style.visibility</p:attrName>
                                        </p:attrNameLst>
                                      </p:cBhvr>
                                      <p:to>
                                        <p:strVal val="visible"/>
                                      </p:to>
                                    </p:set>
                                    <p:animEffect transition="in" filter="checkerboard(across)">
                                      <p:cBhvr>
                                        <p:cTn id="12" dur="500"/>
                                        <p:tgtEl>
                                          <p:spTgt spid="550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50916"/>
                                        </p:tgtEl>
                                        <p:attrNameLst>
                                          <p:attrName>style.visibility</p:attrName>
                                        </p:attrNameLst>
                                      </p:cBhvr>
                                      <p:to>
                                        <p:strVal val="visible"/>
                                      </p:to>
                                    </p:set>
                                    <p:animEffect transition="in" filter="checkerboard(across)">
                                      <p:cBhvr>
                                        <p:cTn id="17" dur="500"/>
                                        <p:tgtEl>
                                          <p:spTgt spid="5509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heckerboard(across)">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0920"/>
                                        </p:tgtEl>
                                        <p:attrNameLst>
                                          <p:attrName>style.visibility</p:attrName>
                                        </p:attrNameLst>
                                      </p:cBhvr>
                                      <p:to>
                                        <p:strVal val="visible"/>
                                      </p:to>
                                    </p:set>
                                    <p:anim calcmode="lin" valueType="num">
                                      <p:cBhvr additive="base">
                                        <p:cTn id="27" dur="500" fill="hold"/>
                                        <p:tgtEl>
                                          <p:spTgt spid="550920"/>
                                        </p:tgtEl>
                                        <p:attrNameLst>
                                          <p:attrName>ppt_x</p:attrName>
                                        </p:attrNameLst>
                                      </p:cBhvr>
                                      <p:tavLst>
                                        <p:tav tm="0">
                                          <p:val>
                                            <p:strVal val="#ppt_x"/>
                                          </p:val>
                                        </p:tav>
                                        <p:tav tm="100000">
                                          <p:val>
                                            <p:strVal val="#ppt_x"/>
                                          </p:val>
                                        </p:tav>
                                      </p:tavLst>
                                    </p:anim>
                                    <p:anim calcmode="lin" valueType="num">
                                      <p:cBhvr additive="base">
                                        <p:cTn id="28" dur="500" fill="hold"/>
                                        <p:tgtEl>
                                          <p:spTgt spid="5509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50918"/>
                                        </p:tgtEl>
                                        <p:attrNameLst>
                                          <p:attrName>style.visibility</p:attrName>
                                        </p:attrNameLst>
                                      </p:cBhvr>
                                      <p:to>
                                        <p:strVal val="visible"/>
                                      </p:to>
                                    </p:set>
                                    <p:animEffect transition="in" filter="checkerboard(across)">
                                      <p:cBhvr>
                                        <p:cTn id="33" dur="500"/>
                                        <p:tgtEl>
                                          <p:spTgt spid="55091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50921"/>
                                        </p:tgtEl>
                                        <p:attrNameLst>
                                          <p:attrName>style.visibility</p:attrName>
                                        </p:attrNameLst>
                                      </p:cBhvr>
                                      <p:to>
                                        <p:strVal val="visible"/>
                                      </p:to>
                                    </p:set>
                                    <p:anim calcmode="lin" valueType="num">
                                      <p:cBhvr additive="base">
                                        <p:cTn id="38" dur="500" fill="hold"/>
                                        <p:tgtEl>
                                          <p:spTgt spid="550921"/>
                                        </p:tgtEl>
                                        <p:attrNameLst>
                                          <p:attrName>ppt_x</p:attrName>
                                        </p:attrNameLst>
                                      </p:cBhvr>
                                      <p:tavLst>
                                        <p:tav tm="0">
                                          <p:val>
                                            <p:strVal val="#ppt_x"/>
                                          </p:val>
                                        </p:tav>
                                        <p:tav tm="100000">
                                          <p:val>
                                            <p:strVal val="#ppt_x"/>
                                          </p:val>
                                        </p:tav>
                                      </p:tavLst>
                                    </p:anim>
                                    <p:anim calcmode="lin" valueType="num">
                                      <p:cBhvr additive="base">
                                        <p:cTn id="39" dur="500" fill="hold"/>
                                        <p:tgtEl>
                                          <p:spTgt spid="55092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50919"/>
                                        </p:tgtEl>
                                        <p:attrNameLst>
                                          <p:attrName>style.visibility</p:attrName>
                                        </p:attrNameLst>
                                      </p:cBhvr>
                                      <p:to>
                                        <p:strVal val="visible"/>
                                      </p:to>
                                    </p:set>
                                    <p:animEffect transition="in" filter="checkerboard(across)">
                                      <p:cBhvr>
                                        <p:cTn id="44" dur="500"/>
                                        <p:tgtEl>
                                          <p:spTgt spid="550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P spid="550916" grpId="0" animBg="1"/>
      <p:bldP spid="550918" grpId="0"/>
      <p:bldP spid="550919" grpId="0"/>
      <p:bldP spid="550920" grpId="0" animBg="1"/>
      <p:bldP spid="5509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684213" y="476250"/>
            <a:ext cx="7991475" cy="585788"/>
          </a:xfrm>
        </p:spPr>
        <p:txBody>
          <a:bodyPr/>
          <a:lstStyle/>
          <a:p>
            <a:r>
              <a:rPr lang="fr-FR" sz="3600" b="1" dirty="0" smtClean="0">
                <a:solidFill>
                  <a:srgbClr val="FF0000"/>
                </a:solidFill>
              </a:rPr>
              <a:t>Hydroélectricité</a:t>
            </a:r>
          </a:p>
        </p:txBody>
      </p:sp>
      <p:pic>
        <p:nvPicPr>
          <p:cNvPr id="18" name="Image 17" descr="hydro-anim-en.gif"/>
          <p:cNvPicPr>
            <a:picLocks noChangeAspect="1"/>
          </p:cNvPicPr>
          <p:nvPr/>
        </p:nvPicPr>
        <p:blipFill>
          <a:blip r:embed="rId2" cstate="print"/>
          <a:srcRect/>
          <a:stretch>
            <a:fillRect/>
          </a:stretch>
        </p:blipFill>
        <p:spPr bwMode="auto">
          <a:xfrm>
            <a:off x="1258371" y="1556792"/>
            <a:ext cx="6848885" cy="4032448"/>
          </a:xfrm>
          <a:prstGeom prst="rect">
            <a:avLst/>
          </a:prstGeom>
          <a:noFill/>
          <a:ln w="9525">
            <a:noFill/>
            <a:miter lim="800000"/>
            <a:headEnd/>
            <a:tailEnd/>
          </a:ln>
        </p:spPr>
      </p:pic>
      <p:cxnSp>
        <p:nvCxnSpPr>
          <p:cNvPr id="5" name="Connecteur droit avec flèche 4"/>
          <p:cNvCxnSpPr/>
          <p:nvPr/>
        </p:nvCxnSpPr>
        <p:spPr>
          <a:xfrm flipV="1">
            <a:off x="2411760" y="3789040"/>
            <a:ext cx="1368152" cy="20162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115616" y="5733256"/>
            <a:ext cx="5472608" cy="646331"/>
          </a:xfrm>
          <a:prstGeom prst="rect">
            <a:avLst/>
          </a:prstGeom>
          <a:noFill/>
        </p:spPr>
        <p:txBody>
          <a:bodyPr wrap="square" rtlCol="0">
            <a:spAutoFit/>
          </a:bodyPr>
          <a:lstStyle/>
          <a:p>
            <a:r>
              <a:rPr lang="fr-FR" b="1" dirty="0" smtClean="0">
                <a:solidFill>
                  <a:srgbClr val="FF0000"/>
                </a:solidFill>
              </a:rPr>
              <a:t>L’eau perd de l’altitude et gagne de la vitesse, elle perd de l’énergie potentielle et gagne de l’énergie cinétique</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9" name="Text Box 5"/>
          <p:cNvSpPr txBox="1">
            <a:spLocks noChangeArrowheads="1"/>
          </p:cNvSpPr>
          <p:nvPr/>
        </p:nvSpPr>
        <p:spPr bwMode="auto">
          <a:xfrm>
            <a:off x="2943225" y="2052638"/>
            <a:ext cx="4716463" cy="401637"/>
          </a:xfrm>
          <a:prstGeom prst="rect">
            <a:avLst/>
          </a:prstGeom>
          <a:noFill/>
          <a:ln w="9525">
            <a:noFill/>
            <a:miter lim="800000"/>
            <a:headEnd/>
            <a:tailEnd/>
          </a:ln>
        </p:spPr>
        <p:txBody>
          <a:bodyPr>
            <a:spAutoFit/>
          </a:bodyPr>
          <a:lstStyle/>
          <a:p>
            <a:pPr algn="just">
              <a:lnSpc>
                <a:spcPct val="90000"/>
              </a:lnSpc>
              <a:spcBef>
                <a:spcPct val="50000"/>
              </a:spcBef>
              <a:buClr>
                <a:srgbClr val="FF0000"/>
              </a:buClr>
              <a:buSzPct val="150000"/>
              <a:buFont typeface="Wingdings" pitchFamily="2" charset="2"/>
              <a:buNone/>
            </a:pPr>
            <a:r>
              <a:rPr lang="fr-FR" sz="2200" b="1" dirty="0">
                <a:solidFill>
                  <a:srgbClr val="000000"/>
                </a:solidFill>
              </a:rPr>
              <a:t>= 60 kW ≈ </a:t>
            </a:r>
            <a:r>
              <a:rPr lang="fr-FR" sz="2200" b="1" dirty="0">
                <a:solidFill>
                  <a:srgbClr val="FF0000"/>
                </a:solidFill>
              </a:rPr>
              <a:t>600</a:t>
            </a:r>
            <a:r>
              <a:rPr lang="fr-FR" sz="2200" b="1" dirty="0">
                <a:solidFill>
                  <a:srgbClr val="000000"/>
                </a:solidFill>
              </a:rPr>
              <a:t> paires de jambes</a:t>
            </a:r>
          </a:p>
        </p:txBody>
      </p:sp>
      <p:sp>
        <p:nvSpPr>
          <p:cNvPr id="569351" name="Text Box 7"/>
          <p:cNvSpPr txBox="1">
            <a:spLocks noChangeArrowheads="1"/>
          </p:cNvSpPr>
          <p:nvPr/>
        </p:nvSpPr>
        <p:spPr bwMode="auto">
          <a:xfrm>
            <a:off x="3308350" y="2859088"/>
            <a:ext cx="5245100" cy="403225"/>
          </a:xfrm>
          <a:prstGeom prst="rect">
            <a:avLst/>
          </a:prstGeom>
          <a:noFill/>
          <a:ln w="9525">
            <a:noFill/>
            <a:miter lim="800000"/>
            <a:headEnd/>
            <a:tailEnd/>
          </a:ln>
        </p:spPr>
        <p:txBody>
          <a:bodyPr>
            <a:spAutoFit/>
          </a:bodyPr>
          <a:lstStyle/>
          <a:p>
            <a:pPr>
              <a:lnSpc>
                <a:spcPct val="90000"/>
              </a:lnSpc>
              <a:spcBef>
                <a:spcPct val="50000"/>
              </a:spcBef>
              <a:buClr>
                <a:srgbClr val="FF0000"/>
              </a:buClr>
              <a:buSzPct val="150000"/>
              <a:buFont typeface="Wingdings" pitchFamily="2" charset="2"/>
              <a:buNone/>
            </a:pPr>
            <a:r>
              <a:rPr lang="fr-FR" sz="2200" b="1" dirty="0">
                <a:solidFill>
                  <a:srgbClr val="000000"/>
                </a:solidFill>
              </a:rPr>
              <a:t>= 100 kW ≈ </a:t>
            </a:r>
            <a:r>
              <a:rPr lang="fr-FR" sz="2200" b="1" dirty="0">
                <a:solidFill>
                  <a:srgbClr val="FF0000"/>
                </a:solidFill>
              </a:rPr>
              <a:t>10.000 </a:t>
            </a:r>
            <a:r>
              <a:rPr lang="fr-FR" sz="2200" b="1" dirty="0">
                <a:solidFill>
                  <a:srgbClr val="000000"/>
                </a:solidFill>
              </a:rPr>
              <a:t>paires de bras</a:t>
            </a:r>
          </a:p>
        </p:txBody>
      </p:sp>
      <p:sp>
        <p:nvSpPr>
          <p:cNvPr id="569352" name="Text Box 8"/>
          <p:cNvSpPr txBox="1">
            <a:spLocks noChangeArrowheads="1"/>
          </p:cNvSpPr>
          <p:nvPr/>
        </p:nvSpPr>
        <p:spPr bwMode="auto">
          <a:xfrm>
            <a:off x="2278063" y="5437188"/>
            <a:ext cx="6710362" cy="401637"/>
          </a:xfrm>
          <a:prstGeom prst="rect">
            <a:avLst/>
          </a:prstGeom>
          <a:noFill/>
          <a:ln w="9525">
            <a:noFill/>
            <a:miter lim="800000"/>
            <a:headEnd/>
            <a:tailEnd/>
          </a:ln>
        </p:spPr>
        <p:txBody>
          <a:bodyPr>
            <a:spAutoFit/>
          </a:bodyPr>
          <a:lstStyle/>
          <a:p>
            <a:pPr>
              <a:lnSpc>
                <a:spcPct val="90000"/>
              </a:lnSpc>
              <a:spcBef>
                <a:spcPct val="50000"/>
              </a:spcBef>
              <a:buClr>
                <a:srgbClr val="FF0000"/>
              </a:buClr>
              <a:buSzPct val="150000"/>
              <a:buFont typeface="Wingdings" pitchFamily="2" charset="2"/>
              <a:buNone/>
            </a:pPr>
            <a:r>
              <a:rPr lang="fr-FR" sz="2200" b="1" dirty="0">
                <a:solidFill>
                  <a:srgbClr val="000000"/>
                </a:solidFill>
              </a:rPr>
              <a:t>= 100 MW ≈ </a:t>
            </a:r>
            <a:r>
              <a:rPr lang="fr-FR" sz="2200" b="1" dirty="0">
                <a:solidFill>
                  <a:srgbClr val="FF0000"/>
                </a:solidFill>
              </a:rPr>
              <a:t>10.000.000 </a:t>
            </a:r>
            <a:r>
              <a:rPr lang="fr-FR" sz="2200" b="1" dirty="0">
                <a:solidFill>
                  <a:srgbClr val="000000"/>
                </a:solidFill>
              </a:rPr>
              <a:t>paires de bras ! </a:t>
            </a:r>
          </a:p>
        </p:txBody>
      </p:sp>
      <p:sp>
        <p:nvSpPr>
          <p:cNvPr id="569354" name="Text Box 10"/>
          <p:cNvSpPr txBox="1">
            <a:spLocks noChangeArrowheads="1"/>
          </p:cNvSpPr>
          <p:nvPr/>
        </p:nvSpPr>
        <p:spPr bwMode="auto">
          <a:xfrm>
            <a:off x="2659063" y="4648200"/>
            <a:ext cx="6472237" cy="374650"/>
          </a:xfrm>
          <a:prstGeom prst="rect">
            <a:avLst/>
          </a:prstGeom>
          <a:noFill/>
          <a:ln w="9525">
            <a:noFill/>
            <a:miter lim="800000"/>
            <a:headEnd/>
            <a:tailEnd/>
          </a:ln>
        </p:spPr>
        <p:txBody>
          <a:bodyPr>
            <a:spAutoFit/>
          </a:bodyPr>
          <a:lstStyle/>
          <a:p>
            <a:pPr algn="just">
              <a:lnSpc>
                <a:spcPct val="80000"/>
              </a:lnSpc>
              <a:spcBef>
                <a:spcPct val="50000"/>
              </a:spcBef>
              <a:buClr>
                <a:srgbClr val="FF0000"/>
              </a:buClr>
              <a:buSzPct val="150000"/>
              <a:buFont typeface="Wingdings" pitchFamily="2" charset="2"/>
              <a:buNone/>
            </a:pPr>
            <a:r>
              <a:rPr lang="fr-FR" sz="2200" b="1" dirty="0">
                <a:solidFill>
                  <a:srgbClr val="000000"/>
                </a:solidFill>
              </a:rPr>
              <a:t>= 100 MW ≈ </a:t>
            </a:r>
            <a:r>
              <a:rPr lang="fr-FR" sz="2200" b="1" dirty="0">
                <a:solidFill>
                  <a:srgbClr val="FF0000"/>
                </a:solidFill>
              </a:rPr>
              <a:t>1.000.000</a:t>
            </a:r>
            <a:r>
              <a:rPr lang="fr-FR" sz="2200" b="1" dirty="0">
                <a:solidFill>
                  <a:srgbClr val="000000"/>
                </a:solidFill>
              </a:rPr>
              <a:t> paires de jambes…</a:t>
            </a:r>
          </a:p>
        </p:txBody>
      </p:sp>
      <p:sp>
        <p:nvSpPr>
          <p:cNvPr id="569355" name="Text Box 11"/>
          <p:cNvSpPr txBox="1">
            <a:spLocks noChangeArrowheads="1"/>
          </p:cNvSpPr>
          <p:nvPr/>
        </p:nvSpPr>
        <p:spPr bwMode="auto">
          <a:xfrm>
            <a:off x="3049588" y="3848100"/>
            <a:ext cx="5272087" cy="403225"/>
          </a:xfrm>
          <a:prstGeom prst="rect">
            <a:avLst/>
          </a:prstGeom>
          <a:noFill/>
          <a:ln w="9525">
            <a:noFill/>
            <a:miter lim="800000"/>
            <a:headEnd/>
            <a:tailEnd/>
          </a:ln>
        </p:spPr>
        <p:txBody>
          <a:bodyPr>
            <a:spAutoFit/>
          </a:bodyPr>
          <a:lstStyle/>
          <a:p>
            <a:pPr>
              <a:lnSpc>
                <a:spcPct val="90000"/>
              </a:lnSpc>
              <a:spcBef>
                <a:spcPct val="50000"/>
              </a:spcBef>
              <a:buClr>
                <a:srgbClr val="FF0000"/>
              </a:buClr>
              <a:buSzPct val="150000"/>
              <a:buFont typeface="Wingdings" pitchFamily="2" charset="2"/>
              <a:buNone/>
            </a:pPr>
            <a:r>
              <a:rPr lang="fr-FR" sz="2200" b="1" dirty="0">
                <a:solidFill>
                  <a:srgbClr val="000000"/>
                </a:solidFill>
              </a:rPr>
              <a:t>= 400 kW ≈ </a:t>
            </a:r>
            <a:r>
              <a:rPr lang="fr-FR" sz="2200" b="1" dirty="0">
                <a:solidFill>
                  <a:srgbClr val="FF0000"/>
                </a:solidFill>
              </a:rPr>
              <a:t>4.000 </a:t>
            </a:r>
            <a:r>
              <a:rPr lang="fr-FR" sz="2200" b="1" dirty="0">
                <a:solidFill>
                  <a:srgbClr val="000000"/>
                </a:solidFill>
              </a:rPr>
              <a:t>paires de jambes</a:t>
            </a:r>
          </a:p>
        </p:txBody>
      </p:sp>
      <p:pic>
        <p:nvPicPr>
          <p:cNvPr id="569361" name="Picture 17" descr="camion"/>
          <p:cNvPicPr>
            <a:picLocks noChangeAspect="1" noChangeArrowheads="1"/>
          </p:cNvPicPr>
          <p:nvPr/>
        </p:nvPicPr>
        <p:blipFill>
          <a:blip r:embed="rId3" cstate="print"/>
          <a:srcRect/>
          <a:stretch>
            <a:fillRect/>
          </a:stretch>
        </p:blipFill>
        <p:spPr bwMode="auto">
          <a:xfrm>
            <a:off x="1751013" y="3705225"/>
            <a:ext cx="1014412" cy="731838"/>
          </a:xfrm>
          <a:prstGeom prst="rect">
            <a:avLst/>
          </a:prstGeom>
          <a:noFill/>
          <a:ln w="9525">
            <a:noFill/>
            <a:miter lim="800000"/>
            <a:headEnd/>
            <a:tailEnd/>
          </a:ln>
        </p:spPr>
      </p:pic>
      <p:pic>
        <p:nvPicPr>
          <p:cNvPr id="569365" name="Picture 21" descr="pelleteuse"/>
          <p:cNvPicPr>
            <a:picLocks noChangeAspect="1" noChangeArrowheads="1"/>
          </p:cNvPicPr>
          <p:nvPr/>
        </p:nvPicPr>
        <p:blipFill>
          <a:blip r:embed="rId4" cstate="print"/>
          <a:srcRect/>
          <a:stretch>
            <a:fillRect/>
          </a:stretch>
        </p:blipFill>
        <p:spPr bwMode="auto">
          <a:xfrm>
            <a:off x="666750" y="2625725"/>
            <a:ext cx="1162050" cy="942975"/>
          </a:xfrm>
          <a:prstGeom prst="rect">
            <a:avLst/>
          </a:prstGeom>
          <a:noFill/>
          <a:ln w="9525">
            <a:noFill/>
            <a:miter lim="800000"/>
            <a:headEnd/>
            <a:tailEnd/>
          </a:ln>
        </p:spPr>
      </p:pic>
      <p:grpSp>
        <p:nvGrpSpPr>
          <p:cNvPr id="4" name="Group 25"/>
          <p:cNvGrpSpPr>
            <a:grpSpLocks/>
          </p:cNvGrpSpPr>
          <p:nvPr/>
        </p:nvGrpSpPr>
        <p:grpSpPr bwMode="auto">
          <a:xfrm>
            <a:off x="1909763" y="1868488"/>
            <a:ext cx="898525" cy="769937"/>
            <a:chOff x="3639" y="3171"/>
            <a:chExt cx="423" cy="476"/>
          </a:xfrm>
        </p:grpSpPr>
        <p:sp>
          <p:nvSpPr>
            <p:cNvPr id="49169" name="Freeform 26"/>
            <p:cNvSpPr>
              <a:spLocks/>
            </p:cNvSpPr>
            <p:nvPr/>
          </p:nvSpPr>
          <p:spPr bwMode="auto">
            <a:xfrm>
              <a:off x="3803" y="3309"/>
              <a:ext cx="132" cy="187"/>
            </a:xfrm>
            <a:custGeom>
              <a:avLst/>
              <a:gdLst>
                <a:gd name="T0" fmla="*/ 1 w 264"/>
                <a:gd name="T1" fmla="*/ 1 h 374"/>
                <a:gd name="T2" fmla="*/ 1 w 264"/>
                <a:gd name="T3" fmla="*/ 1 h 374"/>
                <a:gd name="T4" fmla="*/ 1 w 264"/>
                <a:gd name="T5" fmla="*/ 1 h 374"/>
                <a:gd name="T6" fmla="*/ 1 w 264"/>
                <a:gd name="T7" fmla="*/ 1 h 374"/>
                <a:gd name="T8" fmla="*/ 1 w 264"/>
                <a:gd name="T9" fmla="*/ 1 h 374"/>
                <a:gd name="T10" fmla="*/ 1 w 264"/>
                <a:gd name="T11" fmla="*/ 1 h 374"/>
                <a:gd name="T12" fmla="*/ 1 w 264"/>
                <a:gd name="T13" fmla="*/ 1 h 374"/>
                <a:gd name="T14" fmla="*/ 1 w 264"/>
                <a:gd name="T15" fmla="*/ 1 h 374"/>
                <a:gd name="T16" fmla="*/ 0 w 264"/>
                <a:gd name="T17" fmla="*/ 1 h 374"/>
                <a:gd name="T18" fmla="*/ 0 w 264"/>
                <a:gd name="T19" fmla="*/ 1 h 374"/>
                <a:gd name="T20" fmla="*/ 0 w 264"/>
                <a:gd name="T21" fmla="*/ 1 h 374"/>
                <a:gd name="T22" fmla="*/ 0 w 264"/>
                <a:gd name="T23" fmla="*/ 1 h 374"/>
                <a:gd name="T24" fmla="*/ 0 w 264"/>
                <a:gd name="T25" fmla="*/ 1 h 374"/>
                <a:gd name="T26" fmla="*/ 1 w 264"/>
                <a:gd name="T27" fmla="*/ 1 h 374"/>
                <a:gd name="T28" fmla="*/ 1 w 264"/>
                <a:gd name="T29" fmla="*/ 1 h 374"/>
                <a:gd name="T30" fmla="*/ 1 w 264"/>
                <a:gd name="T31" fmla="*/ 1 h 374"/>
                <a:gd name="T32" fmla="*/ 1 w 264"/>
                <a:gd name="T33" fmla="*/ 1 h 374"/>
                <a:gd name="T34" fmla="*/ 1 w 264"/>
                <a:gd name="T35" fmla="*/ 1 h 374"/>
                <a:gd name="T36" fmla="*/ 1 w 264"/>
                <a:gd name="T37" fmla="*/ 1 h 374"/>
                <a:gd name="T38" fmla="*/ 1 w 264"/>
                <a:gd name="T39" fmla="*/ 1 h 374"/>
                <a:gd name="T40" fmla="*/ 1 w 264"/>
                <a:gd name="T41" fmla="*/ 0 h 374"/>
                <a:gd name="T42" fmla="*/ 1 w 264"/>
                <a:gd name="T43" fmla="*/ 0 h 374"/>
                <a:gd name="T44" fmla="*/ 1 w 264"/>
                <a:gd name="T45" fmla="*/ 1 h 374"/>
                <a:gd name="T46" fmla="*/ 1 w 264"/>
                <a:gd name="T47" fmla="*/ 1 h 374"/>
                <a:gd name="T48" fmla="*/ 1 w 264"/>
                <a:gd name="T49" fmla="*/ 1 h 374"/>
                <a:gd name="T50" fmla="*/ 1 w 264"/>
                <a:gd name="T51" fmla="*/ 1 h 374"/>
                <a:gd name="T52" fmla="*/ 1 w 264"/>
                <a:gd name="T53" fmla="*/ 1 h 374"/>
                <a:gd name="T54" fmla="*/ 1 w 264"/>
                <a:gd name="T55" fmla="*/ 1 h 374"/>
                <a:gd name="T56" fmla="*/ 1 w 264"/>
                <a:gd name="T57" fmla="*/ 1 h 374"/>
                <a:gd name="T58" fmla="*/ 1 w 264"/>
                <a:gd name="T59" fmla="*/ 1 h 374"/>
                <a:gd name="T60" fmla="*/ 1 w 264"/>
                <a:gd name="T61" fmla="*/ 1 h 374"/>
                <a:gd name="T62" fmla="*/ 1 w 264"/>
                <a:gd name="T63" fmla="*/ 1 h 374"/>
                <a:gd name="T64" fmla="*/ 1 w 264"/>
                <a:gd name="T65" fmla="*/ 1 h 374"/>
                <a:gd name="T66" fmla="*/ 1 w 264"/>
                <a:gd name="T67" fmla="*/ 1 h 374"/>
                <a:gd name="T68" fmla="*/ 1 w 264"/>
                <a:gd name="T69" fmla="*/ 1 h 374"/>
                <a:gd name="T70" fmla="*/ 1 w 264"/>
                <a:gd name="T71" fmla="*/ 1 h 374"/>
                <a:gd name="T72" fmla="*/ 1 w 264"/>
                <a:gd name="T73" fmla="*/ 1 h 374"/>
                <a:gd name="T74" fmla="*/ 1 w 264"/>
                <a:gd name="T75" fmla="*/ 1 h 374"/>
                <a:gd name="T76" fmla="*/ 1 w 264"/>
                <a:gd name="T77" fmla="*/ 1 h 374"/>
                <a:gd name="T78" fmla="*/ 1 w 264"/>
                <a:gd name="T79" fmla="*/ 1 h 374"/>
                <a:gd name="T80" fmla="*/ 1 w 264"/>
                <a:gd name="T81" fmla="*/ 1 h 374"/>
                <a:gd name="T82" fmla="*/ 1 w 264"/>
                <a:gd name="T83" fmla="*/ 1 h 374"/>
                <a:gd name="T84" fmla="*/ 1 w 264"/>
                <a:gd name="T85" fmla="*/ 1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4"/>
                <a:gd name="T130" fmla="*/ 0 h 374"/>
                <a:gd name="T131" fmla="*/ 264 w 264"/>
                <a:gd name="T132" fmla="*/ 374 h 3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4" h="374">
                  <a:moveTo>
                    <a:pt x="64" y="374"/>
                  </a:moveTo>
                  <a:lnTo>
                    <a:pt x="49" y="372"/>
                  </a:lnTo>
                  <a:lnTo>
                    <a:pt x="36" y="366"/>
                  </a:lnTo>
                  <a:lnTo>
                    <a:pt x="25" y="358"/>
                  </a:lnTo>
                  <a:lnTo>
                    <a:pt x="16" y="349"/>
                  </a:lnTo>
                  <a:lnTo>
                    <a:pt x="9" y="338"/>
                  </a:lnTo>
                  <a:lnTo>
                    <a:pt x="3" y="327"/>
                  </a:lnTo>
                  <a:lnTo>
                    <a:pt x="1" y="318"/>
                  </a:lnTo>
                  <a:lnTo>
                    <a:pt x="0" y="310"/>
                  </a:lnTo>
                  <a:lnTo>
                    <a:pt x="0" y="284"/>
                  </a:lnTo>
                  <a:lnTo>
                    <a:pt x="0" y="238"/>
                  </a:lnTo>
                  <a:lnTo>
                    <a:pt x="0" y="180"/>
                  </a:lnTo>
                  <a:lnTo>
                    <a:pt x="0" y="113"/>
                  </a:lnTo>
                  <a:lnTo>
                    <a:pt x="3" y="82"/>
                  </a:lnTo>
                  <a:lnTo>
                    <a:pt x="13" y="56"/>
                  </a:lnTo>
                  <a:lnTo>
                    <a:pt x="26" y="37"/>
                  </a:lnTo>
                  <a:lnTo>
                    <a:pt x="44" y="22"/>
                  </a:lnTo>
                  <a:lnTo>
                    <a:pt x="62" y="12"/>
                  </a:lnTo>
                  <a:lnTo>
                    <a:pt x="81" y="5"/>
                  </a:lnTo>
                  <a:lnTo>
                    <a:pt x="98" y="1"/>
                  </a:lnTo>
                  <a:lnTo>
                    <a:pt x="113" y="0"/>
                  </a:lnTo>
                  <a:lnTo>
                    <a:pt x="150" y="0"/>
                  </a:lnTo>
                  <a:lnTo>
                    <a:pt x="165" y="1"/>
                  </a:lnTo>
                  <a:lnTo>
                    <a:pt x="182" y="5"/>
                  </a:lnTo>
                  <a:lnTo>
                    <a:pt x="201" y="12"/>
                  </a:lnTo>
                  <a:lnTo>
                    <a:pt x="220" y="22"/>
                  </a:lnTo>
                  <a:lnTo>
                    <a:pt x="237" y="37"/>
                  </a:lnTo>
                  <a:lnTo>
                    <a:pt x="251" y="56"/>
                  </a:lnTo>
                  <a:lnTo>
                    <a:pt x="260" y="82"/>
                  </a:lnTo>
                  <a:lnTo>
                    <a:pt x="264" y="113"/>
                  </a:lnTo>
                  <a:lnTo>
                    <a:pt x="264" y="180"/>
                  </a:lnTo>
                  <a:lnTo>
                    <a:pt x="264" y="238"/>
                  </a:lnTo>
                  <a:lnTo>
                    <a:pt x="264" y="284"/>
                  </a:lnTo>
                  <a:lnTo>
                    <a:pt x="264" y="310"/>
                  </a:lnTo>
                  <a:lnTo>
                    <a:pt x="262" y="318"/>
                  </a:lnTo>
                  <a:lnTo>
                    <a:pt x="260" y="327"/>
                  </a:lnTo>
                  <a:lnTo>
                    <a:pt x="254" y="338"/>
                  </a:lnTo>
                  <a:lnTo>
                    <a:pt x="247" y="349"/>
                  </a:lnTo>
                  <a:lnTo>
                    <a:pt x="238" y="358"/>
                  </a:lnTo>
                  <a:lnTo>
                    <a:pt x="228" y="366"/>
                  </a:lnTo>
                  <a:lnTo>
                    <a:pt x="214" y="372"/>
                  </a:lnTo>
                  <a:lnTo>
                    <a:pt x="199" y="374"/>
                  </a:lnTo>
                  <a:lnTo>
                    <a:pt x="64" y="374"/>
                  </a:lnTo>
                  <a:close/>
                </a:path>
              </a:pathLst>
            </a:custGeom>
            <a:solidFill>
              <a:srgbClr val="99E500"/>
            </a:solidFill>
            <a:ln w="9525">
              <a:noFill/>
              <a:round/>
              <a:headEnd/>
              <a:tailEnd/>
            </a:ln>
          </p:spPr>
          <p:txBody>
            <a:bodyPr/>
            <a:lstStyle/>
            <a:p>
              <a:endParaRPr lang="fr-FR"/>
            </a:p>
          </p:txBody>
        </p:sp>
        <p:sp>
          <p:nvSpPr>
            <p:cNvPr id="49170" name="Freeform 27"/>
            <p:cNvSpPr>
              <a:spLocks/>
            </p:cNvSpPr>
            <p:nvPr/>
          </p:nvSpPr>
          <p:spPr bwMode="auto">
            <a:xfrm>
              <a:off x="3803" y="3309"/>
              <a:ext cx="132" cy="187"/>
            </a:xfrm>
            <a:custGeom>
              <a:avLst/>
              <a:gdLst>
                <a:gd name="T0" fmla="*/ 1 w 264"/>
                <a:gd name="T1" fmla="*/ 1 h 374"/>
                <a:gd name="T2" fmla="*/ 1 w 264"/>
                <a:gd name="T3" fmla="*/ 1 h 374"/>
                <a:gd name="T4" fmla="*/ 1 w 264"/>
                <a:gd name="T5" fmla="*/ 1 h 374"/>
                <a:gd name="T6" fmla="*/ 1 w 264"/>
                <a:gd name="T7" fmla="*/ 1 h 374"/>
                <a:gd name="T8" fmla="*/ 1 w 264"/>
                <a:gd name="T9" fmla="*/ 1 h 374"/>
                <a:gd name="T10" fmla="*/ 1 w 264"/>
                <a:gd name="T11" fmla="*/ 1 h 374"/>
                <a:gd name="T12" fmla="*/ 1 w 264"/>
                <a:gd name="T13" fmla="*/ 1 h 374"/>
                <a:gd name="T14" fmla="*/ 1 w 264"/>
                <a:gd name="T15" fmla="*/ 1 h 374"/>
                <a:gd name="T16" fmla="*/ 1 w 264"/>
                <a:gd name="T17" fmla="*/ 1 h 374"/>
                <a:gd name="T18" fmla="*/ 0 w 264"/>
                <a:gd name="T19" fmla="*/ 1 h 374"/>
                <a:gd name="T20" fmla="*/ 0 w 264"/>
                <a:gd name="T21" fmla="*/ 1 h 374"/>
                <a:gd name="T22" fmla="*/ 0 w 264"/>
                <a:gd name="T23" fmla="*/ 1 h 374"/>
                <a:gd name="T24" fmla="*/ 0 w 264"/>
                <a:gd name="T25" fmla="*/ 1 h 374"/>
                <a:gd name="T26" fmla="*/ 0 w 264"/>
                <a:gd name="T27" fmla="*/ 1 h 374"/>
                <a:gd name="T28" fmla="*/ 0 w 264"/>
                <a:gd name="T29" fmla="*/ 1 h 374"/>
                <a:gd name="T30" fmla="*/ 0 w 264"/>
                <a:gd name="T31" fmla="*/ 1 h 374"/>
                <a:gd name="T32" fmla="*/ 1 w 264"/>
                <a:gd name="T33" fmla="*/ 1 h 374"/>
                <a:gd name="T34" fmla="*/ 1 w 264"/>
                <a:gd name="T35" fmla="*/ 1 h 374"/>
                <a:gd name="T36" fmla="*/ 1 w 264"/>
                <a:gd name="T37" fmla="*/ 1 h 374"/>
                <a:gd name="T38" fmla="*/ 1 w 264"/>
                <a:gd name="T39" fmla="*/ 1 h 374"/>
                <a:gd name="T40" fmla="*/ 1 w 264"/>
                <a:gd name="T41" fmla="*/ 1 h 374"/>
                <a:gd name="T42" fmla="*/ 1 w 264"/>
                <a:gd name="T43" fmla="*/ 1 h 374"/>
                <a:gd name="T44" fmla="*/ 1 w 264"/>
                <a:gd name="T45" fmla="*/ 1 h 374"/>
                <a:gd name="T46" fmla="*/ 1 w 264"/>
                <a:gd name="T47" fmla="*/ 0 h 374"/>
                <a:gd name="T48" fmla="*/ 1 w 264"/>
                <a:gd name="T49" fmla="*/ 0 h 374"/>
                <a:gd name="T50" fmla="*/ 1 w 264"/>
                <a:gd name="T51" fmla="*/ 0 h 374"/>
                <a:gd name="T52" fmla="*/ 1 w 264"/>
                <a:gd name="T53" fmla="*/ 1 h 374"/>
                <a:gd name="T54" fmla="*/ 1 w 264"/>
                <a:gd name="T55" fmla="*/ 1 h 374"/>
                <a:gd name="T56" fmla="*/ 1 w 264"/>
                <a:gd name="T57" fmla="*/ 1 h 374"/>
                <a:gd name="T58" fmla="*/ 1 w 264"/>
                <a:gd name="T59" fmla="*/ 1 h 374"/>
                <a:gd name="T60" fmla="*/ 1 w 264"/>
                <a:gd name="T61" fmla="*/ 1 h 374"/>
                <a:gd name="T62" fmla="*/ 1 w 264"/>
                <a:gd name="T63" fmla="*/ 1 h 374"/>
                <a:gd name="T64" fmla="*/ 1 w 264"/>
                <a:gd name="T65" fmla="*/ 1 h 374"/>
                <a:gd name="T66" fmla="*/ 1 w 264"/>
                <a:gd name="T67" fmla="*/ 1 h 374"/>
                <a:gd name="T68" fmla="*/ 1 w 264"/>
                <a:gd name="T69" fmla="*/ 1 h 374"/>
                <a:gd name="T70" fmla="*/ 1 w 264"/>
                <a:gd name="T71" fmla="*/ 1 h 374"/>
                <a:gd name="T72" fmla="*/ 1 w 264"/>
                <a:gd name="T73" fmla="*/ 1 h 374"/>
                <a:gd name="T74" fmla="*/ 1 w 264"/>
                <a:gd name="T75" fmla="*/ 1 h 374"/>
                <a:gd name="T76" fmla="*/ 1 w 264"/>
                <a:gd name="T77" fmla="*/ 1 h 374"/>
                <a:gd name="T78" fmla="*/ 1 w 264"/>
                <a:gd name="T79" fmla="*/ 1 h 374"/>
                <a:gd name="T80" fmla="*/ 1 w 264"/>
                <a:gd name="T81" fmla="*/ 1 h 374"/>
                <a:gd name="T82" fmla="*/ 1 w 264"/>
                <a:gd name="T83" fmla="*/ 1 h 374"/>
                <a:gd name="T84" fmla="*/ 1 w 264"/>
                <a:gd name="T85" fmla="*/ 1 h 374"/>
                <a:gd name="T86" fmla="*/ 1 w 264"/>
                <a:gd name="T87" fmla="*/ 1 h 374"/>
                <a:gd name="T88" fmla="*/ 1 w 264"/>
                <a:gd name="T89" fmla="*/ 1 h 374"/>
                <a:gd name="T90" fmla="*/ 1 w 264"/>
                <a:gd name="T91" fmla="*/ 1 h 374"/>
                <a:gd name="T92" fmla="*/ 1 w 264"/>
                <a:gd name="T93" fmla="*/ 1 h 374"/>
                <a:gd name="T94" fmla="*/ 1 w 264"/>
                <a:gd name="T95" fmla="*/ 1 h 374"/>
                <a:gd name="T96" fmla="*/ 1 w 264"/>
                <a:gd name="T97" fmla="*/ 1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4"/>
                <a:gd name="T148" fmla="*/ 0 h 374"/>
                <a:gd name="T149" fmla="*/ 264 w 264"/>
                <a:gd name="T150" fmla="*/ 374 h 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4" h="374">
                  <a:moveTo>
                    <a:pt x="64" y="374"/>
                  </a:moveTo>
                  <a:lnTo>
                    <a:pt x="64" y="374"/>
                  </a:lnTo>
                  <a:lnTo>
                    <a:pt x="49" y="372"/>
                  </a:lnTo>
                  <a:lnTo>
                    <a:pt x="36" y="366"/>
                  </a:lnTo>
                  <a:lnTo>
                    <a:pt x="25" y="358"/>
                  </a:lnTo>
                  <a:lnTo>
                    <a:pt x="16" y="349"/>
                  </a:lnTo>
                  <a:lnTo>
                    <a:pt x="9" y="338"/>
                  </a:lnTo>
                  <a:lnTo>
                    <a:pt x="3" y="327"/>
                  </a:lnTo>
                  <a:lnTo>
                    <a:pt x="1" y="318"/>
                  </a:lnTo>
                  <a:lnTo>
                    <a:pt x="0" y="310"/>
                  </a:lnTo>
                  <a:lnTo>
                    <a:pt x="0" y="284"/>
                  </a:lnTo>
                  <a:lnTo>
                    <a:pt x="0" y="238"/>
                  </a:lnTo>
                  <a:lnTo>
                    <a:pt x="0" y="180"/>
                  </a:lnTo>
                  <a:lnTo>
                    <a:pt x="0" y="113"/>
                  </a:lnTo>
                  <a:lnTo>
                    <a:pt x="3" y="82"/>
                  </a:lnTo>
                  <a:lnTo>
                    <a:pt x="13" y="56"/>
                  </a:lnTo>
                  <a:lnTo>
                    <a:pt x="26" y="37"/>
                  </a:lnTo>
                  <a:lnTo>
                    <a:pt x="44" y="22"/>
                  </a:lnTo>
                  <a:lnTo>
                    <a:pt x="62" y="12"/>
                  </a:lnTo>
                  <a:lnTo>
                    <a:pt x="81" y="5"/>
                  </a:lnTo>
                  <a:lnTo>
                    <a:pt x="98" y="1"/>
                  </a:lnTo>
                  <a:lnTo>
                    <a:pt x="113" y="0"/>
                  </a:lnTo>
                  <a:lnTo>
                    <a:pt x="150" y="0"/>
                  </a:lnTo>
                  <a:lnTo>
                    <a:pt x="165" y="1"/>
                  </a:lnTo>
                  <a:lnTo>
                    <a:pt x="182" y="5"/>
                  </a:lnTo>
                  <a:lnTo>
                    <a:pt x="201" y="12"/>
                  </a:lnTo>
                  <a:lnTo>
                    <a:pt x="220" y="22"/>
                  </a:lnTo>
                  <a:lnTo>
                    <a:pt x="237" y="37"/>
                  </a:lnTo>
                  <a:lnTo>
                    <a:pt x="251" y="56"/>
                  </a:lnTo>
                  <a:lnTo>
                    <a:pt x="260" y="82"/>
                  </a:lnTo>
                  <a:lnTo>
                    <a:pt x="264" y="113"/>
                  </a:lnTo>
                  <a:lnTo>
                    <a:pt x="264" y="180"/>
                  </a:lnTo>
                  <a:lnTo>
                    <a:pt x="264" y="238"/>
                  </a:lnTo>
                  <a:lnTo>
                    <a:pt x="264" y="284"/>
                  </a:lnTo>
                  <a:lnTo>
                    <a:pt x="264" y="310"/>
                  </a:lnTo>
                  <a:lnTo>
                    <a:pt x="262" y="318"/>
                  </a:lnTo>
                  <a:lnTo>
                    <a:pt x="260" y="327"/>
                  </a:lnTo>
                  <a:lnTo>
                    <a:pt x="254" y="338"/>
                  </a:lnTo>
                  <a:lnTo>
                    <a:pt x="247" y="349"/>
                  </a:lnTo>
                  <a:lnTo>
                    <a:pt x="238" y="358"/>
                  </a:lnTo>
                  <a:lnTo>
                    <a:pt x="228" y="366"/>
                  </a:lnTo>
                  <a:lnTo>
                    <a:pt x="214" y="372"/>
                  </a:lnTo>
                  <a:lnTo>
                    <a:pt x="199" y="374"/>
                  </a:lnTo>
                  <a:lnTo>
                    <a:pt x="64" y="374"/>
                  </a:lnTo>
                </a:path>
              </a:pathLst>
            </a:custGeom>
            <a:noFill/>
            <a:ln w="0">
              <a:solidFill>
                <a:srgbClr val="000000"/>
              </a:solidFill>
              <a:round/>
              <a:headEnd/>
              <a:tailEnd/>
            </a:ln>
          </p:spPr>
          <p:txBody>
            <a:bodyPr/>
            <a:lstStyle/>
            <a:p>
              <a:endParaRPr lang="fr-FR"/>
            </a:p>
          </p:txBody>
        </p:sp>
        <p:sp>
          <p:nvSpPr>
            <p:cNvPr id="49171" name="Freeform 28"/>
            <p:cNvSpPr>
              <a:spLocks/>
            </p:cNvSpPr>
            <p:nvPr/>
          </p:nvSpPr>
          <p:spPr bwMode="auto">
            <a:xfrm>
              <a:off x="3639" y="3342"/>
              <a:ext cx="129" cy="278"/>
            </a:xfrm>
            <a:custGeom>
              <a:avLst/>
              <a:gdLst>
                <a:gd name="T0" fmla="*/ 1 w 257"/>
                <a:gd name="T1" fmla="*/ 0 h 555"/>
                <a:gd name="T2" fmla="*/ 1 w 257"/>
                <a:gd name="T3" fmla="*/ 1 h 555"/>
                <a:gd name="T4" fmla="*/ 1 w 257"/>
                <a:gd name="T5" fmla="*/ 1 h 555"/>
                <a:gd name="T6" fmla="*/ 1 w 257"/>
                <a:gd name="T7" fmla="*/ 1 h 555"/>
                <a:gd name="T8" fmla="*/ 1 w 257"/>
                <a:gd name="T9" fmla="*/ 1 h 555"/>
                <a:gd name="T10" fmla="*/ 1 w 257"/>
                <a:gd name="T11" fmla="*/ 1 h 555"/>
                <a:gd name="T12" fmla="*/ 1 w 257"/>
                <a:gd name="T13" fmla="*/ 1 h 555"/>
                <a:gd name="T14" fmla="*/ 1 w 257"/>
                <a:gd name="T15" fmla="*/ 1 h 555"/>
                <a:gd name="T16" fmla="*/ 1 w 257"/>
                <a:gd name="T17" fmla="*/ 1 h 555"/>
                <a:gd name="T18" fmla="*/ 0 w 257"/>
                <a:gd name="T19" fmla="*/ 1 h 555"/>
                <a:gd name="T20" fmla="*/ 1 w 257"/>
                <a:gd name="T21" fmla="*/ 1 h 555"/>
                <a:gd name="T22" fmla="*/ 1 w 257"/>
                <a:gd name="T23" fmla="*/ 1 h 555"/>
                <a:gd name="T24" fmla="*/ 1 w 257"/>
                <a:gd name="T25" fmla="*/ 1 h 555"/>
                <a:gd name="T26" fmla="*/ 1 w 257"/>
                <a:gd name="T27" fmla="*/ 1 h 555"/>
                <a:gd name="T28" fmla="*/ 1 w 257"/>
                <a:gd name="T29" fmla="*/ 1 h 555"/>
                <a:gd name="T30" fmla="*/ 1 w 257"/>
                <a:gd name="T31" fmla="*/ 1 h 555"/>
                <a:gd name="T32" fmla="*/ 1 w 257"/>
                <a:gd name="T33" fmla="*/ 1 h 555"/>
                <a:gd name="T34" fmla="*/ 1 w 257"/>
                <a:gd name="T35" fmla="*/ 1 h 555"/>
                <a:gd name="T36" fmla="*/ 1 w 257"/>
                <a:gd name="T37" fmla="*/ 1 h 555"/>
                <a:gd name="T38" fmla="*/ 1 w 257"/>
                <a:gd name="T39" fmla="*/ 1 h 555"/>
                <a:gd name="T40" fmla="*/ 1 w 257"/>
                <a:gd name="T41" fmla="*/ 1 h 555"/>
                <a:gd name="T42" fmla="*/ 1 w 257"/>
                <a:gd name="T43" fmla="*/ 1 h 555"/>
                <a:gd name="T44" fmla="*/ 1 w 257"/>
                <a:gd name="T45" fmla="*/ 1 h 555"/>
                <a:gd name="T46" fmla="*/ 1 w 257"/>
                <a:gd name="T47" fmla="*/ 1 h 555"/>
                <a:gd name="T48" fmla="*/ 1 w 257"/>
                <a:gd name="T49" fmla="*/ 1 h 555"/>
                <a:gd name="T50" fmla="*/ 1 w 257"/>
                <a:gd name="T51" fmla="*/ 1 h 555"/>
                <a:gd name="T52" fmla="*/ 1 w 257"/>
                <a:gd name="T53" fmla="*/ 1 h 555"/>
                <a:gd name="T54" fmla="*/ 1 w 257"/>
                <a:gd name="T55" fmla="*/ 1 h 555"/>
                <a:gd name="T56" fmla="*/ 1 w 257"/>
                <a:gd name="T57" fmla="*/ 1 h 555"/>
                <a:gd name="T58" fmla="*/ 1 w 257"/>
                <a:gd name="T59" fmla="*/ 1 h 555"/>
                <a:gd name="T60" fmla="*/ 1 w 257"/>
                <a:gd name="T61" fmla="*/ 1 h 555"/>
                <a:gd name="T62" fmla="*/ 1 w 257"/>
                <a:gd name="T63" fmla="*/ 1 h 555"/>
                <a:gd name="T64" fmla="*/ 1 w 257"/>
                <a:gd name="T65" fmla="*/ 1 h 555"/>
                <a:gd name="T66" fmla="*/ 1 w 257"/>
                <a:gd name="T67" fmla="*/ 1 h 555"/>
                <a:gd name="T68" fmla="*/ 1 w 257"/>
                <a:gd name="T69" fmla="*/ 1 h 555"/>
                <a:gd name="T70" fmla="*/ 1 w 257"/>
                <a:gd name="T71" fmla="*/ 1 h 555"/>
                <a:gd name="T72" fmla="*/ 1 w 257"/>
                <a:gd name="T73" fmla="*/ 1 h 555"/>
                <a:gd name="T74" fmla="*/ 1 w 257"/>
                <a:gd name="T75" fmla="*/ 1 h 555"/>
                <a:gd name="T76" fmla="*/ 1 w 257"/>
                <a:gd name="T77" fmla="*/ 1 h 555"/>
                <a:gd name="T78" fmla="*/ 1 w 257"/>
                <a:gd name="T79" fmla="*/ 1 h 555"/>
                <a:gd name="T80" fmla="*/ 1 w 257"/>
                <a:gd name="T81" fmla="*/ 1 h 555"/>
                <a:gd name="T82" fmla="*/ 1 w 257"/>
                <a:gd name="T83" fmla="*/ 1 h 555"/>
                <a:gd name="T84" fmla="*/ 1 w 257"/>
                <a:gd name="T85" fmla="*/ 1 h 555"/>
                <a:gd name="T86" fmla="*/ 1 w 257"/>
                <a:gd name="T87" fmla="*/ 0 h 555"/>
                <a:gd name="T88" fmla="*/ 1 w 257"/>
                <a:gd name="T89" fmla="*/ 0 h 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555"/>
                <a:gd name="T137" fmla="*/ 257 w 257"/>
                <a:gd name="T138" fmla="*/ 555 h 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555">
                  <a:moveTo>
                    <a:pt x="104" y="0"/>
                  </a:moveTo>
                  <a:lnTo>
                    <a:pt x="89" y="2"/>
                  </a:lnTo>
                  <a:lnTo>
                    <a:pt x="73" y="7"/>
                  </a:lnTo>
                  <a:lnTo>
                    <a:pt x="56" y="16"/>
                  </a:lnTo>
                  <a:lnTo>
                    <a:pt x="40" y="31"/>
                  </a:lnTo>
                  <a:lnTo>
                    <a:pt x="26" y="52"/>
                  </a:lnTo>
                  <a:lnTo>
                    <a:pt x="14" y="79"/>
                  </a:lnTo>
                  <a:lnTo>
                    <a:pt x="6" y="116"/>
                  </a:lnTo>
                  <a:lnTo>
                    <a:pt x="1" y="162"/>
                  </a:lnTo>
                  <a:lnTo>
                    <a:pt x="0" y="212"/>
                  </a:lnTo>
                  <a:lnTo>
                    <a:pt x="1" y="259"/>
                  </a:lnTo>
                  <a:lnTo>
                    <a:pt x="5" y="301"/>
                  </a:lnTo>
                  <a:lnTo>
                    <a:pt x="8" y="342"/>
                  </a:lnTo>
                  <a:lnTo>
                    <a:pt x="13" y="377"/>
                  </a:lnTo>
                  <a:lnTo>
                    <a:pt x="18" y="410"/>
                  </a:lnTo>
                  <a:lnTo>
                    <a:pt x="25" y="437"/>
                  </a:lnTo>
                  <a:lnTo>
                    <a:pt x="32" y="461"/>
                  </a:lnTo>
                  <a:lnTo>
                    <a:pt x="40" y="482"/>
                  </a:lnTo>
                  <a:lnTo>
                    <a:pt x="51" y="500"/>
                  </a:lnTo>
                  <a:lnTo>
                    <a:pt x="62" y="517"/>
                  </a:lnTo>
                  <a:lnTo>
                    <a:pt x="77" y="530"/>
                  </a:lnTo>
                  <a:lnTo>
                    <a:pt x="93" y="542"/>
                  </a:lnTo>
                  <a:lnTo>
                    <a:pt x="111" y="550"/>
                  </a:lnTo>
                  <a:lnTo>
                    <a:pt x="131" y="553"/>
                  </a:lnTo>
                  <a:lnTo>
                    <a:pt x="153" y="555"/>
                  </a:lnTo>
                  <a:lnTo>
                    <a:pt x="175" y="551"/>
                  </a:lnTo>
                  <a:lnTo>
                    <a:pt x="195" y="543"/>
                  </a:lnTo>
                  <a:lnTo>
                    <a:pt x="213" y="530"/>
                  </a:lnTo>
                  <a:lnTo>
                    <a:pt x="228" y="514"/>
                  </a:lnTo>
                  <a:lnTo>
                    <a:pt x="239" y="492"/>
                  </a:lnTo>
                  <a:lnTo>
                    <a:pt x="249" y="467"/>
                  </a:lnTo>
                  <a:lnTo>
                    <a:pt x="254" y="437"/>
                  </a:lnTo>
                  <a:lnTo>
                    <a:pt x="257" y="403"/>
                  </a:lnTo>
                  <a:lnTo>
                    <a:pt x="254" y="325"/>
                  </a:lnTo>
                  <a:lnTo>
                    <a:pt x="249" y="244"/>
                  </a:lnTo>
                  <a:lnTo>
                    <a:pt x="238" y="168"/>
                  </a:lnTo>
                  <a:lnTo>
                    <a:pt x="226" y="103"/>
                  </a:lnTo>
                  <a:lnTo>
                    <a:pt x="219" y="77"/>
                  </a:lnTo>
                  <a:lnTo>
                    <a:pt x="211" y="55"/>
                  </a:lnTo>
                  <a:lnTo>
                    <a:pt x="200" y="37"/>
                  </a:lnTo>
                  <a:lnTo>
                    <a:pt x="188" y="22"/>
                  </a:lnTo>
                  <a:lnTo>
                    <a:pt x="172" y="10"/>
                  </a:lnTo>
                  <a:lnTo>
                    <a:pt x="153" y="3"/>
                  </a:lnTo>
                  <a:lnTo>
                    <a:pt x="130" y="0"/>
                  </a:lnTo>
                  <a:lnTo>
                    <a:pt x="104" y="0"/>
                  </a:lnTo>
                  <a:close/>
                </a:path>
              </a:pathLst>
            </a:custGeom>
            <a:solidFill>
              <a:srgbClr val="3D0000"/>
            </a:solidFill>
            <a:ln w="9525">
              <a:noFill/>
              <a:round/>
              <a:headEnd/>
              <a:tailEnd/>
            </a:ln>
          </p:spPr>
          <p:txBody>
            <a:bodyPr/>
            <a:lstStyle/>
            <a:p>
              <a:endParaRPr lang="fr-FR"/>
            </a:p>
          </p:txBody>
        </p:sp>
        <p:sp>
          <p:nvSpPr>
            <p:cNvPr id="49172" name="Freeform 29"/>
            <p:cNvSpPr>
              <a:spLocks/>
            </p:cNvSpPr>
            <p:nvPr/>
          </p:nvSpPr>
          <p:spPr bwMode="auto">
            <a:xfrm>
              <a:off x="3639" y="3342"/>
              <a:ext cx="129" cy="278"/>
            </a:xfrm>
            <a:custGeom>
              <a:avLst/>
              <a:gdLst>
                <a:gd name="T0" fmla="*/ 1 w 257"/>
                <a:gd name="T1" fmla="*/ 0 h 555"/>
                <a:gd name="T2" fmla="*/ 1 w 257"/>
                <a:gd name="T3" fmla="*/ 0 h 555"/>
                <a:gd name="T4" fmla="*/ 1 w 257"/>
                <a:gd name="T5" fmla="*/ 1 h 555"/>
                <a:gd name="T6" fmla="*/ 1 w 257"/>
                <a:gd name="T7" fmla="*/ 1 h 555"/>
                <a:gd name="T8" fmla="*/ 1 w 257"/>
                <a:gd name="T9" fmla="*/ 1 h 555"/>
                <a:gd name="T10" fmla="*/ 1 w 257"/>
                <a:gd name="T11" fmla="*/ 1 h 555"/>
                <a:gd name="T12" fmla="*/ 1 w 257"/>
                <a:gd name="T13" fmla="*/ 1 h 555"/>
                <a:gd name="T14" fmla="*/ 1 w 257"/>
                <a:gd name="T15" fmla="*/ 1 h 555"/>
                <a:gd name="T16" fmla="*/ 1 w 257"/>
                <a:gd name="T17" fmla="*/ 1 h 555"/>
                <a:gd name="T18" fmla="*/ 1 w 257"/>
                <a:gd name="T19" fmla="*/ 1 h 555"/>
                <a:gd name="T20" fmla="*/ 1 w 257"/>
                <a:gd name="T21" fmla="*/ 1 h 555"/>
                <a:gd name="T22" fmla="*/ 0 w 257"/>
                <a:gd name="T23" fmla="*/ 1 h 555"/>
                <a:gd name="T24" fmla="*/ 1 w 257"/>
                <a:gd name="T25" fmla="*/ 1 h 555"/>
                <a:gd name="T26" fmla="*/ 1 w 257"/>
                <a:gd name="T27" fmla="*/ 1 h 555"/>
                <a:gd name="T28" fmla="*/ 1 w 257"/>
                <a:gd name="T29" fmla="*/ 1 h 555"/>
                <a:gd name="T30" fmla="*/ 1 w 257"/>
                <a:gd name="T31" fmla="*/ 1 h 555"/>
                <a:gd name="T32" fmla="*/ 1 w 257"/>
                <a:gd name="T33" fmla="*/ 1 h 555"/>
                <a:gd name="T34" fmla="*/ 1 w 257"/>
                <a:gd name="T35" fmla="*/ 1 h 555"/>
                <a:gd name="T36" fmla="*/ 1 w 257"/>
                <a:gd name="T37" fmla="*/ 1 h 555"/>
                <a:gd name="T38" fmla="*/ 1 w 257"/>
                <a:gd name="T39" fmla="*/ 1 h 555"/>
                <a:gd name="T40" fmla="*/ 1 w 257"/>
                <a:gd name="T41" fmla="*/ 1 h 555"/>
                <a:gd name="T42" fmla="*/ 1 w 257"/>
                <a:gd name="T43" fmla="*/ 1 h 555"/>
                <a:gd name="T44" fmla="*/ 1 w 257"/>
                <a:gd name="T45" fmla="*/ 1 h 555"/>
                <a:gd name="T46" fmla="*/ 1 w 257"/>
                <a:gd name="T47" fmla="*/ 1 h 555"/>
                <a:gd name="T48" fmla="*/ 1 w 257"/>
                <a:gd name="T49" fmla="*/ 1 h 555"/>
                <a:gd name="T50" fmla="*/ 1 w 257"/>
                <a:gd name="T51" fmla="*/ 1 h 555"/>
                <a:gd name="T52" fmla="*/ 1 w 257"/>
                <a:gd name="T53" fmla="*/ 1 h 555"/>
                <a:gd name="T54" fmla="*/ 1 w 257"/>
                <a:gd name="T55" fmla="*/ 1 h 555"/>
                <a:gd name="T56" fmla="*/ 1 w 257"/>
                <a:gd name="T57" fmla="*/ 1 h 555"/>
                <a:gd name="T58" fmla="*/ 1 w 257"/>
                <a:gd name="T59" fmla="*/ 1 h 555"/>
                <a:gd name="T60" fmla="*/ 1 w 257"/>
                <a:gd name="T61" fmla="*/ 1 h 555"/>
                <a:gd name="T62" fmla="*/ 1 w 257"/>
                <a:gd name="T63" fmla="*/ 1 h 555"/>
                <a:gd name="T64" fmla="*/ 1 w 257"/>
                <a:gd name="T65" fmla="*/ 1 h 555"/>
                <a:gd name="T66" fmla="*/ 1 w 257"/>
                <a:gd name="T67" fmla="*/ 1 h 555"/>
                <a:gd name="T68" fmla="*/ 1 w 257"/>
                <a:gd name="T69" fmla="*/ 1 h 555"/>
                <a:gd name="T70" fmla="*/ 1 w 257"/>
                <a:gd name="T71" fmla="*/ 1 h 555"/>
                <a:gd name="T72" fmla="*/ 1 w 257"/>
                <a:gd name="T73" fmla="*/ 1 h 555"/>
                <a:gd name="T74" fmla="*/ 1 w 257"/>
                <a:gd name="T75" fmla="*/ 1 h 555"/>
                <a:gd name="T76" fmla="*/ 1 w 257"/>
                <a:gd name="T77" fmla="*/ 1 h 555"/>
                <a:gd name="T78" fmla="*/ 1 w 257"/>
                <a:gd name="T79" fmla="*/ 1 h 555"/>
                <a:gd name="T80" fmla="*/ 1 w 257"/>
                <a:gd name="T81" fmla="*/ 1 h 555"/>
                <a:gd name="T82" fmla="*/ 1 w 257"/>
                <a:gd name="T83" fmla="*/ 1 h 555"/>
                <a:gd name="T84" fmla="*/ 1 w 257"/>
                <a:gd name="T85" fmla="*/ 1 h 555"/>
                <a:gd name="T86" fmla="*/ 1 w 257"/>
                <a:gd name="T87" fmla="*/ 1 h 555"/>
                <a:gd name="T88" fmla="*/ 1 w 257"/>
                <a:gd name="T89" fmla="*/ 1 h 555"/>
                <a:gd name="T90" fmla="*/ 1 w 257"/>
                <a:gd name="T91" fmla="*/ 1 h 555"/>
                <a:gd name="T92" fmla="*/ 1 w 257"/>
                <a:gd name="T93" fmla="*/ 1 h 555"/>
                <a:gd name="T94" fmla="*/ 1 w 257"/>
                <a:gd name="T95" fmla="*/ 1 h 555"/>
                <a:gd name="T96" fmla="*/ 1 w 257"/>
                <a:gd name="T97" fmla="*/ 1 h 555"/>
                <a:gd name="T98" fmla="*/ 1 w 257"/>
                <a:gd name="T99" fmla="*/ 0 h 555"/>
                <a:gd name="T100" fmla="*/ 1 w 257"/>
                <a:gd name="T101" fmla="*/ 0 h 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7"/>
                <a:gd name="T154" fmla="*/ 0 h 555"/>
                <a:gd name="T155" fmla="*/ 257 w 257"/>
                <a:gd name="T156" fmla="*/ 555 h 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7" h="555">
                  <a:moveTo>
                    <a:pt x="104" y="0"/>
                  </a:moveTo>
                  <a:lnTo>
                    <a:pt x="104" y="0"/>
                  </a:lnTo>
                  <a:lnTo>
                    <a:pt x="89" y="2"/>
                  </a:lnTo>
                  <a:lnTo>
                    <a:pt x="73" y="7"/>
                  </a:lnTo>
                  <a:lnTo>
                    <a:pt x="56" y="16"/>
                  </a:lnTo>
                  <a:lnTo>
                    <a:pt x="40" y="31"/>
                  </a:lnTo>
                  <a:lnTo>
                    <a:pt x="26" y="52"/>
                  </a:lnTo>
                  <a:lnTo>
                    <a:pt x="14" y="79"/>
                  </a:lnTo>
                  <a:lnTo>
                    <a:pt x="6" y="116"/>
                  </a:lnTo>
                  <a:lnTo>
                    <a:pt x="1" y="162"/>
                  </a:lnTo>
                  <a:lnTo>
                    <a:pt x="0" y="212"/>
                  </a:lnTo>
                  <a:lnTo>
                    <a:pt x="1" y="259"/>
                  </a:lnTo>
                  <a:lnTo>
                    <a:pt x="5" y="301"/>
                  </a:lnTo>
                  <a:lnTo>
                    <a:pt x="8" y="342"/>
                  </a:lnTo>
                  <a:lnTo>
                    <a:pt x="13" y="377"/>
                  </a:lnTo>
                  <a:lnTo>
                    <a:pt x="18" y="410"/>
                  </a:lnTo>
                  <a:lnTo>
                    <a:pt x="25" y="437"/>
                  </a:lnTo>
                  <a:lnTo>
                    <a:pt x="32" y="461"/>
                  </a:lnTo>
                  <a:lnTo>
                    <a:pt x="40" y="482"/>
                  </a:lnTo>
                  <a:lnTo>
                    <a:pt x="51" y="500"/>
                  </a:lnTo>
                  <a:lnTo>
                    <a:pt x="62" y="517"/>
                  </a:lnTo>
                  <a:lnTo>
                    <a:pt x="77" y="530"/>
                  </a:lnTo>
                  <a:lnTo>
                    <a:pt x="93" y="542"/>
                  </a:lnTo>
                  <a:lnTo>
                    <a:pt x="111" y="550"/>
                  </a:lnTo>
                  <a:lnTo>
                    <a:pt x="131" y="553"/>
                  </a:lnTo>
                  <a:lnTo>
                    <a:pt x="153" y="555"/>
                  </a:lnTo>
                  <a:lnTo>
                    <a:pt x="175" y="551"/>
                  </a:lnTo>
                  <a:lnTo>
                    <a:pt x="195" y="543"/>
                  </a:lnTo>
                  <a:lnTo>
                    <a:pt x="213" y="530"/>
                  </a:lnTo>
                  <a:lnTo>
                    <a:pt x="228" y="514"/>
                  </a:lnTo>
                  <a:lnTo>
                    <a:pt x="239" y="492"/>
                  </a:lnTo>
                  <a:lnTo>
                    <a:pt x="249" y="467"/>
                  </a:lnTo>
                  <a:lnTo>
                    <a:pt x="254" y="437"/>
                  </a:lnTo>
                  <a:lnTo>
                    <a:pt x="257" y="403"/>
                  </a:lnTo>
                  <a:lnTo>
                    <a:pt x="254" y="325"/>
                  </a:lnTo>
                  <a:lnTo>
                    <a:pt x="249" y="244"/>
                  </a:lnTo>
                  <a:lnTo>
                    <a:pt x="238" y="168"/>
                  </a:lnTo>
                  <a:lnTo>
                    <a:pt x="226" y="103"/>
                  </a:lnTo>
                  <a:lnTo>
                    <a:pt x="219" y="77"/>
                  </a:lnTo>
                  <a:lnTo>
                    <a:pt x="211" y="55"/>
                  </a:lnTo>
                  <a:lnTo>
                    <a:pt x="200" y="37"/>
                  </a:lnTo>
                  <a:lnTo>
                    <a:pt x="188" y="22"/>
                  </a:lnTo>
                  <a:lnTo>
                    <a:pt x="172" y="10"/>
                  </a:lnTo>
                  <a:lnTo>
                    <a:pt x="153" y="3"/>
                  </a:lnTo>
                  <a:lnTo>
                    <a:pt x="130" y="0"/>
                  </a:lnTo>
                  <a:lnTo>
                    <a:pt x="104" y="0"/>
                  </a:lnTo>
                </a:path>
              </a:pathLst>
            </a:custGeom>
            <a:noFill/>
            <a:ln w="0">
              <a:solidFill>
                <a:srgbClr val="000000"/>
              </a:solidFill>
              <a:round/>
              <a:headEnd/>
              <a:tailEnd/>
            </a:ln>
          </p:spPr>
          <p:txBody>
            <a:bodyPr/>
            <a:lstStyle/>
            <a:p>
              <a:endParaRPr lang="fr-FR"/>
            </a:p>
          </p:txBody>
        </p:sp>
        <p:sp>
          <p:nvSpPr>
            <p:cNvPr id="49173" name="Freeform 30"/>
            <p:cNvSpPr>
              <a:spLocks/>
            </p:cNvSpPr>
            <p:nvPr/>
          </p:nvSpPr>
          <p:spPr bwMode="auto">
            <a:xfrm>
              <a:off x="3878" y="3309"/>
              <a:ext cx="167" cy="187"/>
            </a:xfrm>
            <a:custGeom>
              <a:avLst/>
              <a:gdLst>
                <a:gd name="T0" fmla="*/ 1 w 333"/>
                <a:gd name="T1" fmla="*/ 1 h 374"/>
                <a:gd name="T2" fmla="*/ 1 w 333"/>
                <a:gd name="T3" fmla="*/ 1 h 374"/>
                <a:gd name="T4" fmla="*/ 1 w 333"/>
                <a:gd name="T5" fmla="*/ 1 h 374"/>
                <a:gd name="T6" fmla="*/ 1 w 333"/>
                <a:gd name="T7" fmla="*/ 1 h 374"/>
                <a:gd name="T8" fmla="*/ 1 w 333"/>
                <a:gd name="T9" fmla="*/ 1 h 374"/>
                <a:gd name="T10" fmla="*/ 1 w 333"/>
                <a:gd name="T11" fmla="*/ 1 h 374"/>
                <a:gd name="T12" fmla="*/ 1 w 333"/>
                <a:gd name="T13" fmla="*/ 1 h 374"/>
                <a:gd name="T14" fmla="*/ 1 w 333"/>
                <a:gd name="T15" fmla="*/ 1 h 374"/>
                <a:gd name="T16" fmla="*/ 1 w 333"/>
                <a:gd name="T17" fmla="*/ 1 h 374"/>
                <a:gd name="T18" fmla="*/ 1 w 333"/>
                <a:gd name="T19" fmla="*/ 1 h 374"/>
                <a:gd name="T20" fmla="*/ 1 w 333"/>
                <a:gd name="T21" fmla="*/ 1 h 374"/>
                <a:gd name="T22" fmla="*/ 1 w 333"/>
                <a:gd name="T23" fmla="*/ 1 h 374"/>
                <a:gd name="T24" fmla="*/ 1 w 333"/>
                <a:gd name="T25" fmla="*/ 1 h 374"/>
                <a:gd name="T26" fmla="*/ 1 w 333"/>
                <a:gd name="T27" fmla="*/ 1 h 374"/>
                <a:gd name="T28" fmla="*/ 1 w 333"/>
                <a:gd name="T29" fmla="*/ 1 h 374"/>
                <a:gd name="T30" fmla="*/ 1 w 333"/>
                <a:gd name="T31" fmla="*/ 1 h 374"/>
                <a:gd name="T32" fmla="*/ 1 w 333"/>
                <a:gd name="T33" fmla="*/ 1 h 374"/>
                <a:gd name="T34" fmla="*/ 1 w 333"/>
                <a:gd name="T35" fmla="*/ 1 h 374"/>
                <a:gd name="T36" fmla="*/ 1 w 333"/>
                <a:gd name="T37" fmla="*/ 1 h 374"/>
                <a:gd name="T38" fmla="*/ 1 w 333"/>
                <a:gd name="T39" fmla="*/ 1 h 374"/>
                <a:gd name="T40" fmla="*/ 0 w 333"/>
                <a:gd name="T41" fmla="*/ 0 h 374"/>
                <a:gd name="T42" fmla="*/ 1 w 333"/>
                <a:gd name="T43" fmla="*/ 0 h 374"/>
                <a:gd name="T44" fmla="*/ 1 w 333"/>
                <a:gd name="T45" fmla="*/ 1 h 374"/>
                <a:gd name="T46" fmla="*/ 1 w 333"/>
                <a:gd name="T47" fmla="*/ 1 h 374"/>
                <a:gd name="T48" fmla="*/ 1 w 333"/>
                <a:gd name="T49" fmla="*/ 1 h 374"/>
                <a:gd name="T50" fmla="*/ 1 w 333"/>
                <a:gd name="T51" fmla="*/ 1 h 374"/>
                <a:gd name="T52" fmla="*/ 1 w 333"/>
                <a:gd name="T53" fmla="*/ 1 h 374"/>
                <a:gd name="T54" fmla="*/ 1 w 333"/>
                <a:gd name="T55" fmla="*/ 1 h 374"/>
                <a:gd name="T56" fmla="*/ 1 w 333"/>
                <a:gd name="T57" fmla="*/ 1 h 374"/>
                <a:gd name="T58" fmla="*/ 1 w 333"/>
                <a:gd name="T59" fmla="*/ 1 h 374"/>
                <a:gd name="T60" fmla="*/ 1 w 333"/>
                <a:gd name="T61" fmla="*/ 1 h 374"/>
                <a:gd name="T62" fmla="*/ 1 w 333"/>
                <a:gd name="T63" fmla="*/ 1 h 374"/>
                <a:gd name="T64" fmla="*/ 1 w 333"/>
                <a:gd name="T65" fmla="*/ 1 h 374"/>
                <a:gd name="T66" fmla="*/ 1 w 333"/>
                <a:gd name="T67" fmla="*/ 1 h 374"/>
                <a:gd name="T68" fmla="*/ 1 w 333"/>
                <a:gd name="T69" fmla="*/ 1 h 374"/>
                <a:gd name="T70" fmla="*/ 1 w 333"/>
                <a:gd name="T71" fmla="*/ 1 h 374"/>
                <a:gd name="T72" fmla="*/ 1 w 333"/>
                <a:gd name="T73" fmla="*/ 1 h 374"/>
                <a:gd name="T74" fmla="*/ 1 w 333"/>
                <a:gd name="T75" fmla="*/ 1 h 374"/>
                <a:gd name="T76" fmla="*/ 1 w 333"/>
                <a:gd name="T77" fmla="*/ 1 h 374"/>
                <a:gd name="T78" fmla="*/ 1 w 333"/>
                <a:gd name="T79" fmla="*/ 1 h 374"/>
                <a:gd name="T80" fmla="*/ 1 w 333"/>
                <a:gd name="T81" fmla="*/ 1 h 374"/>
                <a:gd name="T82" fmla="*/ 1 w 333"/>
                <a:gd name="T83" fmla="*/ 1 h 374"/>
                <a:gd name="T84" fmla="*/ 1 w 333"/>
                <a:gd name="T85" fmla="*/ 1 h 3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3"/>
                <a:gd name="T130" fmla="*/ 0 h 374"/>
                <a:gd name="T131" fmla="*/ 333 w 333"/>
                <a:gd name="T132" fmla="*/ 374 h 3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3" h="374">
                  <a:moveTo>
                    <a:pt x="49" y="374"/>
                  </a:moveTo>
                  <a:lnTo>
                    <a:pt x="64" y="372"/>
                  </a:lnTo>
                  <a:lnTo>
                    <a:pt x="78" y="366"/>
                  </a:lnTo>
                  <a:lnTo>
                    <a:pt x="88" y="358"/>
                  </a:lnTo>
                  <a:lnTo>
                    <a:pt x="97" y="349"/>
                  </a:lnTo>
                  <a:lnTo>
                    <a:pt x="104" y="338"/>
                  </a:lnTo>
                  <a:lnTo>
                    <a:pt x="110" y="327"/>
                  </a:lnTo>
                  <a:lnTo>
                    <a:pt x="112" y="318"/>
                  </a:lnTo>
                  <a:lnTo>
                    <a:pt x="114" y="310"/>
                  </a:lnTo>
                  <a:lnTo>
                    <a:pt x="114" y="284"/>
                  </a:lnTo>
                  <a:lnTo>
                    <a:pt x="114" y="238"/>
                  </a:lnTo>
                  <a:lnTo>
                    <a:pt x="114" y="180"/>
                  </a:lnTo>
                  <a:lnTo>
                    <a:pt x="114" y="113"/>
                  </a:lnTo>
                  <a:lnTo>
                    <a:pt x="110" y="82"/>
                  </a:lnTo>
                  <a:lnTo>
                    <a:pt x="101" y="56"/>
                  </a:lnTo>
                  <a:lnTo>
                    <a:pt x="87" y="37"/>
                  </a:lnTo>
                  <a:lnTo>
                    <a:pt x="70" y="22"/>
                  </a:lnTo>
                  <a:lnTo>
                    <a:pt x="51" y="12"/>
                  </a:lnTo>
                  <a:lnTo>
                    <a:pt x="32" y="5"/>
                  </a:lnTo>
                  <a:lnTo>
                    <a:pt x="15" y="1"/>
                  </a:lnTo>
                  <a:lnTo>
                    <a:pt x="0" y="0"/>
                  </a:lnTo>
                  <a:lnTo>
                    <a:pt x="221" y="0"/>
                  </a:lnTo>
                  <a:lnTo>
                    <a:pt x="236" y="1"/>
                  </a:lnTo>
                  <a:lnTo>
                    <a:pt x="253" y="5"/>
                  </a:lnTo>
                  <a:lnTo>
                    <a:pt x="271" y="12"/>
                  </a:lnTo>
                  <a:lnTo>
                    <a:pt x="290" y="22"/>
                  </a:lnTo>
                  <a:lnTo>
                    <a:pt x="307" y="37"/>
                  </a:lnTo>
                  <a:lnTo>
                    <a:pt x="321" y="56"/>
                  </a:lnTo>
                  <a:lnTo>
                    <a:pt x="330" y="82"/>
                  </a:lnTo>
                  <a:lnTo>
                    <a:pt x="333" y="113"/>
                  </a:lnTo>
                  <a:lnTo>
                    <a:pt x="333" y="180"/>
                  </a:lnTo>
                  <a:lnTo>
                    <a:pt x="333" y="238"/>
                  </a:lnTo>
                  <a:lnTo>
                    <a:pt x="333" y="284"/>
                  </a:lnTo>
                  <a:lnTo>
                    <a:pt x="333" y="310"/>
                  </a:lnTo>
                  <a:lnTo>
                    <a:pt x="332" y="318"/>
                  </a:lnTo>
                  <a:lnTo>
                    <a:pt x="330" y="327"/>
                  </a:lnTo>
                  <a:lnTo>
                    <a:pt x="324" y="338"/>
                  </a:lnTo>
                  <a:lnTo>
                    <a:pt x="317" y="349"/>
                  </a:lnTo>
                  <a:lnTo>
                    <a:pt x="308" y="358"/>
                  </a:lnTo>
                  <a:lnTo>
                    <a:pt x="298" y="366"/>
                  </a:lnTo>
                  <a:lnTo>
                    <a:pt x="284" y="372"/>
                  </a:lnTo>
                  <a:lnTo>
                    <a:pt x="269" y="374"/>
                  </a:lnTo>
                  <a:lnTo>
                    <a:pt x="49" y="374"/>
                  </a:lnTo>
                  <a:close/>
                </a:path>
              </a:pathLst>
            </a:custGeom>
            <a:solidFill>
              <a:srgbClr val="FFFF00"/>
            </a:solidFill>
            <a:ln w="9525">
              <a:noFill/>
              <a:round/>
              <a:headEnd/>
              <a:tailEnd/>
            </a:ln>
          </p:spPr>
          <p:txBody>
            <a:bodyPr/>
            <a:lstStyle/>
            <a:p>
              <a:endParaRPr lang="fr-FR"/>
            </a:p>
          </p:txBody>
        </p:sp>
        <p:sp>
          <p:nvSpPr>
            <p:cNvPr id="49174" name="Freeform 31"/>
            <p:cNvSpPr>
              <a:spLocks/>
            </p:cNvSpPr>
            <p:nvPr/>
          </p:nvSpPr>
          <p:spPr bwMode="auto">
            <a:xfrm>
              <a:off x="3878" y="3309"/>
              <a:ext cx="167" cy="187"/>
            </a:xfrm>
            <a:custGeom>
              <a:avLst/>
              <a:gdLst>
                <a:gd name="T0" fmla="*/ 1 w 333"/>
                <a:gd name="T1" fmla="*/ 1 h 374"/>
                <a:gd name="T2" fmla="*/ 1 w 333"/>
                <a:gd name="T3" fmla="*/ 1 h 374"/>
                <a:gd name="T4" fmla="*/ 1 w 333"/>
                <a:gd name="T5" fmla="*/ 1 h 374"/>
                <a:gd name="T6" fmla="*/ 1 w 333"/>
                <a:gd name="T7" fmla="*/ 1 h 374"/>
                <a:gd name="T8" fmla="*/ 1 w 333"/>
                <a:gd name="T9" fmla="*/ 1 h 374"/>
                <a:gd name="T10" fmla="*/ 1 w 333"/>
                <a:gd name="T11" fmla="*/ 1 h 374"/>
                <a:gd name="T12" fmla="*/ 1 w 333"/>
                <a:gd name="T13" fmla="*/ 1 h 374"/>
                <a:gd name="T14" fmla="*/ 1 w 333"/>
                <a:gd name="T15" fmla="*/ 1 h 374"/>
                <a:gd name="T16" fmla="*/ 1 w 333"/>
                <a:gd name="T17" fmla="*/ 1 h 374"/>
                <a:gd name="T18" fmla="*/ 1 w 333"/>
                <a:gd name="T19" fmla="*/ 1 h 374"/>
                <a:gd name="T20" fmla="*/ 1 w 333"/>
                <a:gd name="T21" fmla="*/ 1 h 374"/>
                <a:gd name="T22" fmla="*/ 1 w 333"/>
                <a:gd name="T23" fmla="*/ 1 h 374"/>
                <a:gd name="T24" fmla="*/ 1 w 333"/>
                <a:gd name="T25" fmla="*/ 1 h 374"/>
                <a:gd name="T26" fmla="*/ 1 w 333"/>
                <a:gd name="T27" fmla="*/ 1 h 374"/>
                <a:gd name="T28" fmla="*/ 1 w 333"/>
                <a:gd name="T29" fmla="*/ 1 h 374"/>
                <a:gd name="T30" fmla="*/ 1 w 333"/>
                <a:gd name="T31" fmla="*/ 1 h 374"/>
                <a:gd name="T32" fmla="*/ 1 w 333"/>
                <a:gd name="T33" fmla="*/ 1 h 374"/>
                <a:gd name="T34" fmla="*/ 1 w 333"/>
                <a:gd name="T35" fmla="*/ 1 h 374"/>
                <a:gd name="T36" fmla="*/ 1 w 333"/>
                <a:gd name="T37" fmla="*/ 1 h 374"/>
                <a:gd name="T38" fmla="*/ 1 w 333"/>
                <a:gd name="T39" fmla="*/ 1 h 374"/>
                <a:gd name="T40" fmla="*/ 1 w 333"/>
                <a:gd name="T41" fmla="*/ 1 h 374"/>
                <a:gd name="T42" fmla="*/ 1 w 333"/>
                <a:gd name="T43" fmla="*/ 1 h 374"/>
                <a:gd name="T44" fmla="*/ 1 w 333"/>
                <a:gd name="T45" fmla="*/ 1 h 374"/>
                <a:gd name="T46" fmla="*/ 0 w 333"/>
                <a:gd name="T47" fmla="*/ 0 h 374"/>
                <a:gd name="T48" fmla="*/ 1 w 333"/>
                <a:gd name="T49" fmla="*/ 0 h 374"/>
                <a:gd name="T50" fmla="*/ 1 w 333"/>
                <a:gd name="T51" fmla="*/ 0 h 374"/>
                <a:gd name="T52" fmla="*/ 1 w 333"/>
                <a:gd name="T53" fmla="*/ 1 h 374"/>
                <a:gd name="T54" fmla="*/ 1 w 333"/>
                <a:gd name="T55" fmla="*/ 1 h 374"/>
                <a:gd name="T56" fmla="*/ 1 w 333"/>
                <a:gd name="T57" fmla="*/ 1 h 374"/>
                <a:gd name="T58" fmla="*/ 1 w 333"/>
                <a:gd name="T59" fmla="*/ 1 h 374"/>
                <a:gd name="T60" fmla="*/ 1 w 333"/>
                <a:gd name="T61" fmla="*/ 1 h 374"/>
                <a:gd name="T62" fmla="*/ 1 w 333"/>
                <a:gd name="T63" fmla="*/ 1 h 374"/>
                <a:gd name="T64" fmla="*/ 1 w 333"/>
                <a:gd name="T65" fmla="*/ 1 h 374"/>
                <a:gd name="T66" fmla="*/ 1 w 333"/>
                <a:gd name="T67" fmla="*/ 1 h 374"/>
                <a:gd name="T68" fmla="*/ 1 w 333"/>
                <a:gd name="T69" fmla="*/ 1 h 374"/>
                <a:gd name="T70" fmla="*/ 1 w 333"/>
                <a:gd name="T71" fmla="*/ 1 h 374"/>
                <a:gd name="T72" fmla="*/ 1 w 333"/>
                <a:gd name="T73" fmla="*/ 1 h 374"/>
                <a:gd name="T74" fmla="*/ 1 w 333"/>
                <a:gd name="T75" fmla="*/ 1 h 374"/>
                <a:gd name="T76" fmla="*/ 1 w 333"/>
                <a:gd name="T77" fmla="*/ 1 h 374"/>
                <a:gd name="T78" fmla="*/ 1 w 333"/>
                <a:gd name="T79" fmla="*/ 1 h 374"/>
                <a:gd name="T80" fmla="*/ 1 w 333"/>
                <a:gd name="T81" fmla="*/ 1 h 374"/>
                <a:gd name="T82" fmla="*/ 1 w 333"/>
                <a:gd name="T83" fmla="*/ 1 h 374"/>
                <a:gd name="T84" fmla="*/ 1 w 333"/>
                <a:gd name="T85" fmla="*/ 1 h 374"/>
                <a:gd name="T86" fmla="*/ 1 w 333"/>
                <a:gd name="T87" fmla="*/ 1 h 374"/>
                <a:gd name="T88" fmla="*/ 1 w 333"/>
                <a:gd name="T89" fmla="*/ 1 h 374"/>
                <a:gd name="T90" fmla="*/ 1 w 333"/>
                <a:gd name="T91" fmla="*/ 1 h 374"/>
                <a:gd name="T92" fmla="*/ 1 w 333"/>
                <a:gd name="T93" fmla="*/ 1 h 374"/>
                <a:gd name="T94" fmla="*/ 1 w 333"/>
                <a:gd name="T95" fmla="*/ 1 h 374"/>
                <a:gd name="T96" fmla="*/ 1 w 333"/>
                <a:gd name="T97" fmla="*/ 1 h 3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3"/>
                <a:gd name="T148" fmla="*/ 0 h 374"/>
                <a:gd name="T149" fmla="*/ 333 w 333"/>
                <a:gd name="T150" fmla="*/ 374 h 3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3" h="374">
                  <a:moveTo>
                    <a:pt x="49" y="374"/>
                  </a:moveTo>
                  <a:lnTo>
                    <a:pt x="49" y="374"/>
                  </a:lnTo>
                  <a:lnTo>
                    <a:pt x="64" y="372"/>
                  </a:lnTo>
                  <a:lnTo>
                    <a:pt x="78" y="366"/>
                  </a:lnTo>
                  <a:lnTo>
                    <a:pt x="88" y="358"/>
                  </a:lnTo>
                  <a:lnTo>
                    <a:pt x="97" y="349"/>
                  </a:lnTo>
                  <a:lnTo>
                    <a:pt x="104" y="338"/>
                  </a:lnTo>
                  <a:lnTo>
                    <a:pt x="110" y="327"/>
                  </a:lnTo>
                  <a:lnTo>
                    <a:pt x="112" y="318"/>
                  </a:lnTo>
                  <a:lnTo>
                    <a:pt x="114" y="310"/>
                  </a:lnTo>
                  <a:lnTo>
                    <a:pt x="114" y="284"/>
                  </a:lnTo>
                  <a:lnTo>
                    <a:pt x="114" y="238"/>
                  </a:lnTo>
                  <a:lnTo>
                    <a:pt x="114" y="180"/>
                  </a:lnTo>
                  <a:lnTo>
                    <a:pt x="114" y="113"/>
                  </a:lnTo>
                  <a:lnTo>
                    <a:pt x="110" y="82"/>
                  </a:lnTo>
                  <a:lnTo>
                    <a:pt x="101" y="56"/>
                  </a:lnTo>
                  <a:lnTo>
                    <a:pt x="87" y="37"/>
                  </a:lnTo>
                  <a:lnTo>
                    <a:pt x="70" y="22"/>
                  </a:lnTo>
                  <a:lnTo>
                    <a:pt x="51" y="12"/>
                  </a:lnTo>
                  <a:lnTo>
                    <a:pt x="32" y="5"/>
                  </a:lnTo>
                  <a:lnTo>
                    <a:pt x="15" y="1"/>
                  </a:lnTo>
                  <a:lnTo>
                    <a:pt x="0" y="0"/>
                  </a:lnTo>
                  <a:lnTo>
                    <a:pt x="221" y="0"/>
                  </a:lnTo>
                  <a:lnTo>
                    <a:pt x="236" y="1"/>
                  </a:lnTo>
                  <a:lnTo>
                    <a:pt x="253" y="5"/>
                  </a:lnTo>
                  <a:lnTo>
                    <a:pt x="271" y="12"/>
                  </a:lnTo>
                  <a:lnTo>
                    <a:pt x="290" y="22"/>
                  </a:lnTo>
                  <a:lnTo>
                    <a:pt x="307" y="37"/>
                  </a:lnTo>
                  <a:lnTo>
                    <a:pt x="321" y="56"/>
                  </a:lnTo>
                  <a:lnTo>
                    <a:pt x="330" y="82"/>
                  </a:lnTo>
                  <a:lnTo>
                    <a:pt x="333" y="113"/>
                  </a:lnTo>
                  <a:lnTo>
                    <a:pt x="333" y="180"/>
                  </a:lnTo>
                  <a:lnTo>
                    <a:pt x="333" y="238"/>
                  </a:lnTo>
                  <a:lnTo>
                    <a:pt x="333" y="284"/>
                  </a:lnTo>
                  <a:lnTo>
                    <a:pt x="333" y="310"/>
                  </a:lnTo>
                  <a:lnTo>
                    <a:pt x="332" y="318"/>
                  </a:lnTo>
                  <a:lnTo>
                    <a:pt x="330" y="327"/>
                  </a:lnTo>
                  <a:lnTo>
                    <a:pt x="324" y="338"/>
                  </a:lnTo>
                  <a:lnTo>
                    <a:pt x="317" y="349"/>
                  </a:lnTo>
                  <a:lnTo>
                    <a:pt x="308" y="358"/>
                  </a:lnTo>
                  <a:lnTo>
                    <a:pt x="298" y="366"/>
                  </a:lnTo>
                  <a:lnTo>
                    <a:pt x="284" y="372"/>
                  </a:lnTo>
                  <a:lnTo>
                    <a:pt x="269" y="374"/>
                  </a:lnTo>
                  <a:lnTo>
                    <a:pt x="49" y="374"/>
                  </a:lnTo>
                </a:path>
              </a:pathLst>
            </a:custGeom>
            <a:noFill/>
            <a:ln w="0">
              <a:solidFill>
                <a:srgbClr val="000000"/>
              </a:solidFill>
              <a:round/>
              <a:headEnd/>
              <a:tailEnd/>
            </a:ln>
          </p:spPr>
          <p:txBody>
            <a:bodyPr/>
            <a:lstStyle/>
            <a:p>
              <a:endParaRPr lang="fr-FR"/>
            </a:p>
          </p:txBody>
        </p:sp>
        <p:sp>
          <p:nvSpPr>
            <p:cNvPr id="49175" name="Freeform 32"/>
            <p:cNvSpPr>
              <a:spLocks/>
            </p:cNvSpPr>
            <p:nvPr/>
          </p:nvSpPr>
          <p:spPr bwMode="auto">
            <a:xfrm>
              <a:off x="3984" y="3346"/>
              <a:ext cx="42" cy="47"/>
            </a:xfrm>
            <a:custGeom>
              <a:avLst/>
              <a:gdLst>
                <a:gd name="T0" fmla="*/ 1 w 84"/>
                <a:gd name="T1" fmla="*/ 1 h 93"/>
                <a:gd name="T2" fmla="*/ 1 w 84"/>
                <a:gd name="T3" fmla="*/ 1 h 93"/>
                <a:gd name="T4" fmla="*/ 1 w 84"/>
                <a:gd name="T5" fmla="*/ 1 h 93"/>
                <a:gd name="T6" fmla="*/ 1 w 84"/>
                <a:gd name="T7" fmla="*/ 1 h 93"/>
                <a:gd name="T8" fmla="*/ 1 w 84"/>
                <a:gd name="T9" fmla="*/ 0 h 93"/>
                <a:gd name="T10" fmla="*/ 1 w 84"/>
                <a:gd name="T11" fmla="*/ 0 h 93"/>
                <a:gd name="T12" fmla="*/ 1 w 84"/>
                <a:gd name="T13" fmla="*/ 1 h 93"/>
                <a:gd name="T14" fmla="*/ 1 w 84"/>
                <a:gd name="T15" fmla="*/ 1 h 93"/>
                <a:gd name="T16" fmla="*/ 1 w 84"/>
                <a:gd name="T17" fmla="*/ 1 h 93"/>
                <a:gd name="T18" fmla="*/ 0 w 84"/>
                <a:gd name="T19" fmla="*/ 1 h 93"/>
                <a:gd name="T20" fmla="*/ 0 w 84"/>
                <a:gd name="T21" fmla="*/ 1 h 93"/>
                <a:gd name="T22" fmla="*/ 1 w 84"/>
                <a:gd name="T23" fmla="*/ 1 h 93"/>
                <a:gd name="T24" fmla="*/ 1 w 84"/>
                <a:gd name="T25" fmla="*/ 1 h 93"/>
                <a:gd name="T26" fmla="*/ 1 w 84"/>
                <a:gd name="T27" fmla="*/ 1 h 93"/>
                <a:gd name="T28" fmla="*/ 1 w 84"/>
                <a:gd name="T29" fmla="*/ 1 h 93"/>
                <a:gd name="T30" fmla="*/ 1 w 84"/>
                <a:gd name="T31" fmla="*/ 1 h 93"/>
                <a:gd name="T32" fmla="*/ 1 w 84"/>
                <a:gd name="T33" fmla="*/ 1 h 93"/>
                <a:gd name="T34" fmla="*/ 1 w 84"/>
                <a:gd name="T35" fmla="*/ 1 h 93"/>
                <a:gd name="T36" fmla="*/ 1 w 84"/>
                <a:gd name="T37" fmla="*/ 1 h 93"/>
                <a:gd name="T38" fmla="*/ 1 w 84"/>
                <a:gd name="T39" fmla="*/ 1 h 93"/>
                <a:gd name="T40" fmla="*/ 1 w 84"/>
                <a:gd name="T41" fmla="*/ 1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93"/>
                <a:gd name="T65" fmla="*/ 84 w 84"/>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93">
                  <a:moveTo>
                    <a:pt x="84" y="21"/>
                  </a:moveTo>
                  <a:lnTo>
                    <a:pt x="82" y="15"/>
                  </a:lnTo>
                  <a:lnTo>
                    <a:pt x="79" y="8"/>
                  </a:lnTo>
                  <a:lnTo>
                    <a:pt x="72" y="2"/>
                  </a:lnTo>
                  <a:lnTo>
                    <a:pt x="63" y="0"/>
                  </a:lnTo>
                  <a:lnTo>
                    <a:pt x="20" y="0"/>
                  </a:lnTo>
                  <a:lnTo>
                    <a:pt x="11" y="2"/>
                  </a:lnTo>
                  <a:lnTo>
                    <a:pt x="5" y="8"/>
                  </a:lnTo>
                  <a:lnTo>
                    <a:pt x="1" y="15"/>
                  </a:lnTo>
                  <a:lnTo>
                    <a:pt x="0" y="21"/>
                  </a:lnTo>
                  <a:lnTo>
                    <a:pt x="0" y="72"/>
                  </a:lnTo>
                  <a:lnTo>
                    <a:pt x="1" y="78"/>
                  </a:lnTo>
                  <a:lnTo>
                    <a:pt x="5" y="85"/>
                  </a:lnTo>
                  <a:lnTo>
                    <a:pt x="11" y="91"/>
                  </a:lnTo>
                  <a:lnTo>
                    <a:pt x="20" y="93"/>
                  </a:lnTo>
                  <a:lnTo>
                    <a:pt x="63" y="93"/>
                  </a:lnTo>
                  <a:lnTo>
                    <a:pt x="72" y="91"/>
                  </a:lnTo>
                  <a:lnTo>
                    <a:pt x="79" y="85"/>
                  </a:lnTo>
                  <a:lnTo>
                    <a:pt x="82" y="78"/>
                  </a:lnTo>
                  <a:lnTo>
                    <a:pt x="84" y="72"/>
                  </a:lnTo>
                  <a:lnTo>
                    <a:pt x="84" y="21"/>
                  </a:lnTo>
                  <a:close/>
                </a:path>
              </a:pathLst>
            </a:custGeom>
            <a:solidFill>
              <a:srgbClr val="FFFF00"/>
            </a:solidFill>
            <a:ln w="9525">
              <a:noFill/>
              <a:round/>
              <a:headEnd/>
              <a:tailEnd/>
            </a:ln>
          </p:spPr>
          <p:txBody>
            <a:bodyPr/>
            <a:lstStyle/>
            <a:p>
              <a:endParaRPr lang="fr-FR"/>
            </a:p>
          </p:txBody>
        </p:sp>
        <p:sp>
          <p:nvSpPr>
            <p:cNvPr id="49176" name="Freeform 33"/>
            <p:cNvSpPr>
              <a:spLocks/>
            </p:cNvSpPr>
            <p:nvPr/>
          </p:nvSpPr>
          <p:spPr bwMode="auto">
            <a:xfrm>
              <a:off x="3984" y="3346"/>
              <a:ext cx="42" cy="47"/>
            </a:xfrm>
            <a:custGeom>
              <a:avLst/>
              <a:gdLst>
                <a:gd name="T0" fmla="*/ 1 w 84"/>
                <a:gd name="T1" fmla="*/ 1 h 93"/>
                <a:gd name="T2" fmla="*/ 1 w 84"/>
                <a:gd name="T3" fmla="*/ 1 h 93"/>
                <a:gd name="T4" fmla="*/ 1 w 84"/>
                <a:gd name="T5" fmla="*/ 1 h 93"/>
                <a:gd name="T6" fmla="*/ 1 w 84"/>
                <a:gd name="T7" fmla="*/ 1 h 93"/>
                <a:gd name="T8" fmla="*/ 1 w 84"/>
                <a:gd name="T9" fmla="*/ 1 h 93"/>
                <a:gd name="T10" fmla="*/ 1 w 84"/>
                <a:gd name="T11" fmla="*/ 0 h 93"/>
                <a:gd name="T12" fmla="*/ 1 w 84"/>
                <a:gd name="T13" fmla="*/ 0 h 93"/>
                <a:gd name="T14" fmla="*/ 1 w 84"/>
                <a:gd name="T15" fmla="*/ 0 h 93"/>
                <a:gd name="T16" fmla="*/ 1 w 84"/>
                <a:gd name="T17" fmla="*/ 1 h 93"/>
                <a:gd name="T18" fmla="*/ 1 w 84"/>
                <a:gd name="T19" fmla="*/ 1 h 93"/>
                <a:gd name="T20" fmla="*/ 1 w 84"/>
                <a:gd name="T21" fmla="*/ 1 h 93"/>
                <a:gd name="T22" fmla="*/ 0 w 84"/>
                <a:gd name="T23" fmla="*/ 1 h 93"/>
                <a:gd name="T24" fmla="*/ 0 w 84"/>
                <a:gd name="T25" fmla="*/ 1 h 93"/>
                <a:gd name="T26" fmla="*/ 0 w 84"/>
                <a:gd name="T27" fmla="*/ 1 h 93"/>
                <a:gd name="T28" fmla="*/ 1 w 84"/>
                <a:gd name="T29" fmla="*/ 1 h 93"/>
                <a:gd name="T30" fmla="*/ 1 w 84"/>
                <a:gd name="T31" fmla="*/ 1 h 93"/>
                <a:gd name="T32" fmla="*/ 1 w 84"/>
                <a:gd name="T33" fmla="*/ 1 h 93"/>
                <a:gd name="T34" fmla="*/ 1 w 84"/>
                <a:gd name="T35" fmla="*/ 1 h 93"/>
                <a:gd name="T36" fmla="*/ 1 w 84"/>
                <a:gd name="T37" fmla="*/ 1 h 93"/>
                <a:gd name="T38" fmla="*/ 1 w 84"/>
                <a:gd name="T39" fmla="*/ 1 h 93"/>
                <a:gd name="T40" fmla="*/ 1 w 84"/>
                <a:gd name="T41" fmla="*/ 1 h 93"/>
                <a:gd name="T42" fmla="*/ 1 w 84"/>
                <a:gd name="T43" fmla="*/ 1 h 93"/>
                <a:gd name="T44" fmla="*/ 1 w 84"/>
                <a:gd name="T45" fmla="*/ 1 h 93"/>
                <a:gd name="T46" fmla="*/ 1 w 84"/>
                <a:gd name="T47" fmla="*/ 1 h 93"/>
                <a:gd name="T48" fmla="*/ 1 w 84"/>
                <a:gd name="T49" fmla="*/ 1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93"/>
                <a:gd name="T77" fmla="*/ 84 w 84"/>
                <a:gd name="T78" fmla="*/ 93 h 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93">
                  <a:moveTo>
                    <a:pt x="84" y="21"/>
                  </a:moveTo>
                  <a:lnTo>
                    <a:pt x="84" y="21"/>
                  </a:lnTo>
                  <a:lnTo>
                    <a:pt x="82" y="15"/>
                  </a:lnTo>
                  <a:lnTo>
                    <a:pt x="79" y="8"/>
                  </a:lnTo>
                  <a:lnTo>
                    <a:pt x="72" y="2"/>
                  </a:lnTo>
                  <a:lnTo>
                    <a:pt x="63" y="0"/>
                  </a:lnTo>
                  <a:lnTo>
                    <a:pt x="20" y="0"/>
                  </a:lnTo>
                  <a:lnTo>
                    <a:pt x="11" y="2"/>
                  </a:lnTo>
                  <a:lnTo>
                    <a:pt x="5" y="8"/>
                  </a:lnTo>
                  <a:lnTo>
                    <a:pt x="1" y="15"/>
                  </a:lnTo>
                  <a:lnTo>
                    <a:pt x="0" y="21"/>
                  </a:lnTo>
                  <a:lnTo>
                    <a:pt x="0" y="72"/>
                  </a:lnTo>
                  <a:lnTo>
                    <a:pt x="1" y="78"/>
                  </a:lnTo>
                  <a:lnTo>
                    <a:pt x="5" y="85"/>
                  </a:lnTo>
                  <a:lnTo>
                    <a:pt x="11" y="91"/>
                  </a:lnTo>
                  <a:lnTo>
                    <a:pt x="20" y="93"/>
                  </a:lnTo>
                  <a:lnTo>
                    <a:pt x="63" y="93"/>
                  </a:lnTo>
                  <a:lnTo>
                    <a:pt x="72" y="91"/>
                  </a:lnTo>
                  <a:lnTo>
                    <a:pt x="79" y="85"/>
                  </a:lnTo>
                  <a:lnTo>
                    <a:pt x="82" y="78"/>
                  </a:lnTo>
                  <a:lnTo>
                    <a:pt x="84" y="72"/>
                  </a:lnTo>
                  <a:lnTo>
                    <a:pt x="84" y="21"/>
                  </a:lnTo>
                </a:path>
              </a:pathLst>
            </a:custGeom>
            <a:noFill/>
            <a:ln w="0">
              <a:solidFill>
                <a:srgbClr val="000000"/>
              </a:solidFill>
              <a:round/>
              <a:headEnd/>
              <a:tailEnd/>
            </a:ln>
          </p:spPr>
          <p:txBody>
            <a:bodyPr/>
            <a:lstStyle/>
            <a:p>
              <a:endParaRPr lang="fr-FR"/>
            </a:p>
          </p:txBody>
        </p:sp>
        <p:sp>
          <p:nvSpPr>
            <p:cNvPr id="49177" name="Freeform 34"/>
            <p:cNvSpPr>
              <a:spLocks/>
            </p:cNvSpPr>
            <p:nvPr/>
          </p:nvSpPr>
          <p:spPr bwMode="auto">
            <a:xfrm>
              <a:off x="3808" y="3294"/>
              <a:ext cx="66" cy="70"/>
            </a:xfrm>
            <a:custGeom>
              <a:avLst/>
              <a:gdLst>
                <a:gd name="T0" fmla="*/ 0 w 133"/>
                <a:gd name="T1" fmla="*/ 1 h 139"/>
                <a:gd name="T2" fmla="*/ 0 w 133"/>
                <a:gd name="T3" fmla="*/ 1 h 139"/>
                <a:gd name="T4" fmla="*/ 0 w 133"/>
                <a:gd name="T5" fmla="*/ 1 h 139"/>
                <a:gd name="T6" fmla="*/ 0 w 133"/>
                <a:gd name="T7" fmla="*/ 1 h 139"/>
                <a:gd name="T8" fmla="*/ 0 w 133"/>
                <a:gd name="T9" fmla="*/ 1 h 139"/>
                <a:gd name="T10" fmla="*/ 0 w 133"/>
                <a:gd name="T11" fmla="*/ 1 h 139"/>
                <a:gd name="T12" fmla="*/ 0 w 133"/>
                <a:gd name="T13" fmla="*/ 1 h 139"/>
                <a:gd name="T14" fmla="*/ 0 w 133"/>
                <a:gd name="T15" fmla="*/ 1 h 139"/>
                <a:gd name="T16" fmla="*/ 0 w 133"/>
                <a:gd name="T17" fmla="*/ 1 h 139"/>
                <a:gd name="T18" fmla="*/ 0 w 133"/>
                <a:gd name="T19" fmla="*/ 1 h 139"/>
                <a:gd name="T20" fmla="*/ 0 w 133"/>
                <a:gd name="T21" fmla="*/ 1 h 139"/>
                <a:gd name="T22" fmla="*/ 0 w 133"/>
                <a:gd name="T23" fmla="*/ 1 h 139"/>
                <a:gd name="T24" fmla="*/ 0 w 133"/>
                <a:gd name="T25" fmla="*/ 1 h 139"/>
                <a:gd name="T26" fmla="*/ 0 w 133"/>
                <a:gd name="T27" fmla="*/ 1 h 139"/>
                <a:gd name="T28" fmla="*/ 0 w 133"/>
                <a:gd name="T29" fmla="*/ 0 h 139"/>
                <a:gd name="T30" fmla="*/ 0 w 133"/>
                <a:gd name="T31" fmla="*/ 0 h 139"/>
                <a:gd name="T32" fmla="*/ 0 w 133"/>
                <a:gd name="T33" fmla="*/ 1 h 139"/>
                <a:gd name="T34" fmla="*/ 0 w 133"/>
                <a:gd name="T35" fmla="*/ 1 h 139"/>
                <a:gd name="T36" fmla="*/ 0 w 133"/>
                <a:gd name="T37" fmla="*/ 1 h 139"/>
                <a:gd name="T38" fmla="*/ 0 w 133"/>
                <a:gd name="T39" fmla="*/ 1 h 139"/>
                <a:gd name="T40" fmla="*/ 0 w 133"/>
                <a:gd name="T41" fmla="*/ 1 h 139"/>
                <a:gd name="T42" fmla="*/ 0 w 133"/>
                <a:gd name="T43" fmla="*/ 1 h 139"/>
                <a:gd name="T44" fmla="*/ 0 w 133"/>
                <a:gd name="T45" fmla="*/ 1 h 139"/>
                <a:gd name="T46" fmla="*/ 0 w 133"/>
                <a:gd name="T47" fmla="*/ 1 h 139"/>
                <a:gd name="T48" fmla="*/ 0 w 133"/>
                <a:gd name="T49" fmla="*/ 1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3"/>
                <a:gd name="T76" fmla="*/ 0 h 139"/>
                <a:gd name="T77" fmla="*/ 133 w 133"/>
                <a:gd name="T78" fmla="*/ 139 h 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3" h="139">
                  <a:moveTo>
                    <a:pt x="22" y="130"/>
                  </a:moveTo>
                  <a:lnTo>
                    <a:pt x="32" y="136"/>
                  </a:lnTo>
                  <a:lnTo>
                    <a:pt x="44" y="139"/>
                  </a:lnTo>
                  <a:lnTo>
                    <a:pt x="57" y="139"/>
                  </a:lnTo>
                  <a:lnTo>
                    <a:pt x="69" y="138"/>
                  </a:lnTo>
                  <a:lnTo>
                    <a:pt x="82" y="134"/>
                  </a:lnTo>
                  <a:lnTo>
                    <a:pt x="95" y="127"/>
                  </a:lnTo>
                  <a:lnTo>
                    <a:pt x="105" y="117"/>
                  </a:lnTo>
                  <a:lnTo>
                    <a:pt x="115" y="106"/>
                  </a:lnTo>
                  <a:lnTo>
                    <a:pt x="129" y="81"/>
                  </a:lnTo>
                  <a:lnTo>
                    <a:pt x="133" y="53"/>
                  </a:lnTo>
                  <a:lnTo>
                    <a:pt x="127" y="29"/>
                  </a:lnTo>
                  <a:lnTo>
                    <a:pt x="111" y="9"/>
                  </a:lnTo>
                  <a:lnTo>
                    <a:pt x="99" y="4"/>
                  </a:lnTo>
                  <a:lnTo>
                    <a:pt x="88" y="0"/>
                  </a:lnTo>
                  <a:lnTo>
                    <a:pt x="75" y="0"/>
                  </a:lnTo>
                  <a:lnTo>
                    <a:pt x="62" y="1"/>
                  </a:lnTo>
                  <a:lnTo>
                    <a:pt x="50" y="6"/>
                  </a:lnTo>
                  <a:lnTo>
                    <a:pt x="38" y="13"/>
                  </a:lnTo>
                  <a:lnTo>
                    <a:pt x="27" y="22"/>
                  </a:lnTo>
                  <a:lnTo>
                    <a:pt x="16" y="33"/>
                  </a:lnTo>
                  <a:lnTo>
                    <a:pt x="4" y="59"/>
                  </a:lnTo>
                  <a:lnTo>
                    <a:pt x="0" y="86"/>
                  </a:lnTo>
                  <a:lnTo>
                    <a:pt x="6" y="111"/>
                  </a:lnTo>
                  <a:lnTo>
                    <a:pt x="22" y="130"/>
                  </a:lnTo>
                  <a:close/>
                </a:path>
              </a:pathLst>
            </a:custGeom>
            <a:solidFill>
              <a:srgbClr val="FFFF00"/>
            </a:solidFill>
            <a:ln w="9525">
              <a:noFill/>
              <a:round/>
              <a:headEnd/>
              <a:tailEnd/>
            </a:ln>
          </p:spPr>
          <p:txBody>
            <a:bodyPr/>
            <a:lstStyle/>
            <a:p>
              <a:endParaRPr lang="fr-FR"/>
            </a:p>
          </p:txBody>
        </p:sp>
        <p:sp>
          <p:nvSpPr>
            <p:cNvPr id="49178" name="Freeform 35"/>
            <p:cNvSpPr>
              <a:spLocks/>
            </p:cNvSpPr>
            <p:nvPr/>
          </p:nvSpPr>
          <p:spPr bwMode="auto">
            <a:xfrm>
              <a:off x="3808" y="3294"/>
              <a:ext cx="66" cy="70"/>
            </a:xfrm>
            <a:custGeom>
              <a:avLst/>
              <a:gdLst>
                <a:gd name="T0" fmla="*/ 0 w 133"/>
                <a:gd name="T1" fmla="*/ 1 h 139"/>
                <a:gd name="T2" fmla="*/ 0 w 133"/>
                <a:gd name="T3" fmla="*/ 1 h 139"/>
                <a:gd name="T4" fmla="*/ 0 w 133"/>
                <a:gd name="T5" fmla="*/ 1 h 139"/>
                <a:gd name="T6" fmla="*/ 0 w 133"/>
                <a:gd name="T7" fmla="*/ 1 h 139"/>
                <a:gd name="T8" fmla="*/ 0 w 133"/>
                <a:gd name="T9" fmla="*/ 1 h 139"/>
                <a:gd name="T10" fmla="*/ 0 w 133"/>
                <a:gd name="T11" fmla="*/ 1 h 139"/>
                <a:gd name="T12" fmla="*/ 0 w 133"/>
                <a:gd name="T13" fmla="*/ 1 h 139"/>
                <a:gd name="T14" fmla="*/ 0 w 133"/>
                <a:gd name="T15" fmla="*/ 1 h 139"/>
                <a:gd name="T16" fmla="*/ 0 w 133"/>
                <a:gd name="T17" fmla="*/ 1 h 139"/>
                <a:gd name="T18" fmla="*/ 0 w 133"/>
                <a:gd name="T19" fmla="*/ 1 h 139"/>
                <a:gd name="T20" fmla="*/ 0 w 133"/>
                <a:gd name="T21" fmla="*/ 1 h 139"/>
                <a:gd name="T22" fmla="*/ 0 w 133"/>
                <a:gd name="T23" fmla="*/ 1 h 139"/>
                <a:gd name="T24" fmla="*/ 0 w 133"/>
                <a:gd name="T25" fmla="*/ 1 h 139"/>
                <a:gd name="T26" fmla="*/ 0 w 133"/>
                <a:gd name="T27" fmla="*/ 1 h 139"/>
                <a:gd name="T28" fmla="*/ 0 w 133"/>
                <a:gd name="T29" fmla="*/ 1 h 139"/>
                <a:gd name="T30" fmla="*/ 0 w 133"/>
                <a:gd name="T31" fmla="*/ 1 h 139"/>
                <a:gd name="T32" fmla="*/ 0 w 133"/>
                <a:gd name="T33" fmla="*/ 1 h 139"/>
                <a:gd name="T34" fmla="*/ 0 w 133"/>
                <a:gd name="T35" fmla="*/ 0 h 139"/>
                <a:gd name="T36" fmla="*/ 0 w 133"/>
                <a:gd name="T37" fmla="*/ 0 h 139"/>
                <a:gd name="T38" fmla="*/ 0 w 133"/>
                <a:gd name="T39" fmla="*/ 1 h 139"/>
                <a:gd name="T40" fmla="*/ 0 w 133"/>
                <a:gd name="T41" fmla="*/ 1 h 139"/>
                <a:gd name="T42" fmla="*/ 0 w 133"/>
                <a:gd name="T43" fmla="*/ 1 h 139"/>
                <a:gd name="T44" fmla="*/ 0 w 133"/>
                <a:gd name="T45" fmla="*/ 1 h 139"/>
                <a:gd name="T46" fmla="*/ 0 w 133"/>
                <a:gd name="T47" fmla="*/ 1 h 139"/>
                <a:gd name="T48" fmla="*/ 0 w 133"/>
                <a:gd name="T49" fmla="*/ 1 h 139"/>
                <a:gd name="T50" fmla="*/ 0 w 133"/>
                <a:gd name="T51" fmla="*/ 1 h 139"/>
                <a:gd name="T52" fmla="*/ 0 w 133"/>
                <a:gd name="T53" fmla="*/ 1 h 139"/>
                <a:gd name="T54" fmla="*/ 0 w 133"/>
                <a:gd name="T55" fmla="*/ 1 h 139"/>
                <a:gd name="T56" fmla="*/ 0 w 133"/>
                <a:gd name="T57" fmla="*/ 1 h 1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3"/>
                <a:gd name="T88" fmla="*/ 0 h 139"/>
                <a:gd name="T89" fmla="*/ 133 w 133"/>
                <a:gd name="T90" fmla="*/ 139 h 1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3" h="139">
                  <a:moveTo>
                    <a:pt x="22" y="130"/>
                  </a:moveTo>
                  <a:lnTo>
                    <a:pt x="22" y="130"/>
                  </a:lnTo>
                  <a:lnTo>
                    <a:pt x="32" y="136"/>
                  </a:lnTo>
                  <a:lnTo>
                    <a:pt x="44" y="139"/>
                  </a:lnTo>
                  <a:lnTo>
                    <a:pt x="57" y="139"/>
                  </a:lnTo>
                  <a:lnTo>
                    <a:pt x="69" y="138"/>
                  </a:lnTo>
                  <a:lnTo>
                    <a:pt x="82" y="134"/>
                  </a:lnTo>
                  <a:lnTo>
                    <a:pt x="95" y="127"/>
                  </a:lnTo>
                  <a:lnTo>
                    <a:pt x="105" y="117"/>
                  </a:lnTo>
                  <a:lnTo>
                    <a:pt x="115" y="106"/>
                  </a:lnTo>
                  <a:lnTo>
                    <a:pt x="129" y="81"/>
                  </a:lnTo>
                  <a:lnTo>
                    <a:pt x="133" y="53"/>
                  </a:lnTo>
                  <a:lnTo>
                    <a:pt x="127" y="29"/>
                  </a:lnTo>
                  <a:lnTo>
                    <a:pt x="111" y="9"/>
                  </a:lnTo>
                  <a:lnTo>
                    <a:pt x="99" y="4"/>
                  </a:lnTo>
                  <a:lnTo>
                    <a:pt x="88" y="0"/>
                  </a:lnTo>
                  <a:lnTo>
                    <a:pt x="75" y="0"/>
                  </a:lnTo>
                  <a:lnTo>
                    <a:pt x="62" y="1"/>
                  </a:lnTo>
                  <a:lnTo>
                    <a:pt x="50" y="6"/>
                  </a:lnTo>
                  <a:lnTo>
                    <a:pt x="38" y="13"/>
                  </a:lnTo>
                  <a:lnTo>
                    <a:pt x="27" y="22"/>
                  </a:lnTo>
                  <a:lnTo>
                    <a:pt x="16" y="33"/>
                  </a:lnTo>
                  <a:lnTo>
                    <a:pt x="4" y="59"/>
                  </a:lnTo>
                  <a:lnTo>
                    <a:pt x="0" y="86"/>
                  </a:lnTo>
                  <a:lnTo>
                    <a:pt x="6" y="111"/>
                  </a:lnTo>
                  <a:lnTo>
                    <a:pt x="22" y="130"/>
                  </a:lnTo>
                </a:path>
              </a:pathLst>
            </a:custGeom>
            <a:noFill/>
            <a:ln w="0">
              <a:solidFill>
                <a:srgbClr val="000000"/>
              </a:solidFill>
              <a:round/>
              <a:headEnd/>
              <a:tailEnd/>
            </a:ln>
          </p:spPr>
          <p:txBody>
            <a:bodyPr/>
            <a:lstStyle/>
            <a:p>
              <a:endParaRPr lang="fr-FR"/>
            </a:p>
          </p:txBody>
        </p:sp>
        <p:sp>
          <p:nvSpPr>
            <p:cNvPr id="49179" name="Freeform 36"/>
            <p:cNvSpPr>
              <a:spLocks/>
            </p:cNvSpPr>
            <p:nvPr/>
          </p:nvSpPr>
          <p:spPr bwMode="auto">
            <a:xfrm>
              <a:off x="3850" y="3357"/>
              <a:ext cx="49" cy="106"/>
            </a:xfrm>
            <a:custGeom>
              <a:avLst/>
              <a:gdLst>
                <a:gd name="T0" fmla="*/ 1 w 98"/>
                <a:gd name="T1" fmla="*/ 0 h 211"/>
                <a:gd name="T2" fmla="*/ 1 w 98"/>
                <a:gd name="T3" fmla="*/ 1 h 211"/>
                <a:gd name="T4" fmla="*/ 1 w 98"/>
                <a:gd name="T5" fmla="*/ 1 h 211"/>
                <a:gd name="T6" fmla="*/ 0 w 98"/>
                <a:gd name="T7" fmla="*/ 1 h 211"/>
                <a:gd name="T8" fmla="*/ 1 w 98"/>
                <a:gd name="T9" fmla="*/ 0 h 211"/>
                <a:gd name="T10" fmla="*/ 0 60000 65536"/>
                <a:gd name="T11" fmla="*/ 0 60000 65536"/>
                <a:gd name="T12" fmla="*/ 0 60000 65536"/>
                <a:gd name="T13" fmla="*/ 0 60000 65536"/>
                <a:gd name="T14" fmla="*/ 0 60000 65536"/>
                <a:gd name="T15" fmla="*/ 0 w 98"/>
                <a:gd name="T16" fmla="*/ 0 h 211"/>
                <a:gd name="T17" fmla="*/ 98 w 98"/>
                <a:gd name="T18" fmla="*/ 211 h 211"/>
              </a:gdLst>
              <a:ahLst/>
              <a:cxnLst>
                <a:cxn ang="T10">
                  <a:pos x="T0" y="T1"/>
                </a:cxn>
                <a:cxn ang="T11">
                  <a:pos x="T2" y="T3"/>
                </a:cxn>
                <a:cxn ang="T12">
                  <a:pos x="T4" y="T5"/>
                </a:cxn>
                <a:cxn ang="T13">
                  <a:pos x="T6" y="T7"/>
                </a:cxn>
                <a:cxn ang="T14">
                  <a:pos x="T8" y="T9"/>
                </a:cxn>
              </a:cxnLst>
              <a:rect l="T15" t="T16" r="T17" b="T18"/>
              <a:pathLst>
                <a:path w="98" h="211">
                  <a:moveTo>
                    <a:pt x="63" y="0"/>
                  </a:moveTo>
                  <a:lnTo>
                    <a:pt x="98" y="8"/>
                  </a:lnTo>
                  <a:lnTo>
                    <a:pt x="38" y="211"/>
                  </a:lnTo>
                  <a:lnTo>
                    <a:pt x="0" y="211"/>
                  </a:lnTo>
                  <a:lnTo>
                    <a:pt x="63" y="0"/>
                  </a:lnTo>
                  <a:close/>
                </a:path>
              </a:pathLst>
            </a:custGeom>
            <a:solidFill>
              <a:srgbClr val="FFFF00"/>
            </a:solidFill>
            <a:ln w="9525">
              <a:noFill/>
              <a:round/>
              <a:headEnd/>
              <a:tailEnd/>
            </a:ln>
          </p:spPr>
          <p:txBody>
            <a:bodyPr/>
            <a:lstStyle/>
            <a:p>
              <a:endParaRPr lang="fr-FR"/>
            </a:p>
          </p:txBody>
        </p:sp>
        <p:sp>
          <p:nvSpPr>
            <p:cNvPr id="49180" name="Freeform 37"/>
            <p:cNvSpPr>
              <a:spLocks/>
            </p:cNvSpPr>
            <p:nvPr/>
          </p:nvSpPr>
          <p:spPr bwMode="auto">
            <a:xfrm>
              <a:off x="3850" y="3357"/>
              <a:ext cx="49" cy="106"/>
            </a:xfrm>
            <a:custGeom>
              <a:avLst/>
              <a:gdLst>
                <a:gd name="T0" fmla="*/ 1 w 98"/>
                <a:gd name="T1" fmla="*/ 0 h 211"/>
                <a:gd name="T2" fmla="*/ 1 w 98"/>
                <a:gd name="T3" fmla="*/ 1 h 211"/>
                <a:gd name="T4" fmla="*/ 1 w 98"/>
                <a:gd name="T5" fmla="*/ 1 h 211"/>
                <a:gd name="T6" fmla="*/ 0 w 98"/>
                <a:gd name="T7" fmla="*/ 1 h 211"/>
                <a:gd name="T8" fmla="*/ 1 w 98"/>
                <a:gd name="T9" fmla="*/ 0 h 211"/>
                <a:gd name="T10" fmla="*/ 0 60000 65536"/>
                <a:gd name="T11" fmla="*/ 0 60000 65536"/>
                <a:gd name="T12" fmla="*/ 0 60000 65536"/>
                <a:gd name="T13" fmla="*/ 0 60000 65536"/>
                <a:gd name="T14" fmla="*/ 0 60000 65536"/>
                <a:gd name="T15" fmla="*/ 0 w 98"/>
                <a:gd name="T16" fmla="*/ 0 h 211"/>
                <a:gd name="T17" fmla="*/ 98 w 98"/>
                <a:gd name="T18" fmla="*/ 211 h 211"/>
              </a:gdLst>
              <a:ahLst/>
              <a:cxnLst>
                <a:cxn ang="T10">
                  <a:pos x="T0" y="T1"/>
                </a:cxn>
                <a:cxn ang="T11">
                  <a:pos x="T2" y="T3"/>
                </a:cxn>
                <a:cxn ang="T12">
                  <a:pos x="T4" y="T5"/>
                </a:cxn>
                <a:cxn ang="T13">
                  <a:pos x="T6" y="T7"/>
                </a:cxn>
                <a:cxn ang="T14">
                  <a:pos x="T8" y="T9"/>
                </a:cxn>
              </a:cxnLst>
              <a:rect l="T15" t="T16" r="T17" b="T18"/>
              <a:pathLst>
                <a:path w="98" h="211">
                  <a:moveTo>
                    <a:pt x="63" y="0"/>
                  </a:moveTo>
                  <a:lnTo>
                    <a:pt x="98" y="8"/>
                  </a:lnTo>
                  <a:lnTo>
                    <a:pt x="38" y="211"/>
                  </a:lnTo>
                  <a:lnTo>
                    <a:pt x="0" y="211"/>
                  </a:lnTo>
                  <a:lnTo>
                    <a:pt x="63" y="0"/>
                  </a:lnTo>
                </a:path>
              </a:pathLst>
            </a:custGeom>
            <a:noFill/>
            <a:ln w="0">
              <a:solidFill>
                <a:srgbClr val="000000"/>
              </a:solidFill>
              <a:round/>
              <a:headEnd/>
              <a:tailEnd/>
            </a:ln>
          </p:spPr>
          <p:txBody>
            <a:bodyPr/>
            <a:lstStyle/>
            <a:p>
              <a:endParaRPr lang="fr-FR"/>
            </a:p>
          </p:txBody>
        </p:sp>
        <p:sp>
          <p:nvSpPr>
            <p:cNvPr id="49181" name="Freeform 38"/>
            <p:cNvSpPr>
              <a:spLocks/>
            </p:cNvSpPr>
            <p:nvPr/>
          </p:nvSpPr>
          <p:spPr bwMode="auto">
            <a:xfrm>
              <a:off x="3713" y="3380"/>
              <a:ext cx="40" cy="195"/>
            </a:xfrm>
            <a:custGeom>
              <a:avLst/>
              <a:gdLst>
                <a:gd name="T0" fmla="*/ 0 w 81"/>
                <a:gd name="T1" fmla="*/ 1 h 390"/>
                <a:gd name="T2" fmla="*/ 0 w 81"/>
                <a:gd name="T3" fmla="*/ 1 h 390"/>
                <a:gd name="T4" fmla="*/ 0 w 81"/>
                <a:gd name="T5" fmla="*/ 1 h 390"/>
                <a:gd name="T6" fmla="*/ 0 w 81"/>
                <a:gd name="T7" fmla="*/ 1 h 390"/>
                <a:gd name="T8" fmla="*/ 0 w 81"/>
                <a:gd name="T9" fmla="*/ 1 h 390"/>
                <a:gd name="T10" fmla="*/ 0 w 81"/>
                <a:gd name="T11" fmla="*/ 1 h 390"/>
                <a:gd name="T12" fmla="*/ 0 w 81"/>
                <a:gd name="T13" fmla="*/ 1 h 390"/>
                <a:gd name="T14" fmla="*/ 0 w 81"/>
                <a:gd name="T15" fmla="*/ 1 h 390"/>
                <a:gd name="T16" fmla="*/ 0 w 81"/>
                <a:gd name="T17" fmla="*/ 1 h 390"/>
                <a:gd name="T18" fmla="*/ 0 w 81"/>
                <a:gd name="T19" fmla="*/ 1 h 390"/>
                <a:gd name="T20" fmla="*/ 0 w 81"/>
                <a:gd name="T21" fmla="*/ 1 h 390"/>
                <a:gd name="T22" fmla="*/ 0 w 81"/>
                <a:gd name="T23" fmla="*/ 1 h 390"/>
                <a:gd name="T24" fmla="*/ 0 w 81"/>
                <a:gd name="T25" fmla="*/ 0 h 390"/>
                <a:gd name="T26" fmla="*/ 0 w 81"/>
                <a:gd name="T27" fmla="*/ 1 h 390"/>
                <a:gd name="T28" fmla="*/ 0 w 81"/>
                <a:gd name="T29" fmla="*/ 1 h 390"/>
                <a:gd name="T30" fmla="*/ 0 w 81"/>
                <a:gd name="T31" fmla="*/ 1 h 390"/>
                <a:gd name="T32" fmla="*/ 0 w 81"/>
                <a:gd name="T33" fmla="*/ 1 h 390"/>
                <a:gd name="T34" fmla="*/ 0 w 81"/>
                <a:gd name="T35" fmla="*/ 1 h 390"/>
                <a:gd name="T36" fmla="*/ 0 w 81"/>
                <a:gd name="T37" fmla="*/ 1 h 390"/>
                <a:gd name="T38" fmla="*/ 0 w 81"/>
                <a:gd name="T39" fmla="*/ 1 h 390"/>
                <a:gd name="T40" fmla="*/ 0 w 81"/>
                <a:gd name="T41" fmla="*/ 1 h 390"/>
                <a:gd name="T42" fmla="*/ 0 w 81"/>
                <a:gd name="T43" fmla="*/ 1 h 390"/>
                <a:gd name="T44" fmla="*/ 0 w 81"/>
                <a:gd name="T45" fmla="*/ 1 h 390"/>
                <a:gd name="T46" fmla="*/ 0 w 81"/>
                <a:gd name="T47" fmla="*/ 1 h 390"/>
                <a:gd name="T48" fmla="*/ 0 w 81"/>
                <a:gd name="T49" fmla="*/ 1 h 390"/>
                <a:gd name="T50" fmla="*/ 0 w 81"/>
                <a:gd name="T51" fmla="*/ 1 h 390"/>
                <a:gd name="T52" fmla="*/ 0 w 81"/>
                <a:gd name="T53" fmla="*/ 1 h 390"/>
                <a:gd name="T54" fmla="*/ 0 w 81"/>
                <a:gd name="T55" fmla="*/ 1 h 390"/>
                <a:gd name="T56" fmla="*/ 0 w 81"/>
                <a:gd name="T57" fmla="*/ 1 h 390"/>
                <a:gd name="T58" fmla="*/ 0 w 81"/>
                <a:gd name="T59" fmla="*/ 1 h 390"/>
                <a:gd name="T60" fmla="*/ 0 w 81"/>
                <a:gd name="T61" fmla="*/ 1 h 390"/>
                <a:gd name="T62" fmla="*/ 0 w 81"/>
                <a:gd name="T63" fmla="*/ 1 h 390"/>
                <a:gd name="T64" fmla="*/ 0 w 81"/>
                <a:gd name="T65" fmla="*/ 1 h 390"/>
                <a:gd name="T66" fmla="*/ 0 w 81"/>
                <a:gd name="T67" fmla="*/ 1 h 390"/>
                <a:gd name="T68" fmla="*/ 0 w 81"/>
                <a:gd name="T69" fmla="*/ 1 h 390"/>
                <a:gd name="T70" fmla="*/ 0 w 81"/>
                <a:gd name="T71" fmla="*/ 1 h 390"/>
                <a:gd name="T72" fmla="*/ 0 w 81"/>
                <a:gd name="T73" fmla="*/ 1 h 3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390"/>
                <a:gd name="T113" fmla="*/ 81 w 81"/>
                <a:gd name="T114" fmla="*/ 390 h 3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390">
                  <a:moveTo>
                    <a:pt x="12" y="277"/>
                  </a:moveTo>
                  <a:lnTo>
                    <a:pt x="9" y="253"/>
                  </a:lnTo>
                  <a:lnTo>
                    <a:pt x="7" y="229"/>
                  </a:lnTo>
                  <a:lnTo>
                    <a:pt x="4" y="208"/>
                  </a:lnTo>
                  <a:lnTo>
                    <a:pt x="1" y="188"/>
                  </a:lnTo>
                  <a:lnTo>
                    <a:pt x="1" y="180"/>
                  </a:lnTo>
                  <a:lnTo>
                    <a:pt x="1" y="168"/>
                  </a:lnTo>
                  <a:lnTo>
                    <a:pt x="0" y="153"/>
                  </a:lnTo>
                  <a:lnTo>
                    <a:pt x="0" y="134"/>
                  </a:lnTo>
                  <a:lnTo>
                    <a:pt x="2" y="89"/>
                  </a:lnTo>
                  <a:lnTo>
                    <a:pt x="7" y="46"/>
                  </a:lnTo>
                  <a:lnTo>
                    <a:pt x="16" y="12"/>
                  </a:lnTo>
                  <a:lnTo>
                    <a:pt x="30" y="0"/>
                  </a:lnTo>
                  <a:lnTo>
                    <a:pt x="42" y="5"/>
                  </a:lnTo>
                  <a:lnTo>
                    <a:pt x="50" y="23"/>
                  </a:lnTo>
                  <a:lnTo>
                    <a:pt x="58" y="48"/>
                  </a:lnTo>
                  <a:lnTo>
                    <a:pt x="64" y="78"/>
                  </a:lnTo>
                  <a:lnTo>
                    <a:pt x="68" y="110"/>
                  </a:lnTo>
                  <a:lnTo>
                    <a:pt x="72" y="142"/>
                  </a:lnTo>
                  <a:lnTo>
                    <a:pt x="74" y="170"/>
                  </a:lnTo>
                  <a:lnTo>
                    <a:pt x="76" y="192"/>
                  </a:lnTo>
                  <a:lnTo>
                    <a:pt x="78" y="214"/>
                  </a:lnTo>
                  <a:lnTo>
                    <a:pt x="80" y="242"/>
                  </a:lnTo>
                  <a:lnTo>
                    <a:pt x="81" y="275"/>
                  </a:lnTo>
                  <a:lnTo>
                    <a:pt x="80" y="308"/>
                  </a:lnTo>
                  <a:lnTo>
                    <a:pt x="77" y="339"/>
                  </a:lnTo>
                  <a:lnTo>
                    <a:pt x="72" y="366"/>
                  </a:lnTo>
                  <a:lnTo>
                    <a:pt x="65" y="383"/>
                  </a:lnTo>
                  <a:lnTo>
                    <a:pt x="53" y="390"/>
                  </a:lnTo>
                  <a:lnTo>
                    <a:pt x="45" y="387"/>
                  </a:lnTo>
                  <a:lnTo>
                    <a:pt x="38" y="381"/>
                  </a:lnTo>
                  <a:lnTo>
                    <a:pt x="32" y="369"/>
                  </a:lnTo>
                  <a:lnTo>
                    <a:pt x="27" y="355"/>
                  </a:lnTo>
                  <a:lnTo>
                    <a:pt x="22" y="338"/>
                  </a:lnTo>
                  <a:lnTo>
                    <a:pt x="19" y="318"/>
                  </a:lnTo>
                  <a:lnTo>
                    <a:pt x="15" y="299"/>
                  </a:lnTo>
                  <a:lnTo>
                    <a:pt x="12" y="277"/>
                  </a:lnTo>
                  <a:close/>
                </a:path>
              </a:pathLst>
            </a:custGeom>
            <a:solidFill>
              <a:srgbClr val="99E500"/>
            </a:solidFill>
            <a:ln w="9525">
              <a:noFill/>
              <a:round/>
              <a:headEnd/>
              <a:tailEnd/>
            </a:ln>
          </p:spPr>
          <p:txBody>
            <a:bodyPr/>
            <a:lstStyle/>
            <a:p>
              <a:endParaRPr lang="fr-FR"/>
            </a:p>
          </p:txBody>
        </p:sp>
        <p:sp>
          <p:nvSpPr>
            <p:cNvPr id="49182" name="Freeform 39"/>
            <p:cNvSpPr>
              <a:spLocks/>
            </p:cNvSpPr>
            <p:nvPr/>
          </p:nvSpPr>
          <p:spPr bwMode="auto">
            <a:xfrm>
              <a:off x="3713" y="3380"/>
              <a:ext cx="40" cy="195"/>
            </a:xfrm>
            <a:custGeom>
              <a:avLst/>
              <a:gdLst>
                <a:gd name="T0" fmla="*/ 0 w 81"/>
                <a:gd name="T1" fmla="*/ 1 h 390"/>
                <a:gd name="T2" fmla="*/ 0 w 81"/>
                <a:gd name="T3" fmla="*/ 1 h 390"/>
                <a:gd name="T4" fmla="*/ 0 w 81"/>
                <a:gd name="T5" fmla="*/ 1 h 390"/>
                <a:gd name="T6" fmla="*/ 0 w 81"/>
                <a:gd name="T7" fmla="*/ 1 h 390"/>
                <a:gd name="T8" fmla="*/ 0 w 81"/>
                <a:gd name="T9" fmla="*/ 1 h 390"/>
                <a:gd name="T10" fmla="*/ 0 w 81"/>
                <a:gd name="T11" fmla="*/ 1 h 390"/>
                <a:gd name="T12" fmla="*/ 0 w 81"/>
                <a:gd name="T13" fmla="*/ 1 h 390"/>
                <a:gd name="T14" fmla="*/ 0 w 81"/>
                <a:gd name="T15" fmla="*/ 1 h 390"/>
                <a:gd name="T16" fmla="*/ 0 w 81"/>
                <a:gd name="T17" fmla="*/ 1 h 390"/>
                <a:gd name="T18" fmla="*/ 0 w 81"/>
                <a:gd name="T19" fmla="*/ 1 h 390"/>
                <a:gd name="T20" fmla="*/ 0 w 81"/>
                <a:gd name="T21" fmla="*/ 1 h 390"/>
                <a:gd name="T22" fmla="*/ 0 w 81"/>
                <a:gd name="T23" fmla="*/ 1 h 390"/>
                <a:gd name="T24" fmla="*/ 0 w 81"/>
                <a:gd name="T25" fmla="*/ 1 h 390"/>
                <a:gd name="T26" fmla="*/ 0 w 81"/>
                <a:gd name="T27" fmla="*/ 1 h 390"/>
                <a:gd name="T28" fmla="*/ 0 w 81"/>
                <a:gd name="T29" fmla="*/ 1 h 390"/>
                <a:gd name="T30" fmla="*/ 0 w 81"/>
                <a:gd name="T31" fmla="*/ 0 h 390"/>
                <a:gd name="T32" fmla="*/ 0 w 81"/>
                <a:gd name="T33" fmla="*/ 0 h 390"/>
                <a:gd name="T34" fmla="*/ 0 w 81"/>
                <a:gd name="T35" fmla="*/ 1 h 390"/>
                <a:gd name="T36" fmla="*/ 0 w 81"/>
                <a:gd name="T37" fmla="*/ 1 h 390"/>
                <a:gd name="T38" fmla="*/ 0 w 81"/>
                <a:gd name="T39" fmla="*/ 1 h 390"/>
                <a:gd name="T40" fmla="*/ 0 w 81"/>
                <a:gd name="T41" fmla="*/ 1 h 390"/>
                <a:gd name="T42" fmla="*/ 0 w 81"/>
                <a:gd name="T43" fmla="*/ 1 h 390"/>
                <a:gd name="T44" fmla="*/ 0 w 81"/>
                <a:gd name="T45" fmla="*/ 1 h 390"/>
                <a:gd name="T46" fmla="*/ 0 w 81"/>
                <a:gd name="T47" fmla="*/ 1 h 390"/>
                <a:gd name="T48" fmla="*/ 0 w 81"/>
                <a:gd name="T49" fmla="*/ 1 h 390"/>
                <a:gd name="T50" fmla="*/ 0 w 81"/>
                <a:gd name="T51" fmla="*/ 1 h 390"/>
                <a:gd name="T52" fmla="*/ 0 w 81"/>
                <a:gd name="T53" fmla="*/ 1 h 390"/>
                <a:gd name="T54" fmla="*/ 0 w 81"/>
                <a:gd name="T55" fmla="*/ 1 h 390"/>
                <a:gd name="T56" fmla="*/ 0 w 81"/>
                <a:gd name="T57" fmla="*/ 1 h 390"/>
                <a:gd name="T58" fmla="*/ 0 w 81"/>
                <a:gd name="T59" fmla="*/ 1 h 390"/>
                <a:gd name="T60" fmla="*/ 0 w 81"/>
                <a:gd name="T61" fmla="*/ 1 h 390"/>
                <a:gd name="T62" fmla="*/ 0 w 81"/>
                <a:gd name="T63" fmla="*/ 1 h 390"/>
                <a:gd name="T64" fmla="*/ 0 w 81"/>
                <a:gd name="T65" fmla="*/ 1 h 390"/>
                <a:gd name="T66" fmla="*/ 0 w 81"/>
                <a:gd name="T67" fmla="*/ 1 h 390"/>
                <a:gd name="T68" fmla="*/ 0 w 81"/>
                <a:gd name="T69" fmla="*/ 1 h 390"/>
                <a:gd name="T70" fmla="*/ 0 w 81"/>
                <a:gd name="T71" fmla="*/ 1 h 390"/>
                <a:gd name="T72" fmla="*/ 0 w 81"/>
                <a:gd name="T73" fmla="*/ 1 h 390"/>
                <a:gd name="T74" fmla="*/ 0 w 81"/>
                <a:gd name="T75" fmla="*/ 1 h 390"/>
                <a:gd name="T76" fmla="*/ 0 w 81"/>
                <a:gd name="T77" fmla="*/ 1 h 390"/>
                <a:gd name="T78" fmla="*/ 0 w 81"/>
                <a:gd name="T79" fmla="*/ 1 h 390"/>
                <a:gd name="T80" fmla="*/ 0 w 81"/>
                <a:gd name="T81" fmla="*/ 1 h 390"/>
                <a:gd name="T82" fmla="*/ 0 w 81"/>
                <a:gd name="T83" fmla="*/ 1 h 390"/>
                <a:gd name="T84" fmla="*/ 0 w 81"/>
                <a:gd name="T85" fmla="*/ 1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1"/>
                <a:gd name="T130" fmla="*/ 0 h 390"/>
                <a:gd name="T131" fmla="*/ 81 w 81"/>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1" h="390">
                  <a:moveTo>
                    <a:pt x="12" y="277"/>
                  </a:moveTo>
                  <a:lnTo>
                    <a:pt x="12" y="277"/>
                  </a:lnTo>
                  <a:lnTo>
                    <a:pt x="9" y="253"/>
                  </a:lnTo>
                  <a:lnTo>
                    <a:pt x="7" y="229"/>
                  </a:lnTo>
                  <a:lnTo>
                    <a:pt x="4" y="208"/>
                  </a:lnTo>
                  <a:lnTo>
                    <a:pt x="1" y="188"/>
                  </a:lnTo>
                  <a:lnTo>
                    <a:pt x="1" y="180"/>
                  </a:lnTo>
                  <a:lnTo>
                    <a:pt x="1" y="168"/>
                  </a:lnTo>
                  <a:lnTo>
                    <a:pt x="0" y="153"/>
                  </a:lnTo>
                  <a:lnTo>
                    <a:pt x="0" y="134"/>
                  </a:lnTo>
                  <a:lnTo>
                    <a:pt x="2" y="89"/>
                  </a:lnTo>
                  <a:lnTo>
                    <a:pt x="7" y="46"/>
                  </a:lnTo>
                  <a:lnTo>
                    <a:pt x="16" y="12"/>
                  </a:lnTo>
                  <a:lnTo>
                    <a:pt x="30" y="0"/>
                  </a:lnTo>
                  <a:lnTo>
                    <a:pt x="42" y="5"/>
                  </a:lnTo>
                  <a:lnTo>
                    <a:pt x="50" y="23"/>
                  </a:lnTo>
                  <a:lnTo>
                    <a:pt x="58" y="48"/>
                  </a:lnTo>
                  <a:lnTo>
                    <a:pt x="64" y="78"/>
                  </a:lnTo>
                  <a:lnTo>
                    <a:pt x="68" y="110"/>
                  </a:lnTo>
                  <a:lnTo>
                    <a:pt x="72" y="142"/>
                  </a:lnTo>
                  <a:lnTo>
                    <a:pt x="74" y="170"/>
                  </a:lnTo>
                  <a:lnTo>
                    <a:pt x="76" y="192"/>
                  </a:lnTo>
                  <a:lnTo>
                    <a:pt x="78" y="214"/>
                  </a:lnTo>
                  <a:lnTo>
                    <a:pt x="80" y="242"/>
                  </a:lnTo>
                  <a:lnTo>
                    <a:pt x="81" y="275"/>
                  </a:lnTo>
                  <a:lnTo>
                    <a:pt x="80" y="308"/>
                  </a:lnTo>
                  <a:lnTo>
                    <a:pt x="77" y="339"/>
                  </a:lnTo>
                  <a:lnTo>
                    <a:pt x="72" y="366"/>
                  </a:lnTo>
                  <a:lnTo>
                    <a:pt x="65" y="383"/>
                  </a:lnTo>
                  <a:lnTo>
                    <a:pt x="53" y="390"/>
                  </a:lnTo>
                  <a:lnTo>
                    <a:pt x="45" y="387"/>
                  </a:lnTo>
                  <a:lnTo>
                    <a:pt x="38" y="381"/>
                  </a:lnTo>
                  <a:lnTo>
                    <a:pt x="32" y="369"/>
                  </a:lnTo>
                  <a:lnTo>
                    <a:pt x="27" y="355"/>
                  </a:lnTo>
                  <a:lnTo>
                    <a:pt x="22" y="338"/>
                  </a:lnTo>
                  <a:lnTo>
                    <a:pt x="19" y="318"/>
                  </a:lnTo>
                  <a:lnTo>
                    <a:pt x="15" y="299"/>
                  </a:lnTo>
                  <a:lnTo>
                    <a:pt x="12" y="277"/>
                  </a:lnTo>
                </a:path>
              </a:pathLst>
            </a:custGeom>
            <a:noFill/>
            <a:ln w="0">
              <a:solidFill>
                <a:srgbClr val="000000"/>
              </a:solidFill>
              <a:round/>
              <a:headEnd/>
              <a:tailEnd/>
            </a:ln>
          </p:spPr>
          <p:txBody>
            <a:bodyPr/>
            <a:lstStyle/>
            <a:p>
              <a:endParaRPr lang="fr-FR"/>
            </a:p>
          </p:txBody>
        </p:sp>
        <p:sp>
          <p:nvSpPr>
            <p:cNvPr id="49183" name="Freeform 40"/>
            <p:cNvSpPr>
              <a:spLocks/>
            </p:cNvSpPr>
            <p:nvPr/>
          </p:nvSpPr>
          <p:spPr bwMode="auto">
            <a:xfrm>
              <a:off x="3992" y="3496"/>
              <a:ext cx="29" cy="36"/>
            </a:xfrm>
            <a:custGeom>
              <a:avLst/>
              <a:gdLst>
                <a:gd name="T0" fmla="*/ 1 w 56"/>
                <a:gd name="T1" fmla="*/ 0 h 73"/>
                <a:gd name="T2" fmla="*/ 1 w 56"/>
                <a:gd name="T3" fmla="*/ 0 h 73"/>
                <a:gd name="T4" fmla="*/ 1 w 56"/>
                <a:gd name="T5" fmla="*/ 0 h 73"/>
                <a:gd name="T6" fmla="*/ 1 w 56"/>
                <a:gd name="T7" fmla="*/ 0 h 73"/>
                <a:gd name="T8" fmla="*/ 1 w 56"/>
                <a:gd name="T9" fmla="*/ 0 h 73"/>
                <a:gd name="T10" fmla="*/ 0 w 56"/>
                <a:gd name="T11" fmla="*/ 0 h 73"/>
                <a:gd name="T12" fmla="*/ 1 w 56"/>
                <a:gd name="T13" fmla="*/ 0 h 73"/>
                <a:gd name="T14" fmla="*/ 0 60000 65536"/>
                <a:gd name="T15" fmla="*/ 0 60000 65536"/>
                <a:gd name="T16" fmla="*/ 0 60000 65536"/>
                <a:gd name="T17" fmla="*/ 0 60000 65536"/>
                <a:gd name="T18" fmla="*/ 0 60000 65536"/>
                <a:gd name="T19" fmla="*/ 0 60000 65536"/>
                <a:gd name="T20" fmla="*/ 0 60000 65536"/>
                <a:gd name="T21" fmla="*/ 0 w 56"/>
                <a:gd name="T22" fmla="*/ 0 h 73"/>
                <a:gd name="T23" fmla="*/ 56 w 56"/>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3">
                  <a:moveTo>
                    <a:pt x="1" y="0"/>
                  </a:moveTo>
                  <a:lnTo>
                    <a:pt x="30" y="1"/>
                  </a:lnTo>
                  <a:lnTo>
                    <a:pt x="30" y="43"/>
                  </a:lnTo>
                  <a:lnTo>
                    <a:pt x="56" y="46"/>
                  </a:lnTo>
                  <a:lnTo>
                    <a:pt x="52" y="73"/>
                  </a:lnTo>
                  <a:lnTo>
                    <a:pt x="0" y="66"/>
                  </a:lnTo>
                  <a:lnTo>
                    <a:pt x="1" y="0"/>
                  </a:lnTo>
                  <a:close/>
                </a:path>
              </a:pathLst>
            </a:custGeom>
            <a:solidFill>
              <a:srgbClr val="99E500"/>
            </a:solidFill>
            <a:ln w="9525">
              <a:noFill/>
              <a:round/>
              <a:headEnd/>
              <a:tailEnd/>
            </a:ln>
          </p:spPr>
          <p:txBody>
            <a:bodyPr/>
            <a:lstStyle/>
            <a:p>
              <a:endParaRPr lang="fr-FR"/>
            </a:p>
          </p:txBody>
        </p:sp>
        <p:sp>
          <p:nvSpPr>
            <p:cNvPr id="49184" name="Freeform 41"/>
            <p:cNvSpPr>
              <a:spLocks/>
            </p:cNvSpPr>
            <p:nvPr/>
          </p:nvSpPr>
          <p:spPr bwMode="auto">
            <a:xfrm>
              <a:off x="3992" y="3496"/>
              <a:ext cx="29" cy="36"/>
            </a:xfrm>
            <a:custGeom>
              <a:avLst/>
              <a:gdLst>
                <a:gd name="T0" fmla="*/ 1 w 56"/>
                <a:gd name="T1" fmla="*/ 0 h 73"/>
                <a:gd name="T2" fmla="*/ 1 w 56"/>
                <a:gd name="T3" fmla="*/ 0 h 73"/>
                <a:gd name="T4" fmla="*/ 1 w 56"/>
                <a:gd name="T5" fmla="*/ 0 h 73"/>
                <a:gd name="T6" fmla="*/ 1 w 56"/>
                <a:gd name="T7" fmla="*/ 0 h 73"/>
                <a:gd name="T8" fmla="*/ 1 w 56"/>
                <a:gd name="T9" fmla="*/ 0 h 73"/>
                <a:gd name="T10" fmla="*/ 0 w 56"/>
                <a:gd name="T11" fmla="*/ 0 h 73"/>
                <a:gd name="T12" fmla="*/ 1 w 56"/>
                <a:gd name="T13" fmla="*/ 0 h 73"/>
                <a:gd name="T14" fmla="*/ 0 60000 65536"/>
                <a:gd name="T15" fmla="*/ 0 60000 65536"/>
                <a:gd name="T16" fmla="*/ 0 60000 65536"/>
                <a:gd name="T17" fmla="*/ 0 60000 65536"/>
                <a:gd name="T18" fmla="*/ 0 60000 65536"/>
                <a:gd name="T19" fmla="*/ 0 60000 65536"/>
                <a:gd name="T20" fmla="*/ 0 60000 65536"/>
                <a:gd name="T21" fmla="*/ 0 w 56"/>
                <a:gd name="T22" fmla="*/ 0 h 73"/>
                <a:gd name="T23" fmla="*/ 56 w 56"/>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73">
                  <a:moveTo>
                    <a:pt x="1" y="0"/>
                  </a:moveTo>
                  <a:lnTo>
                    <a:pt x="30" y="1"/>
                  </a:lnTo>
                  <a:lnTo>
                    <a:pt x="30" y="43"/>
                  </a:lnTo>
                  <a:lnTo>
                    <a:pt x="56" y="46"/>
                  </a:lnTo>
                  <a:lnTo>
                    <a:pt x="52" y="73"/>
                  </a:lnTo>
                  <a:lnTo>
                    <a:pt x="0" y="66"/>
                  </a:lnTo>
                  <a:lnTo>
                    <a:pt x="1" y="0"/>
                  </a:lnTo>
                </a:path>
              </a:pathLst>
            </a:custGeom>
            <a:noFill/>
            <a:ln w="0">
              <a:solidFill>
                <a:srgbClr val="000000"/>
              </a:solidFill>
              <a:round/>
              <a:headEnd/>
              <a:tailEnd/>
            </a:ln>
          </p:spPr>
          <p:txBody>
            <a:bodyPr/>
            <a:lstStyle/>
            <a:p>
              <a:endParaRPr lang="fr-FR"/>
            </a:p>
          </p:txBody>
        </p:sp>
        <p:sp>
          <p:nvSpPr>
            <p:cNvPr id="49185" name="Freeform 42"/>
            <p:cNvSpPr>
              <a:spLocks/>
            </p:cNvSpPr>
            <p:nvPr/>
          </p:nvSpPr>
          <p:spPr bwMode="auto">
            <a:xfrm>
              <a:off x="3713" y="3463"/>
              <a:ext cx="176" cy="53"/>
            </a:xfrm>
            <a:custGeom>
              <a:avLst/>
              <a:gdLst>
                <a:gd name="T0" fmla="*/ 0 w 354"/>
                <a:gd name="T1" fmla="*/ 1 h 105"/>
                <a:gd name="T2" fmla="*/ 0 w 354"/>
                <a:gd name="T3" fmla="*/ 0 h 105"/>
                <a:gd name="T4" fmla="*/ 0 w 354"/>
                <a:gd name="T5" fmla="*/ 0 h 105"/>
                <a:gd name="T6" fmla="*/ 0 w 354"/>
                <a:gd name="T7" fmla="*/ 1 h 105"/>
                <a:gd name="T8" fmla="*/ 0 w 354"/>
                <a:gd name="T9" fmla="*/ 1 h 105"/>
                <a:gd name="T10" fmla="*/ 0 w 354"/>
                <a:gd name="T11" fmla="*/ 1 h 105"/>
                <a:gd name="T12" fmla="*/ 0 w 354"/>
                <a:gd name="T13" fmla="*/ 1 h 105"/>
                <a:gd name="T14" fmla="*/ 0 w 354"/>
                <a:gd name="T15" fmla="*/ 1 h 105"/>
                <a:gd name="T16" fmla="*/ 0 w 354"/>
                <a:gd name="T17" fmla="*/ 1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
                <a:gd name="T28" fmla="*/ 0 h 105"/>
                <a:gd name="T29" fmla="*/ 354 w 35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 h="105">
                  <a:moveTo>
                    <a:pt x="354" y="105"/>
                  </a:moveTo>
                  <a:lnTo>
                    <a:pt x="354" y="0"/>
                  </a:lnTo>
                  <a:lnTo>
                    <a:pt x="0" y="0"/>
                  </a:lnTo>
                  <a:lnTo>
                    <a:pt x="9" y="105"/>
                  </a:lnTo>
                  <a:lnTo>
                    <a:pt x="38" y="105"/>
                  </a:lnTo>
                  <a:lnTo>
                    <a:pt x="38" y="51"/>
                  </a:lnTo>
                  <a:lnTo>
                    <a:pt x="237" y="51"/>
                  </a:lnTo>
                  <a:lnTo>
                    <a:pt x="237" y="105"/>
                  </a:lnTo>
                  <a:lnTo>
                    <a:pt x="354" y="105"/>
                  </a:lnTo>
                  <a:close/>
                </a:path>
              </a:pathLst>
            </a:custGeom>
            <a:solidFill>
              <a:srgbClr val="99E500"/>
            </a:solidFill>
            <a:ln w="9525">
              <a:noFill/>
              <a:round/>
              <a:headEnd/>
              <a:tailEnd/>
            </a:ln>
          </p:spPr>
          <p:txBody>
            <a:bodyPr/>
            <a:lstStyle/>
            <a:p>
              <a:endParaRPr lang="fr-FR"/>
            </a:p>
          </p:txBody>
        </p:sp>
        <p:sp>
          <p:nvSpPr>
            <p:cNvPr id="49186" name="Freeform 43"/>
            <p:cNvSpPr>
              <a:spLocks/>
            </p:cNvSpPr>
            <p:nvPr/>
          </p:nvSpPr>
          <p:spPr bwMode="auto">
            <a:xfrm>
              <a:off x="3713" y="3463"/>
              <a:ext cx="176" cy="53"/>
            </a:xfrm>
            <a:custGeom>
              <a:avLst/>
              <a:gdLst>
                <a:gd name="T0" fmla="*/ 0 w 354"/>
                <a:gd name="T1" fmla="*/ 1 h 105"/>
                <a:gd name="T2" fmla="*/ 0 w 354"/>
                <a:gd name="T3" fmla="*/ 0 h 105"/>
                <a:gd name="T4" fmla="*/ 0 w 354"/>
                <a:gd name="T5" fmla="*/ 0 h 105"/>
                <a:gd name="T6" fmla="*/ 0 w 354"/>
                <a:gd name="T7" fmla="*/ 1 h 105"/>
                <a:gd name="T8" fmla="*/ 0 w 354"/>
                <a:gd name="T9" fmla="*/ 1 h 105"/>
                <a:gd name="T10" fmla="*/ 0 w 354"/>
                <a:gd name="T11" fmla="*/ 1 h 105"/>
                <a:gd name="T12" fmla="*/ 0 w 354"/>
                <a:gd name="T13" fmla="*/ 1 h 105"/>
                <a:gd name="T14" fmla="*/ 0 w 354"/>
                <a:gd name="T15" fmla="*/ 1 h 105"/>
                <a:gd name="T16" fmla="*/ 0 w 354"/>
                <a:gd name="T17" fmla="*/ 1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
                <a:gd name="T28" fmla="*/ 0 h 105"/>
                <a:gd name="T29" fmla="*/ 354 w 354"/>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 h="105">
                  <a:moveTo>
                    <a:pt x="354" y="105"/>
                  </a:moveTo>
                  <a:lnTo>
                    <a:pt x="354" y="0"/>
                  </a:lnTo>
                  <a:lnTo>
                    <a:pt x="0" y="0"/>
                  </a:lnTo>
                  <a:lnTo>
                    <a:pt x="9" y="105"/>
                  </a:lnTo>
                  <a:lnTo>
                    <a:pt x="38" y="105"/>
                  </a:lnTo>
                  <a:lnTo>
                    <a:pt x="38" y="51"/>
                  </a:lnTo>
                  <a:lnTo>
                    <a:pt x="237" y="51"/>
                  </a:lnTo>
                  <a:lnTo>
                    <a:pt x="237" y="105"/>
                  </a:lnTo>
                  <a:lnTo>
                    <a:pt x="354" y="105"/>
                  </a:lnTo>
                </a:path>
              </a:pathLst>
            </a:custGeom>
            <a:noFill/>
            <a:ln w="0">
              <a:solidFill>
                <a:srgbClr val="000000"/>
              </a:solidFill>
              <a:round/>
              <a:headEnd/>
              <a:tailEnd/>
            </a:ln>
          </p:spPr>
          <p:txBody>
            <a:bodyPr/>
            <a:lstStyle/>
            <a:p>
              <a:endParaRPr lang="fr-FR"/>
            </a:p>
          </p:txBody>
        </p:sp>
        <p:sp>
          <p:nvSpPr>
            <p:cNvPr id="49187" name="Rectangle 44"/>
            <p:cNvSpPr>
              <a:spLocks noChangeArrowheads="1"/>
            </p:cNvSpPr>
            <p:nvPr/>
          </p:nvSpPr>
          <p:spPr bwMode="auto">
            <a:xfrm>
              <a:off x="3732" y="3489"/>
              <a:ext cx="81" cy="55"/>
            </a:xfrm>
            <a:prstGeom prst="rect">
              <a:avLst/>
            </a:prstGeom>
            <a:solidFill>
              <a:srgbClr val="99E500"/>
            </a:solidFill>
            <a:ln w="9525">
              <a:noFill/>
              <a:miter lim="800000"/>
              <a:headEnd/>
              <a:tailEnd/>
            </a:ln>
          </p:spPr>
          <p:txBody>
            <a:bodyPr/>
            <a:lstStyle/>
            <a:p>
              <a:endParaRPr lang="fr-FR"/>
            </a:p>
          </p:txBody>
        </p:sp>
        <p:sp>
          <p:nvSpPr>
            <p:cNvPr id="49188" name="Rectangle 45"/>
            <p:cNvSpPr>
              <a:spLocks noChangeArrowheads="1"/>
            </p:cNvSpPr>
            <p:nvPr/>
          </p:nvSpPr>
          <p:spPr bwMode="auto">
            <a:xfrm>
              <a:off x="3732" y="3489"/>
              <a:ext cx="81" cy="55"/>
            </a:xfrm>
            <a:prstGeom prst="rect">
              <a:avLst/>
            </a:prstGeom>
            <a:noFill/>
            <a:ln w="0">
              <a:solidFill>
                <a:srgbClr val="000000"/>
              </a:solidFill>
              <a:miter lim="800000"/>
              <a:headEnd/>
              <a:tailEnd/>
            </a:ln>
          </p:spPr>
          <p:txBody>
            <a:bodyPr/>
            <a:lstStyle/>
            <a:p>
              <a:endParaRPr lang="fr-FR"/>
            </a:p>
          </p:txBody>
        </p:sp>
        <p:sp>
          <p:nvSpPr>
            <p:cNvPr id="49189" name="Freeform 46"/>
            <p:cNvSpPr>
              <a:spLocks/>
            </p:cNvSpPr>
            <p:nvPr/>
          </p:nvSpPr>
          <p:spPr bwMode="auto">
            <a:xfrm>
              <a:off x="3753" y="3426"/>
              <a:ext cx="55" cy="37"/>
            </a:xfrm>
            <a:custGeom>
              <a:avLst/>
              <a:gdLst>
                <a:gd name="T0" fmla="*/ 1 w 109"/>
                <a:gd name="T1" fmla="*/ 1 h 74"/>
                <a:gd name="T2" fmla="*/ 1 w 109"/>
                <a:gd name="T3" fmla="*/ 1 h 74"/>
                <a:gd name="T4" fmla="*/ 1 w 109"/>
                <a:gd name="T5" fmla="*/ 1 h 74"/>
                <a:gd name="T6" fmla="*/ 1 w 109"/>
                <a:gd name="T7" fmla="*/ 1 h 74"/>
                <a:gd name="T8" fmla="*/ 1 w 109"/>
                <a:gd name="T9" fmla="*/ 1 h 74"/>
                <a:gd name="T10" fmla="*/ 1 w 109"/>
                <a:gd name="T11" fmla="*/ 1 h 74"/>
                <a:gd name="T12" fmla="*/ 1 w 109"/>
                <a:gd name="T13" fmla="*/ 0 h 74"/>
                <a:gd name="T14" fmla="*/ 1 w 109"/>
                <a:gd name="T15" fmla="*/ 0 h 74"/>
                <a:gd name="T16" fmla="*/ 0 w 109"/>
                <a:gd name="T17" fmla="*/ 0 h 74"/>
                <a:gd name="T18" fmla="*/ 0 w 109"/>
                <a:gd name="T19" fmla="*/ 1 h 74"/>
                <a:gd name="T20" fmla="*/ 0 w 109"/>
                <a:gd name="T21" fmla="*/ 1 h 74"/>
                <a:gd name="T22" fmla="*/ 0 w 109"/>
                <a:gd name="T23" fmla="*/ 1 h 74"/>
                <a:gd name="T24" fmla="*/ 0 w 109"/>
                <a:gd name="T25" fmla="*/ 1 h 74"/>
                <a:gd name="T26" fmla="*/ 1 w 109"/>
                <a:gd name="T27" fmla="*/ 1 h 74"/>
                <a:gd name="T28" fmla="*/ 1 w 109"/>
                <a:gd name="T29" fmla="*/ 1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74"/>
                <a:gd name="T47" fmla="*/ 109 w 109"/>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74">
                  <a:moveTo>
                    <a:pt x="103" y="3"/>
                  </a:moveTo>
                  <a:lnTo>
                    <a:pt x="100" y="3"/>
                  </a:lnTo>
                  <a:lnTo>
                    <a:pt x="90" y="3"/>
                  </a:lnTo>
                  <a:lnTo>
                    <a:pt x="75" y="2"/>
                  </a:lnTo>
                  <a:lnTo>
                    <a:pt x="58" y="1"/>
                  </a:lnTo>
                  <a:lnTo>
                    <a:pt x="40" y="1"/>
                  </a:lnTo>
                  <a:lnTo>
                    <a:pt x="23" y="0"/>
                  </a:lnTo>
                  <a:lnTo>
                    <a:pt x="9" y="0"/>
                  </a:lnTo>
                  <a:lnTo>
                    <a:pt x="0" y="0"/>
                  </a:lnTo>
                  <a:lnTo>
                    <a:pt x="0" y="22"/>
                  </a:lnTo>
                  <a:lnTo>
                    <a:pt x="0" y="46"/>
                  </a:lnTo>
                  <a:lnTo>
                    <a:pt x="0" y="66"/>
                  </a:lnTo>
                  <a:lnTo>
                    <a:pt x="0" y="74"/>
                  </a:lnTo>
                  <a:lnTo>
                    <a:pt x="109" y="74"/>
                  </a:lnTo>
                  <a:lnTo>
                    <a:pt x="103" y="3"/>
                  </a:lnTo>
                  <a:close/>
                </a:path>
              </a:pathLst>
            </a:custGeom>
            <a:solidFill>
              <a:srgbClr val="99E500"/>
            </a:solidFill>
            <a:ln w="9525">
              <a:noFill/>
              <a:round/>
              <a:headEnd/>
              <a:tailEnd/>
            </a:ln>
          </p:spPr>
          <p:txBody>
            <a:bodyPr/>
            <a:lstStyle/>
            <a:p>
              <a:endParaRPr lang="fr-FR"/>
            </a:p>
          </p:txBody>
        </p:sp>
        <p:sp>
          <p:nvSpPr>
            <p:cNvPr id="49190" name="Freeform 47"/>
            <p:cNvSpPr>
              <a:spLocks/>
            </p:cNvSpPr>
            <p:nvPr/>
          </p:nvSpPr>
          <p:spPr bwMode="auto">
            <a:xfrm>
              <a:off x="3753" y="3426"/>
              <a:ext cx="55" cy="37"/>
            </a:xfrm>
            <a:custGeom>
              <a:avLst/>
              <a:gdLst>
                <a:gd name="T0" fmla="*/ 1 w 109"/>
                <a:gd name="T1" fmla="*/ 1 h 74"/>
                <a:gd name="T2" fmla="*/ 1 w 109"/>
                <a:gd name="T3" fmla="*/ 1 h 74"/>
                <a:gd name="T4" fmla="*/ 1 w 109"/>
                <a:gd name="T5" fmla="*/ 1 h 74"/>
                <a:gd name="T6" fmla="*/ 1 w 109"/>
                <a:gd name="T7" fmla="*/ 1 h 74"/>
                <a:gd name="T8" fmla="*/ 1 w 109"/>
                <a:gd name="T9" fmla="*/ 1 h 74"/>
                <a:gd name="T10" fmla="*/ 1 w 109"/>
                <a:gd name="T11" fmla="*/ 1 h 74"/>
                <a:gd name="T12" fmla="*/ 1 w 109"/>
                <a:gd name="T13" fmla="*/ 1 h 74"/>
                <a:gd name="T14" fmla="*/ 1 w 109"/>
                <a:gd name="T15" fmla="*/ 0 h 74"/>
                <a:gd name="T16" fmla="*/ 1 w 109"/>
                <a:gd name="T17" fmla="*/ 0 h 74"/>
                <a:gd name="T18" fmla="*/ 0 w 109"/>
                <a:gd name="T19" fmla="*/ 0 h 74"/>
                <a:gd name="T20" fmla="*/ 0 w 109"/>
                <a:gd name="T21" fmla="*/ 0 h 74"/>
                <a:gd name="T22" fmla="*/ 0 w 109"/>
                <a:gd name="T23" fmla="*/ 1 h 74"/>
                <a:gd name="T24" fmla="*/ 0 w 109"/>
                <a:gd name="T25" fmla="*/ 1 h 74"/>
                <a:gd name="T26" fmla="*/ 0 w 109"/>
                <a:gd name="T27" fmla="*/ 1 h 74"/>
                <a:gd name="T28" fmla="*/ 0 w 109"/>
                <a:gd name="T29" fmla="*/ 1 h 74"/>
                <a:gd name="T30" fmla="*/ 1 w 109"/>
                <a:gd name="T31" fmla="*/ 1 h 74"/>
                <a:gd name="T32" fmla="*/ 1 w 109"/>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74"/>
                <a:gd name="T53" fmla="*/ 109 w 109"/>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74">
                  <a:moveTo>
                    <a:pt x="103" y="3"/>
                  </a:moveTo>
                  <a:lnTo>
                    <a:pt x="103" y="3"/>
                  </a:lnTo>
                  <a:lnTo>
                    <a:pt x="100" y="3"/>
                  </a:lnTo>
                  <a:lnTo>
                    <a:pt x="90" y="3"/>
                  </a:lnTo>
                  <a:lnTo>
                    <a:pt x="75" y="2"/>
                  </a:lnTo>
                  <a:lnTo>
                    <a:pt x="58" y="1"/>
                  </a:lnTo>
                  <a:lnTo>
                    <a:pt x="40" y="1"/>
                  </a:lnTo>
                  <a:lnTo>
                    <a:pt x="23" y="0"/>
                  </a:lnTo>
                  <a:lnTo>
                    <a:pt x="9" y="0"/>
                  </a:lnTo>
                  <a:lnTo>
                    <a:pt x="0" y="0"/>
                  </a:lnTo>
                  <a:lnTo>
                    <a:pt x="0" y="22"/>
                  </a:lnTo>
                  <a:lnTo>
                    <a:pt x="0" y="46"/>
                  </a:lnTo>
                  <a:lnTo>
                    <a:pt x="0" y="66"/>
                  </a:lnTo>
                  <a:lnTo>
                    <a:pt x="0" y="74"/>
                  </a:lnTo>
                  <a:lnTo>
                    <a:pt x="109" y="74"/>
                  </a:lnTo>
                  <a:lnTo>
                    <a:pt x="103" y="3"/>
                  </a:lnTo>
                </a:path>
              </a:pathLst>
            </a:custGeom>
            <a:noFill/>
            <a:ln w="0">
              <a:solidFill>
                <a:srgbClr val="000000"/>
              </a:solidFill>
              <a:round/>
              <a:headEnd/>
              <a:tailEnd/>
            </a:ln>
          </p:spPr>
          <p:txBody>
            <a:bodyPr/>
            <a:lstStyle/>
            <a:p>
              <a:endParaRPr lang="fr-FR"/>
            </a:p>
          </p:txBody>
        </p:sp>
        <p:sp>
          <p:nvSpPr>
            <p:cNvPr id="49191" name="Freeform 48"/>
            <p:cNvSpPr>
              <a:spLocks/>
            </p:cNvSpPr>
            <p:nvPr/>
          </p:nvSpPr>
          <p:spPr bwMode="auto">
            <a:xfrm>
              <a:off x="3865" y="3371"/>
              <a:ext cx="137" cy="276"/>
            </a:xfrm>
            <a:custGeom>
              <a:avLst/>
              <a:gdLst>
                <a:gd name="T0" fmla="*/ 1 w 273"/>
                <a:gd name="T1" fmla="*/ 0 h 554"/>
                <a:gd name="T2" fmla="*/ 1 w 273"/>
                <a:gd name="T3" fmla="*/ 0 h 554"/>
                <a:gd name="T4" fmla="*/ 1 w 273"/>
                <a:gd name="T5" fmla="*/ 0 h 554"/>
                <a:gd name="T6" fmla="*/ 1 w 273"/>
                <a:gd name="T7" fmla="*/ 0 h 554"/>
                <a:gd name="T8" fmla="*/ 1 w 273"/>
                <a:gd name="T9" fmla="*/ 0 h 554"/>
                <a:gd name="T10" fmla="*/ 1 w 273"/>
                <a:gd name="T11" fmla="*/ 0 h 554"/>
                <a:gd name="T12" fmla="*/ 1 w 273"/>
                <a:gd name="T13" fmla="*/ 0 h 554"/>
                <a:gd name="T14" fmla="*/ 1 w 273"/>
                <a:gd name="T15" fmla="*/ 0 h 554"/>
                <a:gd name="T16" fmla="*/ 1 w 273"/>
                <a:gd name="T17" fmla="*/ 0 h 554"/>
                <a:gd name="T18" fmla="*/ 1 w 273"/>
                <a:gd name="T19" fmla="*/ 0 h 554"/>
                <a:gd name="T20" fmla="*/ 1 w 273"/>
                <a:gd name="T21" fmla="*/ 0 h 554"/>
                <a:gd name="T22" fmla="*/ 1 w 273"/>
                <a:gd name="T23" fmla="*/ 0 h 554"/>
                <a:gd name="T24" fmla="*/ 1 w 273"/>
                <a:gd name="T25" fmla="*/ 0 h 554"/>
                <a:gd name="T26" fmla="*/ 1 w 273"/>
                <a:gd name="T27" fmla="*/ 0 h 554"/>
                <a:gd name="T28" fmla="*/ 0 w 273"/>
                <a:gd name="T29" fmla="*/ 0 h 554"/>
                <a:gd name="T30" fmla="*/ 0 w 273"/>
                <a:gd name="T31" fmla="*/ 0 h 554"/>
                <a:gd name="T32" fmla="*/ 1 w 273"/>
                <a:gd name="T33" fmla="*/ 0 h 554"/>
                <a:gd name="T34" fmla="*/ 1 w 273"/>
                <a:gd name="T35" fmla="*/ 0 h 554"/>
                <a:gd name="T36" fmla="*/ 1 w 273"/>
                <a:gd name="T37" fmla="*/ 0 h 554"/>
                <a:gd name="T38" fmla="*/ 1 w 273"/>
                <a:gd name="T39" fmla="*/ 0 h 554"/>
                <a:gd name="T40" fmla="*/ 1 w 273"/>
                <a:gd name="T41" fmla="*/ 0 h 554"/>
                <a:gd name="T42" fmla="*/ 1 w 273"/>
                <a:gd name="T43" fmla="*/ 0 h 554"/>
                <a:gd name="T44" fmla="*/ 1 w 273"/>
                <a:gd name="T45" fmla="*/ 0 h 554"/>
                <a:gd name="T46" fmla="*/ 1 w 273"/>
                <a:gd name="T47" fmla="*/ 0 h 554"/>
                <a:gd name="T48" fmla="*/ 1 w 273"/>
                <a:gd name="T49" fmla="*/ 0 h 554"/>
                <a:gd name="T50" fmla="*/ 1 w 273"/>
                <a:gd name="T51" fmla="*/ 0 h 554"/>
                <a:gd name="T52" fmla="*/ 1 w 273"/>
                <a:gd name="T53" fmla="*/ 0 h 554"/>
                <a:gd name="T54" fmla="*/ 1 w 273"/>
                <a:gd name="T55" fmla="*/ 0 h 554"/>
                <a:gd name="T56" fmla="*/ 1 w 273"/>
                <a:gd name="T57" fmla="*/ 0 h 554"/>
                <a:gd name="T58" fmla="*/ 1 w 273"/>
                <a:gd name="T59" fmla="*/ 0 h 554"/>
                <a:gd name="T60" fmla="*/ 1 w 273"/>
                <a:gd name="T61" fmla="*/ 0 h 554"/>
                <a:gd name="T62" fmla="*/ 1 w 273"/>
                <a:gd name="T63" fmla="*/ 0 h 554"/>
                <a:gd name="T64" fmla="*/ 1 w 273"/>
                <a:gd name="T65" fmla="*/ 0 h 554"/>
                <a:gd name="T66" fmla="*/ 1 w 273"/>
                <a:gd name="T67" fmla="*/ 0 h 554"/>
                <a:gd name="T68" fmla="*/ 1 w 273"/>
                <a:gd name="T69" fmla="*/ 0 h 554"/>
                <a:gd name="T70" fmla="*/ 1 w 273"/>
                <a:gd name="T71" fmla="*/ 0 h 554"/>
                <a:gd name="T72" fmla="*/ 1 w 273"/>
                <a:gd name="T73" fmla="*/ 0 h 554"/>
                <a:gd name="T74" fmla="*/ 1 w 273"/>
                <a:gd name="T75" fmla="*/ 0 h 554"/>
                <a:gd name="T76" fmla="*/ 1 w 273"/>
                <a:gd name="T77" fmla="*/ 0 h 554"/>
                <a:gd name="T78" fmla="*/ 1 w 273"/>
                <a:gd name="T79" fmla="*/ 0 h 554"/>
                <a:gd name="T80" fmla="*/ 1 w 273"/>
                <a:gd name="T81" fmla="*/ 0 h 554"/>
                <a:gd name="T82" fmla="*/ 1 w 273"/>
                <a:gd name="T83" fmla="*/ 0 h 554"/>
                <a:gd name="T84" fmla="*/ 1 w 273"/>
                <a:gd name="T85" fmla="*/ 0 h 554"/>
                <a:gd name="T86" fmla="*/ 1 w 273"/>
                <a:gd name="T87" fmla="*/ 0 h 554"/>
                <a:gd name="T88" fmla="*/ 1 w 273"/>
                <a:gd name="T89" fmla="*/ 0 h 554"/>
                <a:gd name="T90" fmla="*/ 1 w 273"/>
                <a:gd name="T91" fmla="*/ 0 h 554"/>
                <a:gd name="T92" fmla="*/ 1 w 273"/>
                <a:gd name="T93" fmla="*/ 0 h 554"/>
                <a:gd name="T94" fmla="*/ 1 w 273"/>
                <a:gd name="T95" fmla="*/ 0 h 554"/>
                <a:gd name="T96" fmla="*/ 1 w 273"/>
                <a:gd name="T97" fmla="*/ 0 h 5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3"/>
                <a:gd name="T148" fmla="*/ 0 h 554"/>
                <a:gd name="T149" fmla="*/ 273 w 273"/>
                <a:gd name="T150" fmla="*/ 554 h 5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3" h="554">
                  <a:moveTo>
                    <a:pt x="178" y="1"/>
                  </a:moveTo>
                  <a:lnTo>
                    <a:pt x="163" y="0"/>
                  </a:lnTo>
                  <a:lnTo>
                    <a:pt x="145" y="1"/>
                  </a:lnTo>
                  <a:lnTo>
                    <a:pt x="127" y="7"/>
                  </a:lnTo>
                  <a:lnTo>
                    <a:pt x="108" y="17"/>
                  </a:lnTo>
                  <a:lnTo>
                    <a:pt x="90" y="35"/>
                  </a:lnTo>
                  <a:lnTo>
                    <a:pt x="72" y="59"/>
                  </a:lnTo>
                  <a:lnTo>
                    <a:pt x="56" y="92"/>
                  </a:lnTo>
                  <a:lnTo>
                    <a:pt x="41" y="136"/>
                  </a:lnTo>
                  <a:lnTo>
                    <a:pt x="28" y="184"/>
                  </a:lnTo>
                  <a:lnTo>
                    <a:pt x="18" y="230"/>
                  </a:lnTo>
                  <a:lnTo>
                    <a:pt x="11" y="273"/>
                  </a:lnTo>
                  <a:lnTo>
                    <a:pt x="5" y="312"/>
                  </a:lnTo>
                  <a:lnTo>
                    <a:pt x="1" y="348"/>
                  </a:lnTo>
                  <a:lnTo>
                    <a:pt x="0" y="380"/>
                  </a:lnTo>
                  <a:lnTo>
                    <a:pt x="0" y="409"/>
                  </a:lnTo>
                  <a:lnTo>
                    <a:pt x="1" y="434"/>
                  </a:lnTo>
                  <a:lnTo>
                    <a:pt x="4" y="456"/>
                  </a:lnTo>
                  <a:lnTo>
                    <a:pt x="9" y="477"/>
                  </a:lnTo>
                  <a:lnTo>
                    <a:pt x="18" y="496"/>
                  </a:lnTo>
                  <a:lnTo>
                    <a:pt x="28" y="512"/>
                  </a:lnTo>
                  <a:lnTo>
                    <a:pt x="41" y="526"/>
                  </a:lnTo>
                  <a:lnTo>
                    <a:pt x="56" y="539"/>
                  </a:lnTo>
                  <a:lnTo>
                    <a:pt x="74" y="547"/>
                  </a:lnTo>
                  <a:lnTo>
                    <a:pt x="96" y="553"/>
                  </a:lnTo>
                  <a:lnTo>
                    <a:pt x="119" y="554"/>
                  </a:lnTo>
                  <a:lnTo>
                    <a:pt x="140" y="551"/>
                  </a:lnTo>
                  <a:lnTo>
                    <a:pt x="160" y="543"/>
                  </a:lnTo>
                  <a:lnTo>
                    <a:pt x="179" y="531"/>
                  </a:lnTo>
                  <a:lnTo>
                    <a:pt x="196" y="512"/>
                  </a:lnTo>
                  <a:lnTo>
                    <a:pt x="210" y="490"/>
                  </a:lnTo>
                  <a:lnTo>
                    <a:pt x="222" y="463"/>
                  </a:lnTo>
                  <a:lnTo>
                    <a:pt x="233" y="429"/>
                  </a:lnTo>
                  <a:lnTo>
                    <a:pt x="242" y="393"/>
                  </a:lnTo>
                  <a:lnTo>
                    <a:pt x="249" y="354"/>
                  </a:lnTo>
                  <a:lnTo>
                    <a:pt x="256" y="313"/>
                  </a:lnTo>
                  <a:lnTo>
                    <a:pt x="262" y="273"/>
                  </a:lnTo>
                  <a:lnTo>
                    <a:pt x="266" y="234"/>
                  </a:lnTo>
                  <a:lnTo>
                    <a:pt x="270" y="197"/>
                  </a:lnTo>
                  <a:lnTo>
                    <a:pt x="272" y="162"/>
                  </a:lnTo>
                  <a:lnTo>
                    <a:pt x="273" y="131"/>
                  </a:lnTo>
                  <a:lnTo>
                    <a:pt x="272" y="104"/>
                  </a:lnTo>
                  <a:lnTo>
                    <a:pt x="269" y="81"/>
                  </a:lnTo>
                  <a:lnTo>
                    <a:pt x="263" y="60"/>
                  </a:lnTo>
                  <a:lnTo>
                    <a:pt x="255" y="43"/>
                  </a:lnTo>
                  <a:lnTo>
                    <a:pt x="242" y="28"/>
                  </a:lnTo>
                  <a:lnTo>
                    <a:pt x="225" y="16"/>
                  </a:lnTo>
                  <a:lnTo>
                    <a:pt x="204" y="8"/>
                  </a:lnTo>
                  <a:lnTo>
                    <a:pt x="178" y="1"/>
                  </a:lnTo>
                  <a:close/>
                </a:path>
              </a:pathLst>
            </a:custGeom>
            <a:solidFill>
              <a:srgbClr val="3D0000"/>
            </a:solidFill>
            <a:ln w="9525">
              <a:noFill/>
              <a:round/>
              <a:headEnd/>
              <a:tailEnd/>
            </a:ln>
          </p:spPr>
          <p:txBody>
            <a:bodyPr/>
            <a:lstStyle/>
            <a:p>
              <a:endParaRPr lang="fr-FR"/>
            </a:p>
          </p:txBody>
        </p:sp>
        <p:sp>
          <p:nvSpPr>
            <p:cNvPr id="49192" name="Freeform 49"/>
            <p:cNvSpPr>
              <a:spLocks/>
            </p:cNvSpPr>
            <p:nvPr/>
          </p:nvSpPr>
          <p:spPr bwMode="auto">
            <a:xfrm>
              <a:off x="3865" y="3371"/>
              <a:ext cx="137" cy="276"/>
            </a:xfrm>
            <a:custGeom>
              <a:avLst/>
              <a:gdLst>
                <a:gd name="T0" fmla="*/ 1 w 273"/>
                <a:gd name="T1" fmla="*/ 0 h 554"/>
                <a:gd name="T2" fmla="*/ 1 w 273"/>
                <a:gd name="T3" fmla="*/ 0 h 554"/>
                <a:gd name="T4" fmla="*/ 1 w 273"/>
                <a:gd name="T5" fmla="*/ 0 h 554"/>
                <a:gd name="T6" fmla="*/ 1 w 273"/>
                <a:gd name="T7" fmla="*/ 0 h 554"/>
                <a:gd name="T8" fmla="*/ 1 w 273"/>
                <a:gd name="T9" fmla="*/ 0 h 554"/>
                <a:gd name="T10" fmla="*/ 1 w 273"/>
                <a:gd name="T11" fmla="*/ 0 h 554"/>
                <a:gd name="T12" fmla="*/ 1 w 273"/>
                <a:gd name="T13" fmla="*/ 0 h 554"/>
                <a:gd name="T14" fmla="*/ 1 w 273"/>
                <a:gd name="T15" fmla="*/ 0 h 554"/>
                <a:gd name="T16" fmla="*/ 1 w 273"/>
                <a:gd name="T17" fmla="*/ 0 h 554"/>
                <a:gd name="T18" fmla="*/ 1 w 273"/>
                <a:gd name="T19" fmla="*/ 0 h 554"/>
                <a:gd name="T20" fmla="*/ 1 w 273"/>
                <a:gd name="T21" fmla="*/ 0 h 554"/>
                <a:gd name="T22" fmla="*/ 1 w 273"/>
                <a:gd name="T23" fmla="*/ 0 h 554"/>
                <a:gd name="T24" fmla="*/ 1 w 273"/>
                <a:gd name="T25" fmla="*/ 0 h 554"/>
                <a:gd name="T26" fmla="*/ 1 w 273"/>
                <a:gd name="T27" fmla="*/ 0 h 554"/>
                <a:gd name="T28" fmla="*/ 1 w 273"/>
                <a:gd name="T29" fmla="*/ 0 h 554"/>
                <a:gd name="T30" fmla="*/ 1 w 273"/>
                <a:gd name="T31" fmla="*/ 0 h 554"/>
                <a:gd name="T32" fmla="*/ 0 w 273"/>
                <a:gd name="T33" fmla="*/ 0 h 554"/>
                <a:gd name="T34" fmla="*/ 0 w 273"/>
                <a:gd name="T35" fmla="*/ 0 h 554"/>
                <a:gd name="T36" fmla="*/ 1 w 273"/>
                <a:gd name="T37" fmla="*/ 0 h 554"/>
                <a:gd name="T38" fmla="*/ 1 w 273"/>
                <a:gd name="T39" fmla="*/ 0 h 554"/>
                <a:gd name="T40" fmla="*/ 1 w 273"/>
                <a:gd name="T41" fmla="*/ 0 h 554"/>
                <a:gd name="T42" fmla="*/ 1 w 273"/>
                <a:gd name="T43" fmla="*/ 0 h 554"/>
                <a:gd name="T44" fmla="*/ 1 w 273"/>
                <a:gd name="T45" fmla="*/ 0 h 554"/>
                <a:gd name="T46" fmla="*/ 1 w 273"/>
                <a:gd name="T47" fmla="*/ 0 h 554"/>
                <a:gd name="T48" fmla="*/ 1 w 273"/>
                <a:gd name="T49" fmla="*/ 0 h 554"/>
                <a:gd name="T50" fmla="*/ 1 w 273"/>
                <a:gd name="T51" fmla="*/ 0 h 554"/>
                <a:gd name="T52" fmla="*/ 1 w 273"/>
                <a:gd name="T53" fmla="*/ 0 h 554"/>
                <a:gd name="T54" fmla="*/ 1 w 273"/>
                <a:gd name="T55" fmla="*/ 0 h 554"/>
                <a:gd name="T56" fmla="*/ 1 w 273"/>
                <a:gd name="T57" fmla="*/ 0 h 554"/>
                <a:gd name="T58" fmla="*/ 1 w 273"/>
                <a:gd name="T59" fmla="*/ 0 h 554"/>
                <a:gd name="T60" fmla="*/ 1 w 273"/>
                <a:gd name="T61" fmla="*/ 0 h 554"/>
                <a:gd name="T62" fmla="*/ 1 w 273"/>
                <a:gd name="T63" fmla="*/ 0 h 554"/>
                <a:gd name="T64" fmla="*/ 1 w 273"/>
                <a:gd name="T65" fmla="*/ 0 h 554"/>
                <a:gd name="T66" fmla="*/ 1 w 273"/>
                <a:gd name="T67" fmla="*/ 0 h 554"/>
                <a:gd name="T68" fmla="*/ 1 w 273"/>
                <a:gd name="T69" fmla="*/ 0 h 554"/>
                <a:gd name="T70" fmla="*/ 1 w 273"/>
                <a:gd name="T71" fmla="*/ 0 h 554"/>
                <a:gd name="T72" fmla="*/ 1 w 273"/>
                <a:gd name="T73" fmla="*/ 0 h 554"/>
                <a:gd name="T74" fmla="*/ 1 w 273"/>
                <a:gd name="T75" fmla="*/ 0 h 554"/>
                <a:gd name="T76" fmla="*/ 1 w 273"/>
                <a:gd name="T77" fmla="*/ 0 h 554"/>
                <a:gd name="T78" fmla="*/ 1 w 273"/>
                <a:gd name="T79" fmla="*/ 0 h 554"/>
                <a:gd name="T80" fmla="*/ 1 w 273"/>
                <a:gd name="T81" fmla="*/ 0 h 554"/>
                <a:gd name="T82" fmla="*/ 1 w 273"/>
                <a:gd name="T83" fmla="*/ 0 h 554"/>
                <a:gd name="T84" fmla="*/ 1 w 273"/>
                <a:gd name="T85" fmla="*/ 0 h 554"/>
                <a:gd name="T86" fmla="*/ 1 w 273"/>
                <a:gd name="T87" fmla="*/ 0 h 554"/>
                <a:gd name="T88" fmla="*/ 1 w 273"/>
                <a:gd name="T89" fmla="*/ 0 h 554"/>
                <a:gd name="T90" fmla="*/ 1 w 273"/>
                <a:gd name="T91" fmla="*/ 0 h 554"/>
                <a:gd name="T92" fmla="*/ 1 w 273"/>
                <a:gd name="T93" fmla="*/ 0 h 554"/>
                <a:gd name="T94" fmla="*/ 1 w 273"/>
                <a:gd name="T95" fmla="*/ 0 h 554"/>
                <a:gd name="T96" fmla="*/ 1 w 273"/>
                <a:gd name="T97" fmla="*/ 0 h 554"/>
                <a:gd name="T98" fmla="*/ 1 w 273"/>
                <a:gd name="T99" fmla="*/ 0 h 554"/>
                <a:gd name="T100" fmla="*/ 1 w 273"/>
                <a:gd name="T101" fmla="*/ 0 h 554"/>
                <a:gd name="T102" fmla="*/ 1 w 273"/>
                <a:gd name="T103" fmla="*/ 0 h 554"/>
                <a:gd name="T104" fmla="*/ 1 w 273"/>
                <a:gd name="T105" fmla="*/ 0 h 554"/>
                <a:gd name="T106" fmla="*/ 1 w 273"/>
                <a:gd name="T107" fmla="*/ 0 h 554"/>
                <a:gd name="T108" fmla="*/ 1 w 273"/>
                <a:gd name="T109" fmla="*/ 0 h 5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554"/>
                <a:gd name="T167" fmla="*/ 273 w 273"/>
                <a:gd name="T168" fmla="*/ 554 h 5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554">
                  <a:moveTo>
                    <a:pt x="178" y="1"/>
                  </a:moveTo>
                  <a:lnTo>
                    <a:pt x="178" y="1"/>
                  </a:lnTo>
                  <a:lnTo>
                    <a:pt x="163" y="0"/>
                  </a:lnTo>
                  <a:lnTo>
                    <a:pt x="145" y="1"/>
                  </a:lnTo>
                  <a:lnTo>
                    <a:pt x="127" y="7"/>
                  </a:lnTo>
                  <a:lnTo>
                    <a:pt x="108" y="17"/>
                  </a:lnTo>
                  <a:lnTo>
                    <a:pt x="90" y="35"/>
                  </a:lnTo>
                  <a:lnTo>
                    <a:pt x="72" y="59"/>
                  </a:lnTo>
                  <a:lnTo>
                    <a:pt x="56" y="92"/>
                  </a:lnTo>
                  <a:lnTo>
                    <a:pt x="41" y="136"/>
                  </a:lnTo>
                  <a:lnTo>
                    <a:pt x="28" y="184"/>
                  </a:lnTo>
                  <a:lnTo>
                    <a:pt x="18" y="230"/>
                  </a:lnTo>
                  <a:lnTo>
                    <a:pt x="11" y="273"/>
                  </a:lnTo>
                  <a:lnTo>
                    <a:pt x="5" y="312"/>
                  </a:lnTo>
                  <a:lnTo>
                    <a:pt x="1" y="348"/>
                  </a:lnTo>
                  <a:lnTo>
                    <a:pt x="0" y="380"/>
                  </a:lnTo>
                  <a:lnTo>
                    <a:pt x="0" y="409"/>
                  </a:lnTo>
                  <a:lnTo>
                    <a:pt x="1" y="434"/>
                  </a:lnTo>
                  <a:lnTo>
                    <a:pt x="4" y="456"/>
                  </a:lnTo>
                  <a:lnTo>
                    <a:pt x="9" y="477"/>
                  </a:lnTo>
                  <a:lnTo>
                    <a:pt x="18" y="496"/>
                  </a:lnTo>
                  <a:lnTo>
                    <a:pt x="28" y="512"/>
                  </a:lnTo>
                  <a:lnTo>
                    <a:pt x="41" y="526"/>
                  </a:lnTo>
                  <a:lnTo>
                    <a:pt x="56" y="539"/>
                  </a:lnTo>
                  <a:lnTo>
                    <a:pt x="74" y="547"/>
                  </a:lnTo>
                  <a:lnTo>
                    <a:pt x="96" y="553"/>
                  </a:lnTo>
                  <a:lnTo>
                    <a:pt x="119" y="554"/>
                  </a:lnTo>
                  <a:lnTo>
                    <a:pt x="140" y="551"/>
                  </a:lnTo>
                  <a:lnTo>
                    <a:pt x="160" y="543"/>
                  </a:lnTo>
                  <a:lnTo>
                    <a:pt x="179" y="531"/>
                  </a:lnTo>
                  <a:lnTo>
                    <a:pt x="196" y="512"/>
                  </a:lnTo>
                  <a:lnTo>
                    <a:pt x="210" y="490"/>
                  </a:lnTo>
                  <a:lnTo>
                    <a:pt x="222" y="463"/>
                  </a:lnTo>
                  <a:lnTo>
                    <a:pt x="233" y="429"/>
                  </a:lnTo>
                  <a:lnTo>
                    <a:pt x="242" y="393"/>
                  </a:lnTo>
                  <a:lnTo>
                    <a:pt x="249" y="354"/>
                  </a:lnTo>
                  <a:lnTo>
                    <a:pt x="256" y="313"/>
                  </a:lnTo>
                  <a:lnTo>
                    <a:pt x="262" y="273"/>
                  </a:lnTo>
                  <a:lnTo>
                    <a:pt x="266" y="234"/>
                  </a:lnTo>
                  <a:lnTo>
                    <a:pt x="270" y="197"/>
                  </a:lnTo>
                  <a:lnTo>
                    <a:pt x="272" y="162"/>
                  </a:lnTo>
                  <a:lnTo>
                    <a:pt x="273" y="131"/>
                  </a:lnTo>
                  <a:lnTo>
                    <a:pt x="272" y="104"/>
                  </a:lnTo>
                  <a:lnTo>
                    <a:pt x="269" y="81"/>
                  </a:lnTo>
                  <a:lnTo>
                    <a:pt x="263" y="60"/>
                  </a:lnTo>
                  <a:lnTo>
                    <a:pt x="255" y="43"/>
                  </a:lnTo>
                  <a:lnTo>
                    <a:pt x="242" y="28"/>
                  </a:lnTo>
                  <a:lnTo>
                    <a:pt x="225" y="16"/>
                  </a:lnTo>
                  <a:lnTo>
                    <a:pt x="204" y="8"/>
                  </a:lnTo>
                  <a:lnTo>
                    <a:pt x="178" y="1"/>
                  </a:lnTo>
                </a:path>
              </a:pathLst>
            </a:custGeom>
            <a:noFill/>
            <a:ln w="0">
              <a:solidFill>
                <a:srgbClr val="000000"/>
              </a:solidFill>
              <a:round/>
              <a:headEnd/>
              <a:tailEnd/>
            </a:ln>
          </p:spPr>
          <p:txBody>
            <a:bodyPr/>
            <a:lstStyle/>
            <a:p>
              <a:endParaRPr lang="fr-FR"/>
            </a:p>
          </p:txBody>
        </p:sp>
        <p:sp>
          <p:nvSpPr>
            <p:cNvPr id="49193" name="Freeform 50"/>
            <p:cNvSpPr>
              <a:spLocks/>
            </p:cNvSpPr>
            <p:nvPr/>
          </p:nvSpPr>
          <p:spPr bwMode="auto">
            <a:xfrm>
              <a:off x="4012" y="3475"/>
              <a:ext cx="50" cy="102"/>
            </a:xfrm>
            <a:custGeom>
              <a:avLst/>
              <a:gdLst>
                <a:gd name="T0" fmla="*/ 1 w 100"/>
                <a:gd name="T1" fmla="*/ 0 h 202"/>
                <a:gd name="T2" fmla="*/ 1 w 100"/>
                <a:gd name="T3" fmla="*/ 0 h 202"/>
                <a:gd name="T4" fmla="*/ 1 w 100"/>
                <a:gd name="T5" fmla="*/ 0 h 202"/>
                <a:gd name="T6" fmla="*/ 1 w 100"/>
                <a:gd name="T7" fmla="*/ 1 h 202"/>
                <a:gd name="T8" fmla="*/ 1 w 100"/>
                <a:gd name="T9" fmla="*/ 1 h 202"/>
                <a:gd name="T10" fmla="*/ 1 w 100"/>
                <a:gd name="T11" fmla="*/ 1 h 202"/>
                <a:gd name="T12" fmla="*/ 1 w 100"/>
                <a:gd name="T13" fmla="*/ 1 h 202"/>
                <a:gd name="T14" fmla="*/ 1 w 100"/>
                <a:gd name="T15" fmla="*/ 1 h 202"/>
                <a:gd name="T16" fmla="*/ 1 w 100"/>
                <a:gd name="T17" fmla="*/ 1 h 202"/>
                <a:gd name="T18" fmla="*/ 1 w 100"/>
                <a:gd name="T19" fmla="*/ 1 h 202"/>
                <a:gd name="T20" fmla="*/ 1 w 100"/>
                <a:gd name="T21" fmla="*/ 1 h 202"/>
                <a:gd name="T22" fmla="*/ 0 w 100"/>
                <a:gd name="T23" fmla="*/ 1 h 202"/>
                <a:gd name="T24" fmla="*/ 1 w 100"/>
                <a:gd name="T25" fmla="*/ 1 h 202"/>
                <a:gd name="T26" fmla="*/ 1 w 100"/>
                <a:gd name="T27" fmla="*/ 1 h 202"/>
                <a:gd name="T28" fmla="*/ 1 w 100"/>
                <a:gd name="T29" fmla="*/ 1 h 202"/>
                <a:gd name="T30" fmla="*/ 1 w 100"/>
                <a:gd name="T31" fmla="*/ 1 h 202"/>
                <a:gd name="T32" fmla="*/ 1 w 100"/>
                <a:gd name="T33" fmla="*/ 1 h 202"/>
                <a:gd name="T34" fmla="*/ 1 w 100"/>
                <a:gd name="T35" fmla="*/ 1 h 202"/>
                <a:gd name="T36" fmla="*/ 1 w 100"/>
                <a:gd name="T37" fmla="*/ 1 h 202"/>
                <a:gd name="T38" fmla="*/ 1 w 100"/>
                <a:gd name="T39" fmla="*/ 1 h 202"/>
                <a:gd name="T40" fmla="*/ 1 w 100"/>
                <a:gd name="T41" fmla="*/ 1 h 202"/>
                <a:gd name="T42" fmla="*/ 1 w 100"/>
                <a:gd name="T43" fmla="*/ 1 h 202"/>
                <a:gd name="T44" fmla="*/ 1 w 100"/>
                <a:gd name="T45" fmla="*/ 1 h 202"/>
                <a:gd name="T46" fmla="*/ 1 w 100"/>
                <a:gd name="T47" fmla="*/ 1 h 202"/>
                <a:gd name="T48" fmla="*/ 1 w 100"/>
                <a:gd name="T49" fmla="*/ 1 h 202"/>
                <a:gd name="T50" fmla="*/ 1 w 100"/>
                <a:gd name="T51" fmla="*/ 1 h 202"/>
                <a:gd name="T52" fmla="*/ 1 w 100"/>
                <a:gd name="T53" fmla="*/ 1 h 202"/>
                <a:gd name="T54" fmla="*/ 1 w 100"/>
                <a:gd name="T55" fmla="*/ 1 h 202"/>
                <a:gd name="T56" fmla="*/ 1 w 100"/>
                <a:gd name="T57" fmla="*/ 1 h 202"/>
                <a:gd name="T58" fmla="*/ 1 w 100"/>
                <a:gd name="T59" fmla="*/ 1 h 202"/>
                <a:gd name="T60" fmla="*/ 1 w 100"/>
                <a:gd name="T61" fmla="*/ 1 h 202"/>
                <a:gd name="T62" fmla="*/ 1 w 100"/>
                <a:gd name="T63" fmla="*/ 1 h 202"/>
                <a:gd name="T64" fmla="*/ 1 w 100"/>
                <a:gd name="T65" fmla="*/ 1 h 202"/>
                <a:gd name="T66" fmla="*/ 1 w 100"/>
                <a:gd name="T67" fmla="*/ 1 h 202"/>
                <a:gd name="T68" fmla="*/ 1 w 100"/>
                <a:gd name="T69" fmla="*/ 1 h 202"/>
                <a:gd name="T70" fmla="*/ 1 w 100"/>
                <a:gd name="T71" fmla="*/ 1 h 202"/>
                <a:gd name="T72" fmla="*/ 1 w 100"/>
                <a:gd name="T73" fmla="*/ 1 h 202"/>
                <a:gd name="T74" fmla="*/ 1 w 100"/>
                <a:gd name="T75" fmla="*/ 1 h 202"/>
                <a:gd name="T76" fmla="*/ 1 w 100"/>
                <a:gd name="T77" fmla="*/ 1 h 202"/>
                <a:gd name="T78" fmla="*/ 1 w 100"/>
                <a:gd name="T79" fmla="*/ 1 h 202"/>
                <a:gd name="T80" fmla="*/ 1 w 100"/>
                <a:gd name="T81" fmla="*/ 0 h 2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202"/>
                <a:gd name="T125" fmla="*/ 100 w 100"/>
                <a:gd name="T126" fmla="*/ 202 h 2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202">
                  <a:moveTo>
                    <a:pt x="65" y="0"/>
                  </a:moveTo>
                  <a:lnTo>
                    <a:pt x="60" y="0"/>
                  </a:lnTo>
                  <a:lnTo>
                    <a:pt x="54" y="0"/>
                  </a:lnTo>
                  <a:lnTo>
                    <a:pt x="47" y="2"/>
                  </a:lnTo>
                  <a:lnTo>
                    <a:pt x="40" y="5"/>
                  </a:lnTo>
                  <a:lnTo>
                    <a:pt x="33" y="11"/>
                  </a:lnTo>
                  <a:lnTo>
                    <a:pt x="26" y="20"/>
                  </a:lnTo>
                  <a:lnTo>
                    <a:pt x="21" y="33"/>
                  </a:lnTo>
                  <a:lnTo>
                    <a:pt x="15" y="49"/>
                  </a:lnTo>
                  <a:lnTo>
                    <a:pt x="7" y="84"/>
                  </a:lnTo>
                  <a:lnTo>
                    <a:pt x="2" y="114"/>
                  </a:lnTo>
                  <a:lnTo>
                    <a:pt x="0" y="139"/>
                  </a:lnTo>
                  <a:lnTo>
                    <a:pt x="1" y="158"/>
                  </a:lnTo>
                  <a:lnTo>
                    <a:pt x="2" y="167"/>
                  </a:lnTo>
                  <a:lnTo>
                    <a:pt x="3" y="175"/>
                  </a:lnTo>
                  <a:lnTo>
                    <a:pt x="7" y="181"/>
                  </a:lnTo>
                  <a:lnTo>
                    <a:pt x="10" y="187"/>
                  </a:lnTo>
                  <a:lnTo>
                    <a:pt x="15" y="193"/>
                  </a:lnTo>
                  <a:lnTo>
                    <a:pt x="21" y="198"/>
                  </a:lnTo>
                  <a:lnTo>
                    <a:pt x="27" y="200"/>
                  </a:lnTo>
                  <a:lnTo>
                    <a:pt x="36" y="202"/>
                  </a:lnTo>
                  <a:lnTo>
                    <a:pt x="44" y="202"/>
                  </a:lnTo>
                  <a:lnTo>
                    <a:pt x="52" y="201"/>
                  </a:lnTo>
                  <a:lnTo>
                    <a:pt x="59" y="199"/>
                  </a:lnTo>
                  <a:lnTo>
                    <a:pt x="65" y="194"/>
                  </a:lnTo>
                  <a:lnTo>
                    <a:pt x="72" y="187"/>
                  </a:lnTo>
                  <a:lnTo>
                    <a:pt x="77" y="179"/>
                  </a:lnTo>
                  <a:lnTo>
                    <a:pt x="83" y="169"/>
                  </a:lnTo>
                  <a:lnTo>
                    <a:pt x="86" y="157"/>
                  </a:lnTo>
                  <a:lnTo>
                    <a:pt x="92" y="129"/>
                  </a:lnTo>
                  <a:lnTo>
                    <a:pt x="97" y="100"/>
                  </a:lnTo>
                  <a:lnTo>
                    <a:pt x="99" y="71"/>
                  </a:lnTo>
                  <a:lnTo>
                    <a:pt x="100" y="47"/>
                  </a:lnTo>
                  <a:lnTo>
                    <a:pt x="100" y="38"/>
                  </a:lnTo>
                  <a:lnTo>
                    <a:pt x="99" y="28"/>
                  </a:lnTo>
                  <a:lnTo>
                    <a:pt x="97" y="22"/>
                  </a:lnTo>
                  <a:lnTo>
                    <a:pt x="93" y="15"/>
                  </a:lnTo>
                  <a:lnTo>
                    <a:pt x="88" y="9"/>
                  </a:lnTo>
                  <a:lnTo>
                    <a:pt x="83" y="5"/>
                  </a:lnTo>
                  <a:lnTo>
                    <a:pt x="75" y="2"/>
                  </a:lnTo>
                  <a:lnTo>
                    <a:pt x="65" y="0"/>
                  </a:lnTo>
                  <a:close/>
                </a:path>
              </a:pathLst>
            </a:custGeom>
            <a:solidFill>
              <a:srgbClr val="3D0000"/>
            </a:solidFill>
            <a:ln w="9525">
              <a:noFill/>
              <a:round/>
              <a:headEnd/>
              <a:tailEnd/>
            </a:ln>
          </p:spPr>
          <p:txBody>
            <a:bodyPr/>
            <a:lstStyle/>
            <a:p>
              <a:endParaRPr lang="fr-FR"/>
            </a:p>
          </p:txBody>
        </p:sp>
        <p:sp>
          <p:nvSpPr>
            <p:cNvPr id="49194" name="Freeform 51"/>
            <p:cNvSpPr>
              <a:spLocks/>
            </p:cNvSpPr>
            <p:nvPr/>
          </p:nvSpPr>
          <p:spPr bwMode="auto">
            <a:xfrm>
              <a:off x="4012" y="3475"/>
              <a:ext cx="50" cy="102"/>
            </a:xfrm>
            <a:custGeom>
              <a:avLst/>
              <a:gdLst>
                <a:gd name="T0" fmla="*/ 1 w 100"/>
                <a:gd name="T1" fmla="*/ 0 h 202"/>
                <a:gd name="T2" fmla="*/ 1 w 100"/>
                <a:gd name="T3" fmla="*/ 0 h 202"/>
                <a:gd name="T4" fmla="*/ 1 w 100"/>
                <a:gd name="T5" fmla="*/ 0 h 202"/>
                <a:gd name="T6" fmla="*/ 1 w 100"/>
                <a:gd name="T7" fmla="*/ 0 h 202"/>
                <a:gd name="T8" fmla="*/ 1 w 100"/>
                <a:gd name="T9" fmla="*/ 1 h 202"/>
                <a:gd name="T10" fmla="*/ 1 w 100"/>
                <a:gd name="T11" fmla="*/ 1 h 202"/>
                <a:gd name="T12" fmla="*/ 1 w 100"/>
                <a:gd name="T13" fmla="*/ 1 h 202"/>
                <a:gd name="T14" fmla="*/ 1 w 100"/>
                <a:gd name="T15" fmla="*/ 1 h 202"/>
                <a:gd name="T16" fmla="*/ 1 w 100"/>
                <a:gd name="T17" fmla="*/ 1 h 202"/>
                <a:gd name="T18" fmla="*/ 1 w 100"/>
                <a:gd name="T19" fmla="*/ 1 h 202"/>
                <a:gd name="T20" fmla="*/ 1 w 100"/>
                <a:gd name="T21" fmla="*/ 1 h 202"/>
                <a:gd name="T22" fmla="*/ 1 w 100"/>
                <a:gd name="T23" fmla="*/ 1 h 202"/>
                <a:gd name="T24" fmla="*/ 1 w 100"/>
                <a:gd name="T25" fmla="*/ 1 h 202"/>
                <a:gd name="T26" fmla="*/ 0 w 100"/>
                <a:gd name="T27" fmla="*/ 1 h 202"/>
                <a:gd name="T28" fmla="*/ 1 w 100"/>
                <a:gd name="T29" fmla="*/ 1 h 202"/>
                <a:gd name="T30" fmla="*/ 1 w 100"/>
                <a:gd name="T31" fmla="*/ 1 h 202"/>
                <a:gd name="T32" fmla="*/ 1 w 100"/>
                <a:gd name="T33" fmla="*/ 1 h 202"/>
                <a:gd name="T34" fmla="*/ 1 w 100"/>
                <a:gd name="T35" fmla="*/ 1 h 202"/>
                <a:gd name="T36" fmla="*/ 1 w 100"/>
                <a:gd name="T37" fmla="*/ 1 h 202"/>
                <a:gd name="T38" fmla="*/ 1 w 100"/>
                <a:gd name="T39" fmla="*/ 1 h 202"/>
                <a:gd name="T40" fmla="*/ 1 w 100"/>
                <a:gd name="T41" fmla="*/ 1 h 202"/>
                <a:gd name="T42" fmla="*/ 1 w 100"/>
                <a:gd name="T43" fmla="*/ 1 h 202"/>
                <a:gd name="T44" fmla="*/ 1 w 100"/>
                <a:gd name="T45" fmla="*/ 1 h 202"/>
                <a:gd name="T46" fmla="*/ 1 w 100"/>
                <a:gd name="T47" fmla="*/ 1 h 202"/>
                <a:gd name="T48" fmla="*/ 1 w 100"/>
                <a:gd name="T49" fmla="*/ 1 h 202"/>
                <a:gd name="T50" fmla="*/ 1 w 100"/>
                <a:gd name="T51" fmla="*/ 1 h 202"/>
                <a:gd name="T52" fmla="*/ 1 w 100"/>
                <a:gd name="T53" fmla="*/ 1 h 202"/>
                <a:gd name="T54" fmla="*/ 1 w 100"/>
                <a:gd name="T55" fmla="*/ 1 h 202"/>
                <a:gd name="T56" fmla="*/ 1 w 100"/>
                <a:gd name="T57" fmla="*/ 1 h 202"/>
                <a:gd name="T58" fmla="*/ 1 w 100"/>
                <a:gd name="T59" fmla="*/ 1 h 202"/>
                <a:gd name="T60" fmla="*/ 1 w 100"/>
                <a:gd name="T61" fmla="*/ 1 h 202"/>
                <a:gd name="T62" fmla="*/ 1 w 100"/>
                <a:gd name="T63" fmla="*/ 1 h 202"/>
                <a:gd name="T64" fmla="*/ 1 w 100"/>
                <a:gd name="T65" fmla="*/ 1 h 202"/>
                <a:gd name="T66" fmla="*/ 1 w 100"/>
                <a:gd name="T67" fmla="*/ 1 h 202"/>
                <a:gd name="T68" fmla="*/ 1 w 100"/>
                <a:gd name="T69" fmla="*/ 1 h 202"/>
                <a:gd name="T70" fmla="*/ 1 w 100"/>
                <a:gd name="T71" fmla="*/ 1 h 202"/>
                <a:gd name="T72" fmla="*/ 1 w 100"/>
                <a:gd name="T73" fmla="*/ 1 h 202"/>
                <a:gd name="T74" fmla="*/ 1 w 100"/>
                <a:gd name="T75" fmla="*/ 1 h 202"/>
                <a:gd name="T76" fmla="*/ 1 w 100"/>
                <a:gd name="T77" fmla="*/ 1 h 202"/>
                <a:gd name="T78" fmla="*/ 1 w 100"/>
                <a:gd name="T79" fmla="*/ 1 h 202"/>
                <a:gd name="T80" fmla="*/ 1 w 100"/>
                <a:gd name="T81" fmla="*/ 1 h 202"/>
                <a:gd name="T82" fmla="*/ 1 w 100"/>
                <a:gd name="T83" fmla="*/ 1 h 202"/>
                <a:gd name="T84" fmla="*/ 1 w 100"/>
                <a:gd name="T85" fmla="*/ 1 h 202"/>
                <a:gd name="T86" fmla="*/ 1 w 100"/>
                <a:gd name="T87" fmla="*/ 1 h 202"/>
                <a:gd name="T88" fmla="*/ 1 w 100"/>
                <a:gd name="T89" fmla="*/ 1 h 202"/>
                <a:gd name="T90" fmla="*/ 1 w 100"/>
                <a:gd name="T91" fmla="*/ 1 h 202"/>
                <a:gd name="T92" fmla="*/ 1 w 100"/>
                <a:gd name="T93" fmla="*/ 0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202"/>
                <a:gd name="T143" fmla="*/ 100 w 100"/>
                <a:gd name="T144" fmla="*/ 202 h 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202">
                  <a:moveTo>
                    <a:pt x="65" y="0"/>
                  </a:moveTo>
                  <a:lnTo>
                    <a:pt x="65" y="0"/>
                  </a:lnTo>
                  <a:lnTo>
                    <a:pt x="60" y="0"/>
                  </a:lnTo>
                  <a:lnTo>
                    <a:pt x="54" y="0"/>
                  </a:lnTo>
                  <a:lnTo>
                    <a:pt x="47" y="2"/>
                  </a:lnTo>
                  <a:lnTo>
                    <a:pt x="40" y="5"/>
                  </a:lnTo>
                  <a:lnTo>
                    <a:pt x="33" y="11"/>
                  </a:lnTo>
                  <a:lnTo>
                    <a:pt x="26" y="20"/>
                  </a:lnTo>
                  <a:lnTo>
                    <a:pt x="21" y="33"/>
                  </a:lnTo>
                  <a:lnTo>
                    <a:pt x="15" y="49"/>
                  </a:lnTo>
                  <a:lnTo>
                    <a:pt x="7" y="84"/>
                  </a:lnTo>
                  <a:lnTo>
                    <a:pt x="2" y="114"/>
                  </a:lnTo>
                  <a:lnTo>
                    <a:pt x="0" y="139"/>
                  </a:lnTo>
                  <a:lnTo>
                    <a:pt x="1" y="158"/>
                  </a:lnTo>
                  <a:lnTo>
                    <a:pt x="2" y="167"/>
                  </a:lnTo>
                  <a:lnTo>
                    <a:pt x="3" y="175"/>
                  </a:lnTo>
                  <a:lnTo>
                    <a:pt x="7" y="181"/>
                  </a:lnTo>
                  <a:lnTo>
                    <a:pt x="10" y="187"/>
                  </a:lnTo>
                  <a:lnTo>
                    <a:pt x="15" y="193"/>
                  </a:lnTo>
                  <a:lnTo>
                    <a:pt x="21" y="198"/>
                  </a:lnTo>
                  <a:lnTo>
                    <a:pt x="27" y="200"/>
                  </a:lnTo>
                  <a:lnTo>
                    <a:pt x="36" y="202"/>
                  </a:lnTo>
                  <a:lnTo>
                    <a:pt x="44" y="202"/>
                  </a:lnTo>
                  <a:lnTo>
                    <a:pt x="52" y="201"/>
                  </a:lnTo>
                  <a:lnTo>
                    <a:pt x="59" y="199"/>
                  </a:lnTo>
                  <a:lnTo>
                    <a:pt x="65" y="194"/>
                  </a:lnTo>
                  <a:lnTo>
                    <a:pt x="72" y="187"/>
                  </a:lnTo>
                  <a:lnTo>
                    <a:pt x="77" y="179"/>
                  </a:lnTo>
                  <a:lnTo>
                    <a:pt x="83" y="169"/>
                  </a:lnTo>
                  <a:lnTo>
                    <a:pt x="86" y="157"/>
                  </a:lnTo>
                  <a:lnTo>
                    <a:pt x="92" y="129"/>
                  </a:lnTo>
                  <a:lnTo>
                    <a:pt x="97" y="100"/>
                  </a:lnTo>
                  <a:lnTo>
                    <a:pt x="99" y="71"/>
                  </a:lnTo>
                  <a:lnTo>
                    <a:pt x="100" y="47"/>
                  </a:lnTo>
                  <a:lnTo>
                    <a:pt x="100" y="38"/>
                  </a:lnTo>
                  <a:lnTo>
                    <a:pt x="99" y="28"/>
                  </a:lnTo>
                  <a:lnTo>
                    <a:pt x="97" y="22"/>
                  </a:lnTo>
                  <a:lnTo>
                    <a:pt x="93" y="15"/>
                  </a:lnTo>
                  <a:lnTo>
                    <a:pt x="88" y="9"/>
                  </a:lnTo>
                  <a:lnTo>
                    <a:pt x="83" y="5"/>
                  </a:lnTo>
                  <a:lnTo>
                    <a:pt x="75" y="2"/>
                  </a:lnTo>
                  <a:lnTo>
                    <a:pt x="65" y="0"/>
                  </a:lnTo>
                </a:path>
              </a:pathLst>
            </a:custGeom>
            <a:noFill/>
            <a:ln w="0">
              <a:solidFill>
                <a:srgbClr val="000000"/>
              </a:solidFill>
              <a:round/>
              <a:headEnd/>
              <a:tailEnd/>
            </a:ln>
          </p:spPr>
          <p:txBody>
            <a:bodyPr/>
            <a:lstStyle/>
            <a:p>
              <a:endParaRPr lang="fr-FR"/>
            </a:p>
          </p:txBody>
        </p:sp>
        <p:sp>
          <p:nvSpPr>
            <p:cNvPr id="49195" name="Freeform 52"/>
            <p:cNvSpPr>
              <a:spLocks/>
            </p:cNvSpPr>
            <p:nvPr/>
          </p:nvSpPr>
          <p:spPr bwMode="auto">
            <a:xfrm>
              <a:off x="3813" y="3489"/>
              <a:ext cx="35" cy="55"/>
            </a:xfrm>
            <a:custGeom>
              <a:avLst/>
              <a:gdLst>
                <a:gd name="T0" fmla="*/ 0 w 70"/>
                <a:gd name="T1" fmla="*/ 0 h 112"/>
                <a:gd name="T2" fmla="*/ 0 w 70"/>
                <a:gd name="T3" fmla="*/ 0 h 112"/>
                <a:gd name="T4" fmla="*/ 1 w 70"/>
                <a:gd name="T5" fmla="*/ 0 h 112"/>
                <a:gd name="T6" fmla="*/ 1 w 70"/>
                <a:gd name="T7" fmla="*/ 0 h 112"/>
                <a:gd name="T8" fmla="*/ 1 w 70"/>
                <a:gd name="T9" fmla="*/ 0 h 112"/>
                <a:gd name="T10" fmla="*/ 1 w 70"/>
                <a:gd name="T11" fmla="*/ 0 h 112"/>
                <a:gd name="T12" fmla="*/ 1 w 70"/>
                <a:gd name="T13" fmla="*/ 0 h 112"/>
                <a:gd name="T14" fmla="*/ 1 w 70"/>
                <a:gd name="T15" fmla="*/ 0 h 112"/>
                <a:gd name="T16" fmla="*/ 1 w 70"/>
                <a:gd name="T17" fmla="*/ 0 h 112"/>
                <a:gd name="T18" fmla="*/ 1 w 70"/>
                <a:gd name="T19" fmla="*/ 0 h 112"/>
                <a:gd name="T20" fmla="*/ 1 w 70"/>
                <a:gd name="T21" fmla="*/ 0 h 112"/>
                <a:gd name="T22" fmla="*/ 1 w 70"/>
                <a:gd name="T23" fmla="*/ 0 h 112"/>
                <a:gd name="T24" fmla="*/ 0 w 70"/>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112"/>
                <a:gd name="T41" fmla="*/ 70 w 7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112">
                  <a:moveTo>
                    <a:pt x="0" y="112"/>
                  </a:moveTo>
                  <a:lnTo>
                    <a:pt x="0" y="0"/>
                  </a:lnTo>
                  <a:lnTo>
                    <a:pt x="35" y="0"/>
                  </a:lnTo>
                  <a:lnTo>
                    <a:pt x="35" y="54"/>
                  </a:lnTo>
                  <a:lnTo>
                    <a:pt x="70" y="54"/>
                  </a:lnTo>
                  <a:lnTo>
                    <a:pt x="70" y="63"/>
                  </a:lnTo>
                  <a:lnTo>
                    <a:pt x="68" y="73"/>
                  </a:lnTo>
                  <a:lnTo>
                    <a:pt x="64" y="82"/>
                  </a:lnTo>
                  <a:lnTo>
                    <a:pt x="58" y="90"/>
                  </a:lnTo>
                  <a:lnTo>
                    <a:pt x="49" y="98"/>
                  </a:lnTo>
                  <a:lnTo>
                    <a:pt x="37" y="104"/>
                  </a:lnTo>
                  <a:lnTo>
                    <a:pt x="20" y="108"/>
                  </a:lnTo>
                  <a:lnTo>
                    <a:pt x="0" y="112"/>
                  </a:lnTo>
                  <a:close/>
                </a:path>
              </a:pathLst>
            </a:custGeom>
            <a:solidFill>
              <a:srgbClr val="FFFF00"/>
            </a:solidFill>
            <a:ln w="9525">
              <a:noFill/>
              <a:round/>
              <a:headEnd/>
              <a:tailEnd/>
            </a:ln>
          </p:spPr>
          <p:txBody>
            <a:bodyPr/>
            <a:lstStyle/>
            <a:p>
              <a:endParaRPr lang="fr-FR"/>
            </a:p>
          </p:txBody>
        </p:sp>
        <p:sp>
          <p:nvSpPr>
            <p:cNvPr id="49196" name="Freeform 53"/>
            <p:cNvSpPr>
              <a:spLocks/>
            </p:cNvSpPr>
            <p:nvPr/>
          </p:nvSpPr>
          <p:spPr bwMode="auto">
            <a:xfrm>
              <a:off x="3813" y="3489"/>
              <a:ext cx="35" cy="55"/>
            </a:xfrm>
            <a:custGeom>
              <a:avLst/>
              <a:gdLst>
                <a:gd name="T0" fmla="*/ 0 w 70"/>
                <a:gd name="T1" fmla="*/ 0 h 112"/>
                <a:gd name="T2" fmla="*/ 0 w 70"/>
                <a:gd name="T3" fmla="*/ 0 h 112"/>
                <a:gd name="T4" fmla="*/ 1 w 70"/>
                <a:gd name="T5" fmla="*/ 0 h 112"/>
                <a:gd name="T6" fmla="*/ 1 w 70"/>
                <a:gd name="T7" fmla="*/ 0 h 112"/>
                <a:gd name="T8" fmla="*/ 1 w 70"/>
                <a:gd name="T9" fmla="*/ 0 h 112"/>
                <a:gd name="T10" fmla="*/ 1 w 70"/>
                <a:gd name="T11" fmla="*/ 0 h 112"/>
                <a:gd name="T12" fmla="*/ 1 w 70"/>
                <a:gd name="T13" fmla="*/ 0 h 112"/>
                <a:gd name="T14" fmla="*/ 1 w 70"/>
                <a:gd name="T15" fmla="*/ 0 h 112"/>
                <a:gd name="T16" fmla="*/ 1 w 70"/>
                <a:gd name="T17" fmla="*/ 0 h 112"/>
                <a:gd name="T18" fmla="*/ 1 w 70"/>
                <a:gd name="T19" fmla="*/ 0 h 112"/>
                <a:gd name="T20" fmla="*/ 1 w 70"/>
                <a:gd name="T21" fmla="*/ 0 h 112"/>
                <a:gd name="T22" fmla="*/ 1 w 70"/>
                <a:gd name="T23" fmla="*/ 0 h 112"/>
                <a:gd name="T24" fmla="*/ 1 w 70"/>
                <a:gd name="T25" fmla="*/ 0 h 112"/>
                <a:gd name="T26" fmla="*/ 0 w 70"/>
                <a:gd name="T27" fmla="*/ 0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112"/>
                <a:gd name="T44" fmla="*/ 70 w 7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112">
                  <a:moveTo>
                    <a:pt x="0" y="112"/>
                  </a:moveTo>
                  <a:lnTo>
                    <a:pt x="0" y="0"/>
                  </a:lnTo>
                  <a:lnTo>
                    <a:pt x="35" y="0"/>
                  </a:lnTo>
                  <a:lnTo>
                    <a:pt x="35" y="54"/>
                  </a:lnTo>
                  <a:lnTo>
                    <a:pt x="70" y="54"/>
                  </a:lnTo>
                  <a:lnTo>
                    <a:pt x="70" y="63"/>
                  </a:lnTo>
                  <a:lnTo>
                    <a:pt x="68" y="73"/>
                  </a:lnTo>
                  <a:lnTo>
                    <a:pt x="64" y="82"/>
                  </a:lnTo>
                  <a:lnTo>
                    <a:pt x="58" y="90"/>
                  </a:lnTo>
                  <a:lnTo>
                    <a:pt x="49" y="98"/>
                  </a:lnTo>
                  <a:lnTo>
                    <a:pt x="37" y="104"/>
                  </a:lnTo>
                  <a:lnTo>
                    <a:pt x="20" y="108"/>
                  </a:lnTo>
                  <a:lnTo>
                    <a:pt x="0" y="112"/>
                  </a:lnTo>
                </a:path>
              </a:pathLst>
            </a:custGeom>
            <a:noFill/>
            <a:ln w="0">
              <a:solidFill>
                <a:srgbClr val="000000"/>
              </a:solidFill>
              <a:round/>
              <a:headEnd/>
              <a:tailEnd/>
            </a:ln>
          </p:spPr>
          <p:txBody>
            <a:bodyPr/>
            <a:lstStyle/>
            <a:p>
              <a:endParaRPr lang="fr-FR"/>
            </a:p>
          </p:txBody>
        </p:sp>
        <p:sp>
          <p:nvSpPr>
            <p:cNvPr id="49197" name="Freeform 54"/>
            <p:cNvSpPr>
              <a:spLocks/>
            </p:cNvSpPr>
            <p:nvPr/>
          </p:nvSpPr>
          <p:spPr bwMode="auto">
            <a:xfrm>
              <a:off x="3937" y="3416"/>
              <a:ext cx="50" cy="193"/>
            </a:xfrm>
            <a:custGeom>
              <a:avLst/>
              <a:gdLst>
                <a:gd name="T0" fmla="*/ 1 w 100"/>
                <a:gd name="T1" fmla="*/ 1 h 386"/>
                <a:gd name="T2" fmla="*/ 1 w 100"/>
                <a:gd name="T3" fmla="*/ 1 h 386"/>
                <a:gd name="T4" fmla="*/ 1 w 100"/>
                <a:gd name="T5" fmla="*/ 1 h 386"/>
                <a:gd name="T6" fmla="*/ 1 w 100"/>
                <a:gd name="T7" fmla="*/ 1 h 386"/>
                <a:gd name="T8" fmla="*/ 1 w 100"/>
                <a:gd name="T9" fmla="*/ 1 h 386"/>
                <a:gd name="T10" fmla="*/ 1 w 100"/>
                <a:gd name="T11" fmla="*/ 1 h 386"/>
                <a:gd name="T12" fmla="*/ 1 w 100"/>
                <a:gd name="T13" fmla="*/ 1 h 386"/>
                <a:gd name="T14" fmla="*/ 1 w 100"/>
                <a:gd name="T15" fmla="*/ 1 h 386"/>
                <a:gd name="T16" fmla="*/ 1 w 100"/>
                <a:gd name="T17" fmla="*/ 1 h 386"/>
                <a:gd name="T18" fmla="*/ 1 w 100"/>
                <a:gd name="T19" fmla="*/ 1 h 386"/>
                <a:gd name="T20" fmla="*/ 1 w 100"/>
                <a:gd name="T21" fmla="*/ 1 h 386"/>
                <a:gd name="T22" fmla="*/ 1 w 100"/>
                <a:gd name="T23" fmla="*/ 1 h 386"/>
                <a:gd name="T24" fmla="*/ 1 w 100"/>
                <a:gd name="T25" fmla="*/ 0 h 386"/>
                <a:gd name="T26" fmla="*/ 1 w 100"/>
                <a:gd name="T27" fmla="*/ 1 h 386"/>
                <a:gd name="T28" fmla="*/ 1 w 100"/>
                <a:gd name="T29" fmla="*/ 1 h 386"/>
                <a:gd name="T30" fmla="*/ 1 w 100"/>
                <a:gd name="T31" fmla="*/ 1 h 386"/>
                <a:gd name="T32" fmla="*/ 1 w 100"/>
                <a:gd name="T33" fmla="*/ 1 h 386"/>
                <a:gd name="T34" fmla="*/ 1 w 100"/>
                <a:gd name="T35" fmla="*/ 1 h 386"/>
                <a:gd name="T36" fmla="*/ 1 w 100"/>
                <a:gd name="T37" fmla="*/ 1 h 386"/>
                <a:gd name="T38" fmla="*/ 1 w 100"/>
                <a:gd name="T39" fmla="*/ 1 h 386"/>
                <a:gd name="T40" fmla="*/ 1 w 100"/>
                <a:gd name="T41" fmla="*/ 1 h 386"/>
                <a:gd name="T42" fmla="*/ 1 w 100"/>
                <a:gd name="T43" fmla="*/ 1 h 386"/>
                <a:gd name="T44" fmla="*/ 1 w 100"/>
                <a:gd name="T45" fmla="*/ 1 h 386"/>
                <a:gd name="T46" fmla="*/ 1 w 100"/>
                <a:gd name="T47" fmla="*/ 1 h 386"/>
                <a:gd name="T48" fmla="*/ 1 w 100"/>
                <a:gd name="T49" fmla="*/ 1 h 386"/>
                <a:gd name="T50" fmla="*/ 1 w 100"/>
                <a:gd name="T51" fmla="*/ 1 h 386"/>
                <a:gd name="T52" fmla="*/ 0 w 100"/>
                <a:gd name="T53" fmla="*/ 1 h 386"/>
                <a:gd name="T54" fmla="*/ 0 w 100"/>
                <a:gd name="T55" fmla="*/ 1 h 386"/>
                <a:gd name="T56" fmla="*/ 1 w 100"/>
                <a:gd name="T57" fmla="*/ 1 h 386"/>
                <a:gd name="T58" fmla="*/ 1 w 100"/>
                <a:gd name="T59" fmla="*/ 1 h 386"/>
                <a:gd name="T60" fmla="*/ 1 w 100"/>
                <a:gd name="T61" fmla="*/ 1 h 386"/>
                <a:gd name="T62" fmla="*/ 1 w 100"/>
                <a:gd name="T63" fmla="*/ 1 h 386"/>
                <a:gd name="T64" fmla="*/ 1 w 100"/>
                <a:gd name="T65" fmla="*/ 1 h 386"/>
                <a:gd name="T66" fmla="*/ 1 w 100"/>
                <a:gd name="T67" fmla="*/ 1 h 386"/>
                <a:gd name="T68" fmla="*/ 1 w 100"/>
                <a:gd name="T69" fmla="*/ 1 h 386"/>
                <a:gd name="T70" fmla="*/ 1 w 100"/>
                <a:gd name="T71" fmla="*/ 1 h 386"/>
                <a:gd name="T72" fmla="*/ 1 w 100"/>
                <a:gd name="T73" fmla="*/ 1 h 3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386"/>
                <a:gd name="T113" fmla="*/ 100 w 100"/>
                <a:gd name="T114" fmla="*/ 386 h 3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386">
                  <a:moveTo>
                    <a:pt x="54" y="193"/>
                  </a:moveTo>
                  <a:lnTo>
                    <a:pt x="55" y="162"/>
                  </a:lnTo>
                  <a:lnTo>
                    <a:pt x="51" y="139"/>
                  </a:lnTo>
                  <a:lnTo>
                    <a:pt x="42" y="127"/>
                  </a:lnTo>
                  <a:lnTo>
                    <a:pt x="27" y="124"/>
                  </a:lnTo>
                  <a:lnTo>
                    <a:pt x="32" y="104"/>
                  </a:lnTo>
                  <a:lnTo>
                    <a:pt x="39" y="82"/>
                  </a:lnTo>
                  <a:lnTo>
                    <a:pt x="46" y="60"/>
                  </a:lnTo>
                  <a:lnTo>
                    <a:pt x="53" y="40"/>
                  </a:lnTo>
                  <a:lnTo>
                    <a:pt x="61" y="23"/>
                  </a:lnTo>
                  <a:lnTo>
                    <a:pt x="70" y="10"/>
                  </a:lnTo>
                  <a:lnTo>
                    <a:pt x="78" y="2"/>
                  </a:lnTo>
                  <a:lnTo>
                    <a:pt x="87" y="0"/>
                  </a:lnTo>
                  <a:lnTo>
                    <a:pt x="100" y="28"/>
                  </a:lnTo>
                  <a:lnTo>
                    <a:pt x="100" y="84"/>
                  </a:lnTo>
                  <a:lnTo>
                    <a:pt x="93" y="149"/>
                  </a:lnTo>
                  <a:lnTo>
                    <a:pt x="87" y="198"/>
                  </a:lnTo>
                  <a:lnTo>
                    <a:pt x="83" y="220"/>
                  </a:lnTo>
                  <a:lnTo>
                    <a:pt x="78" y="249"/>
                  </a:lnTo>
                  <a:lnTo>
                    <a:pt x="72" y="280"/>
                  </a:lnTo>
                  <a:lnTo>
                    <a:pt x="62" y="312"/>
                  </a:lnTo>
                  <a:lnTo>
                    <a:pt x="53" y="342"/>
                  </a:lnTo>
                  <a:lnTo>
                    <a:pt x="42" y="366"/>
                  </a:lnTo>
                  <a:lnTo>
                    <a:pt x="30" y="382"/>
                  </a:lnTo>
                  <a:lnTo>
                    <a:pt x="17" y="386"/>
                  </a:lnTo>
                  <a:lnTo>
                    <a:pt x="5" y="373"/>
                  </a:lnTo>
                  <a:lnTo>
                    <a:pt x="0" y="345"/>
                  </a:lnTo>
                  <a:lnTo>
                    <a:pt x="0" y="309"/>
                  </a:lnTo>
                  <a:lnTo>
                    <a:pt x="4" y="266"/>
                  </a:lnTo>
                  <a:lnTo>
                    <a:pt x="13" y="269"/>
                  </a:lnTo>
                  <a:lnTo>
                    <a:pt x="21" y="269"/>
                  </a:lnTo>
                  <a:lnTo>
                    <a:pt x="29" y="266"/>
                  </a:lnTo>
                  <a:lnTo>
                    <a:pt x="36" y="259"/>
                  </a:lnTo>
                  <a:lnTo>
                    <a:pt x="42" y="249"/>
                  </a:lnTo>
                  <a:lnTo>
                    <a:pt x="47" y="235"/>
                  </a:lnTo>
                  <a:lnTo>
                    <a:pt x="51" y="216"/>
                  </a:lnTo>
                  <a:lnTo>
                    <a:pt x="54" y="193"/>
                  </a:lnTo>
                  <a:close/>
                </a:path>
              </a:pathLst>
            </a:custGeom>
            <a:solidFill>
              <a:srgbClr val="FFFF00"/>
            </a:solidFill>
            <a:ln w="9525">
              <a:noFill/>
              <a:round/>
              <a:headEnd/>
              <a:tailEnd/>
            </a:ln>
          </p:spPr>
          <p:txBody>
            <a:bodyPr/>
            <a:lstStyle/>
            <a:p>
              <a:endParaRPr lang="fr-FR"/>
            </a:p>
          </p:txBody>
        </p:sp>
        <p:sp>
          <p:nvSpPr>
            <p:cNvPr id="49198" name="Freeform 55"/>
            <p:cNvSpPr>
              <a:spLocks/>
            </p:cNvSpPr>
            <p:nvPr/>
          </p:nvSpPr>
          <p:spPr bwMode="auto">
            <a:xfrm>
              <a:off x="3937" y="3416"/>
              <a:ext cx="50" cy="193"/>
            </a:xfrm>
            <a:custGeom>
              <a:avLst/>
              <a:gdLst>
                <a:gd name="T0" fmla="*/ 1 w 100"/>
                <a:gd name="T1" fmla="*/ 1 h 386"/>
                <a:gd name="T2" fmla="*/ 1 w 100"/>
                <a:gd name="T3" fmla="*/ 1 h 386"/>
                <a:gd name="T4" fmla="*/ 1 w 100"/>
                <a:gd name="T5" fmla="*/ 1 h 386"/>
                <a:gd name="T6" fmla="*/ 1 w 100"/>
                <a:gd name="T7" fmla="*/ 1 h 386"/>
                <a:gd name="T8" fmla="*/ 1 w 100"/>
                <a:gd name="T9" fmla="*/ 1 h 386"/>
                <a:gd name="T10" fmla="*/ 1 w 100"/>
                <a:gd name="T11" fmla="*/ 1 h 386"/>
                <a:gd name="T12" fmla="*/ 1 w 100"/>
                <a:gd name="T13" fmla="*/ 1 h 386"/>
                <a:gd name="T14" fmla="*/ 1 w 100"/>
                <a:gd name="T15" fmla="*/ 1 h 386"/>
                <a:gd name="T16" fmla="*/ 1 w 100"/>
                <a:gd name="T17" fmla="*/ 1 h 386"/>
                <a:gd name="T18" fmla="*/ 1 w 100"/>
                <a:gd name="T19" fmla="*/ 1 h 386"/>
                <a:gd name="T20" fmla="*/ 1 w 100"/>
                <a:gd name="T21" fmla="*/ 1 h 386"/>
                <a:gd name="T22" fmla="*/ 1 w 100"/>
                <a:gd name="T23" fmla="*/ 1 h 386"/>
                <a:gd name="T24" fmla="*/ 1 w 100"/>
                <a:gd name="T25" fmla="*/ 1 h 386"/>
                <a:gd name="T26" fmla="*/ 1 w 100"/>
                <a:gd name="T27" fmla="*/ 1 h 386"/>
                <a:gd name="T28" fmla="*/ 1 w 100"/>
                <a:gd name="T29" fmla="*/ 0 h 386"/>
                <a:gd name="T30" fmla="*/ 1 w 100"/>
                <a:gd name="T31" fmla="*/ 0 h 386"/>
                <a:gd name="T32" fmla="*/ 1 w 100"/>
                <a:gd name="T33" fmla="*/ 1 h 386"/>
                <a:gd name="T34" fmla="*/ 1 w 100"/>
                <a:gd name="T35" fmla="*/ 1 h 386"/>
                <a:gd name="T36" fmla="*/ 1 w 100"/>
                <a:gd name="T37" fmla="*/ 1 h 386"/>
                <a:gd name="T38" fmla="*/ 1 w 100"/>
                <a:gd name="T39" fmla="*/ 1 h 386"/>
                <a:gd name="T40" fmla="*/ 1 w 100"/>
                <a:gd name="T41" fmla="*/ 1 h 386"/>
                <a:gd name="T42" fmla="*/ 1 w 100"/>
                <a:gd name="T43" fmla="*/ 1 h 386"/>
                <a:gd name="T44" fmla="*/ 1 w 100"/>
                <a:gd name="T45" fmla="*/ 1 h 386"/>
                <a:gd name="T46" fmla="*/ 1 w 100"/>
                <a:gd name="T47" fmla="*/ 1 h 386"/>
                <a:gd name="T48" fmla="*/ 1 w 100"/>
                <a:gd name="T49" fmla="*/ 1 h 386"/>
                <a:gd name="T50" fmla="*/ 1 w 100"/>
                <a:gd name="T51" fmla="*/ 1 h 386"/>
                <a:gd name="T52" fmla="*/ 1 w 100"/>
                <a:gd name="T53" fmla="*/ 1 h 386"/>
                <a:gd name="T54" fmla="*/ 1 w 100"/>
                <a:gd name="T55" fmla="*/ 1 h 386"/>
                <a:gd name="T56" fmla="*/ 1 w 100"/>
                <a:gd name="T57" fmla="*/ 1 h 386"/>
                <a:gd name="T58" fmla="*/ 1 w 100"/>
                <a:gd name="T59" fmla="*/ 1 h 386"/>
                <a:gd name="T60" fmla="*/ 1 w 100"/>
                <a:gd name="T61" fmla="*/ 1 h 386"/>
                <a:gd name="T62" fmla="*/ 0 w 100"/>
                <a:gd name="T63" fmla="*/ 1 h 386"/>
                <a:gd name="T64" fmla="*/ 0 w 100"/>
                <a:gd name="T65" fmla="*/ 1 h 386"/>
                <a:gd name="T66" fmla="*/ 1 w 100"/>
                <a:gd name="T67" fmla="*/ 1 h 386"/>
                <a:gd name="T68" fmla="*/ 1 w 100"/>
                <a:gd name="T69" fmla="*/ 1 h 386"/>
                <a:gd name="T70" fmla="*/ 1 w 100"/>
                <a:gd name="T71" fmla="*/ 1 h 386"/>
                <a:gd name="T72" fmla="*/ 1 w 100"/>
                <a:gd name="T73" fmla="*/ 1 h 386"/>
                <a:gd name="T74" fmla="*/ 1 w 100"/>
                <a:gd name="T75" fmla="*/ 1 h 386"/>
                <a:gd name="T76" fmla="*/ 1 w 100"/>
                <a:gd name="T77" fmla="*/ 1 h 386"/>
                <a:gd name="T78" fmla="*/ 1 w 100"/>
                <a:gd name="T79" fmla="*/ 1 h 386"/>
                <a:gd name="T80" fmla="*/ 1 w 100"/>
                <a:gd name="T81" fmla="*/ 1 h 386"/>
                <a:gd name="T82" fmla="*/ 1 w 100"/>
                <a:gd name="T83" fmla="*/ 1 h 386"/>
                <a:gd name="T84" fmla="*/ 1 w 100"/>
                <a:gd name="T85" fmla="*/ 1 h 3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386"/>
                <a:gd name="T131" fmla="*/ 100 w 100"/>
                <a:gd name="T132" fmla="*/ 386 h 3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386">
                  <a:moveTo>
                    <a:pt x="54" y="193"/>
                  </a:moveTo>
                  <a:lnTo>
                    <a:pt x="54" y="193"/>
                  </a:lnTo>
                  <a:lnTo>
                    <a:pt x="55" y="162"/>
                  </a:lnTo>
                  <a:lnTo>
                    <a:pt x="51" y="139"/>
                  </a:lnTo>
                  <a:lnTo>
                    <a:pt x="42" y="127"/>
                  </a:lnTo>
                  <a:lnTo>
                    <a:pt x="27" y="124"/>
                  </a:lnTo>
                  <a:lnTo>
                    <a:pt x="32" y="104"/>
                  </a:lnTo>
                  <a:lnTo>
                    <a:pt x="39" y="82"/>
                  </a:lnTo>
                  <a:lnTo>
                    <a:pt x="46" y="60"/>
                  </a:lnTo>
                  <a:lnTo>
                    <a:pt x="53" y="40"/>
                  </a:lnTo>
                  <a:lnTo>
                    <a:pt x="61" y="23"/>
                  </a:lnTo>
                  <a:lnTo>
                    <a:pt x="70" y="10"/>
                  </a:lnTo>
                  <a:lnTo>
                    <a:pt x="78" y="2"/>
                  </a:lnTo>
                  <a:lnTo>
                    <a:pt x="87" y="0"/>
                  </a:lnTo>
                  <a:lnTo>
                    <a:pt x="100" y="28"/>
                  </a:lnTo>
                  <a:lnTo>
                    <a:pt x="100" y="84"/>
                  </a:lnTo>
                  <a:lnTo>
                    <a:pt x="93" y="149"/>
                  </a:lnTo>
                  <a:lnTo>
                    <a:pt x="87" y="198"/>
                  </a:lnTo>
                  <a:lnTo>
                    <a:pt x="83" y="220"/>
                  </a:lnTo>
                  <a:lnTo>
                    <a:pt x="78" y="249"/>
                  </a:lnTo>
                  <a:lnTo>
                    <a:pt x="72" y="280"/>
                  </a:lnTo>
                  <a:lnTo>
                    <a:pt x="62" y="312"/>
                  </a:lnTo>
                  <a:lnTo>
                    <a:pt x="53" y="342"/>
                  </a:lnTo>
                  <a:lnTo>
                    <a:pt x="42" y="366"/>
                  </a:lnTo>
                  <a:lnTo>
                    <a:pt x="30" y="382"/>
                  </a:lnTo>
                  <a:lnTo>
                    <a:pt x="17" y="386"/>
                  </a:lnTo>
                  <a:lnTo>
                    <a:pt x="5" y="373"/>
                  </a:lnTo>
                  <a:lnTo>
                    <a:pt x="0" y="345"/>
                  </a:lnTo>
                  <a:lnTo>
                    <a:pt x="0" y="309"/>
                  </a:lnTo>
                  <a:lnTo>
                    <a:pt x="4" y="266"/>
                  </a:lnTo>
                  <a:lnTo>
                    <a:pt x="13" y="269"/>
                  </a:lnTo>
                  <a:lnTo>
                    <a:pt x="21" y="269"/>
                  </a:lnTo>
                  <a:lnTo>
                    <a:pt x="29" y="266"/>
                  </a:lnTo>
                  <a:lnTo>
                    <a:pt x="36" y="259"/>
                  </a:lnTo>
                  <a:lnTo>
                    <a:pt x="42" y="249"/>
                  </a:lnTo>
                  <a:lnTo>
                    <a:pt x="47" y="235"/>
                  </a:lnTo>
                  <a:lnTo>
                    <a:pt x="51" y="216"/>
                  </a:lnTo>
                  <a:lnTo>
                    <a:pt x="54" y="193"/>
                  </a:lnTo>
                </a:path>
              </a:pathLst>
            </a:custGeom>
            <a:noFill/>
            <a:ln w="0">
              <a:solidFill>
                <a:srgbClr val="000000"/>
              </a:solidFill>
              <a:round/>
              <a:headEnd/>
              <a:tailEnd/>
            </a:ln>
          </p:spPr>
          <p:txBody>
            <a:bodyPr/>
            <a:lstStyle/>
            <a:p>
              <a:endParaRPr lang="fr-FR"/>
            </a:p>
          </p:txBody>
        </p:sp>
        <p:sp>
          <p:nvSpPr>
            <p:cNvPr id="49199" name="Freeform 56"/>
            <p:cNvSpPr>
              <a:spLocks/>
            </p:cNvSpPr>
            <p:nvPr/>
          </p:nvSpPr>
          <p:spPr bwMode="auto">
            <a:xfrm>
              <a:off x="3735" y="3363"/>
              <a:ext cx="103" cy="65"/>
            </a:xfrm>
            <a:custGeom>
              <a:avLst/>
              <a:gdLst>
                <a:gd name="T0" fmla="*/ 1 w 206"/>
                <a:gd name="T1" fmla="*/ 0 h 129"/>
                <a:gd name="T2" fmla="*/ 1 w 206"/>
                <a:gd name="T3" fmla="*/ 0 h 129"/>
                <a:gd name="T4" fmla="*/ 1 w 206"/>
                <a:gd name="T5" fmla="*/ 0 h 129"/>
                <a:gd name="T6" fmla="*/ 1 w 206"/>
                <a:gd name="T7" fmla="*/ 0 h 129"/>
                <a:gd name="T8" fmla="*/ 1 w 206"/>
                <a:gd name="T9" fmla="*/ 0 h 129"/>
                <a:gd name="T10" fmla="*/ 1 w 206"/>
                <a:gd name="T11" fmla="*/ 0 h 129"/>
                <a:gd name="T12" fmla="*/ 1 w 206"/>
                <a:gd name="T13" fmla="*/ 0 h 129"/>
                <a:gd name="T14" fmla="*/ 1 w 206"/>
                <a:gd name="T15" fmla="*/ 0 h 129"/>
                <a:gd name="T16" fmla="*/ 1 w 206"/>
                <a:gd name="T17" fmla="*/ 0 h 129"/>
                <a:gd name="T18" fmla="*/ 1 w 206"/>
                <a:gd name="T19" fmla="*/ 1 h 129"/>
                <a:gd name="T20" fmla="*/ 1 w 206"/>
                <a:gd name="T21" fmla="*/ 1 h 129"/>
                <a:gd name="T22" fmla="*/ 1 w 206"/>
                <a:gd name="T23" fmla="*/ 1 h 129"/>
                <a:gd name="T24" fmla="*/ 1 w 206"/>
                <a:gd name="T25" fmla="*/ 1 h 129"/>
                <a:gd name="T26" fmla="*/ 1 w 206"/>
                <a:gd name="T27" fmla="*/ 1 h 129"/>
                <a:gd name="T28" fmla="*/ 1 w 206"/>
                <a:gd name="T29" fmla="*/ 1 h 129"/>
                <a:gd name="T30" fmla="*/ 1 w 206"/>
                <a:gd name="T31" fmla="*/ 1 h 129"/>
                <a:gd name="T32" fmla="*/ 1 w 206"/>
                <a:gd name="T33" fmla="*/ 1 h 129"/>
                <a:gd name="T34" fmla="*/ 1 w 206"/>
                <a:gd name="T35" fmla="*/ 1 h 129"/>
                <a:gd name="T36" fmla="*/ 1 w 206"/>
                <a:gd name="T37" fmla="*/ 1 h 129"/>
                <a:gd name="T38" fmla="*/ 1 w 206"/>
                <a:gd name="T39" fmla="*/ 1 h 129"/>
                <a:gd name="T40" fmla="*/ 1 w 206"/>
                <a:gd name="T41" fmla="*/ 1 h 129"/>
                <a:gd name="T42" fmla="*/ 1 w 206"/>
                <a:gd name="T43" fmla="*/ 1 h 129"/>
                <a:gd name="T44" fmla="*/ 1 w 206"/>
                <a:gd name="T45" fmla="*/ 1 h 129"/>
                <a:gd name="T46" fmla="*/ 1 w 206"/>
                <a:gd name="T47" fmla="*/ 1 h 129"/>
                <a:gd name="T48" fmla="*/ 1 w 206"/>
                <a:gd name="T49" fmla="*/ 1 h 129"/>
                <a:gd name="T50" fmla="*/ 1 w 206"/>
                <a:gd name="T51" fmla="*/ 1 h 129"/>
                <a:gd name="T52" fmla="*/ 1 w 206"/>
                <a:gd name="T53" fmla="*/ 1 h 129"/>
                <a:gd name="T54" fmla="*/ 1 w 206"/>
                <a:gd name="T55" fmla="*/ 1 h 129"/>
                <a:gd name="T56" fmla="*/ 1 w 206"/>
                <a:gd name="T57" fmla="*/ 1 h 129"/>
                <a:gd name="T58" fmla="*/ 1 w 206"/>
                <a:gd name="T59" fmla="*/ 1 h 129"/>
                <a:gd name="T60" fmla="*/ 1 w 206"/>
                <a:gd name="T61" fmla="*/ 1 h 129"/>
                <a:gd name="T62" fmla="*/ 1 w 206"/>
                <a:gd name="T63" fmla="*/ 1 h 129"/>
                <a:gd name="T64" fmla="*/ 1 w 206"/>
                <a:gd name="T65" fmla="*/ 1 h 129"/>
                <a:gd name="T66" fmla="*/ 1 w 206"/>
                <a:gd name="T67" fmla="*/ 1 h 129"/>
                <a:gd name="T68" fmla="*/ 1 w 206"/>
                <a:gd name="T69" fmla="*/ 1 h 129"/>
                <a:gd name="T70" fmla="*/ 1 w 206"/>
                <a:gd name="T71" fmla="*/ 1 h 129"/>
                <a:gd name="T72" fmla="*/ 1 w 206"/>
                <a:gd name="T73" fmla="*/ 1 h 129"/>
                <a:gd name="T74" fmla="*/ 1 w 206"/>
                <a:gd name="T75" fmla="*/ 1 h 129"/>
                <a:gd name="T76" fmla="*/ 1 w 206"/>
                <a:gd name="T77" fmla="*/ 1 h 129"/>
                <a:gd name="T78" fmla="*/ 1 w 206"/>
                <a:gd name="T79" fmla="*/ 1 h 129"/>
                <a:gd name="T80" fmla="*/ 1 w 206"/>
                <a:gd name="T81" fmla="*/ 1 h 129"/>
                <a:gd name="T82" fmla="*/ 1 w 206"/>
                <a:gd name="T83" fmla="*/ 1 h 129"/>
                <a:gd name="T84" fmla="*/ 1 w 206"/>
                <a:gd name="T85" fmla="*/ 1 h 129"/>
                <a:gd name="T86" fmla="*/ 1 w 206"/>
                <a:gd name="T87" fmla="*/ 1 h 129"/>
                <a:gd name="T88" fmla="*/ 1 w 206"/>
                <a:gd name="T89" fmla="*/ 1 h 129"/>
                <a:gd name="T90" fmla="*/ 1 w 206"/>
                <a:gd name="T91" fmla="*/ 1 h 129"/>
                <a:gd name="T92" fmla="*/ 1 w 206"/>
                <a:gd name="T93" fmla="*/ 1 h 129"/>
                <a:gd name="T94" fmla="*/ 1 w 206"/>
                <a:gd name="T95" fmla="*/ 1 h 129"/>
                <a:gd name="T96" fmla="*/ 1 w 206"/>
                <a:gd name="T97" fmla="*/ 1 h 129"/>
                <a:gd name="T98" fmla="*/ 1 w 206"/>
                <a:gd name="T99" fmla="*/ 1 h 129"/>
                <a:gd name="T100" fmla="*/ 1 w 206"/>
                <a:gd name="T101" fmla="*/ 1 h 129"/>
                <a:gd name="T102" fmla="*/ 1 w 206"/>
                <a:gd name="T103" fmla="*/ 1 h 129"/>
                <a:gd name="T104" fmla="*/ 1 w 206"/>
                <a:gd name="T105" fmla="*/ 1 h 129"/>
                <a:gd name="T106" fmla="*/ 1 w 206"/>
                <a:gd name="T107" fmla="*/ 1 h 129"/>
                <a:gd name="T108" fmla="*/ 0 w 206"/>
                <a:gd name="T109" fmla="*/ 1 h 129"/>
                <a:gd name="T110" fmla="*/ 0 w 206"/>
                <a:gd name="T111" fmla="*/ 1 h 129"/>
                <a:gd name="T112" fmla="*/ 1 w 206"/>
                <a:gd name="T113" fmla="*/ 0 h 1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
                <a:gd name="T172" fmla="*/ 0 h 129"/>
                <a:gd name="T173" fmla="*/ 206 w 206"/>
                <a:gd name="T174" fmla="*/ 129 h 1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 h="129">
                  <a:moveTo>
                    <a:pt x="2" y="0"/>
                  </a:moveTo>
                  <a:lnTo>
                    <a:pt x="6" y="0"/>
                  </a:lnTo>
                  <a:lnTo>
                    <a:pt x="16" y="0"/>
                  </a:lnTo>
                  <a:lnTo>
                    <a:pt x="30" y="0"/>
                  </a:lnTo>
                  <a:lnTo>
                    <a:pt x="47" y="0"/>
                  </a:lnTo>
                  <a:lnTo>
                    <a:pt x="65" y="0"/>
                  </a:lnTo>
                  <a:lnTo>
                    <a:pt x="81" y="0"/>
                  </a:lnTo>
                  <a:lnTo>
                    <a:pt x="92" y="0"/>
                  </a:lnTo>
                  <a:lnTo>
                    <a:pt x="100" y="0"/>
                  </a:lnTo>
                  <a:lnTo>
                    <a:pt x="105" y="1"/>
                  </a:lnTo>
                  <a:lnTo>
                    <a:pt x="111" y="4"/>
                  </a:lnTo>
                  <a:lnTo>
                    <a:pt x="116" y="8"/>
                  </a:lnTo>
                  <a:lnTo>
                    <a:pt x="122" y="14"/>
                  </a:lnTo>
                  <a:lnTo>
                    <a:pt x="127" y="22"/>
                  </a:lnTo>
                  <a:lnTo>
                    <a:pt x="131" y="31"/>
                  </a:lnTo>
                  <a:lnTo>
                    <a:pt x="135" y="43"/>
                  </a:lnTo>
                  <a:lnTo>
                    <a:pt x="136" y="55"/>
                  </a:lnTo>
                  <a:lnTo>
                    <a:pt x="136" y="77"/>
                  </a:lnTo>
                  <a:lnTo>
                    <a:pt x="136" y="89"/>
                  </a:lnTo>
                  <a:lnTo>
                    <a:pt x="136" y="93"/>
                  </a:lnTo>
                  <a:lnTo>
                    <a:pt x="136" y="95"/>
                  </a:lnTo>
                  <a:lnTo>
                    <a:pt x="142" y="95"/>
                  </a:lnTo>
                  <a:lnTo>
                    <a:pt x="149" y="95"/>
                  </a:lnTo>
                  <a:lnTo>
                    <a:pt x="157" y="93"/>
                  </a:lnTo>
                  <a:lnTo>
                    <a:pt x="166" y="93"/>
                  </a:lnTo>
                  <a:lnTo>
                    <a:pt x="175" y="93"/>
                  </a:lnTo>
                  <a:lnTo>
                    <a:pt x="183" y="92"/>
                  </a:lnTo>
                  <a:lnTo>
                    <a:pt x="191" y="92"/>
                  </a:lnTo>
                  <a:lnTo>
                    <a:pt x="196" y="92"/>
                  </a:lnTo>
                  <a:lnTo>
                    <a:pt x="203" y="97"/>
                  </a:lnTo>
                  <a:lnTo>
                    <a:pt x="206" y="107"/>
                  </a:lnTo>
                  <a:lnTo>
                    <a:pt x="203" y="118"/>
                  </a:lnTo>
                  <a:lnTo>
                    <a:pt x="194" y="122"/>
                  </a:lnTo>
                  <a:lnTo>
                    <a:pt x="185" y="122"/>
                  </a:lnTo>
                  <a:lnTo>
                    <a:pt x="177" y="123"/>
                  </a:lnTo>
                  <a:lnTo>
                    <a:pt x="168" y="125"/>
                  </a:lnTo>
                  <a:lnTo>
                    <a:pt x="160" y="126"/>
                  </a:lnTo>
                  <a:lnTo>
                    <a:pt x="152" y="127"/>
                  </a:lnTo>
                  <a:lnTo>
                    <a:pt x="145" y="128"/>
                  </a:lnTo>
                  <a:lnTo>
                    <a:pt x="141" y="129"/>
                  </a:lnTo>
                  <a:lnTo>
                    <a:pt x="139" y="129"/>
                  </a:lnTo>
                  <a:lnTo>
                    <a:pt x="136" y="129"/>
                  </a:lnTo>
                  <a:lnTo>
                    <a:pt x="126" y="129"/>
                  </a:lnTo>
                  <a:lnTo>
                    <a:pt x="111" y="128"/>
                  </a:lnTo>
                  <a:lnTo>
                    <a:pt x="94" y="127"/>
                  </a:lnTo>
                  <a:lnTo>
                    <a:pt x="76" y="127"/>
                  </a:lnTo>
                  <a:lnTo>
                    <a:pt x="59" y="126"/>
                  </a:lnTo>
                  <a:lnTo>
                    <a:pt x="45" y="126"/>
                  </a:lnTo>
                  <a:lnTo>
                    <a:pt x="36" y="126"/>
                  </a:lnTo>
                  <a:lnTo>
                    <a:pt x="25" y="123"/>
                  </a:lnTo>
                  <a:lnTo>
                    <a:pt x="16" y="118"/>
                  </a:lnTo>
                  <a:lnTo>
                    <a:pt x="9" y="108"/>
                  </a:lnTo>
                  <a:lnTo>
                    <a:pt x="5" y="95"/>
                  </a:lnTo>
                  <a:lnTo>
                    <a:pt x="1" y="77"/>
                  </a:lnTo>
                  <a:lnTo>
                    <a:pt x="0" y="55"/>
                  </a:lnTo>
                  <a:lnTo>
                    <a:pt x="0" y="30"/>
                  </a:lnTo>
                  <a:lnTo>
                    <a:pt x="2" y="0"/>
                  </a:lnTo>
                  <a:close/>
                </a:path>
              </a:pathLst>
            </a:custGeom>
            <a:solidFill>
              <a:srgbClr val="FFFF00"/>
            </a:solidFill>
            <a:ln w="9525">
              <a:noFill/>
              <a:round/>
              <a:headEnd/>
              <a:tailEnd/>
            </a:ln>
          </p:spPr>
          <p:txBody>
            <a:bodyPr/>
            <a:lstStyle/>
            <a:p>
              <a:endParaRPr lang="fr-FR"/>
            </a:p>
          </p:txBody>
        </p:sp>
        <p:sp>
          <p:nvSpPr>
            <p:cNvPr id="49200" name="Freeform 57"/>
            <p:cNvSpPr>
              <a:spLocks/>
            </p:cNvSpPr>
            <p:nvPr/>
          </p:nvSpPr>
          <p:spPr bwMode="auto">
            <a:xfrm>
              <a:off x="3735" y="3363"/>
              <a:ext cx="103" cy="65"/>
            </a:xfrm>
            <a:custGeom>
              <a:avLst/>
              <a:gdLst>
                <a:gd name="T0" fmla="*/ 1 w 206"/>
                <a:gd name="T1" fmla="*/ 0 h 129"/>
                <a:gd name="T2" fmla="*/ 1 w 206"/>
                <a:gd name="T3" fmla="*/ 0 h 129"/>
                <a:gd name="T4" fmla="*/ 1 w 206"/>
                <a:gd name="T5" fmla="*/ 0 h 129"/>
                <a:gd name="T6" fmla="*/ 1 w 206"/>
                <a:gd name="T7" fmla="*/ 0 h 129"/>
                <a:gd name="T8" fmla="*/ 1 w 206"/>
                <a:gd name="T9" fmla="*/ 0 h 129"/>
                <a:gd name="T10" fmla="*/ 1 w 206"/>
                <a:gd name="T11" fmla="*/ 1 h 129"/>
                <a:gd name="T12" fmla="*/ 1 w 206"/>
                <a:gd name="T13" fmla="*/ 1 h 129"/>
                <a:gd name="T14" fmla="*/ 1 w 206"/>
                <a:gd name="T15" fmla="*/ 1 h 129"/>
                <a:gd name="T16" fmla="*/ 1 w 206"/>
                <a:gd name="T17" fmla="*/ 1 h 129"/>
                <a:gd name="T18" fmla="*/ 1 w 206"/>
                <a:gd name="T19" fmla="*/ 1 h 129"/>
                <a:gd name="T20" fmla="*/ 1 w 206"/>
                <a:gd name="T21" fmla="*/ 1 h 129"/>
                <a:gd name="T22" fmla="*/ 1 w 206"/>
                <a:gd name="T23" fmla="*/ 1 h 129"/>
                <a:gd name="T24" fmla="*/ 1 w 206"/>
                <a:gd name="T25" fmla="*/ 1 h 129"/>
                <a:gd name="T26" fmla="*/ 1 w 206"/>
                <a:gd name="T27" fmla="*/ 1 h 129"/>
                <a:gd name="T28" fmla="*/ 1 w 206"/>
                <a:gd name="T29" fmla="*/ 1 h 129"/>
                <a:gd name="T30" fmla="*/ 1 w 206"/>
                <a:gd name="T31" fmla="*/ 1 h 129"/>
                <a:gd name="T32" fmla="*/ 1 w 206"/>
                <a:gd name="T33" fmla="*/ 1 h 129"/>
                <a:gd name="T34" fmla="*/ 1 w 206"/>
                <a:gd name="T35" fmla="*/ 1 h 129"/>
                <a:gd name="T36" fmla="*/ 1 w 206"/>
                <a:gd name="T37" fmla="*/ 1 h 129"/>
                <a:gd name="T38" fmla="*/ 1 w 206"/>
                <a:gd name="T39" fmla="*/ 1 h 129"/>
                <a:gd name="T40" fmla="*/ 1 w 206"/>
                <a:gd name="T41" fmla="*/ 1 h 129"/>
                <a:gd name="T42" fmla="*/ 1 w 206"/>
                <a:gd name="T43" fmla="*/ 1 h 129"/>
                <a:gd name="T44" fmla="*/ 1 w 206"/>
                <a:gd name="T45" fmla="*/ 1 h 129"/>
                <a:gd name="T46" fmla="*/ 1 w 206"/>
                <a:gd name="T47" fmla="*/ 1 h 129"/>
                <a:gd name="T48" fmla="*/ 1 w 206"/>
                <a:gd name="T49" fmla="*/ 1 h 129"/>
                <a:gd name="T50" fmla="*/ 1 w 206"/>
                <a:gd name="T51" fmla="*/ 1 h 129"/>
                <a:gd name="T52" fmla="*/ 1 w 206"/>
                <a:gd name="T53" fmla="*/ 1 h 129"/>
                <a:gd name="T54" fmla="*/ 1 w 206"/>
                <a:gd name="T55" fmla="*/ 1 h 129"/>
                <a:gd name="T56" fmla="*/ 1 w 206"/>
                <a:gd name="T57" fmla="*/ 1 h 129"/>
                <a:gd name="T58" fmla="*/ 1 w 206"/>
                <a:gd name="T59" fmla="*/ 1 h 129"/>
                <a:gd name="T60" fmla="*/ 1 w 206"/>
                <a:gd name="T61" fmla="*/ 1 h 129"/>
                <a:gd name="T62" fmla="*/ 0 w 206"/>
                <a:gd name="T63" fmla="*/ 1 h 1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
                <a:gd name="T97" fmla="*/ 0 h 129"/>
                <a:gd name="T98" fmla="*/ 206 w 206"/>
                <a:gd name="T99" fmla="*/ 129 h 1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 h="129">
                  <a:moveTo>
                    <a:pt x="2" y="0"/>
                  </a:moveTo>
                  <a:lnTo>
                    <a:pt x="2" y="0"/>
                  </a:lnTo>
                  <a:lnTo>
                    <a:pt x="6" y="0"/>
                  </a:lnTo>
                  <a:lnTo>
                    <a:pt x="16" y="0"/>
                  </a:lnTo>
                  <a:lnTo>
                    <a:pt x="30" y="0"/>
                  </a:lnTo>
                  <a:lnTo>
                    <a:pt x="47" y="0"/>
                  </a:lnTo>
                  <a:lnTo>
                    <a:pt x="65" y="0"/>
                  </a:lnTo>
                  <a:lnTo>
                    <a:pt x="81" y="0"/>
                  </a:lnTo>
                  <a:lnTo>
                    <a:pt x="92" y="0"/>
                  </a:lnTo>
                  <a:lnTo>
                    <a:pt x="100" y="0"/>
                  </a:lnTo>
                  <a:lnTo>
                    <a:pt x="105" y="1"/>
                  </a:lnTo>
                  <a:lnTo>
                    <a:pt x="111" y="4"/>
                  </a:lnTo>
                  <a:lnTo>
                    <a:pt x="116" y="8"/>
                  </a:lnTo>
                  <a:lnTo>
                    <a:pt x="122" y="14"/>
                  </a:lnTo>
                  <a:lnTo>
                    <a:pt x="127" y="22"/>
                  </a:lnTo>
                  <a:lnTo>
                    <a:pt x="131" y="31"/>
                  </a:lnTo>
                  <a:lnTo>
                    <a:pt x="135" y="43"/>
                  </a:lnTo>
                  <a:lnTo>
                    <a:pt x="136" y="55"/>
                  </a:lnTo>
                  <a:lnTo>
                    <a:pt x="136" y="77"/>
                  </a:lnTo>
                  <a:lnTo>
                    <a:pt x="136" y="89"/>
                  </a:lnTo>
                  <a:lnTo>
                    <a:pt x="136" y="93"/>
                  </a:lnTo>
                  <a:lnTo>
                    <a:pt x="136" y="95"/>
                  </a:lnTo>
                  <a:lnTo>
                    <a:pt x="142" y="95"/>
                  </a:lnTo>
                  <a:lnTo>
                    <a:pt x="149" y="95"/>
                  </a:lnTo>
                  <a:lnTo>
                    <a:pt x="157" y="93"/>
                  </a:lnTo>
                  <a:lnTo>
                    <a:pt x="166" y="93"/>
                  </a:lnTo>
                  <a:lnTo>
                    <a:pt x="175" y="93"/>
                  </a:lnTo>
                  <a:lnTo>
                    <a:pt x="183" y="92"/>
                  </a:lnTo>
                  <a:lnTo>
                    <a:pt x="191" y="92"/>
                  </a:lnTo>
                  <a:lnTo>
                    <a:pt x="196" y="92"/>
                  </a:lnTo>
                  <a:lnTo>
                    <a:pt x="203" y="97"/>
                  </a:lnTo>
                  <a:lnTo>
                    <a:pt x="206" y="107"/>
                  </a:lnTo>
                  <a:lnTo>
                    <a:pt x="203" y="118"/>
                  </a:lnTo>
                  <a:lnTo>
                    <a:pt x="194" y="122"/>
                  </a:lnTo>
                  <a:lnTo>
                    <a:pt x="185" y="122"/>
                  </a:lnTo>
                  <a:lnTo>
                    <a:pt x="177" y="123"/>
                  </a:lnTo>
                  <a:lnTo>
                    <a:pt x="168" y="125"/>
                  </a:lnTo>
                  <a:lnTo>
                    <a:pt x="160" y="126"/>
                  </a:lnTo>
                  <a:lnTo>
                    <a:pt x="152" y="127"/>
                  </a:lnTo>
                  <a:lnTo>
                    <a:pt x="145" y="128"/>
                  </a:lnTo>
                  <a:lnTo>
                    <a:pt x="141" y="129"/>
                  </a:lnTo>
                  <a:lnTo>
                    <a:pt x="139" y="129"/>
                  </a:lnTo>
                  <a:lnTo>
                    <a:pt x="136" y="129"/>
                  </a:lnTo>
                  <a:lnTo>
                    <a:pt x="126" y="129"/>
                  </a:lnTo>
                  <a:lnTo>
                    <a:pt x="111" y="128"/>
                  </a:lnTo>
                  <a:lnTo>
                    <a:pt x="94" y="127"/>
                  </a:lnTo>
                  <a:lnTo>
                    <a:pt x="76" y="127"/>
                  </a:lnTo>
                  <a:lnTo>
                    <a:pt x="59" y="126"/>
                  </a:lnTo>
                  <a:lnTo>
                    <a:pt x="45" y="126"/>
                  </a:lnTo>
                  <a:lnTo>
                    <a:pt x="36" y="126"/>
                  </a:lnTo>
                  <a:lnTo>
                    <a:pt x="25" y="123"/>
                  </a:lnTo>
                  <a:lnTo>
                    <a:pt x="16" y="118"/>
                  </a:lnTo>
                  <a:lnTo>
                    <a:pt x="9" y="108"/>
                  </a:lnTo>
                  <a:lnTo>
                    <a:pt x="5" y="95"/>
                  </a:lnTo>
                  <a:lnTo>
                    <a:pt x="1" y="77"/>
                  </a:lnTo>
                  <a:lnTo>
                    <a:pt x="0" y="55"/>
                  </a:lnTo>
                  <a:lnTo>
                    <a:pt x="0" y="30"/>
                  </a:lnTo>
                  <a:lnTo>
                    <a:pt x="2" y="0"/>
                  </a:lnTo>
                </a:path>
              </a:pathLst>
            </a:custGeom>
            <a:noFill/>
            <a:ln w="0">
              <a:solidFill>
                <a:srgbClr val="000000"/>
              </a:solidFill>
              <a:round/>
              <a:headEnd/>
              <a:tailEnd/>
            </a:ln>
          </p:spPr>
          <p:txBody>
            <a:bodyPr/>
            <a:lstStyle/>
            <a:p>
              <a:endParaRPr lang="fr-FR"/>
            </a:p>
          </p:txBody>
        </p:sp>
        <p:sp>
          <p:nvSpPr>
            <p:cNvPr id="49201" name="Freeform 58"/>
            <p:cNvSpPr>
              <a:spLocks/>
            </p:cNvSpPr>
            <p:nvPr/>
          </p:nvSpPr>
          <p:spPr bwMode="auto">
            <a:xfrm>
              <a:off x="4039" y="3492"/>
              <a:ext cx="18" cy="71"/>
            </a:xfrm>
            <a:custGeom>
              <a:avLst/>
              <a:gdLst>
                <a:gd name="T0" fmla="*/ 0 w 37"/>
                <a:gd name="T1" fmla="*/ 1 h 142"/>
                <a:gd name="T2" fmla="*/ 0 w 37"/>
                <a:gd name="T3" fmla="*/ 1 h 142"/>
                <a:gd name="T4" fmla="*/ 0 w 37"/>
                <a:gd name="T5" fmla="*/ 1 h 142"/>
                <a:gd name="T6" fmla="*/ 0 w 37"/>
                <a:gd name="T7" fmla="*/ 1 h 142"/>
                <a:gd name="T8" fmla="*/ 0 w 37"/>
                <a:gd name="T9" fmla="*/ 1 h 142"/>
                <a:gd name="T10" fmla="*/ 0 w 37"/>
                <a:gd name="T11" fmla="*/ 1 h 142"/>
                <a:gd name="T12" fmla="*/ 0 w 37"/>
                <a:gd name="T13" fmla="*/ 1 h 142"/>
                <a:gd name="T14" fmla="*/ 0 w 37"/>
                <a:gd name="T15" fmla="*/ 1 h 142"/>
                <a:gd name="T16" fmla="*/ 0 w 37"/>
                <a:gd name="T17" fmla="*/ 0 h 142"/>
                <a:gd name="T18" fmla="*/ 0 w 37"/>
                <a:gd name="T19" fmla="*/ 1 h 142"/>
                <a:gd name="T20" fmla="*/ 0 w 37"/>
                <a:gd name="T21" fmla="*/ 1 h 142"/>
                <a:gd name="T22" fmla="*/ 0 w 37"/>
                <a:gd name="T23" fmla="*/ 1 h 142"/>
                <a:gd name="T24" fmla="*/ 0 w 37"/>
                <a:gd name="T25" fmla="*/ 1 h 142"/>
                <a:gd name="T26" fmla="*/ 0 w 37"/>
                <a:gd name="T27" fmla="*/ 1 h 142"/>
                <a:gd name="T28" fmla="*/ 0 w 37"/>
                <a:gd name="T29" fmla="*/ 1 h 142"/>
                <a:gd name="T30" fmla="*/ 0 w 37"/>
                <a:gd name="T31" fmla="*/ 1 h 142"/>
                <a:gd name="T32" fmla="*/ 0 w 37"/>
                <a:gd name="T33" fmla="*/ 1 h 142"/>
                <a:gd name="T34" fmla="*/ 0 w 37"/>
                <a:gd name="T35" fmla="*/ 1 h 142"/>
                <a:gd name="T36" fmla="*/ 0 w 37"/>
                <a:gd name="T37" fmla="*/ 1 h 142"/>
                <a:gd name="T38" fmla="*/ 0 w 37"/>
                <a:gd name="T39" fmla="*/ 1 h 142"/>
                <a:gd name="T40" fmla="*/ 0 w 37"/>
                <a:gd name="T41" fmla="*/ 1 h 142"/>
                <a:gd name="T42" fmla="*/ 0 w 37"/>
                <a:gd name="T43" fmla="*/ 1 h 142"/>
                <a:gd name="T44" fmla="*/ 0 w 37"/>
                <a:gd name="T45" fmla="*/ 1 h 142"/>
                <a:gd name="T46" fmla="*/ 0 w 37"/>
                <a:gd name="T47" fmla="*/ 1 h 142"/>
                <a:gd name="T48" fmla="*/ 0 w 37"/>
                <a:gd name="T49" fmla="*/ 1 h 1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142"/>
                <a:gd name="T77" fmla="*/ 37 w 37"/>
                <a:gd name="T78" fmla="*/ 142 h 1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142">
                  <a:moveTo>
                    <a:pt x="20" y="70"/>
                  </a:moveTo>
                  <a:lnTo>
                    <a:pt x="20" y="60"/>
                  </a:lnTo>
                  <a:lnTo>
                    <a:pt x="18" y="51"/>
                  </a:lnTo>
                  <a:lnTo>
                    <a:pt x="15" y="46"/>
                  </a:lnTo>
                  <a:lnTo>
                    <a:pt x="9" y="45"/>
                  </a:lnTo>
                  <a:lnTo>
                    <a:pt x="14" y="29"/>
                  </a:lnTo>
                  <a:lnTo>
                    <a:pt x="18" y="14"/>
                  </a:lnTo>
                  <a:lnTo>
                    <a:pt x="25" y="3"/>
                  </a:lnTo>
                  <a:lnTo>
                    <a:pt x="31" y="0"/>
                  </a:lnTo>
                  <a:lnTo>
                    <a:pt x="37" y="10"/>
                  </a:lnTo>
                  <a:lnTo>
                    <a:pt x="37" y="31"/>
                  </a:lnTo>
                  <a:lnTo>
                    <a:pt x="33" y="54"/>
                  </a:lnTo>
                  <a:lnTo>
                    <a:pt x="31" y="73"/>
                  </a:lnTo>
                  <a:lnTo>
                    <a:pt x="28" y="91"/>
                  </a:lnTo>
                  <a:lnTo>
                    <a:pt x="22" y="114"/>
                  </a:lnTo>
                  <a:lnTo>
                    <a:pt x="15" y="135"/>
                  </a:lnTo>
                  <a:lnTo>
                    <a:pt x="6" y="142"/>
                  </a:lnTo>
                  <a:lnTo>
                    <a:pt x="1" y="137"/>
                  </a:lnTo>
                  <a:lnTo>
                    <a:pt x="0" y="127"/>
                  </a:lnTo>
                  <a:lnTo>
                    <a:pt x="0" y="113"/>
                  </a:lnTo>
                  <a:lnTo>
                    <a:pt x="1" y="98"/>
                  </a:lnTo>
                  <a:lnTo>
                    <a:pt x="7" y="99"/>
                  </a:lnTo>
                  <a:lnTo>
                    <a:pt x="13" y="94"/>
                  </a:lnTo>
                  <a:lnTo>
                    <a:pt x="16" y="85"/>
                  </a:lnTo>
                  <a:lnTo>
                    <a:pt x="20" y="70"/>
                  </a:lnTo>
                  <a:close/>
                </a:path>
              </a:pathLst>
            </a:custGeom>
            <a:solidFill>
              <a:srgbClr val="FFFF00"/>
            </a:solidFill>
            <a:ln w="9525">
              <a:noFill/>
              <a:round/>
              <a:headEnd/>
              <a:tailEnd/>
            </a:ln>
          </p:spPr>
          <p:txBody>
            <a:bodyPr/>
            <a:lstStyle/>
            <a:p>
              <a:endParaRPr lang="fr-FR"/>
            </a:p>
          </p:txBody>
        </p:sp>
        <p:sp>
          <p:nvSpPr>
            <p:cNvPr id="49202" name="Freeform 59"/>
            <p:cNvSpPr>
              <a:spLocks/>
            </p:cNvSpPr>
            <p:nvPr/>
          </p:nvSpPr>
          <p:spPr bwMode="auto">
            <a:xfrm>
              <a:off x="4039" y="3492"/>
              <a:ext cx="18" cy="71"/>
            </a:xfrm>
            <a:custGeom>
              <a:avLst/>
              <a:gdLst>
                <a:gd name="T0" fmla="*/ 0 w 37"/>
                <a:gd name="T1" fmla="*/ 1 h 142"/>
                <a:gd name="T2" fmla="*/ 0 w 37"/>
                <a:gd name="T3" fmla="*/ 1 h 142"/>
                <a:gd name="T4" fmla="*/ 0 w 37"/>
                <a:gd name="T5" fmla="*/ 1 h 142"/>
                <a:gd name="T6" fmla="*/ 0 w 37"/>
                <a:gd name="T7" fmla="*/ 1 h 142"/>
                <a:gd name="T8" fmla="*/ 0 w 37"/>
                <a:gd name="T9" fmla="*/ 1 h 142"/>
                <a:gd name="T10" fmla="*/ 0 w 37"/>
                <a:gd name="T11" fmla="*/ 1 h 142"/>
                <a:gd name="T12" fmla="*/ 0 w 37"/>
                <a:gd name="T13" fmla="*/ 1 h 142"/>
                <a:gd name="T14" fmla="*/ 0 w 37"/>
                <a:gd name="T15" fmla="*/ 1 h 142"/>
                <a:gd name="T16" fmla="*/ 0 w 37"/>
                <a:gd name="T17" fmla="*/ 1 h 142"/>
                <a:gd name="T18" fmla="*/ 0 w 37"/>
                <a:gd name="T19" fmla="*/ 1 h 142"/>
                <a:gd name="T20" fmla="*/ 0 w 37"/>
                <a:gd name="T21" fmla="*/ 0 h 142"/>
                <a:gd name="T22" fmla="*/ 0 w 37"/>
                <a:gd name="T23" fmla="*/ 0 h 142"/>
                <a:gd name="T24" fmla="*/ 0 w 37"/>
                <a:gd name="T25" fmla="*/ 1 h 142"/>
                <a:gd name="T26" fmla="*/ 0 w 37"/>
                <a:gd name="T27" fmla="*/ 1 h 142"/>
                <a:gd name="T28" fmla="*/ 0 w 37"/>
                <a:gd name="T29" fmla="*/ 1 h 142"/>
                <a:gd name="T30" fmla="*/ 0 w 37"/>
                <a:gd name="T31" fmla="*/ 1 h 142"/>
                <a:gd name="T32" fmla="*/ 0 w 37"/>
                <a:gd name="T33" fmla="*/ 1 h 142"/>
                <a:gd name="T34" fmla="*/ 0 w 37"/>
                <a:gd name="T35" fmla="*/ 1 h 142"/>
                <a:gd name="T36" fmla="*/ 0 w 37"/>
                <a:gd name="T37" fmla="*/ 1 h 142"/>
                <a:gd name="T38" fmla="*/ 0 w 37"/>
                <a:gd name="T39" fmla="*/ 1 h 142"/>
                <a:gd name="T40" fmla="*/ 0 w 37"/>
                <a:gd name="T41" fmla="*/ 1 h 142"/>
                <a:gd name="T42" fmla="*/ 0 w 37"/>
                <a:gd name="T43" fmla="*/ 1 h 142"/>
                <a:gd name="T44" fmla="*/ 0 w 37"/>
                <a:gd name="T45" fmla="*/ 1 h 142"/>
                <a:gd name="T46" fmla="*/ 0 w 37"/>
                <a:gd name="T47" fmla="*/ 1 h 142"/>
                <a:gd name="T48" fmla="*/ 0 w 37"/>
                <a:gd name="T49" fmla="*/ 1 h 142"/>
                <a:gd name="T50" fmla="*/ 0 w 37"/>
                <a:gd name="T51" fmla="*/ 1 h 142"/>
                <a:gd name="T52" fmla="*/ 0 w 37"/>
                <a:gd name="T53" fmla="*/ 1 h 142"/>
                <a:gd name="T54" fmla="*/ 0 w 37"/>
                <a:gd name="T55" fmla="*/ 1 h 142"/>
                <a:gd name="T56" fmla="*/ 0 w 37"/>
                <a:gd name="T57" fmla="*/ 1 h 142"/>
                <a:gd name="T58" fmla="*/ 0 w 37"/>
                <a:gd name="T59" fmla="*/ 1 h 142"/>
                <a:gd name="T60" fmla="*/ 0 w 37"/>
                <a:gd name="T61" fmla="*/ 1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142"/>
                <a:gd name="T95" fmla="*/ 37 w 37"/>
                <a:gd name="T96" fmla="*/ 142 h 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142">
                  <a:moveTo>
                    <a:pt x="20" y="70"/>
                  </a:moveTo>
                  <a:lnTo>
                    <a:pt x="20" y="70"/>
                  </a:lnTo>
                  <a:lnTo>
                    <a:pt x="20" y="60"/>
                  </a:lnTo>
                  <a:lnTo>
                    <a:pt x="18" y="51"/>
                  </a:lnTo>
                  <a:lnTo>
                    <a:pt x="15" y="46"/>
                  </a:lnTo>
                  <a:lnTo>
                    <a:pt x="9" y="45"/>
                  </a:lnTo>
                  <a:lnTo>
                    <a:pt x="14" y="29"/>
                  </a:lnTo>
                  <a:lnTo>
                    <a:pt x="18" y="14"/>
                  </a:lnTo>
                  <a:lnTo>
                    <a:pt x="25" y="3"/>
                  </a:lnTo>
                  <a:lnTo>
                    <a:pt x="31" y="0"/>
                  </a:lnTo>
                  <a:lnTo>
                    <a:pt x="37" y="10"/>
                  </a:lnTo>
                  <a:lnTo>
                    <a:pt x="37" y="31"/>
                  </a:lnTo>
                  <a:lnTo>
                    <a:pt x="33" y="54"/>
                  </a:lnTo>
                  <a:lnTo>
                    <a:pt x="31" y="73"/>
                  </a:lnTo>
                  <a:lnTo>
                    <a:pt x="28" y="91"/>
                  </a:lnTo>
                  <a:lnTo>
                    <a:pt x="22" y="114"/>
                  </a:lnTo>
                  <a:lnTo>
                    <a:pt x="15" y="135"/>
                  </a:lnTo>
                  <a:lnTo>
                    <a:pt x="6" y="142"/>
                  </a:lnTo>
                  <a:lnTo>
                    <a:pt x="1" y="137"/>
                  </a:lnTo>
                  <a:lnTo>
                    <a:pt x="0" y="127"/>
                  </a:lnTo>
                  <a:lnTo>
                    <a:pt x="0" y="113"/>
                  </a:lnTo>
                  <a:lnTo>
                    <a:pt x="1" y="98"/>
                  </a:lnTo>
                  <a:lnTo>
                    <a:pt x="7" y="99"/>
                  </a:lnTo>
                  <a:lnTo>
                    <a:pt x="13" y="94"/>
                  </a:lnTo>
                  <a:lnTo>
                    <a:pt x="16" y="85"/>
                  </a:lnTo>
                  <a:lnTo>
                    <a:pt x="20" y="70"/>
                  </a:lnTo>
                </a:path>
              </a:pathLst>
            </a:custGeom>
            <a:noFill/>
            <a:ln w="0">
              <a:solidFill>
                <a:srgbClr val="000000"/>
              </a:solidFill>
              <a:round/>
              <a:headEnd/>
              <a:tailEnd/>
            </a:ln>
          </p:spPr>
          <p:txBody>
            <a:bodyPr/>
            <a:lstStyle/>
            <a:p>
              <a:endParaRPr lang="fr-FR"/>
            </a:p>
          </p:txBody>
        </p:sp>
        <p:sp>
          <p:nvSpPr>
            <p:cNvPr id="49203" name="Freeform 60"/>
            <p:cNvSpPr>
              <a:spLocks/>
            </p:cNvSpPr>
            <p:nvPr/>
          </p:nvSpPr>
          <p:spPr bwMode="auto">
            <a:xfrm>
              <a:off x="3939" y="3478"/>
              <a:ext cx="26" cy="73"/>
            </a:xfrm>
            <a:custGeom>
              <a:avLst/>
              <a:gdLst>
                <a:gd name="T0" fmla="*/ 0 w 51"/>
                <a:gd name="T1" fmla="*/ 1 h 145"/>
                <a:gd name="T2" fmla="*/ 1 w 51"/>
                <a:gd name="T3" fmla="*/ 1 h 145"/>
                <a:gd name="T4" fmla="*/ 1 w 51"/>
                <a:gd name="T5" fmla="*/ 1 h 145"/>
                <a:gd name="T6" fmla="*/ 1 w 51"/>
                <a:gd name="T7" fmla="*/ 1 h 145"/>
                <a:gd name="T8" fmla="*/ 1 w 51"/>
                <a:gd name="T9" fmla="*/ 1 h 145"/>
                <a:gd name="T10" fmla="*/ 1 w 51"/>
                <a:gd name="T11" fmla="*/ 1 h 145"/>
                <a:gd name="T12" fmla="*/ 1 w 51"/>
                <a:gd name="T13" fmla="*/ 1 h 145"/>
                <a:gd name="T14" fmla="*/ 1 w 51"/>
                <a:gd name="T15" fmla="*/ 1 h 145"/>
                <a:gd name="T16" fmla="*/ 1 w 51"/>
                <a:gd name="T17" fmla="*/ 0 h 145"/>
                <a:gd name="T18" fmla="*/ 1 w 51"/>
                <a:gd name="T19" fmla="*/ 1 h 145"/>
                <a:gd name="T20" fmla="*/ 1 w 51"/>
                <a:gd name="T21" fmla="*/ 1 h 145"/>
                <a:gd name="T22" fmla="*/ 1 w 51"/>
                <a:gd name="T23" fmla="*/ 1 h 145"/>
                <a:gd name="T24" fmla="*/ 1 w 51"/>
                <a:gd name="T25" fmla="*/ 1 h 145"/>
                <a:gd name="T26" fmla="*/ 1 w 51"/>
                <a:gd name="T27" fmla="*/ 1 h 145"/>
                <a:gd name="T28" fmla="*/ 1 w 51"/>
                <a:gd name="T29" fmla="*/ 1 h 145"/>
                <a:gd name="T30" fmla="*/ 1 w 51"/>
                <a:gd name="T31" fmla="*/ 1 h 145"/>
                <a:gd name="T32" fmla="*/ 1 w 51"/>
                <a:gd name="T33" fmla="*/ 1 h 145"/>
                <a:gd name="T34" fmla="*/ 1 w 51"/>
                <a:gd name="T35" fmla="*/ 1 h 145"/>
                <a:gd name="T36" fmla="*/ 1 w 51"/>
                <a:gd name="T37" fmla="*/ 1 h 145"/>
                <a:gd name="T38" fmla="*/ 1 w 51"/>
                <a:gd name="T39" fmla="*/ 1 h 145"/>
                <a:gd name="T40" fmla="*/ 0 w 51"/>
                <a:gd name="T41" fmla="*/ 1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45"/>
                <a:gd name="T65" fmla="*/ 51 w 51"/>
                <a:gd name="T66" fmla="*/ 145 h 1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45">
                  <a:moveTo>
                    <a:pt x="0" y="142"/>
                  </a:moveTo>
                  <a:lnTo>
                    <a:pt x="3" y="118"/>
                  </a:lnTo>
                  <a:lnTo>
                    <a:pt x="7" y="95"/>
                  </a:lnTo>
                  <a:lnTo>
                    <a:pt x="9" y="73"/>
                  </a:lnTo>
                  <a:lnTo>
                    <a:pt x="11" y="53"/>
                  </a:lnTo>
                  <a:lnTo>
                    <a:pt x="12" y="45"/>
                  </a:lnTo>
                  <a:lnTo>
                    <a:pt x="15" y="34"/>
                  </a:lnTo>
                  <a:lnTo>
                    <a:pt x="18" y="18"/>
                  </a:lnTo>
                  <a:lnTo>
                    <a:pt x="23" y="0"/>
                  </a:lnTo>
                  <a:lnTo>
                    <a:pt x="38" y="3"/>
                  </a:lnTo>
                  <a:lnTo>
                    <a:pt x="47" y="15"/>
                  </a:lnTo>
                  <a:lnTo>
                    <a:pt x="51" y="38"/>
                  </a:lnTo>
                  <a:lnTo>
                    <a:pt x="50" y="69"/>
                  </a:lnTo>
                  <a:lnTo>
                    <a:pt x="47" y="92"/>
                  </a:lnTo>
                  <a:lnTo>
                    <a:pt x="43" y="111"/>
                  </a:lnTo>
                  <a:lnTo>
                    <a:pt x="38" y="125"/>
                  </a:lnTo>
                  <a:lnTo>
                    <a:pt x="32" y="135"/>
                  </a:lnTo>
                  <a:lnTo>
                    <a:pt x="25" y="142"/>
                  </a:lnTo>
                  <a:lnTo>
                    <a:pt x="17" y="145"/>
                  </a:lnTo>
                  <a:lnTo>
                    <a:pt x="9" y="145"/>
                  </a:lnTo>
                  <a:lnTo>
                    <a:pt x="0" y="142"/>
                  </a:lnTo>
                  <a:close/>
                </a:path>
              </a:pathLst>
            </a:custGeom>
            <a:solidFill>
              <a:srgbClr val="000000"/>
            </a:solidFill>
            <a:ln w="9525">
              <a:noFill/>
              <a:round/>
              <a:headEnd/>
              <a:tailEnd/>
            </a:ln>
          </p:spPr>
          <p:txBody>
            <a:bodyPr/>
            <a:lstStyle/>
            <a:p>
              <a:endParaRPr lang="fr-FR"/>
            </a:p>
          </p:txBody>
        </p:sp>
        <p:sp>
          <p:nvSpPr>
            <p:cNvPr id="49204" name="Freeform 61"/>
            <p:cNvSpPr>
              <a:spLocks/>
            </p:cNvSpPr>
            <p:nvPr/>
          </p:nvSpPr>
          <p:spPr bwMode="auto">
            <a:xfrm>
              <a:off x="3939" y="3478"/>
              <a:ext cx="26" cy="73"/>
            </a:xfrm>
            <a:custGeom>
              <a:avLst/>
              <a:gdLst>
                <a:gd name="T0" fmla="*/ 0 w 51"/>
                <a:gd name="T1" fmla="*/ 1 h 145"/>
                <a:gd name="T2" fmla="*/ 0 w 51"/>
                <a:gd name="T3" fmla="*/ 1 h 145"/>
                <a:gd name="T4" fmla="*/ 1 w 51"/>
                <a:gd name="T5" fmla="*/ 1 h 145"/>
                <a:gd name="T6" fmla="*/ 1 w 51"/>
                <a:gd name="T7" fmla="*/ 1 h 145"/>
                <a:gd name="T8" fmla="*/ 1 w 51"/>
                <a:gd name="T9" fmla="*/ 1 h 145"/>
                <a:gd name="T10" fmla="*/ 1 w 51"/>
                <a:gd name="T11" fmla="*/ 1 h 145"/>
                <a:gd name="T12" fmla="*/ 1 w 51"/>
                <a:gd name="T13" fmla="*/ 1 h 145"/>
                <a:gd name="T14" fmla="*/ 1 w 51"/>
                <a:gd name="T15" fmla="*/ 1 h 145"/>
                <a:gd name="T16" fmla="*/ 1 w 51"/>
                <a:gd name="T17" fmla="*/ 1 h 145"/>
                <a:gd name="T18" fmla="*/ 1 w 51"/>
                <a:gd name="T19" fmla="*/ 1 h 145"/>
                <a:gd name="T20" fmla="*/ 1 w 51"/>
                <a:gd name="T21" fmla="*/ 0 h 145"/>
                <a:gd name="T22" fmla="*/ 1 w 51"/>
                <a:gd name="T23" fmla="*/ 0 h 145"/>
                <a:gd name="T24" fmla="*/ 1 w 51"/>
                <a:gd name="T25" fmla="*/ 1 h 145"/>
                <a:gd name="T26" fmla="*/ 1 w 51"/>
                <a:gd name="T27" fmla="*/ 1 h 145"/>
                <a:gd name="T28" fmla="*/ 1 w 51"/>
                <a:gd name="T29" fmla="*/ 1 h 145"/>
                <a:gd name="T30" fmla="*/ 1 w 51"/>
                <a:gd name="T31" fmla="*/ 1 h 145"/>
                <a:gd name="T32" fmla="*/ 1 w 51"/>
                <a:gd name="T33" fmla="*/ 1 h 145"/>
                <a:gd name="T34" fmla="*/ 1 w 51"/>
                <a:gd name="T35" fmla="*/ 1 h 145"/>
                <a:gd name="T36" fmla="*/ 1 w 51"/>
                <a:gd name="T37" fmla="*/ 1 h 145"/>
                <a:gd name="T38" fmla="*/ 1 w 51"/>
                <a:gd name="T39" fmla="*/ 1 h 145"/>
                <a:gd name="T40" fmla="*/ 1 w 51"/>
                <a:gd name="T41" fmla="*/ 1 h 145"/>
                <a:gd name="T42" fmla="*/ 1 w 51"/>
                <a:gd name="T43" fmla="*/ 1 h 145"/>
                <a:gd name="T44" fmla="*/ 1 w 51"/>
                <a:gd name="T45" fmla="*/ 1 h 145"/>
                <a:gd name="T46" fmla="*/ 1 w 51"/>
                <a:gd name="T47" fmla="*/ 1 h 145"/>
                <a:gd name="T48" fmla="*/ 0 w 51"/>
                <a:gd name="T49" fmla="*/ 1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
                <a:gd name="T76" fmla="*/ 0 h 145"/>
                <a:gd name="T77" fmla="*/ 51 w 5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 h="145">
                  <a:moveTo>
                    <a:pt x="0" y="142"/>
                  </a:moveTo>
                  <a:lnTo>
                    <a:pt x="0" y="142"/>
                  </a:lnTo>
                  <a:lnTo>
                    <a:pt x="3" y="118"/>
                  </a:lnTo>
                  <a:lnTo>
                    <a:pt x="7" y="95"/>
                  </a:lnTo>
                  <a:lnTo>
                    <a:pt x="9" y="73"/>
                  </a:lnTo>
                  <a:lnTo>
                    <a:pt x="11" y="53"/>
                  </a:lnTo>
                  <a:lnTo>
                    <a:pt x="12" y="45"/>
                  </a:lnTo>
                  <a:lnTo>
                    <a:pt x="15" y="34"/>
                  </a:lnTo>
                  <a:lnTo>
                    <a:pt x="18" y="18"/>
                  </a:lnTo>
                  <a:lnTo>
                    <a:pt x="23" y="0"/>
                  </a:lnTo>
                  <a:lnTo>
                    <a:pt x="38" y="3"/>
                  </a:lnTo>
                  <a:lnTo>
                    <a:pt x="47" y="15"/>
                  </a:lnTo>
                  <a:lnTo>
                    <a:pt x="51" y="38"/>
                  </a:lnTo>
                  <a:lnTo>
                    <a:pt x="50" y="69"/>
                  </a:lnTo>
                  <a:lnTo>
                    <a:pt x="47" y="92"/>
                  </a:lnTo>
                  <a:lnTo>
                    <a:pt x="43" y="111"/>
                  </a:lnTo>
                  <a:lnTo>
                    <a:pt x="38" y="125"/>
                  </a:lnTo>
                  <a:lnTo>
                    <a:pt x="32" y="135"/>
                  </a:lnTo>
                  <a:lnTo>
                    <a:pt x="25" y="142"/>
                  </a:lnTo>
                  <a:lnTo>
                    <a:pt x="17" y="145"/>
                  </a:lnTo>
                  <a:lnTo>
                    <a:pt x="9" y="145"/>
                  </a:lnTo>
                  <a:lnTo>
                    <a:pt x="0" y="142"/>
                  </a:lnTo>
                </a:path>
              </a:pathLst>
            </a:custGeom>
            <a:noFill/>
            <a:ln w="0">
              <a:solidFill>
                <a:srgbClr val="000000"/>
              </a:solidFill>
              <a:round/>
              <a:headEnd/>
              <a:tailEnd/>
            </a:ln>
          </p:spPr>
          <p:txBody>
            <a:bodyPr/>
            <a:lstStyle/>
            <a:p>
              <a:endParaRPr lang="fr-FR"/>
            </a:p>
          </p:txBody>
        </p:sp>
        <p:sp>
          <p:nvSpPr>
            <p:cNvPr id="49205" name="Freeform 62"/>
            <p:cNvSpPr>
              <a:spLocks/>
            </p:cNvSpPr>
            <p:nvPr/>
          </p:nvSpPr>
          <p:spPr bwMode="auto">
            <a:xfrm>
              <a:off x="4040" y="3514"/>
              <a:ext cx="9" cy="28"/>
            </a:xfrm>
            <a:custGeom>
              <a:avLst/>
              <a:gdLst>
                <a:gd name="T0" fmla="*/ 0 w 19"/>
                <a:gd name="T1" fmla="*/ 1 h 54"/>
                <a:gd name="T2" fmla="*/ 0 w 19"/>
                <a:gd name="T3" fmla="*/ 1 h 54"/>
                <a:gd name="T4" fmla="*/ 0 w 19"/>
                <a:gd name="T5" fmla="*/ 1 h 54"/>
                <a:gd name="T6" fmla="*/ 0 w 19"/>
                <a:gd name="T7" fmla="*/ 1 h 54"/>
                <a:gd name="T8" fmla="*/ 0 w 19"/>
                <a:gd name="T9" fmla="*/ 1 h 54"/>
                <a:gd name="T10" fmla="*/ 0 w 19"/>
                <a:gd name="T11" fmla="*/ 1 h 54"/>
                <a:gd name="T12" fmla="*/ 0 w 19"/>
                <a:gd name="T13" fmla="*/ 1 h 54"/>
                <a:gd name="T14" fmla="*/ 0 w 19"/>
                <a:gd name="T15" fmla="*/ 1 h 54"/>
                <a:gd name="T16" fmla="*/ 0 w 19"/>
                <a:gd name="T17" fmla="*/ 0 h 54"/>
                <a:gd name="T18" fmla="*/ 0 w 19"/>
                <a:gd name="T19" fmla="*/ 1 h 54"/>
                <a:gd name="T20" fmla="*/ 0 w 19"/>
                <a:gd name="T21" fmla="*/ 1 h 54"/>
                <a:gd name="T22" fmla="*/ 0 w 19"/>
                <a:gd name="T23" fmla="*/ 1 h 54"/>
                <a:gd name="T24" fmla="*/ 0 w 19"/>
                <a:gd name="T25" fmla="*/ 1 h 54"/>
                <a:gd name="T26" fmla="*/ 0 w 19"/>
                <a:gd name="T27" fmla="*/ 1 h 54"/>
                <a:gd name="T28" fmla="*/ 0 w 19"/>
                <a:gd name="T29" fmla="*/ 1 h 54"/>
                <a:gd name="T30" fmla="*/ 0 w 19"/>
                <a:gd name="T31" fmla="*/ 1 h 54"/>
                <a:gd name="T32" fmla="*/ 0 w 19"/>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54"/>
                <a:gd name="T53" fmla="*/ 19 w 1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54">
                  <a:moveTo>
                    <a:pt x="0" y="53"/>
                  </a:moveTo>
                  <a:lnTo>
                    <a:pt x="1" y="44"/>
                  </a:lnTo>
                  <a:lnTo>
                    <a:pt x="2" y="34"/>
                  </a:lnTo>
                  <a:lnTo>
                    <a:pt x="2" y="26"/>
                  </a:lnTo>
                  <a:lnTo>
                    <a:pt x="4" y="19"/>
                  </a:lnTo>
                  <a:lnTo>
                    <a:pt x="5" y="17"/>
                  </a:lnTo>
                  <a:lnTo>
                    <a:pt x="6" y="13"/>
                  </a:lnTo>
                  <a:lnTo>
                    <a:pt x="7" y="7"/>
                  </a:lnTo>
                  <a:lnTo>
                    <a:pt x="8" y="0"/>
                  </a:lnTo>
                  <a:lnTo>
                    <a:pt x="14" y="1"/>
                  </a:lnTo>
                  <a:lnTo>
                    <a:pt x="17" y="6"/>
                  </a:lnTo>
                  <a:lnTo>
                    <a:pt x="19" y="15"/>
                  </a:lnTo>
                  <a:lnTo>
                    <a:pt x="19" y="25"/>
                  </a:lnTo>
                  <a:lnTo>
                    <a:pt x="15" y="40"/>
                  </a:lnTo>
                  <a:lnTo>
                    <a:pt x="12" y="49"/>
                  </a:lnTo>
                  <a:lnTo>
                    <a:pt x="6" y="54"/>
                  </a:lnTo>
                  <a:lnTo>
                    <a:pt x="0" y="53"/>
                  </a:lnTo>
                  <a:close/>
                </a:path>
              </a:pathLst>
            </a:custGeom>
            <a:solidFill>
              <a:srgbClr val="000000"/>
            </a:solidFill>
            <a:ln w="9525">
              <a:noFill/>
              <a:round/>
              <a:headEnd/>
              <a:tailEnd/>
            </a:ln>
          </p:spPr>
          <p:txBody>
            <a:bodyPr/>
            <a:lstStyle/>
            <a:p>
              <a:endParaRPr lang="fr-FR"/>
            </a:p>
          </p:txBody>
        </p:sp>
        <p:sp>
          <p:nvSpPr>
            <p:cNvPr id="49206" name="Freeform 63"/>
            <p:cNvSpPr>
              <a:spLocks/>
            </p:cNvSpPr>
            <p:nvPr/>
          </p:nvSpPr>
          <p:spPr bwMode="auto">
            <a:xfrm>
              <a:off x="4040" y="3514"/>
              <a:ext cx="9" cy="28"/>
            </a:xfrm>
            <a:custGeom>
              <a:avLst/>
              <a:gdLst>
                <a:gd name="T0" fmla="*/ 0 w 19"/>
                <a:gd name="T1" fmla="*/ 1 h 54"/>
                <a:gd name="T2" fmla="*/ 0 w 19"/>
                <a:gd name="T3" fmla="*/ 1 h 54"/>
                <a:gd name="T4" fmla="*/ 0 w 19"/>
                <a:gd name="T5" fmla="*/ 1 h 54"/>
                <a:gd name="T6" fmla="*/ 0 w 19"/>
                <a:gd name="T7" fmla="*/ 1 h 54"/>
                <a:gd name="T8" fmla="*/ 0 w 19"/>
                <a:gd name="T9" fmla="*/ 1 h 54"/>
                <a:gd name="T10" fmla="*/ 0 w 19"/>
                <a:gd name="T11" fmla="*/ 1 h 54"/>
                <a:gd name="T12" fmla="*/ 0 w 19"/>
                <a:gd name="T13" fmla="*/ 1 h 54"/>
                <a:gd name="T14" fmla="*/ 0 w 19"/>
                <a:gd name="T15" fmla="*/ 1 h 54"/>
                <a:gd name="T16" fmla="*/ 0 w 19"/>
                <a:gd name="T17" fmla="*/ 1 h 54"/>
                <a:gd name="T18" fmla="*/ 0 w 19"/>
                <a:gd name="T19" fmla="*/ 1 h 54"/>
                <a:gd name="T20" fmla="*/ 0 w 19"/>
                <a:gd name="T21" fmla="*/ 0 h 54"/>
                <a:gd name="T22" fmla="*/ 0 w 19"/>
                <a:gd name="T23" fmla="*/ 0 h 54"/>
                <a:gd name="T24" fmla="*/ 0 w 19"/>
                <a:gd name="T25" fmla="*/ 1 h 54"/>
                <a:gd name="T26" fmla="*/ 0 w 19"/>
                <a:gd name="T27" fmla="*/ 1 h 54"/>
                <a:gd name="T28" fmla="*/ 0 w 19"/>
                <a:gd name="T29" fmla="*/ 1 h 54"/>
                <a:gd name="T30" fmla="*/ 0 w 19"/>
                <a:gd name="T31" fmla="*/ 1 h 54"/>
                <a:gd name="T32" fmla="*/ 0 w 19"/>
                <a:gd name="T33" fmla="*/ 1 h 54"/>
                <a:gd name="T34" fmla="*/ 0 w 19"/>
                <a:gd name="T35" fmla="*/ 1 h 54"/>
                <a:gd name="T36" fmla="*/ 0 w 19"/>
                <a:gd name="T37" fmla="*/ 1 h 54"/>
                <a:gd name="T38" fmla="*/ 0 w 19"/>
                <a:gd name="T39" fmla="*/ 1 h 54"/>
                <a:gd name="T40" fmla="*/ 0 w 19"/>
                <a:gd name="T41" fmla="*/ 1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54"/>
                <a:gd name="T65" fmla="*/ 19 w 19"/>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54">
                  <a:moveTo>
                    <a:pt x="0" y="53"/>
                  </a:moveTo>
                  <a:lnTo>
                    <a:pt x="0" y="53"/>
                  </a:lnTo>
                  <a:lnTo>
                    <a:pt x="1" y="44"/>
                  </a:lnTo>
                  <a:lnTo>
                    <a:pt x="2" y="34"/>
                  </a:lnTo>
                  <a:lnTo>
                    <a:pt x="2" y="26"/>
                  </a:lnTo>
                  <a:lnTo>
                    <a:pt x="4" y="19"/>
                  </a:lnTo>
                  <a:lnTo>
                    <a:pt x="5" y="17"/>
                  </a:lnTo>
                  <a:lnTo>
                    <a:pt x="6" y="13"/>
                  </a:lnTo>
                  <a:lnTo>
                    <a:pt x="7" y="7"/>
                  </a:lnTo>
                  <a:lnTo>
                    <a:pt x="8" y="0"/>
                  </a:lnTo>
                  <a:lnTo>
                    <a:pt x="14" y="1"/>
                  </a:lnTo>
                  <a:lnTo>
                    <a:pt x="17" y="6"/>
                  </a:lnTo>
                  <a:lnTo>
                    <a:pt x="19" y="15"/>
                  </a:lnTo>
                  <a:lnTo>
                    <a:pt x="19" y="25"/>
                  </a:lnTo>
                  <a:lnTo>
                    <a:pt x="15" y="40"/>
                  </a:lnTo>
                  <a:lnTo>
                    <a:pt x="12" y="49"/>
                  </a:lnTo>
                  <a:lnTo>
                    <a:pt x="6" y="54"/>
                  </a:lnTo>
                  <a:lnTo>
                    <a:pt x="0" y="53"/>
                  </a:lnTo>
                </a:path>
              </a:pathLst>
            </a:custGeom>
            <a:noFill/>
            <a:ln w="0">
              <a:solidFill>
                <a:srgbClr val="000000"/>
              </a:solidFill>
              <a:round/>
              <a:headEnd/>
              <a:tailEnd/>
            </a:ln>
          </p:spPr>
          <p:txBody>
            <a:bodyPr/>
            <a:lstStyle/>
            <a:p>
              <a:endParaRPr lang="fr-FR"/>
            </a:p>
          </p:txBody>
        </p:sp>
        <p:sp>
          <p:nvSpPr>
            <p:cNvPr id="49207" name="Freeform 64"/>
            <p:cNvSpPr>
              <a:spLocks/>
            </p:cNvSpPr>
            <p:nvPr/>
          </p:nvSpPr>
          <p:spPr bwMode="auto">
            <a:xfrm>
              <a:off x="3818" y="3304"/>
              <a:ext cx="45" cy="49"/>
            </a:xfrm>
            <a:custGeom>
              <a:avLst/>
              <a:gdLst>
                <a:gd name="T0" fmla="*/ 0 w 91"/>
                <a:gd name="T1" fmla="*/ 1 h 98"/>
                <a:gd name="T2" fmla="*/ 0 w 91"/>
                <a:gd name="T3" fmla="*/ 1 h 98"/>
                <a:gd name="T4" fmla="*/ 0 w 91"/>
                <a:gd name="T5" fmla="*/ 1 h 98"/>
                <a:gd name="T6" fmla="*/ 0 w 91"/>
                <a:gd name="T7" fmla="*/ 1 h 98"/>
                <a:gd name="T8" fmla="*/ 0 w 91"/>
                <a:gd name="T9" fmla="*/ 1 h 98"/>
                <a:gd name="T10" fmla="*/ 0 w 91"/>
                <a:gd name="T11" fmla="*/ 1 h 98"/>
                <a:gd name="T12" fmla="*/ 0 w 91"/>
                <a:gd name="T13" fmla="*/ 1 h 98"/>
                <a:gd name="T14" fmla="*/ 0 w 91"/>
                <a:gd name="T15" fmla="*/ 1 h 98"/>
                <a:gd name="T16" fmla="*/ 0 w 91"/>
                <a:gd name="T17" fmla="*/ 1 h 98"/>
                <a:gd name="T18" fmla="*/ 0 w 91"/>
                <a:gd name="T19" fmla="*/ 1 h 98"/>
                <a:gd name="T20" fmla="*/ 0 w 91"/>
                <a:gd name="T21" fmla="*/ 1 h 98"/>
                <a:gd name="T22" fmla="*/ 0 w 91"/>
                <a:gd name="T23" fmla="*/ 1 h 98"/>
                <a:gd name="T24" fmla="*/ 0 w 91"/>
                <a:gd name="T25" fmla="*/ 1 h 98"/>
                <a:gd name="T26" fmla="*/ 0 w 91"/>
                <a:gd name="T27" fmla="*/ 1 h 98"/>
                <a:gd name="T28" fmla="*/ 0 w 91"/>
                <a:gd name="T29" fmla="*/ 0 h 98"/>
                <a:gd name="T30" fmla="*/ 0 w 91"/>
                <a:gd name="T31" fmla="*/ 0 h 98"/>
                <a:gd name="T32" fmla="*/ 0 w 91"/>
                <a:gd name="T33" fmla="*/ 1 h 98"/>
                <a:gd name="T34" fmla="*/ 0 w 91"/>
                <a:gd name="T35" fmla="*/ 1 h 98"/>
                <a:gd name="T36" fmla="*/ 0 w 91"/>
                <a:gd name="T37" fmla="*/ 1 h 98"/>
                <a:gd name="T38" fmla="*/ 0 w 91"/>
                <a:gd name="T39" fmla="*/ 1 h 98"/>
                <a:gd name="T40" fmla="*/ 0 w 91"/>
                <a:gd name="T41" fmla="*/ 1 h 98"/>
                <a:gd name="T42" fmla="*/ 0 w 91"/>
                <a:gd name="T43" fmla="*/ 1 h 98"/>
                <a:gd name="T44" fmla="*/ 0 w 91"/>
                <a:gd name="T45" fmla="*/ 1 h 98"/>
                <a:gd name="T46" fmla="*/ 0 w 91"/>
                <a:gd name="T47" fmla="*/ 1 h 98"/>
                <a:gd name="T48" fmla="*/ 0 w 91"/>
                <a:gd name="T49" fmla="*/ 1 h 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98"/>
                <a:gd name="T77" fmla="*/ 91 w 91"/>
                <a:gd name="T78" fmla="*/ 98 h 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98">
                  <a:moveTo>
                    <a:pt x="14" y="91"/>
                  </a:moveTo>
                  <a:lnTo>
                    <a:pt x="21" y="95"/>
                  </a:lnTo>
                  <a:lnTo>
                    <a:pt x="29" y="98"/>
                  </a:lnTo>
                  <a:lnTo>
                    <a:pt x="38" y="98"/>
                  </a:lnTo>
                  <a:lnTo>
                    <a:pt x="46" y="95"/>
                  </a:lnTo>
                  <a:lnTo>
                    <a:pt x="55" y="93"/>
                  </a:lnTo>
                  <a:lnTo>
                    <a:pt x="63" y="87"/>
                  </a:lnTo>
                  <a:lnTo>
                    <a:pt x="71" y="82"/>
                  </a:lnTo>
                  <a:lnTo>
                    <a:pt x="78" y="73"/>
                  </a:lnTo>
                  <a:lnTo>
                    <a:pt x="87" y="55"/>
                  </a:lnTo>
                  <a:lnTo>
                    <a:pt x="91" y="37"/>
                  </a:lnTo>
                  <a:lnTo>
                    <a:pt x="86" y="19"/>
                  </a:lnTo>
                  <a:lnTo>
                    <a:pt x="76" y="7"/>
                  </a:lnTo>
                  <a:lnTo>
                    <a:pt x="69" y="2"/>
                  </a:lnTo>
                  <a:lnTo>
                    <a:pt x="61" y="0"/>
                  </a:lnTo>
                  <a:lnTo>
                    <a:pt x="53" y="0"/>
                  </a:lnTo>
                  <a:lnTo>
                    <a:pt x="45" y="1"/>
                  </a:lnTo>
                  <a:lnTo>
                    <a:pt x="36" y="4"/>
                  </a:lnTo>
                  <a:lnTo>
                    <a:pt x="28" y="10"/>
                  </a:lnTo>
                  <a:lnTo>
                    <a:pt x="19" y="16"/>
                  </a:lnTo>
                  <a:lnTo>
                    <a:pt x="13" y="24"/>
                  </a:lnTo>
                  <a:lnTo>
                    <a:pt x="3" y="42"/>
                  </a:lnTo>
                  <a:lnTo>
                    <a:pt x="0" y="61"/>
                  </a:lnTo>
                  <a:lnTo>
                    <a:pt x="3" y="78"/>
                  </a:lnTo>
                  <a:lnTo>
                    <a:pt x="14" y="91"/>
                  </a:lnTo>
                  <a:close/>
                </a:path>
              </a:pathLst>
            </a:custGeom>
            <a:solidFill>
              <a:srgbClr val="B2FF00"/>
            </a:solidFill>
            <a:ln w="9525">
              <a:noFill/>
              <a:round/>
              <a:headEnd/>
              <a:tailEnd/>
            </a:ln>
          </p:spPr>
          <p:txBody>
            <a:bodyPr/>
            <a:lstStyle/>
            <a:p>
              <a:endParaRPr lang="fr-FR"/>
            </a:p>
          </p:txBody>
        </p:sp>
        <p:sp>
          <p:nvSpPr>
            <p:cNvPr id="49208" name="Freeform 65"/>
            <p:cNvSpPr>
              <a:spLocks/>
            </p:cNvSpPr>
            <p:nvPr/>
          </p:nvSpPr>
          <p:spPr bwMode="auto">
            <a:xfrm>
              <a:off x="3818" y="3304"/>
              <a:ext cx="45" cy="49"/>
            </a:xfrm>
            <a:custGeom>
              <a:avLst/>
              <a:gdLst>
                <a:gd name="T0" fmla="*/ 0 w 91"/>
                <a:gd name="T1" fmla="*/ 1 h 98"/>
                <a:gd name="T2" fmla="*/ 0 w 91"/>
                <a:gd name="T3" fmla="*/ 1 h 98"/>
                <a:gd name="T4" fmla="*/ 0 w 91"/>
                <a:gd name="T5" fmla="*/ 1 h 98"/>
                <a:gd name="T6" fmla="*/ 0 w 91"/>
                <a:gd name="T7" fmla="*/ 1 h 98"/>
                <a:gd name="T8" fmla="*/ 0 w 91"/>
                <a:gd name="T9" fmla="*/ 1 h 98"/>
                <a:gd name="T10" fmla="*/ 0 w 91"/>
                <a:gd name="T11" fmla="*/ 1 h 98"/>
                <a:gd name="T12" fmla="*/ 0 w 91"/>
                <a:gd name="T13" fmla="*/ 1 h 98"/>
                <a:gd name="T14" fmla="*/ 0 w 91"/>
                <a:gd name="T15" fmla="*/ 1 h 98"/>
                <a:gd name="T16" fmla="*/ 0 w 91"/>
                <a:gd name="T17" fmla="*/ 1 h 98"/>
                <a:gd name="T18" fmla="*/ 0 w 91"/>
                <a:gd name="T19" fmla="*/ 1 h 98"/>
                <a:gd name="T20" fmla="*/ 0 w 91"/>
                <a:gd name="T21" fmla="*/ 1 h 98"/>
                <a:gd name="T22" fmla="*/ 0 w 91"/>
                <a:gd name="T23" fmla="*/ 1 h 98"/>
                <a:gd name="T24" fmla="*/ 0 w 91"/>
                <a:gd name="T25" fmla="*/ 1 h 98"/>
                <a:gd name="T26" fmla="*/ 0 w 91"/>
                <a:gd name="T27" fmla="*/ 1 h 98"/>
                <a:gd name="T28" fmla="*/ 0 w 91"/>
                <a:gd name="T29" fmla="*/ 1 h 98"/>
                <a:gd name="T30" fmla="*/ 0 w 91"/>
                <a:gd name="T31" fmla="*/ 1 h 98"/>
                <a:gd name="T32" fmla="*/ 0 w 91"/>
                <a:gd name="T33" fmla="*/ 1 h 98"/>
                <a:gd name="T34" fmla="*/ 0 w 91"/>
                <a:gd name="T35" fmla="*/ 0 h 98"/>
                <a:gd name="T36" fmla="*/ 0 w 91"/>
                <a:gd name="T37" fmla="*/ 0 h 98"/>
                <a:gd name="T38" fmla="*/ 0 w 91"/>
                <a:gd name="T39" fmla="*/ 1 h 98"/>
                <a:gd name="T40" fmla="*/ 0 w 91"/>
                <a:gd name="T41" fmla="*/ 1 h 98"/>
                <a:gd name="T42" fmla="*/ 0 w 91"/>
                <a:gd name="T43" fmla="*/ 1 h 98"/>
                <a:gd name="T44" fmla="*/ 0 w 91"/>
                <a:gd name="T45" fmla="*/ 1 h 98"/>
                <a:gd name="T46" fmla="*/ 0 w 91"/>
                <a:gd name="T47" fmla="*/ 1 h 98"/>
                <a:gd name="T48" fmla="*/ 0 w 91"/>
                <a:gd name="T49" fmla="*/ 1 h 98"/>
                <a:gd name="T50" fmla="*/ 0 w 91"/>
                <a:gd name="T51" fmla="*/ 1 h 98"/>
                <a:gd name="T52" fmla="*/ 0 w 91"/>
                <a:gd name="T53" fmla="*/ 1 h 98"/>
                <a:gd name="T54" fmla="*/ 0 w 91"/>
                <a:gd name="T55" fmla="*/ 1 h 98"/>
                <a:gd name="T56" fmla="*/ 0 w 91"/>
                <a:gd name="T57" fmla="*/ 1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98"/>
                <a:gd name="T89" fmla="*/ 91 w 91"/>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98">
                  <a:moveTo>
                    <a:pt x="14" y="91"/>
                  </a:moveTo>
                  <a:lnTo>
                    <a:pt x="14" y="91"/>
                  </a:lnTo>
                  <a:lnTo>
                    <a:pt x="21" y="95"/>
                  </a:lnTo>
                  <a:lnTo>
                    <a:pt x="29" y="98"/>
                  </a:lnTo>
                  <a:lnTo>
                    <a:pt x="38" y="98"/>
                  </a:lnTo>
                  <a:lnTo>
                    <a:pt x="46" y="95"/>
                  </a:lnTo>
                  <a:lnTo>
                    <a:pt x="55" y="93"/>
                  </a:lnTo>
                  <a:lnTo>
                    <a:pt x="63" y="87"/>
                  </a:lnTo>
                  <a:lnTo>
                    <a:pt x="71" y="82"/>
                  </a:lnTo>
                  <a:lnTo>
                    <a:pt x="78" y="73"/>
                  </a:lnTo>
                  <a:lnTo>
                    <a:pt x="87" y="55"/>
                  </a:lnTo>
                  <a:lnTo>
                    <a:pt x="91" y="37"/>
                  </a:lnTo>
                  <a:lnTo>
                    <a:pt x="86" y="19"/>
                  </a:lnTo>
                  <a:lnTo>
                    <a:pt x="76" y="7"/>
                  </a:lnTo>
                  <a:lnTo>
                    <a:pt x="69" y="2"/>
                  </a:lnTo>
                  <a:lnTo>
                    <a:pt x="61" y="0"/>
                  </a:lnTo>
                  <a:lnTo>
                    <a:pt x="53" y="0"/>
                  </a:lnTo>
                  <a:lnTo>
                    <a:pt x="45" y="1"/>
                  </a:lnTo>
                  <a:lnTo>
                    <a:pt x="36" y="4"/>
                  </a:lnTo>
                  <a:lnTo>
                    <a:pt x="28" y="10"/>
                  </a:lnTo>
                  <a:lnTo>
                    <a:pt x="19" y="16"/>
                  </a:lnTo>
                  <a:lnTo>
                    <a:pt x="13" y="24"/>
                  </a:lnTo>
                  <a:lnTo>
                    <a:pt x="3" y="42"/>
                  </a:lnTo>
                  <a:lnTo>
                    <a:pt x="0" y="61"/>
                  </a:lnTo>
                  <a:lnTo>
                    <a:pt x="3" y="78"/>
                  </a:lnTo>
                  <a:lnTo>
                    <a:pt x="14" y="91"/>
                  </a:lnTo>
                </a:path>
              </a:pathLst>
            </a:custGeom>
            <a:noFill/>
            <a:ln w="0">
              <a:solidFill>
                <a:srgbClr val="000000"/>
              </a:solidFill>
              <a:round/>
              <a:headEnd/>
              <a:tailEnd/>
            </a:ln>
          </p:spPr>
          <p:txBody>
            <a:bodyPr/>
            <a:lstStyle/>
            <a:p>
              <a:endParaRPr lang="fr-FR"/>
            </a:p>
          </p:txBody>
        </p:sp>
        <p:sp>
          <p:nvSpPr>
            <p:cNvPr id="49209" name="Freeform 66"/>
            <p:cNvSpPr>
              <a:spLocks/>
            </p:cNvSpPr>
            <p:nvPr/>
          </p:nvSpPr>
          <p:spPr bwMode="auto">
            <a:xfrm>
              <a:off x="3732" y="3499"/>
              <a:ext cx="59" cy="95"/>
            </a:xfrm>
            <a:custGeom>
              <a:avLst/>
              <a:gdLst>
                <a:gd name="T0" fmla="*/ 0 w 119"/>
                <a:gd name="T1" fmla="*/ 1 h 190"/>
                <a:gd name="T2" fmla="*/ 0 w 119"/>
                <a:gd name="T3" fmla="*/ 1 h 190"/>
                <a:gd name="T4" fmla="*/ 0 w 119"/>
                <a:gd name="T5" fmla="*/ 1 h 190"/>
                <a:gd name="T6" fmla="*/ 0 w 119"/>
                <a:gd name="T7" fmla="*/ 1 h 190"/>
                <a:gd name="T8" fmla="*/ 0 w 119"/>
                <a:gd name="T9" fmla="*/ 1 h 190"/>
                <a:gd name="T10" fmla="*/ 0 w 119"/>
                <a:gd name="T11" fmla="*/ 1 h 190"/>
                <a:gd name="T12" fmla="*/ 0 w 119"/>
                <a:gd name="T13" fmla="*/ 1 h 190"/>
                <a:gd name="T14" fmla="*/ 0 w 119"/>
                <a:gd name="T15" fmla="*/ 1 h 190"/>
                <a:gd name="T16" fmla="*/ 0 w 119"/>
                <a:gd name="T17" fmla="*/ 0 h 190"/>
                <a:gd name="T18" fmla="*/ 0 w 119"/>
                <a:gd name="T19" fmla="*/ 1 h 190"/>
                <a:gd name="T20" fmla="*/ 0 w 119"/>
                <a:gd name="T21" fmla="*/ 1 h 190"/>
                <a:gd name="T22" fmla="*/ 0 w 119"/>
                <a:gd name="T23" fmla="*/ 1 h 190"/>
                <a:gd name="T24" fmla="*/ 0 w 119"/>
                <a:gd name="T25" fmla="*/ 1 h 190"/>
                <a:gd name="T26" fmla="*/ 0 w 119"/>
                <a:gd name="T27" fmla="*/ 1 h 190"/>
                <a:gd name="T28" fmla="*/ 0 w 119"/>
                <a:gd name="T29" fmla="*/ 1 h 190"/>
                <a:gd name="T30" fmla="*/ 0 w 119"/>
                <a:gd name="T31" fmla="*/ 1 h 190"/>
                <a:gd name="T32" fmla="*/ 0 w 119"/>
                <a:gd name="T33" fmla="*/ 1 h 190"/>
                <a:gd name="T34" fmla="*/ 0 w 119"/>
                <a:gd name="T35" fmla="*/ 1 h 190"/>
                <a:gd name="T36" fmla="*/ 0 w 119"/>
                <a:gd name="T37" fmla="*/ 1 h 190"/>
                <a:gd name="T38" fmla="*/ 0 w 119"/>
                <a:gd name="T39" fmla="*/ 1 h 190"/>
                <a:gd name="T40" fmla="*/ 0 w 119"/>
                <a:gd name="T41" fmla="*/ 1 h 190"/>
                <a:gd name="T42" fmla="*/ 0 w 119"/>
                <a:gd name="T43" fmla="*/ 1 h 190"/>
                <a:gd name="T44" fmla="*/ 0 w 119"/>
                <a:gd name="T45" fmla="*/ 1 h 190"/>
                <a:gd name="T46" fmla="*/ 0 w 119"/>
                <a:gd name="T47" fmla="*/ 1 h 190"/>
                <a:gd name="T48" fmla="*/ 0 w 119"/>
                <a:gd name="T49" fmla="*/ 1 h 190"/>
                <a:gd name="T50" fmla="*/ 0 w 119"/>
                <a:gd name="T51" fmla="*/ 1 h 190"/>
                <a:gd name="T52" fmla="*/ 0 w 119"/>
                <a:gd name="T53" fmla="*/ 1 h 190"/>
                <a:gd name="T54" fmla="*/ 0 w 119"/>
                <a:gd name="T55" fmla="*/ 1 h 190"/>
                <a:gd name="T56" fmla="*/ 0 w 119"/>
                <a:gd name="T57" fmla="*/ 1 h 190"/>
                <a:gd name="T58" fmla="*/ 0 w 119"/>
                <a:gd name="T59" fmla="*/ 1 h 190"/>
                <a:gd name="T60" fmla="*/ 0 w 119"/>
                <a:gd name="T61" fmla="*/ 1 h 190"/>
                <a:gd name="T62" fmla="*/ 0 w 119"/>
                <a:gd name="T63" fmla="*/ 1 h 190"/>
                <a:gd name="T64" fmla="*/ 0 w 119"/>
                <a:gd name="T65" fmla="*/ 1 h 190"/>
                <a:gd name="T66" fmla="*/ 0 w 119"/>
                <a:gd name="T67" fmla="*/ 1 h 190"/>
                <a:gd name="T68" fmla="*/ 0 w 119"/>
                <a:gd name="T69" fmla="*/ 1 h 190"/>
                <a:gd name="T70" fmla="*/ 0 w 119"/>
                <a:gd name="T71" fmla="*/ 1 h 190"/>
                <a:gd name="T72" fmla="*/ 0 w 119"/>
                <a:gd name="T73" fmla="*/ 1 h 190"/>
                <a:gd name="T74" fmla="*/ 0 w 119"/>
                <a:gd name="T75" fmla="*/ 1 h 190"/>
                <a:gd name="T76" fmla="*/ 0 w 119"/>
                <a:gd name="T77" fmla="*/ 1 h 190"/>
                <a:gd name="T78" fmla="*/ 0 w 119"/>
                <a:gd name="T79" fmla="*/ 1 h 190"/>
                <a:gd name="T80" fmla="*/ 0 w 119"/>
                <a:gd name="T81" fmla="*/ 1 h 190"/>
                <a:gd name="T82" fmla="*/ 0 w 119"/>
                <a:gd name="T83" fmla="*/ 1 h 190"/>
                <a:gd name="T84" fmla="*/ 0 w 119"/>
                <a:gd name="T85" fmla="*/ 1 h 190"/>
                <a:gd name="T86" fmla="*/ 0 w 119"/>
                <a:gd name="T87" fmla="*/ 1 h 190"/>
                <a:gd name="T88" fmla="*/ 0 w 119"/>
                <a:gd name="T89" fmla="*/ 1 h 190"/>
                <a:gd name="T90" fmla="*/ 0 w 119"/>
                <a:gd name="T91" fmla="*/ 1 h 190"/>
                <a:gd name="T92" fmla="*/ 0 w 119"/>
                <a:gd name="T93" fmla="*/ 1 h 190"/>
                <a:gd name="T94" fmla="*/ 0 w 119"/>
                <a:gd name="T95" fmla="*/ 1 h 190"/>
                <a:gd name="T96" fmla="*/ 0 w 119"/>
                <a:gd name="T97" fmla="*/ 1 h 190"/>
                <a:gd name="T98" fmla="*/ 0 w 119"/>
                <a:gd name="T99" fmla="*/ 1 h 190"/>
                <a:gd name="T100" fmla="*/ 0 w 119"/>
                <a:gd name="T101" fmla="*/ 1 h 190"/>
                <a:gd name="T102" fmla="*/ 0 w 119"/>
                <a:gd name="T103" fmla="*/ 1 h 190"/>
                <a:gd name="T104" fmla="*/ 0 w 119"/>
                <a:gd name="T105" fmla="*/ 1 h 190"/>
                <a:gd name="T106" fmla="*/ 0 w 119"/>
                <a:gd name="T107" fmla="*/ 1 h 190"/>
                <a:gd name="T108" fmla="*/ 0 w 119"/>
                <a:gd name="T109" fmla="*/ 1 h 190"/>
                <a:gd name="T110" fmla="*/ 0 w 119"/>
                <a:gd name="T111" fmla="*/ 1 h 190"/>
                <a:gd name="T112" fmla="*/ 0 w 119"/>
                <a:gd name="T113" fmla="*/ 1 h 190"/>
                <a:gd name="T114" fmla="*/ 0 w 119"/>
                <a:gd name="T115" fmla="*/ 1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9"/>
                <a:gd name="T175" fmla="*/ 0 h 190"/>
                <a:gd name="T176" fmla="*/ 119 w 119"/>
                <a:gd name="T177" fmla="*/ 190 h 1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9" h="190">
                  <a:moveTo>
                    <a:pt x="58" y="59"/>
                  </a:moveTo>
                  <a:lnTo>
                    <a:pt x="52" y="54"/>
                  </a:lnTo>
                  <a:lnTo>
                    <a:pt x="48" y="47"/>
                  </a:lnTo>
                  <a:lnTo>
                    <a:pt x="44" y="39"/>
                  </a:lnTo>
                  <a:lnTo>
                    <a:pt x="43" y="31"/>
                  </a:lnTo>
                  <a:lnTo>
                    <a:pt x="45" y="18"/>
                  </a:lnTo>
                  <a:lnTo>
                    <a:pt x="51" y="9"/>
                  </a:lnTo>
                  <a:lnTo>
                    <a:pt x="60" y="2"/>
                  </a:lnTo>
                  <a:lnTo>
                    <a:pt x="72" y="0"/>
                  </a:lnTo>
                  <a:lnTo>
                    <a:pt x="82" y="2"/>
                  </a:lnTo>
                  <a:lnTo>
                    <a:pt x="91" y="9"/>
                  </a:lnTo>
                  <a:lnTo>
                    <a:pt x="97" y="18"/>
                  </a:lnTo>
                  <a:lnTo>
                    <a:pt x="99" y="31"/>
                  </a:lnTo>
                  <a:lnTo>
                    <a:pt x="98" y="39"/>
                  </a:lnTo>
                  <a:lnTo>
                    <a:pt x="97" y="46"/>
                  </a:lnTo>
                  <a:lnTo>
                    <a:pt x="94" y="52"/>
                  </a:lnTo>
                  <a:lnTo>
                    <a:pt x="88" y="56"/>
                  </a:lnTo>
                  <a:lnTo>
                    <a:pt x="89" y="68"/>
                  </a:lnTo>
                  <a:lnTo>
                    <a:pt x="99" y="77"/>
                  </a:lnTo>
                  <a:lnTo>
                    <a:pt x="110" y="90"/>
                  </a:lnTo>
                  <a:lnTo>
                    <a:pt x="117" y="105"/>
                  </a:lnTo>
                  <a:lnTo>
                    <a:pt x="119" y="124"/>
                  </a:lnTo>
                  <a:lnTo>
                    <a:pt x="118" y="138"/>
                  </a:lnTo>
                  <a:lnTo>
                    <a:pt x="114" y="149"/>
                  </a:lnTo>
                  <a:lnTo>
                    <a:pt x="109" y="161"/>
                  </a:lnTo>
                  <a:lnTo>
                    <a:pt x="102" y="170"/>
                  </a:lnTo>
                  <a:lnTo>
                    <a:pt x="92" y="178"/>
                  </a:lnTo>
                  <a:lnTo>
                    <a:pt x="82" y="185"/>
                  </a:lnTo>
                  <a:lnTo>
                    <a:pt x="72" y="189"/>
                  </a:lnTo>
                  <a:lnTo>
                    <a:pt x="59" y="190"/>
                  </a:lnTo>
                  <a:lnTo>
                    <a:pt x="48" y="189"/>
                  </a:lnTo>
                  <a:lnTo>
                    <a:pt x="36" y="185"/>
                  </a:lnTo>
                  <a:lnTo>
                    <a:pt x="27" y="178"/>
                  </a:lnTo>
                  <a:lnTo>
                    <a:pt x="18" y="170"/>
                  </a:lnTo>
                  <a:lnTo>
                    <a:pt x="11" y="161"/>
                  </a:lnTo>
                  <a:lnTo>
                    <a:pt x="5" y="149"/>
                  </a:lnTo>
                  <a:lnTo>
                    <a:pt x="1" y="138"/>
                  </a:lnTo>
                  <a:lnTo>
                    <a:pt x="0" y="124"/>
                  </a:lnTo>
                  <a:lnTo>
                    <a:pt x="1" y="109"/>
                  </a:lnTo>
                  <a:lnTo>
                    <a:pt x="7" y="95"/>
                  </a:lnTo>
                  <a:lnTo>
                    <a:pt x="14" y="84"/>
                  </a:lnTo>
                  <a:lnTo>
                    <a:pt x="23" y="73"/>
                  </a:lnTo>
                  <a:lnTo>
                    <a:pt x="28" y="71"/>
                  </a:lnTo>
                  <a:lnTo>
                    <a:pt x="33" y="72"/>
                  </a:lnTo>
                  <a:lnTo>
                    <a:pt x="35" y="78"/>
                  </a:lnTo>
                  <a:lnTo>
                    <a:pt x="34" y="86"/>
                  </a:lnTo>
                  <a:lnTo>
                    <a:pt x="31" y="99"/>
                  </a:lnTo>
                  <a:lnTo>
                    <a:pt x="35" y="113"/>
                  </a:lnTo>
                  <a:lnTo>
                    <a:pt x="44" y="123"/>
                  </a:lnTo>
                  <a:lnTo>
                    <a:pt x="59" y="124"/>
                  </a:lnTo>
                  <a:lnTo>
                    <a:pt x="63" y="122"/>
                  </a:lnTo>
                  <a:lnTo>
                    <a:pt x="68" y="115"/>
                  </a:lnTo>
                  <a:lnTo>
                    <a:pt x="68" y="99"/>
                  </a:lnTo>
                  <a:lnTo>
                    <a:pt x="58" y="75"/>
                  </a:lnTo>
                  <a:lnTo>
                    <a:pt x="58" y="69"/>
                  </a:lnTo>
                  <a:lnTo>
                    <a:pt x="58" y="64"/>
                  </a:lnTo>
                  <a:lnTo>
                    <a:pt x="58" y="60"/>
                  </a:lnTo>
                  <a:lnTo>
                    <a:pt x="58" y="59"/>
                  </a:lnTo>
                  <a:close/>
                </a:path>
              </a:pathLst>
            </a:custGeom>
            <a:solidFill>
              <a:srgbClr val="662D35"/>
            </a:solidFill>
            <a:ln w="9525">
              <a:noFill/>
              <a:round/>
              <a:headEnd/>
              <a:tailEnd/>
            </a:ln>
          </p:spPr>
          <p:txBody>
            <a:bodyPr/>
            <a:lstStyle/>
            <a:p>
              <a:endParaRPr lang="fr-FR"/>
            </a:p>
          </p:txBody>
        </p:sp>
        <p:sp>
          <p:nvSpPr>
            <p:cNvPr id="49210" name="Freeform 67"/>
            <p:cNvSpPr>
              <a:spLocks/>
            </p:cNvSpPr>
            <p:nvPr/>
          </p:nvSpPr>
          <p:spPr bwMode="auto">
            <a:xfrm>
              <a:off x="3732" y="3499"/>
              <a:ext cx="59" cy="95"/>
            </a:xfrm>
            <a:custGeom>
              <a:avLst/>
              <a:gdLst>
                <a:gd name="T0" fmla="*/ 0 w 119"/>
                <a:gd name="T1" fmla="*/ 1 h 190"/>
                <a:gd name="T2" fmla="*/ 0 w 119"/>
                <a:gd name="T3" fmla="*/ 1 h 190"/>
                <a:gd name="T4" fmla="*/ 0 w 119"/>
                <a:gd name="T5" fmla="*/ 1 h 190"/>
                <a:gd name="T6" fmla="*/ 0 w 119"/>
                <a:gd name="T7" fmla="*/ 1 h 190"/>
                <a:gd name="T8" fmla="*/ 0 w 119"/>
                <a:gd name="T9" fmla="*/ 1 h 190"/>
                <a:gd name="T10" fmla="*/ 0 w 119"/>
                <a:gd name="T11" fmla="*/ 0 h 190"/>
                <a:gd name="T12" fmla="*/ 0 w 119"/>
                <a:gd name="T13" fmla="*/ 1 h 190"/>
                <a:gd name="T14" fmla="*/ 0 w 119"/>
                <a:gd name="T15" fmla="*/ 1 h 190"/>
                <a:gd name="T16" fmla="*/ 0 w 119"/>
                <a:gd name="T17" fmla="*/ 1 h 190"/>
                <a:gd name="T18" fmla="*/ 0 w 119"/>
                <a:gd name="T19" fmla="*/ 1 h 190"/>
                <a:gd name="T20" fmla="*/ 0 w 119"/>
                <a:gd name="T21" fmla="*/ 1 h 190"/>
                <a:gd name="T22" fmla="*/ 0 w 119"/>
                <a:gd name="T23" fmla="*/ 1 h 190"/>
                <a:gd name="T24" fmla="*/ 0 w 119"/>
                <a:gd name="T25" fmla="*/ 1 h 190"/>
                <a:gd name="T26" fmla="*/ 0 w 119"/>
                <a:gd name="T27" fmla="*/ 1 h 190"/>
                <a:gd name="T28" fmla="*/ 0 w 119"/>
                <a:gd name="T29" fmla="*/ 1 h 190"/>
                <a:gd name="T30" fmla="*/ 0 w 119"/>
                <a:gd name="T31" fmla="*/ 1 h 190"/>
                <a:gd name="T32" fmla="*/ 0 w 119"/>
                <a:gd name="T33" fmla="*/ 1 h 190"/>
                <a:gd name="T34" fmla="*/ 0 w 119"/>
                <a:gd name="T35" fmla="*/ 1 h 190"/>
                <a:gd name="T36" fmla="*/ 0 w 119"/>
                <a:gd name="T37" fmla="*/ 1 h 190"/>
                <a:gd name="T38" fmla="*/ 0 w 119"/>
                <a:gd name="T39" fmla="*/ 1 h 190"/>
                <a:gd name="T40" fmla="*/ 0 w 119"/>
                <a:gd name="T41" fmla="*/ 1 h 190"/>
                <a:gd name="T42" fmla="*/ 0 w 119"/>
                <a:gd name="T43" fmla="*/ 1 h 190"/>
                <a:gd name="T44" fmla="*/ 0 w 119"/>
                <a:gd name="T45" fmla="*/ 1 h 190"/>
                <a:gd name="T46" fmla="*/ 0 w 119"/>
                <a:gd name="T47" fmla="*/ 1 h 190"/>
                <a:gd name="T48" fmla="*/ 0 w 119"/>
                <a:gd name="T49" fmla="*/ 1 h 190"/>
                <a:gd name="T50" fmla="*/ 0 w 119"/>
                <a:gd name="T51" fmla="*/ 1 h 190"/>
                <a:gd name="T52" fmla="*/ 0 w 119"/>
                <a:gd name="T53" fmla="*/ 1 h 190"/>
                <a:gd name="T54" fmla="*/ 0 w 119"/>
                <a:gd name="T55" fmla="*/ 1 h 190"/>
                <a:gd name="T56" fmla="*/ 0 w 119"/>
                <a:gd name="T57" fmla="*/ 1 h 190"/>
                <a:gd name="T58" fmla="*/ 0 w 119"/>
                <a:gd name="T59" fmla="*/ 1 h 190"/>
                <a:gd name="T60" fmla="*/ 0 w 119"/>
                <a:gd name="T61" fmla="*/ 1 h 190"/>
                <a:gd name="T62" fmla="*/ 0 w 119"/>
                <a:gd name="T63" fmla="*/ 1 h 190"/>
                <a:gd name="T64" fmla="*/ 0 w 119"/>
                <a:gd name="T65" fmla="*/ 1 h 190"/>
                <a:gd name="T66" fmla="*/ 0 w 119"/>
                <a:gd name="T67" fmla="*/ 1 h 190"/>
                <a:gd name="T68" fmla="*/ 0 w 119"/>
                <a:gd name="T69" fmla="*/ 1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9"/>
                <a:gd name="T106" fmla="*/ 0 h 190"/>
                <a:gd name="T107" fmla="*/ 119 w 119"/>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9" h="190">
                  <a:moveTo>
                    <a:pt x="58" y="59"/>
                  </a:moveTo>
                  <a:lnTo>
                    <a:pt x="58" y="59"/>
                  </a:lnTo>
                  <a:lnTo>
                    <a:pt x="52" y="54"/>
                  </a:lnTo>
                  <a:lnTo>
                    <a:pt x="48" y="47"/>
                  </a:lnTo>
                  <a:lnTo>
                    <a:pt x="44" y="39"/>
                  </a:lnTo>
                  <a:lnTo>
                    <a:pt x="43" y="31"/>
                  </a:lnTo>
                  <a:lnTo>
                    <a:pt x="45" y="18"/>
                  </a:lnTo>
                  <a:lnTo>
                    <a:pt x="51" y="9"/>
                  </a:lnTo>
                  <a:lnTo>
                    <a:pt x="60" y="2"/>
                  </a:lnTo>
                  <a:lnTo>
                    <a:pt x="72" y="0"/>
                  </a:lnTo>
                  <a:lnTo>
                    <a:pt x="82" y="2"/>
                  </a:lnTo>
                  <a:lnTo>
                    <a:pt x="91" y="9"/>
                  </a:lnTo>
                  <a:lnTo>
                    <a:pt x="97" y="18"/>
                  </a:lnTo>
                  <a:lnTo>
                    <a:pt x="99" y="31"/>
                  </a:lnTo>
                  <a:lnTo>
                    <a:pt x="98" y="39"/>
                  </a:lnTo>
                  <a:lnTo>
                    <a:pt x="97" y="46"/>
                  </a:lnTo>
                  <a:lnTo>
                    <a:pt x="94" y="52"/>
                  </a:lnTo>
                  <a:lnTo>
                    <a:pt x="88" y="56"/>
                  </a:lnTo>
                  <a:lnTo>
                    <a:pt x="89" y="68"/>
                  </a:lnTo>
                  <a:lnTo>
                    <a:pt x="99" y="77"/>
                  </a:lnTo>
                  <a:lnTo>
                    <a:pt x="110" y="90"/>
                  </a:lnTo>
                  <a:lnTo>
                    <a:pt x="117" y="105"/>
                  </a:lnTo>
                  <a:lnTo>
                    <a:pt x="119" y="124"/>
                  </a:lnTo>
                  <a:lnTo>
                    <a:pt x="118" y="138"/>
                  </a:lnTo>
                  <a:lnTo>
                    <a:pt x="114" y="149"/>
                  </a:lnTo>
                  <a:lnTo>
                    <a:pt x="109" y="161"/>
                  </a:lnTo>
                  <a:lnTo>
                    <a:pt x="102" y="170"/>
                  </a:lnTo>
                  <a:lnTo>
                    <a:pt x="92" y="178"/>
                  </a:lnTo>
                  <a:lnTo>
                    <a:pt x="82" y="185"/>
                  </a:lnTo>
                  <a:lnTo>
                    <a:pt x="72" y="189"/>
                  </a:lnTo>
                  <a:lnTo>
                    <a:pt x="59" y="190"/>
                  </a:lnTo>
                  <a:lnTo>
                    <a:pt x="48" y="189"/>
                  </a:lnTo>
                  <a:lnTo>
                    <a:pt x="36" y="185"/>
                  </a:lnTo>
                  <a:lnTo>
                    <a:pt x="27" y="178"/>
                  </a:lnTo>
                  <a:lnTo>
                    <a:pt x="18" y="170"/>
                  </a:lnTo>
                  <a:lnTo>
                    <a:pt x="11" y="161"/>
                  </a:lnTo>
                  <a:lnTo>
                    <a:pt x="5" y="149"/>
                  </a:lnTo>
                  <a:lnTo>
                    <a:pt x="1" y="138"/>
                  </a:lnTo>
                  <a:lnTo>
                    <a:pt x="0" y="124"/>
                  </a:lnTo>
                  <a:lnTo>
                    <a:pt x="1" y="109"/>
                  </a:lnTo>
                  <a:lnTo>
                    <a:pt x="7" y="95"/>
                  </a:lnTo>
                  <a:lnTo>
                    <a:pt x="14" y="84"/>
                  </a:lnTo>
                  <a:lnTo>
                    <a:pt x="23" y="73"/>
                  </a:lnTo>
                  <a:lnTo>
                    <a:pt x="28" y="71"/>
                  </a:lnTo>
                  <a:lnTo>
                    <a:pt x="33" y="72"/>
                  </a:lnTo>
                  <a:lnTo>
                    <a:pt x="35" y="78"/>
                  </a:lnTo>
                  <a:lnTo>
                    <a:pt x="34" y="86"/>
                  </a:lnTo>
                  <a:lnTo>
                    <a:pt x="31" y="99"/>
                  </a:lnTo>
                  <a:lnTo>
                    <a:pt x="35" y="113"/>
                  </a:lnTo>
                  <a:lnTo>
                    <a:pt x="44" y="123"/>
                  </a:lnTo>
                  <a:lnTo>
                    <a:pt x="59" y="124"/>
                  </a:lnTo>
                  <a:lnTo>
                    <a:pt x="63" y="122"/>
                  </a:lnTo>
                  <a:lnTo>
                    <a:pt x="68" y="115"/>
                  </a:lnTo>
                  <a:lnTo>
                    <a:pt x="68" y="99"/>
                  </a:lnTo>
                  <a:lnTo>
                    <a:pt x="58" y="75"/>
                  </a:lnTo>
                  <a:lnTo>
                    <a:pt x="58" y="69"/>
                  </a:lnTo>
                  <a:lnTo>
                    <a:pt x="58" y="64"/>
                  </a:lnTo>
                  <a:lnTo>
                    <a:pt x="58" y="60"/>
                  </a:lnTo>
                  <a:lnTo>
                    <a:pt x="58" y="59"/>
                  </a:lnTo>
                </a:path>
              </a:pathLst>
            </a:custGeom>
            <a:noFill/>
            <a:ln w="0">
              <a:solidFill>
                <a:srgbClr val="000000"/>
              </a:solidFill>
              <a:round/>
              <a:headEnd/>
              <a:tailEnd/>
            </a:ln>
          </p:spPr>
          <p:txBody>
            <a:bodyPr/>
            <a:lstStyle/>
            <a:p>
              <a:endParaRPr lang="fr-FR"/>
            </a:p>
          </p:txBody>
        </p:sp>
        <p:sp>
          <p:nvSpPr>
            <p:cNvPr id="49211" name="Freeform 68"/>
            <p:cNvSpPr>
              <a:spLocks/>
            </p:cNvSpPr>
            <p:nvPr/>
          </p:nvSpPr>
          <p:spPr bwMode="auto">
            <a:xfrm>
              <a:off x="3721" y="3200"/>
              <a:ext cx="138" cy="56"/>
            </a:xfrm>
            <a:custGeom>
              <a:avLst/>
              <a:gdLst>
                <a:gd name="T0" fmla="*/ 0 w 277"/>
                <a:gd name="T1" fmla="*/ 0 h 113"/>
                <a:gd name="T2" fmla="*/ 0 w 277"/>
                <a:gd name="T3" fmla="*/ 0 h 113"/>
                <a:gd name="T4" fmla="*/ 0 w 277"/>
                <a:gd name="T5" fmla="*/ 0 h 113"/>
                <a:gd name="T6" fmla="*/ 0 w 277"/>
                <a:gd name="T7" fmla="*/ 0 h 113"/>
                <a:gd name="T8" fmla="*/ 0 w 277"/>
                <a:gd name="T9" fmla="*/ 0 h 113"/>
                <a:gd name="T10" fmla="*/ 0 w 277"/>
                <a:gd name="T11" fmla="*/ 0 h 113"/>
                <a:gd name="T12" fmla="*/ 0 w 277"/>
                <a:gd name="T13" fmla="*/ 0 h 113"/>
                <a:gd name="T14" fmla="*/ 0 w 277"/>
                <a:gd name="T15" fmla="*/ 0 h 113"/>
                <a:gd name="T16" fmla="*/ 0 w 277"/>
                <a:gd name="T17" fmla="*/ 0 h 113"/>
                <a:gd name="T18" fmla="*/ 0 w 277"/>
                <a:gd name="T19" fmla="*/ 0 h 113"/>
                <a:gd name="T20" fmla="*/ 0 w 277"/>
                <a:gd name="T21" fmla="*/ 0 h 113"/>
                <a:gd name="T22" fmla="*/ 0 w 277"/>
                <a:gd name="T23" fmla="*/ 0 h 113"/>
                <a:gd name="T24" fmla="*/ 0 w 277"/>
                <a:gd name="T25" fmla="*/ 0 h 113"/>
                <a:gd name="T26" fmla="*/ 0 w 277"/>
                <a:gd name="T27" fmla="*/ 0 h 113"/>
                <a:gd name="T28" fmla="*/ 0 w 277"/>
                <a:gd name="T29" fmla="*/ 0 h 113"/>
                <a:gd name="T30" fmla="*/ 0 w 277"/>
                <a:gd name="T31" fmla="*/ 0 h 113"/>
                <a:gd name="T32" fmla="*/ 0 w 277"/>
                <a:gd name="T33" fmla="*/ 0 h 113"/>
                <a:gd name="T34" fmla="*/ 0 w 277"/>
                <a:gd name="T35" fmla="*/ 0 h 113"/>
                <a:gd name="T36" fmla="*/ 0 w 277"/>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7"/>
                <a:gd name="T58" fmla="*/ 0 h 113"/>
                <a:gd name="T59" fmla="*/ 277 w 277"/>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7" h="113">
                  <a:moveTo>
                    <a:pt x="256" y="0"/>
                  </a:moveTo>
                  <a:lnTo>
                    <a:pt x="262" y="0"/>
                  </a:lnTo>
                  <a:lnTo>
                    <a:pt x="268" y="1"/>
                  </a:lnTo>
                  <a:lnTo>
                    <a:pt x="272" y="5"/>
                  </a:lnTo>
                  <a:lnTo>
                    <a:pt x="276" y="11"/>
                  </a:lnTo>
                  <a:lnTo>
                    <a:pt x="277" y="16"/>
                  </a:lnTo>
                  <a:lnTo>
                    <a:pt x="274" y="22"/>
                  </a:lnTo>
                  <a:lnTo>
                    <a:pt x="271" y="27"/>
                  </a:lnTo>
                  <a:lnTo>
                    <a:pt x="266" y="29"/>
                  </a:lnTo>
                  <a:lnTo>
                    <a:pt x="20" y="112"/>
                  </a:lnTo>
                  <a:lnTo>
                    <a:pt x="14" y="113"/>
                  </a:lnTo>
                  <a:lnTo>
                    <a:pt x="9" y="111"/>
                  </a:lnTo>
                  <a:lnTo>
                    <a:pt x="4" y="107"/>
                  </a:lnTo>
                  <a:lnTo>
                    <a:pt x="0" y="103"/>
                  </a:lnTo>
                  <a:lnTo>
                    <a:pt x="0" y="96"/>
                  </a:lnTo>
                  <a:lnTo>
                    <a:pt x="2" y="90"/>
                  </a:lnTo>
                  <a:lnTo>
                    <a:pt x="5" y="85"/>
                  </a:lnTo>
                  <a:lnTo>
                    <a:pt x="11" y="83"/>
                  </a:lnTo>
                  <a:lnTo>
                    <a:pt x="256" y="0"/>
                  </a:lnTo>
                  <a:close/>
                </a:path>
              </a:pathLst>
            </a:custGeom>
            <a:solidFill>
              <a:srgbClr val="FFBF7F"/>
            </a:solidFill>
            <a:ln w="9525">
              <a:noFill/>
              <a:round/>
              <a:headEnd/>
              <a:tailEnd/>
            </a:ln>
          </p:spPr>
          <p:txBody>
            <a:bodyPr/>
            <a:lstStyle/>
            <a:p>
              <a:endParaRPr lang="fr-FR"/>
            </a:p>
          </p:txBody>
        </p:sp>
        <p:sp>
          <p:nvSpPr>
            <p:cNvPr id="49212" name="Freeform 69"/>
            <p:cNvSpPr>
              <a:spLocks/>
            </p:cNvSpPr>
            <p:nvPr/>
          </p:nvSpPr>
          <p:spPr bwMode="auto">
            <a:xfrm>
              <a:off x="3721" y="3200"/>
              <a:ext cx="138" cy="56"/>
            </a:xfrm>
            <a:custGeom>
              <a:avLst/>
              <a:gdLst>
                <a:gd name="T0" fmla="*/ 0 w 277"/>
                <a:gd name="T1" fmla="*/ 0 h 113"/>
                <a:gd name="T2" fmla="*/ 0 w 277"/>
                <a:gd name="T3" fmla="*/ 0 h 113"/>
                <a:gd name="T4" fmla="*/ 0 w 277"/>
                <a:gd name="T5" fmla="*/ 0 h 113"/>
                <a:gd name="T6" fmla="*/ 0 w 277"/>
                <a:gd name="T7" fmla="*/ 0 h 113"/>
                <a:gd name="T8" fmla="*/ 0 w 277"/>
                <a:gd name="T9" fmla="*/ 0 h 113"/>
                <a:gd name="T10" fmla="*/ 0 w 277"/>
                <a:gd name="T11" fmla="*/ 0 h 113"/>
                <a:gd name="T12" fmla="*/ 0 w 277"/>
                <a:gd name="T13" fmla="*/ 0 h 113"/>
                <a:gd name="T14" fmla="*/ 0 w 277"/>
                <a:gd name="T15" fmla="*/ 0 h 113"/>
                <a:gd name="T16" fmla="*/ 0 w 277"/>
                <a:gd name="T17" fmla="*/ 0 h 113"/>
                <a:gd name="T18" fmla="*/ 0 w 277"/>
                <a:gd name="T19" fmla="*/ 0 h 113"/>
                <a:gd name="T20" fmla="*/ 0 w 277"/>
                <a:gd name="T21" fmla="*/ 0 h 113"/>
                <a:gd name="T22" fmla="*/ 0 w 277"/>
                <a:gd name="T23" fmla="*/ 0 h 113"/>
                <a:gd name="T24" fmla="*/ 0 w 277"/>
                <a:gd name="T25" fmla="*/ 0 h 113"/>
                <a:gd name="T26" fmla="*/ 0 w 277"/>
                <a:gd name="T27" fmla="*/ 0 h 113"/>
                <a:gd name="T28" fmla="*/ 0 w 277"/>
                <a:gd name="T29" fmla="*/ 0 h 113"/>
                <a:gd name="T30" fmla="*/ 0 w 277"/>
                <a:gd name="T31" fmla="*/ 0 h 113"/>
                <a:gd name="T32" fmla="*/ 0 w 277"/>
                <a:gd name="T33" fmla="*/ 0 h 113"/>
                <a:gd name="T34" fmla="*/ 0 w 277"/>
                <a:gd name="T35" fmla="*/ 0 h 113"/>
                <a:gd name="T36" fmla="*/ 0 w 277"/>
                <a:gd name="T37" fmla="*/ 0 h 113"/>
                <a:gd name="T38" fmla="*/ 0 w 277"/>
                <a:gd name="T39" fmla="*/ 0 h 113"/>
                <a:gd name="T40" fmla="*/ 0 w 277"/>
                <a:gd name="T41" fmla="*/ 0 h 113"/>
                <a:gd name="T42" fmla="*/ 0 w 277"/>
                <a:gd name="T43" fmla="*/ 0 h 113"/>
                <a:gd name="T44" fmla="*/ 0 w 277"/>
                <a:gd name="T45" fmla="*/ 0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7"/>
                <a:gd name="T70" fmla="*/ 0 h 113"/>
                <a:gd name="T71" fmla="*/ 277 w 277"/>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7" h="113">
                  <a:moveTo>
                    <a:pt x="256" y="0"/>
                  </a:moveTo>
                  <a:lnTo>
                    <a:pt x="256" y="0"/>
                  </a:lnTo>
                  <a:lnTo>
                    <a:pt x="262" y="0"/>
                  </a:lnTo>
                  <a:lnTo>
                    <a:pt x="268" y="1"/>
                  </a:lnTo>
                  <a:lnTo>
                    <a:pt x="272" y="5"/>
                  </a:lnTo>
                  <a:lnTo>
                    <a:pt x="276" y="11"/>
                  </a:lnTo>
                  <a:lnTo>
                    <a:pt x="277" y="16"/>
                  </a:lnTo>
                  <a:lnTo>
                    <a:pt x="274" y="22"/>
                  </a:lnTo>
                  <a:lnTo>
                    <a:pt x="271" y="27"/>
                  </a:lnTo>
                  <a:lnTo>
                    <a:pt x="266" y="29"/>
                  </a:lnTo>
                  <a:lnTo>
                    <a:pt x="20" y="112"/>
                  </a:lnTo>
                  <a:lnTo>
                    <a:pt x="14" y="113"/>
                  </a:lnTo>
                  <a:lnTo>
                    <a:pt x="9" y="111"/>
                  </a:lnTo>
                  <a:lnTo>
                    <a:pt x="4" y="107"/>
                  </a:lnTo>
                  <a:lnTo>
                    <a:pt x="0" y="103"/>
                  </a:lnTo>
                  <a:lnTo>
                    <a:pt x="0" y="96"/>
                  </a:lnTo>
                  <a:lnTo>
                    <a:pt x="2" y="90"/>
                  </a:lnTo>
                  <a:lnTo>
                    <a:pt x="5" y="85"/>
                  </a:lnTo>
                  <a:lnTo>
                    <a:pt x="11" y="83"/>
                  </a:lnTo>
                  <a:lnTo>
                    <a:pt x="256" y="0"/>
                  </a:lnTo>
                </a:path>
              </a:pathLst>
            </a:custGeom>
            <a:noFill/>
            <a:ln w="0">
              <a:solidFill>
                <a:srgbClr val="000000"/>
              </a:solidFill>
              <a:round/>
              <a:headEnd/>
              <a:tailEnd/>
            </a:ln>
          </p:spPr>
          <p:txBody>
            <a:bodyPr/>
            <a:lstStyle/>
            <a:p>
              <a:endParaRPr lang="fr-FR"/>
            </a:p>
          </p:txBody>
        </p:sp>
        <p:sp>
          <p:nvSpPr>
            <p:cNvPr id="49213" name="Freeform 70"/>
            <p:cNvSpPr>
              <a:spLocks/>
            </p:cNvSpPr>
            <p:nvPr/>
          </p:nvSpPr>
          <p:spPr bwMode="auto">
            <a:xfrm>
              <a:off x="3747" y="3171"/>
              <a:ext cx="72" cy="60"/>
            </a:xfrm>
            <a:custGeom>
              <a:avLst/>
              <a:gdLst>
                <a:gd name="T0" fmla="*/ 1 w 144"/>
                <a:gd name="T1" fmla="*/ 1 h 120"/>
                <a:gd name="T2" fmla="*/ 1 w 144"/>
                <a:gd name="T3" fmla="*/ 1 h 120"/>
                <a:gd name="T4" fmla="*/ 0 w 144"/>
                <a:gd name="T5" fmla="*/ 1 h 120"/>
                <a:gd name="T6" fmla="*/ 0 w 144"/>
                <a:gd name="T7" fmla="*/ 1 h 120"/>
                <a:gd name="T8" fmla="*/ 1 w 144"/>
                <a:gd name="T9" fmla="*/ 1 h 120"/>
                <a:gd name="T10" fmla="*/ 1 w 144"/>
                <a:gd name="T11" fmla="*/ 1 h 120"/>
                <a:gd name="T12" fmla="*/ 1 w 144"/>
                <a:gd name="T13" fmla="*/ 1 h 120"/>
                <a:gd name="T14" fmla="*/ 1 w 144"/>
                <a:gd name="T15" fmla="*/ 1 h 120"/>
                <a:gd name="T16" fmla="*/ 1 w 144"/>
                <a:gd name="T17" fmla="*/ 1 h 120"/>
                <a:gd name="T18" fmla="*/ 1 w 144"/>
                <a:gd name="T19" fmla="*/ 1 h 120"/>
                <a:gd name="T20" fmla="*/ 1 w 144"/>
                <a:gd name="T21" fmla="*/ 1 h 120"/>
                <a:gd name="T22" fmla="*/ 1 w 144"/>
                <a:gd name="T23" fmla="*/ 0 h 120"/>
                <a:gd name="T24" fmla="*/ 1 w 144"/>
                <a:gd name="T25" fmla="*/ 1 h 120"/>
                <a:gd name="T26" fmla="*/ 1 w 144"/>
                <a:gd name="T27" fmla="*/ 1 h 120"/>
                <a:gd name="T28" fmla="*/ 1 w 144"/>
                <a:gd name="T29" fmla="*/ 1 h 120"/>
                <a:gd name="T30" fmla="*/ 1 w 144"/>
                <a:gd name="T31" fmla="*/ 1 h 120"/>
                <a:gd name="T32" fmla="*/ 1 w 144"/>
                <a:gd name="T33" fmla="*/ 1 h 120"/>
                <a:gd name="T34" fmla="*/ 1 w 144"/>
                <a:gd name="T35" fmla="*/ 1 h 120"/>
                <a:gd name="T36" fmla="*/ 1 w 144"/>
                <a:gd name="T37" fmla="*/ 1 h 120"/>
                <a:gd name="T38" fmla="*/ 1 w 144"/>
                <a:gd name="T39" fmla="*/ 1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20"/>
                <a:gd name="T62" fmla="*/ 144 w 144"/>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20">
                  <a:moveTo>
                    <a:pt x="15" y="120"/>
                  </a:moveTo>
                  <a:lnTo>
                    <a:pt x="4" y="85"/>
                  </a:lnTo>
                  <a:lnTo>
                    <a:pt x="0" y="72"/>
                  </a:lnTo>
                  <a:lnTo>
                    <a:pt x="0" y="60"/>
                  </a:lnTo>
                  <a:lnTo>
                    <a:pt x="2" y="47"/>
                  </a:lnTo>
                  <a:lnTo>
                    <a:pt x="7" y="36"/>
                  </a:lnTo>
                  <a:lnTo>
                    <a:pt x="14" y="25"/>
                  </a:lnTo>
                  <a:lnTo>
                    <a:pt x="22" y="16"/>
                  </a:lnTo>
                  <a:lnTo>
                    <a:pt x="32" y="9"/>
                  </a:lnTo>
                  <a:lnTo>
                    <a:pt x="45" y="3"/>
                  </a:lnTo>
                  <a:lnTo>
                    <a:pt x="58" y="1"/>
                  </a:lnTo>
                  <a:lnTo>
                    <a:pt x="70" y="0"/>
                  </a:lnTo>
                  <a:lnTo>
                    <a:pt x="84" y="2"/>
                  </a:lnTo>
                  <a:lnTo>
                    <a:pt x="96" y="6"/>
                  </a:lnTo>
                  <a:lnTo>
                    <a:pt x="107" y="13"/>
                  </a:lnTo>
                  <a:lnTo>
                    <a:pt x="116" y="21"/>
                  </a:lnTo>
                  <a:lnTo>
                    <a:pt x="124" y="31"/>
                  </a:lnTo>
                  <a:lnTo>
                    <a:pt x="130" y="42"/>
                  </a:lnTo>
                  <a:lnTo>
                    <a:pt x="144" y="78"/>
                  </a:lnTo>
                  <a:lnTo>
                    <a:pt x="15" y="120"/>
                  </a:lnTo>
                  <a:close/>
                </a:path>
              </a:pathLst>
            </a:custGeom>
            <a:solidFill>
              <a:srgbClr val="FFBF7F"/>
            </a:solidFill>
            <a:ln w="9525">
              <a:noFill/>
              <a:round/>
              <a:headEnd/>
              <a:tailEnd/>
            </a:ln>
          </p:spPr>
          <p:txBody>
            <a:bodyPr/>
            <a:lstStyle/>
            <a:p>
              <a:endParaRPr lang="fr-FR"/>
            </a:p>
          </p:txBody>
        </p:sp>
        <p:sp>
          <p:nvSpPr>
            <p:cNvPr id="49214" name="Freeform 71"/>
            <p:cNvSpPr>
              <a:spLocks/>
            </p:cNvSpPr>
            <p:nvPr/>
          </p:nvSpPr>
          <p:spPr bwMode="auto">
            <a:xfrm>
              <a:off x="3747" y="3171"/>
              <a:ext cx="72" cy="60"/>
            </a:xfrm>
            <a:custGeom>
              <a:avLst/>
              <a:gdLst>
                <a:gd name="T0" fmla="*/ 1 w 144"/>
                <a:gd name="T1" fmla="*/ 1 h 120"/>
                <a:gd name="T2" fmla="*/ 1 w 144"/>
                <a:gd name="T3" fmla="*/ 1 h 120"/>
                <a:gd name="T4" fmla="*/ 1 w 144"/>
                <a:gd name="T5" fmla="*/ 1 h 120"/>
                <a:gd name="T6" fmla="*/ 0 w 144"/>
                <a:gd name="T7" fmla="*/ 1 h 120"/>
                <a:gd name="T8" fmla="*/ 0 w 144"/>
                <a:gd name="T9" fmla="*/ 1 h 120"/>
                <a:gd name="T10" fmla="*/ 1 w 144"/>
                <a:gd name="T11" fmla="*/ 1 h 120"/>
                <a:gd name="T12" fmla="*/ 1 w 144"/>
                <a:gd name="T13" fmla="*/ 1 h 120"/>
                <a:gd name="T14" fmla="*/ 1 w 144"/>
                <a:gd name="T15" fmla="*/ 1 h 120"/>
                <a:gd name="T16" fmla="*/ 1 w 144"/>
                <a:gd name="T17" fmla="*/ 1 h 120"/>
                <a:gd name="T18" fmla="*/ 1 w 144"/>
                <a:gd name="T19" fmla="*/ 1 h 120"/>
                <a:gd name="T20" fmla="*/ 1 w 144"/>
                <a:gd name="T21" fmla="*/ 1 h 120"/>
                <a:gd name="T22" fmla="*/ 1 w 144"/>
                <a:gd name="T23" fmla="*/ 1 h 120"/>
                <a:gd name="T24" fmla="*/ 1 w 144"/>
                <a:gd name="T25" fmla="*/ 1 h 120"/>
                <a:gd name="T26" fmla="*/ 1 w 144"/>
                <a:gd name="T27" fmla="*/ 0 h 120"/>
                <a:gd name="T28" fmla="*/ 1 w 144"/>
                <a:gd name="T29" fmla="*/ 1 h 120"/>
                <a:gd name="T30" fmla="*/ 1 w 144"/>
                <a:gd name="T31" fmla="*/ 1 h 120"/>
                <a:gd name="T32" fmla="*/ 1 w 144"/>
                <a:gd name="T33" fmla="*/ 1 h 120"/>
                <a:gd name="T34" fmla="*/ 1 w 144"/>
                <a:gd name="T35" fmla="*/ 1 h 120"/>
                <a:gd name="T36" fmla="*/ 1 w 144"/>
                <a:gd name="T37" fmla="*/ 1 h 120"/>
                <a:gd name="T38" fmla="*/ 1 w 144"/>
                <a:gd name="T39" fmla="*/ 1 h 120"/>
                <a:gd name="T40" fmla="*/ 1 w 144"/>
                <a:gd name="T41" fmla="*/ 1 h 120"/>
                <a:gd name="T42" fmla="*/ 1 w 144"/>
                <a:gd name="T43" fmla="*/ 1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20"/>
                <a:gd name="T68" fmla="*/ 144 w 14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20">
                  <a:moveTo>
                    <a:pt x="15" y="120"/>
                  </a:moveTo>
                  <a:lnTo>
                    <a:pt x="4" y="85"/>
                  </a:lnTo>
                  <a:lnTo>
                    <a:pt x="0" y="72"/>
                  </a:lnTo>
                  <a:lnTo>
                    <a:pt x="0" y="60"/>
                  </a:lnTo>
                  <a:lnTo>
                    <a:pt x="2" y="47"/>
                  </a:lnTo>
                  <a:lnTo>
                    <a:pt x="7" y="36"/>
                  </a:lnTo>
                  <a:lnTo>
                    <a:pt x="14" y="25"/>
                  </a:lnTo>
                  <a:lnTo>
                    <a:pt x="22" y="16"/>
                  </a:lnTo>
                  <a:lnTo>
                    <a:pt x="32" y="9"/>
                  </a:lnTo>
                  <a:lnTo>
                    <a:pt x="45" y="3"/>
                  </a:lnTo>
                  <a:lnTo>
                    <a:pt x="58" y="1"/>
                  </a:lnTo>
                  <a:lnTo>
                    <a:pt x="70" y="0"/>
                  </a:lnTo>
                  <a:lnTo>
                    <a:pt x="84" y="2"/>
                  </a:lnTo>
                  <a:lnTo>
                    <a:pt x="96" y="6"/>
                  </a:lnTo>
                  <a:lnTo>
                    <a:pt x="107" y="13"/>
                  </a:lnTo>
                  <a:lnTo>
                    <a:pt x="116" y="21"/>
                  </a:lnTo>
                  <a:lnTo>
                    <a:pt x="124" y="31"/>
                  </a:lnTo>
                  <a:lnTo>
                    <a:pt x="130" y="42"/>
                  </a:lnTo>
                  <a:lnTo>
                    <a:pt x="144" y="78"/>
                  </a:lnTo>
                  <a:lnTo>
                    <a:pt x="15" y="120"/>
                  </a:lnTo>
                </a:path>
              </a:pathLst>
            </a:custGeom>
            <a:noFill/>
            <a:ln w="0">
              <a:solidFill>
                <a:srgbClr val="000000"/>
              </a:solidFill>
              <a:round/>
              <a:headEnd/>
              <a:tailEnd/>
            </a:ln>
          </p:spPr>
          <p:txBody>
            <a:bodyPr/>
            <a:lstStyle/>
            <a:p>
              <a:endParaRPr lang="fr-FR"/>
            </a:p>
          </p:txBody>
        </p:sp>
        <p:sp>
          <p:nvSpPr>
            <p:cNvPr id="49215" name="Freeform 72"/>
            <p:cNvSpPr>
              <a:spLocks/>
            </p:cNvSpPr>
            <p:nvPr/>
          </p:nvSpPr>
          <p:spPr bwMode="auto">
            <a:xfrm>
              <a:off x="3863" y="3365"/>
              <a:ext cx="35" cy="33"/>
            </a:xfrm>
            <a:custGeom>
              <a:avLst/>
              <a:gdLst>
                <a:gd name="T0" fmla="*/ 0 w 69"/>
                <a:gd name="T1" fmla="*/ 1 h 65"/>
                <a:gd name="T2" fmla="*/ 1 w 69"/>
                <a:gd name="T3" fmla="*/ 1 h 65"/>
                <a:gd name="T4" fmla="*/ 1 w 69"/>
                <a:gd name="T5" fmla="*/ 1 h 65"/>
                <a:gd name="T6" fmla="*/ 1 w 69"/>
                <a:gd name="T7" fmla="*/ 1 h 65"/>
                <a:gd name="T8" fmla="*/ 1 w 69"/>
                <a:gd name="T9" fmla="*/ 1 h 65"/>
                <a:gd name="T10" fmla="*/ 1 w 69"/>
                <a:gd name="T11" fmla="*/ 1 h 65"/>
                <a:gd name="T12" fmla="*/ 1 w 69"/>
                <a:gd name="T13" fmla="*/ 1 h 65"/>
                <a:gd name="T14" fmla="*/ 1 w 69"/>
                <a:gd name="T15" fmla="*/ 1 h 65"/>
                <a:gd name="T16" fmla="*/ 1 w 69"/>
                <a:gd name="T17" fmla="*/ 1 h 65"/>
                <a:gd name="T18" fmla="*/ 1 w 69"/>
                <a:gd name="T19" fmla="*/ 1 h 65"/>
                <a:gd name="T20" fmla="*/ 1 w 69"/>
                <a:gd name="T21" fmla="*/ 1 h 65"/>
                <a:gd name="T22" fmla="*/ 1 w 69"/>
                <a:gd name="T23" fmla="*/ 1 h 65"/>
                <a:gd name="T24" fmla="*/ 1 w 69"/>
                <a:gd name="T25" fmla="*/ 1 h 65"/>
                <a:gd name="T26" fmla="*/ 1 w 69"/>
                <a:gd name="T27" fmla="*/ 1 h 65"/>
                <a:gd name="T28" fmla="*/ 1 w 69"/>
                <a:gd name="T29" fmla="*/ 1 h 65"/>
                <a:gd name="T30" fmla="*/ 1 w 69"/>
                <a:gd name="T31" fmla="*/ 1 h 65"/>
                <a:gd name="T32" fmla="*/ 1 w 69"/>
                <a:gd name="T33" fmla="*/ 0 h 65"/>
                <a:gd name="T34" fmla="*/ 0 w 69"/>
                <a:gd name="T35" fmla="*/ 1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65"/>
                <a:gd name="T56" fmla="*/ 69 w 69"/>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65">
                  <a:moveTo>
                    <a:pt x="0" y="61"/>
                  </a:moveTo>
                  <a:lnTo>
                    <a:pt x="2" y="62"/>
                  </a:lnTo>
                  <a:lnTo>
                    <a:pt x="10" y="63"/>
                  </a:lnTo>
                  <a:lnTo>
                    <a:pt x="19" y="64"/>
                  </a:lnTo>
                  <a:lnTo>
                    <a:pt x="32" y="65"/>
                  </a:lnTo>
                  <a:lnTo>
                    <a:pt x="44" y="64"/>
                  </a:lnTo>
                  <a:lnTo>
                    <a:pt x="55" y="62"/>
                  </a:lnTo>
                  <a:lnTo>
                    <a:pt x="64" y="56"/>
                  </a:lnTo>
                  <a:lnTo>
                    <a:pt x="69" y="46"/>
                  </a:lnTo>
                  <a:lnTo>
                    <a:pt x="69" y="35"/>
                  </a:lnTo>
                  <a:lnTo>
                    <a:pt x="65" y="25"/>
                  </a:lnTo>
                  <a:lnTo>
                    <a:pt x="59" y="18"/>
                  </a:lnTo>
                  <a:lnTo>
                    <a:pt x="50" y="11"/>
                  </a:lnTo>
                  <a:lnTo>
                    <a:pt x="40" y="7"/>
                  </a:lnTo>
                  <a:lnTo>
                    <a:pt x="30" y="3"/>
                  </a:lnTo>
                  <a:lnTo>
                    <a:pt x="21" y="1"/>
                  </a:lnTo>
                  <a:lnTo>
                    <a:pt x="11" y="0"/>
                  </a:lnTo>
                  <a:lnTo>
                    <a:pt x="0" y="61"/>
                  </a:lnTo>
                  <a:close/>
                </a:path>
              </a:pathLst>
            </a:custGeom>
            <a:solidFill>
              <a:srgbClr val="B21933"/>
            </a:solidFill>
            <a:ln w="9525">
              <a:noFill/>
              <a:round/>
              <a:headEnd/>
              <a:tailEnd/>
            </a:ln>
          </p:spPr>
          <p:txBody>
            <a:bodyPr/>
            <a:lstStyle/>
            <a:p>
              <a:endParaRPr lang="fr-FR"/>
            </a:p>
          </p:txBody>
        </p:sp>
        <p:sp>
          <p:nvSpPr>
            <p:cNvPr id="49216" name="Freeform 73"/>
            <p:cNvSpPr>
              <a:spLocks/>
            </p:cNvSpPr>
            <p:nvPr/>
          </p:nvSpPr>
          <p:spPr bwMode="auto">
            <a:xfrm>
              <a:off x="3863" y="3365"/>
              <a:ext cx="35" cy="33"/>
            </a:xfrm>
            <a:custGeom>
              <a:avLst/>
              <a:gdLst>
                <a:gd name="T0" fmla="*/ 0 w 69"/>
                <a:gd name="T1" fmla="*/ 1 h 65"/>
                <a:gd name="T2" fmla="*/ 0 w 69"/>
                <a:gd name="T3" fmla="*/ 1 h 65"/>
                <a:gd name="T4" fmla="*/ 1 w 69"/>
                <a:gd name="T5" fmla="*/ 1 h 65"/>
                <a:gd name="T6" fmla="*/ 1 w 69"/>
                <a:gd name="T7" fmla="*/ 1 h 65"/>
                <a:gd name="T8" fmla="*/ 1 w 69"/>
                <a:gd name="T9" fmla="*/ 1 h 65"/>
                <a:gd name="T10" fmla="*/ 1 w 69"/>
                <a:gd name="T11" fmla="*/ 1 h 65"/>
                <a:gd name="T12" fmla="*/ 1 w 69"/>
                <a:gd name="T13" fmla="*/ 1 h 65"/>
                <a:gd name="T14" fmla="*/ 1 w 69"/>
                <a:gd name="T15" fmla="*/ 1 h 65"/>
                <a:gd name="T16" fmla="*/ 1 w 69"/>
                <a:gd name="T17" fmla="*/ 1 h 65"/>
                <a:gd name="T18" fmla="*/ 1 w 69"/>
                <a:gd name="T19" fmla="*/ 1 h 65"/>
                <a:gd name="T20" fmla="*/ 1 w 69"/>
                <a:gd name="T21" fmla="*/ 1 h 65"/>
                <a:gd name="T22" fmla="*/ 1 w 69"/>
                <a:gd name="T23" fmla="*/ 1 h 65"/>
                <a:gd name="T24" fmla="*/ 1 w 69"/>
                <a:gd name="T25" fmla="*/ 1 h 65"/>
                <a:gd name="T26" fmla="*/ 1 w 69"/>
                <a:gd name="T27" fmla="*/ 1 h 65"/>
                <a:gd name="T28" fmla="*/ 1 w 69"/>
                <a:gd name="T29" fmla="*/ 1 h 65"/>
                <a:gd name="T30" fmla="*/ 1 w 69"/>
                <a:gd name="T31" fmla="*/ 1 h 65"/>
                <a:gd name="T32" fmla="*/ 1 w 69"/>
                <a:gd name="T33" fmla="*/ 1 h 65"/>
                <a:gd name="T34" fmla="*/ 1 w 69"/>
                <a:gd name="T35" fmla="*/ 1 h 65"/>
                <a:gd name="T36" fmla="*/ 1 w 69"/>
                <a:gd name="T37" fmla="*/ 0 h 65"/>
                <a:gd name="T38" fmla="*/ 0 w 69"/>
                <a:gd name="T39" fmla="*/ 1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
                <a:gd name="T61" fmla="*/ 0 h 65"/>
                <a:gd name="T62" fmla="*/ 69 w 69"/>
                <a:gd name="T63" fmla="*/ 65 h 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 h="65">
                  <a:moveTo>
                    <a:pt x="0" y="61"/>
                  </a:moveTo>
                  <a:lnTo>
                    <a:pt x="0" y="61"/>
                  </a:lnTo>
                  <a:lnTo>
                    <a:pt x="2" y="62"/>
                  </a:lnTo>
                  <a:lnTo>
                    <a:pt x="10" y="63"/>
                  </a:lnTo>
                  <a:lnTo>
                    <a:pt x="19" y="64"/>
                  </a:lnTo>
                  <a:lnTo>
                    <a:pt x="32" y="65"/>
                  </a:lnTo>
                  <a:lnTo>
                    <a:pt x="44" y="64"/>
                  </a:lnTo>
                  <a:lnTo>
                    <a:pt x="55" y="62"/>
                  </a:lnTo>
                  <a:lnTo>
                    <a:pt x="64" y="56"/>
                  </a:lnTo>
                  <a:lnTo>
                    <a:pt x="69" y="46"/>
                  </a:lnTo>
                  <a:lnTo>
                    <a:pt x="69" y="35"/>
                  </a:lnTo>
                  <a:lnTo>
                    <a:pt x="65" y="25"/>
                  </a:lnTo>
                  <a:lnTo>
                    <a:pt x="59" y="18"/>
                  </a:lnTo>
                  <a:lnTo>
                    <a:pt x="50" y="11"/>
                  </a:lnTo>
                  <a:lnTo>
                    <a:pt x="40" y="7"/>
                  </a:lnTo>
                  <a:lnTo>
                    <a:pt x="30" y="3"/>
                  </a:lnTo>
                  <a:lnTo>
                    <a:pt x="21" y="1"/>
                  </a:lnTo>
                  <a:lnTo>
                    <a:pt x="11" y="0"/>
                  </a:lnTo>
                  <a:lnTo>
                    <a:pt x="0" y="61"/>
                  </a:lnTo>
                </a:path>
              </a:pathLst>
            </a:custGeom>
            <a:noFill/>
            <a:ln w="0">
              <a:solidFill>
                <a:srgbClr val="000000"/>
              </a:solidFill>
              <a:round/>
              <a:headEnd/>
              <a:tailEnd/>
            </a:ln>
          </p:spPr>
          <p:txBody>
            <a:bodyPr/>
            <a:lstStyle/>
            <a:p>
              <a:endParaRPr lang="fr-FR"/>
            </a:p>
          </p:txBody>
        </p:sp>
        <p:sp>
          <p:nvSpPr>
            <p:cNvPr id="49217" name="Freeform 74"/>
            <p:cNvSpPr>
              <a:spLocks/>
            </p:cNvSpPr>
            <p:nvPr/>
          </p:nvSpPr>
          <p:spPr bwMode="auto">
            <a:xfrm>
              <a:off x="3759" y="3226"/>
              <a:ext cx="65" cy="64"/>
            </a:xfrm>
            <a:custGeom>
              <a:avLst/>
              <a:gdLst>
                <a:gd name="T0" fmla="*/ 1 w 130"/>
                <a:gd name="T1" fmla="*/ 0 h 129"/>
                <a:gd name="T2" fmla="*/ 1 w 130"/>
                <a:gd name="T3" fmla="*/ 0 h 129"/>
                <a:gd name="T4" fmla="*/ 1 w 130"/>
                <a:gd name="T5" fmla="*/ 0 h 129"/>
                <a:gd name="T6" fmla="*/ 1 w 130"/>
                <a:gd name="T7" fmla="*/ 0 h 129"/>
                <a:gd name="T8" fmla="*/ 1 w 130"/>
                <a:gd name="T9" fmla="*/ 0 h 129"/>
                <a:gd name="T10" fmla="*/ 1 w 130"/>
                <a:gd name="T11" fmla="*/ 0 h 129"/>
                <a:gd name="T12" fmla="*/ 1 w 130"/>
                <a:gd name="T13" fmla="*/ 0 h 129"/>
                <a:gd name="T14" fmla="*/ 1 w 130"/>
                <a:gd name="T15" fmla="*/ 0 h 129"/>
                <a:gd name="T16" fmla="*/ 1 w 130"/>
                <a:gd name="T17" fmla="*/ 0 h 129"/>
                <a:gd name="T18" fmla="*/ 1 w 130"/>
                <a:gd name="T19" fmla="*/ 0 h 129"/>
                <a:gd name="T20" fmla="*/ 1 w 130"/>
                <a:gd name="T21" fmla="*/ 0 h 129"/>
                <a:gd name="T22" fmla="*/ 1 w 130"/>
                <a:gd name="T23" fmla="*/ 0 h 129"/>
                <a:gd name="T24" fmla="*/ 1 w 130"/>
                <a:gd name="T25" fmla="*/ 0 h 129"/>
                <a:gd name="T26" fmla="*/ 1 w 130"/>
                <a:gd name="T27" fmla="*/ 0 h 129"/>
                <a:gd name="T28" fmla="*/ 1 w 130"/>
                <a:gd name="T29" fmla="*/ 0 h 129"/>
                <a:gd name="T30" fmla="*/ 1 w 130"/>
                <a:gd name="T31" fmla="*/ 0 h 129"/>
                <a:gd name="T32" fmla="*/ 1 w 130"/>
                <a:gd name="T33" fmla="*/ 0 h 129"/>
                <a:gd name="T34" fmla="*/ 0 w 130"/>
                <a:gd name="T35" fmla="*/ 0 h 129"/>
                <a:gd name="T36" fmla="*/ 0 w 130"/>
                <a:gd name="T37" fmla="*/ 0 h 129"/>
                <a:gd name="T38" fmla="*/ 1 w 130"/>
                <a:gd name="T39" fmla="*/ 0 h 1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29"/>
                <a:gd name="T62" fmla="*/ 130 w 130"/>
                <a:gd name="T63" fmla="*/ 129 h 1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29">
                  <a:moveTo>
                    <a:pt x="130" y="0"/>
                  </a:moveTo>
                  <a:lnTo>
                    <a:pt x="130" y="65"/>
                  </a:lnTo>
                  <a:lnTo>
                    <a:pt x="129" y="77"/>
                  </a:lnTo>
                  <a:lnTo>
                    <a:pt x="126" y="90"/>
                  </a:lnTo>
                  <a:lnTo>
                    <a:pt x="119" y="100"/>
                  </a:lnTo>
                  <a:lnTo>
                    <a:pt x="112" y="111"/>
                  </a:lnTo>
                  <a:lnTo>
                    <a:pt x="102" y="118"/>
                  </a:lnTo>
                  <a:lnTo>
                    <a:pt x="91" y="124"/>
                  </a:lnTo>
                  <a:lnTo>
                    <a:pt x="79" y="128"/>
                  </a:lnTo>
                  <a:lnTo>
                    <a:pt x="66" y="129"/>
                  </a:lnTo>
                  <a:lnTo>
                    <a:pt x="53" y="128"/>
                  </a:lnTo>
                  <a:lnTo>
                    <a:pt x="41" y="124"/>
                  </a:lnTo>
                  <a:lnTo>
                    <a:pt x="29" y="118"/>
                  </a:lnTo>
                  <a:lnTo>
                    <a:pt x="20" y="111"/>
                  </a:lnTo>
                  <a:lnTo>
                    <a:pt x="12" y="100"/>
                  </a:lnTo>
                  <a:lnTo>
                    <a:pt x="6" y="90"/>
                  </a:lnTo>
                  <a:lnTo>
                    <a:pt x="1" y="77"/>
                  </a:lnTo>
                  <a:lnTo>
                    <a:pt x="0" y="65"/>
                  </a:lnTo>
                  <a:lnTo>
                    <a:pt x="0" y="42"/>
                  </a:lnTo>
                  <a:lnTo>
                    <a:pt x="130" y="0"/>
                  </a:lnTo>
                  <a:close/>
                </a:path>
              </a:pathLst>
            </a:custGeom>
            <a:solidFill>
              <a:srgbClr val="B21933"/>
            </a:solidFill>
            <a:ln w="9525">
              <a:noFill/>
              <a:round/>
              <a:headEnd/>
              <a:tailEnd/>
            </a:ln>
          </p:spPr>
          <p:txBody>
            <a:bodyPr/>
            <a:lstStyle/>
            <a:p>
              <a:endParaRPr lang="fr-FR"/>
            </a:p>
          </p:txBody>
        </p:sp>
        <p:sp>
          <p:nvSpPr>
            <p:cNvPr id="49218" name="Freeform 75"/>
            <p:cNvSpPr>
              <a:spLocks/>
            </p:cNvSpPr>
            <p:nvPr/>
          </p:nvSpPr>
          <p:spPr bwMode="auto">
            <a:xfrm>
              <a:off x="3759" y="3226"/>
              <a:ext cx="65" cy="64"/>
            </a:xfrm>
            <a:custGeom>
              <a:avLst/>
              <a:gdLst>
                <a:gd name="T0" fmla="*/ 1 w 130"/>
                <a:gd name="T1" fmla="*/ 0 h 129"/>
                <a:gd name="T2" fmla="*/ 1 w 130"/>
                <a:gd name="T3" fmla="*/ 0 h 129"/>
                <a:gd name="T4" fmla="*/ 1 w 130"/>
                <a:gd name="T5" fmla="*/ 0 h 129"/>
                <a:gd name="T6" fmla="*/ 1 w 130"/>
                <a:gd name="T7" fmla="*/ 0 h 129"/>
                <a:gd name="T8" fmla="*/ 1 w 130"/>
                <a:gd name="T9" fmla="*/ 0 h 129"/>
                <a:gd name="T10" fmla="*/ 1 w 130"/>
                <a:gd name="T11" fmla="*/ 0 h 129"/>
                <a:gd name="T12" fmla="*/ 1 w 130"/>
                <a:gd name="T13" fmla="*/ 0 h 129"/>
                <a:gd name="T14" fmla="*/ 1 w 130"/>
                <a:gd name="T15" fmla="*/ 0 h 129"/>
                <a:gd name="T16" fmla="*/ 1 w 130"/>
                <a:gd name="T17" fmla="*/ 0 h 129"/>
                <a:gd name="T18" fmla="*/ 1 w 130"/>
                <a:gd name="T19" fmla="*/ 0 h 129"/>
                <a:gd name="T20" fmla="*/ 1 w 130"/>
                <a:gd name="T21" fmla="*/ 0 h 129"/>
                <a:gd name="T22" fmla="*/ 1 w 130"/>
                <a:gd name="T23" fmla="*/ 0 h 129"/>
                <a:gd name="T24" fmla="*/ 1 w 130"/>
                <a:gd name="T25" fmla="*/ 0 h 129"/>
                <a:gd name="T26" fmla="*/ 1 w 130"/>
                <a:gd name="T27" fmla="*/ 0 h 129"/>
                <a:gd name="T28" fmla="*/ 1 w 130"/>
                <a:gd name="T29" fmla="*/ 0 h 129"/>
                <a:gd name="T30" fmla="*/ 1 w 130"/>
                <a:gd name="T31" fmla="*/ 0 h 129"/>
                <a:gd name="T32" fmla="*/ 1 w 130"/>
                <a:gd name="T33" fmla="*/ 0 h 129"/>
                <a:gd name="T34" fmla="*/ 1 w 130"/>
                <a:gd name="T35" fmla="*/ 0 h 129"/>
                <a:gd name="T36" fmla="*/ 1 w 130"/>
                <a:gd name="T37" fmla="*/ 0 h 129"/>
                <a:gd name="T38" fmla="*/ 0 w 130"/>
                <a:gd name="T39" fmla="*/ 0 h 129"/>
                <a:gd name="T40" fmla="*/ 0 w 130"/>
                <a:gd name="T41" fmla="*/ 0 h 129"/>
                <a:gd name="T42" fmla="*/ 1 w 130"/>
                <a:gd name="T43" fmla="*/ 0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129"/>
                <a:gd name="T68" fmla="*/ 130 w 130"/>
                <a:gd name="T69" fmla="*/ 129 h 1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129">
                  <a:moveTo>
                    <a:pt x="130" y="0"/>
                  </a:moveTo>
                  <a:lnTo>
                    <a:pt x="130" y="65"/>
                  </a:lnTo>
                  <a:lnTo>
                    <a:pt x="129" y="77"/>
                  </a:lnTo>
                  <a:lnTo>
                    <a:pt x="126" y="90"/>
                  </a:lnTo>
                  <a:lnTo>
                    <a:pt x="119" y="100"/>
                  </a:lnTo>
                  <a:lnTo>
                    <a:pt x="112" y="111"/>
                  </a:lnTo>
                  <a:lnTo>
                    <a:pt x="102" y="118"/>
                  </a:lnTo>
                  <a:lnTo>
                    <a:pt x="91" y="124"/>
                  </a:lnTo>
                  <a:lnTo>
                    <a:pt x="79" y="128"/>
                  </a:lnTo>
                  <a:lnTo>
                    <a:pt x="66" y="129"/>
                  </a:lnTo>
                  <a:lnTo>
                    <a:pt x="53" y="128"/>
                  </a:lnTo>
                  <a:lnTo>
                    <a:pt x="41" y="124"/>
                  </a:lnTo>
                  <a:lnTo>
                    <a:pt x="29" y="118"/>
                  </a:lnTo>
                  <a:lnTo>
                    <a:pt x="20" y="111"/>
                  </a:lnTo>
                  <a:lnTo>
                    <a:pt x="12" y="100"/>
                  </a:lnTo>
                  <a:lnTo>
                    <a:pt x="6" y="90"/>
                  </a:lnTo>
                  <a:lnTo>
                    <a:pt x="1" y="77"/>
                  </a:lnTo>
                  <a:lnTo>
                    <a:pt x="0" y="65"/>
                  </a:lnTo>
                  <a:lnTo>
                    <a:pt x="0" y="42"/>
                  </a:lnTo>
                  <a:lnTo>
                    <a:pt x="130" y="0"/>
                  </a:lnTo>
                </a:path>
              </a:pathLst>
            </a:custGeom>
            <a:noFill/>
            <a:ln w="0">
              <a:solidFill>
                <a:srgbClr val="000000"/>
              </a:solidFill>
              <a:round/>
              <a:headEnd/>
              <a:tailEnd/>
            </a:ln>
          </p:spPr>
          <p:txBody>
            <a:bodyPr/>
            <a:lstStyle/>
            <a:p>
              <a:endParaRPr lang="fr-FR"/>
            </a:p>
          </p:txBody>
        </p:sp>
        <p:sp>
          <p:nvSpPr>
            <p:cNvPr id="49219" name="Freeform 76"/>
            <p:cNvSpPr>
              <a:spLocks/>
            </p:cNvSpPr>
            <p:nvPr/>
          </p:nvSpPr>
          <p:spPr bwMode="auto">
            <a:xfrm>
              <a:off x="3743" y="3282"/>
              <a:ext cx="132" cy="182"/>
            </a:xfrm>
            <a:custGeom>
              <a:avLst/>
              <a:gdLst>
                <a:gd name="T0" fmla="*/ 0 w 265"/>
                <a:gd name="T1" fmla="*/ 1 h 364"/>
                <a:gd name="T2" fmla="*/ 0 w 265"/>
                <a:gd name="T3" fmla="*/ 1 h 364"/>
                <a:gd name="T4" fmla="*/ 0 w 265"/>
                <a:gd name="T5" fmla="*/ 1 h 364"/>
                <a:gd name="T6" fmla="*/ 0 w 265"/>
                <a:gd name="T7" fmla="*/ 1 h 364"/>
                <a:gd name="T8" fmla="*/ 0 w 265"/>
                <a:gd name="T9" fmla="*/ 1 h 364"/>
                <a:gd name="T10" fmla="*/ 0 w 265"/>
                <a:gd name="T11" fmla="*/ 0 h 364"/>
                <a:gd name="T12" fmla="*/ 0 w 265"/>
                <a:gd name="T13" fmla="*/ 1 h 364"/>
                <a:gd name="T14" fmla="*/ 0 w 265"/>
                <a:gd name="T15" fmla="*/ 1 h 364"/>
                <a:gd name="T16" fmla="*/ 0 w 265"/>
                <a:gd name="T17" fmla="*/ 1 h 364"/>
                <a:gd name="T18" fmla="*/ 0 w 265"/>
                <a:gd name="T19" fmla="*/ 1 h 364"/>
                <a:gd name="T20" fmla="*/ 0 w 265"/>
                <a:gd name="T21" fmla="*/ 1 h 364"/>
                <a:gd name="T22" fmla="*/ 0 w 265"/>
                <a:gd name="T23" fmla="*/ 1 h 364"/>
                <a:gd name="T24" fmla="*/ 0 w 265"/>
                <a:gd name="T25" fmla="*/ 1 h 364"/>
                <a:gd name="T26" fmla="*/ 0 w 265"/>
                <a:gd name="T27" fmla="*/ 1 h 364"/>
                <a:gd name="T28" fmla="*/ 0 w 265"/>
                <a:gd name="T29" fmla="*/ 1 h 364"/>
                <a:gd name="T30" fmla="*/ 0 w 265"/>
                <a:gd name="T31" fmla="*/ 1 h 364"/>
                <a:gd name="T32" fmla="*/ 0 w 265"/>
                <a:gd name="T33" fmla="*/ 1 h 364"/>
                <a:gd name="T34" fmla="*/ 0 w 265"/>
                <a:gd name="T35" fmla="*/ 1 h 364"/>
                <a:gd name="T36" fmla="*/ 0 w 265"/>
                <a:gd name="T37" fmla="*/ 1 h 364"/>
                <a:gd name="T38" fmla="*/ 0 w 265"/>
                <a:gd name="T39" fmla="*/ 1 h 364"/>
                <a:gd name="T40" fmla="*/ 0 w 265"/>
                <a:gd name="T41" fmla="*/ 1 h 364"/>
                <a:gd name="T42" fmla="*/ 0 w 265"/>
                <a:gd name="T43" fmla="*/ 1 h 364"/>
                <a:gd name="T44" fmla="*/ 0 w 265"/>
                <a:gd name="T45" fmla="*/ 1 h 364"/>
                <a:gd name="T46" fmla="*/ 0 w 265"/>
                <a:gd name="T47" fmla="*/ 1 h 364"/>
                <a:gd name="T48" fmla="*/ 0 w 265"/>
                <a:gd name="T49" fmla="*/ 1 h 364"/>
                <a:gd name="T50" fmla="*/ 0 w 265"/>
                <a:gd name="T51" fmla="*/ 1 h 364"/>
                <a:gd name="T52" fmla="*/ 0 w 265"/>
                <a:gd name="T53" fmla="*/ 1 h 364"/>
                <a:gd name="T54" fmla="*/ 0 w 265"/>
                <a:gd name="T55" fmla="*/ 1 h 364"/>
                <a:gd name="T56" fmla="*/ 0 w 265"/>
                <a:gd name="T57" fmla="*/ 1 h 364"/>
                <a:gd name="T58" fmla="*/ 0 w 265"/>
                <a:gd name="T59" fmla="*/ 1 h 364"/>
                <a:gd name="T60" fmla="*/ 0 w 265"/>
                <a:gd name="T61" fmla="*/ 1 h 364"/>
                <a:gd name="T62" fmla="*/ 0 w 265"/>
                <a:gd name="T63" fmla="*/ 1 h 364"/>
                <a:gd name="T64" fmla="*/ 0 w 265"/>
                <a:gd name="T65" fmla="*/ 1 h 364"/>
                <a:gd name="T66" fmla="*/ 0 w 265"/>
                <a:gd name="T67" fmla="*/ 1 h 364"/>
                <a:gd name="T68" fmla="*/ 0 w 265"/>
                <a:gd name="T69" fmla="*/ 1 h 364"/>
                <a:gd name="T70" fmla="*/ 0 w 265"/>
                <a:gd name="T71" fmla="*/ 1 h 364"/>
                <a:gd name="T72" fmla="*/ 0 w 265"/>
                <a:gd name="T73" fmla="*/ 1 h 364"/>
                <a:gd name="T74" fmla="*/ 0 w 265"/>
                <a:gd name="T75" fmla="*/ 1 h 364"/>
                <a:gd name="T76" fmla="*/ 0 w 265"/>
                <a:gd name="T77" fmla="*/ 1 h 364"/>
                <a:gd name="T78" fmla="*/ 0 w 265"/>
                <a:gd name="T79" fmla="*/ 1 h 364"/>
                <a:gd name="T80" fmla="*/ 0 w 265"/>
                <a:gd name="T81" fmla="*/ 1 h 364"/>
                <a:gd name="T82" fmla="*/ 0 w 265"/>
                <a:gd name="T83" fmla="*/ 1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5"/>
                <a:gd name="T127" fmla="*/ 0 h 364"/>
                <a:gd name="T128" fmla="*/ 265 w 265"/>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5" h="364">
                  <a:moveTo>
                    <a:pt x="165" y="72"/>
                  </a:moveTo>
                  <a:lnTo>
                    <a:pt x="162" y="57"/>
                  </a:lnTo>
                  <a:lnTo>
                    <a:pt x="158" y="45"/>
                  </a:lnTo>
                  <a:lnTo>
                    <a:pt x="149" y="34"/>
                  </a:lnTo>
                  <a:lnTo>
                    <a:pt x="135" y="30"/>
                  </a:lnTo>
                  <a:lnTo>
                    <a:pt x="132" y="24"/>
                  </a:lnTo>
                  <a:lnTo>
                    <a:pt x="130" y="18"/>
                  </a:lnTo>
                  <a:lnTo>
                    <a:pt x="126" y="13"/>
                  </a:lnTo>
                  <a:lnTo>
                    <a:pt x="119" y="8"/>
                  </a:lnTo>
                  <a:lnTo>
                    <a:pt x="108" y="5"/>
                  </a:lnTo>
                  <a:lnTo>
                    <a:pt x="96" y="1"/>
                  </a:lnTo>
                  <a:lnTo>
                    <a:pt x="77" y="0"/>
                  </a:lnTo>
                  <a:lnTo>
                    <a:pt x="55" y="1"/>
                  </a:lnTo>
                  <a:lnTo>
                    <a:pt x="55" y="9"/>
                  </a:lnTo>
                  <a:lnTo>
                    <a:pt x="56" y="17"/>
                  </a:lnTo>
                  <a:lnTo>
                    <a:pt x="56" y="24"/>
                  </a:lnTo>
                  <a:lnTo>
                    <a:pt x="56" y="26"/>
                  </a:lnTo>
                  <a:lnTo>
                    <a:pt x="47" y="31"/>
                  </a:lnTo>
                  <a:lnTo>
                    <a:pt x="38" y="36"/>
                  </a:lnTo>
                  <a:lnTo>
                    <a:pt x="30" y="42"/>
                  </a:lnTo>
                  <a:lnTo>
                    <a:pt x="22" y="49"/>
                  </a:lnTo>
                  <a:lnTo>
                    <a:pt x="14" y="60"/>
                  </a:lnTo>
                  <a:lnTo>
                    <a:pt x="8" y="71"/>
                  </a:lnTo>
                  <a:lnTo>
                    <a:pt x="5" y="86"/>
                  </a:lnTo>
                  <a:lnTo>
                    <a:pt x="4" y="103"/>
                  </a:lnTo>
                  <a:lnTo>
                    <a:pt x="2" y="124"/>
                  </a:lnTo>
                  <a:lnTo>
                    <a:pt x="1" y="148"/>
                  </a:lnTo>
                  <a:lnTo>
                    <a:pt x="0" y="173"/>
                  </a:lnTo>
                  <a:lnTo>
                    <a:pt x="1" y="197"/>
                  </a:lnTo>
                  <a:lnTo>
                    <a:pt x="4" y="219"/>
                  </a:lnTo>
                  <a:lnTo>
                    <a:pt x="9" y="237"/>
                  </a:lnTo>
                  <a:lnTo>
                    <a:pt x="20" y="250"/>
                  </a:lnTo>
                  <a:lnTo>
                    <a:pt x="35" y="255"/>
                  </a:lnTo>
                  <a:lnTo>
                    <a:pt x="52" y="257"/>
                  </a:lnTo>
                  <a:lnTo>
                    <a:pt x="66" y="258"/>
                  </a:lnTo>
                  <a:lnTo>
                    <a:pt x="78" y="258"/>
                  </a:lnTo>
                  <a:lnTo>
                    <a:pt x="88" y="259"/>
                  </a:lnTo>
                  <a:lnTo>
                    <a:pt x="94" y="259"/>
                  </a:lnTo>
                  <a:lnTo>
                    <a:pt x="99" y="259"/>
                  </a:lnTo>
                  <a:lnTo>
                    <a:pt x="101" y="259"/>
                  </a:lnTo>
                  <a:lnTo>
                    <a:pt x="103" y="259"/>
                  </a:lnTo>
                  <a:lnTo>
                    <a:pt x="99" y="280"/>
                  </a:lnTo>
                  <a:lnTo>
                    <a:pt x="98" y="313"/>
                  </a:lnTo>
                  <a:lnTo>
                    <a:pt x="96" y="346"/>
                  </a:lnTo>
                  <a:lnTo>
                    <a:pt x="96" y="360"/>
                  </a:lnTo>
                  <a:lnTo>
                    <a:pt x="113" y="361"/>
                  </a:lnTo>
                  <a:lnTo>
                    <a:pt x="131" y="362"/>
                  </a:lnTo>
                  <a:lnTo>
                    <a:pt x="150" y="362"/>
                  </a:lnTo>
                  <a:lnTo>
                    <a:pt x="167" y="364"/>
                  </a:lnTo>
                  <a:lnTo>
                    <a:pt x="184" y="364"/>
                  </a:lnTo>
                  <a:lnTo>
                    <a:pt x="198" y="364"/>
                  </a:lnTo>
                  <a:lnTo>
                    <a:pt x="211" y="364"/>
                  </a:lnTo>
                  <a:lnTo>
                    <a:pt x="220" y="364"/>
                  </a:lnTo>
                  <a:lnTo>
                    <a:pt x="228" y="362"/>
                  </a:lnTo>
                  <a:lnTo>
                    <a:pt x="235" y="361"/>
                  </a:lnTo>
                  <a:lnTo>
                    <a:pt x="243" y="359"/>
                  </a:lnTo>
                  <a:lnTo>
                    <a:pt x="250" y="357"/>
                  </a:lnTo>
                  <a:lnTo>
                    <a:pt x="256" y="354"/>
                  </a:lnTo>
                  <a:lnTo>
                    <a:pt x="260" y="352"/>
                  </a:lnTo>
                  <a:lnTo>
                    <a:pt x="264" y="351"/>
                  </a:lnTo>
                  <a:lnTo>
                    <a:pt x="265" y="350"/>
                  </a:lnTo>
                  <a:lnTo>
                    <a:pt x="263" y="341"/>
                  </a:lnTo>
                  <a:lnTo>
                    <a:pt x="258" y="333"/>
                  </a:lnTo>
                  <a:lnTo>
                    <a:pt x="252" y="324"/>
                  </a:lnTo>
                  <a:lnTo>
                    <a:pt x="246" y="318"/>
                  </a:lnTo>
                  <a:lnTo>
                    <a:pt x="240" y="311"/>
                  </a:lnTo>
                  <a:lnTo>
                    <a:pt x="231" y="305"/>
                  </a:lnTo>
                  <a:lnTo>
                    <a:pt x="222" y="301"/>
                  </a:lnTo>
                  <a:lnTo>
                    <a:pt x="213" y="299"/>
                  </a:lnTo>
                  <a:lnTo>
                    <a:pt x="214" y="277"/>
                  </a:lnTo>
                  <a:lnTo>
                    <a:pt x="214" y="255"/>
                  </a:lnTo>
                  <a:lnTo>
                    <a:pt x="215" y="236"/>
                  </a:lnTo>
                  <a:lnTo>
                    <a:pt x="215" y="222"/>
                  </a:lnTo>
                  <a:lnTo>
                    <a:pt x="215" y="217"/>
                  </a:lnTo>
                  <a:lnTo>
                    <a:pt x="213" y="212"/>
                  </a:lnTo>
                  <a:lnTo>
                    <a:pt x="211" y="207"/>
                  </a:lnTo>
                  <a:lnTo>
                    <a:pt x="205" y="202"/>
                  </a:lnTo>
                  <a:lnTo>
                    <a:pt x="198" y="198"/>
                  </a:lnTo>
                  <a:lnTo>
                    <a:pt x="188" y="194"/>
                  </a:lnTo>
                  <a:lnTo>
                    <a:pt x="175" y="191"/>
                  </a:lnTo>
                  <a:lnTo>
                    <a:pt x="159" y="190"/>
                  </a:lnTo>
                  <a:lnTo>
                    <a:pt x="161" y="166"/>
                  </a:lnTo>
                  <a:lnTo>
                    <a:pt x="162" y="133"/>
                  </a:lnTo>
                  <a:lnTo>
                    <a:pt x="165" y="100"/>
                  </a:lnTo>
                  <a:lnTo>
                    <a:pt x="165" y="72"/>
                  </a:lnTo>
                  <a:close/>
                </a:path>
              </a:pathLst>
            </a:custGeom>
            <a:solidFill>
              <a:srgbClr val="004CB2"/>
            </a:solidFill>
            <a:ln w="9525">
              <a:noFill/>
              <a:round/>
              <a:headEnd/>
              <a:tailEnd/>
            </a:ln>
          </p:spPr>
          <p:txBody>
            <a:bodyPr/>
            <a:lstStyle/>
            <a:p>
              <a:endParaRPr lang="fr-FR"/>
            </a:p>
          </p:txBody>
        </p:sp>
        <p:sp>
          <p:nvSpPr>
            <p:cNvPr id="49220" name="Freeform 77"/>
            <p:cNvSpPr>
              <a:spLocks/>
            </p:cNvSpPr>
            <p:nvPr/>
          </p:nvSpPr>
          <p:spPr bwMode="auto">
            <a:xfrm>
              <a:off x="3743" y="3282"/>
              <a:ext cx="132" cy="182"/>
            </a:xfrm>
            <a:custGeom>
              <a:avLst/>
              <a:gdLst>
                <a:gd name="T0" fmla="*/ 0 w 265"/>
                <a:gd name="T1" fmla="*/ 1 h 364"/>
                <a:gd name="T2" fmla="*/ 0 w 265"/>
                <a:gd name="T3" fmla="*/ 1 h 364"/>
                <a:gd name="T4" fmla="*/ 0 w 265"/>
                <a:gd name="T5" fmla="*/ 1 h 364"/>
                <a:gd name="T6" fmla="*/ 0 w 265"/>
                <a:gd name="T7" fmla="*/ 1 h 364"/>
                <a:gd name="T8" fmla="*/ 0 w 265"/>
                <a:gd name="T9" fmla="*/ 1 h 364"/>
                <a:gd name="T10" fmla="*/ 0 w 265"/>
                <a:gd name="T11" fmla="*/ 1 h 364"/>
                <a:gd name="T12" fmla="*/ 0 w 265"/>
                <a:gd name="T13" fmla="*/ 0 h 364"/>
                <a:gd name="T14" fmla="*/ 0 w 265"/>
                <a:gd name="T15" fmla="*/ 1 h 364"/>
                <a:gd name="T16" fmla="*/ 0 w 265"/>
                <a:gd name="T17" fmla="*/ 1 h 364"/>
                <a:gd name="T18" fmla="*/ 0 w 265"/>
                <a:gd name="T19" fmla="*/ 1 h 364"/>
                <a:gd name="T20" fmla="*/ 0 w 265"/>
                <a:gd name="T21" fmla="*/ 1 h 364"/>
                <a:gd name="T22" fmla="*/ 0 w 265"/>
                <a:gd name="T23" fmla="*/ 1 h 364"/>
                <a:gd name="T24" fmla="*/ 0 w 265"/>
                <a:gd name="T25" fmla="*/ 1 h 364"/>
                <a:gd name="T26" fmla="*/ 0 w 265"/>
                <a:gd name="T27" fmla="*/ 1 h 364"/>
                <a:gd name="T28" fmla="*/ 0 w 265"/>
                <a:gd name="T29" fmla="*/ 1 h 364"/>
                <a:gd name="T30" fmla="*/ 0 w 265"/>
                <a:gd name="T31" fmla="*/ 1 h 364"/>
                <a:gd name="T32" fmla="*/ 0 w 265"/>
                <a:gd name="T33" fmla="*/ 1 h 364"/>
                <a:gd name="T34" fmla="*/ 0 w 265"/>
                <a:gd name="T35" fmla="*/ 1 h 364"/>
                <a:gd name="T36" fmla="*/ 0 w 265"/>
                <a:gd name="T37" fmla="*/ 1 h 364"/>
                <a:gd name="T38" fmla="*/ 0 w 265"/>
                <a:gd name="T39" fmla="*/ 1 h 364"/>
                <a:gd name="T40" fmla="*/ 0 w 265"/>
                <a:gd name="T41" fmla="*/ 1 h 364"/>
                <a:gd name="T42" fmla="*/ 0 w 265"/>
                <a:gd name="T43" fmla="*/ 1 h 364"/>
                <a:gd name="T44" fmla="*/ 0 w 265"/>
                <a:gd name="T45" fmla="*/ 1 h 364"/>
                <a:gd name="T46" fmla="*/ 0 w 265"/>
                <a:gd name="T47" fmla="*/ 1 h 364"/>
                <a:gd name="T48" fmla="*/ 0 w 265"/>
                <a:gd name="T49" fmla="*/ 1 h 364"/>
                <a:gd name="T50" fmla="*/ 0 w 265"/>
                <a:gd name="T51" fmla="*/ 1 h 364"/>
                <a:gd name="T52" fmla="*/ 0 w 265"/>
                <a:gd name="T53" fmla="*/ 1 h 364"/>
                <a:gd name="T54" fmla="*/ 0 w 265"/>
                <a:gd name="T55" fmla="*/ 1 h 364"/>
                <a:gd name="T56" fmla="*/ 0 w 265"/>
                <a:gd name="T57" fmla="*/ 1 h 364"/>
                <a:gd name="T58" fmla="*/ 0 w 265"/>
                <a:gd name="T59" fmla="*/ 1 h 364"/>
                <a:gd name="T60" fmla="*/ 0 w 265"/>
                <a:gd name="T61" fmla="*/ 1 h 364"/>
                <a:gd name="T62" fmla="*/ 0 w 265"/>
                <a:gd name="T63" fmla="*/ 1 h 364"/>
                <a:gd name="T64" fmla="*/ 0 w 265"/>
                <a:gd name="T65" fmla="*/ 1 h 364"/>
                <a:gd name="T66" fmla="*/ 0 w 265"/>
                <a:gd name="T67" fmla="*/ 1 h 364"/>
                <a:gd name="T68" fmla="*/ 0 w 265"/>
                <a:gd name="T69" fmla="*/ 1 h 364"/>
                <a:gd name="T70" fmla="*/ 0 w 265"/>
                <a:gd name="T71" fmla="*/ 1 h 364"/>
                <a:gd name="T72" fmla="*/ 0 w 265"/>
                <a:gd name="T73" fmla="*/ 1 h 364"/>
                <a:gd name="T74" fmla="*/ 0 w 265"/>
                <a:gd name="T75" fmla="*/ 1 h 364"/>
                <a:gd name="T76" fmla="*/ 0 w 265"/>
                <a:gd name="T77" fmla="*/ 1 h 364"/>
                <a:gd name="T78" fmla="*/ 0 w 265"/>
                <a:gd name="T79" fmla="*/ 1 h 364"/>
                <a:gd name="T80" fmla="*/ 0 w 265"/>
                <a:gd name="T81" fmla="*/ 1 h 364"/>
                <a:gd name="T82" fmla="*/ 0 w 265"/>
                <a:gd name="T83" fmla="*/ 1 h 364"/>
                <a:gd name="T84" fmla="*/ 0 w 265"/>
                <a:gd name="T85" fmla="*/ 1 h 364"/>
                <a:gd name="T86" fmla="*/ 0 w 265"/>
                <a:gd name="T87" fmla="*/ 1 h 364"/>
                <a:gd name="T88" fmla="*/ 0 w 265"/>
                <a:gd name="T89" fmla="*/ 1 h 364"/>
                <a:gd name="T90" fmla="*/ 0 w 265"/>
                <a:gd name="T91" fmla="*/ 1 h 364"/>
                <a:gd name="T92" fmla="*/ 0 w 265"/>
                <a:gd name="T93" fmla="*/ 1 h 364"/>
                <a:gd name="T94" fmla="*/ 0 w 265"/>
                <a:gd name="T95" fmla="*/ 1 h 364"/>
                <a:gd name="T96" fmla="*/ 0 w 265"/>
                <a:gd name="T97" fmla="*/ 1 h 3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5"/>
                <a:gd name="T148" fmla="*/ 0 h 364"/>
                <a:gd name="T149" fmla="*/ 265 w 265"/>
                <a:gd name="T150" fmla="*/ 364 h 3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5" h="364">
                  <a:moveTo>
                    <a:pt x="165" y="72"/>
                  </a:moveTo>
                  <a:lnTo>
                    <a:pt x="165" y="72"/>
                  </a:lnTo>
                  <a:lnTo>
                    <a:pt x="162" y="57"/>
                  </a:lnTo>
                  <a:lnTo>
                    <a:pt x="158" y="45"/>
                  </a:lnTo>
                  <a:lnTo>
                    <a:pt x="149" y="34"/>
                  </a:lnTo>
                  <a:lnTo>
                    <a:pt x="135" y="30"/>
                  </a:lnTo>
                  <a:lnTo>
                    <a:pt x="132" y="24"/>
                  </a:lnTo>
                  <a:lnTo>
                    <a:pt x="130" y="18"/>
                  </a:lnTo>
                  <a:lnTo>
                    <a:pt x="126" y="13"/>
                  </a:lnTo>
                  <a:lnTo>
                    <a:pt x="119" y="8"/>
                  </a:lnTo>
                  <a:lnTo>
                    <a:pt x="108" y="5"/>
                  </a:lnTo>
                  <a:lnTo>
                    <a:pt x="96" y="1"/>
                  </a:lnTo>
                  <a:lnTo>
                    <a:pt x="77" y="0"/>
                  </a:lnTo>
                  <a:lnTo>
                    <a:pt x="55" y="1"/>
                  </a:lnTo>
                  <a:lnTo>
                    <a:pt x="55" y="9"/>
                  </a:lnTo>
                  <a:lnTo>
                    <a:pt x="56" y="17"/>
                  </a:lnTo>
                  <a:lnTo>
                    <a:pt x="56" y="24"/>
                  </a:lnTo>
                  <a:lnTo>
                    <a:pt x="56" y="26"/>
                  </a:lnTo>
                  <a:lnTo>
                    <a:pt x="47" y="31"/>
                  </a:lnTo>
                  <a:lnTo>
                    <a:pt x="38" y="36"/>
                  </a:lnTo>
                  <a:lnTo>
                    <a:pt x="30" y="42"/>
                  </a:lnTo>
                  <a:lnTo>
                    <a:pt x="22" y="49"/>
                  </a:lnTo>
                  <a:lnTo>
                    <a:pt x="14" y="60"/>
                  </a:lnTo>
                  <a:lnTo>
                    <a:pt x="8" y="71"/>
                  </a:lnTo>
                  <a:lnTo>
                    <a:pt x="5" y="86"/>
                  </a:lnTo>
                  <a:lnTo>
                    <a:pt x="4" y="103"/>
                  </a:lnTo>
                  <a:lnTo>
                    <a:pt x="2" y="124"/>
                  </a:lnTo>
                  <a:lnTo>
                    <a:pt x="1" y="148"/>
                  </a:lnTo>
                  <a:lnTo>
                    <a:pt x="0" y="173"/>
                  </a:lnTo>
                  <a:lnTo>
                    <a:pt x="1" y="197"/>
                  </a:lnTo>
                  <a:lnTo>
                    <a:pt x="4" y="219"/>
                  </a:lnTo>
                  <a:lnTo>
                    <a:pt x="9" y="237"/>
                  </a:lnTo>
                  <a:lnTo>
                    <a:pt x="20" y="250"/>
                  </a:lnTo>
                  <a:lnTo>
                    <a:pt x="35" y="255"/>
                  </a:lnTo>
                  <a:lnTo>
                    <a:pt x="52" y="257"/>
                  </a:lnTo>
                  <a:lnTo>
                    <a:pt x="66" y="258"/>
                  </a:lnTo>
                  <a:lnTo>
                    <a:pt x="78" y="258"/>
                  </a:lnTo>
                  <a:lnTo>
                    <a:pt x="88" y="259"/>
                  </a:lnTo>
                  <a:lnTo>
                    <a:pt x="94" y="259"/>
                  </a:lnTo>
                  <a:lnTo>
                    <a:pt x="99" y="259"/>
                  </a:lnTo>
                  <a:lnTo>
                    <a:pt x="101" y="259"/>
                  </a:lnTo>
                  <a:lnTo>
                    <a:pt x="103" y="259"/>
                  </a:lnTo>
                  <a:lnTo>
                    <a:pt x="99" y="280"/>
                  </a:lnTo>
                  <a:lnTo>
                    <a:pt x="98" y="313"/>
                  </a:lnTo>
                  <a:lnTo>
                    <a:pt x="96" y="346"/>
                  </a:lnTo>
                  <a:lnTo>
                    <a:pt x="96" y="360"/>
                  </a:lnTo>
                  <a:lnTo>
                    <a:pt x="113" y="361"/>
                  </a:lnTo>
                  <a:lnTo>
                    <a:pt x="131" y="362"/>
                  </a:lnTo>
                  <a:lnTo>
                    <a:pt x="150" y="362"/>
                  </a:lnTo>
                  <a:lnTo>
                    <a:pt x="167" y="364"/>
                  </a:lnTo>
                  <a:lnTo>
                    <a:pt x="184" y="364"/>
                  </a:lnTo>
                  <a:lnTo>
                    <a:pt x="198" y="364"/>
                  </a:lnTo>
                  <a:lnTo>
                    <a:pt x="211" y="364"/>
                  </a:lnTo>
                  <a:lnTo>
                    <a:pt x="220" y="364"/>
                  </a:lnTo>
                  <a:lnTo>
                    <a:pt x="228" y="362"/>
                  </a:lnTo>
                  <a:lnTo>
                    <a:pt x="235" y="361"/>
                  </a:lnTo>
                  <a:lnTo>
                    <a:pt x="243" y="359"/>
                  </a:lnTo>
                  <a:lnTo>
                    <a:pt x="250" y="357"/>
                  </a:lnTo>
                  <a:lnTo>
                    <a:pt x="256" y="354"/>
                  </a:lnTo>
                  <a:lnTo>
                    <a:pt x="260" y="352"/>
                  </a:lnTo>
                  <a:lnTo>
                    <a:pt x="264" y="351"/>
                  </a:lnTo>
                  <a:lnTo>
                    <a:pt x="265" y="350"/>
                  </a:lnTo>
                  <a:lnTo>
                    <a:pt x="263" y="341"/>
                  </a:lnTo>
                  <a:lnTo>
                    <a:pt x="258" y="333"/>
                  </a:lnTo>
                  <a:lnTo>
                    <a:pt x="252" y="324"/>
                  </a:lnTo>
                  <a:lnTo>
                    <a:pt x="246" y="318"/>
                  </a:lnTo>
                  <a:lnTo>
                    <a:pt x="240" y="311"/>
                  </a:lnTo>
                  <a:lnTo>
                    <a:pt x="231" y="305"/>
                  </a:lnTo>
                  <a:lnTo>
                    <a:pt x="222" y="301"/>
                  </a:lnTo>
                  <a:lnTo>
                    <a:pt x="213" y="299"/>
                  </a:lnTo>
                  <a:lnTo>
                    <a:pt x="214" y="277"/>
                  </a:lnTo>
                  <a:lnTo>
                    <a:pt x="214" y="255"/>
                  </a:lnTo>
                  <a:lnTo>
                    <a:pt x="215" y="236"/>
                  </a:lnTo>
                  <a:lnTo>
                    <a:pt x="215" y="222"/>
                  </a:lnTo>
                  <a:lnTo>
                    <a:pt x="215" y="217"/>
                  </a:lnTo>
                  <a:lnTo>
                    <a:pt x="213" y="212"/>
                  </a:lnTo>
                  <a:lnTo>
                    <a:pt x="211" y="207"/>
                  </a:lnTo>
                  <a:lnTo>
                    <a:pt x="205" y="202"/>
                  </a:lnTo>
                  <a:lnTo>
                    <a:pt x="198" y="198"/>
                  </a:lnTo>
                  <a:lnTo>
                    <a:pt x="188" y="194"/>
                  </a:lnTo>
                  <a:lnTo>
                    <a:pt x="175" y="191"/>
                  </a:lnTo>
                  <a:lnTo>
                    <a:pt x="159" y="190"/>
                  </a:lnTo>
                  <a:lnTo>
                    <a:pt x="161" y="166"/>
                  </a:lnTo>
                  <a:lnTo>
                    <a:pt x="162" y="133"/>
                  </a:lnTo>
                  <a:lnTo>
                    <a:pt x="165" y="100"/>
                  </a:lnTo>
                  <a:lnTo>
                    <a:pt x="165" y="72"/>
                  </a:lnTo>
                </a:path>
              </a:pathLst>
            </a:custGeom>
            <a:noFill/>
            <a:ln w="0">
              <a:solidFill>
                <a:srgbClr val="000000"/>
              </a:solidFill>
              <a:round/>
              <a:headEnd/>
              <a:tailEnd/>
            </a:ln>
          </p:spPr>
          <p:txBody>
            <a:bodyPr/>
            <a:lstStyle/>
            <a:p>
              <a:endParaRPr lang="fr-FR"/>
            </a:p>
          </p:txBody>
        </p:sp>
        <p:sp>
          <p:nvSpPr>
            <p:cNvPr id="49221" name="Freeform 78"/>
            <p:cNvSpPr>
              <a:spLocks/>
            </p:cNvSpPr>
            <p:nvPr/>
          </p:nvSpPr>
          <p:spPr bwMode="auto">
            <a:xfrm>
              <a:off x="3799" y="3307"/>
              <a:ext cx="70" cy="89"/>
            </a:xfrm>
            <a:custGeom>
              <a:avLst/>
              <a:gdLst>
                <a:gd name="T0" fmla="*/ 1 w 140"/>
                <a:gd name="T1" fmla="*/ 0 h 179"/>
                <a:gd name="T2" fmla="*/ 1 w 140"/>
                <a:gd name="T3" fmla="*/ 0 h 179"/>
                <a:gd name="T4" fmla="*/ 1 w 140"/>
                <a:gd name="T5" fmla="*/ 0 h 179"/>
                <a:gd name="T6" fmla="*/ 1 w 140"/>
                <a:gd name="T7" fmla="*/ 0 h 179"/>
                <a:gd name="T8" fmla="*/ 1 w 140"/>
                <a:gd name="T9" fmla="*/ 0 h 179"/>
                <a:gd name="T10" fmla="*/ 1 w 140"/>
                <a:gd name="T11" fmla="*/ 0 h 179"/>
                <a:gd name="T12" fmla="*/ 1 w 140"/>
                <a:gd name="T13" fmla="*/ 0 h 179"/>
                <a:gd name="T14" fmla="*/ 1 w 140"/>
                <a:gd name="T15" fmla="*/ 0 h 179"/>
                <a:gd name="T16" fmla="*/ 1 w 140"/>
                <a:gd name="T17" fmla="*/ 0 h 179"/>
                <a:gd name="T18" fmla="*/ 1 w 140"/>
                <a:gd name="T19" fmla="*/ 0 h 179"/>
                <a:gd name="T20" fmla="*/ 1 w 140"/>
                <a:gd name="T21" fmla="*/ 0 h 179"/>
                <a:gd name="T22" fmla="*/ 1 w 140"/>
                <a:gd name="T23" fmla="*/ 0 h 179"/>
                <a:gd name="T24" fmla="*/ 1 w 140"/>
                <a:gd name="T25" fmla="*/ 0 h 179"/>
                <a:gd name="T26" fmla="*/ 1 w 140"/>
                <a:gd name="T27" fmla="*/ 0 h 179"/>
                <a:gd name="T28" fmla="*/ 1 w 140"/>
                <a:gd name="T29" fmla="*/ 0 h 179"/>
                <a:gd name="T30" fmla="*/ 1 w 140"/>
                <a:gd name="T31" fmla="*/ 0 h 179"/>
                <a:gd name="T32" fmla="*/ 1 w 140"/>
                <a:gd name="T33" fmla="*/ 0 h 179"/>
                <a:gd name="T34" fmla="*/ 1 w 140"/>
                <a:gd name="T35" fmla="*/ 0 h 179"/>
                <a:gd name="T36" fmla="*/ 1 w 140"/>
                <a:gd name="T37" fmla="*/ 0 h 179"/>
                <a:gd name="T38" fmla="*/ 1 w 140"/>
                <a:gd name="T39" fmla="*/ 0 h 179"/>
                <a:gd name="T40" fmla="*/ 0 w 140"/>
                <a:gd name="T41" fmla="*/ 0 h 179"/>
                <a:gd name="T42" fmla="*/ 1 w 140"/>
                <a:gd name="T43" fmla="*/ 0 h 179"/>
                <a:gd name="T44" fmla="*/ 1 w 140"/>
                <a:gd name="T45" fmla="*/ 0 h 179"/>
                <a:gd name="T46" fmla="*/ 1 w 140"/>
                <a:gd name="T47" fmla="*/ 0 h 179"/>
                <a:gd name="T48" fmla="*/ 1 w 140"/>
                <a:gd name="T49" fmla="*/ 0 h 179"/>
                <a:gd name="T50" fmla="*/ 1 w 140"/>
                <a:gd name="T51" fmla="*/ 0 h 179"/>
                <a:gd name="T52" fmla="*/ 1 w 140"/>
                <a:gd name="T53" fmla="*/ 0 h 179"/>
                <a:gd name="T54" fmla="*/ 1 w 140"/>
                <a:gd name="T55" fmla="*/ 0 h 179"/>
                <a:gd name="T56" fmla="*/ 1 w 140"/>
                <a:gd name="T57" fmla="*/ 0 h 179"/>
                <a:gd name="T58" fmla="*/ 1 w 140"/>
                <a:gd name="T59" fmla="*/ 0 h 179"/>
                <a:gd name="T60" fmla="*/ 1 w 140"/>
                <a:gd name="T61" fmla="*/ 0 h 179"/>
                <a:gd name="T62" fmla="*/ 1 w 140"/>
                <a:gd name="T63" fmla="*/ 0 h 179"/>
                <a:gd name="T64" fmla="*/ 1 w 140"/>
                <a:gd name="T65" fmla="*/ 0 h 179"/>
                <a:gd name="T66" fmla="*/ 1 w 140"/>
                <a:gd name="T67" fmla="*/ 0 h 179"/>
                <a:gd name="T68" fmla="*/ 1 w 140"/>
                <a:gd name="T69" fmla="*/ 0 h 179"/>
                <a:gd name="T70" fmla="*/ 1 w 140"/>
                <a:gd name="T71" fmla="*/ 0 h 179"/>
                <a:gd name="T72" fmla="*/ 1 w 140"/>
                <a:gd name="T73" fmla="*/ 0 h 179"/>
                <a:gd name="T74" fmla="*/ 1 w 140"/>
                <a:gd name="T75" fmla="*/ 0 h 179"/>
                <a:gd name="T76" fmla="*/ 1 w 140"/>
                <a:gd name="T77" fmla="*/ 0 h 179"/>
                <a:gd name="T78" fmla="*/ 1 w 140"/>
                <a:gd name="T79" fmla="*/ 0 h 179"/>
                <a:gd name="T80" fmla="*/ 1 w 140"/>
                <a:gd name="T81" fmla="*/ 0 h 179"/>
                <a:gd name="T82" fmla="*/ 1 w 140"/>
                <a:gd name="T83" fmla="*/ 0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0"/>
                <a:gd name="T127" fmla="*/ 0 h 179"/>
                <a:gd name="T128" fmla="*/ 140 w 140"/>
                <a:gd name="T129" fmla="*/ 179 h 1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0" h="179">
                  <a:moveTo>
                    <a:pt x="140" y="118"/>
                  </a:moveTo>
                  <a:lnTo>
                    <a:pt x="132" y="117"/>
                  </a:lnTo>
                  <a:lnTo>
                    <a:pt x="122" y="114"/>
                  </a:lnTo>
                  <a:lnTo>
                    <a:pt x="112" y="112"/>
                  </a:lnTo>
                  <a:lnTo>
                    <a:pt x="102" y="110"/>
                  </a:lnTo>
                  <a:lnTo>
                    <a:pt x="93" y="106"/>
                  </a:lnTo>
                  <a:lnTo>
                    <a:pt x="85" y="104"/>
                  </a:lnTo>
                  <a:lnTo>
                    <a:pt x="80" y="103"/>
                  </a:lnTo>
                  <a:lnTo>
                    <a:pt x="78" y="102"/>
                  </a:lnTo>
                  <a:lnTo>
                    <a:pt x="77" y="81"/>
                  </a:lnTo>
                  <a:lnTo>
                    <a:pt x="75" y="60"/>
                  </a:lnTo>
                  <a:lnTo>
                    <a:pt x="72" y="42"/>
                  </a:lnTo>
                  <a:lnTo>
                    <a:pt x="70" y="28"/>
                  </a:lnTo>
                  <a:lnTo>
                    <a:pt x="66" y="18"/>
                  </a:lnTo>
                  <a:lnTo>
                    <a:pt x="57" y="8"/>
                  </a:lnTo>
                  <a:lnTo>
                    <a:pt x="45" y="3"/>
                  </a:lnTo>
                  <a:lnTo>
                    <a:pt x="32" y="0"/>
                  </a:lnTo>
                  <a:lnTo>
                    <a:pt x="19" y="3"/>
                  </a:lnTo>
                  <a:lnTo>
                    <a:pt x="8" y="10"/>
                  </a:lnTo>
                  <a:lnTo>
                    <a:pt x="1" y="22"/>
                  </a:lnTo>
                  <a:lnTo>
                    <a:pt x="0" y="42"/>
                  </a:lnTo>
                  <a:lnTo>
                    <a:pt x="3" y="76"/>
                  </a:lnTo>
                  <a:lnTo>
                    <a:pt x="6" y="94"/>
                  </a:lnTo>
                  <a:lnTo>
                    <a:pt x="8" y="103"/>
                  </a:lnTo>
                  <a:lnTo>
                    <a:pt x="9" y="111"/>
                  </a:lnTo>
                  <a:lnTo>
                    <a:pt x="9" y="117"/>
                  </a:lnTo>
                  <a:lnTo>
                    <a:pt x="10" y="124"/>
                  </a:lnTo>
                  <a:lnTo>
                    <a:pt x="13" y="132"/>
                  </a:lnTo>
                  <a:lnTo>
                    <a:pt x="16" y="139"/>
                  </a:lnTo>
                  <a:lnTo>
                    <a:pt x="22" y="147"/>
                  </a:lnTo>
                  <a:lnTo>
                    <a:pt x="30" y="153"/>
                  </a:lnTo>
                  <a:lnTo>
                    <a:pt x="40" y="159"/>
                  </a:lnTo>
                  <a:lnTo>
                    <a:pt x="55" y="164"/>
                  </a:lnTo>
                  <a:lnTo>
                    <a:pt x="71" y="167"/>
                  </a:lnTo>
                  <a:lnTo>
                    <a:pt x="85" y="170"/>
                  </a:lnTo>
                  <a:lnTo>
                    <a:pt x="98" y="173"/>
                  </a:lnTo>
                  <a:lnTo>
                    <a:pt x="108" y="174"/>
                  </a:lnTo>
                  <a:lnTo>
                    <a:pt x="117" y="176"/>
                  </a:lnTo>
                  <a:lnTo>
                    <a:pt x="123" y="178"/>
                  </a:lnTo>
                  <a:lnTo>
                    <a:pt x="128" y="179"/>
                  </a:lnTo>
                  <a:lnTo>
                    <a:pt x="129" y="179"/>
                  </a:lnTo>
                  <a:lnTo>
                    <a:pt x="140" y="118"/>
                  </a:lnTo>
                  <a:close/>
                </a:path>
              </a:pathLst>
            </a:custGeom>
            <a:solidFill>
              <a:srgbClr val="004CB2"/>
            </a:solidFill>
            <a:ln w="9525">
              <a:noFill/>
              <a:round/>
              <a:headEnd/>
              <a:tailEnd/>
            </a:ln>
          </p:spPr>
          <p:txBody>
            <a:bodyPr/>
            <a:lstStyle/>
            <a:p>
              <a:endParaRPr lang="fr-FR"/>
            </a:p>
          </p:txBody>
        </p:sp>
        <p:sp>
          <p:nvSpPr>
            <p:cNvPr id="49222" name="Freeform 79"/>
            <p:cNvSpPr>
              <a:spLocks/>
            </p:cNvSpPr>
            <p:nvPr/>
          </p:nvSpPr>
          <p:spPr bwMode="auto">
            <a:xfrm>
              <a:off x="3799" y="3307"/>
              <a:ext cx="70" cy="89"/>
            </a:xfrm>
            <a:custGeom>
              <a:avLst/>
              <a:gdLst>
                <a:gd name="T0" fmla="*/ 1 w 140"/>
                <a:gd name="T1" fmla="*/ 0 h 179"/>
                <a:gd name="T2" fmla="*/ 1 w 140"/>
                <a:gd name="T3" fmla="*/ 0 h 179"/>
                <a:gd name="T4" fmla="*/ 1 w 140"/>
                <a:gd name="T5" fmla="*/ 0 h 179"/>
                <a:gd name="T6" fmla="*/ 1 w 140"/>
                <a:gd name="T7" fmla="*/ 0 h 179"/>
                <a:gd name="T8" fmla="*/ 1 w 140"/>
                <a:gd name="T9" fmla="*/ 0 h 179"/>
                <a:gd name="T10" fmla="*/ 1 w 140"/>
                <a:gd name="T11" fmla="*/ 0 h 179"/>
                <a:gd name="T12" fmla="*/ 1 w 140"/>
                <a:gd name="T13" fmla="*/ 0 h 179"/>
                <a:gd name="T14" fmla="*/ 1 w 140"/>
                <a:gd name="T15" fmla="*/ 0 h 179"/>
                <a:gd name="T16" fmla="*/ 1 w 140"/>
                <a:gd name="T17" fmla="*/ 0 h 179"/>
                <a:gd name="T18" fmla="*/ 1 w 140"/>
                <a:gd name="T19" fmla="*/ 0 h 179"/>
                <a:gd name="T20" fmla="*/ 1 w 140"/>
                <a:gd name="T21" fmla="*/ 0 h 179"/>
                <a:gd name="T22" fmla="*/ 1 w 140"/>
                <a:gd name="T23" fmla="*/ 0 h 179"/>
                <a:gd name="T24" fmla="*/ 1 w 140"/>
                <a:gd name="T25" fmla="*/ 0 h 179"/>
                <a:gd name="T26" fmla="*/ 1 w 140"/>
                <a:gd name="T27" fmla="*/ 0 h 179"/>
                <a:gd name="T28" fmla="*/ 1 w 140"/>
                <a:gd name="T29" fmla="*/ 0 h 179"/>
                <a:gd name="T30" fmla="*/ 1 w 140"/>
                <a:gd name="T31" fmla="*/ 0 h 179"/>
                <a:gd name="T32" fmla="*/ 1 w 140"/>
                <a:gd name="T33" fmla="*/ 0 h 179"/>
                <a:gd name="T34" fmla="*/ 1 w 140"/>
                <a:gd name="T35" fmla="*/ 0 h 179"/>
                <a:gd name="T36" fmla="*/ 1 w 140"/>
                <a:gd name="T37" fmla="*/ 0 h 179"/>
                <a:gd name="T38" fmla="*/ 1 w 140"/>
                <a:gd name="T39" fmla="*/ 0 h 179"/>
                <a:gd name="T40" fmla="*/ 1 w 140"/>
                <a:gd name="T41" fmla="*/ 0 h 179"/>
                <a:gd name="T42" fmla="*/ 1 w 140"/>
                <a:gd name="T43" fmla="*/ 0 h 179"/>
                <a:gd name="T44" fmla="*/ 1 w 140"/>
                <a:gd name="T45" fmla="*/ 0 h 179"/>
                <a:gd name="T46" fmla="*/ 0 w 140"/>
                <a:gd name="T47" fmla="*/ 0 h 179"/>
                <a:gd name="T48" fmla="*/ 0 w 140"/>
                <a:gd name="T49" fmla="*/ 0 h 179"/>
                <a:gd name="T50" fmla="*/ 1 w 140"/>
                <a:gd name="T51" fmla="*/ 0 h 179"/>
                <a:gd name="T52" fmla="*/ 1 w 140"/>
                <a:gd name="T53" fmla="*/ 0 h 179"/>
                <a:gd name="T54" fmla="*/ 1 w 140"/>
                <a:gd name="T55" fmla="*/ 0 h 179"/>
                <a:gd name="T56" fmla="*/ 1 w 140"/>
                <a:gd name="T57" fmla="*/ 0 h 179"/>
                <a:gd name="T58" fmla="*/ 1 w 140"/>
                <a:gd name="T59" fmla="*/ 0 h 179"/>
                <a:gd name="T60" fmla="*/ 1 w 140"/>
                <a:gd name="T61" fmla="*/ 0 h 179"/>
                <a:gd name="T62" fmla="*/ 1 w 140"/>
                <a:gd name="T63" fmla="*/ 0 h 179"/>
                <a:gd name="T64" fmla="*/ 1 w 140"/>
                <a:gd name="T65" fmla="*/ 0 h 179"/>
                <a:gd name="T66" fmla="*/ 1 w 140"/>
                <a:gd name="T67" fmla="*/ 0 h 179"/>
                <a:gd name="T68" fmla="*/ 1 w 140"/>
                <a:gd name="T69" fmla="*/ 0 h 179"/>
                <a:gd name="T70" fmla="*/ 1 w 140"/>
                <a:gd name="T71" fmla="*/ 0 h 179"/>
                <a:gd name="T72" fmla="*/ 1 w 140"/>
                <a:gd name="T73" fmla="*/ 0 h 179"/>
                <a:gd name="T74" fmla="*/ 1 w 140"/>
                <a:gd name="T75" fmla="*/ 0 h 179"/>
                <a:gd name="T76" fmla="*/ 1 w 140"/>
                <a:gd name="T77" fmla="*/ 0 h 179"/>
                <a:gd name="T78" fmla="*/ 1 w 140"/>
                <a:gd name="T79" fmla="*/ 0 h 179"/>
                <a:gd name="T80" fmla="*/ 1 w 140"/>
                <a:gd name="T81" fmla="*/ 0 h 179"/>
                <a:gd name="T82" fmla="*/ 1 w 140"/>
                <a:gd name="T83" fmla="*/ 0 h 179"/>
                <a:gd name="T84" fmla="*/ 1 w 140"/>
                <a:gd name="T85" fmla="*/ 0 h 179"/>
                <a:gd name="T86" fmla="*/ 1 w 140"/>
                <a:gd name="T87" fmla="*/ 0 h 179"/>
                <a:gd name="T88" fmla="*/ 1 w 140"/>
                <a:gd name="T89" fmla="*/ 0 h 179"/>
                <a:gd name="T90" fmla="*/ 1 w 140"/>
                <a:gd name="T91" fmla="*/ 0 h 179"/>
                <a:gd name="T92" fmla="*/ 1 w 140"/>
                <a:gd name="T93" fmla="*/ 0 h 179"/>
                <a:gd name="T94" fmla="*/ 1 w 140"/>
                <a:gd name="T95" fmla="*/ 0 h 1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179"/>
                <a:gd name="T146" fmla="*/ 140 w 140"/>
                <a:gd name="T147" fmla="*/ 179 h 1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179">
                  <a:moveTo>
                    <a:pt x="140" y="118"/>
                  </a:moveTo>
                  <a:lnTo>
                    <a:pt x="140" y="118"/>
                  </a:lnTo>
                  <a:lnTo>
                    <a:pt x="132" y="117"/>
                  </a:lnTo>
                  <a:lnTo>
                    <a:pt x="122" y="114"/>
                  </a:lnTo>
                  <a:lnTo>
                    <a:pt x="112" y="112"/>
                  </a:lnTo>
                  <a:lnTo>
                    <a:pt x="102" y="110"/>
                  </a:lnTo>
                  <a:lnTo>
                    <a:pt x="93" y="106"/>
                  </a:lnTo>
                  <a:lnTo>
                    <a:pt x="85" y="104"/>
                  </a:lnTo>
                  <a:lnTo>
                    <a:pt x="80" y="103"/>
                  </a:lnTo>
                  <a:lnTo>
                    <a:pt x="78" y="102"/>
                  </a:lnTo>
                  <a:lnTo>
                    <a:pt x="77" y="81"/>
                  </a:lnTo>
                  <a:lnTo>
                    <a:pt x="75" y="60"/>
                  </a:lnTo>
                  <a:lnTo>
                    <a:pt x="72" y="42"/>
                  </a:lnTo>
                  <a:lnTo>
                    <a:pt x="70" y="28"/>
                  </a:lnTo>
                  <a:lnTo>
                    <a:pt x="66" y="18"/>
                  </a:lnTo>
                  <a:lnTo>
                    <a:pt x="57" y="8"/>
                  </a:lnTo>
                  <a:lnTo>
                    <a:pt x="45" y="3"/>
                  </a:lnTo>
                  <a:lnTo>
                    <a:pt x="32" y="0"/>
                  </a:lnTo>
                  <a:lnTo>
                    <a:pt x="19" y="3"/>
                  </a:lnTo>
                  <a:lnTo>
                    <a:pt x="8" y="10"/>
                  </a:lnTo>
                  <a:lnTo>
                    <a:pt x="1" y="22"/>
                  </a:lnTo>
                  <a:lnTo>
                    <a:pt x="0" y="42"/>
                  </a:lnTo>
                  <a:lnTo>
                    <a:pt x="3" y="76"/>
                  </a:lnTo>
                  <a:lnTo>
                    <a:pt x="6" y="94"/>
                  </a:lnTo>
                  <a:lnTo>
                    <a:pt x="8" y="103"/>
                  </a:lnTo>
                  <a:lnTo>
                    <a:pt x="9" y="111"/>
                  </a:lnTo>
                  <a:lnTo>
                    <a:pt x="9" y="117"/>
                  </a:lnTo>
                  <a:lnTo>
                    <a:pt x="10" y="124"/>
                  </a:lnTo>
                  <a:lnTo>
                    <a:pt x="13" y="132"/>
                  </a:lnTo>
                  <a:lnTo>
                    <a:pt x="16" y="139"/>
                  </a:lnTo>
                  <a:lnTo>
                    <a:pt x="22" y="147"/>
                  </a:lnTo>
                  <a:lnTo>
                    <a:pt x="30" y="153"/>
                  </a:lnTo>
                  <a:lnTo>
                    <a:pt x="40" y="159"/>
                  </a:lnTo>
                  <a:lnTo>
                    <a:pt x="55" y="164"/>
                  </a:lnTo>
                  <a:lnTo>
                    <a:pt x="71" y="167"/>
                  </a:lnTo>
                  <a:lnTo>
                    <a:pt x="85" y="170"/>
                  </a:lnTo>
                  <a:lnTo>
                    <a:pt x="98" y="173"/>
                  </a:lnTo>
                  <a:lnTo>
                    <a:pt x="108" y="174"/>
                  </a:lnTo>
                  <a:lnTo>
                    <a:pt x="117" y="176"/>
                  </a:lnTo>
                  <a:lnTo>
                    <a:pt x="123" y="178"/>
                  </a:lnTo>
                  <a:lnTo>
                    <a:pt x="128" y="179"/>
                  </a:lnTo>
                  <a:lnTo>
                    <a:pt x="129" y="179"/>
                  </a:lnTo>
                  <a:lnTo>
                    <a:pt x="140" y="118"/>
                  </a:lnTo>
                </a:path>
              </a:pathLst>
            </a:custGeom>
            <a:noFill/>
            <a:ln w="0">
              <a:solidFill>
                <a:srgbClr val="000000"/>
              </a:solidFill>
              <a:round/>
              <a:headEnd/>
              <a:tailEnd/>
            </a:ln>
          </p:spPr>
          <p:txBody>
            <a:bodyPr/>
            <a:lstStyle/>
            <a:p>
              <a:endParaRPr lang="fr-FR"/>
            </a:p>
          </p:txBody>
        </p:sp>
      </p:grpSp>
      <p:pic>
        <p:nvPicPr>
          <p:cNvPr id="81" name="Picture 5" descr="avion"/>
          <p:cNvPicPr>
            <a:picLocks noChangeAspect="1" noChangeArrowheads="1"/>
          </p:cNvPicPr>
          <p:nvPr/>
        </p:nvPicPr>
        <p:blipFill>
          <a:blip r:embed="rId5" cstate="print"/>
          <a:srcRect/>
          <a:stretch>
            <a:fillRect/>
          </a:stretch>
        </p:blipFill>
        <p:spPr bwMode="auto">
          <a:xfrm>
            <a:off x="401638" y="4437063"/>
            <a:ext cx="1878012" cy="654050"/>
          </a:xfrm>
          <a:prstGeom prst="rect">
            <a:avLst/>
          </a:prstGeom>
          <a:noFill/>
          <a:ln w="9525">
            <a:noFill/>
            <a:miter lim="800000"/>
            <a:headEnd/>
            <a:tailEnd/>
          </a:ln>
        </p:spPr>
      </p:pic>
      <p:pic>
        <p:nvPicPr>
          <p:cNvPr id="3" name="Image 2" descr="bulldozer.jpg"/>
          <p:cNvPicPr>
            <a:picLocks noChangeAspect="1"/>
          </p:cNvPicPr>
          <p:nvPr/>
        </p:nvPicPr>
        <p:blipFill>
          <a:blip r:embed="rId6" cstate="print"/>
          <a:srcRect/>
          <a:stretch>
            <a:fillRect/>
          </a:stretch>
        </p:blipFill>
        <p:spPr bwMode="auto">
          <a:xfrm>
            <a:off x="2006600" y="2627313"/>
            <a:ext cx="1420813" cy="947737"/>
          </a:xfrm>
          <a:prstGeom prst="rect">
            <a:avLst/>
          </a:prstGeom>
          <a:noFill/>
          <a:ln w="9525">
            <a:noFill/>
            <a:miter lim="800000"/>
            <a:headEnd/>
            <a:tailEnd/>
          </a:ln>
        </p:spPr>
      </p:pic>
      <p:pic>
        <p:nvPicPr>
          <p:cNvPr id="71" name="Image 70" descr="acierie.jpg"/>
          <p:cNvPicPr>
            <a:picLocks noChangeAspect="1"/>
          </p:cNvPicPr>
          <p:nvPr/>
        </p:nvPicPr>
        <p:blipFill>
          <a:blip r:embed="rId7" cstate="print"/>
          <a:srcRect/>
          <a:stretch>
            <a:fillRect/>
          </a:stretch>
        </p:blipFill>
        <p:spPr bwMode="auto">
          <a:xfrm>
            <a:off x="865188" y="5162550"/>
            <a:ext cx="1130300" cy="1138238"/>
          </a:xfrm>
          <a:prstGeom prst="rect">
            <a:avLst/>
          </a:prstGeom>
          <a:noFill/>
          <a:ln w="9525">
            <a:noFill/>
            <a:miter lim="800000"/>
            <a:headEnd/>
            <a:tailEnd/>
          </a:ln>
        </p:spPr>
      </p:pic>
      <p:sp>
        <p:nvSpPr>
          <p:cNvPr id="49165" name="Text Box 6"/>
          <p:cNvSpPr txBox="1">
            <a:spLocks noChangeArrowheads="1"/>
          </p:cNvSpPr>
          <p:nvPr/>
        </p:nvSpPr>
        <p:spPr bwMode="auto">
          <a:xfrm>
            <a:off x="785813" y="428625"/>
            <a:ext cx="7143750" cy="671274"/>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fr-FR" sz="3600" b="1" dirty="0">
                <a:solidFill>
                  <a:srgbClr val="FF0000"/>
                </a:solidFill>
                <a:latin typeface="Calibri" pitchFamily="32" charset="0"/>
              </a:rPr>
              <a:t>Plus d’images </a:t>
            </a:r>
            <a:r>
              <a:rPr lang="fr-FR" b="1" dirty="0">
                <a:solidFill>
                  <a:srgbClr val="FF0000"/>
                </a:solidFill>
                <a:latin typeface="Calibri" pitchFamily="32" charset="0"/>
              </a:rPr>
              <a:t>(J.M. </a:t>
            </a:r>
            <a:r>
              <a:rPr lang="fr-FR" b="1" dirty="0" err="1">
                <a:solidFill>
                  <a:srgbClr val="FF0000"/>
                </a:solidFill>
                <a:latin typeface="Calibri" pitchFamily="32" charset="0"/>
              </a:rPr>
              <a:t>Jancovici</a:t>
            </a:r>
            <a:r>
              <a:rPr lang="fr-FR" b="1" dirty="0">
                <a:solidFill>
                  <a:srgbClr val="FF0000"/>
                </a:solidFill>
                <a:latin typeface="Calibri" pitchFamily="32" charset="0"/>
              </a:rPr>
              <a:t>)</a:t>
            </a:r>
            <a:endParaRPr lang="fr-FR" sz="3600" b="1" i="1" dirty="0">
              <a:solidFill>
                <a:srgbClr val="FF0000"/>
              </a:solidFill>
              <a:latin typeface="Calibri" pitchFamily="32" charset="0"/>
            </a:endParaRPr>
          </a:p>
        </p:txBody>
      </p:sp>
      <p:pic>
        <p:nvPicPr>
          <p:cNvPr id="2" name="Image 1"/>
          <p:cNvPicPr>
            <a:picLocks noChangeAspect="1"/>
          </p:cNvPicPr>
          <p:nvPr/>
        </p:nvPicPr>
        <p:blipFill>
          <a:blip r:embed="rId8" cstate="print"/>
          <a:srcRect/>
          <a:stretch>
            <a:fillRect/>
          </a:stretch>
        </p:blipFill>
        <p:spPr bwMode="auto">
          <a:xfrm>
            <a:off x="1103313" y="1154113"/>
            <a:ext cx="512762" cy="1063625"/>
          </a:xfrm>
          <a:prstGeom prst="rect">
            <a:avLst/>
          </a:prstGeom>
          <a:noFill/>
          <a:ln w="9525">
            <a:noFill/>
            <a:miter lim="800000"/>
            <a:headEnd/>
            <a:tailEnd/>
          </a:ln>
        </p:spPr>
      </p:pic>
      <p:sp>
        <p:nvSpPr>
          <p:cNvPr id="70" name="Text Box 5"/>
          <p:cNvSpPr txBox="1">
            <a:spLocks noChangeArrowheads="1"/>
          </p:cNvSpPr>
          <p:nvPr/>
        </p:nvSpPr>
        <p:spPr bwMode="auto">
          <a:xfrm>
            <a:off x="1616075" y="1368425"/>
            <a:ext cx="7485063" cy="403225"/>
          </a:xfrm>
          <a:prstGeom prst="rect">
            <a:avLst/>
          </a:prstGeom>
          <a:noFill/>
          <a:ln w="9525">
            <a:noFill/>
            <a:miter lim="800000"/>
            <a:headEnd/>
            <a:tailEnd/>
          </a:ln>
        </p:spPr>
        <p:txBody>
          <a:bodyPr>
            <a:spAutoFit/>
          </a:bodyPr>
          <a:lstStyle/>
          <a:p>
            <a:pPr algn="just">
              <a:lnSpc>
                <a:spcPct val="90000"/>
              </a:lnSpc>
              <a:spcBef>
                <a:spcPct val="50000"/>
              </a:spcBef>
              <a:buClr>
                <a:srgbClr val="FF0000"/>
              </a:buClr>
              <a:buSzPct val="150000"/>
              <a:buFont typeface="Wingdings" pitchFamily="2" charset="2"/>
              <a:buNone/>
            </a:pPr>
            <a:r>
              <a:rPr lang="fr-FR" sz="2200" b="1" dirty="0">
                <a:solidFill>
                  <a:srgbClr val="000000"/>
                </a:solidFill>
                <a:ea typeface="MS PGothic" pitchFamily="34" charset="-128"/>
              </a:rPr>
              <a:t>= 100 W pour les jambes, 10 W pour les bras</a:t>
            </a:r>
          </a:p>
        </p:txBody>
      </p:sp>
      <p:pic>
        <p:nvPicPr>
          <p:cNvPr id="72" name="Image 71"/>
          <p:cNvPicPr>
            <a:picLocks noChangeAspect="1"/>
          </p:cNvPicPr>
          <p:nvPr/>
        </p:nvPicPr>
        <p:blipFill>
          <a:blip r:embed="rId9" cstate="print"/>
          <a:srcRect/>
          <a:stretch>
            <a:fillRect/>
          </a:stretch>
        </p:blipFill>
        <p:spPr bwMode="auto">
          <a:xfrm>
            <a:off x="-4763" y="1168400"/>
            <a:ext cx="1039813" cy="1039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93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93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93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93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93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93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93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9" grpId="0"/>
      <p:bldP spid="569351" grpId="0"/>
      <p:bldP spid="569352" grpId="0"/>
      <p:bldP spid="569354" grpId="0"/>
      <p:bldP spid="569355" grpId="0"/>
      <p:bldP spid="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45</a:t>
            </a:fld>
            <a:endParaRPr lang="fr-FR">
              <a:solidFill>
                <a:prstClr val="black">
                  <a:tint val="75000"/>
                </a:prstClr>
              </a:solidFill>
            </a:endParaRPr>
          </a:p>
        </p:txBody>
      </p:sp>
      <p:sp>
        <p:nvSpPr>
          <p:cNvPr id="3" name="Titre 1"/>
          <p:cNvSpPr txBox="1">
            <a:spLocks/>
          </p:cNvSpPr>
          <p:nvPr/>
        </p:nvSpPr>
        <p:spPr>
          <a:xfrm>
            <a:off x="857250" y="357188"/>
            <a:ext cx="7272338" cy="83978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600" b="1" i="0" u="none" strike="noStrike" kern="1200" cap="none" spc="0" normalizeH="0" baseline="0" noProof="0" dirty="0" smtClean="0">
                <a:ln>
                  <a:noFill/>
                </a:ln>
                <a:solidFill>
                  <a:srgbClr val="FF0000"/>
                </a:solidFill>
                <a:effectLst/>
                <a:uLnTx/>
                <a:uFillTx/>
                <a:latin typeface="+mj-lt"/>
                <a:ea typeface="+mj-ea"/>
                <a:cs typeface="Times New Roman" pitchFamily="16" charset="0"/>
              </a:rPr>
              <a:t>Relation PIB/énergie  </a:t>
            </a:r>
            <a:br>
              <a:rPr kumimoji="0" lang="fr-FR" sz="3600" b="1" i="0" u="none" strike="noStrike" kern="1200" cap="none" spc="0" normalizeH="0" baseline="0" noProof="0" dirty="0" smtClean="0">
                <a:ln>
                  <a:noFill/>
                </a:ln>
                <a:solidFill>
                  <a:srgbClr val="FF0000"/>
                </a:solidFill>
                <a:effectLst/>
                <a:uLnTx/>
                <a:uFillTx/>
                <a:latin typeface="+mj-lt"/>
                <a:ea typeface="+mj-ea"/>
                <a:cs typeface="Times New Roman" pitchFamily="16" charset="0"/>
              </a:rPr>
            </a:br>
            <a:endParaRPr kumimoji="0" lang="fr-FR" sz="3600" b="1" i="0" u="none" strike="noStrike" kern="1200" cap="none" spc="0" normalizeH="0" baseline="0" noProof="0" dirty="0" smtClean="0">
              <a:ln>
                <a:noFill/>
              </a:ln>
              <a:solidFill>
                <a:srgbClr val="FF0000"/>
              </a:solidFill>
              <a:effectLst/>
              <a:uLnTx/>
              <a:uFillTx/>
              <a:latin typeface="+mj-lt"/>
              <a:ea typeface="+mj-ea"/>
              <a:cs typeface="Times New Roman" pitchFamily="16" charset="0"/>
            </a:endParaRPr>
          </a:p>
        </p:txBody>
      </p:sp>
      <p:sp>
        <p:nvSpPr>
          <p:cNvPr id="4" name="ZoneTexte 3"/>
          <p:cNvSpPr txBox="1"/>
          <p:nvPr/>
        </p:nvSpPr>
        <p:spPr>
          <a:xfrm>
            <a:off x="251520" y="1772816"/>
            <a:ext cx="8496944" cy="3046988"/>
          </a:xfrm>
          <a:prstGeom prst="rect">
            <a:avLst/>
          </a:prstGeom>
          <a:noFill/>
        </p:spPr>
        <p:txBody>
          <a:bodyPr wrap="square" rtlCol="0">
            <a:spAutoFit/>
          </a:bodyPr>
          <a:lstStyle/>
          <a:p>
            <a:r>
              <a:rPr lang="fr-FR" sz="2400" b="1" dirty="0" smtClean="0">
                <a:solidFill>
                  <a:srgbClr val="002060"/>
                </a:solidFill>
              </a:rPr>
              <a:t>Nous vivons de transformer la matière pour produire des biens et des services.</a:t>
            </a:r>
          </a:p>
          <a:p>
            <a:r>
              <a:rPr lang="fr-FR" sz="2400" b="1" dirty="0" smtClean="0">
                <a:solidFill>
                  <a:srgbClr val="002060"/>
                </a:solidFill>
              </a:rPr>
              <a:t>Toute transformation donne naissance à un double comptabilité :</a:t>
            </a:r>
          </a:p>
          <a:p>
            <a:pPr>
              <a:buFontTx/>
              <a:buChar char="-"/>
            </a:pPr>
            <a:r>
              <a:rPr lang="fr-FR" sz="2400" b="1" dirty="0" smtClean="0">
                <a:solidFill>
                  <a:srgbClr val="002060"/>
                </a:solidFill>
              </a:rPr>
              <a:t> l’une, en termes énergétiques</a:t>
            </a:r>
          </a:p>
          <a:p>
            <a:pPr>
              <a:buFontTx/>
              <a:buChar char="-"/>
            </a:pPr>
            <a:r>
              <a:rPr lang="fr-FR" sz="2400" b="1" dirty="0" smtClean="0">
                <a:solidFill>
                  <a:srgbClr val="002060"/>
                </a:solidFill>
              </a:rPr>
              <a:t> </a:t>
            </a:r>
            <a:r>
              <a:rPr lang="fr-FR" sz="2400" b="1" dirty="0" smtClean="0">
                <a:solidFill>
                  <a:srgbClr val="002060"/>
                </a:solidFill>
              </a:rPr>
              <a:t>l’autre, en termes monétaires</a:t>
            </a:r>
          </a:p>
          <a:p>
            <a:pPr>
              <a:buFontTx/>
              <a:buChar char="-"/>
            </a:pPr>
            <a:endParaRPr lang="fr-FR" sz="2400" b="1" dirty="0" smtClean="0">
              <a:solidFill>
                <a:srgbClr val="002060"/>
              </a:solidFill>
            </a:endParaRPr>
          </a:p>
          <a:p>
            <a:pPr>
              <a:buFontTx/>
              <a:buChar char="-"/>
            </a:pPr>
            <a:r>
              <a:rPr lang="fr-FR" sz="2400" b="1" dirty="0" smtClean="0">
                <a:solidFill>
                  <a:srgbClr val="002060"/>
                </a:solidFill>
              </a:rPr>
              <a:t>Le passage de l’une à l’autre s’apparente à un </a:t>
            </a:r>
            <a:r>
              <a:rPr lang="fr-FR" sz="2400" b="1" dirty="0" smtClean="0">
                <a:solidFill>
                  <a:srgbClr val="FF0000"/>
                </a:solidFill>
              </a:rPr>
              <a:t>changement d’unité</a:t>
            </a:r>
            <a:r>
              <a:rPr lang="fr-FR" sz="2400" b="1" dirty="0" smtClean="0">
                <a:solidFill>
                  <a:srgbClr val="002060"/>
                </a:solidFill>
              </a:rPr>
              <a:t> : d’où une relation affine entre les deux </a:t>
            </a:r>
            <a:r>
              <a:rPr lang="fr-FR" sz="2400" b="1" dirty="0" err="1" smtClean="0">
                <a:solidFill>
                  <a:srgbClr val="002060"/>
                </a:solidFill>
              </a:rPr>
              <a:t>mesaures</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pied de page 3"/>
          <p:cNvSpPr>
            <a:spLocks noGrp="1"/>
          </p:cNvSpPr>
          <p:nvPr>
            <p:ph type="ftr" sz="quarter" idx="11"/>
          </p:nvPr>
        </p:nvSpPr>
        <p:spPr/>
        <p:txBody>
          <a:bodyPr/>
          <a:lstStyle/>
          <a:p>
            <a:pPr>
              <a:defRPr/>
            </a:pPr>
            <a:endParaRPr lang="fr-FR" smtClean="0">
              <a:latin typeface="Arial" pitchFamily="34" charset="0"/>
            </a:endParaRPr>
          </a:p>
        </p:txBody>
      </p:sp>
      <p:sp>
        <p:nvSpPr>
          <p:cNvPr id="17412" name="Espace réservé du numéro de diapositive 4"/>
          <p:cNvSpPr>
            <a:spLocks noGrp="1"/>
          </p:cNvSpPr>
          <p:nvPr>
            <p:ph type="sldNum" sz="quarter" idx="12"/>
          </p:nvPr>
        </p:nvSpPr>
        <p:spPr/>
        <p:txBody>
          <a:bodyPr/>
          <a:lstStyle/>
          <a:p>
            <a:pPr>
              <a:defRPr/>
            </a:pPr>
            <a:fld id="{511655B9-3DF4-4BB1-ADB7-F27A15B8B68D}" type="slidenum">
              <a:rPr lang="fr-FR" smtClean="0">
                <a:latin typeface="Arial" pitchFamily="34" charset="0"/>
              </a:rPr>
              <a:pPr>
                <a:defRPr/>
              </a:pPr>
              <a:t>46</a:t>
            </a:fld>
            <a:endParaRPr lang="fr-FR" dirty="0" smtClean="0">
              <a:latin typeface="Arial" pitchFamily="34" charset="0"/>
            </a:endParaRPr>
          </a:p>
        </p:txBody>
      </p:sp>
      <p:sp>
        <p:nvSpPr>
          <p:cNvPr id="45060" name="Titre 1"/>
          <p:cNvSpPr>
            <a:spLocks noGrp="1"/>
          </p:cNvSpPr>
          <p:nvPr>
            <p:ph type="title"/>
          </p:nvPr>
        </p:nvSpPr>
        <p:spPr>
          <a:xfrm>
            <a:off x="857250" y="357188"/>
            <a:ext cx="7272338" cy="839787"/>
          </a:xfrm>
        </p:spPr>
        <p:txBody>
          <a:bodyPr/>
          <a:lstStyle/>
          <a:p>
            <a:r>
              <a:rPr lang="fr-FR" sz="3600" b="1" dirty="0" smtClean="0">
                <a:solidFill>
                  <a:srgbClr val="FF0000"/>
                </a:solidFill>
                <a:cs typeface="Times New Roman" pitchFamily="16" charset="0"/>
              </a:rPr>
              <a:t>Relation PIB/énergie : </a:t>
            </a:r>
            <a:br>
              <a:rPr lang="fr-FR" sz="3600" b="1" dirty="0" smtClean="0">
                <a:solidFill>
                  <a:srgbClr val="FF0000"/>
                </a:solidFill>
                <a:cs typeface="Times New Roman" pitchFamily="16" charset="0"/>
              </a:rPr>
            </a:br>
            <a:r>
              <a:rPr lang="fr-FR" sz="3600" b="1" dirty="0" smtClean="0">
                <a:solidFill>
                  <a:srgbClr val="FF0000"/>
                </a:solidFill>
                <a:cs typeface="Times New Roman" pitchFamily="16" charset="0"/>
              </a:rPr>
              <a:t>un simple changement d’unité !</a:t>
            </a:r>
          </a:p>
        </p:txBody>
      </p:sp>
      <p:pic>
        <p:nvPicPr>
          <p:cNvPr id="10" name="Image 9" descr="GDP-energy-jancovici.png"/>
          <p:cNvPicPr>
            <a:picLocks noChangeAspect="1"/>
          </p:cNvPicPr>
          <p:nvPr/>
        </p:nvPicPr>
        <p:blipFill>
          <a:blip r:embed="rId2" cstate="print"/>
          <a:srcRect/>
          <a:stretch>
            <a:fillRect/>
          </a:stretch>
        </p:blipFill>
        <p:spPr bwMode="auto">
          <a:xfrm>
            <a:off x="1547813" y="1557338"/>
            <a:ext cx="5734050" cy="4249737"/>
          </a:xfrm>
          <a:prstGeom prst="rect">
            <a:avLst/>
          </a:prstGeom>
          <a:noFill/>
          <a:ln w="9525">
            <a:noFill/>
            <a:miter lim="800000"/>
            <a:headEnd/>
            <a:tailEnd/>
          </a:ln>
        </p:spPr>
      </p:pic>
      <p:sp>
        <p:nvSpPr>
          <p:cNvPr id="13" name="ZoneTexte 12"/>
          <p:cNvSpPr txBox="1"/>
          <p:nvPr/>
        </p:nvSpPr>
        <p:spPr>
          <a:xfrm>
            <a:off x="1116013" y="5949950"/>
            <a:ext cx="6911975" cy="461665"/>
          </a:xfrm>
          <a:prstGeom prst="rect">
            <a:avLst/>
          </a:prstGeom>
          <a:noFill/>
        </p:spPr>
        <p:txBody>
          <a:bodyPr>
            <a:spAutoFit/>
          </a:bodyPr>
          <a:lstStyle/>
          <a:p>
            <a:pPr>
              <a:defRPr/>
            </a:pPr>
            <a:r>
              <a:rPr lang="fr-FR" sz="2400" b="1" dirty="0">
                <a:solidFill>
                  <a:srgbClr val="FF0000"/>
                </a:solidFill>
                <a:latin typeface="+mn-lt"/>
              </a:rPr>
              <a:t>En moyenne, il faut </a:t>
            </a:r>
            <a:r>
              <a:rPr lang="fr-FR" sz="2400" b="1" dirty="0" smtClean="0">
                <a:solidFill>
                  <a:srgbClr val="FF0000"/>
                </a:solidFill>
                <a:latin typeface="+mn-lt"/>
              </a:rPr>
              <a:t>1,6 </a:t>
            </a:r>
            <a:r>
              <a:rPr lang="fr-FR" sz="2400" b="1" dirty="0">
                <a:solidFill>
                  <a:srgbClr val="FF0000"/>
                </a:solidFill>
                <a:latin typeface="+mn-lt"/>
              </a:rPr>
              <a:t>kWh pour produire </a:t>
            </a:r>
            <a:r>
              <a:rPr lang="fr-FR" sz="2400" b="1" dirty="0" smtClean="0">
                <a:solidFill>
                  <a:srgbClr val="FF0000"/>
                </a:solidFill>
                <a:latin typeface="+mn-lt"/>
              </a:rPr>
              <a:t>1 </a:t>
            </a:r>
            <a:r>
              <a:rPr lang="fr-FR" sz="2400" b="1" dirty="0">
                <a:solidFill>
                  <a:srgbClr val="FF0000"/>
                </a:solidFill>
                <a:latin typeface="+mn-lt"/>
              </a:rPr>
              <a:t>$ de PIB </a:t>
            </a:r>
          </a:p>
        </p:txBody>
      </p:sp>
      <p:sp>
        <p:nvSpPr>
          <p:cNvPr id="8" name="Étoile à 5 branches 7"/>
          <p:cNvSpPr/>
          <p:nvPr/>
        </p:nvSpPr>
        <p:spPr bwMode="auto">
          <a:xfrm>
            <a:off x="6443663" y="1916113"/>
            <a:ext cx="288925" cy="217487"/>
          </a:xfrm>
          <a:prstGeom prst="star5">
            <a:avLst/>
          </a:prstGeom>
          <a:solidFill>
            <a:srgbClr val="FF0000"/>
          </a:solidFill>
          <a:ln w="12700" cap="sq" cmpd="sng" algn="ctr">
            <a:solidFill>
              <a:schemeClr val="tx1"/>
            </a:solidFill>
            <a:prstDash val="solid"/>
            <a:round/>
            <a:headEnd type="none" w="sm" len="sm"/>
            <a:tailEnd type="none" w="sm" len="sm"/>
          </a:ln>
          <a:effectLst/>
        </p:spPr>
        <p:txBody>
          <a:bodyPr/>
          <a:lstStyle/>
          <a:p>
            <a:pPr>
              <a:defRPr/>
            </a:pPr>
            <a:endParaRPr lang="fr-FR">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pied de page 3"/>
          <p:cNvSpPr>
            <a:spLocks noGrp="1"/>
          </p:cNvSpPr>
          <p:nvPr>
            <p:ph type="ftr" sz="quarter" idx="11"/>
          </p:nvPr>
        </p:nvSpPr>
        <p:spPr/>
        <p:txBody>
          <a:bodyPr/>
          <a:lstStyle/>
          <a:p>
            <a:pPr>
              <a:defRPr/>
            </a:pPr>
            <a:endParaRPr lang="fr-FR" smtClean="0">
              <a:latin typeface="Arial" pitchFamily="34" charset="0"/>
            </a:endParaRPr>
          </a:p>
        </p:txBody>
      </p:sp>
      <p:sp>
        <p:nvSpPr>
          <p:cNvPr id="17412" name="Espace réservé du numéro de diapositive 4"/>
          <p:cNvSpPr>
            <a:spLocks noGrp="1"/>
          </p:cNvSpPr>
          <p:nvPr>
            <p:ph type="sldNum" sz="quarter" idx="12"/>
          </p:nvPr>
        </p:nvSpPr>
        <p:spPr/>
        <p:txBody>
          <a:bodyPr/>
          <a:lstStyle/>
          <a:p>
            <a:pPr>
              <a:defRPr/>
            </a:pPr>
            <a:fld id="{511655B9-3DF4-4BB1-ADB7-F27A15B8B68D}" type="slidenum">
              <a:rPr lang="fr-FR" smtClean="0">
                <a:latin typeface="Arial" pitchFamily="34" charset="0"/>
              </a:rPr>
              <a:pPr>
                <a:defRPr/>
              </a:pPr>
              <a:t>47</a:t>
            </a:fld>
            <a:endParaRPr lang="fr-FR" dirty="0" smtClean="0">
              <a:latin typeface="Arial" pitchFamily="34" charset="0"/>
            </a:endParaRPr>
          </a:p>
        </p:txBody>
      </p:sp>
      <p:sp>
        <p:nvSpPr>
          <p:cNvPr id="45060" name="Titre 1"/>
          <p:cNvSpPr>
            <a:spLocks noGrp="1"/>
          </p:cNvSpPr>
          <p:nvPr>
            <p:ph type="title"/>
          </p:nvPr>
        </p:nvSpPr>
        <p:spPr>
          <a:xfrm>
            <a:off x="857250" y="357188"/>
            <a:ext cx="7272338" cy="839787"/>
          </a:xfrm>
        </p:spPr>
        <p:txBody>
          <a:bodyPr/>
          <a:lstStyle/>
          <a:p>
            <a:r>
              <a:rPr lang="fr-FR" sz="3600" b="1" dirty="0" smtClean="0">
                <a:solidFill>
                  <a:srgbClr val="FF0000"/>
                </a:solidFill>
                <a:cs typeface="Times New Roman" pitchFamily="16" charset="0"/>
              </a:rPr>
              <a:t>Quelques diables dans les détails …</a:t>
            </a:r>
          </a:p>
        </p:txBody>
      </p:sp>
      <p:sp>
        <p:nvSpPr>
          <p:cNvPr id="13" name="ZoneTexte 12"/>
          <p:cNvSpPr txBox="1"/>
          <p:nvPr/>
        </p:nvSpPr>
        <p:spPr>
          <a:xfrm>
            <a:off x="1475656" y="5445224"/>
            <a:ext cx="6911975" cy="830997"/>
          </a:xfrm>
          <a:prstGeom prst="rect">
            <a:avLst/>
          </a:prstGeom>
          <a:noFill/>
        </p:spPr>
        <p:txBody>
          <a:bodyPr>
            <a:spAutoFit/>
          </a:bodyPr>
          <a:lstStyle/>
          <a:p>
            <a:pPr algn="ctr">
              <a:defRPr/>
            </a:pPr>
            <a:r>
              <a:rPr lang="fr-FR" sz="2400" b="1" dirty="0" smtClean="0">
                <a:solidFill>
                  <a:srgbClr val="002060"/>
                </a:solidFill>
                <a:latin typeface="+mn-lt"/>
              </a:rPr>
              <a:t>Découplage …?</a:t>
            </a:r>
          </a:p>
          <a:p>
            <a:pPr algn="ctr">
              <a:defRPr/>
            </a:pPr>
            <a:r>
              <a:rPr lang="fr-FR" sz="2400" b="1" dirty="0" smtClean="0">
                <a:solidFill>
                  <a:srgbClr val="002060"/>
                </a:solidFill>
                <a:latin typeface="+mn-lt"/>
              </a:rPr>
              <a:t> Délocalisation </a:t>
            </a:r>
            <a:r>
              <a:rPr lang="fr-FR" sz="2400" b="1" dirty="0" smtClean="0">
                <a:solidFill>
                  <a:srgbClr val="002060"/>
                </a:solidFill>
              </a:rPr>
              <a:t>!</a:t>
            </a:r>
            <a:r>
              <a:rPr lang="fr-FR" sz="2400" b="1" dirty="0" smtClean="0">
                <a:solidFill>
                  <a:srgbClr val="002060"/>
                </a:solidFill>
                <a:latin typeface="+mn-lt"/>
              </a:rPr>
              <a:t> </a:t>
            </a:r>
            <a:endParaRPr lang="fr-FR" sz="2400" b="1" dirty="0">
              <a:solidFill>
                <a:srgbClr val="002060"/>
              </a:solidFill>
              <a:latin typeface="+mn-lt"/>
            </a:endParaRPr>
          </a:p>
        </p:txBody>
      </p:sp>
      <p:graphicFrame>
        <p:nvGraphicFramePr>
          <p:cNvPr id="9" name="Graphique 8"/>
          <p:cNvGraphicFramePr/>
          <p:nvPr/>
        </p:nvGraphicFramePr>
        <p:xfrm>
          <a:off x="1763688" y="1700808"/>
          <a:ext cx="5400600"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1202" name="Text Box 2"/>
          <p:cNvSpPr txBox="1">
            <a:spLocks noChangeArrowheads="1"/>
          </p:cNvSpPr>
          <p:nvPr/>
        </p:nvSpPr>
        <p:spPr bwMode="auto">
          <a:xfrm>
            <a:off x="2987824" y="1772816"/>
            <a:ext cx="898525" cy="2968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PIB [G$]</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1203" name="Text Box 3"/>
          <p:cNvSpPr txBox="1">
            <a:spLocks noChangeArrowheads="1"/>
          </p:cNvSpPr>
          <p:nvPr/>
        </p:nvSpPr>
        <p:spPr bwMode="auto">
          <a:xfrm>
            <a:off x="6372200" y="4653136"/>
            <a:ext cx="882650" cy="307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cs typeface="Arial" pitchFamily="34" charset="0"/>
              </a:rPr>
              <a:t>Ep [Gtep]</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ZoneTexte 9"/>
          <p:cNvSpPr txBox="1"/>
          <p:nvPr/>
        </p:nvSpPr>
        <p:spPr>
          <a:xfrm>
            <a:off x="323528" y="2492896"/>
            <a:ext cx="2088232" cy="2308324"/>
          </a:xfrm>
          <a:prstGeom prst="rect">
            <a:avLst/>
          </a:prstGeom>
          <a:noFill/>
        </p:spPr>
        <p:txBody>
          <a:bodyPr wrap="square" rtlCol="0">
            <a:spAutoFit/>
          </a:bodyPr>
          <a:lstStyle/>
          <a:p>
            <a:r>
              <a:rPr lang="fr-FR" b="1" dirty="0" smtClean="0">
                <a:solidFill>
                  <a:srgbClr val="002060"/>
                </a:solidFill>
              </a:rPr>
              <a:t>En bleu : PIB/E pour les pays riches</a:t>
            </a:r>
          </a:p>
          <a:p>
            <a:endParaRPr lang="fr-FR" b="1" dirty="0" smtClean="0">
              <a:solidFill>
                <a:srgbClr val="002060"/>
              </a:solidFill>
            </a:endParaRPr>
          </a:p>
          <a:p>
            <a:r>
              <a:rPr lang="fr-FR" b="1" dirty="0" smtClean="0">
                <a:solidFill>
                  <a:srgbClr val="002060"/>
                </a:solidFill>
              </a:rPr>
              <a:t>En orange : PIB/E pour l’Asie de l’Est</a:t>
            </a:r>
          </a:p>
          <a:p>
            <a:endParaRPr lang="fr-FR" b="1" dirty="0" smtClean="0">
              <a:solidFill>
                <a:srgbClr val="002060"/>
              </a:solidFill>
            </a:endParaRPr>
          </a:p>
          <a:p>
            <a:r>
              <a:rPr lang="fr-FR" b="1" dirty="0" smtClean="0">
                <a:solidFill>
                  <a:srgbClr val="002060"/>
                </a:solidFill>
              </a:rPr>
              <a:t>En noir : PIB/E mondial</a:t>
            </a:r>
            <a:endParaRPr lang="fr-FR"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FR" sz="3600" b="1" smtClean="0">
                <a:solidFill>
                  <a:srgbClr val="FF0000"/>
                </a:solidFill>
              </a:rPr>
              <a:t>Comment caractériser </a:t>
            </a:r>
            <a:br>
              <a:rPr lang="fr-FR" sz="3600" b="1" smtClean="0">
                <a:solidFill>
                  <a:srgbClr val="FF0000"/>
                </a:solidFill>
              </a:rPr>
            </a:br>
            <a:r>
              <a:rPr lang="fr-FR" sz="3600" b="1" smtClean="0">
                <a:solidFill>
                  <a:srgbClr val="FF0000"/>
                </a:solidFill>
              </a:rPr>
              <a:t>les systèmes énergétiques ?</a:t>
            </a:r>
          </a:p>
        </p:txBody>
      </p:sp>
      <p:sp>
        <p:nvSpPr>
          <p:cNvPr id="46083" name="Espace réservé du contenu 2"/>
          <p:cNvSpPr>
            <a:spLocks noGrp="1"/>
          </p:cNvSpPr>
          <p:nvPr>
            <p:ph idx="1"/>
          </p:nvPr>
        </p:nvSpPr>
        <p:spPr>
          <a:xfrm>
            <a:off x="468313" y="2133600"/>
            <a:ext cx="8229600" cy="2663825"/>
          </a:xfrm>
        </p:spPr>
        <p:txBody>
          <a:bodyPr/>
          <a:lstStyle/>
          <a:p>
            <a:pPr>
              <a:buFont typeface="Wingdings" pitchFamily="2" charset="2"/>
              <a:buNone/>
            </a:pPr>
            <a:r>
              <a:rPr lang="fr-FR" sz="2400" b="1" smtClean="0">
                <a:solidFill>
                  <a:srgbClr val="002060"/>
                </a:solidFill>
              </a:rPr>
              <a:t>EROI : Energy return on (energy) invested</a:t>
            </a:r>
          </a:p>
          <a:p>
            <a:pPr>
              <a:buFont typeface="Wingdings" pitchFamily="2" charset="2"/>
              <a:buNone/>
            </a:pPr>
            <a:r>
              <a:rPr lang="fr-FR" sz="2400" b="1" smtClean="0">
                <a:solidFill>
                  <a:srgbClr val="002060"/>
                </a:solidFill>
              </a:rPr>
              <a:t>Energie et puissance</a:t>
            </a:r>
          </a:p>
          <a:p>
            <a:pPr>
              <a:buFont typeface="Wingdings" pitchFamily="2" charset="2"/>
              <a:buNone/>
            </a:pPr>
            <a:r>
              <a:rPr lang="fr-FR" sz="2400" b="1" smtClean="0">
                <a:solidFill>
                  <a:srgbClr val="002060"/>
                </a:solidFill>
              </a:rPr>
              <a:t>Stocks et flux</a:t>
            </a:r>
          </a:p>
          <a:p>
            <a:pPr>
              <a:buFont typeface="Wingdings" pitchFamily="2" charset="2"/>
              <a:buNone/>
            </a:pPr>
            <a:r>
              <a:rPr lang="fr-FR" sz="2400" b="1" smtClean="0">
                <a:solidFill>
                  <a:srgbClr val="002060"/>
                </a:solidFill>
              </a:rPr>
              <a:t>Source concentrée/source diluée</a:t>
            </a:r>
          </a:p>
          <a:p>
            <a:pPr>
              <a:buFont typeface="Wingdings" pitchFamily="2" charset="2"/>
              <a:buNone/>
            </a:pPr>
            <a:r>
              <a:rPr lang="fr-FR" sz="2400" b="1" smtClean="0">
                <a:solidFill>
                  <a:srgbClr val="002060"/>
                </a:solidFill>
              </a:rPr>
              <a:t>Source pilotable/source intermittente</a:t>
            </a:r>
          </a:p>
          <a:p>
            <a:pPr>
              <a:buFont typeface="Wingdings" pitchFamily="2" charset="2"/>
              <a:buNone/>
            </a:pPr>
            <a:r>
              <a:rPr lang="fr-FR" sz="2400" b="1" smtClean="0">
                <a:solidFill>
                  <a:srgbClr val="002060"/>
                </a:solidFill>
              </a:rPr>
              <a:t>Stockage de l’énergie</a:t>
            </a:r>
          </a:p>
          <a:p>
            <a:endParaRPr lang="fr-FR" sz="2400" b="1" smtClean="0"/>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AD588BB3-1E27-4961-B3FE-6E73C60654DB}" type="slidenum">
              <a:rPr lang="fr-FR" smtClean="0"/>
              <a:pPr>
                <a:defRPr/>
              </a:pPr>
              <a:t>48</a:t>
            </a:fld>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 descr="EROI Power plants.jpg"/>
          <p:cNvPicPr>
            <a:picLocks noChangeAspect="1"/>
          </p:cNvPicPr>
          <p:nvPr/>
        </p:nvPicPr>
        <p:blipFill>
          <a:blip r:embed="rId2" cstate="print"/>
          <a:srcRect/>
          <a:stretch>
            <a:fillRect/>
          </a:stretch>
        </p:blipFill>
        <p:spPr bwMode="auto">
          <a:xfrm>
            <a:off x="2627313" y="981075"/>
            <a:ext cx="6148387" cy="5697538"/>
          </a:xfrm>
          <a:prstGeom prst="rect">
            <a:avLst/>
          </a:prstGeom>
          <a:noFill/>
          <a:ln w="9525">
            <a:noFill/>
            <a:miter lim="800000"/>
            <a:headEnd/>
            <a:tailEnd/>
          </a:ln>
        </p:spPr>
      </p:pic>
      <p:sp>
        <p:nvSpPr>
          <p:cNvPr id="47107" name="ZoneTexte 2"/>
          <p:cNvSpPr txBox="1">
            <a:spLocks noChangeArrowheads="1"/>
          </p:cNvSpPr>
          <p:nvPr/>
        </p:nvSpPr>
        <p:spPr bwMode="auto">
          <a:xfrm>
            <a:off x="323850" y="333375"/>
            <a:ext cx="2376488" cy="646113"/>
          </a:xfrm>
          <a:prstGeom prst="rect">
            <a:avLst/>
          </a:prstGeom>
          <a:noFill/>
          <a:ln w="9525">
            <a:noFill/>
            <a:miter lim="800000"/>
            <a:headEnd/>
            <a:tailEnd/>
          </a:ln>
        </p:spPr>
        <p:txBody>
          <a:bodyPr>
            <a:spAutoFit/>
          </a:bodyPr>
          <a:lstStyle/>
          <a:p>
            <a:r>
              <a:rPr lang="fr-FR" sz="3600" b="1" dirty="0">
                <a:solidFill>
                  <a:srgbClr val="FF0000"/>
                </a:solidFill>
                <a:latin typeface="Calibri" pitchFamily="32" charset="0"/>
              </a:rPr>
              <a:t>EROI</a:t>
            </a:r>
            <a:endParaRPr lang="fr-FR" sz="2000" b="1" dirty="0">
              <a:solidFill>
                <a:srgbClr val="FF0000"/>
              </a:solidFill>
              <a:latin typeface="Calibri" pitchFamily="32" charset="0"/>
            </a:endParaRPr>
          </a:p>
        </p:txBody>
      </p:sp>
      <p:pic>
        <p:nvPicPr>
          <p:cNvPr id="5" name="Image 4" descr="oiseau.jpg"/>
          <p:cNvPicPr>
            <a:picLocks noChangeAspect="1"/>
          </p:cNvPicPr>
          <p:nvPr/>
        </p:nvPicPr>
        <p:blipFill>
          <a:blip r:embed="rId3" cstate="print"/>
          <a:srcRect/>
          <a:stretch>
            <a:fillRect/>
          </a:stretch>
        </p:blipFill>
        <p:spPr bwMode="auto">
          <a:xfrm>
            <a:off x="250825" y="1773238"/>
            <a:ext cx="2700338" cy="151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checkerboard(across)">
                                      <p:cBhvr>
                                        <p:cTn id="13"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Prélude</a:t>
            </a:r>
            <a:endParaRPr lang="fr-FR" sz="3600" b="1" dirty="0">
              <a:solidFill>
                <a:srgbClr val="FF0000"/>
              </a:solidFill>
            </a:endParaRPr>
          </a:p>
        </p:txBody>
      </p:sp>
      <p:sp>
        <p:nvSpPr>
          <p:cNvPr id="3" name="Espace réservé du contenu 2"/>
          <p:cNvSpPr>
            <a:spLocks noGrp="1"/>
          </p:cNvSpPr>
          <p:nvPr>
            <p:ph idx="1"/>
          </p:nvPr>
        </p:nvSpPr>
        <p:spPr>
          <a:xfrm>
            <a:off x="395536" y="1412776"/>
            <a:ext cx="8229600" cy="648072"/>
          </a:xfrm>
        </p:spPr>
        <p:txBody>
          <a:bodyPr>
            <a:normAutofit/>
          </a:bodyPr>
          <a:lstStyle/>
          <a:p>
            <a:pPr algn="r">
              <a:buNone/>
            </a:pPr>
            <a:r>
              <a:rPr lang="fr-FR" sz="2400" b="1" dirty="0" smtClean="0">
                <a:solidFill>
                  <a:srgbClr val="002060"/>
                </a:solidFill>
              </a:rPr>
              <a:t>Paul Valéry, Regards sur le monde actuel (1931) </a:t>
            </a:r>
            <a:endParaRPr lang="fr-FR" sz="2400" b="1" dirty="0">
              <a:solidFill>
                <a:srgbClr val="002060"/>
              </a:solidFill>
            </a:endParaRPr>
          </a:p>
        </p:txBody>
      </p:sp>
      <p:sp>
        <p:nvSpPr>
          <p:cNvPr id="4" name="ZoneTexte 3"/>
          <p:cNvSpPr txBox="1"/>
          <p:nvPr/>
        </p:nvSpPr>
        <p:spPr>
          <a:xfrm>
            <a:off x="2987824" y="2348880"/>
            <a:ext cx="5256584" cy="3785652"/>
          </a:xfrm>
          <a:prstGeom prst="rect">
            <a:avLst/>
          </a:prstGeom>
          <a:noFill/>
        </p:spPr>
        <p:txBody>
          <a:bodyPr wrap="square" rtlCol="0">
            <a:spAutoFit/>
          </a:bodyPr>
          <a:lstStyle/>
          <a:p>
            <a:pPr algn="just"/>
            <a:r>
              <a:rPr lang="fr-FR" sz="2000" b="1" i="1" dirty="0" smtClean="0">
                <a:solidFill>
                  <a:srgbClr val="002060"/>
                </a:solidFill>
              </a:rPr>
              <a:t>Toute la terre habitable a été de nos jours reconnue, relevée, partagée entre des nations. L’ère des terrains vagues, des territoires libres, des lieux qui ne sont à personne, donc l’ère de libre expansion, est close. Plus de roc qui ne porte un drapeau ; plus de vides sur la carte ; plus de région hors des douanes et hors des lois ; plus une tribu dont les affaires n’engendrent quelque dossier et ne dépendent, par les maléfices de l’écriture, de divers humanistes lointains dans leurs bureaux.</a:t>
            </a:r>
            <a:r>
              <a:rPr lang="fr-FR" sz="2000" b="1" i="1" dirty="0" smtClean="0">
                <a:solidFill>
                  <a:srgbClr val="7030A0"/>
                </a:solidFill>
              </a:rPr>
              <a:t> </a:t>
            </a:r>
            <a:r>
              <a:rPr lang="fr-FR" sz="2000" b="1" i="1" dirty="0" smtClean="0">
                <a:solidFill>
                  <a:srgbClr val="FF0000"/>
                </a:solidFill>
              </a:rPr>
              <a:t>Le temps du monde fini commence</a:t>
            </a:r>
            <a:r>
              <a:rPr lang="fr-FR" sz="2000" dirty="0" smtClean="0">
                <a:solidFill>
                  <a:srgbClr val="FF0000"/>
                </a:solidFill>
              </a:rPr>
              <a:t>. </a:t>
            </a:r>
            <a:endParaRPr lang="fr-FR" sz="2000" dirty="0">
              <a:solidFill>
                <a:srgbClr val="FF0000"/>
              </a:solidFill>
            </a:endParaRPr>
          </a:p>
        </p:txBody>
      </p:sp>
      <p:sp>
        <p:nvSpPr>
          <p:cNvPr id="14338" name="AutoShape 2" descr="Pessimisme et lucidités : l'actualité de Paul Valé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340" name="AutoShape 4" descr="99 photos et images de Paul Valéry - Gett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342" name="Picture 6" descr="Paul Valéry — Wikipédia"/>
          <p:cNvPicPr>
            <a:picLocks noChangeAspect="1" noChangeArrowheads="1"/>
          </p:cNvPicPr>
          <p:nvPr/>
        </p:nvPicPr>
        <p:blipFill>
          <a:blip r:embed="rId2" cstate="print"/>
          <a:srcRect/>
          <a:stretch>
            <a:fillRect/>
          </a:stretch>
        </p:blipFill>
        <p:spPr bwMode="auto">
          <a:xfrm>
            <a:off x="395536" y="2348880"/>
            <a:ext cx="2376264" cy="3473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68313" y="260350"/>
            <a:ext cx="8229600" cy="739775"/>
          </a:xfrm>
        </p:spPr>
        <p:txBody>
          <a:bodyPr/>
          <a:lstStyle/>
          <a:p>
            <a:r>
              <a:rPr lang="fr-FR" sz="3600" b="1" smtClean="0">
                <a:solidFill>
                  <a:srgbClr val="FF0000"/>
                </a:solidFill>
              </a:rPr>
              <a:t>Energie et puissance, exemples</a:t>
            </a:r>
          </a:p>
        </p:txBody>
      </p:sp>
      <p:sp>
        <p:nvSpPr>
          <p:cNvPr id="3" name="Espace réservé du contenu 2"/>
          <p:cNvSpPr>
            <a:spLocks noGrp="1"/>
          </p:cNvSpPr>
          <p:nvPr>
            <p:ph idx="1"/>
          </p:nvPr>
        </p:nvSpPr>
        <p:spPr>
          <a:xfrm>
            <a:off x="323850" y="1143000"/>
            <a:ext cx="8820150" cy="3725863"/>
          </a:xfrm>
        </p:spPr>
        <p:txBody>
          <a:bodyPr/>
          <a:lstStyle/>
          <a:p>
            <a:pPr>
              <a:buFontTx/>
              <a:buNone/>
            </a:pPr>
            <a:r>
              <a:rPr lang="fr-FR" sz="2000" b="1" u="sng" dirty="0" smtClean="0">
                <a:solidFill>
                  <a:srgbClr val="002060"/>
                </a:solidFill>
              </a:rPr>
              <a:t>Métabolisme de base d’un individu</a:t>
            </a:r>
          </a:p>
          <a:p>
            <a:pPr>
              <a:buFontTx/>
              <a:buNone/>
            </a:pPr>
            <a:r>
              <a:rPr lang="fr-FR" sz="2000" b="1" dirty="0" smtClean="0">
                <a:solidFill>
                  <a:srgbClr val="002060"/>
                </a:solidFill>
              </a:rPr>
              <a:t>Energie : 2500 kcal par jour, soit 10 millions de J (1 cal = 4,18 J)</a:t>
            </a:r>
          </a:p>
          <a:p>
            <a:pPr>
              <a:buFontTx/>
              <a:buNone/>
            </a:pPr>
            <a:r>
              <a:rPr lang="fr-FR" sz="2000" b="1" dirty="0" smtClean="0">
                <a:solidFill>
                  <a:srgbClr val="002060"/>
                </a:solidFill>
              </a:rPr>
              <a:t>Puissance : 86400 secondes dans une journée,  </a:t>
            </a:r>
          </a:p>
          <a:p>
            <a:pPr>
              <a:buFontTx/>
              <a:buNone/>
            </a:pPr>
            <a:r>
              <a:rPr lang="fr-FR" sz="2000" b="1" dirty="0" smtClean="0">
                <a:solidFill>
                  <a:srgbClr val="FF0000"/>
                </a:solidFill>
              </a:rPr>
              <a:t>                                                       P = 120 W               </a:t>
            </a:r>
            <a:r>
              <a:rPr lang="fr-FR" sz="2000" b="1" dirty="0" smtClean="0">
                <a:solidFill>
                  <a:srgbClr val="002060"/>
                </a:solidFill>
              </a:rPr>
              <a:t>(=10000000/86400)</a:t>
            </a:r>
          </a:p>
          <a:p>
            <a:pPr>
              <a:buFontTx/>
              <a:buNone/>
            </a:pPr>
            <a:r>
              <a:rPr lang="fr-FR" sz="2000" b="1" dirty="0" smtClean="0">
                <a:solidFill>
                  <a:srgbClr val="002060"/>
                </a:solidFill>
              </a:rPr>
              <a:t>Travail fourni par le corps humain : 8*70*10*300 = 1680000/3600000 = </a:t>
            </a:r>
            <a:r>
              <a:rPr lang="fr-FR" sz="2000" b="1" dirty="0" smtClean="0">
                <a:solidFill>
                  <a:srgbClr val="FF0000"/>
                </a:solidFill>
              </a:rPr>
              <a:t>0,5 kWh</a:t>
            </a:r>
          </a:p>
          <a:p>
            <a:pPr>
              <a:buFontTx/>
              <a:buNone/>
            </a:pPr>
            <a:r>
              <a:rPr lang="fr-FR" sz="2000" b="1" dirty="0" smtClean="0">
                <a:solidFill>
                  <a:srgbClr val="FF0000"/>
                </a:solidFill>
              </a:rPr>
              <a:t>Energie contenue dans 1 litre d’essence : 10 kWh, pour 1,5 € !</a:t>
            </a:r>
          </a:p>
          <a:p>
            <a:pPr>
              <a:buFontTx/>
              <a:buNone/>
            </a:pPr>
            <a:r>
              <a:rPr lang="fr-FR" sz="2000" b="1" dirty="0" smtClean="0">
                <a:solidFill>
                  <a:srgbClr val="002060"/>
                </a:solidFill>
              </a:rPr>
              <a:t>Une voiture consommant 5 l/100 km, roulant à 100 km/h pendant 8 heures, consomme une énergie de 400 kWh, soit l’énergie que peut fournir 8000 personnes pendant le même temps, et cela pour un coût total de 60 € !</a:t>
            </a:r>
          </a:p>
          <a:p>
            <a:pPr>
              <a:buFontTx/>
              <a:buNone/>
            </a:pPr>
            <a:r>
              <a:rPr lang="fr-FR" sz="1600" b="1" i="1" dirty="0" smtClean="0">
                <a:solidFill>
                  <a:srgbClr val="002060"/>
                </a:solidFill>
              </a:rPr>
              <a:t>Remarque : comme le rendement d’un moteur n’est que de 25%, le travail extractible de cette essence est l’équivalent de 2000 personnes … seulement.</a:t>
            </a:r>
          </a:p>
          <a:p>
            <a:pPr>
              <a:buFontTx/>
              <a:buNone/>
            </a:pPr>
            <a:endParaRPr lang="fr-FR" sz="2000" b="1" dirty="0" smtClean="0">
              <a:solidFill>
                <a:srgbClr val="FFFF00"/>
              </a:solidFill>
            </a:endParaRPr>
          </a:p>
        </p:txBody>
      </p:sp>
      <p:sp>
        <p:nvSpPr>
          <p:cNvPr id="29700" name="Espace réservé du numéro de diapositive 4"/>
          <p:cNvSpPr>
            <a:spLocks noGrp="1"/>
          </p:cNvSpPr>
          <p:nvPr>
            <p:ph type="sldNum" sz="quarter" idx="12"/>
          </p:nvPr>
        </p:nvSpPr>
        <p:spPr/>
        <p:txBody>
          <a:bodyPr/>
          <a:lstStyle/>
          <a:p>
            <a:pPr>
              <a:defRPr/>
            </a:pPr>
            <a:fld id="{3F40D7D4-7D4A-4AD6-9E71-0DE72675A55F}" type="slidenum">
              <a:rPr lang="fr-FR" smtClean="0">
                <a:latin typeface="Arial" pitchFamily="34" charset="0"/>
              </a:rPr>
              <a:pPr>
                <a:defRPr/>
              </a:pPr>
              <a:t>50</a:t>
            </a:fld>
            <a:endParaRPr lang="fr-FR" smtClean="0">
              <a:latin typeface="Arial" pitchFamily="34" charset="0"/>
            </a:endParaRPr>
          </a:p>
        </p:txBody>
      </p:sp>
      <p:sp>
        <p:nvSpPr>
          <p:cNvPr id="10" name="ZoneTexte 9"/>
          <p:cNvSpPr txBox="1">
            <a:spLocks noChangeArrowheads="1"/>
          </p:cNvSpPr>
          <p:nvPr/>
        </p:nvSpPr>
        <p:spPr bwMode="auto">
          <a:xfrm>
            <a:off x="323850" y="4941888"/>
            <a:ext cx="8456613" cy="1311275"/>
          </a:xfrm>
          <a:prstGeom prst="rect">
            <a:avLst/>
          </a:prstGeom>
          <a:noFill/>
          <a:ln w="9525">
            <a:noFill/>
            <a:miter lim="800000"/>
            <a:headEnd/>
            <a:tailEnd/>
          </a:ln>
        </p:spPr>
        <p:txBody>
          <a:bodyPr>
            <a:spAutoFit/>
          </a:bodyPr>
          <a:lstStyle/>
          <a:p>
            <a:r>
              <a:rPr lang="fr-FR" sz="2000" b="1" u="sng" dirty="0" err="1">
                <a:solidFill>
                  <a:srgbClr val="002060"/>
                </a:solidFill>
                <a:latin typeface="Calibri" pitchFamily="32" charset="0"/>
              </a:rPr>
              <a:t>Agrocarburants</a:t>
            </a:r>
            <a:r>
              <a:rPr lang="fr-FR" sz="2000" b="1" u="sng" dirty="0">
                <a:solidFill>
                  <a:srgbClr val="002060"/>
                </a:solidFill>
                <a:latin typeface="Calibri" pitchFamily="32" charset="0"/>
              </a:rPr>
              <a:t> ?</a:t>
            </a:r>
            <a:r>
              <a:rPr lang="fr-FR" sz="2000" b="1" dirty="0">
                <a:solidFill>
                  <a:srgbClr val="002060"/>
                </a:solidFill>
                <a:latin typeface="Calibri" pitchFamily="32" charset="0"/>
              </a:rPr>
              <a:t> En moyenne, l’humanité consomme une puissance de 2,4 kW dont le quart, soit 600 W pour le transport.</a:t>
            </a:r>
          </a:p>
          <a:p>
            <a:r>
              <a:rPr lang="fr-FR" sz="2000" b="1" dirty="0" err="1">
                <a:solidFill>
                  <a:srgbClr val="002060"/>
                </a:solidFill>
                <a:latin typeface="Calibri" pitchFamily="32" charset="0"/>
              </a:rPr>
              <a:t>Agrocarburants</a:t>
            </a:r>
            <a:r>
              <a:rPr lang="fr-FR" sz="2000" b="1" dirty="0">
                <a:solidFill>
                  <a:srgbClr val="002060"/>
                </a:solidFill>
                <a:latin typeface="Calibri" pitchFamily="32" charset="0"/>
              </a:rPr>
              <a:t> à la place du pétrole ? Cinq fois la superficie consacrée à l’agriculture, cinq fois la quantité d’intrants, d’eau …!</a:t>
            </a:r>
          </a:p>
        </p:txBody>
      </p:sp>
      <p:sp>
        <p:nvSpPr>
          <p:cNvPr id="29703" name="Espace réservé du pied de page 6"/>
          <p:cNvSpPr>
            <a:spLocks noGrp="1"/>
          </p:cNvSpPr>
          <p:nvPr>
            <p:ph type="ftr" sz="quarter" idx="11"/>
          </p:nvPr>
        </p:nvSpPr>
        <p:spPr/>
        <p:txBody>
          <a:bodyPr/>
          <a:lstStyle/>
          <a:p>
            <a:pPr>
              <a:defRPr/>
            </a:pPr>
            <a:endParaRPr lang="fr-FR"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 calcmode="lin" valueType="num">
                                      <p:cBhvr additive="base">
                                        <p:cTn id="5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C25ACE0-B724-43A7-9DB1-EC47D2B571C3}" type="slidenum">
              <a:rPr lang="fr-FR" smtClean="0"/>
              <a:pPr>
                <a:defRPr/>
              </a:pPr>
              <a:t>51</a:t>
            </a:fld>
            <a:endParaRPr lang="fr-FR"/>
          </a:p>
        </p:txBody>
      </p:sp>
      <p:pic>
        <p:nvPicPr>
          <p:cNvPr id="50179" name="Picture 2" descr="RÃ©sultat de recherche d'images pour &quot;consommation mondiale d'Ã©nergie&quot;"/>
          <p:cNvPicPr>
            <a:picLocks noChangeAspect="1" noChangeArrowheads="1"/>
          </p:cNvPicPr>
          <p:nvPr/>
        </p:nvPicPr>
        <p:blipFill>
          <a:blip r:embed="rId2" cstate="print"/>
          <a:srcRect/>
          <a:stretch>
            <a:fillRect/>
          </a:stretch>
        </p:blipFill>
        <p:spPr bwMode="auto">
          <a:xfrm>
            <a:off x="611188" y="1844675"/>
            <a:ext cx="7696200" cy="4476750"/>
          </a:xfrm>
          <a:prstGeom prst="rect">
            <a:avLst/>
          </a:prstGeom>
          <a:noFill/>
          <a:ln w="9525">
            <a:noFill/>
            <a:miter lim="800000"/>
            <a:headEnd/>
            <a:tailEnd/>
          </a:ln>
        </p:spPr>
      </p:pic>
      <p:sp>
        <p:nvSpPr>
          <p:cNvPr id="4" name="ZoneTexte 3"/>
          <p:cNvSpPr txBox="1"/>
          <p:nvPr/>
        </p:nvSpPr>
        <p:spPr>
          <a:xfrm>
            <a:off x="1331913" y="476250"/>
            <a:ext cx="6696075" cy="646113"/>
          </a:xfrm>
          <a:prstGeom prst="rect">
            <a:avLst/>
          </a:prstGeom>
          <a:noFill/>
        </p:spPr>
        <p:txBody>
          <a:bodyPr>
            <a:spAutoFit/>
          </a:bodyPr>
          <a:lstStyle/>
          <a:p>
            <a:pPr>
              <a:defRPr/>
            </a:pPr>
            <a:r>
              <a:rPr lang="fr-FR" sz="3600" b="1" dirty="0">
                <a:solidFill>
                  <a:srgbClr val="FF0000"/>
                </a:solidFill>
                <a:latin typeface="+mn-lt"/>
                <a:ea typeface="SimSun" pitchFamily="2" charset="-122"/>
              </a:rPr>
              <a:t>Energie primaire par habitant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457200" y="274638"/>
            <a:ext cx="8229600" cy="777875"/>
          </a:xfrm>
        </p:spPr>
        <p:txBody>
          <a:bodyPr/>
          <a:lstStyle/>
          <a:p>
            <a:r>
              <a:rPr lang="fr-FR" sz="3600" b="1" smtClean="0">
                <a:solidFill>
                  <a:srgbClr val="FF0000"/>
                </a:solidFill>
              </a:rPr>
              <a:t>Stocks/flux</a:t>
            </a:r>
          </a:p>
        </p:txBody>
      </p:sp>
      <p:sp>
        <p:nvSpPr>
          <p:cNvPr id="34819" name="Espace réservé du pied de page 3"/>
          <p:cNvSpPr>
            <a:spLocks noGrp="1"/>
          </p:cNvSpPr>
          <p:nvPr>
            <p:ph type="ftr" sz="quarter" idx="11"/>
          </p:nvPr>
        </p:nvSpPr>
        <p:spPr/>
        <p:txBody>
          <a:bodyPr/>
          <a:lstStyle/>
          <a:p>
            <a:pPr>
              <a:defRPr/>
            </a:pPr>
            <a:endParaRPr lang="fr-FR" smtClean="0">
              <a:latin typeface="Arial" pitchFamily="34" charset="0"/>
            </a:endParaRPr>
          </a:p>
        </p:txBody>
      </p:sp>
      <p:sp>
        <p:nvSpPr>
          <p:cNvPr id="34820" name="Espace réservé du numéro de diapositive 4"/>
          <p:cNvSpPr>
            <a:spLocks noGrp="1"/>
          </p:cNvSpPr>
          <p:nvPr>
            <p:ph type="sldNum" sz="quarter" idx="12"/>
          </p:nvPr>
        </p:nvSpPr>
        <p:spPr/>
        <p:txBody>
          <a:bodyPr/>
          <a:lstStyle/>
          <a:p>
            <a:pPr>
              <a:defRPr/>
            </a:pPr>
            <a:fld id="{6BA0EFFF-EDA6-42E8-AC32-63C9A0892CA2}" type="slidenum">
              <a:rPr lang="fr-FR" smtClean="0">
                <a:latin typeface="Arial" pitchFamily="34" charset="0"/>
              </a:rPr>
              <a:pPr>
                <a:defRPr/>
              </a:pPr>
              <a:t>52</a:t>
            </a:fld>
            <a:endParaRPr lang="fr-FR" smtClean="0">
              <a:latin typeface="Arial" pitchFamily="34" charset="0"/>
            </a:endParaRPr>
          </a:p>
        </p:txBody>
      </p:sp>
      <p:sp>
        <p:nvSpPr>
          <p:cNvPr id="6" name="Titre 1"/>
          <p:cNvSpPr txBox="1">
            <a:spLocks/>
          </p:cNvSpPr>
          <p:nvPr/>
        </p:nvSpPr>
        <p:spPr bwMode="auto">
          <a:xfrm>
            <a:off x="468313" y="1412875"/>
            <a:ext cx="8318500" cy="1152525"/>
          </a:xfrm>
          <a:prstGeom prst="rect">
            <a:avLst/>
          </a:prstGeom>
          <a:noFill/>
          <a:ln w="9525">
            <a:noFill/>
            <a:miter lim="800000"/>
            <a:headEnd/>
            <a:tailEnd/>
          </a:ln>
        </p:spPr>
        <p:txBody>
          <a:bodyPr anchor="ctr"/>
          <a:lstStyle/>
          <a:p>
            <a:pPr eaLnBrk="0" hangingPunct="0">
              <a:defRPr/>
            </a:pPr>
            <a:r>
              <a:rPr lang="fr-FR" sz="2400" b="1" kern="0" dirty="0">
                <a:solidFill>
                  <a:srgbClr val="FF0000"/>
                </a:solidFill>
                <a:latin typeface="Calibri" pitchFamily="34" charset="0"/>
                <a:ea typeface="+mj-ea"/>
                <a:cs typeface="+mj-cs"/>
              </a:rPr>
              <a:t>Energies de stock  </a:t>
            </a:r>
            <a:r>
              <a:rPr lang="fr-FR" sz="2400" b="1" kern="0" dirty="0">
                <a:solidFill>
                  <a:srgbClr val="002060"/>
                </a:solidFill>
                <a:latin typeface="Calibri" pitchFamily="34" charset="0"/>
                <a:ea typeface="+mj-ea"/>
                <a:cs typeface="+mj-cs"/>
              </a:rPr>
              <a:t>(épuisables) : pétrole, gaz, charbon, nucléaire </a:t>
            </a:r>
          </a:p>
          <a:p>
            <a:pPr eaLnBrk="0" hangingPunct="0">
              <a:defRPr/>
            </a:pPr>
            <a:r>
              <a:rPr lang="fr-FR" sz="2400" b="1" kern="0" dirty="0">
                <a:solidFill>
                  <a:srgbClr val="FF0000"/>
                </a:solidFill>
                <a:latin typeface="Calibri" pitchFamily="34" charset="0"/>
                <a:ea typeface="+mj-ea"/>
                <a:cs typeface="+mj-cs"/>
              </a:rPr>
              <a:t>Energies de flux </a:t>
            </a:r>
            <a:r>
              <a:rPr lang="fr-FR" sz="2400" b="1" kern="0" dirty="0">
                <a:solidFill>
                  <a:srgbClr val="002060"/>
                </a:solidFill>
                <a:latin typeface="Calibri" pitchFamily="34" charset="0"/>
                <a:ea typeface="+mj-ea"/>
                <a:cs typeface="+mj-cs"/>
              </a:rPr>
              <a:t>: solaire, éolien, hydraulique, géothermie, biomasse, marine</a:t>
            </a:r>
          </a:p>
        </p:txBody>
      </p:sp>
      <p:sp>
        <p:nvSpPr>
          <p:cNvPr id="7" name="Titre 1"/>
          <p:cNvSpPr txBox="1">
            <a:spLocks/>
          </p:cNvSpPr>
          <p:nvPr/>
        </p:nvSpPr>
        <p:spPr bwMode="auto">
          <a:xfrm>
            <a:off x="500063" y="2636838"/>
            <a:ext cx="8280400" cy="2879725"/>
          </a:xfrm>
          <a:prstGeom prst="rect">
            <a:avLst/>
          </a:prstGeom>
          <a:noFill/>
          <a:ln w="9525">
            <a:noFill/>
            <a:miter lim="800000"/>
            <a:headEnd/>
            <a:tailEnd/>
          </a:ln>
        </p:spPr>
        <p:txBody>
          <a:bodyPr anchor="ctr"/>
          <a:lstStyle/>
          <a:p>
            <a:pPr eaLnBrk="0" hangingPunct="0">
              <a:defRPr/>
            </a:pPr>
            <a:r>
              <a:rPr lang="fr-FR" sz="2400" b="1" kern="0" dirty="0">
                <a:solidFill>
                  <a:srgbClr val="002060"/>
                </a:solidFill>
                <a:latin typeface="Calibri" pitchFamily="34" charset="0"/>
                <a:ea typeface="+mj-ea"/>
                <a:cs typeface="+mj-cs"/>
              </a:rPr>
              <a:t>Energie de stock : évaluation des réserves/ressources, échelles de temps de leur épuisement, taux d’extraction annuel, nuances (?) entre géologues et politiques/économistes</a:t>
            </a:r>
          </a:p>
          <a:p>
            <a:pPr eaLnBrk="0" hangingPunct="0">
              <a:defRPr/>
            </a:pPr>
            <a:endParaRPr lang="fr-FR" sz="2400" b="1" kern="0" dirty="0">
              <a:solidFill>
                <a:srgbClr val="002060"/>
              </a:solidFill>
              <a:latin typeface="Calibri" pitchFamily="34" charset="0"/>
              <a:ea typeface="+mj-ea"/>
              <a:cs typeface="+mj-cs"/>
            </a:endParaRPr>
          </a:p>
          <a:p>
            <a:pPr eaLnBrk="0" hangingPunct="0">
              <a:defRPr/>
            </a:pPr>
            <a:r>
              <a:rPr lang="fr-FR" sz="2400" b="1" kern="0" dirty="0">
                <a:solidFill>
                  <a:srgbClr val="002060"/>
                </a:solidFill>
                <a:latin typeface="Calibri" pitchFamily="34" charset="0"/>
                <a:ea typeface="+mj-ea"/>
                <a:cs typeface="+mj-cs"/>
              </a:rPr>
              <a:t>Energie de flux : quel flux annuel peut-on mettre en œuvre, techniquement et économiquement ? Est-ce vraiment renouvelable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lide(fromBottom)">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lide(fromBottom)">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457200" y="274638"/>
            <a:ext cx="8229600" cy="922337"/>
          </a:xfrm>
        </p:spPr>
        <p:txBody>
          <a:bodyPr/>
          <a:lstStyle/>
          <a:p>
            <a:r>
              <a:rPr lang="fr-FR" sz="3600" b="1" dirty="0" smtClean="0">
                <a:solidFill>
                  <a:srgbClr val="FF0000"/>
                </a:solidFill>
              </a:rPr>
              <a:t>Production annuelle de fossiles,</a:t>
            </a:r>
            <a:br>
              <a:rPr lang="fr-FR" sz="3600" b="1" dirty="0" smtClean="0">
                <a:solidFill>
                  <a:srgbClr val="FF0000"/>
                </a:solidFill>
              </a:rPr>
            </a:br>
            <a:r>
              <a:rPr lang="fr-FR" sz="3600" b="1" dirty="0" smtClean="0">
                <a:solidFill>
                  <a:srgbClr val="FF0000"/>
                </a:solidFill>
              </a:rPr>
              <a:t>données réelles et modèle d’</a:t>
            </a:r>
            <a:r>
              <a:rPr lang="fr-FR" sz="3600" b="1" dirty="0" err="1" smtClean="0">
                <a:solidFill>
                  <a:srgbClr val="FF0000"/>
                </a:solidFill>
              </a:rPr>
              <a:t>Hubbert</a:t>
            </a:r>
            <a:endParaRPr lang="fr-FR" sz="3600" b="1" dirty="0" smtClean="0">
              <a:solidFill>
                <a:srgbClr val="FF0000"/>
              </a:solidFill>
            </a:endParaRPr>
          </a:p>
        </p:txBody>
      </p:sp>
      <p:sp>
        <p:nvSpPr>
          <p:cNvPr id="36867" name="Espace réservé du pied de page 3"/>
          <p:cNvSpPr>
            <a:spLocks noGrp="1"/>
          </p:cNvSpPr>
          <p:nvPr>
            <p:ph type="ftr" sz="quarter" idx="11"/>
          </p:nvPr>
        </p:nvSpPr>
        <p:spPr/>
        <p:txBody>
          <a:bodyPr/>
          <a:lstStyle/>
          <a:p>
            <a:pPr>
              <a:defRPr/>
            </a:pPr>
            <a:endParaRPr lang="fr-FR" smtClean="0">
              <a:latin typeface="Arial" pitchFamily="34" charset="0"/>
            </a:endParaRPr>
          </a:p>
        </p:txBody>
      </p:sp>
      <p:sp>
        <p:nvSpPr>
          <p:cNvPr id="36868" name="Espace réservé du numéro de diapositive 4"/>
          <p:cNvSpPr>
            <a:spLocks noGrp="1"/>
          </p:cNvSpPr>
          <p:nvPr>
            <p:ph type="sldNum" sz="quarter" idx="12"/>
          </p:nvPr>
        </p:nvSpPr>
        <p:spPr/>
        <p:txBody>
          <a:bodyPr/>
          <a:lstStyle/>
          <a:p>
            <a:pPr>
              <a:defRPr/>
            </a:pPr>
            <a:fld id="{E4B0E1C2-7145-4CFC-AF55-48417C09ED1B}" type="slidenum">
              <a:rPr lang="fr-FR" smtClean="0">
                <a:latin typeface="Arial" pitchFamily="34" charset="0"/>
              </a:rPr>
              <a:pPr>
                <a:defRPr/>
              </a:pPr>
              <a:t>53</a:t>
            </a:fld>
            <a:endParaRPr lang="fr-FR" smtClean="0">
              <a:latin typeface="Arial" pitchFamily="34" charset="0"/>
            </a:endParaRPr>
          </a:p>
        </p:txBody>
      </p:sp>
      <p:sp>
        <p:nvSpPr>
          <p:cNvPr id="52229" name="ZoneTexte 5"/>
          <p:cNvSpPr txBox="1">
            <a:spLocks noChangeArrowheads="1"/>
          </p:cNvSpPr>
          <p:nvPr/>
        </p:nvSpPr>
        <p:spPr bwMode="auto">
          <a:xfrm>
            <a:off x="1928813" y="1357313"/>
            <a:ext cx="5643562" cy="400050"/>
          </a:xfrm>
          <a:prstGeom prst="rect">
            <a:avLst/>
          </a:prstGeom>
          <a:noFill/>
          <a:ln w="9525">
            <a:noFill/>
            <a:miter lim="800000"/>
            <a:headEnd/>
            <a:tailEnd/>
          </a:ln>
        </p:spPr>
        <p:txBody>
          <a:bodyPr>
            <a:spAutoFit/>
          </a:bodyPr>
          <a:lstStyle/>
          <a:p>
            <a:r>
              <a:rPr lang="fr-FR" sz="2000" b="1" dirty="0">
                <a:solidFill>
                  <a:srgbClr val="002060"/>
                </a:solidFill>
                <a:latin typeface="Calibri" pitchFamily="32" charset="0"/>
              </a:rPr>
              <a:t>900 </a:t>
            </a:r>
            <a:r>
              <a:rPr lang="fr-FR" sz="2000" b="1" dirty="0" err="1">
                <a:solidFill>
                  <a:srgbClr val="002060"/>
                </a:solidFill>
                <a:latin typeface="Calibri" pitchFamily="32" charset="0"/>
              </a:rPr>
              <a:t>Gtep</a:t>
            </a:r>
            <a:r>
              <a:rPr lang="fr-FR" sz="2000" b="1" dirty="0">
                <a:solidFill>
                  <a:srgbClr val="002060"/>
                </a:solidFill>
                <a:latin typeface="Calibri" pitchFamily="32" charset="0"/>
              </a:rPr>
              <a:t> charbon, 400 </a:t>
            </a:r>
            <a:r>
              <a:rPr lang="fr-FR" sz="2000" b="1" dirty="0" err="1">
                <a:solidFill>
                  <a:srgbClr val="002060"/>
                </a:solidFill>
                <a:latin typeface="Calibri" pitchFamily="32" charset="0"/>
              </a:rPr>
              <a:t>Gtep</a:t>
            </a:r>
            <a:r>
              <a:rPr lang="fr-FR" sz="2000" b="1" dirty="0">
                <a:solidFill>
                  <a:srgbClr val="002060"/>
                </a:solidFill>
                <a:latin typeface="Calibri" pitchFamily="32" charset="0"/>
              </a:rPr>
              <a:t> pétrole, 300 </a:t>
            </a:r>
            <a:r>
              <a:rPr lang="fr-FR" sz="2000" b="1" dirty="0" err="1">
                <a:solidFill>
                  <a:srgbClr val="002060"/>
                </a:solidFill>
                <a:latin typeface="Calibri" pitchFamily="32" charset="0"/>
              </a:rPr>
              <a:t>Gtep</a:t>
            </a:r>
            <a:r>
              <a:rPr lang="fr-FR" sz="2000" b="1" dirty="0">
                <a:solidFill>
                  <a:srgbClr val="002060"/>
                </a:solidFill>
                <a:latin typeface="Calibri" pitchFamily="32" charset="0"/>
              </a:rPr>
              <a:t> gaz</a:t>
            </a:r>
          </a:p>
        </p:txBody>
      </p:sp>
      <p:pic>
        <p:nvPicPr>
          <p:cNvPr id="52230" name="Image 6" descr="Hubbert fossiles.jpg"/>
          <p:cNvPicPr>
            <a:picLocks noChangeAspect="1"/>
          </p:cNvPicPr>
          <p:nvPr/>
        </p:nvPicPr>
        <p:blipFill>
          <a:blip r:embed="rId2" cstate="print"/>
          <a:srcRect/>
          <a:stretch>
            <a:fillRect/>
          </a:stretch>
        </p:blipFill>
        <p:spPr bwMode="auto">
          <a:xfrm>
            <a:off x="1042988" y="1909763"/>
            <a:ext cx="7345362" cy="4398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r>
              <a:rPr lang="fr-FR" sz="3600" b="1" smtClean="0">
                <a:solidFill>
                  <a:srgbClr val="FF0000"/>
                </a:solidFill>
              </a:rPr>
              <a:t>Puissance installée, puissance moyenne, puissance instantanée</a:t>
            </a:r>
          </a:p>
        </p:txBody>
      </p:sp>
      <p:sp>
        <p:nvSpPr>
          <p:cNvPr id="4" name="Espace réservé du contenu 3"/>
          <p:cNvSpPr>
            <a:spLocks noGrp="1"/>
          </p:cNvSpPr>
          <p:nvPr>
            <p:ph sz="half" idx="2"/>
          </p:nvPr>
        </p:nvSpPr>
        <p:spPr>
          <a:xfrm>
            <a:off x="785813" y="1981200"/>
            <a:ext cx="7672387" cy="4114800"/>
          </a:xfrm>
        </p:spPr>
        <p:txBody>
          <a:bodyPr/>
          <a:lstStyle/>
          <a:p>
            <a:pPr>
              <a:spcBef>
                <a:spcPct val="0"/>
              </a:spcBef>
              <a:buFontTx/>
              <a:buNone/>
            </a:pPr>
            <a:r>
              <a:rPr lang="fr-FR" sz="2400" b="1" smtClean="0">
                <a:solidFill>
                  <a:srgbClr val="002060"/>
                </a:solidFill>
              </a:rPr>
              <a:t>Un réseau électrique fonctionne en assurant, pour tout x et tout t :</a:t>
            </a:r>
          </a:p>
          <a:p>
            <a:pPr algn="ctr">
              <a:spcBef>
                <a:spcPct val="0"/>
              </a:spcBef>
              <a:buFontTx/>
              <a:buNone/>
            </a:pPr>
            <a:r>
              <a:rPr lang="fr-FR" sz="2400" b="1" smtClean="0">
                <a:solidFill>
                  <a:srgbClr val="002060"/>
                </a:solidFill>
              </a:rPr>
              <a:t>P(x,t) = D(x,t)</a:t>
            </a:r>
          </a:p>
          <a:p>
            <a:pPr algn="just">
              <a:buFontTx/>
              <a:buNone/>
            </a:pPr>
            <a:r>
              <a:rPr lang="fr-FR" sz="2400" b="1" smtClean="0">
                <a:solidFill>
                  <a:srgbClr val="FF0000"/>
                </a:solidFill>
              </a:rPr>
              <a:t>Puissance installée </a:t>
            </a:r>
            <a:r>
              <a:rPr lang="fr-FR" sz="2400" b="1" smtClean="0">
                <a:solidFill>
                  <a:srgbClr val="002060"/>
                </a:solidFill>
              </a:rPr>
              <a:t>:</a:t>
            </a:r>
            <a:r>
              <a:rPr lang="fr-FR" sz="2400" b="1" smtClean="0"/>
              <a:t> </a:t>
            </a:r>
            <a:r>
              <a:rPr lang="fr-FR" sz="2400" b="1" smtClean="0">
                <a:solidFill>
                  <a:srgbClr val="002060"/>
                </a:solidFill>
              </a:rPr>
              <a:t>puissance théorique, lorsque l’installation fonctionne dans les conditions optimales</a:t>
            </a:r>
          </a:p>
          <a:p>
            <a:pPr algn="just">
              <a:buFontTx/>
              <a:buNone/>
            </a:pPr>
            <a:r>
              <a:rPr lang="fr-FR" sz="2400" b="1" smtClean="0">
                <a:solidFill>
                  <a:srgbClr val="FF0000"/>
                </a:solidFill>
              </a:rPr>
              <a:t>Puissance moyenne </a:t>
            </a:r>
            <a:r>
              <a:rPr lang="fr-FR" sz="2400" b="1" smtClean="0">
                <a:solidFill>
                  <a:srgbClr val="002060"/>
                </a:solidFill>
              </a:rPr>
              <a:t>= énergie totale produite dans l’année, divisée par le nombre d’heures dans une année (8760)</a:t>
            </a:r>
          </a:p>
          <a:p>
            <a:pPr algn="just">
              <a:buFontTx/>
              <a:buNone/>
            </a:pPr>
            <a:r>
              <a:rPr lang="fr-FR" sz="2400" b="1" smtClean="0">
                <a:solidFill>
                  <a:srgbClr val="FF0000"/>
                </a:solidFill>
              </a:rPr>
              <a:t>Puissance instantanée </a:t>
            </a:r>
            <a:r>
              <a:rPr lang="fr-FR" sz="2400" b="1" smtClean="0">
                <a:solidFill>
                  <a:srgbClr val="002060"/>
                </a:solidFill>
              </a:rPr>
              <a:t>= énergie produite pendant un court intervalle de temps, divisée par cet intervalle de temps (p.ex. ¼ d’heure)</a:t>
            </a:r>
          </a:p>
        </p:txBody>
      </p:sp>
      <p:sp>
        <p:nvSpPr>
          <p:cNvPr id="39940" name="Espace réservé du pied de page 4"/>
          <p:cNvSpPr>
            <a:spLocks noGrp="1"/>
          </p:cNvSpPr>
          <p:nvPr>
            <p:ph type="ftr" sz="quarter" idx="11"/>
          </p:nvPr>
        </p:nvSpPr>
        <p:spPr/>
        <p:txBody>
          <a:bodyPr/>
          <a:lstStyle/>
          <a:p>
            <a:pPr>
              <a:defRPr/>
            </a:pPr>
            <a:endParaRPr lang="fr-FR" smtClean="0">
              <a:latin typeface="Arial" pitchFamily="34" charset="0"/>
            </a:endParaRPr>
          </a:p>
        </p:txBody>
      </p:sp>
      <p:sp>
        <p:nvSpPr>
          <p:cNvPr id="39941" name="Espace réservé du numéro de diapositive 5"/>
          <p:cNvSpPr>
            <a:spLocks noGrp="1"/>
          </p:cNvSpPr>
          <p:nvPr>
            <p:ph type="sldNum" sz="quarter" idx="12"/>
          </p:nvPr>
        </p:nvSpPr>
        <p:spPr/>
        <p:txBody>
          <a:bodyPr/>
          <a:lstStyle/>
          <a:p>
            <a:pPr>
              <a:defRPr/>
            </a:pPr>
            <a:fld id="{90D3C7AE-72FA-4E9A-9C51-6285D8F23D9B}" type="slidenum">
              <a:rPr lang="fr-FR" smtClean="0">
                <a:latin typeface="Arial" pitchFamily="34" charset="0"/>
              </a:rPr>
              <a:pPr>
                <a:defRPr/>
              </a:pPr>
              <a:t>54</a:t>
            </a:fld>
            <a:endParaRPr lang="fr-FR"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684B09AA-84F3-44AB-8805-77739DC225FC}" type="slidenum">
              <a:rPr lang="fr-FR" smtClean="0"/>
              <a:pPr>
                <a:defRPr/>
              </a:pPr>
              <a:t>55</a:t>
            </a:fld>
            <a:endParaRPr lang="fr-FR"/>
          </a:p>
        </p:txBody>
      </p:sp>
      <p:sp>
        <p:nvSpPr>
          <p:cNvPr id="3" name="ZoneTexte 2"/>
          <p:cNvSpPr txBox="1"/>
          <p:nvPr/>
        </p:nvSpPr>
        <p:spPr>
          <a:xfrm>
            <a:off x="971550" y="188913"/>
            <a:ext cx="7488238" cy="1200329"/>
          </a:xfrm>
          <a:prstGeom prst="rect">
            <a:avLst/>
          </a:prstGeom>
          <a:noFill/>
        </p:spPr>
        <p:txBody>
          <a:bodyPr>
            <a:spAutoFit/>
          </a:bodyPr>
          <a:lstStyle/>
          <a:p>
            <a:pPr algn="ctr">
              <a:defRPr/>
            </a:pPr>
            <a:r>
              <a:rPr lang="fr-FR" sz="3600" b="1" dirty="0">
                <a:solidFill>
                  <a:srgbClr val="FF0000"/>
                </a:solidFill>
                <a:latin typeface="+mn-lt"/>
              </a:rPr>
              <a:t>Production éolienne européenne </a:t>
            </a:r>
            <a:endParaRPr lang="fr-FR" sz="3600" b="1" dirty="0" smtClean="0">
              <a:solidFill>
                <a:srgbClr val="FF0000"/>
              </a:solidFill>
              <a:latin typeface="+mn-lt"/>
            </a:endParaRPr>
          </a:p>
          <a:p>
            <a:pPr algn="ctr">
              <a:defRPr/>
            </a:pPr>
            <a:r>
              <a:rPr lang="fr-FR" sz="3600" b="1" dirty="0" smtClean="0">
                <a:solidFill>
                  <a:srgbClr val="FF0000"/>
                </a:solidFill>
              </a:rPr>
              <a:t>d</a:t>
            </a:r>
            <a:r>
              <a:rPr lang="fr-FR" sz="3600" b="1" dirty="0" smtClean="0">
                <a:solidFill>
                  <a:srgbClr val="FF0000"/>
                </a:solidFill>
                <a:latin typeface="+mn-lt"/>
              </a:rPr>
              <a:t>es deux dernières années</a:t>
            </a:r>
            <a:endParaRPr lang="fr-FR" sz="3600" b="1" dirty="0">
              <a:solidFill>
                <a:srgbClr val="FF0000"/>
              </a:solidFill>
              <a:latin typeface="+mn-lt"/>
            </a:endParaRPr>
          </a:p>
        </p:txBody>
      </p:sp>
      <p:sp>
        <p:nvSpPr>
          <p:cNvPr id="6" name="ZoneTexte 5"/>
          <p:cNvSpPr txBox="1"/>
          <p:nvPr/>
        </p:nvSpPr>
        <p:spPr>
          <a:xfrm>
            <a:off x="323528" y="1412776"/>
            <a:ext cx="8568629" cy="369332"/>
          </a:xfrm>
          <a:prstGeom prst="rect">
            <a:avLst/>
          </a:prstGeom>
          <a:noFill/>
        </p:spPr>
        <p:txBody>
          <a:bodyPr wrap="square">
            <a:spAutoFit/>
          </a:bodyPr>
          <a:lstStyle/>
          <a:p>
            <a:pPr>
              <a:defRPr/>
            </a:pPr>
            <a:r>
              <a:rPr lang="fr-FR" b="1" dirty="0">
                <a:solidFill>
                  <a:srgbClr val="002060"/>
                </a:solidFill>
                <a:latin typeface="+mn-lt"/>
              </a:rPr>
              <a:t>Production </a:t>
            </a:r>
            <a:r>
              <a:rPr lang="fr-FR" b="1" dirty="0" smtClean="0">
                <a:solidFill>
                  <a:srgbClr val="002060"/>
                </a:solidFill>
                <a:latin typeface="+mn-lt"/>
              </a:rPr>
              <a:t>stable </a:t>
            </a:r>
            <a:r>
              <a:rPr lang="fr-FR" b="1" dirty="0">
                <a:solidFill>
                  <a:srgbClr val="002060"/>
                </a:solidFill>
                <a:latin typeface="+mn-lt"/>
              </a:rPr>
              <a:t>: 3200 </a:t>
            </a:r>
            <a:r>
              <a:rPr lang="fr-FR" b="1" dirty="0" err="1">
                <a:solidFill>
                  <a:srgbClr val="002060"/>
                </a:solidFill>
                <a:latin typeface="+mn-lt"/>
              </a:rPr>
              <a:t>TWh</a:t>
            </a:r>
            <a:r>
              <a:rPr lang="fr-FR" b="1" dirty="0">
                <a:solidFill>
                  <a:srgbClr val="002060"/>
                </a:solidFill>
                <a:latin typeface="+mn-lt"/>
              </a:rPr>
              <a:t>/an, </a:t>
            </a:r>
            <a:r>
              <a:rPr lang="fr-FR" b="1" dirty="0" smtClean="0">
                <a:solidFill>
                  <a:srgbClr val="002060"/>
                </a:solidFill>
                <a:latin typeface="+mn-lt"/>
              </a:rPr>
              <a:t>de 175 à 200 GW éoliens installés, 4200 à 4800 </a:t>
            </a:r>
            <a:r>
              <a:rPr lang="fr-FR" b="1" dirty="0" err="1" smtClean="0">
                <a:solidFill>
                  <a:srgbClr val="002060"/>
                </a:solidFill>
                <a:latin typeface="+mn-lt"/>
              </a:rPr>
              <a:t>GWh</a:t>
            </a:r>
            <a:r>
              <a:rPr lang="fr-FR" b="1" dirty="0" smtClean="0">
                <a:solidFill>
                  <a:srgbClr val="002060"/>
                </a:solidFill>
                <a:latin typeface="+mn-lt"/>
              </a:rPr>
              <a:t>/j</a:t>
            </a:r>
            <a:endParaRPr lang="fr-FR" b="1" dirty="0">
              <a:solidFill>
                <a:srgbClr val="002060"/>
              </a:solidFill>
              <a:latin typeface="+mn-lt"/>
            </a:endParaRPr>
          </a:p>
        </p:txBody>
      </p:sp>
      <p:sp>
        <p:nvSpPr>
          <p:cNvPr id="7" name="ZoneTexte 6"/>
          <p:cNvSpPr txBox="1"/>
          <p:nvPr/>
        </p:nvSpPr>
        <p:spPr>
          <a:xfrm>
            <a:off x="5724128" y="4869160"/>
            <a:ext cx="2232025" cy="400050"/>
          </a:xfrm>
          <a:prstGeom prst="rect">
            <a:avLst/>
          </a:prstGeom>
          <a:noFill/>
        </p:spPr>
        <p:txBody>
          <a:bodyPr>
            <a:spAutoFit/>
          </a:bodyPr>
          <a:lstStyle/>
          <a:p>
            <a:pPr>
              <a:defRPr/>
            </a:pPr>
            <a:r>
              <a:rPr lang="fr-FR" sz="2000" b="1" dirty="0">
                <a:solidFill>
                  <a:srgbClr val="002060"/>
                </a:solidFill>
                <a:latin typeface="+mn-lt"/>
              </a:rPr>
              <a:t>Nombre de jours</a:t>
            </a:r>
          </a:p>
        </p:txBody>
      </p:sp>
      <p:sp>
        <p:nvSpPr>
          <p:cNvPr id="8" name="ZoneTexte 7"/>
          <p:cNvSpPr txBox="1"/>
          <p:nvPr/>
        </p:nvSpPr>
        <p:spPr>
          <a:xfrm>
            <a:off x="900113" y="5661025"/>
            <a:ext cx="7343775" cy="708025"/>
          </a:xfrm>
          <a:prstGeom prst="rect">
            <a:avLst/>
          </a:prstGeom>
          <a:noFill/>
        </p:spPr>
        <p:txBody>
          <a:bodyPr>
            <a:spAutoFit/>
          </a:bodyPr>
          <a:lstStyle/>
          <a:p>
            <a:pPr>
              <a:defRPr/>
            </a:pPr>
            <a:r>
              <a:rPr lang="fr-FR" sz="2000" b="1" dirty="0">
                <a:solidFill>
                  <a:srgbClr val="FF0000"/>
                </a:solidFill>
                <a:latin typeface="+mn-lt"/>
              </a:rPr>
              <a:t>Fluctuations :</a:t>
            </a:r>
            <a:r>
              <a:rPr lang="fr-FR" sz="2000" b="1" dirty="0">
                <a:solidFill>
                  <a:srgbClr val="002060"/>
                </a:solidFill>
                <a:latin typeface="+mn-lt"/>
              </a:rPr>
              <a:t> hiver, environ 1700 </a:t>
            </a:r>
            <a:r>
              <a:rPr lang="fr-FR" sz="2000" b="1" dirty="0" err="1">
                <a:solidFill>
                  <a:srgbClr val="002060"/>
                </a:solidFill>
                <a:latin typeface="+mn-lt"/>
              </a:rPr>
              <a:t>GWh</a:t>
            </a:r>
            <a:r>
              <a:rPr lang="fr-FR" sz="2000" b="1" dirty="0">
                <a:solidFill>
                  <a:srgbClr val="002060"/>
                </a:solidFill>
                <a:latin typeface="+mn-lt"/>
              </a:rPr>
              <a:t>, soit 65 GW moyens               </a:t>
            </a:r>
          </a:p>
          <a:p>
            <a:pPr>
              <a:defRPr/>
            </a:pPr>
            <a:r>
              <a:rPr lang="fr-FR" sz="2000" b="1" dirty="0">
                <a:solidFill>
                  <a:srgbClr val="002060"/>
                </a:solidFill>
                <a:latin typeface="+mn-lt"/>
              </a:rPr>
              <a:t>	          été, environ 500 </a:t>
            </a:r>
            <a:r>
              <a:rPr lang="fr-FR" sz="2000" b="1" dirty="0" err="1">
                <a:solidFill>
                  <a:srgbClr val="002060"/>
                </a:solidFill>
                <a:latin typeface="+mn-lt"/>
              </a:rPr>
              <a:t>GWh</a:t>
            </a:r>
            <a:r>
              <a:rPr lang="fr-FR" sz="2000" b="1" dirty="0">
                <a:solidFill>
                  <a:srgbClr val="002060"/>
                </a:solidFill>
                <a:latin typeface="+mn-lt"/>
              </a:rPr>
              <a:t>, soit 20 GW moyens</a:t>
            </a:r>
          </a:p>
        </p:txBody>
      </p:sp>
      <p:sp>
        <p:nvSpPr>
          <p:cNvPr id="17" name="ZoneTexte 16"/>
          <p:cNvSpPr txBox="1"/>
          <p:nvPr/>
        </p:nvSpPr>
        <p:spPr>
          <a:xfrm>
            <a:off x="7704137" y="2276872"/>
            <a:ext cx="1439863" cy="2585323"/>
          </a:xfrm>
          <a:prstGeom prst="rect">
            <a:avLst/>
          </a:prstGeom>
          <a:noFill/>
        </p:spPr>
        <p:txBody>
          <a:bodyPr wrap="square">
            <a:spAutoFit/>
          </a:bodyPr>
          <a:lstStyle/>
          <a:p>
            <a:pPr>
              <a:defRPr/>
            </a:pPr>
            <a:r>
              <a:rPr lang="fr-FR" b="1" dirty="0">
                <a:solidFill>
                  <a:srgbClr val="002060"/>
                </a:solidFill>
                <a:latin typeface="+mn-lt"/>
              </a:rPr>
              <a:t>Maxi </a:t>
            </a:r>
            <a:r>
              <a:rPr lang="fr-FR" b="1" dirty="0" smtClean="0">
                <a:solidFill>
                  <a:srgbClr val="002060"/>
                </a:solidFill>
                <a:latin typeface="+mn-lt"/>
              </a:rPr>
              <a:t>2800 </a:t>
            </a:r>
            <a:r>
              <a:rPr lang="fr-FR" b="1" dirty="0" err="1">
                <a:solidFill>
                  <a:srgbClr val="002060"/>
                </a:solidFill>
                <a:latin typeface="+mn-lt"/>
              </a:rPr>
              <a:t>GWh</a:t>
            </a:r>
            <a:endParaRPr lang="fr-FR" b="1" dirty="0">
              <a:solidFill>
                <a:srgbClr val="002060"/>
              </a:solidFill>
              <a:latin typeface="+mn-lt"/>
            </a:endParaRPr>
          </a:p>
          <a:p>
            <a:pPr>
              <a:defRPr/>
            </a:pPr>
            <a:r>
              <a:rPr lang="fr-FR" b="1" dirty="0">
                <a:solidFill>
                  <a:srgbClr val="002060"/>
                </a:solidFill>
                <a:latin typeface="+mn-lt"/>
              </a:rPr>
              <a:t>soit </a:t>
            </a:r>
            <a:r>
              <a:rPr lang="fr-FR" b="1" dirty="0" smtClean="0">
                <a:solidFill>
                  <a:srgbClr val="002060"/>
                </a:solidFill>
                <a:latin typeface="+mn-lt"/>
              </a:rPr>
              <a:t>58 </a:t>
            </a:r>
            <a:r>
              <a:rPr lang="fr-FR" b="1" dirty="0">
                <a:solidFill>
                  <a:srgbClr val="002060"/>
                </a:solidFill>
                <a:latin typeface="+mn-lt"/>
              </a:rPr>
              <a:t>% Pi</a:t>
            </a:r>
          </a:p>
          <a:p>
            <a:pPr>
              <a:defRPr/>
            </a:pPr>
            <a:endParaRPr lang="fr-FR" dirty="0" smtClean="0">
              <a:solidFill>
                <a:srgbClr val="002060"/>
              </a:solidFill>
              <a:latin typeface="+mn-lt"/>
            </a:endParaRPr>
          </a:p>
          <a:p>
            <a:pPr>
              <a:defRPr/>
            </a:pPr>
            <a:endParaRPr lang="fr-FR" dirty="0" smtClean="0">
              <a:solidFill>
                <a:srgbClr val="002060"/>
              </a:solidFill>
            </a:endParaRPr>
          </a:p>
          <a:p>
            <a:pPr>
              <a:defRPr/>
            </a:pPr>
            <a:endParaRPr lang="fr-FR" dirty="0">
              <a:solidFill>
                <a:srgbClr val="002060"/>
              </a:solidFill>
              <a:latin typeface="+mn-lt"/>
            </a:endParaRPr>
          </a:p>
          <a:p>
            <a:pPr>
              <a:defRPr/>
            </a:pPr>
            <a:r>
              <a:rPr lang="fr-FR" b="1" dirty="0">
                <a:solidFill>
                  <a:srgbClr val="002060"/>
                </a:solidFill>
                <a:latin typeface="+mn-lt"/>
              </a:rPr>
              <a:t>Mini 300 </a:t>
            </a:r>
            <a:r>
              <a:rPr lang="fr-FR" b="1" dirty="0" err="1">
                <a:solidFill>
                  <a:srgbClr val="002060"/>
                </a:solidFill>
                <a:latin typeface="+mn-lt"/>
              </a:rPr>
              <a:t>GWh</a:t>
            </a:r>
            <a:endParaRPr lang="fr-FR" b="1" dirty="0">
              <a:solidFill>
                <a:srgbClr val="002060"/>
              </a:solidFill>
              <a:latin typeface="+mn-lt"/>
            </a:endParaRPr>
          </a:p>
          <a:p>
            <a:pPr>
              <a:defRPr/>
            </a:pPr>
            <a:r>
              <a:rPr lang="fr-FR" b="1" dirty="0">
                <a:solidFill>
                  <a:srgbClr val="002060"/>
                </a:solidFill>
                <a:latin typeface="+mn-lt"/>
              </a:rPr>
              <a:t>Soit </a:t>
            </a:r>
            <a:r>
              <a:rPr lang="fr-FR" b="1" dirty="0" smtClean="0">
                <a:solidFill>
                  <a:srgbClr val="002060"/>
                </a:solidFill>
                <a:latin typeface="+mn-lt"/>
              </a:rPr>
              <a:t>6% </a:t>
            </a:r>
            <a:r>
              <a:rPr lang="fr-FR" b="1" dirty="0">
                <a:solidFill>
                  <a:srgbClr val="002060"/>
                </a:solidFill>
                <a:latin typeface="+mn-lt"/>
              </a:rPr>
              <a:t>Pi</a:t>
            </a:r>
          </a:p>
        </p:txBody>
      </p:sp>
      <p:sp>
        <p:nvSpPr>
          <p:cNvPr id="18" name="Flèche gauche 17"/>
          <p:cNvSpPr/>
          <p:nvPr/>
        </p:nvSpPr>
        <p:spPr>
          <a:xfrm rot="21600000">
            <a:off x="1331641" y="2420888"/>
            <a:ext cx="6264696"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graphicFrame>
        <p:nvGraphicFramePr>
          <p:cNvPr id="10" name="Graphique 9"/>
          <p:cNvGraphicFramePr/>
          <p:nvPr/>
        </p:nvGraphicFramePr>
        <p:xfrm>
          <a:off x="395536" y="2204864"/>
          <a:ext cx="709228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Flèche gauche 10"/>
          <p:cNvSpPr/>
          <p:nvPr/>
        </p:nvSpPr>
        <p:spPr>
          <a:xfrm rot="21360000">
            <a:off x="5939638" y="4266347"/>
            <a:ext cx="1731356"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endParaRPr>
          </a:p>
        </p:txBody>
      </p:sp>
      <p:sp>
        <p:nvSpPr>
          <p:cNvPr id="12" name="ZoneTexte 11"/>
          <p:cNvSpPr txBox="1"/>
          <p:nvPr/>
        </p:nvSpPr>
        <p:spPr>
          <a:xfrm>
            <a:off x="755576" y="1916832"/>
            <a:ext cx="2736304" cy="369332"/>
          </a:xfrm>
          <a:prstGeom prst="rect">
            <a:avLst/>
          </a:prstGeom>
          <a:noFill/>
        </p:spPr>
        <p:txBody>
          <a:bodyPr wrap="square" rtlCol="0">
            <a:spAutoFit/>
          </a:bodyPr>
          <a:lstStyle/>
          <a:p>
            <a:r>
              <a:rPr lang="fr-FR" b="1" dirty="0" err="1" smtClean="0">
                <a:solidFill>
                  <a:srgbClr val="002060"/>
                </a:solidFill>
              </a:rPr>
              <a:t>Prod</a:t>
            </a:r>
            <a:r>
              <a:rPr lang="fr-FR" b="1" dirty="0" smtClean="0">
                <a:solidFill>
                  <a:srgbClr val="002060"/>
                </a:solidFill>
              </a:rPr>
              <a:t>. jour </a:t>
            </a:r>
            <a:r>
              <a:rPr lang="fr-FR" b="1" dirty="0" err="1" smtClean="0">
                <a:solidFill>
                  <a:srgbClr val="002060"/>
                </a:solidFill>
              </a:rPr>
              <a:t>GWh</a:t>
            </a:r>
            <a:endParaRPr lang="fr-FR" b="1" dirty="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pied de page 1"/>
          <p:cNvSpPr>
            <a:spLocks noGrp="1"/>
          </p:cNvSpPr>
          <p:nvPr>
            <p:ph type="ftr" sz="quarter" idx="11"/>
          </p:nvPr>
        </p:nvSpPr>
        <p:spPr/>
        <p:txBody>
          <a:bodyPr/>
          <a:lstStyle/>
          <a:p>
            <a:pPr>
              <a:defRPr/>
            </a:pPr>
            <a:endParaRPr lang="fr-FR" smtClean="0">
              <a:latin typeface="Arial" pitchFamily="34" charset="0"/>
            </a:endParaRPr>
          </a:p>
        </p:txBody>
      </p:sp>
      <p:sp>
        <p:nvSpPr>
          <p:cNvPr id="44035" name="Espace réservé du numéro de diapositive 2"/>
          <p:cNvSpPr>
            <a:spLocks noGrp="1"/>
          </p:cNvSpPr>
          <p:nvPr>
            <p:ph type="sldNum" sz="quarter" idx="12"/>
          </p:nvPr>
        </p:nvSpPr>
        <p:spPr/>
        <p:txBody>
          <a:bodyPr/>
          <a:lstStyle/>
          <a:p>
            <a:pPr>
              <a:defRPr/>
            </a:pPr>
            <a:fld id="{F63DD3A4-787F-4C37-8896-A0BB75A66621}" type="slidenum">
              <a:rPr lang="fr-FR" smtClean="0">
                <a:latin typeface="Arial" pitchFamily="34" charset="0"/>
              </a:rPr>
              <a:pPr>
                <a:defRPr/>
              </a:pPr>
              <a:t>56</a:t>
            </a:fld>
            <a:endParaRPr lang="fr-FR" smtClean="0">
              <a:latin typeface="Arial" pitchFamily="34" charset="0"/>
            </a:endParaRPr>
          </a:p>
        </p:txBody>
      </p:sp>
      <p:sp>
        <p:nvSpPr>
          <p:cNvPr id="55300" name="ZoneTexte 3"/>
          <p:cNvSpPr txBox="1">
            <a:spLocks noChangeArrowheads="1"/>
          </p:cNvSpPr>
          <p:nvPr/>
        </p:nvSpPr>
        <p:spPr bwMode="auto">
          <a:xfrm>
            <a:off x="2357438" y="285750"/>
            <a:ext cx="4643437" cy="646113"/>
          </a:xfrm>
          <a:prstGeom prst="rect">
            <a:avLst/>
          </a:prstGeom>
          <a:noFill/>
          <a:ln w="9525">
            <a:noFill/>
            <a:miter lim="800000"/>
            <a:headEnd/>
            <a:tailEnd/>
          </a:ln>
        </p:spPr>
        <p:txBody>
          <a:bodyPr>
            <a:spAutoFit/>
          </a:bodyPr>
          <a:lstStyle/>
          <a:p>
            <a:pPr algn="ctr"/>
            <a:r>
              <a:rPr lang="fr-FR" sz="3600" b="1" dirty="0">
                <a:solidFill>
                  <a:srgbClr val="FF0000"/>
                </a:solidFill>
                <a:latin typeface="Calibri" pitchFamily="32" charset="0"/>
              </a:rPr>
              <a:t>Exercice</a:t>
            </a:r>
          </a:p>
        </p:txBody>
      </p:sp>
      <p:sp>
        <p:nvSpPr>
          <p:cNvPr id="5" name="ZoneTexte 4"/>
          <p:cNvSpPr txBox="1">
            <a:spLocks noChangeArrowheads="1"/>
          </p:cNvSpPr>
          <p:nvPr/>
        </p:nvSpPr>
        <p:spPr bwMode="auto">
          <a:xfrm>
            <a:off x="857250" y="1143000"/>
            <a:ext cx="7786688" cy="4094163"/>
          </a:xfrm>
          <a:prstGeom prst="rect">
            <a:avLst/>
          </a:prstGeom>
          <a:noFill/>
          <a:ln w="9525">
            <a:noFill/>
            <a:miter lim="800000"/>
            <a:headEnd/>
            <a:tailEnd/>
          </a:ln>
        </p:spPr>
        <p:txBody>
          <a:bodyPr>
            <a:spAutoFit/>
          </a:bodyPr>
          <a:lstStyle/>
          <a:p>
            <a:r>
              <a:rPr lang="fr-FR" sz="2000" b="1" dirty="0">
                <a:solidFill>
                  <a:srgbClr val="002060"/>
                </a:solidFill>
                <a:latin typeface="Calibri" pitchFamily="32" charset="0"/>
              </a:rPr>
              <a:t>Imaginons qu’on ait besoin d’une puissance moyenne de 100 GW</a:t>
            </a:r>
          </a:p>
          <a:p>
            <a:r>
              <a:rPr lang="fr-FR" sz="2000" b="1" dirty="0">
                <a:solidFill>
                  <a:srgbClr val="002060"/>
                </a:solidFill>
                <a:latin typeface="Calibri" pitchFamily="32" charset="0"/>
              </a:rPr>
              <a:t>Avec de l’éolien, il faut installer 400 GW (facteur de charge de 25%)</a:t>
            </a:r>
          </a:p>
          <a:p>
            <a:endParaRPr lang="fr-FR" sz="2000" b="1" dirty="0">
              <a:solidFill>
                <a:srgbClr val="002060"/>
              </a:solidFill>
              <a:latin typeface="Calibri" pitchFamily="32" charset="0"/>
            </a:endParaRPr>
          </a:p>
          <a:p>
            <a:r>
              <a:rPr lang="fr-FR" sz="2000" b="1" dirty="0">
                <a:solidFill>
                  <a:srgbClr val="002060"/>
                </a:solidFill>
                <a:latin typeface="Calibri" pitchFamily="32" charset="0"/>
              </a:rPr>
              <a:t>Puissance instantanée minimale :       5% de 400 = 20 GW</a:t>
            </a:r>
          </a:p>
          <a:p>
            <a:r>
              <a:rPr lang="fr-FR" sz="2000" b="1" dirty="0">
                <a:solidFill>
                  <a:srgbClr val="002060"/>
                </a:solidFill>
                <a:latin typeface="Calibri" pitchFamily="32" charset="0"/>
              </a:rPr>
              <a:t>Puissance instantanée maximale :    60% de 400 = 240 GW</a:t>
            </a:r>
          </a:p>
          <a:p>
            <a:endParaRPr lang="fr-FR" sz="2000" b="1" dirty="0">
              <a:solidFill>
                <a:srgbClr val="002060"/>
              </a:solidFill>
              <a:latin typeface="Calibri" pitchFamily="32" charset="0"/>
            </a:endParaRPr>
          </a:p>
          <a:p>
            <a:r>
              <a:rPr lang="fr-FR" sz="2000" b="1" dirty="0">
                <a:solidFill>
                  <a:srgbClr val="002060"/>
                </a:solidFill>
                <a:latin typeface="Calibri" pitchFamily="32" charset="0"/>
              </a:rPr>
              <a:t>Déficit maximal :        80 GW</a:t>
            </a:r>
          </a:p>
          <a:p>
            <a:r>
              <a:rPr lang="fr-FR" sz="2000" b="1" dirty="0">
                <a:solidFill>
                  <a:srgbClr val="002060"/>
                </a:solidFill>
                <a:latin typeface="Calibri" pitchFamily="32" charset="0"/>
              </a:rPr>
              <a:t>Excédent maximal : 140 GW</a:t>
            </a:r>
          </a:p>
          <a:p>
            <a:endParaRPr lang="fr-FR" sz="2000" b="1" dirty="0">
              <a:solidFill>
                <a:srgbClr val="002060"/>
              </a:solidFill>
              <a:latin typeface="Calibri" pitchFamily="32" charset="0"/>
            </a:endParaRPr>
          </a:p>
          <a:p>
            <a:r>
              <a:rPr lang="fr-FR" sz="2000" b="1" dirty="0">
                <a:solidFill>
                  <a:srgbClr val="002060"/>
                </a:solidFill>
                <a:latin typeface="Calibri" pitchFamily="32" charset="0"/>
              </a:rPr>
              <a:t>Nécessité de puissance de </a:t>
            </a:r>
            <a:r>
              <a:rPr lang="fr-FR" sz="2000" b="1" dirty="0" err="1">
                <a:solidFill>
                  <a:srgbClr val="002060"/>
                </a:solidFill>
                <a:latin typeface="Calibri" pitchFamily="32" charset="0"/>
              </a:rPr>
              <a:t>back-up</a:t>
            </a:r>
            <a:r>
              <a:rPr lang="fr-FR" sz="2000" b="1" dirty="0">
                <a:solidFill>
                  <a:srgbClr val="002060"/>
                </a:solidFill>
                <a:latin typeface="Calibri" pitchFamily="32" charset="0"/>
              </a:rPr>
              <a:t>, de l’ordre des 2/3 de la puissance moyenne</a:t>
            </a:r>
          </a:p>
          <a:p>
            <a:r>
              <a:rPr lang="fr-FR" sz="2000" b="1" dirty="0">
                <a:solidFill>
                  <a:srgbClr val="002060"/>
                </a:solidFill>
                <a:latin typeface="Calibri" pitchFamily="32" charset="0"/>
              </a:rPr>
              <a:t>Nécessité de pouvoir exporter de grandes quantités d’électricité excédentaire</a:t>
            </a:r>
          </a:p>
        </p:txBody>
      </p:sp>
      <p:sp>
        <p:nvSpPr>
          <p:cNvPr id="6" name="ZoneTexte 5"/>
          <p:cNvSpPr txBox="1">
            <a:spLocks noChangeArrowheads="1"/>
          </p:cNvSpPr>
          <p:nvPr/>
        </p:nvSpPr>
        <p:spPr bwMode="auto">
          <a:xfrm>
            <a:off x="971600" y="5301208"/>
            <a:ext cx="7488832" cy="1015663"/>
          </a:xfrm>
          <a:prstGeom prst="rect">
            <a:avLst/>
          </a:prstGeom>
          <a:noFill/>
          <a:ln w="9525">
            <a:noFill/>
            <a:miter lim="800000"/>
            <a:headEnd/>
            <a:tailEnd/>
          </a:ln>
        </p:spPr>
        <p:txBody>
          <a:bodyPr wrap="square">
            <a:spAutoFit/>
          </a:bodyPr>
          <a:lstStyle/>
          <a:p>
            <a:r>
              <a:rPr lang="fr-FR" sz="2000" b="1" dirty="0">
                <a:solidFill>
                  <a:srgbClr val="FF0000"/>
                </a:solidFill>
                <a:latin typeface="Calibri" pitchFamily="32" charset="0"/>
              </a:rPr>
              <a:t>L’arbre, la vache et l’éolienne </a:t>
            </a:r>
            <a:r>
              <a:rPr lang="fr-FR" sz="2000" b="1" dirty="0" smtClean="0">
                <a:solidFill>
                  <a:srgbClr val="FF0000"/>
                </a:solidFill>
                <a:latin typeface="Calibri" pitchFamily="32" charset="0"/>
              </a:rPr>
              <a:t>: un arbre n’est pas une planche, une vache n’est pas un </a:t>
            </a:r>
            <a:r>
              <a:rPr lang="fr-FR" sz="2000" b="1" dirty="0" err="1" smtClean="0">
                <a:solidFill>
                  <a:srgbClr val="FF0000"/>
                </a:solidFill>
                <a:latin typeface="Calibri" pitchFamily="32" charset="0"/>
              </a:rPr>
              <a:t>steack</a:t>
            </a:r>
            <a:r>
              <a:rPr lang="fr-FR" sz="2000" b="1" dirty="0" smtClean="0">
                <a:solidFill>
                  <a:srgbClr val="FF0000"/>
                </a:solidFill>
                <a:latin typeface="Calibri" pitchFamily="32" charset="0"/>
              </a:rPr>
              <a:t>, une éolienne ne délivre pas de puissance garantie…</a:t>
            </a:r>
            <a:endParaRPr lang="fr-FR" sz="2000" b="1" dirty="0">
              <a:solidFill>
                <a:srgbClr val="FF0000"/>
              </a:solidFill>
              <a:latin typeface="Calibri" pitchFamily="3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r>
              <a:rPr lang="fr-FR" sz="3600" b="1" smtClean="0">
                <a:solidFill>
                  <a:srgbClr val="FF0000"/>
                </a:solidFill>
              </a:rPr>
              <a:t>Source concentrée/source diluée</a:t>
            </a:r>
          </a:p>
        </p:txBody>
      </p:sp>
      <p:sp>
        <p:nvSpPr>
          <p:cNvPr id="4" name="Espace réservé du numéro de diapositive 3"/>
          <p:cNvSpPr>
            <a:spLocks noGrp="1"/>
          </p:cNvSpPr>
          <p:nvPr>
            <p:ph type="sldNum" sz="quarter" idx="12"/>
          </p:nvPr>
        </p:nvSpPr>
        <p:spPr/>
        <p:txBody>
          <a:bodyPr/>
          <a:lstStyle/>
          <a:p>
            <a:pPr>
              <a:defRPr/>
            </a:pPr>
            <a:fld id="{73427543-BA43-46F0-BDAB-F3C409FD0234}" type="slidenum">
              <a:rPr lang="fr-FR" smtClean="0"/>
              <a:pPr>
                <a:defRPr/>
              </a:pPr>
              <a:t>57</a:t>
            </a:fld>
            <a:endParaRPr lang="fr-FR"/>
          </a:p>
        </p:txBody>
      </p:sp>
      <p:pic>
        <p:nvPicPr>
          <p:cNvPr id="5" name="Image 4" descr="EPR Taishan.jpg"/>
          <p:cNvPicPr>
            <a:picLocks noChangeAspect="1"/>
          </p:cNvPicPr>
          <p:nvPr/>
        </p:nvPicPr>
        <p:blipFill>
          <a:blip r:embed="rId2" cstate="print"/>
          <a:srcRect/>
          <a:stretch>
            <a:fillRect/>
          </a:stretch>
        </p:blipFill>
        <p:spPr bwMode="auto">
          <a:xfrm>
            <a:off x="250825" y="1479550"/>
            <a:ext cx="3744913" cy="2836863"/>
          </a:xfrm>
          <a:prstGeom prst="rect">
            <a:avLst/>
          </a:prstGeom>
          <a:noFill/>
          <a:ln w="9525">
            <a:noFill/>
            <a:miter lim="800000"/>
            <a:headEnd/>
            <a:tailEnd/>
          </a:ln>
        </p:spPr>
      </p:pic>
      <p:sp>
        <p:nvSpPr>
          <p:cNvPr id="6" name="ZoneTexte 5"/>
          <p:cNvSpPr txBox="1"/>
          <p:nvPr/>
        </p:nvSpPr>
        <p:spPr>
          <a:xfrm>
            <a:off x="250825" y="4652963"/>
            <a:ext cx="3673475" cy="1016000"/>
          </a:xfrm>
          <a:prstGeom prst="rect">
            <a:avLst/>
          </a:prstGeom>
          <a:noFill/>
        </p:spPr>
        <p:txBody>
          <a:bodyPr>
            <a:spAutoFit/>
          </a:bodyPr>
          <a:lstStyle/>
          <a:p>
            <a:pPr>
              <a:defRPr/>
            </a:pPr>
            <a:r>
              <a:rPr lang="fr-FR" sz="2000" b="1" dirty="0">
                <a:solidFill>
                  <a:srgbClr val="002060"/>
                </a:solidFill>
                <a:latin typeface="+mn-lt"/>
              </a:rPr>
              <a:t>EPR de </a:t>
            </a:r>
            <a:r>
              <a:rPr lang="fr-FR" sz="2000" b="1" dirty="0" err="1">
                <a:solidFill>
                  <a:srgbClr val="002060"/>
                </a:solidFill>
                <a:latin typeface="+mn-lt"/>
              </a:rPr>
              <a:t>Taishan</a:t>
            </a:r>
            <a:r>
              <a:rPr lang="fr-FR" sz="2000" b="1" dirty="0">
                <a:solidFill>
                  <a:srgbClr val="002060"/>
                </a:solidFill>
                <a:latin typeface="+mn-lt"/>
              </a:rPr>
              <a:t> : entré en service le 14/12/2018</a:t>
            </a:r>
          </a:p>
          <a:p>
            <a:pPr>
              <a:defRPr/>
            </a:pPr>
            <a:r>
              <a:rPr lang="fr-FR" sz="2000" b="1" dirty="0">
                <a:solidFill>
                  <a:srgbClr val="002060"/>
                </a:solidFill>
                <a:latin typeface="+mn-lt"/>
              </a:rPr>
              <a:t>24 </a:t>
            </a:r>
            <a:r>
              <a:rPr lang="fr-FR" sz="2000" b="1" dirty="0" err="1">
                <a:solidFill>
                  <a:srgbClr val="002060"/>
                </a:solidFill>
                <a:latin typeface="+mn-lt"/>
              </a:rPr>
              <a:t>TWh</a:t>
            </a:r>
            <a:r>
              <a:rPr lang="fr-FR" sz="2000" b="1" dirty="0">
                <a:solidFill>
                  <a:srgbClr val="002060"/>
                </a:solidFill>
                <a:latin typeface="+mn-lt"/>
              </a:rPr>
              <a:t>/an      (8 G€)</a:t>
            </a:r>
          </a:p>
        </p:txBody>
      </p:sp>
      <p:pic>
        <p:nvPicPr>
          <p:cNvPr id="7" name="Image 6" descr="barrage trois-gorges.jpg"/>
          <p:cNvPicPr>
            <a:picLocks noChangeAspect="1"/>
          </p:cNvPicPr>
          <p:nvPr/>
        </p:nvPicPr>
        <p:blipFill>
          <a:blip r:embed="rId3" cstate="print"/>
          <a:srcRect/>
          <a:stretch>
            <a:fillRect/>
          </a:stretch>
        </p:blipFill>
        <p:spPr bwMode="auto">
          <a:xfrm>
            <a:off x="4427538" y="1484313"/>
            <a:ext cx="4338637" cy="2876550"/>
          </a:xfrm>
          <a:prstGeom prst="rect">
            <a:avLst/>
          </a:prstGeom>
          <a:noFill/>
          <a:ln w="9525">
            <a:noFill/>
            <a:miter lim="800000"/>
            <a:headEnd/>
            <a:tailEnd/>
          </a:ln>
        </p:spPr>
      </p:pic>
      <p:sp>
        <p:nvSpPr>
          <p:cNvPr id="8" name="ZoneTexte 7"/>
          <p:cNvSpPr txBox="1"/>
          <p:nvPr/>
        </p:nvSpPr>
        <p:spPr>
          <a:xfrm>
            <a:off x="4356100" y="4581525"/>
            <a:ext cx="4608513" cy="1630363"/>
          </a:xfrm>
          <a:prstGeom prst="rect">
            <a:avLst/>
          </a:prstGeom>
          <a:noFill/>
        </p:spPr>
        <p:txBody>
          <a:bodyPr>
            <a:spAutoFit/>
          </a:bodyPr>
          <a:lstStyle/>
          <a:p>
            <a:pPr>
              <a:defRPr/>
            </a:pPr>
            <a:r>
              <a:rPr lang="fr-FR" sz="2000" b="1" dirty="0">
                <a:solidFill>
                  <a:srgbClr val="002060"/>
                </a:solidFill>
                <a:latin typeface="+mn-lt"/>
              </a:rPr>
              <a:t>Barrage des Trois Gorges, 1993-2009</a:t>
            </a:r>
          </a:p>
          <a:p>
            <a:pPr>
              <a:defRPr/>
            </a:pPr>
            <a:r>
              <a:rPr lang="fr-FR" sz="2000" b="1" dirty="0">
                <a:solidFill>
                  <a:srgbClr val="002060"/>
                </a:solidFill>
                <a:latin typeface="+mn-lt"/>
              </a:rPr>
              <a:t>80 </a:t>
            </a:r>
            <a:r>
              <a:rPr lang="fr-FR" sz="2000" b="1" dirty="0" err="1">
                <a:solidFill>
                  <a:srgbClr val="002060"/>
                </a:solidFill>
                <a:latin typeface="+mn-lt"/>
              </a:rPr>
              <a:t>TWh</a:t>
            </a:r>
            <a:r>
              <a:rPr lang="fr-FR" sz="2000" b="1" dirty="0">
                <a:solidFill>
                  <a:srgbClr val="002060"/>
                </a:solidFill>
                <a:latin typeface="+mn-lt"/>
              </a:rPr>
              <a:t>/an     (40 G€)</a:t>
            </a:r>
          </a:p>
          <a:p>
            <a:pPr>
              <a:defRPr/>
            </a:pPr>
            <a:r>
              <a:rPr lang="fr-FR" sz="2000" b="1" dirty="0">
                <a:solidFill>
                  <a:srgbClr val="002060"/>
                </a:solidFill>
                <a:latin typeface="+mn-lt"/>
              </a:rPr>
              <a:t>640 km x 3 km : 15 villes, 115 villages</a:t>
            </a:r>
          </a:p>
          <a:p>
            <a:pPr>
              <a:defRPr/>
            </a:pPr>
            <a:r>
              <a:rPr lang="fr-FR" sz="2000" b="1" dirty="0">
                <a:solidFill>
                  <a:srgbClr val="002060"/>
                </a:solidFill>
                <a:latin typeface="+mn-lt"/>
              </a:rPr>
              <a:t>1,8 millions de personnes déplacées</a:t>
            </a:r>
          </a:p>
          <a:p>
            <a:pPr>
              <a:defRPr/>
            </a:pPr>
            <a:r>
              <a:rPr lang="fr-FR" sz="2000" b="1" dirty="0">
                <a:solidFill>
                  <a:srgbClr val="002060"/>
                </a:solidFill>
                <a:latin typeface="+mn-lt"/>
              </a:rPr>
              <a:t>Risque aval pour 75 millions de personnes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a:spLocks noGrp="1"/>
          </p:cNvSpPr>
          <p:nvPr>
            <p:ph type="ftr" sz="quarter" idx="11"/>
          </p:nvPr>
        </p:nvSpPr>
        <p:spPr/>
        <p:txBody>
          <a:bodyPr/>
          <a:lstStyle/>
          <a:p>
            <a:pPr>
              <a:defRPr/>
            </a:pPr>
            <a:endParaRPr lang="fr-FR" smtClean="0">
              <a:latin typeface="Arial" pitchFamily="34" charset="0"/>
            </a:endParaRPr>
          </a:p>
        </p:txBody>
      </p:sp>
      <p:sp>
        <p:nvSpPr>
          <p:cNvPr id="14339" name="Espace réservé du numéro de diapositive 5"/>
          <p:cNvSpPr>
            <a:spLocks noGrp="1"/>
          </p:cNvSpPr>
          <p:nvPr>
            <p:ph type="sldNum" sz="quarter" idx="12"/>
          </p:nvPr>
        </p:nvSpPr>
        <p:spPr/>
        <p:txBody>
          <a:bodyPr/>
          <a:lstStyle/>
          <a:p>
            <a:pPr>
              <a:defRPr/>
            </a:pPr>
            <a:fld id="{13D24A69-6292-4939-AB90-416B9DAEE1D9}" type="slidenum">
              <a:rPr lang="fr-FR" smtClean="0">
                <a:latin typeface="Arial" pitchFamily="34" charset="0"/>
              </a:rPr>
              <a:pPr>
                <a:defRPr/>
              </a:pPr>
              <a:t>58</a:t>
            </a:fld>
            <a:endParaRPr lang="fr-FR" smtClean="0">
              <a:latin typeface="Arial" pitchFamily="34" charset="0"/>
            </a:endParaRPr>
          </a:p>
        </p:txBody>
      </p:sp>
      <p:sp>
        <p:nvSpPr>
          <p:cNvPr id="57348" name="Rectangle 2"/>
          <p:cNvSpPr>
            <a:spLocks noGrp="1" noChangeArrowheads="1"/>
          </p:cNvSpPr>
          <p:nvPr>
            <p:ph type="title"/>
          </p:nvPr>
        </p:nvSpPr>
        <p:spPr>
          <a:xfrm>
            <a:off x="457200" y="274638"/>
            <a:ext cx="8229600" cy="777875"/>
          </a:xfrm>
        </p:spPr>
        <p:txBody>
          <a:bodyPr/>
          <a:lstStyle/>
          <a:p>
            <a:pPr eaLnBrk="1" hangingPunct="1"/>
            <a:r>
              <a:rPr lang="fr-FR" sz="3600" b="1" smtClean="0">
                <a:solidFill>
                  <a:srgbClr val="FF3300"/>
                </a:solidFill>
                <a:cs typeface="Times New Roman" pitchFamily="16" charset="0"/>
              </a:rPr>
              <a:t>Concentration de l’énergie, suite</a:t>
            </a:r>
          </a:p>
        </p:txBody>
      </p:sp>
      <p:sp>
        <p:nvSpPr>
          <p:cNvPr id="500739" name="Rectangle 3"/>
          <p:cNvSpPr>
            <a:spLocks noGrp="1" noChangeArrowheads="1"/>
          </p:cNvSpPr>
          <p:nvPr>
            <p:ph type="body" idx="1"/>
          </p:nvPr>
        </p:nvSpPr>
        <p:spPr>
          <a:xfrm>
            <a:off x="611188" y="1484313"/>
            <a:ext cx="8134350" cy="3240831"/>
          </a:xfrm>
        </p:spPr>
        <p:txBody>
          <a:bodyPr/>
          <a:lstStyle/>
          <a:p>
            <a:pPr eaLnBrk="1" hangingPunct="1">
              <a:lnSpc>
                <a:spcPct val="80000"/>
              </a:lnSpc>
              <a:buFont typeface="Wingdings" pitchFamily="2" charset="2"/>
              <a:buNone/>
            </a:pPr>
            <a:endParaRPr lang="fr-FR" sz="2000" b="1" dirty="0" smtClean="0">
              <a:solidFill>
                <a:srgbClr val="000099"/>
              </a:solidFill>
            </a:endParaRPr>
          </a:p>
          <a:p>
            <a:pPr eaLnBrk="1" hangingPunct="1">
              <a:lnSpc>
                <a:spcPct val="80000"/>
              </a:lnSpc>
              <a:buFont typeface="Wingdings" pitchFamily="2" charset="2"/>
              <a:buNone/>
            </a:pPr>
            <a:r>
              <a:rPr lang="fr-FR" sz="2400" b="1" dirty="0" smtClean="0">
                <a:solidFill>
                  <a:srgbClr val="002060"/>
                </a:solidFill>
              </a:rPr>
              <a:t>  Pour disposer d’une puissance de 1 </a:t>
            </a:r>
            <a:r>
              <a:rPr lang="fr-FR" sz="2400" b="1" dirty="0" err="1" smtClean="0">
                <a:solidFill>
                  <a:srgbClr val="002060"/>
                </a:solidFill>
              </a:rPr>
              <a:t>Gwe</a:t>
            </a:r>
            <a:r>
              <a:rPr lang="fr-FR" sz="2400" b="1" dirty="0" smtClean="0">
                <a:solidFill>
                  <a:srgbClr val="002060"/>
                </a:solidFill>
              </a:rPr>
              <a:t> pendant un an :</a:t>
            </a:r>
          </a:p>
          <a:p>
            <a:pPr eaLnBrk="1" hangingPunct="1">
              <a:lnSpc>
                <a:spcPct val="80000"/>
              </a:lnSpc>
              <a:buFont typeface="Wingdings" pitchFamily="2" charset="2"/>
              <a:buNone/>
            </a:pPr>
            <a:endParaRPr lang="fr-FR" sz="2400" b="1" dirty="0" smtClean="0">
              <a:solidFill>
                <a:srgbClr val="002060"/>
              </a:solidFill>
            </a:endParaRPr>
          </a:p>
          <a:p>
            <a:pPr eaLnBrk="1" hangingPunct="1">
              <a:lnSpc>
                <a:spcPct val="80000"/>
              </a:lnSpc>
              <a:buFont typeface="Wingdings" pitchFamily="2" charset="2"/>
              <a:buNone/>
            </a:pPr>
            <a:r>
              <a:rPr lang="fr-FR" sz="2400" b="1" dirty="0" smtClean="0">
                <a:solidFill>
                  <a:srgbClr val="002060"/>
                </a:solidFill>
              </a:rPr>
              <a:t>   50 kg de tritium (si on y parvient !) </a:t>
            </a:r>
          </a:p>
          <a:p>
            <a:pPr eaLnBrk="1" hangingPunct="1">
              <a:lnSpc>
                <a:spcPct val="80000"/>
              </a:lnSpc>
              <a:buFont typeface="Wingdings" pitchFamily="2" charset="2"/>
              <a:buNone/>
            </a:pPr>
            <a:r>
              <a:rPr lang="fr-FR" sz="2400" b="1" dirty="0" smtClean="0">
                <a:solidFill>
                  <a:srgbClr val="002060"/>
                </a:solidFill>
              </a:rPr>
              <a:t>   27 tonnes d’U </a:t>
            </a:r>
          </a:p>
          <a:p>
            <a:pPr eaLnBrk="1" hangingPunct="1">
              <a:lnSpc>
                <a:spcPct val="80000"/>
              </a:lnSpc>
              <a:buFont typeface="Wingdings" pitchFamily="2" charset="2"/>
              <a:buNone/>
            </a:pPr>
            <a:r>
              <a:rPr lang="fr-FR" sz="2400" b="1" dirty="0" smtClean="0">
                <a:solidFill>
                  <a:srgbClr val="002060"/>
                </a:solidFill>
              </a:rPr>
              <a:t>   170 tonnes de fuel, 260 tonnes de charbon à l’heure</a:t>
            </a:r>
          </a:p>
          <a:p>
            <a:pPr eaLnBrk="1" hangingPunct="1">
              <a:lnSpc>
                <a:spcPct val="80000"/>
              </a:lnSpc>
              <a:buFont typeface="Wingdings" pitchFamily="2" charset="2"/>
              <a:buNone/>
            </a:pPr>
            <a:r>
              <a:rPr lang="fr-FR" sz="2400" b="1" dirty="0" smtClean="0">
                <a:solidFill>
                  <a:srgbClr val="002060"/>
                </a:solidFill>
              </a:rPr>
              <a:t>   1200 tonnes d’eau par sec  tombant de 100 m de hauteur</a:t>
            </a:r>
          </a:p>
          <a:p>
            <a:pPr eaLnBrk="1" hangingPunct="1">
              <a:lnSpc>
                <a:spcPct val="80000"/>
              </a:lnSpc>
              <a:buFont typeface="Wingdings" pitchFamily="2" charset="2"/>
              <a:buNone/>
            </a:pPr>
            <a:r>
              <a:rPr lang="fr-FR" sz="2400" b="1" dirty="0" smtClean="0">
                <a:solidFill>
                  <a:srgbClr val="002060"/>
                </a:solidFill>
              </a:rPr>
              <a:t>   5000 éoliennes de 1 MW</a:t>
            </a:r>
          </a:p>
          <a:p>
            <a:pPr eaLnBrk="1" hangingPunct="1">
              <a:lnSpc>
                <a:spcPct val="80000"/>
              </a:lnSpc>
              <a:buFont typeface="Wingdings" pitchFamily="2" charset="2"/>
              <a:buNone/>
            </a:pPr>
            <a:r>
              <a:rPr lang="fr-FR" sz="2400" b="1" dirty="0" smtClean="0">
                <a:solidFill>
                  <a:srgbClr val="002060"/>
                </a:solidFill>
              </a:rPr>
              <a:t>   30 km </a:t>
            </a:r>
            <a:r>
              <a:rPr lang="fr-FR" sz="2400" b="1" baseline="30000" dirty="0" smtClean="0">
                <a:solidFill>
                  <a:srgbClr val="002060"/>
                </a:solidFill>
              </a:rPr>
              <a:t>2</a:t>
            </a:r>
            <a:r>
              <a:rPr lang="fr-FR" sz="2400" b="1" dirty="0" smtClean="0">
                <a:solidFill>
                  <a:srgbClr val="002060"/>
                </a:solidFill>
              </a:rPr>
              <a:t> de panneaux solaires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Effect transition="in" filter="checkerboard(across)">
                                      <p:cBhvr>
                                        <p:cTn id="7" dur="500"/>
                                        <p:tgtEl>
                                          <p:spTgt spid="5007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0739">
                                            <p:txEl>
                                              <p:pRg st="3" end="3"/>
                                            </p:txEl>
                                          </p:spTgt>
                                        </p:tgtEl>
                                        <p:attrNameLst>
                                          <p:attrName>style.visibility</p:attrName>
                                        </p:attrNameLst>
                                      </p:cBhvr>
                                      <p:to>
                                        <p:strVal val="visible"/>
                                      </p:to>
                                    </p:set>
                                    <p:anim calcmode="lin" valueType="num">
                                      <p:cBhvr additive="base">
                                        <p:cTn id="12" dur="500" fill="hold"/>
                                        <p:tgtEl>
                                          <p:spTgt spid="50073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00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00739">
                                            <p:txEl>
                                              <p:pRg st="4" end="4"/>
                                            </p:txEl>
                                          </p:spTgt>
                                        </p:tgtEl>
                                        <p:attrNameLst>
                                          <p:attrName>style.visibility</p:attrName>
                                        </p:attrNameLst>
                                      </p:cBhvr>
                                      <p:to>
                                        <p:strVal val="visible"/>
                                      </p:to>
                                    </p:set>
                                    <p:anim calcmode="lin" valueType="num">
                                      <p:cBhvr additive="base">
                                        <p:cTn id="18" dur="500" fill="hold"/>
                                        <p:tgtEl>
                                          <p:spTgt spid="50073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007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00739">
                                            <p:txEl>
                                              <p:pRg st="5" end="5"/>
                                            </p:txEl>
                                          </p:spTgt>
                                        </p:tgtEl>
                                        <p:attrNameLst>
                                          <p:attrName>style.visibility</p:attrName>
                                        </p:attrNameLst>
                                      </p:cBhvr>
                                      <p:to>
                                        <p:strVal val="visible"/>
                                      </p:to>
                                    </p:set>
                                    <p:anim calcmode="lin" valueType="num">
                                      <p:cBhvr additive="base">
                                        <p:cTn id="24" dur="500" fill="hold"/>
                                        <p:tgtEl>
                                          <p:spTgt spid="500739">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007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00739">
                                            <p:txEl>
                                              <p:pRg st="6" end="6"/>
                                            </p:txEl>
                                          </p:spTgt>
                                        </p:tgtEl>
                                        <p:attrNameLst>
                                          <p:attrName>style.visibility</p:attrName>
                                        </p:attrNameLst>
                                      </p:cBhvr>
                                      <p:to>
                                        <p:strVal val="visible"/>
                                      </p:to>
                                    </p:set>
                                    <p:anim calcmode="lin" valueType="num">
                                      <p:cBhvr additive="base">
                                        <p:cTn id="30" dur="500" fill="hold"/>
                                        <p:tgtEl>
                                          <p:spTgt spid="500739">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007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00739">
                                            <p:txEl>
                                              <p:pRg st="7" end="7"/>
                                            </p:txEl>
                                          </p:spTgt>
                                        </p:tgtEl>
                                        <p:attrNameLst>
                                          <p:attrName>style.visibility</p:attrName>
                                        </p:attrNameLst>
                                      </p:cBhvr>
                                      <p:to>
                                        <p:strVal val="visible"/>
                                      </p:to>
                                    </p:set>
                                    <p:anim calcmode="lin" valueType="num">
                                      <p:cBhvr additive="base">
                                        <p:cTn id="36" dur="500" fill="hold"/>
                                        <p:tgtEl>
                                          <p:spTgt spid="500739">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007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00739">
                                            <p:txEl>
                                              <p:pRg st="8" end="8"/>
                                            </p:txEl>
                                          </p:spTgt>
                                        </p:tgtEl>
                                        <p:attrNameLst>
                                          <p:attrName>style.visibility</p:attrName>
                                        </p:attrNameLst>
                                      </p:cBhvr>
                                      <p:to>
                                        <p:strVal val="visible"/>
                                      </p:to>
                                    </p:set>
                                    <p:anim calcmode="lin" valueType="num">
                                      <p:cBhvr additive="base">
                                        <p:cTn id="42" dur="500" fill="hold"/>
                                        <p:tgtEl>
                                          <p:spTgt spid="500739">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007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r>
              <a:rPr lang="fr-FR" sz="3600" b="1" dirty="0" smtClean="0">
                <a:solidFill>
                  <a:srgbClr val="FF0000"/>
                </a:solidFill>
              </a:rPr>
              <a:t>Concentration,  fin</a:t>
            </a:r>
          </a:p>
        </p:txBody>
      </p:sp>
      <p:sp>
        <p:nvSpPr>
          <p:cNvPr id="3" name="Espace réservé du contenu 2"/>
          <p:cNvSpPr>
            <a:spLocks noGrp="1"/>
          </p:cNvSpPr>
          <p:nvPr>
            <p:ph idx="1"/>
          </p:nvPr>
        </p:nvSpPr>
        <p:spPr>
          <a:xfrm>
            <a:off x="323850" y="1484313"/>
            <a:ext cx="8569325" cy="5040312"/>
          </a:xfrm>
        </p:spPr>
        <p:txBody>
          <a:bodyPr/>
          <a:lstStyle/>
          <a:p>
            <a:r>
              <a:rPr lang="fr-FR" sz="2400" b="1" i="1" u="sng" dirty="0" smtClean="0">
                <a:solidFill>
                  <a:srgbClr val="002060"/>
                </a:solidFill>
              </a:rPr>
              <a:t>Impact sur la biodiversité </a:t>
            </a:r>
            <a:r>
              <a:rPr lang="fr-FR" sz="2400" b="1" dirty="0" smtClean="0">
                <a:solidFill>
                  <a:srgbClr val="002060"/>
                </a:solidFill>
              </a:rPr>
              <a:t>: proportionnel à la surface consacrée à la production. </a:t>
            </a:r>
          </a:p>
          <a:p>
            <a:pPr>
              <a:buFont typeface="Arial" charset="0"/>
              <a:buNone/>
            </a:pPr>
            <a:r>
              <a:rPr lang="fr-FR" sz="2400" b="1" dirty="0" smtClean="0">
                <a:solidFill>
                  <a:srgbClr val="002060"/>
                </a:solidFill>
              </a:rPr>
              <a:t>	Exemple pour 14 </a:t>
            </a:r>
            <a:r>
              <a:rPr lang="fr-FR" sz="2400" b="1" dirty="0" err="1" smtClean="0">
                <a:solidFill>
                  <a:srgbClr val="002060"/>
                </a:solidFill>
              </a:rPr>
              <a:t>TWh</a:t>
            </a:r>
            <a:r>
              <a:rPr lang="fr-FR" sz="2400" b="1" dirty="0" smtClean="0">
                <a:solidFill>
                  <a:srgbClr val="002060"/>
                </a:solidFill>
              </a:rPr>
              <a:t> par an, EPR 4  km</a:t>
            </a:r>
            <a:r>
              <a:rPr lang="fr-FR" sz="2400" b="1" baseline="30000" dirty="0" smtClean="0">
                <a:solidFill>
                  <a:srgbClr val="002060"/>
                </a:solidFill>
              </a:rPr>
              <a:t>2</a:t>
            </a:r>
            <a:r>
              <a:rPr lang="fr-FR" sz="2400" b="1" dirty="0" smtClean="0">
                <a:solidFill>
                  <a:srgbClr val="002060"/>
                </a:solidFill>
              </a:rPr>
              <a:t> </a:t>
            </a:r>
          </a:p>
          <a:p>
            <a:pPr>
              <a:buFont typeface="Arial" charset="0"/>
              <a:buNone/>
            </a:pPr>
            <a:r>
              <a:rPr lang="fr-FR" sz="2400" b="1" dirty="0" smtClean="0">
                <a:solidFill>
                  <a:srgbClr val="002060"/>
                </a:solidFill>
              </a:rPr>
              <a:t>	Fossiles : 10 km</a:t>
            </a:r>
            <a:r>
              <a:rPr lang="fr-FR" sz="2400" b="1" baseline="30000" dirty="0" smtClean="0">
                <a:solidFill>
                  <a:srgbClr val="002060"/>
                </a:solidFill>
              </a:rPr>
              <a:t>2</a:t>
            </a:r>
            <a:r>
              <a:rPr lang="fr-FR" sz="2400" b="1" dirty="0" smtClean="0">
                <a:solidFill>
                  <a:srgbClr val="002060"/>
                </a:solidFill>
              </a:rPr>
              <a:t>, PV 200 km</a:t>
            </a:r>
            <a:r>
              <a:rPr lang="fr-FR" sz="2400" b="1" baseline="30000" dirty="0" smtClean="0">
                <a:solidFill>
                  <a:srgbClr val="002060"/>
                </a:solidFill>
              </a:rPr>
              <a:t>2</a:t>
            </a:r>
            <a:r>
              <a:rPr lang="fr-FR" sz="2400" b="1" dirty="0" smtClean="0">
                <a:solidFill>
                  <a:srgbClr val="002060"/>
                </a:solidFill>
              </a:rPr>
              <a:t>, Eolien 1200 km</a:t>
            </a:r>
            <a:r>
              <a:rPr lang="fr-FR" sz="2400" b="1" baseline="30000" dirty="0" smtClean="0">
                <a:solidFill>
                  <a:srgbClr val="002060"/>
                </a:solidFill>
              </a:rPr>
              <a:t>2</a:t>
            </a:r>
            <a:r>
              <a:rPr lang="fr-FR" sz="2400" b="1" dirty="0" smtClean="0">
                <a:solidFill>
                  <a:srgbClr val="002060"/>
                </a:solidFill>
              </a:rPr>
              <a:t>, </a:t>
            </a:r>
          </a:p>
          <a:p>
            <a:pPr>
              <a:buFont typeface="Arial" charset="0"/>
              <a:buNone/>
            </a:pPr>
            <a:r>
              <a:rPr lang="fr-FR" sz="2400" b="1" dirty="0" smtClean="0">
                <a:solidFill>
                  <a:srgbClr val="002060"/>
                </a:solidFill>
              </a:rPr>
              <a:t>	Biomasse, 5000 km</a:t>
            </a:r>
            <a:r>
              <a:rPr lang="fr-FR" sz="2400" b="1" baseline="30000" dirty="0" smtClean="0">
                <a:solidFill>
                  <a:srgbClr val="002060"/>
                </a:solidFill>
              </a:rPr>
              <a:t>2</a:t>
            </a:r>
            <a:endParaRPr lang="fr-FR" sz="2400" b="1" dirty="0" smtClean="0">
              <a:solidFill>
                <a:srgbClr val="002060"/>
              </a:solidFill>
            </a:endParaRPr>
          </a:p>
          <a:p>
            <a:r>
              <a:rPr lang="fr-FR" sz="2400" b="1" i="1" u="sng" dirty="0" smtClean="0">
                <a:solidFill>
                  <a:srgbClr val="002060"/>
                </a:solidFill>
              </a:rPr>
              <a:t>Besoin en matériaux </a:t>
            </a:r>
            <a:r>
              <a:rPr lang="fr-FR" sz="2400" b="1" dirty="0" smtClean="0">
                <a:solidFill>
                  <a:srgbClr val="002060"/>
                </a:solidFill>
              </a:rPr>
              <a:t>:</a:t>
            </a:r>
          </a:p>
          <a:p>
            <a:pPr>
              <a:buFont typeface="Arial" charset="0"/>
              <a:buNone/>
            </a:pPr>
            <a:r>
              <a:rPr lang="fr-FR" sz="2400" b="1" dirty="0" smtClean="0">
                <a:solidFill>
                  <a:srgbClr val="002060"/>
                </a:solidFill>
              </a:rPr>
              <a:t>	EPR, (1650 </a:t>
            </a:r>
            <a:r>
              <a:rPr lang="fr-FR" sz="2400" b="1" dirty="0" err="1" smtClean="0">
                <a:solidFill>
                  <a:srgbClr val="002060"/>
                </a:solidFill>
              </a:rPr>
              <a:t>MWe</a:t>
            </a:r>
            <a:r>
              <a:rPr lang="fr-FR" sz="2400" b="1" dirty="0" smtClean="0">
                <a:solidFill>
                  <a:srgbClr val="002060"/>
                </a:solidFill>
              </a:rPr>
              <a:t>) : 500.000 m</a:t>
            </a:r>
            <a:r>
              <a:rPr lang="fr-FR" sz="2400" b="1" baseline="30000" dirty="0" smtClean="0">
                <a:solidFill>
                  <a:srgbClr val="002060"/>
                </a:solidFill>
              </a:rPr>
              <a:t>3</a:t>
            </a:r>
            <a:r>
              <a:rPr lang="fr-FR" sz="2400" b="1" dirty="0" smtClean="0">
                <a:solidFill>
                  <a:srgbClr val="002060"/>
                </a:solidFill>
              </a:rPr>
              <a:t> de béton, 110.000 tonnes acier. Emissions de CO</a:t>
            </a:r>
            <a:r>
              <a:rPr lang="fr-FR" sz="2400" b="1" baseline="-25000" dirty="0" smtClean="0">
                <a:solidFill>
                  <a:srgbClr val="002060"/>
                </a:solidFill>
              </a:rPr>
              <a:t>2 </a:t>
            </a:r>
            <a:r>
              <a:rPr lang="fr-FR" sz="2400" b="1" dirty="0" smtClean="0">
                <a:solidFill>
                  <a:srgbClr val="002060"/>
                </a:solidFill>
              </a:rPr>
              <a:t> : construction 1 million de tonnes. </a:t>
            </a:r>
          </a:p>
          <a:p>
            <a:pPr>
              <a:buFont typeface="Arial" charset="0"/>
              <a:buNone/>
            </a:pPr>
            <a:r>
              <a:rPr lang="fr-FR" sz="2400" b="1" dirty="0" smtClean="0">
                <a:solidFill>
                  <a:srgbClr val="002060"/>
                </a:solidFill>
              </a:rPr>
              <a:t>	60 ans, 720 </a:t>
            </a:r>
            <a:r>
              <a:rPr lang="fr-FR" sz="2400" b="1" dirty="0" err="1" smtClean="0">
                <a:solidFill>
                  <a:srgbClr val="002060"/>
                </a:solidFill>
              </a:rPr>
              <a:t>TWh</a:t>
            </a:r>
            <a:r>
              <a:rPr lang="fr-FR" sz="2400" b="1" dirty="0" smtClean="0">
                <a:solidFill>
                  <a:srgbClr val="002060"/>
                </a:solidFill>
              </a:rPr>
              <a:t> : 0.5 g CO</a:t>
            </a:r>
            <a:r>
              <a:rPr lang="fr-FR" sz="2400" b="1" baseline="-25000" dirty="0" smtClean="0">
                <a:solidFill>
                  <a:srgbClr val="002060"/>
                </a:solidFill>
              </a:rPr>
              <a:t>2</a:t>
            </a:r>
            <a:r>
              <a:rPr lang="fr-FR" sz="2400" b="1" dirty="0" smtClean="0">
                <a:solidFill>
                  <a:srgbClr val="002060"/>
                </a:solidFill>
              </a:rPr>
              <a:t>/kWh. </a:t>
            </a:r>
          </a:p>
          <a:p>
            <a:pPr>
              <a:buFont typeface="Arial" charset="0"/>
              <a:buNone/>
            </a:pPr>
            <a:r>
              <a:rPr lang="fr-FR" sz="2400" b="1" dirty="0" smtClean="0">
                <a:solidFill>
                  <a:srgbClr val="002060"/>
                </a:solidFill>
              </a:rPr>
              <a:t>	Eolien : 8 fois plus de béton, 12 fois plus d’acier, matériaux critiques. </a:t>
            </a:r>
          </a:p>
          <a:p>
            <a:pPr>
              <a:buFont typeface="Arial" charset="0"/>
              <a:buNone/>
            </a:pPr>
            <a:r>
              <a:rPr lang="fr-FR" sz="2400" b="1" dirty="0" smtClean="0">
                <a:solidFill>
                  <a:srgbClr val="002060"/>
                </a:solidFill>
              </a:rPr>
              <a:t>	</a:t>
            </a:r>
            <a:r>
              <a:rPr lang="fr-FR" sz="2400" b="1" dirty="0" smtClean="0">
                <a:solidFill>
                  <a:srgbClr val="FF0000"/>
                </a:solidFill>
              </a:rPr>
              <a:t>Est-ce bien une source d’énergie renouvelable ?</a:t>
            </a:r>
            <a:endParaRPr lang="fr-FR" sz="2400" b="1" dirty="0" smtClean="0">
              <a:solidFill>
                <a:srgbClr val="002060"/>
              </a:solidFill>
            </a:endParaRPr>
          </a:p>
          <a:p>
            <a:pPr>
              <a:buFont typeface="Arial" charset="0"/>
              <a:buNone/>
            </a:pPr>
            <a:endParaRPr lang="fr-FR" dirty="0" smtClean="0"/>
          </a:p>
        </p:txBody>
      </p:sp>
      <p:sp>
        <p:nvSpPr>
          <p:cNvPr id="4" name="Espace réservé du numéro de diapositive 3"/>
          <p:cNvSpPr>
            <a:spLocks noGrp="1"/>
          </p:cNvSpPr>
          <p:nvPr>
            <p:ph type="sldNum" sz="quarter" idx="12"/>
          </p:nvPr>
        </p:nvSpPr>
        <p:spPr/>
        <p:txBody>
          <a:bodyPr/>
          <a:lstStyle/>
          <a:p>
            <a:pPr>
              <a:defRPr/>
            </a:pPr>
            <a:fld id="{DD6837C4-14CB-4DD2-977F-AE7221F551E0}" type="slidenum">
              <a:rPr lang="fr-FR" smtClean="0"/>
              <a:pPr>
                <a:defRPr/>
              </a:pPr>
              <a:t>59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heckerboard(across)">
                                      <p:cBhvr>
                                        <p:cTn id="24" dur="500"/>
                                        <p:tgtEl>
                                          <p:spTgt spid="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ssenger of the stars"/>
          <p:cNvPicPr>
            <a:picLocks noGrp="1" noChangeAspect="1" noChangeArrowheads="1"/>
          </p:cNvPicPr>
          <p:nvPr>
            <p:ph idx="1"/>
          </p:nvPr>
        </p:nvPicPr>
        <p:blipFill>
          <a:blip r:embed="rId2" cstate="print"/>
          <a:srcRect/>
          <a:stretch>
            <a:fillRect/>
          </a:stretch>
        </p:blipFill>
        <p:spPr bwMode="auto">
          <a:xfrm>
            <a:off x="2123728" y="980728"/>
            <a:ext cx="4686429" cy="3528392"/>
          </a:xfrm>
          <a:prstGeom prst="rect">
            <a:avLst/>
          </a:prstGeom>
          <a:noFill/>
        </p:spPr>
      </p:pic>
      <p:sp>
        <p:nvSpPr>
          <p:cNvPr id="5" name="ZoneTexte 4"/>
          <p:cNvSpPr txBox="1"/>
          <p:nvPr/>
        </p:nvSpPr>
        <p:spPr>
          <a:xfrm>
            <a:off x="1043608" y="5085184"/>
            <a:ext cx="7272808" cy="1200329"/>
          </a:xfrm>
          <a:prstGeom prst="rect">
            <a:avLst/>
          </a:prstGeom>
          <a:noFill/>
        </p:spPr>
        <p:txBody>
          <a:bodyPr wrap="square" rtlCol="0">
            <a:spAutoFit/>
          </a:bodyPr>
          <a:lstStyle/>
          <a:p>
            <a:r>
              <a:rPr lang="fr-FR" sz="2400" b="1" dirty="0" smtClean="0">
                <a:solidFill>
                  <a:srgbClr val="002060"/>
                </a:solidFill>
              </a:rPr>
              <a:t>…et la recherche de micrométéorites dans </a:t>
            </a:r>
            <a:r>
              <a:rPr lang="fr-FR" sz="2400" b="1" dirty="0" smtClean="0">
                <a:solidFill>
                  <a:srgbClr val="002060"/>
                </a:solidFill>
              </a:rPr>
              <a:t>la haute atmosphère : concurrence avec les poussières de peinture !</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solidFill>
                  <a:srgbClr val="FF0000"/>
                </a:solidFill>
              </a:rPr>
              <a:t>Matériaux [tonnes/</a:t>
            </a:r>
            <a:r>
              <a:rPr lang="fr-FR" sz="3600" b="1" dirty="0" err="1" smtClean="0">
                <a:solidFill>
                  <a:srgbClr val="FF0000"/>
                </a:solidFill>
              </a:rPr>
              <a:t>TWh</a:t>
            </a:r>
            <a:r>
              <a:rPr lang="fr-FR" sz="3600" b="1" dirty="0" smtClean="0">
                <a:solidFill>
                  <a:srgbClr val="FF0000"/>
                </a:solidFill>
              </a:rPr>
              <a:t>]</a:t>
            </a:r>
            <a:endParaRPr lang="fr-FR" sz="3600" b="1" dirty="0">
              <a:solidFill>
                <a:srgbClr val="FF0000"/>
              </a:solidFill>
            </a:endParaRPr>
          </a:p>
        </p:txBody>
      </p:sp>
      <p:pic>
        <p:nvPicPr>
          <p:cNvPr id="5" name="Espace réservé du contenu 4" descr="Matériaux pour électricité.jpg"/>
          <p:cNvPicPr>
            <a:picLocks noGrp="1" noChangeAspect="1"/>
          </p:cNvPicPr>
          <p:nvPr>
            <p:ph idx="1"/>
          </p:nvPr>
        </p:nvPicPr>
        <p:blipFill>
          <a:blip r:embed="rId2" cstate="print"/>
          <a:stretch>
            <a:fillRect/>
          </a:stretch>
        </p:blipFill>
        <p:spPr>
          <a:xfrm>
            <a:off x="662115" y="1600200"/>
            <a:ext cx="7819769" cy="4525963"/>
          </a:xfrm>
        </p:spPr>
      </p:pic>
      <p:sp>
        <p:nvSpPr>
          <p:cNvPr id="4" name="Espace réservé du numéro de diapositive 3"/>
          <p:cNvSpPr>
            <a:spLocks noGrp="1"/>
          </p:cNvSpPr>
          <p:nvPr>
            <p:ph type="sldNum" sz="quarter" idx="12"/>
          </p:nvPr>
        </p:nvSpPr>
        <p:spPr/>
        <p:txBody>
          <a:bodyPr/>
          <a:lstStyle/>
          <a:p>
            <a:pPr>
              <a:defRPr/>
            </a:pPr>
            <a:fld id="{F0A3ED93-BBE3-4DE6-BDBB-57D63789A6AB}" type="slidenum">
              <a:rPr lang="fr-FR" smtClean="0">
                <a:solidFill>
                  <a:prstClr val="black">
                    <a:tint val="75000"/>
                  </a:prstClr>
                </a:solidFill>
              </a:rPr>
              <a:pPr>
                <a:defRPr/>
              </a:pPr>
              <a:t>60</a:t>
            </a:fld>
            <a:endParaRPr lang="fr-FR">
              <a:solidFill>
                <a:prstClr val="black">
                  <a:tint val="75000"/>
                </a:prstClr>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AE9C2E5-DDED-4848-AFC3-04430E1714BA}" type="slidenum">
              <a:rPr lang="fr-FR" smtClean="0"/>
              <a:pPr>
                <a:defRPr/>
              </a:pPr>
              <a:t>61</a:t>
            </a:fld>
            <a:endParaRPr lang="fr-FR"/>
          </a:p>
        </p:txBody>
      </p:sp>
      <p:sp>
        <p:nvSpPr>
          <p:cNvPr id="3" name="ZoneTexte 2"/>
          <p:cNvSpPr txBox="1"/>
          <p:nvPr/>
        </p:nvSpPr>
        <p:spPr>
          <a:xfrm>
            <a:off x="1619250" y="1989138"/>
            <a:ext cx="5329238" cy="1200150"/>
          </a:xfrm>
          <a:prstGeom prst="rect">
            <a:avLst/>
          </a:prstGeom>
          <a:noFill/>
        </p:spPr>
        <p:txBody>
          <a:bodyPr>
            <a:spAutoFit/>
          </a:bodyPr>
          <a:lstStyle/>
          <a:p>
            <a:pPr algn="ctr">
              <a:defRPr/>
            </a:pPr>
            <a:r>
              <a:rPr lang="fr-FR" sz="3600" b="1" dirty="0">
                <a:solidFill>
                  <a:srgbClr val="FF0000"/>
                </a:solidFill>
                <a:latin typeface="+mn-lt"/>
              </a:rPr>
              <a:t>Réseaux électriques : gestion des fluctuations</a:t>
            </a:r>
          </a:p>
        </p:txBody>
      </p:sp>
      <p:sp>
        <p:nvSpPr>
          <p:cNvPr id="4" name="ZoneTexte 3"/>
          <p:cNvSpPr txBox="1"/>
          <p:nvPr/>
        </p:nvSpPr>
        <p:spPr>
          <a:xfrm>
            <a:off x="1115616" y="4005064"/>
            <a:ext cx="6768752" cy="830997"/>
          </a:xfrm>
          <a:prstGeom prst="rect">
            <a:avLst/>
          </a:prstGeom>
          <a:noFill/>
        </p:spPr>
        <p:txBody>
          <a:bodyPr wrap="square" rtlCol="0">
            <a:spAutoFit/>
          </a:bodyPr>
          <a:lstStyle/>
          <a:p>
            <a:r>
              <a:rPr lang="fr-FR" sz="2400" b="1" dirty="0" smtClean="0">
                <a:solidFill>
                  <a:srgbClr val="002060"/>
                </a:solidFill>
              </a:rPr>
              <a:t>Comment assurer, en tout lieu et à tout instant :</a:t>
            </a:r>
          </a:p>
          <a:p>
            <a:pPr algn="ctr"/>
            <a:r>
              <a:rPr lang="fr-FR" sz="2400" b="1" dirty="0" smtClean="0">
                <a:solidFill>
                  <a:srgbClr val="002060"/>
                </a:solidFill>
              </a:rPr>
              <a:t>Production(</a:t>
            </a:r>
            <a:r>
              <a:rPr lang="fr-FR" sz="2400" b="1" dirty="0" err="1" smtClean="0">
                <a:solidFill>
                  <a:srgbClr val="002060"/>
                </a:solidFill>
              </a:rPr>
              <a:t>x,t</a:t>
            </a:r>
            <a:r>
              <a:rPr lang="fr-FR" sz="2400" b="1" dirty="0" smtClean="0">
                <a:solidFill>
                  <a:srgbClr val="002060"/>
                </a:solidFill>
              </a:rPr>
              <a:t>) = Demande(</a:t>
            </a:r>
            <a:r>
              <a:rPr lang="fr-FR" sz="2400" b="1" dirty="0" err="1" smtClean="0">
                <a:solidFill>
                  <a:srgbClr val="002060"/>
                </a:solidFill>
              </a:rPr>
              <a:t>x,t</a:t>
            </a:r>
            <a:r>
              <a:rPr lang="fr-FR" sz="2400" b="1" dirty="0" smtClean="0">
                <a:solidFill>
                  <a:srgbClr val="002060"/>
                </a:solidFill>
              </a:rPr>
              <a:t>) ?</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pied de page 1"/>
          <p:cNvSpPr>
            <a:spLocks noGrp="1"/>
          </p:cNvSpPr>
          <p:nvPr>
            <p:ph type="ftr" sz="quarter" idx="11"/>
          </p:nvPr>
        </p:nvSpPr>
        <p:spPr/>
        <p:txBody>
          <a:bodyPr/>
          <a:lstStyle/>
          <a:p>
            <a:pPr>
              <a:defRPr/>
            </a:pPr>
            <a:endParaRPr lang="fr-FR" smtClean="0">
              <a:latin typeface="Arial" pitchFamily="34" charset="0"/>
            </a:endParaRPr>
          </a:p>
        </p:txBody>
      </p:sp>
      <p:sp>
        <p:nvSpPr>
          <p:cNvPr id="46083" name="Espace réservé du numéro de diapositive 2"/>
          <p:cNvSpPr>
            <a:spLocks noGrp="1"/>
          </p:cNvSpPr>
          <p:nvPr>
            <p:ph type="sldNum" sz="quarter" idx="12"/>
          </p:nvPr>
        </p:nvSpPr>
        <p:spPr/>
        <p:txBody>
          <a:bodyPr/>
          <a:lstStyle/>
          <a:p>
            <a:pPr>
              <a:defRPr/>
            </a:pPr>
            <a:fld id="{7B5BCE28-906E-4A4C-8A55-59352D8E0398}" type="slidenum">
              <a:rPr lang="fr-FR" smtClean="0">
                <a:latin typeface="Arial" pitchFamily="34" charset="0"/>
              </a:rPr>
              <a:pPr>
                <a:defRPr/>
              </a:pPr>
              <a:t>62</a:t>
            </a:fld>
            <a:endParaRPr lang="fr-FR" smtClean="0">
              <a:latin typeface="Arial" pitchFamily="34" charset="0"/>
            </a:endParaRPr>
          </a:p>
        </p:txBody>
      </p:sp>
      <p:sp>
        <p:nvSpPr>
          <p:cNvPr id="59396" name="ZoneTexte 3"/>
          <p:cNvSpPr txBox="1">
            <a:spLocks noChangeArrowheads="1"/>
          </p:cNvSpPr>
          <p:nvPr/>
        </p:nvSpPr>
        <p:spPr bwMode="auto">
          <a:xfrm>
            <a:off x="2214563" y="785813"/>
            <a:ext cx="4786312" cy="646112"/>
          </a:xfrm>
          <a:prstGeom prst="rect">
            <a:avLst/>
          </a:prstGeom>
          <a:noFill/>
          <a:ln w="9525">
            <a:noFill/>
            <a:miter lim="800000"/>
            <a:headEnd/>
            <a:tailEnd/>
          </a:ln>
        </p:spPr>
        <p:txBody>
          <a:bodyPr>
            <a:spAutoFit/>
          </a:bodyPr>
          <a:lstStyle/>
          <a:p>
            <a:r>
              <a:rPr lang="fr-FR" sz="3600" b="1" dirty="0">
                <a:solidFill>
                  <a:srgbClr val="FF0000"/>
                </a:solidFill>
                <a:latin typeface="Calibri" pitchFamily="32" charset="0"/>
              </a:rPr>
              <a:t>Stockage : le joker ?</a:t>
            </a:r>
          </a:p>
        </p:txBody>
      </p:sp>
      <p:sp>
        <p:nvSpPr>
          <p:cNvPr id="59397" name="ZoneTexte 5"/>
          <p:cNvSpPr txBox="1">
            <a:spLocks noChangeArrowheads="1"/>
          </p:cNvSpPr>
          <p:nvPr/>
        </p:nvSpPr>
        <p:spPr bwMode="auto">
          <a:xfrm>
            <a:off x="500063" y="2428875"/>
            <a:ext cx="8143875" cy="1570038"/>
          </a:xfrm>
          <a:prstGeom prst="rect">
            <a:avLst/>
          </a:prstGeom>
          <a:noFill/>
          <a:ln w="9525">
            <a:noFill/>
            <a:miter lim="800000"/>
            <a:headEnd/>
            <a:tailEnd/>
          </a:ln>
        </p:spPr>
        <p:txBody>
          <a:bodyPr>
            <a:spAutoFit/>
          </a:bodyPr>
          <a:lstStyle/>
          <a:p>
            <a:r>
              <a:rPr lang="fr-FR" sz="2400" b="1" dirty="0" smtClean="0">
                <a:solidFill>
                  <a:srgbClr val="002060"/>
                </a:solidFill>
                <a:latin typeface="Calibri" pitchFamily="32" charset="0"/>
              </a:rPr>
              <a:t>Station de transfert d’énergie par pompage (STEP) </a:t>
            </a:r>
            <a:endParaRPr lang="fr-FR" sz="2400" b="1" dirty="0">
              <a:solidFill>
                <a:srgbClr val="002060"/>
              </a:solidFill>
              <a:latin typeface="Calibri" pitchFamily="32" charset="0"/>
            </a:endParaRPr>
          </a:p>
          <a:p>
            <a:r>
              <a:rPr lang="fr-FR" sz="2400" b="1" dirty="0">
                <a:solidFill>
                  <a:srgbClr val="002060"/>
                </a:solidFill>
                <a:latin typeface="Calibri" pitchFamily="32" charset="0"/>
              </a:rPr>
              <a:t>Stockage </a:t>
            </a:r>
            <a:r>
              <a:rPr lang="fr-FR" sz="2400" b="1" dirty="0" smtClean="0">
                <a:solidFill>
                  <a:srgbClr val="002060"/>
                </a:solidFill>
                <a:latin typeface="Calibri" pitchFamily="32" charset="0"/>
              </a:rPr>
              <a:t>électrochimique (batteries)</a:t>
            </a:r>
            <a:endParaRPr lang="fr-FR" sz="2400" b="1" dirty="0">
              <a:solidFill>
                <a:srgbClr val="002060"/>
              </a:solidFill>
              <a:latin typeface="Calibri" pitchFamily="32" charset="0"/>
            </a:endParaRPr>
          </a:p>
          <a:p>
            <a:r>
              <a:rPr lang="fr-FR" sz="2400" b="1" dirty="0">
                <a:solidFill>
                  <a:srgbClr val="002060"/>
                </a:solidFill>
                <a:latin typeface="Calibri" pitchFamily="32" charset="0"/>
              </a:rPr>
              <a:t>Hydrogène</a:t>
            </a:r>
          </a:p>
          <a:p>
            <a:endParaRPr lang="fr-FR" sz="2400" b="1" dirty="0">
              <a:solidFill>
                <a:srgbClr val="002060"/>
              </a:solidFill>
              <a:latin typeface="Calibri" pitchFamily="32" charset="0"/>
            </a:endParaRPr>
          </a:p>
        </p:txBody>
      </p:sp>
      <p:sp>
        <p:nvSpPr>
          <p:cNvPr id="59398" name="ZoneTexte 5"/>
          <p:cNvSpPr txBox="1">
            <a:spLocks noChangeArrowheads="1"/>
          </p:cNvSpPr>
          <p:nvPr/>
        </p:nvSpPr>
        <p:spPr bwMode="auto">
          <a:xfrm>
            <a:off x="5076057" y="5445224"/>
            <a:ext cx="3312368" cy="707886"/>
          </a:xfrm>
          <a:prstGeom prst="rect">
            <a:avLst/>
          </a:prstGeom>
          <a:noFill/>
          <a:ln w="9525">
            <a:noFill/>
            <a:miter lim="800000"/>
            <a:headEnd/>
            <a:tailEnd/>
          </a:ln>
        </p:spPr>
        <p:txBody>
          <a:bodyPr wrap="square">
            <a:spAutoFit/>
          </a:bodyPr>
          <a:lstStyle/>
          <a:p>
            <a:r>
              <a:rPr lang="fr-FR" sz="2000" b="1" i="1" dirty="0">
                <a:solidFill>
                  <a:srgbClr val="002060"/>
                </a:solidFill>
                <a:latin typeface="Calibri" pitchFamily="32" charset="0"/>
                <a:cs typeface="Calibri" pitchFamily="32" charset="0"/>
              </a:rPr>
              <a:t>Cf. Article stockage </a:t>
            </a:r>
            <a:r>
              <a:rPr lang="fr-FR" sz="2000" b="1" i="1" dirty="0" smtClean="0">
                <a:solidFill>
                  <a:srgbClr val="002060"/>
                </a:solidFill>
                <a:latin typeface="Calibri" pitchFamily="32" charset="0"/>
                <a:cs typeface="Calibri" pitchFamily="32" charset="0"/>
              </a:rPr>
              <a:t>dans Techniques de l’Ingénieur</a:t>
            </a:r>
            <a:endParaRPr lang="fr-FR" sz="2000" b="1" i="1" dirty="0">
              <a:solidFill>
                <a:srgbClr val="002060"/>
              </a:solidFill>
              <a:latin typeface="Calibri" pitchFamily="32" charset="0"/>
              <a:cs typeface="Calibri" pitchFamily="32"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a:xfrm>
            <a:off x="684213" y="188913"/>
            <a:ext cx="7772400" cy="1008062"/>
          </a:xfrm>
        </p:spPr>
        <p:txBody>
          <a:bodyPr/>
          <a:lstStyle/>
          <a:p>
            <a:r>
              <a:rPr lang="fr-FR" sz="3600" b="1" smtClean="0">
                <a:solidFill>
                  <a:srgbClr val="FF0000"/>
                </a:solidFill>
              </a:rPr>
              <a:t>Station de transfert d’énergie </a:t>
            </a:r>
            <a:br>
              <a:rPr lang="fr-FR" sz="3600" b="1" smtClean="0">
                <a:solidFill>
                  <a:srgbClr val="FF0000"/>
                </a:solidFill>
              </a:rPr>
            </a:br>
            <a:r>
              <a:rPr lang="fr-FR" sz="3600" b="1" smtClean="0">
                <a:solidFill>
                  <a:srgbClr val="FF0000"/>
                </a:solidFill>
              </a:rPr>
              <a:t>par pompage (STEP)</a:t>
            </a:r>
          </a:p>
        </p:txBody>
      </p:sp>
      <p:pic>
        <p:nvPicPr>
          <p:cNvPr id="7" name="Espace réservé du contenu 6" descr="éolien ile copenhague.jpg"/>
          <p:cNvPicPr>
            <a:picLocks noGrp="1" noChangeAspect="1"/>
          </p:cNvPicPr>
          <p:nvPr>
            <p:ph sz="half" idx="2"/>
          </p:nvPr>
        </p:nvPicPr>
        <p:blipFill>
          <a:blip r:embed="rId2" cstate="print"/>
          <a:srcRect/>
          <a:stretch>
            <a:fillRect/>
          </a:stretch>
        </p:blipFill>
        <p:spPr>
          <a:xfrm>
            <a:off x="4427538" y="1412875"/>
            <a:ext cx="2952750" cy="4603750"/>
          </a:xfrm>
        </p:spPr>
      </p:pic>
      <p:sp>
        <p:nvSpPr>
          <p:cNvPr id="47109" name="Espace réservé du numéro de diapositive 5"/>
          <p:cNvSpPr>
            <a:spLocks noGrp="1"/>
          </p:cNvSpPr>
          <p:nvPr>
            <p:ph type="sldNum" sz="quarter" idx="12"/>
          </p:nvPr>
        </p:nvSpPr>
        <p:spPr/>
        <p:txBody>
          <a:bodyPr/>
          <a:lstStyle/>
          <a:p>
            <a:pPr>
              <a:defRPr/>
            </a:pPr>
            <a:fld id="{26872FF7-1C9A-4A85-AF55-7F146A4D20AB}" type="slidenum">
              <a:rPr lang="fr-FR" smtClean="0">
                <a:latin typeface="Arial" pitchFamily="34" charset="0"/>
              </a:rPr>
              <a:pPr>
                <a:defRPr/>
              </a:pPr>
              <a:t>63</a:t>
            </a:fld>
            <a:endParaRPr lang="fr-FR" smtClean="0">
              <a:latin typeface="Arial" pitchFamily="34" charset="0"/>
            </a:endParaRPr>
          </a:p>
        </p:txBody>
      </p:sp>
      <p:pic>
        <p:nvPicPr>
          <p:cNvPr id="65541" name="Picture 2" descr="Photo du barrage et retenue de la STEP de Grand'Maison"/>
          <p:cNvPicPr>
            <a:picLocks noChangeAspect="1" noChangeArrowheads="1"/>
          </p:cNvPicPr>
          <p:nvPr/>
        </p:nvPicPr>
        <p:blipFill>
          <a:blip r:embed="rId3" cstate="print"/>
          <a:srcRect/>
          <a:stretch>
            <a:fillRect/>
          </a:stretch>
        </p:blipFill>
        <p:spPr bwMode="auto">
          <a:xfrm>
            <a:off x="428625" y="1428750"/>
            <a:ext cx="3752850" cy="4572000"/>
          </a:xfrm>
          <a:prstGeom prst="rect">
            <a:avLst/>
          </a:prstGeom>
          <a:noFill/>
          <a:ln w="9525">
            <a:noFill/>
            <a:miter lim="800000"/>
            <a:headEnd/>
            <a:tailEnd/>
          </a:ln>
        </p:spPr>
      </p:pic>
      <p:sp>
        <p:nvSpPr>
          <p:cNvPr id="8" name="Titre 1"/>
          <p:cNvSpPr txBox="1">
            <a:spLocks/>
          </p:cNvSpPr>
          <p:nvPr/>
        </p:nvSpPr>
        <p:spPr bwMode="auto">
          <a:xfrm>
            <a:off x="323850" y="5949950"/>
            <a:ext cx="3887788" cy="574675"/>
          </a:xfrm>
          <a:prstGeom prst="rect">
            <a:avLst/>
          </a:prstGeom>
          <a:noFill/>
          <a:ln w="9525">
            <a:noFill/>
            <a:miter lim="800000"/>
            <a:headEnd/>
            <a:tailEnd/>
          </a:ln>
        </p:spPr>
        <p:txBody>
          <a:bodyPr anchor="ctr"/>
          <a:lstStyle/>
          <a:p>
            <a:pPr algn="ctr" eaLnBrk="0" hangingPunct="0">
              <a:defRPr/>
            </a:pPr>
            <a:r>
              <a:rPr lang="fr-FR" sz="2000" dirty="0">
                <a:latin typeface="Calibri" pitchFamily="34" charset="0"/>
                <a:ea typeface="+mj-ea"/>
                <a:cs typeface="+mj-cs"/>
              </a:rPr>
              <a:t>Barrage de Grand Maison, France</a:t>
            </a:r>
          </a:p>
        </p:txBody>
      </p:sp>
      <p:sp>
        <p:nvSpPr>
          <p:cNvPr id="9" name="Titre 1"/>
          <p:cNvSpPr txBox="1">
            <a:spLocks/>
          </p:cNvSpPr>
          <p:nvPr/>
        </p:nvSpPr>
        <p:spPr bwMode="auto">
          <a:xfrm>
            <a:off x="6804025" y="2357438"/>
            <a:ext cx="2089150" cy="1216025"/>
          </a:xfrm>
          <a:prstGeom prst="rect">
            <a:avLst/>
          </a:prstGeom>
          <a:noFill/>
          <a:ln w="9525">
            <a:noFill/>
            <a:miter lim="800000"/>
            <a:headEnd/>
            <a:tailEnd/>
          </a:ln>
        </p:spPr>
        <p:txBody>
          <a:bodyPr anchor="ctr"/>
          <a:lstStyle/>
          <a:p>
            <a:pPr algn="ctr" eaLnBrk="0" hangingPunct="0">
              <a:defRPr/>
            </a:pPr>
            <a:r>
              <a:rPr lang="fr-FR" sz="2000" dirty="0">
                <a:solidFill>
                  <a:srgbClr val="000099"/>
                </a:solidFill>
                <a:latin typeface="Calibri" pitchFamily="34" charset="0"/>
                <a:ea typeface="+mj-ea"/>
                <a:cs typeface="+mj-cs"/>
              </a:rPr>
              <a:t>Une </a:t>
            </a:r>
            <a:r>
              <a:rPr lang="fr-FR" sz="2000" dirty="0">
                <a:latin typeface="Calibri" pitchFamily="34" charset="0"/>
                <a:ea typeface="+mj-ea"/>
                <a:cs typeface="+mj-cs"/>
              </a:rPr>
              <a:t>solution pour </a:t>
            </a:r>
            <a:r>
              <a:rPr lang="fr-FR" sz="2000" dirty="0">
                <a:solidFill>
                  <a:srgbClr val="000099"/>
                </a:solidFill>
                <a:latin typeface="Calibri" pitchFamily="34" charset="0"/>
                <a:ea typeface="+mj-ea"/>
                <a:cs typeface="+mj-cs"/>
              </a:rPr>
              <a:t>l’inte</a:t>
            </a:r>
            <a:r>
              <a:rPr lang="fr-FR" sz="2000" dirty="0">
                <a:latin typeface="Calibri" pitchFamily="34" charset="0"/>
                <a:ea typeface="+mj-ea"/>
                <a:cs typeface="+mj-cs"/>
              </a:rPr>
              <a:t>rmittence de l’éolien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714375" y="428625"/>
            <a:ext cx="7772400" cy="747713"/>
          </a:xfrm>
        </p:spPr>
        <p:txBody>
          <a:bodyPr/>
          <a:lstStyle/>
          <a:p>
            <a:r>
              <a:rPr lang="fr-FR" sz="3600" b="1" smtClean="0">
                <a:solidFill>
                  <a:srgbClr val="FF0000"/>
                </a:solidFill>
              </a:rPr>
              <a:t>STEP, suite</a:t>
            </a:r>
          </a:p>
        </p:txBody>
      </p:sp>
      <p:sp>
        <p:nvSpPr>
          <p:cNvPr id="4" name="Espace réservé du contenu 3"/>
          <p:cNvSpPr>
            <a:spLocks noGrp="1"/>
          </p:cNvSpPr>
          <p:nvPr>
            <p:ph sz="half" idx="2"/>
          </p:nvPr>
        </p:nvSpPr>
        <p:spPr>
          <a:xfrm>
            <a:off x="357188" y="1571625"/>
            <a:ext cx="8101012" cy="4378325"/>
          </a:xfrm>
        </p:spPr>
        <p:txBody>
          <a:bodyPr/>
          <a:lstStyle/>
          <a:p>
            <a:pPr>
              <a:buFontTx/>
              <a:buNone/>
            </a:pPr>
            <a:r>
              <a:rPr lang="fr-FR" sz="2400" b="1" smtClean="0">
                <a:solidFill>
                  <a:srgbClr val="002060"/>
                </a:solidFill>
              </a:rPr>
              <a:t>Grand’Maison : 1,8 GW fournissant environ 1,4 TWh par an (10% du potentiel)</a:t>
            </a:r>
          </a:p>
          <a:p>
            <a:pPr>
              <a:buFontTx/>
              <a:buNone/>
            </a:pPr>
            <a:r>
              <a:rPr lang="fr-FR" sz="2400" b="1" smtClean="0">
                <a:solidFill>
                  <a:srgbClr val="002060"/>
                </a:solidFill>
              </a:rPr>
              <a:t>		                 140 millions de m</a:t>
            </a:r>
            <a:r>
              <a:rPr lang="fr-FR" sz="2400" b="1" baseline="30000" smtClean="0">
                <a:solidFill>
                  <a:srgbClr val="002060"/>
                </a:solidFill>
              </a:rPr>
              <a:t>3</a:t>
            </a:r>
            <a:r>
              <a:rPr lang="fr-FR" sz="2400" b="1" smtClean="0">
                <a:solidFill>
                  <a:srgbClr val="002060"/>
                </a:solidFill>
              </a:rPr>
              <a:t>, débit de 200 m</a:t>
            </a:r>
            <a:r>
              <a:rPr lang="fr-FR" sz="2400" b="1" baseline="30000" smtClean="0">
                <a:solidFill>
                  <a:srgbClr val="002060"/>
                </a:solidFill>
              </a:rPr>
              <a:t>3</a:t>
            </a:r>
            <a:r>
              <a:rPr lang="fr-FR" sz="2400" b="1" smtClean="0">
                <a:solidFill>
                  <a:srgbClr val="002060"/>
                </a:solidFill>
              </a:rPr>
              <a:t>/s : vide en 1 semaine</a:t>
            </a:r>
          </a:p>
          <a:p>
            <a:pPr>
              <a:buFontTx/>
              <a:buNone/>
            </a:pPr>
            <a:endParaRPr lang="fr-FR" sz="2400" b="1" smtClean="0">
              <a:solidFill>
                <a:srgbClr val="002060"/>
              </a:solidFill>
            </a:endParaRPr>
          </a:p>
          <a:p>
            <a:pPr>
              <a:buFontTx/>
              <a:buNone/>
            </a:pPr>
            <a:r>
              <a:rPr lang="fr-FR" sz="2400" b="1" smtClean="0">
                <a:solidFill>
                  <a:srgbClr val="FF0000"/>
                </a:solidFill>
              </a:rPr>
              <a:t>Garnir les côtes de STEP ?</a:t>
            </a:r>
          </a:p>
          <a:p>
            <a:pPr>
              <a:buFontTx/>
              <a:buNone/>
            </a:pPr>
            <a:r>
              <a:rPr lang="fr-FR" sz="2400" b="1" smtClean="0">
                <a:solidFill>
                  <a:srgbClr val="002060"/>
                </a:solidFill>
              </a:rPr>
              <a:t>	exemple : stocker 1% de la consommation de la France (3 jours), 5 TWh</a:t>
            </a:r>
          </a:p>
          <a:p>
            <a:pPr>
              <a:buFontTx/>
              <a:buNone/>
            </a:pPr>
            <a:r>
              <a:rPr lang="fr-FR" sz="2400" b="1" smtClean="0">
                <a:solidFill>
                  <a:srgbClr val="002060"/>
                </a:solidFill>
              </a:rPr>
              <a:t>	5000 km de côtes, barrage de 20m de haut avec chute d’eau de 10m : 1,8 km de large …</a:t>
            </a:r>
          </a:p>
          <a:p>
            <a:pPr algn="ctr">
              <a:buFontTx/>
              <a:buNone/>
            </a:pPr>
            <a:endParaRPr lang="fr-FR" sz="2000" b="1" smtClean="0"/>
          </a:p>
          <a:p>
            <a:pPr>
              <a:buFontTx/>
              <a:buNone/>
            </a:pPr>
            <a:r>
              <a:rPr lang="fr-FR" sz="2000" b="1" smtClean="0">
                <a:solidFill>
                  <a:srgbClr val="002060"/>
                </a:solidFill>
              </a:rPr>
              <a:t>	</a:t>
            </a:r>
          </a:p>
        </p:txBody>
      </p:sp>
      <p:sp>
        <p:nvSpPr>
          <p:cNvPr id="48132" name="Espace réservé du pied de page 4"/>
          <p:cNvSpPr>
            <a:spLocks noGrp="1"/>
          </p:cNvSpPr>
          <p:nvPr>
            <p:ph type="ftr" sz="quarter" idx="11"/>
          </p:nvPr>
        </p:nvSpPr>
        <p:spPr/>
        <p:txBody>
          <a:bodyPr/>
          <a:lstStyle/>
          <a:p>
            <a:pPr>
              <a:defRPr/>
            </a:pPr>
            <a:endParaRPr lang="fr-FR" smtClean="0">
              <a:latin typeface="Arial" pitchFamily="34" charset="0"/>
            </a:endParaRPr>
          </a:p>
        </p:txBody>
      </p:sp>
      <p:sp>
        <p:nvSpPr>
          <p:cNvPr id="48133" name="Espace réservé du numéro de diapositive 5"/>
          <p:cNvSpPr>
            <a:spLocks noGrp="1"/>
          </p:cNvSpPr>
          <p:nvPr>
            <p:ph type="sldNum" sz="quarter" idx="12"/>
          </p:nvPr>
        </p:nvSpPr>
        <p:spPr/>
        <p:txBody>
          <a:bodyPr/>
          <a:lstStyle/>
          <a:p>
            <a:pPr>
              <a:defRPr/>
            </a:pPr>
            <a:fld id="{AEB6227A-877C-4638-8221-5A6E7A7B8EC7}" type="slidenum">
              <a:rPr lang="fr-FR" smtClean="0">
                <a:latin typeface="Arial" pitchFamily="34" charset="0"/>
              </a:rPr>
              <a:pPr>
                <a:defRPr/>
              </a:pPr>
              <a:t>64</a:t>
            </a:fld>
            <a:endParaRPr lang="fr-FR"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3F72C17E-1C23-4111-AE9D-7A2C8A4886F3}" type="slidenum">
              <a:rPr lang="fr-FR" smtClean="0"/>
              <a:pPr>
                <a:defRPr/>
              </a:pPr>
              <a:t>65</a:t>
            </a:fld>
            <a:endParaRPr lang="fr-FR"/>
          </a:p>
        </p:txBody>
      </p:sp>
      <p:sp>
        <p:nvSpPr>
          <p:cNvPr id="7" name="ZoneTexte 6"/>
          <p:cNvSpPr txBox="1"/>
          <p:nvPr/>
        </p:nvSpPr>
        <p:spPr>
          <a:xfrm>
            <a:off x="6227763" y="6237288"/>
            <a:ext cx="2447925" cy="369887"/>
          </a:xfrm>
          <a:prstGeom prst="rect">
            <a:avLst/>
          </a:prstGeom>
          <a:noFill/>
        </p:spPr>
        <p:txBody>
          <a:bodyPr>
            <a:spAutoFit/>
          </a:bodyPr>
          <a:lstStyle/>
          <a:p>
            <a:pPr>
              <a:defRPr/>
            </a:pPr>
            <a:r>
              <a:rPr lang="fr-FR" sz="1800" b="1" i="1" dirty="0">
                <a:latin typeface="+mn-lt"/>
              </a:rPr>
              <a:t>Source : RTE éCO2mix</a:t>
            </a:r>
          </a:p>
        </p:txBody>
      </p:sp>
      <p:sp>
        <p:nvSpPr>
          <p:cNvPr id="6" name="ZoneTexte 5"/>
          <p:cNvSpPr txBox="1"/>
          <p:nvPr/>
        </p:nvSpPr>
        <p:spPr>
          <a:xfrm>
            <a:off x="395288" y="260350"/>
            <a:ext cx="8497887" cy="831850"/>
          </a:xfrm>
          <a:prstGeom prst="rect">
            <a:avLst/>
          </a:prstGeom>
          <a:noFill/>
        </p:spPr>
        <p:txBody>
          <a:bodyPr>
            <a:spAutoFit/>
          </a:bodyPr>
          <a:lstStyle/>
          <a:p>
            <a:pPr>
              <a:defRPr/>
            </a:pPr>
            <a:r>
              <a:rPr lang="fr-FR" sz="2400" b="1" dirty="0">
                <a:solidFill>
                  <a:srgbClr val="FF0000"/>
                </a:solidFill>
                <a:latin typeface="+mn-lt"/>
              </a:rPr>
              <a:t>Fluctuations de la demande </a:t>
            </a:r>
            <a:r>
              <a:rPr lang="fr-FR" sz="2400" b="1" dirty="0" smtClean="0">
                <a:solidFill>
                  <a:srgbClr val="FF0000"/>
                </a:solidFill>
                <a:latin typeface="+mn-lt"/>
              </a:rPr>
              <a:t>d’électricité sur </a:t>
            </a:r>
            <a:r>
              <a:rPr lang="fr-FR" sz="2400" b="1" dirty="0">
                <a:solidFill>
                  <a:srgbClr val="FF0000"/>
                </a:solidFill>
                <a:latin typeface="+mn-lt"/>
              </a:rPr>
              <a:t>une journée : </a:t>
            </a:r>
            <a:endParaRPr lang="fr-FR" sz="2400" b="1" dirty="0" smtClean="0">
              <a:solidFill>
                <a:srgbClr val="FF0000"/>
              </a:solidFill>
              <a:latin typeface="+mn-lt"/>
            </a:endParaRPr>
          </a:p>
          <a:p>
            <a:pPr>
              <a:defRPr/>
            </a:pPr>
            <a:r>
              <a:rPr lang="fr-FR" sz="2400" b="1" dirty="0" smtClean="0">
                <a:solidFill>
                  <a:srgbClr val="FF0000"/>
                </a:solidFill>
              </a:rPr>
              <a:t>d</a:t>
            </a:r>
            <a:r>
              <a:rPr lang="fr-FR" sz="2400" b="1" dirty="0" smtClean="0">
                <a:solidFill>
                  <a:srgbClr val="FF0000"/>
                </a:solidFill>
              </a:rPr>
              <a:t>e 10 à 15</a:t>
            </a:r>
            <a:r>
              <a:rPr lang="fr-FR" sz="2400" b="1" dirty="0" smtClean="0">
                <a:solidFill>
                  <a:srgbClr val="FF0000"/>
                </a:solidFill>
                <a:latin typeface="+mn-lt"/>
              </a:rPr>
              <a:t>% </a:t>
            </a:r>
            <a:r>
              <a:rPr lang="fr-FR" sz="2400" b="1" dirty="0">
                <a:solidFill>
                  <a:srgbClr val="FF0000"/>
                </a:solidFill>
                <a:latin typeface="+mn-lt"/>
              </a:rPr>
              <a:t>de la puissance moyenne </a:t>
            </a:r>
          </a:p>
        </p:txBody>
      </p:sp>
      <p:cxnSp>
        <p:nvCxnSpPr>
          <p:cNvPr id="11" name="Connecteur droit avec flèche 10"/>
          <p:cNvCxnSpPr/>
          <p:nvPr/>
        </p:nvCxnSpPr>
        <p:spPr>
          <a:xfrm flipH="1">
            <a:off x="4932040" y="1772816"/>
            <a:ext cx="1800225" cy="647700"/>
          </a:xfrm>
          <a:prstGeom prst="straightConnector1">
            <a:avLst/>
          </a:prstGeom>
          <a:ln>
            <a:solidFill>
              <a:schemeClr val="bg1"/>
            </a:solidFill>
            <a:tailEnd type="arrow"/>
          </a:ln>
        </p:spPr>
        <p:style>
          <a:lnRef idx="1">
            <a:schemeClr val="dk1"/>
          </a:lnRef>
          <a:fillRef idx="0">
            <a:schemeClr val="dk1"/>
          </a:fillRef>
          <a:effectRef idx="0">
            <a:schemeClr val="dk1"/>
          </a:effectRef>
          <a:fontRef idx="minor">
            <a:schemeClr val="tx1"/>
          </a:fontRef>
        </p:style>
      </p:cxnSp>
      <p:sp>
        <p:nvSpPr>
          <p:cNvPr id="189442" name="AutoShape 2" descr="data:image/png;base64,iVBORw0KGgoAAAANSUhEUgAAA9gAAAFYCAYAAACoBVSAAAAgAElEQVR4Xuy9B5wkV3Xv/7tV1TlMT067OzM7m6WVtKu0QhJCIKIxxjj744CxH9ogiWCeE35/bPDDCRBI2iABRs/mj3kmY4INkpAIiittXmnz5Bw7p6r7Pud29+zM7MxO98SemXM+n/pUdXXVrXu/Vd23zj3nniNQgHzxi1/0pVKpf7Us62N79+49TqcePHjwnVLKt+zZs+cDjz766NullL9hGMZfpNPp/QA+ACAF4POGYXzQNM13AbDt3r37U4cOHfqAlLIUwOHJ5+/evft9QghZQNX4UCbABJgAE2ACTIAJMAEmwASYABNgAktKQBRy9UOHDr3Hsqw3kDKdU4C/9KUvOePx+EEA7wDQB+B39uzZc/LgwYPvBfBxALoQ4hO7d+8+dPDgwSoA/wpgB4AzAH7d6XQGpzq/kHrxsUyACTABJsAEmAATYAJMgAkwASbABJaaQEEK9lJXlq/PBJgAE2ACTIAJMAEmwASYABNgAkygWAmwgl2sd4brxQSYABNgAkyACTABJsAEmAATYALLigAr2MvqdnFlmQATYAJMgAkwASbABJgAE2ACTKBYCbCCXax3huvFBJgAE2ACTIAJMAEmwASYABNgAsuKgJBSOqjGQohEruaF7pvr+VNdm8uc/f1gnpknOfcc87PEz9L454H/6yb+PvLlwb8j/h3x74jfl/L9v+D3EH4P4XewzDMwl98M/46W8e9ISrkTQL8Qon2cgn1N9qE4NW7fWgCVQohXxu3zA9gA4LwQIjhuP5fJPHNKLj9LQvDvKDPgwf8h/P+Z+1/gvoP7TX5nyPwv8vsSvy/x+5KU/K7I74q538HKeFdcVvZ2riwTYAJMgAkwASbABJgAE2ACTIAJMIEiJSAOHTr0wyKtG1eLCTABJsAEmAATYAJMgAkwASbABJjAsiEgDh48KJdNbbmiTIAJMAEmwASYABNgAkyACTABJsAEipQAK9hFemO4WkyACTABJsAEmAATYAJMgAkwASawvAiI/fv3v215VZlrywSYABNYmQS86dFq3YpUG+lYtW7GKzSZKNetdMBuRiKalbpoCnsobXMGLc0dimueUNxeEoraKkKTaVTEL9R5w63XulJD221mbKuw0vWzISY1bcQUjra4vezZ7sDOp6a61mzK5XOYABNgAkyACTABJrBSCXAe7JV6Z7ldTIAJFB2Bb37kLVV+t/gNLR1/o8MMXWdLh6sNK+HQ0zGbzYrN5f94CBKDEBjIZnaoXJDGC3xfQHxl6yPBryxI+VwoE2ACTIAJMAEmwASWOYG5vNAt86Zz9ZkAE2ACC0fgB594d7MjFft1PR25y5YOX+NODdc4kkP2hbviopYclsDXIeS/XfNI+KlFvTJfjAkwASbABIqKwOl93tcLAW2mSgmIlCMcernpccRnOpa/ZwLLmQAr2Mv57nHdmQATWFIC3/9fv3KrTUvtMMzEtcJKbrBZ8bW6Gat0JofKHOmQvqSVW7SLi3YJ+WUNeHzr/tDZRbssX4gJMAEmwASWjMCl98IZ8/h3f1U2fux5VAaknFml0IXENRjBehF8bYc1/F+lIvGUodue2fjwUHDJGsIXZgILQGDmX8MCXJSLZAJMgAksFwLH95SU2jTr9lF342+Zmu02w4yV29MhryM1aiyXNixyPckykcwuiXHbSUAmAZGQkCEB7TwEzkHiHHSc2/ZQ8Nwi15MvxwSYABNgAgUSOPaRak80lv7Q9+SaP/+abPIOY/aOWZsQxA4xiA0IXdqBgf+uEPGf2DX8ZOPD4f4CqzXrw++//8ZmmNq2JLTNCWjNcamv8Yvkzx478OI/zbpQPnHVE2AFe9U/AgyACTCB8QRO3e+/RUjcBkveLgVuFMD6QgkloCMGHVEYah2DgajMrrOfaT9JGRKoQAJlIoFyJBBQuumqlfMCOC8FXhWWuCiFOAPT7Ba66N66PzS4aqlww5kAE2ACS0yABpuDmvGR/5TrPvQN2eAanYNiPV1T1iOE68QwtmCk0y6soRgMPSoNPQpdp+04dC0Kw4ipz7qekIaeFELTIU0NMk1rHTKlSZnWhUxptK0+I6kLmYxDL49JoywM3RcUdme/dE47UN4gIrHtGPrilw48d/8So+fL50lASnkKAA3s3yWEUAFgpZS7AFDcmItCiHtyRUkpad+7AXxCCPH3UsptAP4dQA2A3UKIb0kpfxvAfgAdAH5HCHE6z6qAFex8SfFxTIAJrDgCp+73btMktkqJOyTEzQK4nRrZAi8uSV9mnd1ug2fR2l+BuFK2y0VCKeDViOF6MYzrMbRodSjOC4l2QHYB6BFAD6TshkC3JUSPltaPbz000lKc9eZaMQEmwASWJ4Fju71Vg7r7//uuXPf+b8t1tggm6qT+khI0NjVBiJlVCtMy0d/Xh97unmUDowwJ80YMfrPaObz7wQdPrfZOuKjvW1bBJqPIx0lpzirYj5DCDODpnIKdVbq/mlWmXxRCvD577PsAfAoAKdKkXNMxWwHsE0LQdt4y868h76L4QCbABJhA8RF4bY9vs6mL9cLCFghsBKwNgNgUh97QCTe6pBsX4VOKdJv04gJ8xdeIbI0cMLFDDOFGDGKnGCC3uqKt65JUTOKcEHgKUv4objee2vHZkZElqQdflAkwASawzAmc+pC/rD3p+ufvyob3fUeuQ3JSDDOf34/rdtyA9c3NBbfUNE2lZHd3d6GnqxtDg8XhoOT2eOByuRAMBpFKTvQm8yEld4qhXzRo4f/x6Udefq3gRvMJC04gq2CTJfowgDcCWAvg2wC9++HJcQr2PwB4P4AfAbgbwIeEECo7ipTyi2StBvAcALJ+HxJC/GmhlWcFu1BifDwTYAJFTYAUakvDXw7A8YY+uBp6pQs9cKIXrsyiPrsweRR+MRrlcDhgs9lgqMUAJBAOhxGPxWZ1+RIkcaMYVAr3raIflRyYdQJHAbxkAU8IzXpq28ORJ2YFmU9iAkyACawyAoffX+f+oVF2+iG5rWFy070+H67fuWNWivV0GBOJBLq7SNnuQndnl+oXpxPqR6n/VH2pYYNu5BdPVEDA4XTC5XYpJdrlcqttt9sNp8sFp9M5dkkaADh/5ixOnTiBSCRyRVV2of/0BoT3PnjwpWdW2aNR1M3NKth0I8sA/COAAIA/ysaCOUMKtpSSrCi5+/YxAI8B+IkQ4nezCjZ9T9lRbsqu351zNy+k8axgF0KLj2UCTKBoCbx6n2d7p/R+8sey7p3flWsxgMud5WwqTZ14aVkZSkoDCAQC8PtLILT8/jJ1XR9TpG2GDXbH1YPAUGceCUcQDocQjUQQDoVVpx4Jh9VytZeN8W1bhwhI6SZLQxoaUmotsmstu1+A5oj7kcIu0Ydd6MctYgA+pGaDaXmdI8UTUsMvNEvlCx+EhiEBMaiZGNJNbbD5seHR5dUgri0TYAJMYP4JfHbvluP/W163fXzJHq8H192wAxs2kTFwYSUUDIKUblKgbTZDDUpTn7wUcvHCBZw8dhyjUzhE3SQGzu+wRe745Ode6F2KuvE1JxLIKtg0/6A0OxebFG0KoNoEoDurYO8F8HcA/kUI8REp5feyyvQfCSF+OG4u9nUAjgH4TSFEwRlS8ntb5DvIBJgAEyhSAq/dV3LTk1bVwz9B7a6fy2qYBYaWsNvtCJSWZpZAIKNQl5ZOGM1e6qaTAk7z1mhkn0b5yZ1OSjlv1dKQSZ2yS/QrpXuVu55T9FqaZ9cvII8A4mVh4fktB0Nn5g04F8QEmAATKFICj+9reuaj1o2vz7mEk4WXXMGbN26Eps2Y6rpIWzX3anV1duLU8RPo6e6eUFgV4uk3aL3v27//hX+b+1W4hLkQyCrYdIOeBPC/AJB7IAWp++g4BZsU6l+adB2LLNlCiD1Syv8D4NcA/IyCpQH4mhDiDwutFyvYhRLj45kAEygKAt+4r+5dz1q1n/qJrNnYfpUAZOT25fF64fV61ZpG4WlNLw0+n39G63JRNHZSJVKplFK2e7Lz10ZH59fwSkHWlLKNftwkBuCCWYwYFrtOQwJ4EVI+D0173hDGc5y7dbFvAV+PCTCBhSTwH/vWfvPPrZt+NYyMxfiGG3di05YtC3nJZVc2DXCfPH4CrZcujdXdgMRdovuHWw78/J1/A5CyxrIEBMYp2L8K4L9UQFQhfm3c/k8D+BKAEwD+dVwV/yegwuJTFPEPZudwk2s5Kds7AfylEOJQIU1iBbsQWnwsE2ACS07go3uu//BrouQvXpCVleTqPFmqa2qwcfMmlFdUKEWa3LVXupB7eXdXp7JuJ5PJsblpOdc6Qzdgs9vHXO3IbZ2U9Pa2NnS0t18RzGU8L1Kuf09cwG+JS7Dxe8PkR+k0BA5DynMQWgiQYbVILSQ1GQLMsBBGGPF02DI8oWsP9E8/sXCZPqSX3gtn2ldmB5IOK2XapWG3w7TsUrfsMA07hOWAlDZowichvYDwQgofYGW2BW3TfmT2a/KSlPIJDeJJTs22TB8KrvayJPC9++oe/p/mzfcNgOY42/DWd7wdZeXly7Iti1Fpmrp17JVXcPH8hbHLbUZw+Ga9/64HH3mZFDiWRSaQU6THp+OiKoxTsMldnAKY/ZUQ4kCuelJKihxOruNxADTp/v1Zd/G3A/gCgOGsqzin6Vrke8qXYwJMYAEJfHjvzWv7YP/UGQR+uUV6XJMvRcFO1m/cgE2btyBQSjEtWPIlYFmWiuba1tqqFO5YNDrlqTWIYZ94Fa8XPNUsX7bTHHccUrwKYZ0UEqeFFKeWi/v5yb2eG4QmdkGKWwVwI4AJczTnyOXK06U4AiGfkFI85XcEn1n7oHL3Y2ECTGCeCfx0X+VffsS66ZOX4FNu4Pe89a2orqV0wCwzESBL9rM/+znS6bQ61C9S1t1W98e/cOj5v53pXP5+5RJgC/bKvbfcMiaw7Ans3nvLh1rgu++kDKyfylpNc6W3bNuGpub1MIyJuTmXfeOXqAED/f1ob21De2srpnI9vwFD+FPtJCigGsv8ERDAMQvylAZxEhInpdDisKQdmrRDSDukZgckWYPtEFp2n7RLoeX14GvSsqTQRiUwqAH9lsQIJAbhwNA1DwavyO167n5vZVKK24TE6wDcBsibAOGevxbPoiSBZ2BJSrXyxNb9IUqhwsIEmMAcCRzeV/Ynf2bd+PkTKFW5rN9wz5uwZi1lN2LJl0AoFMJTP/oxguOma92OvmMnDdet5x/+YSLfcvi4lUOAFeyVcy+5JUxgRRD4wJ6d1/UIz2dOysBdfXBNqTw0k7V6yxZUVFauiDYXayMokmvrpRacPH5cuZSPl18VrXifOKeikbOsCAJDSuEWFGFdrAFksb9hkzX7iBTyFSHFMUB7Zdv+0VdWxJ3gRjCBRSJw6j7fu/7a2vkdChBK8ro771DBzFhmR+CFZ5/F2dcux8NcJyKx29H3nocOvETzgWclD9x7w0ZhGI1JS2tISa0+rem1KYgqKSHKrchHH370SN5uy7OqAJ80KwKsYM8KG5/EBJjATATevecNR8MwKtzCHHQi1esSVocD1nlDmhcMQ5566KHDJ8eX8cd7b/vnC/D94SkZmFJr9peUqLnVGzZuWpaByWbiVczf07zuE0eP4vTJUxOqSam9/licAynbLEygKAhIcUQIedQS4ogO+Uo46Tty02NdU897KIoKcyWYwNIQOLnXd8ensf3p78k1KlDJjptuxLXXUWYilrkQaLl4Ec/9/BdjLuNU1lvQ9TWXTJ8yNVFqSgRMofvTEP4UNE8awpOSmjslNFcKmiMhNUcENkcYhhGGbUY97Vox3NuM8Je+cOC5v5xLvfnc+SUw442b38txaUyACax0Avffu2PbS1rN8xfg883U1lIkrRIk40NwOIOwXZH/gwKtNDY1qbyblVVVMxXH3y8wgXAohFcOH1ZW7fHSiDAeEKdxoxhc4Bpw8UxgFgQEvi8hvuoOB7/e9LgKYsPCBFY1gVP3u3f8H3Pzc1+SG1Vy6S3XbMPNt966qpnMZ+PJZfzpJ57AyPDIfBZ71bICSFrbMXx4jRb9q4f2v0RpqliWkAAr2EsIny/NBFYagb17b/qdJ2T9vw3DMafQ3VXV1Uqpbly/flVEAV9uz8FAXz9eevEF0Hq8lCKBJhFGE2gJoVGEsR4heJAJ/sLCBJaYQBDA1zUpv7z5QPhpAcxfMvklbhhfngnkS+DsnpL1/ynqjv2D3E7R+5VLOLmGz1YsExgdtmCzC9jsgMPJqkWO5WSX8dkyzp1HsWYofZrd4QBRHhq6InyGOnSjCAY3IPj1ynTizz/92MsDc70un184Af4VFM6Mz2ACTGAKAn+8b9env2ut+3Duq3WNDXC53YhFYyoydSwWA1lApxOny4XmDRuwcctm+GY2fvM9KAICLRcv4cjLL1/1vlI1K5BAowgpZZus3ZtFEBtAug4LE1giAgLdUuJxDXh86/7Q2SWqBV+WCSwqgdP7/O94WlZ/9WNyh/IwW7NuLe6+555Z1SESkmg9Z6Ltoon0pFAchg2wOzIKt90uYHdAKeBOl0BVvQZ/YPWoH9RPPveLXyA9KY4JvR+RspxbSGnOKM92OJ1OpUSP/56OnyzB0SDOnTmDi+fPIx6/0jnHCRM3YOh0I8IfePjgS0/M6kbzSbMisHqe8Fnh4ZOYABPIg4D49b13/fQZWT02BH7jLbdg27XXTHlqKplENJZRuuOxGKLRGLw+L9Y1NORxKT6kGAm8duo0jh09gmQimXf1ypHAraIfu9CPm8QAW7nzJscHzj8B+TKk9v9rmnwRphXSYIRj0gyXucIhTg02/7S5xOkJnNxb6QWiXs3QfVKmvZqpu7YeCD07H8yO7vN/7l/k5ge+KpuU6wZ5it3ztrcW5CUmJdDbYaHlvImBHmvW1fL6BerWaahv1OHxrXxVJBKJIJFIjCnMC5H1pLWlBRfOnkNnR8cV90WDxI0YvLgZofc9ePClZ2Z94/jEvAkU9FQfOHBgsxDiKwDqAHRZlrXb7XafiMfjBwG8A0AfJfDes2fPyYMHD74XwMcB6EKIT+zevfvQwYMHaRLlv1IsBQAUZu/XnU5ncKrz824BH8gEmMCSEfirD9xa/Wyq5NgpGVAhSCkf9evfeDfq6uuXrE584aUhQMp1V2cHBgcHMTQ4iMGBQdBgSj5iQOJaMYxd6MMu0a9czFmYQBERIHcLcr8JAzIMqQ0LIdsB2WIJQetWS+it2x8evVBEdeaqLBGBM7td9VJo5VIXZQDKYWXXQLkUyOwTCMASfkB6IUDWZHLXVi7bU8irAvizrftD35tNk17b49vcIrzf+jt53dYzKFFFlJWX4y3veLvqs/OReEyi7byJtgsWaHs+xVdCyraO+kYNbm9Basl8VmPFlBWNRnHh3DmcO3MWkfDEvlQnRVsMnt2sR/7wMw+/8PyKaXQRNiTvJ1lKKQ4dOvQvQoiv7d69+wdf/OIXfbFYzK7r+m1Syrfs2bPnA4899tjtpmm+12azfTSdTu8H8AG73R5MJpNfMAzjL0zTfBe9g+/evftThw4d+gMp5XoAhyefv2fPnv8hhJjfX3ARwucqMYHlTOCBvbfe8XNZ8eN2eJzUDp/fjze95c1qzcIEiAB17qRwDw8OYXBgQM0XI8+FmaQaMaVok3X7BjEEN8/hngkZf188BLoAtAKiVUBetIR4FcJ65ZqHw5xKp3ju0bzV5LX7fLdLiVulxC4IsWsu6e364ESr9OIifLgEH1qlBy3w4g7Rhz8S51AnY0/Asj607VB4QgaOqzXm1F7vvf+NNYc+K69BDJnQKDQF622//E7lhjyT9PdYyg28t9MCWa8XWsh1nJTtOlK2PXmrKAtdrWVbfk93t3IhJzf1yXKL6H9tA8J/8LkDL720bBtYxBXP++ndv39/jaZpDwEwAdwE4OdOp3NPPB7/WwCv7tmz5/FHHnmkXNO0zxiG8Q3TNH9zz549v0dtP3DgwCellE9rmvYHlmV9cd++fT/JWsP/Imv1nnC+3W7/0J/8yZ9MPXO/iGFy1ZjAaiFw755b7v9v1H8ukk0hUVtfh7vuvhs2u321IOB2zpIAzRPr7+tDV0cnOtraQKPtM8kGhLBTDGI7hpTCzbm3ZyLG3xchgRgEjknIw5S3WxPa0S2PjB5eiHqe+ICnWrP0BkPK4OZHQq8txDVWY5mn7vduE5Z2o4B1kwRuB8SNs+FAiu5pGcAFUqLhxSXpU4p0BMZVi3uH6MB7xXlUIfa4LsyPbnkkSoM5U8qRDwYCiZT++Gfltl95UtaOHVO/Zg1uf/2dcOShXB99Po2OS/TKv3Si6YCm0SIy6+xnoQG6BghNQNcB3QAMA9BtQq2N7Dq3P/fZNKHmi6fTEmaa1vQ5uz1uf6BCYP1mQ80hXwlC8W9OHDuO82evDDexS/Sf3CRH3/vpg6+8vBLa+oE9O69LCONNQWl/vRPp9oCR/tJnHj58ZLHblreC/eijjzZblvU9IcRH77333m8dOnTooJTypwA2Syl/sW/fvh994QtfKEsmk4+TlVtKuWHv3r0fowYdPHjwU0KI41LKuzRN++S99957IVveZ6SUr0opn5p0/gN79uyZmAdmscnw9ZgAE5iSwO/uveMbP5Z178l9SXOtd958M4TI+++EyTKBMQIjw8Nqzlhnewf6+vogrZnn9VGgNHIp34lBXC+GVBA1FiawLAlk83ZLyIsQWki5oGfc0ENSkyFhaRHoMoR4Oqyl3eEt/zIQenV3oFHq6XWQWiOEtQ5SNELI7BobJ3OQwEVAnoPAOWFpF4WG05aFC9ccCJ6fihkpZ4Ypy4Upy3SIUguyEhrKNEt6IOVzWw+GV8UczlMf8pdpCfkuCfwKBN4IYFbuWWfhx2uyBKdRijPSryzUc5F3inb8vriYqEbsH9Mu1z9d/6neyPjyXt3re90JUfrNT1jXV/fApb7SdR07b7pJpePKR46/mEbbhaVVrvOp50IeQ4HaGjboaN6qq4BtK0FCwSCOHz2KSxcuQk5ySbhN9J1oQPjjDx84/PXl0Nb77rulKS3lL4el/fYR2LYOS8e6Trj9OcPP+DZUini6QYY7qhF71qOl/mP//sPfWeg25v3EfP7zn29Kp9Pf0DTtN0hBPnDgwJ8IIa4F1JsNW7AX+k5x+UxgCQk8cO9N72jTvB8/gdId4/NVv+7OO9G8ccMS1owvvZIIpFIpdHd2ojNr3Z4qKupU7SWXcnKjpBdPilTOwgSYQJ4EJEjxpnx7FTQ1N7ue6eSYAJ6BxBOmbj1x7cORYzOdsFy+P70v0ABpvUcK+csCuLvQeo/AjhOyFK+hBCdRqizVSWiFFoNAaSn8JX54fT60t7aBFKPJ8iuijRTt/ipE/3rr/vBj9P3pvd7/9WVs+Pjn5aaxw/0lJXj93W9AaRnd3pnl5MtptJxd3cr1eEpkIV/XrGPDNh0OV95q08ygl/AIij6eUbSvDBvhRUo2I9xTLaIvlsr01x85+MKXl7CqEy79wL6b3n/aKv2bFnirR2Er/IeVLc2HlFwvwt3ViD5fhtTXHz7w4r/PdxvzflIeeughh81m+79CiMdoDvahQ4f+ybKso0KIYG4O9aOPPvp2KeVv0Hzr3BxsABS8//OGYXxw0hzsD0gpS8fPwc6dv3v37vfxHOz5vtVcHhMojAAFMOtI6Z86K/3vvgD/hOArNHfr7jffg4rKysIKXQZHU+qRaFgiHJKg7dxC+0jI5Ww6lzXar+sCZISVllTrscXMbUtICyBXNRLKGapSmDgEyMOeUpmode6zQ8DhADx+seryi1KwtIH+ARU0LRM4beZ0npsxil8SHXiz6OK528vg98ZVXBEEhiDxpBDyiaRm/uD6h2NXhjEu4maevN9zvW6JX5FSezeEpCC8BQlZiZ+QdfiJrMX5AqzTJYGAUqBLSkpU7BK/3w9fiR8ej+eK67e1tCiFaHho+Irvfk204rdx8ZwJjPwjrrv5iCwfO2bj5s3Ydfvr8m7Pq8fSuHCalevpgK1dr2PjNfqKCcY2OjKCY0eOoPXS9E7DbqRlkwgPVMvYK2VIfPugecMX8dhjkxKz5f2IzerA9++55a9OofTPzqIkE6UvDykrK1PpYWmZSVww5RoRCVXI+KVSkTjsFYkf7a/0fxN/83R6pnOn+z5vBZsKOHjwIFmsScunaOBPO53OP6T9HEV8tvj5PCZQfAT27Lt1X4v0fPCELN2QyAZFGV9Lij76xjffo3JcL0dJJYFYRKpIqJGwVNvh0cw2KdPFLDQfzB/I5BClNCcUfdUX0K46T4zmmVHbqL3R0OV2035fQMCnytFUWTS/rZiF3MdHRkayCvdQZj00dEV+UWqDHRbuFt14BzrUvG0WJsAEFo3AGQH5Iwntv7btD/5g0a6ax4VO7PVu1aA1AFaDALZCCAq+25THqRMO6YcTP5Z1eFrWIBeZ+2plkDW6orJKDUpXVlWitLQUgkZkC5SOtnalaE812EixKYLIRAWneCi333kn1jasy/sK506aOHNi1vpE3tdZCQeuadSx4Rpd9cMrQWiqFinabS2teTVnmxgZbJahf/uXg899KK8TZnnQH++97Z+Po3RPi/ReOeoEmoOvqYGpQGkAgUApSmhN3h8+39jvi+af9/b0oq+3R62n8gaZrnqNCEerEO8oQ+KIT5hPOhyhbzz44Km8XihWxpMxyxvHpzEBJpAh8JHdr6vq0LTHT8vSN3XDNWVYjzXr1il38OWQr5oU5dEhiVhUIhrJKNG5hYKarDQhK7hSlkuEso5Tu6m91HYK6JKvUIqUjNKeUby9JRpKSou/m6AOs6O9HWdefW3KzrMeUVCAoLeLDlD+bRYmwAQWjUAcwFNCih/C0r639dDIgsXXufReOKM+91Zh6Y2AaFDz0oEGSKwBQFlryA1+1kJRvslKTUr1aQSmLYdSX1GO6fKKClRWV6GyqirvdFj5Vq6rsxMnj3w2W4IAACAASURBVB9Hb3fPFadUVVfhjje8YUpL+HTlX3jNxKtHVmDnmC/QWR5HruPX3GioQGsrQShXd29PD3q7u9HX06sGsK8mVSKevgFD365Mxx747GMvd88Xg/ft3fWpY7JsXxu8E0Ld029rw6ZNapCKpj7kO+1hfL0S8bhStCnCOindU3mFXK0dm8XoyBpEnqtE4gsPH3jpm9MdW/xvTvN1t7gcJsAEpiTwod231T+vlZw5L/1XjBCS29rGTZuwfkNz0VusSXHuajXRftHC8MDMgbL4cciPAFm1KW1KwwYNpRWFW1zyu8r8HdXd1YWzr50BuVROJWTN3oQgGhBGowirOducBmz++HNJTGAGAq9K4AcQ8gexZPhnNz2mphHmLSc/BrsY8m6AJTYKYBMENkKqwG601JFRK+/C8jzwO3Id/lvW49RVlGpSohuaGlFXXw9y/V4soYwMJ44eU4EiSa674QZcv7MwL3cKZkZBzVhmR4Cs2LfcZVsxbuPjKVBclL7eXjWQQ2t63qYSB0zsFEPHm2X4gQcPvjSrIIjyN6C/t/L2R1+RZb/fM8nQ43A4VIC+LVu3we6Y39DuuTZS2wb6+tHf3z+lV9xU7abgaRsQOlMtY9/ym6nPffqxl8fmsc37H9HsHk8+iwkwgaUgsG/fjoYXrdrTLfCO+XtTtNGm5vVo3rhRjcIXu5Ay3XbBQnebqVJusCwcAX+pQOMGHfWNupqLXsxC+bbPnT2rlO2Zcm9XIo4mEUYTQqAI5U0ihCaE4VRZKVmYABNYIAIRSLwCDTOPiFrQIGQDIPL3eZ5DpUOw4ZuyQS0UuGwqIXfvdY0NaFy/viBr8RyqNe2pNF0mnTZB1utCpKPFxNHnuOMshNlUx1LE8Z2321BVW/yD0HNtK1l+uzu7VP9K1uDJsl0M926U4c89evC5v5/uWh/ee/PahNDeHJHazRHYtgZha2yV3jWDcEzwBaB4P9ds345NW7fAoPxriyTkMk/TMAb6+9Hf14/hGSz5uWqR63y9jP6sUks8yAr2It0svgwTKDYCH953y6ZnZOXRNulReTzoZWHDpo1oWr8ehi0zj6tYJZmQaL9kof2CiXCwuOdNFyvDudSLXiZoDlrDRl25lBe70Lyyc2fOgNwqC5HtGMbrRS/uFD2oxcyBUgopm49lAkyg+AhQwLKvyiZ8X66dMvp3eUU5Ghqb0LShGe5lGockR72rzcKRZ1OYlK2p+G7KMqoRpfTacr2B1ZK19MK5czh98hRIIZ0s9SKa2I7hrxuwhqMwto7Cvn5E2iv64PSGYLvqiwPF+Ll2+/a808ot9COSTqeVwt3f25dxoe/pgZmLVDvNxYWU0kHfCSHGJqYVum+u5091bS5z9veDeWae9txzzM/Slc/SA7t3Nj+jrTnaDZfNYdhw4623oHnz5bQehsiMwqZpQm9Wcvum2z/Vsfnuy7fMvi4LF8+n0NORqZfdyNQzmb5cz9y+6fZPdWy++7jMKzl7S4HGTTrq1mm42nNTDM8SBTu5cP48wiNBjI6OYHDcqDT9DkgS4yat5/bR/vr0EO5UynYvNhmZ7lKmL8/nFobqSvPeV8ix+V6Hy5z9/ZiKMfNcPTzPwY//0DfjZ7IGFsSE/4GK8nKsb27GmsYGeLyZhBrF/l83ud+e/P9LfejzP718f7nfzBDL913gaseVVWq49fV2OLK5s/N9D8r3uHzflwo5rpBjp6pnV083Xj11Wk3NGt9vTtWfXm0fRdXfuXMHmjdsLLr3z8mMBnv71DzutvZ2ZekmGd92UrB3AugXQrTnfpBSymtoWwhxaty+tQAqhRCvjNvnB0BJcM9Tuq5x+7lM5pl52eRnqeh+R1/793+o+tufPfuffXApf5vf+qV3KTe3nlg49xNGwO6E17CjI3o596ZTN1DhcGMgEUWcQlBnZY3bj3A6iZHkZVehGlfmJWQ+yuzvsdB5yYI37QZd9lzP5TzHtQEXyrwOnOoYGauP12mgocKL1oEwwvHL9bxmTQBD4QS6Ry5bIjfW+NR5XGYG31x4UqC1Gzb6QXpqVzg8lmasJuBCuc+BrlhQRTu3OwToHi3Fs5R7SHLPZ2d4FKOjo2r03Z4yYaQtPPfqSZAiTuJzutFUVY1Lfb0IxaNjz9jd6+qwIXwB144cx3UYhgYJR+1W9X2i+9Wx42yl9dC9lYi3Hx3bpzn9sFeuR7L/Iqz4uN/X2htghvuRGr5sZecymWfuweFnaWF+R8+0deLf0QRKbTX5907RiGlO8+3XXLegfdzk/6X56DevVmZq0I6O0zr3m1lIC/HOUB6w4a1vKkHSFVvU96XFfpYmvytGIxG0n7+I9PAoznV1Tug3r1vXhIFQEF3Dg2P94Q3Nm+D1eNCbiKK6phpNzc1F9f6ZL89kMqmU7WD/IFxpCycuXrh6MAjKgxu30BQ3zSZAWAcOvPR/x6jwBhNgAsuOwAN7b73jR7Lm6dw8l9fdeaeKDF5MQu5qg30WulotZakmd3CWlUWA5m9TurGSMqGilPtLNfhLBLKOE0veWHL9ojlXFDCN3MtpfuN04kMK28QIypBQEcpz6wqR2a5AXKUMY2ECTKA4CFyADz+X1XhK1qIFmcHg8VJRVYnrrr8e9WvJrrRyhDxaTx9Jo5UyZrMsOAFyE996g4H1W1ZIiPECiFEfSu7jZNWmIGI+n09F/c6tvf5M/neK+bMSJRKOQLxn713PJaReloDui0J3R6E7I7DZRmC/YqZ+jYilN2P0xSpEHzlw4DDlw2ZhAkxgmRB4YO/Nb/svWf/9Ydg1yh141xvvxtp1CxcvprvdUumi7HbKySlgd1xekxVzsgz2Wuhqp2BlrFQvk0dq3quZU7ZpTco3Kd7F0P9SZ9ne1ob21lY190oWOGnRg7RSvmtEDDdhALtEv4pizsIEmMDiEDiBUqVU/1RWowtjMT0nXLymrhbbr78eNbW1i1OpSVfJpVdUKSWjUGkW41Gppt+saZqbIjLUb+Ho82lEwzxgvdg3t2athhtutSnvLpbVQ0BU7vnNWf3aahFLbhLBF2tk+NOPHHz526sHGbeUCSw/AvfvvfmXvy/rvxOCXWiahjfc8ybUr6HUoAsjJw+n0TLDKDm5CyvF2055m4FEfFZ/RQvTAC61aAhMzs3tK9FA0cyXSihPaEdbO9rbWtHV0TljoJPp6klB03aJPuxCP3aIIVCaExYmwATmh0AKGl6W5fgZqvELWYVhZGIkTCVkqSaLNVmuF1pSSYCU3dFhiWiIFGmpFGlSqq8mFExy83UGatYUFqXaMoFXj6Vx6Qz/vyz0vb1a+S63gMcnQGkvNS2zCE2MbY/fT+WkUlBT4tIpqbKjTLVN59DAS+NGXZXNUlwEZq1gj29GHaLJLSL4ixoR/fvP7T/84+JqIteGCaxuAvv23fybP7TWfJWiNpI7zt333IPaekoXOv9CSvLhn6U5D/X8o+USJxGgFwp66VRLQEN5lQDNA19MITc4ikxO+TNj0ZhKBxaLxdQyVfqSq9XtVtGPW9GPO0QfqldgxHJKexTMLdI+tk37R5H7bEcASWzDiHK734zRxbydfK1lTiAOHT+T1fg5qvG8pOR701t9qS8kD67tN1wPmmu9UEJpJEcGJYYHLYwMZJTpuUhphYatN+igQFozycighSPPpREJze2aM12Hv196AhU1mlK0Cx2AWfqar9waiOv/94ek0+GE3ekAJfLOLE6VyJvWDlo7nZCWxKWLF3DpwsVpE40TpgZEYlsx8t0Kaf3pg4eeKywnysrlzC1jAotOgPIMhqT+/h+j7qMRGIJyCL7xzW9GdW3NgtRldEjipZ+mEI9xZ74ggLnQGQlU1mhYsz7zklEUruWRCOKkcEejiEZjiITDal43pfu4mqxDBPUiCj+S8CM1bp1CCZLwCVqnQPO/3Vj4HLZJaLgEH1qkN7OGFxelF71QGf4WVCiI3BYxooLJbRLBFTn4sKAAV0Hh5Pb9JOrwtLx630bzP9esW4e6NfWoq6+fdzJknR7osZSFemRILuhAM+Vb3rrDmDZNIlmtL5xmq/W83+QiL9DhEljXrKFhgw6na3EHnIsczaJXT3z4pR8W/DYcCgZx8cIFXDx/YSza6uSaU1CXHWLwtXUI/w0HR1v0+8oXXEUEPvj+G2sTuu2XwkK/Mwzj2gHpaOyFu2QY9rHhe1Ku3/y2ty2YC1xHi4njL6RhcSynVfTkFW9TDQOoWatjTaOG8mqt6HKSkoW7q6MDne0dygJOQWDmKqRoG5CwwYIBSwVWo7UNMvNZWHDCVAq5CyZcSIPmhk+1jxzWlRKdVaqnm7M61zrP5nyycF8jRpSVez1CaBRh1OFyhPfZlMnnLD8C5Pb9FGrVvOrpLNU0HYoGlGk6VP2atfCXUOKb+RXq83o7LXS2mKA0kovZB1IQrboGTeVdJhdkkuCIxCu/SCEcLPjVfn7BcGlLSoCejep6DQ0bddDA82qVP7vmDpXua/+ZF5HIZr9p8ATwe+uvx2Aiiie6L+J3m7ajLx4Z2+6NR/D4hSPq+A2+cvX9a8EB/EfLyYIwzkrBHn+Fgb5+lVe05dJFJBPJKS/ejFB4szb6tdJI9MOfffzo5Xw6BVWVD2YCTIAI7Nl3675e6fj9Qelq7oWzNBcRfDo6drsd97ztrSivqFgQgPnMt16QC3OhTCAPAjSKX9+YCRJE7uTFKBQ4jZTtzo4OlTJsNYjb7YbD6YDd7lBecspbzuFELBZVXnLB0cspzGbiQYMJpGw3iHBG6UYYTSLM1u6ZwOXxPbn1H5dleA0lOAu/8pyoRRRViCu+1SIG8rhYDHlWVuEnqMFPZc20SrXL7Vau3/Vr6lFTVwcaXF4IGeqz0NFioavNRHru42NzriK5B1Mg0bMn2Wo9Z5grrACKY7Jhq451G+YWKG85YiEFu9zhxo+6z+PJ7ouqCe9Ztw23Va7FhdDQlAq212bH0z0t+EHn2aVVsMcDp8AvF8+fR2tLy5T3wY203IGhV5oQ+dMHD770zHK8WVxnJrAUBB7Yd/ObOqT7b85I/65c/up86kFTPt789rehtKwsn8MLOiYRkzj8c55vXRA0PnhJCfgCArVrdXj9mYAztC4GV/LxUChieWdHO0KhEBLxBJKJBCiwWm4hl/OlEpq3WlpehvLyCpSVl8Hn8+PqyT4v15QG+jKKtCOv1CzUzt6eXhW1nZbZDDyQdX4DgtgphkBz3K/F6hi8mMvzcQoBvCoDoKjbr8kS9OQ5DaAUSaV4V4q48iigGdBkW6bI+aSI03SGfIU8Ji5J75gXRav04hymtz7Tc9XQ2Iim5vWoqq7O9zIFH0dzmTsumWi/ZKno3ixMYDkRoBglG7bpyn2cAqStBiEFu9rlRXtkFAfPvqRybL+veScqnG6cCw5OqWC7DRtSloVvtp1GKJVcOgv2VDeILNmkaJ89cwajI1MbrLdgdGitiPzCifRZh7RO2GzWyw89dLgw+/tqeDq4jauWwP3339g8arr+4Qx8b78ofZ6ZQPj8fgRKAygJBFBaWgp/IICyBVCsqR4UuOWln6Y5R/VMN4W/L3oC9NJByvbkxZuN+FqMDSCXclK4SflOJpOwLAuWSe6ppto2c9umBZO+s0yYaRPJVBLJ+ESFPafAT26nzW5HeXk5ytRSpgbpFjIY1Eyc6b0ip2z39fZgcGD63OTTlUVK3m2iH7vQh1vEQEFK30z1K7bvKdfzsHQgBYE0NFBUbVrTfPo0xNhn+j4IO07JAE4jsGDNoKkJOYW7CjFQFH1a0zQFNRUBXpAiTdtUx5mE4gQ1Nq1XijWl11pIobzR7RdNNa+ahQksdwKUJrVps46mTfqKTx1GCrahaSCl+anuS3AZBm6pWKP6xfFu4eO3WyIjaPKWIpxK4r+6zuHX1m1bGhfxmR60gf5+nDtzFq2XLs04z4zcvMqRSJaKRMgnUwMeke5wwTrvFMnThqUNacIasEmz35KOHg6gNhN5/n45Evjge28IBN3Ov74kfb9/EqVVU7WBrEiUp5NeeEtKAwiQIl1evmjNvXTWxKmXFz6w0qI1iC/EBKYhQBF7K2s1VNdpKi/3Spacwh6Px0Futl6vt+ibSwP4wWAQodGgWgeDowgFQ4hG8nNZJos2WbZJ6d6I/F3SixHMqyhRrtzHUYqjsgxhzG/SXcNmUwO4qWRKBe2jgZ3FFhr0Iffv9c3NC5YJI9emZEKi5ZyFlrMmDyQv9o3m6y0KAUqV2rhJx/rNBmh7JQop2KF0Ai7dpuZiu3UbBhJRlNldCKYSU1qwab41Kdd3VjfgzOgA1nlKilPBzt0wSmfScvESLpw7p0ah50Mob6gTluWEaTqEmXZIM2mDTNmFFTdgxm2QUQNWxIAZtgGjOqygDmvUkBjShBzSYQ0a0PpgmP32pL3vU4ee7ZuPek1Xxv337tgmbdo1MHXbIwdf/MpCXovLXj4EPnz/rbsG0truHrjvfhWBddMFbKmtq1MucA1NTQs2r2w6ahQwpe28qeac0YsHCxNYbQRo1L+qTlOBYyhojDG/+stqw7mg7aX3DVK+w6EQRkdGVeT2md47yMW5AeG86iWEzAaKywSLc2eDxk3cNpV11iPSmcjvSKnP8yXHUIZjshQnsuvEVVJSFXpNcuOnmB3Ke6GiXHlCkYfUeCHGKiUdpaajFHWx3DqzLxwOT+vBmG99KChZaVm58qQor6xQA8sLLZRG6/xpU7mCUw5pFiaw0gnQNCman03u44ud6nKh2NJ7aiwCfOL2OxE2EzgXGsSba5uV6/e32k7jntrmqyrYFNDsfRt2YpO/HPTGe2Soe/GDnM0GDkUhP3/2HLq7OjEyPAL6oy4WcSEtnbCkE2baQYswkzZpkeIet8OM6bCidsiwIWTIkFbIgBzVNGtYJ8s6jIq4FI0JYdTFoFdFYJRGYHhHpN05DMeEGQ9krW9AeLRWRF8LyMRTbiv55YcfPXK6WDhwPRaOwL59OxricOzpl653tkjvxm64ph07JIvB+g0b0NTcDAoKtJiSTkNFRm2/SHk8OTz4YrLnaxU/AcpDS8o2Kd3FGjyt+CkuXg3JQk9xYtpaW9HR1rZ4F550pVIkVOo1lWZNXE7BRpHdE1k3bnLnziwT3bvpc1QaBblyU5AvTdegaTp0TYOm66Do2uO3SaFWinR2SsB89jWUmo4C1oVCQbUOjo6q+AK0Hi/kkZW7Pk1JoO2FClA21c0fHZa4cDqNrjbu65bsx8EXXnICFBCUUsBV1elFbdWORUmBzi5RqPzyY58jEjm18vt/9kYMhOP42A8O43O/vUsp219uPYq/vO6OGRVsmrv9B+tvQI3LixcGOpaHgj35CaLRTuXmRS5e4/6IZxPUZMmfzjlUoBwJc62IdlcidqRES/7AEENfefjh88vbb20OPFbKqfffv8GfNMvf3y+dv9YuPNvbpMdjXSUykNPpxPqNG9C0fv2iun7neFMOT1KqKTpqNqvBSrkV3A4msCAEyAJA+UcpYrnDmd12CjhcE7fJCk7pU1iWlkA6nVbp0dpbW9He1o7UErg7LwQBt8ej8jvX1tehtrZWBZUrZiEPA3I1X8wpTpN59HVbuPCqicFeVqyL+Vnhui0uAeqnAuWZAWRaSkqXvuMiqzRNUaRpG5RzPh8hBbs/GMd7Dz07dji17Yd//kaMJBL4z/Pn8cBtN6A/cTlN1/iUXK+rXIt3rNmE48O9y1PBvhokmktFo525AC4qYMt0wVxMU83zzkVbTSbiSCSS6vNSRl7N5yGY6hgdkqJxxqsR6ywTyeN+kXrSkUp/87OPvdw92zL5vIUl8Kfvv7EiZth+NST1Nw3BsaMPzjUdcLspuMzVhFzhyAV8XcPCB2yZqh6kSNOfVttFExQplYUJMIH5J0CKeEVN1kJQr43lrp3/K3GJhRDo7uxCe1sbRkaGYeiTLb4Z6y9ZgXVaa5RXXYCU9HQ6pd45Uqk0Uqkk0inaR9sppFOpBZ+nTHOSSZGmdFS1dbXwl5QU0uxVeyzliu7tyAwih0a5v1u1DwI3PG8C5Dqu4pHQFKlaDQuU/W7K+tA7KU3boECDCyW6AVDMlUC5QFmFprbnOi99znmwF6qxC1HumPIdT6jO8MrIq5kIrKTAj0VeNc1MR6o60Eynqda5TjTbwVKEU0pDQsFhXC4XXG4XXC43nC4n3G5P9jPtd6vOmfJ8UgA4Wvf39ec9gk5jSDWIpWpErKcM8ZMl0vyZw4p9/aFHj55bCGZc5vQE7rvvlqakJd8ThuOuQWnf3ivctd3S5biadTpXGrnkUeTTmto61NXXwevzLRlqcgV/8ekUyHLNwgSYwOIRINdyZSGo1VBePXPk5MWr2cJfKR6TSCaAVHLi2ukCyP2ecreuBKF3g8vzk6OIRqNqwD8zfzkzXzkai6l3AApgSS7cV7pyZ5V8jV76bKiurlH9R0Vl5UpAtChtoP6NlOruDgvRMCvViwKdL7JiCdBA8ZpGDWuaFi7f1+gQKdZpdLcvzbsp9UFkuS+r0hAoE0rpLkRWlYJdCJjFPpbc40nRJqV7oL8PQ4NDkDL/ToACvnmRNj1IpVzCijllOuoUVtCJ9LAhrSGHZvUbltljCAwloa1JSVGdFHpFElpZQuolcei+uNCdEWlzRoRhBKVN8yEpA0glfCIVccv0iAtmvxNmj0OYrU5hnTMkzjks/ehCB4db7HtB6bEsS1yblvrGBLTmBIy1ManXxIReEYHNH5Q2TxA2WwRG3m+A9OJUXVOjrNQ19XULlj6rUFakXL/wk5RKu8XCBJjA0hGgoGk56zZZCYo12AzNbSOrX2jEQiwKmKaENAHLGr9I9VnSvux34xXpfMKuUPvLqgQqqjWlcPM896V7Npfrlfu6LPR0ZBYOzrlc7yLXu5gJUL9V36hj3Xp93jJtkEJ96YxZlEYfUrLLqzP9Ei1XE/GJ//xq/lpcMd/lFVg3isIZi2RGvNUodzRatK10wJI2IaUBaemQlg3S1CDThpBpHUgZQiQNIWIOXR9y6PYeu93T7XRWtCxGg+LxgfWJVLgmnTYDKWn50pbpTUnpSks4kwKOtBT2pNT0hIQeK0BpvlrdyYvB7SFvBrdaL6WFerp60osvudxQYAgWJsAEio+AbghoGiA0gNzLL29f3k/78hOhyiBXuNxa04Vy9dOmMULEY0AiLpGMS7VOxIHUEmURIBYuD+D2ZKzbzsWN+ZgfYj5qSQnQgI4a/Bm1EAlmBnlYmAATWBwCdqdAaXkmpeV0fcp0NSFvJvIsGeyzlqyPKZQS9ctuj4Dbq8Hju7JPEgcPHuS360Kp8vFMgAkwASbABJgAE2ACTIAJMAEmwAQmEWAFmx8JJsAEmAATYAJMgAkwASbABJgAE2AC80BAfPJbX2EL9jyAXI1FZCKopmFSEDjTVPnMaVut1ULfWWpN31v5TLxbQJC6bkA3dBVIxlDBZAwYRiaoDK3V92rbgM2gY40FrM3SFE0uc52tpnL1ZGECTIAJrAYCmoByK3d7AY9PUy7yLPkRoD4jmZQqLU46JdU0BcMQaqoBdZGGLe9QJPld8CpHRcJSZbkIs/v3nFlyAUyACSwsAQ5ytrB8ufRxBKRlZSKn5qKnxmhuee5zNPtdZh9Fcy9ESDGmec4erwderxcejxceWqvFA3c2enshZa60Y+kF6fmnkhgd5jG1lXZvuT1MgAnkT4CC01Sv0VC7RoPTvXgKYv41XNwjaeyblFZSXqOkwIYy27TkExyM0tlkcsBT7nfKBw/F1eUWao6iyyMKSnlDczEzc6kzwfRoTam1WJgAE2ACy4UAK9jL5U6twnrmLOGZ1GmZFGqZPOjZbdOCpgn4/H5Q2iuW6QmQcv3cU0kEWbnmx4QJMAEmMEaA0q/UrNGVwk2RyknZzEQ+l5ko6JMXM6Po2ewZpZEUy2IRqvvIoIXhAakyQ1DgIGllgn2NLWMR3zPtWyzHMoo2TAo3Kdu0KMXbLUD7QyMSoaBEeNRCcFQq/ixMgAkwgeVMgBXs5Xz3uO5MIA8CSrl+MskWgDxY8SFMgAkwgUIJkLu0nRRux8S1nT47BZzKsgtl4SXL7ny5qJPVmRRp8koa6rP4P77QG8fHMwEmwAQWiAAr2AsElotlAsVAgNz7nnsypVzsWJgAE2ACTGDpCZDVdsyd2gnlVm2z5VcvskSPDkkMD1pIp/I7h49iAkyACTCBxSXACvbi8uarMYEFI0Dz5UiRDmfzgKptDgazYLy5YCbABJgAE2ACTIAJMAEmMJnABAU7EZdIxABax2OZ7bjaJyEl8NaSIZSYCUAIWLpAb2MF4h4HqtoG4RmJwbTp6F5fgaTLDv9AGOVdI6ATh+oCGK30QU+bqLk4AEc0iaTThu4NlbA0bcrz+VYxASYwPYG+bkvNp84o1BkXQRYmwASYABNgAkyACTABJsAElpaAuPnvviPjpFTHZn5Bf2ftME6MuhEvdaF2HUXg1OEPR+EOxtG/rgyucFwp1gNrSlHVOoj+teVKEa9uHcRAfSk8I1EIKTFcUwL/YBi2RBpxt/2K80lxZ2ECTGAiAXILbL9ooqPFZNdAfjiYABNgAkyACTABJsAEmEAREhCbPvztmTXrbMXfVTcMr2HCoUl0xmx4erAEb1wbhlbmAJp9sEkLFe1DiJS64R2OoKepUp1Z3jmMmM+plOrRCp/atsdTKO0ZhWnoypodrPBCT2fOH1hbBtPQihAXV4kJLC4BClDW2WKi7aLJEcAXFz1fjQkwASbABJgAE2ACTIAJFEygIAX7zdWjOBtyojXqwJuqRtEZs6PUnkZXzI6OhANr6oE3lIwgVetR1unBuoCqECnNSbcdrlAcQ7UBpByG+r6S9jttiPqdiPpdSsGubhlA/9oydQwLE1itBAZ6LKVUd7UWlg98tfLidjMBJsAEmAATYAJMgAkwgWIgUJCCPb7C15ZEUWFPw5QCQ0kDp4Iuw6XqXwAAIABJREFUOHULd1UE0ZJ04fqqOIa2VKqUFGzBLoZbzXUodgLRsERHi4WOiyaikbwdS4q9WVw/JsAEmAATYAJMgAkwASawaggUpGA3uBPojtuRtAReVx5SinXS0kD7f9LvR5MngY3eGH4+4Mcbq0bxzIAfZdU63lA6guDG8glzsAO9QeimNWEOtmc0plzLeQ72qnn+VnVDKd3KYJ+Fvq7MQlHAWZgAE2ACTIAJMAEmwASYABNYvgQKUrCv9UexqzwMXUh0xOz4756MCzgp06RcR00NP+guxWDSwDX+GG4rD0EAeGHIi/OmBxubgVv0YbhiHEV8+T4yXPO5EKDo/L2dGYV6oNeCmZ5LaXwuE2ACTIAJMAEmwASYABNgAsVEoCAFe74qXt+goWGjjrJKDmQ2X0y5nOIkkE4Bo0MWKK0WLaERtlIX553iWjEBJsAEmAATYAJMgAkwgbkTWBIFO1dtXQccLgGnS8DhzG47BRwuZPdlth1OsoMvf7FMIBKWoLW3RIDaz7JyCCQTEpRKSy3DmdzUNK+ahQkwASbABJgAE2ACTIAJMIHVQWBJFexCEesGoGm0iMxaz3wW2X2ksAqRPYa2xx+rtsd/ly1jpv3Za9A1M+VdLiNXF9pP1yYFKxYBYhGJaFQiEZVKoSa3YJpfSymXxovbK+Arubx4SzSUlK6MwYRC7+1yOt40oRRnuqdKkVYKtcwrl/xyaifXlQkwASbABJgAE2ACTIAJMIHCCCwrBbuwpi3foz2+rNIdEPAHMko3KeMsi0MgEZeIRTMDJWqwJLtWn6NXDpQsTq34KkyACTABJsAEmAATYAJMgAkUOwFx7Z99V/mwJtOX8+3ajczc6Hz3FXIsl5l5JK7GeCqehg1w+wF/qVAKd1m5AZ9fIC0v3zeDTOnAlPum2z/V+aGIiXhUwrAJeNwa7Papr1NImQtRz0LLJE+CRAywkkJ5FYQiFkiZTsQkZEpDPC4xOmqO/WYLvUdz/R3M9fypfltc5uz/15jnxP8qfpb4WZqp7+L+fXb9+1x/W3M9n//r+L8u977DzxL/z/P/fGE68HT/n+JXP/O0HAon0D0SG1MsNtb41Pa5ntDYvtqAC2VeB051jIzt8zoNNFR40ToQRjh+ORzyNWsC4DIXnie5qPclIygpE3A6BWpKnCj1ONAWDsIwAHKp97lsqPW5MZiMIq2ZypWdXJurbX70DsfRORBDNOvWXufxKsVzqvt+cWh0bG58md+GxiovhpIRWDYTpPxTXRoDJQinkxhNxsdc+Ou9PuW2358Kjz03AbsTXsOOjmhwbJ9TN1DhcGMgEUV8XGjtNW6/KnMkGR87tsblVds9sctl+nUn9JQNZ/tGlfs2DRCIpI5yhwfnOsMYGE6Nnc/PJ//ecw8D/9fx/3zuWeA+jvv33LPA7zb8XsfvtJlfA78v8fsSvy8Bs3lXZBfxMbWLNxaDACnjuiHUAIBabEINBIzfttkASwLSBEwLICM95Yy2LJlZm5nPtD+dpkBimfnvLEyACTABJsAEmAATYAJMgAkwgaUkwAr2UtLnazMBJsAEmAATYAJMgAkwASbABJjAiiHACvaKuZXcECbABJgAE2ACTIAJMAEmwASYABNYSgKsYC8lfb42E2ACTIAJMAEmwASYABNgAkyACawYAqxgr5hbyQ1hAkyACTABJsAEmAATYAJMgAkwgaUkwAr2UtLnazMBJsAEmAATYAJMgAkwASbABJjAiiHACvaKuZXcECbABIqdgCElvGkLnuxikxJpIZAWQEqjtUBaE0iNraE+034WJsAEmAATYAJMgAkwgeInwAp28d8jriETYALLgIDTlLBbFuyWhNvMKtGmhZJEAg0jXagN9aEy1ItApB+lkT4EIn3wJIKIOPyI2z2I2zyIZdf0efx23ObGgDuAPk8Agy4vIrqGiKEhbGiI6hqCNn0ZEOIqMgEmwASYABNgAkxg5RNgBXvl32NuIRNgAjMQIKWYrMu27NqwALIuG5P2lyRi8Cdi8Cbj8Kai8KQS8CTjcKXisKUTsJsJtfbFhsaUaF98ZF75p3UbIo4SpZhHnLQuQdhZglGnHwOeUsRsDpiagbRmZNe6Wl/epyNpOFSdHOkUbGYaDjMFw0rDRotpwjBTsJtp2K00NMuEJTSkdBtSup5ZawZSWnab9mk2xGx2UDZ6SwhYubUAzLHPl7+jfWkNY5Z6stCPWfDHWfNpHwsTYAJMgAkUHwHqL9fGUtgUDOO6nvMwrBR0Kw3dMqFl17qkz9SPZPbTtqXpSGo2pHUd6ew6JQykdQMpnfouG+IG9TE2RO1ORGxOROwutY7a7Fd4fVF/Mt9C/VNS05DQBJJL3A/R+4nDygzgO9RAfuYz8ad6Tuw/c31pxvuNvOG4H53vpyO/8ljBzo8TH8UEmECREBhTgpVCDKUYkyKcU4htElcoxhnlGXCmk3Cn4vCk4nAlY2ptTyfgSobhTEXgSkbgTEXhVOvc50j2c7RICBR3NWgAwBSGeokiJd/KKvempo9t0/6U7kDScCJlOLLb9Dm3ndlP3+crptARtbsQVS9htNC27Qq3+0Lc7enlKq4LxHQtuwg1YMDCBJgAE1itBOpjKTREk7ir5Ri2dr6Ijd1HYDOTi4aDPLpy/QP1IyndrgaQqc/JDSZTf5Pph2hw+fJ+GjDOKP0ZZT+j/Ge35eVtKoe8ypQ3mc2DsMODkMOHoNODoNOLEYcXQy4fgg5P3u3WpIQGQK0l1Da9kzhTCbhSMbjSCThTMfWOUhIPwZcIw5OIZt9PLq9z7yf0rqL6UNWXOjJMxver6rMTSZsTQ+5SdPlr0FFSgw5fuerPyAsu5w231IMIeUNcRgeygr2MbhZXlQksBwI0x7gkZaqFVJHx1kzaVhZNMdHSKSAnjMw6sq7WgVgE3lTGYuxJxuBOZyzE9nR8zFpM2zaT9mW/M7PWZPqs9mc+U2fEsvoIJGwu9dKRMpxjCny+FOiFJeOq70Xc7lYvWhGHFyNOL0YdHgy5/BhUL1nOq86lHz/HPt9rF9txupRwmbRYaqEpETSolRl8EIhrmUEIGpBgYQJMYGURKE+m0RRJ4pbui7i+7QVs7noJ3vjoymrkHFpDiq5S8MVEhT6n9JNVngYhcu8rS/lOQoPgQ94ajLgrMOKpwrCnCgO+KnT6a9DrCSBk6AjZtMyalHCDhgJYCiXACnahxPh4JsAEFAEK1JVTpNeP9KJ5qBMNwx2oDHWhPNStFnIZuzy6PKnjEblRZZo/LOBIRScoynQuCxNYLgRyVpWcZf6yRSFnjc9Y5zMWlqw1X/0GbJc/j7O0pJUbpYGEYSCh25DUDcR1m/qcW5PL5EJY1G0WKdEZZboyMoLy2AhKYiPwxIPwJEZV7ABPfFQNcqmpCjRlwVmCsMOPqLMEg+4A+t0BBB2uMQVcZC02ZL3RaVvSoFoSrqz1xplOwJ2KqekHo04vhp1eDDl9yj0zoWfcNBOall2z2+N8/y5y02QuewNdOU2G7hu5m+bcZjP3ZXHdaMkbSVn/cs/RBItg5tmiZy0fkTTQO246S27bnDAAnBkUXo1SljRRF0th++AAbml9Fls7XkBFqGs1olg1bab3taC7HEFXGUKuMrUecZejx1uBzpIKZf0OGjoihg4yjGR+i2SNz2zTQOz4z2P7Jlnu6ffrT5DnYDxruSdDSUr9/yfVdLTMdAGaikafqf+jNXmn0e+RfqMTA8Jmpp1lgsZm+oeFtMrn9T+06cPfzvOvaNU8X9xQJsAExhGggF05RbppdADrhzrQNNSuFOmyUI9aG4voHsY3hwkwgdkTIKt8zsoy2X2S3OzTul15e7hJiU4EZ38hQA2uZeIE+DNz/JWXSWZahiMdy6vsmN0LGryIOXyIG65xAQG9iDjciNi9CDm8CDvcah2kbbt7bE5/TiEkK3vGwp6xuK8kpYkGQug/OpDKrCtiUTQPdagBiwlzYqUJ3UyPucjm5sVqMhN3QZvgOmtmPqvjMy605EqboHuhgjB61ba6N9ngjOQuG3T6VCyIzIBIThnXxg2STFTK6T4oj4hxgzo5DwlaV0WGEYiFEUiEM55LY55Kl58le9ZrKRcHg+qZj0h6EVfeLdnpKllX29xUldz+Qqaq0FzhlsAaDDkdyvqXswaSUlKsc2FJKSpNmihNmWrdODqApuEOVAU70dR3CusGzuSDk49ZJQRG3eUIOUshRX6WbXo/zMWnod8vTb+bq9D/Ts6FP/MflO0naG3PfEf7yIMgX5kwXWBcDIHx8QPGTyeYaZoBW7DzJc/HMYEVTsBpWmMvaOuCQ9gw1I5G1cl2oTzcg4pgp3rBYWECTIAJFDuBqMOfUQRtHkQdPkSVld2PcNbaPkqWdg9Z2ksyiremKQUoY4HJWtmzVhdPMqrmSLpTCZClnVw9E7oDcZsDMZsLMcOhgjCpAH/KKppZ5ywtlwP4kWUla2UZl46PFFGSy9afcdtj8zYzVluynJSkLJTHY9gw1IV1oz2oCPehNNKL0ki/yk7gToSK4vbQ/FVSTjNTNCYqsbn5ojTIQ3NKXSmKdUEWLZprmomBQQrzchUKPJlzvyUXXNru9VXjUtmaMbfbnFfH2H2fdK+VpwckRm06huwGhuw6RuaYMYI8FTLKdBoNwWFsHGxHw0gnyoNdqAiT51kXHKn8Br+W673hejOBxSDACvZiUOZrMIEiJEBRKGviKWwYHcbr2o6iaeCCcusmRTpf61IRNourxASYABMoiAApQ6SQkzVzLlNVyGI/fq5/YlwQv5yCmTBcoDmQGStpNi6A4YAldNjTsYyFdlxMCZuZsdrm9pPyQ6n+yFWfZXkSINfbUVcZdGllo2tngm2Rp8B4a1luQHvAV4fewDp0B5rQUdaIU5XrMejQMWA30O8gN9orXdhJkQ5kY6GQV8PmwTZs7G9B3Ug7KoMdauG4JMvz+eFaLw8CrGAvj/vEtWQCcyZAlo+qeBo1iRRu6jqP7V3H0dR3EjUjbYBKsMTCBJgAE2ACTIAJFDMBGsjpLVmH7tImtZyt3IhWf6mKUUBK9db+C1g71IqqYAeqRtvVoDnHNCnmO8p1W4kEWMFeiXeV27RiCVDkXpqrRrkQ8xEKQlGRMNEYCuLmjmNo6jutlGpKS8XCBJgAE2ACTIAJLH8CIVepmg9fGexc/o3hFjCBFUCAFewVcBO5CcufACnOHtMci9xL86Epim9ldBRlsRBK4mEE4pdzNec7F5qC16wZPIf6oQvLHxK3gAkwASbABJgAE2ACTIAJFDkBVrCL/AZx9ZY/AZod5U5b8JjW2JpSXNUHB7A22IPaYA9KIwMoC3XDkwxlAr0kozwPevnfem4BE2ACTIAJMAEmwASYwCojwAr2Krvh3Nz5I0CRP8nKnLM2U0qRTLqRTP7Y6vCQsjqXxENj0V1zUV4pSA3PiZq/e8ElMQEmwASYABNgAkyACTCBYiAwo4JNkYZJgaCIhJTXkBZKacHCBFYaAbIqk2JMzzwt9uxc54ro6JiiXJIIw58I4/+1dy9wclz1ge//p6of89Rbliws2/iBH5KxLWGMQzA4kBgwxrwNdhYCGGZ6RvYSdpO7uZ+7N87e3ISNuRBka3oGG5usg/GDVxIvSwgLm5B1DAmWH8i2jGQjy5L1sB7WaB79qHPu51/d1dMz6pnpGc1MT/f8Wp/+dE+pq+qc7zlVdf5Vp061DQ9IS26g8DiR8keLZI9Lc26Q50I3WuUgPwgggAACCCCAAAIIVCFgrko95MKrbkHhqlvh7WT18YOyYuCItGWOScvwsXA4//DB3sUHeA8k2+TVpjZ5Ndkmx5ItYeCtz3LM+EYGfE/64374rD+C8SpKgZ/MqkCbds8uBs86QNiSzLCsGjgiKweOyDK9x3nwqCwafjV87Enr8DFp0W7aucHw2ZzV3us8qxlg4QgggAACCCCAAAIIIFAXAubH6651bcOvSkvmmOinBhnTecj8YLJdhuOtMphok2Mty+Vo60o50nqKvNK2Sl5ccqocamoJA24NvI8VPzUgXyivlsBKe85Kez4Ir45GJySynheemAj/9o3kzcIxmYmy127aUQCt9zhrIL0kk5HTX90nrzm2T04J728+KIsHX5G24aPSmjlG0DwT8CwDAQQQQAABBBBAAAEEThAwx5qaq3vez0niaQB+tPWUMOjWt34/nlwkg4kmGYw3y2BcP/WdCIPMvGckV/zUvz3nRDuma0DlOSn9HX33dZo4cWLEGhErItYYCfS7McW/R6bp70rLksIyx/4dLluiYHgkEC4Ew15ZkFzoNq9d6dvzxXcukOWZYXnt4d1y5pG9srJ/ryzvf1mW9++VRUOHZTC5SIYSrcVeAfrZWvy7VY4l26RfewY06WdroZdAc7sMxBKhi3rkip/Rd81zmNco/8U8l/JvpBS8R13+C92gC92hk8XbAE4ZOBqOWL040y85Px6WyfFEswzEm+RYsrW03mj9+jkbFSjuimkrpkvT2JrLSnt2SNrC97C05IalLXNclh3fL0sGDsjSgQPhZ/vw0ZOsrcyOAAIIIIAAAggggAACCExdYM4C7KkkLRNrllwsKdlYU+HTT0rM5sWzefGjtwuKfwfhtPKuvHk/IYHnS+DFCm8TE1v6uzDdGj+8T9Z3hfk9G5StIxDf5SWez4TJLgW/ibZCQBxvKQXDw2GQXAiOtWvxsv59srJ/TxhM61XTmXzlvbgU1qfrbyt9H0y0h/mr5mV0YK7wnuGBsBt0+D07IM25gVJ+J1qOpqFQNknJ+UnJxFtK1qGxKZiPeOvfhek6rVR+tlh+Tsu0UAZROehnPMhKPMiE5arloGnlhQACCCCAAAIIIIAAAgjMZ4FpBdi/3rhRdl1yibz1a1+TIBaTn3/4w7L3wgukqb9f3nzvvbLk5X3y/Bsvkyfe9S5xxpOLfvhDOfeRR2S4rU0eufEGOXLaabLowAF5yz1fl/jwcMX55zMaaUMAAQQQQAABBBBAAAEEEEBgrMCUA+zBxYvlx52d0nrksFz11Ttlz7oL5eXzzpM3fPd7cvC1Z8rOy94ol3z/+/KvH/ygbPzud8MA+mcfvV4uefhheWndenG+Lxf85Cfy/GVvkOPLl8vy3btPmP9NDz4o4maj4zEVAAEEEEAAAQQQQAABBBBAAIHZEZhygP3L336HDLcvkqFF7fKWr/+VbL32PbJ4/3456+f/KpnWVnnsuutk7ZNPyq5LLpY3//U3wlQ/fs01smrHjjCoPufRn4Xfj51yimx7+9ul6Xj/CfNv/N73JDFIl+DZKXKWigACCCCAAAIIIIAAAgggMBsCUwqwD592mmx/y1vk9CefkOcvuywMsJ985ztl5QsvyKnbt0u2pUUeueFjcsbjT0j/ihXy+h/8IEzzY9e9V5bs3SsHzj5b1v/oR9L2yiE5vmK5/OK694XB9apf/WrU/Jd957vSevjwbOSXZSKAAAIIIIAAAggggAACCCAwKwJVB9h6r/W/ffAD4ZXqfCIhO654E1ewZ6VIWCgCCCCAAAIIIIAAAggggEA9ClQdYA8sWyY//b1PiPX9MMDOtLTK+n/4B1l08EDpHuq9558fDn526cMPl+7B9oJAfnb99bLxe98ddQ/2s1deKdmW5lH3YEfzX3H//dyDXY+1iTQjgAACCCCAAAIIIIAAAgtYoOoAu9xIBzWLrmAzivgCrj1kHQEEEEAAAQQQQAABBBBAoCQwrQAbPwQQQAABBBBAAAEEEEAAAQQQGC1AgE2NQAABBBBAAAEEEEAAAQQQQGAGBAiwZwCRRSCAAAIIIIAAAggggAACCCBAgE0dQAABBGZJINviy9DieOG9JC7D7TEZWJYo/a3/Hx8OxM9aiWWsxLJW/KyTWDaQmH5m9P8Kn8mBQJLH89LUnw8/m1/NzVKqWSwCCCCAAAIIIIDAdAXMscVLXDhzJjOyjGSy8L3aaVP5Lcss2E5kjOf062Kl+oXngvUMXE6sb8K3a2kS6xkJgqw4nRYz4pqbwv/LmZzkE174tq1NEiQ8yXr58DOc1tIkQdwTMSI2ny15erFE+H3stGyrL8dbXTi/vny/8Dtdd/SKpo03vdJvx06LDwUSPzo4EnQPe+LlbbgKlxtZl4kX1j92mo15EtgRI2lKhjZ5nRYruEkiGea7Uj6nO83344WTClkr3sBw6SRCXGLi55z4/UOFEwzZQEy8cDxy2ZFjlNE0jTNtKr+dbJleLCle4MK3GRoufAZO/Fii8F3Tnit4T7hPZ7802oh98oLdJ1fdrqStOPl+he2I7Wg6xx6OR3NyPDIDV/yGy/YfkuzBlyWf9MIGoXfhhZKPezK0+7lwmjYwY6e+RhKtSyX3yydKV1sSiVZpWnOm2F/tFP/Q0bCxFBu24l96qdiDB8W99FKp8usyw8bY00+XppnTThNv5UoJtm4dmbZokXhnny12505xx46NNEZZJp7F2kBdmrntSK+gukvWSy7pSW7Hs8UrqFYSK0+V+KLl4v5t4m0z3+RJcMVGGR46KscH9kumLSaZ1pj4F14gueaYHNu/o7QNNy1dLYn25XLsxW2labHmNmlZeYYMHfi12P7+UgCz6PR1Ehx5RXIH9pYCnJbTzhUvEOnftyPcJ+m+yl/9GvGXrZDD+58pBcOmfZE0n3qG9B/ZLbnM8dK6lq2+QIYHDstg//7StMUrzg6/v/rKztK0lvZV0tS6TA7ve6Y0LZ5sk/ala096ma/u3yZNsYwkY1lpa0lK29K1MnBkt2QyAxJYTwLnS9vKi2Ro4KgcP3agMM360rb83DlN52zkvdGXuXTpWWHwfXzfDvHyhaC8tX2VJJuXSv+ubaV6rMfN1uWny/DLvxZ7vL/02/YzinV+/17xiydJms94XVjuQ7ueK9XFxMo1Elu8XAZ3PBVOM1YkGW+V5lPOkOD5neIdfrW0HTefd5GYlw+IeWF3OE1f1e4/7fIlYs49W3K7XpBgsL9wUso34l98ieSPHgq3TedJmK/kWeeJCUTsM0+HBjottnqN+EtXiPn5YxzftZxo29Cumwdt2sGlccm/7kzxly6X/JOPl7ZXv6Vd4qe/VtyOnWKOvlo4kagnOy+9NNze8/v2lE5W+xdeKIFnJLfz2ZFpa14j3vIVkt32xEi7v61dYmecJfldz4f7uuiVWHex2EOvhMuMXvFzzg+/ajukNO2UNZJoXyb2sa0jPbxa2okRGig+cpesk1yTL0MvPhe26/TYEddj3NLlEjw+un7GzniteM/umHJsGLZzz1wr7tRTZGj7U4W2YtITu3SxxF57lgwefFGy2ZG2Yss5F0n+VY2L95bqYvmxWC+2aFr9NYX255GXnym1Sc3iRdK06gw5MrRXzH1f2FC4gj3DL706EZ35j876l/8dTiue+K9m1dFVqPBTrzwVD/bRdMWKXnpFobSufOGKw3TXbayTxGBQukJU3kVTu2rqFaSxr1yzL4NL4pLR7qBLE2HX0EI30Vj4XQMQXU5Crz4NBeHyw89Rf9twmhdoXiS8KjXas9Cw0f/XneBUXtGVqZJp8UrVWFPNe7jucr+8DRtS0bTS1ZupJGAOfqsbbJAwkk/qc9s9CeJm5EpUhfoQ5kcbxXkX1q/oxFJ0BTMK6MqnOyMSH7Kjyi8xqHVCy6Ry5dZ0ZNrjMtzmF4LRtljYbTj6Hm70Y+p2qVyK5RReSRUJT2ZFXYl1e4tH3YnDbsaFq4P61uBZdzBaL9VFr65m9XuzX1VJaBdm7b5cuuIYSCnNmp9GfcW8QHxjxS9+ep6NLuROmuW4lw+D6KZYtvDpFz51mdN9ZYO4ZIOYFD7Hfo9LLohJJoiL1ainypdnrBjjxNO3uPB7+LfYcFr090yXsu6xnDNinSl86tpH/V2cPoW8VJllflYHAnpMGzluF4+BUU+Csv13tVkZrw0ydroe83T/GvZ4GbMfLvWE0emeES88PhaPG8WeDWPbGXrc1nZOeXuk1CNizHFI1609SsYel0fSIqX/qzbfziucFClPe1Ch/aS/q+rlJDy2RceWwnFn5NhQOu5kNN/Vt0tOaJOM9ddjX2guFdtz5eWo6TOuYD6q7Vc86RVNj044VZXvSX6kx9LomBq2EYoXpiq1G6KeUmE9Kx7To8/x2rXaFmw6npdk8fagE74fD8L/0/bg4NKEDC+KyeCS0W1PbZMOL4rPRHZrvgz1KK+DU20DV5MBrSejb90aXe9Lt3SN09artI5we4zKfMx2ObbdpxcvSnWlGBCW6lOxZ13UQ66q/OT1VrPoNrSRvJS37cJb1Irx00TbTrQPG7VPjPJTlr+oPueS2t4caYdG24q2exv5FQbY2siKGlOFRtbYvwsNrUoNomiaNj0L36tv3DUKrN4LqcG2Vn4NpMuD/fI8qrM2uLXxrVeqClesCleo9LOeX6MbRKNPaJQ21LID3HiNjEKDxUqpYTBmZ1Sp0ZNvKgTR0c5nPgR9GqiHJ0z05EkmkGxLIZAer26Ul70GdVHQE26LxcBnZBstBO/TrUNJPycxLy9xPyh8eoVPjR6jq6hj62b5dN3GNVhM+DlJ+PniZ9l3Ly8JDSz9wj3CWrdH9h0aukX7ismDq0LwVf57T8qDwigYHPGKAsXqz94ZIxIzgfieFb/4qevgVX8CWjdHgvZCvYmOS+X1qP5yNn6KnRixxd4Peav59yRfPKbY4mdhenUn1AprKpx0GX/70v+v/oRTYYnlJ1RGymX0Nj47x8GKdSJMz8i+aSG2XRppO5huXqKg44RAo2xcDP0/PXbrieooOIhOWuvnybz0BO6Jx/jR7XDdnvWkqp5EPZmXnuDV47a2QbW+l7c/dR28EGhEgSjGLRzTRtrUheNb8VhW5TlG9dHlRW3F0kWYsP04ckFG/9+89E091zfzr+oa1TO/3plfot6P6EvO+pK3sXAHV/i7+Fn8W3d+J161yoWBiAYaTfFM+P8TvUYHN7q+QmMoo5dqAAAgAElEQVQpCsBHPgtdSaMgqLBjrL52jBe0jQ1Sqm0QOSfFIKjYuC0LiKIGzHROIIwEmsWAc1SgGW0khcpuyhuExQA1mhZuVOKqDOwKAVy0oej3WDHw0iuYUSAWBXkTNWzzYdkVylAPbPrWOhDzi5/Fv+N+Pvw/PfCd7GtsHdK/w3X7hUCawPFkhZkfAQQQmJpAdOKnEOiPnGQcuUChgb6IHzUASyc3iic5isc0PS7Nh9dI+654gmLMSdBAu3dN4RX2oCnP+5gTPHryU1+Fk0eF9o8ee6MTSeWBoraTRp9QOfGkW+nEyhRO9pa3BaKTsdomKLQVKjS4yxvbo/4/Opk7vbLUXkojvZhG92TS+jT2xLe2L7QNqtMnO/4X2pue5Mt8R3o1lfdwioKSYu+nWayXJ540rVSeU6tv1VTNQl2LFdr+QfEz/Dsm+UDb5yNxQOmkf4WLIeXt6upT6cJ222R1a7LyLM/n2BMqldqKhe26+pOcYd0o6+1WCFYLQWwUvOpnYfso30aK20C0XRS3oankp5oyrPVvZi3ArnXGWD8CCCCAAAIIIIAAAggggAACcylAgD2X2qwLAQQQQAABBBBAAAEEEECgYQUIsBu2aMkYAggggAACCCCAAAIIIIDAXAoQYM+lNutCAAEEEEAAAQQQQAABBBBoWAEC7IYtWjKGAAIIIIAAAggggAACCCAwlwIE2HOpzboQQAABBBBAAAEEEEAAAQQaVoAAu2GLlowhgAACCCCAAAIIIIAAAgjMpQAB9lxqsy4EEEAAAQQQQAABBBBAAIGGFSDAbtiiJWMIIIAAAggggAACCCCAAAJzKUCAPZfarAsBBBBAAAEEEEAAAQQQQKBhBQiwG7ZoyRgCCCCAAAIIIIAAAggggMBcChBgz6U260IAAQQQQAABBBBAAAEEEGhYAQLshi1aMoYAAggggAACCCCAAAIIIDCXAgTYc6nNuhBAAAEEEEAAAQQQQAABBBpWgAC7YYuWjCGAAAIIIIAAAggggAACCMylAAH2XGqzLgQQQAABBBBAAAEEEEAAgYYVIMBu2KIlYwgggAACCCCAAAIIIIAAAnMpQIA9l9qsCwEEEEAAAQQQQAABBBBAoGEFCLAbtmjJGAIIIIAAAggggAACCCCAwFwKEGDPpTbrQgABBBBAAAEEEEAAAQQQaFgBAuyGLVoyhgACCCCAAAIIIIAAAgggMJcCUwiwjWwfvkZ2Z98kgUvI6viTclHL/SLOyJNDH5MDuXWS8PplY8vd0u7vDX+3ffhaceLJ65LflzOSP5WMa5etA5+QY8FaafX3yxta75S4DFecfy4RWBcCCCCAAAIIIIAAAggggAACJyswpQD7UP5cWRbbEQbNjw9+XM5r+js5HqyWg/kLZH3zQ3I4f5bszl4h5zf/rTw1eH04LWaG5YnBG+WC5u/JvtzrxYkvZyd/JC9lL5cBu0KW+C+eMP/FLd8QEXeyeWN+BBBAAAEEEEAAAQQQQAABBOZMYAoB9kia9Er0U4Mfk/XND8oLmaukzX9Z1iYelaxrlW1DH5I18a2yJ7dBNrR8PZzp2eHrZHnsOdmdvVxOTzwiK2LPyXG7SnYMXy1J03/C/OubvyVxMzBnCKwIAQQQQAABBBBAAAEEEEAAgZMVmHKA/dTQ9fJydoOcnvxnOb/p4bDb+LLYTlkZe0ZyrlW2Dn5c1sQfkwG7Us5rejhM39NDH5BF/h7RK+DnNP29tHoHw/9/euiD0ubtkxXx7aPm18C9xTt0snljfgQQQAABBBBAAAEEEEAAAQTmTGDKAbamTLuIPzl4Q3g1el/uYq5gz1lxsSIEEEAAAQQQQAABBBBAAIH5KlB1gG0lJoPBCmnz94d5+eXQh2V1/HEJXLJ0D7UOdLY3tyG83zq6B9uYQJ4cvFHWNT806h7s5zNXSc61jLoHO5r/kpZ7uQd7vtYY0oUAAggggAACCCCAAAIIIFBRoPoA28Xl2eFrZU/uMnHOk1Pi2+T1zd8MF8oo4tQuBBBAAAEEEEAAAQQQQACBhS5QdYC90KHIPwIIIIAAAggggAACCCCAAAITCRBgUz8QQAABBBBAAAEEEEAAAQQQmAEBAuwZQGQRCCCAAAIIIIAAAggggAACCBBgUwcQQAABBBBAAAEEEEAAAQQQmAEBs+eBJqfLcTZTWpzxkuH3aqdN5bcss8A8kTGe06+LleoXnnhOts2xX2K/xD658jGf/Sf7T/afU2sT0w4ZfTxhH8I+ZCHuQ8z+H2x0NnNQgsHdpQA7vnhd+D336rbSNL9lrXjJlZI78lhpmhdfJH7bORIc3yE2d2xk/qUbhGXiqRWCusR2FO0Y2Iew/4zqAscOjpu0GQpbQ5z2Eu3P4o6R9hLtJdpLIo3SVqSL+Ax0A2A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EwhwDbyq+Gr5cXsmyVwCVkVf0ouarlfxBl5cuhjciC3ThJev2xsuVva/b2yO/sm2T58rTjx5HXJ78sZyZ9KxrXL1oFPyLFgrbT6++UNrXdKXIYrzk/RIIAAAggggAACCCCAAAIIIFBPAlMKsA/lz5VlsR1h0Pz44MflvKa/k+PBajmYv0DWNz8kh/Nnye7sFXJ+89/KU4PXh9NiZlieGLxRLmj+nuzLvV6c+HJ28kfyUvZyGbArZIn/4gnzX9zyDRFx9eRIWhFAAAEEEEAAAQQQQAABBBa4wBQC7BGpvGuSrYMfl3XN35ZdmSulzX9Z1iYelaxrlW1DH5I18a2yJ7dBNrR8PZzp2eHrZHnsOdmdvVxOTzwiK2LPyXG7SnYMXy1J03/C/OubvyVxM7DAi4bsI4AAAggggAACCCCAAAII1JPAtALsX2eulCG7PLwqvX34GlkW2ykrY89IzrWGgfea+GMyYFfKeU0PhxZPD31AFvl7RK+An9P099LqHQz//+mhD0qbt09WxLePmn9984PS4h2qJ0fSigACCCCAAAIIIIAAAgggsMAFphxg673We3JvkIub7xPP5OSZofdzBXuBVyKyjwACCCCAAAIIIIAAAgggIDKlALs/WCPPDl8rr2+5L+zara/9uYtK91Br8L03tyG8sh3dg21MIE8O3ijrmh8adQ/285mrJOdaRt2DHc1/Scu93INN7UQAAQQQQAABBBBAAAEEEKgrgSkF2D8fSMnh/DniST7M5Lrmb8mp8ccZRbyuipzEIoAAAggggAACCCCAAAIIzIbAlALs2UgAy0QAAQQQQAABBBBAAAEEEECgEQQIsBuhFMkDAggggAACCCCAAAIIIIBAzQUIsGteBCQAAQQQQAABBBBAAAEEEECgEQQIsBuhFMkDAggggAACCCCAAAIIIIBAzQXMngeanKbC2UwpMcZLht+rnTaV37LMAvNExnhOvy5Wql944jnZNsd+if0S++TKx3z2n+w/2X9OrU1MO2T08YR9CPuQhbgPMft/sNHZzEEJBneXAuz44nXh99yr20rT/Ja14iVXSu7IY6VpXnyR+G3nSHB8h9jcsZH5l24QlomnVgjqEttRtGNgH8L+M6oLHDs4btJmKGwNcdpLtD+LO0baS7SXaC+JNEpbkS7iNe9E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WBKAbYTT54dvlYO5c6Ty9u2SNwMiHVxeXLoY3Igt04SXr9sbLlb2v29sjv7Jtk+fK3oPK9Lfl/OSP5UMq5dtg58Qo4Fa6XV3y9vaL1T4jJccf5GwCUPCCCAAAIIIIAAAggggAACC0dgSgH2wfwFsje7QYbsMtnYencYYO/PXSQ6fX3zQ3I4f5bszl4h5zf/rTw1eH04LWaG5YnBG+WC5u/JvtzrxYkvZyd/JC9lL5cBu0KW+C+eMP/FLd8QEbdwSoGcIoAAAggggAACCCCAAAII1L3AlAJsze2AXRkGzxtb7wkD7GeG3i9t/suyNvGoZF2rbBv6kKyJb5U9uQ2yoeXrIdCzw9fJ8thzsjt7uZyeeERWxJ6T43aV7Bi+WpKm/4T51zd/K1w2LwQQQAABBBBAAAEEEEAAAQTqReCkA+ztw++RZbGdsjL2jORcq2wd/LisiT8WBuLnNT0cOjw99AFZ5O+RQ/lz5Zymv5dW72D4/08PfVDavH2yIr591Pzrmx+UFu9QvRiSTgQQQAABBBBAAAEEEEAAAQTkpANsrmBTixBAAAEEEEAAAQQQQAABBBCQkw+wy+/B1oHO9uY2hPdbR/dgGxPIk4M3yrrmh0bdg/185irJuZZR92BH81/Sci/3YFM7EUAAAQQQQAABBBBAAAEE6kpgSlewX8mfJzuGf0f67RpZ4r8QdgFv8w4yinhdFTmJRQABBBBAAAEEEEAAAQQQmA2BKQXYs5EAlokAAggggAACCCCAAAIIIIBAIwgQYDdCKZIHBBBAAAEEEEAAAQQQQACBmgsQYNe8CEgAAggggAACCCCAAAIIIIBAIwgQYDdCKZIHBBBAAAEEEEAAAQQQQACBmguYPQ80OU2Fs5lSYoyXDL9XO20qv2WZBeaJjPGcfl2sVL/wxHOybY79Evsl9smVj/nsP9l/sv+cWpuYdsjo4wn7EPYhC3EfYvb/YKOzmYMSDO4uBdjxxevC77lXt5Wm+S1rxUuulNyRx0rTvPgi8dvOkeD4DrG5YyPzL90gLBNPrRDUJbajaMfAPoT9Z1QXOHZw3KTNUNga4rSXaH8Wd4y0l2gv0V4SaZS2Il3Ea96J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kDNA2zr4vLk0MfkQG6dJLx+2dhyt7T7exvBljwggAACCCCAAAIIIIAAAggsIIGaB9j7cxfJwfwFsr75ITmcP0t2Z6+Qi1u+ISJuARUDWUUAAQQQQAABBBBAAAEEEKh3gZoH2M8MvV/a/JdlbeJRybpW2Tb0IVnf/C2Jm4F6tyX9CCCAAAIIIIAAAggggAACC0ig5gH29uH3yLLYTlkZe0ZyrlW2Dn5c1jc/KC3eoQVUDGQVAQQQQAABBBBAAAEEEECg3gVqHmBzBbveqxDpRwABBBBAAAEEEEAAAQQQUIGaB9jl92DrQGd7cxvkkpZ7uQeb+okAAggggAACCCCAAAIIIFBXAjUPsBlFvK7qC4lFAAEEEEAAAQQQQAABBBAYR6DmATYlgwACCCCAAAIIIIAAAggggEAjCBBgN0IpkgcEEEAAAQQQQAABBBBAAIGaCxBg17wISAACCCCAAAIIIIAAAggggEAjCBjnnGuEjJAHBBBAAAEEEEAAAQQQQAABBGopQIBdS33WjQACCCCAAAIIIIAAAggg0DACBNgNU5RkBAEEEEAAAQQQQAABBBBAoJYCZs+ePXQRr2UJsG4EFrhALBbrb25u3h+LxQZjsdhwPB4fnCaJl8vlWrLZbHMQBM0iYn3fz8ZisUz0qdOmuex6mc0bGhpaGgRB3DkX009rbfjdORePput355w/1Uz5vj+oby0r3/eHE4mEfg6pcbQsXUcmk1mUzWYX53K5Rfl8vn0665pq2vj93Apk81YCOzvNBydO9OY1XXr0qV8K3/VfcboTsc6Fb/2/wnf9v/LP2Unj3GqfuDZjjBgRiT71j8Lf+mnCz1q+Yp6ReMyThO9JIuZJ3PdqmRzWjQACCMypgOnp6WnMo8+cMrIyBBCYqoAx5iUR+YNUKnX/VOfl9zMjcM899zT19/cnRCQZj8cT+Xw+4ft+IgiCRDweT+qnMca31r64adOmXdNda29v78VBELzRGHOpiFwpIuumuyzmk34R0bLYZYzZ5ZwbEJHznXPnGmPOxwcBBBBAAAEEaitAgF1bf9aOwEIUOOqc+/Pu7u6/WIiZJ88Fgb6+vsWZTKY9mUy2OefagiBoF5E2fRtjyr8vc87pe7mILDXGrBAR/b5sEssjInLIOXfQGHO0+P2wMUYD0nNE5CwRuVBEtLfDfHs9bozZISLPi8ieIAjCYFrfXV1dmq9xX7fffvtrPc/TYPvcsjyeLSL6Ny8EEEAAAQQQmGUBAuxZBmbxCNRCwDn3fRF5oKmp6bvDw8NLPM87XUTOFJG11tozjTFniEj0bpmrNBpjvhyPx//0pptuOjxX62Q9jStw1113LctkMmHw7Xme8TzvUD6fP7xp06ZD1ea6r6/v1CAIznHOvc4Yo4HoeRqcOuc0CJ/14Ns5t98Y8zMRedQ592gsFvtZR0fHdG+TmDDbW7ZsaYvFYtplPzypoW/P89rHntzQkxjOudXGmFOdc6eKyGoR0ZMevBBAAAEEEEBgEgECbKoIAg0i4Jz7B2PMN33f/05HR8er1Warr69vRRAEGmy3WGuzer9yEARZY0wmFotl8/l8NplMZjOZTLa7u/v4bbfd1trW1na5tfYKY8wVIvIbemVxkvV92/f9/6Ojo2NntenidwjMBwGt70uXLk1mMplELBYb1Y3eOZf0PC/hnGuOrqwbY6Kr7dFV9iUisrJ41V2/P+Kc+xfP8/5FRH6RSqV+PR/yOVkavvSlLzUnk8nXaLCtgXcx+L5ERD452bz8PwIIIIAAAgtJgAB7IZU2ea2VwFZjwgH7w+6vxStBM3I1yBjzP621f22M+ZvJuo7OZuZ7enq0u+1G59xvishlxcBbV6lX5j7X1dX16Gyun2UjgEBtBO64447lxphOY0yXiKypTSpYKwIIIIAAAvNC4Kcich8B9rwoCxLRoAIPOedu6+7u/tdK+dMrY0uWLGmz1rbpSMvFe0+bdMApY0zCWpvQq2PRp14tc87poFP6PhiPxx+az12t0+n0palUamuDli3ZQgCBMQLpdPqjzrnPicjl4CCAAAIIILAQBLRXmog8ZK194Oabb96reW60AFsb87niFcLoauFkXVejstcutTogjg6Cc8gYc9haq/fx6YAycQ1qyoKbcNRd/VtEyt+6bh3h9bi+nXPhd8/zRk3TrrfOuUXRQD7Rlc2yv0sD/ET3wYnI4oVQSRskj72+73+R7tANUppkAwEEpiSwZcuWyzzP+33n3MemNCM/RgABBBBAoD4Efq5jHeXz+QdvueUWfSrOqFe9BthDIqLB9FbnXPjetGnTYxOVh95nqlcKoxFqgyAwGkjrgDi33HLLwXooS+2GqwG353k66Ew4+ExZAK6D0ESD0dRDdhotjXoyJp3P5zfXS31qtAIgPwggML8EigPIbRKRz4qIjv7OCwEEEJhMQNtTOl6LDjqpY1nwQmA+COjFU405H3bOPTDZo0uNprivr69lcHAw0dTUlMjlcolkMpksfx5q2SAupYCubGTRMNgTkUUnkftjIpKt8NYrvTrY0jHn3C+NMY95nvd4Z2fn0yexroafVRs11trVGnw75/SeuHBQmmI5rdV7ZBseYe4yqM+h/YtMJnPP5z//eT3xwwsBBBBAYIxAb2/vFdZaHaNBn4P+VkYlp4ogsDAFjDEvOede0E9rbfj4Qefc877vvzS2fZ9Op99orX23MebdtF0XZn0py/VPROTeRCLxN5lM5g2e573bOfcuEXndDMvoUzw05nzaWrtNRJ4UkWe6u7t3T2U9YYA9Ey8dYbS1tXVNPp9fJSKeiGSi0YijkYgTiUT2+PHjmZaWluxsPYZkJvKyEJaRTqff7JzT0Z812H6TPr5pIeT7ZPNYPDD8SkR+5Zz7cXd39wMnu0zmRwABBBaawB133LHB930NuN9irX2LMUbbDrwQQKCxBPTCw78YY/7JWvtP3d3dGiRN66U9UfP5vAba1xhjfkdE9KkMvBpbQNvbX3fO3TtegNvX13d2EATXisg7ReTqajmKj8jUtvxzxpjnPM97KpfLPXPzzTe/UO0yJvrdjAXYM5EYllE7gc2bN6+MxWJXOOf00UsacOvbFe8nj+4h1/vU9czOcWNMv7U2vNfcGBMrjh4bXjEvXi2fzj3jB51zev+7dg/KV6NRvC9eH4GzrPiuZrbJfvOyiDwnIju0m5K19mk9u3rzzTc/NdmM/D8CCCCAwNQFent7L7TWXmmMOS0a70Q/dXDH8jFQov/TxwqKyJmMXD51a+ZAYBYF+p1zOoryP4rIP3d3dz8yW+vasmXLb+qVbWPMe5xzF83WeljunAvs00fOGmPu6+zs/LeprF0v9jY3N7/dOafBtgbdepzYrm15DaS1Xe/7/k69Oj3bF3oJsKdScvx2SgK33377a+Px+OogCMJnphaflXxEB5Lzff8VHUAul8sdSiQSh6fy3OaJEnHXXXcty+fzy/P5/LJYLLbcObfcWrvMGLPYGDNQPgCdDkLned6AtTY8gWCMOV7LR11NCZcfI4AAAgiEAnoFw1q71lp7pjHmdA289dM5pwG43sfJCwEEZklAHxeq96XqFerJxkOapSRI8VGh7xORD4jIm2drPSx3xgX0Qp1eVDssItuKV6p/OONrqcECCbBrgM4qEUAAAQQQQGD+CWzevPm0WCy2TE/Oep4Xfhpjwk/n3DLP83TQpbXOuQ3zL/WkCIE5E9Cu3t/2ff+Bjo4OvWAyb17alTwIgg84564r3rs9b9K2ABNyv3PuF57nHQ6C4JB+ep53KAiCw93d3fsa2YMAu5FLl7whgAACCCCAwIwLbNmyRZ/o8X5r7fuNMb894ytggQhMXeB/6fhHZQMGZ4wxWR0suDhgcPjpeV4gIvpUGu3dcaE+XafKVf1vY8yDInJ/KpU6UOU8Nf3Zli1b2nQwLGvte40x72VwxTkpDj3h8lXn3Bpyop0AABXPSURBVO2NHkRPpEmAPSd1jZUggAACCCCAQCMKbN68eZHv+zrw0vuLA+20N2I+ydO8FdAxa27o6up6aDop1DF4fN8/1xgTvq214afeXuGc26ZBtXPu/noPljZv3pz0ff/fG2P+U/GWxelwMc84AsaYp6y1XwmC4K9vueUWPdGzoF8E2Au6+Mk8AggggAACCMykQE9PzzXOuQ8YY3SQHR2EkxcCsyag9SyVSj08aytosAV/+ctfXpJIJP4vY0y3iDTNUfb08cLaW6ARX39njPnLVCr140bM3HTzRIA9XTnmQwABBBBAAAEEJhG47bbbWltbW8MR0WOxWCKfzyd8308EQRBO8zwvISL6FA4dRf0qEVkHKgJVCOhTXd7d1dWlI3bzmqJA8TaP/+yc65rirNX+XJ9Ec6+19v5NmzY9V9wPaC+XjxRHuK52OfPxdzow8J3OuTu6urqen48JrHWaCLBrXQKsHwEEEEAAAQQQKAr09fUtzuVybzPG6PPBrxSRS0VEH4fJC4FI4KiIvKOrq+sXkJycgD7xxvf9PxWRj4nIycZF251z2qX+gU2bNm0bL2XF20p01PPri2M4xE8uFzM+95Bzbpcx5kVjzC5rrX7fJSK7fN/f9fLLL79066232hlfawMt8GQrUgNRkBUEEEAAAQQQQGB+CfT19bXk8/nf9DzvSuecPoLoEhFZMr9SSWrmUOCAMebtqVTql3O4zoZf1e23336R7/v/VUTeNcXM7hSRB40xD6VSqa1TnFcfM7g4n89fJyK/W4MBEweMMb+w1j4uIpr2bZ7n7aqXQeymaj2XvyfAnktt1oUAAggggAACCJykgHZvdc6tM8a83vO8C6y1640xeo/n4pNcNLPPb4Hdvu9f1dHRoUEdr1kQ6Onp0Z4jbxs7+rqO0O55XtZaqyOxR58HpxNUj5fsnp6epSJyjYj8lnPu3caYVTOYxVecc1uNMY+JiAbVT2jX9RlcPosqEyDApjoggAACCCCAAAINIKDP8fZ9/0LP8y5yzr1VRN4uIi3zLGtDIvJPzrkfG2O0gf9m55x2iX/DPEvnfEvO9uKV6z3zLWGkZ3YE7rjjDj2J9g59i4huz9U8oWBYRJ7Rq9HGGH0/GQTBU93d3btnJ5UstZIAATb1AgEEEEAAAQQQaECBBx98MHHw4MG36bOA9YqYiOjjl+b6pc9d/lcR+ZG+fd9/pKOjIzc2EdoVXrvAW2t1sDftDv/GORzlea5Nprq+J621v7Vp06ZDU52R3zeGwIMPPugfPHjw8mKwrQG3js2gA4zprQLbrLVhQN3V1bXTGOMaI9f1mwsC7PotO1KOAAIIIIAAAghULdDX13d2Pp9/jzFG7zO9uuoZp/5DvYKmj+35YTKZ/MmnP/3p/qkvQuSOO+7QYFu77L5FRC4TkWXTWU6dz/Mz3/ev7ujoeLXO80HyEVgwAgTYC6aoySgCCCCAAAIIIFAQ0CvGQRBo91Pton1+8er2BdPw+VV0b6d+JpPJf7vpppsOT2M5k87S19d3ei6Xu9QYo+8NIqLv10w6Y33+4Ihz7t5MJvOfPv/5z2u3el4IIFAnAgTYdVJQJBMBBBBAAAEEEJhtgXQ6faZz7hzn3OuMMWeLiAbd54jIWhF5VkSe0EBaB0oSkce7u7uPz3aaJlr+HXfcsTwWi21wzm0UkY3OOU2vprupluma5rqP6mjU+qinrq4u7VLPCwEE6lCAALsOC40kI4AAAggggAACCFQWcM6Znp6e0zzP03vOz7XWnmuMCb8Xg+/EPLLTK9Xf9TzvweXLl//oIx/5iN6zzgsBBOpYgAC7jguPpCOAAAIIIIAAAghMTaCnp+es4mPOrjbGXOecO21qSzjpXw/os5NF5NtdXV3//aSXxgIQQGBeCRBgz6viIDEIIIAAAggggAACcynQ29t7obVWnz+sI62/WUTiM7j+Y8aYx51zj2nXes/zHlu+fPkzXKmeQWEWhcA8EyDAnmcFQnIQQAABBBBAAAEEaiOwefPmRfF4/Ledcxpw62jrq6eQkgMiovenP6afGlDz2KQp6PFTBBpEgAC7QQqSbCCAAAIIIIAAAgjMrMCXvvSlZc3NzbEgCALP86zv+/bo0aN2yZIlQSKRsL/+9a+tMcbeeuut+ZldM0tDAIF6FSDArteSI90IIIAAAggggAACCCCAAALzSoAAe14VB4lBAAEEEEAAAQQQQAABBBCoVwEC7HotOdKNAAIIIIAAAggggAACCCAwrwQIsOdVcZAYBBBAAAEEEEAAAQQQQACBehUgwK7XkiPdCCCAAAIIIIAAAggggAAC80qAAHteFQeJQQABBBBAAAEEEEAAAQQQqFcBAux6LTnSjQACCCCAAAIIIIAAAgggMK8ECLDnVXGQGAQQQAABBBBAAAEEEEAAgXoVIMCu15Ij3QgggAACCCCAAAIIIIAAAvNKgAB7XhUHiUEAAQQQQAABBBBAAAEEEKhXAQLsei050o0AAggggAACCCCAAAIIIDCvBAiw51VxkBgEEEAAAQQQQAABBBBAAIF6FSDArteSI90IIIAAAggggAACCCCAAALzSoAAe14VB4lBAAEEEEAAAQQQQAABBBCoVwEC7HotOdKNAAIIIIAAAggggAACCCAwrwQIsOdVcZAYBBBAAAEEEEAAAQQQQACBehUgwK7XkiPdCCCAAAIIIIAAAggggAAC80qAAHteFQeJQQABBBBAAAEEEEAAAQQQqFcBAux6LTnSjQACCCCAAAIIIIAAAgggMK8ECLDnVXGQGAQQQAABBBBAAAEEEEAAgXoVIMCu15Ij3QgggAACCCCAAAIIIIAAAvNKgAB7XhUHiUEAAQQQQAABBBBAAAEEEKhXAQLsei050o0AAggggAACCCCAAAIIIDCvBAiwqygO55zp6+v7L865z4iImvV1dnb+cTqdXmKM6RGR3xKRuIg83NTU9NlPfvKTw9Fix5vXGOPS6fTvicifiUhMRL7f1NTUWT5vFUmru59M5BFlpre39wPW2j9MJBLvvummmw5jWbmY0+n0KSLy1yJyiYi8KiIdqVTqx/rrsrrli8hLnuf9XkdHx1PRksabt5ryqbtKV0WCx/MYM12X9LiI/G4qlTqA5fiwvb2977TWfsU5d3N3d/cPi3Vy3PoaLamnp+c8Y8wDIrJGRPY6567v6uraPlFdr6J46/onlSx7e3s/ZK39f40xS0VkUEQ+FW37WFYu7ltvvTW2atWq/8c5d9XYY0uxfr5GRP7GWvt/RnW2bBuveKwer77WdYWrIvFf+9rX2rPZbFpElqZSqWvG2RfmROTr+/fv/+Nbb701r7+Z6PiC5YjlPffc0zQ8PNwrIu8u2pb2hbSHKlfQifaJk7W1q2xLLZh2+niWPT09ZxljvioiF4mIZ4zp7ejo+L81nqE9dGK9JMCu4mCSTqffIyKppqamD+rPh4aGHnTO3SEiR4wx56VSqW/8yZ/8ib9q1ar7nHPf6+rquq+sslWc1xizzxhzu4jc0NnZube3tzdtjHmys7NTA/aGfY1nWdYIP1NE/k5EhuPx+NXlAfZ48y5gy17n3M6urq7b+vr6NlhrvxCPxz+azWZPM8bcLSK/l0qlftnT0/NWz/NWd3Z2auASvtLpdMV5c7ncb1Sq62MbnI1WQcfzyGazf+R5XtDR0fFHRbevGGMOp1KpW7Ect6Hzbufcn2p72lr7R2XbdsU6F23jmzdvTsbj8W8ZY+7p7Oz8jp5o0wA7l8t9PB6Pa7B+Ql0v3z80Wp3U/PT29p5gqUFKb2/v5/P5/Ddvvvnmvel0Wk/w/qG19kPd3d3HdT4sT6wN6XT6dufcJcYYG4/H3z/25G1vb+9ficjV1tp/V76/6+npeX2lY3U2m/3aePX1lltuyTRifdQ89fX1xa213xKRxSJyNJVKva98X2iMGero6Pj83Xff3ZbNZj8pIt9OpVJ7ivvPiu2hIAj+EcsRy2JA+N79+/d/RE9O9Pb2/nvn3GWpVOp3aVueuGVNtE80xmhQOGFbe4Ljv7alFlQ7fRJLbUsGnZ2dP7jrrruW5XK5+40xf9zZ2fkvtIcIsKd1zOvp6bnN87wXouC3t7f3P1prV3V1df1B+QLT6fTXROSnnud911r734wx/5+19tpK8xpjtjnnNnR1dd1SPPC8X4PtVCr14Wklsk5mmshSG4WxWOyvPM97wjn31ng8fkMul1skIur6aedcN5aFgu7r61tsrf2mc+739Qpf0e4h59yXfd/f6Jw7LZVKfW5M/dSTF1/zPO9z1tr/WmleY8y7q6nrdVLdqkrmRJae52mD/Ox9+/aFlqtWrdITYP/o9ChkzHs8z0uNVw4L0VKNlKZ4wvGb1to7NViZyNgY8zadLx6Pfz2fz6eDILhx06ZNh7Zs2bLa9/37fN//XD6f/0Kl+trd3f2Tqgq5Tn9UyXJsVnp7ey92zukx6sNBEHwey8qFrVew16xZc1YQBJv12DLm5K32TnuLiLRYa78ai8V+Fh3DnXNnVTpWx2KxPxynvn76M5/5zAt1WuWqSrYeb3zf18b2Z6I2i26vnud90/f9js9+9rPPRQsqbvsTtofi8XgPliOWxYsJn0okEp/41Kc+dTydTv+hMaZZewTQHpq8ipbvE62176+0/YqItt8nbA95nnfGQmynlwuXW3Z0dGhPyfBV3uY0xpxKe4gAe/Its8Iv0um0XrH+YVdX11363z09PTcZY9aXBzDF7k13W2tv6u7ufiZazHjz6plfEVkSLWPLli2/U36wmlZC62CmiSx7enq6ReTMWCx25ziNoIrlsBAtt2zZstYY85Dv+zd2dHTs1KJPp9MPaUDjeZ52K9MrWVeLyBki8t+bmppS0e0Hk8x702R1vQ6q2ZSSOJFHLBb7Z2vt34jIlcXbQ/7R87zrOjo6tFuuYDk+dVQfNcCeyCm6Wtjb23uFc+7P4/H4BzT4KZ4hv8/zvD8NguCLlep6o/esKDuOhNt2pfym0+kvane9VCoVBtf6wrJyvezr6zvbWrulPMBOp9PrnXN/Zoy5STfpsc7pdFp7q5xwrDbGfGmc+tod7ZOntCOqsx+PbbOorXOuxzmn7Z8PaWe/8tuWiseoisdwvS0Ey5EAu3gVsU97oek5SxHZmc/n36E9VmhbTr6hlO8Tx9t+y04MTdSW0h59C66dXi5c6fhSPMa83Tn3x/F4/H3RyUraQ6PrJl3EJ99WNXA54aCgV7Y6Ozs36ezF+2Xudc79r66uri1jKmfFeZ1zr1TYcDs7Ozs/WH4/QxXJq6ufjGfpnOs1xuj9cR2e57WPbQSNd3DWcliIluPsyLR77V3OuXcaY96ay+WuOXTo0IFVq1bdWexeq912xwsKo3k/NTbALq/rdVXZqkzsRJbW2is8z1seXcFevXr1X1pr93V1dWE5iW8VAXZY57S72QRB4f06ToVz7gtjAuxR81ZZ1HX7s3LL8kz09PS8yxjzhyJyffm4AOME2AvecmyAXTx2f9U5982urq7/Ucl5nAZ6p+/7XwyC4M/GnBC6X8cd0F5FdVvZqkx4pQDbWvtj7UWVSqW+kk6nLxeRvzTGfLCsi3jF9pCIfKNCgL1gLdPp9I0i8pFEIvG7egW7r6/v9621F3d1dX1iogB7obaHJtonjrf9Rm3tSdpSb1qI7fTIc7zjS/GedT0p9he634x+P4nlgmtbEmBXcTApdmve39nZqVcK9OpAqYu4HqCHhoa+YYzZ1dnZ+R/GBsfjzatdxLVLWiqV+nQxeFxIXcRPsNSBeowxncXi8ESkTUSeF5FrUqnUr3U6liOVtdjt7iFjzB90dnY+Maa7jnbzbo5OAOmAFc65f5dKpa7TJVQxb8W6XsWmUpc/mcjD87yu8itaOuCUc+6mVCqlV2iwnKDEy4OViYyjbt533nnna4Mg+FoQBDd0d3fvG9NF/IuV6nqjdxEva0yfcAU7nU5rD5W/EJEbdayF8qLAsnLFHBtg9/b2Xmmt/boxprU4R7uO/+Gc2xSNpVK8H/aEY7V2ER+nvjZ8F/HiidpRve6Kde471tqP6gmGYtvouxpwRz0vxjuGaxdxLEd1Ef9L59wvy3pN6uCPt+sYK9HVQtpDJ27jlfaJ422/0RXsSY7/2gNwwbXTizFJxeOLBtfOuW+LyP1jLyjSthxdJwmwqwgJygfXCoKgJZfLPWCtva2rq+sf+vr6tJvYa5uamj5aaQTw8eYtH5hr//79+1etWqX3KP3zQhrkrNyyvOtjpW58xQ2+NEBK+bwL2LI0aNSWLVuu8n3/P8disQ8FQXBhEAR/rlcOOjs7D6bT6QkH5iqft3yQs/HKp4pNpu5+Uj7IyRgP7Tq6q6Oj4wvFgPrPnXNN5beHTDBvacC4hWQ5XlA4ntN4g5z19PTo1Zr35vP5G8oHOSsvn0Yf5GwCy/XGmPuttX9QfgUh+v3YQc6wLMiMd2yZ6ERG+SBn5cfqsYOclRs38iBnZVerRgXYxW7N9xljHu3s7PxKX1/fRdbatLX2Y93d3bsnOoaPHeRsoVum0+nfF5HX79+//zPFQc50DJr3dnZ2vi+6iEPbcnQzQ2/1qLRPHG/7LW9rj3dsKg4YGw5ytsDa6RUtiz1+dGCzF3Qgw0q9bWkPjdRLAuwqQoHigeNPdKCt4iO1wsd09fT0vM3zvO+JSCAi+kgKff3P4sBH4aAeHR0dP+3t7T1h3rLHdP0XEWlaSI/pGs8jKoryRlD5IGednZ27sBypsMVuOv9NRDaUP6ar+CiUW5xz/0HrlnPuURH5hDFGR30NB4wrPtqn4ryTlU8Vm0zd/WQ8yzGP79B74baKyMedc+/QQT1SqdQNE5XDQrTs6em5wRjzZREJrwaqmed5+ui9pIicUOd6enp0/yhdXV26T9UrNfoUhrUVHtN1wrx1V9GmmOAJLPXxfO8QkWO6SOfcgD6Kz1r7diwrI6fTaa1Xv13sHdXvnEtrnSv/ddTronyQs87Ozn8qXgU74Vg9Xn2dYjHX1c+LV6m+IyKXFtsuaqmDbd435jE+WWPMfzTG/CAaMG6i9hCWYTswtGxubv5O2WO69LjzknNO96s6On14DKc9dEKArU+fOWGfON72Ozw8vHqy9lDxpJDeB7+g2unpdLqipQ74KCJ3Fsc9ssVjjz5ObjvtoRN34wTYdXVoI7EIIIAAAggggAACCCCAAALzVYAAe76WDOlCAAEEEEAAAQQQQAABBBCoKwEC7LoqLhKLAAIIIIAAAggggAACCCAwXwUIsOdryZAuBBBAAAEEEEAAAQQQQACBuhIgwK6r4iKxCCCAAAIIIIAAAggggAAC81WAAHu+lgzpQgABBBBAAAEEEEAAAQQQqCsBAuy6Ki4SiwACCCCAAAIIIIAAAgggMF8FCLDna8mQLgQQQAABBBBAAAEEEEAAgboSIMCuq+IisQgggAACCCCAAAIIIIAAAvNV4P8HsnsOUrVXqCY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9444" name="AutoShape 4" descr="data:image/png;base64,iVBORw0KGgoAAAANSUhEUgAAA9gAAAFYCAYAAACoBVSAAAAgAElEQVR4Xuy9B5wkV3Xv/7tV1TlMT067OzM7m6WVtKu0QhJCIKIxxjj744CxH9ogiWCeE35/bPDDCRBI2iABRs/mj3kmY4INkpAIiittXmnz5Bw7p6r7Pud29+zM7MxO98SemXM+n/pUdXXVrXu/Vd23zj3nniNQgHzxi1/0pVKpf7Us62N79+49TqcePHjwnVLKt+zZs+cDjz766NullL9hGMZfpNPp/QA+ACAF4POGYXzQNM13AbDt3r37U4cOHfqAlLIUwOHJ5+/evft9QghZQNX4UCbABJgAE2ACTIAJMAEmwASYABNgAktKQBRy9UOHDr3Hsqw3kDKdU4C/9KUvOePx+EEA7wDQB+B39uzZc/LgwYPvBfBxALoQ4hO7d+8+dPDgwSoA/wpgB4AzAH7d6XQGpzq/kHrxsUyACTABJsAEmAATYAJMgAkwASbABJaaQEEK9lJXlq/PBJgAE2ACTIAJMAEmwASYABNgAkygWAmwgl2sd4brxQSYABNgAkyACTABJsAEmAATYALLigAr2MvqdnFlmQATYAJMgAkwASbABJgAE2ACTKBYCbCCXax3huvFBJgAE2ACTIAJMAEmwASYABNgAsuKgJBSOqjGQohEruaF7pvr+VNdm8uc/f1gnpknOfcc87PEz9L454H/6yb+PvLlwb8j/h3x74jfl/L9v+D3EH4P4XewzDMwl98M/46W8e9ISrkTQL8Qon2cgn1N9qE4NW7fWgCVQohXxu3zA9gA4LwQIjhuP5fJPHNKLj9LQvDvKDPgwf8h/P+Z+1/gvoP7TX5nyPwv8vsSvy/x+5KU/K7I74q538HKeFdcVvZ2riwTYAJMgAkwASbABJgAE2ACTIAJMIEiJSAOHTr0wyKtG1eLCTABJsAEmAATYAJMgAkwASbABJjAsiEgDh48KJdNbbmiTIAJMAEmwASYABNgAkyACTABJsAEipQAK9hFemO4WkyACTABJsAEmAATYAJMgAkwASawvAiI/fv3v215VZlrywSYABNYmQS86dFq3YpUG+lYtW7GKzSZKNetdMBuRiKalbpoCnsobXMGLc0dimueUNxeEoraKkKTaVTEL9R5w63XulJD221mbKuw0vWzISY1bcQUjra4vezZ7sDOp6a61mzK5XOYABNgAkyACTABJrBSCXAe7JV6Z7ldTIAJFB2Bb37kLVV+t/gNLR1/o8MMXWdLh6sNK+HQ0zGbzYrN5f94CBKDEBjIZnaoXJDGC3xfQHxl6yPBryxI+VwoE2ACTIAJMAEmwASWOYG5vNAt86Zz9ZkAE2ACC0fgB594d7MjFft1PR25y5YOX+NODdc4kkP2hbviopYclsDXIeS/XfNI+KlFvTJfjAkwASbABIqKwOl93tcLAW2mSgmIlCMcernpccRnOpa/ZwLLmQAr2Mv57nHdmQATWFIC3/9fv3KrTUvtMMzEtcJKbrBZ8bW6Gat0JofKHOmQvqSVW7SLi3YJ+WUNeHzr/tDZRbssX4gJMAEmwASWjMCl98IZ8/h3f1U2fux5VAaknFml0IXENRjBehF8bYc1/F+lIvGUodue2fjwUHDJGsIXZgILQGDmX8MCXJSLZAJMgAksFwLH95SU2jTr9lF342+Zmu02w4yV29MhryM1aiyXNixyPckykcwuiXHbSUAmAZGQkCEB7TwEzkHiHHSc2/ZQ8Nwi15MvxwSYABNgAgUSOPaRak80lv7Q9+SaP/+abPIOY/aOWZsQxA4xiA0IXdqBgf+uEPGf2DX8ZOPD4f4CqzXrw++//8ZmmNq2JLTNCWjNcamv8Yvkzx478OI/zbpQPnHVE2AFe9U/AgyACTCB8QRO3e+/RUjcBkveLgVuFMD6QgkloCMGHVEYah2DgajMrrOfaT9JGRKoQAJlIoFyJBBQuumqlfMCOC8FXhWWuCiFOAPT7Ba66N66PzS4aqlww5kAE2ACS0yABpuDmvGR/5TrPvQN2eAanYNiPV1T1iOE68QwtmCk0y6soRgMPSoNPQpdp+04dC0Kw4ipz7qekIaeFELTIU0NMk1rHTKlSZnWhUxptK0+I6kLmYxDL49JoywM3RcUdme/dE47UN4gIrHtGPrilw48d/8So+fL50lASnkKAA3s3yWEUAFgpZS7AFDcmItCiHtyRUkpad+7AXxCCPH3UsptAP4dQA2A3UKIb0kpfxvAfgAdAH5HCHE6z6qAFex8SfFxTIAJrDgCp+73btMktkqJOyTEzQK4nRrZAi8uSV9mnd1ug2fR2l+BuFK2y0VCKeDViOF6MYzrMbRodSjOC4l2QHYB6BFAD6TshkC3JUSPltaPbz000lKc9eZaMQEmwASWJ4Fju71Vg7r7//uuXPf+b8t1tggm6qT+khI0NjVBiJlVCtMy0d/Xh97unmUDowwJ80YMfrPaObz7wQdPrfZOuKjvW1bBJqPIx0lpzirYj5DCDODpnIKdVbq/mlWmXxRCvD577PsAfAoAKdKkXNMxWwHsE0LQdt4y868h76L4QCbABJhA8RF4bY9vs6mL9cLCFghsBKwNgNgUh97QCTe6pBsX4VOKdJv04gJ8xdeIbI0cMLFDDOFGDGKnGCC3uqKt65JUTOKcEHgKUv4objee2vHZkZElqQdflAkwASawzAmc+pC/rD3p+ufvyob3fUeuQ3JSDDOf34/rdtyA9c3NBbfUNE2lZHd3d6GnqxtDg8XhoOT2eOByuRAMBpFKTvQm8yEld4qhXzRo4f/x6Udefq3gRvMJC04gq2CTJfowgDcCWAvg2wC9++HJcQr2PwB4P4AfAbgbwIeEECo7ipTyi2StBvAcALJ+HxJC/GmhlWcFu1BifDwTYAJFTYAUakvDXw7A8YY+uBp6pQs9cKIXrsyiPrsweRR+MRrlcDhgs9lgqMUAJBAOhxGPxWZ1+RIkcaMYVAr3raIflRyYdQJHAbxkAU8IzXpq28ORJ2YFmU9iAkyACawyAoffX+f+oVF2+iG5rWFy070+H67fuWNWivV0GBOJBLq7SNnuQndnl+oXpxPqR6n/VH2pYYNu5BdPVEDA4XTC5XYpJdrlcqttt9sNp8sFp9M5dkkaADh/5ixOnTiBSCRyRVV2of/0BoT3PnjwpWdW2aNR1M3NKth0I8sA/COAAIA/ysaCOUMKtpSSrCi5+/YxAI8B+IkQ4nezCjZ9T9lRbsqu351zNy+k8axgF0KLj2UCTKBoCbx6n2d7p/R+8sey7p3flWsxgMud5WwqTZ14aVkZSkoDCAQC8PtLILT8/jJ1XR9TpG2GDXbH1YPAUGceCUcQDocQjUQQDoVVpx4Jh9VytZeN8W1bhwhI6SZLQxoaUmotsmstu1+A5oj7kcIu0Ydd6MctYgA+pGaDaXmdI8UTUsMvNEvlCx+EhiEBMaiZGNJNbbD5seHR5dUgri0TYAJMYP4JfHbvluP/W163fXzJHq8H192wAxs2kTFwYSUUDIKUblKgbTZDDUpTn7wUcvHCBZw8dhyjUzhE3SQGzu+wRe745Ode6F2KuvE1JxLIKtg0/6A0OxebFG0KoNoEoDurYO8F8HcA/kUI8REp5feyyvQfCSF+OG4u9nUAjgH4TSFEwRlS8ntb5DvIBJgAEyhSAq/dV3LTk1bVwz9B7a6fy2qYBYaWsNvtCJSWZpZAIKNQl5ZOGM1e6qaTAk7z1mhkn0b5yZ1OSjlv1dKQSZ2yS/QrpXuVu55T9FqaZ9cvII8A4mVh4fktB0Nn5g04F8QEmAATKFICj+9reuaj1o2vz7mEk4WXXMGbN26Eps2Y6rpIWzX3anV1duLU8RPo6e6eUFgV4uk3aL3v27//hX+b+1W4hLkQyCrYdIOeBPC/AJB7IAWp++g4BZsU6l+adB2LLNlCiD1Syv8D4NcA/IyCpQH4mhDiDwutFyvYhRLj45kAEygKAt+4r+5dz1q1n/qJrNnYfpUAZOT25fF64fV61ZpG4WlNLw0+n39G63JRNHZSJVKplFK2e7Lz10ZH59fwSkHWlLKNftwkBuCCWYwYFrtOQwJ4EVI+D0173hDGc5y7dbFvAV+PCTCBhSTwH/vWfvPPrZt+NYyMxfiGG3di05YtC3nJZVc2DXCfPH4CrZcujdXdgMRdovuHWw78/J1/A5CyxrIEBMYp2L8K4L9UQFQhfm3c/k8D+BKAEwD+dVwV/yegwuJTFPEPZudwk2s5Kds7AfylEOJQIU1iBbsQWnwsE2ACS07go3uu//BrouQvXpCVleTqPFmqa2qwcfMmlFdUKEWa3LVXupB7eXdXp7JuJ5PJsblpOdc6Qzdgs9vHXO3IbZ2U9Pa2NnS0t18RzGU8L1Kuf09cwG+JS7Dxe8PkR+k0BA5DynMQWgiQYbVILSQ1GQLMsBBGGPF02DI8oWsP9E8/sXCZPqSX3gtn2ldmB5IOK2XapWG3w7TsUrfsMA07hOWAlDZowichvYDwQgofYGW2BW3TfmT2a/KSlPIJDeJJTs22TB8KrvayJPC9++oe/p/mzfcNgOY42/DWd7wdZeXly7Iti1Fpmrp17JVXcPH8hbHLbUZw+Ga9/64HH3mZFDiWRSaQU6THp+OiKoxTsMldnAKY/ZUQ4kCuelJKihxOruNxADTp/v1Zd/G3A/gCgOGsqzin6Vrke8qXYwJMYAEJfHjvzWv7YP/UGQR+uUV6XJMvRcFO1m/cgE2btyBQSjEtWPIlYFmWiuba1tqqFO5YNDrlqTWIYZ94Fa8XPNUsX7bTHHccUrwKYZ0UEqeFFKeWi/v5yb2eG4QmdkGKWwVwI4AJczTnyOXK06U4AiGfkFI85XcEn1n7oHL3Y2ECTGCeCfx0X+VffsS66ZOX4FNu4Pe89a2orqV0wCwzESBL9rM/+znS6bQ61C9S1t1W98e/cOj5v53pXP5+5RJgC/bKvbfcMiaw7Ans3nvLh1rgu++kDKyfylpNc6W3bNuGpub1MIyJuTmXfeOXqAED/f1ob21De2srpnI9vwFD+FPtJCigGsv8ERDAMQvylAZxEhInpdDisKQdmrRDSDukZgckWYPtEFp2n7RLoeX14GvSsqTQRiUwqAH9lsQIJAbhwNA1DwavyO167n5vZVKK24TE6wDcBsibAOGevxbPoiSBZ2BJSrXyxNb9IUqhwsIEmMAcCRzeV/Ynf2bd+PkTKFW5rN9wz5uwZi1lN2LJl0AoFMJTP/oxguOma92OvmMnDdet5x/+YSLfcvi4lUOAFeyVcy+5JUxgRRD4wJ6d1/UIz2dOysBdfXBNqTw0k7V6yxZUVFauiDYXayMokmvrpRacPH5cuZSPl18VrXifOKeikbOsCAJDSuEWFGFdrAFksb9hkzX7iBTyFSHFMUB7Zdv+0VdWxJ3gRjCBRSJw6j7fu/7a2vkdChBK8ro771DBzFhmR+CFZ5/F2dcux8NcJyKx29H3nocOvETzgWclD9x7w0ZhGI1JS2tISa0+rem1KYgqKSHKrchHH370SN5uy7OqAJ80KwKsYM8KG5/EBJjATATevecNR8MwKtzCHHQi1esSVocD1nlDmhcMQ5566KHDJ8eX8cd7b/vnC/D94SkZmFJr9peUqLnVGzZuWpaByWbiVczf07zuE0eP4vTJUxOqSam9/licAynbLEygKAhIcUQIedQS4ogO+Uo46Tty02NdU897KIoKcyWYwNIQOLnXd8ensf3p78k1KlDJjptuxLXXUWYilrkQaLl4Ec/9/BdjLuNU1lvQ9TWXTJ8yNVFqSgRMofvTEP4UNE8awpOSmjslNFcKmiMhNUcENkcYhhGGbUY97Vox3NuM8Je+cOC5v5xLvfnc+SUw442b38txaUyACax0Avffu2PbS1rN8xfg883U1lIkrRIk40NwOIOwXZH/gwKtNDY1qbyblVVVMxXH3y8wgXAohFcOH1ZW7fHSiDAeEKdxoxhc4Bpw8UxgFgQEvi8hvuoOB7/e9LgKYsPCBFY1gVP3u3f8H3Pzc1+SG1Vy6S3XbMPNt966qpnMZ+PJZfzpJ57AyPDIfBZ71bICSFrbMXx4jRb9q4f2v0RpqliWkAAr2EsIny/NBFYagb17b/qdJ2T9vw3DMafQ3VXV1Uqpbly/flVEAV9uz8FAXz9eevEF0Hq8lCKBJhFGE2gJoVGEsR4heJAJ/sLCBJaYQBDA1zUpv7z5QPhpAcxfMvklbhhfngnkS+DsnpL1/ynqjv2D3E7R+5VLOLmGz1YsExgdtmCzC9jsgMPJqkWO5WSX8dkyzp1HsWYofZrd4QBRHhq6InyGOnSjCAY3IPj1ynTizz/92MsDc70un184Af4VFM6Mz2ACTGAKAn+8b9env2ut+3Duq3WNDXC53YhFYyoydSwWA1lApxOny4XmDRuwcctm+GY2fvM9KAICLRcv4cjLL1/1vlI1K5BAowgpZZus3ZtFEBtAug4LE1giAgLdUuJxDXh86/7Q2SWqBV+WCSwqgdP7/O94WlZ/9WNyh/IwW7NuLe6+555Z1SESkmg9Z6Ltoon0pFAchg2wOzIKt90uYHdAKeBOl0BVvQZ/YPWoH9RPPveLXyA9KY4JvR+RspxbSGnOKM92OJ1OpUSP/56OnyzB0SDOnTmDi+fPIx6/0jnHCRM3YOh0I8IfePjgS0/M6kbzSbMisHqe8Fnh4ZOYABPIg4D49b13/fQZWT02BH7jLbdg27XXTHlqKplENJZRuuOxGKLRGLw+L9Y1NORxKT6kGAm8duo0jh09gmQimXf1ypHAraIfu9CPm8QAW7nzJscHzj8B+TKk9v9rmnwRphXSYIRj0gyXucIhTg02/7S5xOkJnNxb6QWiXs3QfVKmvZqpu7YeCD07H8yO7vN/7l/k5ge+KpuU6wZ5it3ztrcW5CUmJdDbYaHlvImBHmvW1fL6BerWaahv1OHxrXxVJBKJIJFIjCnMC5H1pLWlBRfOnkNnR8cV90WDxI0YvLgZofc9ePClZ2Z94/jEvAkU9FQfOHBgsxDiKwDqAHRZlrXb7XafiMfjBwG8A0AfJfDes2fPyYMHD74XwMcB6EKIT+zevfvQwYMHaRLlv1IsBQAUZu/XnU5ncKrz824BH8gEmMCSEfirD9xa/Wyq5NgpGVAhSCkf9evfeDfq6uuXrE584aUhQMp1V2cHBgcHMTQ4iMGBQdBgSj5iQOJaMYxd6MMu0a9czFmYQBERIHcLcr8JAzIMqQ0LIdsB2WIJQetWS+it2x8evVBEdeaqLBGBM7td9VJo5VIXZQDKYWXXQLkUyOwTCMASfkB6IUDWZHLXVi7bU8irAvizrftD35tNk17b49vcIrzf+jt53dYzKFFFlJWX4y3veLvqs/OReEyi7byJtgsWaHs+xVdCyraO+kYNbm9Basl8VmPFlBWNRnHh3DmcO3MWkfDEvlQnRVsMnt2sR/7wMw+/8PyKaXQRNiTvJ1lKKQ4dOvQvQoiv7d69+wdf/OIXfbFYzK7r+m1Syrfs2bPnA4899tjtpmm+12azfTSdTu8H8AG73R5MJpNfMAzjL0zTfBe9g+/evftThw4d+gMp5XoAhyefv2fPnv8hhJjfX3ARwucqMYHlTOCBvbfe8XNZ8eN2eJzUDp/fjze95c1qzcIEiAB17qRwDw8OYXBgQM0XI8+FmaQaMaVok3X7BjEEN8/hngkZf188BLoAtAKiVUBetIR4FcJ65ZqHw5xKp3ju0bzV5LX7fLdLiVulxC4IsWsu6e364ESr9OIifLgEH1qlBy3w4g7Rhz8S51AnY0/Asj607VB4QgaOqzXm1F7vvf+NNYc+K69BDJnQKDQF622//E7lhjyT9PdYyg28t9MCWa8XWsh1nJTtOlK2PXmrKAtdrWVbfk93t3IhJzf1yXKL6H9tA8J/8LkDL720bBtYxBXP++ndv39/jaZpDwEwAdwE4OdOp3NPPB7/WwCv7tmz5/FHHnmkXNO0zxiG8Q3TNH9zz549v0dtP3DgwCellE9rmvYHlmV9cd++fT/JWsP/Imv1nnC+3W7/0J/8yZ9MPXO/iGFy1ZjAaiFw755b7v9v1H8ukk0hUVtfh7vuvhs2u321IOB2zpIAzRPr7+tDV0cnOtraQKPtM8kGhLBTDGI7hpTCzbm3ZyLG3xchgRgEjknIw5S3WxPa0S2PjB5eiHqe+ICnWrP0BkPK4OZHQq8txDVWY5mn7vduE5Z2o4B1kwRuB8SNs+FAiu5pGcAFUqLhxSXpU4p0BMZVi3uH6MB7xXlUIfa4LsyPbnkkSoM5U8qRDwYCiZT++Gfltl95UtaOHVO/Zg1uf/2dcOShXB99Po2OS/TKv3Si6YCm0SIy6+xnoQG6BghNQNcB3QAMA9BtQq2N7Dq3P/fZNKHmi6fTEmaa1vQ5uz1uf6BCYP1mQ80hXwlC8W9OHDuO82evDDexS/Sf3CRH3/vpg6+8vBLa+oE9O69LCONNQWl/vRPp9oCR/tJnHj58ZLHblreC/eijjzZblvU9IcRH77333m8dOnTooJTypwA2Syl/sW/fvh994QtfKEsmk4+TlVtKuWHv3r0fowYdPHjwU0KI41LKuzRN++S99957IVveZ6SUr0opn5p0/gN79uyZmAdmscnw9ZgAE5iSwO/uveMbP5Z178l9SXOtd958M4TI+++EyTKBMQIjw8Nqzlhnewf6+vogrZnn9VGgNHIp34lBXC+GVBA1FiawLAlk83ZLyIsQWki5oGfc0ENSkyFhaRHoMoR4Oqyl3eEt/zIQenV3oFHq6XWQWiOEtQ5SNELI7BobJ3OQwEVAnoPAOWFpF4WG05aFC9ccCJ6fihkpZ4Ypy4Upy3SIUguyEhrKNEt6IOVzWw+GV8UczlMf8pdpCfkuCfwKBN4IYFbuWWfhx2uyBKdRijPSryzUc5F3inb8vriYqEbsH9Mu1z9d/6neyPjyXt3re90JUfrNT1jXV/fApb7SdR07b7pJpePKR46/mEbbhaVVrvOp50IeQ4HaGjboaN6qq4BtK0FCwSCOHz2KSxcuQk5ySbhN9J1oQPjjDx84/PXl0Nb77rulKS3lL4el/fYR2LYOS8e6Trj9OcPP+DZUini6QYY7qhF71qOl/mP//sPfWeg25v3EfP7zn29Kp9Pf0DTtN0hBPnDgwJ8IIa4F1JsNW7AX+k5x+UxgCQk8cO9N72jTvB8/gdId4/NVv+7OO9G8ccMS1owvvZIIpFIpdHd2ojNr3Z4qKupU7SWXcnKjpBdPilTOwgSYQJ4EJEjxpnx7FTQ1N7ue6eSYAJ6BxBOmbj1x7cORYzOdsFy+P70v0ABpvUcK+csCuLvQeo/AjhOyFK+hBCdRqizVSWiFFoNAaSn8JX54fT60t7aBFKPJ8iuijRTt/ipE/3rr/vBj9P3pvd7/9WVs+Pjn5aaxw/0lJXj93W9AaRnd3pnl5MtptJxd3cr1eEpkIV/XrGPDNh0OV95q08ygl/AIij6eUbSvDBvhRUo2I9xTLaIvlsr01x85+MKXl7CqEy79wL6b3n/aKv2bFnirR2Er/IeVLc2HlFwvwt3ViD5fhtTXHz7w4r/PdxvzflIeeughh81m+79CiMdoDvahQ4f+ybKso0KIYG4O9aOPPvp2KeVv0Hzr3BxsABS8//OGYXxw0hzsD0gpS8fPwc6dv3v37vfxHOz5vtVcHhMojAAFMOtI6Z86K/3vvgD/hOArNHfr7jffg4rKysIKXQZHU+qRaFgiHJKg7dxC+0jI5Ww6lzXar+sCZISVllTrscXMbUtICyBXNRLKGapSmDgEyMOeUpmode6zQ8DhADx+seryi1KwtIH+ARU0LRM4beZ0npsxil8SHXiz6OK528vg98ZVXBEEhiDxpBDyiaRm/uD6h2NXhjEu4maevN9zvW6JX5FSezeEpCC8BQlZiZ+QdfiJrMX5AqzTJYGAUqBLSkpU7BK/3w9fiR8ej+eK67e1tCiFaHho+Irvfk204rdx8ZwJjPwjrrv5iCwfO2bj5s3Ydfvr8m7Pq8fSuHCalevpgK1dr2PjNfqKCcY2OjKCY0eOoPXS9E7DbqRlkwgPVMvYK2VIfPugecMX8dhjkxKz5f2IzerA9++55a9OofTPzqIkE6UvDykrK1PpYWmZSVww5RoRCVXI+KVSkTjsFYkf7a/0fxN/83R6pnOn+z5vBZsKOHjwIFmsScunaOBPO53OP6T9HEV8tvj5PCZQfAT27Lt1X4v0fPCELN2QyAZFGV9Lij76xjffo3JcL0dJJYFYRKpIqJGwVNvh0cw2KdPFLDQfzB/I5BClNCcUfdUX0K46T4zmmVHbqL3R0OV2035fQMCnytFUWTS/rZiF3MdHRkayCvdQZj00dEV+UWqDHRbuFt14BzrUvG0WJsAEFo3AGQH5Iwntv7btD/5g0a6ax4VO7PVu1aA1AFaDALZCCAq+25THqRMO6YcTP5Z1eFrWIBeZ+2plkDW6orJKDUpXVlWitLQUgkZkC5SOtnalaE812EixKYLIRAWneCi333kn1jasy/sK506aOHNi1vpE3tdZCQeuadSx4Rpd9cMrQWiqFinabS2teTVnmxgZbJahf/uXg899KK8TZnnQH++97Z+Po3RPi/ReOeoEmoOvqYGpQGkAgUApSmhN3h8+39jvi+af9/b0oq+3R62n8gaZrnqNCEerEO8oQ+KIT5hPOhyhbzz44Km8XihWxpMxyxvHpzEBJpAh8JHdr6vq0LTHT8vSN3XDNWVYjzXr1il38OWQr5oU5dEhiVhUIhrJKNG5hYKarDQhK7hSlkuEso5Tu6m91HYK6JKvUIqUjNKeUby9JRpKSou/m6AOs6O9HWdefW3KzrMeUVCAoLeLDlD+bRYmwAQWjUAcwFNCih/C0r639dDIgsXXufReOKM+91Zh6Y2AaFDz0oEGSKwBQFlryA1+1kJRvslKTUr1aQSmLYdSX1GO6fKKClRWV6GyqirvdFj5Vq6rsxMnj3w2W4IAACAASURBVB9Hb3fPFadUVVfhjje8YUpL+HTlX3jNxKtHVmDnmC/QWR5HruPX3GioQGsrQShXd29PD3q7u9HX06sGsK8mVSKevgFD365Mxx747GMvd88Xg/ft3fWpY7JsXxu8E0Ld029rw6ZNapCKpj7kO+1hfL0S8bhStCnCOindU3mFXK0dm8XoyBpEnqtE4gsPH3jpm9MdW/xvTvN1t7gcJsAEpiTwod231T+vlZw5L/1XjBCS29rGTZuwfkNz0VusSXHuajXRftHC8MDMgbL4cciPAFm1KW1KwwYNpRWFW1zyu8r8HdXd1YWzr50BuVROJWTN3oQgGhBGowirOducBmz++HNJTGAGAq9K4AcQ8gexZPhnNz2mphHmLSc/BrsY8m6AJTYKYBMENkKqwG601JFRK+/C8jzwO3Id/lvW49RVlGpSohuaGlFXXw9y/V4soYwMJ44eU4EiSa674QZcv7MwL3cKZkZBzVhmR4Cs2LfcZVsxbuPjKVBclL7eXjWQQ2t63qYSB0zsFEPHm2X4gQcPvjSrIIjyN6C/t/L2R1+RZb/fM8nQ43A4VIC+LVu3we6Y39DuuTZS2wb6+tHf3z+lV9xU7abgaRsQOlMtY9/ym6nPffqxl8fmsc37H9HsHk8+iwkwgaUgsG/fjoYXrdrTLfCO+XtTtNGm5vVo3rhRjcIXu5Ay3XbBQnebqVJusCwcAX+pQOMGHfWNupqLXsxC+bbPnT2rlO2Zcm9XIo4mEUYTQqAI5U0ihCaE4VRZKVmYABNYIAIRSLwCDTOPiFrQIGQDIPL3eZ5DpUOw4ZuyQS0UuGwqIXfvdY0NaFy/viBr8RyqNe2pNF0mnTZB1utCpKPFxNHnuOMshNlUx1LE8Z2321BVW/yD0HNtK1l+uzu7VP9K1uDJsl0M926U4c89evC5v5/uWh/ee/PahNDeHJHazRHYtgZha2yV3jWDcEzwBaB4P9ds345NW7fAoPxriyTkMk/TMAb6+9Hf14/hGSz5uWqR63y9jP6sUks8yAr2It0svgwTKDYCH953y6ZnZOXRNulReTzoZWHDpo1oWr8ehi0zj6tYJZmQaL9kof2CiXCwuOdNFyvDudSLXiZoDlrDRl25lBe70Lyyc2fOgNwqC5HtGMbrRS/uFD2oxcyBUgopm49lAkyg+AhQwLKvyiZ8X66dMvp3eUU5Ghqb0LShGe5lGockR72rzcKRZ1OYlK2p+G7KMqoRpfTacr2B1ZK19MK5czh98hRIIZ0s9SKa2I7hrxuwhqMwto7Cvn5E2iv64PSGYLvqiwPF+Ll2+/a808ot9COSTqeVwt3f25dxoe/pgZmLVDvNxYWU0kHfCSHGJqYVum+u5091bS5z9veDeWae9txzzM/Slc/SA7t3Nj+jrTnaDZfNYdhw4623oHnz5bQehsiMwqZpQm9Wcvum2z/Vsfnuy7fMvi4LF8+n0NORqZfdyNQzmb5cz9y+6fZPdWy++7jMKzl7S4HGTTrq1mm42nNTDM8SBTu5cP48wiNBjI6OYHDcqDT9DkgS4yat5/bR/vr0EO5UynYvNhmZ7lKmL8/nFobqSvPeV8ix+V6Hy5z9/ZiKMfNcPTzPwY//0DfjZ7IGFsSE/4GK8nKsb27GmsYGeLyZhBrF/l83ud+e/P9LfejzP718f7nfzBDL913gaseVVWq49fV2OLK5s/N9D8r3uHzflwo5rpBjp6pnV083Xj11Wk3NGt9vTtWfXm0fRdXfuXMHmjdsLLr3z8mMBnv71DzutvZ2ZekmGd92UrB3AugXQrTnfpBSymtoWwhxaty+tQAqhRCvjNvnB0BJcM9Tuq5x+7lM5pl52eRnqeh+R1/793+o+tufPfuffXApf5vf+qV3KTe3nlg49xNGwO6E17CjI3o596ZTN1DhcGMgEUWcQlBnZY3bj3A6iZHkZVehGlfmJWQ+yuzvsdB5yYI37QZd9lzP5TzHtQEXyrwOnOoYGauP12mgocKL1oEwwvHL9bxmTQBD4QS6Ry5bIjfW+NR5XGYG31x4UqC1Gzb6QXpqVzg8lmasJuBCuc+BrlhQRTu3OwToHi3Fs5R7SHLPZ2d4FKOjo2r03Z4yYaQtPPfqSZAiTuJzutFUVY1Lfb0IxaNjz9jd6+qwIXwB144cx3UYhgYJR+1W9X2i+9Wx42yl9dC9lYi3Hx3bpzn9sFeuR7L/Iqz4uN/X2htghvuRGr5sZecymWfuweFnaWF+R8+0deLf0QRKbTX5907RiGlO8+3XXLegfdzk/6X56DevVmZq0I6O0zr3m1lIC/HOUB6w4a1vKkHSFVvU96XFfpYmvytGIxG0n7+I9PAoznV1Tug3r1vXhIFQEF3Dg2P94Q3Nm+D1eNCbiKK6phpNzc1F9f6ZL89kMqmU7WD/IFxpCycuXrh6MAjKgxu30BQ3zSZAWAcOvPR/x6jwBhNgAsuOwAN7b73jR7Lm6dw8l9fdeaeKDF5MQu5qg30WulotZakmd3CWlUWA5m9TurGSMqGilPtLNfhLBLKOE0veWHL9ojlXFDCN3MtpfuN04kMK28QIypBQEcpz6wqR2a5AXKUMY2ECTKA4CFyADz+X1XhK1qIFmcHg8VJRVYnrrr8e9WvJrrRyhDxaTx9Jo5UyZrMsOAFyE996g4H1W1ZIiPECiFEfSu7jZNWmIGI+n09F/c6tvf5M/neK+bMSJRKOQLxn713PJaReloDui0J3R6E7I7DZRmC/YqZ+jYilN2P0xSpEHzlw4DDlw2ZhAkxgmRB4YO/Nb/svWf/9Ydg1yh141xvvxtp1CxcvprvdUumi7HbKySlgd1xekxVzsgz2Wuhqp2BlrFQvk0dq3quZU7ZpTco3Kd7F0P9SZ9ne1ob21lY190oWOGnRg7RSvmtEDDdhALtEv4pizsIEmMDiEDiBUqVU/1RWowtjMT0nXLymrhbbr78eNbW1i1OpSVfJpVdUKSWjUGkW41Gppt+saZqbIjLUb+Ho82lEwzxgvdg3t2athhtutSnvLpbVQ0BU7vnNWf3aahFLbhLBF2tk+NOPHHz526sHGbeUCSw/AvfvvfmXvy/rvxOCXWiahjfc8ybUr6HUoAsjJw+n0TLDKDm5CyvF2055m4FEfFZ/RQvTAC61aAhMzs3tK9FA0cyXSihPaEdbO9rbWtHV0TljoJPp6klB03aJPuxCP3aIIVCaExYmwATmh0AKGl6W5fgZqvELWYVhZGIkTCVkqSaLNVmuF1pSSYCU3dFhiWiIFGmpFGlSqq8mFExy83UGatYUFqXaMoFXj6Vx6Qz/vyz0vb1a+S63gMcnQGkvNS2zCE2MbY/fT+WkUlBT4tIpqbKjTLVN59DAS+NGXZXNUlwEZq1gj29GHaLJLSL4ixoR/fvP7T/84+JqIteGCaxuAvv23fybP7TWfJWiNpI7zt333IPaekoXOv9CSvLhn6U5D/X8o+USJxGgFwp66VRLQEN5lQDNA19MITc4ikxO+TNj0ZhKBxaLxdQyVfqSq9XtVtGPW9GPO0QfqldgxHJKexTMLdI+tk37R5H7bEcASWzDiHK734zRxbydfK1lTiAOHT+T1fg5qvG8pOR701t9qS8kD67tN1wPmmu9UEJpJEcGJYYHLYwMZJTpuUhphYatN+igQFozycighSPPpREJze2aM12Hv196AhU1mlK0Cx2AWfqar9waiOv/94ek0+GE3ekAJfLOLE6VyJvWDlo7nZCWxKWLF3DpwsVpE40TpgZEYlsx8t0Kaf3pg4eeKywnysrlzC1jAotOgPIMhqT+/h+j7qMRGIJyCL7xzW9GdW3NgtRldEjipZ+mEI9xZ74ggLnQGQlU1mhYsz7zklEUruWRCOKkcEejiEZjiITDal43pfu4mqxDBPUiCj+S8CM1bp1CCZLwCVqnQPO/3Vj4HLZJaLgEH1qkN7OGFxelF71QGf4WVCiI3BYxooLJbRLBFTn4sKAAV0Hh5Pb9JOrwtLx630bzP9esW4e6NfWoq6+fdzJknR7osZSFemRILuhAM+Vb3rrDmDZNIlmtL5xmq/W83+QiL9DhEljXrKFhgw6na3EHnIsczaJXT3z4pR8W/DYcCgZx8cIFXDx/YSza6uSaU1CXHWLwtXUI/w0HR1v0+8oXXEUEPvj+G2sTuu2XwkK/Mwzj2gHpaOyFu2QY9rHhe1Ku3/y2ty2YC1xHi4njL6RhcSynVfTkFW9TDQOoWatjTaOG8mqt6HKSkoW7q6MDne0dygJOQWDmKqRoG5CwwYIBSwVWo7UNMvNZWHDCVAq5CyZcSIPmhk+1jxzWlRKdVaqnm7M61zrP5nyycF8jRpSVez1CaBRh1OFyhPfZlMnnLD8C5Pb9FGrVvOrpLNU0HYoGlGk6VP2atfCXUOKb+RXq83o7LXS2mKA0kovZB1IQrboGTeVdJhdkkuCIxCu/SCEcLPjVfn7BcGlLSoCejep6DQ0bddDA82qVP7vmDpXua/+ZF5HIZr9p8ATwe+uvx2Aiiie6L+J3m7ajLx4Z2+6NR/D4hSPq+A2+cvX9a8EB/EfLyYIwzkrBHn+Fgb5+lVe05dJFJBPJKS/ejFB4szb6tdJI9MOfffzo5Xw6BVWVD2YCTIAI7Nl3675e6fj9Qelq7oWzNBcRfDo6drsd97ztrSivqFgQgPnMt16QC3OhTCAPAjSKX9+YCRJE7uTFKBQ4jZTtzo4OlTJsNYjb7YbD6YDd7lBecspbzuFELBZVXnLB0cspzGbiQYMJpGw3iHBG6UYYTSLM1u6ZwOXxPbn1H5dleA0lOAu/8pyoRRRViCu+1SIG8rhYDHlWVuEnqMFPZc20SrXL7Vau3/Vr6lFTVwcaXF4IGeqz0NFioavNRHru42NzriK5B1Mg0bMn2Wo9Z5grrACKY7Jhq451G+YWKG85YiEFu9zhxo+6z+PJ7ouqCe9Ztw23Va7FhdDQlAq212bH0z0t+EHn2aVVsMcDp8AvF8+fR2tLy5T3wY203IGhV5oQ+dMHD770zHK8WVxnJrAUBB7Yd/ObOqT7b85I/65c/up86kFTPt789rehtKwsn8MLOiYRkzj8c55vXRA0PnhJCfgCArVrdXj9mYAztC4GV/LxUChieWdHO0KhEBLxBJKJBCiwWm4hl/OlEpq3WlpehvLyCpSVl8Hn8+PqyT4v15QG+jKKtCOv1CzUzt6eXhW1nZbZDDyQdX4DgtgphkBz3K/F6hi8mMvzcQoBvCoDoKjbr8kS9OQ5DaAUSaV4V4q48iigGdBkW6bI+aSI03SGfIU8Ji5J75gXRav04hymtz7Tc9XQ2Iim5vWoqq7O9zIFH0dzmTsumWi/ZKno3ixMYDkRoBglG7bpyn2cAqStBiEFu9rlRXtkFAfPvqRybL+veScqnG6cCw5OqWC7DRtSloVvtp1GKJVcOgv2VDeILNmkaJ89cwajI1MbrLdgdGitiPzCifRZh7RO2GzWyw89dLgw+/tqeDq4jauWwP3339g8arr+4Qx8b78ofZ6ZQPj8fgRKAygJBFBaWgp/IICyBVCsqR4UuOWln6Y5R/VMN4W/L3oC9NJByvbkxZuN+FqMDSCXclK4SflOJpOwLAuWSe6ppto2c9umBZO+s0yYaRPJVBLJ+ESFPafAT26nzW5HeXk5ytRSpgbpFjIY1Eyc6b0ip2z39fZgcGD63OTTlUVK3m2iH7vQh1vEQEFK30z1K7bvKdfzsHQgBYE0NFBUbVrTfPo0xNhn+j4IO07JAE4jsGDNoKkJOYW7CjFQFH1a0zQFNRUBXpAiTdtUx5mE4gQ1Nq1XijWl11pIobzR7RdNNa+ahQksdwKUJrVps46mTfqKTx1GCrahaSCl+anuS3AZBm6pWKP6xfFu4eO3WyIjaPKWIpxK4r+6zuHX1m1bGhfxmR60gf5+nDtzFq2XLs04z4zcvMqRSJaKRMgnUwMeke5wwTrvFMnThqUNacIasEmz35KOHg6gNhN5/n45Evjge28IBN3Ov74kfb9/EqVVU7WBrEiUp5NeeEtKAwiQIl1evmjNvXTWxKmXFz6w0qI1iC/EBKYhQBF7K2s1VNdpKi/3Spacwh6Px0Futl6vt+ibSwP4wWAQodGgWgeDowgFQ4hG8nNZJos2WbZJ6d6I/F3SixHMqyhRrtzHUYqjsgxhzG/SXcNmUwO4qWRKBe2jgZ3FFhr0Iffv9c3NC5YJI9emZEKi5ZyFlrMmDyQv9o3m6y0KAUqV2rhJx/rNBmh7JQop2KF0Ai7dpuZiu3UbBhJRlNldCKYSU1qwab41Kdd3VjfgzOgA1nlKilPBzt0wSmfScvESLpw7p0ah50Mob6gTluWEaTqEmXZIM2mDTNmFFTdgxm2QUQNWxIAZtgGjOqygDmvUkBjShBzSYQ0a0PpgmP32pL3vU4ee7ZuPek1Xxv337tgmbdo1MHXbIwdf/MpCXovLXj4EPnz/rbsG0truHrjvfhWBddMFbKmtq1MucA1NTQs2r2w6ahQwpe28qeac0YsHCxNYbQRo1L+qTlOBYyhojDG/+stqw7mg7aX3DVK+w6EQRkdGVeT2md47yMW5AeG86iWEzAaKywSLc2eDxk3cNpV11iPSmcjvSKnP8yXHUIZjshQnsuvEVVJSFXpNcuOnmB3Ke6GiXHlCkYfUeCHGKiUdpaajFHWx3DqzLxwOT+vBmG99KChZaVm58qQor6xQA8sLLZRG6/xpU7mCUw5pFiaw0gnQNCman03u44ud6nKh2NJ7aiwCfOL2OxE2EzgXGsSba5uV6/e32k7jntrmqyrYFNDsfRt2YpO/HPTGe2Soe/GDnM0GDkUhP3/2HLq7OjEyPAL6oy4WcSEtnbCkE2baQYswkzZpkeIet8OM6bCidsiwIWTIkFbIgBzVNGtYJ8s6jIq4FI0JYdTFoFdFYJRGYHhHpN05DMeEGQ9krW9AeLRWRF8LyMRTbiv55YcfPXK6WDhwPRaOwL59OxricOzpl653tkjvxm64ph07JIvB+g0b0NTcDAoKtJiSTkNFRm2/SHk8OTz4YrLnaxU/AcpDS8o2Kd3FGjyt+CkuXg3JQk9xYtpaW9HR1rZ4F550pVIkVOo1lWZNXE7BRpHdE1k3bnLnziwT3bvpc1QaBblyU5AvTdegaTp0TYOm66Do2uO3SaFWinR2SsB89jWUmo4C1oVCQbUOjo6q+AK0Hi/kkZW7Pk1JoO2FClA21c0fHZa4cDqNrjbu65bsx8EXXnICFBCUUsBV1elFbdWORUmBzi5RqPzyY58jEjm18vt/9kYMhOP42A8O43O/vUsp219uPYq/vO6OGRVsmrv9B+tvQI3LixcGOpaHgj35CaLRTuXmRS5e4/6IZxPUZMmfzjlUoBwJc62IdlcidqRES/7AEENfefjh88vbb20OPFbKqfffv8GfNMvf3y+dv9YuPNvbpMdjXSUykNPpxPqNG9C0fv2iun7neFMOT1KqKTpqNqvBSrkV3A4msCAEyAJA+UcpYrnDmd12CjhcE7fJCk7pU1iWlkA6nVbp0dpbW9He1o7UErg7LwQBt8ej8jvX1tehtrZWBZUrZiEPA3I1X8wpTpN59HVbuPCqicFeVqyL+Vnhui0uAeqnAuWZAWRaSkqXvuMiqzRNUaRpG5RzPh8hBbs/GMd7Dz07dji17Yd//kaMJBL4z/Pn8cBtN6A/cTlN1/iUXK+rXIt3rNmE48O9y1PBvhokmktFo525AC4qYMt0wVxMU83zzkVbTSbiSCSS6vNSRl7N5yGY6hgdkqJxxqsR6ywTyeN+kXrSkUp/87OPvdw92zL5vIUl8Kfvv7EiZth+NST1Nw3BsaMPzjUdcLspuMzVhFzhyAV8XcPCB2yZqh6kSNOfVttFExQplYUJMIH5J0CKeEVN1kJQr43lrp3/K3GJhRDo7uxCe1sbRkaGYeiTLb4Z6y9ZgXVaa5RXXYCU9HQ6pd45Uqk0Uqkk0inaR9sppFOpBZ+nTHOSSZGmdFS1dbXwl5QU0uxVeyzliu7tyAwih0a5v1u1DwI3PG8C5Dqu4pHQFKlaDQuU/W7K+tA7KU3boECDCyW6AVDMlUC5QFmFprbnOi99znmwF6qxC1HumPIdT6jO8MrIq5kIrKTAj0VeNc1MR6o60Eynqda5TjTbwVKEU0pDQsFhXC4XXG4XXC43nC4n3G5P9jPtd6vOmfJ8UgA4Wvf39ec9gk5jSDWIpWpErKcM8ZMl0vyZw4p9/aFHj55bCGZc5vQE7rvvlqakJd8ThuOuQWnf3ivctd3S5biadTpXGrnkUeTTmto61NXXwevzLRlqcgV/8ekUyHLNwgSYwOIRINdyZSGo1VBePXPk5MWr2cJfKR6TSCaAVHLi2ukCyP2ecreuBKF3g8vzk6OIRqNqwD8zfzkzXzkai6l3AApgSS7cV7pyZ5V8jV76bKiurlH9R0Vl5UpAtChtoP6NlOruDgvRMCvViwKdL7JiCdBA8ZpGDWuaFi7f1+gQKdZpdLcvzbsp9UFkuS+r0hAoE0rpLkRWlYJdCJjFPpbc40nRJqV7oL8PQ4NDkDL/ToACvnmRNj1IpVzCijllOuoUVtCJ9LAhrSGHZvUbltljCAwloa1JSVGdFHpFElpZQuolcei+uNCdEWlzRoRhBKVN8yEpA0glfCIVccv0iAtmvxNmj0OYrU5hnTMkzjks/ehCB4db7HtB6bEsS1yblvrGBLTmBIy1ManXxIReEYHNH5Q2TxA2WwRG3m+A9OJUXVOjrNQ19XULlj6rUFakXL/wk5RKu8XCBJjA0hGgoGk56zZZCYo12AzNbSOrX2jEQiwKmKaENAHLGr9I9VnSvux34xXpfMKuUPvLqgQqqjWlcPM896V7Npfrlfu6LPR0ZBYOzrlc7yLXu5gJUL9V36hj3Xp93jJtkEJ96YxZlEYfUrLLqzP9Ei1XE/GJ//xq/lpcMd/lFVg3isIZi2RGvNUodzRatK10wJI2IaUBaemQlg3S1CDThpBpHUgZQiQNIWIOXR9y6PYeu93T7XRWtCxGg+LxgfWJVLgmnTYDKWn50pbpTUnpSks4kwKOtBT2pNT0hIQeK0BpvlrdyYvB7SFvBrdaL6WFerp60osvudxQYAgWJsAEio+AbghoGiA0gNzLL29f3k/78hOhyiBXuNxa04Vy9dOmMULEY0AiLpGMS7VOxIHUEmURIBYuD+D2ZKzbzsWN+ZgfYj5qSQnQgI4a/Bm1EAlmBnlYmAATWBwCdqdAaXkmpeV0fcp0NSFvJvIsGeyzlqyPKZQS9ctuj4Dbq8Hju7JPEgcPHuS360Kp8vFMgAkwASbABJgAE2ACTIAJMAEmwAQmEWAFmx8JJsAEmAATYAJMgAkwASbABJgAE2AC80BAfPJbX2EL9jyAXI1FZCKopmFSEDjTVPnMaVut1ULfWWpN31v5TLxbQJC6bkA3dBVIxlDBZAwYRiaoDK3V92rbgM2gY40FrM3SFE0uc52tpnL1ZGECTIAJrAYCmoByK3d7AY9PUy7yLPkRoD4jmZQqLU46JdU0BcMQaqoBdZGGLe9QJPld8CpHRcJSZbkIs/v3nFlyAUyACSwsAQ5ytrB8ufRxBKRlZSKn5qKnxmhuee5zNPtdZh9Fcy9ESDGmec4erwderxcejxceWqvFA3c2enshZa60Y+kF6fmnkhgd5jG1lXZvuT1MgAnkT4CC01Sv0VC7RoPTvXgKYv41XNwjaeyblFZSXqOkwIYy27TkExyM0tlkcsBT7nfKBw/F1eUWao6iyyMKSnlDczEzc6kzwfRoTam1WJgAE2ACy4UAK9jL5U6twnrmLOGZ1GmZFGqZPOjZbdOCpgn4/H5Q2iuW6QmQcv3cU0kEWbnmx4QJMAEmMEaA0q/UrNGVwk2RyknZzEQ+l5ko6JMXM6Po2ewZpZEUy2IRqvvIoIXhAakyQ1DgIGllgn2NLWMR3zPtWyzHMoo2TAo3Kdu0KMXbLUD7QyMSoaBEeNRCcFQq/ixMgAkwgeVMgBXs5Xz3uO5MIA8CSrl+MskWgDxY8SFMgAkwgUIJkLu0nRRux8S1nT47BZzKsgtl4SXL7ny5qJPVmRRp8koa6rP4P77QG8fHMwEmwAQWiAAr2AsElotlAsVAgNz7nnsypVzsWJgAE2ACTGDpCZDVdsyd2gnlVm2z5VcvskSPDkkMD1pIp/I7h49iAkyACTCBxSXACvbi8uarMYEFI0Dz5UiRDmfzgKptDgazYLy5YCbABJgAE2ACTIAJMAEmMJnABAU7EZdIxABax2OZ7bjaJyEl8NaSIZSYCUAIWLpAb2MF4h4HqtoG4RmJwbTp6F5fgaTLDv9AGOVdI6ATh+oCGK30QU+bqLk4AEc0iaTThu4NlbA0bcrz+VYxASYwPYG+bkvNp84o1BkXQRYmwASYABNgAkyACTABJsAElpaAuPnvviPjpFTHZn5Bf2ftME6MuhEvdaF2HUXg1OEPR+EOxtG/rgyucFwp1gNrSlHVOoj+teVKEa9uHcRAfSk8I1EIKTFcUwL/YBi2RBpxt/2K80lxZ2ECTGAiAXILbL9ooqPFZNdAfjiYABNgAkyACTABJsAEmEAREhCbPvztmTXrbMXfVTcMr2HCoUl0xmx4erAEb1wbhlbmAJp9sEkLFe1DiJS64R2OoKepUp1Z3jmMmM+plOrRCp/atsdTKO0ZhWnoypodrPBCT2fOH1hbBtPQihAXV4kJLC4BClDW2WKi7aLJEcAXFz1fjQkwASbABJgAE2ACTIAJFEygIAX7zdWjOBtyojXqwJuqRtEZs6PUnkZXzI6OhANr6oE3lIwgVetR1unBuoCqECnNSbcdrlAcQ7UBpByG+r6S9jttiPqdiPpdSsGubhlA/9oydQwLE1itBAZ6LKVUd7UWlg98tfLidjMBJsAEmAATYAJMgAkwgWIgUJCCPb7C15ZEUWFPw5QCQ0kDp4Iuw6XqXwAAIABJREFUOHULd1UE0ZJ04fqqOIa2VKqUFGzBLoZbzXUodgLRsERHi4WOiyaikbwdS4q9WVw/JsAEmAATYAJMgAkwASawaggUpGA3uBPojtuRtAReVx5SinXS0kD7f9LvR5MngY3eGH4+4Mcbq0bxzIAfZdU63lA6guDG8glzsAO9QeimNWEOtmc0plzLeQ72qnn+VnVDKd3KYJ+Fvq7MQlHAWZgAE2ACTIAJMAEmwASYABNYvgQKUrCv9UexqzwMXUh0xOz4756MCzgp06RcR00NP+guxWDSwDX+GG4rD0EAeGHIi/OmBxubgVv0YbhiHEV8+T4yXPO5EKDo/L2dGYV6oNeCmZ5LaXwuE2ACTIAJMAEmwASYABNgAsVEoCAFe74qXt+goWGjjrJKDmQ2X0y5nOIkkE4Bo0MWKK0WLaERtlIX553iWjEBJsAEmAATYAJMgAkwgbkTWBIFO1dtXQccLgGnS8DhzG47BRwuZPdlth1OsoMvf7FMIBKWoLW3RIDaz7JyCCQTEpRKSy3DmdzUNK+ahQkwASbABJgAE2ACTIAJMIHVQWBJFexCEesGoGm0iMxaz3wW2X2ksAqRPYa2xx+rtsd/ly1jpv3Za9A1M+VdLiNXF9pP1yYFKxYBYhGJaFQiEZVKoSa3YJpfSymXxovbK+Arubx4SzSUlK6MwYRC7+1yOt40oRRnuqdKkVYKtcwrl/xyaifXlQkwASbABJgAE2ACTIAJMIHCCCwrBbuwpi3foz2+rNIdEPAHMko3KeMsi0MgEZeIRTMDJWqwJLtWn6NXDpQsTq34KkyACTABJsAEmAATYAJMgAkUOwFx7Z99V/mwJtOX8+3ajczc6Hz3FXIsl5l5JK7GeCqehg1w+wF/qVAKd1m5AZ9fIC0v3zeDTOnAlPum2z/V+aGIiXhUwrAJeNwa7Papr1NImQtRz0LLJE+CRAywkkJ5FYQiFkiZTsQkZEpDPC4xOmqO/WYLvUdz/R3M9fypfltc5uz/15jnxP8qfpb4WZqp7+L+fXb9+1x/W3M9n//r+L8u977DzxL/z/P/fGE68HT/n+JXP/O0HAon0D0SG1MsNtb41Pa5ntDYvtqAC2VeB051jIzt8zoNNFR40ToQRjh+ORzyNWsC4DIXnie5qPclIygpE3A6BWpKnCj1ONAWDsIwAHKp97lsqPW5MZiMIq2ZypWdXJurbX70DsfRORBDNOvWXufxKsVzqvt+cWh0bG58md+GxiovhpIRWDYTpPxTXRoDJQinkxhNxsdc+Ou9PuW2358Kjz03AbsTXsOOjmhwbJ9TN1DhcGMgEUV8XGjtNW6/KnMkGR87tsblVds9sctl+nUn9JQNZ/tGlfs2DRCIpI5yhwfnOsMYGE6Nnc/PJ//ecw8D/9fx/3zuWeA+jvv33LPA7zb8XsfvtJlfA78v8fsSvy8Bs3lXZBfxMbWLNxaDACnjuiHUAIBabEINBIzfttkASwLSBEwLICM95Yy2LJlZm5nPtD+dpkBimfnvLEyACTABJsAEmAATYAJMgAkwgaUkwAr2UtLnazMBJsAEmAATYAJMgAkwASbABJjAiiHACvaKuZXcECbABJgAE2ACTIAJMAEmwASYABNYSgKsYC8lfb42E2ACTIAJMAEmwASYABNgAkyACawYAqxgr5hbyQ1hAkyACTABJsAEmAATYAJMgAkwgaUkwAr2UtLnazMBJsAEmAATYAJMgAkwASbABJjAiiHACvaKuZXcECbABIqdgCElvGkLnuxikxJpIZAWQEqjtUBaE0iNraE+034WJsAEmAATYAJMgAkwgeInwAp28d8jriETYALLgIDTlLBbFuyWhNvMKtGmhZJEAg0jXagN9aEy1ItApB+lkT4EIn3wJIKIOPyI2z2I2zyIZdf0efx23ObGgDuAPk8Agy4vIrqGiKEhbGiI6hqCNn0ZEOIqMgEmwASYABNgAkxg5RNgBXvl32NuIRNgAjMQIKWYrMu27NqwALIuG5P2lyRi8Cdi8Cbj8Kai8KQS8CTjcKXisKUTsJsJtfbFhsaUaF98ZF75p3UbIo4SpZhHnLQuQdhZglGnHwOeUsRsDpiagbRmZNe6Wl/epyNpOFSdHOkUbGYaDjMFw0rDRotpwjBTsJtp2K00NMuEJTSkdBtSup5ZawZSWnab9mk2xGx2UDZ6SwhYubUAzLHPl7+jfWkNY5Z6stCPWfDHWfNpHwsTYAJMgAkUHwHqL9fGUtgUDOO6nvMwrBR0Kw3dMqFl17qkz9SPZPbTtqXpSGo2pHUd6ew6JQykdQMpnfouG+IG9TE2RO1ORGxOROwutY7a7Fd4fVF/Mt9C/VNS05DQBJJL3A/R+4nDygzgO9RAfuYz8ad6Tuw/c31pxvuNvOG4H53vpyO/8ljBzo8TH8UEmECREBhTgpVCDKUYkyKcU4htElcoxhnlGXCmk3Cn4vCk4nAlY2ptTyfgSobhTEXgSkbgTEXhVOvc50j2c7RICBR3NWgAwBSGeokiJd/KKvempo9t0/6U7kDScCJlOLLb9Dm3ndlP3+crptARtbsQVS9htNC27Qq3+0Lc7enlKq4LxHQtuwg1YMDCBJgAE1itBOpjKTREk7ir5Ri2dr6Ijd1HYDOTi4aDPLpy/QP1IyndrgaQqc/JDSZTf5Pph2hw+fJ+GjDOKP0ZZT+j/Ge35eVtKoe8ypQ3mc2DsMODkMOHoNODoNOLEYcXQy4fgg5P3u3WpIQGQK0l1Da9kzhTCbhSMbjSCThTMfWOUhIPwZcIw5OIZt9PLq9z7yf0rqL6UNWXOjJMxver6rMTSZsTQ+5SdPlr0FFSgw5fuerPyAsu5w231IMIeUNcRgeygr2MbhZXlQksBwI0x7gkZaqFVJHx1kzaVhZNMdHSKSAnjMw6sq7WgVgE3lTGYuxJxuBOZyzE9nR8zFpM2zaT9mW/M7PWZPqs9mc+U2fEsvoIJGwu9dKRMpxjCny+FOiFJeOq70Xc7lYvWhGHFyNOL0YdHgy5/BhUL1nOq86lHz/HPt9rF9txupRwmbRYaqEpETSolRl8EIhrmUEIGpBgYQJMYGURKE+m0RRJ4pbui7i+7QVs7noJ3vjoymrkHFpDiq5S8MVEhT6n9JNVngYhcu8rS/lOQoPgQ94ajLgrMOKpwrCnCgO+KnT6a9DrCSBk6AjZtMyalHCDhgJYCiXACnahxPh4JsAEFAEK1JVTpNeP9KJ5qBMNwx2oDHWhPNStFnIZuzy6PKnjEblRZZo/LOBIRScoynQuCxNYLgRyVpWcZf6yRSFnjc9Y5zMWlqw1X/0GbJc/j7O0pJUbpYGEYSCh25DUDcR1m/qcW5PL5EJY1G0WKdEZZboyMoLy2AhKYiPwxIPwJEZV7ABPfFQNcqmpCjRlwVmCsMOPqLMEg+4A+t0BBB2uMQVcZC02ZL3RaVvSoFoSrqz1xplOwJ2KqekHo04vhp1eDDl9yj0zoWfcNBOall2z2+N8/y5y02QuewNdOU2G7hu5m+bcZjP3ZXHdaMkbSVn/cs/RBItg5tmiZy0fkTTQO246S27bnDAAnBkUXo1SljRRF0th++AAbml9Fls7XkBFqGs1olg1bab3taC7HEFXGUKuMrUecZejx1uBzpIKZf0OGjoihg4yjGR+i2SNz2zTQOz4z2P7Jlnu6ffrT5DnYDxruSdDSUr9/yfVdLTMdAGaikafqf+jNXmn0e+RfqMTA8Jmpp1lgsZm+oeFtMrn9T+06cPfzvOvaNU8X9xQJsAExhGggF05RbppdADrhzrQNNSuFOmyUI9aG4voHsY3hwkwgdkTIKt8zsoy2X2S3OzTul15e7hJiU4EZ38hQA2uZeIE+DNz/JWXSWZahiMdy6vsmN0LGryIOXyIG65xAQG9iDjciNi9CDm8CDvcah2kbbt7bE5/TiEkK3vGwp6xuK8kpYkGQug/OpDKrCtiUTQPdagBiwlzYqUJ3UyPucjm5sVqMhN3QZvgOmtmPqvjMy605EqboHuhgjB61ba6N9ngjOQuG3T6VCyIzIBIThnXxg2STFTK6T4oj4hxgzo5DwlaV0WGEYiFEUiEM55LY55Kl58le9ZrKRcHg+qZj0h6EVfeLdnpKllX29xUldz+Qqaq0FzhlsAaDDkdyvqXswaSUlKsc2FJKSpNmihNmWrdODqApuEOVAU70dR3CusGzuSDk49ZJQRG3eUIOUshRX6WbXo/zMWnod8vTb+bq9D/Ts6FP/MflO0naG3PfEf7yIMgX5kwXWBcDIHx8QPGTyeYaZoBW7DzJc/HMYEVTsBpWmMvaOuCQ9gw1I5G1cl2oTzcg4pgp3rBYWECTIAJFDuBqMOfUQRtHkQdPkSVld2PcNbaPkqWdg9Z2ksyiremKQUoY4HJWtmzVhdPMqrmSLpTCZClnVw9E7oDcZsDMZsLMcOhgjCpAH/KKppZ5ywtlwP4kWUla2UZl46PFFGSy9afcdtj8zYzVluynJSkLJTHY9gw1IV1oz2oCPehNNKL0ki/yk7gToSK4vbQ/FVSTjNTNCYqsbn5ojTIQ3NKXSmKdUEWLZprmomBQQrzchUKPJlzvyUXXNru9VXjUtmaMbfbnFfH2H2fdK+VpwckRm06huwGhuw6RuaYMYI8FTLKdBoNwWFsHGxHw0gnyoNdqAiT51kXHKn8Br+W673hejOBxSDACvZiUOZrMIEiJEBRKGviKWwYHcbr2o6iaeCCcusmRTpf61IRNourxASYABMoiAApQ6SQkzVzLlNVyGI/fq5/YlwQv5yCmTBcoDmQGStpNi6A4YAldNjTsYyFdlxMCZuZsdrm9pPyQ6n+yFWfZXkSINfbUVcZdGllo2tngm2Rp8B4a1luQHvAV4fewDp0B5rQUdaIU5XrMejQMWA30O8gN9orXdhJkQ5kY6GQV8PmwTZs7G9B3Ug7KoMdauG4JMvz+eFaLw8CrGAvj/vEtWQCcyZAlo+qeBo1iRRu6jqP7V3H0dR3EjUjbYBKsMTCBJgAE2ACTIAJFDMBGsjpLVmH7tImtZyt3IhWf6mKUUBK9db+C1g71IqqYAeqRtvVoDnHNCnmO8p1W4kEWMFeiXeV27RiCVDkXpqrRrkQ8xEKQlGRMNEYCuLmjmNo6jutlGpKS8XCBJgAE2ACTIAJLH8CIVepmg9fGexc/o3hFjCBFUCAFewVcBO5CcufACnOHtMci9xL86Epim9ldBRlsRBK4mEE4pdzNec7F5qC16wZPIf6oQvLHxK3gAkwASbABJgAE2ACTIAJFDkBVrCL/AZx9ZY/AZod5U5b8JjW2JpSXNUHB7A22IPaYA9KIwMoC3XDkwxlAr0kozwPevnfem4BE2ACTIAJMAEmwASYwCojwAr2Krvh3Nz5I0CRP8nKnLM2U0qRTLqRTP7Y6vCQsjqXxENj0V1zUV4pSA3PiZq/e8ElMQEmwASYABNgAkyACTCBYiAwo4JNkYZJgaCIhJTXkBZKacHCBFYaAbIqk2JMzzwt9uxc54ro6JiiXJIIw58I4/+1dy9wclz1ge//p6of89Rbliws2/iBH5KxLWGMQzA4kBgwxrwNdhYCGGZ6RvYSdpO7uZ+7N87e3ISNuRBka3oGG5usg/GDVxIvSwgLm5B1DAmWH8i2jGQjy5L1sB7WaB79qHPu51/d1dMz6pnpGc1MT/f8Wp/+dE+pq+qc7zlVdf5Vp061DQ9IS26g8DiR8keLZI9Lc26Q50I3WuUgPwgggAACCCCAAAIIVCFgrko95MKrbkHhqlvh7WT18YOyYuCItGWOScvwsXA4//DB3sUHeA8k2+TVpjZ5Ndkmx5ItYeCtz3LM+EYGfE/64374rD+C8SpKgZ/MqkCbds8uBs86QNiSzLCsGjgiKweOyDK9x3nwqCwafjV87Enr8DFp0W7aucHw2ZzV3us8qxlg4QgggAACCCCAAAIIIFAXAubH6651bcOvSkvmmOinBhnTecj8YLJdhuOtMphok2Mty+Vo60o50nqKvNK2Sl5ccqocamoJA24NvI8VPzUgXyivlsBKe85Kez4Ir45GJySynheemAj/9o3kzcIxmYmy127aUQCt9zhrIL0kk5HTX90nrzm2T04J728+KIsHX5G24aPSmjlG0DwT8CwDAQQQQAABBBBAAAEEThAwx5qaq3vez0niaQB+tPWUMOjWt34/nlwkg4kmGYw3y2BcP/WdCIPMvGckV/zUvz3nRDuma0DlOSn9HX33dZo4cWLEGhErItYYCfS7McW/R6bp70rLksIyx/4dLluiYHgkEC4Ew15ZkFzoNq9d6dvzxXcukOWZYXnt4d1y5pG9srJ/ryzvf1mW9++VRUOHZTC5SIYSrcVeAfrZWvy7VY4l26RfewY06WdroZdAc7sMxBKhi3rkip/Rd81zmNco/8U8l/JvpBS8R13+C92gC92hk8XbAE4ZOBqOWL040y85Px6WyfFEswzEm+RYsrW03mj9+jkbFSjuimkrpkvT2JrLSnt2SNrC97C05IalLXNclh3fL0sGDsjSgQPhZ/vw0ZOsrcyOAAIIIIAAAggggAACCExdYM4C7KkkLRNrllwsKdlYU+HTT0rM5sWzefGjtwuKfwfhtPKuvHk/IYHnS+DFCm8TE1v6uzDdGj+8T9Z3hfk9G5StIxDf5SWez4TJLgW/ibZCQBxvKQXDw2GQXAiOtWvxsv59srJ/TxhM61XTmXzlvbgU1qfrbyt9H0y0h/mr5mV0YK7wnuGBsBt0+D07IM25gVJ+J1qOpqFQNknJ+UnJxFtK1qGxKZiPeOvfhek6rVR+tlh+Tsu0UAZROehnPMhKPMiE5arloGnlhQACCCCAAAIIIIAAAgjMZ4FpBdi/3rhRdl1yibz1a1+TIBaTn3/4w7L3wgukqb9f3nzvvbLk5X3y/Bsvkyfe9S5xxpOLfvhDOfeRR2S4rU0eufEGOXLaabLowAF5yz1fl/jwcMX55zMaaUMAAQQQQAABBBBAAAEEEEBgrMCUA+zBxYvlx52d0nrksFz11Ttlz7oL5eXzzpM3fPd7cvC1Z8rOy94ol3z/+/KvH/ygbPzud8MA+mcfvV4uefhheWndenG+Lxf85Cfy/GVvkOPLl8vy3btPmP9NDz4o4maj4zEVAAEEEEAAAQQQQAABBBBAAIHZEZhygP3L336HDLcvkqFF7fKWr/+VbL32PbJ4/3456+f/KpnWVnnsuutk7ZNPyq5LLpY3//U3wlQ/fs01smrHjjCoPufRn4Xfj51yimx7+9ul6Xj/CfNv/N73JDFIl+DZKXKWigACCCCAAAIIIIAAAgggMBsCUwqwD592mmx/y1vk9CefkOcvuywMsJ985ztl5QsvyKnbt0u2pUUeueFjcsbjT0j/ihXy+h/8IEzzY9e9V5bs3SsHzj5b1v/oR9L2yiE5vmK5/OK694XB9apf/WrU/Jd957vSevjwbOSXZSKAAAIIIIAAAggggAACCCAwKwJVB9h6r/W/ffAD4ZXqfCIhO654E1ewZ6VIWCgCCCCAAAIIIIAAAggggEA9ClQdYA8sWyY//b1PiPX9MMDOtLTK+n/4B1l08EDpHuq9558fDn526cMPl+7B9oJAfnb99bLxe98ddQ/2s1deKdmW5lH3YEfzX3H//dyDXY+1iTQjgAACCCCAAAIIIIAAAgtYoOoAu9xIBzWLrmAzivgCrj1kHQEEEEAAAQQQQAABBBBAoCQwrQAbPwQQQAABBBBAAAEEEEAAAQQQGC1AgE2NQAABBBBAAAEEEEAAAQQQQGAGBAiwZwCRRSCAAAIIIIAAAggggAACCCBAgE0dQAABBGZJINviy9DieOG9JC7D7TEZWJYo/a3/Hx8OxM9aiWWsxLJW/KyTWDaQmH5m9P8Kn8mBQJLH89LUnw8/m1/NzVKqWSwCCCCAAAIIIIDAdAXMscVLXDhzJjOyjGSy8L3aaVP5Lcss2E5kjOf062Kl+oXngvUMXE6sb8K3a2kS6xkJgqw4nRYz4pqbwv/LmZzkE174tq1NEiQ8yXr58DOc1tIkQdwTMSI2ny15erFE+H3stGyrL8dbXTi/vny/8Dtdd/SKpo03vdJvx06LDwUSPzo4EnQPe+LlbbgKlxtZl4kX1j92mo15EtgRI2lKhjZ5nRYruEkiGea7Uj6nO83344WTClkr3sBw6SRCXGLi55z4/UOFEwzZQEy8cDxy2ZFjlNE0jTNtKr+dbJleLCle4MK3GRoufAZO/Fii8F3Tnit4T7hPZ7802oh98oLdJ1fdrqStOPl+he2I7Wg6xx6OR3NyPDIDV/yGy/YfkuzBlyWf9MIGoXfhhZKPezK0+7lwmjYwY6e+RhKtSyX3yydKV1sSiVZpWnOm2F/tFP/Q0bCxFBu24l96qdiDB8W99FKp8usyw8bY00+XppnTThNv5UoJtm4dmbZokXhnny12505xx46NNEZZJp7F2kBdmrntSK+gukvWSy7pSW7Hs8UrqFYSK0+V+KLl4v5t4m0z3+RJcMVGGR46KscH9kumLSaZ1pj4F14gueaYHNu/o7QNNy1dLYn25XLsxW2labHmNmlZeYYMHfi12P7+UgCz6PR1Ehx5RXIH9pYCnJbTzhUvEOnftyPcJ+m+yl/9GvGXrZDD+58pBcOmfZE0n3qG9B/ZLbnM8dK6lq2+QIYHDstg//7StMUrzg6/v/rKztK0lvZV0tS6TA7ve6Y0LZ5sk/ala096ma/u3yZNsYwkY1lpa0lK29K1MnBkt2QyAxJYTwLnS9vKi2Ro4KgcP3agMM360rb83DlN52zkvdGXuXTpWWHwfXzfDvHyhaC8tX2VJJuXSv+ubaV6rMfN1uWny/DLvxZ7vL/02/YzinV+/17xiydJms94XVjuQ7ueK9XFxMo1Elu8XAZ3PBVOM1YkGW+V5lPOkOD5neIdfrW0HTefd5GYlw+IeWF3OE1f1e4/7fIlYs49W3K7XpBgsL9wUso34l98ieSPHgq3TedJmK/kWeeJCUTsM0+HBjottnqN+EtXiPn5YxzftZxo29Cumwdt2sGlccm/7kzxly6X/JOPl7ZXv6Vd4qe/VtyOnWKOvlo4kagnOy+9NNze8/v2lE5W+xdeKIFnJLfz2ZFpa14j3vIVkt32xEi7v61dYmecJfldz4f7uuiVWHex2EOvhMuMXvFzzg+/ajukNO2UNZJoXyb2sa0jPbxa2okRGig+cpesk1yTL0MvPhe26/TYEddj3NLlEjw+un7GzniteM/umHJsGLZzz1wr7tRTZGj7U4W2YtITu3SxxF57lgwefFGy2ZG2Yss5F0n+VY2L95bqYvmxWC+2aFr9NYX255GXnym1Sc3iRdK06gw5MrRXzH1f2FC4gj3DL706EZ35j876l/8dTiue+K9m1dFVqPBTrzwVD/bRdMWKXnpFobSufOGKw3TXbayTxGBQukJU3kVTu2rqFaSxr1yzL4NL4pLR7qBLE2HX0EI30Vj4XQMQXU5Crz4NBeHyw89Rf9twmhdoXiS8KjXas9Cw0f/XneBUXtGVqZJp8UrVWFPNe7jucr+8DRtS0bTS1ZupJGAOfqsbbJAwkk/qc9s9CeJm5EpUhfoQ5kcbxXkX1q/oxFJ0BTMK6MqnOyMSH7Kjyi8xqHVCy6Ry5dZ0ZNrjMtzmF4LRtljYbTj6Hm70Y+p2qVyK5RReSRUJT2ZFXYl1e4tH3YnDbsaFq4P61uBZdzBaL9VFr65m9XuzX1VJaBdm7b5cuuIYSCnNmp9GfcW8QHxjxS9+ep6NLuROmuW4lw+D6KZYtvDpFz51mdN9ZYO4ZIOYFD7Hfo9LLohJJoiL1ainypdnrBjjxNO3uPB7+LfYcFr090yXsu6xnDNinSl86tpH/V2cPoW8VJllflYHAnpMGzluF4+BUU+Csv13tVkZrw0ydroe83T/GvZ4GbMfLvWE0emeES88PhaPG8WeDWPbGXrc1nZOeXuk1CNizHFI1609SsYel0fSIqX/qzbfziucFClPe1Ch/aS/q+rlJDy2RceWwnFn5NhQOu5kNN/Vt0tOaJOM9ddjX2guFdtz5eWo6TOuYD6q7Vc86RVNj044VZXvSX6kx9LomBq2EYoXpiq1G6KeUmE9Kx7To8/x2rXaFmw6npdk8fagE74fD8L/0/bg4NKEDC+KyeCS0W1PbZMOL4rPRHZrvgz1KK+DU20DV5MBrSejb90aXe9Lt3SN09artI5we4zKfMx2ObbdpxcvSnWlGBCW6lOxZ13UQ66q/OT1VrPoNrSRvJS37cJb1Irx00TbTrQPG7VPjPJTlr+oPueS2t4caYdG24q2exv5FQbY2siKGlOFRtbYvwsNrUoNomiaNj0L36tv3DUKrN4LqcG2Vn4NpMuD/fI8qrM2uLXxrVeqClesCleo9LOeX6MbRKNPaJQ21LID3HiNjEKDxUqpYTBmZ1Sp0ZNvKgTR0c5nPgR9GqiHJ0z05EkmkGxLIZAer26Ul70GdVHQE26LxcBnZBstBO/TrUNJPycxLy9xPyh8eoVPjR6jq6hj62b5dN3GNVhM+DlJ+PniZ9l3Ly8JDSz9wj3CWrdH9h0aukX7ismDq0LwVf57T8qDwigYHPGKAsXqz94ZIxIzgfieFb/4qevgVX8CWjdHgvZCvYmOS+X1qP5yNn6KnRixxd4Peav59yRfPKbY4mdhenUn1AprKpx0GX/70v+v/oRTYYnlJ1RGymX0Nj47x8GKdSJMz8i+aSG2XRppO5huXqKg44RAo2xcDP0/PXbrieooOIhOWuvnybz0BO6Jx/jR7XDdnvWkqp5EPZmXnuDV47a2QbW+l7c/dR28EGhEgSjGLRzTRtrUheNb8VhW5TlG9dHlRW3F0kWYsP04ckFG/9+89E091zfzr+oa1TO/3plfot6P6EvO+pK3sXAHV/i7+Fn8W3d+J161yoWBiAYaTfFM+P8TvUYHN7q+QmMoo5dqAAAgAElEQVQpCsBHPgtdSaMgqLBjrL52jBe0jQ1Sqm0QOSfFIKjYuC0LiKIGzHROIIwEmsWAc1SgGW0khcpuyhuExQA1mhZuVOKqDOwKAVy0oej3WDHw0iuYUSAWBXkTNWzzYdkVylAPbPrWOhDzi5/Fv+N+Pvw/PfCd7GtsHdK/w3X7hUCawPFkhZkfAQQQmJpAdOKnEOiPnGQcuUChgb6IHzUASyc3iic5isc0PS7Nh9dI+654gmLMSdBAu3dN4RX2oCnP+5gTPHryU1+Fk0eF9o8ee6MTSeWBoraTRp9QOfGkW+nEyhRO9pa3BaKTsdomKLQVKjS4yxvbo/4/Opk7vbLUXkojvZhG92TS+jT2xLe2L7QNqtMnO/4X2pue5Mt8R3o1lfdwioKSYu+nWayXJ540rVSeU6tv1VTNQl2LFdr+QfEz/Dsm+UDb5yNxQOmkf4WLIeXt6upT6cJ222R1a7LyLM/n2BMqldqKhe26+pOcYd0o6+1WCFYLQWwUvOpnYfso30aK20C0XRS3oankp5oyrPVvZi3ArnXGWD8CCCCAAAIIIIAAAggggAACcylAgD2X2qwLAQQQQAABBBBAAAEEEECgYQUIsBu2aMkYAggggAACCCCAAAIIIIDAXAoQYM+lNutCAAEEEEAAAQQQQAABBBBoWAEC7IYtWjKGAAIIIIAAAggggAACCCAwlwIE2HOpzboQQAABBBBAAAEEEEAAAQQaVoAAu2GLlowhgAACCCCAAAIIIIAAAgjMpQAB9lxqsy4EEEAAAQQQQAABBBBAAIGGFSDAbtiiJWMIIIAAAggggAACCCCAAAJzKUCAPZfarAsBBBBAAAEEEEAAAQQQQKBhBQiwG7ZoyRgCCCCAAAIIIIAAAggggMBcChBgz6U260IAAQQQQAABBBBAAAEEEGhYAQLshi1aMoYAAggggAACCCCAAAIIIDCXAgTYc6nNuhBAAAEEEEAAAQQQQAABBBpWgAC7YYuWjCGAAAIIIIAAAggggAACCMylAAH2XGqzLgQQQAABBBBAAAEEEEAAgYYVIMBu2KIlYwgggAACCCCAAAIIIIAAAnMpQIA9l9qsCwEEEEAAAQQQQAABBBBAoGEFCLAbtmjJGAIIIIAAAggggAACCCCAwFwKEGDPpTbrQgABBBBAAAEEEEAAAQQQaFgBAuyGLVoyhgACCCCAAAIIIIAAAgggMJcCUwiwjWwfvkZ2Z98kgUvI6viTclHL/SLOyJNDH5MDuXWS8PplY8vd0u7vDX+3ffhaceLJ65LflzOSP5WMa5etA5+QY8FaafX3yxta75S4DFecfy4RWBcCCCCAAAIIIIAAAggggAACJyswpQD7UP5cWRbbEQbNjw9+XM5r+js5HqyWg/kLZH3zQ3I4f5bszl4h5zf/rTw1eH04LWaG5YnBG+WC5u/JvtzrxYkvZyd/JC9lL5cBu0KW+C+eMP/FLd8QEXeyeWN+BBBAAAEEEEAAAQQQQAABBOZMYAoB9kia9Er0U4Mfk/XND8oLmaukzX9Z1iYelaxrlW1DH5I18a2yJ7dBNrR8PZzp2eHrZHnsOdmdvVxOTzwiK2LPyXG7SnYMXy1J03/C/OubvyVxMzBnCKwIAQQQQAABBBBAAAEEEEAAgZMVmHKA/dTQ9fJydoOcnvxnOb/p4bDb+LLYTlkZe0ZyrlW2Dn5c1sQfkwG7Us5rejhM39NDH5BF/h7RK+DnNP29tHoHw/9/euiD0ubtkxXx7aPm18C9xTt0snljfgQQQAABBBBAAAEEEEAAAQTmTGDKAbamTLuIPzl4Q3g1el/uYq5gz1lxsSIEEEAAAQQQQAABBBBAAIH5KlB1gG0lJoPBCmnz94d5+eXQh2V1/HEJXLJ0D7UOdLY3tyG83zq6B9uYQJ4cvFHWNT806h7s5zNXSc61jLoHO5r/kpZ7uQd7vtYY0oUAAggggAACCCCAAAIIIFBRoPoA28Xl2eFrZU/uMnHOk1Pi2+T1zd8MF8oo4tQuBBBAAAEEEEAAAQQQQACBhS5QdYC90KHIPwIIIIAAAggggAACCCCAAAITCRBgUz8QQAABBBBAAAEEEEAAAQQQmAEBAuwZQGQRCCCAAAIIIIAAAggggAACCBBgUwcQQAABBBBAAAEEEEAAAQQQmAEBs+eBJqfLcTZTWpzxkuH3aqdN5bcss8A8kTGe06+LleoXnnhOts2xX2K/xD658jGf/Sf7T/afU2sT0w4ZfTxhH8I+ZCHuQ8z+H2x0NnNQgsHdpQA7vnhd+D336rbSNL9lrXjJlZI78lhpmhdfJH7bORIc3yE2d2xk/qUbhGXiqRWCusR2FO0Y2Iew/4zqAscOjpu0GQpbQ5z2Eu3P4o6R9hLtJdpLIo3SVqSL+Ax0A2A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BBgUwcQQAABBBBAAAEEEEAAAQQQmAEBAuwZQGQRCCCAAAIIIIAAAggggAACCEwhwDbyq+Gr5cXsmyVwCVkVf0ouarlfxBl5cuhjciC3ThJev2xsuVva/b2yO/sm2T58rTjx5HXJ78sZyZ9KxrXL1oFPyLFgrbT6++UNrXdKXIYrzk/RIIAAAggggAACCCCAAAIIIFBPAlMKsA/lz5VlsR1h0Pz44MflvKa/k+PBajmYv0DWNz8kh/Nnye7sFXJ+89/KU4PXh9NiZlieGLxRLmj+nuzLvV6c+HJ28kfyUvZyGbArZIn/4gnzX9zyDRFx9eRIWhFAAAEEEEAAAQQQQAABBBa4wBQC7BGpvGuSrYMfl3XN35ZdmSulzX9Z1iYelaxrlW1DH5I18a2yJ7dBNrR8PZzp2eHrZHnsOdmdvVxOTzwiK2LPyXG7SnYMXy1J03/C/OubvyVxM7DAi4bsI4AAAggggAACCCCAAAII1JPAtALsX2eulCG7PLwqvX34GlkW2ykrY89IzrWGgfea+GMyYFfKeU0PhxZPD31AFvl7RK+An9P099LqHQz//+mhD0qbt09WxLePmn9984PS4h2qJ0fSigACCCCAAAIIIIAAAgggsMAFphxg673We3JvkIub7xPP5OSZofdzBXuBVyKyjwACCCCAAAIIIIAAAgggIDKlALs/WCPPDl8rr2+5L+zara/9uYtK91Br8L03tyG8sh3dg21MIE8O3ijrmh8adQ/285mrJOdaRt2DHc1/Scu93INN7UQAAQQQQAABBBBAAAEEEKgrgSkF2D8fSMnh/DniST7M5Lrmb8mp8ccZRbyuipzEIoAAAggggAACCCCAAAIIzIbAlALs2UgAy0QAAQQQQAABBBBAAAEEEECgEQQIsBuhFMkDAggggAACCCCAAAIIIIBAzQUIsGteBCQAAQQQQAABBBBAAAEEEECgEQQIsBuhFMkDAggggAACCCCAAAIIIIBAzQXMngeanKbC2UwpMcZLht+rnTaV37LMAvNExnhOvy5Wql944jnZNsd+if0S++TKx3z2n+w/2X9OrU1MO2T08YR9CPuQhbgPMft/sNHZzEEJBneXAuz44nXh99yr20rT/Ja14iVXSu7IY6VpXnyR+G3nSHB8h9jcsZH5l24QlomnVgjqEttRtGNgH8L+M6oLHDs4btJmKGwNcdpLtD+LO0baS7SXaC+JNEpbkS7iNe9E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YAAuxFKkTwggAACCCCAAAIIIIAAAgjUXIAAu+ZFQAIQQAABBBBAAAEEEEAAAQQaQWBKAbYTT54dvlYO5c6Ty9u2SNwMiHVxeXLoY3Igt04SXr9sbLlb2v29sjv7Jtk+fK3oPK9Lfl/OSP5UMq5dtg58Qo4Fa6XV3y9vaL1T4jJccf5GwCUPCCCAAAIIIIAAAggggAACC0dgSgH2wfwFsje7QYbsMtnYencYYO/PXSQ6fX3zQ3I4f5bszl4h5zf/rTw1eH04LWaG5YnBG+WC5u/JvtzrxYkvZyd/JC9lL5cBu0KW+C+eMP/FLd8QEbdwSoGcIoAAAggggAACCCCAAAII1L3AlAJsze2AXRkGzxtb7wkD7GeG3i9t/suyNvGoZF2rbBv6kKyJb5U9uQ2yoeXrIdCzw9fJ8thzsjt7uZyeeERWxJ6T43aV7Bi+WpKm/4T51zd/K1w2LwQQQAABBBBAAAEEEEAAAQTqReCkA+ztw++RZbGdsjL2jORcq2wd/LisiT8WBuLnNT0cOjw99AFZ5O+RQ/lz5Zymv5dW72D4/08PfVDavH2yIr591Pzrmx+UFu9QvRiSTgQQQAABBBBAAAEEEEAAAQTkpANsrmBTixBAAAEEEEAAAQQQQAABBBCQkw+wy+/B1oHO9uY2hPdbR/dgGxPIk4M3yrrmh0bdg/185irJuZZR92BH81/Sci/3YFM7EUAAAQQQQAABBBBAAAEE6kpgSlewX8mfJzuGf0f67RpZ4r8QdgFv8w4yinhdFTmJRQABBBBAAAEEEEAAAQQQmA2BKQXYs5EAlokAAggggAACCCCAAAIIIIBAIwgQYDdCKZIHBBBAAAEEEEAAAQQQQACBmgsQYNe8CEgAAggggAACCCCAAAIIIIBAIwgQYDdCKZIHBBBAAAEEEEAAAQQQQACBmguYPQ80OU2Fs5lSYoyXDL9XO20qv2WZBeaJjPGcfl2sVL/wxHOybY79Evsl9smVj/nsP9l/sv+cWpuYdsjo4wn7EPYhC3EfYvb/YKOzmYMSDO4uBdjxxevC77lXt5Wm+S1rxUuulNyRx0rTvPgi8dvOkeD4DrG5YyPzL90gLBNPrRDUJbajaMfAPoT9Z1QXOHZw3KTNUNga4rSXaH8Wd4y0l2gv0V4SaZS2Il3Ea96J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gABdiOUInlAAAEEEEAAAQQQQAABBBCouQABds2LgAQggAACCCCAAAIIIIAAAgg0gkDNA2zr4vLk0MfkQG6dJLx+2dhyt7T7exvBljwggAACCCCAAAIIIIAAAggsIIGaB9j7cxfJwfwFsr75ITmcP0t2Z6+Qi1u+ISJuARUDWUUAAQQQQAABBBBAAAEEEKh3gZoH2M8MvV/a/JdlbeJRybpW2Tb0IVnf/C2Jm4F6tyX9CCCAAAIIIIAAAggggAACC0ig5gH29uH3yLLYTlkZe0ZyrlW2Dn5c1jc/KC3eoQVUDGQVAQQQQAABBBBAAAEEEECg3gVqHmBzBbveqxDpRwABBBBAAAEEEEAAAQQQUIGaB9jl92DrQGd7cxvkkpZ7uQeb+okAAggggAACCCCAAAIIIFBXAjUPsBlFvK7qC4lFAAEEEEAAAQQQQAABBBAYR6DmATYlgwACCCCAAAIIIIAAAggggEAjCBBgN0IpkgcEEEAAAQQQQAABBBBAAIGaCxBg17wISAACCCCAAAIIIIAAAggggEAjCBjnnGuEjJAHBBBAAAEEEEAAAQQQQAABBGopQIBdS33WjQACCCCAAAIIIIAAAggg0DACBNgNU5RkBAEEEEAAAQQQQAABBBBAoJYCZs+ePXQRr2UJsG4EFrhALBbrb25u3h+LxQZjsdhwPB4fnCaJl8vlWrLZbHMQBM0iYn3fz8ZisUz0qdOmuex6mc0bGhpaGgRB3DkX009rbfjdORePput355w/1Uz5vj+oby0r3/eHE4mEfg6pcbQsXUcmk1mUzWYX53K5Rfl8vn0665pq2vj93Apk81YCOzvNBydO9OY1XXr0qV8K3/VfcboTsc6Fb/2/wnf9v/LP2Unj3GqfuDZjjBgRiT71j8Lf+mnCz1q+Yp6ReMyThO9JIuZJ3PdqmRzWjQACCMypgOnp6WnMo8+cMrIyBBCYqoAx5iUR+YNUKnX/VOfl9zMjcM899zT19/cnRCQZj8cT+Xw+4ft+IgiCRDweT+qnMca31r64adOmXdNda29v78VBELzRGHOpiFwpIuumuyzmk34R0bLYZYzZ5ZwbEJHznXPnGmPOxwcBBBBAAAEEaitAgF1bf9aOwEIUOOqc+/Pu7u6/WIiZJ88Fgb6+vsWZTKY9mUy2OefagiBoF5E2fRtjyr8vc87pe7mILDXGrBAR/b5sEssjInLIOXfQGHO0+P2wMUYD0nNE5CwRuVBEtLfDfHs9bozZISLPi8ieIAjCYFrfXV1dmq9xX7fffvtrPc/TYPvcsjyeLSL6Ny8EEEAAAQQQmGUBAuxZBmbxCNRCwDn3fRF5oKmp6bvDw8NLPM87XUTOFJG11tozjTFniEj0bpmrNBpjvhyPx//0pptuOjxX62Q9jStw1113LctkMmHw7Xme8TzvUD6fP7xp06ZD1ea6r6/v1CAIznHOvc4Yo4HoeRqcOuc0CJ/14Ns5t98Y8zMRedQ592gsFvtZR0fHdG+TmDDbW7ZsaYvFYtplPzypoW/P89rHntzQkxjOudXGmFOdc6eKyGoR0ZMevBBAAAEEEEBgEgECbKoIAg0i4Jz7B2PMN33f/05HR8er1Warr69vRRAEGmy3WGuzer9yEARZY0wmFotl8/l8NplMZjOZTLa7u/v4bbfd1trW1na5tfYKY8wVIvIbemVxkvV92/f9/6Ojo2NntenidwjMBwGt70uXLk1mMplELBYb1Y3eOZf0PC/hnGuOrqwbY6Kr7dFV9iUisrJ41V2/P+Kc+xfP8/5FRH6RSqV+PR/yOVkavvSlLzUnk8nXaLCtgXcx+L5ERD452bz8PwIIIIAAAgtJgAB7IZU2ea2VwFZjwgH7w+6vxStBM3I1yBjzP621f22M+ZvJuo7OZuZ7enq0u+1G59xvishlxcBbV6lX5j7X1dX16Gyun2UjgEBtBO64447lxphOY0yXiKypTSpYKwIIIIAAAvNC4Kcich8B9rwoCxLRoAIPOedu6+7u/tdK+dMrY0uWLGmz1rbpSMvFe0+bdMApY0zCWpvQq2PRp14tc87poFP6PhiPxx+az12t0+n0palUamuDli3ZQgCBMQLpdPqjzrnPicjl4CCAAAIIILAQBLRXmog8ZK194Oabb96reW60AFsb87niFcLoauFkXVejstcutTogjg6Cc8gYc9haq/fx6YAycQ1qyoKbcNRd/VtEyt+6bh3h9bi+nXPhd8/zRk3TrrfOuUXRQD7Rlc2yv0sD/ET3wYnI4oVQSRskj72+73+R7tANUppkAwEEpiSwZcuWyzzP+33n3MemNCM/RgABBBBAoD4Efq5jHeXz+QdvueUWfSrOqFe9BthDIqLB9FbnXPjetGnTYxOVh95nqlcKoxFqgyAwGkjrgDi33HLLwXooS+2GqwG353k66Ew4+ExZAK6D0ESD0dRDdhotjXoyJp3P5zfXS31qtAIgPwggML8EigPIbRKRz4qIjv7OCwEEEJhMQNtTOl6LDjqpY1nwQmA+COjFU405H3bOPTDZo0uNprivr69lcHAw0dTUlMjlcolkMpksfx5q2SAupYCubGTRMNgTkUUnkftjIpKt8NYrvTrY0jHn3C+NMY95nvd4Z2fn0yexroafVRs11trVGnw75/SeuHBQmmI5rdV7ZBseYe4yqM+h/YtMJnPP5z//eT3xwwsBBBBAYIxAb2/vFdZaHaNBn4P+VkYlp4ogsDAFjDEvOede0E9rbfj4Qefc877vvzS2fZ9Op99orX23MebdtF0XZn0py/VPROTeRCLxN5lM5g2e573bOfcuEXndDMvoUzw05nzaWrtNRJ4UkWe6u7t3T2U9YYA9Ey8dYbS1tXVNPp9fJSKeiGSi0YijkYgTiUT2+PHjmZaWluxsPYZkJvKyEJaRTqff7JzT0Z812H6TPr5pIeT7ZPNYPDD8SkR+5Zz7cXd39wMnu0zmRwABBBaawB133LHB930NuN9irX2LMUbbDrwQQKCxBPTCw78YY/7JWvtP3d3dGiRN66U9UfP5vAba1xhjfkdE9KkMvBpbQNvbX3fO3TtegNvX13d2EATXisg7ReTqajmKj8jUtvxzxpjnPM97KpfLPXPzzTe/UO0yJvrdjAXYM5EYllE7gc2bN6+MxWJXOOf00UsacOvbFe8nj+4h1/vU9czOcWNMv7U2vNfcGBMrjh4bXjEvXi2fzj3jB51zev+7dg/KV6NRvC9eH4GzrPiuZrbJfvOyiDwnIju0m5K19mk9u3rzzTc/NdmM/D8CCCCAwNQFent7L7TWXmmMOS0a70Q/dXDH8jFQov/TxwqKyJmMXD51a+ZAYBYF+p1zOoryP4rIP3d3dz8yW+vasmXLb+qVbWPMe5xzF83WeljunAvs00fOGmPu6+zs/LeprF0v9jY3N7/dOafBtgbdepzYrm15DaS1Xe/7/k69Oj3bF3oJsKdScvx2SgK33377a+Px+OogCMJnphaflXxEB5Lzff8VHUAul8sdSiQSh6fy3OaJEnHXXXcty+fzy/P5/LJYLLbcObfcWrvMGLPYGDNQPgCdDkLned6AtTY8gWCMOV7LR11NCZcfI4AAAgiEAnoFw1q71lp7pjHmdA289dM5pwG43sfJCwEEZklAHxeq96XqFerJxkOapSRI8VGh7xORD4jIm2drPSx3xgX0Qp1eVDssItuKV6p/OONrqcECCbBrgM4qEUAAAQQQQGD+CWzevPm0WCy2TE/Oep4Xfhpjwk/n3DLP83TQpbXOuQ3zL/WkCIE5E9Cu3t/2ff+Bjo4OvWAyb17alTwIgg84564r3rs9b9K2ABNyv3PuF57nHQ6C4JB+ep53KAiCw93d3fsa2YMAu5FLl7whgAACCCCAwIwLbNmyRZ/o8X5r7fuNMb894ytggQhMXeB/6fhHZQMGZ4wxWR0suDhgcPjpeV4gIvpUGu3dcaE+XafKVf1vY8yDInJ/KpU6UOU8Nf3Zli1b2nQwLGvte40x72VwxTkpDj3h8lXn3Bpyop0AABXPSURBVO2NHkRPpEmAPSd1jZUggAACCCCAQCMKbN68eZHv+zrw0vuLA+20N2I+ydO8FdAxa27o6up6aDop1DF4fN8/1xgTvq214afeXuGc26ZBtXPu/noPljZv3pz0ff/fG2P+U/GWxelwMc84AsaYp6y1XwmC4K9vueUWPdGzoF8E2Au6+Mk8AggggAACCMykQE9PzzXOuQ8YY3SQHR2EkxcCsyag9SyVSj08aytosAV/+ctfXpJIJP4vY0y3iDTNUfb08cLaW6ARX39njPnLVCr140bM3HTzRIA9XTnmQwABBBBAAAEEJhG47bbbWltbW8MR0WOxWCKfzyd8308EQRBO8zwvISL6FA4dRf0qEVkHKgJVCOhTXd7d1dWlI3bzmqJA8TaP/+yc65rirNX+XJ9Ec6+19v5NmzY9V9wPaC+XjxRHuK52OfPxdzow8J3OuTu6urqen48JrHWaCLBrXQKsHwEEEEAAAQQQKAr09fUtzuVybzPG6PPBrxSRS0VEH4fJC4FI4KiIvKOrq+sXkJycgD7xxvf9PxWRj4nIycZF251z2qX+gU2bNm0bL2XF20p01PPri2M4xE8uFzM+95Bzbpcx5kVjzC5rrX7fJSK7fN/f9fLLL79066232hlfawMt8GQrUgNRkBUEEEAAAQQQQGB+CfT19bXk8/nf9DzvSuecPoLoEhFZMr9SSWrmUOCAMebtqVTql3O4zoZf1e23336R7/v/VUTeNcXM7hSRB40xD6VSqa1TnFcfM7g4n89fJyK/W4MBEweMMb+w1j4uIpr2bZ7n7aqXQeymaj2XvyfAnktt1oUAAggggAACCJykgHZvdc6tM8a83vO8C6y1640xeo/n4pNcNLPPb4Hdvu9f1dHRoUEdr1kQ6Onp0Z4jbxs7+rqO0O55XtZaqyOxR58HpxNUj5fsnp6epSJyjYj8lnPu3caYVTOYxVecc1uNMY+JiAbVT2jX9RlcPosqEyDApjoggAACCCCAAAINIKDP8fZ9/0LP8y5yzr1VRN4uIi3zLGtDIvJPzrkfG2O0gf9m55x2iX/DPEvnfEvO9uKV6z3zLWGkZ3YE7rjjDj2J9g59i4huz9U8oWBYRJ7Rq9HGGH0/GQTBU93d3btnJ5UstZIAATb1AgEEEEAAAQQQaECBBx98MHHw4MG36bOA9YqYiOjjl+b6pc9d/lcR+ZG+fd9/pKOjIzc2EdoVXrvAW2t1sDftDv/GORzlea5Nprq+J621v7Vp06ZDU52R3zeGwIMPPugfPHjw8mKwrQG3js2gA4zprQLbrLVhQN3V1bXTGOMaI9f1mwsC7PotO1KOAAIIIIAAAghULdDX13d2Pp9/jzFG7zO9uuoZp/5DvYKmj+35YTKZ/MmnP/3p/qkvQuSOO+7QYFu77L5FRC4TkWXTWU6dz/Mz3/ev7ujoeLXO80HyEVgwAgTYC6aoySgCCCCAAAIIIFAQ0CvGQRBo91Pton1+8er2BdPw+VV0b6d+JpPJf7vpppsOT2M5k87S19d3ei6Xu9QYo+8NIqLv10w6Y33+4Ihz7t5MJvOfPv/5z2u3el4IIFAnAgTYdVJQJBMBBBBAAAEEEJhtgXQ6faZz7hzn3OuMMWeLiAbd54jIWhF5VkSe0EBaB0oSkce7u7uPz3aaJlr+HXfcsTwWi21wzm0UkY3OOU2vprupluma5rqP6mjU+qinrq4u7VLPCwEE6lCAALsOC40kI4AAAggggAACCFQWcM6Znp6e0zzP03vOz7XWnmuMCb8Xg+/EPLLTK9Xf9TzvweXLl//oIx/5iN6zzgsBBOpYgAC7jguPpCOAAAIIIIAAAghMTaCnp+es4mPOrjbGXOecO21qSzjpXw/os5NF5NtdXV3//aSXxgIQQGBeCRBgz6viIDEIIIAAAggggAACcynQ29t7obVWnz+sI62/WUTiM7j+Y8aYx51zj2nXes/zHlu+fPkzXKmeQWEWhcA8EyDAnmcFQnIQQAABBBBAAAEEaiOwefPmRfF4/Ledcxpw62jrq6eQkgMiovenP6afGlDz2KQp6PFTBBpEgAC7QQqSbCCAAAIIIIAAAgjMrMCXvvSlZc3NzbEgCALP86zv+/bo0aN2yZIlQSKRsL/+9a+tMcbeeuut+ZldM0tDAIF6FSDArteSI90IIIAAAggggAACCCCAAALzSoAAe14VB4lBAAEEEEAAAQQQQAABBBCoVwEC7HotOdKNAAIIIIAAAggggAACCCAwrwQIsOdVcZAYBBBAAAEEEEAAAQQQQACBehUgwK7XkiPdCCCAAAIIIIAAAggggAAC80qAAHteFQeJQQABBBBAAAEEEEAAAQQQqFcBAux6LTnSjQACCCCAAAIIIIAAAgggMK8ECLDnVXGQGAQQQAABBBBAAAEEEEAAgXoVIMCu15Ij3QgggAACCCCAAAIIIIAAAvNKgAB7XhUHiUEAAQQQQAABBBBAAAEEEKhXAQLsei050o0AAggggAACCCCAAAIIIDCvBAiw51VxkBgEEEAAAQQQQAABBBBAAIF6FSDArteSI90IIIAAAggggAACCCCAAALzSoAAe14VB4lBAAEEEEAAAQQQQAABBBCoVwEC7HotOdKNAAIIIIAAAggggAACCCAwrwQIsOdVcZAYBBBAAAEEEEAAAQQQQACBehUgwK7XkiPdCCCAAAIIIIAAAggggAAC80qAAHteFQeJQQABBBBAAAEEEEAAAQQQqFcBAux6LTnSjQACCCCAAAIIIIAAAgggMK8ECLDnVXGQGAQQQAABBBBAAAEEEEAAgXoVIMCu15Ij3QgggAACCCCAAAIIIIAAAvNKgAB7XhUHiUEAAQQQQAABBBBAAAEEEKhXAQLsei050o0AAggggAACCCCAAAIIIDCvBAiwqygO55zp6+v7L865z4iImvV1dnb+cTqdXmKM6RGR3xKRuIg83NTU9NlPfvKTw9Fix5vXGOPS6fTvicifiUhMRL7f1NTUWT5vFUmru59M5BFlpre39wPW2j9MJBLvvummmw5jWbmY0+n0KSLy1yJyiYi8KiIdqVTqx/rrsrrli8hLnuf9XkdHx1PRksabt5ryqbtKV0WCx/MYM12X9LiI/G4qlTqA5fiwvb2977TWfsU5d3N3d/cPi3Vy3PoaLamnp+c8Y8wDIrJGRPY6567v6uraPlFdr6J46/onlSx7e3s/ZK39f40xS0VkUEQ+FW37WFYu7ltvvTW2atWq/8c5d9XYY0uxfr5GRP7GWvt/RnW2bBuveKwer77WdYWrIvFf+9rX2rPZbFpElqZSqWvG2RfmROTr+/fv/+Nbb701r7+Z6PiC5YjlPffc0zQ8PNwrIu8u2pb2hbSHKlfQifaJk7W1q2xLLZh2+niWPT09ZxljvioiF4mIZ4zp7ejo+L81nqE9dGK9JMCu4mCSTqffIyKppqamD+rPh4aGHnTO3SEiR4wx56VSqW/8yZ/8ib9q1ar7nHPf6+rquq+sslWc1xizzxhzu4jc0NnZube3tzdtjHmys7NTA/aGfY1nWdYIP1NE/k5EhuPx+NXlAfZ48y5gy17n3M6urq7b+vr6NlhrvxCPxz+azWZPM8bcLSK/l0qlftnT0/NWz/NWd3Z2auASvtLpdMV5c7ncb1Sq62MbnI1WQcfzyGazf+R5XtDR0fFHRbevGGMOp1KpW7Ect6Hzbufcn2p72lr7R2XbdsU6F23jmzdvTsbj8W8ZY+7p7Oz8jp5o0wA7l8t9PB6Pa7B+Ql0v3z80Wp3U/PT29p5gqUFKb2/v5/P5/Ddvvvnmvel0Wk/w/qG19kPd3d3HdT4sT6wN6XT6dufcJcYYG4/H3z/25G1vb+9ficjV1tp/V76/6+npeX2lY3U2m/3aePX1lltuyTRifdQ89fX1xa213xKRxSJyNJVKva98X2iMGero6Pj83Xff3ZbNZj8pIt9OpVJ7ivvPiu2hIAj+EcsRy2JA+N79+/d/RE9O9Pb2/nvn3GWpVOp3aVueuGVNtE80xmhQOGFbe4Ljv7alFlQ7fRJLbUsGnZ2dP7jrrruW5XK5+40xf9zZ2fkvtIcIsKd1zOvp6bnN87wXouC3t7f3P1prV3V1df1B+QLT6fTXROSnnud911r734wx/5+19tpK8xpjtjnnNnR1dd1SPPC8X4PtVCr14Wklsk5mmshSG4WxWOyvPM97wjn31ng8fkMul1skIur6aedcN5aFgu7r61tsrf2mc+739Qpf0e4h59yXfd/f6Jw7LZVKfW5M/dSTF1/zPO9z1tr/WmleY8y7q6nrdVLdqkrmRJae52mD/Ox9+/aFlqtWrdITYP/o9ChkzHs8z0uNVw4L0VKNlKZ4wvGb1to7NViZyNgY8zadLx6Pfz2fz6eDILhx06ZNh7Zs2bLa9/37fN//XD6f/0Kl+trd3f2Tqgq5Tn9UyXJsVnp7ey92zukx6sNBEHwey8qFrVew16xZc1YQBJv12DLm5K32TnuLiLRYa78ai8V+Fh3DnXNnVTpWx2KxPxynvn76M5/5zAt1WuWqSrYeb3zf18b2Z6I2i26vnud90/f9js9+9rPPRQsqbvsTtofi8XgPliOWxYsJn0okEp/41Kc+dTydTv+hMaZZewTQHpq8ipbvE62176+0/YqItt8nbA95nnfGQmynlwuXW3Z0dGhPyfBV3uY0xpxKe4gAe/Its8Iv0um0XrH+YVdX11363z09PTcZY9aXBzDF7k13W2tv6u7ufiZazHjz6plfEVkSLWPLli2/U36wmlZC62CmiSx7enq6ReTMWCx25ziNoIrlsBAtt2zZstYY85Dv+zd2dHTs1KJPp9MPaUDjeZ52K9MrWVeLyBki8t+bmppS0e0Hk8x702R1vQ6q2ZSSOJFHLBb7Z2vt34jIlcXbQ/7R87zrOjo6tFuuYDk+dVQfNcCeyCm6Wtjb23uFc+7P4/H4BzT4KZ4hv8/zvD8NguCLlep6o/esKDuOhNt2pfym0+kvane9VCoVBtf6wrJyvezr6zvbWrulPMBOp9PrnXN/Zoy5STfpsc7pdFp7q5xwrDbGfGmc+tod7ZOntCOqsx+PbbOorXOuxzmn7Z8PaWe/8tuWiseoisdwvS0Ey5EAu3gVsU97oek5SxHZmc/n36E9VmhbTr6hlO8Tx9t+y04MTdSW0h59C66dXi5c6fhSPMa83Tn3x/F4/H3RyUraQ6PrJl3EJ99WNXA54aCgV7Y6Ozs36ezF+2Xudc79r66uri1jKmfFeZ1zr1TYcDs7Ozs/WH4/QxXJq6ufjGfpnOs1xuj9cR2e57WPbQSNd3DWcliIluPsyLR77V3OuXcaY96ay+WuOXTo0IFVq1bdWexeq912xwsKo3k/NTbALq/rdVXZqkzsRJbW2is8z1seXcFevXr1X1pr93V1dWE5iW8VAXZY57S72QRB4f06ToVz7gtjAuxR81ZZ1HX7s3LL8kz09PS8yxjzhyJyffm4AOME2AvecmyAXTx2f9U5982urq7/Ucl5nAZ6p+/7XwyC4M/GnBC6X8cd0F5FdVvZqkx4pQDbWvtj7UWVSqW+kk6nLxeRvzTGfLCsi3jF9pCIfKNCgL1gLdPp9I0i8pFEIvG7egW7r6/v9621F3d1dX1iogB7obaHJtonjrf9Rm3tSdpSb1qI7fTIc7zjS/GedT0p9he634x+P4nlgmtbEmBXcTApdmve39nZqVcK9OpAqYu4HqCHhoa+YYzZ1dnZ+R/GBsfjzatdxLVLWiqV+nQxeFxIXcRPsNSBeowxncXi8ESkTUSeF5FrUqnUr3U6liOVtdjt7iFjzB90dnY+Maa7jnbzbo5OAOmAFc65f5dKpa7TJVQxb8W6XsWmUpc/mcjD87yu8itaOuCUc+6mVCqlV2iwnKDEy4OViYyjbt533nnna4Mg+FoQBDd0d3fvG9NF/IuV6nqjdxEva0yfcAU7nU5rD5W/EJEbdayF8qLAsnLFHBtg9/b2Xmmt/boxprU4R7uO/+Gc2xSNpVK8H/aEY7V2ER+nvjZ8F/HiidpRve6Kde471tqP6gmGYtvouxpwRz0vxjuGaxdxLEd1Ef9L59wvy3pN6uCPt+sYK9HVQtpDJ27jlfaJ422/0RXsSY7/2gNwwbXTizFJxeOLBtfOuW+LyP1jLyjSthxdJwmwqwgJygfXCoKgJZfLPWCtva2rq+sf+vr6tJvYa5uamj5aaQTw8eYtH5hr//79+1etWqX3KP3zQhrkrNyyvOtjpW58xQ2+NEBK+bwL2LI0aNSWLVuu8n3/P8disQ8FQXBhEAR/rlcOOjs7D6bT6QkH5iqft3yQs/HKp4pNpu5+Uj7IyRgP7Tq6q6Oj4wvFgPrPnXNN5beHTDBvacC4hWQ5XlA4ntN4g5z19PTo1Zr35vP5G8oHOSsvn0Yf5GwCy/XGmPuttX9QfgUh+v3YQc6wLMiMd2yZ6ERG+SBn5cfqsYOclRs38iBnZVerRgXYxW7N9xljHu3s7PxKX1/fRdbatLX2Y93d3bsnOoaPHeRsoVum0+nfF5HX79+//zPFQc50DJr3dnZ2vi+6iEPbcnQzQ2/1qLRPHG/7LW9rj3dsKg4YGw5ytsDa6RUtiz1+dGCzF3Qgw0q9bWkPjdRLAuwqQoHigeNPdKCt4iO1wsd09fT0vM3zvO+JSCAi+kgKff3P4sBH4aAeHR0dP+3t7T1h3rLHdP0XEWlaSI/pGs8jKoryRlD5IGednZ27sBypsMVuOv9NRDaUP6ar+CiUW5xz/0HrlnPuURH5hDFGR30NB4wrPtqn4ryTlU8Vm0zd/WQ8yzGP79B74baKyMedc+/QQT1SqdQNE5XDQrTs6em5wRjzZREJrwaqmed5+ui9pIicUOd6enp0/yhdXV26T9UrNfoUhrUVHtN1wrx1V9GmmOAJLPXxfO8QkWO6SOfcgD6Kz1r7diwrI6fTaa1Xv13sHdXvnEtrnSv/ddTronyQs87Ozn8qXgU74Vg9Xn2dYjHX1c+LV6m+IyKXFtsuaqmDbd435jE+WWPMfzTG/CAaMG6i9hCWYTswtGxubv5O2WO69LjzknNO96s6On14DKc9dEKArU+fOWGfON72Ozw8vHqy9lDxpJDeB7+g2unpdLqipQ74KCJ3Fsc9ssVjjz5ObjvtoRN34wTYdXVoI7EIIIAAAggggAACCCCAAALzVYAAe76WDOlCAAEEEEAAAQQQQAABBBCoKwEC7LoqLhKLAAIIIIAAAggggAACCCAwXwUIsOdryZAuBBBAAAEEEEAAAQQQQACBuhIgwK6r4iKxCCCAAAIIIIAAAggggAAC81WAAHu+lgzpQgABBBBAAAEEEEAAAQQQqCsBAuy6Ki4SiwACCCCAAAIIIIAAAgggMF8FCLDna8mQLgQQQAABBBBAAAEEEEAAgboSIMCuq+IisQgggAACCCCAAAIIIIAAAvNV4P8HsnsOUrVXqCY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 name="Image 13" descr="Conso élec 1mars2021.jpg"/>
          <p:cNvPicPr>
            <a:picLocks noChangeAspect="1"/>
          </p:cNvPicPr>
          <p:nvPr/>
        </p:nvPicPr>
        <p:blipFill>
          <a:blip r:embed="rId2" cstate="print"/>
          <a:stretch>
            <a:fillRect/>
          </a:stretch>
        </p:blipFill>
        <p:spPr>
          <a:xfrm>
            <a:off x="467544" y="1746448"/>
            <a:ext cx="7596336" cy="3698776"/>
          </a:xfrm>
          <a:prstGeom prst="rect">
            <a:avLst/>
          </a:prstGeom>
        </p:spPr>
      </p:pic>
      <p:sp>
        <p:nvSpPr>
          <p:cNvPr id="15" name="Ellipse 14"/>
          <p:cNvSpPr/>
          <p:nvPr/>
        </p:nvSpPr>
        <p:spPr>
          <a:xfrm>
            <a:off x="467544" y="1772816"/>
            <a:ext cx="1259631"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ZoneTexte 15"/>
          <p:cNvSpPr txBox="1"/>
          <p:nvPr/>
        </p:nvSpPr>
        <p:spPr>
          <a:xfrm>
            <a:off x="5724128" y="1052736"/>
            <a:ext cx="2736304" cy="646331"/>
          </a:xfrm>
          <a:prstGeom prst="rect">
            <a:avLst/>
          </a:prstGeom>
          <a:solidFill>
            <a:schemeClr val="bg1"/>
          </a:solidFill>
        </p:spPr>
        <p:txBody>
          <a:bodyPr wrap="square">
            <a:spAutoFit/>
          </a:bodyPr>
          <a:lstStyle/>
          <a:p>
            <a:pPr>
              <a:defRPr/>
            </a:pPr>
            <a:r>
              <a:rPr lang="fr-FR" b="1" dirty="0" smtClean="0">
                <a:solidFill>
                  <a:srgbClr val="002060"/>
                </a:solidFill>
                <a:latin typeface="+mn-lt"/>
              </a:rPr>
              <a:t>Pics du matin et de </a:t>
            </a:r>
            <a:r>
              <a:rPr lang="fr-FR" b="1" dirty="0">
                <a:solidFill>
                  <a:srgbClr val="002060"/>
                </a:solidFill>
                <a:latin typeface="+mn-lt"/>
              </a:rPr>
              <a:t>19h : </a:t>
            </a:r>
          </a:p>
          <a:p>
            <a:pPr>
              <a:defRPr/>
            </a:pPr>
            <a:r>
              <a:rPr lang="fr-FR" b="1" dirty="0" smtClean="0">
                <a:solidFill>
                  <a:srgbClr val="002060"/>
                </a:solidFill>
                <a:latin typeface="+mn-lt"/>
              </a:rPr>
              <a:t>gérés </a:t>
            </a:r>
            <a:r>
              <a:rPr lang="fr-FR" b="1" dirty="0">
                <a:solidFill>
                  <a:srgbClr val="002060"/>
                </a:solidFill>
                <a:latin typeface="+mn-lt"/>
              </a:rPr>
              <a:t>par l’hydroélectricité</a:t>
            </a:r>
          </a:p>
        </p:txBody>
      </p:sp>
      <p:cxnSp>
        <p:nvCxnSpPr>
          <p:cNvPr id="17" name="Connecteur droit avec flèche 16"/>
          <p:cNvCxnSpPr/>
          <p:nvPr/>
        </p:nvCxnSpPr>
        <p:spPr>
          <a:xfrm flipH="1">
            <a:off x="2915816" y="1700213"/>
            <a:ext cx="3527848" cy="129673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292080" y="1772816"/>
            <a:ext cx="1152128" cy="93610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395288" y="1484313"/>
            <a:ext cx="8229600" cy="2016125"/>
          </a:xfrm>
        </p:spPr>
        <p:txBody>
          <a:bodyPr/>
          <a:lstStyle/>
          <a:p>
            <a:pPr algn="l"/>
            <a:r>
              <a:rPr lang="fr-FR" sz="3600" b="1" smtClean="0">
                <a:solidFill>
                  <a:srgbClr val="FF0000"/>
                </a:solidFill>
              </a:rPr>
              <a:t>Fluctuations d’une production intermittente : l’Allemagne, un exemple en vraie grandeur</a:t>
            </a:r>
          </a:p>
        </p:txBody>
      </p:sp>
      <p:sp>
        <p:nvSpPr>
          <p:cNvPr id="4" name="Espace réservé du numéro de diapositive 3"/>
          <p:cNvSpPr>
            <a:spLocks noGrp="1"/>
          </p:cNvSpPr>
          <p:nvPr>
            <p:ph type="sldNum" sz="quarter" idx="12"/>
          </p:nvPr>
        </p:nvSpPr>
        <p:spPr/>
        <p:txBody>
          <a:bodyPr/>
          <a:lstStyle/>
          <a:p>
            <a:pPr>
              <a:defRPr/>
            </a:pPr>
            <a:fld id="{049CA090-8A73-44C7-A6EE-B215D0483F45}" type="slidenum">
              <a:rPr lang="fr-FR" smtClean="0"/>
              <a:pPr>
                <a:defRPr/>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ECE4A33-9599-402D-9647-6D5832DA57C0}" type="slidenum">
              <a:rPr lang="fr-FR" smtClean="0"/>
              <a:pPr>
                <a:defRPr/>
              </a:pPr>
              <a:t>67</a:t>
            </a:fld>
            <a:endParaRPr lang="fr-FR"/>
          </a:p>
        </p:txBody>
      </p:sp>
      <p:pic>
        <p:nvPicPr>
          <p:cNvPr id="63491" name="Picture 6" descr="C:\Users\Jacques\Pictures\Saved Pictures\Electricité Allemagne semaine 51 éol+sol.jpg"/>
          <p:cNvPicPr>
            <a:picLocks noChangeAspect="1" noChangeArrowheads="1"/>
          </p:cNvPicPr>
          <p:nvPr/>
        </p:nvPicPr>
        <p:blipFill>
          <a:blip r:embed="rId2" cstate="print"/>
          <a:srcRect/>
          <a:stretch>
            <a:fillRect/>
          </a:stretch>
        </p:blipFill>
        <p:spPr bwMode="auto">
          <a:xfrm>
            <a:off x="1116013" y="4041775"/>
            <a:ext cx="6985000" cy="2600325"/>
          </a:xfrm>
          <a:prstGeom prst="rect">
            <a:avLst/>
          </a:prstGeom>
          <a:noFill/>
          <a:ln w="9525">
            <a:noFill/>
            <a:miter lim="800000"/>
            <a:headEnd/>
            <a:tailEnd/>
          </a:ln>
        </p:spPr>
      </p:pic>
      <p:pic>
        <p:nvPicPr>
          <p:cNvPr id="63492" name="Picture 5" descr="C:\Users\Jacques\Pictures\Saved Pictures\Electricité Allemagne semaine 51 2018.jpg"/>
          <p:cNvPicPr>
            <a:picLocks noChangeAspect="1" noChangeArrowheads="1"/>
          </p:cNvPicPr>
          <p:nvPr/>
        </p:nvPicPr>
        <p:blipFill>
          <a:blip r:embed="rId3" cstate="print"/>
          <a:srcRect/>
          <a:stretch>
            <a:fillRect/>
          </a:stretch>
        </p:blipFill>
        <p:spPr bwMode="auto">
          <a:xfrm>
            <a:off x="1116013" y="692150"/>
            <a:ext cx="6840537" cy="3267075"/>
          </a:xfrm>
          <a:prstGeom prst="rect">
            <a:avLst/>
          </a:prstGeom>
          <a:noFill/>
          <a:ln w="9525">
            <a:noFill/>
            <a:miter lim="800000"/>
            <a:headEnd/>
            <a:tailEnd/>
          </a:ln>
        </p:spPr>
      </p:pic>
      <p:sp>
        <p:nvSpPr>
          <p:cNvPr id="5" name="ZoneTexte 4"/>
          <p:cNvSpPr txBox="1"/>
          <p:nvPr/>
        </p:nvSpPr>
        <p:spPr>
          <a:xfrm>
            <a:off x="539750" y="0"/>
            <a:ext cx="7777163" cy="461963"/>
          </a:xfrm>
          <a:prstGeom prst="rect">
            <a:avLst/>
          </a:prstGeom>
          <a:noFill/>
        </p:spPr>
        <p:txBody>
          <a:bodyPr>
            <a:spAutoFit/>
          </a:bodyPr>
          <a:lstStyle/>
          <a:p>
            <a:pPr>
              <a:defRPr/>
            </a:pPr>
            <a:r>
              <a:rPr lang="fr-FR" sz="2400" b="1" dirty="0">
                <a:solidFill>
                  <a:srgbClr val="FF0000"/>
                </a:solidFill>
                <a:latin typeface="+mn-lt"/>
              </a:rPr>
              <a:t>Production sur une semaine : jours ouvrés       week-end</a:t>
            </a:r>
          </a:p>
        </p:txBody>
      </p:sp>
      <p:sp>
        <p:nvSpPr>
          <p:cNvPr id="7" name="Accolade ouvrante 6"/>
          <p:cNvSpPr/>
          <p:nvPr/>
        </p:nvSpPr>
        <p:spPr>
          <a:xfrm rot="16200000" flipH="1">
            <a:off x="3636169" y="-1107281"/>
            <a:ext cx="360362" cy="4248150"/>
          </a:xfrm>
          <a:prstGeom prst="lef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 name="Accolade ouvrante 7"/>
          <p:cNvSpPr/>
          <p:nvPr/>
        </p:nvSpPr>
        <p:spPr>
          <a:xfrm rot="16200000" flipH="1">
            <a:off x="6696076" y="368300"/>
            <a:ext cx="360362" cy="1296987"/>
          </a:xfrm>
          <a:prstGeom prst="lef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0" name="Connecteur droit avec flèche 9"/>
          <p:cNvCxnSpPr/>
          <p:nvPr/>
        </p:nvCxnSpPr>
        <p:spPr>
          <a:xfrm flipH="1">
            <a:off x="4211638" y="404813"/>
            <a:ext cx="792162" cy="5032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6948488" y="404813"/>
            <a:ext cx="144462" cy="287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763713" y="4437063"/>
            <a:ext cx="2232025" cy="400050"/>
          </a:xfrm>
          <a:prstGeom prst="rect">
            <a:avLst/>
          </a:prstGeom>
          <a:noFill/>
        </p:spPr>
        <p:txBody>
          <a:bodyPr>
            <a:spAutoFit/>
          </a:bodyPr>
          <a:lstStyle/>
          <a:p>
            <a:pPr>
              <a:defRPr/>
            </a:pPr>
            <a:r>
              <a:rPr lang="fr-FR" sz="2000" b="1" dirty="0">
                <a:latin typeface="+mn-lt"/>
              </a:rPr>
              <a:t>Solaire PV</a:t>
            </a:r>
          </a:p>
        </p:txBody>
      </p:sp>
      <p:sp>
        <p:nvSpPr>
          <p:cNvPr id="16" name="ZoneTexte 15"/>
          <p:cNvSpPr txBox="1"/>
          <p:nvPr/>
        </p:nvSpPr>
        <p:spPr>
          <a:xfrm>
            <a:off x="3779838" y="4437063"/>
            <a:ext cx="1079500" cy="400050"/>
          </a:xfrm>
          <a:prstGeom prst="rect">
            <a:avLst/>
          </a:prstGeom>
          <a:noFill/>
        </p:spPr>
        <p:txBody>
          <a:bodyPr>
            <a:spAutoFit/>
          </a:bodyPr>
          <a:lstStyle/>
          <a:p>
            <a:pPr>
              <a:defRPr/>
            </a:pPr>
            <a:r>
              <a:rPr lang="fr-FR" sz="2000" b="1" dirty="0">
                <a:latin typeface="+mn-lt"/>
              </a:rPr>
              <a:t>Eolien</a:t>
            </a:r>
          </a:p>
        </p:txBody>
      </p:sp>
      <p:cxnSp>
        <p:nvCxnSpPr>
          <p:cNvPr id="18" name="Connecteur droit avec flèche 17"/>
          <p:cNvCxnSpPr/>
          <p:nvPr/>
        </p:nvCxnSpPr>
        <p:spPr>
          <a:xfrm>
            <a:off x="2700338" y="4868863"/>
            <a:ext cx="142875" cy="504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643438" y="4652963"/>
            <a:ext cx="792162" cy="504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227763" y="3716338"/>
            <a:ext cx="2916237" cy="1016000"/>
          </a:xfrm>
          <a:prstGeom prst="rect">
            <a:avLst/>
          </a:prstGeom>
          <a:noFill/>
        </p:spPr>
        <p:txBody>
          <a:bodyPr>
            <a:spAutoFit/>
          </a:bodyPr>
          <a:lstStyle/>
          <a:p>
            <a:pPr>
              <a:defRPr/>
            </a:pPr>
            <a:r>
              <a:rPr lang="fr-FR" sz="2000" b="1" dirty="0">
                <a:solidFill>
                  <a:srgbClr val="FF0000"/>
                </a:solidFill>
                <a:latin typeface="+mn-lt"/>
              </a:rPr>
              <a:t>Fluctuations du même ordre de grandeur que la puissance moyenne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p:txBody>
          <a:bodyPr/>
          <a:lstStyle/>
          <a:p>
            <a:r>
              <a:rPr lang="fr-FR" sz="3600" b="1" smtClean="0">
                <a:solidFill>
                  <a:srgbClr val="FF0000"/>
                </a:solidFill>
              </a:rPr>
              <a:t>Comparaison des fluctuations</a:t>
            </a:r>
          </a:p>
        </p:txBody>
      </p:sp>
      <p:sp>
        <p:nvSpPr>
          <p:cNvPr id="64515" name="Espace réservé du contenu 2"/>
          <p:cNvSpPr>
            <a:spLocks noGrp="1"/>
          </p:cNvSpPr>
          <p:nvPr>
            <p:ph idx="1"/>
          </p:nvPr>
        </p:nvSpPr>
        <p:spPr/>
        <p:txBody>
          <a:bodyPr/>
          <a:lstStyle/>
          <a:p>
            <a:pPr>
              <a:buFont typeface="Arial" charset="0"/>
              <a:buNone/>
            </a:pPr>
            <a:r>
              <a:rPr lang="fr-FR" sz="2400" b="1" dirty="0" smtClean="0">
                <a:solidFill>
                  <a:srgbClr val="002060"/>
                </a:solidFill>
              </a:rPr>
              <a:t>Fluctuations de la demande : environ 10% de la puissance moyenne</a:t>
            </a:r>
          </a:p>
          <a:p>
            <a:pPr>
              <a:buFont typeface="Arial" charset="0"/>
              <a:buNone/>
            </a:pPr>
            <a:r>
              <a:rPr lang="fr-FR" sz="2400" b="1" dirty="0" smtClean="0">
                <a:solidFill>
                  <a:srgbClr val="002060"/>
                </a:solidFill>
              </a:rPr>
              <a:t>Fluctuations des productions intermittentes : du même ordre de grandeur que la puissance moyenne</a:t>
            </a:r>
          </a:p>
          <a:p>
            <a:pPr>
              <a:buFont typeface="Arial" charset="0"/>
              <a:buNone/>
            </a:pPr>
            <a:endParaRPr lang="fr-FR" sz="2400" b="1" dirty="0" smtClean="0">
              <a:solidFill>
                <a:srgbClr val="002060"/>
              </a:solidFill>
            </a:endParaRPr>
          </a:p>
          <a:p>
            <a:pPr>
              <a:buFont typeface="Arial" charset="0"/>
              <a:buNone/>
            </a:pPr>
            <a:r>
              <a:rPr lang="fr-FR" sz="2400" b="1" dirty="0" smtClean="0">
                <a:solidFill>
                  <a:srgbClr val="002060"/>
                </a:solidFill>
              </a:rPr>
              <a:t>D’où nécessité de stockage ou de </a:t>
            </a:r>
            <a:r>
              <a:rPr lang="fr-FR" sz="2400" b="1" dirty="0" err="1" smtClean="0">
                <a:solidFill>
                  <a:srgbClr val="002060"/>
                </a:solidFill>
              </a:rPr>
              <a:t>back-up</a:t>
            </a:r>
            <a:r>
              <a:rPr lang="fr-FR" sz="2400" b="1" dirty="0" smtClean="0">
                <a:solidFill>
                  <a:srgbClr val="002060"/>
                </a:solidFill>
              </a:rPr>
              <a:t> pour gérer les fluctuations de la production</a:t>
            </a:r>
          </a:p>
          <a:p>
            <a:pPr>
              <a:buFont typeface="Arial" charset="0"/>
              <a:buNone/>
            </a:pPr>
            <a:r>
              <a:rPr lang="fr-FR" sz="2400" b="1" dirty="0" smtClean="0">
                <a:solidFill>
                  <a:srgbClr val="002060"/>
                </a:solidFill>
              </a:rPr>
              <a:t>En Allemagne : </a:t>
            </a:r>
            <a:r>
              <a:rPr lang="fr-FR" sz="2400" b="1" dirty="0" err="1" smtClean="0">
                <a:solidFill>
                  <a:srgbClr val="002060"/>
                </a:solidFill>
              </a:rPr>
              <a:t>back-up</a:t>
            </a:r>
            <a:r>
              <a:rPr lang="fr-FR" sz="2400" b="1" dirty="0" smtClean="0">
                <a:solidFill>
                  <a:srgbClr val="002060"/>
                </a:solidFill>
              </a:rPr>
              <a:t> fourni par le charbon, le lignite et de plus en plus le </a:t>
            </a:r>
            <a:r>
              <a:rPr lang="fr-FR" sz="2400" b="1" dirty="0" smtClean="0">
                <a:solidFill>
                  <a:srgbClr val="002060"/>
                </a:solidFill>
              </a:rPr>
              <a:t>gaz</a:t>
            </a:r>
          </a:p>
          <a:p>
            <a:pPr>
              <a:buFont typeface="Arial" charset="0"/>
              <a:buNone/>
            </a:pPr>
            <a:r>
              <a:rPr lang="fr-FR" sz="2400" b="1" dirty="0" smtClean="0">
                <a:solidFill>
                  <a:srgbClr val="002060"/>
                </a:solidFill>
              </a:rPr>
              <a:t>L’installation de 120 GW d’éolien et de PV n’a pas permis de diminuer la puissance pilotable   </a:t>
            </a:r>
            <a:endParaRPr lang="fr-FR" sz="2400" b="1" dirty="0" smtClean="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762F1D6C-6139-4D06-B491-437227F9E558}" type="slidenum">
              <a:rPr lang="fr-FR" smtClean="0"/>
              <a:pPr>
                <a:defRPr/>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685800" y="609600"/>
            <a:ext cx="7772400" cy="604838"/>
          </a:xfrm>
        </p:spPr>
        <p:txBody>
          <a:bodyPr/>
          <a:lstStyle/>
          <a:p>
            <a:r>
              <a:rPr lang="fr-FR" sz="3600" b="1" smtClean="0">
                <a:solidFill>
                  <a:srgbClr val="FF0000"/>
                </a:solidFill>
              </a:rPr>
              <a:t>Stockage électrochimique</a:t>
            </a:r>
          </a:p>
        </p:txBody>
      </p:sp>
      <p:sp>
        <p:nvSpPr>
          <p:cNvPr id="4" name="Espace réservé du contenu 3"/>
          <p:cNvSpPr>
            <a:spLocks noGrp="1"/>
          </p:cNvSpPr>
          <p:nvPr>
            <p:ph sz="half" idx="2"/>
          </p:nvPr>
        </p:nvSpPr>
        <p:spPr>
          <a:xfrm>
            <a:off x="611188" y="2060574"/>
            <a:ext cx="8137525" cy="3168625"/>
          </a:xfrm>
        </p:spPr>
        <p:txBody>
          <a:bodyPr/>
          <a:lstStyle/>
          <a:p>
            <a:pPr>
              <a:buFontTx/>
              <a:buNone/>
            </a:pPr>
            <a:r>
              <a:rPr lang="fr-FR" sz="2400" b="1" dirty="0" smtClean="0">
                <a:solidFill>
                  <a:srgbClr val="002060"/>
                </a:solidFill>
              </a:rPr>
              <a:t>Ordre de </a:t>
            </a:r>
            <a:r>
              <a:rPr lang="fr-FR" sz="2400" b="1" dirty="0" smtClean="0">
                <a:solidFill>
                  <a:srgbClr val="002060"/>
                </a:solidFill>
              </a:rPr>
              <a:t>grandeur de la densité d’énergie stockée </a:t>
            </a:r>
            <a:r>
              <a:rPr lang="fr-FR" sz="2400" b="1" dirty="0" smtClean="0">
                <a:solidFill>
                  <a:srgbClr val="002060"/>
                </a:solidFill>
              </a:rPr>
              <a:t>: 1 eV par atome , soit 1,6*10</a:t>
            </a:r>
            <a:r>
              <a:rPr lang="fr-FR" sz="2400" b="1" baseline="30000" dirty="0" smtClean="0">
                <a:solidFill>
                  <a:srgbClr val="002060"/>
                </a:solidFill>
              </a:rPr>
              <a:t>-19</a:t>
            </a:r>
            <a:r>
              <a:rPr lang="fr-FR" sz="2400" b="1" dirty="0" smtClean="0">
                <a:solidFill>
                  <a:srgbClr val="002060"/>
                </a:solidFill>
              </a:rPr>
              <a:t> J/</a:t>
            </a:r>
            <a:r>
              <a:rPr lang="fr-FR" sz="2400" b="1" dirty="0" err="1" smtClean="0">
                <a:solidFill>
                  <a:srgbClr val="002060"/>
                </a:solidFill>
              </a:rPr>
              <a:t>at</a:t>
            </a:r>
            <a:endParaRPr lang="fr-FR" sz="2400" b="1" dirty="0" smtClean="0">
              <a:solidFill>
                <a:srgbClr val="002060"/>
              </a:solidFill>
            </a:endParaRPr>
          </a:p>
          <a:p>
            <a:pPr>
              <a:buFontTx/>
              <a:buNone/>
            </a:pPr>
            <a:r>
              <a:rPr lang="fr-FR" sz="2400" b="1" dirty="0" smtClean="0">
                <a:solidFill>
                  <a:srgbClr val="002060"/>
                </a:solidFill>
              </a:rPr>
              <a:t>Densité d’énergie de stockage : de quelques dizaines à quelques centaines de Wh/kg</a:t>
            </a:r>
          </a:p>
          <a:p>
            <a:pPr>
              <a:buFontTx/>
              <a:buNone/>
            </a:pPr>
            <a:endParaRPr lang="fr-FR" sz="2400" b="1" dirty="0" smtClean="0">
              <a:solidFill>
                <a:srgbClr val="002060"/>
              </a:solidFill>
            </a:endParaRPr>
          </a:p>
          <a:p>
            <a:pPr>
              <a:buFontTx/>
              <a:buNone/>
            </a:pPr>
            <a:r>
              <a:rPr lang="fr-FR" sz="2400" b="1" dirty="0" smtClean="0">
                <a:solidFill>
                  <a:srgbClr val="002060"/>
                </a:solidFill>
              </a:rPr>
              <a:t>Stocker 1% de la consommation d’électricité en France : 5 </a:t>
            </a:r>
            <a:r>
              <a:rPr lang="fr-FR" sz="2400" b="1" dirty="0" err="1" smtClean="0">
                <a:solidFill>
                  <a:srgbClr val="002060"/>
                </a:solidFill>
              </a:rPr>
              <a:t>TWh</a:t>
            </a:r>
            <a:endParaRPr lang="fr-FR" sz="2400" b="1" dirty="0" smtClean="0">
              <a:solidFill>
                <a:srgbClr val="002060"/>
              </a:solidFill>
            </a:endParaRPr>
          </a:p>
          <a:p>
            <a:pPr>
              <a:buFontTx/>
              <a:buNone/>
            </a:pPr>
            <a:r>
              <a:rPr lang="fr-FR" sz="2400" b="1" dirty="0" smtClean="0">
                <a:solidFill>
                  <a:srgbClr val="002060"/>
                </a:solidFill>
              </a:rPr>
              <a:t>Energie de toutes les batteries du monde : environ 1 </a:t>
            </a:r>
            <a:r>
              <a:rPr lang="fr-FR" sz="2400" b="1" dirty="0" err="1" smtClean="0">
                <a:solidFill>
                  <a:srgbClr val="002060"/>
                </a:solidFill>
              </a:rPr>
              <a:t>TWh</a:t>
            </a:r>
            <a:r>
              <a:rPr lang="fr-FR" sz="2400" b="1" dirty="0" smtClean="0">
                <a:solidFill>
                  <a:srgbClr val="002060"/>
                </a:solidFill>
              </a:rPr>
              <a:t> … </a:t>
            </a:r>
          </a:p>
          <a:p>
            <a:pPr>
              <a:buFontTx/>
              <a:buNone/>
            </a:pPr>
            <a:endParaRPr lang="fr-FR" sz="2400" b="1" dirty="0" smtClean="0"/>
          </a:p>
          <a:p>
            <a:pPr>
              <a:buFontTx/>
              <a:buNone/>
            </a:pPr>
            <a:endParaRPr lang="fr-FR" sz="2400" b="1" dirty="0" smtClean="0"/>
          </a:p>
          <a:p>
            <a:pPr>
              <a:buFontTx/>
              <a:buNone/>
            </a:pPr>
            <a:endParaRPr lang="fr-FR" sz="2000" b="1" dirty="0" smtClean="0">
              <a:solidFill>
                <a:srgbClr val="002060"/>
              </a:solidFill>
            </a:endParaRPr>
          </a:p>
          <a:p>
            <a:pPr>
              <a:buFontTx/>
              <a:buNone/>
            </a:pPr>
            <a:endParaRPr lang="fr-FR" sz="2000" b="1" dirty="0" smtClean="0">
              <a:solidFill>
                <a:srgbClr val="002060"/>
              </a:solidFill>
            </a:endParaRPr>
          </a:p>
          <a:p>
            <a:pPr>
              <a:buFontTx/>
              <a:buNone/>
            </a:pPr>
            <a:endParaRPr lang="fr-FR" sz="2000" b="1" dirty="0" smtClean="0">
              <a:solidFill>
                <a:srgbClr val="002060"/>
              </a:solidFill>
            </a:endParaRPr>
          </a:p>
          <a:p>
            <a:pPr>
              <a:buFontTx/>
              <a:buNone/>
            </a:pPr>
            <a:endParaRPr lang="fr-FR" sz="2000" b="1" dirty="0" smtClean="0">
              <a:solidFill>
                <a:srgbClr val="002060"/>
              </a:solidFill>
            </a:endParaRPr>
          </a:p>
        </p:txBody>
      </p:sp>
      <p:sp>
        <p:nvSpPr>
          <p:cNvPr id="49156" name="Espace réservé du pied de page 4"/>
          <p:cNvSpPr>
            <a:spLocks noGrp="1"/>
          </p:cNvSpPr>
          <p:nvPr>
            <p:ph type="ftr" sz="quarter" idx="11"/>
          </p:nvPr>
        </p:nvSpPr>
        <p:spPr/>
        <p:txBody>
          <a:bodyPr/>
          <a:lstStyle/>
          <a:p>
            <a:pPr>
              <a:defRPr/>
            </a:pPr>
            <a:endParaRPr lang="fr-FR" smtClean="0">
              <a:latin typeface="Arial" pitchFamily="34" charset="0"/>
            </a:endParaRPr>
          </a:p>
        </p:txBody>
      </p:sp>
      <p:sp>
        <p:nvSpPr>
          <p:cNvPr id="49157" name="Espace réservé du numéro de diapositive 5"/>
          <p:cNvSpPr>
            <a:spLocks noGrp="1"/>
          </p:cNvSpPr>
          <p:nvPr>
            <p:ph type="sldNum" sz="quarter" idx="12"/>
          </p:nvPr>
        </p:nvSpPr>
        <p:spPr/>
        <p:txBody>
          <a:bodyPr/>
          <a:lstStyle/>
          <a:p>
            <a:pPr>
              <a:defRPr/>
            </a:pPr>
            <a:fld id="{BB278F87-9840-44D5-B594-3E00DDD86572}" type="slidenum">
              <a:rPr lang="fr-FR" smtClean="0">
                <a:latin typeface="Arial" pitchFamily="34" charset="0"/>
              </a:rPr>
              <a:pPr>
                <a:defRPr/>
              </a:pPr>
              <a:t>69</a:t>
            </a:fld>
            <a:endParaRPr lang="fr-FR"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QUOTES BY PAUL J. CRUTZEN | A-Z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48" name="AutoShape 4" descr="QUOTES BY PAUL J. CRUTZEN | A-Z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50" name="AutoShape 6" descr="QUOTES BY PAUL J. CRUTZEN | A-Z Qu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Geology of mankind.jpg"/>
          <p:cNvPicPr>
            <a:picLocks noChangeAspect="1"/>
          </p:cNvPicPr>
          <p:nvPr/>
        </p:nvPicPr>
        <p:blipFill>
          <a:blip r:embed="rId2" cstate="print"/>
          <a:stretch>
            <a:fillRect/>
          </a:stretch>
        </p:blipFill>
        <p:spPr>
          <a:xfrm>
            <a:off x="3016537" y="260648"/>
            <a:ext cx="6127463" cy="4844008"/>
          </a:xfrm>
          <a:prstGeom prst="rect">
            <a:avLst/>
          </a:prstGeom>
        </p:spPr>
      </p:pic>
      <p:pic>
        <p:nvPicPr>
          <p:cNvPr id="9" name="Image 8" descr="Geology of mankind ozone.jpg"/>
          <p:cNvPicPr>
            <a:picLocks noChangeAspect="1"/>
          </p:cNvPicPr>
          <p:nvPr/>
        </p:nvPicPr>
        <p:blipFill>
          <a:blip r:embed="rId3" cstate="print"/>
          <a:stretch>
            <a:fillRect/>
          </a:stretch>
        </p:blipFill>
        <p:spPr>
          <a:xfrm>
            <a:off x="3125118" y="5068865"/>
            <a:ext cx="6018882" cy="1789135"/>
          </a:xfrm>
          <a:prstGeom prst="rect">
            <a:avLst/>
          </a:prstGeom>
        </p:spPr>
      </p:pic>
      <p:pic>
        <p:nvPicPr>
          <p:cNvPr id="31754" name="Picture 10" descr="Paul J. Crutzen - Wikipedia"/>
          <p:cNvPicPr>
            <a:picLocks noChangeAspect="1" noChangeArrowheads="1"/>
          </p:cNvPicPr>
          <p:nvPr/>
        </p:nvPicPr>
        <p:blipFill>
          <a:blip r:embed="rId4" cstate="print"/>
          <a:srcRect/>
          <a:stretch>
            <a:fillRect/>
          </a:stretch>
        </p:blipFill>
        <p:spPr bwMode="auto">
          <a:xfrm>
            <a:off x="395536" y="764704"/>
            <a:ext cx="2309400" cy="3168352"/>
          </a:xfrm>
          <a:prstGeom prst="rect">
            <a:avLst/>
          </a:prstGeom>
          <a:noFill/>
        </p:spPr>
      </p:pic>
      <p:sp>
        <p:nvSpPr>
          <p:cNvPr id="31756" name="AutoShape 12" descr="Eugene F. Stoermer | Faculty History Proj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1758" name="AutoShape 14" descr="Eugene F. Stoermer | Faculty History Proj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60" name="Picture 16" descr="Eugene F. Stoermer | Faculty History Project"/>
          <p:cNvPicPr>
            <a:picLocks noChangeAspect="1" noChangeArrowheads="1"/>
          </p:cNvPicPr>
          <p:nvPr/>
        </p:nvPicPr>
        <p:blipFill>
          <a:blip r:embed="rId5" cstate="print"/>
          <a:srcRect/>
          <a:stretch>
            <a:fillRect/>
          </a:stretch>
        </p:blipFill>
        <p:spPr bwMode="auto">
          <a:xfrm>
            <a:off x="539552" y="4365104"/>
            <a:ext cx="2143494" cy="2420888"/>
          </a:xfrm>
          <a:prstGeom prst="rect">
            <a:avLst/>
          </a:prstGeom>
          <a:noFill/>
        </p:spPr>
      </p:pic>
      <p:sp>
        <p:nvSpPr>
          <p:cNvPr id="11" name="ZoneTexte 10"/>
          <p:cNvSpPr txBox="1"/>
          <p:nvPr/>
        </p:nvSpPr>
        <p:spPr>
          <a:xfrm>
            <a:off x="611560" y="6488668"/>
            <a:ext cx="2016224" cy="369332"/>
          </a:xfrm>
          <a:prstGeom prst="rect">
            <a:avLst/>
          </a:prstGeom>
          <a:solidFill>
            <a:schemeClr val="bg1"/>
          </a:solidFill>
        </p:spPr>
        <p:txBody>
          <a:bodyPr wrap="square" rtlCol="0">
            <a:spAutoFit/>
          </a:bodyPr>
          <a:lstStyle/>
          <a:p>
            <a:r>
              <a:rPr lang="fr-FR" b="1" dirty="0" smtClean="0"/>
              <a:t>Eugene </a:t>
            </a:r>
            <a:r>
              <a:rPr lang="fr-FR" b="1" dirty="0" err="1" smtClean="0"/>
              <a:t>Stoermer</a:t>
            </a:r>
            <a:endParaRPr lang="fr-FR" b="1" dirty="0"/>
          </a:p>
        </p:txBody>
      </p:sp>
      <p:sp>
        <p:nvSpPr>
          <p:cNvPr id="12" name="ZoneTexte 11"/>
          <p:cNvSpPr txBox="1"/>
          <p:nvPr/>
        </p:nvSpPr>
        <p:spPr>
          <a:xfrm>
            <a:off x="539552" y="3573016"/>
            <a:ext cx="2016224" cy="369332"/>
          </a:xfrm>
          <a:prstGeom prst="rect">
            <a:avLst/>
          </a:prstGeom>
          <a:solidFill>
            <a:schemeClr val="bg1"/>
          </a:solidFill>
        </p:spPr>
        <p:txBody>
          <a:bodyPr wrap="square" rtlCol="0">
            <a:spAutoFit/>
          </a:bodyPr>
          <a:lstStyle/>
          <a:p>
            <a:pPr algn="ctr"/>
            <a:r>
              <a:rPr lang="fr-FR" b="1" dirty="0" smtClean="0"/>
              <a:t>Paul </a:t>
            </a:r>
            <a:r>
              <a:rPr lang="fr-FR" b="1" dirty="0" err="1" smtClean="0"/>
              <a:t>Crutzen</a:t>
            </a:r>
            <a:endParaRPr lang="fr-FR" b="1" dirty="0"/>
          </a:p>
        </p:txBody>
      </p:sp>
      <p:sp>
        <p:nvSpPr>
          <p:cNvPr id="13" name="Ellipse 12"/>
          <p:cNvSpPr/>
          <p:nvPr/>
        </p:nvSpPr>
        <p:spPr>
          <a:xfrm>
            <a:off x="2915816" y="3284984"/>
            <a:ext cx="475252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70</a:t>
            </a:fld>
            <a:endParaRPr lang="fr-FR">
              <a:solidFill>
                <a:prstClr val="black">
                  <a:tint val="75000"/>
                </a:prstClr>
              </a:solidFill>
            </a:endParaRPr>
          </a:p>
        </p:txBody>
      </p:sp>
      <p:sp>
        <p:nvSpPr>
          <p:cNvPr id="3" name="ZoneTexte 2"/>
          <p:cNvSpPr txBox="1"/>
          <p:nvPr/>
        </p:nvSpPr>
        <p:spPr>
          <a:xfrm>
            <a:off x="1835696" y="188640"/>
            <a:ext cx="5688632" cy="646331"/>
          </a:xfrm>
          <a:prstGeom prst="rect">
            <a:avLst/>
          </a:prstGeom>
          <a:noFill/>
        </p:spPr>
        <p:txBody>
          <a:bodyPr wrap="square" rtlCol="0">
            <a:spAutoFit/>
          </a:bodyPr>
          <a:lstStyle/>
          <a:p>
            <a:pPr algn="ctr"/>
            <a:r>
              <a:rPr lang="fr-FR" sz="3600" b="1" dirty="0" smtClean="0">
                <a:solidFill>
                  <a:srgbClr val="FF0000"/>
                </a:solidFill>
              </a:rPr>
              <a:t>Hydrogène</a:t>
            </a:r>
            <a:endParaRPr lang="fr-FR" sz="3600" b="1" dirty="0">
              <a:solidFill>
                <a:srgbClr val="FF0000"/>
              </a:solidFill>
            </a:endParaRPr>
          </a:p>
        </p:txBody>
      </p:sp>
      <p:sp>
        <p:nvSpPr>
          <p:cNvPr id="4" name="ZoneTexte 3"/>
          <p:cNvSpPr txBox="1"/>
          <p:nvPr/>
        </p:nvSpPr>
        <p:spPr>
          <a:xfrm>
            <a:off x="467544" y="908720"/>
            <a:ext cx="8496944" cy="5632311"/>
          </a:xfrm>
          <a:prstGeom prst="rect">
            <a:avLst/>
          </a:prstGeom>
          <a:noFill/>
        </p:spPr>
        <p:txBody>
          <a:bodyPr wrap="square" rtlCol="0">
            <a:spAutoFit/>
          </a:bodyPr>
          <a:lstStyle/>
          <a:p>
            <a:r>
              <a:rPr lang="fr-FR" b="1" dirty="0" smtClean="0">
                <a:solidFill>
                  <a:srgbClr val="002060"/>
                </a:solidFill>
              </a:rPr>
              <a:t>En France : 1 Mt/an (chimie, engrais, raffinage du pétrole)</a:t>
            </a:r>
          </a:p>
          <a:p>
            <a:r>
              <a:rPr lang="fr-FR" b="1" dirty="0" smtClean="0">
                <a:solidFill>
                  <a:srgbClr val="002060"/>
                </a:solidFill>
              </a:rPr>
              <a:t>Produit à 95% à partir de fossiles (par </a:t>
            </a:r>
            <a:r>
              <a:rPr lang="fr-FR" b="1" dirty="0" err="1" smtClean="0">
                <a:solidFill>
                  <a:srgbClr val="002060"/>
                </a:solidFill>
              </a:rPr>
              <a:t>vaporeformage</a:t>
            </a:r>
            <a:r>
              <a:rPr lang="fr-FR" b="1" dirty="0" smtClean="0">
                <a:solidFill>
                  <a:srgbClr val="002060"/>
                </a:solidFill>
              </a:rPr>
              <a:t> du méthane et gazéification du charbon), 3% de nos émissions de CO2.</a:t>
            </a:r>
          </a:p>
          <a:p>
            <a:endParaRPr lang="fr-FR" b="1" dirty="0" smtClean="0">
              <a:solidFill>
                <a:srgbClr val="002060"/>
              </a:solidFill>
            </a:endParaRPr>
          </a:p>
          <a:p>
            <a:r>
              <a:rPr lang="fr-FR" b="1" dirty="0" smtClean="0">
                <a:solidFill>
                  <a:srgbClr val="002060"/>
                </a:solidFill>
              </a:rPr>
              <a:t>Production par électrolyse (pas d’émissions de CO2 avec électricité </a:t>
            </a:r>
            <a:r>
              <a:rPr lang="fr-FR" b="1" dirty="0" err="1" smtClean="0">
                <a:solidFill>
                  <a:srgbClr val="002060"/>
                </a:solidFill>
              </a:rPr>
              <a:t>décarbonée</a:t>
            </a:r>
            <a:r>
              <a:rPr lang="fr-FR" b="1" dirty="0" smtClean="0">
                <a:solidFill>
                  <a:srgbClr val="002060"/>
                </a:solidFill>
              </a:rPr>
              <a:t>) : </a:t>
            </a:r>
          </a:p>
          <a:p>
            <a:r>
              <a:rPr lang="fr-FR" b="1" dirty="0" smtClean="0">
                <a:solidFill>
                  <a:srgbClr val="002060"/>
                </a:solidFill>
              </a:rPr>
              <a:t>1 kg H2 requiert 50 kWh d’énergie et produit (centrale à gaz) 35 kWh</a:t>
            </a:r>
          </a:p>
          <a:p>
            <a:r>
              <a:rPr lang="fr-FR" b="1" dirty="0" smtClean="0">
                <a:solidFill>
                  <a:srgbClr val="002060"/>
                </a:solidFill>
              </a:rPr>
              <a:t>1 Mt H2 requiert 50 </a:t>
            </a:r>
            <a:r>
              <a:rPr lang="fr-FR" b="1" dirty="0" err="1" smtClean="0">
                <a:solidFill>
                  <a:srgbClr val="002060"/>
                </a:solidFill>
              </a:rPr>
              <a:t>TWh</a:t>
            </a:r>
            <a:r>
              <a:rPr lang="fr-FR" b="1" dirty="0" smtClean="0">
                <a:solidFill>
                  <a:srgbClr val="002060"/>
                </a:solidFill>
              </a:rPr>
              <a:t> (10% de la consommation d’électricité) et permet de fournir 3 </a:t>
            </a:r>
            <a:r>
              <a:rPr lang="fr-FR" b="1" dirty="0" err="1" smtClean="0">
                <a:solidFill>
                  <a:srgbClr val="002060"/>
                </a:solidFill>
              </a:rPr>
              <a:t>Mtep</a:t>
            </a:r>
            <a:endParaRPr lang="fr-FR" b="1" dirty="0" smtClean="0">
              <a:solidFill>
                <a:srgbClr val="002060"/>
              </a:solidFill>
            </a:endParaRPr>
          </a:p>
          <a:p>
            <a:r>
              <a:rPr lang="fr-FR" b="1" dirty="0" smtClean="0">
                <a:solidFill>
                  <a:srgbClr val="FF0000"/>
                </a:solidFill>
              </a:rPr>
              <a:t>Plan français 2035 : produire 630000 tH2, dont 400000 t pour l’industrie et 230000 t</a:t>
            </a:r>
          </a:p>
          <a:p>
            <a:r>
              <a:rPr lang="fr-FR" b="1" dirty="0" smtClean="0">
                <a:solidFill>
                  <a:srgbClr val="FF0000"/>
                </a:solidFill>
              </a:rPr>
              <a:t>à</a:t>
            </a:r>
            <a:r>
              <a:rPr lang="fr-FR" b="1" dirty="0" smtClean="0">
                <a:solidFill>
                  <a:srgbClr val="FF0000"/>
                </a:solidFill>
              </a:rPr>
              <a:t> usage énergétique  (réseau de chaleur et transport, R&amp;D électrolyseurs), utiliser l’électricité nucléaire (pilotable, peu chère)</a:t>
            </a:r>
          </a:p>
          <a:p>
            <a:endParaRPr lang="fr-FR" b="1" dirty="0" smtClean="0">
              <a:solidFill>
                <a:srgbClr val="002060"/>
              </a:solidFill>
            </a:endParaRPr>
          </a:p>
          <a:p>
            <a:r>
              <a:rPr lang="fr-FR" b="1" dirty="0" smtClean="0">
                <a:solidFill>
                  <a:srgbClr val="002060"/>
                </a:solidFill>
              </a:rPr>
              <a:t>Limite d’usages énergétiques : exemple, consommation d’énergie </a:t>
            </a:r>
            <a:r>
              <a:rPr lang="fr-FR" b="1" dirty="0" smtClean="0">
                <a:solidFill>
                  <a:srgbClr val="002060"/>
                </a:solidFill>
              </a:rPr>
              <a:t>finale totale </a:t>
            </a:r>
            <a:r>
              <a:rPr lang="fr-FR" b="1" dirty="0" smtClean="0">
                <a:solidFill>
                  <a:srgbClr val="002060"/>
                </a:solidFill>
              </a:rPr>
              <a:t>France 150 </a:t>
            </a:r>
            <a:r>
              <a:rPr lang="fr-FR" b="1" dirty="0" err="1" smtClean="0">
                <a:solidFill>
                  <a:srgbClr val="002060"/>
                </a:solidFill>
              </a:rPr>
              <a:t>Mtep</a:t>
            </a:r>
            <a:r>
              <a:rPr lang="fr-FR" b="1" dirty="0" smtClean="0">
                <a:solidFill>
                  <a:srgbClr val="002060"/>
                </a:solidFill>
              </a:rPr>
              <a:t>, dont 30% pour les transports, soit 50 </a:t>
            </a:r>
            <a:r>
              <a:rPr lang="fr-FR" b="1" dirty="0" err="1" smtClean="0">
                <a:solidFill>
                  <a:srgbClr val="002060"/>
                </a:solidFill>
              </a:rPr>
              <a:t>Mtep</a:t>
            </a:r>
            <a:r>
              <a:rPr lang="fr-FR" b="1" dirty="0" smtClean="0">
                <a:solidFill>
                  <a:srgbClr val="002060"/>
                </a:solidFill>
              </a:rPr>
              <a:t>.</a:t>
            </a:r>
            <a:endParaRPr lang="fr-FR" b="1" dirty="0" smtClean="0">
              <a:solidFill>
                <a:srgbClr val="002060"/>
              </a:solidFill>
            </a:endParaRPr>
          </a:p>
          <a:p>
            <a:r>
              <a:rPr lang="fr-FR" b="1" dirty="0" smtClean="0">
                <a:solidFill>
                  <a:srgbClr val="002060"/>
                </a:solidFill>
              </a:rPr>
              <a:t>Il faudrait dédier environ 800 </a:t>
            </a:r>
            <a:r>
              <a:rPr lang="fr-FR" b="1" dirty="0" err="1" smtClean="0">
                <a:solidFill>
                  <a:srgbClr val="002060"/>
                </a:solidFill>
              </a:rPr>
              <a:t>TWh</a:t>
            </a:r>
            <a:r>
              <a:rPr lang="fr-FR" b="1" dirty="0" smtClean="0">
                <a:solidFill>
                  <a:srgbClr val="002060"/>
                </a:solidFill>
              </a:rPr>
              <a:t> ! Ca ne se fera que pour des transports collectifs (bus, remplacement de locomotives diesel)</a:t>
            </a:r>
          </a:p>
          <a:p>
            <a:endParaRPr lang="fr-FR" b="1" dirty="0" smtClean="0">
              <a:solidFill>
                <a:srgbClr val="002060"/>
              </a:solidFill>
            </a:endParaRPr>
          </a:p>
          <a:p>
            <a:r>
              <a:rPr lang="fr-FR" b="1" dirty="0" smtClean="0">
                <a:solidFill>
                  <a:srgbClr val="FF0000"/>
                </a:solidFill>
              </a:rPr>
              <a:t>Gestion des fluctuations si 100% </a:t>
            </a:r>
            <a:r>
              <a:rPr lang="fr-FR" b="1" dirty="0" err="1" smtClean="0">
                <a:solidFill>
                  <a:srgbClr val="FF0000"/>
                </a:solidFill>
              </a:rPr>
              <a:t>EnR</a:t>
            </a:r>
            <a:r>
              <a:rPr lang="fr-FR" b="1" dirty="0" smtClean="0">
                <a:solidFill>
                  <a:srgbClr val="FF0000"/>
                </a:solidFill>
              </a:rPr>
              <a:t> intermittentes ?</a:t>
            </a:r>
          </a:p>
          <a:p>
            <a:r>
              <a:rPr lang="fr-FR" b="1" dirty="0" smtClean="0">
                <a:solidFill>
                  <a:srgbClr val="002060"/>
                </a:solidFill>
              </a:rPr>
              <a:t>Déstocker 1%  de la consommation d’électricité (3 jours d’hiver sans vent), soit 5 </a:t>
            </a:r>
            <a:r>
              <a:rPr lang="fr-FR" b="1" dirty="0" err="1" smtClean="0">
                <a:solidFill>
                  <a:srgbClr val="002060"/>
                </a:solidFill>
              </a:rPr>
              <a:t>TWh</a:t>
            </a:r>
            <a:r>
              <a:rPr lang="fr-FR" b="1" dirty="0" smtClean="0">
                <a:solidFill>
                  <a:srgbClr val="002060"/>
                </a:solidFill>
              </a:rPr>
              <a:t> ?</a:t>
            </a:r>
          </a:p>
          <a:p>
            <a:r>
              <a:rPr lang="fr-FR" b="1" dirty="0" smtClean="0">
                <a:solidFill>
                  <a:srgbClr val="002060"/>
                </a:solidFill>
              </a:rPr>
              <a:t>Consommer 140 000 tH2 en 3 jours dans 70 centrales à gaz : inadapté ! </a:t>
            </a:r>
            <a:endParaRPr lang="fr-FR" b="1" dirty="0">
              <a:solidFill>
                <a:srgbClr val="00206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71</a:t>
            </a:fld>
            <a:endParaRPr lang="fr-FR">
              <a:solidFill>
                <a:prstClr val="black">
                  <a:tint val="75000"/>
                </a:prstClr>
              </a:solidFill>
            </a:endParaRPr>
          </a:p>
        </p:txBody>
      </p:sp>
      <p:sp>
        <p:nvSpPr>
          <p:cNvPr id="3" name="ZoneTexte 2"/>
          <p:cNvSpPr txBox="1"/>
          <p:nvPr/>
        </p:nvSpPr>
        <p:spPr>
          <a:xfrm>
            <a:off x="899592" y="1268760"/>
            <a:ext cx="7416824" cy="646331"/>
          </a:xfrm>
          <a:prstGeom prst="rect">
            <a:avLst/>
          </a:prstGeom>
          <a:noFill/>
        </p:spPr>
        <p:txBody>
          <a:bodyPr wrap="square" rtlCol="0">
            <a:spAutoFit/>
          </a:bodyPr>
          <a:lstStyle/>
          <a:p>
            <a:r>
              <a:rPr lang="fr-FR" sz="3600" b="1" dirty="0" smtClean="0">
                <a:solidFill>
                  <a:srgbClr val="FF0000"/>
                </a:solidFill>
              </a:rPr>
              <a:t>Biosphère : entrée par l’agriculture</a:t>
            </a:r>
            <a:endParaRPr lang="fr-FR" sz="3600" b="1" dirty="0">
              <a:solidFill>
                <a:srgbClr val="FF0000"/>
              </a:solidFill>
            </a:endParaRPr>
          </a:p>
        </p:txBody>
      </p:sp>
      <p:sp>
        <p:nvSpPr>
          <p:cNvPr id="4" name="ZoneTexte 3"/>
          <p:cNvSpPr txBox="1"/>
          <p:nvPr/>
        </p:nvSpPr>
        <p:spPr>
          <a:xfrm>
            <a:off x="971600" y="2780928"/>
            <a:ext cx="7128792" cy="1938992"/>
          </a:xfrm>
          <a:prstGeom prst="rect">
            <a:avLst/>
          </a:prstGeom>
          <a:noFill/>
        </p:spPr>
        <p:txBody>
          <a:bodyPr wrap="square" rtlCol="0">
            <a:spAutoFit/>
          </a:bodyPr>
          <a:lstStyle/>
          <a:p>
            <a:r>
              <a:rPr lang="fr-FR" sz="2400" b="1" dirty="0" smtClean="0">
                <a:solidFill>
                  <a:srgbClr val="002060"/>
                </a:solidFill>
              </a:rPr>
              <a:t>L’agriculture est la façon la façon la moins coûteuse en énergie de perturber toute la biosphère : déforestation, changement d’utilisation des sols, quelques pourcents de l’énergie primaire, 25% des émissions de gaz à effet de serre… </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72</a:t>
            </a:fld>
            <a:endParaRPr lang="fr-FR">
              <a:solidFill>
                <a:prstClr val="black">
                  <a:tint val="75000"/>
                </a:prstClr>
              </a:solidFill>
            </a:endParaRPr>
          </a:p>
        </p:txBody>
      </p:sp>
      <p:pic>
        <p:nvPicPr>
          <p:cNvPr id="3" name="Image 2" descr="Agriculture intensive.jpg"/>
          <p:cNvPicPr>
            <a:picLocks noChangeAspect="1"/>
          </p:cNvPicPr>
          <p:nvPr/>
        </p:nvPicPr>
        <p:blipFill>
          <a:blip r:embed="rId2" cstate="print"/>
          <a:stretch>
            <a:fillRect/>
          </a:stretch>
        </p:blipFill>
        <p:spPr>
          <a:xfrm>
            <a:off x="3419872" y="3645024"/>
            <a:ext cx="5472608" cy="2736304"/>
          </a:xfrm>
          <a:prstGeom prst="rect">
            <a:avLst/>
          </a:prstGeom>
        </p:spPr>
      </p:pic>
      <p:pic>
        <p:nvPicPr>
          <p:cNvPr id="142338" name="Picture 2" descr="La chute d'Icare, Bruegel v5 - Regard sur l'image"/>
          <p:cNvPicPr>
            <a:picLocks noChangeAspect="1" noChangeArrowheads="1"/>
          </p:cNvPicPr>
          <p:nvPr/>
        </p:nvPicPr>
        <p:blipFill>
          <a:blip r:embed="rId3" cstate="print"/>
          <a:srcRect/>
          <a:stretch>
            <a:fillRect/>
          </a:stretch>
        </p:blipFill>
        <p:spPr bwMode="auto">
          <a:xfrm>
            <a:off x="4427984" y="260648"/>
            <a:ext cx="4464496" cy="3575154"/>
          </a:xfrm>
          <a:prstGeom prst="rect">
            <a:avLst/>
          </a:prstGeom>
          <a:noFill/>
        </p:spPr>
      </p:pic>
      <p:sp>
        <p:nvSpPr>
          <p:cNvPr id="7" name="ZoneTexte 6"/>
          <p:cNvSpPr txBox="1"/>
          <p:nvPr/>
        </p:nvSpPr>
        <p:spPr>
          <a:xfrm>
            <a:off x="395536" y="1484784"/>
            <a:ext cx="3816424" cy="461665"/>
          </a:xfrm>
          <a:prstGeom prst="rect">
            <a:avLst/>
          </a:prstGeom>
          <a:noFill/>
        </p:spPr>
        <p:txBody>
          <a:bodyPr wrap="square" rtlCol="0">
            <a:spAutoFit/>
          </a:bodyPr>
          <a:lstStyle/>
          <a:p>
            <a:r>
              <a:rPr lang="fr-FR" sz="2400" b="1" dirty="0" smtClean="0">
                <a:solidFill>
                  <a:srgbClr val="002060"/>
                </a:solidFill>
              </a:rPr>
              <a:t>Que s’est-il passé entre ceci</a:t>
            </a:r>
            <a:endParaRPr lang="fr-FR" sz="2400" b="1" dirty="0">
              <a:solidFill>
                <a:srgbClr val="002060"/>
              </a:solidFill>
            </a:endParaRPr>
          </a:p>
        </p:txBody>
      </p:sp>
      <p:sp>
        <p:nvSpPr>
          <p:cNvPr id="8" name="ZoneTexte 7"/>
          <p:cNvSpPr txBox="1"/>
          <p:nvPr/>
        </p:nvSpPr>
        <p:spPr>
          <a:xfrm>
            <a:off x="1403648" y="2636912"/>
            <a:ext cx="1152128" cy="461665"/>
          </a:xfrm>
          <a:prstGeom prst="rect">
            <a:avLst/>
          </a:prstGeom>
          <a:noFill/>
        </p:spPr>
        <p:txBody>
          <a:bodyPr wrap="square" rtlCol="0">
            <a:spAutoFit/>
          </a:bodyPr>
          <a:lstStyle/>
          <a:p>
            <a:r>
              <a:rPr lang="fr-FR" sz="2400" b="1" dirty="0" smtClean="0">
                <a:solidFill>
                  <a:srgbClr val="002060"/>
                </a:solidFill>
              </a:rPr>
              <a:t>et</a:t>
            </a:r>
            <a:endParaRPr lang="fr-FR" sz="2400" b="1" dirty="0">
              <a:solidFill>
                <a:srgbClr val="002060"/>
              </a:solidFill>
            </a:endParaRPr>
          </a:p>
        </p:txBody>
      </p:sp>
      <p:sp>
        <p:nvSpPr>
          <p:cNvPr id="9" name="ZoneTexte 8"/>
          <p:cNvSpPr txBox="1"/>
          <p:nvPr/>
        </p:nvSpPr>
        <p:spPr>
          <a:xfrm>
            <a:off x="611560" y="4437112"/>
            <a:ext cx="2520280" cy="461665"/>
          </a:xfrm>
          <a:prstGeom prst="rect">
            <a:avLst/>
          </a:prstGeom>
          <a:noFill/>
        </p:spPr>
        <p:txBody>
          <a:bodyPr wrap="square" rtlCol="0">
            <a:spAutoFit/>
          </a:bodyPr>
          <a:lstStyle/>
          <a:p>
            <a:pPr algn="r"/>
            <a:r>
              <a:rPr lang="fr-FR" sz="2400" b="1" dirty="0" smtClean="0">
                <a:solidFill>
                  <a:srgbClr val="002060"/>
                </a:solidFill>
              </a:rPr>
              <a:t>ceci</a:t>
            </a:r>
            <a:endParaRPr lang="fr-F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checkerboard(across)">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73</a:t>
            </a:fld>
            <a:endParaRPr lang="fr-FR">
              <a:solidFill>
                <a:prstClr val="black">
                  <a:tint val="75000"/>
                </a:prstClr>
              </a:solidFill>
            </a:endParaRPr>
          </a:p>
        </p:txBody>
      </p:sp>
      <p:sp>
        <p:nvSpPr>
          <p:cNvPr id="3" name="ZoneTexte 2"/>
          <p:cNvSpPr txBox="1"/>
          <p:nvPr/>
        </p:nvSpPr>
        <p:spPr>
          <a:xfrm>
            <a:off x="1619672" y="764704"/>
            <a:ext cx="2376264" cy="1938992"/>
          </a:xfrm>
          <a:prstGeom prst="rect">
            <a:avLst/>
          </a:prstGeom>
          <a:noFill/>
        </p:spPr>
        <p:txBody>
          <a:bodyPr wrap="square" rtlCol="0">
            <a:spAutoFit/>
          </a:bodyPr>
          <a:lstStyle/>
          <a:p>
            <a:r>
              <a:rPr lang="fr-FR" sz="2400" b="1" dirty="0" smtClean="0">
                <a:solidFill>
                  <a:srgbClr val="002060"/>
                </a:solidFill>
              </a:rPr>
              <a:t>Fritz Haber</a:t>
            </a:r>
          </a:p>
          <a:p>
            <a:endParaRPr lang="fr-FR" sz="2400" b="1" dirty="0" smtClean="0">
              <a:solidFill>
                <a:srgbClr val="002060"/>
              </a:solidFill>
            </a:endParaRPr>
          </a:p>
          <a:p>
            <a:r>
              <a:rPr lang="fr-FR" sz="2400" b="1" dirty="0" smtClean="0">
                <a:solidFill>
                  <a:srgbClr val="002060"/>
                </a:solidFill>
              </a:rPr>
              <a:t>Carl Bosch</a:t>
            </a:r>
          </a:p>
          <a:p>
            <a:endParaRPr lang="fr-FR" sz="2400" b="1" dirty="0" smtClean="0">
              <a:solidFill>
                <a:srgbClr val="002060"/>
              </a:solidFill>
            </a:endParaRPr>
          </a:p>
          <a:p>
            <a:r>
              <a:rPr lang="fr-FR" sz="2400" b="1" dirty="0" smtClean="0">
                <a:solidFill>
                  <a:srgbClr val="002060"/>
                </a:solidFill>
              </a:rPr>
              <a:t>et</a:t>
            </a:r>
            <a:endParaRPr lang="fr-FR" sz="2400" b="1" dirty="0">
              <a:solidFill>
                <a:srgbClr val="002060"/>
              </a:solidFill>
            </a:endParaRPr>
          </a:p>
        </p:txBody>
      </p:sp>
      <p:pic>
        <p:nvPicPr>
          <p:cNvPr id="145410" name="Picture 2" descr="Comment Trader et Investir dans le Pétrole ?"/>
          <p:cNvPicPr>
            <a:picLocks noChangeAspect="1" noChangeArrowheads="1"/>
          </p:cNvPicPr>
          <p:nvPr/>
        </p:nvPicPr>
        <p:blipFill>
          <a:blip r:embed="rId2" cstate="print"/>
          <a:srcRect/>
          <a:stretch>
            <a:fillRect/>
          </a:stretch>
        </p:blipFill>
        <p:spPr bwMode="auto">
          <a:xfrm>
            <a:off x="683568" y="3356992"/>
            <a:ext cx="4943027" cy="2448272"/>
          </a:xfrm>
          <a:prstGeom prst="rect">
            <a:avLst/>
          </a:prstGeom>
          <a:noFill/>
        </p:spPr>
      </p:pic>
      <p:sp>
        <p:nvSpPr>
          <p:cNvPr id="145412" name="AutoShape 4" descr="Fritz Hab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14" name="AutoShape 6" descr="Fritz Haber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16" name="AutoShape 8" descr="Les héros du progrès : Fritz Haber et Carl Bosch - Agriculture,  alimentation, santé publique... soyons rationn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18" name="AutoShape 10" descr="Les héros du progrès : Fritz Haber et Carl Bosch - Agriculture,  alimentation, santé publique... soyons rationn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20" name="AutoShape 12" descr="Les héros du progrès : Fritz Haber et Carl Bosch - Agriculture,  alimentation, santé publique... soyons rationn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5426" name="AutoShape 18" descr="Carl Bosch — Wikipé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45428" name="Picture 20" descr="Fritz Haber et Carl Bosch – Les Héros du progrès (2) | Contrepoints"/>
          <p:cNvPicPr>
            <a:picLocks noChangeAspect="1" noChangeArrowheads="1"/>
          </p:cNvPicPr>
          <p:nvPr/>
        </p:nvPicPr>
        <p:blipFill>
          <a:blip r:embed="rId3" cstate="print"/>
          <a:srcRect/>
          <a:stretch>
            <a:fillRect/>
          </a:stretch>
        </p:blipFill>
        <p:spPr bwMode="auto">
          <a:xfrm>
            <a:off x="4283968" y="260648"/>
            <a:ext cx="3754016" cy="2808903"/>
          </a:xfrm>
          <a:prstGeom prst="rect">
            <a:avLst/>
          </a:prstGeom>
          <a:noFill/>
        </p:spPr>
      </p:pic>
      <p:sp>
        <p:nvSpPr>
          <p:cNvPr id="14" name="ZoneTexte 13"/>
          <p:cNvSpPr txBox="1"/>
          <p:nvPr/>
        </p:nvSpPr>
        <p:spPr>
          <a:xfrm>
            <a:off x="6444208" y="4077072"/>
            <a:ext cx="2304256" cy="1200329"/>
          </a:xfrm>
          <a:prstGeom prst="rect">
            <a:avLst/>
          </a:prstGeom>
          <a:noFill/>
        </p:spPr>
        <p:txBody>
          <a:bodyPr wrap="square" rtlCol="0">
            <a:spAutoFit/>
          </a:bodyPr>
          <a:lstStyle/>
          <a:p>
            <a:r>
              <a:rPr lang="fr-FR" sz="2400" b="1" dirty="0" smtClean="0">
                <a:solidFill>
                  <a:srgbClr val="002060"/>
                </a:solidFill>
              </a:rPr>
              <a:t>Ammoniac</a:t>
            </a:r>
          </a:p>
          <a:p>
            <a:r>
              <a:rPr lang="fr-FR" sz="2400" b="1" dirty="0" smtClean="0">
                <a:solidFill>
                  <a:srgbClr val="002060"/>
                </a:solidFill>
              </a:rPr>
              <a:t>et</a:t>
            </a:r>
          </a:p>
          <a:p>
            <a:r>
              <a:rPr lang="fr-FR" sz="2400" b="1" dirty="0" smtClean="0">
                <a:solidFill>
                  <a:srgbClr val="002060"/>
                </a:solidFill>
              </a:rPr>
              <a:t>pétrole</a:t>
            </a:r>
            <a:endParaRPr lang="fr-F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5428"/>
                                        </p:tgtEl>
                                        <p:attrNameLst>
                                          <p:attrName>style.visibility</p:attrName>
                                        </p:attrNameLst>
                                      </p:cBhvr>
                                      <p:to>
                                        <p:strVal val="visible"/>
                                      </p:to>
                                    </p:set>
                                    <p:animEffect transition="in" filter="checkerboard(across)">
                                      <p:cBhvr>
                                        <p:cTn id="12" dur="500"/>
                                        <p:tgtEl>
                                          <p:spTgt spid="1454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5410"/>
                                        </p:tgtEl>
                                        <p:attrNameLst>
                                          <p:attrName>style.visibility</p:attrName>
                                        </p:attrNameLst>
                                      </p:cBhvr>
                                      <p:to>
                                        <p:strVal val="visible"/>
                                      </p:to>
                                    </p:set>
                                    <p:anim calcmode="lin" valueType="num">
                                      <p:cBhvr additive="base">
                                        <p:cTn id="17" dur="500" fill="hold"/>
                                        <p:tgtEl>
                                          <p:spTgt spid="145410"/>
                                        </p:tgtEl>
                                        <p:attrNameLst>
                                          <p:attrName>ppt_x</p:attrName>
                                        </p:attrNameLst>
                                      </p:cBhvr>
                                      <p:tavLst>
                                        <p:tav tm="0">
                                          <p:val>
                                            <p:strVal val="#ppt_x"/>
                                          </p:val>
                                        </p:tav>
                                        <p:tav tm="100000">
                                          <p:val>
                                            <p:strVal val="#ppt_x"/>
                                          </p:val>
                                        </p:tav>
                                      </p:tavLst>
                                    </p:anim>
                                    <p:anim calcmode="lin" valueType="num">
                                      <p:cBhvr additive="base">
                                        <p:cTn id="18" dur="500" fill="hold"/>
                                        <p:tgtEl>
                                          <p:spTgt spid="1454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74</a:t>
            </a:fld>
            <a:endParaRPr lang="fr-FR">
              <a:solidFill>
                <a:prstClr val="black">
                  <a:tint val="75000"/>
                </a:prstClr>
              </a:solidFill>
            </a:endParaRPr>
          </a:p>
        </p:txBody>
      </p:sp>
      <p:pic>
        <p:nvPicPr>
          <p:cNvPr id="3" name="Image 2" descr="Agriculture énergie.jpg"/>
          <p:cNvPicPr>
            <a:picLocks noChangeAspect="1"/>
          </p:cNvPicPr>
          <p:nvPr/>
        </p:nvPicPr>
        <p:blipFill>
          <a:blip r:embed="rId2" cstate="print"/>
          <a:stretch>
            <a:fillRect/>
          </a:stretch>
        </p:blipFill>
        <p:spPr>
          <a:xfrm>
            <a:off x="0" y="207960"/>
            <a:ext cx="9144000" cy="6442079"/>
          </a:xfrm>
          <a:prstGeom prst="rect">
            <a:avLst/>
          </a:prstGeom>
        </p:spPr>
      </p:pic>
      <p:sp>
        <p:nvSpPr>
          <p:cNvPr id="4" name="ZoneTexte 3"/>
          <p:cNvSpPr txBox="1"/>
          <p:nvPr/>
        </p:nvSpPr>
        <p:spPr>
          <a:xfrm>
            <a:off x="4211960" y="6309320"/>
            <a:ext cx="4680520" cy="369332"/>
          </a:xfrm>
          <a:prstGeom prst="rect">
            <a:avLst/>
          </a:prstGeom>
          <a:noFill/>
        </p:spPr>
        <p:txBody>
          <a:bodyPr wrap="square" rtlCol="0">
            <a:spAutoFit/>
          </a:bodyPr>
          <a:lstStyle/>
          <a:p>
            <a:r>
              <a:rPr lang="fr-FR" b="1" i="1" dirty="0" err="1" smtClean="0">
                <a:solidFill>
                  <a:srgbClr val="002060"/>
                </a:solidFill>
              </a:rPr>
              <a:t>Souhil</a:t>
            </a:r>
            <a:r>
              <a:rPr lang="fr-FR" b="1" i="1" dirty="0" smtClean="0">
                <a:solidFill>
                  <a:srgbClr val="002060"/>
                </a:solidFill>
              </a:rPr>
              <a:t> </a:t>
            </a:r>
            <a:r>
              <a:rPr lang="fr-FR" b="1" i="1" dirty="0" err="1" smtClean="0">
                <a:solidFill>
                  <a:srgbClr val="002060"/>
                </a:solidFill>
              </a:rPr>
              <a:t>Harchaoui</a:t>
            </a:r>
            <a:r>
              <a:rPr lang="fr-FR" b="1" i="1" dirty="0" smtClean="0">
                <a:solidFill>
                  <a:srgbClr val="002060"/>
                </a:solidFill>
              </a:rPr>
              <a:t> et Petros </a:t>
            </a:r>
            <a:r>
              <a:rPr lang="fr-FR" b="1" i="1" dirty="0" err="1" smtClean="0">
                <a:solidFill>
                  <a:srgbClr val="002060"/>
                </a:solidFill>
              </a:rPr>
              <a:t>Chatzimpiros</a:t>
            </a:r>
            <a:r>
              <a:rPr lang="fr-FR" b="1" i="1" dirty="0" smtClean="0">
                <a:solidFill>
                  <a:srgbClr val="002060"/>
                </a:solidFill>
              </a:rPr>
              <a:t>, 2018</a:t>
            </a:r>
            <a:endParaRPr lang="fr-FR" b="1" i="1" dirty="0">
              <a:solidFill>
                <a:srgbClr val="00206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err="1" smtClean="0">
                <a:solidFill>
                  <a:srgbClr val="002060"/>
                </a:solidFill>
              </a:rPr>
              <a:t>Oriol</a:t>
            </a:r>
            <a:r>
              <a:rPr lang="fr-FR" sz="3600" b="1" dirty="0" smtClean="0">
                <a:solidFill>
                  <a:srgbClr val="002060"/>
                </a:solidFill>
              </a:rPr>
              <a:t>, un historien et Mozart</a:t>
            </a:r>
            <a:endParaRPr lang="fr-FR" sz="3600" b="1" dirty="0">
              <a:solidFill>
                <a:srgbClr val="002060"/>
              </a:solidFill>
            </a:endParaRPr>
          </a:p>
        </p:txBody>
      </p:sp>
      <p:sp>
        <p:nvSpPr>
          <p:cNvPr id="4" name="Espace réservé du numéro de diapositive 3"/>
          <p:cNvSpPr>
            <a:spLocks noGrp="1"/>
          </p:cNvSpPr>
          <p:nvPr>
            <p:ph type="sldNum" sz="quarter" idx="12"/>
          </p:nvPr>
        </p:nvSpPr>
        <p:spPr/>
        <p:txBody>
          <a:bodyPr/>
          <a:lstStyle/>
          <a:p>
            <a:pPr>
              <a:defRPr/>
            </a:pPr>
            <a:fld id="{F0A3ED93-BBE3-4DE6-BDBB-57D63789A6AB}" type="slidenum">
              <a:rPr lang="fr-FR" smtClean="0">
                <a:solidFill>
                  <a:prstClr val="black">
                    <a:tint val="75000"/>
                  </a:prstClr>
                </a:solidFill>
              </a:rPr>
              <a:pPr>
                <a:defRPr/>
              </a:pPr>
              <a:t>75</a:t>
            </a:fld>
            <a:endParaRPr lang="fr-FR">
              <a:solidFill>
                <a:prstClr val="black">
                  <a:tint val="75000"/>
                </a:prstClr>
              </a:solidFill>
            </a:endParaRPr>
          </a:p>
        </p:txBody>
      </p:sp>
      <p:sp>
        <p:nvSpPr>
          <p:cNvPr id="174082" name="AutoShape 2" descr="Wandering from Nuclei to Cha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4084" name="AutoShape 4" descr="Wandering from Nuclei to Cha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086" name="Picture 6" descr="Wandering from Nuclei to Chaos"/>
          <p:cNvPicPr>
            <a:picLocks noChangeAspect="1" noChangeArrowheads="1"/>
          </p:cNvPicPr>
          <p:nvPr/>
        </p:nvPicPr>
        <p:blipFill>
          <a:blip r:embed="rId2" cstate="print"/>
          <a:srcRect/>
          <a:stretch>
            <a:fillRect/>
          </a:stretch>
        </p:blipFill>
        <p:spPr bwMode="auto">
          <a:xfrm>
            <a:off x="1763688" y="1556792"/>
            <a:ext cx="5618933" cy="4104456"/>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86522B7-17F5-438E-8F2F-09E1996EBBDB}" type="slidenum">
              <a:rPr lang="fr-FR" smtClean="0">
                <a:solidFill>
                  <a:prstClr val="black">
                    <a:tint val="75000"/>
                  </a:prstClr>
                </a:solidFill>
              </a:rPr>
              <a:pPr>
                <a:defRPr/>
              </a:pPr>
              <a:t>76</a:t>
            </a:fld>
            <a:endParaRPr lang="fr-FR">
              <a:solidFill>
                <a:prstClr val="black">
                  <a:tint val="75000"/>
                </a:prstClr>
              </a:solidFill>
            </a:endParaRPr>
          </a:p>
        </p:txBody>
      </p:sp>
      <p:pic>
        <p:nvPicPr>
          <p:cNvPr id="157700" name="Picture 4" descr="Le climat ne supporte pas la course aux profits - Barbara Romagnan - Un  petit âne sur la route"/>
          <p:cNvPicPr>
            <a:picLocks noChangeAspect="1" noChangeArrowheads="1"/>
          </p:cNvPicPr>
          <p:nvPr/>
        </p:nvPicPr>
        <p:blipFill>
          <a:blip r:embed="rId2" cstate="print"/>
          <a:srcRect/>
          <a:stretch>
            <a:fillRect/>
          </a:stretch>
        </p:blipFill>
        <p:spPr bwMode="auto">
          <a:xfrm>
            <a:off x="1763688" y="836712"/>
            <a:ext cx="5855395" cy="542818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lstStyle/>
          <a:p>
            <a:r>
              <a:rPr lang="fr-FR" sz="3600" b="1" dirty="0" smtClean="0">
                <a:solidFill>
                  <a:srgbClr val="FF0000"/>
                </a:solidFill>
              </a:rPr>
              <a:t>Les régions les plus vulnérables</a:t>
            </a:r>
            <a:endParaRPr lang="fr-FR" sz="3600" b="1" dirty="0">
              <a:solidFill>
                <a:srgbClr val="FF0000"/>
              </a:solidFill>
            </a:endParaRPr>
          </a:p>
        </p:txBody>
      </p:sp>
      <p:sp>
        <p:nvSpPr>
          <p:cNvPr id="4" name="Espace réservé du numéro de diapositive 3"/>
          <p:cNvSpPr>
            <a:spLocks noGrp="1"/>
          </p:cNvSpPr>
          <p:nvPr>
            <p:ph type="sldNum" sz="quarter" idx="12"/>
          </p:nvPr>
        </p:nvSpPr>
        <p:spPr/>
        <p:txBody>
          <a:bodyPr/>
          <a:lstStyle/>
          <a:p>
            <a:pPr>
              <a:defRPr/>
            </a:pPr>
            <a:fld id="{F0A3ED93-BBE3-4DE6-BDBB-57D63789A6AB}" type="slidenum">
              <a:rPr lang="fr-FR" smtClean="0">
                <a:solidFill>
                  <a:prstClr val="black">
                    <a:tint val="75000"/>
                  </a:prstClr>
                </a:solidFill>
              </a:rPr>
              <a:pPr>
                <a:defRPr/>
              </a:pPr>
              <a:t>77</a:t>
            </a:fld>
            <a:endParaRPr lang="fr-FR">
              <a:solidFill>
                <a:prstClr val="black">
                  <a:tint val="75000"/>
                </a:prstClr>
              </a:solidFill>
            </a:endParaRPr>
          </a:p>
        </p:txBody>
      </p:sp>
      <p:pic>
        <p:nvPicPr>
          <p:cNvPr id="52226" name="Picture 2"/>
          <p:cNvPicPr>
            <a:picLocks noChangeAspect="1" noChangeArrowheads="1"/>
          </p:cNvPicPr>
          <p:nvPr/>
        </p:nvPicPr>
        <p:blipFill>
          <a:blip r:embed="rId2" cstate="print"/>
          <a:srcRect/>
          <a:stretch>
            <a:fillRect/>
          </a:stretch>
        </p:blipFill>
        <p:spPr bwMode="auto">
          <a:xfrm>
            <a:off x="395536" y="1844824"/>
            <a:ext cx="8316416" cy="4099993"/>
          </a:xfrm>
          <a:prstGeom prst="rect">
            <a:avLst/>
          </a:prstGeom>
          <a:noFill/>
          <a:ln w="9525">
            <a:noFill/>
            <a:miter lim="800000"/>
            <a:headEnd/>
            <a:tailEnd/>
          </a:ln>
        </p:spPr>
      </p:pic>
      <p:sp>
        <p:nvSpPr>
          <p:cNvPr id="6" name="ZoneTexte 5"/>
          <p:cNvSpPr txBox="1"/>
          <p:nvPr/>
        </p:nvSpPr>
        <p:spPr>
          <a:xfrm>
            <a:off x="6372200" y="5877272"/>
            <a:ext cx="2232248" cy="276999"/>
          </a:xfrm>
          <a:prstGeom prst="rect">
            <a:avLst/>
          </a:prstGeom>
          <a:noFill/>
        </p:spPr>
        <p:txBody>
          <a:bodyPr wrap="square" rtlCol="0">
            <a:spAutoFit/>
          </a:bodyPr>
          <a:lstStyle/>
          <a:p>
            <a:pPr algn="r"/>
            <a:r>
              <a:rPr lang="fr-FR" sz="1200" b="1" dirty="0" smtClean="0">
                <a:solidFill>
                  <a:srgbClr val="002060"/>
                </a:solidFill>
              </a:rPr>
              <a:t>Source : </a:t>
            </a:r>
            <a:r>
              <a:rPr lang="fr-FR" sz="1200" b="1" dirty="0" err="1" smtClean="0">
                <a:solidFill>
                  <a:srgbClr val="002060"/>
                </a:solidFill>
              </a:rPr>
              <a:t>Maplecroft</a:t>
            </a:r>
            <a:endParaRPr lang="fr-FR" sz="12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920880" cy="5016758"/>
          </a:xfrm>
          <a:prstGeom prst="rect">
            <a:avLst/>
          </a:prstGeom>
        </p:spPr>
        <p:txBody>
          <a:bodyPr wrap="square">
            <a:spAutoFit/>
          </a:bodyPr>
          <a:lstStyle/>
          <a:p>
            <a:pPr algn="just"/>
            <a:r>
              <a:rPr lang="en-US" sz="1600" b="1" dirty="0" smtClean="0">
                <a:solidFill>
                  <a:srgbClr val="002060"/>
                </a:solidFill>
              </a:rPr>
              <a:t>The rapid expansion of mankind in numbers and per capita exploitation of Earth's resources has continued apace. During the past three centuries, the human population has increased tenfold to more than </a:t>
            </a:r>
            <a:r>
              <a:rPr lang="en-US" sz="1600" b="1" dirty="0" smtClean="0">
                <a:solidFill>
                  <a:srgbClr val="FF0000"/>
                </a:solidFill>
              </a:rPr>
              <a:t>6 billion and is expected to reach 10 billion </a:t>
            </a:r>
            <a:r>
              <a:rPr lang="en-US" sz="1600" b="1" dirty="0" smtClean="0">
                <a:solidFill>
                  <a:srgbClr val="002060"/>
                </a:solidFill>
              </a:rPr>
              <a:t>in this century. The methane-producing </a:t>
            </a:r>
            <a:r>
              <a:rPr lang="en-US" sz="1600" b="1" dirty="0" smtClean="0">
                <a:solidFill>
                  <a:srgbClr val="FF0000"/>
                </a:solidFill>
              </a:rPr>
              <a:t>cattle population has risen to 1.4 billion</a:t>
            </a:r>
            <a:r>
              <a:rPr lang="en-US" sz="1600" b="1" dirty="0" smtClean="0">
                <a:solidFill>
                  <a:srgbClr val="002060"/>
                </a:solidFill>
              </a:rPr>
              <a:t>. About </a:t>
            </a:r>
            <a:r>
              <a:rPr lang="en-US" sz="1600" b="1" dirty="0" smtClean="0">
                <a:solidFill>
                  <a:srgbClr val="FF0000"/>
                </a:solidFill>
              </a:rPr>
              <a:t>30–50% of the planet's land surface</a:t>
            </a:r>
            <a:r>
              <a:rPr lang="en-US" sz="1600" b="1" dirty="0" smtClean="0">
                <a:solidFill>
                  <a:srgbClr val="002060"/>
                </a:solidFill>
              </a:rPr>
              <a:t> is exploited by humans. Tropical rainforests disappear at a fast pace, releasing carbon dioxide and strongly increasing </a:t>
            </a:r>
            <a:r>
              <a:rPr lang="en-US" sz="1600" b="1" dirty="0" smtClean="0">
                <a:solidFill>
                  <a:srgbClr val="FF0000"/>
                </a:solidFill>
              </a:rPr>
              <a:t>species extinction</a:t>
            </a:r>
            <a:r>
              <a:rPr lang="en-US" sz="1600" b="1" dirty="0" smtClean="0">
                <a:solidFill>
                  <a:srgbClr val="002060"/>
                </a:solidFill>
              </a:rPr>
              <a:t>. Dam building and river diversion have become commonplace. </a:t>
            </a:r>
            <a:r>
              <a:rPr lang="en-US" sz="1600" b="1" dirty="0" smtClean="0">
                <a:solidFill>
                  <a:srgbClr val="FF0000"/>
                </a:solidFill>
              </a:rPr>
              <a:t>More than half of all accessible fresh water is used by mankind</a:t>
            </a:r>
            <a:r>
              <a:rPr lang="en-US" sz="1600" b="1" dirty="0" smtClean="0">
                <a:solidFill>
                  <a:srgbClr val="002060"/>
                </a:solidFill>
              </a:rPr>
              <a:t>. </a:t>
            </a:r>
            <a:r>
              <a:rPr lang="en-US" sz="1600" b="1" dirty="0" smtClean="0">
                <a:solidFill>
                  <a:srgbClr val="FF0000"/>
                </a:solidFill>
              </a:rPr>
              <a:t>Fisheries</a:t>
            </a:r>
            <a:r>
              <a:rPr lang="en-US" sz="1600" b="1" dirty="0" smtClean="0">
                <a:solidFill>
                  <a:srgbClr val="002060"/>
                </a:solidFill>
              </a:rPr>
              <a:t> remove more than 25% of the primary production in upwelling ocean regions and 35% in the temperate continental shelf. </a:t>
            </a:r>
            <a:r>
              <a:rPr lang="en-US" sz="1600" b="1" dirty="0" smtClean="0">
                <a:solidFill>
                  <a:srgbClr val="FF0000"/>
                </a:solidFill>
              </a:rPr>
              <a:t>Energy use </a:t>
            </a:r>
            <a:r>
              <a:rPr lang="en-US" sz="1600" b="1" dirty="0" smtClean="0">
                <a:solidFill>
                  <a:srgbClr val="002060"/>
                </a:solidFill>
              </a:rPr>
              <a:t>has grown 16-fold during the twentieth century, causing 160 million </a:t>
            </a:r>
            <a:r>
              <a:rPr lang="en-US" sz="1600" b="1" dirty="0" err="1" smtClean="0">
                <a:solidFill>
                  <a:srgbClr val="002060"/>
                </a:solidFill>
              </a:rPr>
              <a:t>tonnes</a:t>
            </a:r>
            <a:r>
              <a:rPr lang="en-US" sz="1600" b="1" dirty="0" smtClean="0">
                <a:solidFill>
                  <a:srgbClr val="002060"/>
                </a:solidFill>
              </a:rPr>
              <a:t> of atmospheric </a:t>
            </a:r>
            <a:r>
              <a:rPr lang="en-US" sz="1600" b="1" dirty="0" err="1" smtClean="0">
                <a:solidFill>
                  <a:srgbClr val="002060"/>
                </a:solidFill>
              </a:rPr>
              <a:t>sulphur</a:t>
            </a:r>
            <a:r>
              <a:rPr lang="en-US" sz="1600" b="1" dirty="0" smtClean="0">
                <a:solidFill>
                  <a:srgbClr val="002060"/>
                </a:solidFill>
              </a:rPr>
              <a:t> dioxide emissions per year, more than twice the sum of its natural emissions. </a:t>
            </a:r>
            <a:r>
              <a:rPr lang="en-US" sz="1600" b="1" dirty="0" smtClean="0">
                <a:solidFill>
                  <a:srgbClr val="FF0000"/>
                </a:solidFill>
              </a:rPr>
              <a:t>More nitrogen fertilizer </a:t>
            </a:r>
            <a:r>
              <a:rPr lang="en-US" sz="1600" b="1" dirty="0" smtClean="0">
                <a:solidFill>
                  <a:srgbClr val="002060"/>
                </a:solidFill>
              </a:rPr>
              <a:t>is applied in agriculture than is fixed naturally in all terrestrial ecosystems; nitric oxide production by the burning of fossil fuel and biomass also overrides natural emissions. Fossil-fuel burning and agriculture have caused substantial increases in the concentrations of </a:t>
            </a:r>
            <a:r>
              <a:rPr lang="en-US" sz="1600" b="1" dirty="0" smtClean="0">
                <a:solidFill>
                  <a:srgbClr val="FF0000"/>
                </a:solidFill>
              </a:rPr>
              <a:t>'greenhouse' gases </a:t>
            </a:r>
            <a:r>
              <a:rPr lang="en-US" sz="1600" b="1" dirty="0" smtClean="0">
                <a:solidFill>
                  <a:srgbClr val="002060"/>
                </a:solidFill>
              </a:rPr>
              <a:t>— carbon dioxide by 30% and methane by more than 100% — reaching their highest levels over the past 400 millennia, with more to follow.</a:t>
            </a:r>
          </a:p>
          <a:p>
            <a:pPr algn="just"/>
            <a:r>
              <a:rPr lang="en-US" sz="1600" b="1" dirty="0" smtClean="0">
                <a:solidFill>
                  <a:srgbClr val="002060"/>
                </a:solidFill>
              </a:rPr>
              <a:t>So far, </a:t>
            </a:r>
            <a:r>
              <a:rPr lang="en-US" sz="1600" b="1" dirty="0" smtClean="0">
                <a:solidFill>
                  <a:srgbClr val="FF0000"/>
                </a:solidFill>
              </a:rPr>
              <a:t>these effects have largely been caused by only 25% of the world population</a:t>
            </a:r>
            <a:r>
              <a:rPr lang="en-US" sz="1600" b="1" dirty="0" smtClean="0">
                <a:solidFill>
                  <a:srgbClr val="002060"/>
                </a:solidFill>
              </a:rPr>
              <a:t>. The consequences are, among others, acid precipitation, photochemical 'smog' and climate warming. Hence, according to the latest estimates by the Intergovernmental Panel on Climate Change (IPCC</a:t>
            </a:r>
            <a:r>
              <a:rPr lang="en-US" sz="1600" b="1" dirty="0" smtClean="0">
                <a:solidFill>
                  <a:srgbClr val="FF0000"/>
                </a:solidFill>
              </a:rPr>
              <a:t>), the Earth will warm by 1.4–5.8 °C </a:t>
            </a:r>
            <a:r>
              <a:rPr lang="en-US" sz="1600" b="1" dirty="0" smtClean="0">
                <a:solidFill>
                  <a:srgbClr val="002060"/>
                </a:solidFill>
              </a:rPr>
              <a:t>during this century.</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476672"/>
            <a:ext cx="8229600" cy="1108720"/>
          </a:xfrm>
        </p:spPr>
        <p:txBody>
          <a:bodyPr>
            <a:normAutofit lnSpcReduction="10000"/>
          </a:bodyPr>
          <a:lstStyle/>
          <a:p>
            <a:pPr>
              <a:buNone/>
            </a:pPr>
            <a:r>
              <a:rPr lang="fr-FR" b="1" dirty="0" smtClean="0">
                <a:solidFill>
                  <a:srgbClr val="002060"/>
                </a:solidFill>
              </a:rPr>
              <a:t>P</a:t>
            </a:r>
            <a:r>
              <a:rPr lang="fr-FR" b="1" dirty="0" smtClean="0">
                <a:solidFill>
                  <a:srgbClr val="002060"/>
                </a:solidFill>
              </a:rPr>
              <a:t>erception </a:t>
            </a:r>
            <a:r>
              <a:rPr lang="fr-FR" b="1" dirty="0" smtClean="0">
                <a:solidFill>
                  <a:srgbClr val="002060"/>
                </a:solidFill>
              </a:rPr>
              <a:t>des limites du </a:t>
            </a:r>
            <a:r>
              <a:rPr lang="fr-FR" b="1" dirty="0" smtClean="0">
                <a:solidFill>
                  <a:srgbClr val="002060"/>
                </a:solidFill>
              </a:rPr>
              <a:t>système-Terre :</a:t>
            </a:r>
          </a:p>
          <a:p>
            <a:pPr>
              <a:buNone/>
            </a:pPr>
            <a:r>
              <a:rPr lang="fr-FR" b="1" dirty="0" smtClean="0">
                <a:solidFill>
                  <a:srgbClr val="002060"/>
                </a:solidFill>
              </a:rPr>
              <a:t>Quels indicateurs ?</a:t>
            </a:r>
            <a:endParaRPr lang="fr-FR" b="1" dirty="0">
              <a:solidFill>
                <a:srgbClr val="002060"/>
              </a:solidFill>
            </a:endParaRPr>
          </a:p>
        </p:txBody>
      </p:sp>
      <p:sp>
        <p:nvSpPr>
          <p:cNvPr id="53250" name="AutoShape 2" descr="les limites planétaires- etat des lieu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3252" name="Picture 4" descr="https://reporterre.net/IMG/jpg/les_euf_limites_planetaires.jpg"/>
          <p:cNvPicPr>
            <a:picLocks noChangeAspect="1" noChangeArrowheads="1"/>
          </p:cNvPicPr>
          <p:nvPr/>
        </p:nvPicPr>
        <p:blipFill>
          <a:blip r:embed="rId2" cstate="print"/>
          <a:srcRect/>
          <a:stretch>
            <a:fillRect/>
          </a:stretch>
        </p:blipFill>
        <p:spPr bwMode="auto">
          <a:xfrm>
            <a:off x="1259632" y="1700808"/>
            <a:ext cx="6778378" cy="49685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14597</TotalTime>
  <Words>3211</Words>
  <Application>Microsoft Office PowerPoint</Application>
  <PresentationFormat>Affichage à l'écran (4:3)</PresentationFormat>
  <Paragraphs>481</Paragraphs>
  <Slides>77</Slides>
  <Notes>12</Notes>
  <HiddenSlides>0</HiddenSlides>
  <MMClips>0</MMClips>
  <ScaleCrop>false</ScaleCrop>
  <HeadingPairs>
    <vt:vector size="6" baseType="variant">
      <vt:variant>
        <vt:lpstr>Thème</vt:lpstr>
      </vt:variant>
      <vt:variant>
        <vt:i4>3</vt:i4>
      </vt:variant>
      <vt:variant>
        <vt:lpstr>Serveurs OLE incorporés</vt:lpstr>
      </vt:variant>
      <vt:variant>
        <vt:i4>2</vt:i4>
      </vt:variant>
      <vt:variant>
        <vt:lpstr>Titres des diapositives</vt:lpstr>
      </vt:variant>
      <vt:variant>
        <vt:i4>77</vt:i4>
      </vt:variant>
    </vt:vector>
  </HeadingPairs>
  <TitlesOfParts>
    <vt:vector size="82" baseType="lpstr">
      <vt:lpstr>Thème Office</vt:lpstr>
      <vt:lpstr>1_Thème Office</vt:lpstr>
      <vt:lpstr>2_Thème Office</vt:lpstr>
      <vt:lpstr>Graphique</vt:lpstr>
      <vt:lpstr>Equation</vt:lpstr>
      <vt:lpstr>Appréhender l’Anthropocène en début d’études supérieures</vt:lpstr>
      <vt:lpstr>Diapositive 2</vt:lpstr>
      <vt:lpstr>Anthropocène : perception des limites du système Terre</vt:lpstr>
      <vt:lpstr>Jean-Baptiste Say  Traité d’économie politique (1803)</vt:lpstr>
      <vt:lpstr>Prélude</vt:lpstr>
      <vt:lpstr>Diapositive 6</vt:lpstr>
      <vt:lpstr>Diapositive 7</vt:lpstr>
      <vt:lpstr>Diapositive 8</vt:lpstr>
      <vt:lpstr>Diapositive 9</vt:lpstr>
      <vt:lpstr>Evolution de la température moyenne  </vt:lpstr>
      <vt:lpstr>« Manifeste étudiant pour un renouveau écologique », 2018</vt:lpstr>
      <vt:lpstr>Au programme</vt:lpstr>
      <vt:lpstr>Quel statut pour cet enseignement ?</vt:lpstr>
      <vt:lpstr>Global Fossil CO2 Emissions</vt:lpstr>
      <vt:lpstr>Breakdown of global fossil CO2 emissions by country</vt:lpstr>
      <vt:lpstr>Un brin d’épistémologie</vt:lpstr>
      <vt:lpstr>Reconstruire le réel par la pensée</vt:lpstr>
      <vt:lpstr>Arts et sciences, suite</vt:lpstr>
      <vt:lpstr>Diapositive 19</vt:lpstr>
      <vt:lpstr>Diapositive 20</vt:lpstr>
      <vt:lpstr>Diapositive 21</vt:lpstr>
      <vt:lpstr>Opinion/énoncé scientifique</vt:lpstr>
      <vt:lpstr>Science/technique</vt:lpstr>
      <vt:lpstr>Diapositive 24</vt:lpstr>
      <vt:lpstr>Diapositive 25</vt:lpstr>
      <vt:lpstr>Diapositive 26</vt:lpstr>
      <vt:lpstr>Diapositive 27</vt:lpstr>
      <vt:lpstr>Où la population va-t-elle augmenter ?</vt:lpstr>
      <vt:lpstr>Oui, mais …</vt:lpstr>
      <vt:lpstr>Diapositive 30</vt:lpstr>
      <vt:lpstr>Diapositive 31</vt:lpstr>
      <vt:lpstr>Diapositive 32</vt:lpstr>
      <vt:lpstr>Diapositive 33</vt:lpstr>
      <vt:lpstr>Diapositive 34</vt:lpstr>
      <vt:lpstr>Diapositive 35</vt:lpstr>
      <vt:lpstr>Diapositive 36</vt:lpstr>
      <vt:lpstr>Climat, dernières données de température</vt:lpstr>
      <vt:lpstr>Rapport d’évaluation  2013 (AR5)</vt:lpstr>
      <vt:lpstr>Consommation mondiale  d’énergie primaire</vt:lpstr>
      <vt:lpstr>Back to basics : qu’est-ce que l’énergie ?</vt:lpstr>
      <vt:lpstr>Les mots et les choses</vt:lpstr>
      <vt:lpstr>L’énergie, unité de compte des transformations de la matière</vt:lpstr>
      <vt:lpstr>Hydroélectricité</vt:lpstr>
      <vt:lpstr>Diapositive 44</vt:lpstr>
      <vt:lpstr>Diapositive 45</vt:lpstr>
      <vt:lpstr>Relation PIB/énergie :  un simple changement d’unité !</vt:lpstr>
      <vt:lpstr>Quelques diables dans les détails …</vt:lpstr>
      <vt:lpstr>Comment caractériser  les systèmes énergétiques ?</vt:lpstr>
      <vt:lpstr>Diapositive 49</vt:lpstr>
      <vt:lpstr>Energie et puissance, exemples</vt:lpstr>
      <vt:lpstr>Diapositive 51</vt:lpstr>
      <vt:lpstr>Stocks/flux</vt:lpstr>
      <vt:lpstr>Production annuelle de fossiles, données réelles et modèle d’Hubbert</vt:lpstr>
      <vt:lpstr>Puissance installée, puissance moyenne, puissance instantanée</vt:lpstr>
      <vt:lpstr>Diapositive 55</vt:lpstr>
      <vt:lpstr>Diapositive 56</vt:lpstr>
      <vt:lpstr>Source concentrée/source diluée</vt:lpstr>
      <vt:lpstr>Concentration de l’énergie, suite</vt:lpstr>
      <vt:lpstr>Concentration,  fin</vt:lpstr>
      <vt:lpstr>Matériaux [tonnes/TWh]</vt:lpstr>
      <vt:lpstr>Diapositive 61</vt:lpstr>
      <vt:lpstr>Diapositive 62</vt:lpstr>
      <vt:lpstr>Station de transfert d’énergie  par pompage (STEP)</vt:lpstr>
      <vt:lpstr>STEP, suite</vt:lpstr>
      <vt:lpstr>Diapositive 65</vt:lpstr>
      <vt:lpstr>Fluctuations d’une production intermittente : l’Allemagne, un exemple en vraie grandeur</vt:lpstr>
      <vt:lpstr>Diapositive 67</vt:lpstr>
      <vt:lpstr>Comparaison des fluctuations</vt:lpstr>
      <vt:lpstr>Stockage électrochimique</vt:lpstr>
      <vt:lpstr>Diapositive 70</vt:lpstr>
      <vt:lpstr>Diapositive 71</vt:lpstr>
      <vt:lpstr>Diapositive 72</vt:lpstr>
      <vt:lpstr>Diapositive 73</vt:lpstr>
      <vt:lpstr>Diapositive 74</vt:lpstr>
      <vt:lpstr>Oriol, un historien et Mozart</vt:lpstr>
      <vt:lpstr>Diapositive 76</vt:lpstr>
      <vt:lpstr>Les régions les plus vulnérables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L’anthropocène :  une ère de démocratie entre humain et non humains ?</dc:title>
  <dc:creator>Jacques Treiner</dc:creator>
  <cp:lastModifiedBy>Jacques Treiner</cp:lastModifiedBy>
  <cp:revision>28</cp:revision>
  <dcterms:created xsi:type="dcterms:W3CDTF">2016-10-10T10:16:28Z</dcterms:created>
  <dcterms:modified xsi:type="dcterms:W3CDTF">2021-03-05T17:03:47Z</dcterms:modified>
</cp:coreProperties>
</file>