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Wicek" initials="FW" lastIdx="1" clrIdx="0">
    <p:extLst>
      <p:ext uri="{19B8F6BF-5375-455C-9EA6-DF929625EA0E}">
        <p15:presenceInfo xmlns:p15="http://schemas.microsoft.com/office/powerpoint/2012/main" userId="S-1-5-21-338909080-102860186-3730522582-22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27T15:42:18.403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16" descr="Diapositive1.png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47638" y="5627688"/>
            <a:ext cx="8156575" cy="10191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>
            <a:spLocks noAdjustHandles="1"/>
          </p:cNvSpPr>
          <p:nvPr userDrawn="1"/>
        </p:nvSpPr>
        <p:spPr bwMode="auto">
          <a:xfrm>
            <a:off x="76200" y="6427788"/>
            <a:ext cx="7893050" cy="184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9pPr>
          </a:lstStyle>
          <a:p>
            <a:pPr>
              <a:defRPr/>
            </a:pPr>
            <a:r>
              <a:rPr lang="fr-FR" sz="600">
                <a:latin typeface="Arial"/>
              </a:rPr>
              <a:t>Programme Investissements d’avenir de l’Etat ANR-10-EQPX-51. Financé également par la Région Ile-de-France. </a:t>
            </a:r>
            <a:r>
              <a:rPr lang="fr-FR" sz="600" i="1">
                <a:latin typeface="Arial"/>
              </a:rPr>
              <a:t> Program « Investing in the future » ANR-10-EQOX-51. Work also supported by grants from Région Ile-de-France.</a:t>
            </a:r>
            <a:endParaRPr lang="fr-FR" sz="600">
              <a:latin typeface="Arial"/>
            </a:endParaRPr>
          </a:p>
        </p:txBody>
      </p:sp>
      <p:sp>
        <p:nvSpPr>
          <p:cNvPr id="6" name="Freeform 14"/>
          <p:cNvSpPr/>
          <p:nvPr/>
        </p:nvSpPr>
        <p:spPr bwMode="auto">
          <a:xfrm>
            <a:off x="-7938" y="-7938"/>
            <a:ext cx="863601" cy="5697538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 extrusionOk="0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rgbClr val="FF6F00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 bwMode="auto">
          <a:xfrm flipV="1">
            <a:off x="7413625" y="3681413"/>
            <a:ext cx="4765674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 bwMode="auto">
          <a:xfrm>
            <a:off x="9359900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 userDrawn="1"/>
        </p:nvSpPr>
        <p:spPr bwMode="auto">
          <a:xfrm>
            <a:off x="9188450" y="-7938"/>
            <a:ext cx="3006725" cy="686593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 extrusionOk="0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rgbClr val="FF6F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9"/>
          <p:cNvSpPr/>
          <p:nvPr userDrawn="1"/>
        </p:nvSpPr>
        <p:spPr bwMode="auto">
          <a:xfrm>
            <a:off x="9604375" y="-7938"/>
            <a:ext cx="2590800" cy="686593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 extrusionOk="0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reeform 10"/>
          <p:cNvSpPr/>
          <p:nvPr userDrawn="1"/>
        </p:nvSpPr>
        <p:spPr bwMode="auto">
          <a:xfrm>
            <a:off x="8934450" y="3048000"/>
            <a:ext cx="3260725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 extrusionOk="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rgbClr val="438CFF">
              <a:alpha val="71765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reeform 11"/>
          <p:cNvSpPr/>
          <p:nvPr userDrawn="1"/>
        </p:nvSpPr>
        <p:spPr bwMode="auto">
          <a:xfrm>
            <a:off x="9340850" y="-7938"/>
            <a:ext cx="2854325" cy="686593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 extrusionOk="0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F00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reeform 12"/>
          <p:cNvSpPr/>
          <p:nvPr userDrawn="1"/>
        </p:nvSpPr>
        <p:spPr bwMode="auto">
          <a:xfrm>
            <a:off x="10907713" y="-7938"/>
            <a:ext cx="1287462" cy="686593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 extrusionOk="0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reeform 13"/>
          <p:cNvSpPr/>
          <p:nvPr userDrawn="1"/>
        </p:nvSpPr>
        <p:spPr bwMode="auto">
          <a:xfrm>
            <a:off x="10941050" y="-7938"/>
            <a:ext cx="1271587" cy="686593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 extrusionOk="0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F29FD">
              <a:alpha val="6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Freeform 14"/>
          <p:cNvSpPr/>
          <p:nvPr userDrawn="1"/>
        </p:nvSpPr>
        <p:spPr bwMode="auto">
          <a:xfrm>
            <a:off x="10394950" y="3589338"/>
            <a:ext cx="1820863" cy="3268662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 extrusionOk="0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rgbClr val="FF6F0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AutoShape 2" descr="imap://vermes@imap.lal.in2p3.fr:143/fetch%3EUID%3E.INBOX.ThomX%20-%20Admin%3E468?part=1.1.2.2&amp;filename=logo_ThomX_versionHD.jpg"/>
          <p:cNvSpPr>
            <a:spLocks noChangeAspect="1" noChangeArrowheads="1"/>
          </p:cNvSpPr>
          <p:nvPr userDrawn="1"/>
        </p:nvSpPr>
        <p:spPr bwMode="auto">
          <a:xfrm>
            <a:off x="155575" y="-1333500"/>
            <a:ext cx="6877050" cy="2781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>
              <a:defRPr/>
            </a:pPr>
            <a:endParaRPr lang="fr-FR">
              <a:ea typeface="+mn-ea"/>
              <a:cs typeface="Arial"/>
            </a:endParaRPr>
          </a:p>
        </p:txBody>
      </p:sp>
      <p:sp>
        <p:nvSpPr>
          <p:cNvPr id="17" name="AutoShape 4" descr="imap://vermes@imap.lal.in2p3.fr:143/fetch%3EUID%3E.INBOX.ThomX%20-%20Admin%3E468?part=1.1.2.2&amp;filename=logo_ThomX_versionHD.jpg"/>
          <p:cNvSpPr>
            <a:spLocks noChangeAspect="1" noChangeArrowheads="1"/>
          </p:cNvSpPr>
          <p:nvPr userDrawn="1"/>
        </p:nvSpPr>
        <p:spPr bwMode="auto">
          <a:xfrm>
            <a:off x="307975" y="-1181099"/>
            <a:ext cx="6877050" cy="2781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>
              <a:defRPr/>
            </a:pPr>
            <a:endParaRPr lang="fr-FR">
              <a:ea typeface="+mn-ea"/>
              <a:cs typeface="Arial"/>
            </a:endParaRPr>
          </a:p>
        </p:txBody>
      </p:sp>
      <p:pic>
        <p:nvPicPr>
          <p:cNvPr id="18" name="Image 3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8972550" y="3390900"/>
            <a:ext cx="3219449" cy="129857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ubtitle 2"/>
          <p:cNvSpPr>
            <a:spLocks noGrp="1"/>
          </p:cNvSpPr>
          <p:nvPr>
            <p:ph type="subTitle" idx="1"/>
          </p:nvPr>
        </p:nvSpPr>
        <p:spPr bwMode="auto">
          <a:xfrm>
            <a:off x="855358" y="4526424"/>
            <a:ext cx="7996998" cy="98480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2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677511" y="609600"/>
            <a:ext cx="8598907" cy="384571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83FE6CE-5DB0-46C3-91DC-E5C104A85C6A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9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et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1E93FDC-1966-44D7-BAD1-160ACAF9CBCF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91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itation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AD17D23-C2B0-408E-BE8D-DB537EDCCA7C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88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Carte n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DFD6CF-468E-4ACB-B64B-5CC4F07B6BED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93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arte nom cit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4F31ED0-3F65-4591-B0BF-5388083FD915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78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Vrai ou fau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rgbClr val="FF6F00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A40EC6D-BDEB-46BD-97B9-AA5BDF882209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79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968D6F1-B73D-4516-BBD1-202D76FD2E59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68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969749" y="609600"/>
            <a:ext cx="1305083" cy="5251451"/>
          </a:xfrm>
        </p:spPr>
        <p:txBody>
          <a:bodyPr vert="eaVert" anchor="ctr"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77511" y="609600"/>
            <a:ext cx="7061989" cy="525145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AC2DDE5-7659-48BB-8644-6DA87FECCFAE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9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>
            <a:lvl1pPr>
              <a:defRPr sz="3600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 marL="742950" indent="-285750">
              <a:buFont typeface="Wingdings"/>
              <a:buChar char="Ø"/>
              <a:defRPr>
                <a:solidFill>
                  <a:schemeClr val="tx1"/>
                </a:solidFill>
              </a:defRPr>
            </a:lvl2pPr>
            <a:lvl3pPr marL="1143000" indent="-228600">
              <a:buFont typeface="Wingdings 3"/>
              <a:buChar char=""/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 marL="2057400" indent="-228600">
              <a:buFont typeface="Trebuchet MS"/>
              <a:buChar char="—"/>
              <a:defRPr>
                <a:solidFill>
                  <a:schemeClr val="tx1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770A834-8D9E-4441-AC8C-E47ED676DE68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4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2" y="2700868"/>
            <a:ext cx="8598907" cy="1826581"/>
          </a:xfrm>
        </p:spPr>
        <p:txBody>
          <a:bodyPr anchor="b"/>
          <a:lstStyle>
            <a:lvl1pPr algn="l">
              <a:defRPr sz="4000" b="0" cap="none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2D4A2B4-313B-4DBD-8B56-AEEF55FA1FDA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5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922" y="1451291"/>
            <a:ext cx="4186713" cy="80339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922" y="2306518"/>
            <a:ext cx="4186713" cy="373484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9709" y="1438333"/>
            <a:ext cx="4186708" cy="82931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9710" y="2319476"/>
            <a:ext cx="4186707" cy="3721888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C1AA46C-3DB2-4047-8AE1-B08CD86A9914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Avancem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1" y="609600"/>
            <a:ext cx="8598907" cy="699154"/>
          </a:xfrm>
        </p:spPr>
        <p:txBody>
          <a:bodyPr/>
          <a:lstStyle>
            <a:lvl1pPr>
              <a:defRPr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922" y="1451291"/>
            <a:ext cx="4186713" cy="803394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922" y="2306518"/>
            <a:ext cx="4186713" cy="373484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9709" y="1438333"/>
            <a:ext cx="4186708" cy="82931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9710" y="2319476"/>
            <a:ext cx="4186707" cy="3721888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3408E0B-010D-40FA-BB7F-72B0F15C65AD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0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Avancem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7"/>
          </p:nvPr>
        </p:nvSpPr>
        <p:spPr bwMode="auto">
          <a:xfrm>
            <a:off x="225286" y="630057"/>
            <a:ext cx="4898300" cy="306782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5286" y="92766"/>
            <a:ext cx="9415919" cy="530086"/>
          </a:xfrm>
        </p:spPr>
        <p:txBody>
          <a:bodyPr anchor="b">
            <a:noAutofit/>
          </a:bodyPr>
          <a:lstStyle>
            <a:lvl1pPr marL="0" indent="0" algn="ctr">
              <a:buNone/>
              <a:defRPr sz="32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217513" y="947645"/>
            <a:ext cx="4902459" cy="1966823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7" name="Content Placeholder 3"/>
          <p:cNvSpPr>
            <a:spLocks noGrp="1"/>
          </p:cNvSpPr>
          <p:nvPr>
            <p:ph sz="half" idx="14"/>
          </p:nvPr>
        </p:nvSpPr>
        <p:spPr bwMode="auto">
          <a:xfrm>
            <a:off x="223286" y="3243531"/>
            <a:ext cx="4891412" cy="1442365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8" name="Content Placeholder 3"/>
          <p:cNvSpPr>
            <a:spLocks noGrp="1"/>
          </p:cNvSpPr>
          <p:nvPr>
            <p:ph sz="half" idx="16"/>
          </p:nvPr>
        </p:nvSpPr>
        <p:spPr bwMode="auto">
          <a:xfrm>
            <a:off x="225287" y="5048624"/>
            <a:ext cx="4898300" cy="1340469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9" name="Content Placeholder 3"/>
          <p:cNvSpPr>
            <a:spLocks noGrp="1"/>
          </p:cNvSpPr>
          <p:nvPr>
            <p:ph sz="half" idx="24"/>
          </p:nvPr>
        </p:nvSpPr>
        <p:spPr bwMode="auto">
          <a:xfrm>
            <a:off x="5137926" y="4397030"/>
            <a:ext cx="4526183" cy="2004704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10" name="Content Placeholder 3"/>
          <p:cNvSpPr>
            <a:spLocks noGrp="1"/>
          </p:cNvSpPr>
          <p:nvPr>
            <p:ph sz="half" idx="25"/>
          </p:nvPr>
        </p:nvSpPr>
        <p:spPr bwMode="auto">
          <a:xfrm>
            <a:off x="5143499" y="1975448"/>
            <a:ext cx="4526183" cy="2024333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11" name="Text Placeholder 2"/>
          <p:cNvSpPr>
            <a:spLocks noGrp="1"/>
          </p:cNvSpPr>
          <p:nvPr>
            <p:ph type="body" idx="26"/>
          </p:nvPr>
        </p:nvSpPr>
        <p:spPr bwMode="auto">
          <a:xfrm>
            <a:off x="213649" y="2908731"/>
            <a:ext cx="4898300" cy="334801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 dirty="0"/>
              <a:t>Modifiez les styles du texte du masque</a:t>
            </a:r>
            <a:endParaRPr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27"/>
          </p:nvPr>
        </p:nvSpPr>
        <p:spPr bwMode="auto">
          <a:xfrm>
            <a:off x="213653" y="4685896"/>
            <a:ext cx="4898300" cy="343304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3" name="Text Placeholder 2"/>
          <p:cNvSpPr>
            <a:spLocks noGrp="1"/>
          </p:cNvSpPr>
          <p:nvPr>
            <p:ph type="body" idx="28"/>
          </p:nvPr>
        </p:nvSpPr>
        <p:spPr bwMode="auto">
          <a:xfrm>
            <a:off x="5128550" y="1637775"/>
            <a:ext cx="4532557" cy="329048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4" name="Text Placeholder 2"/>
          <p:cNvSpPr>
            <a:spLocks noGrp="1"/>
          </p:cNvSpPr>
          <p:nvPr>
            <p:ph type="body" idx="29"/>
          </p:nvPr>
        </p:nvSpPr>
        <p:spPr bwMode="auto">
          <a:xfrm>
            <a:off x="5120188" y="4047233"/>
            <a:ext cx="4532557" cy="328933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5" name="Text Placeholder 2"/>
          <p:cNvSpPr>
            <a:spLocks noGrp="1"/>
          </p:cNvSpPr>
          <p:nvPr>
            <p:ph type="body" idx="30"/>
          </p:nvPr>
        </p:nvSpPr>
        <p:spPr bwMode="auto">
          <a:xfrm>
            <a:off x="5120528" y="629729"/>
            <a:ext cx="4532557" cy="310550"/>
          </a:xfrm>
        </p:spPr>
        <p:txBody>
          <a:bodyPr anchor="b">
            <a:noAutofit/>
          </a:bodyPr>
          <a:lstStyle>
            <a:lvl1pPr marL="0" marR="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6F00"/>
              </a:buClr>
              <a:buSzPct val="80000"/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3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99EB305-5E1E-49E9-920F-FB2BA97D35A5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88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1" y="609600"/>
            <a:ext cx="8598907" cy="686196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EA033A7-0D36-4903-B298-0377E7B66CE6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17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29B39E2-786A-4AEB-8536-D61C23F54B2A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1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0" y="1498604"/>
            <a:ext cx="385553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4761701" y="514925"/>
            <a:ext cx="4514717" cy="552643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510" y="2777069"/>
            <a:ext cx="3855532" cy="2584449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BAD9E6F-CA98-4080-8B53-DBB9B2376D3A}" type="slidenum">
              <a:rPr lang="en-US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7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>
            <a:cxnSpLocks/>
          </p:cNvCxnSpPr>
          <p:nvPr/>
        </p:nvCxnSpPr>
        <p:spPr bwMode="auto">
          <a:xfrm flipV="1">
            <a:off x="7413625" y="3681413"/>
            <a:ext cx="4765674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>
            <a:cxnSpLocks/>
          </p:cNvCxnSpPr>
          <p:nvPr/>
        </p:nvCxnSpPr>
        <p:spPr bwMode="auto">
          <a:xfrm>
            <a:off x="9359900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reeform 8"/>
          <p:cNvSpPr/>
          <p:nvPr/>
        </p:nvSpPr>
        <p:spPr bwMode="auto">
          <a:xfrm>
            <a:off x="9188450" y="-7938"/>
            <a:ext cx="3006725" cy="686593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 extrusionOk="0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rgbClr val="FF6F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 bwMode="auto">
          <a:xfrm>
            <a:off x="9604375" y="-7938"/>
            <a:ext cx="2590800" cy="686593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 extrusionOk="0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 bwMode="auto">
          <a:xfrm>
            <a:off x="8934450" y="3048000"/>
            <a:ext cx="3260725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 extrusionOk="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rgbClr val="438CFF">
              <a:alpha val="71765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>
            <a:off x="9340850" y="-7938"/>
            <a:ext cx="2854325" cy="686593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 extrusionOk="0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F00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12"/>
          <p:cNvSpPr/>
          <p:nvPr/>
        </p:nvSpPr>
        <p:spPr bwMode="auto">
          <a:xfrm>
            <a:off x="10907713" y="-7938"/>
            <a:ext cx="1287462" cy="686593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 extrusionOk="0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reeform 13"/>
          <p:cNvSpPr/>
          <p:nvPr/>
        </p:nvSpPr>
        <p:spPr bwMode="auto">
          <a:xfrm>
            <a:off x="10941050" y="-7938"/>
            <a:ext cx="1271587" cy="686593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 extrusionOk="0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F29FD">
              <a:alpha val="6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reeform 14"/>
          <p:cNvSpPr/>
          <p:nvPr/>
        </p:nvSpPr>
        <p:spPr bwMode="auto">
          <a:xfrm>
            <a:off x="10394950" y="3598863"/>
            <a:ext cx="1820863" cy="3268662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 extrusionOk="0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rgbClr val="FF6F0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reeform 15"/>
          <p:cNvSpPr/>
          <p:nvPr/>
        </p:nvSpPr>
        <p:spPr bwMode="auto">
          <a:xfrm>
            <a:off x="-7938" y="4025899"/>
            <a:ext cx="457201" cy="2854325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 extrusionOk="0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rgbClr val="FF6F00">
              <a:alpha val="8470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7900" cy="6985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42950" y="1392238"/>
            <a:ext cx="8597900" cy="45783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402638" y="6494463"/>
            <a:ext cx="560387" cy="3079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i="1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fld id="{F04482E4-2755-428D-9FA0-A70F543F90C8}" type="slidenum">
              <a:rPr lang="en-US"/>
              <a:t>‹N°›</a:t>
            </a:fld>
            <a:endParaRPr lang="en-US"/>
          </a:p>
        </p:txBody>
      </p:sp>
      <p:sp>
        <p:nvSpPr>
          <p:cNvPr id="17" name="ZoneTexte 20"/>
          <p:cNvSpPr>
            <a:spLocks noAdjustHandles="1"/>
          </p:cNvSpPr>
          <p:nvPr userDrawn="1"/>
        </p:nvSpPr>
        <p:spPr bwMode="auto">
          <a:xfrm>
            <a:off x="661988" y="6518275"/>
            <a:ext cx="319590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9pPr>
          </a:lstStyle>
          <a:p>
            <a:pPr>
              <a:defRPr/>
            </a:pPr>
            <a:r>
              <a:rPr lang="fr-FR" sz="1000" i="1">
                <a:solidFill>
                  <a:srgbClr val="FF6F00"/>
                </a:solidFill>
              </a:rPr>
              <a:t>ThomX – Réunion de planning fin d’installation</a:t>
            </a:r>
            <a:endParaRPr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9958387" y="5902325"/>
            <a:ext cx="2227262" cy="896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287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+mj-lt"/>
          <a:ea typeface="MS PGothic"/>
          <a:cs typeface="MS PGothic"/>
        </a:defRPr>
      </a:lvl1pPr>
      <a:lvl2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2pPr>
      <a:lvl3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3pPr>
      <a:lvl4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4pPr>
      <a:lvl5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 3"/>
        <a:buChar char=""/>
        <a:defRPr>
          <a:solidFill>
            <a:schemeClr val="tx1"/>
          </a:solidFill>
          <a:latin typeface="+mn-lt"/>
          <a:ea typeface="MS PGothic"/>
          <a:cs typeface="MS PGothic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"/>
        <a:buChar char="Ø"/>
        <a:defRPr sz="1600">
          <a:solidFill>
            <a:schemeClr val="tx1"/>
          </a:solidFill>
          <a:latin typeface="+mn-lt"/>
          <a:ea typeface="MS PGothic"/>
          <a:cs typeface="MS PGothic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 3"/>
        <a:buChar char=""/>
        <a:defRPr sz="1400">
          <a:solidFill>
            <a:schemeClr val="tx1"/>
          </a:solidFill>
          <a:latin typeface="+mn-lt"/>
          <a:ea typeface="MS PGothic"/>
          <a:cs typeface="MS PGothic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"/>
        <a:buChar char="Ø"/>
        <a:defRPr sz="1200">
          <a:solidFill>
            <a:schemeClr val="tx1"/>
          </a:solidFill>
          <a:latin typeface="+mn-lt"/>
          <a:ea typeface="MS PGothic"/>
          <a:cs typeface="MS PGothic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Trebuchet MS"/>
        <a:buChar char="—"/>
        <a:defRPr sz="1200">
          <a:solidFill>
            <a:schemeClr val="tx1"/>
          </a:solidFill>
          <a:latin typeface="+mn-lt"/>
          <a:ea typeface="MS PGothic"/>
          <a:cs typeface="MS PGothic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1A3017DE-A337-4F5F-8F9F-B68C11434A3A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B305-5E1E-49E9-920F-FB2BA97D35A5}" type="slidenum">
              <a:rPr kumimoji="0" lang="en-US" sz="900" b="0" i="1" u="none" strike="noStrike" kern="0" cap="none" spc="0" normalizeH="0" baseline="0" noProof="0" smtClean="0">
                <a:ln>
                  <a:noFill/>
                </a:ln>
                <a:solidFill>
                  <a:srgbClr val="FF6F00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1" u="none" strike="noStrike" kern="0" cap="none" spc="0" normalizeH="0" baseline="0" noProof="0">
              <a:ln>
                <a:noFill/>
              </a:ln>
              <a:solidFill>
                <a:srgbClr val="FF6F00"/>
              </a:solidFill>
              <a:effectLst/>
              <a:uLnTx/>
              <a:uFillTx/>
              <a:latin typeface="Trebuchet MS"/>
              <a:ea typeface="MS PGothic"/>
              <a:cs typeface="Arial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72B55C62-7717-482E-B684-A7A572CC4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Planning des </a:t>
            </a:r>
            <a:r>
              <a:rPr lang="fr-FR" dirty="0" err="1"/>
              <a:t>co-activités</a:t>
            </a:r>
            <a:r>
              <a:rPr lang="fr-FR" dirty="0"/>
              <a:t> dans la casemate</a:t>
            </a: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A46CC9E-34FC-44A9-A429-052829718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19" y="1413411"/>
            <a:ext cx="16813899" cy="1105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MS PGothic"/>
              <a:cs typeface="Arial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FE050C2-3B5A-4102-97D0-43396592F883}"/>
              </a:ext>
            </a:extLst>
          </p:cNvPr>
          <p:cNvSpPr txBox="1"/>
          <p:nvPr/>
        </p:nvSpPr>
        <p:spPr>
          <a:xfrm>
            <a:off x="530918" y="673642"/>
            <a:ext cx="10230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FF8000">
                    <a:lumMod val="75000"/>
                  </a:srgbClr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Semaine 48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99DEDE9-59B5-4BC1-852E-690F15ACC1C5}"/>
              </a:ext>
            </a:extLst>
          </p:cNvPr>
          <p:cNvSpPr txBox="1"/>
          <p:nvPr/>
        </p:nvSpPr>
        <p:spPr>
          <a:xfrm>
            <a:off x="445461" y="3116023"/>
            <a:ext cx="10230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FF8000">
                    <a:lumMod val="75000"/>
                  </a:srgbClr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Semaine 49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: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B780ED5-1512-4736-A74F-8D0D65BCD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79769"/>
              </p:ext>
            </p:extLst>
          </p:nvPr>
        </p:nvGraphicFramePr>
        <p:xfrm>
          <a:off x="225286" y="950641"/>
          <a:ext cx="8393404" cy="2058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9728">
                  <a:extLst>
                    <a:ext uri="{9D8B030D-6E8A-4147-A177-3AD203B41FA5}">
                      <a16:colId xmlns:a16="http://schemas.microsoft.com/office/drawing/2014/main" val="305455083"/>
                    </a:ext>
                  </a:extLst>
                </a:gridCol>
                <a:gridCol w="1411528">
                  <a:extLst>
                    <a:ext uri="{9D8B030D-6E8A-4147-A177-3AD203B41FA5}">
                      <a16:colId xmlns:a16="http://schemas.microsoft.com/office/drawing/2014/main" val="3921220811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262374786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1343243160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2278495372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2443740416"/>
                    </a:ext>
                  </a:extLst>
                </a:gridCol>
              </a:tblGrid>
              <a:tr h="178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Lundi 23/11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Mardi 24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Mercredi 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Jeudi 26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Vendredi 27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9693669"/>
                  </a:ext>
                </a:extLst>
              </a:tr>
              <a:tr h="383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Réunion sur site (9H30)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4472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SPR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Test centrale incendie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Visite sur site  M. Boivin (</a:t>
                      </a:r>
                      <a:r>
                        <a:rPr lang="fr-FR" sz="1200" kern="15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Université)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8700911"/>
                  </a:ext>
                </a:extLst>
              </a:tr>
              <a:tr h="303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E.P.</a:t>
                      </a: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Poursuite câblage à l’extérieur de la casemate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8457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Mécanique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½ 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anneau</a:t>
                      </a: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 IP: 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poursuite</a:t>
                      </a: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 installation</a:t>
                      </a:r>
                      <a:r>
                        <a:rPr lang="fr-FR" sz="1100" kern="150" dirty="0">
                          <a:effectLst/>
                        </a:rPr>
                        <a:t> </a:t>
                      </a:r>
                      <a:endParaRPr lang="fr-FR" sz="11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Tests 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fuites</a:t>
                      </a: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MS PGothic"/>
                          <a:cs typeface="+mn-cs"/>
                        </a:rPr>
                        <a:t> </a:t>
                      </a:r>
                      <a:endParaRPr lang="fr-FR" sz="1100" b="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438252"/>
                  </a:ext>
                </a:extLst>
              </a:tr>
              <a:tr h="1651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alignement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Mesures/ </a:t>
                      </a:r>
                      <a:r>
                        <a:rPr lang="fr-FR" sz="1200" kern="150" dirty="0" err="1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ligneX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339000"/>
                  </a:ext>
                </a:extLst>
              </a:tr>
              <a:tr h="289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Diags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Tests Diag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Tests Diag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54945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4F830F02-ACF9-46B7-8354-B57CCE96A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479840"/>
              </p:ext>
            </p:extLst>
          </p:nvPr>
        </p:nvGraphicFramePr>
        <p:xfrm>
          <a:off x="187220" y="3404490"/>
          <a:ext cx="8431470" cy="1966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7794">
                  <a:extLst>
                    <a:ext uri="{9D8B030D-6E8A-4147-A177-3AD203B41FA5}">
                      <a16:colId xmlns:a16="http://schemas.microsoft.com/office/drawing/2014/main" val="305455083"/>
                    </a:ext>
                  </a:extLst>
                </a:gridCol>
                <a:gridCol w="1411528">
                  <a:extLst>
                    <a:ext uri="{9D8B030D-6E8A-4147-A177-3AD203B41FA5}">
                      <a16:colId xmlns:a16="http://schemas.microsoft.com/office/drawing/2014/main" val="3921220811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262374786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1343243160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2278495372"/>
                    </a:ext>
                  </a:extLst>
                </a:gridCol>
                <a:gridCol w="1405537">
                  <a:extLst>
                    <a:ext uri="{9D8B030D-6E8A-4147-A177-3AD203B41FA5}">
                      <a16:colId xmlns:a16="http://schemas.microsoft.com/office/drawing/2014/main" val="2443740416"/>
                    </a:ext>
                  </a:extLst>
                </a:gridCol>
              </a:tblGrid>
              <a:tr h="2367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Lundi 30/11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Mardi 1/12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Mercredi 2/12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Jeudi 3/12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Vendredi 4/12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9693669"/>
                  </a:ext>
                </a:extLst>
              </a:tr>
              <a:tr h="383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Réunion sur site (14H00)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8700911"/>
                  </a:ext>
                </a:extLst>
              </a:tr>
              <a:tr h="383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 err="1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Hugues+JNC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Démarrage à blanc (matin)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13533"/>
                  </a:ext>
                </a:extLst>
              </a:tr>
              <a:tr h="383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Vide + Mécanique</a:t>
                      </a: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Préparation de l’étuvage pour le ½ anneau IP. Pompage ionique le 2/12</a:t>
                      </a:r>
                    </a:p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 Dernières mesures sur le FBT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9413730"/>
                  </a:ext>
                </a:extLst>
              </a:tr>
              <a:tr h="163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E.P.</a:t>
                      </a: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Tests basiques (CC, synchro) et tests PSS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438252"/>
                  </a:ext>
                </a:extLst>
              </a:tr>
              <a:tr h="289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kern="15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Diags</a:t>
                      </a: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Test éclairage caméras LT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54945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6C32F4FF-8D5C-40E0-A7B4-D18725663B7E}"/>
              </a:ext>
            </a:extLst>
          </p:cNvPr>
          <p:cNvSpPr txBox="1"/>
          <p:nvPr/>
        </p:nvSpPr>
        <p:spPr>
          <a:xfrm>
            <a:off x="1042436" y="5506023"/>
            <a:ext cx="5115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Arrivée du soufflet septum le 4/12; puis métrologie et montage sur site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Installation probable du FBT entre les 10 et 12/12. 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Date limite: 18/12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MS PGothic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524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593CFBB-5338-4156-8CE7-C8CCE39FC87F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225286" y="2479979"/>
            <a:ext cx="4898300" cy="306782"/>
          </a:xfrm>
        </p:spPr>
        <p:txBody>
          <a:bodyPr/>
          <a:lstStyle/>
          <a:p>
            <a:r>
              <a:rPr lang="fr-FR" dirty="0"/>
              <a:t>Tâches jeudi 26 &amp; 27 novembre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DC505B-D08E-44CE-85B9-DE2EB2D63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5286" y="92766"/>
            <a:ext cx="9415919" cy="530086"/>
          </a:xfrm>
        </p:spPr>
        <p:txBody>
          <a:bodyPr/>
          <a:lstStyle/>
          <a:p>
            <a:r>
              <a:rPr lang="fr-FR" dirty="0"/>
              <a:t>Eléments pulsés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84E5533-99BA-4790-AC6D-E97663FCD323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213649" y="3852060"/>
            <a:ext cx="4898300" cy="334801"/>
          </a:xfrm>
        </p:spPr>
        <p:txBody>
          <a:bodyPr/>
          <a:lstStyle/>
          <a:p>
            <a:r>
              <a:rPr lang="fr-FR" dirty="0"/>
              <a:t>Tâches semaine 49 (30 novembre au 4 décembre)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8A6DA68-1BA4-4670-8B5B-ED2FA4769F8C}"/>
              </a:ext>
            </a:extLst>
          </p:cNvPr>
          <p:cNvSpPr>
            <a:spLocks noGrp="1"/>
          </p:cNvSpPr>
          <p:nvPr>
            <p:ph type="body" idx="27"/>
          </p:nvPr>
        </p:nvSpPr>
        <p:spPr>
          <a:xfrm>
            <a:off x="213649" y="4867723"/>
            <a:ext cx="4898300" cy="343304"/>
          </a:xfrm>
        </p:spPr>
        <p:txBody>
          <a:bodyPr/>
          <a:lstStyle/>
          <a:p>
            <a:r>
              <a:rPr lang="fr-FR" dirty="0"/>
              <a:t>Travaux décembre</a:t>
            </a:r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78445684-C71D-4210-ABCC-C751979867BC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pPr>
              <a:defRPr/>
            </a:pPr>
            <a:fld id="{699EB305-5E1E-49E9-920F-FB2BA97D35A5}" type="slidenum">
              <a:rPr lang="en-US" smtClean="0"/>
              <a:t>2</a:t>
            </a:fld>
            <a:endParaRPr lang="en-US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187D81D2-EA53-4E59-A197-2CCA481405A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225286" y="2795211"/>
            <a:ext cx="788625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Installation du dernier tiroir pulser de kicker.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Passage de câbles kickers vers les aimants et mise en réserve sous le faux–plancher.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Finalisation câblage contrôle commande (baie 33, pulser, aimants, etc…).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Finalisation câblage sécurité (PSS et Machine).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Rangement zone EP.</a:t>
            </a: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026B2DF6-DFFC-4B3E-9F5A-AC33B39F5CBD}"/>
              </a:ext>
            </a:extLst>
          </p:cNvPr>
          <p:cNvSpPr>
            <a:spLocks noGrp="1" noChangeArrowheads="1"/>
          </p:cNvSpPr>
          <p:nvPr>
            <p:ph sz="half" idx="14"/>
          </p:nvPr>
        </p:nvSpPr>
        <p:spPr bwMode="auto">
          <a:xfrm>
            <a:off x="213649" y="4221392"/>
            <a:ext cx="35750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Premiers tests basiques contrôle commande pur.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Premiers tests basiques synchros EP.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Tests de validation PSS (sans puissance).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1BED806-D37E-4828-998D-0EAC8366ADB1}"/>
              </a:ext>
            </a:extLst>
          </p:cNvPr>
          <p:cNvSpPr>
            <a:spLocks noGrp="1" noChangeArrowheads="1"/>
          </p:cNvSpPr>
          <p:nvPr>
            <p:ph sz="half" idx="16"/>
          </p:nvPr>
        </p:nvSpPr>
        <p:spPr bwMode="auto">
          <a:xfrm>
            <a:off x="225287" y="5211027"/>
            <a:ext cx="756168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Montage nouveau soufflet aimant à septum passif (en suivant la gamme de test déjà préparée).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Finalisation câblage côté aimants EP (TC, sondes de champ).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Montage et alignement aimants kickers (sous réserve que les </a:t>
            </a: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CàV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aient été étuvées et que le vide soit OK).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Montage, alignement et étuvage aimant à septum passif.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Tests électriques en puissance des 3 EP, en local puis avec contrôle-commande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EC3686E6-4D8A-45E8-9FF0-2B6C178A6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45" y="1098686"/>
            <a:ext cx="943719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 3 baies de pulser sont posées et raccordées aux arrivées de puissance (tri et mono).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 câbles de puissance (2167) vers l’aimant à septum passif sont tirés. Ils seront raccordés de part et d’autre une fois l’aimant installé.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 tiroirs pulser de kickers ont été installés et les câbles tirés vers les pénétrations.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 câblage vers le contrôle commande est finalisé à 75% (Etats &amp; défauts </a:t>
            </a:r>
            <a:r>
              <a:rPr kumimoji="0" lang="fr-FR" altLang="fr-F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pulsers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Profibus, etc…).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 câblage des sécurités PSS et Machine est finalisé à 90%.</a:t>
            </a:r>
          </a:p>
        </p:txBody>
      </p:sp>
    </p:spTree>
    <p:extLst>
      <p:ext uri="{BB962C8B-B14F-4D97-AF65-F5344CB8AC3E}">
        <p14:creationId xmlns:p14="http://schemas.microsoft.com/office/powerpoint/2010/main" val="1203345260"/>
      </p:ext>
    </p:extLst>
  </p:cSld>
  <p:clrMapOvr>
    <a:masterClrMapping/>
  </p:clrMapOvr>
</p:sld>
</file>

<file path=ppt/theme/theme1.xml><?xml version="1.0" encoding="utf-8"?>
<a:theme xmlns:a="http://schemas.openxmlformats.org/drawingml/2006/main" name="ThomX-3">
  <a:themeElements>
    <a:clrScheme name="Personnalisée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8000"/>
      </a:accent1>
      <a:accent2>
        <a:srgbClr val="996633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6633"/>
      </a:hlink>
      <a:folHlink>
        <a:srgbClr val="B9D181"/>
      </a:folHlink>
    </a:clrScheme>
    <a:fontScheme name="Facet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428</Words>
  <Application>Microsoft Office PowerPoint</Application>
  <PresentationFormat>Grand écran</PresentationFormat>
  <Paragraphs>65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MS PGothic</vt:lpstr>
      <vt:lpstr>Arial</vt:lpstr>
      <vt:lpstr>Liberation Serif</vt:lpstr>
      <vt:lpstr>Lohit Devanagari</vt:lpstr>
      <vt:lpstr>Noto Sans CJK SC</vt:lpstr>
      <vt:lpstr>Trebuchet MS</vt:lpstr>
      <vt:lpstr>Wingdings</vt:lpstr>
      <vt:lpstr>Wingdings 3</vt:lpstr>
      <vt:lpstr>ThomX-3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Francois Wicek</dc:creator>
  <cp:lastModifiedBy>Francois Wicek</cp:lastModifiedBy>
  <cp:revision>8</cp:revision>
  <dcterms:created xsi:type="dcterms:W3CDTF">2020-11-24T16:10:02Z</dcterms:created>
  <dcterms:modified xsi:type="dcterms:W3CDTF">2020-12-02T08:48:28Z</dcterms:modified>
</cp:coreProperties>
</file>