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76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66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04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8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94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60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51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68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67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4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75F32-520E-413E-BAE1-E014401135CB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0EBA5-BC71-45A1-BB20-6A01D2F6E3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69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Fédérations Sociétés Savantes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Guy Wormser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7024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Montant cotisation (mais vraiment préliminaire)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Article 4 (Cotisations annuelles des membres actifs et associés) :</a:t>
            </a:r>
            <a:r>
              <a:rPr lang="fr-FR" dirty="0"/>
              <a:t> La cotisation annuelle des membres actifs est fixée annuellement par le CA et pondérée par leur nombre d’</a:t>
            </a:r>
            <a:r>
              <a:rPr lang="fr-FR" dirty="0" err="1"/>
              <a:t>adhérent.e.s</a:t>
            </a:r>
            <a:r>
              <a:rPr lang="fr-FR" dirty="0"/>
              <a:t> lissé sur les trois dernières années : </a:t>
            </a:r>
            <a:endParaRPr lang="fr-FR" dirty="0" smtClean="0">
              <a:effectLst/>
            </a:endParaRPr>
          </a:p>
          <a:p>
            <a:pPr fontAlgn="base"/>
            <a:r>
              <a:rPr lang="fr-FR" dirty="0"/>
              <a:t>moins de 200 </a:t>
            </a:r>
            <a:r>
              <a:rPr lang="fr-FR" dirty="0" err="1"/>
              <a:t>adhérent.e.s</a:t>
            </a:r>
            <a:r>
              <a:rPr lang="fr-FR" dirty="0"/>
              <a:t> : 50 euros/an</a:t>
            </a:r>
          </a:p>
          <a:p>
            <a:pPr fontAlgn="base"/>
            <a:r>
              <a:rPr lang="fr-FR" dirty="0"/>
              <a:t>de 201 à 500 </a:t>
            </a:r>
            <a:r>
              <a:rPr lang="fr-FR" dirty="0" err="1"/>
              <a:t>adhérent.e.s</a:t>
            </a:r>
            <a:r>
              <a:rPr lang="fr-FR" dirty="0"/>
              <a:t> : 150 euros/an</a:t>
            </a:r>
          </a:p>
          <a:p>
            <a:pPr fontAlgn="base"/>
            <a:r>
              <a:rPr lang="fr-FR" dirty="0"/>
              <a:t>de 501 à 1500 </a:t>
            </a:r>
            <a:r>
              <a:rPr lang="fr-FR" dirty="0" err="1"/>
              <a:t>adhérent.e.s</a:t>
            </a:r>
            <a:r>
              <a:rPr lang="fr-FR" dirty="0"/>
              <a:t> : 250 euros/an</a:t>
            </a:r>
          </a:p>
          <a:p>
            <a:pPr fontAlgn="base"/>
            <a:r>
              <a:rPr lang="fr-FR" dirty="0"/>
              <a:t>Plus de 1500 </a:t>
            </a:r>
            <a:r>
              <a:rPr lang="fr-FR" dirty="0" err="1"/>
              <a:t>adhérent.e.s</a:t>
            </a:r>
            <a:r>
              <a:rPr lang="fr-FR"/>
              <a:t> : 350 euros/an</a:t>
            </a:r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361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Depuis 2-3 ans, des discussions ont eu lieu dans un cercle d’environ 80 sociétés savantes dans le but de créer une structure fédérative formelle</a:t>
            </a:r>
          </a:p>
          <a:p>
            <a:pPr lvl="1"/>
            <a:r>
              <a:rPr lang="fr-FR" dirty="0" smtClean="0"/>
              <a:t>Objectif principal : renforcer l’impact des sociétés via des prises de positions communes</a:t>
            </a:r>
          </a:p>
          <a:p>
            <a:pPr lvl="1"/>
            <a:r>
              <a:rPr lang="fr-FR" dirty="0" smtClean="0"/>
              <a:t>Objectif secondaire : mieux se connaître, réflexions communes,…</a:t>
            </a:r>
          </a:p>
          <a:p>
            <a:r>
              <a:rPr lang="fr-FR" dirty="0" smtClean="0"/>
              <a:t>Le débat au sujet de la </a:t>
            </a:r>
            <a:r>
              <a:rPr lang="fr-FR" dirty="0" err="1" smtClean="0"/>
              <a:t>LpR</a:t>
            </a:r>
            <a:r>
              <a:rPr lang="fr-FR" dirty="0" smtClean="0"/>
              <a:t> a relancé fortement cette initiative </a:t>
            </a:r>
            <a:r>
              <a:rPr lang="fr-FR" dirty="0" err="1" smtClean="0"/>
              <a:t>puiqu’il</a:t>
            </a:r>
            <a:r>
              <a:rPr lang="fr-FR" dirty="0" smtClean="0"/>
              <a:t> a montré :</a:t>
            </a:r>
          </a:p>
          <a:p>
            <a:pPr lvl="1"/>
            <a:r>
              <a:rPr lang="fr-FR" dirty="0" smtClean="0"/>
              <a:t>Un consensus fort sur la question</a:t>
            </a:r>
          </a:p>
          <a:p>
            <a:pPr lvl="1"/>
            <a:r>
              <a:rPr lang="fr-FR" dirty="0" smtClean="0"/>
              <a:t>le grand impact d’une position commune : réceptions par la ministre le 27 juillet, par la commission culture du Sénat le 17 septembre, tribune dans la </a:t>
            </a:r>
            <a:r>
              <a:rPr lang="fr-FR" dirty="0" err="1" smtClean="0"/>
              <a:t>presse,etc</a:t>
            </a:r>
            <a:r>
              <a:rPr lang="fr-FR" dirty="0" smtClean="0"/>
              <a:t>..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372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point sur la situation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Cette fédération est animée depuis le début par Patrick Lemaire, président de la Société Française de Biologie du Développement</a:t>
            </a:r>
          </a:p>
          <a:p>
            <a:pPr lvl="1"/>
            <a:r>
              <a:rPr lang="fr-FR" dirty="0" smtClean="0"/>
              <a:t>Patrick est un chercheur hyperactif, ce qui fait que nous avons été beaucoup sollicité sur bon nombre de sujets</a:t>
            </a:r>
          </a:p>
          <a:p>
            <a:pPr lvl="1"/>
            <a:r>
              <a:rPr lang="fr-FR" dirty="0" smtClean="0"/>
              <a:t> il a souhaité mettre en place la structure formelle avant la fin 2020 qui </a:t>
            </a:r>
            <a:r>
              <a:rPr lang="fr-FR" dirty="0" err="1" smtClean="0"/>
              <a:t>coincide</a:t>
            </a:r>
            <a:r>
              <a:rPr lang="fr-FR" dirty="0" smtClean="0"/>
              <a:t> avec la fin de son mandat</a:t>
            </a:r>
          </a:p>
          <a:p>
            <a:r>
              <a:rPr lang="fr-FR" dirty="0" smtClean="0"/>
              <a:t>Le ton donné aux prises de position était  très revendicatif mais nous avons réussi à  introduire  en juin/juillet 2020 un net changement de style et un langage nous permettant d’être considérés comme des interlocuteurs responsables </a:t>
            </a:r>
          </a:p>
          <a:p>
            <a:r>
              <a:rPr lang="fr-FR" dirty="0" smtClean="0"/>
              <a:t>Une réunion préparatoire à l’ »Assemblée constituante », t0 de la structure fédérative a eu lieu mi septembre. Il y a été constaté un fort désir des présents de créer la structure fédérative</a:t>
            </a:r>
          </a:p>
          <a:p>
            <a:r>
              <a:rPr lang="fr-FR" dirty="0" smtClean="0"/>
              <a:t>Notre position  « prendre le temps nécessaire, instaurer une démarche collective » a été au départ assez critiquée mais finalement a été grosso modo retenue</a:t>
            </a:r>
          </a:p>
          <a:p>
            <a:pPr lvl="1"/>
            <a:r>
              <a:rPr lang="fr-FR" dirty="0" smtClean="0"/>
              <a:t>Pas de date couperet fin 2020, Assemblée constituante prévue fin janvier 2021</a:t>
            </a:r>
          </a:p>
          <a:p>
            <a:pPr lvl="1"/>
            <a:r>
              <a:rPr lang="fr-FR" dirty="0" smtClean="0"/>
              <a:t>Mise en place d’un petit groupe chargé de préparer cette assemblée constituante</a:t>
            </a:r>
          </a:p>
          <a:p>
            <a:pPr lvl="1"/>
            <a:r>
              <a:rPr lang="fr-FR" dirty="0" smtClean="0"/>
              <a:t>Décision de la présidence de la SFP de jouer un rôle influent dans la préparation pour mieux appréhender la dynamique et éviter les principaux écueils</a:t>
            </a:r>
          </a:p>
          <a:p>
            <a:r>
              <a:rPr lang="fr-FR" dirty="0" smtClean="0"/>
              <a:t>Première réunion du petit groupe de travail la semaine dernière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809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point sur la situation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Deux sous-groupes de travail : un sur les textes, un sur la logistique de l’assemblée constituante</a:t>
            </a:r>
          </a:p>
          <a:p>
            <a:r>
              <a:rPr lang="fr-FR" dirty="0" smtClean="0"/>
              <a:t>La fédération prendra la forme d’association loi 1901. Ses membres seront des sociétés savantes ayant adhéré à la « charte de bonne conduite » élaborée cet été</a:t>
            </a:r>
          </a:p>
          <a:p>
            <a:r>
              <a:rPr lang="fr-FR" dirty="0" smtClean="0"/>
              <a:t>Concept de « membres fondateurs » : les sociétés s’étant déclarées intéressées à participer au processus de création qui seront seules autorisées à voter ce jour-là. Date limite 23 octobre. Exception faite pour la SFP. 40 sociétés ont répondu à cet appel</a:t>
            </a:r>
          </a:p>
          <a:p>
            <a:r>
              <a:rPr lang="fr-FR" dirty="0" smtClean="0"/>
              <a:t>Les textes (statuts, RI ) seront préparés avec des options à choisir en séance</a:t>
            </a:r>
          </a:p>
          <a:p>
            <a:r>
              <a:rPr lang="fr-FR" dirty="0" smtClean="0"/>
              <a:t>Philosophie générale : un CA de ~15 personnes faisant tourner la boutique,</a:t>
            </a:r>
          </a:p>
          <a:p>
            <a:pPr marL="0" indent="0">
              <a:buNone/>
            </a:pPr>
            <a:r>
              <a:rPr lang="fr-FR" dirty="0" smtClean="0"/>
              <a:t>Les membres s’exprimant par vote sur les différentes propositions du CA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354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points critiques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La question centrale à nos yeux est celle du mécanisme de décision lié aux prises de position.</a:t>
            </a:r>
          </a:p>
          <a:p>
            <a:r>
              <a:rPr lang="fr-FR" dirty="0" smtClean="0"/>
              <a:t>En effet, la force d’un telle fédération est l’impact fort de celles-ci, donc difficile d’exister à côté d’elles : ne pas signer une prise de position ne suffit pas pour protéger son indépendance</a:t>
            </a:r>
          </a:p>
          <a:p>
            <a:r>
              <a:rPr lang="fr-FR" dirty="0" smtClean="0"/>
              <a:t>Nous militons donc pour que toute prise de position soit conditionnée par la démonstration d’un consensus fort à ce sujet</a:t>
            </a:r>
          </a:p>
          <a:p>
            <a:r>
              <a:rPr lang="fr-FR" dirty="0" smtClean="0"/>
              <a:t>Question centrale : 1 société 1 voix , ou vote pondéré</a:t>
            </a:r>
          </a:p>
          <a:p>
            <a:r>
              <a:rPr lang="fr-FR" dirty="0" smtClean="0"/>
              <a:t>Nous proposons un mécanisme qui marche très bien au CERN : double système, pondération via le nombre d’adhérents, liste prédéfinie des décisions nécessitant majorité simple ou qualifiée</a:t>
            </a:r>
          </a:p>
          <a:p>
            <a:pPr lvl="1"/>
            <a:r>
              <a:rPr lang="fr-FR" dirty="0" smtClean="0"/>
              <a:t>Prise de position : double majorité : style 60 % dans les 2 systèmes</a:t>
            </a:r>
          </a:p>
          <a:p>
            <a:pPr lvl="1"/>
            <a:r>
              <a:rPr lang="fr-FR" dirty="0" smtClean="0"/>
              <a:t>Pour info 23 k adhérents aujourd’hui, le vote pondéré de la SFP serait de 10%</a:t>
            </a:r>
          </a:p>
          <a:p>
            <a:r>
              <a:rPr lang="fr-FR" dirty="0" smtClean="0"/>
              <a:t>Il parait impossible de se mettre d’accord pour un vote pondéré avant le premier vote </a:t>
            </a:r>
            <a:r>
              <a:rPr lang="fr-FR" dirty="0" err="1" smtClean="0"/>
              <a:t>définnissant</a:t>
            </a:r>
            <a:r>
              <a:rPr lang="fr-FR" dirty="0" smtClean="0"/>
              <a:t> la façon de voter! Le premier vote sera avec certitude 1 société 1 voix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2466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SWOT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 : fort impact des positions communes, valorisation du rôle des sociétés savantes</a:t>
            </a:r>
          </a:p>
          <a:p>
            <a:r>
              <a:rPr lang="fr-FR" dirty="0" smtClean="0"/>
              <a:t>O : exercer </a:t>
            </a:r>
            <a:r>
              <a:rPr lang="fr-FR" dirty="0" err="1" smtClean="0"/>
              <a:t>unc</a:t>
            </a:r>
            <a:r>
              <a:rPr lang="fr-FR" dirty="0" smtClean="0"/>
              <a:t> </a:t>
            </a:r>
            <a:r>
              <a:rPr lang="fr-FR" dirty="0" err="1" smtClean="0"/>
              <a:t>ertain</a:t>
            </a:r>
            <a:r>
              <a:rPr lang="fr-FR" dirty="0" smtClean="0"/>
              <a:t> leadership via cette fédération, se rapprocher de nos sociétés sœurs, augmenter le nombre d’adhérents</a:t>
            </a:r>
          </a:p>
          <a:p>
            <a:r>
              <a:rPr lang="fr-FR" dirty="0" smtClean="0"/>
              <a:t>W: couche supplémentaire parfois inutile, difficulté d’agir de façon indépendante, ralentissement du temps de réaction</a:t>
            </a:r>
          </a:p>
          <a:p>
            <a:r>
              <a:rPr lang="fr-FR" dirty="0" smtClean="0"/>
              <a:t>T : perte d’autonomie et de visibilité, perte d’influence</a:t>
            </a:r>
          </a:p>
          <a:p>
            <a:r>
              <a:rPr lang="fr-FR" dirty="0" smtClean="0"/>
              <a:t>Mon sentiment personnel :   la seule bonne façon d’adhérer est de le faire de façon très « proactive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847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que l’on doit décider aujourd’hui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Répondre à la question : la SFP exprime t-elle son l’intérêt potentiel d’être considéré comme membre de la fédération</a:t>
            </a:r>
          </a:p>
          <a:p>
            <a:r>
              <a:rPr lang="fr-FR" dirty="0" smtClean="0"/>
              <a:t>Si oui : préparation active de l’Assemblée constituante:</a:t>
            </a:r>
          </a:p>
          <a:p>
            <a:pPr lvl="1"/>
            <a:r>
              <a:rPr lang="fr-FR" dirty="0" smtClean="0"/>
              <a:t> nomination formelle d’ici fin de l’année de deux délégué(e)s : un(e) titulaire et un(e) suppléant(e)</a:t>
            </a:r>
          </a:p>
          <a:p>
            <a:pPr lvl="1"/>
            <a:r>
              <a:rPr lang="fr-FR" dirty="0" smtClean="0"/>
              <a:t>Etude des propositions des textes fondamentaux : définition des mandats à donner aux délégué(e)s</a:t>
            </a:r>
          </a:p>
          <a:p>
            <a:pPr lvl="1"/>
            <a:r>
              <a:rPr lang="fr-FR" dirty="0" smtClean="0"/>
              <a:t>Choix du statut : membre fondateur/membre associé voire non participation</a:t>
            </a:r>
          </a:p>
          <a:p>
            <a:pPr lvl="1"/>
            <a:r>
              <a:rPr lang="fr-FR" dirty="0" smtClean="0"/>
              <a:t>Participer aux réflexions : choix du nom, du siège social, etc…</a:t>
            </a:r>
          </a:p>
          <a:p>
            <a:pPr lvl="1"/>
            <a:r>
              <a:rPr lang="fr-FR" dirty="0" smtClean="0"/>
              <a:t>Dégager des candidats pour le CA, le bureau,…</a:t>
            </a:r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Si non : rien de ce qui précède!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96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Texte proposé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La SFP exprime son intérêt pour participer à la création de la Fédération des sociétés savantes. »</a:t>
            </a:r>
          </a:p>
          <a:p>
            <a:r>
              <a:rPr lang="fr-FR" dirty="0" smtClean="0"/>
              <a:t>Message annexe optionnel</a:t>
            </a:r>
          </a:p>
          <a:p>
            <a:pPr marL="0" indent="0">
              <a:buNone/>
            </a:pPr>
            <a:r>
              <a:rPr lang="fr-FR" dirty="0" smtClean="0"/>
              <a:t>« Elle s’impliquera volontiers dans cette fédération dans la mesure où </a:t>
            </a:r>
          </a:p>
          <a:p>
            <a:pPr marL="0" indent="0">
              <a:buNone/>
            </a:pPr>
            <a:r>
              <a:rPr lang="fr-FR" dirty="0"/>
              <a:t>l</a:t>
            </a:r>
            <a:r>
              <a:rPr lang="fr-FR" dirty="0" smtClean="0"/>
              <a:t>e mécanisme autorisant une prise de position garantira l’existence d’un consensus fort à ce sujet.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60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1260"/>
            <a:ext cx="10515600" cy="42692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Liste des sociétés savantes ayant répondu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" y="425668"/>
            <a:ext cx="6019800" cy="6432331"/>
          </a:xfrm>
        </p:spPr>
        <p:txBody>
          <a:bodyPr>
            <a:normAutofit fontScale="25000" lnSpcReduction="20000"/>
          </a:bodyPr>
          <a:lstStyle/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Biologie</a:t>
            </a:r>
            <a:r>
              <a:rPr lang="en-GB" sz="4400" dirty="0">
                <a:solidFill>
                  <a:srgbClr val="0070C0"/>
                </a:solidFill>
              </a:rPr>
              <a:t> du </a:t>
            </a:r>
            <a:r>
              <a:rPr lang="en-GB" sz="4400" dirty="0" err="1">
                <a:solidFill>
                  <a:srgbClr val="0070C0"/>
                </a:solidFill>
              </a:rPr>
              <a:t>Développement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/>
              <a:t>Société</a:t>
            </a:r>
            <a:r>
              <a:rPr lang="en-GB" sz="4400" dirty="0"/>
              <a:t> des </a:t>
            </a:r>
            <a:r>
              <a:rPr lang="en-GB" sz="4400" dirty="0" err="1"/>
              <a:t>Anglicistes</a:t>
            </a:r>
            <a:r>
              <a:rPr lang="en-GB" sz="4400" dirty="0"/>
              <a:t> de </a:t>
            </a:r>
            <a:r>
              <a:rPr lang="en-GB" sz="4400" dirty="0" err="1"/>
              <a:t>l'Enseignement</a:t>
            </a:r>
            <a:r>
              <a:rPr lang="en-GB" sz="4400" dirty="0"/>
              <a:t> </a:t>
            </a:r>
            <a:r>
              <a:rPr lang="en-GB" sz="4400" dirty="0" err="1"/>
              <a:t>Supérieur</a:t>
            </a:r>
            <a:endParaRPr lang="fr-FR" sz="4400" dirty="0"/>
          </a:p>
          <a:p>
            <a:r>
              <a:rPr lang="en-GB" sz="4400" dirty="0"/>
              <a:t>Association </a:t>
            </a:r>
            <a:r>
              <a:rPr lang="en-GB" sz="4400" dirty="0" err="1"/>
              <a:t>Française</a:t>
            </a:r>
            <a:r>
              <a:rPr lang="en-GB" sz="4400" dirty="0"/>
              <a:t> </a:t>
            </a:r>
            <a:r>
              <a:rPr lang="en-GB" sz="4400" dirty="0" err="1"/>
              <a:t>d'Ethnologie</a:t>
            </a:r>
            <a:r>
              <a:rPr lang="en-GB" sz="4400" dirty="0"/>
              <a:t> et </a:t>
            </a:r>
            <a:r>
              <a:rPr lang="en-GB" sz="4400" dirty="0" err="1"/>
              <a:t>d'Anthropologie</a:t>
            </a:r>
            <a:endParaRPr lang="fr-FR" sz="4400" dirty="0"/>
          </a:p>
          <a:p>
            <a:r>
              <a:rPr lang="en-GB" sz="4400" dirty="0" err="1">
                <a:solidFill>
                  <a:srgbClr val="00B050"/>
                </a:solidFill>
              </a:rPr>
              <a:t>Societe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Francaise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Chemoinformatique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/>
              <a:t>Comité</a:t>
            </a:r>
            <a:r>
              <a:rPr lang="en-GB" sz="4400" dirty="0"/>
              <a:t> National </a:t>
            </a:r>
            <a:r>
              <a:rPr lang="en-GB" sz="4400" dirty="0" err="1"/>
              <a:t>Français</a:t>
            </a:r>
            <a:r>
              <a:rPr lang="en-GB" sz="4400" dirty="0"/>
              <a:t> de </a:t>
            </a:r>
            <a:r>
              <a:rPr lang="en-GB" sz="4400" dirty="0" err="1"/>
              <a:t>Géographie</a:t>
            </a:r>
            <a:endParaRPr lang="fr-FR" sz="4400" dirty="0"/>
          </a:p>
          <a:p>
            <a:r>
              <a:rPr lang="en-GB" sz="4400" dirty="0" err="1"/>
              <a:t>Société</a:t>
            </a:r>
            <a:r>
              <a:rPr lang="en-GB" sz="4400" dirty="0"/>
              <a:t> </a:t>
            </a:r>
            <a:r>
              <a:rPr lang="en-GB" sz="4400" dirty="0" err="1"/>
              <a:t>Française</a:t>
            </a:r>
            <a:r>
              <a:rPr lang="en-GB" sz="4400" dirty="0"/>
              <a:t> </a:t>
            </a:r>
            <a:r>
              <a:rPr lang="en-GB" sz="4400" dirty="0" err="1"/>
              <a:t>d'Ecologie</a:t>
            </a:r>
            <a:r>
              <a:rPr lang="en-GB" sz="4400" dirty="0"/>
              <a:t> et </a:t>
            </a:r>
            <a:r>
              <a:rPr lang="en-GB" sz="4400" dirty="0" err="1"/>
              <a:t>d'Evolution</a:t>
            </a:r>
            <a:endParaRPr lang="fr-FR" sz="4400" dirty="0"/>
          </a:p>
          <a:p>
            <a:r>
              <a:rPr lang="en-GB" sz="4400" dirty="0"/>
              <a:t>Association </a:t>
            </a:r>
            <a:r>
              <a:rPr lang="en-GB" sz="4400" dirty="0" err="1"/>
              <a:t>Française</a:t>
            </a:r>
            <a:r>
              <a:rPr lang="en-GB" sz="4400" dirty="0"/>
              <a:t> </a:t>
            </a:r>
            <a:r>
              <a:rPr lang="en-GB" sz="4400" dirty="0" err="1"/>
              <a:t>d'Histoire</a:t>
            </a:r>
            <a:r>
              <a:rPr lang="en-GB" sz="4400" dirty="0"/>
              <a:t> </a:t>
            </a:r>
            <a:r>
              <a:rPr lang="en-GB" sz="4400" dirty="0" err="1"/>
              <a:t>Économique</a:t>
            </a:r>
            <a:endParaRPr lang="fr-FR" sz="4400" dirty="0"/>
          </a:p>
          <a:p>
            <a:r>
              <a:rPr lang="en-GB" sz="4400" dirty="0" err="1"/>
              <a:t>Société</a:t>
            </a:r>
            <a:r>
              <a:rPr lang="en-GB" sz="4400" dirty="0"/>
              <a:t> des </a:t>
            </a:r>
            <a:r>
              <a:rPr lang="en-GB" sz="4400" dirty="0" err="1"/>
              <a:t>historiens</a:t>
            </a:r>
            <a:r>
              <a:rPr lang="en-GB" sz="4400" dirty="0"/>
              <a:t> </a:t>
            </a:r>
            <a:r>
              <a:rPr lang="en-GB" sz="4400" dirty="0" err="1"/>
              <a:t>médiévistes</a:t>
            </a:r>
            <a:r>
              <a:rPr lang="en-GB" sz="4400" dirty="0"/>
              <a:t> de </a:t>
            </a:r>
            <a:r>
              <a:rPr lang="en-GB" sz="4400" dirty="0" err="1"/>
              <a:t>l'enseignement</a:t>
            </a:r>
            <a:r>
              <a:rPr lang="en-GB" sz="4400" dirty="0"/>
              <a:t> </a:t>
            </a:r>
            <a:r>
              <a:rPr lang="en-GB" sz="4400" dirty="0" err="1"/>
              <a:t>supérieur</a:t>
            </a:r>
            <a:r>
              <a:rPr lang="en-GB" sz="4400" dirty="0"/>
              <a:t> public</a:t>
            </a:r>
            <a:endParaRPr lang="fr-FR" sz="4400" dirty="0"/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Mathématiques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Appliquées</a:t>
            </a:r>
            <a:r>
              <a:rPr lang="en-GB" sz="4400" dirty="0">
                <a:solidFill>
                  <a:srgbClr val="00B050"/>
                </a:solidFill>
              </a:rPr>
              <a:t> et </a:t>
            </a:r>
            <a:r>
              <a:rPr lang="en-GB" sz="4400" dirty="0" err="1">
                <a:solidFill>
                  <a:srgbClr val="00B050"/>
                </a:solidFill>
              </a:rPr>
              <a:t>Industrielles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>
                <a:solidFill>
                  <a:srgbClr val="FF0000"/>
                </a:solidFill>
              </a:rPr>
              <a:t>Association des </a:t>
            </a:r>
            <a:r>
              <a:rPr lang="en-GB" sz="4400" dirty="0" err="1">
                <a:solidFill>
                  <a:srgbClr val="FF0000"/>
                </a:solidFill>
              </a:rPr>
              <a:t>Petits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Débrouillards</a:t>
            </a:r>
            <a:endParaRPr lang="fr-FR" sz="4400" dirty="0">
              <a:solidFill>
                <a:srgbClr val="FF000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botanique</a:t>
            </a:r>
            <a:r>
              <a:rPr lang="en-GB" sz="4400" dirty="0">
                <a:solidFill>
                  <a:srgbClr val="0070C0"/>
                </a:solidFill>
              </a:rPr>
              <a:t> de France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des Neurosciences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>
                <a:solidFill>
                  <a:srgbClr val="00B050"/>
                </a:solidFill>
              </a:rPr>
              <a:t>Association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Cristallographie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/>
              <a:t>Société</a:t>
            </a:r>
            <a:r>
              <a:rPr lang="en-GB" sz="4400" dirty="0"/>
              <a:t> </a:t>
            </a:r>
            <a:r>
              <a:rPr lang="en-GB" sz="4400" dirty="0" err="1"/>
              <a:t>d'Etudes</a:t>
            </a:r>
            <a:r>
              <a:rPr lang="en-GB" sz="4400" dirty="0"/>
              <a:t> Anglo-</a:t>
            </a:r>
            <a:r>
              <a:rPr lang="en-GB" sz="4400" dirty="0" err="1"/>
              <a:t>Américaines</a:t>
            </a:r>
            <a:r>
              <a:rPr lang="en-GB" sz="4400" dirty="0"/>
              <a:t> des </a:t>
            </a:r>
            <a:r>
              <a:rPr lang="en-GB" sz="4400" dirty="0" err="1"/>
              <a:t>XVIIe</a:t>
            </a:r>
            <a:r>
              <a:rPr lang="en-GB" sz="4400" dirty="0"/>
              <a:t> et </a:t>
            </a:r>
            <a:r>
              <a:rPr lang="en-GB" sz="4400" dirty="0" err="1"/>
              <a:t>XVIIIe</a:t>
            </a:r>
            <a:r>
              <a:rPr lang="en-GB" sz="4400" dirty="0"/>
              <a:t> siècles</a:t>
            </a:r>
            <a:endParaRPr lang="fr-FR" sz="4400" dirty="0"/>
          </a:p>
          <a:p>
            <a:r>
              <a:rPr lang="en-GB" sz="4400" dirty="0">
                <a:solidFill>
                  <a:srgbClr val="00B050"/>
                </a:solidFill>
              </a:rPr>
              <a:t>Association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Mécanique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Bioinformatique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>
                <a:solidFill>
                  <a:srgbClr val="FF0000"/>
                </a:solidFill>
              </a:rPr>
              <a:t>Société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Française</a:t>
            </a:r>
            <a:r>
              <a:rPr lang="en-GB" sz="4400" dirty="0">
                <a:solidFill>
                  <a:srgbClr val="FF0000"/>
                </a:solidFill>
              </a:rPr>
              <a:t> de la </a:t>
            </a:r>
            <a:r>
              <a:rPr lang="en-GB" sz="4400" dirty="0" err="1">
                <a:solidFill>
                  <a:srgbClr val="FF0000"/>
                </a:solidFill>
              </a:rPr>
              <a:t>Neutronique</a:t>
            </a:r>
            <a:endParaRPr lang="fr-FR" sz="4400" dirty="0">
              <a:solidFill>
                <a:srgbClr val="FF0000"/>
              </a:solidFill>
            </a:endParaRPr>
          </a:p>
          <a:p>
            <a:r>
              <a:rPr lang="en-GB" sz="4400" dirty="0" err="1">
                <a:solidFill>
                  <a:srgbClr val="FF0000"/>
                </a:solidFill>
              </a:rPr>
              <a:t>Société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Française</a:t>
            </a:r>
            <a:r>
              <a:rPr lang="en-GB" sz="4400" dirty="0">
                <a:solidFill>
                  <a:srgbClr val="FF0000"/>
                </a:solidFill>
              </a:rPr>
              <a:t> de </a:t>
            </a:r>
            <a:r>
              <a:rPr lang="en-GB" sz="4400" dirty="0" err="1">
                <a:solidFill>
                  <a:srgbClr val="FF0000"/>
                </a:solidFill>
              </a:rPr>
              <a:t>Métallurgie</a:t>
            </a:r>
            <a:r>
              <a:rPr lang="en-GB" sz="4400" dirty="0">
                <a:solidFill>
                  <a:srgbClr val="FF0000"/>
                </a:solidFill>
              </a:rPr>
              <a:t> et des </a:t>
            </a:r>
            <a:r>
              <a:rPr lang="en-GB" sz="4400" dirty="0" err="1">
                <a:solidFill>
                  <a:srgbClr val="FF0000"/>
                </a:solidFill>
              </a:rPr>
              <a:t>Matériaux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endParaRPr lang="fr-FR" sz="4400" dirty="0">
              <a:solidFill>
                <a:srgbClr val="FF000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Phytopathologie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Societe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Francaise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Virologie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Microbiologie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Mathématique</a:t>
            </a:r>
            <a:r>
              <a:rPr lang="en-GB" sz="4400" dirty="0">
                <a:solidFill>
                  <a:srgbClr val="00B050"/>
                </a:solidFill>
              </a:rPr>
              <a:t> de France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/>
              <a:t>Association </a:t>
            </a:r>
            <a:r>
              <a:rPr lang="en-GB" sz="4400" dirty="0" err="1"/>
              <a:t>française</a:t>
            </a:r>
            <a:r>
              <a:rPr lang="en-GB" sz="4400" dirty="0"/>
              <a:t> </a:t>
            </a:r>
            <a:r>
              <a:rPr lang="en-GB" sz="4400" dirty="0" err="1"/>
              <a:t>d'économie</a:t>
            </a:r>
            <a:r>
              <a:rPr lang="en-GB" sz="4400" dirty="0"/>
              <a:t> </a:t>
            </a:r>
            <a:r>
              <a:rPr lang="en-GB" sz="4400" dirty="0" err="1" smtClean="0"/>
              <a:t>politique</a:t>
            </a:r>
          </a:p>
          <a:p>
            <a:r>
              <a:rPr lang="en-GB" sz="4400" dirty="0" smtClean="0"/>
              <a:t>Association des </a:t>
            </a:r>
            <a:r>
              <a:rPr lang="en-GB" sz="4400" dirty="0" err="1" smtClean="0"/>
              <a:t>Historiens</a:t>
            </a:r>
            <a:r>
              <a:rPr lang="en-GB" sz="4400" dirty="0" smtClean="0"/>
              <a:t> </a:t>
            </a:r>
            <a:r>
              <a:rPr lang="en-GB" sz="4400" dirty="0" err="1" smtClean="0"/>
              <a:t>Contemporanéistes</a:t>
            </a:r>
            <a:r>
              <a:rPr lang="en-GB" sz="4400" dirty="0" smtClean="0"/>
              <a:t> de </a:t>
            </a:r>
            <a:r>
              <a:rPr lang="en-GB" sz="4400" dirty="0" err="1" smtClean="0"/>
              <a:t>l'Enseignement</a:t>
            </a:r>
            <a:r>
              <a:rPr lang="en-GB" sz="4400" dirty="0" smtClean="0"/>
              <a:t> </a:t>
            </a:r>
            <a:r>
              <a:rPr lang="en-GB" sz="4400" dirty="0" err="1" smtClean="0"/>
              <a:t>Supérieur</a:t>
            </a:r>
            <a:r>
              <a:rPr lang="en-GB" sz="4400" dirty="0" smtClean="0"/>
              <a:t> et de la </a:t>
            </a:r>
            <a:r>
              <a:rPr lang="en-GB" sz="4400" dirty="0" err="1" smtClean="0"/>
              <a:t>Recherche</a:t>
            </a:r>
            <a:endParaRPr lang="fr-FR" sz="4400" dirty="0" smtClean="0"/>
          </a:p>
          <a:p>
            <a:r>
              <a:rPr lang="en-GB" sz="4400" dirty="0" err="1" smtClean="0"/>
              <a:t>Société</a:t>
            </a:r>
            <a:r>
              <a:rPr lang="en-GB" sz="4400" dirty="0" smtClean="0"/>
              <a:t> </a:t>
            </a:r>
            <a:r>
              <a:rPr lang="en-GB" sz="4400" dirty="0" err="1" smtClean="0"/>
              <a:t>française</a:t>
            </a:r>
            <a:r>
              <a:rPr lang="en-GB" sz="4400" dirty="0" smtClean="0"/>
              <a:t> de </a:t>
            </a:r>
            <a:r>
              <a:rPr lang="en-GB" sz="4400" dirty="0" err="1" smtClean="0"/>
              <a:t>Numismatique</a:t>
            </a:r>
            <a:endParaRPr lang="fr-FR" sz="4400" dirty="0" smtClean="0"/>
          </a:p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5454869" y="425667"/>
            <a:ext cx="5898931" cy="6180082"/>
          </a:xfrm>
        </p:spPr>
        <p:txBody>
          <a:bodyPr>
            <a:normAutofit fontScale="25000" lnSpcReduction="20000"/>
          </a:bodyPr>
          <a:lstStyle/>
          <a:p>
            <a:r>
              <a:rPr lang="en-GB" sz="4400" dirty="0" err="1" smtClean="0">
                <a:solidFill>
                  <a:srgbClr val="00B050"/>
                </a:solidFill>
              </a:rPr>
              <a:t>Société</a:t>
            </a:r>
            <a:r>
              <a:rPr lang="en-GB" sz="4400" dirty="0" smtClean="0">
                <a:solidFill>
                  <a:srgbClr val="00B050"/>
                </a:solidFill>
              </a:rPr>
              <a:t> </a:t>
            </a:r>
            <a:r>
              <a:rPr lang="en-GB" sz="4400" dirty="0" err="1" smtClean="0">
                <a:solidFill>
                  <a:srgbClr val="00B050"/>
                </a:solidFill>
              </a:rPr>
              <a:t>Française</a:t>
            </a:r>
            <a:r>
              <a:rPr lang="en-GB" sz="4400" dirty="0" smtClean="0">
                <a:solidFill>
                  <a:srgbClr val="00B050"/>
                </a:solidFill>
              </a:rPr>
              <a:t> </a:t>
            </a:r>
            <a:r>
              <a:rPr lang="en-GB" sz="4400" dirty="0" err="1" smtClean="0">
                <a:solidFill>
                  <a:srgbClr val="00B050"/>
                </a:solidFill>
              </a:rPr>
              <a:t>d'Astronomie</a:t>
            </a:r>
            <a:r>
              <a:rPr lang="en-GB" sz="4400" dirty="0" smtClean="0">
                <a:solidFill>
                  <a:srgbClr val="00B050"/>
                </a:solidFill>
              </a:rPr>
              <a:t> et </a:t>
            </a:r>
            <a:r>
              <a:rPr lang="en-GB" sz="4400" dirty="0" err="1" smtClean="0">
                <a:solidFill>
                  <a:srgbClr val="00B050"/>
                </a:solidFill>
              </a:rPr>
              <a:t>d'AStrophysique</a:t>
            </a:r>
            <a:endParaRPr lang="fr-FR" sz="4400" dirty="0" smtClean="0">
              <a:solidFill>
                <a:srgbClr val="00B050"/>
              </a:solidFill>
            </a:endParaRPr>
          </a:p>
          <a:p>
            <a:r>
              <a:rPr lang="en-GB" sz="4400" dirty="0" smtClean="0"/>
              <a:t>Association </a:t>
            </a:r>
            <a:r>
              <a:rPr lang="en-GB" sz="4400" dirty="0" err="1" smtClean="0"/>
              <a:t>Française</a:t>
            </a:r>
            <a:r>
              <a:rPr lang="en-GB" sz="4400" dirty="0" smtClean="0"/>
              <a:t> de </a:t>
            </a:r>
            <a:r>
              <a:rPr lang="en-GB" sz="4400" dirty="0" err="1" smtClean="0"/>
              <a:t>Sociologie</a:t>
            </a:r>
            <a:endParaRPr lang="fr-FR" sz="4400" dirty="0" smtClean="0"/>
          </a:p>
          <a:p>
            <a:r>
              <a:rPr lang="en-GB" sz="4400" dirty="0" err="1" smtClean="0">
                <a:solidFill>
                  <a:srgbClr val="0070C0"/>
                </a:solidFill>
              </a:rPr>
              <a:t>Société</a:t>
            </a:r>
            <a:r>
              <a:rPr lang="en-GB" sz="4400" dirty="0" smtClean="0">
                <a:solidFill>
                  <a:srgbClr val="0070C0"/>
                </a:solidFill>
              </a:rPr>
              <a:t> </a:t>
            </a:r>
            <a:r>
              <a:rPr lang="en-GB" sz="4400" dirty="0" err="1" smtClean="0">
                <a:solidFill>
                  <a:srgbClr val="0070C0"/>
                </a:solidFill>
              </a:rPr>
              <a:t>Française</a:t>
            </a:r>
            <a:r>
              <a:rPr lang="en-GB" sz="4400" dirty="0" smtClean="0">
                <a:solidFill>
                  <a:srgbClr val="0070C0"/>
                </a:solidFill>
              </a:rPr>
              <a:t> </a:t>
            </a:r>
            <a:r>
              <a:rPr lang="en-GB" sz="4400" dirty="0" err="1" smtClean="0">
                <a:solidFill>
                  <a:srgbClr val="0070C0"/>
                </a:solidFill>
              </a:rPr>
              <a:t>d'Exobiologie</a:t>
            </a:r>
            <a:endParaRPr lang="fr-FR" sz="4400" dirty="0" smtClean="0">
              <a:solidFill>
                <a:srgbClr val="0070C0"/>
              </a:solidFill>
            </a:endParaRPr>
          </a:p>
          <a:p>
            <a:r>
              <a:rPr lang="en-GB" sz="4400" dirty="0" err="1" smtClean="0"/>
              <a:t>Société</a:t>
            </a:r>
            <a:r>
              <a:rPr lang="en-GB" sz="4400" dirty="0" smtClean="0"/>
              <a:t> </a:t>
            </a:r>
            <a:r>
              <a:rPr lang="en-GB" sz="4400" dirty="0"/>
              <a:t>de </a:t>
            </a:r>
            <a:r>
              <a:rPr lang="en-GB" sz="4400" dirty="0" err="1"/>
              <a:t>sociologie</a:t>
            </a:r>
            <a:r>
              <a:rPr lang="en-GB" sz="4400" dirty="0"/>
              <a:t> du sport de langue </a:t>
            </a:r>
            <a:r>
              <a:rPr lang="en-GB" sz="4400" dirty="0" err="1"/>
              <a:t>française</a:t>
            </a:r>
            <a:endParaRPr lang="fr-FR" sz="4400" dirty="0"/>
          </a:p>
          <a:p>
            <a:r>
              <a:rPr lang="en-GB" sz="4400" dirty="0"/>
              <a:t>Association </a:t>
            </a:r>
            <a:r>
              <a:rPr lang="en-GB" sz="4400" dirty="0" err="1"/>
              <a:t>Française</a:t>
            </a:r>
            <a:r>
              <a:rPr lang="en-GB" sz="4400" dirty="0"/>
              <a:t> pour </a:t>
            </a:r>
            <a:r>
              <a:rPr lang="en-GB" sz="4400" dirty="0" err="1"/>
              <a:t>l'Intelligence</a:t>
            </a:r>
            <a:r>
              <a:rPr lang="en-GB" sz="4400" dirty="0"/>
              <a:t> </a:t>
            </a:r>
            <a:r>
              <a:rPr lang="en-GB" sz="4400" dirty="0" err="1"/>
              <a:t>Artificielle</a:t>
            </a:r>
            <a:endParaRPr lang="fr-FR" sz="4400" dirty="0"/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Chimique</a:t>
            </a:r>
            <a:r>
              <a:rPr lang="en-GB" sz="4400" dirty="0">
                <a:solidFill>
                  <a:srgbClr val="00B050"/>
                </a:solidFill>
              </a:rPr>
              <a:t> de France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/>
              <a:t>Asssociation</a:t>
            </a:r>
            <a:r>
              <a:rPr lang="en-GB" sz="4400" dirty="0"/>
              <a:t> </a:t>
            </a:r>
            <a:r>
              <a:rPr lang="en-GB" sz="4400" dirty="0" err="1"/>
              <a:t>Française</a:t>
            </a:r>
            <a:r>
              <a:rPr lang="en-GB" sz="4400" dirty="0"/>
              <a:t> de Science </a:t>
            </a:r>
            <a:r>
              <a:rPr lang="en-GB" sz="4400" dirty="0" err="1"/>
              <a:t>Politique</a:t>
            </a:r>
            <a:endParaRPr lang="fr-FR" sz="4400" dirty="0"/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Myologie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Génétique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>
                <a:solidFill>
                  <a:srgbClr val="FF0000"/>
                </a:solidFill>
              </a:rPr>
              <a:t>femmes et </a:t>
            </a:r>
            <a:r>
              <a:rPr lang="en-GB" sz="4400" dirty="0" err="1">
                <a:solidFill>
                  <a:srgbClr val="FF0000"/>
                </a:solidFill>
              </a:rPr>
              <a:t>mathématiques</a:t>
            </a:r>
            <a:endParaRPr lang="fr-FR" sz="4400" dirty="0">
              <a:solidFill>
                <a:srgbClr val="FF0000"/>
              </a:solidFill>
            </a:endParaRPr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des Microscopies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fr-FR" sz="4400" dirty="0"/>
              <a:t>Comité d’information et de liaison pour l’archéologie, l’étude et la mise en valeur du patrimoine industriel</a:t>
            </a:r>
          </a:p>
          <a:p>
            <a:r>
              <a:rPr lang="en-GB" sz="4400" dirty="0">
                <a:solidFill>
                  <a:srgbClr val="FF0000"/>
                </a:solidFill>
              </a:rPr>
              <a:t>Association Femmes &amp; Sciences</a:t>
            </a:r>
            <a:endParaRPr lang="fr-FR" sz="4400" dirty="0">
              <a:solidFill>
                <a:srgbClr val="FF0000"/>
              </a:solidFill>
            </a:endParaRPr>
          </a:p>
          <a:p>
            <a:r>
              <a:rPr lang="en-GB" sz="4400" dirty="0" err="1"/>
              <a:t>Société</a:t>
            </a:r>
            <a:r>
              <a:rPr lang="en-GB" sz="4400" dirty="0"/>
              <a:t> des </a:t>
            </a:r>
            <a:r>
              <a:rPr lang="en-GB" sz="4400" dirty="0" err="1"/>
              <a:t>Professeurs</a:t>
            </a:r>
            <a:r>
              <a:rPr lang="en-GB" sz="4400" dirty="0"/>
              <a:t> </a:t>
            </a:r>
            <a:r>
              <a:rPr lang="en-GB" sz="4400" dirty="0" err="1"/>
              <a:t>d'Histoire</a:t>
            </a:r>
            <a:r>
              <a:rPr lang="en-GB" sz="4400" dirty="0"/>
              <a:t> </a:t>
            </a:r>
            <a:r>
              <a:rPr lang="en-GB" sz="4400" dirty="0" err="1"/>
              <a:t>Ancienne</a:t>
            </a:r>
            <a:r>
              <a:rPr lang="en-GB" sz="4400" dirty="0"/>
              <a:t> de </a:t>
            </a:r>
            <a:r>
              <a:rPr lang="en-GB" sz="4400" dirty="0" err="1"/>
              <a:t>l'Université</a:t>
            </a:r>
            <a:endParaRPr lang="fr-FR" sz="4400" dirty="0"/>
          </a:p>
          <a:p>
            <a:r>
              <a:rPr lang="en-GB" sz="4400" dirty="0"/>
              <a:t>Association des </a:t>
            </a:r>
            <a:r>
              <a:rPr lang="en-GB" sz="4400" dirty="0" err="1"/>
              <a:t>Enseignants-chercheurs</a:t>
            </a:r>
            <a:r>
              <a:rPr lang="en-GB" sz="4400" dirty="0"/>
              <a:t> </a:t>
            </a:r>
            <a:r>
              <a:rPr lang="en-GB" sz="4400" dirty="0" err="1"/>
              <a:t>en</a:t>
            </a:r>
            <a:r>
              <a:rPr lang="en-GB" sz="4400" dirty="0"/>
              <a:t> </a:t>
            </a:r>
            <a:r>
              <a:rPr lang="en-GB" sz="4400" dirty="0" err="1"/>
              <a:t>Psychologie</a:t>
            </a:r>
            <a:r>
              <a:rPr lang="en-GB" sz="4400" dirty="0"/>
              <a:t> des </a:t>
            </a:r>
            <a:r>
              <a:rPr lang="en-GB" sz="4400" dirty="0" err="1"/>
              <a:t>Universités</a:t>
            </a:r>
            <a:endParaRPr lang="fr-FR" sz="4400" dirty="0"/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d'Optique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>
                <a:solidFill>
                  <a:srgbClr val="0070C0"/>
                </a:solidFill>
              </a:rPr>
              <a:t>Société</a:t>
            </a:r>
            <a:r>
              <a:rPr lang="en-GB" sz="4400" dirty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pour </a:t>
            </a:r>
            <a:r>
              <a:rPr lang="en-GB" sz="4400" dirty="0" err="1">
                <a:solidFill>
                  <a:srgbClr val="0070C0"/>
                </a:solidFill>
              </a:rPr>
              <a:t>l'Etude</a:t>
            </a:r>
            <a:r>
              <a:rPr lang="en-GB" sz="4400" dirty="0">
                <a:solidFill>
                  <a:srgbClr val="0070C0"/>
                </a:solidFill>
              </a:rPr>
              <a:t> du </a:t>
            </a:r>
            <a:r>
              <a:rPr lang="en-GB" sz="4400" dirty="0" err="1">
                <a:solidFill>
                  <a:srgbClr val="0070C0"/>
                </a:solidFill>
              </a:rPr>
              <a:t>Comportement</a:t>
            </a:r>
            <a:r>
              <a:rPr lang="en-GB" sz="4400" dirty="0">
                <a:solidFill>
                  <a:srgbClr val="0070C0"/>
                </a:solidFill>
              </a:rPr>
              <a:t> Animal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informatique</a:t>
            </a:r>
            <a:r>
              <a:rPr lang="en-GB" sz="4400" dirty="0">
                <a:solidFill>
                  <a:srgbClr val="00B050"/>
                </a:solidFill>
              </a:rPr>
              <a:t> de France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/>
              <a:t>Association des </a:t>
            </a:r>
            <a:r>
              <a:rPr lang="en-GB" sz="4400" dirty="0" err="1"/>
              <a:t>enseignant·e·s</a:t>
            </a:r>
            <a:r>
              <a:rPr lang="en-GB" sz="4400" dirty="0"/>
              <a:t> et </a:t>
            </a:r>
            <a:r>
              <a:rPr lang="en-GB" sz="4400" dirty="0" err="1"/>
              <a:t>chercheur·e·s</a:t>
            </a:r>
            <a:r>
              <a:rPr lang="en-GB" sz="4400" dirty="0"/>
              <a:t> </a:t>
            </a:r>
            <a:r>
              <a:rPr lang="en-GB" sz="4400" dirty="0" err="1"/>
              <a:t>en</a:t>
            </a:r>
            <a:r>
              <a:rPr lang="en-GB" sz="4400" dirty="0"/>
              <a:t> sciences de </a:t>
            </a:r>
            <a:r>
              <a:rPr lang="en-GB" sz="4400" dirty="0" err="1"/>
              <a:t>l'éducation</a:t>
            </a:r>
            <a:endParaRPr lang="fr-FR" sz="4400" dirty="0"/>
          </a:p>
          <a:p>
            <a:r>
              <a:rPr lang="en-GB" sz="4400" dirty="0" err="1" smtClean="0">
                <a:solidFill>
                  <a:srgbClr val="0070C0"/>
                </a:solidFill>
              </a:rPr>
              <a:t>Société</a:t>
            </a:r>
            <a:r>
              <a:rPr lang="en-GB" sz="4400" dirty="0" smtClean="0">
                <a:solidFill>
                  <a:srgbClr val="0070C0"/>
                </a:solidFill>
              </a:rPr>
              <a:t> </a:t>
            </a:r>
            <a:r>
              <a:rPr lang="en-GB" sz="4400" dirty="0" err="1">
                <a:solidFill>
                  <a:srgbClr val="0070C0"/>
                </a:solidFill>
              </a:rPr>
              <a:t>Française</a:t>
            </a:r>
            <a:r>
              <a:rPr lang="en-GB" sz="4400" dirty="0">
                <a:solidFill>
                  <a:srgbClr val="0070C0"/>
                </a:solidFill>
              </a:rPr>
              <a:t> de </a:t>
            </a:r>
            <a:r>
              <a:rPr lang="en-GB" sz="4400" dirty="0" err="1">
                <a:solidFill>
                  <a:srgbClr val="0070C0"/>
                </a:solidFill>
              </a:rPr>
              <a:t>Biophysique</a:t>
            </a:r>
            <a:endParaRPr lang="fr-FR" sz="4400" dirty="0">
              <a:solidFill>
                <a:srgbClr val="0070C0"/>
              </a:solidFill>
            </a:endParaRPr>
          </a:p>
          <a:p>
            <a:r>
              <a:rPr lang="en-GB" sz="4400" dirty="0" err="1"/>
              <a:t>Société</a:t>
            </a:r>
            <a:r>
              <a:rPr lang="en-GB" sz="4400" dirty="0"/>
              <a:t> </a:t>
            </a:r>
            <a:r>
              <a:rPr lang="en-GB" sz="4400" dirty="0" err="1"/>
              <a:t>Française</a:t>
            </a:r>
            <a:r>
              <a:rPr lang="en-GB" sz="4400" dirty="0"/>
              <a:t> de </a:t>
            </a:r>
            <a:r>
              <a:rPr lang="en-GB" sz="4400" dirty="0" err="1"/>
              <a:t>Psychologie</a:t>
            </a:r>
            <a:endParaRPr lang="fr-FR" sz="4400" dirty="0"/>
          </a:p>
          <a:p>
            <a:r>
              <a:rPr lang="en-GB" sz="4400" dirty="0" err="1">
                <a:solidFill>
                  <a:srgbClr val="00B050"/>
                </a:solidFill>
              </a:rPr>
              <a:t>Météo</a:t>
            </a:r>
            <a:r>
              <a:rPr lang="en-GB" sz="4400" dirty="0">
                <a:solidFill>
                  <a:srgbClr val="00B050"/>
                </a:solidFill>
              </a:rPr>
              <a:t> et </a:t>
            </a:r>
            <a:r>
              <a:rPr lang="en-GB" sz="4400" dirty="0" err="1">
                <a:solidFill>
                  <a:srgbClr val="00B050"/>
                </a:solidFill>
              </a:rPr>
              <a:t>Climat</a:t>
            </a:r>
            <a:r>
              <a:rPr lang="en-GB" sz="4400" dirty="0">
                <a:solidFill>
                  <a:srgbClr val="00B050"/>
                </a:solidFill>
              </a:rPr>
              <a:t>, </a:t>
            </a:r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 la </a:t>
            </a:r>
            <a:r>
              <a:rPr lang="en-GB" sz="4400" dirty="0" err="1">
                <a:solidFill>
                  <a:srgbClr val="00B050"/>
                </a:solidFill>
              </a:rPr>
              <a:t>météorologie</a:t>
            </a:r>
            <a:r>
              <a:rPr lang="en-GB" sz="4400" dirty="0">
                <a:solidFill>
                  <a:srgbClr val="00B050"/>
                </a:solidFill>
              </a:rPr>
              <a:t> et du </a:t>
            </a:r>
            <a:r>
              <a:rPr lang="en-GB" sz="4400" dirty="0" err="1">
                <a:solidFill>
                  <a:srgbClr val="00B050"/>
                </a:solidFill>
              </a:rPr>
              <a:t>climat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 err="1">
                <a:solidFill>
                  <a:srgbClr val="00B050"/>
                </a:solidFill>
              </a:rPr>
              <a:t>Société</a:t>
            </a:r>
            <a:r>
              <a:rPr lang="en-GB" sz="4400" dirty="0">
                <a:solidFill>
                  <a:srgbClr val="00B050"/>
                </a:solidFill>
              </a:rPr>
              <a:t> </a:t>
            </a:r>
            <a:r>
              <a:rPr lang="en-GB" sz="4400" dirty="0" err="1">
                <a:solidFill>
                  <a:srgbClr val="00B050"/>
                </a:solidFill>
              </a:rPr>
              <a:t>Française</a:t>
            </a:r>
            <a:r>
              <a:rPr lang="en-GB" sz="4400" dirty="0">
                <a:solidFill>
                  <a:srgbClr val="00B050"/>
                </a:solidFill>
              </a:rPr>
              <a:t> de </a:t>
            </a:r>
            <a:r>
              <a:rPr lang="en-GB" sz="4400" dirty="0" err="1">
                <a:solidFill>
                  <a:srgbClr val="00B050"/>
                </a:solidFill>
              </a:rPr>
              <a:t>Statistique</a:t>
            </a:r>
            <a:endParaRPr lang="fr-FR" sz="4400" dirty="0">
              <a:solidFill>
                <a:srgbClr val="00B050"/>
              </a:solidFill>
            </a:endParaRPr>
          </a:p>
          <a:p>
            <a:r>
              <a:rPr lang="en-GB" sz="4400" dirty="0">
                <a:solidFill>
                  <a:srgbClr val="FF0000"/>
                </a:solidFill>
              </a:rPr>
              <a:t>Association des </a:t>
            </a:r>
            <a:r>
              <a:rPr lang="en-GB" sz="4400" dirty="0" err="1">
                <a:solidFill>
                  <a:srgbClr val="FF0000"/>
                </a:solidFill>
              </a:rPr>
              <a:t>Professeurs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 err="1">
                <a:solidFill>
                  <a:srgbClr val="FF0000"/>
                </a:solidFill>
              </a:rPr>
              <a:t>d’Histoire</a:t>
            </a:r>
            <a:r>
              <a:rPr lang="en-GB" sz="4400" dirty="0">
                <a:solidFill>
                  <a:srgbClr val="FF0000"/>
                </a:solidFill>
              </a:rPr>
              <a:t> et de </a:t>
            </a:r>
            <a:r>
              <a:rPr lang="en-GB" sz="4400" dirty="0" err="1">
                <a:solidFill>
                  <a:srgbClr val="FF0000"/>
                </a:solidFill>
              </a:rPr>
              <a:t>Géographie</a:t>
            </a:r>
            <a:endParaRPr lang="fr-FR" sz="44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8018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950</Words>
  <Application>Microsoft Office PowerPoint</Application>
  <PresentationFormat>Grand écran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Fédérations Sociétés Savantes</vt:lpstr>
      <vt:lpstr>Introduction</vt:lpstr>
      <vt:lpstr>Le point sur la situation (1)</vt:lpstr>
      <vt:lpstr>Le point sur la situation (2)</vt:lpstr>
      <vt:lpstr>Les points critiques</vt:lpstr>
      <vt:lpstr>Analyse SWOT</vt:lpstr>
      <vt:lpstr>Ce que l’on doit décider aujourd’hui</vt:lpstr>
      <vt:lpstr>Texte proposé</vt:lpstr>
      <vt:lpstr>Liste des sociétés savantes ayant répondu</vt:lpstr>
      <vt:lpstr>Montant cotisation (mais vraiment préliminaire)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Fédérations Sociétés Savantes</dc:title>
  <dc:creator>Guy Wormser</dc:creator>
  <cp:lastModifiedBy>Guy Wormser</cp:lastModifiedBy>
  <cp:revision>12</cp:revision>
  <dcterms:created xsi:type="dcterms:W3CDTF">2020-10-27T08:01:37Z</dcterms:created>
  <dcterms:modified xsi:type="dcterms:W3CDTF">2020-10-27T10:12:33Z</dcterms:modified>
</cp:coreProperties>
</file>