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0" r:id="rId2"/>
    <p:sldId id="562" r:id="rId3"/>
    <p:sldId id="709" r:id="rId4"/>
    <p:sldId id="368" r:id="rId5"/>
    <p:sldId id="711" r:id="rId6"/>
    <p:sldId id="510" r:id="rId7"/>
    <p:sldId id="715" r:id="rId8"/>
    <p:sldId id="428" r:id="rId9"/>
    <p:sldId id="693" r:id="rId10"/>
    <p:sldId id="692" r:id="rId11"/>
    <p:sldId id="703" r:id="rId12"/>
    <p:sldId id="713" r:id="rId13"/>
    <p:sldId id="714" r:id="rId14"/>
    <p:sldId id="694" r:id="rId15"/>
    <p:sldId id="712" r:id="rId16"/>
    <p:sldId id="696" r:id="rId17"/>
    <p:sldId id="32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9"/>
  </p:normalViewPr>
  <p:slideViewPr>
    <p:cSldViewPr snapToGrid="0" snapToObjects="1">
      <p:cViewPr varScale="1">
        <p:scale>
          <a:sx n="65" d="100"/>
          <a:sy n="65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7E359-A311-1B4A-B14C-67032159A43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951B4-87F9-0940-B307-5BD2F0113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FAAB3D-0174-F94A-AA83-FC6A14460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4274" name="Espace réservé des commentaires 2">
            <a:extLst>
              <a:ext uri="{FF2B5EF4-FFF2-40B4-BE49-F238E27FC236}">
                <a16:creationId xmlns:a16="http://schemas.microsoft.com/office/drawing/2014/main" id="{901A12BE-E78F-F846-8C1D-FAEA109C0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Espace réservé du numéro de diapositive 3">
            <a:extLst>
              <a:ext uri="{FF2B5EF4-FFF2-40B4-BE49-F238E27FC236}">
                <a16:creationId xmlns:a16="http://schemas.microsoft.com/office/drawing/2014/main" id="{B847A589-C02D-7C47-A96F-7C24265BD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09F5B2-4DDD-8446-B94C-9DE7B64F541C}" type="slidenum">
              <a:rPr lang="fr-FR" altLang="fr-FR" sz="1200"/>
              <a:pPr/>
              <a:t>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55294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B171C6-85F7-5B4D-9154-8FE06A341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4626" name="Espace réservé des commentaires 2">
            <a:extLst>
              <a:ext uri="{FF2B5EF4-FFF2-40B4-BE49-F238E27FC236}">
                <a16:creationId xmlns:a16="http://schemas.microsoft.com/office/drawing/2014/main" id="{2B972207-CD39-F24C-AA0E-987DE3262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4627" name="Espace réservé du numéro de diapositive 3">
            <a:extLst>
              <a:ext uri="{FF2B5EF4-FFF2-40B4-BE49-F238E27FC236}">
                <a16:creationId xmlns:a16="http://schemas.microsoft.com/office/drawing/2014/main" id="{B71195ED-A1FA-F147-8E75-0CD67346C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3D898D-82A2-7D46-BC47-D6753C4BCF0D}" type="slidenum">
              <a:rPr lang="fr-FR" altLang="fr-FR" sz="1200"/>
              <a:pPr/>
              <a:t>3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78704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3016B11D-FD95-4748-86F0-78CA102B3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C4AE8B-B2DA-B343-8EB1-A06ED38816C7}" type="slidenum">
              <a:rPr lang="fr-FR" altLang="fr-FR" sz="1200"/>
              <a:pPr/>
              <a:t>4</a:t>
            </a:fld>
            <a:endParaRPr lang="fr-FR" altLang="fr-FR" sz="120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41B43E1-DE0E-974C-8F79-36B175F3986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BA6F89E-0E3E-2746-A0E5-41C5596AD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44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1F9A5-0D01-DB4C-AAC8-33B9714966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01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F5C29B-0BEC-2F41-BC2C-BC1163E49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2" name="Espace réservé des commentaires 2">
            <a:extLst>
              <a:ext uri="{FF2B5EF4-FFF2-40B4-BE49-F238E27FC236}">
                <a16:creationId xmlns:a16="http://schemas.microsoft.com/office/drawing/2014/main" id="{E255739F-BC2B-8947-9F29-F91F6BE3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563" name="Espace réservé du numéro de diapositive 3">
            <a:extLst>
              <a:ext uri="{FF2B5EF4-FFF2-40B4-BE49-F238E27FC236}">
                <a16:creationId xmlns:a16="http://schemas.microsoft.com/office/drawing/2014/main" id="{131C4D46-494E-1747-994B-96FE823E4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DA49D3-6B1E-7F46-B6B8-A84D6E3681EF}" type="slidenum">
              <a:rPr lang="fr-FR" altLang="fr-FR" sz="1200"/>
              <a:pPr/>
              <a:t>6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28053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1F9A5-0D01-DB4C-AAC8-33B9714966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43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ED7C52-3031-BE4C-B8C1-F2B7B2A04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2" name="Espace réservé des commentaires 2">
            <a:extLst>
              <a:ext uri="{FF2B5EF4-FFF2-40B4-BE49-F238E27FC236}">
                <a16:creationId xmlns:a16="http://schemas.microsoft.com/office/drawing/2014/main" id="{7F68456B-3F0A-FD45-8223-6195C6163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3" name="Espace réservé du numéro de diapositive 3">
            <a:extLst>
              <a:ext uri="{FF2B5EF4-FFF2-40B4-BE49-F238E27FC236}">
                <a16:creationId xmlns:a16="http://schemas.microsoft.com/office/drawing/2014/main" id="{2ED337C3-C721-DB42-BC75-95ED81920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B59E22-A228-5E43-B3BD-0A8ABCAA67D7}" type="slidenum">
              <a:rPr lang="fr-FR" altLang="fr-FR" sz="1200"/>
              <a:pPr/>
              <a:t>8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43045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DAA6EE5E-E3F0-4C48-8BE3-A236C4015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2FD090-BE9E-4048-8E71-445CFE953BFC}" type="slidenum">
              <a:rPr lang="fr-FR" altLang="fr-FR" sz="1200"/>
              <a:pPr/>
              <a:t>17</a:t>
            </a:fld>
            <a:endParaRPr lang="fr-FR" altLang="fr-FR" sz="1200"/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438CE9E4-BBA2-2C4C-BC0D-81AB9699C88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709078D-CFFD-6240-894C-EA2EDC268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94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24C30-5BB1-A942-9BEE-0152F39EC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DB0510-0CFA-DA44-B5EE-556A4B7D8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E7B31A-1A81-504E-AF15-5A192C7A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829814-8FA9-4143-AF90-27469E1A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89246D-B90E-CE4C-901C-DA488313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3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EFE60-3E48-FE46-87BC-1CC979D6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B86745-96FF-CB4C-A9BA-542106184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DD88D6-F922-0348-957B-56157823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248F1-12EF-E343-B049-856DF787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80CCA9-F7F3-9845-A293-6FA4666E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3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C57BDA-6E18-BA40-86E5-8CC5DFF07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22EC92-0CDF-E64C-A69D-C934BCFE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E3BFE5-A6DB-A843-8EC0-432E3923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E4BEB-422F-A347-A909-DFBF68D9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ABEEA-144A-BE4F-A042-87BD3913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55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F9267-ED74-074B-AD97-54FD85C5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F90901-F1D5-4B45-813D-6F8740FE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0A0821-A96C-2D4E-BF72-C761CA50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101D4-2136-0A4A-B904-8DC98313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D57110-AE11-754B-86E6-5960C94F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35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3A1B1-74D0-D843-BCE6-D2F19BB5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EAFFE3-9CB7-0C45-AC9F-B1479F7F9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8B04A-E9D9-EA49-AECE-7F0B7B74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83CC5-3007-BF43-AC8A-C57A2937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CEB07-54D5-7441-8E4D-850CBE21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15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48F37-2CB5-A24F-A8B3-14C9A178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0680B-91DB-9344-BB86-03D72FA5A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837512-780E-FE49-8A5E-254FC8626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07ED52-38AB-7C46-985C-B194243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54869C-5424-C54B-809A-53D94CCE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13D767-DC41-0D48-AC23-B328DB23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76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EFC84-EFD7-E84F-8908-F3E619BB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9FD180-4135-624E-989E-1466BA429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A76F33-CDC1-494B-8C7B-659395952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D18461-0E63-684F-A0F4-AE8BEE7A6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EAD77C-304A-244E-B174-E8A28D37D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303506-8E86-3D46-81B7-BA9B3CD2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8FC30D-50FE-C148-9FA6-45009F11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5A2776-FA46-F248-B764-04F4EBE3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4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B8423-AC76-4549-9918-41D3B290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B7347C-FCB7-DB47-BF01-D0FBA9DF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ECF068-90D3-914C-92B3-635AB8E5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E9FBFD-4169-1543-8F45-5244DF7B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16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6795AF-E0E9-D34B-922F-F50D52A8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B6B432-05AB-FE42-9A99-EC87B591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C7290F-4D40-5242-B193-9DEC9EF6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92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E9962-8811-4145-AB40-C579A711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3719F-9EA6-AD4E-B8C8-444A7C9F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18C3D0-5051-0244-A6C8-74D77E773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F70897-9381-DB47-B108-59863DE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C8E93E-44BC-3D4D-A84F-E750F209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CE33A4-3912-4343-BCEE-281D1731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7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9B2ED-15AC-1440-859F-972966BB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9AC124-F1BE-404A-8594-7CC143E5B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5870D-79A6-8642-B602-A2230FB9D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51B8B0-8627-BB40-A99A-4CE9A926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269A2E-2937-E845-B780-FF147B22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2431AC-520E-0341-9F6B-9E3E786F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6D36C-9461-DC42-BFB7-2F539109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40A40-2B2B-6A4C-9CCC-3987A1D8C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12C7E-4FE4-D841-B420-DB61723D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13AC-56FF-DA4E-8A53-33641B076D7B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48D530-5F29-CF4C-989B-BC727C851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A71C27-3027-B341-90D4-EC2133BCF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05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54F5E-1179-0941-A654-149BEBBE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45" y="21971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Workshop GMR du GDR </a:t>
            </a:r>
            <a:r>
              <a:rPr lang="fr-FR" b="1" dirty="0" err="1"/>
              <a:t>Resanet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Orsay, </a:t>
            </a:r>
            <a:r>
              <a:rPr lang="fr-FR" b="1" dirty="0" err="1"/>
              <a:t>November</a:t>
            </a:r>
            <a:r>
              <a:rPr lang="fr-FR" b="1" dirty="0"/>
              <a:t> 2020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fr-FR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modes in neutron-</a:t>
            </a:r>
            <a:r>
              <a:rPr lang="fr-FR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subtracted</a:t>
            </a: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</a:t>
            </a:r>
            <a:r>
              <a:rPr lang="fr-FR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-phase approximation</a:t>
            </a:r>
            <a:b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Marcella </a:t>
            </a:r>
            <a:r>
              <a:rPr lang="fr-FR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Grasso</a:t>
            </a: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882A41-7D67-E347-8263-AD3B34252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69705" y="4870360"/>
            <a:ext cx="1711960" cy="1210310"/>
          </a:xfrm>
          <a:prstGeom prst="rect">
            <a:avLst/>
          </a:prstGeom>
        </p:spPr>
      </p:pic>
      <p:pic>
        <p:nvPicPr>
          <p:cNvPr id="4" name="Picture 7" descr="CNRSfr-grand">
            <a:extLst>
              <a:ext uri="{FF2B5EF4-FFF2-40B4-BE49-F238E27FC236}">
                <a16:creationId xmlns:a16="http://schemas.microsoft.com/office/drawing/2014/main" id="{3B838E25-64C5-0649-815E-1595639F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39" y="4929948"/>
            <a:ext cx="11191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64D602-A1C3-1D40-A9F1-586BD2F98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0" y="5022018"/>
            <a:ext cx="146812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0E18CA1-0F3F-D647-9247-61A546590B1B}"/>
              </a:ext>
            </a:extLst>
          </p:cNvPr>
          <p:cNvSpPr txBox="1">
            <a:spLocks/>
          </p:cNvSpPr>
          <p:nvPr/>
        </p:nvSpPr>
        <p:spPr bwMode="auto">
          <a:xfrm>
            <a:off x="1801233" y="289942"/>
            <a:ext cx="7772400" cy="719137"/>
          </a:xfrm>
          <a:prstGeom prst="rect">
            <a:avLst/>
          </a:prstGeom>
          <a:solidFill>
            <a:srgbClr val="002060"/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Low-energy compression modes in </a:t>
            </a:r>
            <a:r>
              <a:rPr lang="en-US" sz="2400" b="1" baseline="30000" dirty="0">
                <a:solidFill>
                  <a:srgbClr val="FFFF00"/>
                </a:solidFill>
              </a:rPr>
              <a:t>68</a:t>
            </a:r>
            <a:r>
              <a:rPr lang="en-US" sz="2400" b="1" dirty="0">
                <a:solidFill>
                  <a:srgbClr val="FFFF00"/>
                </a:solidFill>
              </a:rPr>
              <a:t>Ni -&gt; (N-Z)/A=0.18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DA972DB2-DF70-5F47-BD38-26E6B1C6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961" y="6385761"/>
            <a:ext cx="8604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 b="1" dirty="0" err="1"/>
              <a:t>Gambacurta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Grasso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Sorlin</a:t>
            </a:r>
            <a:r>
              <a:rPr lang="fr-FR" altLang="fr-FR" sz="1400" b="1" dirty="0"/>
              <a:t>, PRC 100, 014317 (2019)</a:t>
            </a:r>
            <a:endParaRPr lang="fr-FR" altLang="fr-FR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FCFBFC-F510-E34A-8EF8-E3AB5814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428" y="1216494"/>
            <a:ext cx="7212844" cy="5099638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1AAA585-7A04-0C46-A063-258FE426510D}"/>
              </a:ext>
            </a:extLst>
          </p:cNvPr>
          <p:cNvSpPr/>
          <p:nvPr/>
        </p:nvSpPr>
        <p:spPr>
          <a:xfrm>
            <a:off x="3404681" y="1361873"/>
            <a:ext cx="1517515" cy="4805464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B85F9B0-89FD-FB42-9D1E-388212AD381E}"/>
              </a:ext>
            </a:extLst>
          </p:cNvPr>
          <p:cNvSpPr/>
          <p:nvPr/>
        </p:nvSpPr>
        <p:spPr>
          <a:xfrm>
            <a:off x="4941652" y="1216494"/>
            <a:ext cx="3696511" cy="4950842"/>
          </a:xfrm>
          <a:prstGeom prst="ellipse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2AED6D0-CA0E-0B49-96D9-96D6E50B4CE2}"/>
              </a:ext>
            </a:extLst>
          </p:cNvPr>
          <p:cNvSpPr txBox="1"/>
          <p:nvPr/>
        </p:nvSpPr>
        <p:spPr>
          <a:xfrm>
            <a:off x="369651" y="1361873"/>
            <a:ext cx="2431915" cy="707886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err="1"/>
              <a:t>Low-energy</a:t>
            </a:r>
            <a:r>
              <a:rPr lang="fr-FR" sz="2000" b="1"/>
              <a:t> </a:t>
            </a:r>
            <a:r>
              <a:rPr lang="fr-FR" sz="2000" b="1" err="1"/>
              <a:t>region</a:t>
            </a:r>
            <a:r>
              <a:rPr lang="fr-FR" sz="2000" b="1"/>
              <a:t>, </a:t>
            </a:r>
          </a:p>
          <a:p>
            <a:r>
              <a:rPr lang="fr-FR" sz="2000" b="1"/>
              <a:t>Soft modes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347FA9-C9F8-2F42-BDDF-96FEF3721781}"/>
              </a:ext>
            </a:extLst>
          </p:cNvPr>
          <p:cNvSpPr txBox="1"/>
          <p:nvPr/>
        </p:nvSpPr>
        <p:spPr>
          <a:xfrm>
            <a:off x="8973550" y="2641220"/>
            <a:ext cx="2431915" cy="1631216"/>
          </a:xfrm>
          <a:prstGeom prst="rect">
            <a:avLst/>
          </a:prstGeom>
          <a:solidFill>
            <a:schemeClr val="bg1"/>
          </a:solidFill>
          <a:ln w="1016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/>
              <a:t>Monopole </a:t>
            </a:r>
            <a:r>
              <a:rPr lang="fr-FR" sz="2000" b="1" err="1"/>
              <a:t>breathing</a:t>
            </a:r>
            <a:r>
              <a:rPr lang="fr-FR" sz="2000" b="1"/>
              <a:t> mode </a:t>
            </a:r>
            <a:r>
              <a:rPr lang="fr-FR" sz="2000" b="1" err="1"/>
              <a:t>where</a:t>
            </a:r>
            <a:r>
              <a:rPr lang="fr-FR" sz="2000" b="1"/>
              <a:t> neutrons and protons move </a:t>
            </a:r>
            <a:r>
              <a:rPr lang="fr-FR" sz="2000" b="1" err="1"/>
              <a:t>together</a:t>
            </a:r>
            <a:r>
              <a:rPr lang="fr-FR" sz="2000" b="1"/>
              <a:t> </a:t>
            </a:r>
            <a:r>
              <a:rPr lang="fr-FR" sz="2000" b="1" err="1"/>
              <a:t>coherently</a:t>
            </a:r>
            <a:endParaRPr lang="fr-FR" sz="2000" b="1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C17A4E-60F2-FC4F-A0A4-81BEFB67A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193" y="4479510"/>
            <a:ext cx="1297937" cy="121765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23076B0-109A-7C44-B377-9761E7D14F25}"/>
              </a:ext>
            </a:extLst>
          </p:cNvPr>
          <p:cNvSpPr txBox="1"/>
          <p:nvPr/>
        </p:nvSpPr>
        <p:spPr>
          <a:xfrm>
            <a:off x="338602" y="2373292"/>
            <a:ext cx="2462964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</a:rPr>
              <a:t>Attempt</a:t>
            </a:r>
            <a:r>
              <a:rPr lang="fr-FR" b="1" dirty="0">
                <a:solidFill>
                  <a:schemeClr val="bg1"/>
                </a:solidFill>
              </a:rPr>
              <a:t> for </a:t>
            </a:r>
            <a:r>
              <a:rPr lang="fr-FR" b="1" dirty="0" err="1">
                <a:solidFill>
                  <a:schemeClr val="bg1"/>
                </a:solidFill>
              </a:rPr>
              <a:t>measurement</a:t>
            </a:r>
            <a:r>
              <a:rPr lang="fr-FR" b="1" dirty="0">
                <a:solidFill>
                  <a:schemeClr val="bg1"/>
                </a:solidFill>
              </a:rPr>
              <a:t>:  </a:t>
            </a:r>
            <a:r>
              <a:rPr lang="fr-FR" b="1" dirty="0" err="1">
                <a:solidFill>
                  <a:schemeClr val="bg1"/>
                </a:solidFill>
              </a:rPr>
              <a:t>Vandebrouck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i="1" dirty="0">
                <a:solidFill>
                  <a:schemeClr val="bg1"/>
                </a:solidFill>
              </a:rPr>
              <a:t>et al.</a:t>
            </a:r>
            <a:r>
              <a:rPr lang="fr-FR" b="1" dirty="0">
                <a:solidFill>
                  <a:schemeClr val="bg1"/>
                </a:solidFill>
              </a:rPr>
              <a:t>, PRL 113, 032504 (2014); PRC 92, 024316 (2015).</a:t>
            </a:r>
          </a:p>
          <a:p>
            <a:r>
              <a:rPr lang="fr-FR" dirty="0">
                <a:solidFill>
                  <a:schemeClr val="bg1"/>
                </a:solidFill>
              </a:rPr>
              <a:t>No </a:t>
            </a:r>
            <a:r>
              <a:rPr lang="fr-FR" dirty="0" err="1">
                <a:solidFill>
                  <a:schemeClr val="bg1"/>
                </a:solidFill>
              </a:rPr>
              <a:t>clear</a:t>
            </a:r>
            <a:r>
              <a:rPr lang="fr-FR" dirty="0">
                <a:solidFill>
                  <a:schemeClr val="bg1"/>
                </a:solidFill>
              </a:rPr>
              <a:t> observation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963231-E2D6-DB4C-86CA-CCCBE6FED3BD}"/>
              </a:ext>
            </a:extLst>
          </p:cNvPr>
          <p:cNvSpPr txBox="1"/>
          <p:nvPr/>
        </p:nvSpPr>
        <p:spPr>
          <a:xfrm>
            <a:off x="233058" y="4231325"/>
            <a:ext cx="246296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% EWSR up to 14 MeV = 5.37 </a:t>
            </a:r>
          </a:p>
          <a:p>
            <a:r>
              <a:rPr lang="fr-FR" b="1" dirty="0" err="1"/>
              <a:t>Mixing</a:t>
            </a:r>
            <a:r>
              <a:rPr lang="fr-FR" b="1" dirty="0"/>
              <a:t> of </a:t>
            </a:r>
            <a:r>
              <a:rPr lang="fr-FR" b="1" dirty="0" err="1"/>
              <a:t>several</a:t>
            </a:r>
            <a:r>
              <a:rPr lang="fr-FR" b="1" dirty="0"/>
              <a:t> configurations</a:t>
            </a:r>
          </a:p>
          <a:p>
            <a:endParaRPr lang="fr-FR" b="1" dirty="0"/>
          </a:p>
          <a:p>
            <a:r>
              <a:rPr lang="fr-FR" b="1" dirty="0" err="1"/>
              <a:t>Low</a:t>
            </a:r>
            <a:r>
              <a:rPr lang="fr-FR" b="1" dirty="0"/>
              <a:t> </a:t>
            </a:r>
            <a:r>
              <a:rPr lang="fr-FR" b="1" dirty="0" err="1"/>
              <a:t>mixing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2p2h </a:t>
            </a:r>
          </a:p>
        </p:txBody>
      </p:sp>
    </p:spTree>
    <p:extLst>
      <p:ext uri="{BB962C8B-B14F-4D97-AF65-F5344CB8AC3E}">
        <p14:creationId xmlns:p14="http://schemas.microsoft.com/office/powerpoint/2010/main" val="36926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1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0E18CA1-0F3F-D647-9247-61A546590B1B}"/>
              </a:ext>
            </a:extLst>
          </p:cNvPr>
          <p:cNvSpPr txBox="1">
            <a:spLocks/>
          </p:cNvSpPr>
          <p:nvPr/>
        </p:nvSpPr>
        <p:spPr bwMode="auto">
          <a:xfrm>
            <a:off x="1789889" y="228442"/>
            <a:ext cx="4864101" cy="719137"/>
          </a:xfrm>
          <a:prstGeom prst="rect">
            <a:avLst/>
          </a:prstGeom>
          <a:solidFill>
            <a:srgbClr val="002060"/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/>
              <a:t>Low-energy compression (monopole) modes. Transition densities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DA972DB2-DF70-5F47-BD38-26E6B1C6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5817871"/>
            <a:ext cx="9658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 b="1" dirty="0" err="1"/>
              <a:t>Gambacurta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Grasso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Sorlin</a:t>
            </a:r>
            <a:r>
              <a:rPr lang="fr-FR" altLang="fr-FR" sz="1400" b="1" dirty="0"/>
              <a:t>, PRC 100, 014317 (2019)</a:t>
            </a:r>
            <a:endParaRPr lang="fr-FR" alt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5F00B96-298A-CE4B-A8A5-C021AB63BD2E}"/>
              </a:ext>
            </a:extLst>
          </p:cNvPr>
          <p:cNvSpPr txBox="1"/>
          <p:nvPr/>
        </p:nvSpPr>
        <p:spPr>
          <a:xfrm>
            <a:off x="10222923" y="2960043"/>
            <a:ext cx="1777251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Neutron-</a:t>
            </a:r>
            <a:r>
              <a:rPr lang="fr-FR" sz="2800" b="1" dirty="0" err="1"/>
              <a:t>driven</a:t>
            </a:r>
            <a:r>
              <a:rPr lang="fr-FR" sz="2800" b="1" dirty="0"/>
              <a:t> </a:t>
            </a:r>
            <a:br>
              <a:rPr lang="fr-FR" sz="2800" b="1" dirty="0"/>
            </a:br>
            <a:r>
              <a:rPr lang="fr-FR" sz="2800" b="1" dirty="0"/>
              <a:t>excitations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FCFBFC-F510-E34A-8EF8-E3AB5814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3" y="1348741"/>
            <a:ext cx="5245100" cy="3708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081F2D-9C81-4445-8152-2B5256B1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644" y="1132850"/>
            <a:ext cx="4330700" cy="55626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EA01AD9-CD84-7E44-B302-9F35C9214FDA}"/>
              </a:ext>
            </a:extLst>
          </p:cNvPr>
          <p:cNvSpPr/>
          <p:nvPr/>
        </p:nvSpPr>
        <p:spPr>
          <a:xfrm>
            <a:off x="1011677" y="1348741"/>
            <a:ext cx="1556425" cy="3708400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82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2CFF6A-5706-B341-BE6D-3A3BDC51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701" y="1060746"/>
            <a:ext cx="5664200" cy="22606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C82B78D-F428-DD44-801A-39E9352F5F32}"/>
              </a:ext>
            </a:extLst>
          </p:cNvPr>
          <p:cNvSpPr txBox="1">
            <a:spLocks/>
          </p:cNvSpPr>
          <p:nvPr/>
        </p:nvSpPr>
        <p:spPr bwMode="auto">
          <a:xfrm>
            <a:off x="2109439" y="363911"/>
            <a:ext cx="7772400" cy="719137"/>
          </a:xfrm>
          <a:prstGeom prst="rect">
            <a:avLst/>
          </a:prstGeom>
          <a:solidFill>
            <a:srgbClr val="002060"/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Low-energy compression modes in </a:t>
            </a:r>
            <a:r>
              <a:rPr lang="en-US" sz="2400" b="1" baseline="30000" dirty="0">
                <a:solidFill>
                  <a:srgbClr val="FFFF00"/>
                </a:solidFill>
              </a:rPr>
              <a:t>34</a:t>
            </a:r>
            <a:r>
              <a:rPr lang="en-US" sz="2400" b="1" dirty="0">
                <a:solidFill>
                  <a:srgbClr val="FFFF00"/>
                </a:solidFill>
              </a:rPr>
              <a:t>Si -&gt; lighter but similar isospin asymmetry (N-Z)/A=0.18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6CC34A2-7C9C-AA4C-AB7B-7BC20892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020" y="3533540"/>
            <a:ext cx="5765800" cy="21463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166F704-859C-FC40-8E9F-FEDB88940592}"/>
              </a:ext>
            </a:extLst>
          </p:cNvPr>
          <p:cNvSpPr txBox="1"/>
          <p:nvPr/>
        </p:nvSpPr>
        <p:spPr>
          <a:xfrm>
            <a:off x="8957920" y="36807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392E5A-377C-FD40-B0A0-235D3A7A4B52}"/>
              </a:ext>
            </a:extLst>
          </p:cNvPr>
          <p:cNvSpPr txBox="1"/>
          <p:nvPr/>
        </p:nvSpPr>
        <p:spPr>
          <a:xfrm>
            <a:off x="7940775" y="378447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44271C4-E8E4-1E48-89C9-516C3B0B6939}"/>
              </a:ext>
            </a:extLst>
          </p:cNvPr>
          <p:cNvSpPr txBox="1"/>
          <p:nvPr/>
        </p:nvSpPr>
        <p:spPr>
          <a:xfrm>
            <a:off x="253253" y="3680700"/>
            <a:ext cx="574238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% EWSR up to 15 MeV = 4.5</a:t>
            </a:r>
          </a:p>
          <a:p>
            <a:r>
              <a:rPr lang="fr-FR" b="1" dirty="0" err="1"/>
              <a:t>Sligthly</a:t>
            </a:r>
            <a:r>
              <a:rPr lang="fr-FR" b="1" dirty="0"/>
              <a:t> </a:t>
            </a:r>
            <a:r>
              <a:rPr lang="fr-FR" b="1" dirty="0" err="1"/>
              <a:t>less</a:t>
            </a:r>
            <a:r>
              <a:rPr lang="fr-FR" b="1" dirty="0"/>
              <a:t> collective (but, </a:t>
            </a:r>
            <a:r>
              <a:rPr lang="fr-FR" b="1" dirty="0" err="1"/>
              <a:t>still</a:t>
            </a:r>
            <a:r>
              <a:rPr lang="fr-FR" b="1" dirty="0"/>
              <a:t>, </a:t>
            </a:r>
            <a:r>
              <a:rPr lang="fr-FR" b="1" dirty="0" err="1"/>
              <a:t>mixing</a:t>
            </a:r>
            <a:r>
              <a:rPr lang="fr-FR" b="1" dirty="0"/>
              <a:t> of </a:t>
            </a:r>
            <a:r>
              <a:rPr lang="fr-FR" b="1" dirty="0" err="1"/>
              <a:t>several</a:t>
            </a:r>
            <a:r>
              <a:rPr lang="fr-FR" b="1" dirty="0"/>
              <a:t> configurations)</a:t>
            </a:r>
          </a:p>
          <a:p>
            <a:endParaRPr lang="fr-FR" b="1" dirty="0"/>
          </a:p>
          <a:p>
            <a:r>
              <a:rPr lang="fr-FR" b="1" u="sng" dirty="0">
                <a:solidFill>
                  <a:srgbClr val="FF0000"/>
                </a:solidFill>
              </a:rPr>
              <a:t>Mass </a:t>
            </a:r>
            <a:r>
              <a:rPr lang="fr-FR" b="1" u="sng" dirty="0" err="1">
                <a:solidFill>
                  <a:srgbClr val="FF0000"/>
                </a:solidFill>
              </a:rPr>
              <a:t>seems</a:t>
            </a:r>
            <a:r>
              <a:rPr lang="fr-FR" b="1" u="sng" dirty="0">
                <a:solidFill>
                  <a:srgbClr val="FF0000"/>
                </a:solidFill>
              </a:rPr>
              <a:t> to </a:t>
            </a:r>
            <a:r>
              <a:rPr lang="fr-FR" b="1" u="sng" dirty="0" err="1">
                <a:solidFill>
                  <a:srgbClr val="FF0000"/>
                </a:solidFill>
              </a:rPr>
              <a:t>play</a:t>
            </a:r>
            <a:r>
              <a:rPr lang="fr-FR" b="1" u="sng" dirty="0">
                <a:solidFill>
                  <a:srgbClr val="FF0000"/>
                </a:solidFill>
              </a:rPr>
              <a:t> a minor </a:t>
            </a:r>
            <a:r>
              <a:rPr lang="fr-FR" b="1" u="sng" dirty="0" err="1">
                <a:solidFill>
                  <a:srgbClr val="FF0000"/>
                </a:solidFill>
              </a:rPr>
              <a:t>role</a:t>
            </a:r>
            <a:r>
              <a:rPr lang="fr-FR" b="1" u="sng" dirty="0">
                <a:solidFill>
                  <a:srgbClr val="FF0000"/>
                </a:solidFill>
              </a:rPr>
              <a:t> in </a:t>
            </a:r>
            <a:r>
              <a:rPr lang="fr-FR" b="1" u="sng" dirty="0" err="1">
                <a:solidFill>
                  <a:srgbClr val="FF0000"/>
                </a:solidFill>
              </a:rPr>
              <a:t>collectivity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(</a:t>
            </a:r>
            <a:r>
              <a:rPr lang="fr-FR" b="1" u="sng" dirty="0" err="1">
                <a:solidFill>
                  <a:srgbClr val="FF0000"/>
                </a:solidFill>
              </a:rPr>
              <a:t>collectivity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  <a:r>
              <a:rPr lang="fr-FR" b="1" u="sng" dirty="0" err="1">
                <a:solidFill>
                  <a:srgbClr val="FF0000"/>
                </a:solidFill>
              </a:rPr>
              <a:t>is</a:t>
            </a:r>
            <a:r>
              <a:rPr lang="fr-FR" b="1" u="sng" dirty="0">
                <a:solidFill>
                  <a:srgbClr val="FF0000"/>
                </a:solidFill>
              </a:rPr>
              <a:t> not </a:t>
            </a:r>
            <a:r>
              <a:rPr lang="fr-FR" b="1" u="sng" dirty="0" err="1">
                <a:solidFill>
                  <a:srgbClr val="FF0000"/>
                </a:solidFill>
              </a:rPr>
              <a:t>strongly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  <a:r>
              <a:rPr lang="fr-FR" b="1" u="sng" dirty="0" err="1">
                <a:solidFill>
                  <a:srgbClr val="FF0000"/>
                </a:solidFill>
              </a:rPr>
              <a:t>enhanced</a:t>
            </a:r>
            <a:r>
              <a:rPr lang="fr-FR" b="1" u="sng" dirty="0">
                <a:solidFill>
                  <a:srgbClr val="FF0000"/>
                </a:solidFill>
              </a:rPr>
              <a:t> in </a:t>
            </a:r>
            <a:r>
              <a:rPr lang="fr-FR" b="1" u="sng" baseline="30000" dirty="0">
                <a:solidFill>
                  <a:srgbClr val="FF0000"/>
                </a:solidFill>
              </a:rPr>
              <a:t>68</a:t>
            </a:r>
            <a:r>
              <a:rPr lang="fr-FR" b="1" u="sng" dirty="0">
                <a:solidFill>
                  <a:srgbClr val="FF0000"/>
                </a:solidFill>
              </a:rPr>
              <a:t>Ni)</a:t>
            </a:r>
          </a:p>
          <a:p>
            <a:endParaRPr lang="fr-FR" b="1" dirty="0"/>
          </a:p>
          <a:p>
            <a:r>
              <a:rPr lang="fr-FR" b="1" dirty="0" err="1"/>
              <a:t>Strong</a:t>
            </a:r>
            <a:r>
              <a:rPr lang="fr-FR" b="1" dirty="0"/>
              <a:t> </a:t>
            </a:r>
            <a:r>
              <a:rPr lang="fr-FR" b="1" dirty="0" err="1"/>
              <a:t>mixing</a:t>
            </a:r>
            <a:r>
              <a:rPr lang="fr-FR" b="1" dirty="0"/>
              <a:t> </a:t>
            </a:r>
            <a:r>
              <a:rPr lang="fr-FR" b="1" dirty="0" err="1"/>
              <a:t>between</a:t>
            </a:r>
            <a:r>
              <a:rPr lang="fr-FR" b="1" dirty="0"/>
              <a:t> 1p1h and 2p2h configurations </a:t>
            </a:r>
          </a:p>
        </p:txBody>
      </p:sp>
      <p:sp>
        <p:nvSpPr>
          <p:cNvPr id="16" name="ZoneTexte 5">
            <a:extLst>
              <a:ext uri="{FF2B5EF4-FFF2-40B4-BE49-F238E27FC236}">
                <a16:creationId xmlns:a16="http://schemas.microsoft.com/office/drawing/2014/main" id="{AE70567B-A00A-E549-9B53-AAAD8B3D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701" y="6208598"/>
            <a:ext cx="8604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 b="1" dirty="0" err="1"/>
              <a:t>Gambacurta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Grasso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Sorlin</a:t>
            </a:r>
            <a:r>
              <a:rPr lang="fr-FR" altLang="fr-FR" sz="1400" b="1" dirty="0"/>
              <a:t>, PRC 100, 014317 (2019)</a:t>
            </a:r>
            <a:endParaRPr lang="fr-FR" altLang="fr-FR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C5FE0B-F10A-B141-B47F-96FE2420DE60}"/>
              </a:ext>
            </a:extLst>
          </p:cNvPr>
          <p:cNvSpPr txBox="1"/>
          <p:nvPr/>
        </p:nvSpPr>
        <p:spPr>
          <a:xfrm>
            <a:off x="10063569" y="2506158"/>
            <a:ext cx="1777251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Neutron-</a:t>
            </a:r>
            <a:r>
              <a:rPr lang="fr-FR" sz="2800" b="1" dirty="0" err="1"/>
              <a:t>driven</a:t>
            </a:r>
            <a:r>
              <a:rPr lang="fr-FR" sz="2800" b="1" dirty="0"/>
              <a:t> </a:t>
            </a:r>
            <a:br>
              <a:rPr lang="fr-FR" sz="2800" b="1" dirty="0"/>
            </a:br>
            <a:r>
              <a:rPr lang="fr-FR" sz="2800" b="1" dirty="0"/>
              <a:t>excitation</a:t>
            </a:r>
          </a:p>
        </p:txBody>
      </p:sp>
    </p:spTree>
    <p:extLst>
      <p:ext uri="{BB962C8B-B14F-4D97-AF65-F5344CB8AC3E}">
        <p14:creationId xmlns:p14="http://schemas.microsoft.com/office/powerpoint/2010/main" val="147125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4552D19-64DE-674B-9FEF-855B7F3C3F7B}"/>
              </a:ext>
            </a:extLst>
          </p:cNvPr>
          <p:cNvSpPr txBox="1"/>
          <p:nvPr/>
        </p:nvSpPr>
        <p:spPr>
          <a:xfrm>
            <a:off x="218001" y="1424278"/>
            <a:ext cx="209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Discovered</a:t>
            </a:r>
            <a:r>
              <a:rPr lang="fr-FR" b="1" dirty="0"/>
              <a:t> at RIKEN</a:t>
            </a:r>
          </a:p>
          <a:p>
            <a:r>
              <a:rPr lang="fr-FR" b="1" dirty="0" err="1"/>
              <a:t>Tarasov</a:t>
            </a:r>
            <a:r>
              <a:rPr lang="fr-FR" b="1" dirty="0"/>
              <a:t> </a:t>
            </a:r>
            <a:r>
              <a:rPr lang="fr-FR" b="1" i="1" dirty="0"/>
              <a:t>et al.</a:t>
            </a:r>
            <a:r>
              <a:rPr lang="fr-FR" b="1" dirty="0"/>
              <a:t>, PRL 121, 022501 (2018)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E96F47-8760-C340-A9F8-5AFF2CCDB0F0}"/>
              </a:ext>
            </a:extLst>
          </p:cNvPr>
          <p:cNvSpPr txBox="1"/>
          <p:nvPr/>
        </p:nvSpPr>
        <p:spPr>
          <a:xfrm>
            <a:off x="189068" y="3039011"/>
            <a:ext cx="274010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% EWSR up to 16 MeV = 26.81</a:t>
            </a:r>
          </a:p>
          <a:p>
            <a:r>
              <a:rPr lang="fr-FR" b="1" dirty="0"/>
              <a:t>Collective</a:t>
            </a:r>
          </a:p>
          <a:p>
            <a:endParaRPr lang="fr-FR" b="1" dirty="0"/>
          </a:p>
          <a:p>
            <a:r>
              <a:rPr lang="fr-FR" b="1" dirty="0"/>
              <a:t>Neutron </a:t>
            </a:r>
            <a:r>
              <a:rPr lang="fr-FR" b="1" dirty="0" err="1"/>
              <a:t>excess</a:t>
            </a:r>
            <a:r>
              <a:rPr lang="fr-FR" b="1" dirty="0"/>
              <a:t> </a:t>
            </a:r>
            <a:r>
              <a:rPr lang="fr-FR" b="1" dirty="0" err="1"/>
              <a:t>plays</a:t>
            </a:r>
            <a:r>
              <a:rPr lang="fr-FR" b="1" dirty="0"/>
              <a:t> an important </a:t>
            </a:r>
            <a:r>
              <a:rPr lang="fr-FR" b="1" dirty="0" err="1"/>
              <a:t>role</a:t>
            </a:r>
            <a:r>
              <a:rPr lang="fr-FR" b="1" dirty="0"/>
              <a:t> in </a:t>
            </a:r>
            <a:r>
              <a:rPr lang="fr-FR" b="1" dirty="0" err="1"/>
              <a:t>collectivity</a:t>
            </a:r>
            <a:r>
              <a:rPr lang="fr-FR" b="1" dirty="0"/>
              <a:t> </a:t>
            </a:r>
          </a:p>
          <a:p>
            <a:r>
              <a:rPr lang="fr-FR" b="1" dirty="0"/>
              <a:t>(</a:t>
            </a:r>
            <a:r>
              <a:rPr lang="fr-FR" b="1" dirty="0" err="1"/>
              <a:t>collectivity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strongly</a:t>
            </a:r>
            <a:r>
              <a:rPr lang="fr-FR" b="1" dirty="0"/>
              <a:t> </a:t>
            </a:r>
            <a:r>
              <a:rPr lang="fr-FR" b="1" dirty="0" err="1"/>
              <a:t>enhanced</a:t>
            </a:r>
            <a:r>
              <a:rPr lang="fr-FR" b="1" dirty="0"/>
              <a:t>)</a:t>
            </a:r>
          </a:p>
          <a:p>
            <a:endParaRPr lang="fr-FR" b="1" dirty="0"/>
          </a:p>
          <a:p>
            <a:r>
              <a:rPr lang="fr-FR" b="1" dirty="0"/>
              <a:t>State at 14 MeV: </a:t>
            </a:r>
            <a:r>
              <a:rPr lang="fr-FR" b="1" dirty="0" err="1"/>
              <a:t>strongly</a:t>
            </a:r>
            <a:r>
              <a:rPr lang="fr-FR" b="1" dirty="0"/>
              <a:t> 2p2h configurations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FCC7EF0-0880-2744-A4C9-2A5380F5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61" y="1272499"/>
            <a:ext cx="6647123" cy="21463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7C109C5-940C-D84B-9B05-17E7CF6CFC5E}"/>
              </a:ext>
            </a:extLst>
          </p:cNvPr>
          <p:cNvSpPr txBox="1">
            <a:spLocks/>
          </p:cNvSpPr>
          <p:nvPr/>
        </p:nvSpPr>
        <p:spPr bwMode="auto">
          <a:xfrm>
            <a:off x="1850359" y="524351"/>
            <a:ext cx="7772400" cy="719137"/>
          </a:xfrm>
          <a:prstGeom prst="rect">
            <a:avLst/>
          </a:prstGeom>
          <a:solidFill>
            <a:srgbClr val="002060"/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Low-energy compression modes in </a:t>
            </a:r>
            <a:r>
              <a:rPr lang="en-US" sz="2400" b="1" baseline="30000" dirty="0">
                <a:solidFill>
                  <a:srgbClr val="FFFF00"/>
                </a:solidFill>
              </a:rPr>
              <a:t>60</a:t>
            </a:r>
            <a:r>
              <a:rPr lang="en-US" sz="2400" b="1" dirty="0">
                <a:solidFill>
                  <a:srgbClr val="FFFF00"/>
                </a:solidFill>
              </a:rPr>
              <a:t>Ca -&gt; similar mass as </a:t>
            </a:r>
            <a:r>
              <a:rPr lang="en-US" sz="2400" b="1" baseline="30000" dirty="0">
                <a:solidFill>
                  <a:srgbClr val="FFFF00"/>
                </a:solidFill>
              </a:rPr>
              <a:t>68</a:t>
            </a:r>
            <a:r>
              <a:rPr lang="en-US" sz="2400" b="1" dirty="0">
                <a:solidFill>
                  <a:srgbClr val="FFFF00"/>
                </a:solidFill>
              </a:rPr>
              <a:t>Ni,  but higher isospin asymmetry (N-Z)/A=0.33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7495C-0744-7841-9611-027335340D71}"/>
              </a:ext>
            </a:extLst>
          </p:cNvPr>
          <p:cNvSpPr/>
          <p:nvPr/>
        </p:nvSpPr>
        <p:spPr>
          <a:xfrm>
            <a:off x="4264261" y="1272499"/>
            <a:ext cx="60959" cy="150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6A2EA1-7CDC-2841-A31D-AC0350384CC4}"/>
              </a:ext>
            </a:extLst>
          </p:cNvPr>
          <p:cNvSpPr txBox="1"/>
          <p:nvPr/>
        </p:nvSpPr>
        <p:spPr>
          <a:xfrm>
            <a:off x="3459480" y="176072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Strength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CFB55F-0910-6D43-9000-EA180CA6CA29}"/>
              </a:ext>
            </a:extLst>
          </p:cNvPr>
          <p:cNvSpPr txBox="1"/>
          <p:nvPr/>
        </p:nvSpPr>
        <p:spPr>
          <a:xfrm>
            <a:off x="3193194" y="3080665"/>
            <a:ext cx="3727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Neutron-</a:t>
            </a:r>
            <a:r>
              <a:rPr lang="fr-FR" sz="2400" b="1" dirty="0" err="1"/>
              <a:t>driven</a:t>
            </a:r>
            <a:r>
              <a:rPr lang="fr-FR" sz="2400" b="1" dirty="0"/>
              <a:t> excitations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39ED377-E515-F442-B856-06BC45D1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652" y="3612479"/>
            <a:ext cx="4408170" cy="3015611"/>
          </a:xfrm>
          <a:prstGeom prst="rect">
            <a:avLst/>
          </a:prstGeom>
        </p:spPr>
      </p:pic>
      <p:sp>
        <p:nvSpPr>
          <p:cNvPr id="17" name="ZoneTexte 5">
            <a:extLst>
              <a:ext uri="{FF2B5EF4-FFF2-40B4-BE49-F238E27FC236}">
                <a16:creationId xmlns:a16="http://schemas.microsoft.com/office/drawing/2014/main" id="{F1166ABF-7E48-8141-AE4B-6E21C20DC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194" y="6428481"/>
            <a:ext cx="8604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 b="1" dirty="0" err="1"/>
              <a:t>Gambacurta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Grasso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Sorlin</a:t>
            </a:r>
            <a:r>
              <a:rPr lang="fr-FR" altLang="fr-FR" sz="1400" b="1" dirty="0"/>
              <a:t>, PRC 100, 014317 (2019)</a:t>
            </a:r>
            <a:endParaRPr lang="fr-FR" altLang="fr-FR" sz="14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6E46451-F92C-0B46-8861-E37285BB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822" y="3567906"/>
            <a:ext cx="4146978" cy="28908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C44A5DE-A67A-EB41-B55B-B7625DA2DE16}"/>
              </a:ext>
            </a:extLst>
          </p:cNvPr>
          <p:cNvSpPr txBox="1"/>
          <p:nvPr/>
        </p:nvSpPr>
        <p:spPr>
          <a:xfrm>
            <a:off x="10911384" y="1424278"/>
            <a:ext cx="886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RPA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SSRPA</a:t>
            </a:r>
          </a:p>
        </p:txBody>
      </p:sp>
    </p:spTree>
    <p:extLst>
      <p:ext uri="{BB962C8B-B14F-4D97-AF65-F5344CB8AC3E}">
        <p14:creationId xmlns:p14="http://schemas.microsoft.com/office/powerpoint/2010/main" val="45042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887CA6-219A-914A-977C-2ACF6D219324}"/>
              </a:ext>
            </a:extLst>
          </p:cNvPr>
          <p:cNvSpPr txBox="1">
            <a:spLocks/>
          </p:cNvSpPr>
          <p:nvPr/>
        </p:nvSpPr>
        <p:spPr bwMode="auto">
          <a:xfrm>
            <a:off x="486383" y="188914"/>
            <a:ext cx="6943117" cy="1190999"/>
          </a:xfrm>
          <a:prstGeom prst="rect">
            <a:avLst/>
          </a:prstGeom>
          <a:solidFill>
            <a:srgbClr val="002060"/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/>
              <a:t>Link with compressibility? Soft breathing modes in neutron-rich systems are strongly driven by neutrons </a:t>
            </a:r>
          </a:p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</a:rPr>
              <a:t>Link with a compressibility defined  for asymmetric (neutron-rich) matter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D5D6D9-96D8-4E47-BA1C-463AD3EA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897496"/>
            <a:ext cx="4049892" cy="12779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A8E71A6-6CB5-2E4B-B2F3-E61D1CDC3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3693045"/>
            <a:ext cx="3774262" cy="7293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124B6D-2C1A-3541-B7DE-1D6BE48C8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025" y="1580139"/>
            <a:ext cx="6417426" cy="4523037"/>
          </a:xfrm>
          <a:prstGeom prst="rect">
            <a:avLst/>
          </a:prstGeom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02CFDA57-EEB5-9E4F-BE4C-90BA80B7B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6103176"/>
            <a:ext cx="8604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 b="1" dirty="0" err="1"/>
              <a:t>Gambacurta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Grasso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Sorlin</a:t>
            </a:r>
            <a:r>
              <a:rPr lang="fr-FR" altLang="fr-FR" sz="1400" b="1" dirty="0"/>
              <a:t>, PRC 100, 014317 (2019)</a:t>
            </a:r>
            <a:endParaRPr lang="fr-FR" alt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23889E-7FC0-CE4B-A76B-11B9F1C0591E}"/>
              </a:ext>
            </a:extLst>
          </p:cNvPr>
          <p:cNvSpPr txBox="1"/>
          <p:nvPr/>
        </p:nvSpPr>
        <p:spPr>
          <a:xfrm>
            <a:off x="349134" y="4662609"/>
            <a:ext cx="545314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/>
              <a:t>X -&gt; isospin </a:t>
            </a:r>
            <a:r>
              <a:rPr lang="fr-FR" sz="2400" b="1" err="1"/>
              <a:t>asymmetry</a:t>
            </a:r>
            <a:r>
              <a:rPr lang="fr-FR" sz="2400" b="1"/>
              <a:t> of </a:t>
            </a:r>
            <a:r>
              <a:rPr lang="fr-FR" sz="2400" b="1" err="1"/>
              <a:t>asymmetric</a:t>
            </a:r>
            <a:r>
              <a:rPr lang="fr-FR" sz="2400" b="1"/>
              <a:t> </a:t>
            </a:r>
            <a:r>
              <a:rPr lang="fr-FR" sz="2400" b="1" err="1"/>
              <a:t>matter</a:t>
            </a:r>
            <a:r>
              <a:rPr lang="fr-FR" sz="2400" b="1"/>
              <a:t> (and of the </a:t>
            </a:r>
            <a:r>
              <a:rPr lang="fr-FR" sz="2400" b="1" err="1"/>
              <a:t>oscillating</a:t>
            </a:r>
            <a:r>
              <a:rPr lang="fr-FR" sz="2400" b="1"/>
              <a:t> system).  </a:t>
            </a:r>
          </a:p>
          <a:p>
            <a:r>
              <a:rPr lang="fr-FR" sz="2400" b="1"/>
              <a:t>(N-Z)/A</a:t>
            </a:r>
          </a:p>
        </p:txBody>
      </p:sp>
    </p:spTree>
    <p:extLst>
      <p:ext uri="{BB962C8B-B14F-4D97-AF65-F5344CB8AC3E}">
        <p14:creationId xmlns:p14="http://schemas.microsoft.com/office/powerpoint/2010/main" val="84677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30CC286-8E15-1E41-A50B-899E2741BA40}"/>
              </a:ext>
            </a:extLst>
          </p:cNvPr>
          <p:cNvSpPr txBox="1">
            <a:spLocks/>
          </p:cNvSpPr>
          <p:nvPr/>
        </p:nvSpPr>
        <p:spPr bwMode="auto">
          <a:xfrm>
            <a:off x="2279650" y="188914"/>
            <a:ext cx="8028132" cy="1190999"/>
          </a:xfrm>
          <a:prstGeom prst="rect">
            <a:avLst/>
          </a:prstGeom>
          <a:solidFill>
            <a:srgbClr val="00206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/>
              <a:t>Plotting                                                            for a given A 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F92855-ED11-4F40-B21F-8C054E42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115" y="419750"/>
            <a:ext cx="3774262" cy="7293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62B532-9ACE-A043-B2CC-BF5ED9A7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00" y="1463037"/>
            <a:ext cx="6167084" cy="448887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D8A7BDFE-5971-9049-94EB-E7BAC2E8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91" y="5955413"/>
            <a:ext cx="8604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b="1" err="1"/>
              <a:t>Gambacurta</a:t>
            </a:r>
            <a:r>
              <a:rPr lang="fr-FR" altLang="fr-FR" sz="1800" b="1"/>
              <a:t>, </a:t>
            </a:r>
            <a:r>
              <a:rPr lang="fr-FR" altLang="fr-FR" sz="1800" b="1" err="1"/>
              <a:t>Grasso</a:t>
            </a:r>
            <a:r>
              <a:rPr lang="fr-FR" altLang="fr-FR" sz="1800" b="1"/>
              <a:t>, </a:t>
            </a:r>
            <a:r>
              <a:rPr lang="fr-FR" altLang="fr-FR" sz="1800" b="1" err="1"/>
              <a:t>Sorlin</a:t>
            </a:r>
            <a:r>
              <a:rPr lang="fr-FR" altLang="fr-FR" sz="1800" b="1"/>
              <a:t>, PRC 100, 014317 (2019)</a:t>
            </a:r>
            <a:endParaRPr lang="fr-FR" altLang="fr-FR" sz="18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1587CC-1F31-A64E-A3A2-CD91A121EAE3}"/>
              </a:ext>
            </a:extLst>
          </p:cNvPr>
          <p:cNvSpPr txBox="1"/>
          <p:nvPr/>
        </p:nvSpPr>
        <p:spPr>
          <a:xfrm>
            <a:off x="7074384" y="3003771"/>
            <a:ext cx="490425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/>
              <a:t>Green area: range of isospin </a:t>
            </a:r>
            <a:r>
              <a:rPr lang="en-US" sz="2400" b="1" err="1"/>
              <a:t>asymmmetry</a:t>
            </a:r>
            <a:r>
              <a:rPr lang="en-US" sz="2400" b="1"/>
              <a:t> for the oscillating system involved in the excitations at 8.8 (</a:t>
            </a:r>
            <a:r>
              <a:rPr lang="en-US" sz="2400" b="1" baseline="30000"/>
              <a:t>60</a:t>
            </a:r>
            <a:r>
              <a:rPr lang="en-US" sz="2400" b="1"/>
              <a:t>Ca), 11.1 (</a:t>
            </a:r>
            <a:r>
              <a:rPr lang="en-US" sz="2400" b="1" baseline="30000"/>
              <a:t>34</a:t>
            </a:r>
            <a:r>
              <a:rPr lang="en-US" sz="2400" b="1"/>
              <a:t>Si), 11.0 (</a:t>
            </a:r>
            <a:r>
              <a:rPr lang="en-US" sz="2400" b="1" baseline="30000"/>
              <a:t>68</a:t>
            </a:r>
            <a:r>
              <a:rPr lang="en-US" sz="2400" b="1"/>
              <a:t>Ni) MeV. </a:t>
            </a:r>
          </a:p>
          <a:p>
            <a:endParaRPr lang="en-US" sz="2400" b="1"/>
          </a:p>
          <a:p>
            <a:r>
              <a:rPr lang="en-US" sz="2400" b="1"/>
              <a:t>Magenta arrow: same, for the excitation at 14.1 MeV in </a:t>
            </a:r>
            <a:r>
              <a:rPr lang="en-US" sz="2400" b="1" baseline="30000"/>
              <a:t>60</a:t>
            </a:r>
            <a:r>
              <a:rPr lang="en-US" sz="2400" b="1"/>
              <a:t>Ca.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880110-D3C2-714A-8139-3AA07E99CCC3}"/>
              </a:ext>
            </a:extLst>
          </p:cNvPr>
          <p:cNvSpPr txBox="1"/>
          <p:nvPr/>
        </p:nvSpPr>
        <p:spPr>
          <a:xfrm>
            <a:off x="6873240" y="1529456"/>
            <a:ext cx="510539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err="1"/>
              <a:t>Estimating</a:t>
            </a:r>
            <a:r>
              <a:rPr lang="fr-FR" sz="2400" b="1"/>
              <a:t> the isospin </a:t>
            </a:r>
            <a:r>
              <a:rPr lang="fr-FR" sz="2400" b="1" err="1"/>
              <a:t>asymmetry</a:t>
            </a:r>
            <a:r>
              <a:rPr lang="fr-FR" sz="2400" b="1"/>
              <a:t> of the </a:t>
            </a:r>
            <a:r>
              <a:rPr lang="fr-FR" sz="2400" b="1" err="1"/>
              <a:t>oscillating</a:t>
            </a:r>
            <a:r>
              <a:rPr lang="fr-FR" sz="2400" b="1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70972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E114BD-DF56-B349-B0C0-1032289FC3A8}"/>
              </a:ext>
            </a:extLst>
          </p:cNvPr>
          <p:cNvSpPr/>
          <p:nvPr/>
        </p:nvSpPr>
        <p:spPr>
          <a:xfrm>
            <a:off x="7850734" y="1513861"/>
            <a:ext cx="4143146" cy="5197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30CC286-8E15-1E41-A50B-899E2741BA40}"/>
              </a:ext>
            </a:extLst>
          </p:cNvPr>
          <p:cNvSpPr txBox="1">
            <a:spLocks/>
          </p:cNvSpPr>
          <p:nvPr/>
        </p:nvSpPr>
        <p:spPr bwMode="auto">
          <a:xfrm>
            <a:off x="2279650" y="188914"/>
            <a:ext cx="8028132" cy="1190999"/>
          </a:xfrm>
          <a:prstGeom prst="rect">
            <a:avLst/>
          </a:prstGeom>
          <a:solidFill>
            <a:srgbClr val="00206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Isospin asymmetry of the oscillating system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62B532-9ACE-A043-B2CC-BF5ED9A7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9" y="1463037"/>
            <a:ext cx="6167084" cy="4488873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D8A7BDFE-5971-9049-94EB-E7BAC2E8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644" y="6080440"/>
            <a:ext cx="8604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b="1" dirty="0" err="1"/>
              <a:t>Gambacurta</a:t>
            </a:r>
            <a:r>
              <a:rPr lang="fr-FR" altLang="fr-FR" sz="1800" b="1" dirty="0"/>
              <a:t>, </a:t>
            </a:r>
            <a:r>
              <a:rPr lang="fr-FR" altLang="fr-FR" sz="1800" b="1" dirty="0" err="1"/>
              <a:t>Grasso</a:t>
            </a:r>
            <a:r>
              <a:rPr lang="fr-FR" altLang="fr-FR" sz="1800" b="1" dirty="0"/>
              <a:t>, </a:t>
            </a:r>
            <a:r>
              <a:rPr lang="fr-FR" altLang="fr-FR" sz="1800" b="1" dirty="0" err="1"/>
              <a:t>Sorlin</a:t>
            </a:r>
            <a:r>
              <a:rPr lang="fr-FR" altLang="fr-FR" sz="1800" b="1" dirty="0"/>
              <a:t>, PRC 100, 014317 (2019)</a:t>
            </a:r>
            <a:endParaRPr lang="fr-FR" altLang="fr-FR" sz="1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63892EE-EAEF-F648-8CA4-1C365DC86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682" y="1699244"/>
            <a:ext cx="2970936" cy="19303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E11460-552B-E245-A5B9-009CE44C4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004" y="3629598"/>
            <a:ext cx="1816100" cy="825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9883F7-88E4-6B4E-B31C-17AFD4DCD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282" y="4455098"/>
            <a:ext cx="3021736" cy="22552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10DAD13-59A0-634C-A782-8F967A7BAD52}"/>
              </a:ext>
            </a:extLst>
          </p:cNvPr>
          <p:cNvSpPr txBox="1"/>
          <p:nvPr/>
        </p:nvSpPr>
        <p:spPr>
          <a:xfrm>
            <a:off x="6380215" y="2269507"/>
            <a:ext cx="1912040" cy="3170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r-FR" sz="2000" b="1" dirty="0" err="1"/>
              <a:t>Using</a:t>
            </a:r>
            <a:r>
              <a:rPr lang="fr-FR" sz="2000" b="1" dirty="0"/>
              <a:t> the transition </a:t>
            </a:r>
            <a:r>
              <a:rPr lang="fr-FR" sz="2000" b="1" dirty="0" err="1"/>
              <a:t>densities</a:t>
            </a:r>
            <a:r>
              <a:rPr lang="fr-FR" sz="2000" b="1" dirty="0"/>
              <a:t> </a:t>
            </a:r>
            <a:r>
              <a:rPr lang="fr-FR" sz="2000" b="1" dirty="0" err="1"/>
              <a:t>computed</a:t>
            </a:r>
            <a:r>
              <a:rPr lang="fr-FR" sz="2000" b="1" dirty="0"/>
              <a:t> </a:t>
            </a:r>
            <a:r>
              <a:rPr lang="fr-FR" sz="2000" b="1" dirty="0" err="1"/>
              <a:t>with</a:t>
            </a:r>
            <a:r>
              <a:rPr lang="fr-FR" sz="2000" b="1" dirty="0"/>
              <a:t> SSRPA (estimation </a:t>
            </a:r>
            <a:r>
              <a:rPr lang="fr-FR" sz="2000" b="1" dirty="0" err="1"/>
              <a:t>with</a:t>
            </a:r>
            <a:r>
              <a:rPr lang="fr-FR" sz="2000" b="1" dirty="0"/>
              <a:t> </a:t>
            </a:r>
            <a:r>
              <a:rPr lang="fr-FR" sz="2000" b="1" dirty="0" err="1"/>
              <a:t>only</a:t>
            </a:r>
            <a:r>
              <a:rPr lang="fr-FR" sz="2000" b="1" dirty="0"/>
              <a:t> 1p1h contribution in the transition </a:t>
            </a:r>
            <a:r>
              <a:rPr lang="fr-FR" sz="2000" b="1" dirty="0" err="1"/>
              <a:t>density</a:t>
            </a:r>
            <a:r>
              <a:rPr lang="fr-FR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547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3">
            <a:extLst>
              <a:ext uri="{FF2B5EF4-FFF2-40B4-BE49-F238E27FC236}">
                <a16:creationId xmlns:a16="http://schemas.microsoft.com/office/drawing/2014/main" id="{A95E37A2-62FE-064E-9D87-7AF2B494C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743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105474" name="Rectangle 4">
            <a:extLst>
              <a:ext uri="{FF2B5EF4-FFF2-40B4-BE49-F238E27FC236}">
                <a16:creationId xmlns:a16="http://schemas.microsoft.com/office/drawing/2014/main" id="{7F068791-2362-D144-8DDD-ABB7CFF7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14600"/>
            <a:ext cx="3810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105475" name="Rectangle 5">
            <a:extLst>
              <a:ext uri="{FF2B5EF4-FFF2-40B4-BE49-F238E27FC236}">
                <a16:creationId xmlns:a16="http://schemas.microsoft.com/office/drawing/2014/main" id="{8821E9CF-074D-E147-93F9-91C2CF3B4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3528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105476" name="Rectangle 6">
            <a:extLst>
              <a:ext uri="{FF2B5EF4-FFF2-40B4-BE49-F238E27FC236}">
                <a16:creationId xmlns:a16="http://schemas.microsoft.com/office/drawing/2014/main" id="{E8724D96-53A9-DF4A-B62D-A65B70441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3528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107527" name="Text Box 12">
            <a:extLst>
              <a:ext uri="{FF2B5EF4-FFF2-40B4-BE49-F238E27FC236}">
                <a16:creationId xmlns:a16="http://schemas.microsoft.com/office/drawing/2014/main" id="{63774F1D-1EA3-7741-B29D-DB1730A6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2" y="452220"/>
            <a:ext cx="2720975" cy="5238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83974" name="ZoneTexte 3">
            <a:extLst>
              <a:ext uri="{FF2B5EF4-FFF2-40B4-BE49-F238E27FC236}">
                <a16:creationId xmlns:a16="http://schemas.microsoft.com/office/drawing/2014/main" id="{FCB4E208-704A-D24C-8323-65243F690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" y="1612374"/>
            <a:ext cx="117957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en-US" sz="2000" b="1" dirty="0">
                <a:solidFill>
                  <a:srgbClr val="800080"/>
                </a:solidFill>
              </a:rPr>
              <a:t>Implementation of the SRPA model by a                                                                              subtraction procedure: double counting of correlations, </a:t>
            </a:r>
          </a:p>
          <a:p>
            <a:pPr marL="0" indent="0">
              <a:defRPr/>
            </a:pPr>
            <a:r>
              <a:rPr lang="en-US" sz="2000" b="1" dirty="0">
                <a:solidFill>
                  <a:srgbClr val="800080"/>
                </a:solidFill>
              </a:rPr>
              <a:t>     stability condition, ultraviolet divergence</a:t>
            </a:r>
          </a:p>
          <a:p>
            <a:pPr marL="0" indent="0">
              <a:defRPr/>
            </a:pPr>
            <a:endParaRPr lang="en-US" sz="2000" b="1" dirty="0">
              <a:solidFill>
                <a:srgbClr val="800080"/>
              </a:solidFill>
            </a:endParaRPr>
          </a:p>
          <a:p>
            <a:pPr>
              <a:buFontTx/>
              <a:buChar char="-"/>
              <a:defRPr/>
            </a:pPr>
            <a:endParaRPr lang="en-US" sz="2000" b="1" dirty="0">
              <a:solidFill>
                <a:srgbClr val="800080"/>
              </a:solidFill>
            </a:endParaRPr>
          </a:p>
          <a:p>
            <a:pPr>
              <a:buFontTx/>
              <a:buChar char="-"/>
              <a:defRPr/>
            </a:pPr>
            <a:r>
              <a:rPr lang="en-US" sz="2000" b="1" dirty="0">
                <a:solidFill>
                  <a:srgbClr val="800080"/>
                </a:solidFill>
              </a:rPr>
              <a:t>A recent application: </a:t>
            </a:r>
          </a:p>
          <a:p>
            <a:pPr marL="0" indent="0">
              <a:defRPr/>
            </a:pPr>
            <a:endParaRPr lang="en-US" sz="2000" b="1" dirty="0">
              <a:solidFill>
                <a:srgbClr val="800080"/>
              </a:solidFill>
            </a:endParaRPr>
          </a:p>
          <a:p>
            <a:pPr marL="0" indent="0">
              <a:defRPr/>
            </a:pPr>
            <a:r>
              <a:rPr lang="en-US" sz="2000" b="1" dirty="0">
                <a:solidFill>
                  <a:srgbClr val="000000"/>
                </a:solidFill>
              </a:rPr>
              <a:t>►► Low-lying compression modes in neutron-rich nuclei </a:t>
            </a:r>
            <a:r>
              <a:rPr lang="en-US" sz="2000" b="1" dirty="0">
                <a:solidFill>
                  <a:srgbClr val="800080"/>
                </a:solidFill>
              </a:rPr>
              <a:t>(neutron-driven modes. Link with the compressibility defined for asymmetric infinite matter. Qualitative estimation of the isospin asymmetry of the breathing system) </a:t>
            </a:r>
          </a:p>
          <a:p>
            <a:pPr marL="0" indent="0">
              <a:defRPr/>
            </a:pPr>
            <a:endParaRPr lang="en-US" sz="2000" b="1" dirty="0"/>
          </a:p>
          <a:p>
            <a:pPr marL="0" indent="0">
              <a:defRPr/>
            </a:pPr>
            <a:r>
              <a:rPr lang="en-US" sz="2000" b="1" dirty="0">
                <a:solidFill>
                  <a:srgbClr val="800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12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>
            <a:extLst>
              <a:ext uri="{FF2B5EF4-FFF2-40B4-BE49-F238E27FC236}">
                <a16:creationId xmlns:a16="http://schemas.microsoft.com/office/drawing/2014/main" id="{81B3A883-617D-3540-92DC-4A7149FD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73396"/>
            <a:ext cx="3597275" cy="647700"/>
          </a:xfrm>
        </p:spPr>
        <p:txBody>
          <a:bodyPr>
            <a:noAutofit/>
          </a:bodyPr>
          <a:lstStyle/>
          <a:p>
            <a:r>
              <a:rPr lang="en-US" altLang="fr-FR" b="1">
                <a:latin typeface="Arial Rounded MT Bold" panose="020F0704030504030204" pitchFamily="34" charset="77"/>
              </a:rPr>
              <a:t>Outline</a:t>
            </a:r>
          </a:p>
        </p:txBody>
      </p:sp>
      <p:sp>
        <p:nvSpPr>
          <p:cNvPr id="106498" name="Espace réservé du contenu 2">
            <a:extLst>
              <a:ext uri="{FF2B5EF4-FFF2-40B4-BE49-F238E27FC236}">
                <a16:creationId xmlns:a16="http://schemas.microsoft.com/office/drawing/2014/main" id="{5BC9D347-79FC-5840-B0E6-081DB029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73" y="1037121"/>
            <a:ext cx="11401425" cy="5553250"/>
          </a:xfrm>
          <a:solidFill>
            <a:schemeClr val="accent1"/>
          </a:solidFill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FF00"/>
                </a:solidFill>
              </a:rPr>
              <a:t>Higher-order RPA with the second RPA (SRPA) model                                                   (beyond mean field) </a:t>
            </a:r>
            <a:r>
              <a:rPr lang="en-US" b="1" u="sng" dirty="0">
                <a:solidFill>
                  <a:schemeClr val="bg1"/>
                </a:solidFill>
              </a:rPr>
              <a:t>within the</a:t>
            </a:r>
            <a:r>
              <a:rPr lang="en-US" b="1" dirty="0">
                <a:solidFill>
                  <a:schemeClr val="bg1"/>
                </a:solidFill>
              </a:rPr>
              <a:t> energy-density functional (EDF) framework </a:t>
            </a:r>
          </a:p>
          <a:p>
            <a:pPr marL="0" indent="0"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Implementation of the SRPA model. Application of a </a:t>
            </a:r>
            <a:r>
              <a:rPr lang="en-US" b="1" u="sng" dirty="0">
                <a:solidFill>
                  <a:srgbClr val="FFFF00"/>
                </a:solidFill>
              </a:rPr>
              <a:t>subtraction method (SSRPA) tailored to handle double counting of correlations, instabilities and ultraviolet divergences </a:t>
            </a:r>
          </a:p>
          <a:p>
            <a:pPr marL="0" indent="0"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Recent Application. </a:t>
            </a:r>
            <a:r>
              <a:rPr lang="en-US" b="1" dirty="0">
                <a:solidFill>
                  <a:srgbClr val="FFFF00"/>
                </a:solidFill>
              </a:rPr>
              <a:t>Soft compression excitations and links with the compressibility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                        </a:t>
            </a: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28740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8008FCA-4579-0240-A3D9-0A7CE1376320}"/>
              </a:ext>
            </a:extLst>
          </p:cNvPr>
          <p:cNvSpPr/>
          <p:nvPr/>
        </p:nvSpPr>
        <p:spPr bwMode="auto">
          <a:xfrm>
            <a:off x="2063750" y="1563460"/>
            <a:ext cx="2520950" cy="2520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66917" name="Image 18" descr="ciao.png">
            <a:extLst>
              <a:ext uri="{FF2B5EF4-FFF2-40B4-BE49-F238E27FC236}">
                <a16:creationId xmlns:a16="http://schemas.microsoft.com/office/drawing/2014/main" id="{DE209EC5-4F27-5E43-A86D-90DD55BC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734050"/>
            <a:ext cx="22304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95BE16A9-4AA0-6940-85E0-D63D0887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908721"/>
            <a:ext cx="5278562" cy="3095749"/>
          </a:xfrm>
          <a:solidFill>
            <a:srgbClr val="FFE061"/>
          </a:solidFill>
          <a:ln w="57150" cap="flat">
            <a:solidFill>
              <a:srgbClr val="6B6BC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endParaRPr lang="fr-FR" altLang="fr-FR" sz="2000" b="1" dirty="0">
              <a:solidFill>
                <a:srgbClr val="800080"/>
              </a:solidFill>
            </a:endParaRPr>
          </a:p>
          <a:p>
            <a:r>
              <a:rPr lang="fr-FR" altLang="fr-FR" sz="1800" b="1" dirty="0" err="1">
                <a:solidFill>
                  <a:srgbClr val="800080"/>
                </a:solidFill>
              </a:rPr>
              <a:t>Incompressibility</a:t>
            </a:r>
            <a:r>
              <a:rPr lang="fr-FR" altLang="fr-FR" sz="1800" b="1" dirty="0">
                <a:solidFill>
                  <a:srgbClr val="800080"/>
                </a:solidFill>
              </a:rPr>
              <a:t> </a:t>
            </a:r>
            <a:r>
              <a:rPr lang="fr-FR" altLang="fr-FR" sz="1800" b="1" dirty="0">
                <a:solidFill>
                  <a:srgbClr val="0000FF"/>
                </a:solidFill>
              </a:rPr>
              <a:t>(ISGMR, ISGDR)</a:t>
            </a:r>
          </a:p>
          <a:p>
            <a:endParaRPr lang="fr-FR" altLang="fr-FR" sz="1800" b="1" dirty="0">
              <a:solidFill>
                <a:srgbClr val="800080"/>
              </a:solidFill>
            </a:endParaRPr>
          </a:p>
          <a:p>
            <a:r>
              <a:rPr lang="fr-FR" altLang="fr-FR" sz="1800" b="1" dirty="0">
                <a:solidFill>
                  <a:srgbClr val="800080"/>
                </a:solidFill>
              </a:rPr>
              <a:t>Effective mass </a:t>
            </a:r>
            <a:r>
              <a:rPr lang="fr-FR" altLang="fr-FR" sz="1800" b="1" dirty="0">
                <a:solidFill>
                  <a:srgbClr val="0000FF"/>
                </a:solidFill>
              </a:rPr>
              <a:t>(axial compression modes -&gt; ISGQR)</a:t>
            </a:r>
          </a:p>
          <a:p>
            <a:endParaRPr lang="fr-FR" altLang="fr-FR" sz="1800" b="1" dirty="0">
              <a:solidFill>
                <a:srgbClr val="800080"/>
              </a:solidFill>
            </a:endParaRPr>
          </a:p>
          <a:p>
            <a:r>
              <a:rPr lang="fr-FR" altLang="fr-FR" sz="1800" b="1" dirty="0" err="1">
                <a:solidFill>
                  <a:srgbClr val="800080"/>
                </a:solidFill>
              </a:rPr>
              <a:t>Symmetry</a:t>
            </a:r>
            <a:r>
              <a:rPr lang="fr-FR" altLang="fr-FR" sz="1800" b="1" dirty="0">
                <a:solidFill>
                  <a:srgbClr val="800080"/>
                </a:solidFill>
              </a:rPr>
              <a:t> </a:t>
            </a:r>
            <a:r>
              <a:rPr lang="fr-FR" altLang="fr-FR" sz="1800" b="1" dirty="0" err="1">
                <a:solidFill>
                  <a:srgbClr val="800080"/>
                </a:solidFill>
              </a:rPr>
              <a:t>energy</a:t>
            </a:r>
            <a:r>
              <a:rPr lang="fr-FR" altLang="fr-FR" sz="1800" b="1" dirty="0">
                <a:solidFill>
                  <a:srgbClr val="800080"/>
                </a:solidFill>
              </a:rPr>
              <a:t> and </a:t>
            </a:r>
            <a:r>
              <a:rPr lang="fr-FR" altLang="fr-FR" sz="1800" b="1" dirty="0" err="1">
                <a:solidFill>
                  <a:srgbClr val="800080"/>
                </a:solidFill>
              </a:rPr>
              <a:t>its</a:t>
            </a:r>
            <a:r>
              <a:rPr lang="fr-FR" altLang="fr-FR" sz="1800" b="1" dirty="0">
                <a:solidFill>
                  <a:srgbClr val="800080"/>
                </a:solidFill>
              </a:rPr>
              <a:t> </a:t>
            </a:r>
            <a:r>
              <a:rPr lang="fr-FR" altLang="fr-FR" sz="1800" b="1" dirty="0" err="1">
                <a:solidFill>
                  <a:srgbClr val="800080"/>
                </a:solidFill>
              </a:rPr>
              <a:t>density</a:t>
            </a:r>
            <a:r>
              <a:rPr lang="fr-FR" altLang="fr-FR" sz="1800" b="1" dirty="0">
                <a:solidFill>
                  <a:srgbClr val="800080"/>
                </a:solidFill>
              </a:rPr>
              <a:t> </a:t>
            </a:r>
            <a:r>
              <a:rPr lang="fr-FR" altLang="fr-FR" sz="1800" b="1" dirty="0" err="1">
                <a:solidFill>
                  <a:srgbClr val="800080"/>
                </a:solidFill>
              </a:rPr>
              <a:t>dependence</a:t>
            </a:r>
            <a:r>
              <a:rPr lang="fr-FR" altLang="fr-FR" sz="1800" b="1" dirty="0">
                <a:solidFill>
                  <a:srgbClr val="800080"/>
                </a:solidFill>
              </a:rPr>
              <a:t> </a:t>
            </a:r>
            <a:r>
              <a:rPr lang="fr-FR" altLang="fr-FR" sz="1800" b="1" dirty="0">
                <a:solidFill>
                  <a:srgbClr val="0000FF"/>
                </a:solidFill>
              </a:rPr>
              <a:t>(IVGDR, </a:t>
            </a:r>
            <a:r>
              <a:rPr lang="fr-FR" altLang="fr-FR" sz="1800" b="1" dirty="0" err="1">
                <a:solidFill>
                  <a:srgbClr val="0000FF"/>
                </a:solidFill>
              </a:rPr>
              <a:t>dipole</a:t>
            </a:r>
            <a:r>
              <a:rPr lang="fr-FR" altLang="fr-FR" sz="1800" b="1" dirty="0">
                <a:solidFill>
                  <a:srgbClr val="0000FF"/>
                </a:solidFill>
              </a:rPr>
              <a:t> </a:t>
            </a:r>
            <a:r>
              <a:rPr lang="fr-FR" altLang="fr-FR" sz="1800" b="1" dirty="0" err="1">
                <a:solidFill>
                  <a:srgbClr val="0000FF"/>
                </a:solidFill>
              </a:rPr>
              <a:t>polarizability</a:t>
            </a:r>
            <a:r>
              <a:rPr lang="fr-FR" altLang="fr-FR" sz="1800" b="1" dirty="0">
                <a:solidFill>
                  <a:srgbClr val="0000FF"/>
                </a:solidFill>
              </a:rPr>
              <a:t>, </a:t>
            </a:r>
            <a:r>
              <a:rPr lang="fr-FR" altLang="fr-FR" sz="1800" b="1" dirty="0" err="1">
                <a:solidFill>
                  <a:srgbClr val="0000FF"/>
                </a:solidFill>
              </a:rPr>
              <a:t>pygmy</a:t>
            </a:r>
            <a:r>
              <a:rPr lang="fr-FR" altLang="fr-FR" sz="1800" b="1" dirty="0">
                <a:solidFill>
                  <a:srgbClr val="0000FF"/>
                </a:solidFill>
              </a:rPr>
              <a:t> </a:t>
            </a:r>
            <a:r>
              <a:rPr lang="fr-FR" altLang="fr-FR" sz="1800" b="1" dirty="0" err="1">
                <a:solidFill>
                  <a:srgbClr val="0000FF"/>
                </a:solidFill>
              </a:rPr>
              <a:t>dipole</a:t>
            </a:r>
            <a:r>
              <a:rPr lang="fr-FR" altLang="fr-FR" sz="1800" b="1" dirty="0">
                <a:solidFill>
                  <a:srgbClr val="0000FF"/>
                </a:solidFill>
              </a:rPr>
              <a:t>, IVGQR, IAS, Gamow-Teller, spin </a:t>
            </a:r>
            <a:r>
              <a:rPr lang="fr-FR" altLang="fr-FR" sz="1800" b="1" dirty="0" err="1">
                <a:solidFill>
                  <a:srgbClr val="0000FF"/>
                </a:solidFill>
              </a:rPr>
              <a:t>dipole</a:t>
            </a:r>
            <a:r>
              <a:rPr lang="fr-FR" altLang="fr-FR" sz="1800" b="1" dirty="0">
                <a:solidFill>
                  <a:srgbClr val="0000FF"/>
                </a:solidFill>
              </a:rPr>
              <a:t>, anti-analogue GDR)</a:t>
            </a:r>
          </a:p>
        </p:txBody>
      </p:sp>
      <p:sp>
        <p:nvSpPr>
          <p:cNvPr id="20" name="ZoneTexte 3">
            <a:extLst>
              <a:ext uri="{FF2B5EF4-FFF2-40B4-BE49-F238E27FC236}">
                <a16:creationId xmlns:a16="http://schemas.microsoft.com/office/drawing/2014/main" id="{E70ABD27-9E4F-174F-8245-DE2716C7E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4149081"/>
            <a:ext cx="116014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fr-FR" sz="1400" b="1" err="1"/>
              <a:t>Grasso</a:t>
            </a:r>
            <a:r>
              <a:rPr lang="fr-FR" sz="1400" b="1"/>
              <a:t>, </a:t>
            </a:r>
            <a:r>
              <a:rPr lang="fr-FR" sz="1400" b="1">
                <a:solidFill>
                  <a:srgbClr val="FF0000"/>
                </a:solidFill>
              </a:rPr>
              <a:t>Effective </a:t>
            </a:r>
            <a:r>
              <a:rPr lang="fr-FR" sz="1400" b="1" err="1">
                <a:solidFill>
                  <a:srgbClr val="FF0000"/>
                </a:solidFill>
              </a:rPr>
              <a:t>density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functionals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beyond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mean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field</a:t>
            </a:r>
            <a:r>
              <a:rPr lang="fr-FR" sz="1400" b="1"/>
              <a:t>, Prog. Part. </a:t>
            </a:r>
            <a:r>
              <a:rPr lang="fr-FR" sz="1400" b="1" err="1"/>
              <a:t>Nucl</a:t>
            </a:r>
            <a:r>
              <a:rPr lang="fr-FR" sz="1400" b="1"/>
              <a:t>. Phys. 106, 256 (2019) </a:t>
            </a:r>
          </a:p>
          <a:p>
            <a:pPr marL="285750" indent="-285750">
              <a:buFontTx/>
              <a:buChar char="-"/>
              <a:defRPr/>
            </a:pPr>
            <a:endParaRPr lang="fr-FR" sz="1400" b="1"/>
          </a:p>
          <a:p>
            <a:pPr marL="285750" indent="-285750">
              <a:buFontTx/>
              <a:buChar char="-"/>
              <a:defRPr/>
            </a:pPr>
            <a:r>
              <a:rPr lang="fr-FR" sz="1400" b="1"/>
              <a:t>Bao-An Li, Bao-Jun Cai, Lie-</a:t>
            </a:r>
            <a:r>
              <a:rPr lang="fr-FR" sz="1400" b="1" err="1"/>
              <a:t>wen</a:t>
            </a:r>
            <a:r>
              <a:rPr lang="fr-FR" sz="1400" b="1"/>
              <a:t> Chen, and Jun Xu, </a:t>
            </a:r>
            <a:r>
              <a:rPr lang="fr-FR" sz="1400" b="1" err="1">
                <a:solidFill>
                  <a:srgbClr val="FF0000"/>
                </a:solidFill>
              </a:rPr>
              <a:t>Nucleon</a:t>
            </a:r>
            <a:r>
              <a:rPr lang="fr-FR" sz="1400" b="1">
                <a:solidFill>
                  <a:srgbClr val="FF0000"/>
                </a:solidFill>
              </a:rPr>
              <a:t> effective masses in neutron-</a:t>
            </a:r>
            <a:r>
              <a:rPr lang="fr-FR" sz="1400" b="1" err="1">
                <a:solidFill>
                  <a:srgbClr val="FF0000"/>
                </a:solidFill>
              </a:rPr>
              <a:t>rich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matter</a:t>
            </a:r>
            <a:r>
              <a:rPr lang="fr-FR" sz="1400" b="1"/>
              <a:t>, </a:t>
            </a:r>
            <a:r>
              <a:rPr lang="fr-FR" sz="1400" b="1" err="1"/>
              <a:t>Prog</a:t>
            </a:r>
            <a:r>
              <a:rPr lang="fr-FR" sz="1400" b="1"/>
              <a:t>. Part. </a:t>
            </a:r>
            <a:r>
              <a:rPr lang="fr-FR" sz="1400" b="1" err="1"/>
              <a:t>Nucl</a:t>
            </a:r>
            <a:r>
              <a:rPr lang="fr-FR" sz="1400" b="1"/>
              <a:t>. Phys. 99, 29 (2018) </a:t>
            </a:r>
          </a:p>
          <a:p>
            <a:pPr marL="285750" indent="-285750">
              <a:buFontTx/>
              <a:buChar char="-"/>
              <a:defRPr/>
            </a:pPr>
            <a:endParaRPr lang="fr-FR" sz="1400" b="1"/>
          </a:p>
          <a:p>
            <a:pPr marL="285750" indent="-285750">
              <a:buFontTx/>
              <a:buChar char="-"/>
              <a:defRPr/>
            </a:pPr>
            <a:r>
              <a:rPr lang="fr-FR" sz="1400" b="1"/>
              <a:t>Roca-Maza and </a:t>
            </a:r>
            <a:r>
              <a:rPr lang="fr-FR" sz="1400" b="1" err="1"/>
              <a:t>Paar</a:t>
            </a:r>
            <a:r>
              <a:rPr lang="fr-FR" sz="1400" b="1"/>
              <a:t>, </a:t>
            </a:r>
            <a:r>
              <a:rPr lang="fr-FR" sz="1400" b="1" err="1">
                <a:solidFill>
                  <a:srgbClr val="FF0000"/>
                </a:solidFill>
              </a:rPr>
              <a:t>Nuclear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equation</a:t>
            </a:r>
            <a:r>
              <a:rPr lang="fr-FR" sz="1400" b="1">
                <a:solidFill>
                  <a:srgbClr val="FF0000"/>
                </a:solidFill>
              </a:rPr>
              <a:t> of state </a:t>
            </a:r>
            <a:r>
              <a:rPr lang="fr-FR" sz="1400" b="1" err="1">
                <a:solidFill>
                  <a:srgbClr val="FF0000"/>
                </a:solidFill>
              </a:rPr>
              <a:t>from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ground</a:t>
            </a:r>
            <a:r>
              <a:rPr lang="fr-FR" sz="1400" b="1">
                <a:solidFill>
                  <a:srgbClr val="FF0000"/>
                </a:solidFill>
              </a:rPr>
              <a:t> and collective </a:t>
            </a:r>
            <a:r>
              <a:rPr lang="fr-FR" sz="1400" b="1" err="1">
                <a:solidFill>
                  <a:srgbClr val="FF0000"/>
                </a:solidFill>
              </a:rPr>
              <a:t>excited</a:t>
            </a:r>
            <a:r>
              <a:rPr lang="fr-FR" sz="1400" b="1">
                <a:solidFill>
                  <a:srgbClr val="FF0000"/>
                </a:solidFill>
              </a:rPr>
              <a:t> state </a:t>
            </a:r>
            <a:r>
              <a:rPr lang="fr-FR" sz="1400" b="1" err="1">
                <a:solidFill>
                  <a:srgbClr val="FF0000"/>
                </a:solidFill>
              </a:rPr>
              <a:t>properties</a:t>
            </a:r>
            <a:r>
              <a:rPr lang="fr-FR" sz="1400" b="1">
                <a:solidFill>
                  <a:srgbClr val="FF0000"/>
                </a:solidFill>
              </a:rPr>
              <a:t> of </a:t>
            </a:r>
            <a:r>
              <a:rPr lang="fr-FR" sz="1400" b="1" err="1">
                <a:solidFill>
                  <a:srgbClr val="FF0000"/>
                </a:solidFill>
              </a:rPr>
              <a:t>nuclei</a:t>
            </a:r>
            <a:r>
              <a:rPr lang="fr-FR" sz="1400" b="1"/>
              <a:t>, </a:t>
            </a:r>
            <a:r>
              <a:rPr lang="fr-FR" sz="1400" b="1" err="1"/>
              <a:t>Prog</a:t>
            </a:r>
            <a:r>
              <a:rPr lang="fr-FR" sz="1400" b="1"/>
              <a:t>. Part. </a:t>
            </a:r>
            <a:r>
              <a:rPr lang="fr-FR" sz="1400" b="1" err="1"/>
              <a:t>Nucl</a:t>
            </a:r>
            <a:r>
              <a:rPr lang="fr-FR" sz="1400" b="1"/>
              <a:t>. Phys. 101, 96 (2018) </a:t>
            </a:r>
          </a:p>
          <a:p>
            <a:pPr marL="285750" indent="-285750">
              <a:buFontTx/>
              <a:buChar char="-"/>
              <a:defRPr/>
            </a:pPr>
            <a:endParaRPr lang="fr-FR" sz="1400" b="1"/>
          </a:p>
          <a:p>
            <a:pPr marL="285750" indent="-285750">
              <a:buFontTx/>
              <a:buChar char="-"/>
              <a:defRPr/>
            </a:pPr>
            <a:r>
              <a:rPr lang="fr-FR" sz="1400" b="1" err="1"/>
              <a:t>Garg</a:t>
            </a:r>
            <a:r>
              <a:rPr lang="fr-FR" sz="1400" b="1"/>
              <a:t>, </a:t>
            </a:r>
            <a:r>
              <a:rPr lang="fr-FR" sz="1400" b="1" err="1"/>
              <a:t>Colò</a:t>
            </a:r>
            <a:r>
              <a:rPr lang="fr-FR" sz="1400" b="1"/>
              <a:t>, </a:t>
            </a:r>
            <a:r>
              <a:rPr lang="fr-FR" sz="1400" b="1">
                <a:solidFill>
                  <a:srgbClr val="FF0000"/>
                </a:solidFill>
              </a:rPr>
              <a:t>The compression-mode </a:t>
            </a:r>
            <a:r>
              <a:rPr lang="fr-FR" sz="1400" b="1" err="1">
                <a:solidFill>
                  <a:srgbClr val="FF0000"/>
                </a:solidFill>
              </a:rPr>
              <a:t>giant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resonances</a:t>
            </a:r>
            <a:r>
              <a:rPr lang="fr-FR" sz="1400" b="1">
                <a:solidFill>
                  <a:srgbClr val="FF0000"/>
                </a:solidFill>
              </a:rPr>
              <a:t> and </a:t>
            </a:r>
            <a:r>
              <a:rPr lang="fr-FR" sz="1400" b="1" err="1">
                <a:solidFill>
                  <a:srgbClr val="FF0000"/>
                </a:solidFill>
              </a:rPr>
              <a:t>nuclear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incompressibility</a:t>
            </a:r>
            <a:r>
              <a:rPr lang="fr-FR" sz="1400" b="1"/>
              <a:t>, </a:t>
            </a:r>
          </a:p>
          <a:p>
            <a:pPr>
              <a:defRPr/>
            </a:pPr>
            <a:r>
              <a:rPr lang="fr-FR" sz="1400" b="1"/>
              <a:t>     </a:t>
            </a:r>
            <a:r>
              <a:rPr lang="fr-FR" sz="1400" b="1" err="1"/>
              <a:t>Prog</a:t>
            </a:r>
            <a:r>
              <a:rPr lang="fr-FR" sz="1400" b="1"/>
              <a:t>. Part. </a:t>
            </a:r>
            <a:r>
              <a:rPr lang="fr-FR" sz="1400" b="1" err="1"/>
              <a:t>Nucl</a:t>
            </a:r>
            <a:r>
              <a:rPr lang="fr-FR" sz="1400" b="1"/>
              <a:t>. Phys. 101, 55 (2018) </a:t>
            </a:r>
          </a:p>
          <a:p>
            <a:pPr>
              <a:defRPr/>
            </a:pPr>
            <a:endParaRPr lang="fr-FR" sz="1400" b="1"/>
          </a:p>
          <a:p>
            <a:pPr>
              <a:defRPr/>
            </a:pPr>
            <a:r>
              <a:rPr lang="fr-FR" sz="1400" b="1"/>
              <a:t>-    </a:t>
            </a:r>
            <a:r>
              <a:rPr lang="fr-FR" sz="1400" b="1" err="1"/>
              <a:t>Bracco</a:t>
            </a:r>
            <a:r>
              <a:rPr lang="fr-FR" sz="1400" b="1"/>
              <a:t>, Lanza, </a:t>
            </a:r>
            <a:r>
              <a:rPr lang="fr-FR" sz="1400" b="1" err="1"/>
              <a:t>Tamii</a:t>
            </a:r>
            <a:r>
              <a:rPr lang="fr-FR" sz="1400" b="1"/>
              <a:t>, </a:t>
            </a:r>
            <a:r>
              <a:rPr lang="fr-FR" sz="1400" b="1" err="1">
                <a:solidFill>
                  <a:srgbClr val="FF0000"/>
                </a:solidFill>
              </a:rPr>
              <a:t>Isoscalar</a:t>
            </a:r>
            <a:r>
              <a:rPr lang="fr-FR" sz="1400" b="1">
                <a:solidFill>
                  <a:srgbClr val="FF0000"/>
                </a:solidFill>
              </a:rPr>
              <a:t> and </a:t>
            </a:r>
            <a:r>
              <a:rPr lang="fr-FR" sz="1400" b="1" err="1">
                <a:solidFill>
                  <a:srgbClr val="FF0000"/>
                </a:solidFill>
              </a:rPr>
              <a:t>isovector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 err="1">
                <a:solidFill>
                  <a:srgbClr val="FF0000"/>
                </a:solidFill>
              </a:rPr>
              <a:t>dipole</a:t>
            </a:r>
            <a:r>
              <a:rPr lang="fr-FR" sz="1400" b="1">
                <a:solidFill>
                  <a:srgbClr val="FF0000"/>
                </a:solidFill>
              </a:rPr>
              <a:t> ...,  </a:t>
            </a:r>
            <a:r>
              <a:rPr lang="fr-FR" sz="1400" b="1"/>
              <a:t>Prog. Part. </a:t>
            </a:r>
            <a:r>
              <a:rPr lang="fr-FR" sz="1400" b="1" err="1"/>
              <a:t>Nucl</a:t>
            </a:r>
            <a:r>
              <a:rPr lang="fr-FR" sz="1400" b="1"/>
              <a:t>. Phys. 106, 360 (2019) </a:t>
            </a:r>
          </a:p>
          <a:p>
            <a:pPr>
              <a:defRPr/>
            </a:pPr>
            <a:endParaRPr lang="fr-FR" sz="1600" b="1"/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694489B5-1604-A441-A8E5-78977846413D}"/>
              </a:ext>
            </a:extLst>
          </p:cNvPr>
          <p:cNvSpPr/>
          <p:nvPr/>
        </p:nvSpPr>
        <p:spPr bwMode="auto">
          <a:xfrm>
            <a:off x="4583114" y="1628776"/>
            <a:ext cx="1081087" cy="7921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D41FE0-5063-7249-99F9-D34EF8D69497}"/>
              </a:ext>
            </a:extLst>
          </p:cNvPr>
          <p:cNvSpPr txBox="1"/>
          <p:nvPr/>
        </p:nvSpPr>
        <p:spPr>
          <a:xfrm>
            <a:off x="1306569" y="534289"/>
            <a:ext cx="4032448" cy="707886"/>
          </a:xfrm>
          <a:prstGeom prst="rect">
            <a:avLst/>
          </a:prstGeom>
          <a:solidFill>
            <a:srgbClr val="6B6B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</a:rPr>
              <a:t>Collective modes and </a:t>
            </a:r>
            <a:r>
              <a:rPr lang="fr-FR" sz="2000" b="1" dirty="0" err="1">
                <a:solidFill>
                  <a:srgbClr val="FFFF00"/>
                </a:solidFill>
              </a:rPr>
              <a:t>equation</a:t>
            </a:r>
            <a:r>
              <a:rPr lang="fr-FR" sz="2000" b="1" dirty="0">
                <a:solidFill>
                  <a:srgbClr val="FFFF00"/>
                </a:solidFill>
              </a:rPr>
              <a:t> of state </a:t>
            </a:r>
            <a:r>
              <a:rPr lang="fr-FR" sz="2000" b="1" dirty="0"/>
              <a:t>of </a:t>
            </a:r>
            <a:r>
              <a:rPr lang="fr-FR" sz="2000" b="1" dirty="0" err="1"/>
              <a:t>infinite</a:t>
            </a:r>
            <a:r>
              <a:rPr lang="fr-FR" sz="2000" b="1" dirty="0"/>
              <a:t> </a:t>
            </a:r>
            <a:r>
              <a:rPr lang="fr-FR" sz="2000" b="1" dirty="0" err="1"/>
              <a:t>matter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1CEE70-A6CA-9440-96AC-0FA3911DF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857" y="351360"/>
            <a:ext cx="2082800" cy="825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CE763C-FCE8-8645-B11F-99C06C354CD1}"/>
              </a:ext>
            </a:extLst>
          </p:cNvPr>
          <p:cNvSpPr/>
          <p:nvPr/>
        </p:nvSpPr>
        <p:spPr>
          <a:xfrm>
            <a:off x="6051925" y="1223580"/>
            <a:ext cx="4665107" cy="2054879"/>
          </a:xfrm>
          <a:prstGeom prst="rect">
            <a:avLst/>
          </a:prstGeom>
          <a:noFill/>
          <a:ln w="142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20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33EF04D-62A6-9045-A180-1A5C47D07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8271"/>
            <a:ext cx="7728444" cy="120032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b="1" dirty="0" err="1">
                <a:solidFill>
                  <a:srgbClr val="002060"/>
                </a:solidFill>
              </a:rPr>
              <a:t>Different</a:t>
            </a:r>
            <a:r>
              <a:rPr lang="fr-FR" altLang="fr-FR" sz="1800" b="1" dirty="0">
                <a:solidFill>
                  <a:srgbClr val="002060"/>
                </a:solidFill>
              </a:rPr>
              <a:t> </a:t>
            </a:r>
            <a:r>
              <a:rPr lang="fr-FR" altLang="fr-FR" sz="1800" b="1" dirty="0" err="1">
                <a:solidFill>
                  <a:srgbClr val="002060"/>
                </a:solidFill>
              </a:rPr>
              <a:t>formal</a:t>
            </a:r>
            <a:r>
              <a:rPr lang="fr-FR" altLang="fr-FR" sz="1800" b="1" dirty="0">
                <a:solidFill>
                  <a:srgbClr val="002060"/>
                </a:solidFill>
              </a:rPr>
              <a:t> </a:t>
            </a:r>
            <a:r>
              <a:rPr lang="fr-FR" altLang="fr-FR" sz="1800" b="1" dirty="0" err="1">
                <a:solidFill>
                  <a:srgbClr val="002060"/>
                </a:solidFill>
              </a:rPr>
              <a:t>derivations</a:t>
            </a:r>
            <a:endParaRPr lang="fr-FR" altLang="fr-FR" sz="18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fr-FR" altLang="fr-FR" sz="1800" b="1" dirty="0">
                <a:solidFill>
                  <a:srgbClr val="002060"/>
                </a:solidFill>
              </a:rPr>
              <a:t> </a:t>
            </a:r>
            <a:r>
              <a:rPr lang="fr-FR" altLang="fr-FR" sz="1800" b="1" dirty="0" err="1">
                <a:solidFill>
                  <a:srgbClr val="002060"/>
                </a:solidFill>
              </a:rPr>
              <a:t>Variational</a:t>
            </a:r>
            <a:r>
              <a:rPr lang="fr-FR" altLang="fr-FR" sz="1800" b="1" dirty="0">
                <a:solidFill>
                  <a:srgbClr val="002060"/>
                </a:solidFill>
              </a:rPr>
              <a:t> </a:t>
            </a:r>
            <a:r>
              <a:rPr lang="fr-FR" altLang="fr-FR" sz="1800" b="1" dirty="0" err="1">
                <a:solidFill>
                  <a:srgbClr val="002060"/>
                </a:solidFill>
              </a:rPr>
              <a:t>procedure</a:t>
            </a:r>
            <a:endParaRPr lang="fr-FR" altLang="fr-FR" sz="18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fr-FR" altLang="fr-FR" sz="1800" b="1" dirty="0">
                <a:solidFill>
                  <a:srgbClr val="002060"/>
                </a:solidFill>
              </a:rPr>
              <a:t> Equations of motion </a:t>
            </a:r>
            <a:r>
              <a:rPr lang="fr-FR" altLang="fr-FR" sz="1800" b="1" dirty="0" err="1">
                <a:solidFill>
                  <a:srgbClr val="002060"/>
                </a:solidFill>
              </a:rPr>
              <a:t>method</a:t>
            </a:r>
            <a:r>
              <a:rPr lang="fr-FR" altLang="fr-FR" sz="1800" b="1">
                <a:solidFill>
                  <a:srgbClr val="002060"/>
                </a:solidFill>
              </a:rPr>
              <a:t> </a:t>
            </a:r>
            <a:endParaRPr lang="fr-FR" altLang="ja-JP" sz="1600" b="1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fr-FR" altLang="fr-FR" sz="1800" b="1" dirty="0">
                <a:solidFill>
                  <a:srgbClr val="002060"/>
                </a:solidFill>
              </a:rPr>
              <a:t> Small-amplitude </a:t>
            </a:r>
            <a:r>
              <a:rPr lang="fr-FR" altLang="fr-FR" sz="1800" b="1" dirty="0" err="1">
                <a:solidFill>
                  <a:srgbClr val="002060"/>
                </a:solidFill>
              </a:rPr>
              <a:t>limit</a:t>
            </a:r>
            <a:r>
              <a:rPr lang="fr-FR" altLang="fr-FR" sz="1800" b="1" dirty="0">
                <a:solidFill>
                  <a:srgbClr val="002060"/>
                </a:solidFill>
              </a:rPr>
              <a:t> of the time-</a:t>
            </a:r>
            <a:r>
              <a:rPr lang="fr-FR" altLang="fr-FR" sz="1800" b="1" dirty="0" err="1">
                <a:solidFill>
                  <a:srgbClr val="002060"/>
                </a:solidFill>
              </a:rPr>
              <a:t>dependent</a:t>
            </a:r>
            <a:r>
              <a:rPr lang="fr-FR" altLang="fr-FR" sz="1800" b="1" dirty="0">
                <a:solidFill>
                  <a:srgbClr val="002060"/>
                </a:solidFill>
              </a:rPr>
              <a:t> </a:t>
            </a:r>
            <a:r>
              <a:rPr lang="fr-FR" altLang="fr-FR" sz="1800" b="1" dirty="0" err="1">
                <a:solidFill>
                  <a:srgbClr val="002060"/>
                </a:solidFill>
              </a:rPr>
              <a:t>density</a:t>
            </a:r>
            <a:r>
              <a:rPr lang="fr-FR" altLang="fr-FR" sz="1800" b="1" dirty="0">
                <a:solidFill>
                  <a:srgbClr val="002060"/>
                </a:solidFill>
              </a:rPr>
              <a:t> matrix </a:t>
            </a:r>
            <a:r>
              <a:rPr lang="fr-FR" altLang="fr-FR" sz="1800" b="1" dirty="0" err="1">
                <a:solidFill>
                  <a:srgbClr val="002060"/>
                </a:solidFill>
              </a:rPr>
              <a:t>method</a:t>
            </a:r>
            <a:endParaRPr lang="fr-FR" altLang="fr-FR" sz="1800" b="1" dirty="0">
              <a:solidFill>
                <a:srgbClr val="002060"/>
              </a:solidFill>
            </a:endParaRPr>
          </a:p>
        </p:txBody>
      </p:sp>
      <p:pic>
        <p:nvPicPr>
          <p:cNvPr id="59399" name="Image 1" descr="case1.jpg">
            <a:extLst>
              <a:ext uri="{FF2B5EF4-FFF2-40B4-BE49-F238E27FC236}">
                <a16:creationId xmlns:a16="http://schemas.microsoft.com/office/drawing/2014/main" id="{1C21B648-9F65-3544-9894-111E2A035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046422"/>
            <a:ext cx="6986588" cy="178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3" name="Rectangle 8">
            <a:extLst>
              <a:ext uri="{FF2B5EF4-FFF2-40B4-BE49-F238E27FC236}">
                <a16:creationId xmlns:a16="http://schemas.microsoft.com/office/drawing/2014/main" id="{74D01011-E8D7-C84C-AF67-F0AD390DD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FA1BDF6-F1AC-D049-851A-76405BE55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122" y="116024"/>
            <a:ext cx="6278199" cy="760401"/>
          </a:xfr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cap="flat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mean field: SRPA model : formally established in the 60s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Rectangle 7">
            <a:extLst>
              <a:ext uri="{FF2B5EF4-FFF2-40B4-BE49-F238E27FC236}">
                <a16:creationId xmlns:a16="http://schemas.microsoft.com/office/drawing/2014/main" id="{F2830DB9-5247-904D-8FAD-901E240AE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59396" name="Rectangle 9">
            <a:extLst>
              <a:ext uri="{FF2B5EF4-FFF2-40B4-BE49-F238E27FC236}">
                <a16:creationId xmlns:a16="http://schemas.microsoft.com/office/drawing/2014/main" id="{5BE6D887-71DA-DE4D-B7B4-1CCCE141B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59397" name="Rectangle 10">
            <a:extLst>
              <a:ext uri="{FF2B5EF4-FFF2-40B4-BE49-F238E27FC236}">
                <a16:creationId xmlns:a16="http://schemas.microsoft.com/office/drawing/2014/main" id="{9609D1FC-E959-F14B-926D-ED441A62A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248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59398" name="Rectangle 11">
            <a:extLst>
              <a:ext uri="{FF2B5EF4-FFF2-40B4-BE49-F238E27FC236}">
                <a16:creationId xmlns:a16="http://schemas.microsoft.com/office/drawing/2014/main" id="{79D5F399-6CBA-344D-B668-4EE7294BE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229225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59400" name="Rectangle 4">
            <a:extLst>
              <a:ext uri="{FF2B5EF4-FFF2-40B4-BE49-F238E27FC236}">
                <a16:creationId xmlns:a16="http://schemas.microsoft.com/office/drawing/2014/main" id="{942D46F6-39E9-204A-88CF-9E66241E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5661026"/>
            <a:ext cx="144462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>
              <a:solidFill>
                <a:srgbClr val="000000"/>
              </a:solidFill>
            </a:endParaRPr>
          </a:p>
        </p:txBody>
      </p:sp>
      <p:sp>
        <p:nvSpPr>
          <p:cNvPr id="20494" name="ZoneTexte 5">
            <a:extLst>
              <a:ext uri="{FF2B5EF4-FFF2-40B4-BE49-F238E27FC236}">
                <a16:creationId xmlns:a16="http://schemas.microsoft.com/office/drawing/2014/main" id="{37D24A5E-D2B0-EA42-BEBA-95AD4C7D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4" y="3524545"/>
            <a:ext cx="4464050" cy="338138"/>
          </a:xfrm>
          <a:prstGeom prst="rect">
            <a:avLst/>
          </a:prstGeom>
          <a:solidFill>
            <a:srgbClr val="FFE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600" b="1">
                <a:solidFill>
                  <a:srgbClr val="800080"/>
                </a:solidFill>
              </a:rPr>
              <a:t>- </a:t>
            </a:r>
            <a:r>
              <a:rPr lang="en-US" altLang="fr-FR" sz="1600" b="1" err="1">
                <a:solidFill>
                  <a:srgbClr val="800080"/>
                </a:solidFill>
              </a:rPr>
              <a:t>Yannouleas</a:t>
            </a:r>
            <a:r>
              <a:rPr lang="en-US" altLang="fr-FR" sz="1600" b="1">
                <a:solidFill>
                  <a:srgbClr val="800080"/>
                </a:solidFill>
              </a:rPr>
              <a:t>, Phys. Rev. C 35, 1159 (1987) </a:t>
            </a:r>
          </a:p>
        </p:txBody>
      </p:sp>
      <p:sp>
        <p:nvSpPr>
          <p:cNvPr id="16" name="ZoneTexte 5">
            <a:extLst>
              <a:ext uri="{FF2B5EF4-FFF2-40B4-BE49-F238E27FC236}">
                <a16:creationId xmlns:a16="http://schemas.microsoft.com/office/drawing/2014/main" id="{83D32438-0EC1-7A4E-871D-573FBE27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346" y="2841126"/>
            <a:ext cx="4464050" cy="369888"/>
          </a:xfrm>
          <a:prstGeom prst="rect">
            <a:avLst/>
          </a:prstGeom>
          <a:solidFill>
            <a:srgbClr val="FFE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600" b="1">
                <a:solidFill>
                  <a:srgbClr val="800080"/>
                </a:solidFill>
              </a:rPr>
              <a:t>- Sawicki, Phys. Rev. 126, 2231 (1962</a:t>
            </a:r>
            <a:r>
              <a:rPr lang="en-US" altLang="fr-FR" sz="1800" b="1">
                <a:solidFill>
                  <a:srgbClr val="800080"/>
                </a:solidFill>
              </a:rPr>
              <a:t>) </a:t>
            </a:r>
          </a:p>
        </p:txBody>
      </p:sp>
      <p:sp>
        <p:nvSpPr>
          <p:cNvPr id="17" name="ZoneTexte 5">
            <a:extLst>
              <a:ext uri="{FF2B5EF4-FFF2-40B4-BE49-F238E27FC236}">
                <a16:creationId xmlns:a16="http://schemas.microsoft.com/office/drawing/2014/main" id="{4C895AE0-832D-464D-BDAD-25EB70CBA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346" y="3201398"/>
            <a:ext cx="4464050" cy="338137"/>
          </a:xfrm>
          <a:prstGeom prst="rect">
            <a:avLst/>
          </a:prstGeom>
          <a:solidFill>
            <a:srgbClr val="FFE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600" b="1">
                <a:solidFill>
                  <a:srgbClr val="800080"/>
                </a:solidFill>
              </a:rPr>
              <a:t>- da Providencia, </a:t>
            </a:r>
            <a:r>
              <a:rPr lang="en-US" altLang="fr-FR" sz="1600" b="1" err="1">
                <a:solidFill>
                  <a:srgbClr val="800080"/>
                </a:solidFill>
              </a:rPr>
              <a:t>Nucl</a:t>
            </a:r>
            <a:r>
              <a:rPr lang="en-US" altLang="fr-FR" sz="1600" b="1">
                <a:solidFill>
                  <a:srgbClr val="800080"/>
                </a:solidFill>
              </a:rPr>
              <a:t>. Phys. 61, 87 (1965)</a:t>
            </a:r>
          </a:p>
        </p:txBody>
      </p:sp>
      <p:sp>
        <p:nvSpPr>
          <p:cNvPr id="25" name="ZoneTexte 5">
            <a:extLst>
              <a:ext uri="{FF2B5EF4-FFF2-40B4-BE49-F238E27FC236}">
                <a16:creationId xmlns:a16="http://schemas.microsoft.com/office/drawing/2014/main" id="{D0F2FEF9-9FED-1B48-A1E0-4BA929693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4" y="3857048"/>
            <a:ext cx="4464050" cy="338138"/>
          </a:xfrm>
          <a:prstGeom prst="rect">
            <a:avLst/>
          </a:prstGeom>
          <a:solidFill>
            <a:srgbClr val="FFE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600" b="1">
                <a:solidFill>
                  <a:srgbClr val="800080"/>
                </a:solidFill>
              </a:rPr>
              <a:t>- </a:t>
            </a:r>
            <a:r>
              <a:rPr lang="en-US" altLang="fr-FR" sz="1600" b="1" err="1">
                <a:solidFill>
                  <a:srgbClr val="800080"/>
                </a:solidFill>
              </a:rPr>
              <a:t>Tohyama</a:t>
            </a:r>
            <a:r>
              <a:rPr lang="en-US" altLang="fr-FR" sz="1600" b="1">
                <a:solidFill>
                  <a:srgbClr val="800080"/>
                </a:solidFill>
              </a:rPr>
              <a:t>, Gong, Z. </a:t>
            </a:r>
            <a:r>
              <a:rPr lang="en-US" altLang="fr-FR" sz="1600" b="1" err="1">
                <a:solidFill>
                  <a:srgbClr val="800080"/>
                </a:solidFill>
              </a:rPr>
              <a:t>Phys.A</a:t>
            </a:r>
            <a:r>
              <a:rPr lang="en-US" altLang="fr-FR" sz="1600" b="1">
                <a:solidFill>
                  <a:srgbClr val="800080"/>
                </a:solidFill>
              </a:rPr>
              <a:t> 332, 269 (1989) </a:t>
            </a:r>
          </a:p>
        </p:txBody>
      </p:sp>
      <p:sp>
        <p:nvSpPr>
          <p:cNvPr id="59407" name="Rectangle 4">
            <a:extLst>
              <a:ext uri="{FF2B5EF4-FFF2-40B4-BE49-F238E27FC236}">
                <a16:creationId xmlns:a16="http://schemas.microsoft.com/office/drawing/2014/main" id="{C2CB51E6-48AC-1F4B-9397-C6583197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6" y="1085018"/>
            <a:ext cx="7110414" cy="1728789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fr-FR"/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78437233-364B-014F-A5BD-DA3FA328E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90" y="1770716"/>
            <a:ext cx="4236581" cy="830997"/>
          </a:xfrm>
          <a:prstGeom prst="rect">
            <a:avLst/>
          </a:prstGeom>
          <a:solidFill>
            <a:srgbClr val="0000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600" b="1" dirty="0">
                <a:solidFill>
                  <a:schemeClr val="bg1"/>
                </a:solidFill>
              </a:rPr>
              <a:t>Excitation operators: 2p2h configurations are included, together with the RPA 1p1h configurations</a:t>
            </a:r>
          </a:p>
        </p:txBody>
      </p:sp>
      <p:pic>
        <p:nvPicPr>
          <p:cNvPr id="20" name="Image 2" descr="case2.jpg">
            <a:extLst>
              <a:ext uri="{FF2B5EF4-FFF2-40B4-BE49-F238E27FC236}">
                <a16:creationId xmlns:a16="http://schemas.microsoft.com/office/drawing/2014/main" id="{A05E9D93-CFF9-6C47-B79D-562197984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7" y="4347745"/>
            <a:ext cx="3841049" cy="9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">
            <a:extLst>
              <a:ext uri="{FF2B5EF4-FFF2-40B4-BE49-F238E27FC236}">
                <a16:creationId xmlns:a16="http://schemas.microsoft.com/office/drawing/2014/main" id="{955E49DE-58F0-C847-BE50-9623817C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23" y="4615934"/>
            <a:ext cx="4457308" cy="36933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b="1" err="1">
                <a:solidFill>
                  <a:schemeClr val="bg1"/>
                </a:solidFill>
              </a:rPr>
              <a:t>Same</a:t>
            </a:r>
            <a:r>
              <a:rPr lang="fr-FR" altLang="fr-FR" sz="1800" b="1">
                <a:solidFill>
                  <a:schemeClr val="bg1"/>
                </a:solidFill>
              </a:rPr>
              <a:t> compact </a:t>
            </a:r>
            <a:r>
              <a:rPr lang="fr-FR" altLang="fr-FR" sz="1800" b="1" err="1">
                <a:solidFill>
                  <a:schemeClr val="bg1"/>
                </a:solidFill>
              </a:rPr>
              <a:t>form</a:t>
            </a:r>
            <a:r>
              <a:rPr lang="fr-FR" altLang="fr-FR" sz="1800" b="1">
                <a:solidFill>
                  <a:schemeClr val="bg1"/>
                </a:solidFill>
              </a:rPr>
              <a:t> as RPA </a:t>
            </a:r>
            <a:r>
              <a:rPr lang="fr-FR" altLang="fr-FR" sz="1800" b="1" err="1">
                <a:solidFill>
                  <a:schemeClr val="bg1"/>
                </a:solidFill>
              </a:rPr>
              <a:t>equations</a:t>
            </a:r>
            <a:endParaRPr lang="fr-FR" altLang="fr-FR" sz="1800" b="1">
              <a:solidFill>
                <a:schemeClr val="bg1"/>
              </a:solidFill>
            </a:endParaRPr>
          </a:p>
        </p:txBody>
      </p:sp>
      <p:pic>
        <p:nvPicPr>
          <p:cNvPr id="22" name="Image 3" descr="case3.png">
            <a:extLst>
              <a:ext uri="{FF2B5EF4-FFF2-40B4-BE49-F238E27FC236}">
                <a16:creationId xmlns:a16="http://schemas.microsoft.com/office/drawing/2014/main" id="{830E583C-F42F-BD47-B2B4-ACFE3B5E2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3" y="5410200"/>
            <a:ext cx="3336288" cy="115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2FC7591-F67A-0546-8934-EA23C67C92AF}"/>
              </a:ext>
            </a:extLst>
          </p:cNvPr>
          <p:cNvSpPr txBox="1"/>
          <p:nvPr/>
        </p:nvSpPr>
        <p:spPr>
          <a:xfrm>
            <a:off x="4207670" y="5237970"/>
            <a:ext cx="5474767" cy="14773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/>
              <a:t>A</a:t>
            </a:r>
            <a:r>
              <a:rPr lang="fr-FR" b="1" baseline="-25000"/>
              <a:t>11</a:t>
            </a:r>
            <a:r>
              <a:rPr lang="fr-FR" b="1"/>
              <a:t> and B</a:t>
            </a:r>
            <a:r>
              <a:rPr lang="fr-FR" b="1" baseline="-25000"/>
              <a:t>11</a:t>
            </a:r>
            <a:r>
              <a:rPr lang="fr-FR" b="1"/>
              <a:t>: standard RPA matrices</a:t>
            </a:r>
          </a:p>
          <a:p>
            <a:pPr>
              <a:defRPr/>
            </a:pPr>
            <a:endParaRPr lang="fr-FR" b="1"/>
          </a:p>
          <a:p>
            <a:pPr>
              <a:defRPr/>
            </a:pPr>
            <a:r>
              <a:rPr lang="fr-FR" b="1"/>
              <a:t>A</a:t>
            </a:r>
            <a:r>
              <a:rPr lang="fr-FR" b="1" baseline="-25000"/>
              <a:t>12</a:t>
            </a:r>
            <a:r>
              <a:rPr lang="fr-FR" b="1"/>
              <a:t>, A</a:t>
            </a:r>
            <a:r>
              <a:rPr lang="fr-FR" b="1" baseline="-25000"/>
              <a:t>21</a:t>
            </a:r>
            <a:r>
              <a:rPr lang="fr-FR" b="1"/>
              <a:t>, B</a:t>
            </a:r>
            <a:r>
              <a:rPr lang="fr-FR" b="1" baseline="-25000"/>
              <a:t>12 </a:t>
            </a:r>
            <a:r>
              <a:rPr lang="fr-FR" b="1"/>
              <a:t>, and B</a:t>
            </a:r>
            <a:r>
              <a:rPr lang="fr-FR" b="1" baseline="-25000"/>
              <a:t>21</a:t>
            </a:r>
            <a:r>
              <a:rPr lang="fr-FR" b="1"/>
              <a:t>: </a:t>
            </a:r>
            <a:r>
              <a:rPr lang="fr-FR" b="1" err="1"/>
              <a:t>coupling</a:t>
            </a:r>
            <a:r>
              <a:rPr lang="fr-FR" b="1"/>
              <a:t> </a:t>
            </a:r>
            <a:r>
              <a:rPr lang="fr-FR" b="1" err="1"/>
              <a:t>between</a:t>
            </a:r>
            <a:r>
              <a:rPr lang="fr-FR" b="1"/>
              <a:t> 1p1h and 2p2h</a:t>
            </a:r>
          </a:p>
          <a:p>
            <a:pPr>
              <a:defRPr/>
            </a:pPr>
            <a:endParaRPr lang="fr-FR" b="1"/>
          </a:p>
          <a:p>
            <a:pPr>
              <a:defRPr/>
            </a:pPr>
            <a:r>
              <a:rPr lang="fr-FR" b="1"/>
              <a:t>A</a:t>
            </a:r>
            <a:r>
              <a:rPr lang="fr-FR" b="1" baseline="-25000"/>
              <a:t>22</a:t>
            </a:r>
            <a:r>
              <a:rPr lang="fr-FR" b="1"/>
              <a:t> and B</a:t>
            </a:r>
            <a:r>
              <a:rPr lang="fr-FR" b="1" baseline="-25000"/>
              <a:t>22</a:t>
            </a:r>
            <a:r>
              <a:rPr lang="fr-FR" b="1"/>
              <a:t>: 2p2h </a:t>
            </a:r>
            <a:r>
              <a:rPr lang="fr-FR" b="1" err="1"/>
              <a:t>sector</a:t>
            </a:r>
            <a:endParaRPr lang="fr-FR" b="1"/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CC1A840B-870A-1649-8857-6044A626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637" y="5181600"/>
            <a:ext cx="2385362" cy="954107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</a:rPr>
              <a:t>1 and 2:</a:t>
            </a:r>
          </a:p>
          <a:p>
            <a:pPr>
              <a:spcBef>
                <a:spcPct val="50000"/>
              </a:spcBef>
            </a:pPr>
            <a:r>
              <a:rPr lang="fr-FR" altLang="fr-FR" sz="1600" b="1">
                <a:solidFill>
                  <a:schemeClr val="bg1"/>
                </a:solidFill>
              </a:rPr>
              <a:t>short-hand notation for 1p1h and 2p2h</a:t>
            </a:r>
          </a:p>
        </p:txBody>
      </p:sp>
    </p:spTree>
    <p:extLst>
      <p:ext uri="{BB962C8B-B14F-4D97-AF65-F5344CB8AC3E}">
        <p14:creationId xmlns:p14="http://schemas.microsoft.com/office/powerpoint/2010/main" val="8690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494" grpId="0" animBg="1"/>
      <p:bldP spid="16" grpId="0" animBg="1"/>
      <p:bldP spid="17" grpId="0" animBg="1"/>
      <p:bldP spid="25" grpId="0" animBg="1"/>
      <p:bldP spid="59407" grpId="0" animBg="1"/>
      <p:bldP spid="22532" grpId="0" animBg="1"/>
      <p:bldP spid="21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AEF5-526A-E841-8EB1-AAC6B6FE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79" y="181282"/>
            <a:ext cx="3783983" cy="66919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RPA and SRPA </a:t>
            </a:r>
            <a:r>
              <a:rPr lang="fr-FR" sz="3200" b="1" dirty="0" err="1">
                <a:solidFill>
                  <a:schemeClr val="bg1"/>
                </a:solidFill>
              </a:rPr>
              <a:t>stability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F1E1BB-775F-0F4C-9944-3520A90755D1}"/>
              </a:ext>
            </a:extLst>
          </p:cNvPr>
          <p:cNvSpPr txBox="1"/>
          <p:nvPr/>
        </p:nvSpPr>
        <p:spPr>
          <a:xfrm>
            <a:off x="142406" y="938562"/>
            <a:ext cx="7429969" cy="240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- </a:t>
            </a:r>
            <a:r>
              <a:rPr lang="fr-FR" b="1" u="sng" dirty="0" err="1">
                <a:solidFill>
                  <a:srgbClr val="FF0000"/>
                </a:solidFill>
              </a:rPr>
              <a:t>Stability</a:t>
            </a:r>
            <a:r>
              <a:rPr lang="fr-FR" b="1" u="sng" dirty="0">
                <a:solidFill>
                  <a:srgbClr val="FF0000"/>
                </a:solidFill>
              </a:rPr>
              <a:t> Condition (</a:t>
            </a:r>
            <a:r>
              <a:rPr lang="fr-FR" b="1" u="sng" dirty="0" err="1">
                <a:solidFill>
                  <a:srgbClr val="FF0000"/>
                </a:solidFill>
              </a:rPr>
              <a:t>Thouless</a:t>
            </a:r>
            <a:r>
              <a:rPr lang="fr-FR" b="1" u="sng" dirty="0">
                <a:solidFill>
                  <a:srgbClr val="FF0000"/>
                </a:solidFill>
              </a:rPr>
              <a:t> 1960)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5" name="Image 1" descr="ciao.png">
            <a:extLst>
              <a:ext uri="{FF2B5EF4-FFF2-40B4-BE49-F238E27FC236}">
                <a16:creationId xmlns:a16="http://schemas.microsoft.com/office/drawing/2014/main" id="{19EB470F-577F-984B-8AE8-864A815C9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4" y="2213994"/>
            <a:ext cx="3756467" cy="8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1BF3BE-7868-6543-B028-FD6168C44E8E}"/>
              </a:ext>
            </a:extLst>
          </p:cNvPr>
          <p:cNvSpPr/>
          <p:nvPr/>
        </p:nvSpPr>
        <p:spPr>
          <a:xfrm>
            <a:off x="142406" y="1394240"/>
            <a:ext cx="1210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u="sng" dirty="0"/>
              <a:t>HF state </a:t>
            </a:r>
            <a:r>
              <a:rPr lang="fr-FR" altLang="fr-FR" b="1" u="sng" dirty="0" err="1"/>
              <a:t>minimizes</a:t>
            </a:r>
            <a:r>
              <a:rPr lang="fr-FR" altLang="fr-FR" b="1" u="sng" dirty="0"/>
              <a:t> the expectation value of the </a:t>
            </a:r>
            <a:r>
              <a:rPr lang="fr-FR" altLang="fr-FR" b="1" u="sng" dirty="0" err="1"/>
              <a:t>Hamiltonian</a:t>
            </a:r>
            <a:r>
              <a:rPr lang="fr-FR" altLang="fr-FR" b="1" u="sng" dirty="0"/>
              <a:t> </a:t>
            </a:r>
          </a:p>
          <a:p>
            <a:r>
              <a:rPr lang="fr-FR" altLang="fr-FR" b="1" u="sng" dirty="0"/>
              <a:t>-&gt; RPA </a:t>
            </a:r>
            <a:r>
              <a:rPr lang="fr-FR" altLang="fr-FR" b="1" u="sng" dirty="0" err="1"/>
              <a:t>stability</a:t>
            </a:r>
            <a:r>
              <a:rPr lang="fr-FR" altLang="fr-FR" b="1" u="sng" dirty="0"/>
              <a:t> matrix </a:t>
            </a:r>
            <a:r>
              <a:rPr lang="fr-FR" altLang="fr-FR" b="1" u="sng" dirty="0" err="1"/>
              <a:t>is</a:t>
            </a:r>
            <a:r>
              <a:rPr lang="fr-FR" altLang="fr-FR" b="1" u="sng" dirty="0"/>
              <a:t> positive semi-</a:t>
            </a:r>
            <a:r>
              <a:rPr lang="fr-FR" altLang="fr-FR" b="1" u="sng" dirty="0" err="1"/>
              <a:t>definite</a:t>
            </a:r>
            <a:endParaRPr lang="fr-FR" altLang="fr-FR" sz="1600" dirty="0"/>
          </a:p>
        </p:txBody>
      </p:sp>
      <p:pic>
        <p:nvPicPr>
          <p:cNvPr id="7" name="Image 2" descr="ciao.png">
            <a:extLst>
              <a:ext uri="{FF2B5EF4-FFF2-40B4-BE49-F238E27FC236}">
                <a16:creationId xmlns:a16="http://schemas.microsoft.com/office/drawing/2014/main" id="{583022E2-F3C5-F546-B0FD-E86C80C5F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68" y="2213263"/>
            <a:ext cx="2179105" cy="86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4E7C7E1-39AD-BA43-B14F-7E1987D1DBC0}"/>
              </a:ext>
            </a:extLst>
          </p:cNvPr>
          <p:cNvCxnSpPr>
            <a:cxnSpLocks/>
          </p:cNvCxnSpPr>
          <p:nvPr/>
        </p:nvCxnSpPr>
        <p:spPr>
          <a:xfrm>
            <a:off x="1257300" y="2040571"/>
            <a:ext cx="151776" cy="37284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E4AC951-32F7-9F46-B480-CEEB4787E957}"/>
              </a:ext>
            </a:extLst>
          </p:cNvPr>
          <p:cNvSpPr txBox="1"/>
          <p:nvPr/>
        </p:nvSpPr>
        <p:spPr>
          <a:xfrm>
            <a:off x="142406" y="4941806"/>
            <a:ext cx="4830762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- HF state minimizes the expectation value of the Hamiltonian -&gt; does not guarantee that the </a:t>
            </a:r>
            <a:r>
              <a:rPr lang="en-US" sz="2000" b="1" u="sng" dirty="0">
                <a:solidFill>
                  <a:srgbClr val="FF0000"/>
                </a:solidFill>
              </a:rPr>
              <a:t>SRPA stability matrix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is positive semi-definite (instabilities and unphysical strong shifts of the spectrum)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501637-14EC-494E-9C3D-B145DC043D52}"/>
              </a:ext>
            </a:extLst>
          </p:cNvPr>
          <p:cNvSpPr txBox="1"/>
          <p:nvPr/>
        </p:nvSpPr>
        <p:spPr>
          <a:xfrm>
            <a:off x="5452467" y="4203142"/>
            <a:ext cx="6207800" cy="227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IN ADDITION TO STABILITY PROBLEMS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In the EDF scheme for beyond mean field: </a:t>
            </a:r>
          </a:p>
          <a:p>
            <a:pPr>
              <a:defRPr/>
            </a:pPr>
            <a:r>
              <a:rPr lang="en-US" b="1" dirty="0"/>
              <a:t>- </a:t>
            </a:r>
            <a:r>
              <a:rPr lang="en-US" sz="2000" b="1" u="sng" dirty="0">
                <a:solidFill>
                  <a:srgbClr val="FF0000"/>
                </a:solidFill>
              </a:rPr>
              <a:t>Ultraviolet divergence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for zero-range interactions (dependence on the energy cutoff  for the 2p2h configurations) </a:t>
            </a:r>
            <a:r>
              <a:rPr lang="en-US" sz="2000" b="1" dirty="0"/>
              <a:t>- </a:t>
            </a:r>
            <a:r>
              <a:rPr lang="en-US" sz="2000" b="1" u="sng" dirty="0">
                <a:solidFill>
                  <a:srgbClr val="FF0000"/>
                </a:solidFill>
              </a:rPr>
              <a:t>Overcounting of correlations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(if parameters of the interactions are adjusted at the mean-field level)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085A516-FD04-ED44-ADB8-E855C7F3F8AC}"/>
              </a:ext>
            </a:extLst>
          </p:cNvPr>
          <p:cNvSpPr txBox="1"/>
          <p:nvPr/>
        </p:nvSpPr>
        <p:spPr>
          <a:xfrm>
            <a:off x="7900987" y="1861891"/>
            <a:ext cx="325755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altLang="fr-FR" b="1" dirty="0"/>
              <a:t>- </a:t>
            </a:r>
            <a:r>
              <a:rPr lang="fr-FR" altLang="fr-FR" b="1" dirty="0" err="1"/>
              <a:t>Tselyaev</a:t>
            </a:r>
            <a:r>
              <a:rPr lang="fr-FR" altLang="fr-FR" b="1" dirty="0"/>
              <a:t>, PRC 88, 054301 (2013) (</a:t>
            </a:r>
            <a:r>
              <a:rPr lang="fr-FR" altLang="fr-FR" b="1" dirty="0" err="1"/>
              <a:t>subtraction</a:t>
            </a:r>
            <a:r>
              <a:rPr lang="fr-FR" altLang="fr-FR" b="1" dirty="0"/>
              <a:t> prescription)</a:t>
            </a:r>
          </a:p>
          <a:p>
            <a:r>
              <a:rPr lang="fr-FR" altLang="fr-FR" b="1" dirty="0"/>
              <a:t>- </a:t>
            </a:r>
            <a:r>
              <a:rPr lang="fr-FR" altLang="fr-FR" b="1" dirty="0" err="1"/>
              <a:t>Papakonstantinou</a:t>
            </a:r>
            <a:r>
              <a:rPr lang="fr-FR" altLang="fr-FR" b="1" dirty="0"/>
              <a:t>, PRC 90, 024305 (2014) (</a:t>
            </a:r>
            <a:r>
              <a:rPr lang="fr-FR" altLang="fr-FR" b="1" dirty="0" err="1"/>
              <a:t>correlated</a:t>
            </a:r>
            <a:r>
              <a:rPr lang="fr-FR" altLang="fr-FR" b="1" dirty="0"/>
              <a:t> </a:t>
            </a:r>
            <a:r>
              <a:rPr lang="fr-FR" altLang="fr-FR" b="1" dirty="0" err="1"/>
              <a:t>ground</a:t>
            </a:r>
            <a:r>
              <a:rPr lang="fr-FR" altLang="fr-FR" b="1" dirty="0"/>
              <a:t> state)</a:t>
            </a:r>
            <a:endParaRPr lang="fr-FR" dirty="0"/>
          </a:p>
        </p:txBody>
      </p:sp>
      <p:sp>
        <p:nvSpPr>
          <p:cNvPr id="15" name="Double flèche verticale 14">
            <a:extLst>
              <a:ext uri="{FF2B5EF4-FFF2-40B4-BE49-F238E27FC236}">
                <a16:creationId xmlns:a16="http://schemas.microsoft.com/office/drawing/2014/main" id="{D741813E-6D74-584F-9CF4-6EEA660BAB79}"/>
              </a:ext>
            </a:extLst>
          </p:cNvPr>
          <p:cNvSpPr/>
          <p:nvPr/>
        </p:nvSpPr>
        <p:spPr>
          <a:xfrm>
            <a:off x="1446454" y="1394241"/>
            <a:ext cx="444037" cy="3588228"/>
          </a:xfrm>
          <a:prstGeom prst="upDownArrow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3C98069-8863-384D-AE2A-7101D446E7FA}"/>
              </a:ext>
            </a:extLst>
          </p:cNvPr>
          <p:cNvCxnSpPr>
            <a:cxnSpLocks/>
          </p:cNvCxnSpPr>
          <p:nvPr/>
        </p:nvCxnSpPr>
        <p:spPr>
          <a:xfrm flipV="1">
            <a:off x="808892" y="2600387"/>
            <a:ext cx="1846385" cy="128472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7215655-D3A8-F042-9003-1E1852CDBCEE}"/>
              </a:ext>
            </a:extLst>
          </p:cNvPr>
          <p:cNvCxnSpPr>
            <a:cxnSpLocks/>
          </p:cNvCxnSpPr>
          <p:nvPr/>
        </p:nvCxnSpPr>
        <p:spPr>
          <a:xfrm flipH="1" flipV="1">
            <a:off x="967155" y="2676537"/>
            <a:ext cx="1526835" cy="121668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>
            <a:extLst>
              <a:ext uri="{FF2B5EF4-FFF2-40B4-BE49-F238E27FC236}">
                <a16:creationId xmlns:a16="http://schemas.microsoft.com/office/drawing/2014/main" id="{34FBCDD0-428C-5546-B899-630047FFE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433075"/>
            <a:ext cx="7847013" cy="1368425"/>
          </a:xfr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cap="flat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SRPA </a:t>
            </a:r>
            <a:r>
              <a:rPr lang="fr-FR" sz="2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RPA-type </a:t>
            </a:r>
            <a:r>
              <a:rPr lang="fr-FR" sz="2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RPA matrices</a:t>
            </a:r>
          </a:p>
        </p:txBody>
      </p:sp>
      <p:pic>
        <p:nvPicPr>
          <p:cNvPr id="54274" name="Image 3" descr="due.jpg">
            <a:extLst>
              <a:ext uri="{FF2B5EF4-FFF2-40B4-BE49-F238E27FC236}">
                <a16:creationId xmlns:a16="http://schemas.microsoft.com/office/drawing/2014/main" id="{429F6BF3-BD34-1B4B-AC30-2AD7238D9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95788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4">
            <a:extLst>
              <a:ext uri="{FF2B5EF4-FFF2-40B4-BE49-F238E27FC236}">
                <a16:creationId xmlns:a16="http://schemas.microsoft.com/office/drawing/2014/main" id="{2D987FC5-044A-BB47-9B95-F92FC6530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49237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latin typeface="Lucida Grande" panose="020B0600040502020204" pitchFamily="34" charset="0"/>
              </a:rPr>
              <a:t>Ω</a:t>
            </a:r>
            <a:endParaRPr lang="fr-FR" altLang="fr-FR"/>
          </a:p>
        </p:txBody>
      </p:sp>
      <p:sp>
        <p:nvSpPr>
          <p:cNvPr id="65540" name="Rectangle 5">
            <a:extLst>
              <a:ext uri="{FF2B5EF4-FFF2-40B4-BE49-F238E27FC236}">
                <a16:creationId xmlns:a16="http://schemas.microsoft.com/office/drawing/2014/main" id="{461E208A-A182-5F41-BF76-B1615A8FF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246221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latin typeface="Lucida Grande" panose="020B0600040502020204" pitchFamily="34" charset="0"/>
              </a:rPr>
              <a:t>Ω</a:t>
            </a:r>
            <a:endParaRPr lang="fr-FR" altLang="fr-FR"/>
          </a:p>
        </p:txBody>
      </p:sp>
      <p:sp>
        <p:nvSpPr>
          <p:cNvPr id="65541" name="Parenthèse ouvrante 11">
            <a:extLst>
              <a:ext uri="{FF2B5EF4-FFF2-40B4-BE49-F238E27FC236}">
                <a16:creationId xmlns:a16="http://schemas.microsoft.com/office/drawing/2014/main" id="{6B859B43-4B5D-D94E-9A97-E0148FBF8A4B}"/>
              </a:ext>
            </a:extLst>
          </p:cNvPr>
          <p:cNvSpPr>
            <a:spLocks/>
          </p:cNvSpPr>
          <p:nvPr/>
        </p:nvSpPr>
        <p:spPr bwMode="auto">
          <a:xfrm>
            <a:off x="7751763" y="1916113"/>
            <a:ext cx="360362" cy="1727200"/>
          </a:xfrm>
          <a:prstGeom prst="leftBracket">
            <a:avLst>
              <a:gd name="adj" fmla="val 8321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5542" name="Parenthèse ouvrante 14">
            <a:extLst>
              <a:ext uri="{FF2B5EF4-FFF2-40B4-BE49-F238E27FC236}">
                <a16:creationId xmlns:a16="http://schemas.microsoft.com/office/drawing/2014/main" id="{2E08F847-C1FF-8A49-987E-CA906C9F4E1E}"/>
              </a:ext>
            </a:extLst>
          </p:cNvPr>
          <p:cNvSpPr>
            <a:spLocks/>
          </p:cNvSpPr>
          <p:nvPr/>
        </p:nvSpPr>
        <p:spPr bwMode="auto">
          <a:xfrm flipH="1">
            <a:off x="9409113" y="1917700"/>
            <a:ext cx="431800" cy="1727200"/>
          </a:xfrm>
          <a:prstGeom prst="leftBracket">
            <a:avLst>
              <a:gd name="adj" fmla="val 8333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65543" name="Image 15" descr="uno.jpg">
            <a:extLst>
              <a:ext uri="{FF2B5EF4-FFF2-40B4-BE49-F238E27FC236}">
                <a16:creationId xmlns:a16="http://schemas.microsoft.com/office/drawing/2014/main" id="{D8F1BCBE-B768-ED4E-A807-2312285E2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881189"/>
            <a:ext cx="11239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Image 16" descr="due.jpg">
            <a:extLst>
              <a:ext uri="{FF2B5EF4-FFF2-40B4-BE49-F238E27FC236}">
                <a16:creationId xmlns:a16="http://schemas.microsoft.com/office/drawing/2014/main" id="{B988ED39-66ED-5E48-88BD-036467734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1092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Image 17" descr="due.jpg">
            <a:extLst>
              <a:ext uri="{FF2B5EF4-FFF2-40B4-BE49-F238E27FC236}">
                <a16:creationId xmlns:a16="http://schemas.microsoft.com/office/drawing/2014/main" id="{486A3B85-C68F-1644-8CA1-EC5F4AC73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708275"/>
            <a:ext cx="1092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Image 18" descr="uno.jpg">
            <a:extLst>
              <a:ext uri="{FF2B5EF4-FFF2-40B4-BE49-F238E27FC236}">
                <a16:creationId xmlns:a16="http://schemas.microsoft.com/office/drawing/2014/main" id="{E69E26AB-05E3-0040-92E1-94B841297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4" y="2708275"/>
            <a:ext cx="11255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ZoneTexte 19">
            <a:extLst>
              <a:ext uri="{FF2B5EF4-FFF2-40B4-BE49-F238E27FC236}">
                <a16:creationId xmlns:a16="http://schemas.microsoft.com/office/drawing/2014/main" id="{4548D17E-BAE8-7C47-BAF7-BE67AB5B3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285273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-</a:t>
            </a:r>
          </a:p>
        </p:txBody>
      </p:sp>
      <p:sp>
        <p:nvSpPr>
          <p:cNvPr id="65548" name="ZoneTexte 20">
            <a:extLst>
              <a:ext uri="{FF2B5EF4-FFF2-40B4-BE49-F238E27FC236}">
                <a16:creationId xmlns:a16="http://schemas.microsoft.com/office/drawing/2014/main" id="{318BBB6D-72F7-4B41-90A0-131A1C1E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85273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-</a:t>
            </a:r>
          </a:p>
        </p:txBody>
      </p:sp>
      <p:sp>
        <p:nvSpPr>
          <p:cNvPr id="65549" name="ZoneTexte 21">
            <a:extLst>
              <a:ext uri="{FF2B5EF4-FFF2-40B4-BE49-F238E27FC236}">
                <a16:creationId xmlns:a16="http://schemas.microsoft.com/office/drawing/2014/main" id="{7AB3E20F-20DF-0440-A5B3-299594C7B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2781301"/>
            <a:ext cx="21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*</a:t>
            </a:r>
          </a:p>
        </p:txBody>
      </p:sp>
      <p:sp>
        <p:nvSpPr>
          <p:cNvPr id="65550" name="ZoneTexte 22">
            <a:extLst>
              <a:ext uri="{FF2B5EF4-FFF2-40B4-BE49-F238E27FC236}">
                <a16:creationId xmlns:a16="http://schemas.microsoft.com/office/drawing/2014/main" id="{896AC6BD-A338-F546-B502-7B83A31B6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751138"/>
            <a:ext cx="21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*</a:t>
            </a:r>
          </a:p>
        </p:txBody>
      </p:sp>
      <p:sp>
        <p:nvSpPr>
          <p:cNvPr id="65551" name="ZoneTexte 23">
            <a:extLst>
              <a:ext uri="{FF2B5EF4-FFF2-40B4-BE49-F238E27FC236}">
                <a16:creationId xmlns:a16="http://schemas.microsoft.com/office/drawing/2014/main" id="{D95DA120-539C-B544-B08B-6C146B403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430463"/>
            <a:ext cx="719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b="1"/>
              <a:t>SRPA</a:t>
            </a:r>
          </a:p>
        </p:txBody>
      </p:sp>
      <p:sp>
        <p:nvSpPr>
          <p:cNvPr id="65552" name="ZoneTexte 32">
            <a:extLst>
              <a:ext uri="{FF2B5EF4-FFF2-40B4-BE49-F238E27FC236}">
                <a16:creationId xmlns:a16="http://schemas.microsoft.com/office/drawing/2014/main" id="{AE6D02C4-FEF5-E443-9B59-524D1940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2430463"/>
            <a:ext cx="719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b="1"/>
              <a:t>RPA</a:t>
            </a:r>
          </a:p>
        </p:txBody>
      </p:sp>
      <p:pic>
        <p:nvPicPr>
          <p:cNvPr id="65553" name="Image 33" descr="tre.jpg">
            <a:extLst>
              <a:ext uri="{FF2B5EF4-FFF2-40B4-BE49-F238E27FC236}">
                <a16:creationId xmlns:a16="http://schemas.microsoft.com/office/drawing/2014/main" id="{B1F8DE24-2713-574D-8093-9EECB9991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060575"/>
            <a:ext cx="64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Image 34" descr="quattro.jpg">
            <a:extLst>
              <a:ext uri="{FF2B5EF4-FFF2-40B4-BE49-F238E27FC236}">
                <a16:creationId xmlns:a16="http://schemas.microsoft.com/office/drawing/2014/main" id="{7AE4F0EA-A0C9-A046-8B26-177E23373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0" y="2090738"/>
            <a:ext cx="673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Image 35" descr="tre.jpg">
            <a:extLst>
              <a:ext uri="{FF2B5EF4-FFF2-40B4-BE49-F238E27FC236}">
                <a16:creationId xmlns:a16="http://schemas.microsoft.com/office/drawing/2014/main" id="{AD8F687E-1C8F-A44A-A3E0-541DBF253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781300"/>
            <a:ext cx="64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Image 36" descr="quattro.jpg">
            <a:extLst>
              <a:ext uri="{FF2B5EF4-FFF2-40B4-BE49-F238E27FC236}">
                <a16:creationId xmlns:a16="http://schemas.microsoft.com/office/drawing/2014/main" id="{B4B9BF0E-C0FA-1347-A2D3-DD7D3BA84D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2781300"/>
            <a:ext cx="673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7" name="ZoneTexte 37">
            <a:extLst>
              <a:ext uri="{FF2B5EF4-FFF2-40B4-BE49-F238E27FC236}">
                <a16:creationId xmlns:a16="http://schemas.microsoft.com/office/drawing/2014/main" id="{1FF1B74A-5159-8040-B7ED-7FD5F6BE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2708276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-</a:t>
            </a:r>
          </a:p>
        </p:txBody>
      </p:sp>
      <p:sp>
        <p:nvSpPr>
          <p:cNvPr id="65558" name="ZoneTexte 38">
            <a:extLst>
              <a:ext uri="{FF2B5EF4-FFF2-40B4-BE49-F238E27FC236}">
                <a16:creationId xmlns:a16="http://schemas.microsoft.com/office/drawing/2014/main" id="{31B77D8C-BFC7-B849-8921-C88F4CB5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2708276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-</a:t>
            </a:r>
          </a:p>
        </p:txBody>
      </p:sp>
      <p:sp>
        <p:nvSpPr>
          <p:cNvPr id="65559" name="ZoneTexte 39">
            <a:extLst>
              <a:ext uri="{FF2B5EF4-FFF2-40B4-BE49-F238E27FC236}">
                <a16:creationId xmlns:a16="http://schemas.microsoft.com/office/drawing/2014/main" id="{5494FB92-80BB-AE4E-940F-8CC97460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2708276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*</a:t>
            </a:r>
          </a:p>
        </p:txBody>
      </p:sp>
      <p:sp>
        <p:nvSpPr>
          <p:cNvPr id="65560" name="ZoneTexte 40">
            <a:extLst>
              <a:ext uri="{FF2B5EF4-FFF2-40B4-BE49-F238E27FC236}">
                <a16:creationId xmlns:a16="http://schemas.microsoft.com/office/drawing/2014/main" id="{2FE61D41-FC8E-B244-8381-15BBD1E3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2751138"/>
            <a:ext cx="21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*</a:t>
            </a:r>
          </a:p>
        </p:txBody>
      </p:sp>
      <p:sp>
        <p:nvSpPr>
          <p:cNvPr id="65561" name="Parenthèse ouvrante 13">
            <a:extLst>
              <a:ext uri="{FF2B5EF4-FFF2-40B4-BE49-F238E27FC236}">
                <a16:creationId xmlns:a16="http://schemas.microsoft.com/office/drawing/2014/main" id="{9F1CF78C-2BC8-6D42-B6F3-05C85BA2A44D}"/>
              </a:ext>
            </a:extLst>
          </p:cNvPr>
          <p:cNvSpPr>
            <a:spLocks/>
          </p:cNvSpPr>
          <p:nvPr/>
        </p:nvSpPr>
        <p:spPr bwMode="auto">
          <a:xfrm flipH="1">
            <a:off x="5375275" y="1917700"/>
            <a:ext cx="433388" cy="1727200"/>
          </a:xfrm>
          <a:prstGeom prst="leftBracket">
            <a:avLst>
              <a:gd name="adj" fmla="val 8303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5562" name="Parenthèse ouvrante 10">
            <a:extLst>
              <a:ext uri="{FF2B5EF4-FFF2-40B4-BE49-F238E27FC236}">
                <a16:creationId xmlns:a16="http://schemas.microsoft.com/office/drawing/2014/main" id="{7E7C6F77-5F5C-0440-A76E-F30EE7EB77FB}"/>
              </a:ext>
            </a:extLst>
          </p:cNvPr>
          <p:cNvSpPr>
            <a:spLocks/>
          </p:cNvSpPr>
          <p:nvPr/>
        </p:nvSpPr>
        <p:spPr bwMode="auto">
          <a:xfrm>
            <a:off x="3071813" y="1917700"/>
            <a:ext cx="360362" cy="1727200"/>
          </a:xfrm>
          <a:prstGeom prst="leftBracket">
            <a:avLst>
              <a:gd name="adj" fmla="val 8321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CA18A1-C251-8040-A4FA-470B38639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933825"/>
            <a:ext cx="7273925" cy="400050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err="1">
                <a:solidFill>
                  <a:schemeClr val="dk1"/>
                </a:solidFill>
              </a:rPr>
              <a:t>where</a:t>
            </a:r>
            <a:r>
              <a:rPr lang="fr-FR" sz="2000" b="1">
                <a:solidFill>
                  <a:schemeClr val="dk1"/>
                </a:solidFill>
              </a:rPr>
              <a:t> the </a:t>
            </a:r>
            <a:r>
              <a:rPr lang="fr-FR" sz="2000" b="1" err="1">
                <a:solidFill>
                  <a:schemeClr val="dk1"/>
                </a:solidFill>
              </a:rPr>
              <a:t>energy-dependent</a:t>
            </a:r>
            <a:r>
              <a:rPr lang="fr-FR" sz="2000" b="1">
                <a:solidFill>
                  <a:schemeClr val="dk1"/>
                </a:solidFill>
              </a:rPr>
              <a:t> matrix </a:t>
            </a:r>
            <a:r>
              <a:rPr lang="fr-FR" sz="2000" b="1" err="1">
                <a:solidFill>
                  <a:schemeClr val="dk1"/>
                </a:solidFill>
              </a:rPr>
              <a:t>elements</a:t>
            </a:r>
            <a:r>
              <a:rPr lang="fr-FR" sz="2000" b="1">
                <a:solidFill>
                  <a:schemeClr val="dk1"/>
                </a:solidFill>
              </a:rPr>
              <a:t> are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632DF2-1704-8446-8B40-3BACC39C3145}"/>
              </a:ext>
            </a:extLst>
          </p:cNvPr>
          <p:cNvSpPr txBox="1"/>
          <p:nvPr/>
        </p:nvSpPr>
        <p:spPr>
          <a:xfrm>
            <a:off x="478631" y="813068"/>
            <a:ext cx="7777163" cy="70788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/>
              <a:t>For cases </a:t>
            </a:r>
            <a:r>
              <a:rPr lang="fr-FR" sz="2000" b="1" err="1"/>
              <a:t>where</a:t>
            </a:r>
            <a:r>
              <a:rPr lang="fr-FR" sz="2000" b="1"/>
              <a:t> the interaction </a:t>
            </a:r>
            <a:r>
              <a:rPr lang="fr-FR" sz="2000" b="1" err="1"/>
              <a:t>is</a:t>
            </a:r>
            <a:r>
              <a:rPr lang="fr-FR" sz="2000" b="1"/>
              <a:t> </a:t>
            </a:r>
            <a:r>
              <a:rPr lang="fr-FR" sz="2000" b="1" err="1"/>
              <a:t>density</a:t>
            </a:r>
            <a:r>
              <a:rPr lang="fr-FR" sz="2000" b="1"/>
              <a:t> </a:t>
            </a:r>
            <a:r>
              <a:rPr lang="fr-FR" sz="2000" b="1" err="1"/>
              <a:t>independent</a:t>
            </a:r>
            <a:r>
              <a:rPr lang="fr-FR" sz="2000" b="1"/>
              <a:t> and A</a:t>
            </a:r>
            <a:r>
              <a:rPr lang="fr-FR" sz="2000" b="1" baseline="-25000"/>
              <a:t>22</a:t>
            </a:r>
            <a:r>
              <a:rPr lang="fr-FR" sz="2000" b="1"/>
              <a:t> diagonal the expressions are </a:t>
            </a:r>
            <a:r>
              <a:rPr lang="fr-FR" sz="2000" b="1" err="1"/>
              <a:t>simplified</a:t>
            </a:r>
            <a:r>
              <a:rPr lang="fr-FR" sz="2000" b="1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CF89C-7C9E-1C49-B0B0-C9A4F9C8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2060575"/>
            <a:ext cx="504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342C56-A569-2741-9A36-5ED8FCED8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2852738"/>
            <a:ext cx="504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F5A52D-0ED3-1C40-AE7B-868F84C21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4508500"/>
            <a:ext cx="3635375" cy="649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D97DC1-5EB1-5B41-8D3C-4FD3DF38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661026"/>
            <a:ext cx="9144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72CFAE-BE79-FC43-9C3A-0DC7FEB74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969" y="4961343"/>
            <a:ext cx="504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81B872-06DF-3E45-8BF9-06FC7869B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4652963"/>
            <a:ext cx="46038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7FFAD6-9176-7C43-98FC-0BE387C8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652963"/>
            <a:ext cx="46038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B3A6E0-EE94-0B4A-A915-98BB81591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4" y="5538829"/>
            <a:ext cx="7993063" cy="1138238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000" b="1" u="sng" err="1">
                <a:solidFill>
                  <a:srgbClr val="0000FF"/>
                </a:solidFill>
              </a:rPr>
              <a:t>Energy-dependent</a:t>
            </a:r>
            <a:r>
              <a:rPr lang="fr-FR" altLang="fr-FR" sz="2000" b="1" u="sng">
                <a:solidFill>
                  <a:srgbClr val="0000FF"/>
                </a:solidFill>
              </a:rPr>
              <a:t> self-</a:t>
            </a:r>
            <a:r>
              <a:rPr lang="fr-FR" altLang="fr-FR" sz="2000" b="1" u="sng" err="1">
                <a:solidFill>
                  <a:srgbClr val="0000FF"/>
                </a:solidFill>
              </a:rPr>
              <a:t>energy</a:t>
            </a:r>
            <a:r>
              <a:rPr lang="fr-FR" altLang="fr-FR" sz="2000" b="1" u="sng">
                <a:solidFill>
                  <a:srgbClr val="0000FF"/>
                </a:solidFill>
              </a:rPr>
              <a:t> insertion </a:t>
            </a:r>
            <a:r>
              <a:rPr lang="fr-FR" altLang="fr-FR" sz="2000" b="1" u="sng" err="1">
                <a:solidFill>
                  <a:srgbClr val="0000FF"/>
                </a:solidFill>
              </a:rPr>
              <a:t>Σ</a:t>
            </a:r>
            <a:r>
              <a:rPr lang="fr-FR" altLang="fr-FR" sz="2000" b="1" u="sng">
                <a:solidFill>
                  <a:srgbClr val="0000FF"/>
                </a:solidFill>
              </a:rPr>
              <a:t>(</a:t>
            </a:r>
            <a:r>
              <a:rPr lang="fr-FR" altLang="fr-FR" sz="2000" b="1" u="sng" err="1">
                <a:solidFill>
                  <a:srgbClr val="0000FF"/>
                </a:solidFill>
              </a:rPr>
              <a:t>ω</a:t>
            </a:r>
            <a:r>
              <a:rPr lang="fr-FR" altLang="fr-FR" sz="2000" b="1" u="sng">
                <a:solidFill>
                  <a:srgbClr val="0000FF"/>
                </a:solidFill>
              </a:rPr>
              <a:t>) </a:t>
            </a:r>
            <a:r>
              <a:rPr lang="fr-FR" altLang="fr-FR" sz="1600" b="1">
                <a:solidFill>
                  <a:srgbClr val="000000"/>
                </a:solidFill>
              </a:rPr>
              <a:t>-&gt; leads to a </a:t>
            </a:r>
            <a:r>
              <a:rPr lang="fr-FR" altLang="fr-FR" sz="1600" b="1" err="1">
                <a:solidFill>
                  <a:srgbClr val="000000"/>
                </a:solidFill>
              </a:rPr>
              <a:t>beyond</a:t>
            </a:r>
            <a:r>
              <a:rPr lang="fr-FR" altLang="fr-FR" sz="1600" b="1">
                <a:solidFill>
                  <a:srgbClr val="000000"/>
                </a:solidFill>
              </a:rPr>
              <a:t> </a:t>
            </a:r>
            <a:r>
              <a:rPr lang="fr-FR" altLang="fr-FR" sz="1600" b="1" err="1">
                <a:solidFill>
                  <a:srgbClr val="000000"/>
                </a:solidFill>
              </a:rPr>
              <a:t>mean-field</a:t>
            </a:r>
            <a:r>
              <a:rPr lang="fr-FR" altLang="fr-FR" sz="1600" b="1">
                <a:solidFill>
                  <a:srgbClr val="000000"/>
                </a:solidFill>
              </a:rPr>
              <a:t> model and </a:t>
            </a:r>
            <a:r>
              <a:rPr lang="fr-FR" altLang="fr-FR" sz="1600" b="1" err="1">
                <a:solidFill>
                  <a:srgbClr val="000000"/>
                </a:solidFill>
              </a:rPr>
              <a:t>provides</a:t>
            </a:r>
            <a:r>
              <a:rPr lang="fr-FR" altLang="fr-FR" sz="1600" b="1">
                <a:solidFill>
                  <a:srgbClr val="000000"/>
                </a:solidFill>
              </a:rPr>
              <a:t> the description of </a:t>
            </a:r>
            <a:r>
              <a:rPr lang="fr-FR" altLang="fr-FR" sz="1600" b="1" err="1">
                <a:solidFill>
                  <a:srgbClr val="000000"/>
                </a:solidFill>
              </a:rPr>
              <a:t>spreading</a:t>
            </a:r>
            <a:r>
              <a:rPr lang="fr-FR" altLang="fr-FR" sz="1600" b="1">
                <a:solidFill>
                  <a:srgbClr val="000000"/>
                </a:solidFill>
              </a:rPr>
              <a:t> </a:t>
            </a:r>
            <a:r>
              <a:rPr lang="fr-FR" altLang="fr-FR" sz="1600" b="1" err="1">
                <a:solidFill>
                  <a:srgbClr val="000000"/>
                </a:solidFill>
              </a:rPr>
              <a:t>widths</a:t>
            </a:r>
            <a:r>
              <a:rPr lang="fr-FR" altLang="fr-FR" sz="1600" b="1">
                <a:solidFill>
                  <a:srgbClr val="000000"/>
                </a:solidFill>
              </a:rPr>
              <a:t> and fragmentation (in addition to the single-</a:t>
            </a:r>
            <a:r>
              <a:rPr lang="fr-FR" altLang="fr-FR" sz="1600" b="1" err="1">
                <a:solidFill>
                  <a:srgbClr val="000000"/>
                </a:solidFill>
              </a:rPr>
              <a:t>particle</a:t>
            </a:r>
            <a:r>
              <a:rPr lang="fr-FR" altLang="fr-FR" sz="1600" b="1">
                <a:solidFill>
                  <a:srgbClr val="000000"/>
                </a:solidFill>
              </a:rPr>
              <a:t> Landau </a:t>
            </a:r>
            <a:r>
              <a:rPr lang="fr-FR" altLang="fr-FR" sz="1600" b="1" err="1">
                <a:solidFill>
                  <a:srgbClr val="000000"/>
                </a:solidFill>
              </a:rPr>
              <a:t>damping</a:t>
            </a:r>
            <a:r>
              <a:rPr lang="fr-FR" altLang="fr-FR" sz="1600" b="1">
                <a:solidFill>
                  <a:srgbClr val="000000"/>
                </a:solidFill>
              </a:rPr>
              <a:t>) </a:t>
            </a:r>
            <a:r>
              <a:rPr lang="fr-FR" altLang="fr-FR" sz="1600" b="1" err="1">
                <a:solidFill>
                  <a:srgbClr val="000000"/>
                </a:solidFill>
              </a:rPr>
              <a:t>through</a:t>
            </a:r>
            <a:r>
              <a:rPr lang="fr-FR" altLang="fr-FR" sz="1600" b="1">
                <a:solidFill>
                  <a:srgbClr val="000000"/>
                </a:solidFill>
              </a:rPr>
              <a:t> de </a:t>
            </a:r>
            <a:r>
              <a:rPr lang="fr-FR" altLang="fr-FR" sz="1600" b="1" err="1">
                <a:solidFill>
                  <a:srgbClr val="000000"/>
                </a:solidFill>
              </a:rPr>
              <a:t>coupling</a:t>
            </a:r>
            <a:r>
              <a:rPr lang="fr-FR" altLang="fr-FR" sz="1600" b="1">
                <a:solidFill>
                  <a:srgbClr val="000000"/>
                </a:solidFill>
              </a:rPr>
              <a:t> </a:t>
            </a:r>
            <a:r>
              <a:rPr lang="fr-FR" altLang="fr-FR" sz="1600" b="1" err="1">
                <a:solidFill>
                  <a:srgbClr val="000000"/>
                </a:solidFill>
              </a:rPr>
              <a:t>with</a:t>
            </a:r>
            <a:r>
              <a:rPr lang="fr-FR" altLang="fr-FR" sz="1600" b="1">
                <a:solidFill>
                  <a:srgbClr val="000000"/>
                </a:solidFill>
              </a:rPr>
              <a:t> 2p2h</a:t>
            </a:r>
          </a:p>
        </p:txBody>
      </p:sp>
      <p:sp>
        <p:nvSpPr>
          <p:cNvPr id="6" name="Flèche vers le haut 5">
            <a:extLst>
              <a:ext uri="{FF2B5EF4-FFF2-40B4-BE49-F238E27FC236}">
                <a16:creationId xmlns:a16="http://schemas.microsoft.com/office/drawing/2014/main" id="{9F0D876C-41B8-F249-87B0-A9A8725B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068" y="5032207"/>
            <a:ext cx="360363" cy="503237"/>
          </a:xfrm>
          <a:prstGeom prst="upArrow">
            <a:avLst>
              <a:gd name="adj1" fmla="val 50000"/>
              <a:gd name="adj2" fmla="val 4998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5574" name="ZoneTexte 7">
            <a:extLst>
              <a:ext uri="{FF2B5EF4-FFF2-40B4-BE49-F238E27FC236}">
                <a16:creationId xmlns:a16="http://schemas.microsoft.com/office/drawing/2014/main" id="{9BF21710-390A-9E49-B569-1E122BC3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2492376"/>
            <a:ext cx="50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=</a:t>
            </a:r>
          </a:p>
        </p:txBody>
      </p:sp>
      <p:sp>
        <p:nvSpPr>
          <p:cNvPr id="65575" name="ZoneTexte 40">
            <a:extLst>
              <a:ext uri="{FF2B5EF4-FFF2-40B4-BE49-F238E27FC236}">
                <a16:creationId xmlns:a16="http://schemas.microsoft.com/office/drawing/2014/main" id="{324CF656-0AFB-3441-8E8B-DD6B8DCD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2492376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364839-AD2D-CC45-9495-661C2EE92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4437064"/>
            <a:ext cx="3529013" cy="720725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E7A8574-0917-5A47-A785-F577150B3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357" y="4446186"/>
            <a:ext cx="4020344" cy="2339102"/>
          </a:xfrm>
          <a:prstGeom prst="rect">
            <a:avLst/>
          </a:prstGeo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800" b="1" dirty="0" err="1">
                <a:solidFill>
                  <a:srgbClr val="FFFFFF"/>
                </a:solidFill>
              </a:rPr>
              <a:t>Tselyaev</a:t>
            </a:r>
            <a:r>
              <a:rPr lang="en-US" altLang="fr-FR" sz="1800" b="1" dirty="0">
                <a:solidFill>
                  <a:srgbClr val="FFFFFF"/>
                </a:solidFill>
              </a:rPr>
              <a:t> : if </a:t>
            </a:r>
            <a:r>
              <a:rPr lang="fr-FR" altLang="fr-FR" sz="1800" b="1" u="sng" dirty="0">
                <a:solidFill>
                  <a:schemeClr val="bg1"/>
                </a:solidFill>
              </a:rPr>
              <a:t>the </a:t>
            </a:r>
            <a:r>
              <a:rPr lang="fr-FR" altLang="fr-FR" sz="1800" b="1" u="sng" dirty="0" err="1">
                <a:solidFill>
                  <a:schemeClr val="bg1"/>
                </a:solidFill>
              </a:rPr>
              <a:t>static</a:t>
            </a:r>
            <a:r>
              <a:rPr lang="fr-FR" altLang="fr-FR" sz="1800" b="1" u="sng" dirty="0">
                <a:solidFill>
                  <a:schemeClr val="bg1"/>
                </a:solidFill>
              </a:rPr>
              <a:t> </a:t>
            </a:r>
            <a:r>
              <a:rPr lang="fr-FR" altLang="fr-FR" sz="1800" b="1" u="sng" dirty="0" err="1">
                <a:solidFill>
                  <a:schemeClr val="bg1"/>
                </a:solidFill>
              </a:rPr>
              <a:t>polarizability</a:t>
            </a:r>
            <a:r>
              <a:rPr lang="fr-FR" altLang="fr-FR" sz="1800" b="1" u="sng" dirty="0">
                <a:solidFill>
                  <a:schemeClr val="bg1"/>
                </a:solidFill>
              </a:rPr>
              <a:t> </a:t>
            </a:r>
            <a:r>
              <a:rPr lang="fr-FR" altLang="fr-FR" sz="1800" b="1" u="sng" dirty="0" err="1">
                <a:solidFill>
                  <a:schemeClr val="bg1"/>
                </a:solidFill>
              </a:rPr>
              <a:t>is</a:t>
            </a:r>
            <a:r>
              <a:rPr lang="fr-FR" altLang="fr-FR" sz="1800" b="1" u="sng" dirty="0">
                <a:solidFill>
                  <a:schemeClr val="bg1"/>
                </a:solidFill>
              </a:rPr>
              <a:t> the </a:t>
            </a:r>
            <a:r>
              <a:rPr lang="fr-FR" altLang="fr-FR" sz="1800" b="1" u="sng" dirty="0" err="1">
                <a:solidFill>
                  <a:schemeClr val="bg1"/>
                </a:solidFill>
              </a:rPr>
              <a:t>same</a:t>
            </a:r>
            <a:r>
              <a:rPr lang="fr-FR" altLang="fr-FR" sz="1800" b="1" u="sng" dirty="0">
                <a:solidFill>
                  <a:schemeClr val="bg1"/>
                </a:solidFill>
              </a:rPr>
              <a:t> as in RPA -&gt;  the </a:t>
            </a:r>
            <a:r>
              <a:rPr lang="fr-FR" altLang="fr-FR" sz="1800" b="1" u="sng" dirty="0" err="1">
                <a:solidFill>
                  <a:schemeClr val="bg1"/>
                </a:solidFill>
              </a:rPr>
              <a:t>stability</a:t>
            </a:r>
            <a:r>
              <a:rPr lang="fr-FR" altLang="fr-FR" sz="1800" b="1" u="sng" dirty="0">
                <a:solidFill>
                  <a:schemeClr val="bg1"/>
                </a:solidFill>
              </a:rPr>
              <a:t> matrix </a:t>
            </a:r>
            <a:r>
              <a:rPr lang="fr-FR" altLang="fr-FR" sz="1800" b="1" u="sng" dirty="0" err="1">
                <a:solidFill>
                  <a:schemeClr val="bg1"/>
                </a:solidFill>
              </a:rPr>
              <a:t>is</a:t>
            </a:r>
            <a:r>
              <a:rPr lang="fr-FR" altLang="fr-FR" sz="1800" b="1" u="sng" dirty="0">
                <a:solidFill>
                  <a:schemeClr val="bg1"/>
                </a:solidFill>
              </a:rPr>
              <a:t> positive semi-</a:t>
            </a:r>
            <a:r>
              <a:rPr lang="fr-FR" altLang="fr-FR" sz="1800" b="1" u="sng" dirty="0" err="1">
                <a:solidFill>
                  <a:schemeClr val="bg1"/>
                </a:solidFill>
              </a:rPr>
              <a:t>definite</a:t>
            </a:r>
            <a:r>
              <a:rPr lang="fr-FR" altLang="fr-FR" sz="1800" b="1" u="sng" dirty="0">
                <a:solidFill>
                  <a:schemeClr val="bg1"/>
                </a:solidFill>
              </a:rPr>
              <a:t>. </a:t>
            </a:r>
            <a:endParaRPr lang="en-US" altLang="fr-FR" sz="1800" b="1" dirty="0">
              <a:solidFill>
                <a:schemeClr val="bg1"/>
              </a:solidFill>
            </a:endParaRPr>
          </a:p>
          <a:p>
            <a:r>
              <a:rPr lang="en-US" altLang="fr-FR" sz="1800" b="1" dirty="0">
                <a:solidFill>
                  <a:srgbClr val="FFFFFF"/>
                </a:solidFill>
              </a:rPr>
              <a:t>-&gt; subtraction, in the energy-dependent self-energy, of the self-energy calculated at zero</a:t>
            </a:r>
          </a:p>
          <a:p>
            <a:r>
              <a:rPr lang="fr-FR" altLang="fr-FR" sz="2000" b="1" dirty="0" err="1">
                <a:solidFill>
                  <a:srgbClr val="FFFFFF"/>
                </a:solidFill>
              </a:rPr>
              <a:t>Σ</a:t>
            </a:r>
            <a:r>
              <a:rPr lang="fr-FR" altLang="fr-FR" sz="2000" b="1" dirty="0">
                <a:solidFill>
                  <a:srgbClr val="FFFFFF"/>
                </a:solidFill>
              </a:rPr>
              <a:t>(E) -  </a:t>
            </a:r>
            <a:r>
              <a:rPr lang="fr-FR" altLang="fr-FR" sz="2000" b="1" dirty="0" err="1">
                <a:solidFill>
                  <a:srgbClr val="FFFFFF"/>
                </a:solidFill>
              </a:rPr>
              <a:t>Σ</a:t>
            </a:r>
            <a:r>
              <a:rPr lang="fr-FR" altLang="fr-FR" sz="2000" b="1" dirty="0">
                <a:solidFill>
                  <a:srgbClr val="FFFFFF"/>
                </a:solidFill>
              </a:rPr>
              <a:t>(0)</a:t>
            </a:r>
          </a:p>
        </p:txBody>
      </p:sp>
      <p:sp>
        <p:nvSpPr>
          <p:cNvPr id="43" name="ZoneTexte 4">
            <a:extLst>
              <a:ext uri="{FF2B5EF4-FFF2-40B4-BE49-F238E27FC236}">
                <a16:creationId xmlns:a16="http://schemas.microsoft.com/office/drawing/2014/main" id="{FC4A01E2-6FE4-054F-8592-D99F0404C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3845667"/>
            <a:ext cx="32897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 b="1" dirty="0" err="1"/>
              <a:t>Gambacurta</a:t>
            </a:r>
            <a:r>
              <a:rPr lang="fr-FR" altLang="fr-FR" sz="1400" b="1" dirty="0"/>
              <a:t>, </a:t>
            </a:r>
            <a:r>
              <a:rPr lang="fr-FR" altLang="fr-FR" sz="1400" b="1" dirty="0" err="1"/>
              <a:t>Grasso</a:t>
            </a:r>
            <a:r>
              <a:rPr lang="fr-FR" altLang="fr-FR" sz="1400" b="1" dirty="0"/>
              <a:t>, Engel, </a:t>
            </a:r>
          </a:p>
          <a:p>
            <a:r>
              <a:rPr lang="fr-FR" altLang="fr-FR" sz="1400" b="1" dirty="0"/>
              <a:t>PRC 92, 034303 (2015)</a:t>
            </a:r>
          </a:p>
          <a:p>
            <a:endParaRPr lang="fr-FR" altLang="fr-FR" sz="1800" b="1" dirty="0"/>
          </a:p>
          <a:p>
            <a:endParaRPr lang="fr-FR" alt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5843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" grpId="0" animBg="1"/>
      <p:bldP spid="6" grpId="0" animBg="1"/>
      <p:bldP spid="9" grpId="0" animBg="1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ZoneTexte 3">
            <a:extLst>
              <a:ext uri="{FF2B5EF4-FFF2-40B4-BE49-F238E27FC236}">
                <a16:creationId xmlns:a16="http://schemas.microsoft.com/office/drawing/2014/main" id="{850ED195-2A03-534F-8EB0-83320862A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04814"/>
            <a:ext cx="8280400" cy="120032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By following </a:t>
            </a:r>
            <a:r>
              <a:rPr lang="en-US" b="1" dirty="0" err="1">
                <a:solidFill>
                  <a:schemeClr val="bg1"/>
                </a:solidFill>
              </a:rPr>
              <a:t>Tselyaev</a:t>
            </a:r>
            <a:r>
              <a:rPr lang="en-US" b="1" dirty="0">
                <a:solidFill>
                  <a:schemeClr val="bg1"/>
                </a:solidFill>
              </a:rPr>
              <a:t> 2013 -&gt; 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Equations in a non-energy-dependent SRPA form: </a:t>
            </a:r>
          </a:p>
        </p:txBody>
      </p:sp>
      <p:pic>
        <p:nvPicPr>
          <p:cNvPr id="76802" name="Image 7" descr="uno.jpg">
            <a:extLst>
              <a:ext uri="{FF2B5EF4-FFF2-40B4-BE49-F238E27FC236}">
                <a16:creationId xmlns:a16="http://schemas.microsoft.com/office/drawing/2014/main" id="{2E1FA453-9CA9-114D-9799-848CA2D86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349501"/>
            <a:ext cx="67691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Image 8" descr="due.jpg">
            <a:extLst>
              <a:ext uri="{FF2B5EF4-FFF2-40B4-BE49-F238E27FC236}">
                <a16:creationId xmlns:a16="http://schemas.microsoft.com/office/drawing/2014/main" id="{C66C4E4C-D8B9-094F-B4C8-1AC1BC5B8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429000"/>
            <a:ext cx="67691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ZoneTexte 1">
            <a:extLst>
              <a:ext uri="{FF2B5EF4-FFF2-40B4-BE49-F238E27FC236}">
                <a16:creationId xmlns:a16="http://schemas.microsoft.com/office/drawing/2014/main" id="{B72801AA-8347-2D4A-85FA-71446C2B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4652963"/>
            <a:ext cx="7056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/>
              <a:t>S -&gt; subtracted</a:t>
            </a:r>
          </a:p>
          <a:p>
            <a:r>
              <a:rPr lang="fr-FR" altLang="fr-FR" b="1"/>
              <a:t>F -&gt; full scheme (inversion of the matrix A</a:t>
            </a:r>
            <a:r>
              <a:rPr lang="fr-FR" altLang="fr-FR" b="1" baseline="-25000"/>
              <a:t>22’</a:t>
            </a:r>
            <a:r>
              <a:rPr lang="fr-FR" altLang="ja-JP" b="1"/>
              <a:t>)</a:t>
            </a:r>
            <a:endParaRPr lang="fr-FR" altLang="fr-FR" b="1"/>
          </a:p>
        </p:txBody>
      </p:sp>
      <p:sp>
        <p:nvSpPr>
          <p:cNvPr id="76805" name="ZoneTexte 4">
            <a:extLst>
              <a:ext uri="{FF2B5EF4-FFF2-40B4-BE49-F238E27FC236}">
                <a16:creationId xmlns:a16="http://schemas.microsoft.com/office/drawing/2014/main" id="{A06234A4-7D68-AC47-910A-FC802EA5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6034089"/>
            <a:ext cx="75612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b="1" dirty="0" err="1"/>
              <a:t>Gambacurta</a:t>
            </a:r>
            <a:r>
              <a:rPr lang="fr-FR" altLang="fr-FR" sz="1600" b="1" dirty="0"/>
              <a:t>, </a:t>
            </a:r>
            <a:r>
              <a:rPr lang="fr-FR" altLang="fr-FR" sz="1600" b="1" dirty="0" err="1"/>
              <a:t>Grasso</a:t>
            </a:r>
            <a:r>
              <a:rPr lang="fr-FR" altLang="fr-FR" sz="1600" b="1" dirty="0"/>
              <a:t>, Engel, PRC 92, 034303 (2015)</a:t>
            </a:r>
          </a:p>
          <a:p>
            <a:endParaRPr lang="fr-FR" altLang="fr-FR" sz="1600" b="1" dirty="0"/>
          </a:p>
          <a:p>
            <a:endParaRPr lang="fr-FR" altLang="fr-FR" sz="1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6215D-337B-2048-A1FC-2513D0500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2349500"/>
            <a:ext cx="4608513" cy="6477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re 1">
            <a:extLst>
              <a:ext uri="{FF2B5EF4-FFF2-40B4-BE49-F238E27FC236}">
                <a16:creationId xmlns:a16="http://schemas.microsoft.com/office/drawing/2014/main" id="{EF912437-239C-3C45-9803-62562052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37" y="3864994"/>
            <a:ext cx="11725702" cy="1143000"/>
          </a:xfrm>
        </p:spPr>
        <p:txBody>
          <a:bodyPr>
            <a:noAutofit/>
          </a:bodyPr>
          <a:lstStyle/>
          <a:p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APPLICATIONS OF SSRPA</a:t>
            </a:r>
            <a:b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polarizability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altLang="fr-FR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Gambacurta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Grasso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Vasseur,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 777, 163 (2018)</a:t>
            </a:r>
            <a:b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axial compression modes, 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Vasseur,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Gambacurta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Grasso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98, 044313 (2018)</a:t>
            </a:r>
            <a:b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Beyond-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effective masses,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Grasso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Gambacurta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Vasseur,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98, 051303(R) (2018)</a:t>
            </a:r>
            <a:b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Beyond-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symmertry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low-lying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fr-FR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Grasso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Gambacurta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 101, 064314 (2020)</a:t>
            </a:r>
            <a:b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/>
              <a:t/>
            </a:r>
            <a:br>
              <a:rPr lang="fr-FR" sz="2400" b="1" dirty="0"/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Gamow-Teller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and </a:t>
            </a:r>
            <a:r>
              <a:rPr lang="fr-FR" sz="2000" b="1" baseline="30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charge-exchange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subtracted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 </a:t>
            </a:r>
            <a:r>
              <a:rPr 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-phase approximation</a:t>
            </a:r>
            <a:r>
              <a:rPr 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400" b="1" dirty="0"/>
              <a:t> </a:t>
            </a:r>
            <a:r>
              <a:rPr 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Gambacurta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Grasso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Engel, Phys. </a:t>
            </a:r>
            <a:r>
              <a:rPr 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125, 212501 (2020)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 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compression modes and links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compressibility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fr-FR" altLang="fr-FR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altLang="fr-FR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Gambacurta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Grasso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Sorlin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100, 014317 (2019)</a:t>
            </a:r>
            <a:br>
              <a:rPr lang="fr-FR" alt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dirty="0"/>
              <a:t/>
            </a:r>
            <a:br>
              <a:rPr lang="fr-FR" altLang="fr-FR" sz="2400" dirty="0"/>
            </a:b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alt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F437E3-4BE6-6342-BBC6-D78F3E7C3D45}"/>
              </a:ext>
            </a:extLst>
          </p:cNvPr>
          <p:cNvSpPr/>
          <p:nvPr/>
        </p:nvSpPr>
        <p:spPr>
          <a:xfrm>
            <a:off x="365937" y="5242560"/>
            <a:ext cx="11725702" cy="1102484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6F6F64-1701-DE49-B9EA-C1237EC757ED}"/>
              </a:ext>
            </a:extLst>
          </p:cNvPr>
          <p:cNvSpPr/>
          <p:nvPr/>
        </p:nvSpPr>
        <p:spPr>
          <a:xfrm>
            <a:off x="4023360" y="2484120"/>
            <a:ext cx="1935480" cy="5638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02C5F-4350-0C45-949D-AE482904142A}"/>
              </a:ext>
            </a:extLst>
          </p:cNvPr>
          <p:cNvSpPr/>
          <p:nvPr/>
        </p:nvSpPr>
        <p:spPr>
          <a:xfrm>
            <a:off x="4404360" y="3323639"/>
            <a:ext cx="3459480" cy="5638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64085-07E7-1043-9439-C2FB932D14A4}"/>
              </a:ext>
            </a:extLst>
          </p:cNvPr>
          <p:cNvSpPr/>
          <p:nvPr/>
        </p:nvSpPr>
        <p:spPr>
          <a:xfrm>
            <a:off x="5261048" y="5428079"/>
            <a:ext cx="1935480" cy="5638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3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9B5770-22AA-E04D-854C-8E5037D90F29}"/>
              </a:ext>
            </a:extLst>
          </p:cNvPr>
          <p:cNvSpPr/>
          <p:nvPr/>
        </p:nvSpPr>
        <p:spPr>
          <a:xfrm>
            <a:off x="6005712" y="1528762"/>
            <a:ext cx="5545053" cy="51545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04373C-F1C4-DC43-B3D4-6C9FB00BE695}"/>
              </a:ext>
            </a:extLst>
          </p:cNvPr>
          <p:cNvSpPr/>
          <p:nvPr/>
        </p:nvSpPr>
        <p:spPr>
          <a:xfrm>
            <a:off x="465282" y="2003442"/>
            <a:ext cx="4671752" cy="4345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D38A56D-E125-8844-8AD3-53B62D257E36}"/>
              </a:ext>
            </a:extLst>
          </p:cNvPr>
          <p:cNvSpPr txBox="1">
            <a:spLocks/>
          </p:cNvSpPr>
          <p:nvPr/>
        </p:nvSpPr>
        <p:spPr bwMode="auto">
          <a:xfrm>
            <a:off x="426373" y="150003"/>
            <a:ext cx="5924394" cy="1606527"/>
          </a:xfrm>
          <a:prstGeom prst="rect">
            <a:avLst/>
          </a:prstGeom>
          <a:solidFill>
            <a:srgbClr val="002060"/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Link  between the breathing excitation where neutrons and protons move coherently together (giant resonance) with the compressibility (curvature of the EOS of symmetric matter)</a:t>
            </a: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65950E-B439-144D-BC5B-F283544F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1" y="3226603"/>
            <a:ext cx="3184657" cy="9821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8812B53-8E3C-E147-BCD1-2D181B155544}"/>
              </a:ext>
            </a:extLst>
          </p:cNvPr>
          <p:cNvSpPr txBox="1"/>
          <p:nvPr/>
        </p:nvSpPr>
        <p:spPr>
          <a:xfrm>
            <a:off x="665018" y="2369623"/>
            <a:ext cx="408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For </a:t>
            </a:r>
            <a:r>
              <a:rPr lang="fr-FR" sz="2400" b="1" err="1"/>
              <a:t>infinite</a:t>
            </a:r>
            <a:r>
              <a:rPr lang="fr-FR" sz="2400" b="1"/>
              <a:t> </a:t>
            </a:r>
            <a:r>
              <a:rPr lang="fr-FR" sz="2400" b="1" err="1"/>
              <a:t>symmetric</a:t>
            </a:r>
            <a:r>
              <a:rPr lang="fr-FR" sz="2400" b="1"/>
              <a:t> </a:t>
            </a:r>
            <a:r>
              <a:rPr lang="fr-FR" sz="2400" b="1" err="1"/>
              <a:t>matter</a:t>
            </a:r>
            <a:r>
              <a:rPr lang="fr-FR" sz="2400" b="1"/>
              <a:t>: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990851-D8A4-3843-ACE8-2DB8AB739380}"/>
              </a:ext>
            </a:extLst>
          </p:cNvPr>
          <p:cNvSpPr txBox="1"/>
          <p:nvPr/>
        </p:nvSpPr>
        <p:spPr>
          <a:xfrm>
            <a:off x="665018" y="4532600"/>
            <a:ext cx="408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K -&gt; </a:t>
            </a:r>
            <a:r>
              <a:rPr lang="fr-FR" sz="2400" b="1" err="1"/>
              <a:t>compressibility</a:t>
            </a:r>
            <a:endParaRPr lang="fr-FR" sz="2400" b="1"/>
          </a:p>
          <a:p>
            <a:r>
              <a:rPr lang="fr-FR" sz="2400" b="1"/>
              <a:t>𝛒</a:t>
            </a:r>
            <a:r>
              <a:rPr lang="fr-FR" sz="2400" b="1" baseline="-25000"/>
              <a:t>0</a:t>
            </a:r>
            <a:r>
              <a:rPr lang="fr-FR" sz="2400" b="1"/>
              <a:t> -&gt; </a:t>
            </a:r>
            <a:r>
              <a:rPr lang="fr-FR" sz="2400" b="1" err="1"/>
              <a:t>equilibrium</a:t>
            </a:r>
            <a:r>
              <a:rPr lang="fr-FR" sz="2400" b="1"/>
              <a:t> </a:t>
            </a:r>
            <a:r>
              <a:rPr lang="fr-FR" sz="2400" b="1" err="1"/>
              <a:t>density</a:t>
            </a:r>
            <a:r>
              <a:rPr lang="fr-FR" sz="2400" b="1"/>
              <a:t> of </a:t>
            </a:r>
            <a:r>
              <a:rPr lang="fr-FR" sz="2400" b="1" err="1"/>
              <a:t>symmetric</a:t>
            </a:r>
            <a:r>
              <a:rPr lang="fr-FR" sz="2400" b="1"/>
              <a:t> </a:t>
            </a:r>
            <a:r>
              <a:rPr lang="fr-FR" sz="2400" b="1" err="1"/>
              <a:t>matter</a:t>
            </a:r>
            <a:r>
              <a:rPr lang="fr-FR" sz="2400" b="1"/>
              <a:t> (saturation </a:t>
            </a:r>
            <a:r>
              <a:rPr lang="fr-FR" sz="2400" b="1" err="1"/>
              <a:t>density</a:t>
            </a:r>
            <a:r>
              <a:rPr lang="fr-FR" sz="2400" b="1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83E45E-D0F0-B44E-AF5C-55D5168F8D27}"/>
              </a:ext>
            </a:extLst>
          </p:cNvPr>
          <p:cNvSpPr txBox="1"/>
          <p:nvPr/>
        </p:nvSpPr>
        <p:spPr>
          <a:xfrm>
            <a:off x="6350767" y="1634656"/>
            <a:ext cx="4854941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By </a:t>
            </a:r>
            <a:r>
              <a:rPr lang="fr-FR" sz="2000" b="1" dirty="0" err="1"/>
              <a:t>treating</a:t>
            </a:r>
            <a:r>
              <a:rPr lang="fr-FR" sz="2000" b="1" dirty="0"/>
              <a:t> the nucleus as a </a:t>
            </a:r>
            <a:r>
              <a:rPr lang="fr-FR" sz="2000" b="1" dirty="0" err="1"/>
              <a:t>liquid</a:t>
            </a:r>
            <a:r>
              <a:rPr lang="fr-FR" sz="2000" b="1" dirty="0"/>
              <a:t> drop, </a:t>
            </a:r>
            <a:r>
              <a:rPr lang="fr-FR" sz="2000" b="1" dirty="0" err="1"/>
              <a:t>starting</a:t>
            </a:r>
            <a:r>
              <a:rPr lang="fr-FR" sz="2000" b="1" dirty="0"/>
              <a:t> </a:t>
            </a:r>
            <a:r>
              <a:rPr lang="fr-FR" sz="2000" b="1" dirty="0" err="1"/>
              <a:t>from</a:t>
            </a:r>
            <a:r>
              <a:rPr lang="fr-FR" sz="2000" b="1" dirty="0"/>
              <a:t> the </a:t>
            </a:r>
            <a:r>
              <a:rPr lang="fr-FR" sz="2000" b="1" dirty="0" err="1"/>
              <a:t>hydrodynamics</a:t>
            </a:r>
            <a:r>
              <a:rPr lang="fr-FR" sz="2000" b="1" dirty="0"/>
              <a:t> </a:t>
            </a:r>
            <a:r>
              <a:rPr lang="fr-FR" sz="2000" b="1" dirty="0" err="1"/>
              <a:t>equations</a:t>
            </a:r>
            <a:r>
              <a:rPr lang="fr-FR" sz="2000" b="1" dirty="0"/>
              <a:t>, one </a:t>
            </a:r>
            <a:r>
              <a:rPr lang="fr-FR" sz="2000" b="1" dirty="0" err="1"/>
              <a:t>may</a:t>
            </a:r>
            <a:r>
              <a:rPr lang="fr-FR" sz="2000" b="1" dirty="0"/>
              <a:t> </a:t>
            </a:r>
            <a:r>
              <a:rPr lang="fr-FR" sz="2000" b="1" dirty="0" err="1"/>
              <a:t>write</a:t>
            </a:r>
            <a:r>
              <a:rPr lang="fr-FR" sz="2000" b="1" dirty="0"/>
              <a:t> a relation </a:t>
            </a:r>
            <a:r>
              <a:rPr lang="fr-FR" sz="2000" b="1" dirty="0" err="1"/>
              <a:t>between</a:t>
            </a:r>
            <a:r>
              <a:rPr lang="fr-FR" sz="2000" b="1" dirty="0"/>
              <a:t> the </a:t>
            </a:r>
            <a:r>
              <a:rPr lang="fr-FR" sz="2000" b="1" dirty="0" err="1"/>
              <a:t>centroid</a:t>
            </a:r>
            <a:r>
              <a:rPr lang="fr-FR" sz="2000" b="1" dirty="0"/>
              <a:t> </a:t>
            </a:r>
            <a:r>
              <a:rPr lang="fr-FR" sz="2000" b="1" dirty="0" err="1"/>
              <a:t>energy</a:t>
            </a:r>
            <a:r>
              <a:rPr lang="fr-FR" sz="2000" b="1" dirty="0"/>
              <a:t> of the compression mode and the </a:t>
            </a:r>
            <a:r>
              <a:rPr lang="fr-FR" sz="2000" b="1" dirty="0" err="1"/>
              <a:t>compressibility</a:t>
            </a:r>
            <a:endParaRPr lang="fr-FR" sz="2000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8DE879-E28E-E54E-A2C2-E581EEFD5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922" y="3778857"/>
            <a:ext cx="2300317" cy="11659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99B2BD1-2D6C-8B4E-BC7D-E6FDACC635CF}"/>
              </a:ext>
            </a:extLst>
          </p:cNvPr>
          <p:cNvSpPr txBox="1"/>
          <p:nvPr/>
        </p:nvSpPr>
        <p:spPr>
          <a:xfrm>
            <a:off x="9213272" y="3850101"/>
            <a:ext cx="408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err="1"/>
              <a:t>Root</a:t>
            </a:r>
            <a:r>
              <a:rPr lang="fr-FR" sz="2400" b="1"/>
              <a:t> </a:t>
            </a:r>
            <a:r>
              <a:rPr lang="fr-FR" sz="2400" b="1" err="1"/>
              <a:t>mean</a:t>
            </a:r>
            <a:r>
              <a:rPr lang="fr-FR" sz="2400" b="1"/>
              <a:t> </a:t>
            </a:r>
          </a:p>
          <a:p>
            <a:r>
              <a:rPr lang="fr-FR" sz="2400" b="1"/>
              <a:t> square radius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B392C44-8FF8-AE42-9601-C3F8FEFC5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355" y="5261634"/>
            <a:ext cx="2819400" cy="3556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8A63C5F-895C-7E45-A6B4-B517AE6F5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830" y="5879271"/>
            <a:ext cx="1968500" cy="469900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B027270-DA79-3C4A-BBC9-49BFC1F9893C}"/>
              </a:ext>
            </a:extLst>
          </p:cNvPr>
          <p:cNvCxnSpPr/>
          <p:nvPr/>
        </p:nvCxnSpPr>
        <p:spPr>
          <a:xfrm flipH="1">
            <a:off x="8778239" y="4384102"/>
            <a:ext cx="435033" cy="296996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7" grpId="0"/>
      <p:bldP spid="8" grpId="0"/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16201</TotalTime>
  <Words>1296</Words>
  <Application>Microsoft Office PowerPoint</Application>
  <PresentationFormat>Grand écran</PresentationFormat>
  <Paragraphs>171</Paragraphs>
  <Slides>17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Arial Rounded MT Bold</vt:lpstr>
      <vt:lpstr>Calibri</vt:lpstr>
      <vt:lpstr>Calibri Light</vt:lpstr>
      <vt:lpstr>Lucida Grande</vt:lpstr>
      <vt:lpstr>Times New Roman</vt:lpstr>
      <vt:lpstr>Wingdings</vt:lpstr>
      <vt:lpstr>Thème Office</vt:lpstr>
      <vt:lpstr>Workshop GMR du GDR Resanet Orsay, November 2020  Soft breathing modes in neutron-rich nuclei with the subtracted second random-phase approximation  Marcella Grasso  </vt:lpstr>
      <vt:lpstr>Outline</vt:lpstr>
      <vt:lpstr>Présentation PowerPoint</vt:lpstr>
      <vt:lpstr>Beyond mean field: SRPA model : formally established in the 60s</vt:lpstr>
      <vt:lpstr>RPA and SRPA stability</vt:lpstr>
      <vt:lpstr>SRPA equations may be written as RPA-type equations with energy dependent RPA matrices</vt:lpstr>
      <vt:lpstr>Présentation PowerPoint</vt:lpstr>
      <vt:lpstr>RECENT APPLICATIONS OF SSRPA   Electric dipole polarizability in 48Ca, Gambacurta, Grasso, Vasseur, Phys Lett. B 777, 163 (2018)   Systematic study of axial compression modes, Vasseur, Gambacurta, Grasso, Phys Rev C 98, 044313 (2018)   Beyond-mean-field effects on effective masses, Grasso, Gambacurta, Vasseur, Phys Rev C 98, 051303(R) (2018)   Beyond-mean-field effects on the symmertry energy and its slope from the low-lying dipole response of 68Ni, Grasso and Gambacurta, Phys. Rev. C 101, 064314 (2020)   Gamow-Teller strengths in 48Ca and 78Ni with the charge-exchange subtracted second random-phase approximation, Gambacurta, Grasso, Engel, Phys. Rev. Lett. 125, 212501 (2020)   Soft compression modes and links with the compressibility of asymmetric matter, Gambacurta, Grasso, Sorlin, Phys Rev C 100, 014317 (2019)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annuelle DU, RA, RT IN2P3, Septembre 2020, Strasbourg  Théoriciens dans les laboratoires IN2P3   Marcella Grasso  Chargée de mission théorie et phénoménologie IN2P3</dc:title>
  <dc:creator>Microsoft Office User</dc:creator>
  <cp:lastModifiedBy>Yorick BLUMENFELD</cp:lastModifiedBy>
  <cp:revision>32</cp:revision>
  <dcterms:created xsi:type="dcterms:W3CDTF">2020-10-06T13:46:41Z</dcterms:created>
  <dcterms:modified xsi:type="dcterms:W3CDTF">2020-11-27T14:26:17Z</dcterms:modified>
</cp:coreProperties>
</file>