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65" r:id="rId5"/>
    <p:sldId id="268" r:id="rId6"/>
    <p:sldId id="264" r:id="rId7"/>
    <p:sldId id="266" r:id="rId8"/>
    <p:sldId id="270" r:id="rId9"/>
    <p:sldId id="269" r:id="rId10"/>
    <p:sldId id="260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24">
          <p15:clr>
            <a:srgbClr val="A4A3A4"/>
          </p15:clr>
        </p15:guide>
        <p15:guide id="4" orient="horz" pos="867">
          <p15:clr>
            <a:srgbClr val="A4A3A4"/>
          </p15:clr>
        </p15:guide>
        <p15:guide id="5" pos="299">
          <p15:clr>
            <a:srgbClr val="A4A3A4"/>
          </p15:clr>
        </p15:guide>
        <p15:guide id="6" pos="55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626"/>
    <a:srgbClr val="1E4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48" y="44"/>
      </p:cViewPr>
      <p:guideLst>
        <p:guide orient="horz" pos="2160"/>
        <p:guide pos="2880"/>
        <p:guide orient="horz" pos="1524"/>
        <p:guide orient="horz" pos="867"/>
        <p:guide pos="299"/>
        <p:guide pos="55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C2C12-2318-4F7C-ADCE-6047D3A2C17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5631B8-77D1-4568-A659-C941F8D7F069}">
      <dgm:prSet phldrT="[Texte]" custT="1"/>
      <dgm:spPr/>
      <dgm:t>
        <a:bodyPr/>
        <a:lstStyle/>
        <a:p>
          <a:r>
            <a:rPr lang="fr-FR" sz="1400" b="1" dirty="0" err="1" smtClean="0"/>
            <a:t>Governing</a:t>
          </a:r>
          <a:r>
            <a:rPr lang="fr-FR" sz="1400" b="1" dirty="0" smtClean="0"/>
            <a:t> </a:t>
          </a:r>
          <a:r>
            <a:rPr lang="fr-FR" sz="1400" b="1" dirty="0" err="1" smtClean="0"/>
            <a:t>Board</a:t>
          </a:r>
          <a:endParaRPr lang="fr-FR" sz="1400" b="1" dirty="0" smtClean="0"/>
        </a:p>
        <a:p>
          <a:r>
            <a:rPr lang="fr-FR" sz="1400" b="1" dirty="0" smtClean="0"/>
            <a:t>(GB)</a:t>
          </a:r>
          <a:endParaRPr lang="fr-FR" sz="1400" b="1" dirty="0"/>
        </a:p>
      </dgm:t>
    </dgm:pt>
    <dgm:pt modelId="{16B7BA18-D2C9-4CFC-A619-814B38EA1683}" type="parTrans" cxnId="{E1DB5048-715C-4628-9B5A-5F325464B6E3}">
      <dgm:prSet/>
      <dgm:spPr/>
      <dgm:t>
        <a:bodyPr/>
        <a:lstStyle/>
        <a:p>
          <a:endParaRPr lang="fr-FR"/>
        </a:p>
      </dgm:t>
    </dgm:pt>
    <dgm:pt modelId="{BAB55A35-8924-4B3C-A84D-7FD45EB920DF}" type="sibTrans" cxnId="{E1DB5048-715C-4628-9B5A-5F325464B6E3}">
      <dgm:prSet/>
      <dgm:spPr/>
      <dgm:t>
        <a:bodyPr/>
        <a:lstStyle/>
        <a:p>
          <a:endParaRPr lang="fr-FR"/>
        </a:p>
      </dgm:t>
    </dgm:pt>
    <dgm:pt modelId="{204988B4-7F9C-4900-A282-2604162E9FDB}">
      <dgm:prSet phldrT="[Texte]" custT="1"/>
      <dgm:spPr/>
      <dgm:t>
        <a:bodyPr/>
        <a:lstStyle/>
        <a:p>
          <a:r>
            <a:rPr lang="en-US" sz="1200" dirty="0" smtClean="0"/>
            <a:t>Rectors/Presidents) </a:t>
          </a:r>
          <a:endParaRPr lang="fr-FR" sz="1200" dirty="0"/>
        </a:p>
      </dgm:t>
    </dgm:pt>
    <dgm:pt modelId="{6E8BF54C-0C97-4566-BF2C-8B1825B1486A}" type="parTrans" cxnId="{54377A49-F8C9-4754-AA78-9E957B2996C5}">
      <dgm:prSet/>
      <dgm:spPr/>
      <dgm:t>
        <a:bodyPr/>
        <a:lstStyle/>
        <a:p>
          <a:endParaRPr lang="fr-FR"/>
        </a:p>
      </dgm:t>
    </dgm:pt>
    <dgm:pt modelId="{5B6A38B3-B092-4032-9D9C-F8ABB94DEEF2}" type="sibTrans" cxnId="{54377A49-F8C9-4754-AA78-9E957B2996C5}">
      <dgm:prSet/>
      <dgm:spPr/>
      <dgm:t>
        <a:bodyPr/>
        <a:lstStyle/>
        <a:p>
          <a:endParaRPr lang="fr-FR"/>
        </a:p>
      </dgm:t>
    </dgm:pt>
    <dgm:pt modelId="{ACAB90CC-E9B4-467F-AFB3-D48CFD6C3036}">
      <dgm:prSet phldrT="[Texte]" custT="1"/>
      <dgm:spPr/>
      <dgm:t>
        <a:bodyPr/>
        <a:lstStyle/>
        <a:p>
          <a:r>
            <a:rPr lang="en-US" sz="1200" dirty="0" smtClean="0"/>
            <a:t>Responsible for decision-making, endorsement of the missions and budget. </a:t>
          </a:r>
          <a:endParaRPr lang="fr-FR" sz="1200" dirty="0"/>
        </a:p>
      </dgm:t>
    </dgm:pt>
    <dgm:pt modelId="{3A780314-C838-43F4-AFC1-1BFF2EA89962}" type="parTrans" cxnId="{02496F68-BC5A-4075-BFBE-1EC568D4C4F0}">
      <dgm:prSet/>
      <dgm:spPr/>
      <dgm:t>
        <a:bodyPr/>
        <a:lstStyle/>
        <a:p>
          <a:endParaRPr lang="fr-FR"/>
        </a:p>
      </dgm:t>
    </dgm:pt>
    <dgm:pt modelId="{17F1F65B-F609-4876-B203-7D1341004951}" type="sibTrans" cxnId="{02496F68-BC5A-4075-BFBE-1EC568D4C4F0}">
      <dgm:prSet/>
      <dgm:spPr/>
      <dgm:t>
        <a:bodyPr/>
        <a:lstStyle/>
        <a:p>
          <a:endParaRPr lang="fr-FR"/>
        </a:p>
      </dgm:t>
    </dgm:pt>
    <dgm:pt modelId="{FC86CC12-4EA2-48C5-82A0-8BEAF0B05A25}">
      <dgm:prSet phldrT="[Texte]" custT="1"/>
      <dgm:spPr/>
      <dgm:t>
        <a:bodyPr/>
        <a:lstStyle/>
        <a:p>
          <a:r>
            <a:rPr lang="fr-FR" sz="1200" b="1" dirty="0" err="1" smtClean="0"/>
            <a:t>Executive</a:t>
          </a:r>
          <a:r>
            <a:rPr lang="fr-FR" sz="1200" b="1" dirty="0" smtClean="0"/>
            <a:t> </a:t>
          </a:r>
          <a:r>
            <a:rPr lang="fr-FR" sz="1200" b="1" dirty="0" err="1" smtClean="0"/>
            <a:t>Board</a:t>
          </a:r>
          <a:endParaRPr lang="fr-FR" sz="1200" b="1" dirty="0" smtClean="0"/>
        </a:p>
        <a:p>
          <a:r>
            <a:rPr lang="fr-FR" sz="1200" b="1" dirty="0" smtClean="0"/>
            <a:t>(EB)</a:t>
          </a:r>
          <a:endParaRPr lang="fr-FR" sz="1200" b="1" dirty="0"/>
        </a:p>
      </dgm:t>
    </dgm:pt>
    <dgm:pt modelId="{7569DC68-CC62-4A79-AF4D-81FB651F1981}" type="parTrans" cxnId="{F5DA6E37-4B80-4D67-907B-5E3A531F341B}">
      <dgm:prSet/>
      <dgm:spPr/>
      <dgm:t>
        <a:bodyPr/>
        <a:lstStyle/>
        <a:p>
          <a:endParaRPr lang="fr-FR"/>
        </a:p>
      </dgm:t>
    </dgm:pt>
    <dgm:pt modelId="{CD25B1B6-CB45-4F4B-9BAF-E1B861CCD909}" type="sibTrans" cxnId="{F5DA6E37-4B80-4D67-907B-5E3A531F341B}">
      <dgm:prSet/>
      <dgm:spPr/>
      <dgm:t>
        <a:bodyPr/>
        <a:lstStyle/>
        <a:p>
          <a:endParaRPr lang="fr-FR"/>
        </a:p>
      </dgm:t>
    </dgm:pt>
    <dgm:pt modelId="{52153D3C-DAD9-4043-BC1A-5A932A3AC184}">
      <dgm:prSet phldrT="[Texte]" custT="1"/>
      <dgm:spPr/>
      <dgm:t>
        <a:bodyPr/>
        <a:lstStyle/>
        <a:p>
          <a:r>
            <a:rPr lang="en-US" sz="1200" dirty="0" smtClean="0"/>
            <a:t>Vice-Rector/vice-Presidents,   academics,   administrative   staff   and associated partners</a:t>
          </a:r>
          <a:endParaRPr lang="fr-FR" sz="1200" dirty="0"/>
        </a:p>
      </dgm:t>
    </dgm:pt>
    <dgm:pt modelId="{122A6106-A0CB-49DD-94BB-EFEE09831C92}" type="parTrans" cxnId="{DAF1D1F5-2461-433C-B9CE-21860BF45CF0}">
      <dgm:prSet/>
      <dgm:spPr/>
      <dgm:t>
        <a:bodyPr/>
        <a:lstStyle/>
        <a:p>
          <a:endParaRPr lang="fr-FR"/>
        </a:p>
      </dgm:t>
    </dgm:pt>
    <dgm:pt modelId="{824A2813-A898-4318-8615-497E66ADF339}" type="sibTrans" cxnId="{DAF1D1F5-2461-433C-B9CE-21860BF45CF0}">
      <dgm:prSet/>
      <dgm:spPr/>
      <dgm:t>
        <a:bodyPr/>
        <a:lstStyle/>
        <a:p>
          <a:endParaRPr lang="fr-FR"/>
        </a:p>
      </dgm:t>
    </dgm:pt>
    <dgm:pt modelId="{BF5A7AF4-3F8C-423D-829B-6C693C94986F}">
      <dgm:prSet phldrT="[Texte]" custT="1"/>
      <dgm:spPr/>
      <dgm:t>
        <a:bodyPr/>
        <a:lstStyle/>
        <a:p>
          <a:r>
            <a:rPr lang="en-US" sz="1200" dirty="0" smtClean="0"/>
            <a:t>In charge of defining the strategy and ensuring the implementation of the WP missions. </a:t>
          </a:r>
          <a:endParaRPr lang="fr-FR" sz="1200" dirty="0"/>
        </a:p>
      </dgm:t>
    </dgm:pt>
    <dgm:pt modelId="{AD398C87-BF4D-4847-9322-770371B3482E}" type="parTrans" cxnId="{727CDC01-62E1-410A-96D9-6CFA30C8561C}">
      <dgm:prSet/>
      <dgm:spPr/>
      <dgm:t>
        <a:bodyPr/>
        <a:lstStyle/>
        <a:p>
          <a:endParaRPr lang="fr-FR"/>
        </a:p>
      </dgm:t>
    </dgm:pt>
    <dgm:pt modelId="{AD35A296-DAAA-48B4-9FF7-FC6BD0E85522}" type="sibTrans" cxnId="{727CDC01-62E1-410A-96D9-6CFA30C8561C}">
      <dgm:prSet/>
      <dgm:spPr/>
      <dgm:t>
        <a:bodyPr/>
        <a:lstStyle/>
        <a:p>
          <a:endParaRPr lang="fr-FR"/>
        </a:p>
      </dgm:t>
    </dgm:pt>
    <dgm:pt modelId="{D14155A8-908C-4211-A50B-5CC7233ABE61}">
      <dgm:prSet phldrT="[Texte]" custT="1"/>
      <dgm:spPr/>
      <dgm:t>
        <a:bodyPr/>
        <a:lstStyle/>
        <a:p>
          <a:r>
            <a:rPr lang="fr-FR" sz="1200" b="1" dirty="0" err="1" smtClean="0"/>
            <a:t>Student</a:t>
          </a:r>
          <a:r>
            <a:rPr lang="fr-FR" sz="1200" b="1" dirty="0" smtClean="0"/>
            <a:t> </a:t>
          </a:r>
          <a:r>
            <a:rPr lang="fr-FR" sz="1200" b="1" dirty="0" err="1" smtClean="0"/>
            <a:t>Board</a:t>
          </a:r>
          <a:endParaRPr lang="fr-FR" sz="1200" b="1" dirty="0" smtClean="0"/>
        </a:p>
        <a:p>
          <a:r>
            <a:rPr lang="fr-FR" sz="1200" b="1" dirty="0" smtClean="0"/>
            <a:t>(SB) </a:t>
          </a:r>
          <a:endParaRPr lang="fr-FR" sz="1200" b="1" dirty="0"/>
        </a:p>
      </dgm:t>
    </dgm:pt>
    <dgm:pt modelId="{2E1D3149-6794-4183-A06E-D032901C2C8A}" type="parTrans" cxnId="{B4CC7973-B06B-40CC-A2EE-11446A5B30D6}">
      <dgm:prSet/>
      <dgm:spPr/>
      <dgm:t>
        <a:bodyPr/>
        <a:lstStyle/>
        <a:p>
          <a:endParaRPr lang="fr-FR"/>
        </a:p>
      </dgm:t>
    </dgm:pt>
    <dgm:pt modelId="{FE9F6180-DA21-4E01-A10B-95464236B4E3}" type="sibTrans" cxnId="{B4CC7973-B06B-40CC-A2EE-11446A5B30D6}">
      <dgm:prSet/>
      <dgm:spPr/>
      <dgm:t>
        <a:bodyPr/>
        <a:lstStyle/>
        <a:p>
          <a:endParaRPr lang="fr-FR"/>
        </a:p>
      </dgm:t>
    </dgm:pt>
    <dgm:pt modelId="{856D0E43-39CB-4062-9756-39D7A32C967E}">
      <dgm:prSet phldrT="[Texte]"/>
      <dgm:spPr/>
      <dgm:t>
        <a:bodyPr/>
        <a:lstStyle/>
        <a:p>
          <a:r>
            <a:rPr lang="en-US" dirty="0" smtClean="0"/>
            <a:t>Students of all levels, lifelong learners</a:t>
          </a:r>
          <a:endParaRPr lang="fr-FR" dirty="0"/>
        </a:p>
      </dgm:t>
    </dgm:pt>
    <dgm:pt modelId="{9B24A262-1C3E-4569-BB11-66309DC0EC26}" type="parTrans" cxnId="{A0C560CC-7E77-4D12-8567-6DA09764879B}">
      <dgm:prSet/>
      <dgm:spPr/>
      <dgm:t>
        <a:bodyPr/>
        <a:lstStyle/>
        <a:p>
          <a:endParaRPr lang="fr-FR"/>
        </a:p>
      </dgm:t>
    </dgm:pt>
    <dgm:pt modelId="{FDD0F27A-14B9-40C8-BD6F-DF70669C8363}" type="sibTrans" cxnId="{A0C560CC-7E77-4D12-8567-6DA09764879B}">
      <dgm:prSet/>
      <dgm:spPr/>
      <dgm:t>
        <a:bodyPr/>
        <a:lstStyle/>
        <a:p>
          <a:endParaRPr lang="fr-FR"/>
        </a:p>
      </dgm:t>
    </dgm:pt>
    <dgm:pt modelId="{D7475596-1A17-4D73-A5ED-E3C6065A90CC}">
      <dgm:prSet phldrT="[Texte]"/>
      <dgm:spPr/>
      <dgm:t>
        <a:bodyPr/>
        <a:lstStyle/>
        <a:p>
          <a:r>
            <a:rPr lang="en-US" dirty="0" smtClean="0"/>
            <a:t>Participation in all the missions (</a:t>
          </a:r>
          <a:r>
            <a:rPr lang="en-US" dirty="0" err="1" smtClean="0"/>
            <a:t>programme</a:t>
          </a:r>
          <a:r>
            <a:rPr lang="en-US" dirty="0" smtClean="0"/>
            <a:t> design, campus life, sharing of best practices)</a:t>
          </a:r>
          <a:endParaRPr lang="fr-FR" dirty="0"/>
        </a:p>
      </dgm:t>
    </dgm:pt>
    <dgm:pt modelId="{22720B9C-B3DC-42D5-A3B7-435BFD7F3111}" type="parTrans" cxnId="{A993EB01-1F89-44B5-A7C4-AD465AE53FCA}">
      <dgm:prSet/>
      <dgm:spPr/>
      <dgm:t>
        <a:bodyPr/>
        <a:lstStyle/>
        <a:p>
          <a:endParaRPr lang="fr-FR"/>
        </a:p>
      </dgm:t>
    </dgm:pt>
    <dgm:pt modelId="{D6484D39-BB1F-49BC-9B27-698BDDA0F101}" type="sibTrans" cxnId="{A993EB01-1F89-44B5-A7C4-AD465AE53FCA}">
      <dgm:prSet/>
      <dgm:spPr/>
      <dgm:t>
        <a:bodyPr/>
        <a:lstStyle/>
        <a:p>
          <a:endParaRPr lang="fr-FR"/>
        </a:p>
      </dgm:t>
    </dgm:pt>
    <dgm:pt modelId="{03BCFB76-B0FB-4568-B79C-C104DF649B02}">
      <dgm:prSet custT="1"/>
      <dgm:spPr/>
      <dgm:t>
        <a:bodyPr/>
        <a:lstStyle/>
        <a:p>
          <a:r>
            <a:rPr lang="fr-FR" sz="1200" b="1" dirty="0" err="1" smtClean="0"/>
            <a:t>Advisory</a:t>
          </a:r>
          <a:r>
            <a:rPr lang="fr-FR" sz="1200" b="1" dirty="0" smtClean="0"/>
            <a:t> </a:t>
          </a:r>
          <a:r>
            <a:rPr lang="fr-FR" sz="1200" b="1" dirty="0" err="1" smtClean="0"/>
            <a:t>Committee</a:t>
          </a:r>
          <a:endParaRPr lang="fr-FR" sz="1200" b="1" dirty="0" smtClean="0"/>
        </a:p>
        <a:p>
          <a:r>
            <a:rPr lang="fr-FR" sz="1200" b="1" dirty="0" smtClean="0"/>
            <a:t>(AC)</a:t>
          </a:r>
          <a:endParaRPr lang="fr-FR" sz="1200" b="1" dirty="0"/>
        </a:p>
      </dgm:t>
    </dgm:pt>
    <dgm:pt modelId="{B3468D35-A047-4632-9B2B-6C38AAF31681}" type="parTrans" cxnId="{5DD607FF-4FFB-4C8C-AB95-506924C55793}">
      <dgm:prSet/>
      <dgm:spPr/>
      <dgm:t>
        <a:bodyPr/>
        <a:lstStyle/>
        <a:p>
          <a:endParaRPr lang="fr-FR"/>
        </a:p>
      </dgm:t>
    </dgm:pt>
    <dgm:pt modelId="{0024B75A-FD9B-40BA-A695-3481092712CC}" type="sibTrans" cxnId="{5DD607FF-4FFB-4C8C-AB95-506924C55793}">
      <dgm:prSet/>
      <dgm:spPr/>
      <dgm:t>
        <a:bodyPr/>
        <a:lstStyle/>
        <a:p>
          <a:endParaRPr lang="fr-FR"/>
        </a:p>
      </dgm:t>
    </dgm:pt>
    <dgm:pt modelId="{EDEDE894-29B3-4DA8-8060-10A12DB208C9}">
      <dgm:prSet/>
      <dgm:spPr/>
      <dgm:t>
        <a:bodyPr/>
        <a:lstStyle/>
        <a:p>
          <a:r>
            <a:rPr lang="en-US" dirty="0" smtClean="0"/>
            <a:t>External   players   of   all   disciplines   and   all   levels   of   other </a:t>
          </a:r>
          <a:r>
            <a:rPr lang="en-US" dirty="0" err="1" smtClean="0"/>
            <a:t>organisations</a:t>
          </a:r>
          <a:r>
            <a:rPr lang="en-US" dirty="0" smtClean="0"/>
            <a:t>.</a:t>
          </a:r>
          <a:endParaRPr lang="fr-FR" dirty="0"/>
        </a:p>
      </dgm:t>
    </dgm:pt>
    <dgm:pt modelId="{C14F9832-9710-4BD7-A1B8-EF9B9C9ABEFB}" type="parTrans" cxnId="{B3B5AB10-1C58-4323-9959-70F5B6724964}">
      <dgm:prSet/>
      <dgm:spPr/>
      <dgm:t>
        <a:bodyPr/>
        <a:lstStyle/>
        <a:p>
          <a:endParaRPr lang="fr-FR"/>
        </a:p>
      </dgm:t>
    </dgm:pt>
    <dgm:pt modelId="{961A4154-44CC-4F4B-9A0D-FD09B8F1D069}" type="sibTrans" cxnId="{B3B5AB10-1C58-4323-9959-70F5B6724964}">
      <dgm:prSet/>
      <dgm:spPr/>
      <dgm:t>
        <a:bodyPr/>
        <a:lstStyle/>
        <a:p>
          <a:endParaRPr lang="fr-FR"/>
        </a:p>
      </dgm:t>
    </dgm:pt>
    <dgm:pt modelId="{BBF1B6E4-98F1-407A-8A08-639258DC48BB}">
      <dgm:prSet/>
      <dgm:spPr/>
      <dgm:t>
        <a:bodyPr/>
        <a:lstStyle/>
        <a:p>
          <a:r>
            <a:rPr lang="en-US" dirty="0" smtClean="0"/>
            <a:t>Report and give recommendations on </a:t>
          </a:r>
          <a:r>
            <a:rPr lang="en-US" dirty="0" err="1" smtClean="0"/>
            <a:t>programmes</a:t>
          </a:r>
          <a:r>
            <a:rPr lang="en-US" dirty="0" smtClean="0"/>
            <a:t>, structures and practices.</a:t>
          </a:r>
          <a:endParaRPr lang="fr-FR" dirty="0"/>
        </a:p>
      </dgm:t>
    </dgm:pt>
    <dgm:pt modelId="{B72D9446-8104-46F1-B3F3-3C875220B211}" type="parTrans" cxnId="{A46114CA-905A-443E-8E03-B5DA5EF0DE70}">
      <dgm:prSet/>
      <dgm:spPr/>
      <dgm:t>
        <a:bodyPr/>
        <a:lstStyle/>
        <a:p>
          <a:endParaRPr lang="fr-FR"/>
        </a:p>
      </dgm:t>
    </dgm:pt>
    <dgm:pt modelId="{72673684-0CA8-4CC1-B94C-2431F6BF4731}" type="sibTrans" cxnId="{A46114CA-905A-443E-8E03-B5DA5EF0DE70}">
      <dgm:prSet/>
      <dgm:spPr/>
      <dgm:t>
        <a:bodyPr/>
        <a:lstStyle/>
        <a:p>
          <a:endParaRPr lang="fr-FR"/>
        </a:p>
      </dgm:t>
    </dgm:pt>
    <dgm:pt modelId="{2FD2564D-2D24-4B7D-9B28-467D46693D51}">
      <dgm:prSet custT="1"/>
      <dgm:spPr/>
      <dgm:t>
        <a:bodyPr/>
        <a:lstStyle/>
        <a:p>
          <a:r>
            <a:rPr lang="fr-FR" sz="1200" b="1" dirty="0" smtClean="0"/>
            <a:t>Project Management Team</a:t>
          </a:r>
        </a:p>
        <a:p>
          <a:r>
            <a:rPr lang="fr-FR" sz="1200" b="1" dirty="0" smtClean="0"/>
            <a:t>(PMT)</a:t>
          </a:r>
          <a:endParaRPr lang="fr-FR" sz="1200" b="1" dirty="0"/>
        </a:p>
      </dgm:t>
    </dgm:pt>
    <dgm:pt modelId="{E31B34D5-DC51-46E2-88A0-7D5600691AD5}" type="parTrans" cxnId="{68D63BF3-F9EA-4CFD-ACE1-D603A59C1F23}">
      <dgm:prSet/>
      <dgm:spPr/>
      <dgm:t>
        <a:bodyPr/>
        <a:lstStyle/>
        <a:p>
          <a:endParaRPr lang="fr-FR"/>
        </a:p>
      </dgm:t>
    </dgm:pt>
    <dgm:pt modelId="{23D6AE29-EDB7-4875-833A-FF67E51BF80C}" type="sibTrans" cxnId="{68D63BF3-F9EA-4CFD-ACE1-D603A59C1F23}">
      <dgm:prSet/>
      <dgm:spPr/>
      <dgm:t>
        <a:bodyPr/>
        <a:lstStyle/>
        <a:p>
          <a:endParaRPr lang="fr-FR"/>
        </a:p>
      </dgm:t>
    </dgm:pt>
    <dgm:pt modelId="{13AF9D9D-2E2F-4937-8BFF-6E1564CBEFBC}">
      <dgm:prSet custT="1"/>
      <dgm:spPr/>
      <dgm:t>
        <a:bodyPr/>
        <a:lstStyle/>
        <a:p>
          <a:r>
            <a:rPr lang="en-US" sz="1200" dirty="0" smtClean="0"/>
            <a:t>Administrative staff</a:t>
          </a:r>
          <a:endParaRPr lang="fr-FR" sz="1200" dirty="0"/>
        </a:p>
      </dgm:t>
    </dgm:pt>
    <dgm:pt modelId="{1209F24D-F8FD-4604-B50A-11DF848EF1F6}" type="parTrans" cxnId="{33699F6D-FAC0-444C-A9F5-902905990078}">
      <dgm:prSet/>
      <dgm:spPr/>
      <dgm:t>
        <a:bodyPr/>
        <a:lstStyle/>
        <a:p>
          <a:endParaRPr lang="fr-FR"/>
        </a:p>
      </dgm:t>
    </dgm:pt>
    <dgm:pt modelId="{2B6BB79E-D36E-42A8-ACFC-E38F3D46D303}" type="sibTrans" cxnId="{33699F6D-FAC0-444C-A9F5-902905990078}">
      <dgm:prSet/>
      <dgm:spPr/>
      <dgm:t>
        <a:bodyPr/>
        <a:lstStyle/>
        <a:p>
          <a:endParaRPr lang="fr-FR"/>
        </a:p>
      </dgm:t>
    </dgm:pt>
    <dgm:pt modelId="{3225BEA1-2C2C-4E56-8798-66F7CB8F5974}">
      <dgm:prSet custT="1"/>
      <dgm:spPr/>
      <dgm:t>
        <a:bodyPr/>
        <a:lstStyle/>
        <a:p>
          <a:r>
            <a:rPr lang="en-US" sz="1200" dirty="0" smtClean="0"/>
            <a:t>In charge of the overall management.</a:t>
          </a:r>
          <a:endParaRPr lang="fr-FR" sz="1200" dirty="0"/>
        </a:p>
      </dgm:t>
    </dgm:pt>
    <dgm:pt modelId="{49F83316-409A-4A8A-8875-F476EC22F126}" type="parTrans" cxnId="{D82592D1-9CAD-4B57-BBD4-A6C02266D0B0}">
      <dgm:prSet/>
      <dgm:spPr/>
      <dgm:t>
        <a:bodyPr/>
        <a:lstStyle/>
        <a:p>
          <a:endParaRPr lang="fr-FR"/>
        </a:p>
      </dgm:t>
    </dgm:pt>
    <dgm:pt modelId="{A22BFB61-5910-433E-B5CE-370A372B3ECE}" type="sibTrans" cxnId="{D82592D1-9CAD-4B57-BBD4-A6C02266D0B0}">
      <dgm:prSet/>
      <dgm:spPr/>
      <dgm:t>
        <a:bodyPr/>
        <a:lstStyle/>
        <a:p>
          <a:endParaRPr lang="fr-FR"/>
        </a:p>
      </dgm:t>
    </dgm:pt>
    <dgm:pt modelId="{6BEB9965-559A-4961-AF8D-1C17F4E21151}" type="pres">
      <dgm:prSet presAssocID="{451C2C12-2318-4F7C-ADCE-6047D3A2C1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F67AC01-FACE-483E-9276-51C865D025CD}" type="pres">
      <dgm:prSet presAssocID="{095631B8-77D1-4568-A659-C941F8D7F069}" presName="composite" presStyleCnt="0"/>
      <dgm:spPr/>
    </dgm:pt>
    <dgm:pt modelId="{229CE8E2-CD3A-4751-9C57-27F4C75C5B1C}" type="pres">
      <dgm:prSet presAssocID="{095631B8-77D1-4568-A659-C941F8D7F069}" presName="parTx" presStyleLbl="alignNode1" presStyleIdx="0" presStyleCnt="5" custLinFactX="100000" custLinFactY="-100000" custLinFactNeighborX="138841" custLinFactNeighborY="-136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AB214D-7D2C-429D-94FA-26E446153A5B}" type="pres">
      <dgm:prSet presAssocID="{095631B8-77D1-4568-A659-C941F8D7F069}" presName="desTx" presStyleLbl="alignAccFollowNode1" presStyleIdx="0" presStyleCnt="5" custLinFactX="100000" custLinFactNeighborX="139623" custLinFactNeighborY="-628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3C440E-C5A3-49ED-9F68-E532B9121D49}" type="pres">
      <dgm:prSet presAssocID="{BAB55A35-8924-4B3C-A84D-7FD45EB920DF}" presName="space" presStyleCnt="0"/>
      <dgm:spPr/>
    </dgm:pt>
    <dgm:pt modelId="{7442726B-0700-481D-BD19-79E907453EF3}" type="pres">
      <dgm:prSet presAssocID="{FC86CC12-4EA2-48C5-82A0-8BEAF0B05A25}" presName="composite" presStyleCnt="0"/>
      <dgm:spPr/>
    </dgm:pt>
    <dgm:pt modelId="{D9344C5C-25D4-4232-9378-1F7D861253B0}" type="pres">
      <dgm:prSet presAssocID="{FC86CC12-4EA2-48C5-82A0-8BEAF0B05A25}" presName="parTx" presStyleLbl="alignNode1" presStyleIdx="1" presStyleCnt="5" custLinFactY="-59585" custLinFactNeighborX="-4579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D512AB-5C64-43B7-BF36-E39CDBFDA651}" type="pres">
      <dgm:prSet presAssocID="{FC86CC12-4EA2-48C5-82A0-8BEAF0B05A25}" presName="desTx" presStyleLbl="alignAccFollowNode1" presStyleIdx="1" presStyleCnt="5" custLinFactNeighborX="-45296" custLinFactNeighborY="-420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D97BE6-EF8E-4434-B172-96AAE90E86CF}" type="pres">
      <dgm:prSet presAssocID="{CD25B1B6-CB45-4F4B-9BAF-E1B861CCD909}" presName="space" presStyleCnt="0"/>
      <dgm:spPr/>
    </dgm:pt>
    <dgm:pt modelId="{8193CBFF-7B2E-473C-A291-EA34DB1DBEF8}" type="pres">
      <dgm:prSet presAssocID="{D14155A8-908C-4211-A50B-5CC7233ABE61}" presName="composite" presStyleCnt="0"/>
      <dgm:spPr/>
    </dgm:pt>
    <dgm:pt modelId="{E3A22A2C-FEE3-435E-9F32-2E2D4E756142}" type="pres">
      <dgm:prSet presAssocID="{D14155A8-908C-4211-A50B-5CC7233ABE61}" presName="parTx" presStyleLbl="alignNode1" presStyleIdx="2" presStyleCnt="5" custLinFactY="100000" custLinFactNeighborX="-52801" custLinFactNeighborY="1765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5885A3-427C-4359-AC50-CE06FA1F4BFC}" type="pres">
      <dgm:prSet presAssocID="{D14155A8-908C-4211-A50B-5CC7233ABE61}" presName="desTx" presStyleLbl="alignAccFollowNode1" presStyleIdx="2" presStyleCnt="5" custScaleY="79829" custLinFactNeighborX="-52655" custLinFactNeighborY="629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72D513-5FD4-4D64-A03C-411ED880C72F}" type="pres">
      <dgm:prSet presAssocID="{FE9F6180-DA21-4E01-A10B-95464236B4E3}" presName="space" presStyleCnt="0"/>
      <dgm:spPr/>
    </dgm:pt>
    <dgm:pt modelId="{2908A9B5-D7ED-43AE-BF25-126E9AF7988D}" type="pres">
      <dgm:prSet presAssocID="{03BCFB76-B0FB-4568-B79C-C104DF649B02}" presName="composite" presStyleCnt="0"/>
      <dgm:spPr/>
    </dgm:pt>
    <dgm:pt modelId="{E34C7CE2-579A-4A65-BB1B-64F69FC24F54}" type="pres">
      <dgm:prSet presAssocID="{03BCFB76-B0FB-4568-B79C-C104DF649B02}" presName="parTx" presStyleLbl="alignNode1" presStyleIdx="3" presStyleCnt="5" custLinFactY="100000" custLinFactNeighborX="-11485" custLinFactNeighborY="1670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6A2F14-BDD2-4CCB-9186-BAD89E36CB2F}" type="pres">
      <dgm:prSet presAssocID="{03BCFB76-B0FB-4568-B79C-C104DF649B02}" presName="desTx" presStyleLbl="alignAccFollowNode1" presStyleIdx="3" presStyleCnt="5" custScaleY="77379" custLinFactNeighborX="-11572" custLinFactNeighborY="604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24D62D-BE8F-442B-A287-185E61D31B79}" type="pres">
      <dgm:prSet presAssocID="{0024B75A-FD9B-40BA-A695-3481092712CC}" presName="space" presStyleCnt="0"/>
      <dgm:spPr/>
    </dgm:pt>
    <dgm:pt modelId="{D4369B7B-7371-49A1-88B1-3B22917EE53D}" type="pres">
      <dgm:prSet presAssocID="{2FD2564D-2D24-4B7D-9B28-467D46693D51}" presName="composite" presStyleCnt="0"/>
      <dgm:spPr/>
    </dgm:pt>
    <dgm:pt modelId="{8F0BE27B-72E8-4EA2-86E2-9FE2A98402E1}" type="pres">
      <dgm:prSet presAssocID="{2FD2564D-2D24-4B7D-9B28-467D46693D51}" presName="parTx" presStyleLbl="alignNode1" presStyleIdx="4" presStyleCnt="5" custLinFactY="-71114" custLinFactNeighborX="-4790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657BB3-E944-4CCB-ACEF-BBF2DC867B9D}" type="pres">
      <dgm:prSet presAssocID="{2FD2564D-2D24-4B7D-9B28-467D46693D51}" presName="desTx" presStyleLbl="alignAccFollowNode1" presStyleIdx="4" presStyleCnt="5" custScaleY="73408" custLinFactNeighborX="-47902" custLinFactNeighborY="-581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32D0928-A9A5-4D7F-AFF3-BA6858EDF361}" type="presOf" srcId="{ACAB90CC-E9B4-467F-AFB3-D48CFD6C3036}" destId="{79AB214D-7D2C-429D-94FA-26E446153A5B}" srcOrd="0" destOrd="1" presId="urn:microsoft.com/office/officeart/2005/8/layout/hList1"/>
    <dgm:cxn modelId="{A46114CA-905A-443E-8E03-B5DA5EF0DE70}" srcId="{03BCFB76-B0FB-4568-B79C-C104DF649B02}" destId="{BBF1B6E4-98F1-407A-8A08-639258DC48BB}" srcOrd="1" destOrd="0" parTransId="{B72D9446-8104-46F1-B3F3-3C875220B211}" sibTransId="{72673684-0CA8-4CC1-B94C-2431F6BF4731}"/>
    <dgm:cxn modelId="{A0C560CC-7E77-4D12-8567-6DA09764879B}" srcId="{D14155A8-908C-4211-A50B-5CC7233ABE61}" destId="{856D0E43-39CB-4062-9756-39D7A32C967E}" srcOrd="0" destOrd="0" parTransId="{9B24A262-1C3E-4569-BB11-66309DC0EC26}" sibTransId="{FDD0F27A-14B9-40C8-BD6F-DF70669C8363}"/>
    <dgm:cxn modelId="{080D2454-BB08-4ABF-833B-CFAE56A1BC21}" type="presOf" srcId="{52153D3C-DAD9-4043-BC1A-5A932A3AC184}" destId="{00D512AB-5C64-43B7-BF36-E39CDBFDA651}" srcOrd="0" destOrd="0" presId="urn:microsoft.com/office/officeart/2005/8/layout/hList1"/>
    <dgm:cxn modelId="{895E12EA-418A-4AC4-8459-51388C62CA24}" type="presOf" srcId="{BF5A7AF4-3F8C-423D-829B-6C693C94986F}" destId="{00D512AB-5C64-43B7-BF36-E39CDBFDA651}" srcOrd="0" destOrd="1" presId="urn:microsoft.com/office/officeart/2005/8/layout/hList1"/>
    <dgm:cxn modelId="{68D63BF3-F9EA-4CFD-ACE1-D603A59C1F23}" srcId="{451C2C12-2318-4F7C-ADCE-6047D3A2C176}" destId="{2FD2564D-2D24-4B7D-9B28-467D46693D51}" srcOrd="4" destOrd="0" parTransId="{E31B34D5-DC51-46E2-88A0-7D5600691AD5}" sibTransId="{23D6AE29-EDB7-4875-833A-FF67E51BF80C}"/>
    <dgm:cxn modelId="{798A7B04-E9C9-4471-9AD3-3054371AB235}" type="presOf" srcId="{451C2C12-2318-4F7C-ADCE-6047D3A2C176}" destId="{6BEB9965-559A-4961-AF8D-1C17F4E21151}" srcOrd="0" destOrd="0" presId="urn:microsoft.com/office/officeart/2005/8/layout/hList1"/>
    <dgm:cxn modelId="{F47E8EB7-D3CF-4730-86E5-BE6E44750411}" type="presOf" srcId="{3225BEA1-2C2C-4E56-8798-66F7CB8F5974}" destId="{F8657BB3-E944-4CCB-ACEF-BBF2DC867B9D}" srcOrd="0" destOrd="1" presId="urn:microsoft.com/office/officeart/2005/8/layout/hList1"/>
    <dgm:cxn modelId="{52C83F2E-7468-410E-A413-2F11CF2A5E13}" type="presOf" srcId="{204988B4-7F9C-4900-A282-2604162E9FDB}" destId="{79AB214D-7D2C-429D-94FA-26E446153A5B}" srcOrd="0" destOrd="0" presId="urn:microsoft.com/office/officeart/2005/8/layout/hList1"/>
    <dgm:cxn modelId="{F5DDCFF3-92A5-4E9F-9D34-218EDD7DCB52}" type="presOf" srcId="{03BCFB76-B0FB-4568-B79C-C104DF649B02}" destId="{E34C7CE2-579A-4A65-BB1B-64F69FC24F54}" srcOrd="0" destOrd="0" presId="urn:microsoft.com/office/officeart/2005/8/layout/hList1"/>
    <dgm:cxn modelId="{958777C5-EB05-4BA9-A9FF-6C5F1D67A7FB}" type="presOf" srcId="{856D0E43-39CB-4062-9756-39D7A32C967E}" destId="{895885A3-427C-4359-AC50-CE06FA1F4BFC}" srcOrd="0" destOrd="0" presId="urn:microsoft.com/office/officeart/2005/8/layout/hList1"/>
    <dgm:cxn modelId="{DAF1D1F5-2461-433C-B9CE-21860BF45CF0}" srcId="{FC86CC12-4EA2-48C5-82A0-8BEAF0B05A25}" destId="{52153D3C-DAD9-4043-BC1A-5A932A3AC184}" srcOrd="0" destOrd="0" parTransId="{122A6106-A0CB-49DD-94BB-EFEE09831C92}" sibTransId="{824A2813-A898-4318-8615-497E66ADF339}"/>
    <dgm:cxn modelId="{3117381C-0F5D-4F92-BC8B-835772114398}" type="presOf" srcId="{D7475596-1A17-4D73-A5ED-E3C6065A90CC}" destId="{895885A3-427C-4359-AC50-CE06FA1F4BFC}" srcOrd="0" destOrd="1" presId="urn:microsoft.com/office/officeart/2005/8/layout/hList1"/>
    <dgm:cxn modelId="{88966C69-381A-47EB-A92D-A65F0086D1A5}" type="presOf" srcId="{13AF9D9D-2E2F-4937-8BFF-6E1564CBEFBC}" destId="{F8657BB3-E944-4CCB-ACEF-BBF2DC867B9D}" srcOrd="0" destOrd="0" presId="urn:microsoft.com/office/officeart/2005/8/layout/hList1"/>
    <dgm:cxn modelId="{4464C322-60EB-41DA-BC41-9B41D962E215}" type="presOf" srcId="{FC86CC12-4EA2-48C5-82A0-8BEAF0B05A25}" destId="{D9344C5C-25D4-4232-9378-1F7D861253B0}" srcOrd="0" destOrd="0" presId="urn:microsoft.com/office/officeart/2005/8/layout/hList1"/>
    <dgm:cxn modelId="{D82592D1-9CAD-4B57-BBD4-A6C02266D0B0}" srcId="{2FD2564D-2D24-4B7D-9B28-467D46693D51}" destId="{3225BEA1-2C2C-4E56-8798-66F7CB8F5974}" srcOrd="1" destOrd="0" parTransId="{49F83316-409A-4A8A-8875-F476EC22F126}" sibTransId="{A22BFB61-5910-433E-B5CE-370A372B3ECE}"/>
    <dgm:cxn modelId="{02496F68-BC5A-4075-BFBE-1EC568D4C4F0}" srcId="{095631B8-77D1-4568-A659-C941F8D7F069}" destId="{ACAB90CC-E9B4-467F-AFB3-D48CFD6C3036}" srcOrd="1" destOrd="0" parTransId="{3A780314-C838-43F4-AFC1-1BFF2EA89962}" sibTransId="{17F1F65B-F609-4876-B203-7D1341004951}"/>
    <dgm:cxn modelId="{E1DB5048-715C-4628-9B5A-5F325464B6E3}" srcId="{451C2C12-2318-4F7C-ADCE-6047D3A2C176}" destId="{095631B8-77D1-4568-A659-C941F8D7F069}" srcOrd="0" destOrd="0" parTransId="{16B7BA18-D2C9-4CFC-A619-814B38EA1683}" sibTransId="{BAB55A35-8924-4B3C-A84D-7FD45EB920DF}"/>
    <dgm:cxn modelId="{C3D8AC43-A042-4906-A559-B6215CF22CF2}" type="presOf" srcId="{D14155A8-908C-4211-A50B-5CC7233ABE61}" destId="{E3A22A2C-FEE3-435E-9F32-2E2D4E756142}" srcOrd="0" destOrd="0" presId="urn:microsoft.com/office/officeart/2005/8/layout/hList1"/>
    <dgm:cxn modelId="{B4CC7973-B06B-40CC-A2EE-11446A5B30D6}" srcId="{451C2C12-2318-4F7C-ADCE-6047D3A2C176}" destId="{D14155A8-908C-4211-A50B-5CC7233ABE61}" srcOrd="2" destOrd="0" parTransId="{2E1D3149-6794-4183-A06E-D032901C2C8A}" sibTransId="{FE9F6180-DA21-4E01-A10B-95464236B4E3}"/>
    <dgm:cxn modelId="{A993EB01-1F89-44B5-A7C4-AD465AE53FCA}" srcId="{D14155A8-908C-4211-A50B-5CC7233ABE61}" destId="{D7475596-1A17-4D73-A5ED-E3C6065A90CC}" srcOrd="1" destOrd="0" parTransId="{22720B9C-B3DC-42D5-A3B7-435BFD7F3111}" sibTransId="{D6484D39-BB1F-49BC-9B27-698BDDA0F101}"/>
    <dgm:cxn modelId="{727CDC01-62E1-410A-96D9-6CFA30C8561C}" srcId="{FC86CC12-4EA2-48C5-82A0-8BEAF0B05A25}" destId="{BF5A7AF4-3F8C-423D-829B-6C693C94986F}" srcOrd="1" destOrd="0" parTransId="{AD398C87-BF4D-4847-9322-770371B3482E}" sibTransId="{AD35A296-DAAA-48B4-9FF7-FC6BD0E85522}"/>
    <dgm:cxn modelId="{76953304-CDAF-4C36-ADD2-D5B5D604F7C2}" type="presOf" srcId="{2FD2564D-2D24-4B7D-9B28-467D46693D51}" destId="{8F0BE27B-72E8-4EA2-86E2-9FE2A98402E1}" srcOrd="0" destOrd="0" presId="urn:microsoft.com/office/officeart/2005/8/layout/hList1"/>
    <dgm:cxn modelId="{B3B5AB10-1C58-4323-9959-70F5B6724964}" srcId="{03BCFB76-B0FB-4568-B79C-C104DF649B02}" destId="{EDEDE894-29B3-4DA8-8060-10A12DB208C9}" srcOrd="0" destOrd="0" parTransId="{C14F9832-9710-4BD7-A1B8-EF9B9C9ABEFB}" sibTransId="{961A4154-44CC-4F4B-9A0D-FD09B8F1D069}"/>
    <dgm:cxn modelId="{F5DA6E37-4B80-4D67-907B-5E3A531F341B}" srcId="{451C2C12-2318-4F7C-ADCE-6047D3A2C176}" destId="{FC86CC12-4EA2-48C5-82A0-8BEAF0B05A25}" srcOrd="1" destOrd="0" parTransId="{7569DC68-CC62-4A79-AF4D-81FB651F1981}" sibTransId="{CD25B1B6-CB45-4F4B-9BAF-E1B861CCD909}"/>
    <dgm:cxn modelId="{DBE8C4F0-5A1C-46B6-A4D8-91AD86102455}" type="presOf" srcId="{BBF1B6E4-98F1-407A-8A08-639258DC48BB}" destId="{256A2F14-BDD2-4CCB-9186-BAD89E36CB2F}" srcOrd="0" destOrd="1" presId="urn:microsoft.com/office/officeart/2005/8/layout/hList1"/>
    <dgm:cxn modelId="{5DD607FF-4FFB-4C8C-AB95-506924C55793}" srcId="{451C2C12-2318-4F7C-ADCE-6047D3A2C176}" destId="{03BCFB76-B0FB-4568-B79C-C104DF649B02}" srcOrd="3" destOrd="0" parTransId="{B3468D35-A047-4632-9B2B-6C38AAF31681}" sibTransId="{0024B75A-FD9B-40BA-A695-3481092712CC}"/>
    <dgm:cxn modelId="{54377A49-F8C9-4754-AA78-9E957B2996C5}" srcId="{095631B8-77D1-4568-A659-C941F8D7F069}" destId="{204988B4-7F9C-4900-A282-2604162E9FDB}" srcOrd="0" destOrd="0" parTransId="{6E8BF54C-0C97-4566-BF2C-8B1825B1486A}" sibTransId="{5B6A38B3-B092-4032-9D9C-F8ABB94DEEF2}"/>
    <dgm:cxn modelId="{B3DFEA6B-9FA9-4431-B177-2C39E0FADABD}" type="presOf" srcId="{095631B8-77D1-4568-A659-C941F8D7F069}" destId="{229CE8E2-CD3A-4751-9C57-27F4C75C5B1C}" srcOrd="0" destOrd="0" presId="urn:microsoft.com/office/officeart/2005/8/layout/hList1"/>
    <dgm:cxn modelId="{33699F6D-FAC0-444C-A9F5-902905990078}" srcId="{2FD2564D-2D24-4B7D-9B28-467D46693D51}" destId="{13AF9D9D-2E2F-4937-8BFF-6E1564CBEFBC}" srcOrd="0" destOrd="0" parTransId="{1209F24D-F8FD-4604-B50A-11DF848EF1F6}" sibTransId="{2B6BB79E-D36E-42A8-ACFC-E38F3D46D303}"/>
    <dgm:cxn modelId="{8BDC0051-F2A5-4FDA-A56F-D6ADAD241253}" type="presOf" srcId="{EDEDE894-29B3-4DA8-8060-10A12DB208C9}" destId="{256A2F14-BDD2-4CCB-9186-BAD89E36CB2F}" srcOrd="0" destOrd="0" presId="urn:microsoft.com/office/officeart/2005/8/layout/hList1"/>
    <dgm:cxn modelId="{EAF1642D-E84D-42B2-9060-F133C6BD92CA}" type="presParOf" srcId="{6BEB9965-559A-4961-AF8D-1C17F4E21151}" destId="{9F67AC01-FACE-483E-9276-51C865D025CD}" srcOrd="0" destOrd="0" presId="urn:microsoft.com/office/officeart/2005/8/layout/hList1"/>
    <dgm:cxn modelId="{9DF304B9-75E3-4D80-97B2-6B988E728B09}" type="presParOf" srcId="{9F67AC01-FACE-483E-9276-51C865D025CD}" destId="{229CE8E2-CD3A-4751-9C57-27F4C75C5B1C}" srcOrd="0" destOrd="0" presId="urn:microsoft.com/office/officeart/2005/8/layout/hList1"/>
    <dgm:cxn modelId="{67C5073B-1F11-4838-8EB3-E5C329890CD9}" type="presParOf" srcId="{9F67AC01-FACE-483E-9276-51C865D025CD}" destId="{79AB214D-7D2C-429D-94FA-26E446153A5B}" srcOrd="1" destOrd="0" presId="urn:microsoft.com/office/officeart/2005/8/layout/hList1"/>
    <dgm:cxn modelId="{F676C5A4-C186-4F13-8C46-B1F21E4694F8}" type="presParOf" srcId="{6BEB9965-559A-4961-AF8D-1C17F4E21151}" destId="{2B3C440E-C5A3-49ED-9F68-E532B9121D49}" srcOrd="1" destOrd="0" presId="urn:microsoft.com/office/officeart/2005/8/layout/hList1"/>
    <dgm:cxn modelId="{9502DC08-486B-4430-8000-91E9AC2E5270}" type="presParOf" srcId="{6BEB9965-559A-4961-AF8D-1C17F4E21151}" destId="{7442726B-0700-481D-BD19-79E907453EF3}" srcOrd="2" destOrd="0" presId="urn:microsoft.com/office/officeart/2005/8/layout/hList1"/>
    <dgm:cxn modelId="{484AE85D-F1B2-4D29-9705-1B10A6F110E5}" type="presParOf" srcId="{7442726B-0700-481D-BD19-79E907453EF3}" destId="{D9344C5C-25D4-4232-9378-1F7D861253B0}" srcOrd="0" destOrd="0" presId="urn:microsoft.com/office/officeart/2005/8/layout/hList1"/>
    <dgm:cxn modelId="{8B9F4F42-04FF-4A76-A856-021F5F4FDD07}" type="presParOf" srcId="{7442726B-0700-481D-BD19-79E907453EF3}" destId="{00D512AB-5C64-43B7-BF36-E39CDBFDA651}" srcOrd="1" destOrd="0" presId="urn:microsoft.com/office/officeart/2005/8/layout/hList1"/>
    <dgm:cxn modelId="{0CF2B123-25C0-47A3-AAD0-153C58702D45}" type="presParOf" srcId="{6BEB9965-559A-4961-AF8D-1C17F4E21151}" destId="{40D97BE6-EF8E-4434-B172-96AAE90E86CF}" srcOrd="3" destOrd="0" presId="urn:microsoft.com/office/officeart/2005/8/layout/hList1"/>
    <dgm:cxn modelId="{9989656E-8517-41F4-A025-42020711F708}" type="presParOf" srcId="{6BEB9965-559A-4961-AF8D-1C17F4E21151}" destId="{8193CBFF-7B2E-473C-A291-EA34DB1DBEF8}" srcOrd="4" destOrd="0" presId="urn:microsoft.com/office/officeart/2005/8/layout/hList1"/>
    <dgm:cxn modelId="{55AFAF6D-B34D-4912-A107-3DCFB06189D2}" type="presParOf" srcId="{8193CBFF-7B2E-473C-A291-EA34DB1DBEF8}" destId="{E3A22A2C-FEE3-435E-9F32-2E2D4E756142}" srcOrd="0" destOrd="0" presId="urn:microsoft.com/office/officeart/2005/8/layout/hList1"/>
    <dgm:cxn modelId="{771DDE65-CD3A-4BC2-8718-66C6705EDBD3}" type="presParOf" srcId="{8193CBFF-7B2E-473C-A291-EA34DB1DBEF8}" destId="{895885A3-427C-4359-AC50-CE06FA1F4BFC}" srcOrd="1" destOrd="0" presId="urn:microsoft.com/office/officeart/2005/8/layout/hList1"/>
    <dgm:cxn modelId="{61940CE4-5ACF-429F-B3CF-CAC46E9A5AAB}" type="presParOf" srcId="{6BEB9965-559A-4961-AF8D-1C17F4E21151}" destId="{7172D513-5FD4-4D64-A03C-411ED880C72F}" srcOrd="5" destOrd="0" presId="urn:microsoft.com/office/officeart/2005/8/layout/hList1"/>
    <dgm:cxn modelId="{2C5F7DBE-7583-46CA-8BDA-360779E39E68}" type="presParOf" srcId="{6BEB9965-559A-4961-AF8D-1C17F4E21151}" destId="{2908A9B5-D7ED-43AE-BF25-126E9AF7988D}" srcOrd="6" destOrd="0" presId="urn:microsoft.com/office/officeart/2005/8/layout/hList1"/>
    <dgm:cxn modelId="{A505EF53-CC04-4E5B-9EF3-8060F5F5AA83}" type="presParOf" srcId="{2908A9B5-D7ED-43AE-BF25-126E9AF7988D}" destId="{E34C7CE2-579A-4A65-BB1B-64F69FC24F54}" srcOrd="0" destOrd="0" presId="urn:microsoft.com/office/officeart/2005/8/layout/hList1"/>
    <dgm:cxn modelId="{D73E39CA-9CC9-4F21-B698-BE6E0F4F8740}" type="presParOf" srcId="{2908A9B5-D7ED-43AE-BF25-126E9AF7988D}" destId="{256A2F14-BDD2-4CCB-9186-BAD89E36CB2F}" srcOrd="1" destOrd="0" presId="urn:microsoft.com/office/officeart/2005/8/layout/hList1"/>
    <dgm:cxn modelId="{456799E4-A7ED-4D84-9731-8441A1DE612D}" type="presParOf" srcId="{6BEB9965-559A-4961-AF8D-1C17F4E21151}" destId="{2724D62D-BE8F-442B-A287-185E61D31B79}" srcOrd="7" destOrd="0" presId="urn:microsoft.com/office/officeart/2005/8/layout/hList1"/>
    <dgm:cxn modelId="{A4799A62-7B65-4ADB-A36A-01E48EFD6F6F}" type="presParOf" srcId="{6BEB9965-559A-4961-AF8D-1C17F4E21151}" destId="{D4369B7B-7371-49A1-88B1-3B22917EE53D}" srcOrd="8" destOrd="0" presId="urn:microsoft.com/office/officeart/2005/8/layout/hList1"/>
    <dgm:cxn modelId="{FB05956A-7855-4439-AB8F-44F311AF644B}" type="presParOf" srcId="{D4369B7B-7371-49A1-88B1-3B22917EE53D}" destId="{8F0BE27B-72E8-4EA2-86E2-9FE2A98402E1}" srcOrd="0" destOrd="0" presId="urn:microsoft.com/office/officeart/2005/8/layout/hList1"/>
    <dgm:cxn modelId="{C99D7FD3-05C1-46D6-951D-06D8D9C23FBC}" type="presParOf" srcId="{D4369B7B-7371-49A1-88B1-3B22917EE53D}" destId="{F8657BB3-E944-4CCB-ACEF-BBF2DC867B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CE8E2-CD3A-4751-9C57-27F4C75C5B1C}">
      <dsp:nvSpPr>
        <dsp:cNvPr id="0" name=""/>
        <dsp:cNvSpPr/>
      </dsp:nvSpPr>
      <dsp:spPr>
        <a:xfrm>
          <a:off x="3942482" y="206866"/>
          <a:ext cx="1648871" cy="58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Governing</a:t>
          </a:r>
          <a:r>
            <a:rPr lang="fr-FR" sz="1400" b="1" kern="1200" dirty="0" smtClean="0"/>
            <a:t> </a:t>
          </a:r>
          <a:r>
            <a:rPr lang="fr-FR" sz="1400" b="1" kern="1200" dirty="0" err="1" smtClean="0"/>
            <a:t>Board</a:t>
          </a:r>
          <a:endParaRPr lang="fr-F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(GB)</a:t>
          </a:r>
          <a:endParaRPr lang="fr-FR" sz="1400" b="1" kern="1200" dirty="0"/>
        </a:p>
      </dsp:txBody>
      <dsp:txXfrm>
        <a:off x="3942482" y="206866"/>
        <a:ext cx="1648871" cy="587450"/>
      </dsp:txXfrm>
    </dsp:sp>
    <dsp:sp modelId="{79AB214D-7D2C-429D-94FA-26E446153A5B}">
      <dsp:nvSpPr>
        <dsp:cNvPr id="0" name=""/>
        <dsp:cNvSpPr/>
      </dsp:nvSpPr>
      <dsp:spPr>
        <a:xfrm>
          <a:off x="3955376" y="791115"/>
          <a:ext cx="1648871" cy="22106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Rectors/Presidents) 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Responsible for decision-making, endorsement of the missions and budget. </a:t>
          </a:r>
          <a:endParaRPr lang="fr-FR" sz="1200" kern="1200" dirty="0"/>
        </a:p>
      </dsp:txBody>
      <dsp:txXfrm>
        <a:off x="3955376" y="791115"/>
        <a:ext cx="1648871" cy="2210632"/>
      </dsp:txXfrm>
    </dsp:sp>
    <dsp:sp modelId="{D9344C5C-25D4-4232-9378-1F7D861253B0}">
      <dsp:nvSpPr>
        <dsp:cNvPr id="0" name=""/>
        <dsp:cNvSpPr/>
      </dsp:nvSpPr>
      <dsp:spPr>
        <a:xfrm>
          <a:off x="1128881" y="656095"/>
          <a:ext cx="1648871" cy="58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/>
            <a:t>Executive</a:t>
          </a:r>
          <a:r>
            <a:rPr lang="fr-FR" sz="1200" b="1" kern="1200" dirty="0" smtClean="0"/>
            <a:t> </a:t>
          </a:r>
          <a:r>
            <a:rPr lang="fr-FR" sz="1200" b="1" kern="1200" dirty="0" err="1" smtClean="0"/>
            <a:t>Board</a:t>
          </a:r>
          <a:endParaRPr lang="fr-FR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(EB)</a:t>
          </a:r>
          <a:endParaRPr lang="fr-FR" sz="1200" b="1" kern="1200" dirty="0"/>
        </a:p>
      </dsp:txBody>
      <dsp:txXfrm>
        <a:off x="1128881" y="656095"/>
        <a:ext cx="1648871" cy="587450"/>
      </dsp:txXfrm>
    </dsp:sp>
    <dsp:sp modelId="{00D512AB-5C64-43B7-BF36-E39CDBFDA651}">
      <dsp:nvSpPr>
        <dsp:cNvPr id="0" name=""/>
        <dsp:cNvSpPr/>
      </dsp:nvSpPr>
      <dsp:spPr>
        <a:xfrm>
          <a:off x="1137142" y="1251877"/>
          <a:ext cx="1648871" cy="22106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Vice-Rector/vice-Presidents,   academics,   administrative   staff   and associated partners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 charge of defining the strategy and ensuring the implementation of the WP missions. </a:t>
          </a:r>
          <a:endParaRPr lang="fr-FR" sz="1200" kern="1200" dirty="0"/>
        </a:p>
      </dsp:txBody>
      <dsp:txXfrm>
        <a:off x="1137142" y="1251877"/>
        <a:ext cx="1648871" cy="2210632"/>
      </dsp:txXfrm>
    </dsp:sp>
    <dsp:sp modelId="{E3A22A2C-FEE3-435E-9F32-2E2D4E756142}">
      <dsp:nvSpPr>
        <dsp:cNvPr id="0" name=""/>
        <dsp:cNvSpPr/>
      </dsp:nvSpPr>
      <dsp:spPr>
        <a:xfrm>
          <a:off x="2893107" y="3329819"/>
          <a:ext cx="1648871" cy="58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/>
            <a:t>Student</a:t>
          </a:r>
          <a:r>
            <a:rPr lang="fr-FR" sz="1200" b="1" kern="1200" dirty="0" smtClean="0"/>
            <a:t> </a:t>
          </a:r>
          <a:r>
            <a:rPr lang="fr-FR" sz="1200" b="1" kern="1200" dirty="0" err="1" smtClean="0"/>
            <a:t>Board</a:t>
          </a:r>
          <a:endParaRPr lang="fr-FR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(SB) </a:t>
          </a:r>
          <a:endParaRPr lang="fr-FR" sz="1200" b="1" kern="1200" dirty="0"/>
        </a:p>
      </dsp:txBody>
      <dsp:txXfrm>
        <a:off x="2893107" y="3329819"/>
        <a:ext cx="1648871" cy="587450"/>
      </dsp:txXfrm>
    </dsp:sp>
    <dsp:sp modelId="{895885A3-427C-4359-AC50-CE06FA1F4BFC}">
      <dsp:nvSpPr>
        <dsp:cNvPr id="0" name=""/>
        <dsp:cNvSpPr/>
      </dsp:nvSpPr>
      <dsp:spPr>
        <a:xfrm>
          <a:off x="2895515" y="3906543"/>
          <a:ext cx="1648871" cy="17647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Students of all levels, lifelong learners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Participation in all the missions (</a:t>
          </a:r>
          <a:r>
            <a:rPr lang="en-US" sz="1200" kern="1200" dirty="0" err="1" smtClean="0"/>
            <a:t>programme</a:t>
          </a:r>
          <a:r>
            <a:rPr lang="en-US" sz="1200" kern="1200" dirty="0" smtClean="0"/>
            <a:t> design, campus life, sharing of best practices)</a:t>
          </a:r>
          <a:endParaRPr lang="fr-FR" sz="1200" kern="1200" dirty="0"/>
        </a:p>
      </dsp:txBody>
      <dsp:txXfrm>
        <a:off x="2895515" y="3906543"/>
        <a:ext cx="1648871" cy="1764726"/>
      </dsp:txXfrm>
    </dsp:sp>
    <dsp:sp modelId="{E34C7CE2-579A-4A65-BB1B-64F69FC24F54}">
      <dsp:nvSpPr>
        <dsp:cNvPr id="0" name=""/>
        <dsp:cNvSpPr/>
      </dsp:nvSpPr>
      <dsp:spPr>
        <a:xfrm>
          <a:off x="5454068" y="3287599"/>
          <a:ext cx="1648871" cy="58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/>
            <a:t>Advisory</a:t>
          </a:r>
          <a:r>
            <a:rPr lang="fr-FR" sz="1200" b="1" kern="1200" dirty="0" smtClean="0"/>
            <a:t> </a:t>
          </a:r>
          <a:r>
            <a:rPr lang="fr-FR" sz="1200" b="1" kern="1200" dirty="0" err="1" smtClean="0"/>
            <a:t>Committee</a:t>
          </a:r>
          <a:endParaRPr lang="fr-FR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(AC)</a:t>
          </a:r>
          <a:endParaRPr lang="fr-FR" sz="1200" b="1" kern="1200" dirty="0"/>
        </a:p>
      </dsp:txBody>
      <dsp:txXfrm>
        <a:off x="5454068" y="3287599"/>
        <a:ext cx="1648871" cy="587450"/>
      </dsp:txXfrm>
    </dsp:sp>
    <dsp:sp modelId="{256A2F14-BDD2-4CCB-9186-BAD89E36CB2F}">
      <dsp:nvSpPr>
        <dsp:cNvPr id="0" name=""/>
        <dsp:cNvSpPr/>
      </dsp:nvSpPr>
      <dsp:spPr>
        <a:xfrm>
          <a:off x="5452634" y="3891478"/>
          <a:ext cx="1648871" cy="1710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External   players   of   all   disciplines   and   all   levels   of   other </a:t>
          </a:r>
          <a:r>
            <a:rPr lang="en-US" sz="1200" kern="1200" dirty="0" err="1" smtClean="0"/>
            <a:t>organisations</a:t>
          </a:r>
          <a:r>
            <a:rPr lang="en-US" sz="1200" kern="1200" dirty="0" smtClean="0"/>
            <a:t>.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Report and give recommendations on </a:t>
          </a:r>
          <a:r>
            <a:rPr lang="en-US" sz="1200" kern="1200" dirty="0" err="1" smtClean="0"/>
            <a:t>programmes</a:t>
          </a:r>
          <a:r>
            <a:rPr lang="en-US" sz="1200" kern="1200" dirty="0" smtClean="0"/>
            <a:t>, structures and practices.</a:t>
          </a:r>
          <a:endParaRPr lang="fr-FR" sz="1200" kern="1200" dirty="0"/>
        </a:p>
      </dsp:txBody>
      <dsp:txXfrm>
        <a:off x="5452634" y="3891478"/>
        <a:ext cx="1648871" cy="1710565"/>
      </dsp:txXfrm>
    </dsp:sp>
    <dsp:sp modelId="{8F0BE27B-72E8-4EA2-86E2-9FE2A98402E1}">
      <dsp:nvSpPr>
        <dsp:cNvPr id="0" name=""/>
        <dsp:cNvSpPr/>
      </dsp:nvSpPr>
      <dsp:spPr>
        <a:xfrm>
          <a:off x="6733312" y="735331"/>
          <a:ext cx="1648871" cy="587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Project Management Team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(PMT)</a:t>
          </a:r>
          <a:endParaRPr lang="fr-FR" sz="1200" b="1" kern="1200" dirty="0"/>
        </a:p>
      </dsp:txBody>
      <dsp:txXfrm>
        <a:off x="6733312" y="735331"/>
        <a:ext cx="1648871" cy="587450"/>
      </dsp:txXfrm>
    </dsp:sp>
    <dsp:sp modelId="{F8657BB3-E944-4CCB-ACEF-BBF2DC867B9D}">
      <dsp:nvSpPr>
        <dsp:cNvPr id="0" name=""/>
        <dsp:cNvSpPr/>
      </dsp:nvSpPr>
      <dsp:spPr>
        <a:xfrm>
          <a:off x="6733312" y="1335925"/>
          <a:ext cx="1648871" cy="16227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Administrative staff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 charge of the overall management.</a:t>
          </a:r>
          <a:endParaRPr lang="fr-FR" sz="1200" kern="1200" dirty="0"/>
        </a:p>
      </dsp:txBody>
      <dsp:txXfrm>
        <a:off x="6733312" y="1335925"/>
        <a:ext cx="1648871" cy="162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221E101-B090-456C-970C-AF839D90D0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61FE2B-BA00-4FBB-A3B6-9F4B32DCDE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81E9E-AA06-45AC-93A0-44176D88BCE4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141A3D-9753-40BD-8135-25C074CB86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9B6C9D-9459-443D-AA46-F43DBE832D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EB984-2853-4309-9E91-4BD231764E6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781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CB45A-EC8D-4FBE-914E-ACC89B440E2C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3BE59-19EA-490E-9422-A3276F7F22C0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34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3BE59-19EA-490E-9422-A3276F7F22C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04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92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ABB6EE8-A41F-43EA-A984-994E6C24FE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677" y="2775747"/>
            <a:ext cx="8445643" cy="1341408"/>
          </a:xfrm>
          <a:prstGeom prst="rect">
            <a:avLst/>
          </a:prstGeom>
        </p:spPr>
        <p:txBody>
          <a:bodyPr anchor="b"/>
          <a:lstStyle>
            <a:lvl1pPr algn="ctr">
              <a:defRPr sz="3500" b="1">
                <a:solidFill>
                  <a:schemeClr val="accent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794043A-60CE-42D3-A07C-5BE8023EE4F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51975" y="4192002"/>
            <a:ext cx="8440052" cy="87883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 i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, </a:t>
            </a:r>
            <a:r>
              <a:rPr lang="de-DE" dirty="0" err="1" smtClean="0"/>
              <a:t>place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E378FC-810C-4D64-B07C-69555E8748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27" y="510373"/>
            <a:ext cx="3210945" cy="156794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477C6DA-24EB-4FCE-A013-8E0CA5175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5439331"/>
            <a:ext cx="9144000" cy="1418669"/>
          </a:xfrm>
          <a:prstGeom prst="rect">
            <a:avLst/>
          </a:prstGeom>
        </p:spPr>
      </p:pic>
      <p:pic>
        <p:nvPicPr>
          <p:cNvPr id="19" name="Picture 2" descr="N:\Horizon_Projektphasen\3-Projektphase\Dissemination &amp; Exploitation\EU-Flagge.jpg">
            <a:extLst>
              <a:ext uri="{FF2B5EF4-FFF2-40B4-BE49-F238E27FC236}">
                <a16:creationId xmlns:a16="http://schemas.microsoft.com/office/drawing/2014/main" id="{055ABD45-B142-4F49-A26A-30F923793D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7" y="6496510"/>
            <a:ext cx="405325" cy="27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078D1E9-EE2E-42F0-B0E5-0EC71F1BBE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2" y="6532042"/>
            <a:ext cx="3828671" cy="18231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737C190-8A6D-4ED2-9C3E-D0028CF705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40" y="6532042"/>
            <a:ext cx="995356" cy="177390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7599872" y="0"/>
            <a:ext cx="1544128" cy="108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1500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CE86FB-013A-4A21-B482-95C52EB3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60" y="805841"/>
            <a:ext cx="8426890" cy="714329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68856A-7E24-40B9-9333-7263978CE83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7260" y="1581461"/>
            <a:ext cx="8426891" cy="459811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86626"/>
              </a:buClr>
              <a:buFont typeface="Arial" panose="020B0604020202020204" pitchFamily="34" charset="0"/>
              <a:buChar char="•"/>
              <a:defRPr sz="1800" b="0">
                <a:solidFill>
                  <a:srgbClr val="1E4D7B"/>
                </a:solidFill>
                <a:latin typeface="+mn-lt"/>
              </a:defRPr>
            </a:lvl1pPr>
            <a:lvl2pPr marL="742950" indent="-285750">
              <a:buClr>
                <a:srgbClr val="D86626"/>
              </a:buClr>
              <a:buFont typeface="Arial" panose="020B0604020202020204" pitchFamily="34" charset="0"/>
              <a:buChar char="•"/>
              <a:defRPr sz="1600">
                <a:solidFill>
                  <a:srgbClr val="1E4D7B"/>
                </a:solidFill>
              </a:defRPr>
            </a:lvl2pPr>
            <a:lvl3pPr marL="1200150" indent="-285750">
              <a:buClr>
                <a:srgbClr val="D86626"/>
              </a:buClr>
              <a:buFont typeface="Arial" panose="020B0604020202020204" pitchFamily="34" charset="0"/>
              <a:buChar char="•"/>
              <a:defRPr sz="1400">
                <a:solidFill>
                  <a:srgbClr val="1E4D7B"/>
                </a:solidFill>
              </a:defRPr>
            </a:lvl3pPr>
            <a:lvl4pPr marL="1543050" indent="-171450">
              <a:buClr>
                <a:srgbClr val="D86626"/>
              </a:buClr>
              <a:buFont typeface="Arial" panose="020B0604020202020204" pitchFamily="34" charset="0"/>
              <a:buChar char="•"/>
              <a:defRPr sz="1200">
                <a:solidFill>
                  <a:srgbClr val="1E4D7B"/>
                </a:solidFill>
              </a:defRPr>
            </a:lvl4pPr>
            <a:lvl5pPr marL="2057400" indent="-228600">
              <a:buClr>
                <a:schemeClr val="accent2"/>
              </a:buClr>
              <a:buFontTx/>
              <a:buBlip>
                <a:blip r:embed="rId2"/>
              </a:buBlip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512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C05043-D27C-43CA-B0DB-F3B03CC6379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08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46649"/>
            <a:ext cx="3619840" cy="560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394" y="1655596"/>
            <a:ext cx="3057739" cy="161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6626"/>
              </a:buClr>
              <a:buSzTx/>
              <a:buFont typeface="Arial" pitchFamily="34" charset="0"/>
              <a:buNone/>
              <a:tabLst/>
              <a:defRPr sz="1600">
                <a:solidFill>
                  <a:srgbClr val="1E4D7B"/>
                </a:solidFill>
                <a:latin typeface="+mn-lt"/>
              </a:defRPr>
            </a:lvl1pPr>
            <a:lvl2pPr marL="457200" indent="0">
              <a:buClr>
                <a:srgbClr val="D86626"/>
              </a:buClr>
              <a:buFont typeface="Arial" pitchFamily="34" charset="0"/>
              <a:buNone/>
              <a:defRPr sz="1400">
                <a:solidFill>
                  <a:srgbClr val="1E4D7B"/>
                </a:solidFill>
              </a:defRPr>
            </a:lvl2pPr>
            <a:lvl3pPr marL="1085850" indent="-171450">
              <a:buClr>
                <a:srgbClr val="D86626"/>
              </a:buClr>
              <a:buFont typeface="Arial" pitchFamily="34" charset="0"/>
              <a:buChar char="•"/>
              <a:defRPr sz="1200">
                <a:solidFill>
                  <a:srgbClr val="1E4D7B"/>
                </a:solidFill>
              </a:defRPr>
            </a:lvl3pPr>
            <a:lvl4pPr marL="1371600" indent="0">
              <a:buClr>
                <a:srgbClr val="D86626"/>
              </a:buClr>
              <a:buFont typeface="Arial" pitchFamily="34" charset="0"/>
              <a:buNone/>
              <a:defRPr sz="1000">
                <a:solidFill>
                  <a:srgbClr val="1E4D7B"/>
                </a:solidFill>
              </a:defRPr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de-DE" dirty="0" err="1" smtClean="0"/>
              <a:t>Contact</a:t>
            </a:r>
            <a:r>
              <a:rPr lang="de-DE" dirty="0" smtClean="0"/>
              <a:t> Details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7" name="Inhaltsplatzhalter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" b="1"/>
          <a:stretch/>
        </p:blipFill>
        <p:spPr>
          <a:xfrm>
            <a:off x="3619840" y="1376363"/>
            <a:ext cx="5170487" cy="4621363"/>
          </a:xfrm>
          <a:prstGeom prst="rect">
            <a:avLst/>
          </a:prstGeom>
        </p:spPr>
      </p:pic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348809" y="5287747"/>
            <a:ext cx="6444568" cy="275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F06DF7-3024-4AB0-8C00-77FD7FFE7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5439331"/>
            <a:ext cx="9144000" cy="1418669"/>
          </a:xfrm>
          <a:prstGeom prst="rect">
            <a:avLst/>
          </a:prstGeom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C05043-D27C-43CA-B0DB-F3B03CC63799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385022" y="5748799"/>
            <a:ext cx="1536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1600" b="1" dirty="0" smtClean="0">
                <a:solidFill>
                  <a:srgbClr val="1E4D7B"/>
                </a:solidFill>
              </a:rPr>
              <a:t>www.eugloh.eu</a:t>
            </a:r>
            <a:endParaRPr lang="de-DE" sz="1600" b="1" dirty="0">
              <a:solidFill>
                <a:srgbClr val="1E4D7B"/>
              </a:solidFill>
            </a:endParaRP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371701" y="3584440"/>
            <a:ext cx="2975280" cy="2038481"/>
            <a:chOff x="345823" y="3525920"/>
            <a:chExt cx="2975280" cy="2038481"/>
          </a:xfrm>
        </p:grpSpPr>
        <p:grpSp>
          <p:nvGrpSpPr>
            <p:cNvPr id="16" name="Gruppieren 15"/>
            <p:cNvGrpSpPr/>
            <p:nvPr userDrawn="1"/>
          </p:nvGrpSpPr>
          <p:grpSpPr>
            <a:xfrm>
              <a:off x="460792" y="3865944"/>
              <a:ext cx="2539676" cy="1698457"/>
              <a:chOff x="460792" y="3668439"/>
              <a:chExt cx="2539676" cy="1698457"/>
            </a:xfrm>
          </p:grpSpPr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794" y="3668439"/>
                <a:ext cx="312545" cy="312545"/>
              </a:xfrm>
              <a:prstGeom prst="rect">
                <a:avLst/>
              </a:prstGeom>
            </p:spPr>
          </p:pic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794" y="5045717"/>
                <a:ext cx="312546" cy="312546"/>
              </a:xfrm>
              <a:prstGeom prst="rect">
                <a:avLst/>
              </a:prstGeom>
            </p:spPr>
          </p:pic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792" y="4599531"/>
                <a:ext cx="312547" cy="312547"/>
              </a:xfrm>
              <a:prstGeom prst="rect">
                <a:avLst/>
              </a:prstGeom>
            </p:spPr>
          </p:pic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793" y="4101023"/>
                <a:ext cx="317363" cy="317363"/>
              </a:xfrm>
              <a:prstGeom prst="rect">
                <a:avLst/>
              </a:prstGeom>
            </p:spPr>
          </p:pic>
          <p:sp>
            <p:nvSpPr>
              <p:cNvPr id="21" name="Textfeld 20"/>
              <p:cNvSpPr txBox="1"/>
              <p:nvPr/>
            </p:nvSpPr>
            <p:spPr>
              <a:xfrm>
                <a:off x="824636" y="3689207"/>
                <a:ext cx="21758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@eugloh19</a:t>
                </a:r>
                <a:endParaRPr lang="de-DE" sz="1400" dirty="0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810069" y="4107919"/>
                <a:ext cx="21758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@</a:t>
                </a:r>
                <a:r>
                  <a:rPr lang="de-DE" sz="1400" dirty="0" err="1" smtClean="0"/>
                  <a:t>eugloh_network</a:t>
                </a:r>
                <a:endParaRPr lang="de-DE" sz="1400" dirty="0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821062" y="4611354"/>
                <a:ext cx="21758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@</a:t>
                </a:r>
                <a:r>
                  <a:rPr lang="de-DE" sz="1400" dirty="0" err="1" smtClean="0"/>
                  <a:t>eugloh</a:t>
                </a:r>
                <a:endParaRPr lang="de-DE" sz="1400" dirty="0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821038" y="5059119"/>
                <a:ext cx="21758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@</a:t>
                </a:r>
                <a:r>
                  <a:rPr lang="de-DE" sz="1400" dirty="0" err="1" smtClean="0"/>
                  <a:t>eugloh</a:t>
                </a:r>
                <a:endParaRPr lang="de-DE" sz="1400" dirty="0"/>
              </a:p>
            </p:txBody>
          </p:sp>
        </p:grpSp>
        <p:sp>
          <p:nvSpPr>
            <p:cNvPr id="5" name="Textfeld 4"/>
            <p:cNvSpPr txBox="1"/>
            <p:nvPr userDrawn="1"/>
          </p:nvSpPr>
          <p:spPr>
            <a:xfrm>
              <a:off x="345823" y="3525920"/>
              <a:ext cx="2975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de-DE" sz="1600" b="1" dirty="0" smtClean="0">
                  <a:solidFill>
                    <a:srgbClr val="1E4D7B"/>
                  </a:solidFill>
                </a:rPr>
                <a:t>Follow </a:t>
              </a:r>
              <a:r>
                <a:rPr lang="de-DE" sz="1600" b="1" dirty="0" err="1" smtClean="0">
                  <a:solidFill>
                    <a:srgbClr val="1E4D7B"/>
                  </a:solidFill>
                </a:rPr>
                <a:t>us</a:t>
              </a:r>
              <a:r>
                <a:rPr lang="de-DE" sz="1600" b="1" dirty="0" smtClean="0">
                  <a:solidFill>
                    <a:srgbClr val="1E4D7B"/>
                  </a:solidFill>
                </a:rPr>
                <a:t> on </a:t>
              </a:r>
              <a:r>
                <a:rPr lang="de-DE" sz="1600" b="1" dirty="0" err="1" smtClean="0">
                  <a:solidFill>
                    <a:srgbClr val="1E4D7B"/>
                  </a:solidFill>
                </a:rPr>
                <a:t>social</a:t>
              </a:r>
              <a:r>
                <a:rPr lang="de-DE" sz="1600" b="1" dirty="0" smtClean="0">
                  <a:solidFill>
                    <a:srgbClr val="1E4D7B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1E4D7B"/>
                  </a:solidFill>
                </a:rPr>
                <a:t>media</a:t>
              </a:r>
              <a:r>
                <a:rPr lang="de-DE" sz="1600" b="1" dirty="0" smtClean="0">
                  <a:solidFill>
                    <a:srgbClr val="1E4D7B"/>
                  </a:solidFill>
                </a:rPr>
                <a:t>:</a:t>
              </a:r>
              <a:endParaRPr lang="de-DE" sz="1600" b="1" dirty="0" smtClean="0"/>
            </a:p>
          </p:txBody>
        </p:sp>
      </p:grpSp>
      <p:sp>
        <p:nvSpPr>
          <p:cNvPr id="25" name="Textfeld 24"/>
          <p:cNvSpPr txBox="1"/>
          <p:nvPr userDrawn="1"/>
        </p:nvSpPr>
        <p:spPr>
          <a:xfrm>
            <a:off x="378069" y="1286264"/>
            <a:ext cx="297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b="1" dirty="0" err="1" smtClean="0">
                <a:solidFill>
                  <a:srgbClr val="1E4D7B"/>
                </a:solidFill>
              </a:rPr>
              <a:t>Get</a:t>
            </a:r>
            <a:r>
              <a:rPr lang="de-DE" b="1" dirty="0" smtClean="0">
                <a:solidFill>
                  <a:srgbClr val="1E4D7B"/>
                </a:solidFill>
              </a:rPr>
              <a:t> in </a:t>
            </a:r>
            <a:r>
              <a:rPr lang="de-DE" b="1" dirty="0" err="1" smtClean="0">
                <a:solidFill>
                  <a:srgbClr val="1E4D7B"/>
                </a:solidFill>
              </a:rPr>
              <a:t>touch</a:t>
            </a:r>
            <a:r>
              <a:rPr lang="de-DE" b="1" dirty="0" smtClean="0">
                <a:solidFill>
                  <a:srgbClr val="1E4D7B"/>
                </a:solidFill>
              </a:rPr>
              <a:t>:</a:t>
            </a:r>
            <a:endParaRPr lang="de-DE" b="1" dirty="0" smtClean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67768" y="753461"/>
            <a:ext cx="773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86626"/>
                </a:solidFill>
              </a:rPr>
              <a:t>We’d love to hear from you!</a:t>
            </a:r>
            <a:endParaRPr lang="de-DE" sz="2000" b="1" dirty="0">
              <a:solidFill>
                <a:srgbClr val="D86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241540"/>
            <a:ext cx="3994030" cy="558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348809" y="5287747"/>
            <a:ext cx="6444568" cy="275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F06DF7-3024-4AB0-8C00-77FD7FFE7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5439331"/>
            <a:ext cx="9144000" cy="1418669"/>
          </a:xfrm>
          <a:prstGeom prst="rect">
            <a:avLst/>
          </a:prstGeom>
        </p:spPr>
      </p:pic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C05043-D27C-43CA-B0DB-F3B03CC63799}" type="slidenum">
              <a:rPr lang="de-DE" smtClean="0"/>
              <a:pPr/>
              <a:t>‹N°›</a:t>
            </a:fld>
            <a:endParaRPr lang="de-DE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4679506" y="2154970"/>
            <a:ext cx="3482982" cy="2203656"/>
            <a:chOff x="392732" y="3362108"/>
            <a:chExt cx="3482982" cy="2203656"/>
          </a:xfrm>
        </p:grpSpPr>
        <p:grpSp>
          <p:nvGrpSpPr>
            <p:cNvPr id="8" name="Gruppieren 7"/>
            <p:cNvGrpSpPr/>
            <p:nvPr userDrawn="1"/>
          </p:nvGrpSpPr>
          <p:grpSpPr>
            <a:xfrm>
              <a:off x="426288" y="3733606"/>
              <a:ext cx="2643756" cy="1832158"/>
              <a:chOff x="426288" y="3624549"/>
              <a:chExt cx="2643756" cy="1832158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290" y="3624549"/>
                <a:ext cx="410991" cy="410991"/>
              </a:xfrm>
              <a:prstGeom prst="rect">
                <a:avLst/>
              </a:prstGeom>
            </p:spPr>
          </p:pic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289" y="5045716"/>
                <a:ext cx="410991" cy="410991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288" y="4599531"/>
                <a:ext cx="410991" cy="410991"/>
              </a:xfrm>
              <a:prstGeom prst="rect">
                <a:avLst/>
              </a:prstGeom>
            </p:spPr>
          </p:pic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289" y="4101023"/>
                <a:ext cx="410989" cy="410989"/>
              </a:xfrm>
              <a:prstGeom prst="rect">
                <a:avLst/>
              </a:prstGeom>
            </p:spPr>
          </p:pic>
          <p:sp>
            <p:nvSpPr>
              <p:cNvPr id="18" name="Textfeld 17"/>
              <p:cNvSpPr txBox="1"/>
              <p:nvPr/>
            </p:nvSpPr>
            <p:spPr>
              <a:xfrm>
                <a:off x="875841" y="3689207"/>
                <a:ext cx="21758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@eugloh19</a:t>
                </a:r>
                <a:endParaRPr lang="de-DE" sz="1400" dirty="0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890534" y="4165679"/>
                <a:ext cx="21758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@</a:t>
                </a:r>
                <a:r>
                  <a:rPr lang="de-DE" sz="1400" dirty="0" err="1" smtClean="0"/>
                  <a:t>eugloh_network</a:t>
                </a:r>
                <a:endParaRPr lang="de-DE" sz="1400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894212" y="4653173"/>
                <a:ext cx="21758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@</a:t>
                </a:r>
                <a:r>
                  <a:rPr lang="de-DE" sz="1400" dirty="0" err="1" smtClean="0"/>
                  <a:t>eugloh</a:t>
                </a:r>
                <a:endParaRPr lang="de-DE" sz="1400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886873" y="5128336"/>
                <a:ext cx="21758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@</a:t>
                </a:r>
                <a:r>
                  <a:rPr lang="de-DE" sz="1400" dirty="0" err="1" smtClean="0"/>
                  <a:t>eugloh</a:t>
                </a:r>
                <a:endParaRPr lang="de-DE" sz="1400" dirty="0"/>
              </a:p>
            </p:txBody>
          </p:sp>
        </p:grpSp>
        <p:sp>
          <p:nvSpPr>
            <p:cNvPr id="2" name="Rechteck 1"/>
            <p:cNvSpPr/>
            <p:nvPr userDrawn="1"/>
          </p:nvSpPr>
          <p:spPr>
            <a:xfrm>
              <a:off x="392732" y="3362108"/>
              <a:ext cx="3482982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D86626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lang="de-DE" b="1" dirty="0" smtClean="0">
                  <a:solidFill>
                    <a:srgbClr val="1E4D7B"/>
                  </a:solidFill>
                </a:rPr>
                <a:t>Follow </a:t>
              </a:r>
              <a:r>
                <a:rPr lang="de-DE" b="1" dirty="0" err="1" smtClean="0">
                  <a:solidFill>
                    <a:srgbClr val="1E4D7B"/>
                  </a:solidFill>
                </a:rPr>
                <a:t>us</a:t>
              </a:r>
              <a:r>
                <a:rPr lang="de-DE" b="1" baseline="0" dirty="0" smtClean="0">
                  <a:solidFill>
                    <a:srgbClr val="1E4D7B"/>
                  </a:solidFill>
                </a:rPr>
                <a:t> on </a:t>
              </a:r>
              <a:r>
                <a:rPr lang="de-DE" b="1" baseline="0" dirty="0" err="1" smtClean="0">
                  <a:solidFill>
                    <a:srgbClr val="1E4D7B"/>
                  </a:solidFill>
                </a:rPr>
                <a:t>social</a:t>
              </a:r>
              <a:r>
                <a:rPr lang="de-DE" b="1" baseline="0" dirty="0" smtClean="0">
                  <a:solidFill>
                    <a:srgbClr val="1E4D7B"/>
                  </a:solidFill>
                </a:rPr>
                <a:t> </a:t>
              </a:r>
              <a:r>
                <a:rPr lang="de-DE" b="1" baseline="0" dirty="0" err="1" smtClean="0">
                  <a:solidFill>
                    <a:srgbClr val="1E4D7B"/>
                  </a:solidFill>
                </a:rPr>
                <a:t>media</a:t>
              </a:r>
              <a:r>
                <a:rPr lang="de-DE" b="1" baseline="0" dirty="0" smtClean="0">
                  <a:solidFill>
                    <a:srgbClr val="1E4D7B"/>
                  </a:solidFill>
                </a:rPr>
                <a:t>:</a:t>
              </a:r>
              <a:endParaRPr lang="de-DE" b="1" dirty="0" smtClean="0">
                <a:solidFill>
                  <a:srgbClr val="1E4D7B"/>
                </a:solidFill>
              </a:endParaRPr>
            </a:p>
          </p:txBody>
        </p:sp>
      </p:grp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87851" y="2540711"/>
            <a:ext cx="3057739" cy="16126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6626"/>
              </a:buClr>
              <a:buSzTx/>
              <a:buFont typeface="Arial" pitchFamily="34" charset="0"/>
              <a:buNone/>
              <a:tabLst/>
              <a:defRPr sz="1600">
                <a:solidFill>
                  <a:srgbClr val="1E4D7B"/>
                </a:solidFill>
                <a:latin typeface="+mn-lt"/>
              </a:defRPr>
            </a:lvl1pPr>
            <a:lvl2pPr marL="457200" indent="0">
              <a:buClr>
                <a:srgbClr val="D86626"/>
              </a:buClr>
              <a:buFont typeface="Arial" pitchFamily="34" charset="0"/>
              <a:buNone/>
              <a:defRPr sz="1400">
                <a:solidFill>
                  <a:srgbClr val="1E4D7B"/>
                </a:solidFill>
              </a:defRPr>
            </a:lvl2pPr>
            <a:lvl3pPr marL="1085850" indent="-171450">
              <a:buClr>
                <a:srgbClr val="D86626"/>
              </a:buClr>
              <a:buFont typeface="Arial" pitchFamily="34" charset="0"/>
              <a:buChar char="•"/>
              <a:defRPr sz="1200">
                <a:solidFill>
                  <a:srgbClr val="1E4D7B"/>
                </a:solidFill>
              </a:defRPr>
            </a:lvl3pPr>
            <a:lvl4pPr marL="1371600" indent="0">
              <a:buClr>
                <a:srgbClr val="D86626"/>
              </a:buClr>
              <a:buFont typeface="Arial" pitchFamily="34" charset="0"/>
              <a:buNone/>
              <a:defRPr sz="1000">
                <a:solidFill>
                  <a:srgbClr val="1E4D7B"/>
                </a:solidFill>
              </a:defRPr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>
              <a:buNone/>
            </a:pPr>
            <a:r>
              <a:rPr lang="de-DE" dirty="0" err="1" smtClean="0"/>
              <a:t>Contact</a:t>
            </a:r>
            <a:r>
              <a:rPr lang="de-DE" dirty="0" smtClean="0"/>
              <a:t> Details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24" name="Textfeld 23"/>
          <p:cNvSpPr txBox="1"/>
          <p:nvPr userDrawn="1"/>
        </p:nvSpPr>
        <p:spPr>
          <a:xfrm>
            <a:off x="467124" y="2126077"/>
            <a:ext cx="27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b="1" dirty="0" err="1" smtClean="0">
                <a:solidFill>
                  <a:srgbClr val="1E4D7B"/>
                </a:solidFill>
              </a:rPr>
              <a:t>Get</a:t>
            </a:r>
            <a:r>
              <a:rPr lang="de-DE" b="1" dirty="0" smtClean="0">
                <a:solidFill>
                  <a:srgbClr val="1E4D7B"/>
                </a:solidFill>
              </a:rPr>
              <a:t> in </a:t>
            </a:r>
            <a:r>
              <a:rPr lang="de-DE" b="1" dirty="0" err="1" smtClean="0">
                <a:solidFill>
                  <a:srgbClr val="1E4D7B"/>
                </a:solidFill>
              </a:rPr>
              <a:t>touch</a:t>
            </a:r>
            <a:r>
              <a:rPr lang="de-DE" b="1" dirty="0" smtClean="0">
                <a:solidFill>
                  <a:srgbClr val="1E4D7B"/>
                </a:solidFill>
              </a:rPr>
              <a:t>:</a:t>
            </a:r>
            <a:endParaRPr lang="de-DE" b="1" dirty="0" smtClean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468173" y="760781"/>
            <a:ext cx="753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D86626"/>
                </a:solidFill>
              </a:rPr>
              <a:t>Contact</a:t>
            </a:r>
            <a:endParaRPr lang="de-DE" sz="2000" b="1" dirty="0">
              <a:solidFill>
                <a:srgbClr val="D86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28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811FB46-0C21-4A32-B65B-A4FF99D3057E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AB9-0F8C-4E90-BC63-1655E77975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72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35183" y="2670047"/>
            <a:ext cx="5873633" cy="105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D8662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‹N°›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31942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7C35B069-7381-4E72-84BC-EBDEC449B47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12" y="56815"/>
            <a:ext cx="854376" cy="2814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8E795B1-D404-48CE-874E-D144A4632C2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66" y="120914"/>
            <a:ext cx="822597" cy="59960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B96E8EA-0A79-49C4-B063-D06E848979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0"/>
          <a:stretch/>
        </p:blipFill>
        <p:spPr>
          <a:xfrm>
            <a:off x="0" y="217987"/>
            <a:ext cx="3676115" cy="54970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4F06DF7-3024-4AB0-8C00-77FD7FFE7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8"/>
          <a:stretch/>
        </p:blipFill>
        <p:spPr>
          <a:xfrm>
            <a:off x="0" y="6321363"/>
            <a:ext cx="9144000" cy="545025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25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C05043-D27C-43CA-B0DB-F3B03CC63799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38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75" r:id="rId4"/>
    <p:sldLayoutId id="2147483676" r:id="rId5"/>
    <p:sldLayoutId id="214748367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E4D7B"/>
        </a:buClr>
        <a:buFontTx/>
        <a:buBlip>
          <a:blip r:embed="rId12"/>
        </a:buBlip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6D24"/>
        </a:buClr>
        <a:buFontTx/>
        <a:buBlip>
          <a:blip r:embed="rId12"/>
        </a:buBlip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6D24"/>
        </a:buClr>
        <a:buSzPct val="70000"/>
        <a:buFontTx/>
        <a:buBlip>
          <a:blip r:embed="rId12"/>
        </a:buBlip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2"/>
        </a:buBlip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sv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e.tl/t-xGpChQy3u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jp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4568" y="3062074"/>
            <a:ext cx="8445643" cy="1341408"/>
          </a:xfrm>
        </p:spPr>
        <p:txBody>
          <a:bodyPr/>
          <a:lstStyle/>
          <a:p>
            <a:r>
              <a:rPr lang="fr-FR" dirty="0">
                <a:solidFill>
                  <a:srgbClr val="DA6728"/>
                </a:solidFill>
              </a:rPr>
              <a:t>Université Européenne </a:t>
            </a:r>
            <a:r>
              <a:rPr lang="fr-FR" dirty="0">
                <a:solidFill>
                  <a:srgbClr val="2E75B6"/>
                </a:solidFill>
              </a:rPr>
              <a:t>EUGLOH</a:t>
            </a:r>
            <a:r>
              <a:rPr lang="fr-FR" sz="3600" dirty="0">
                <a:solidFill>
                  <a:srgbClr val="2E75B6"/>
                </a:solidFill>
              </a:rPr>
              <a:t> </a:t>
            </a:r>
            <a:r>
              <a:rPr lang="fr-FR" sz="3600" dirty="0">
                <a:solidFill>
                  <a:srgbClr val="DA6728"/>
                </a:solidFill>
              </a:rPr>
              <a:t/>
            </a:r>
            <a:br>
              <a:rPr lang="fr-FR" sz="3600" dirty="0">
                <a:solidFill>
                  <a:srgbClr val="DA6728"/>
                </a:solidFill>
              </a:rPr>
            </a:br>
            <a:r>
              <a:rPr lang="fr-FR" sz="3600" dirty="0" err="1">
                <a:solidFill>
                  <a:srgbClr val="0070C0"/>
                </a:solidFill>
              </a:rPr>
              <a:t>E</a:t>
            </a:r>
            <a:r>
              <a:rPr lang="fr-FR" sz="3600" dirty="0" err="1">
                <a:solidFill>
                  <a:srgbClr val="DA6728"/>
                </a:solidFill>
              </a:rPr>
              <a:t>uropean</a:t>
            </a:r>
            <a:r>
              <a:rPr lang="fr-FR" sz="3600" dirty="0">
                <a:solidFill>
                  <a:srgbClr val="DA6728"/>
                </a:solidFill>
              </a:rPr>
              <a:t> </a:t>
            </a:r>
            <a:r>
              <a:rPr lang="fr-FR" sz="3600" dirty="0" err="1">
                <a:solidFill>
                  <a:srgbClr val="2E75B6"/>
                </a:solidFill>
              </a:rPr>
              <a:t>U</a:t>
            </a:r>
            <a:r>
              <a:rPr lang="fr-FR" sz="3600" dirty="0" err="1">
                <a:solidFill>
                  <a:srgbClr val="DA6728"/>
                </a:solidFill>
              </a:rPr>
              <a:t>niversity</a:t>
            </a:r>
            <a:r>
              <a:rPr lang="fr-FR" sz="3600" dirty="0">
                <a:solidFill>
                  <a:srgbClr val="DA6728"/>
                </a:solidFill>
              </a:rPr>
              <a:t> alliance for </a:t>
            </a:r>
            <a:r>
              <a:rPr lang="fr-FR" sz="3600" dirty="0" err="1">
                <a:solidFill>
                  <a:srgbClr val="2E75B6"/>
                </a:solidFill>
              </a:rPr>
              <a:t>GL</a:t>
            </a:r>
            <a:r>
              <a:rPr lang="fr-FR" sz="3600" dirty="0" err="1">
                <a:solidFill>
                  <a:srgbClr val="DA6728"/>
                </a:solidFill>
              </a:rPr>
              <a:t>obal</a:t>
            </a:r>
            <a:r>
              <a:rPr lang="fr-FR" sz="3600" dirty="0">
                <a:solidFill>
                  <a:srgbClr val="DA6728"/>
                </a:solidFill>
              </a:rPr>
              <a:t> </a:t>
            </a:r>
            <a:r>
              <a:rPr lang="fr-FR" sz="3600" dirty="0" err="1">
                <a:solidFill>
                  <a:srgbClr val="2E75B6"/>
                </a:solidFill>
              </a:rPr>
              <a:t>H</a:t>
            </a:r>
            <a:r>
              <a:rPr lang="fr-FR" sz="3600" dirty="0" err="1">
                <a:solidFill>
                  <a:srgbClr val="DA6728"/>
                </a:solidFill>
              </a:rPr>
              <a:t>ealth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de-DE" dirty="0" err="1" smtClean="0"/>
              <a:t>October</a:t>
            </a:r>
            <a:r>
              <a:rPr lang="de-DE" dirty="0" smtClean="0"/>
              <a:t> 21</a:t>
            </a:r>
            <a:r>
              <a:rPr lang="en-CA" baseline="30000" dirty="0" err="1" smtClean="0"/>
              <a:t>st</a:t>
            </a:r>
            <a:r>
              <a:rPr lang="de-DE" dirty="0" smtClean="0"/>
              <a:t>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05043-D27C-43CA-B0DB-F3B03CC63799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4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179276B-6DD0-4823-A54D-A825D1B56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81894" y="4864565"/>
            <a:ext cx="1162106" cy="1993434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143910" y="1653646"/>
            <a:ext cx="3531917" cy="4480560"/>
            <a:chOff x="-2753444" y="1253804"/>
            <a:chExt cx="3397329" cy="3308254"/>
          </a:xfrm>
          <a:solidFill>
            <a:srgbClr val="105692"/>
          </a:solidFill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6451" t="24636" r="43360" b="10561"/>
            <a:stretch/>
          </p:blipFill>
          <p:spPr>
            <a:xfrm>
              <a:off x="-2753444" y="1253804"/>
              <a:ext cx="3397329" cy="3308254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20" name="Groupe 19"/>
            <p:cNvGrpSpPr/>
            <p:nvPr/>
          </p:nvGrpSpPr>
          <p:grpSpPr>
            <a:xfrm>
              <a:off x="-2642699" y="2714920"/>
              <a:ext cx="2315588" cy="1090881"/>
              <a:chOff x="4320108" y="5069585"/>
              <a:chExt cx="2166513" cy="1072905"/>
            </a:xfrm>
            <a:grpFill/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8045E747-D5CF-3541-8D05-E95695DD5BDC}"/>
                  </a:ext>
                </a:extLst>
              </p:cNvPr>
              <p:cNvSpPr/>
              <p:nvPr/>
            </p:nvSpPr>
            <p:spPr>
              <a:xfrm>
                <a:off x="6366305" y="5868133"/>
                <a:ext cx="120316" cy="120469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0569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</a:rPr>
                  <a:t>3</a:t>
                </a: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9A03A088-16C3-4F49-B11E-0EAEBFD8A92C}"/>
                  </a:ext>
                </a:extLst>
              </p:cNvPr>
              <p:cNvSpPr/>
              <p:nvPr/>
            </p:nvSpPr>
            <p:spPr>
              <a:xfrm>
                <a:off x="5235159" y="5598024"/>
                <a:ext cx="120316" cy="120469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10569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b="1" kern="0" dirty="0">
                    <a:solidFill>
                      <a:schemeClr val="bg1"/>
                    </a:solidFill>
                    <a:latin typeface="Arial"/>
                  </a:rPr>
                  <a:t>1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38C8480E-0666-7743-89F6-834266AA264A}"/>
                  </a:ext>
                </a:extLst>
              </p:cNvPr>
              <p:cNvSpPr/>
              <p:nvPr/>
            </p:nvSpPr>
            <p:spPr>
              <a:xfrm>
                <a:off x="6005815" y="5069585"/>
                <a:ext cx="120316" cy="120469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10569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</a:rPr>
                  <a:t>2</a:t>
                </a: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124F9CEF-26C5-DB47-990A-E13B0383CD63}"/>
                  </a:ext>
                </a:extLst>
              </p:cNvPr>
              <p:cNvSpPr/>
              <p:nvPr/>
            </p:nvSpPr>
            <p:spPr>
              <a:xfrm>
                <a:off x="5828429" y="5666853"/>
                <a:ext cx="120316" cy="120469"/>
              </a:xfrm>
              <a:prstGeom prst="ellipse">
                <a:avLst/>
              </a:prstGeom>
              <a:grpFill/>
              <a:ln w="3175" cap="flat" cmpd="sng" algn="ctr">
                <a:solidFill>
                  <a:srgbClr val="10569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</a:rPr>
                  <a:t>5</a:t>
                </a: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124F9CEF-26C5-DB47-990A-E13B0383CD63}"/>
                  </a:ext>
                </a:extLst>
              </p:cNvPr>
              <p:cNvSpPr/>
              <p:nvPr/>
            </p:nvSpPr>
            <p:spPr>
              <a:xfrm>
                <a:off x="4320108" y="6014307"/>
                <a:ext cx="120314" cy="128183"/>
              </a:xfrm>
              <a:prstGeom prst="ellipse">
                <a:avLst/>
              </a:prstGeom>
              <a:grpFill/>
              <a:ln w="3175" cap="flat" cmpd="sng" algn="ctr">
                <a:solidFill>
                  <a:srgbClr val="10569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</a:rPr>
                  <a:t>4</a:t>
                </a:r>
              </a:p>
            </p:txBody>
          </p:sp>
          <p:cxnSp>
            <p:nvCxnSpPr>
              <p:cNvPr id="26" name="Connecteur droit avec flèche 25"/>
              <p:cNvCxnSpPr>
                <a:stCxn id="22" idx="7"/>
                <a:endCxn id="23" idx="3"/>
              </p:cNvCxnSpPr>
              <p:nvPr/>
            </p:nvCxnSpPr>
            <p:spPr>
              <a:xfrm flipV="1">
                <a:off x="5337855" y="5172412"/>
                <a:ext cx="685579" cy="443254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/>
              <p:cNvCxnSpPr>
                <a:stCxn id="25" idx="7"/>
                <a:endCxn id="22" idx="3"/>
              </p:cNvCxnSpPr>
              <p:nvPr/>
            </p:nvCxnSpPr>
            <p:spPr>
              <a:xfrm flipV="1">
                <a:off x="4422802" y="5700851"/>
                <a:ext cx="829976" cy="332228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>
                <a:stCxn id="24" idx="7"/>
                <a:endCxn id="23" idx="4"/>
              </p:cNvCxnSpPr>
              <p:nvPr/>
            </p:nvCxnSpPr>
            <p:spPr>
              <a:xfrm flipV="1">
                <a:off x="5931125" y="5190054"/>
                <a:ext cx="134847" cy="494441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>
                <a:stCxn id="21" idx="0"/>
                <a:endCxn id="23" idx="6"/>
              </p:cNvCxnSpPr>
              <p:nvPr/>
            </p:nvCxnSpPr>
            <p:spPr>
              <a:xfrm flipH="1" flipV="1">
                <a:off x="6126130" y="5129820"/>
                <a:ext cx="300333" cy="738313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>
                <a:endCxn id="21" idx="3"/>
              </p:cNvCxnSpPr>
              <p:nvPr/>
            </p:nvCxnSpPr>
            <p:spPr>
              <a:xfrm flipV="1">
                <a:off x="4453428" y="5970959"/>
                <a:ext cx="1930496" cy="171531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>
                <a:stCxn id="22" idx="6"/>
                <a:endCxn id="24" idx="2"/>
              </p:cNvCxnSpPr>
              <p:nvPr/>
            </p:nvCxnSpPr>
            <p:spPr>
              <a:xfrm>
                <a:off x="5355475" y="5658259"/>
                <a:ext cx="472954" cy="68828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>
                <a:stCxn id="21" idx="1"/>
                <a:endCxn id="24" idx="5"/>
              </p:cNvCxnSpPr>
              <p:nvPr/>
            </p:nvCxnSpPr>
            <p:spPr>
              <a:xfrm flipH="1" flipV="1">
                <a:off x="5931125" y="5769680"/>
                <a:ext cx="452800" cy="116095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>
                <a:stCxn id="25" idx="6"/>
                <a:endCxn id="24" idx="4"/>
              </p:cNvCxnSpPr>
              <p:nvPr/>
            </p:nvCxnSpPr>
            <p:spPr>
              <a:xfrm flipV="1">
                <a:off x="4440422" y="5787322"/>
                <a:ext cx="1448165" cy="291077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4" name="Connecteur en arc 33"/>
              <p:cNvCxnSpPr>
                <a:stCxn id="25" idx="1"/>
                <a:endCxn id="23" idx="2"/>
              </p:cNvCxnSpPr>
              <p:nvPr/>
            </p:nvCxnSpPr>
            <p:spPr>
              <a:xfrm rot="5400000" flipH="1" flipV="1">
                <a:off x="4720142" y="4747406"/>
                <a:ext cx="903260" cy="1668087"/>
              </a:xfrm>
              <a:prstGeom prst="curvedConnector2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>
                <a:stCxn id="22" idx="4"/>
                <a:endCxn id="21" idx="2"/>
              </p:cNvCxnSpPr>
              <p:nvPr/>
            </p:nvCxnSpPr>
            <p:spPr>
              <a:xfrm>
                <a:off x="5295317" y="5718494"/>
                <a:ext cx="1070988" cy="209874"/>
              </a:xfrm>
              <a:prstGeom prst="straightConnector1">
                <a:avLst/>
              </a:prstGeom>
              <a:grpFill/>
              <a:ln>
                <a:solidFill>
                  <a:srgbClr val="105692"/>
                </a:solidFill>
                <a:headEnd type="triangle"/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37" y="3588215"/>
            <a:ext cx="776547" cy="3502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19" y="4293078"/>
            <a:ext cx="607982" cy="8106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91" y="2811037"/>
            <a:ext cx="665304" cy="56723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8" y="5097837"/>
            <a:ext cx="890335" cy="56078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49" y="4637139"/>
            <a:ext cx="687082" cy="47958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5139560-FAD4-DD46-B0F1-E8041B8FD918}"/>
              </a:ext>
            </a:extLst>
          </p:cNvPr>
          <p:cNvSpPr txBox="1"/>
          <p:nvPr/>
        </p:nvSpPr>
        <p:spPr>
          <a:xfrm>
            <a:off x="1030228" y="3346069"/>
            <a:ext cx="8625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FRANCE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B027F17-13A4-0F44-9ACC-0972C786AA95}"/>
              </a:ext>
            </a:extLst>
          </p:cNvPr>
          <p:cNvSpPr txBox="1"/>
          <p:nvPr/>
        </p:nvSpPr>
        <p:spPr>
          <a:xfrm>
            <a:off x="415619" y="5497303"/>
            <a:ext cx="11336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PORTUGAL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0539CEB-0E8B-D04D-8CF3-D8A6DF28090B}"/>
              </a:ext>
            </a:extLst>
          </p:cNvPr>
          <p:cNvSpPr txBox="1"/>
          <p:nvPr/>
        </p:nvSpPr>
        <p:spPr>
          <a:xfrm>
            <a:off x="2380918" y="5095556"/>
            <a:ext cx="10823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GERMANY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89832B2-2A8B-3C48-A03E-E0897D4B502F}"/>
              </a:ext>
            </a:extLst>
          </p:cNvPr>
          <p:cNvSpPr txBox="1"/>
          <p:nvPr/>
        </p:nvSpPr>
        <p:spPr>
          <a:xfrm>
            <a:off x="2442191" y="2437744"/>
            <a:ext cx="9322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SWEDEN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6BB777D-F866-A943-8B59-CAEA581FC711}"/>
              </a:ext>
            </a:extLst>
          </p:cNvPr>
          <p:cNvSpPr txBox="1"/>
          <p:nvPr/>
        </p:nvSpPr>
        <p:spPr>
          <a:xfrm>
            <a:off x="3415964" y="4113921"/>
            <a:ext cx="10695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HUNGARY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99462" y="29578"/>
            <a:ext cx="6772051" cy="6498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fr-FR" sz="2400" b="1" dirty="0" err="1" smtClean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European</a:t>
            </a:r>
            <a:r>
              <a:rPr lang="fr-FR" sz="2400" b="1" dirty="0" smtClean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b="1" dirty="0" err="1" smtClean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University</a:t>
            </a:r>
            <a:r>
              <a:rPr lang="fr-FR" sz="2400" b="1" dirty="0" smtClean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Alliance for Global </a:t>
            </a:r>
            <a:r>
              <a:rPr lang="fr-FR" sz="2400" b="1" dirty="0" err="1" smtClean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Health</a:t>
            </a:r>
            <a:endParaRPr lang="fr-FR" sz="2400" b="1" dirty="0">
              <a:solidFill>
                <a:srgbClr val="DA6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82922" y="729674"/>
            <a:ext cx="4761078" cy="57450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/>
              <a:t>EUGLOH as </a:t>
            </a:r>
            <a:r>
              <a:rPr lang="en-GB" sz="2000" b="1" dirty="0"/>
              <a:t>a pilot European university </a:t>
            </a:r>
            <a:r>
              <a:rPr lang="en-GB" sz="2000" dirty="0"/>
              <a:t>able to: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/>
              <a:t>offer a </a:t>
            </a:r>
            <a:r>
              <a:rPr lang="en-GB" sz="2000" b="1" dirty="0">
                <a:solidFill>
                  <a:srgbClr val="FF0000"/>
                </a:solidFill>
              </a:rPr>
              <a:t>European experience to 50% of its students at all levels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/>
              <a:t>improve the  competences and European </a:t>
            </a:r>
            <a:r>
              <a:rPr lang="en-GB" sz="2000" b="1" dirty="0"/>
              <a:t>practices of the teaching and administrative staff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/>
              <a:t>build a </a:t>
            </a:r>
            <a:r>
              <a:rPr lang="en-GB" sz="2000" b="1" dirty="0"/>
              <a:t>European campus </a:t>
            </a:r>
            <a:r>
              <a:rPr lang="en-GB" sz="2000" dirty="0"/>
              <a:t>with a high level of integration sustained  by joint procedures and structures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/>
              <a:t>boost </a:t>
            </a:r>
            <a:r>
              <a:rPr lang="en-GB" sz="2000" b="1" dirty="0"/>
              <a:t>attractiveness and competitiveness </a:t>
            </a:r>
            <a:r>
              <a:rPr lang="en-GB" sz="2000" dirty="0"/>
              <a:t>of European higher education, research and innovation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/>
              <a:t>be an internationally recognized  </a:t>
            </a:r>
            <a:r>
              <a:rPr lang="en-GB" sz="2000" b="1" dirty="0"/>
              <a:t>observatory </a:t>
            </a:r>
            <a:r>
              <a:rPr lang="en-GB" sz="2000" dirty="0"/>
              <a:t>of best practices and expertise in </a:t>
            </a:r>
            <a:r>
              <a:rPr lang="en-GB" sz="2000" b="1" dirty="0"/>
              <a:t>Global Health</a:t>
            </a:r>
          </a:p>
        </p:txBody>
      </p:sp>
    </p:spTree>
    <p:extLst>
      <p:ext uri="{BB962C8B-B14F-4D97-AF65-F5344CB8AC3E}">
        <p14:creationId xmlns:p14="http://schemas.microsoft.com/office/powerpoint/2010/main" val="1866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8A0159-FDD6-E041-A8B4-3B26B443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AB9-0F8C-4E90-BC63-1655E7797551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AE512B-6A51-7C42-B57A-293151446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6" t="14557" r="35353" b="6511"/>
          <a:stretch/>
        </p:blipFill>
        <p:spPr>
          <a:xfrm>
            <a:off x="1370277" y="922833"/>
            <a:ext cx="6249723" cy="550252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58A8EBB-8ACC-A842-A27D-8871C392D174}"/>
              </a:ext>
            </a:extLst>
          </p:cNvPr>
          <p:cNvSpPr txBox="1">
            <a:spLocks/>
          </p:cNvSpPr>
          <p:nvPr/>
        </p:nvSpPr>
        <p:spPr>
          <a:xfrm>
            <a:off x="1529785" y="-55574"/>
            <a:ext cx="5930706" cy="9784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</a:t>
            </a:r>
            <a:r>
              <a:rPr lang="en-US" sz="2400" b="1" dirty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unifying theme encompassing</a:t>
            </a:r>
          </a:p>
          <a:p>
            <a:r>
              <a:rPr lang="en-US" sz="2400" b="1" dirty="0" smtClean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various </a:t>
            </a:r>
            <a:r>
              <a:rPr lang="en-US" sz="2400" b="1" dirty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fields and </a:t>
            </a:r>
            <a:r>
              <a:rPr lang="en-US" sz="2400" b="1" dirty="0" smtClean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challenges: Glob</a:t>
            </a:r>
            <a:r>
              <a:rPr lang="fr-FR" sz="2400" b="1" dirty="0" smtClean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 </a:t>
            </a:r>
            <a:r>
              <a:rPr lang="fr-FR" sz="2400" b="1" dirty="0" err="1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Health</a:t>
            </a:r>
            <a:r>
              <a:rPr lang="fr-FR" sz="2400" b="1" dirty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sz="2400" b="1" dirty="0">
              <a:solidFill>
                <a:srgbClr val="DA6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7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AB9-0F8C-4E90-BC63-1655E7797551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4" y="1071978"/>
            <a:ext cx="8998966" cy="4670806"/>
          </a:xfrm>
          <a:prstGeom prst="rect">
            <a:avLst/>
          </a:prstGeom>
        </p:spPr>
      </p:pic>
      <p:sp>
        <p:nvSpPr>
          <p:cNvPr id="8" name="Cadre 7"/>
          <p:cNvSpPr/>
          <p:nvPr/>
        </p:nvSpPr>
        <p:spPr>
          <a:xfrm>
            <a:off x="1557739" y="3285154"/>
            <a:ext cx="4509567" cy="2211682"/>
          </a:xfrm>
          <a:prstGeom prst="frame">
            <a:avLst>
              <a:gd name="adj1" fmla="val 33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6211" y="5830484"/>
            <a:ext cx="186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6600"/>
                </a:solidFill>
              </a:rPr>
              <a:t>Training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10" name="Flèche vers la droite 9"/>
          <p:cNvSpPr/>
          <p:nvPr/>
        </p:nvSpPr>
        <p:spPr>
          <a:xfrm rot="20304237">
            <a:off x="1644519" y="5743111"/>
            <a:ext cx="511653" cy="1747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900346" y="186071"/>
            <a:ext cx="5597867" cy="9784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Structural model</a:t>
            </a:r>
            <a:endParaRPr lang="fr-FR" sz="2400" b="1" dirty="0">
              <a:solidFill>
                <a:srgbClr val="DA67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77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9AB9-0F8C-4E90-BC63-1655E7797551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663532461"/>
              </p:ext>
            </p:extLst>
          </p:nvPr>
        </p:nvGraphicFramePr>
        <p:xfrm>
          <a:off x="-180110" y="674178"/>
          <a:ext cx="9176328" cy="598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167184" y="212513"/>
            <a:ext cx="486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</a:t>
            </a:r>
            <a:r>
              <a:rPr lang="fr-FR" sz="2400" b="1" dirty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sz="2400" b="1" dirty="0" err="1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</a:t>
            </a:r>
            <a:r>
              <a:rPr lang="fr-FR" sz="2400" b="1" dirty="0">
                <a:solidFill>
                  <a:srgbClr val="DA6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organisation</a:t>
            </a:r>
          </a:p>
        </p:txBody>
      </p:sp>
    </p:spTree>
    <p:extLst>
      <p:ext uri="{BB962C8B-B14F-4D97-AF65-F5344CB8AC3E}">
        <p14:creationId xmlns:p14="http://schemas.microsoft.com/office/powerpoint/2010/main" val="31661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0071" y="423552"/>
            <a:ext cx="6320168" cy="535747"/>
          </a:xfrm>
        </p:spPr>
        <p:txBody>
          <a:bodyPr/>
          <a:lstStyle/>
          <a:p>
            <a:pPr algn="ctr"/>
            <a:r>
              <a:rPr lang="de-DE" sz="2400" dirty="0">
                <a:solidFill>
                  <a:srgbClr val="D8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400" dirty="0">
                <a:solidFill>
                  <a:srgbClr val="D8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dirty="0">
                <a:solidFill>
                  <a:srgbClr val="D86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ACTIVITIES (Feb-June 2020)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05043-D27C-43CA-B0DB-F3B03CC63799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Flèche vers le bas 2">
            <a:extLst>
              <a:ext uri="{FF2B5EF4-FFF2-40B4-BE49-F238E27FC236}">
                <a16:creationId xmlns:a16="http://schemas.microsoft.com/office/drawing/2014/main" id="{BB014A9D-9366-D247-A731-767A55B22D64}"/>
              </a:ext>
            </a:extLst>
          </p:cNvPr>
          <p:cNvSpPr/>
          <p:nvPr/>
        </p:nvSpPr>
        <p:spPr>
          <a:xfrm>
            <a:off x="7573153" y="2588570"/>
            <a:ext cx="511791" cy="307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41FEE1-9619-884D-A035-D19B4EA39C2F}"/>
              </a:ext>
            </a:extLst>
          </p:cNvPr>
          <p:cNvSpPr txBox="1"/>
          <p:nvPr/>
        </p:nvSpPr>
        <p:spPr>
          <a:xfrm>
            <a:off x="7489209" y="2244154"/>
            <a:ext cx="6469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D86626"/>
                </a:solidFill>
              </a:rPr>
              <a:t>COVID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F6A3F33-BB2E-6142-9AA7-BB7B9D696893}"/>
              </a:ext>
            </a:extLst>
          </p:cNvPr>
          <p:cNvCxnSpPr/>
          <p:nvPr/>
        </p:nvCxnSpPr>
        <p:spPr>
          <a:xfrm>
            <a:off x="7862606" y="3110949"/>
            <a:ext cx="0" cy="195504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bâtiment, table&#10;&#10;Description générée automatiquement">
            <a:extLst>
              <a:ext uri="{FF2B5EF4-FFF2-40B4-BE49-F238E27FC236}">
                <a16:creationId xmlns:a16="http://schemas.microsoft.com/office/drawing/2014/main" id="{7311631B-8F2E-9548-A6C0-9D27178EF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02" y="4449172"/>
            <a:ext cx="1143888" cy="15605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880F1B-7A72-1740-88EA-1C3E46201D46}"/>
              </a:ext>
            </a:extLst>
          </p:cNvPr>
          <p:cNvSpPr/>
          <p:nvPr/>
        </p:nvSpPr>
        <p:spPr>
          <a:xfrm>
            <a:off x="-100012" y="5457825"/>
            <a:ext cx="8119514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aphicFrame>
        <p:nvGraphicFramePr>
          <p:cNvPr id="11" name="Espace réservé du contenu 4">
            <a:extLst>
              <a:ext uri="{FF2B5EF4-FFF2-40B4-BE49-F238E27FC236}">
                <a16:creationId xmlns:a16="http://schemas.microsoft.com/office/drawing/2014/main" id="{2DDA91F7-0315-B54B-9604-4CE692486C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671030"/>
              </p:ext>
            </p:extLst>
          </p:nvPr>
        </p:nvGraphicFramePr>
        <p:xfrm>
          <a:off x="1347724" y="1308752"/>
          <a:ext cx="6141485" cy="41490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87779">
                  <a:extLst>
                    <a:ext uri="{9D8B030D-6E8A-4147-A177-3AD203B41FA5}">
                      <a16:colId xmlns:a16="http://schemas.microsoft.com/office/drawing/2014/main" val="2294310584"/>
                    </a:ext>
                  </a:extLst>
                </a:gridCol>
                <a:gridCol w="817045">
                  <a:extLst>
                    <a:ext uri="{9D8B030D-6E8A-4147-A177-3AD203B41FA5}">
                      <a16:colId xmlns:a16="http://schemas.microsoft.com/office/drawing/2014/main" val="611808367"/>
                    </a:ext>
                  </a:extLst>
                </a:gridCol>
                <a:gridCol w="995773">
                  <a:extLst>
                    <a:ext uri="{9D8B030D-6E8A-4147-A177-3AD203B41FA5}">
                      <a16:colId xmlns:a16="http://schemas.microsoft.com/office/drawing/2014/main" val="395730680"/>
                    </a:ext>
                  </a:extLst>
                </a:gridCol>
                <a:gridCol w="771000">
                  <a:extLst>
                    <a:ext uri="{9D8B030D-6E8A-4147-A177-3AD203B41FA5}">
                      <a16:colId xmlns:a16="http://schemas.microsoft.com/office/drawing/2014/main" val="3126973778"/>
                    </a:ext>
                  </a:extLst>
                </a:gridCol>
                <a:gridCol w="1134944">
                  <a:extLst>
                    <a:ext uri="{9D8B030D-6E8A-4147-A177-3AD203B41FA5}">
                      <a16:colId xmlns:a16="http://schemas.microsoft.com/office/drawing/2014/main" val="862875500"/>
                    </a:ext>
                  </a:extLst>
                </a:gridCol>
                <a:gridCol w="1134944">
                  <a:extLst>
                    <a:ext uri="{9D8B030D-6E8A-4147-A177-3AD203B41FA5}">
                      <a16:colId xmlns:a16="http://schemas.microsoft.com/office/drawing/2014/main" val="1648859038"/>
                    </a:ext>
                  </a:extLst>
                </a:gridCol>
              </a:tblGrid>
              <a:tr h="44493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Training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Organizers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Target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Month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Number</a:t>
                      </a:r>
                      <a:r>
                        <a:rPr lang="fr-FR" sz="1200" dirty="0"/>
                        <a:t> of </a:t>
                      </a:r>
                      <a:r>
                        <a:rPr lang="fr-FR" sz="1200" dirty="0" err="1"/>
                        <a:t>students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Physical/</a:t>
                      </a:r>
                      <a:r>
                        <a:rPr lang="fr-FR" sz="1200" dirty="0" err="1"/>
                        <a:t>virtual</a:t>
                      </a:r>
                      <a:endParaRPr lang="fr-FR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890532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/>
                        <a:t>Rush</a:t>
                      </a:r>
                      <a:r>
                        <a:rPr lang="fr-FR" sz="1100" b="1" baseline="0" dirty="0"/>
                        <a:t> Pharmaceutical Game</a:t>
                      </a:r>
                      <a:endParaRPr lang="fr-FR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UPSaclay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Master </a:t>
                      </a:r>
                      <a:r>
                        <a:rPr lang="fr-FR" sz="1100" dirty="0" err="1"/>
                        <a:t>students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/>
                        <a:t>Feb</a:t>
                      </a:r>
                      <a:r>
                        <a:rPr lang="fr-FR" sz="1100" baseline="0" dirty="0"/>
                        <a:t> 2020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83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Physical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20091565"/>
                  </a:ext>
                </a:extLst>
              </a:tr>
              <a:tr h="479529">
                <a:tc>
                  <a:txBody>
                    <a:bodyPr/>
                    <a:lstStyle/>
                    <a:p>
                      <a:pPr algn="l"/>
                      <a:r>
                        <a:rPr lang="fr-FR" sz="1100" b="1"/>
                        <a:t>Voice Training Workshop</a:t>
                      </a:r>
                      <a:endParaRPr lang="fr-FR" sz="1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LMU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kern="1200"/>
                        <a:t>PhD students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May 2020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Online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47218105"/>
                  </a:ext>
                </a:extLst>
              </a:tr>
              <a:tr h="563512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/>
                        <a:t>Innovation</a:t>
                      </a:r>
                      <a:r>
                        <a:rPr lang="fr-FR" sz="1100" b="1" baseline="0" dirty="0"/>
                        <a:t> </a:t>
                      </a:r>
                      <a:r>
                        <a:rPr lang="fr-FR" sz="1100" b="1" baseline="0" dirty="0" err="1"/>
                        <a:t>Days</a:t>
                      </a:r>
                      <a:endParaRPr lang="fr-FR" sz="1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LMU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PhD </a:t>
                      </a:r>
                      <a:r>
                        <a:rPr lang="fr-FR" sz="1100" dirty="0" err="1"/>
                        <a:t>students</a:t>
                      </a:r>
                      <a:r>
                        <a:rPr lang="fr-FR" sz="1100" dirty="0"/>
                        <a:t> &amp;</a:t>
                      </a:r>
                      <a:r>
                        <a:rPr lang="fr-FR" sz="1100" baseline="0" dirty="0"/>
                        <a:t> </a:t>
                      </a:r>
                      <a:r>
                        <a:rPr lang="fr-FR" sz="1100" baseline="0" dirty="0" err="1"/>
                        <a:t>researchers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aseline="0" dirty="0"/>
                        <a:t>May 2020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40</a:t>
                      </a:r>
                      <a:r>
                        <a:rPr lang="fr-FR" sz="1100" baseline="0"/>
                        <a:t> 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Online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54173928"/>
                  </a:ext>
                </a:extLst>
              </a:tr>
              <a:tr h="562513">
                <a:tc>
                  <a:txBody>
                    <a:bodyPr/>
                    <a:lstStyle/>
                    <a:p>
                      <a:pPr algn="l"/>
                      <a:r>
                        <a:rPr lang="fr-FR" sz="1100" b="1"/>
                        <a:t>Writing Global Health Workshop</a:t>
                      </a:r>
                      <a:endParaRPr lang="fr-FR" sz="1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LMU &amp; UPSaclay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Master </a:t>
                      </a:r>
                      <a:r>
                        <a:rPr lang="fr-FR" sz="1100" dirty="0" err="1"/>
                        <a:t>students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May</a:t>
                      </a:r>
                      <a:r>
                        <a:rPr lang="fr-FR" sz="1100" baseline="0" dirty="0"/>
                        <a:t> – </a:t>
                      </a:r>
                      <a:r>
                        <a:rPr lang="fr-FR" sz="1100" baseline="0" dirty="0" err="1"/>
                        <a:t>June</a:t>
                      </a:r>
                      <a:r>
                        <a:rPr lang="fr-FR" sz="1100" baseline="0" dirty="0"/>
                        <a:t> 2020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49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Online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4350633"/>
                  </a:ext>
                </a:extLst>
              </a:tr>
              <a:tr h="562513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 err="1"/>
                        <a:t>Teaching</a:t>
                      </a:r>
                      <a:r>
                        <a:rPr lang="fr-FR" sz="1100" b="1" baseline="0" dirty="0"/>
                        <a:t> </a:t>
                      </a:r>
                      <a:r>
                        <a:rPr lang="fr-FR" sz="1100" b="1" baseline="0" dirty="0" err="1"/>
                        <a:t>Skills</a:t>
                      </a:r>
                      <a:r>
                        <a:rPr lang="fr-FR" sz="1100" b="1" baseline="0" dirty="0"/>
                        <a:t> Workshop</a:t>
                      </a:r>
                      <a:endParaRPr lang="fr-FR" sz="1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/>
                        <a:t>LMU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kern="1200" dirty="0"/>
                        <a:t>PhD </a:t>
                      </a:r>
                      <a:r>
                        <a:rPr lang="fr-FR" sz="1100" kern="1200" dirty="0" err="1"/>
                        <a:t>students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aseline="0" dirty="0"/>
                        <a:t>May 2020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5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Online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22222110"/>
                  </a:ext>
                </a:extLst>
              </a:tr>
              <a:tr h="964568"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/>
                        <a:t>Online Discussion on</a:t>
                      </a:r>
                      <a:r>
                        <a:rPr lang="fr-FR" sz="1100" b="1" baseline="0" dirty="0"/>
                        <a:t> </a:t>
                      </a:r>
                      <a:r>
                        <a:rPr lang="fr-FR" sz="1100" b="1" baseline="0" dirty="0" err="1"/>
                        <a:t>Students</a:t>
                      </a:r>
                      <a:r>
                        <a:rPr lang="fr-FR" sz="1100" b="1" baseline="0" dirty="0"/>
                        <a:t>’ </a:t>
                      </a:r>
                      <a:r>
                        <a:rPr lang="fr-FR" sz="1100" b="1" baseline="0" dirty="0" err="1"/>
                        <a:t>Experience</a:t>
                      </a:r>
                      <a:r>
                        <a:rPr lang="fr-FR" sz="1100" b="1" baseline="0" dirty="0"/>
                        <a:t> in the COVID 19 </a:t>
                      </a:r>
                      <a:r>
                        <a:rPr lang="fr-FR" sz="1100" b="1" baseline="0" dirty="0" err="1"/>
                        <a:t>pandemic</a:t>
                      </a:r>
                      <a:endParaRPr lang="fr-FR" sz="1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LMU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PhD </a:t>
                      </a:r>
                      <a:r>
                        <a:rPr lang="fr-FR" sz="1100" dirty="0" err="1"/>
                        <a:t>students</a:t>
                      </a:r>
                      <a:r>
                        <a:rPr lang="fr-FR" sz="1100" dirty="0"/>
                        <a:t> &amp;</a:t>
                      </a:r>
                      <a:r>
                        <a:rPr lang="fr-FR" sz="1100" baseline="0" dirty="0"/>
                        <a:t> </a:t>
                      </a:r>
                      <a:r>
                        <a:rPr lang="fr-FR" sz="1100" baseline="0" dirty="0" err="1"/>
                        <a:t>reasearchers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aseline="0" dirty="0"/>
                        <a:t>May 2020</a:t>
                      </a:r>
                      <a:endParaRPr lang="fr-FR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Online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516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0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5198" y="376364"/>
            <a:ext cx="4890654" cy="579165"/>
          </a:xfrm>
        </p:spPr>
        <p:txBody>
          <a:bodyPr/>
          <a:lstStyle/>
          <a:p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implemented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7493" y="865483"/>
            <a:ext cx="2946415" cy="2209811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05043-D27C-43CA-B0DB-F3B03CC63799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50" y="865483"/>
            <a:ext cx="2943321" cy="22074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2" y="3670851"/>
            <a:ext cx="3011053" cy="22582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49" y="3620078"/>
            <a:ext cx="3193306" cy="23949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61172" y="3199121"/>
            <a:ext cx="2279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EUGLOH </a:t>
            </a:r>
            <a:r>
              <a:rPr lang="fr-FR" sz="1600" b="1" dirty="0" err="1" smtClean="0"/>
              <a:t>Summer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School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105218" y="5970457"/>
            <a:ext cx="392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-30" dirty="0">
                <a:cs typeface="Arial" panose="020B0604020202020204" pitchFamily="34" charset="0"/>
              </a:rPr>
              <a:t>Rush Game in Pharmaceutical Marketing course</a:t>
            </a:r>
            <a:endParaRPr lang="fr" sz="1600" b="1" spc="-30" dirty="0">
              <a:cs typeface="Arial" panose="020B0604020202020204" pitchFamily="34" charset="0"/>
            </a:endParaRPr>
          </a:p>
          <a:p>
            <a:endParaRPr lang="fr-FR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105218" y="3054139"/>
            <a:ext cx="358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Lifelong Learning </a:t>
            </a:r>
            <a:r>
              <a:rPr lang="en-US" sz="1600" b="1" dirty="0" err="1"/>
              <a:t>Programme</a:t>
            </a:r>
            <a:r>
              <a:rPr lang="en-US" sz="1600" b="1" dirty="0"/>
              <a:t> on </a:t>
            </a:r>
          </a:p>
          <a:p>
            <a:r>
              <a:rPr lang="en-US" sz="1600" b="1" dirty="0"/>
              <a:t>Medicinal Plan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89756" y="5998771"/>
            <a:ext cx="308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First EUGLOH introductory course in astrophysics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43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9274" y="1207943"/>
            <a:ext cx="6567054" cy="1392648"/>
          </a:xfrm>
        </p:spPr>
        <p:txBody>
          <a:bodyPr/>
          <a:lstStyle/>
          <a:p>
            <a:pPr algn="ctr"/>
            <a:r>
              <a:rPr lang="en-GB" dirty="0">
                <a:cs typeface="Calibri" panose="020F0502020204030204" pitchFamily="34" charset="0"/>
              </a:rPr>
              <a:t>First EUGLOH introductory course in astrophysics, organised by Professor </a:t>
            </a:r>
            <a:r>
              <a:rPr lang="en-GB" dirty="0" err="1" smtClean="0">
                <a:cs typeface="Calibri" panose="020F0502020204030204" pitchFamily="34" charset="0"/>
              </a:rPr>
              <a:t>Hervé</a:t>
            </a:r>
            <a:r>
              <a:rPr lang="en-GB" dirty="0" smtClean="0">
                <a:cs typeface="Calibri" panose="020F0502020204030204" pitchFamily="34" charset="0"/>
              </a:rPr>
              <a:t> </a:t>
            </a:r>
            <a:r>
              <a:rPr lang="en-GB" dirty="0">
                <a:cs typeface="Calibri" panose="020F0502020204030204" pitchFamily="34" charset="0"/>
              </a:rPr>
              <a:t>Dole in </a:t>
            </a:r>
            <a:r>
              <a:rPr lang="en-GB" dirty="0" err="1">
                <a:cs typeface="Calibri" panose="020F0502020204030204" pitchFamily="34" charset="0"/>
              </a:rPr>
              <a:t>UPSaclay</a:t>
            </a:r>
            <a:r>
              <a:rPr lang="en-GB" dirty="0">
                <a:cs typeface="Calibri" panose="020F0502020204030204" pitchFamily="34" charset="0"/>
              </a:rPr>
              <a:t> with Dr Charlotte </a:t>
            </a:r>
            <a:r>
              <a:rPr lang="en-GB" dirty="0" err="1">
                <a:cs typeface="Calibri" panose="020F0502020204030204" pitchFamily="34" charset="0"/>
              </a:rPr>
              <a:t>Géhan</a:t>
            </a:r>
            <a:r>
              <a:rPr lang="en-GB" dirty="0">
                <a:cs typeface="Calibri" panose="020F0502020204030204" pitchFamily="34" charset="0"/>
              </a:rPr>
              <a:t> from the University of </a:t>
            </a:r>
            <a:r>
              <a:rPr lang="en-GB" dirty="0" smtClean="0">
                <a:cs typeface="Calibri" panose="020F0502020204030204" pitchFamily="34" charset="0"/>
              </a:rPr>
              <a:t>Porto:</a:t>
            </a:r>
            <a:r>
              <a:rPr lang="fr-FR" dirty="0">
                <a:cs typeface="Calibri" panose="020F0502020204030204" pitchFamily="34" charset="0"/>
              </a:rPr>
              <a:t/>
            </a:r>
            <a:br>
              <a:rPr lang="fr-FR" dirty="0">
                <a:cs typeface="Calibri" panose="020F0502020204030204" pitchFamily="34" charset="0"/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C05043-D27C-43CA-B0DB-F3B03CC63799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Rectangle à coins arrondis 4">
            <a:hlinkClick r:id="rId2"/>
          </p:cNvPr>
          <p:cNvSpPr/>
          <p:nvPr/>
        </p:nvSpPr>
        <p:spPr>
          <a:xfrm>
            <a:off x="2826328" y="2568818"/>
            <a:ext cx="3592946" cy="15886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86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Link for the </a:t>
            </a:r>
            <a:r>
              <a:rPr lang="fr-FR" b="1" dirty="0" err="1" smtClean="0">
                <a:solidFill>
                  <a:schemeClr val="tx1"/>
                </a:solidFill>
              </a:rPr>
              <a:t>video</a:t>
            </a:r>
            <a:r>
              <a:rPr lang="fr-FR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  <a:hlinkClick r:id="rId2"/>
              </a:rPr>
              <a:t>https://</a:t>
            </a:r>
            <a:r>
              <a:rPr lang="fr-FR" b="1" dirty="0" smtClean="0">
                <a:solidFill>
                  <a:schemeClr val="tx1"/>
                </a:solidFill>
                <a:hlinkClick r:id="rId2"/>
              </a:rPr>
              <a:t>we.tl/t-xGpChQy3ux</a:t>
            </a:r>
            <a:endParaRPr lang="fr-F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413115" y="6549643"/>
            <a:ext cx="207009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050" spc="-10" dirty="0"/>
              <a:t>9</a:t>
            </a:fld>
            <a:endParaRPr sz="1050" spc="-10" dirty="0"/>
          </a:p>
        </p:txBody>
      </p:sp>
      <p:sp>
        <p:nvSpPr>
          <p:cNvPr id="5" name="object 126"/>
          <p:cNvSpPr txBox="1"/>
          <p:nvPr/>
        </p:nvSpPr>
        <p:spPr>
          <a:xfrm>
            <a:off x="1949573" y="149617"/>
            <a:ext cx="50386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FR" sz="1400" b="1" spc="20" dirty="0" smtClean="0">
                <a:solidFill>
                  <a:srgbClr val="DA6728"/>
                </a:solidFill>
                <a:latin typeface="Calibri Light"/>
                <a:cs typeface="Calibri Light"/>
              </a:rPr>
              <a:t>Chargés de mission et représentants établissements EUGLOH</a:t>
            </a:r>
          </a:p>
        </p:txBody>
      </p:sp>
      <p:grpSp>
        <p:nvGrpSpPr>
          <p:cNvPr id="134" name="Groupe 133"/>
          <p:cNvGrpSpPr/>
          <p:nvPr/>
        </p:nvGrpSpPr>
        <p:grpSpPr>
          <a:xfrm>
            <a:off x="4677661" y="5063675"/>
            <a:ext cx="2120199" cy="521917"/>
            <a:chOff x="3733800" y="2286000"/>
            <a:chExt cx="2152015" cy="457200"/>
          </a:xfrm>
        </p:grpSpPr>
        <p:sp>
          <p:nvSpPr>
            <p:cNvPr id="135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3922854" y="2335670"/>
              <a:ext cx="1828801" cy="324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>
                  <a:solidFill>
                    <a:srgbClr val="FF0000"/>
                  </a:solidFill>
                </a:rPr>
                <a:t>Art</a:t>
              </a:r>
              <a:r>
                <a:rPr lang="fr-FR" sz="700" dirty="0">
                  <a:solidFill>
                    <a:srgbClr val="FF0000"/>
                  </a:solidFill>
                </a:rPr>
                <a:t>, Science, Culture, Société/EUGLOH (formation)</a:t>
              </a:r>
              <a:endParaRPr lang="en-GB" sz="7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37" name="Groupe 136"/>
          <p:cNvGrpSpPr/>
          <p:nvPr/>
        </p:nvGrpSpPr>
        <p:grpSpPr>
          <a:xfrm>
            <a:off x="1204440" y="5828870"/>
            <a:ext cx="2085219" cy="531262"/>
            <a:chOff x="3733800" y="2286000"/>
            <a:chExt cx="2152015" cy="457200"/>
          </a:xfrm>
        </p:grpSpPr>
        <p:sp>
          <p:nvSpPr>
            <p:cNvPr id="138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3895407" y="2365401"/>
              <a:ext cx="1828800" cy="210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>
                  <a:solidFill>
                    <a:srgbClr val="FF0000"/>
                  </a:solidFill>
                </a:rPr>
                <a:t>Recherche </a:t>
              </a:r>
              <a:r>
                <a:rPr lang="fr-FR" sz="700" dirty="0">
                  <a:solidFill>
                    <a:srgbClr val="FF0000"/>
                  </a:solidFill>
                </a:rPr>
                <a:t>et </a:t>
              </a:r>
              <a:r>
                <a:rPr lang="fr-FR" sz="700" dirty="0" smtClean="0">
                  <a:solidFill>
                    <a:srgbClr val="FF0000"/>
                  </a:solidFill>
                </a:rPr>
                <a:t>doctorat (</a:t>
              </a:r>
              <a:r>
                <a:rPr lang="fr-FR" sz="700" dirty="0" err="1" smtClean="0">
                  <a:solidFill>
                    <a:srgbClr val="FF0000"/>
                  </a:solidFill>
                </a:rPr>
                <a:t>Swafs</a:t>
              </a:r>
              <a:r>
                <a:rPr lang="fr-FR" sz="700" dirty="0" smtClean="0">
                  <a:solidFill>
                    <a:srgbClr val="FF0000"/>
                  </a:solidFill>
                </a:rPr>
                <a:t> </a:t>
              </a:r>
              <a:r>
                <a:rPr lang="fr-FR" sz="700" dirty="0">
                  <a:solidFill>
                    <a:srgbClr val="FF0000"/>
                  </a:solidFill>
                </a:rPr>
                <a:t>et Grant 34)</a:t>
              </a:r>
              <a:endParaRPr lang="en-GB" sz="7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46" name="Groupe 145"/>
          <p:cNvGrpSpPr/>
          <p:nvPr/>
        </p:nvGrpSpPr>
        <p:grpSpPr>
          <a:xfrm>
            <a:off x="6813943" y="1842685"/>
            <a:ext cx="2211723" cy="678998"/>
            <a:chOff x="3720827" y="4064122"/>
            <a:chExt cx="2282570" cy="574022"/>
          </a:xfrm>
        </p:grpSpPr>
        <p:sp>
          <p:nvSpPr>
            <p:cNvPr id="147" name="object 23"/>
            <p:cNvSpPr/>
            <p:nvPr/>
          </p:nvSpPr>
          <p:spPr>
            <a:xfrm>
              <a:off x="3720827" y="4064122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48" name="ZoneTexte 147"/>
            <p:cNvSpPr txBox="1"/>
            <p:nvPr/>
          </p:nvSpPr>
          <p:spPr>
            <a:xfrm>
              <a:off x="3924995" y="4182806"/>
              <a:ext cx="2078402" cy="4553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smtClean="0"/>
                <a:t>STAPS 1</a:t>
              </a:r>
            </a:p>
            <a:p>
              <a:pPr algn="ctr"/>
              <a:r>
                <a:rPr lang="en-GB" sz="800" b="1" dirty="0" smtClean="0"/>
                <a:t>Christopher </a:t>
              </a:r>
              <a:r>
                <a:rPr lang="en-GB" sz="800" b="1" dirty="0" err="1" smtClean="0"/>
                <a:t>Hautbois</a:t>
              </a:r>
              <a:endParaRPr lang="en-GB" sz="800" b="1" dirty="0" smtClean="0"/>
            </a:p>
            <a:p>
              <a:pPr algn="ctr"/>
              <a:r>
                <a:rPr lang="en-GB" sz="700" dirty="0"/>
                <a:t>christopher.hautbois@universite-paris-saclay.fr</a:t>
              </a:r>
            </a:p>
            <a:p>
              <a:pPr algn="ctr"/>
              <a:endParaRPr lang="en-GB" sz="700" b="1" dirty="0" smtClean="0"/>
            </a:p>
          </p:txBody>
        </p:sp>
      </p:grpSp>
      <p:grpSp>
        <p:nvGrpSpPr>
          <p:cNvPr id="149" name="Groupe 148"/>
          <p:cNvGrpSpPr/>
          <p:nvPr/>
        </p:nvGrpSpPr>
        <p:grpSpPr>
          <a:xfrm>
            <a:off x="6843796" y="2455493"/>
            <a:ext cx="2169113" cy="597907"/>
            <a:chOff x="3634299" y="4078240"/>
            <a:chExt cx="2238596" cy="498252"/>
          </a:xfrm>
        </p:grpSpPr>
        <p:sp>
          <p:nvSpPr>
            <p:cNvPr id="150" name="object 23"/>
            <p:cNvSpPr/>
            <p:nvPr/>
          </p:nvSpPr>
          <p:spPr>
            <a:xfrm>
              <a:off x="3634299" y="407824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4044095" y="4127655"/>
              <a:ext cx="1828800" cy="4488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smtClean="0"/>
                <a:t>STAPS 2</a:t>
              </a:r>
            </a:p>
            <a:p>
              <a:pPr algn="ctr"/>
              <a:r>
                <a:rPr lang="en-GB" sz="800" b="1" dirty="0" smtClean="0"/>
                <a:t>Marie </a:t>
              </a:r>
              <a:r>
                <a:rPr lang="en-GB" sz="800" b="1" dirty="0" err="1" smtClean="0"/>
                <a:t>Gernigon</a:t>
              </a:r>
              <a:endParaRPr lang="en-GB" sz="800" b="1" dirty="0" smtClean="0"/>
            </a:p>
            <a:p>
              <a:pPr algn="ctr"/>
              <a:r>
                <a:rPr lang="fr-FR" sz="700" dirty="0"/>
                <a:t>marie.gernigon@universite-paris-saclay.fr </a:t>
              </a:r>
              <a:endParaRPr lang="en-GB" sz="700" dirty="0"/>
            </a:p>
            <a:p>
              <a:pPr algn="ctr"/>
              <a:endParaRPr lang="en-GB" sz="700" b="1" dirty="0" smtClean="0"/>
            </a:p>
          </p:txBody>
        </p:sp>
      </p:grpSp>
      <p:grpSp>
        <p:nvGrpSpPr>
          <p:cNvPr id="155" name="Groupe 154"/>
          <p:cNvGrpSpPr/>
          <p:nvPr/>
        </p:nvGrpSpPr>
        <p:grpSpPr>
          <a:xfrm>
            <a:off x="6911198" y="5052997"/>
            <a:ext cx="2017817" cy="513462"/>
            <a:chOff x="3733800" y="2286000"/>
            <a:chExt cx="2152015" cy="457200"/>
          </a:xfrm>
        </p:grpSpPr>
        <p:sp>
          <p:nvSpPr>
            <p:cNvPr id="156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57" name="ZoneTexte 156"/>
            <p:cNvSpPr txBox="1"/>
            <p:nvPr/>
          </p:nvSpPr>
          <p:spPr>
            <a:xfrm>
              <a:off x="3895407" y="2315588"/>
              <a:ext cx="1828800" cy="27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 smtClean="0">
                  <a:solidFill>
                    <a:srgbClr val="FF0000"/>
                  </a:solidFill>
                </a:rPr>
                <a:t>Reconnaissance/Certification des </a:t>
              </a:r>
              <a:r>
                <a:rPr lang="en-GB" sz="700" dirty="0" err="1" smtClean="0">
                  <a:solidFill>
                    <a:srgbClr val="FF0000"/>
                  </a:solidFill>
                </a:rPr>
                <a:t>étudiants</a:t>
              </a:r>
              <a:endParaRPr lang="en-GB" sz="7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6823468" y="3084413"/>
            <a:ext cx="2105547" cy="543411"/>
            <a:chOff x="3742790" y="2270267"/>
            <a:chExt cx="2152015" cy="457200"/>
          </a:xfrm>
        </p:grpSpPr>
        <p:sp>
          <p:nvSpPr>
            <p:cNvPr id="159" name="object 23"/>
            <p:cNvSpPr/>
            <p:nvPr/>
          </p:nvSpPr>
          <p:spPr>
            <a:xfrm>
              <a:off x="3742790" y="2270267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60" name="ZoneTexte 159"/>
            <p:cNvSpPr txBox="1"/>
            <p:nvPr/>
          </p:nvSpPr>
          <p:spPr>
            <a:xfrm>
              <a:off x="4170805" y="2362266"/>
              <a:ext cx="1636420" cy="362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err="1" smtClean="0"/>
                <a:t>AgroPT</a:t>
              </a:r>
              <a:r>
                <a:rPr lang="en-GB" sz="700" u="sng" dirty="0" smtClean="0"/>
                <a:t> 4</a:t>
              </a:r>
            </a:p>
            <a:p>
              <a:pPr algn="ctr"/>
              <a:r>
                <a:rPr lang="en-GB" sz="800" b="1" dirty="0" smtClean="0"/>
                <a:t>Jean-Christophe Bureau</a:t>
              </a:r>
            </a:p>
            <a:p>
              <a:pPr algn="ctr"/>
              <a:r>
                <a:rPr lang="fr-FR" sz="700" dirty="0"/>
                <a:t>jean-christophe.bureau@inrae.fr </a:t>
              </a:r>
              <a:endParaRPr lang="en-GB" sz="700" dirty="0"/>
            </a:p>
          </p:txBody>
        </p:sp>
      </p:grpSp>
      <p:grpSp>
        <p:nvGrpSpPr>
          <p:cNvPr id="161" name="Groupe 160"/>
          <p:cNvGrpSpPr/>
          <p:nvPr/>
        </p:nvGrpSpPr>
        <p:grpSpPr>
          <a:xfrm>
            <a:off x="283007" y="5081609"/>
            <a:ext cx="1999358" cy="551281"/>
            <a:chOff x="3733800" y="2286000"/>
            <a:chExt cx="2152015" cy="457200"/>
          </a:xfrm>
        </p:grpSpPr>
        <p:sp>
          <p:nvSpPr>
            <p:cNvPr id="162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63" name="ZoneTexte 162"/>
            <p:cNvSpPr txBox="1"/>
            <p:nvPr/>
          </p:nvSpPr>
          <p:spPr>
            <a:xfrm>
              <a:off x="3895407" y="2329591"/>
              <a:ext cx="1828800" cy="219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 err="1" smtClean="0">
                  <a:solidFill>
                    <a:srgbClr val="FF0000"/>
                  </a:solidFill>
                </a:rPr>
                <a:t>Ecole</a:t>
              </a:r>
              <a:r>
                <a:rPr lang="en-GB" sz="700" dirty="0" smtClean="0">
                  <a:solidFill>
                    <a:srgbClr val="FF0000"/>
                  </a:solidFill>
                </a:rPr>
                <a:t> de 1er cycle</a:t>
              </a:r>
            </a:p>
          </p:txBody>
        </p:sp>
      </p:grpSp>
      <p:grpSp>
        <p:nvGrpSpPr>
          <p:cNvPr id="164" name="Groupe 163"/>
          <p:cNvGrpSpPr/>
          <p:nvPr/>
        </p:nvGrpSpPr>
        <p:grpSpPr>
          <a:xfrm>
            <a:off x="2446858" y="5085810"/>
            <a:ext cx="2099966" cy="547080"/>
            <a:chOff x="3733800" y="2286000"/>
            <a:chExt cx="2152015" cy="457200"/>
          </a:xfrm>
        </p:grpSpPr>
        <p:sp>
          <p:nvSpPr>
            <p:cNvPr id="165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66" name="ZoneTexte 165"/>
            <p:cNvSpPr txBox="1"/>
            <p:nvPr/>
          </p:nvSpPr>
          <p:spPr>
            <a:xfrm>
              <a:off x="3801576" y="2323342"/>
              <a:ext cx="1828800" cy="324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 smtClean="0">
                  <a:solidFill>
                    <a:srgbClr val="FF0000"/>
                  </a:solidFill>
                </a:rPr>
                <a:t>Masters et handicap</a:t>
              </a:r>
            </a:p>
            <a:p>
              <a:pPr algn="ctr"/>
              <a:r>
                <a:rPr lang="en-GB" sz="700" dirty="0" smtClean="0">
                  <a:solidFill>
                    <a:srgbClr val="FF0000"/>
                  </a:solidFill>
                </a:rPr>
                <a:t>Marie Poirier-</a:t>
              </a:r>
              <a:r>
                <a:rPr lang="en-GB" sz="700" dirty="0" err="1" smtClean="0">
                  <a:solidFill>
                    <a:srgbClr val="FF0000"/>
                  </a:solidFill>
                </a:rPr>
                <a:t>Quinot</a:t>
              </a:r>
              <a:endParaRPr lang="en-GB" sz="7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67" name="Groupe 166"/>
          <p:cNvGrpSpPr/>
          <p:nvPr/>
        </p:nvGrpSpPr>
        <p:grpSpPr>
          <a:xfrm>
            <a:off x="2428906" y="3757515"/>
            <a:ext cx="2133685" cy="620711"/>
            <a:chOff x="3686856" y="3288006"/>
            <a:chExt cx="2202033" cy="529643"/>
          </a:xfrm>
        </p:grpSpPr>
        <p:sp>
          <p:nvSpPr>
            <p:cNvPr id="168" name="object 23"/>
            <p:cNvSpPr/>
            <p:nvPr/>
          </p:nvSpPr>
          <p:spPr>
            <a:xfrm>
              <a:off x="3686856" y="3288006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69" name="ZoneTexte 168"/>
            <p:cNvSpPr txBox="1"/>
            <p:nvPr/>
          </p:nvSpPr>
          <p:spPr>
            <a:xfrm>
              <a:off x="4060089" y="3358063"/>
              <a:ext cx="1828800" cy="459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smtClean="0"/>
                <a:t>ENS-PS</a:t>
              </a:r>
            </a:p>
            <a:p>
              <a:pPr algn="ctr"/>
              <a:r>
                <a:rPr lang="en-GB" sz="800" b="1" dirty="0" smtClean="0"/>
                <a:t>François </a:t>
              </a:r>
              <a:r>
                <a:rPr lang="en-GB" sz="800" b="1" dirty="0" err="1" smtClean="0"/>
                <a:t>Pannequin</a:t>
              </a:r>
              <a:endParaRPr lang="en-GB" sz="800" b="1" dirty="0" smtClean="0"/>
            </a:p>
            <a:p>
              <a:pPr algn="ctr"/>
              <a:r>
                <a:rPr lang="fr-FR" sz="700" dirty="0"/>
                <a:t>francois.pannequin@ens-paris-saclay.fr </a:t>
              </a:r>
              <a:endParaRPr lang="en-GB" sz="700" dirty="0"/>
            </a:p>
            <a:p>
              <a:pPr algn="ctr"/>
              <a:endParaRPr lang="en-GB" sz="700" b="1" dirty="0" smtClean="0"/>
            </a:p>
          </p:txBody>
        </p:sp>
      </p:grpSp>
      <p:grpSp>
        <p:nvGrpSpPr>
          <p:cNvPr id="170" name="Groupe 169"/>
          <p:cNvGrpSpPr/>
          <p:nvPr/>
        </p:nvGrpSpPr>
        <p:grpSpPr>
          <a:xfrm>
            <a:off x="4621326" y="1858558"/>
            <a:ext cx="2267850" cy="527513"/>
            <a:chOff x="3733800" y="2286000"/>
            <a:chExt cx="2340496" cy="457200"/>
          </a:xfrm>
        </p:grpSpPr>
        <p:sp>
          <p:nvSpPr>
            <p:cNvPr id="171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2" name="ZoneTexte 171"/>
            <p:cNvSpPr txBox="1"/>
            <p:nvPr/>
          </p:nvSpPr>
          <p:spPr>
            <a:xfrm>
              <a:off x="4245496" y="2344976"/>
              <a:ext cx="1828800" cy="37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smtClean="0"/>
                <a:t>UFR Sciences</a:t>
              </a:r>
            </a:p>
            <a:p>
              <a:pPr algn="ctr"/>
              <a:r>
                <a:rPr lang="en-GB" sz="800" b="1" dirty="0" smtClean="0"/>
                <a:t>Burkhart Wolff</a:t>
              </a:r>
            </a:p>
            <a:p>
              <a:pPr algn="ctr"/>
              <a:r>
                <a:rPr lang="fr-FR" sz="700" dirty="0"/>
                <a:t>wolff@lri.fr</a:t>
              </a:r>
              <a:endParaRPr lang="en-GB" sz="700" dirty="0"/>
            </a:p>
          </p:txBody>
        </p:sp>
      </p:grpSp>
      <p:grpSp>
        <p:nvGrpSpPr>
          <p:cNvPr id="173" name="Groupe 172"/>
          <p:cNvGrpSpPr/>
          <p:nvPr/>
        </p:nvGrpSpPr>
        <p:grpSpPr>
          <a:xfrm>
            <a:off x="206671" y="3111136"/>
            <a:ext cx="2213218" cy="571431"/>
            <a:chOff x="3733800" y="2286000"/>
            <a:chExt cx="2284114" cy="500115"/>
          </a:xfrm>
        </p:grpSpPr>
        <p:sp>
          <p:nvSpPr>
            <p:cNvPr id="174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5" name="ZoneTexte 174"/>
            <p:cNvSpPr txBox="1"/>
            <p:nvPr/>
          </p:nvSpPr>
          <p:spPr>
            <a:xfrm>
              <a:off x="4189114" y="2319965"/>
              <a:ext cx="1828800" cy="4661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err="1" smtClean="0"/>
                <a:t>AgroPT</a:t>
              </a:r>
              <a:r>
                <a:rPr lang="en-GB" sz="700" u="sng" dirty="0" smtClean="0"/>
                <a:t> 1</a:t>
              </a:r>
            </a:p>
            <a:p>
              <a:pPr algn="ctr"/>
              <a:r>
                <a:rPr lang="en-GB" sz="800" b="1" dirty="0" err="1" smtClean="0"/>
                <a:t>Aurélie</a:t>
              </a:r>
              <a:r>
                <a:rPr lang="en-GB" sz="800" b="1" dirty="0" smtClean="0"/>
                <a:t> </a:t>
              </a:r>
              <a:r>
                <a:rPr lang="en-GB" sz="800" b="1" dirty="0" err="1" smtClean="0"/>
                <a:t>Baliarda</a:t>
              </a:r>
              <a:endParaRPr lang="en-GB" sz="800" b="1" dirty="0" smtClean="0"/>
            </a:p>
            <a:p>
              <a:pPr algn="ctr"/>
              <a:r>
                <a:rPr lang="fr-FR" sz="700" dirty="0"/>
                <a:t>aurelie.baliarda@agroparistech.fr </a:t>
              </a:r>
              <a:endParaRPr lang="en-GB" sz="700" dirty="0"/>
            </a:p>
            <a:p>
              <a:pPr algn="ctr"/>
              <a:endParaRPr lang="en-GB" sz="700" b="1" dirty="0" smtClean="0"/>
            </a:p>
          </p:txBody>
        </p:sp>
      </p:grpSp>
      <p:grpSp>
        <p:nvGrpSpPr>
          <p:cNvPr id="176" name="Groupe 175"/>
          <p:cNvGrpSpPr/>
          <p:nvPr/>
        </p:nvGrpSpPr>
        <p:grpSpPr>
          <a:xfrm>
            <a:off x="2402843" y="3056917"/>
            <a:ext cx="2129677" cy="646331"/>
            <a:chOff x="3733800" y="2230603"/>
            <a:chExt cx="2197897" cy="567993"/>
          </a:xfrm>
        </p:grpSpPr>
        <p:sp>
          <p:nvSpPr>
            <p:cNvPr id="177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8" name="ZoneTexte 177"/>
            <p:cNvSpPr txBox="1"/>
            <p:nvPr/>
          </p:nvSpPr>
          <p:spPr>
            <a:xfrm>
              <a:off x="4102897" y="2230603"/>
              <a:ext cx="1828800" cy="5679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700" dirty="0" smtClean="0"/>
            </a:p>
            <a:p>
              <a:pPr algn="ctr"/>
              <a:r>
                <a:rPr lang="en-GB" sz="700" u="sng" dirty="0" err="1" smtClean="0"/>
                <a:t>AgroPT</a:t>
              </a:r>
              <a:r>
                <a:rPr lang="en-GB" sz="700" u="sng" dirty="0" smtClean="0"/>
                <a:t> 2</a:t>
              </a:r>
            </a:p>
            <a:p>
              <a:pPr algn="ctr"/>
              <a:r>
                <a:rPr lang="en-GB" sz="800" b="1" dirty="0" smtClean="0"/>
                <a:t>Sabine </a:t>
              </a:r>
              <a:r>
                <a:rPr lang="en-GB" sz="800" b="1" dirty="0" err="1"/>
                <a:t>D</a:t>
              </a:r>
              <a:r>
                <a:rPr lang="en-GB" sz="800" b="1" dirty="0" err="1" smtClean="0"/>
                <a:t>’Andrea</a:t>
              </a:r>
              <a:endParaRPr lang="en-GB" sz="800" b="1" dirty="0" smtClean="0"/>
            </a:p>
            <a:p>
              <a:pPr algn="ctr"/>
              <a:r>
                <a:rPr lang="fr-FR" sz="700" dirty="0"/>
                <a:t>sabine.dandrea@agroparistech.fr </a:t>
              </a:r>
              <a:endParaRPr lang="en-GB" sz="700" dirty="0"/>
            </a:p>
            <a:p>
              <a:pPr algn="ctr"/>
              <a:endParaRPr lang="en-GB" sz="700" b="1" dirty="0" smtClean="0"/>
            </a:p>
          </p:txBody>
        </p:sp>
      </p:grpSp>
      <p:grpSp>
        <p:nvGrpSpPr>
          <p:cNvPr id="179" name="Groupe 178"/>
          <p:cNvGrpSpPr/>
          <p:nvPr/>
        </p:nvGrpSpPr>
        <p:grpSpPr>
          <a:xfrm>
            <a:off x="4639401" y="3112625"/>
            <a:ext cx="2158459" cy="518738"/>
            <a:chOff x="3732485" y="3550631"/>
            <a:chExt cx="2227602" cy="710392"/>
          </a:xfrm>
        </p:grpSpPr>
        <p:sp>
          <p:nvSpPr>
            <p:cNvPr id="180" name="object 23"/>
            <p:cNvSpPr/>
            <p:nvPr/>
          </p:nvSpPr>
          <p:spPr>
            <a:xfrm>
              <a:off x="3732485" y="3550631"/>
              <a:ext cx="2152015" cy="710392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81" name="ZoneTexte 180"/>
            <p:cNvSpPr txBox="1"/>
            <p:nvPr/>
          </p:nvSpPr>
          <p:spPr>
            <a:xfrm>
              <a:off x="4131287" y="3632662"/>
              <a:ext cx="1828800" cy="5900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err="1" smtClean="0"/>
                <a:t>AgroPT</a:t>
              </a:r>
              <a:r>
                <a:rPr lang="en-GB" sz="700" u="sng" dirty="0" smtClean="0"/>
                <a:t> 3</a:t>
              </a:r>
            </a:p>
            <a:p>
              <a:pPr algn="ctr"/>
              <a:r>
                <a:rPr lang="en-GB" sz="800" b="1" dirty="0" smtClean="0"/>
                <a:t>Dalila </a:t>
              </a:r>
              <a:r>
                <a:rPr lang="en-GB" sz="800" b="1" dirty="0" err="1" smtClean="0"/>
                <a:t>Azzout</a:t>
              </a:r>
              <a:r>
                <a:rPr lang="en-GB" sz="800" b="1" dirty="0" smtClean="0"/>
                <a:t> </a:t>
              </a:r>
              <a:r>
                <a:rPr lang="en-GB" sz="800" b="1" dirty="0" err="1" smtClean="0"/>
                <a:t>Marniche</a:t>
              </a:r>
              <a:endParaRPr lang="en-GB" sz="800" b="1" dirty="0" smtClean="0"/>
            </a:p>
            <a:p>
              <a:pPr algn="ctr"/>
              <a:r>
                <a:rPr lang="fr-FR" sz="700" dirty="0"/>
                <a:t>dalila.azzout-marniche@agroparistech.fr</a:t>
              </a:r>
              <a:endParaRPr lang="en-GB" sz="700" b="1" dirty="0" smtClean="0"/>
            </a:p>
          </p:txBody>
        </p:sp>
      </p:grpSp>
      <p:grpSp>
        <p:nvGrpSpPr>
          <p:cNvPr id="182" name="Groupe 181"/>
          <p:cNvGrpSpPr/>
          <p:nvPr/>
        </p:nvGrpSpPr>
        <p:grpSpPr>
          <a:xfrm>
            <a:off x="216471" y="3763769"/>
            <a:ext cx="2315541" cy="523304"/>
            <a:chOff x="3733800" y="2286000"/>
            <a:chExt cx="2389715" cy="457200"/>
          </a:xfrm>
        </p:grpSpPr>
        <p:sp>
          <p:nvSpPr>
            <p:cNvPr id="183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84" name="ZoneTexte 183"/>
            <p:cNvSpPr txBox="1"/>
            <p:nvPr/>
          </p:nvSpPr>
          <p:spPr>
            <a:xfrm>
              <a:off x="3974693" y="2339187"/>
              <a:ext cx="2148822" cy="376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err="1" smtClean="0"/>
                <a:t>Numérique</a:t>
              </a:r>
              <a:r>
                <a:rPr lang="en-GB" sz="700" u="sng" dirty="0" smtClean="0"/>
                <a:t> et EAD</a:t>
              </a:r>
            </a:p>
            <a:p>
              <a:pPr algn="ctr"/>
              <a:r>
                <a:rPr lang="en-GB" sz="800" b="1" dirty="0" smtClean="0"/>
                <a:t>Daniel </a:t>
              </a:r>
              <a:r>
                <a:rPr lang="en-GB" sz="800" b="1" dirty="0" err="1" smtClean="0"/>
                <a:t>Pelaez</a:t>
              </a:r>
              <a:r>
                <a:rPr lang="en-GB" sz="800" b="1" dirty="0" smtClean="0"/>
                <a:t> Ruiz</a:t>
              </a:r>
            </a:p>
            <a:p>
              <a:pPr algn="ctr"/>
              <a:r>
                <a:rPr lang="fr-FR" sz="700" dirty="0"/>
                <a:t>daniel.pelaez-ruiz@universite-paris-saclay.fr</a:t>
              </a:r>
              <a:endParaRPr lang="en-GB" sz="700" dirty="0"/>
            </a:p>
          </p:txBody>
        </p:sp>
      </p:grpSp>
      <p:grpSp>
        <p:nvGrpSpPr>
          <p:cNvPr id="185" name="Groupe 184"/>
          <p:cNvGrpSpPr/>
          <p:nvPr/>
        </p:nvGrpSpPr>
        <p:grpSpPr>
          <a:xfrm>
            <a:off x="216471" y="1860075"/>
            <a:ext cx="2085219" cy="526623"/>
            <a:chOff x="3731894" y="2260135"/>
            <a:chExt cx="2152015" cy="470754"/>
          </a:xfrm>
        </p:grpSpPr>
        <p:sp>
          <p:nvSpPr>
            <p:cNvPr id="186" name="object 23"/>
            <p:cNvSpPr/>
            <p:nvPr/>
          </p:nvSpPr>
          <p:spPr>
            <a:xfrm>
              <a:off x="3731894" y="2260135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87" name="ZoneTexte 186"/>
            <p:cNvSpPr txBox="1"/>
            <p:nvPr/>
          </p:nvSpPr>
          <p:spPr>
            <a:xfrm>
              <a:off x="4093793" y="2345714"/>
              <a:ext cx="1764801" cy="38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smtClean="0"/>
                <a:t>UFR </a:t>
              </a:r>
              <a:r>
                <a:rPr lang="en-GB" sz="700" u="sng" dirty="0" err="1" smtClean="0"/>
                <a:t>Pharmacie</a:t>
              </a:r>
              <a:r>
                <a:rPr lang="en-GB" sz="700" u="sng" dirty="0" smtClean="0"/>
                <a:t> 1</a:t>
              </a:r>
            </a:p>
            <a:p>
              <a:pPr algn="ctr"/>
              <a:r>
                <a:rPr lang="en-GB" sz="800" b="1" dirty="0" smtClean="0"/>
                <a:t>Eric Morel</a:t>
              </a:r>
            </a:p>
            <a:p>
              <a:pPr algn="ctr"/>
              <a:r>
                <a:rPr lang="fr-FR" sz="700" dirty="0"/>
                <a:t>eric.morel@universite-paris-saclay.fr </a:t>
              </a:r>
              <a:endParaRPr lang="en-GB" sz="700" dirty="0"/>
            </a:p>
          </p:txBody>
        </p:sp>
      </p:grpSp>
      <p:grpSp>
        <p:nvGrpSpPr>
          <p:cNvPr id="188" name="Groupe 187"/>
          <p:cNvGrpSpPr/>
          <p:nvPr/>
        </p:nvGrpSpPr>
        <p:grpSpPr>
          <a:xfrm>
            <a:off x="229845" y="2455197"/>
            <a:ext cx="2085219" cy="520514"/>
            <a:chOff x="3880775" y="2794304"/>
            <a:chExt cx="2152015" cy="457200"/>
          </a:xfrm>
        </p:grpSpPr>
        <p:sp>
          <p:nvSpPr>
            <p:cNvPr id="189" name="object 23"/>
            <p:cNvSpPr/>
            <p:nvPr/>
          </p:nvSpPr>
          <p:spPr>
            <a:xfrm>
              <a:off x="3880775" y="2794304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90" name="ZoneTexte 189"/>
            <p:cNvSpPr txBox="1"/>
            <p:nvPr/>
          </p:nvSpPr>
          <p:spPr>
            <a:xfrm>
              <a:off x="4239881" y="2830595"/>
              <a:ext cx="1792909" cy="3594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smtClean="0"/>
                <a:t>UFR </a:t>
              </a:r>
              <a:r>
                <a:rPr lang="en-GB" sz="700" u="sng" dirty="0" err="1" smtClean="0"/>
                <a:t>Pharmacie</a:t>
              </a:r>
              <a:r>
                <a:rPr lang="en-GB" sz="700" u="sng" dirty="0" smtClean="0"/>
                <a:t> 2</a:t>
              </a:r>
            </a:p>
            <a:p>
              <a:pPr algn="ctr"/>
              <a:r>
                <a:rPr lang="en-GB" sz="800" b="1" dirty="0" err="1" smtClean="0"/>
                <a:t>Dorine</a:t>
              </a:r>
              <a:r>
                <a:rPr lang="en-GB" sz="800" b="1" dirty="0" smtClean="0"/>
                <a:t> </a:t>
              </a:r>
              <a:r>
                <a:rPr lang="en-GB" sz="800" b="1" dirty="0" err="1" smtClean="0"/>
                <a:t>Bonte</a:t>
              </a:r>
              <a:endParaRPr lang="en-GB" sz="800" b="1" dirty="0" smtClean="0"/>
            </a:p>
            <a:p>
              <a:pPr algn="ctr"/>
              <a:r>
                <a:rPr lang="en-GB" sz="700" dirty="0" smtClean="0"/>
                <a:t>dorine.bonte@universite-paris-saclay.fr</a:t>
              </a:r>
            </a:p>
          </p:txBody>
        </p:sp>
      </p:grpSp>
      <p:sp>
        <p:nvSpPr>
          <p:cNvPr id="196" name="object 121"/>
          <p:cNvSpPr txBox="1"/>
          <p:nvPr/>
        </p:nvSpPr>
        <p:spPr>
          <a:xfrm>
            <a:off x="3381649" y="1584368"/>
            <a:ext cx="217445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FR" sz="1200" b="1" spc="20" dirty="0" smtClean="0">
                <a:solidFill>
                  <a:srgbClr val="DA6728"/>
                </a:solidFill>
                <a:latin typeface="Calibri Light"/>
                <a:cs typeface="Calibri Light"/>
              </a:rPr>
              <a:t>Chargés de mission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8990" y="3204142"/>
            <a:ext cx="402586" cy="3624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2528160" y="3194714"/>
            <a:ext cx="402586" cy="36259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/>
          <p:cNvSpPr/>
          <p:nvPr/>
        </p:nvSpPr>
        <p:spPr>
          <a:xfrm>
            <a:off x="277090" y="3839618"/>
            <a:ext cx="402586" cy="36246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/>
          <p:cNvSpPr/>
          <p:nvPr/>
        </p:nvSpPr>
        <p:spPr>
          <a:xfrm>
            <a:off x="6940952" y="2552552"/>
            <a:ext cx="402586" cy="36246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1" name="Groupe 80"/>
          <p:cNvGrpSpPr/>
          <p:nvPr/>
        </p:nvGrpSpPr>
        <p:grpSpPr>
          <a:xfrm>
            <a:off x="1349532" y="942768"/>
            <a:ext cx="2160116" cy="866958"/>
            <a:chOff x="3374578" y="713005"/>
            <a:chExt cx="2160116" cy="621296"/>
          </a:xfrm>
        </p:grpSpPr>
        <p:sp>
          <p:nvSpPr>
            <p:cNvPr id="82" name="object 23"/>
            <p:cNvSpPr/>
            <p:nvPr/>
          </p:nvSpPr>
          <p:spPr>
            <a:xfrm>
              <a:off x="3374578" y="713005"/>
              <a:ext cx="2085219" cy="433648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3762658" y="782496"/>
              <a:ext cx="1772036" cy="55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 smtClean="0"/>
                <a:t>Slavka Kascakova</a:t>
              </a:r>
            </a:p>
            <a:p>
              <a:pPr algn="ctr"/>
              <a:r>
                <a:rPr lang="en-GB" sz="700" dirty="0" smtClean="0"/>
                <a:t>Coordination </a:t>
              </a:r>
              <a:r>
                <a:rPr lang="en-GB" sz="700" dirty="0" err="1" smtClean="0"/>
                <a:t>académique</a:t>
              </a:r>
              <a:r>
                <a:rPr lang="en-GB" sz="700" dirty="0" smtClean="0"/>
                <a:t> et </a:t>
              </a:r>
              <a:r>
                <a:rPr lang="en-GB" sz="700" dirty="0" err="1" smtClean="0"/>
                <a:t>scientifique</a:t>
              </a:r>
              <a:endParaRPr lang="en-GB" sz="700" dirty="0" smtClean="0"/>
            </a:p>
            <a:p>
              <a:pPr algn="ctr"/>
              <a:r>
                <a:rPr lang="en-GB" sz="700" dirty="0"/>
                <a:t>slavka.kascakova@universite-paris-saclay.fr</a:t>
              </a:r>
            </a:p>
            <a:p>
              <a:pPr algn="ctr"/>
              <a:endParaRPr lang="en-GB" sz="700" dirty="0"/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3415413" y="432114"/>
            <a:ext cx="2556854" cy="622804"/>
            <a:chOff x="3312030" y="713005"/>
            <a:chExt cx="2556854" cy="527778"/>
          </a:xfrm>
        </p:grpSpPr>
        <p:sp>
          <p:nvSpPr>
            <p:cNvPr id="88" name="object 23"/>
            <p:cNvSpPr/>
            <p:nvPr/>
          </p:nvSpPr>
          <p:spPr>
            <a:xfrm>
              <a:off x="3374578" y="713005"/>
              <a:ext cx="2085219" cy="433648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3312030" y="797590"/>
              <a:ext cx="2556854" cy="44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 smtClean="0"/>
                <a:t>Sandrine Lacombe</a:t>
              </a:r>
            </a:p>
            <a:p>
              <a:pPr algn="ctr"/>
              <a:r>
                <a:rPr lang="en-GB" sz="700" dirty="0" err="1" smtClean="0"/>
                <a:t>Coordinatrice</a:t>
              </a:r>
              <a:r>
                <a:rPr lang="en-GB" sz="700" dirty="0" smtClean="0"/>
                <a:t> EUGLOH</a:t>
              </a:r>
            </a:p>
            <a:p>
              <a:pPr algn="ctr"/>
              <a:r>
                <a:rPr lang="en-GB" sz="700" dirty="0"/>
                <a:t>sandrine.lacombe@universite-paris-saclay.fr </a:t>
              </a: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3506855" y="1022157"/>
            <a:ext cx="2217638" cy="719682"/>
            <a:chOff x="3374578" y="713005"/>
            <a:chExt cx="2217638" cy="623749"/>
          </a:xfrm>
        </p:grpSpPr>
        <p:sp>
          <p:nvSpPr>
            <p:cNvPr id="91" name="object 23"/>
            <p:cNvSpPr/>
            <p:nvPr/>
          </p:nvSpPr>
          <p:spPr>
            <a:xfrm>
              <a:off x="3374578" y="713005"/>
              <a:ext cx="2085219" cy="433648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3820180" y="722458"/>
              <a:ext cx="1772036" cy="614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 smtClean="0"/>
                <a:t>Eric </a:t>
              </a:r>
              <a:r>
                <a:rPr lang="en-GB" sz="800" b="1" dirty="0" err="1" smtClean="0"/>
                <a:t>Cassan</a:t>
              </a:r>
              <a:endParaRPr lang="en-GB" sz="800" b="1" dirty="0" smtClean="0"/>
            </a:p>
            <a:p>
              <a:pPr algn="ctr"/>
              <a:r>
                <a:rPr lang="en-GB" sz="700" dirty="0" smtClean="0"/>
                <a:t>VP </a:t>
              </a:r>
              <a:r>
                <a:rPr lang="en-GB" sz="700" dirty="0" err="1" smtClean="0"/>
                <a:t>adjoint</a:t>
              </a:r>
              <a:r>
                <a:rPr lang="en-GB" sz="700" dirty="0" smtClean="0"/>
                <a:t> Europe</a:t>
              </a:r>
            </a:p>
            <a:p>
              <a:pPr algn="ctr"/>
              <a:r>
                <a:rPr lang="en-GB" sz="700" dirty="0"/>
                <a:t>eric.cassan@universite-paris-saclay.fr </a:t>
              </a:r>
            </a:p>
            <a:p>
              <a:pPr algn="ctr"/>
              <a:endParaRPr lang="en-GB" sz="700" dirty="0"/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5737760" y="882164"/>
            <a:ext cx="2156800" cy="712057"/>
            <a:chOff x="3733800" y="2286000"/>
            <a:chExt cx="2225889" cy="523182"/>
          </a:xfrm>
        </p:grpSpPr>
        <p:sp>
          <p:nvSpPr>
            <p:cNvPr id="94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4130889" y="2346182"/>
              <a:ext cx="1828800" cy="463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 smtClean="0"/>
                <a:t>Casimiro Vizzini</a:t>
              </a:r>
            </a:p>
            <a:p>
              <a:pPr algn="ctr"/>
              <a:r>
                <a:rPr lang="en-GB" sz="700" dirty="0" err="1" smtClean="0"/>
                <a:t>Secrétaire</a:t>
              </a:r>
              <a:r>
                <a:rPr lang="en-GB" sz="700" dirty="0" smtClean="0"/>
                <a:t> general</a:t>
              </a:r>
            </a:p>
            <a:p>
              <a:pPr algn="ctr"/>
              <a:r>
                <a:rPr lang="en-GB" sz="700" dirty="0"/>
                <a:t>casimiro.vizzini@universite-paris-saclay.fr </a:t>
              </a:r>
            </a:p>
          </p:txBody>
        </p:sp>
      </p:grpSp>
      <p:grpSp>
        <p:nvGrpSpPr>
          <p:cNvPr id="96" name="Groupe 95"/>
          <p:cNvGrpSpPr/>
          <p:nvPr/>
        </p:nvGrpSpPr>
        <p:grpSpPr>
          <a:xfrm>
            <a:off x="2423588" y="1844413"/>
            <a:ext cx="2121319" cy="755512"/>
            <a:chOff x="3374578" y="713005"/>
            <a:chExt cx="2121319" cy="624130"/>
          </a:xfrm>
        </p:grpSpPr>
        <p:sp>
          <p:nvSpPr>
            <p:cNvPr id="97" name="object 23"/>
            <p:cNvSpPr/>
            <p:nvPr/>
          </p:nvSpPr>
          <p:spPr>
            <a:xfrm>
              <a:off x="3374578" y="713005"/>
              <a:ext cx="2085219" cy="433648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3723861" y="769564"/>
              <a:ext cx="1772036" cy="567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smtClean="0"/>
                <a:t>UFR Medicine</a:t>
              </a:r>
            </a:p>
            <a:p>
              <a:pPr algn="ctr"/>
              <a:r>
                <a:rPr lang="en-GB" sz="800" b="1" dirty="0" err="1" smtClean="0"/>
                <a:t>Slavka</a:t>
              </a:r>
              <a:r>
                <a:rPr lang="en-GB" sz="800" b="1" dirty="0" smtClean="0"/>
                <a:t> Kascakova</a:t>
              </a:r>
            </a:p>
            <a:p>
              <a:pPr algn="ctr"/>
              <a:r>
                <a:rPr lang="en-GB" sz="700" dirty="0" smtClean="0"/>
                <a:t>slavka.kascakova@universite-paris-saclay.fr</a:t>
              </a:r>
              <a:endParaRPr lang="en-GB" sz="700" dirty="0"/>
            </a:p>
            <a:p>
              <a:pPr algn="ctr"/>
              <a:endParaRPr lang="en-GB" sz="700" dirty="0"/>
            </a:p>
          </p:txBody>
        </p:sp>
      </p:grpSp>
      <p:grpSp>
        <p:nvGrpSpPr>
          <p:cNvPr id="99" name="Groupe 98"/>
          <p:cNvGrpSpPr/>
          <p:nvPr/>
        </p:nvGrpSpPr>
        <p:grpSpPr>
          <a:xfrm>
            <a:off x="3466197" y="2466046"/>
            <a:ext cx="2190571" cy="772363"/>
            <a:chOff x="3733800" y="2286000"/>
            <a:chExt cx="2260742" cy="650658"/>
          </a:xfrm>
        </p:grpSpPr>
        <p:sp>
          <p:nvSpPr>
            <p:cNvPr id="100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4165742" y="2342487"/>
              <a:ext cx="1828800" cy="59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smtClean="0"/>
                <a:t>UFR de Jean Monnet</a:t>
              </a:r>
            </a:p>
            <a:p>
              <a:pPr algn="ctr"/>
              <a:r>
                <a:rPr lang="en-GB" sz="800" b="1" dirty="0" err="1" smtClean="0"/>
                <a:t>Valérie</a:t>
              </a:r>
              <a:r>
                <a:rPr lang="en-GB" sz="800" b="1" dirty="0" smtClean="0"/>
                <a:t> Nicolas-</a:t>
              </a:r>
              <a:r>
                <a:rPr lang="en-GB" sz="800" b="1" dirty="0" err="1" smtClean="0"/>
                <a:t>Hémar</a:t>
              </a:r>
              <a:endParaRPr lang="en-GB" sz="800" b="1" dirty="0" smtClean="0"/>
            </a:p>
            <a:p>
              <a:pPr algn="ctr"/>
              <a:r>
                <a:rPr lang="en-GB" sz="700" dirty="0"/>
                <a:t>valerie.nicolas-hemar@u-psud.fr </a:t>
              </a:r>
            </a:p>
            <a:p>
              <a:pPr algn="ctr"/>
              <a:endParaRPr lang="en-GB" sz="700" b="1" dirty="0" smtClean="0"/>
            </a:p>
          </p:txBody>
        </p:sp>
      </p:grpSp>
      <p:grpSp>
        <p:nvGrpSpPr>
          <p:cNvPr id="85" name="Groupe 84"/>
          <p:cNvGrpSpPr/>
          <p:nvPr/>
        </p:nvGrpSpPr>
        <p:grpSpPr>
          <a:xfrm>
            <a:off x="5752520" y="5828870"/>
            <a:ext cx="2085219" cy="551238"/>
            <a:chOff x="3733800" y="2286000"/>
            <a:chExt cx="2152015" cy="457200"/>
          </a:xfrm>
        </p:grpSpPr>
        <p:sp>
          <p:nvSpPr>
            <p:cNvPr id="86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3898226" y="2327178"/>
              <a:ext cx="1828800" cy="27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 err="1" smtClean="0">
                  <a:solidFill>
                    <a:srgbClr val="FF0000"/>
                  </a:solidFill>
                </a:rPr>
                <a:t>Développement</a:t>
              </a:r>
              <a:r>
                <a:rPr lang="en-GB" sz="700" dirty="0" smtClean="0">
                  <a:solidFill>
                    <a:srgbClr val="FF0000"/>
                  </a:solidFill>
                </a:rPr>
                <a:t> </a:t>
              </a:r>
              <a:r>
                <a:rPr lang="en-GB" sz="700" dirty="0" err="1">
                  <a:solidFill>
                    <a:srgbClr val="FF0000"/>
                  </a:solidFill>
                </a:rPr>
                <a:t>soutenable</a:t>
              </a:r>
              <a:endParaRPr lang="en-GB" sz="7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4666021" y="3746627"/>
            <a:ext cx="2245177" cy="539471"/>
            <a:chOff x="3733800" y="2286000"/>
            <a:chExt cx="2317098" cy="464261"/>
          </a:xfrm>
        </p:grpSpPr>
        <p:sp>
          <p:nvSpPr>
            <p:cNvPr id="104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4222098" y="2366202"/>
              <a:ext cx="1828800" cy="384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smtClean="0"/>
                <a:t>UVSQ</a:t>
              </a:r>
            </a:p>
            <a:p>
              <a:pPr algn="ctr"/>
              <a:r>
                <a:rPr lang="en-GB" sz="800" b="1" dirty="0" smtClean="0"/>
                <a:t>Jan </a:t>
              </a:r>
              <a:r>
                <a:rPr lang="en-GB" sz="800" b="1" dirty="0" err="1" smtClean="0"/>
                <a:t>Borm</a:t>
              </a:r>
              <a:endParaRPr lang="en-GB" sz="800" b="1" dirty="0" smtClean="0"/>
            </a:p>
            <a:p>
              <a:pPr algn="ctr"/>
              <a:r>
                <a:rPr lang="en-GB" sz="700" dirty="0"/>
                <a:t>j</a:t>
              </a:r>
              <a:r>
                <a:rPr lang="en-GB" sz="700" dirty="0" smtClean="0"/>
                <a:t>an.borm@uvsq.fr</a:t>
              </a:r>
            </a:p>
          </p:txBody>
        </p:sp>
      </p:grpSp>
      <p:grpSp>
        <p:nvGrpSpPr>
          <p:cNvPr id="106" name="Groupe 105"/>
          <p:cNvGrpSpPr/>
          <p:nvPr/>
        </p:nvGrpSpPr>
        <p:grpSpPr>
          <a:xfrm>
            <a:off x="6866484" y="3735769"/>
            <a:ext cx="2056965" cy="588871"/>
            <a:chOff x="3733800" y="2286000"/>
            <a:chExt cx="2214023" cy="511496"/>
          </a:xfrm>
        </p:grpSpPr>
        <p:sp>
          <p:nvSpPr>
            <p:cNvPr id="107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4119023" y="2325947"/>
              <a:ext cx="1828800" cy="4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u="sng" dirty="0" smtClean="0"/>
                <a:t>UEVE</a:t>
              </a:r>
            </a:p>
            <a:p>
              <a:pPr algn="ctr"/>
              <a:r>
                <a:rPr lang="en-GB" sz="800" b="1" dirty="0" err="1" smtClean="0"/>
                <a:t>Nazim</a:t>
              </a:r>
              <a:r>
                <a:rPr lang="en-GB" sz="800" b="1" dirty="0" smtClean="0"/>
                <a:t> </a:t>
              </a:r>
              <a:r>
                <a:rPr lang="en-GB" sz="800" b="1" dirty="0" err="1" smtClean="0"/>
                <a:t>Agoulmine</a:t>
              </a:r>
              <a:endParaRPr lang="en-GB" sz="800" b="1" dirty="0" smtClean="0"/>
            </a:p>
            <a:p>
              <a:pPr algn="ctr"/>
              <a:r>
                <a:rPr lang="fr-FR" sz="700" dirty="0"/>
                <a:t>nazim.agoulmine@univ-evry.fr </a:t>
              </a:r>
              <a:endParaRPr lang="en-GB" sz="700" dirty="0"/>
            </a:p>
          </p:txBody>
        </p:sp>
      </p:grpSp>
      <p:grpSp>
        <p:nvGrpSpPr>
          <p:cNvPr id="109" name="Groupe 108"/>
          <p:cNvGrpSpPr/>
          <p:nvPr/>
        </p:nvGrpSpPr>
        <p:grpSpPr>
          <a:xfrm>
            <a:off x="2435351" y="4417381"/>
            <a:ext cx="2085219" cy="503536"/>
            <a:chOff x="3733800" y="2286000"/>
            <a:chExt cx="2152015" cy="457200"/>
          </a:xfrm>
        </p:grpSpPr>
        <p:sp>
          <p:nvSpPr>
            <p:cNvPr id="110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3904244" y="2297055"/>
              <a:ext cx="1828800" cy="27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 smtClean="0">
                  <a:solidFill>
                    <a:srgbClr val="FF0000"/>
                  </a:solidFill>
                </a:rPr>
                <a:t>CS</a:t>
              </a:r>
            </a:p>
          </p:txBody>
        </p:sp>
      </p:grpSp>
      <p:grpSp>
        <p:nvGrpSpPr>
          <p:cNvPr id="120" name="Groupe 119"/>
          <p:cNvGrpSpPr/>
          <p:nvPr/>
        </p:nvGrpSpPr>
        <p:grpSpPr>
          <a:xfrm>
            <a:off x="4677661" y="4418662"/>
            <a:ext cx="2085219" cy="513807"/>
            <a:chOff x="3733800" y="2286000"/>
            <a:chExt cx="2152015" cy="457200"/>
          </a:xfrm>
        </p:grpSpPr>
        <p:sp>
          <p:nvSpPr>
            <p:cNvPr id="121" name="object 23"/>
            <p:cNvSpPr/>
            <p:nvPr/>
          </p:nvSpPr>
          <p:spPr>
            <a:xfrm>
              <a:off x="3733800" y="2286000"/>
              <a:ext cx="2152015" cy="457200"/>
            </a:xfrm>
            <a:custGeom>
              <a:avLst/>
              <a:gdLst/>
              <a:ahLst/>
              <a:cxnLst/>
              <a:rect l="l" t="t" r="r" b="b"/>
              <a:pathLst>
                <a:path w="2152015" h="769620">
                  <a:moveTo>
                    <a:pt x="0" y="128184"/>
                  </a:moveTo>
                  <a:lnTo>
                    <a:pt x="7197" y="85788"/>
                  </a:lnTo>
                  <a:lnTo>
                    <a:pt x="27158" y="49365"/>
                  </a:lnTo>
                  <a:lnTo>
                    <a:pt x="57433" y="21365"/>
                  </a:lnTo>
                  <a:lnTo>
                    <a:pt x="95575" y="4238"/>
                  </a:lnTo>
                  <a:lnTo>
                    <a:pt x="2023341" y="0"/>
                  </a:lnTo>
                  <a:lnTo>
                    <a:pt x="2038015" y="828"/>
                  </a:lnTo>
                  <a:lnTo>
                    <a:pt x="2078774" y="12534"/>
                  </a:lnTo>
                  <a:lnTo>
                    <a:pt x="2112730" y="36165"/>
                  </a:lnTo>
                  <a:lnTo>
                    <a:pt x="2137428" y="69270"/>
                  </a:lnTo>
                  <a:lnTo>
                    <a:pt x="2150413" y="109401"/>
                  </a:lnTo>
                  <a:lnTo>
                    <a:pt x="2151784" y="640921"/>
                  </a:lnTo>
                  <a:lnTo>
                    <a:pt x="2150954" y="655566"/>
                  </a:lnTo>
                  <a:lnTo>
                    <a:pt x="2139224" y="696243"/>
                  </a:lnTo>
                  <a:lnTo>
                    <a:pt x="2115546" y="730130"/>
                  </a:lnTo>
                  <a:lnTo>
                    <a:pt x="2082374" y="754778"/>
                  </a:lnTo>
                  <a:lnTo>
                    <a:pt x="2042162" y="767737"/>
                  </a:lnTo>
                  <a:lnTo>
                    <a:pt x="128443" y="769106"/>
                  </a:lnTo>
                  <a:lnTo>
                    <a:pt x="113762" y="768277"/>
                  </a:lnTo>
                  <a:lnTo>
                    <a:pt x="72994" y="756571"/>
                  </a:lnTo>
                  <a:lnTo>
                    <a:pt x="39040" y="732940"/>
                  </a:lnTo>
                  <a:lnTo>
                    <a:pt x="14349" y="699835"/>
                  </a:lnTo>
                  <a:lnTo>
                    <a:pt x="1370" y="659704"/>
                  </a:lnTo>
                  <a:lnTo>
                    <a:pt x="0" y="128184"/>
                  </a:lnTo>
                  <a:close/>
                </a:path>
              </a:pathLst>
            </a:custGeom>
            <a:ln w="3673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3895407" y="2288433"/>
              <a:ext cx="1828800" cy="27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 smtClean="0">
                  <a:solidFill>
                    <a:srgbClr val="FF0000"/>
                  </a:solidFill>
                </a:rPr>
                <a:t>IOGS</a:t>
              </a: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6861434" y="1883243"/>
            <a:ext cx="402586" cy="36259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4752852" y="1931778"/>
            <a:ext cx="489595" cy="362592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9" name="Image 11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8" y="1935959"/>
            <a:ext cx="427600" cy="385864"/>
          </a:xfrm>
          <a:prstGeom prst="rect">
            <a:avLst/>
          </a:prstGeom>
          <a:noFill/>
        </p:spPr>
      </p:pic>
      <p:sp>
        <p:nvSpPr>
          <p:cNvPr id="114" name="Rectangle 113"/>
          <p:cNvSpPr/>
          <p:nvPr/>
        </p:nvSpPr>
        <p:spPr>
          <a:xfrm>
            <a:off x="287673" y="2536212"/>
            <a:ext cx="402586" cy="37880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5765531" y="976894"/>
            <a:ext cx="402586" cy="362592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1408048" y="1012245"/>
            <a:ext cx="402586" cy="362592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2512995" y="3830963"/>
            <a:ext cx="402586" cy="362592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2474052" y="1856977"/>
            <a:ext cx="402586" cy="362592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3509648" y="456445"/>
            <a:ext cx="402586" cy="362592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126"/>
          <p:cNvSpPr/>
          <p:nvPr/>
        </p:nvSpPr>
        <p:spPr>
          <a:xfrm>
            <a:off x="3571738" y="1078561"/>
            <a:ext cx="402586" cy="362592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 127"/>
          <p:cNvSpPr/>
          <p:nvPr/>
        </p:nvSpPr>
        <p:spPr>
          <a:xfrm>
            <a:off x="4780851" y="3826834"/>
            <a:ext cx="402586" cy="362460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6974673" y="3812487"/>
            <a:ext cx="402586" cy="362460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55" y="2528090"/>
            <a:ext cx="399856" cy="45644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86" y="3150904"/>
            <a:ext cx="326827" cy="4342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0" y="3152683"/>
            <a:ext cx="320863" cy="45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LOH_ppt_Template">
  <a:themeElements>
    <a:clrScheme name="EUGLOH">
      <a:dk1>
        <a:srgbClr val="262626"/>
      </a:dk1>
      <a:lt1>
        <a:srgbClr val="FFFFFF"/>
      </a:lt1>
      <a:dk2>
        <a:srgbClr val="595959"/>
      </a:dk2>
      <a:lt2>
        <a:srgbClr val="D8D8D8"/>
      </a:lt2>
      <a:accent1>
        <a:srgbClr val="D86626"/>
      </a:accent1>
      <a:accent2>
        <a:srgbClr val="165793"/>
      </a:accent2>
      <a:accent3>
        <a:srgbClr val="3E99C0"/>
      </a:accent3>
      <a:accent4>
        <a:srgbClr val="3E99C0"/>
      </a:accent4>
      <a:accent5>
        <a:srgbClr val="3E99C0"/>
      </a:accent5>
      <a:accent6>
        <a:srgbClr val="D8D8D8"/>
      </a:accent6>
      <a:hlink>
        <a:srgbClr val="D8D8D8"/>
      </a:hlink>
      <a:folHlink>
        <a:srgbClr val="D8D8D8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8461BDDD-CF85-44C4-AB90-A91B6E976352}" vid="{E6C9E466-91B0-4AE3-9179-1500299B1F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553</Words>
  <Application>Microsoft Office PowerPoint</Application>
  <PresentationFormat>Affichage à l'écran (4:3)</PresentationFormat>
  <Paragraphs>175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Wingdings</vt:lpstr>
      <vt:lpstr>EUGLOH_ppt_Template</vt:lpstr>
      <vt:lpstr>Université Européenne EUGLOH  European University alliance for GLobal Health</vt:lpstr>
      <vt:lpstr>Présentation PowerPoint</vt:lpstr>
      <vt:lpstr>Présentation PowerPoint</vt:lpstr>
      <vt:lpstr>Présentation PowerPoint</vt:lpstr>
      <vt:lpstr>Présentation PowerPoint</vt:lpstr>
      <vt:lpstr> TRAINING ACTIVITIES (Feb-June 2020) </vt:lpstr>
      <vt:lpstr>Examples of activities implemented:</vt:lpstr>
      <vt:lpstr>First EUGLOH introductory course in astrophysics, organised by Professor Hervé Dole in UPSaclay with Dr Charlotte Géhan from the University of Porto: 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Katrin Neisius</dc:creator>
  <cp:lastModifiedBy>Marie-Caroline Rhyman</cp:lastModifiedBy>
  <cp:revision>183</cp:revision>
  <dcterms:created xsi:type="dcterms:W3CDTF">2018-04-19T06:24:07Z</dcterms:created>
  <dcterms:modified xsi:type="dcterms:W3CDTF">2020-10-21T12:25:46Z</dcterms:modified>
</cp:coreProperties>
</file>