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97" r:id="rId2"/>
    <p:sldId id="270" r:id="rId3"/>
    <p:sldId id="307" r:id="rId4"/>
    <p:sldId id="314" r:id="rId5"/>
    <p:sldId id="313" r:id="rId6"/>
    <p:sldId id="309" r:id="rId7"/>
    <p:sldId id="310" r:id="rId8"/>
    <p:sldId id="311" r:id="rId9"/>
    <p:sldId id="315" r:id="rId10"/>
    <p:sldId id="312" r:id="rId11"/>
    <p:sldId id="29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0438"/>
    <a:srgbClr val="630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63" autoAdjust="0"/>
    <p:restoredTop sz="80120" autoAdjust="0"/>
  </p:normalViewPr>
  <p:slideViewPr>
    <p:cSldViewPr snapToGrid="0">
      <p:cViewPr varScale="1">
        <p:scale>
          <a:sx n="89" d="100"/>
          <a:sy n="89" d="100"/>
        </p:scale>
        <p:origin x="14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07A44-ACB3-49FA-BFDD-E508664716F1}" type="datetimeFigureOut">
              <a:rPr lang="fr-FR" smtClean="0"/>
              <a:t>21/10/2020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477D0-182A-42F5-9A8C-08B75B362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834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2-3 </a:t>
            </a:r>
            <a:r>
              <a:rPr lang="fr-FR" dirty="0" err="1" smtClean="0"/>
              <a:t>months</a:t>
            </a:r>
            <a:r>
              <a:rPr lang="fr-FR" dirty="0" smtClean="0"/>
              <a:t> </a:t>
            </a:r>
            <a:r>
              <a:rPr lang="fr-FR" dirty="0" err="1" smtClean="0"/>
              <a:t>preparation</a:t>
            </a:r>
            <a:r>
              <a:rPr lang="fr-FR" baseline="0" dirty="0" smtClean="0"/>
              <a:t> for an </a:t>
            </a:r>
            <a:r>
              <a:rPr lang="fr-FR" baseline="0" dirty="0" err="1" smtClean="0"/>
              <a:t>existing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partnership</a:t>
            </a:r>
            <a:r>
              <a:rPr lang="fr-FR" baseline="0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477D0-182A-42F5-9A8C-08B75B3622B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205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development, testing and adaptation of: </a:t>
            </a:r>
          </a:p>
          <a:p>
            <a:pPr lvl="1"/>
            <a:r>
              <a:rPr lang="en-US" dirty="0" smtClean="0"/>
              <a:t>curricula, courses, learning materials and tools,</a:t>
            </a:r>
            <a:r>
              <a:rPr lang="en-US" baseline="0" dirty="0" smtClean="0"/>
              <a:t> </a:t>
            </a:r>
            <a:r>
              <a:rPr lang="en-US" dirty="0" smtClean="0"/>
              <a:t>pedagogical approaches,</a:t>
            </a:r>
          </a:p>
          <a:p>
            <a:pPr lvl="1"/>
            <a:r>
              <a:rPr lang="en-US" dirty="0" smtClean="0"/>
              <a:t>new forms of practical training schemes, foster</a:t>
            </a:r>
            <a:r>
              <a:rPr lang="en-US" baseline="0" dirty="0" smtClean="0"/>
              <a:t> </a:t>
            </a:r>
            <a:r>
              <a:rPr lang="en-US" dirty="0" smtClean="0"/>
              <a:t>university-enterprise cooperation</a:t>
            </a:r>
          </a:p>
          <a:p>
            <a:pPr lvl="1"/>
            <a:r>
              <a:rPr lang="en-US" dirty="0" smtClean="0"/>
              <a:t>Quality</a:t>
            </a:r>
            <a:r>
              <a:rPr lang="en-US" baseline="0" dirty="0" smtClean="0"/>
              <a:t> insurance </a:t>
            </a:r>
          </a:p>
          <a:p>
            <a:pPr lvl="1"/>
            <a:r>
              <a:rPr lang="en-US" dirty="0" smtClean="0"/>
              <a:t>modern university services e.g. for financial management, international relations, student counselling and guidance, academic affairs and research</a:t>
            </a:r>
          </a:p>
          <a:p>
            <a:r>
              <a:rPr lang="en-US" dirty="0" smtClean="0"/>
              <a:t>Network effectively in research, scientific and technological innovation</a:t>
            </a:r>
          </a:p>
          <a:p>
            <a:r>
              <a:rPr lang="en-US" dirty="0" smtClean="0"/>
              <a:t>Upgrading of facilities</a:t>
            </a:r>
          </a:p>
          <a:p>
            <a:r>
              <a:rPr lang="en-US" dirty="0" smtClean="0"/>
              <a:t>Staff trainings</a:t>
            </a:r>
          </a:p>
          <a:p>
            <a:r>
              <a:rPr lang="fr-FR" dirty="0" smtClean="0"/>
              <a:t>1 </a:t>
            </a:r>
            <a:r>
              <a:rPr lang="fr-FR" dirty="0" err="1" smtClean="0"/>
              <a:t>year</a:t>
            </a:r>
            <a:r>
              <a:rPr lang="fr-FR" dirty="0" smtClean="0"/>
              <a:t> </a:t>
            </a:r>
            <a:r>
              <a:rPr lang="fr-FR" dirty="0" err="1" smtClean="0"/>
              <a:t>preparation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477D0-182A-42F5-9A8C-08B75B3622B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1773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-pr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3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fr-FR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128" y="2165229"/>
            <a:ext cx="8305342" cy="325216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128" y="5529528"/>
            <a:ext cx="4787999" cy="746185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528D86-D103-DD4C-9FC4-7D5D789A7C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667"/>
            <a:ext cx="5060127" cy="2274214"/>
          </a:xfrm>
          <a:prstGeom prst="rect">
            <a:avLst/>
          </a:prstGeom>
        </p:spPr>
      </p:pic>
      <p:pic>
        <p:nvPicPr>
          <p:cNvPr id="6" name="Image 4">
            <a:extLst>
              <a:ext uri="{FF2B5EF4-FFF2-40B4-BE49-F238E27FC236}">
                <a16:creationId xmlns:a16="http://schemas.microsoft.com/office/drawing/2014/main" id="{4644E84E-EF66-2B41-A976-69EF3658DA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5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-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128" y="2165229"/>
            <a:ext cx="8305342" cy="325216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128" y="5529528"/>
            <a:ext cx="4787999" cy="746185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B7B52807-DA9F-0143-86B1-7DB821DCCF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8986"/>
            <a:ext cx="5060133" cy="2274215"/>
          </a:xfrm>
          <a:prstGeom prst="rect">
            <a:avLst/>
          </a:prstGeom>
        </p:spPr>
      </p:pic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C93E39-FEFE-534E-B4C9-ED4AA686B2EE}"/>
              </a:ext>
            </a:extLst>
          </p:cNvPr>
          <p:cNvSpPr/>
          <p:nvPr userDrawn="1"/>
        </p:nvSpPr>
        <p:spPr>
          <a:xfrm>
            <a:off x="7663070" y="6092687"/>
            <a:ext cx="1411356" cy="540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8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128" y="1360159"/>
            <a:ext cx="8305342" cy="325216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  <p:pic>
        <p:nvPicPr>
          <p:cNvPr id="6" name="Image 7">
            <a:extLst>
              <a:ext uri="{FF2B5EF4-FFF2-40B4-BE49-F238E27FC236}">
                <a16:creationId xmlns:a16="http://schemas.microsoft.com/office/drawing/2014/main" id="{BBA528A6-1823-4A4A-A83E-FDC5D9C681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32" y="6141906"/>
            <a:ext cx="1279285" cy="45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80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67738" y="1360159"/>
            <a:ext cx="3309731" cy="325216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  <p:pic>
        <p:nvPicPr>
          <p:cNvPr id="4" name="Image 7">
            <a:extLst>
              <a:ext uri="{FF2B5EF4-FFF2-40B4-BE49-F238E27FC236}">
                <a16:creationId xmlns:a16="http://schemas.microsoft.com/office/drawing/2014/main" id="{85248A40-54A1-BF4F-9ABE-485D735883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32" y="6141906"/>
            <a:ext cx="1279285" cy="45308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51E25D8-6A00-F044-8E2A-6518EFC40F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59363" cy="663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5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ple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  <p:pic>
        <p:nvPicPr>
          <p:cNvPr id="4" name="Image 7">
            <a:extLst>
              <a:ext uri="{FF2B5EF4-FFF2-40B4-BE49-F238E27FC236}">
                <a16:creationId xmlns:a16="http://schemas.microsoft.com/office/drawing/2014/main" id="{85248A40-54A1-BF4F-9ABE-485D735883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32" y="6141906"/>
            <a:ext cx="1279285" cy="45308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51E25D8-6A00-F044-8E2A-6518EFC40F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231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65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+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2883" y="365126"/>
            <a:ext cx="3614467" cy="1325563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2883" y="1825625"/>
            <a:ext cx="3614468" cy="409809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560B01FE-025F-8749-84F2-207CBD08AC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59363" cy="6632575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CE14387A-F4E1-1347-8FF0-507E94272C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  <p:pic>
        <p:nvPicPr>
          <p:cNvPr id="10" name="Image 7">
            <a:extLst>
              <a:ext uri="{FF2B5EF4-FFF2-40B4-BE49-F238E27FC236}">
                <a16:creationId xmlns:a16="http://schemas.microsoft.com/office/drawing/2014/main" id="{9523FA44-68E4-194B-9F46-38FD29212B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32" y="6141906"/>
            <a:ext cx="1279285" cy="45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632848" cy="562074"/>
          </a:xfrm>
          <a:noFill/>
        </p:spPr>
        <p:txBody>
          <a:bodyPr>
            <a:normAutofit/>
          </a:bodyPr>
          <a:lstStyle>
            <a:lvl1pPr>
              <a:defRPr lang="fr-FR" sz="3400" dirty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idx="1"/>
          </p:nvPr>
        </p:nvSpPr>
        <p:spPr>
          <a:xfrm>
            <a:off x="467544" y="1556793"/>
            <a:ext cx="7632849" cy="436693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1930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632848" cy="562074"/>
          </a:xfrm>
          <a:noFill/>
        </p:spPr>
        <p:txBody>
          <a:bodyPr>
            <a:normAutofit/>
          </a:bodyPr>
          <a:lstStyle>
            <a:lvl1pPr>
              <a:defRPr lang="fr-FR" sz="3400" dirty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idx="1"/>
          </p:nvPr>
        </p:nvSpPr>
        <p:spPr>
          <a:xfrm>
            <a:off x="467545" y="1556793"/>
            <a:ext cx="4104456" cy="4406462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BFDE980C-7B70-AF40-9C52-BF3DA44CAF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40358" y="1563081"/>
            <a:ext cx="3836098" cy="440039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22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29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8034" y="6321449"/>
            <a:ext cx="12792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7837" y="6306258"/>
            <a:ext cx="39582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fr-FR" dirty="0"/>
              <a:t>Titre de la présentation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062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A0B0FBA5-3649-4193-81EC-FC1C61F9B58C}" type="slidenum">
              <a:rPr lang="fr-FR" smtClean="0"/>
              <a:pPr algn="l"/>
              <a:t>‹N°›</a:t>
            </a:fld>
            <a:endParaRPr lang="fr-FR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8508DA88-D542-4B4A-8988-A2E7D72ED18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  <p:pic>
        <p:nvPicPr>
          <p:cNvPr id="10" name="Image 7">
            <a:extLst>
              <a:ext uri="{FF2B5EF4-FFF2-40B4-BE49-F238E27FC236}">
                <a16:creationId xmlns:a16="http://schemas.microsoft.com/office/drawing/2014/main" id="{47493A00-037F-F243-A4D2-7BA52BE7859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32" y="6141906"/>
            <a:ext cx="1279285" cy="45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4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7" r:id="rId3"/>
    <p:sldLayoutId id="2147483678" r:id="rId4"/>
    <p:sldLayoutId id="2147483679" r:id="rId5"/>
    <p:sldLayoutId id="2147483674" r:id="rId6"/>
    <p:sldLayoutId id="2147483675" r:id="rId7"/>
    <p:sldLayoutId id="2147483680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13" Type="http://schemas.openxmlformats.org/officeDocument/2006/relationships/image" Target="../media/image9.png"/><Relationship Id="rId7" Type="http://schemas.openxmlformats.org/officeDocument/2006/relationships/image" Target="../media/image6.png"/><Relationship Id="rId12" Type="http://schemas.openxmlformats.org/officeDocument/2006/relationships/image" Target="../media/image88.svg"/><Relationship Id="rId2" Type="http://schemas.openxmlformats.org/officeDocument/2006/relationships/image" Target="../media/image5.png"/><Relationship Id="rId16" Type="http://schemas.openxmlformats.org/officeDocument/2006/relationships/image" Target="../media/image9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svg"/><Relationship Id="rId11" Type="http://schemas.openxmlformats.org/officeDocument/2006/relationships/image" Target="../media/image8.png"/><Relationship Id="rId15" Type="http://schemas.openxmlformats.org/officeDocument/2006/relationships/image" Target="../media/image10.png"/><Relationship Id="rId10" Type="http://schemas.openxmlformats.org/officeDocument/2006/relationships/image" Target="../media/image86.svg"/><Relationship Id="rId9" Type="http://schemas.openxmlformats.org/officeDocument/2006/relationships/image" Target="../media/image7.png"/><Relationship Id="rId14" Type="http://schemas.openxmlformats.org/officeDocument/2006/relationships/image" Target="../media/image9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acea.ec.europa.eu/erasmus-plus/actions/key-action-2-cooperation-for-innovation-and-exchange-good-practices/capacity-0_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86F00-5537-9147-8C8C-6310EAD5E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28" y="2467154"/>
            <a:ext cx="8305342" cy="2665563"/>
          </a:xfrm>
        </p:spPr>
        <p:txBody>
          <a:bodyPr>
            <a:normAutofit/>
          </a:bodyPr>
          <a:lstStyle/>
          <a:p>
            <a:r>
              <a:rPr lang="en-US" sz="4400" dirty="0"/>
              <a:t>A new institution,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a </a:t>
            </a:r>
            <a:r>
              <a:rPr lang="en-US" sz="4400" dirty="0"/>
              <a:t>world-class university</a:t>
            </a:r>
            <a:endParaRPr lang="fr-FR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8D9F51-B9DA-4E4C-A2E3-826B759FB1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1400" dirty="0" err="1" smtClean="0"/>
              <a:t>September</a:t>
            </a:r>
            <a:r>
              <a:rPr lang="fr-FR" sz="1400" dirty="0" smtClean="0"/>
              <a:t> </a:t>
            </a:r>
            <a:r>
              <a:rPr lang="en-US" sz="1400" dirty="0" smtClean="0"/>
              <a:t>2020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6499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next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009291"/>
            <a:ext cx="7632849" cy="532249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 sz="2400" dirty="0" err="1" smtClean="0"/>
              <a:t>Upcoming</a:t>
            </a:r>
            <a:r>
              <a:rPr lang="fr-FR" sz="2400" dirty="0" smtClean="0"/>
              <a:t>  </a:t>
            </a:r>
            <a:r>
              <a:rPr lang="fr-FR" sz="2400" dirty="0" err="1"/>
              <a:t>development</a:t>
            </a:r>
            <a:r>
              <a:rPr lang="fr-FR" sz="2400" dirty="0"/>
              <a:t>: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sz="2400" dirty="0"/>
              <a:t>2022 call for </a:t>
            </a:r>
            <a:r>
              <a:rPr lang="fr-FR" sz="2400" dirty="0" err="1"/>
              <a:t>proposals</a:t>
            </a:r>
            <a:r>
              <a:rPr lang="fr-FR" sz="2400" dirty="0"/>
              <a:t> for ICM </a:t>
            </a:r>
            <a:r>
              <a:rPr lang="fr-FR" sz="2400" dirty="0" err="1"/>
              <a:t>projects</a:t>
            </a:r>
            <a:r>
              <a:rPr lang="fr-FR" sz="2400" dirty="0"/>
              <a:t> and </a:t>
            </a:r>
            <a:r>
              <a:rPr lang="fr-FR" sz="2400" dirty="0" err="1"/>
              <a:t>Capacity</a:t>
            </a:r>
            <a:r>
              <a:rPr lang="fr-FR" sz="2400" dirty="0"/>
              <a:t> Building </a:t>
            </a:r>
            <a:r>
              <a:rPr lang="fr-FR" sz="2400" dirty="0" err="1"/>
              <a:t>projects</a:t>
            </a:r>
            <a:endParaRPr lang="fr-FR" sz="24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sz="2400" dirty="0"/>
              <a:t>Inclusion of the </a:t>
            </a:r>
            <a:r>
              <a:rPr lang="fr-FR" sz="2400" dirty="0" err="1"/>
              <a:t>Faculty</a:t>
            </a:r>
            <a:r>
              <a:rPr lang="fr-FR" sz="2400" dirty="0"/>
              <a:t> of </a:t>
            </a:r>
            <a:r>
              <a:rPr lang="fr-FR" sz="2400" dirty="0" err="1"/>
              <a:t>Medecine</a:t>
            </a:r>
            <a:r>
              <a:rPr lang="fr-FR" sz="2400" dirty="0"/>
              <a:t> </a:t>
            </a:r>
            <a:r>
              <a:rPr lang="fr-FR" sz="2400" dirty="0" err="1"/>
              <a:t>medical</a:t>
            </a:r>
            <a:r>
              <a:rPr lang="fr-FR" sz="2400" dirty="0"/>
              <a:t> </a:t>
            </a:r>
            <a:r>
              <a:rPr lang="fr-FR" sz="2400" dirty="0" err="1"/>
              <a:t>faculty</a:t>
            </a:r>
            <a:r>
              <a:rPr lang="fr-FR" sz="2400" dirty="0"/>
              <a:t> of </a:t>
            </a:r>
            <a:r>
              <a:rPr lang="fr-FR" sz="2400" dirty="0" smtClean="0"/>
              <a:t>Paris-Saclay </a:t>
            </a:r>
            <a:r>
              <a:rPr lang="fr-FR" sz="2400" dirty="0" err="1"/>
              <a:t>University</a:t>
            </a:r>
            <a:r>
              <a:rPr lang="fr-FR" sz="2400" dirty="0"/>
              <a:t> </a:t>
            </a:r>
            <a:endParaRPr lang="fr-FR" sz="24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sz="2400" dirty="0" smtClean="0"/>
              <a:t>More </a:t>
            </a:r>
            <a:r>
              <a:rPr lang="fr-FR" sz="2400" dirty="0" err="1" smtClean="0"/>
              <a:t>opportunities</a:t>
            </a:r>
            <a:r>
              <a:rPr lang="fr-FR" sz="2400" dirty="0" smtClean="0"/>
              <a:t> for </a:t>
            </a:r>
            <a:r>
              <a:rPr lang="fr-FR" sz="2400" dirty="0" err="1" smtClean="0"/>
              <a:t>PhDs</a:t>
            </a:r>
            <a:r>
              <a:rPr lang="fr-FR" sz="2400" dirty="0" smtClean="0"/>
              <a:t> in the new Erasmus program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fr-FR" sz="2400" dirty="0"/>
          </a:p>
        </p:txBody>
      </p:sp>
      <p:pic>
        <p:nvPicPr>
          <p:cNvPr id="4" name="Espace réservé du contenu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0538" y="4265613"/>
            <a:ext cx="5622925" cy="186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9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434642" y="2280189"/>
            <a:ext cx="3614467" cy="1325563"/>
          </a:xfrm>
        </p:spPr>
        <p:txBody>
          <a:bodyPr>
            <a:normAutofit/>
          </a:bodyPr>
          <a:lstStyle/>
          <a:p>
            <a:r>
              <a:rPr lang="fr-FR" sz="3600" dirty="0" smtClean="0"/>
              <a:t>FOLLOW US</a:t>
            </a:r>
            <a:endParaRPr lang="fr-FR" sz="3600" dirty="0"/>
          </a:p>
        </p:txBody>
      </p:sp>
      <p:sp>
        <p:nvSpPr>
          <p:cNvPr id="17" name="ZoneTexte 16"/>
          <p:cNvSpPr txBox="1"/>
          <p:nvPr/>
        </p:nvSpPr>
        <p:spPr>
          <a:xfrm>
            <a:off x="1388853" y="577970"/>
            <a:ext cx="3691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www.universite-paris-saclay.fr</a:t>
            </a:r>
            <a:endParaRPr lang="fr-FR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1388853" y="1629696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UParisSaclay</a:t>
            </a:r>
            <a:endParaRPr lang="fr-FR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1388853" y="2664170"/>
            <a:ext cx="222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@</a:t>
            </a:r>
            <a:r>
              <a:rPr lang="fr-FR" b="1" dirty="0" err="1"/>
              <a:t>UnivParisSaclay</a:t>
            </a:r>
            <a:endParaRPr lang="fr-FR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1388853" y="3605752"/>
            <a:ext cx="2810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Université Paris-Saclay</a:t>
            </a:r>
            <a:endParaRPr lang="fr-FR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1388853" y="5691952"/>
            <a:ext cx="2866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Universite_Paris_Saclay</a:t>
            </a:r>
            <a:endParaRPr lang="fr-FR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1388853" y="4635171"/>
            <a:ext cx="2810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Université Paris-Saclay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49" y="210674"/>
            <a:ext cx="1235404" cy="620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5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0" y="5984449"/>
            <a:ext cx="1524000" cy="58366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Graphic 5">
            <a:extLst>
              <a:ext uri="{FF2B5EF4-FFF2-40B4-BE49-F238E27FC236}">
                <a16:creationId xmlns:a16="http://schemas.microsoft.com/office/drawing/2014/main" id="{927B420A-1878-484C-84D9-81261CBCE6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t="1614"/>
          <a:stretch/>
        </p:blipFill>
        <p:spPr>
          <a:xfrm>
            <a:off x="826844" y="655614"/>
            <a:ext cx="7068655" cy="547077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F2EDEBD-6BCE-4294-A8BE-3AE49D11E20A}"/>
              </a:ext>
            </a:extLst>
          </p:cNvPr>
          <p:cNvGrpSpPr/>
          <p:nvPr/>
        </p:nvGrpSpPr>
        <p:grpSpPr>
          <a:xfrm>
            <a:off x="1122131" y="577829"/>
            <a:ext cx="6435523" cy="3544583"/>
            <a:chOff x="1122131" y="707219"/>
            <a:chExt cx="6435523" cy="3544583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D9E5C2A1-60C3-4F50-8153-3C5479A54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1122131" y="1852246"/>
              <a:ext cx="271486" cy="271486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C624CB83-046F-4F96-96C1-4B2E74C51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091385" y="853568"/>
              <a:ext cx="785415" cy="198904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11E07BF1-F2F0-4FCA-97CA-FC41B8BBD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7259301" y="2416431"/>
              <a:ext cx="228600" cy="314325"/>
            </a:xfrm>
            <a:prstGeom prst="rect">
              <a:avLst/>
            </a:prstGeom>
          </p:spPr>
        </p:pic>
        <p:sp>
          <p:nvSpPr>
            <p:cNvPr id="13" name="ZoneTexte 7">
              <a:extLst>
                <a:ext uri="{FF2B5EF4-FFF2-40B4-BE49-F238E27FC236}">
                  <a16:creationId xmlns:a16="http://schemas.microsoft.com/office/drawing/2014/main" id="{F425AB16-5466-4635-AB5E-E1D0535A0AA8}"/>
                </a:ext>
              </a:extLst>
            </p:cNvPr>
            <p:cNvSpPr txBox="1"/>
            <p:nvPr/>
          </p:nvSpPr>
          <p:spPr>
            <a:xfrm>
              <a:off x="1658790" y="1783774"/>
              <a:ext cx="14668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>
                  <a:solidFill>
                    <a:srgbClr val="62003C"/>
                  </a:solidFill>
                </a:rPr>
                <a:t>Academic faculties</a:t>
              </a:r>
            </a:p>
          </p:txBody>
        </p:sp>
        <p:sp>
          <p:nvSpPr>
            <p:cNvPr id="14" name="ZoneTexte 7">
              <a:extLst>
                <a:ext uri="{FF2B5EF4-FFF2-40B4-BE49-F238E27FC236}">
                  <a16:creationId xmlns:a16="http://schemas.microsoft.com/office/drawing/2014/main" id="{A68553CE-865C-4545-BB26-A91B728F8183}"/>
                </a:ext>
              </a:extLst>
            </p:cNvPr>
            <p:cNvSpPr txBox="1"/>
            <p:nvPr/>
          </p:nvSpPr>
          <p:spPr>
            <a:xfrm>
              <a:off x="1296774" y="1757156"/>
              <a:ext cx="5861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>
                  <a:solidFill>
                    <a:srgbClr val="7B878F"/>
                  </a:solidFill>
                </a:rPr>
                <a:t>10</a:t>
              </a:r>
            </a:p>
          </p:txBody>
        </p:sp>
        <p:sp>
          <p:nvSpPr>
            <p:cNvPr id="15" name="ZoneTexte 7">
              <a:extLst>
                <a:ext uri="{FF2B5EF4-FFF2-40B4-BE49-F238E27FC236}">
                  <a16:creationId xmlns:a16="http://schemas.microsoft.com/office/drawing/2014/main" id="{A66B9548-9B50-4F55-9D21-9AC9C694A7EE}"/>
                </a:ext>
              </a:extLst>
            </p:cNvPr>
            <p:cNvSpPr txBox="1"/>
            <p:nvPr/>
          </p:nvSpPr>
          <p:spPr>
            <a:xfrm>
              <a:off x="3792558" y="707219"/>
              <a:ext cx="4101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>
                  <a:solidFill>
                    <a:srgbClr val="3B1937"/>
                  </a:solidFill>
                </a:rPr>
                <a:t>4</a:t>
              </a:r>
            </a:p>
          </p:txBody>
        </p:sp>
        <p:sp>
          <p:nvSpPr>
            <p:cNvPr id="16" name="ZoneTexte 7">
              <a:extLst>
                <a:ext uri="{FF2B5EF4-FFF2-40B4-BE49-F238E27FC236}">
                  <a16:creationId xmlns:a16="http://schemas.microsoft.com/office/drawing/2014/main" id="{FF20695F-817A-49E4-B4DB-D808636183BD}"/>
                </a:ext>
              </a:extLst>
            </p:cNvPr>
            <p:cNvSpPr txBox="1"/>
            <p:nvPr/>
          </p:nvSpPr>
          <p:spPr>
            <a:xfrm>
              <a:off x="3794213" y="1040291"/>
              <a:ext cx="14668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D44F4A"/>
                  </a:solidFill>
                </a:rPr>
                <a:t>Component</a:t>
              </a:r>
            </a:p>
            <a:p>
              <a:r>
                <a:rPr lang="en-GB" sz="1100" b="1" dirty="0">
                  <a:solidFill>
                    <a:srgbClr val="D44F4A"/>
                  </a:solidFill>
                </a:rPr>
                <a:t>institutions</a:t>
              </a:r>
            </a:p>
          </p:txBody>
        </p:sp>
        <p:sp>
          <p:nvSpPr>
            <p:cNvPr id="17" name="ZoneTexte 7">
              <a:extLst>
                <a:ext uri="{FF2B5EF4-FFF2-40B4-BE49-F238E27FC236}">
                  <a16:creationId xmlns:a16="http://schemas.microsoft.com/office/drawing/2014/main" id="{F14A9365-31DE-44BD-B9D7-8A9F5D39BBAB}"/>
                </a:ext>
              </a:extLst>
            </p:cNvPr>
            <p:cNvSpPr txBox="1"/>
            <p:nvPr/>
          </p:nvSpPr>
          <p:spPr>
            <a:xfrm>
              <a:off x="5381244" y="1168884"/>
              <a:ext cx="4101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>
                  <a:solidFill>
                    <a:srgbClr val="7B878F"/>
                  </a:solidFill>
                </a:rPr>
                <a:t>2</a:t>
              </a:r>
            </a:p>
          </p:txBody>
        </p:sp>
        <p:sp>
          <p:nvSpPr>
            <p:cNvPr id="18" name="ZoneTexte 7">
              <a:extLst>
                <a:ext uri="{FF2B5EF4-FFF2-40B4-BE49-F238E27FC236}">
                  <a16:creationId xmlns:a16="http://schemas.microsoft.com/office/drawing/2014/main" id="{63F21660-C21E-4DCF-810D-474E400873D7}"/>
                </a:ext>
              </a:extLst>
            </p:cNvPr>
            <p:cNvSpPr txBox="1"/>
            <p:nvPr/>
          </p:nvSpPr>
          <p:spPr>
            <a:xfrm>
              <a:off x="5638995" y="1176176"/>
              <a:ext cx="17346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>
                  <a:solidFill>
                    <a:srgbClr val="E61E5C"/>
                  </a:solidFill>
                </a:rPr>
                <a:t>Member-associated</a:t>
              </a:r>
            </a:p>
            <a:p>
              <a:r>
                <a:rPr lang="en-GB" sz="1100" b="1">
                  <a:solidFill>
                    <a:srgbClr val="E61E5C"/>
                  </a:solidFill>
                </a:rPr>
                <a:t>universities</a:t>
              </a:r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06BED9A2-C0D0-4410-9FAE-404071670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5539715" y="1213338"/>
              <a:ext cx="150409" cy="139267"/>
            </a:xfrm>
            <a:prstGeom prst="rect">
              <a:avLst/>
            </a:prstGeom>
          </p:spPr>
        </p:pic>
        <p:sp>
          <p:nvSpPr>
            <p:cNvPr id="20" name="ZoneTexte 7">
              <a:extLst>
                <a:ext uri="{FF2B5EF4-FFF2-40B4-BE49-F238E27FC236}">
                  <a16:creationId xmlns:a16="http://schemas.microsoft.com/office/drawing/2014/main" id="{E66AEDDA-E8E4-4FD5-9491-D602C8DE484D}"/>
                </a:ext>
              </a:extLst>
            </p:cNvPr>
            <p:cNvSpPr txBox="1"/>
            <p:nvPr/>
          </p:nvSpPr>
          <p:spPr>
            <a:xfrm>
              <a:off x="6184455" y="2067397"/>
              <a:ext cx="4101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>
                  <a:solidFill>
                    <a:srgbClr val="EE7322"/>
                  </a:solidFill>
                </a:rPr>
                <a:t>7</a:t>
              </a:r>
            </a:p>
          </p:txBody>
        </p:sp>
        <p:sp>
          <p:nvSpPr>
            <p:cNvPr id="21" name="ZoneTexte 7">
              <a:extLst>
                <a:ext uri="{FF2B5EF4-FFF2-40B4-BE49-F238E27FC236}">
                  <a16:creationId xmlns:a16="http://schemas.microsoft.com/office/drawing/2014/main" id="{0D1CA68B-9D26-475B-9071-2F41B38B35C3}"/>
                </a:ext>
              </a:extLst>
            </p:cNvPr>
            <p:cNvSpPr txBox="1"/>
            <p:nvPr/>
          </p:nvSpPr>
          <p:spPr>
            <a:xfrm>
              <a:off x="6413055" y="1998148"/>
              <a:ext cx="114459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>
                  <a:solidFill>
                    <a:srgbClr val="7B878F"/>
                  </a:solidFill>
                </a:rPr>
                <a:t>National</a:t>
              </a:r>
            </a:p>
            <a:p>
              <a:r>
                <a:rPr lang="en-GB" sz="1100" b="1">
                  <a:solidFill>
                    <a:srgbClr val="7B878F"/>
                  </a:solidFill>
                </a:rPr>
                <a:t>research </a:t>
              </a:r>
            </a:p>
            <a:p>
              <a:r>
                <a:rPr lang="en-GB" sz="1100" b="1">
                  <a:solidFill>
                    <a:srgbClr val="7B878F"/>
                  </a:solidFill>
                </a:rPr>
                <a:t>bodies</a:t>
              </a:r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C2E16E22-7E9B-4C9C-A508-65BFECFF1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3393831" y="2416430"/>
              <a:ext cx="1831686" cy="641091"/>
            </a:xfrm>
            <a:prstGeom prst="rect">
              <a:avLst/>
            </a:prstGeom>
          </p:spPr>
        </p:pic>
        <p:sp>
          <p:nvSpPr>
            <p:cNvPr id="23" name="ZoneTexte 7">
              <a:extLst>
                <a:ext uri="{FF2B5EF4-FFF2-40B4-BE49-F238E27FC236}">
                  <a16:creationId xmlns:a16="http://schemas.microsoft.com/office/drawing/2014/main" id="{3662E7E6-946D-4834-9B63-AD00423DE2AA}"/>
                </a:ext>
              </a:extLst>
            </p:cNvPr>
            <p:cNvSpPr txBox="1"/>
            <p:nvPr/>
          </p:nvSpPr>
          <p:spPr>
            <a:xfrm>
              <a:off x="1721123" y="3310927"/>
              <a:ext cx="8345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1">
                  <a:solidFill>
                    <a:srgbClr val="303F48"/>
                  </a:solidFill>
                  <a:latin typeface="+mj-lt"/>
                </a:rPr>
                <a:t>FACULTY OF</a:t>
              </a:r>
            </a:p>
            <a:p>
              <a:r>
                <a:rPr lang="en-GB" sz="800" b="1">
                  <a:solidFill>
                    <a:srgbClr val="303F48"/>
                  </a:solidFill>
                  <a:latin typeface="+mj-lt"/>
                </a:rPr>
                <a:t>MEDICINE</a:t>
              </a:r>
            </a:p>
          </p:txBody>
        </p:sp>
        <p:sp>
          <p:nvSpPr>
            <p:cNvPr id="24" name="ZoneTexte 7">
              <a:extLst>
                <a:ext uri="{FF2B5EF4-FFF2-40B4-BE49-F238E27FC236}">
                  <a16:creationId xmlns:a16="http://schemas.microsoft.com/office/drawing/2014/main" id="{C2D241F7-B594-4791-8F0A-1B516C667CF4}"/>
                </a:ext>
              </a:extLst>
            </p:cNvPr>
            <p:cNvSpPr txBox="1"/>
            <p:nvPr/>
          </p:nvSpPr>
          <p:spPr>
            <a:xfrm>
              <a:off x="2659279" y="3320393"/>
              <a:ext cx="8345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1">
                  <a:solidFill>
                    <a:srgbClr val="303F48"/>
                  </a:solidFill>
                  <a:latin typeface="+mj-lt"/>
                </a:rPr>
                <a:t>FACULTY OF</a:t>
              </a:r>
            </a:p>
            <a:p>
              <a:r>
                <a:rPr lang="en-GB" sz="800" b="1">
                  <a:solidFill>
                    <a:srgbClr val="303F48"/>
                  </a:solidFill>
                  <a:latin typeface="+mj-lt"/>
                </a:rPr>
                <a:t>PHARMACY</a:t>
              </a:r>
            </a:p>
          </p:txBody>
        </p:sp>
        <p:sp>
          <p:nvSpPr>
            <p:cNvPr id="25" name="ZoneTexte 7">
              <a:extLst>
                <a:ext uri="{FF2B5EF4-FFF2-40B4-BE49-F238E27FC236}">
                  <a16:creationId xmlns:a16="http://schemas.microsoft.com/office/drawing/2014/main" id="{07B2C912-710E-4E69-87EF-92F1D9563E7A}"/>
                </a:ext>
              </a:extLst>
            </p:cNvPr>
            <p:cNvSpPr txBox="1"/>
            <p:nvPr/>
          </p:nvSpPr>
          <p:spPr>
            <a:xfrm>
              <a:off x="3665403" y="3320393"/>
              <a:ext cx="8857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1">
                  <a:solidFill>
                    <a:srgbClr val="303F48"/>
                  </a:solidFill>
                  <a:latin typeface="+mj-lt"/>
                </a:rPr>
                <a:t>FACULTY OF </a:t>
              </a:r>
            </a:p>
            <a:p>
              <a:r>
                <a:rPr lang="en-GB" sz="800" b="1">
                  <a:solidFill>
                    <a:srgbClr val="303F48"/>
                  </a:solidFill>
                  <a:latin typeface="+mj-lt"/>
                </a:rPr>
                <a:t>SCIENCE</a:t>
              </a:r>
            </a:p>
          </p:txBody>
        </p:sp>
        <p:sp>
          <p:nvSpPr>
            <p:cNvPr id="26" name="ZoneTexte 7">
              <a:extLst>
                <a:ext uri="{FF2B5EF4-FFF2-40B4-BE49-F238E27FC236}">
                  <a16:creationId xmlns:a16="http://schemas.microsoft.com/office/drawing/2014/main" id="{005BF7D4-5C53-43D9-A7D5-DE0EA6F8BB08}"/>
                </a:ext>
              </a:extLst>
            </p:cNvPr>
            <p:cNvSpPr txBox="1"/>
            <p:nvPr/>
          </p:nvSpPr>
          <p:spPr>
            <a:xfrm>
              <a:off x="4753283" y="3338815"/>
              <a:ext cx="8857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1">
                  <a:solidFill>
                    <a:srgbClr val="303F48"/>
                  </a:solidFill>
                  <a:latin typeface="+mj-lt"/>
                </a:rPr>
                <a:t>FACULTY OF </a:t>
              </a:r>
            </a:p>
            <a:p>
              <a:r>
                <a:rPr lang="en-GB" sz="800" b="1">
                  <a:solidFill>
                    <a:srgbClr val="303F48"/>
                  </a:solidFill>
                  <a:latin typeface="+mj-lt"/>
                </a:rPr>
                <a:t>SPORTS SCIENCE</a:t>
              </a:r>
            </a:p>
          </p:txBody>
        </p:sp>
        <p:sp>
          <p:nvSpPr>
            <p:cNvPr id="27" name="ZoneTexte 7">
              <a:extLst>
                <a:ext uri="{FF2B5EF4-FFF2-40B4-BE49-F238E27FC236}">
                  <a16:creationId xmlns:a16="http://schemas.microsoft.com/office/drawing/2014/main" id="{F53A8044-757F-47E0-A5A0-D66C83BFE0C8}"/>
                </a:ext>
              </a:extLst>
            </p:cNvPr>
            <p:cNvSpPr txBox="1"/>
            <p:nvPr/>
          </p:nvSpPr>
          <p:spPr>
            <a:xfrm>
              <a:off x="5950177" y="3329803"/>
              <a:ext cx="9797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1">
                  <a:solidFill>
                    <a:srgbClr val="303F48"/>
                  </a:solidFill>
                  <a:latin typeface="+mj-lt"/>
                </a:rPr>
                <a:t>JEAN MONNET </a:t>
              </a:r>
            </a:p>
            <a:p>
              <a:r>
                <a:rPr lang="en-GB" sz="800" b="1">
                  <a:solidFill>
                    <a:srgbClr val="303F48"/>
                  </a:solidFill>
                  <a:latin typeface="+mj-lt"/>
                </a:rPr>
                <a:t>FACULTY</a:t>
              </a:r>
            </a:p>
          </p:txBody>
        </p:sp>
        <p:sp>
          <p:nvSpPr>
            <p:cNvPr id="28" name="ZoneTexte 7">
              <a:extLst>
                <a:ext uri="{FF2B5EF4-FFF2-40B4-BE49-F238E27FC236}">
                  <a16:creationId xmlns:a16="http://schemas.microsoft.com/office/drawing/2014/main" id="{10A4A31A-1D03-4B2E-BF38-C15581C57956}"/>
                </a:ext>
              </a:extLst>
            </p:cNvPr>
            <p:cNvSpPr txBox="1"/>
            <p:nvPr/>
          </p:nvSpPr>
          <p:spPr>
            <a:xfrm>
              <a:off x="5927105" y="3790137"/>
              <a:ext cx="9797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1">
                  <a:solidFill>
                    <a:srgbClr val="303F48"/>
                  </a:solidFill>
                  <a:latin typeface="+mj-lt"/>
                </a:rPr>
                <a:t>OBSERVATORY</a:t>
              </a:r>
            </a:p>
            <a:p>
              <a:r>
                <a:rPr lang="en-GB" sz="800" b="1">
                  <a:solidFill>
                    <a:srgbClr val="303F48"/>
                  </a:solidFill>
                  <a:latin typeface="+mj-lt"/>
                </a:rPr>
                <a:t>OF THE SCIENCES</a:t>
              </a:r>
            </a:p>
            <a:p>
              <a:r>
                <a:rPr lang="en-GB" sz="800" b="1">
                  <a:solidFill>
                    <a:srgbClr val="303F48"/>
                  </a:solidFill>
                  <a:latin typeface="+mj-lt"/>
                </a:rPr>
                <a:t>OF THE UNIVERSE</a:t>
              </a:r>
            </a:p>
          </p:txBody>
        </p:sp>
        <p:sp>
          <p:nvSpPr>
            <p:cNvPr id="29" name="ZoneTexte 7">
              <a:extLst>
                <a:ext uri="{FF2B5EF4-FFF2-40B4-BE49-F238E27FC236}">
                  <a16:creationId xmlns:a16="http://schemas.microsoft.com/office/drawing/2014/main" id="{5B230D24-1C4D-4735-BC77-9384D0532B68}"/>
                </a:ext>
              </a:extLst>
            </p:cNvPr>
            <p:cNvSpPr txBox="1"/>
            <p:nvPr/>
          </p:nvSpPr>
          <p:spPr>
            <a:xfrm>
              <a:off x="3687856" y="3837483"/>
              <a:ext cx="97975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1">
                  <a:solidFill>
                    <a:srgbClr val="303F48"/>
                  </a:solidFill>
                  <a:latin typeface="+mj-lt"/>
                </a:rPr>
                <a:t>ORSAY UIT</a:t>
              </a:r>
            </a:p>
          </p:txBody>
        </p:sp>
        <p:sp>
          <p:nvSpPr>
            <p:cNvPr id="30" name="ZoneTexte 7">
              <a:extLst>
                <a:ext uri="{FF2B5EF4-FFF2-40B4-BE49-F238E27FC236}">
                  <a16:creationId xmlns:a16="http://schemas.microsoft.com/office/drawing/2014/main" id="{34A4B58F-CAD7-4FDA-9C85-FB9722D30A01}"/>
                </a:ext>
              </a:extLst>
            </p:cNvPr>
            <p:cNvSpPr txBox="1"/>
            <p:nvPr/>
          </p:nvSpPr>
          <p:spPr>
            <a:xfrm>
              <a:off x="2659279" y="3849108"/>
              <a:ext cx="97975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1">
                  <a:solidFill>
                    <a:srgbClr val="303F48"/>
                  </a:solidFill>
                  <a:latin typeface="+mj-lt"/>
                </a:rPr>
                <a:t>SCEAU UIT</a:t>
              </a:r>
            </a:p>
          </p:txBody>
        </p:sp>
        <p:sp>
          <p:nvSpPr>
            <p:cNvPr id="31" name="ZoneTexte 7">
              <a:extLst>
                <a:ext uri="{FF2B5EF4-FFF2-40B4-BE49-F238E27FC236}">
                  <a16:creationId xmlns:a16="http://schemas.microsoft.com/office/drawing/2014/main" id="{EDF3F840-ADD1-474D-9574-FB8A734A907F}"/>
                </a:ext>
              </a:extLst>
            </p:cNvPr>
            <p:cNvSpPr txBox="1"/>
            <p:nvPr/>
          </p:nvSpPr>
          <p:spPr>
            <a:xfrm>
              <a:off x="1720803" y="3837483"/>
              <a:ext cx="97975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1">
                  <a:solidFill>
                    <a:srgbClr val="303F48"/>
                  </a:solidFill>
                  <a:latin typeface="+mj-lt"/>
                </a:rPr>
                <a:t>CACHAN UIT</a:t>
              </a: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414068" y="267419"/>
            <a:ext cx="366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=&gt; </a:t>
            </a:r>
            <a:r>
              <a:rPr lang="fr-FR" b="1" dirty="0" err="1" smtClean="0"/>
              <a:t>Around</a:t>
            </a:r>
            <a:r>
              <a:rPr lang="fr-FR" b="1" dirty="0" smtClean="0"/>
              <a:t> 30 Erasmus+ </a:t>
            </a:r>
            <a:r>
              <a:rPr lang="fr-FR" b="1" dirty="0" err="1" smtClean="0"/>
              <a:t>Projects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31989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977716" cy="562074"/>
          </a:xfrm>
        </p:spPr>
        <p:txBody>
          <a:bodyPr>
            <a:normAutofit fontScale="90000"/>
          </a:bodyPr>
          <a:lstStyle/>
          <a:p>
            <a:r>
              <a:rPr lang="en-GB" dirty="0"/>
              <a:t>Widely known and recognised on the international stage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80" y="1542743"/>
            <a:ext cx="6507480" cy="4032504"/>
          </a:xfrm>
        </p:spPr>
      </p:pic>
    </p:spTree>
    <p:extLst>
      <p:ext uri="{BB962C8B-B14F-4D97-AF65-F5344CB8AC3E}">
        <p14:creationId xmlns:p14="http://schemas.microsoft.com/office/powerpoint/2010/main" val="180125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22" y="180892"/>
            <a:ext cx="7718570" cy="5742072"/>
          </a:xfrm>
        </p:spPr>
      </p:pic>
    </p:spTree>
    <p:extLst>
      <p:ext uri="{BB962C8B-B14F-4D97-AF65-F5344CB8AC3E}">
        <p14:creationId xmlns:p14="http://schemas.microsoft.com/office/powerpoint/2010/main" val="282641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Erasmus Program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3" y="836712"/>
            <a:ext cx="7632849" cy="436693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fr-FR" dirty="0" smtClean="0"/>
              <a:t>2021-2027 </a:t>
            </a:r>
            <a:r>
              <a:rPr lang="en-US" altLang="fr-FR" dirty="0" err="1" smtClean="0"/>
              <a:t>Newprogram</a:t>
            </a:r>
            <a:endParaRPr lang="en-US" altLang="fr-FR" dirty="0" smtClean="0"/>
          </a:p>
          <a:p>
            <a:pPr marL="0" indent="0">
              <a:buNone/>
              <a:defRPr/>
            </a:pPr>
            <a:r>
              <a:rPr lang="en-US" altLang="fr-FR" dirty="0" smtClean="0"/>
              <a:t>=&gt; More inclusive, more sustainable</a:t>
            </a:r>
          </a:p>
          <a:p>
            <a:pPr marL="0" indent="0">
              <a:buNone/>
              <a:defRPr/>
            </a:pPr>
            <a:endParaRPr lang="en-US" altLang="fr-FR" dirty="0"/>
          </a:p>
          <a:p>
            <a:pPr>
              <a:defRPr/>
            </a:pPr>
            <a:r>
              <a:rPr lang="en-US" altLang="fr-FR" b="1" dirty="0"/>
              <a:t>Students</a:t>
            </a:r>
            <a:r>
              <a:rPr lang="en-US" altLang="fr-FR" dirty="0"/>
              <a:t> : acquire key skills, support </a:t>
            </a:r>
            <a:br>
              <a:rPr lang="en-US" altLang="fr-FR" dirty="0"/>
            </a:br>
            <a:r>
              <a:rPr lang="en-US" altLang="fr-FR" dirty="0"/>
              <a:t>their professional development and </a:t>
            </a:r>
            <a:br>
              <a:rPr lang="en-US" altLang="fr-FR" dirty="0"/>
            </a:br>
            <a:r>
              <a:rPr lang="en-US" altLang="fr-FR" dirty="0"/>
              <a:t>deepen their understanding of other </a:t>
            </a:r>
            <a:br>
              <a:rPr lang="en-US" altLang="fr-FR" dirty="0"/>
            </a:br>
            <a:r>
              <a:rPr lang="en-US" altLang="fr-FR" dirty="0"/>
              <a:t>cultures. Positive impact on employability. </a:t>
            </a:r>
          </a:p>
          <a:p>
            <a:pPr>
              <a:defRPr/>
            </a:pPr>
            <a:r>
              <a:rPr lang="en-US" altLang="fr-FR" b="1" dirty="0"/>
              <a:t>Staff</a:t>
            </a:r>
            <a:r>
              <a:rPr lang="en-US" altLang="fr-FR" dirty="0"/>
              <a:t> : acquire new competences, improve language and exchange working methods. </a:t>
            </a:r>
          </a:p>
          <a:p>
            <a:pPr>
              <a:defRPr/>
            </a:pPr>
            <a:r>
              <a:rPr lang="en-US" altLang="fr-FR" b="1" dirty="0"/>
              <a:t>Institutions</a:t>
            </a:r>
            <a:r>
              <a:rPr lang="en-US" altLang="fr-FR" dirty="0"/>
              <a:t> : increase capacities, gain attractiveness and international dimension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712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Erasmus Program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009291"/>
            <a:ext cx="8176124" cy="5322498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0"/>
              </a:spcBef>
              <a:buNone/>
              <a:defRPr/>
            </a:pPr>
            <a:endParaRPr lang="en-GB" altLang="fr-FR" sz="2000" u="sng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en-GB" altLang="fr-FR" b="1" dirty="0"/>
              <a:t>ICM : International Credit Mobility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en-GB" altLang="fr-FR" dirty="0">
                <a:sym typeface="Wingdings" panose="05000000000000000000" pitchFamily="2" charset="2"/>
              </a:rPr>
              <a:t>Exchanges between program countries and partner countries </a:t>
            </a:r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è"/>
              <a:defRPr/>
            </a:pPr>
            <a:endParaRPr lang="en-GB" altLang="fr-FR" dirty="0">
              <a:sym typeface="Wingdings" panose="05000000000000000000" pitchFamily="2" charset="2"/>
            </a:endParaRPr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defRPr/>
            </a:pPr>
            <a:r>
              <a:rPr lang="fr-FR" altLang="fr-FR" b="1" dirty="0" err="1"/>
              <a:t>Student</a:t>
            </a:r>
            <a:r>
              <a:rPr lang="fr-FR" altLang="fr-FR" b="1" dirty="0"/>
              <a:t> </a:t>
            </a:r>
            <a:r>
              <a:rPr lang="fr-FR" altLang="fr-FR" b="1" dirty="0" err="1"/>
              <a:t>mobility</a:t>
            </a:r>
            <a:r>
              <a:rPr lang="fr-FR" altLang="fr-FR" b="1" dirty="0"/>
              <a:t> </a:t>
            </a:r>
            <a:r>
              <a:rPr lang="fr-FR" altLang="fr-FR" dirty="0"/>
              <a:t>for </a:t>
            </a:r>
            <a:r>
              <a:rPr lang="fr-FR" altLang="fr-FR" dirty="0" err="1"/>
              <a:t>studies</a:t>
            </a:r>
            <a:r>
              <a:rPr lang="fr-FR" altLang="fr-FR" dirty="0"/>
              <a:t> </a:t>
            </a:r>
            <a:endParaRPr lang="fr-FR" altLang="fr-FR" dirty="0" smtClean="0"/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defRPr/>
            </a:pPr>
            <a:r>
              <a:rPr lang="fr-FR" altLang="fr-FR" b="1" dirty="0" err="1" smtClean="0"/>
              <a:t>Student</a:t>
            </a:r>
            <a:r>
              <a:rPr lang="fr-FR" altLang="fr-FR" b="1" dirty="0" smtClean="0"/>
              <a:t> </a:t>
            </a:r>
            <a:r>
              <a:rPr lang="fr-FR" altLang="fr-FR" b="1" dirty="0" err="1"/>
              <a:t>mobility</a:t>
            </a:r>
            <a:r>
              <a:rPr lang="fr-FR" altLang="fr-FR" b="1" dirty="0"/>
              <a:t> </a:t>
            </a:r>
            <a:r>
              <a:rPr lang="fr-FR" altLang="fr-FR" dirty="0"/>
              <a:t>for </a:t>
            </a:r>
            <a:r>
              <a:rPr lang="fr-FR" altLang="fr-FR" dirty="0" err="1" smtClean="0"/>
              <a:t>traineeship</a:t>
            </a:r>
            <a:r>
              <a:rPr lang="fr-FR" altLang="fr-FR" dirty="0" smtClean="0"/>
              <a:t>: </a:t>
            </a:r>
            <a:r>
              <a:rPr lang="en-US" altLang="fr-FR" dirty="0"/>
              <a:t>can take place in any organization active on the labor market or in the field of education, training and Youth. </a:t>
            </a:r>
            <a:endParaRPr lang="fr-FR" altLang="fr-FR" dirty="0"/>
          </a:p>
          <a:p>
            <a:pPr marL="285750" indent="-285750">
              <a:lnSpc>
                <a:spcPct val="120000"/>
              </a:lnSpc>
              <a:spcBef>
                <a:spcPct val="0"/>
              </a:spcBef>
              <a:defRPr/>
            </a:pPr>
            <a:r>
              <a:rPr lang="fr-FR" altLang="fr-FR" b="1" dirty="0"/>
              <a:t>Staff </a:t>
            </a:r>
            <a:r>
              <a:rPr lang="fr-FR" altLang="fr-FR" b="1" dirty="0" err="1"/>
              <a:t>mobility</a:t>
            </a:r>
            <a:r>
              <a:rPr lang="fr-FR" altLang="fr-FR" b="1" dirty="0"/>
              <a:t> for </a:t>
            </a:r>
            <a:r>
              <a:rPr lang="fr-FR" altLang="fr-FR" b="1" dirty="0" err="1"/>
              <a:t>teaching</a:t>
            </a:r>
            <a:endParaRPr lang="fr-FR" altLang="fr-FR" b="1" dirty="0"/>
          </a:p>
          <a:p>
            <a:pPr marL="285750" indent="-285750">
              <a:lnSpc>
                <a:spcPct val="120000"/>
              </a:lnSpc>
              <a:spcBef>
                <a:spcPct val="0"/>
              </a:spcBef>
              <a:defRPr/>
            </a:pPr>
            <a:r>
              <a:rPr lang="fr-FR" altLang="fr-FR" b="1" dirty="0" err="1"/>
              <a:t>Satff</a:t>
            </a:r>
            <a:r>
              <a:rPr lang="fr-FR" altLang="fr-FR" b="1" dirty="0"/>
              <a:t> </a:t>
            </a:r>
            <a:r>
              <a:rPr lang="fr-FR" altLang="fr-FR" b="1" dirty="0" err="1"/>
              <a:t>mobility</a:t>
            </a:r>
            <a:r>
              <a:rPr lang="fr-FR" altLang="fr-FR" b="1" dirty="0"/>
              <a:t> for training </a:t>
            </a:r>
            <a:r>
              <a:rPr lang="fr-FR" altLang="fr-FR" dirty="0"/>
              <a:t>for </a:t>
            </a:r>
            <a:r>
              <a:rPr lang="fr-FR" altLang="fr-FR" dirty="0" err="1"/>
              <a:t>teaching</a:t>
            </a:r>
            <a:r>
              <a:rPr lang="fr-FR" altLang="fr-FR" dirty="0"/>
              <a:t> and non-</a:t>
            </a:r>
            <a:r>
              <a:rPr lang="fr-FR" altLang="fr-FR" dirty="0" err="1"/>
              <a:t>teaching</a:t>
            </a:r>
            <a:r>
              <a:rPr lang="fr-FR" altLang="fr-FR" dirty="0"/>
              <a:t> staff </a:t>
            </a:r>
            <a:r>
              <a:rPr lang="fr-FR" altLang="fr-FR" dirty="0" smtClean="0"/>
              <a:t>(staff </a:t>
            </a:r>
            <a:r>
              <a:rPr lang="fr-FR" altLang="fr-FR" dirty="0" err="1" smtClean="0"/>
              <a:t>week</a:t>
            </a:r>
            <a:r>
              <a:rPr lang="fr-FR" altLang="fr-FR" dirty="0" smtClean="0"/>
              <a:t> (2022), </a:t>
            </a:r>
            <a:r>
              <a:rPr lang="fr-FR" altLang="fr-FR" dirty="0"/>
              <a:t>job-</a:t>
            </a:r>
            <a:r>
              <a:rPr lang="fr-FR" altLang="fr-FR" dirty="0" err="1"/>
              <a:t>shadowing</a:t>
            </a:r>
            <a:r>
              <a:rPr lang="fr-FR" altLang="fr-FR" dirty="0"/>
              <a:t>, observation </a:t>
            </a:r>
            <a:r>
              <a:rPr lang="fr-FR" altLang="fr-FR" dirty="0" err="1"/>
              <a:t>periods</a:t>
            </a:r>
            <a:r>
              <a:rPr lang="fr-FR" altLang="fr-FR" dirty="0"/>
              <a:t> and training at a </a:t>
            </a:r>
            <a:r>
              <a:rPr lang="fr-FR" altLang="fr-FR" dirty="0" err="1"/>
              <a:t>partner</a:t>
            </a:r>
            <a:r>
              <a:rPr lang="fr-FR" altLang="fr-FR" dirty="0"/>
              <a:t> HEI) </a:t>
            </a:r>
          </a:p>
          <a:p>
            <a:pPr marL="285750" indent="-285750">
              <a:lnSpc>
                <a:spcPct val="120000"/>
              </a:lnSpc>
              <a:spcBef>
                <a:spcPct val="0"/>
              </a:spcBef>
              <a:defRPr/>
            </a:pPr>
            <a:r>
              <a:rPr lang="fr-FR" altLang="fr-FR" dirty="0"/>
              <a:t>In </a:t>
            </a:r>
            <a:r>
              <a:rPr lang="fr-FR" altLang="fr-FR" dirty="0" err="1"/>
              <a:t>any</a:t>
            </a:r>
            <a:r>
              <a:rPr lang="fr-FR" altLang="fr-FR" dirty="0"/>
              <a:t> </a:t>
            </a:r>
            <a:r>
              <a:rPr lang="fr-FR" altLang="fr-FR" dirty="0" err="1"/>
              <a:t>subject</a:t>
            </a:r>
            <a:r>
              <a:rPr lang="fr-FR" altLang="fr-FR" dirty="0"/>
              <a:t> area or </a:t>
            </a:r>
            <a:r>
              <a:rPr lang="fr-FR" altLang="fr-FR" dirty="0" err="1"/>
              <a:t>academic</a:t>
            </a:r>
            <a:r>
              <a:rPr lang="fr-FR" altLang="fr-FR" dirty="0"/>
              <a:t> discipline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135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Erasmus Program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009291"/>
            <a:ext cx="7632849" cy="532249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  <a:defRPr/>
            </a:pPr>
            <a:endParaRPr lang="en-GB" altLang="fr-FR" sz="2000" u="sng" dirty="0">
              <a:latin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defRPr/>
            </a:pPr>
            <a:r>
              <a:rPr lang="fr-FR" altLang="fr-FR" dirty="0" err="1"/>
              <a:t>Yearly</a:t>
            </a:r>
            <a:r>
              <a:rPr lang="fr-FR" altLang="fr-FR" dirty="0"/>
              <a:t> </a:t>
            </a:r>
            <a:r>
              <a:rPr lang="fr-FR" altLang="fr-FR" dirty="0" smtClean="0"/>
              <a:t>call </a:t>
            </a:r>
            <a:r>
              <a:rPr lang="fr-FR" altLang="fr-FR" dirty="0"/>
              <a:t>for </a:t>
            </a:r>
            <a:r>
              <a:rPr lang="fr-FR" altLang="fr-FR" dirty="0" err="1"/>
              <a:t>proposals</a:t>
            </a:r>
            <a:r>
              <a:rPr lang="fr-FR" altLang="fr-FR" dirty="0"/>
              <a:t> for a 24 or 36-month </a:t>
            </a:r>
            <a:r>
              <a:rPr lang="fr-FR" altLang="fr-FR" dirty="0" err="1"/>
              <a:t>project</a:t>
            </a:r>
            <a:r>
              <a:rPr lang="fr-FR" altLang="fr-FR" dirty="0"/>
              <a:t> </a:t>
            </a:r>
          </a:p>
          <a:p>
            <a:pPr>
              <a:lnSpc>
                <a:spcPct val="120000"/>
              </a:lnSpc>
              <a:defRPr/>
            </a:pPr>
            <a:endParaRPr lang="fr-FR" altLang="fr-FR" dirty="0"/>
          </a:p>
          <a:p>
            <a:pPr>
              <a:lnSpc>
                <a:spcPct val="120000"/>
              </a:lnSpc>
              <a:defRPr/>
            </a:pPr>
            <a:r>
              <a:rPr lang="fr-FR" altLang="fr-FR" dirty="0" smtClean="0"/>
              <a:t>Partner country </a:t>
            </a:r>
            <a:r>
              <a:rPr lang="fr-FR" altLang="fr-FR" dirty="0" err="1" smtClean="0"/>
              <a:t>is</a:t>
            </a:r>
            <a:r>
              <a:rPr lang="fr-FR" altLang="fr-FR" dirty="0" smtClean="0"/>
              <a:t> in charge of the </a:t>
            </a:r>
            <a:r>
              <a:rPr lang="fr-FR" altLang="fr-FR" dirty="0" err="1" smtClean="0"/>
              <a:t>submition</a:t>
            </a:r>
            <a:r>
              <a:rPr lang="fr-FR" altLang="fr-FR" dirty="0" smtClean="0"/>
              <a:t> of the application </a:t>
            </a:r>
            <a:r>
              <a:rPr lang="fr-FR" altLang="fr-FR" dirty="0"/>
              <a:t>on </a:t>
            </a:r>
            <a:r>
              <a:rPr lang="fr-FR" altLang="fr-FR" dirty="0" err="1"/>
              <a:t>behalf</a:t>
            </a:r>
            <a:r>
              <a:rPr lang="fr-FR" altLang="fr-FR" dirty="0"/>
              <a:t> of </a:t>
            </a:r>
            <a:r>
              <a:rPr lang="fr-FR" altLang="fr-FR" dirty="0" err="1"/>
              <a:t>its</a:t>
            </a:r>
            <a:r>
              <a:rPr lang="fr-FR" altLang="fr-FR" dirty="0"/>
              <a:t> </a:t>
            </a:r>
            <a:r>
              <a:rPr lang="fr-FR" altLang="fr-FR" dirty="0" err="1"/>
              <a:t>partners</a:t>
            </a:r>
            <a:r>
              <a:rPr lang="fr-FR" altLang="fr-FR" dirty="0"/>
              <a:t>, </a:t>
            </a:r>
            <a:r>
              <a:rPr lang="en-US" altLang="fr-FR" dirty="0"/>
              <a:t>signs and manages the grant agreement, and reports </a:t>
            </a:r>
            <a:r>
              <a:rPr lang="en-US" altLang="fr-FR" dirty="0" smtClean="0"/>
              <a:t>to the European Commission at </a:t>
            </a:r>
            <a:r>
              <a:rPr lang="en-US" altLang="fr-FR" dirty="0"/>
              <a:t>the end of the project. </a:t>
            </a:r>
          </a:p>
          <a:p>
            <a:pPr marL="285750" indent="-285750">
              <a:lnSpc>
                <a:spcPct val="120000"/>
              </a:lnSpc>
              <a:defRPr/>
            </a:pPr>
            <a:endParaRPr lang="fr-FR" altLang="fr-FR" dirty="0"/>
          </a:p>
          <a:p>
            <a:pPr marL="285750" indent="-285750">
              <a:lnSpc>
                <a:spcPct val="120000"/>
              </a:lnSpc>
              <a:defRPr/>
            </a:pPr>
            <a:r>
              <a:rPr lang="en-US" altLang="fr-FR" dirty="0"/>
              <a:t>Participating Partner Country HEIs must be </a:t>
            </a:r>
            <a:r>
              <a:rPr lang="en-US" altLang="fr-FR" dirty="0" err="1"/>
              <a:t>recognised</a:t>
            </a:r>
            <a:r>
              <a:rPr lang="en-US" altLang="fr-FR" dirty="0"/>
              <a:t> as higher education institutions</a:t>
            </a:r>
          </a:p>
          <a:p>
            <a:pPr marL="285750" indent="-285750">
              <a:lnSpc>
                <a:spcPct val="120000"/>
              </a:lnSpc>
              <a:defRPr/>
            </a:pPr>
            <a:endParaRPr lang="en-US" altLang="fr-FR" dirty="0"/>
          </a:p>
          <a:p>
            <a:pPr>
              <a:lnSpc>
                <a:spcPct val="120000"/>
              </a:lnSpc>
              <a:defRPr/>
            </a:pPr>
            <a:r>
              <a:rPr lang="en-US" altLang="fr-FR" dirty="0"/>
              <a:t>=&gt; Before any mobility can happen an inter-institutional agreement must be signed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137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Erasmus Program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836712"/>
            <a:ext cx="8289181" cy="5495077"/>
          </a:xfrm>
        </p:spPr>
        <p:txBody>
          <a:bodyPr>
            <a:normAutofit lnSpcReduction="10000"/>
          </a:bodyPr>
          <a:lstStyle/>
          <a:p>
            <a:pPr marL="342900" indent="-342900">
              <a:defRPr/>
            </a:pPr>
            <a:r>
              <a:rPr lang="fr-FR" altLang="fr-FR" sz="2400" dirty="0" smtClean="0"/>
              <a:t>2018 Call : </a:t>
            </a:r>
            <a:r>
              <a:rPr lang="fr-FR" altLang="fr-FR" sz="2400" dirty="0" err="1"/>
              <a:t>mobility</a:t>
            </a:r>
            <a:r>
              <a:rPr lang="fr-FR" altLang="fr-FR" sz="2400" dirty="0"/>
              <a:t> </a:t>
            </a:r>
            <a:r>
              <a:rPr lang="fr-FR" altLang="fr-FR" sz="2400" dirty="0" err="1"/>
              <a:t>project</a:t>
            </a:r>
            <a:r>
              <a:rPr lang="fr-FR" altLang="fr-FR" sz="2400" dirty="0"/>
              <a:t> </a:t>
            </a:r>
            <a:br>
              <a:rPr lang="fr-FR" altLang="fr-FR" sz="2400" dirty="0"/>
            </a:br>
            <a:r>
              <a:rPr lang="fr-FR" altLang="fr-FR" sz="2400" dirty="0" err="1"/>
              <a:t>funded</a:t>
            </a:r>
            <a:r>
              <a:rPr lang="fr-FR" altLang="fr-FR" sz="2400" dirty="0"/>
              <a:t> </a:t>
            </a:r>
            <a:r>
              <a:rPr lang="fr-FR" altLang="fr-FR" sz="2400" dirty="0" err="1"/>
              <a:t>between</a:t>
            </a:r>
            <a:r>
              <a:rPr lang="fr-FR" altLang="fr-FR" sz="2400" dirty="0"/>
              <a:t> Université </a:t>
            </a:r>
            <a:r>
              <a:rPr lang="fr-FR" altLang="fr-FR" sz="2400" dirty="0" smtClean="0"/>
              <a:t>Paris-Saclay </a:t>
            </a:r>
            <a:r>
              <a:rPr lang="fr-FR" altLang="fr-FR" sz="2400" dirty="0"/>
              <a:t>and </a:t>
            </a:r>
            <a:r>
              <a:rPr lang="nn-NO" sz="2400" dirty="0"/>
              <a:t>V. N. </a:t>
            </a:r>
            <a:r>
              <a:rPr lang="nn-NO" sz="2400" dirty="0" smtClean="0"/>
              <a:t>Karazin Kharkiv </a:t>
            </a:r>
            <a:r>
              <a:rPr lang="nn-NO" sz="2400" dirty="0"/>
              <a:t>National </a:t>
            </a:r>
            <a:r>
              <a:rPr lang="nn-NO" sz="2400" dirty="0" smtClean="0"/>
              <a:t>University</a:t>
            </a:r>
            <a:endParaRPr lang="nn-NO" altLang="fr-FR" sz="2400" dirty="0"/>
          </a:p>
          <a:p>
            <a:pPr marL="342900" indent="-342900">
              <a:defRPr/>
            </a:pPr>
            <a:r>
              <a:rPr lang="fr-FR" altLang="fr-FR" sz="2400" dirty="0"/>
              <a:t>15 </a:t>
            </a:r>
            <a:r>
              <a:rPr lang="fr-FR" altLang="fr-FR" sz="2400" dirty="0" err="1"/>
              <a:t>Internships</a:t>
            </a:r>
            <a:r>
              <a:rPr lang="fr-FR" altLang="fr-FR" sz="2400" dirty="0"/>
              <a:t> </a:t>
            </a:r>
            <a:r>
              <a:rPr lang="fr-FR" altLang="fr-FR" sz="2400" dirty="0" smtClean="0"/>
              <a:t>- 4 </a:t>
            </a:r>
            <a:r>
              <a:rPr lang="fr-FR" altLang="fr-FR" sz="2400" dirty="0" err="1"/>
              <a:t>study</a:t>
            </a:r>
            <a:r>
              <a:rPr lang="fr-FR" altLang="fr-FR" sz="2400" dirty="0"/>
              <a:t> </a:t>
            </a:r>
            <a:r>
              <a:rPr lang="fr-FR" altLang="fr-FR" sz="2400" dirty="0" err="1"/>
              <a:t>mobility</a:t>
            </a:r>
            <a:r>
              <a:rPr lang="fr-FR" altLang="fr-FR" sz="2400" dirty="0"/>
              <a:t> </a:t>
            </a:r>
            <a:r>
              <a:rPr lang="fr-FR" altLang="fr-FR" sz="2400" dirty="0" smtClean="0"/>
              <a:t>-10 </a:t>
            </a:r>
            <a:r>
              <a:rPr lang="fr-FR" altLang="fr-FR" sz="2400" dirty="0"/>
              <a:t>Staff training </a:t>
            </a:r>
            <a:r>
              <a:rPr lang="fr-FR" altLang="fr-FR" sz="2400" dirty="0" smtClean="0"/>
              <a:t>–</a:t>
            </a:r>
          </a:p>
          <a:p>
            <a:pPr marL="342900" indent="-342900">
              <a:defRPr/>
            </a:pPr>
            <a:r>
              <a:rPr lang="fr-FR" altLang="fr-FR" sz="2400" dirty="0" smtClean="0"/>
              <a:t> 16 </a:t>
            </a:r>
            <a:r>
              <a:rPr lang="fr-FR" altLang="fr-FR" sz="2400" dirty="0" err="1" smtClean="0"/>
              <a:t>teaching</a:t>
            </a:r>
            <a:r>
              <a:rPr lang="fr-FR" altLang="fr-FR" sz="2400" dirty="0" smtClean="0"/>
              <a:t> </a:t>
            </a:r>
            <a:r>
              <a:rPr lang="fr-FR" altLang="fr-FR" sz="2400" dirty="0" err="1" smtClean="0"/>
              <a:t>mobility</a:t>
            </a:r>
            <a:r>
              <a:rPr lang="fr-FR" altLang="fr-FR" sz="2400" dirty="0" smtClean="0"/>
              <a:t> </a:t>
            </a:r>
            <a:endParaRPr lang="nn-NO" altLang="fr-FR" sz="2400" dirty="0"/>
          </a:p>
          <a:p>
            <a:pPr marL="342900" indent="-342900">
              <a:defRPr/>
            </a:pPr>
            <a:endParaRPr lang="nn-NO" altLang="fr-FR" sz="2400" dirty="0"/>
          </a:p>
          <a:p>
            <a:pPr>
              <a:defRPr/>
            </a:pPr>
            <a:r>
              <a:rPr lang="fr-FR" altLang="fr-FR" sz="2400" dirty="0" err="1" smtClean="0"/>
              <a:t>June</a:t>
            </a:r>
            <a:r>
              <a:rPr lang="fr-FR" altLang="fr-FR" sz="2400" dirty="0" smtClean="0"/>
              <a:t> 2019</a:t>
            </a:r>
            <a:r>
              <a:rPr lang="fr-FR" altLang="fr-FR" sz="2400" dirty="0"/>
              <a:t>: 4 </a:t>
            </a:r>
            <a:r>
              <a:rPr lang="fr-FR" altLang="fr-FR" sz="2400" dirty="0" err="1"/>
              <a:t>partners</a:t>
            </a:r>
            <a:r>
              <a:rPr lang="fr-FR" altLang="fr-FR" sz="2400" dirty="0"/>
              <a:t> addition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fr-FR" altLang="fr-FR" dirty="0"/>
              <a:t>Taras </a:t>
            </a:r>
            <a:r>
              <a:rPr lang="fr-FR" altLang="fr-FR" dirty="0" err="1"/>
              <a:t>Shevchenko</a:t>
            </a:r>
            <a:r>
              <a:rPr lang="fr-FR" altLang="fr-FR" dirty="0"/>
              <a:t> National </a:t>
            </a:r>
            <a:r>
              <a:rPr lang="fr-FR" altLang="fr-FR" dirty="0" err="1"/>
              <a:t>University</a:t>
            </a:r>
            <a:r>
              <a:rPr lang="fr-FR" altLang="fr-FR" dirty="0"/>
              <a:t> of </a:t>
            </a:r>
            <a:r>
              <a:rPr lang="fr-FR" altLang="fr-FR" dirty="0" err="1"/>
              <a:t>Kiyv</a:t>
            </a:r>
            <a:r>
              <a:rPr lang="fr-FR" altLang="fr-FR" dirty="0"/>
              <a:t> 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fr-FR" altLang="fr-FR" dirty="0" err="1"/>
              <a:t>Kyiv</a:t>
            </a:r>
            <a:r>
              <a:rPr lang="fr-FR" altLang="fr-FR" dirty="0"/>
              <a:t> </a:t>
            </a:r>
            <a:r>
              <a:rPr lang="fr-FR" altLang="fr-FR" dirty="0" err="1"/>
              <a:t>Academic</a:t>
            </a:r>
            <a:r>
              <a:rPr lang="fr-FR" altLang="fr-FR" dirty="0"/>
              <a:t> </a:t>
            </a:r>
            <a:r>
              <a:rPr lang="fr-FR" altLang="fr-FR" dirty="0" err="1"/>
              <a:t>University</a:t>
            </a:r>
            <a:r>
              <a:rPr lang="fr-FR" altLang="fr-FR" dirty="0"/>
              <a:t> 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fr-FR" altLang="fr-FR" dirty="0" err="1"/>
              <a:t>Oles</a:t>
            </a:r>
            <a:r>
              <a:rPr lang="fr-FR" altLang="fr-FR" dirty="0"/>
              <a:t> </a:t>
            </a:r>
            <a:r>
              <a:rPr lang="fr-FR" altLang="fr-FR" dirty="0" err="1"/>
              <a:t>Honchar</a:t>
            </a:r>
            <a:r>
              <a:rPr lang="fr-FR" altLang="fr-FR" dirty="0"/>
              <a:t> </a:t>
            </a:r>
            <a:r>
              <a:rPr lang="fr-FR" altLang="fr-FR" dirty="0" err="1"/>
              <a:t>Dnipro</a:t>
            </a:r>
            <a:r>
              <a:rPr lang="fr-FR" altLang="fr-FR" dirty="0"/>
              <a:t> National </a:t>
            </a:r>
            <a:r>
              <a:rPr lang="fr-FR" altLang="fr-FR" dirty="0" err="1"/>
              <a:t>University</a:t>
            </a:r>
            <a:endParaRPr lang="fr-FR" altLang="fr-FR" dirty="0"/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fr-FR" altLang="fr-FR" dirty="0"/>
              <a:t>Lviv </a:t>
            </a:r>
            <a:r>
              <a:rPr lang="fr-FR" altLang="fr-FR" dirty="0" err="1"/>
              <a:t>Polytechnic</a:t>
            </a:r>
            <a:r>
              <a:rPr lang="fr-FR" altLang="fr-FR" dirty="0"/>
              <a:t> National </a:t>
            </a:r>
            <a:r>
              <a:rPr lang="fr-FR" altLang="fr-FR" dirty="0" err="1" smtClean="0"/>
              <a:t>University</a:t>
            </a:r>
            <a:endParaRPr lang="fr-FR" altLang="fr-FR" dirty="0" smtClean="0"/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endParaRPr lang="fr-FR" altLang="fr-FR" dirty="0" smtClean="0"/>
          </a:p>
          <a:p>
            <a:pPr>
              <a:defRPr/>
            </a:pPr>
            <a:r>
              <a:rPr lang="fr-FR" altLang="fr-FR" dirty="0" smtClean="0">
                <a:solidFill>
                  <a:schemeClr val="tx1"/>
                </a:solidFill>
              </a:rPr>
              <a:t>2019 Call : </a:t>
            </a:r>
            <a:r>
              <a:rPr lang="fr-FR" altLang="fr-FR" dirty="0">
                <a:solidFill>
                  <a:schemeClr val="tx1"/>
                </a:solidFill>
              </a:rPr>
              <a:t>40 000€ </a:t>
            </a:r>
            <a:endParaRPr lang="fr-FR" altLang="fr-FR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altLang="fr-FR" dirty="0" smtClean="0"/>
              <a:t>2020 Call : 223 000€</a:t>
            </a:r>
            <a:endParaRPr lang="fr-FR" alt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68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Capacity</a:t>
            </a:r>
            <a:r>
              <a:rPr lang="fr-FR" dirty="0" smtClean="0"/>
              <a:t> </a:t>
            </a:r>
            <a:r>
              <a:rPr lang="fr-FR" dirty="0" err="1" smtClean="0"/>
              <a:t>Buidling</a:t>
            </a:r>
            <a:r>
              <a:rPr lang="fr-FR" dirty="0" smtClean="0"/>
              <a:t> </a:t>
            </a:r>
            <a:r>
              <a:rPr lang="fr-FR" dirty="0" err="1" smtClean="0"/>
              <a:t>Projects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026543"/>
            <a:ext cx="7632849" cy="4897180"/>
          </a:xfrm>
        </p:spPr>
        <p:txBody>
          <a:bodyPr>
            <a:normAutofit/>
          </a:bodyPr>
          <a:lstStyle/>
          <a:p>
            <a:r>
              <a:rPr lang="fr-FR" sz="2400" dirty="0" err="1" smtClean="0"/>
              <a:t>Cooperation</a:t>
            </a:r>
            <a:r>
              <a:rPr lang="fr-FR" sz="2400" dirty="0" smtClean="0"/>
              <a:t> </a:t>
            </a:r>
            <a:r>
              <a:rPr lang="fr-FR" sz="2400" dirty="0" err="1" smtClean="0"/>
              <a:t>between</a:t>
            </a:r>
            <a:r>
              <a:rPr lang="fr-FR" sz="2400" dirty="0" smtClean="0"/>
              <a:t> EU and </a:t>
            </a:r>
            <a:r>
              <a:rPr lang="fr-FR" sz="2400" dirty="0" err="1" smtClean="0"/>
              <a:t>partner</a:t>
            </a:r>
            <a:r>
              <a:rPr lang="fr-FR" sz="2400" dirty="0" smtClean="0"/>
              <a:t> </a:t>
            </a:r>
            <a:r>
              <a:rPr lang="fr-FR" sz="2400" dirty="0" err="1" smtClean="0"/>
              <a:t>cournties</a:t>
            </a:r>
            <a:r>
              <a:rPr lang="fr-FR" sz="2400" dirty="0" smtClean="0"/>
              <a:t> in </a:t>
            </a:r>
            <a:r>
              <a:rPr lang="fr-FR" sz="2400" dirty="0" err="1" smtClean="0"/>
              <a:t>addressing</a:t>
            </a:r>
            <a:r>
              <a:rPr lang="fr-FR" sz="2400" dirty="0" smtClean="0"/>
              <a:t> challenges in the management and </a:t>
            </a:r>
            <a:r>
              <a:rPr lang="fr-FR" sz="2400" dirty="0" err="1" smtClean="0"/>
              <a:t>governance</a:t>
            </a:r>
            <a:r>
              <a:rPr lang="fr-FR" sz="2400" dirty="0" smtClean="0"/>
              <a:t> of HEI. </a:t>
            </a:r>
          </a:p>
          <a:p>
            <a:r>
              <a:rPr lang="fr-FR" sz="2400" dirty="0" smtClean="0"/>
              <a:t>=&gt; </a:t>
            </a:r>
            <a:r>
              <a:rPr lang="fr-FR" sz="2400" dirty="0" err="1" smtClean="0"/>
              <a:t>improve</a:t>
            </a:r>
            <a:r>
              <a:rPr lang="fr-FR" sz="2400" dirty="0" smtClean="0"/>
              <a:t> or </a:t>
            </a:r>
            <a:r>
              <a:rPr lang="fr-FR" sz="2400" dirty="0" err="1" smtClean="0"/>
              <a:t>create</a:t>
            </a:r>
            <a:r>
              <a:rPr lang="fr-FR" sz="2400" dirty="0" smtClean="0"/>
              <a:t> curricula, </a:t>
            </a:r>
            <a:r>
              <a:rPr lang="fr-FR" sz="2400" dirty="0" err="1" smtClean="0"/>
              <a:t>improve</a:t>
            </a:r>
            <a:r>
              <a:rPr lang="fr-FR" sz="2400" dirty="0" smtClean="0"/>
              <a:t> </a:t>
            </a:r>
            <a:r>
              <a:rPr lang="fr-FR" sz="2400" dirty="0" err="1" smtClean="0"/>
              <a:t>goverance</a:t>
            </a:r>
            <a:r>
              <a:rPr lang="fr-FR" sz="2400" dirty="0" smtClean="0"/>
              <a:t>, </a:t>
            </a:r>
            <a:r>
              <a:rPr lang="fr-FR" sz="2400" dirty="0" err="1" smtClean="0"/>
              <a:t>strengthen</a:t>
            </a:r>
            <a:r>
              <a:rPr lang="fr-FR" sz="2400" dirty="0" smtClean="0"/>
              <a:t> relations </a:t>
            </a:r>
            <a:r>
              <a:rPr lang="fr-FR" sz="2400" dirty="0" err="1" smtClean="0"/>
              <a:t>between</a:t>
            </a:r>
            <a:r>
              <a:rPr lang="fr-FR" sz="2400" dirty="0" smtClean="0"/>
              <a:t> </a:t>
            </a:r>
            <a:r>
              <a:rPr lang="fr-FR" sz="2400" dirty="0" err="1" smtClean="0"/>
              <a:t>higher</a:t>
            </a:r>
            <a:r>
              <a:rPr lang="fr-FR" sz="2400" dirty="0" smtClean="0"/>
              <a:t> </a:t>
            </a:r>
            <a:r>
              <a:rPr lang="fr-FR" sz="2400" dirty="0" err="1" smtClean="0"/>
              <a:t>education</a:t>
            </a:r>
            <a:r>
              <a:rPr lang="fr-FR" sz="2400" dirty="0" smtClean="0"/>
              <a:t> </a:t>
            </a:r>
            <a:r>
              <a:rPr lang="fr-FR" sz="2400" dirty="0" err="1" smtClean="0"/>
              <a:t>systems</a:t>
            </a:r>
            <a:r>
              <a:rPr lang="fr-FR" sz="2400" dirty="0" smtClean="0"/>
              <a:t> </a:t>
            </a:r>
          </a:p>
          <a:p>
            <a:r>
              <a:rPr lang="fr-FR" sz="2400" dirty="0" smtClean="0"/>
              <a:t>16% </a:t>
            </a:r>
            <a:r>
              <a:rPr lang="fr-FR" sz="2400" dirty="0" err="1" smtClean="0"/>
              <a:t>selection</a:t>
            </a:r>
            <a:r>
              <a:rPr lang="fr-FR" sz="2400" dirty="0" smtClean="0"/>
              <a:t> rate</a:t>
            </a:r>
          </a:p>
          <a:p>
            <a:r>
              <a:rPr lang="fr-FR" sz="2400" dirty="0" err="1" smtClean="0"/>
              <a:t>Enables</a:t>
            </a:r>
            <a:r>
              <a:rPr lang="fr-FR" sz="2400" dirty="0" smtClean="0"/>
              <a:t> </a:t>
            </a:r>
            <a:r>
              <a:rPr lang="fr-FR" sz="2400" dirty="0" err="1" smtClean="0"/>
              <a:t>equipment</a:t>
            </a:r>
            <a:r>
              <a:rPr lang="fr-FR" sz="2400" dirty="0" smtClean="0"/>
              <a:t> </a:t>
            </a:r>
            <a:r>
              <a:rPr lang="fr-FR" sz="2400" dirty="0" err="1" smtClean="0"/>
              <a:t>purchase</a:t>
            </a:r>
            <a:endParaRPr lang="fr-FR" sz="2400" dirty="0" smtClean="0"/>
          </a:p>
          <a:p>
            <a:pPr marL="0" indent="0">
              <a:buNone/>
            </a:pPr>
            <a:endParaRPr lang="fr-FR" sz="2400" dirty="0" smtClean="0">
              <a:hlinkClick r:id="rId3"/>
            </a:endParaRPr>
          </a:p>
          <a:p>
            <a:r>
              <a:rPr lang="fr-FR" sz="1400" dirty="0" smtClean="0">
                <a:hlinkClick r:id="rId3"/>
              </a:rPr>
              <a:t>https</a:t>
            </a:r>
            <a:r>
              <a:rPr lang="fr-FR" sz="1400" dirty="0">
                <a:hlinkClick r:id="rId3"/>
              </a:rPr>
              <a:t>://</a:t>
            </a:r>
            <a:r>
              <a:rPr lang="fr-FR" sz="1400" dirty="0" smtClean="0">
                <a:hlinkClick r:id="rId3"/>
              </a:rPr>
              <a:t>eacea.ec.europa.eu/erasmus-plus/actions/key-action-2-cooperation-for-innovation-and-exchange-good-practices/capacity-0_en</a:t>
            </a:r>
            <a:r>
              <a:rPr lang="fr-FR" sz="1400" dirty="0" smtClean="0"/>
              <a:t>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37505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UPSACLAY">
  <a:themeElements>
    <a:clrScheme name="UPSACLAY 1">
      <a:dk1>
        <a:srgbClr val="63003C"/>
      </a:dk1>
      <a:lt1>
        <a:srgbClr val="FFFFFF"/>
      </a:lt1>
      <a:dk2>
        <a:srgbClr val="303E48"/>
      </a:dk2>
      <a:lt2>
        <a:srgbClr val="BDC4BC"/>
      </a:lt2>
      <a:accent1>
        <a:srgbClr val="DA5200"/>
      </a:accent1>
      <a:accent2>
        <a:srgbClr val="006996"/>
      </a:accent2>
      <a:accent3>
        <a:srgbClr val="FFFFFF"/>
      </a:accent3>
      <a:accent4>
        <a:srgbClr val="86B700"/>
      </a:accent4>
      <a:accent5>
        <a:srgbClr val="464595"/>
      </a:accent5>
      <a:accent6>
        <a:srgbClr val="80143C"/>
      </a:accent6>
      <a:hlink>
        <a:srgbClr val="63003C"/>
      </a:hlink>
      <a:folHlink>
        <a:srgbClr val="B8ACD7"/>
      </a:folHlink>
    </a:clrScheme>
    <a:fontScheme name="Université Paris-Saclay">
      <a:majorFont>
        <a:latin typeface="Open Sans"/>
        <a:ea typeface=""/>
        <a:cs typeface="Arial Unicode MS"/>
      </a:majorFont>
      <a:minorFont>
        <a:latin typeface="Open Sans"/>
        <a:ea typeface=""/>
        <a:cs typeface="Arial Unicode MS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 refaire" id="{94AEBCF8-AF65-4DB5-B259-1F3F1BE73777}" vid="{6FB0EB57-A501-4BEC-859A-9BC2B4F2B6C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5561</TotalTime>
  <Words>523</Words>
  <Application>Microsoft Office PowerPoint</Application>
  <PresentationFormat>Affichage à l'écran (4:3)</PresentationFormat>
  <Paragraphs>102</Paragraphs>
  <Slides>11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Arial Unicode MS</vt:lpstr>
      <vt:lpstr>Calibri</vt:lpstr>
      <vt:lpstr>Open Sans</vt:lpstr>
      <vt:lpstr>Wingdings</vt:lpstr>
      <vt:lpstr>1_UPSACLAY</vt:lpstr>
      <vt:lpstr>A new institution,  a world-class university</vt:lpstr>
      <vt:lpstr>Présentation PowerPoint</vt:lpstr>
      <vt:lpstr>Widely known and recognised on the international stage</vt:lpstr>
      <vt:lpstr>Présentation PowerPoint</vt:lpstr>
      <vt:lpstr>Erasmus Program </vt:lpstr>
      <vt:lpstr>Erasmus Program</vt:lpstr>
      <vt:lpstr>Erasmus Program</vt:lpstr>
      <vt:lpstr>Erasmus Program</vt:lpstr>
      <vt:lpstr>Capacity Buidling Projects </vt:lpstr>
      <vt:lpstr>What next ?</vt:lpstr>
      <vt:lpstr>FOLLOW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Virginie Paris</dc:creator>
  <cp:lastModifiedBy>Anne-Lise Braesch</cp:lastModifiedBy>
  <cp:revision>171</cp:revision>
  <dcterms:created xsi:type="dcterms:W3CDTF">2020-02-07T10:36:28Z</dcterms:created>
  <dcterms:modified xsi:type="dcterms:W3CDTF">2020-10-21T15:58:06Z</dcterms:modified>
</cp:coreProperties>
</file>