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6" r:id="rId3"/>
    <p:sldId id="319" r:id="rId4"/>
    <p:sldId id="320" r:id="rId5"/>
    <p:sldId id="309" r:id="rId6"/>
    <p:sldId id="310" r:id="rId7"/>
    <p:sldId id="257" r:id="rId8"/>
    <p:sldId id="305" r:id="rId9"/>
    <p:sldId id="314" r:id="rId10"/>
    <p:sldId id="315" r:id="rId11"/>
    <p:sldId id="259" r:id="rId12"/>
    <p:sldId id="260" r:id="rId13"/>
    <p:sldId id="261" r:id="rId14"/>
    <p:sldId id="264" r:id="rId15"/>
    <p:sldId id="265" r:id="rId16"/>
    <p:sldId id="316" r:id="rId17"/>
    <p:sldId id="317" r:id="rId18"/>
    <p:sldId id="301" r:id="rId19"/>
    <p:sldId id="302" r:id="rId20"/>
    <p:sldId id="328" r:id="rId21"/>
    <p:sldId id="329" r:id="rId22"/>
    <p:sldId id="330" r:id="rId23"/>
    <p:sldId id="331" r:id="rId24"/>
    <p:sldId id="332" r:id="rId25"/>
    <p:sldId id="333" r:id="rId26"/>
    <p:sldId id="282" r:id="rId27"/>
    <p:sldId id="286" r:id="rId28"/>
    <p:sldId id="323" r:id="rId29"/>
    <p:sldId id="324" r:id="rId30"/>
    <p:sldId id="325" r:id="rId31"/>
    <p:sldId id="326" r:id="rId32"/>
    <p:sldId id="321" r:id="rId33"/>
    <p:sldId id="322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00FF"/>
    <a:srgbClr val="FF6600"/>
    <a:srgbClr val="008080"/>
    <a:srgbClr val="008000"/>
    <a:srgbClr val="0099FF"/>
    <a:srgbClr val="0000CC"/>
    <a:srgbClr val="CC3300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123" autoAdjust="0"/>
    <p:restoredTop sz="94660" autoAdjust="0"/>
  </p:normalViewPr>
  <p:slideViewPr>
    <p:cSldViewPr>
      <p:cViewPr>
        <p:scale>
          <a:sx n="120" d="100"/>
          <a:sy n="120" d="100"/>
        </p:scale>
        <p:origin x="462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34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D1A16-9704-42F5-A6C2-6748BEFF79D4}" type="datetimeFigureOut">
              <a:rPr lang="fr-FR" smtClean="0"/>
              <a:t>19/11/2020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CB9D5-CC3B-4765-9478-F244979A3F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85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02C95A-C5A0-4D21-8205-B53FE2374D81}" type="slidenum">
              <a:rPr lang="fr-FR" altLang="fr-FR" smtClean="0"/>
              <a:pPr eaLnBrk="1" hangingPunct="1">
                <a:spcBef>
                  <a:spcPct val="0"/>
                </a:spcBef>
              </a:pPr>
              <a:t>1</a:t>
            </a:fld>
            <a:endParaRPr lang="fr-FR" altLang="fr-FR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fr-FR" altLang="fr-FR" sz="560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23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289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6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32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6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1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3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46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LGSO (Lu2-xGdxSiO5)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6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LGSO (Lu2-xGdxSiO5)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Radiation </a:t>
            </a:r>
            <a:r>
              <a:rPr lang="fr-FR" dirty="0" err="1" smtClean="0"/>
              <a:t>length</a:t>
            </a:r>
            <a:r>
              <a:rPr lang="fr-FR" dirty="0" smtClean="0"/>
              <a:t> of </a:t>
            </a:r>
            <a:r>
              <a:rPr lang="fr-FR" dirty="0" err="1" smtClean="0"/>
              <a:t>Tungsten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smtClean="0"/>
              <a:t> 0.3504 cm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8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Radiation </a:t>
            </a:r>
            <a:r>
              <a:rPr lang="fr-FR" dirty="0" err="1" smtClean="0"/>
              <a:t>length</a:t>
            </a:r>
            <a:r>
              <a:rPr lang="fr-FR" dirty="0" smtClean="0"/>
              <a:t> of </a:t>
            </a:r>
            <a:r>
              <a:rPr lang="fr-FR" dirty="0" err="1" smtClean="0"/>
              <a:t>Tungsten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smtClean="0"/>
              <a:t> 0.3504 cm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6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1E41-0FA0-4364-A543-00DF2925C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21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2017/3/7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‹N°›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5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19/11/2020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0.png"/><Relationship Id="rId4" Type="http://schemas.openxmlformats.org/officeDocument/2006/relationships/image" Target="../media/image22.png"/><Relationship Id="rId9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35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62.emf"/><Relationship Id="rId3" Type="http://schemas.openxmlformats.org/officeDocument/2006/relationships/image" Target="../media/image58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61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60.emf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59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031" y="2276872"/>
            <a:ext cx="8642350" cy="108012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rmAutofit/>
          </a:bodyPr>
          <a:lstStyle/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dirty="0" smtClean="0">
                <a:solidFill>
                  <a:srgbClr val="0000FF"/>
                </a:solidFill>
              </a:rPr>
              <a:t>Philip </a:t>
            </a:r>
            <a:r>
              <a:rPr lang="en-US" altLang="fr-FR" dirty="0" err="1" smtClean="0">
                <a:solidFill>
                  <a:srgbClr val="0000FF"/>
                </a:solidFill>
              </a:rPr>
              <a:t>Bambade</a:t>
            </a:r>
            <a:r>
              <a:rPr lang="en-US" altLang="fr-FR" dirty="0">
                <a:solidFill>
                  <a:srgbClr val="0000FF"/>
                </a:solidFill>
              </a:rPr>
              <a:t> </a:t>
            </a:r>
          </a:p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dirty="0" smtClean="0">
                <a:solidFill>
                  <a:srgbClr val="0000FF"/>
                </a:solidFill>
              </a:rPr>
              <a:t>IJC Lab</a:t>
            </a:r>
            <a:endParaRPr lang="en-US" altLang="fr-FR" dirty="0">
              <a:solidFill>
                <a:srgbClr val="0000FF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7950" y="6165304"/>
            <a:ext cx="892651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sz="1400" dirty="0" smtClean="0"/>
              <a:t>French-Ukrainian Workshop                         </a:t>
            </a:r>
            <a:r>
              <a:rPr lang="en-US" sz="1400" dirty="0" err="1" smtClean="0"/>
              <a:t>IJCLab</a:t>
            </a:r>
            <a:r>
              <a:rPr lang="en-US" sz="1400" dirty="0" smtClean="0"/>
              <a:t> - </a:t>
            </a:r>
            <a:r>
              <a:rPr lang="en-US" sz="1400" dirty="0" err="1" smtClean="0"/>
              <a:t>Orsay</a:t>
            </a:r>
            <a:r>
              <a:rPr lang="en-US" sz="1400" dirty="0" smtClean="0"/>
              <a:t>                                           19</a:t>
            </a:r>
            <a:r>
              <a:rPr lang="en-US" altLang="fr-FR" sz="1400" dirty="0" smtClean="0"/>
              <a:t>-23 October 2020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837488" cy="1412776"/>
          </a:xfrm>
        </p:spPr>
        <p:txBody>
          <a:bodyPr>
            <a:noAutofit/>
          </a:bodyPr>
          <a:lstStyle/>
          <a:p>
            <a:r>
              <a:rPr lang="en-US" dirty="0" smtClean="0"/>
              <a:t>Fast luminosity measurements for </a:t>
            </a:r>
            <a:r>
              <a:rPr lang="en-US" dirty="0" err="1" smtClean="0"/>
              <a:t>SuperKEKB</a:t>
            </a:r>
            <a:endParaRPr lang="fr-FR" sz="2400" dirty="0">
              <a:solidFill>
                <a:srgbClr val="FF00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9512" y="4653136"/>
            <a:ext cx="8837488" cy="7200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700" u="sng" dirty="0" smtClean="0"/>
              <a:t>Acknowledgements</a:t>
            </a:r>
            <a:r>
              <a:rPr lang="en-US" altLang="fr-FR" sz="1700" dirty="0" smtClean="0"/>
              <a:t>:    S</a:t>
            </a:r>
            <a:r>
              <a:rPr lang="en-US" altLang="fr-FR" sz="1700" dirty="0"/>
              <a:t>. </a:t>
            </a:r>
            <a:r>
              <a:rPr lang="en-US" altLang="fr-FR" sz="1700" dirty="0" err="1"/>
              <a:t>Wallon</a:t>
            </a:r>
            <a:r>
              <a:rPr lang="en-US" altLang="fr-FR" sz="1700" dirty="0"/>
              <a:t> (</a:t>
            </a:r>
            <a:r>
              <a:rPr lang="en-US" altLang="fr-FR" sz="1700" dirty="0" err="1" smtClean="0"/>
              <a:t>IJCLab</a:t>
            </a:r>
            <a:r>
              <a:rPr lang="en-US" altLang="fr-FR" sz="1700" dirty="0" smtClean="0"/>
              <a:t>), A. </a:t>
            </a:r>
            <a:r>
              <a:rPr lang="en-US" altLang="fr-FR" sz="1700" dirty="0" err="1" smtClean="0"/>
              <a:t>Bwembya</a:t>
            </a:r>
            <a:r>
              <a:rPr lang="en-US" altLang="fr-FR" sz="1700" dirty="0" smtClean="0"/>
              <a:t> (</a:t>
            </a:r>
            <a:r>
              <a:rPr lang="en-US" altLang="fr-FR" sz="1700" dirty="0" err="1" smtClean="0"/>
              <a:t>Mephi</a:t>
            </a:r>
            <a:r>
              <a:rPr lang="en-US" altLang="fr-FR" sz="1700" dirty="0" smtClean="0"/>
              <a:t>, Moscow</a:t>
            </a:r>
            <a:r>
              <a:rPr lang="en-US" altLang="fr-FR" sz="1700" dirty="0"/>
              <a:t>), L. Brunetti (</a:t>
            </a:r>
            <a:r>
              <a:rPr lang="en-US" altLang="fr-FR" sz="1700" dirty="0" smtClean="0"/>
              <a:t>LAPP)</a:t>
            </a:r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fr-FR" sz="1700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S. Di Carlo, D. El </a:t>
            </a:r>
            <a:r>
              <a:rPr lang="en-US" altLang="fr-FR" sz="1700" dirty="0" err="1" smtClean="0">
                <a:solidFill>
                  <a:schemeClr val="bg1">
                    <a:lumMod val="50000"/>
                  </a:schemeClr>
                </a:solidFill>
              </a:rPr>
              <a:t>Khechen</a:t>
            </a:r>
            <a:r>
              <a:rPr lang="en-US" altLang="fr-FR" sz="1700" dirty="0" smtClean="0">
                <a:solidFill>
                  <a:schemeClr val="bg1">
                    <a:lumMod val="50000"/>
                  </a:schemeClr>
                </a:solidFill>
              </a:rPr>
              <a:t>, D. </a:t>
            </a:r>
            <a:r>
              <a:rPr lang="en-US" altLang="fr-FR" sz="1700" dirty="0" err="1" smtClean="0">
                <a:solidFill>
                  <a:schemeClr val="bg1">
                    <a:lumMod val="50000"/>
                  </a:schemeClr>
                </a:solidFill>
              </a:rPr>
              <a:t>Jehanno</a:t>
            </a:r>
            <a:r>
              <a:rPr lang="en-US" altLang="fr-FR" sz="1700" dirty="0" smtClean="0">
                <a:solidFill>
                  <a:schemeClr val="bg1">
                    <a:lumMod val="50000"/>
                  </a:schemeClr>
                </a:solidFill>
              </a:rPr>
              <a:t>, V. </a:t>
            </a:r>
            <a:r>
              <a:rPr lang="en-US" altLang="fr-FR" sz="1700" dirty="0" err="1" smtClean="0">
                <a:solidFill>
                  <a:schemeClr val="bg1">
                    <a:lumMod val="50000"/>
                  </a:schemeClr>
                </a:solidFill>
              </a:rPr>
              <a:t>Kubytskyi</a:t>
            </a:r>
            <a:r>
              <a:rPr lang="en-US" altLang="fr-FR" sz="1700" dirty="0" smtClean="0">
                <a:solidFill>
                  <a:schemeClr val="bg1">
                    <a:lumMod val="50000"/>
                  </a:schemeClr>
                </a:solidFill>
              </a:rPr>
              <a:t>, C</a:t>
            </a:r>
            <a:r>
              <a:rPr lang="en-US" altLang="fr-FR" sz="1700" dirty="0">
                <a:solidFill>
                  <a:schemeClr val="bg1">
                    <a:lumMod val="50000"/>
                  </a:schemeClr>
                </a:solidFill>
              </a:rPr>
              <a:t>.-G. </a:t>
            </a:r>
            <a:r>
              <a:rPr lang="en-US" altLang="fr-FR" sz="1700" dirty="0" smtClean="0">
                <a:solidFill>
                  <a:schemeClr val="bg1">
                    <a:lumMod val="50000"/>
                  </a:schemeClr>
                </a:solidFill>
              </a:rPr>
              <a:t>Pang, C. </a:t>
            </a:r>
            <a:r>
              <a:rPr lang="en-US" altLang="fr-FR" sz="1700" dirty="0" err="1" smtClean="0">
                <a:solidFill>
                  <a:schemeClr val="bg1">
                    <a:lumMod val="50000"/>
                  </a:schemeClr>
                </a:solidFill>
              </a:rPr>
              <a:t>Rimbault</a:t>
            </a:r>
            <a:r>
              <a:rPr lang="en-US" altLang="fr-FR" sz="17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altLang="fr-FR" sz="1700" dirty="0" err="1" smtClean="0">
                <a:solidFill>
                  <a:schemeClr val="bg1">
                    <a:lumMod val="50000"/>
                  </a:schemeClr>
                </a:solidFill>
              </a:rPr>
              <a:t>IJCLab</a:t>
            </a:r>
            <a:r>
              <a:rPr lang="en-US" altLang="fr-FR" sz="17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fr-FR" sz="1700" u="sng" dirty="0"/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700" dirty="0" smtClean="0"/>
              <a:t>                                        S. Uehara (Belle II ZDLM), Y. Funakoshi, M. </a:t>
            </a:r>
            <a:r>
              <a:rPr lang="en-US" altLang="fr-FR" sz="1700" dirty="0" err="1" smtClean="0"/>
              <a:t>Masuzawa</a:t>
            </a:r>
            <a:r>
              <a:rPr lang="en-US" altLang="fr-FR" sz="1700" dirty="0" smtClean="0"/>
              <a:t> (KEK ACCEL Department)</a:t>
            </a:r>
            <a:endParaRPr lang="en-US" altLang="fr-FR" sz="1700" dirty="0"/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fr-FR" sz="1800" dirty="0" smtClean="0"/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4102394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840760" cy="86409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>What for / specs ?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0527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“Dithering” feedback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23528" y="27716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Bunch by bunch luminosity diagnostic 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23528" y="39237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 vertical beam size measurement + tuning </a:t>
            </a:r>
            <a:r>
              <a:rPr lang="en-US" dirty="0" smtClean="0">
                <a:solidFill>
                  <a:srgbClr val="FF6600"/>
                </a:solidFill>
              </a:rPr>
              <a:t>at very low currents 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1556792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Correct for few Hz horizontal motion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79 Hz orbit “dithering” + luminosity sampling @ 1 kHz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reconstruct baseline freq. + 2</a:t>
            </a:r>
            <a:r>
              <a:rPr lang="en-US" sz="1400" baseline="30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nd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harmonic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fficient separation from other “slow” variations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1% relative precision @ 1 kHz sufficient (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f. C.-G. Pang et al., </a:t>
            </a:r>
            <a:r>
              <a:rPr lang="pt-BR" sz="1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J.Phys.Conf.Ser</a:t>
            </a:r>
            <a:r>
              <a:rPr lang="pt-BR" sz="1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. 1067 (2018) no.7, </a:t>
            </a:r>
            <a:r>
              <a:rPr lang="pt-BR" sz="1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072023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Provide analog signal as input to lock-in amplifier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9552" y="3266981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Nominally 4 ns bunch separation </a:t>
            </a:r>
            <a:r>
              <a:rPr lang="en-US" sz="1400" dirty="0" smtClean="0">
                <a:sym typeface="Wingdings" panose="05000000000000000000" pitchFamily="2" charset="2"/>
              </a:rPr>
              <a:t> need </a:t>
            </a:r>
            <a:r>
              <a:rPr lang="en-US" sz="1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short signal pulses</a:t>
            </a:r>
            <a:r>
              <a:rPr lang="en-US" sz="1400" dirty="0" smtClean="0">
                <a:sym typeface="Wingdings" panose="05000000000000000000" pitchFamily="2" charset="2"/>
              </a:rPr>
              <a:t>, ideally &lt; 4 ns 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FF"/>
                </a:solidFill>
              </a:rPr>
              <a:t>1% or better relative precision @ 1 Hz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43608" y="4420850"/>
            <a:ext cx="7848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S</a:t>
            </a:r>
            <a:r>
              <a:rPr lang="en-US" sz="1400" dirty="0" smtClean="0"/>
              <a:t>ingle beam orbit + optics corrections in two rings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Vertical e+ and e- beam size optical tuning </a:t>
            </a:r>
            <a:r>
              <a:rPr lang="en-US" sz="1400" dirty="0" smtClean="0">
                <a:sym typeface="Wingdings" panose="05000000000000000000" pitchFamily="2" charset="2"/>
              </a:rPr>
              <a:t> suppress local aberrations in </a:t>
            </a:r>
            <a:r>
              <a:rPr lang="en-US" sz="1400" dirty="0" err="1" smtClean="0">
                <a:sym typeface="Wingdings" panose="05000000000000000000" pitchFamily="2" charset="2"/>
              </a:rPr>
              <a:t>nanobeam</a:t>
            </a:r>
            <a:r>
              <a:rPr lang="en-US" sz="1400" dirty="0" smtClean="0">
                <a:sym typeface="Wingdings" panose="05000000000000000000" pitchFamily="2" charset="2"/>
              </a:rPr>
              <a:t> final focus</a:t>
            </a:r>
          </a:p>
          <a:p>
            <a:pPr marL="342900" indent="-342900">
              <a:buAutoNum type="arabicPeriod"/>
            </a:pPr>
            <a:endParaRPr lang="en-US" sz="1400" dirty="0" smtClean="0"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endParaRPr lang="en-US" sz="1400" dirty="0" smtClean="0"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sym typeface="Wingdings" panose="05000000000000000000" pitchFamily="2" charset="2"/>
              </a:rPr>
              <a:t>Control of beam-beam blowup  find best spot in tune diagram </a:t>
            </a:r>
            <a:endParaRPr lang="en-US" sz="14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1547664" y="494116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Can avoid confusion from beam-beam induced  blowup if done at very low currents !</a:t>
            </a:r>
            <a:endParaRPr lang="fr-FR" sz="1400" dirty="0">
              <a:solidFill>
                <a:srgbClr val="FF6600"/>
              </a:solidFill>
            </a:endParaRPr>
          </a:p>
        </p:txBody>
      </p:sp>
      <p:sp>
        <p:nvSpPr>
          <p:cNvPr id="13" name="Flèche vers le haut 12"/>
          <p:cNvSpPr/>
          <p:nvPr/>
        </p:nvSpPr>
        <p:spPr>
          <a:xfrm>
            <a:off x="1331640" y="5013176"/>
            <a:ext cx="144016" cy="173052"/>
          </a:xfrm>
          <a:prstGeom prst="up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23528" y="573325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Dynamic range L ≈ 10</a:t>
            </a:r>
            <a:r>
              <a:rPr lang="en-US" baseline="30000" dirty="0" smtClean="0">
                <a:solidFill>
                  <a:srgbClr val="0000FF"/>
                </a:solidFill>
              </a:rPr>
              <a:t>32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10</a:t>
            </a:r>
            <a:r>
              <a:rPr lang="en-US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36  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cm</a:t>
            </a:r>
            <a:r>
              <a:rPr lang="en-US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-2 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s</a:t>
            </a:r>
            <a:r>
              <a:rPr lang="en-US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Non luminosity scaling contamination &lt; 1% (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e.g. beam gas bremsstrahlung and </a:t>
            </a:r>
            <a:r>
              <a:rPr lang="en-US" sz="1400" dirty="0" err="1">
                <a:solidFill>
                  <a:srgbClr val="0000FF"/>
                </a:solidFill>
                <a:sym typeface="Wingdings" panose="05000000000000000000" pitchFamily="2" charset="2"/>
              </a:rPr>
              <a:t>Touschek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 losses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Manage radiation damage at highest luminosity   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9520" r="8878" b="-100"/>
          <a:stretch/>
        </p:blipFill>
        <p:spPr>
          <a:xfrm>
            <a:off x="6385494" y="4581128"/>
            <a:ext cx="2723010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8877" r="9176"/>
          <a:stretch/>
        </p:blipFill>
        <p:spPr>
          <a:xfrm>
            <a:off x="6335475" y="2438568"/>
            <a:ext cx="2773029" cy="209986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960255" y="3645026"/>
            <a:ext cx="1195921" cy="72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84584" y="4360073"/>
            <a:ext cx="1171592" cy="316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67944" y="3501008"/>
                <a:ext cx="844632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3501008"/>
                <a:ext cx="844632" cy="300082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067944" y="4137030"/>
                <a:ext cx="728346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4137030"/>
                <a:ext cx="728346" cy="300082"/>
              </a:xfrm>
              <a:prstGeom prst="rect">
                <a:avLst/>
              </a:prstGeom>
              <a:blipFill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755576" y="980728"/>
                <a:ext cx="7488832" cy="949087"/>
              </a:xfrm>
              <a:prstGeom prst="rect">
                <a:avLst/>
              </a:prstGeom>
            </p:spPr>
            <p:txBody>
              <a:bodyPr vert="horz" lIns="0" tIns="34290" rIns="0" bIns="34290" numCol="1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dirty="0" smtClean="0">
                    <a:solidFill>
                      <a:srgbClr val="FF6600"/>
                    </a:solidFill>
                  </a:rPr>
                  <a:t>Large </a:t>
                </a:r>
                <a:r>
                  <a:rPr lang="en-CA" dirty="0">
                    <a:solidFill>
                      <a:srgbClr val="FF6600"/>
                    </a:solidFill>
                  </a:rPr>
                  <a:t>cross section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≈250 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𝑚𝑏𝑎𝑟𝑛</m:t>
                    </m:r>
                  </m:oMath>
                </a14:m>
                <a:r>
                  <a:rPr lang="en-CA" dirty="0">
                    <a:solidFill>
                      <a:srgbClr val="FF66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&gt;1% 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e>
                    </m:d>
                  </m:oMath>
                </a14:m>
                <a:endParaRPr lang="en-US" sz="200" dirty="0" smtClean="0">
                  <a:solidFill>
                    <a:srgbClr val="FF6600"/>
                  </a:solidFill>
                </a:endParaRPr>
              </a:p>
              <a:p>
                <a:pPr marL="201168" lvl="1" indent="0">
                  <a:buNone/>
                </a:pPr>
                <a:r>
                  <a:rPr lang="en-US" sz="1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𝑒+ rate in LER 10 m after IP (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part of energy spectrum near</a:t>
                </a:r>
                <a:r>
                  <a:rPr lang="en-US" sz="12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E(</a:t>
                </a:r>
                <a:r>
                  <a:rPr lang="en-US" sz="1200" dirty="0">
                    <a:solidFill>
                      <a:schemeClr val="tx1"/>
                    </a:solidFill>
                  </a:rPr>
                  <a:t>𝑒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+) ≈ 3.5 GeV after large bend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)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 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𝛾 rate in HER 30 m after IP (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part of 0.1-0.3 </a:t>
                </a:r>
                <a:r>
                  <a:rPr lang="en-US" sz="1200" dirty="0" err="1" smtClean="0">
                    <a:solidFill>
                      <a:schemeClr val="tx1"/>
                    </a:solidFill>
                  </a:rPr>
                  <a:t>mrad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IP beam angular spread due to geometry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) 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980728"/>
                <a:ext cx="7488832" cy="949087"/>
              </a:xfrm>
              <a:prstGeom prst="rect">
                <a:avLst/>
              </a:prstGeom>
              <a:blipFill>
                <a:blip r:embed="rId7"/>
                <a:stretch>
                  <a:fillRect l="-2117" t="-7692" b="-147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7086149" y="2172419"/>
            <a:ext cx="1590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/>
              <a:t>f</a:t>
            </a:r>
            <a:r>
              <a:rPr lang="en-US" sz="1350" i="1" dirty="0" smtClean="0"/>
              <a:t>rom GUINEA-PIG</a:t>
            </a:r>
            <a:r>
              <a:rPr lang="en-US" sz="1350" i="1" dirty="0"/>
              <a:t>++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2088232" cy="69978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>How ?   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979712" y="241484"/>
            <a:ext cx="6769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</a:rPr>
              <a:t>Bhabha</a:t>
            </a:r>
            <a:r>
              <a:rPr lang="fr-FR" sz="2800" dirty="0">
                <a:solidFill>
                  <a:srgbClr val="0000FF"/>
                </a:solidFill>
              </a:rPr>
              <a:t> </a:t>
            </a:r>
            <a:r>
              <a:rPr lang="fr-FR" sz="2800" dirty="0" err="1">
                <a:solidFill>
                  <a:srgbClr val="0000FF"/>
                </a:solidFill>
              </a:rPr>
              <a:t>process</a:t>
            </a:r>
            <a:r>
              <a:rPr lang="fr-FR" sz="2800" dirty="0">
                <a:solidFill>
                  <a:srgbClr val="0000FF"/>
                </a:solidFill>
              </a:rPr>
              <a:t> at </a:t>
            </a:r>
            <a:r>
              <a:rPr lang="fr-FR" sz="2800" dirty="0" err="1">
                <a:solidFill>
                  <a:srgbClr val="0000FF"/>
                </a:solidFill>
              </a:rPr>
              <a:t>vanishing</a:t>
            </a:r>
            <a:r>
              <a:rPr lang="fr-FR" sz="2800" dirty="0">
                <a:solidFill>
                  <a:srgbClr val="0000FF"/>
                </a:solidFill>
              </a:rPr>
              <a:t> </a:t>
            </a:r>
            <a:r>
              <a:rPr lang="fr-FR" sz="2800" dirty="0" err="1">
                <a:solidFill>
                  <a:srgbClr val="0000FF"/>
                </a:solidFill>
              </a:rPr>
              <a:t>scattering</a:t>
            </a:r>
            <a:r>
              <a:rPr lang="fr-FR" sz="2800" dirty="0">
                <a:solidFill>
                  <a:srgbClr val="0000FF"/>
                </a:solidFill>
              </a:rPr>
              <a:t> angle </a:t>
            </a: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 rotWithShape="1">
          <a:blip r:embed="rId8"/>
          <a:srcRect t="20066"/>
          <a:stretch/>
        </p:blipFill>
        <p:spPr>
          <a:xfrm>
            <a:off x="1604994" y="2852936"/>
            <a:ext cx="2502154" cy="1580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9512" y="2876889"/>
                <a:ext cx="1592158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876889"/>
                <a:ext cx="1592158" cy="300082"/>
              </a:xfrm>
              <a:prstGeom prst="rect">
                <a:avLst/>
              </a:prstGeom>
              <a:blipFill>
                <a:blip r:embed="rId9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79512" y="4171048"/>
                <a:ext cx="1592158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171048"/>
                <a:ext cx="1592158" cy="300082"/>
              </a:xfrm>
              <a:prstGeom prst="rect">
                <a:avLst/>
              </a:prstGeom>
              <a:blipFill>
                <a:blip r:embed="rId1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3995936" y="2869019"/>
                <a:ext cx="1592158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869019"/>
                <a:ext cx="1592158" cy="300082"/>
              </a:xfrm>
              <a:prstGeom prst="rect">
                <a:avLst/>
              </a:prstGeom>
              <a:blipFill>
                <a:blip r:embed="rId1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8497694" y="301906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𝑒</a:t>
            </a:r>
            <a:r>
              <a:rPr lang="fr-FR" dirty="0" smtClean="0"/>
              <a:t>+ </a:t>
            </a:r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7217834" y="467637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𝛾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251520" y="4797152"/>
            <a:ext cx="6061966" cy="5040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34290" rIns="0" bIns="3429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dirty="0" smtClean="0">
                <a:solidFill>
                  <a:srgbClr val="990099"/>
                </a:solidFill>
              </a:rPr>
              <a:t>Only relative luminosity </a:t>
            </a:r>
            <a:r>
              <a:rPr lang="en-CA" sz="1800" dirty="0" smtClean="0">
                <a:solidFill>
                  <a:srgbClr val="990099"/>
                </a:solidFill>
                <a:sym typeface="Wingdings" panose="05000000000000000000" pitchFamily="2" charset="2"/>
              </a:rPr>
              <a:t>                    with certain conditions…</a:t>
            </a:r>
            <a:r>
              <a:rPr lang="en-US" sz="1400" dirty="0" smtClean="0">
                <a:solidFill>
                  <a:srgbClr val="990099"/>
                </a:solidFill>
              </a:rPr>
              <a:t> </a:t>
            </a:r>
            <a:endParaRPr lang="en-US" sz="1400" dirty="0">
              <a:solidFill>
                <a:srgbClr val="990099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55576" y="5099700"/>
            <a:ext cx="48595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A</a:t>
            </a:r>
            <a:r>
              <a:rPr lang="en-US" sz="1600" dirty="0" smtClean="0"/>
              <a:t>cceptance depends on choice of sensor / location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Also some variation with beam parameters…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𝜎</a:t>
            </a:r>
            <a:r>
              <a:rPr lang="en-US" sz="1600" baseline="-25000" dirty="0" err="1" smtClean="0"/>
              <a:t>Bhabha@zero-degree</a:t>
            </a:r>
            <a:r>
              <a:rPr lang="en-US" sz="1600" dirty="0" smtClean="0"/>
              <a:t> </a:t>
            </a:r>
            <a:r>
              <a:rPr lang="en-US" sz="1600" dirty="0"/>
              <a:t>not </a:t>
            </a:r>
            <a:r>
              <a:rPr lang="en-US" sz="1600" dirty="0" smtClean="0"/>
              <a:t>precisely known from QED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    </a:t>
            </a:r>
            <a:r>
              <a:rPr lang="en-US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OK for usage on short enough time-scales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    special care for beam parameter dependence</a:t>
            </a:r>
            <a:endParaRPr lang="fr-FR" sz="1600" dirty="0">
              <a:solidFill>
                <a:srgbClr val="0000FF"/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8676456" y="3573016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8748464" y="3573016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2771800" y="4653136"/>
                <a:ext cx="989747" cy="559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i="1" dirty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653136"/>
                <a:ext cx="989747" cy="5598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8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414392"/>
            <a:ext cx="5616624" cy="4170426"/>
          </a:xfrm>
          <a:prstGeom prst="rect">
            <a:avLst/>
          </a:prstGeom>
        </p:spPr>
      </p:pic>
      <p:sp>
        <p:nvSpPr>
          <p:cNvPr id="44" name="Content Placeholder 2"/>
          <p:cNvSpPr txBox="1">
            <a:spLocks/>
          </p:cNvSpPr>
          <p:nvPr/>
        </p:nvSpPr>
        <p:spPr>
          <a:xfrm>
            <a:off x="179512" y="116633"/>
            <a:ext cx="8841192" cy="432047"/>
          </a:xfrm>
          <a:prstGeom prst="rect">
            <a:avLst/>
          </a:prstGeom>
        </p:spPr>
        <p:txBody>
          <a:bodyPr vert="horz" lIns="0" tIns="34290" rIns="0" bIns="3429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Expect QED suppression for vanishing momentum transfer </a:t>
            </a:r>
          </a:p>
        </p:txBody>
      </p:sp>
      <p:pic>
        <p:nvPicPr>
          <p:cNvPr id="29" name="Picture 18"/>
          <p:cNvPicPr>
            <a:picLocks noChangeAspect="1"/>
          </p:cNvPicPr>
          <p:nvPr/>
        </p:nvPicPr>
        <p:blipFill rotWithShape="1">
          <a:blip r:embed="rId4"/>
          <a:srcRect t="20066"/>
          <a:stretch/>
        </p:blipFill>
        <p:spPr>
          <a:xfrm>
            <a:off x="6156176" y="2781025"/>
            <a:ext cx="2622287" cy="1656088"/>
          </a:xfrm>
          <a:prstGeom prst="rect">
            <a:avLst/>
          </a:prstGeom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123728" y="2287905"/>
            <a:ext cx="23762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200" dirty="0"/>
              <a:t>Y. Funakoshi (</a:t>
            </a:r>
            <a:r>
              <a:rPr lang="en-US" altLang="fr-FR" sz="1200" dirty="0" smtClean="0"/>
              <a:t>KEK), Feb</a:t>
            </a:r>
            <a:r>
              <a:rPr lang="en-US" altLang="fr-FR" sz="1200" dirty="0"/>
              <a:t>. 2012</a:t>
            </a:r>
            <a:endParaRPr lang="fr-FR" altLang="fr-FR" sz="1200" dirty="0"/>
          </a:p>
        </p:txBody>
      </p:sp>
      <p:sp>
        <p:nvSpPr>
          <p:cNvPr id="31" name="Rectangle 30"/>
          <p:cNvSpPr/>
          <p:nvPr/>
        </p:nvSpPr>
        <p:spPr>
          <a:xfrm>
            <a:off x="2257046" y="5517232"/>
            <a:ext cx="4835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solidFill>
                  <a:srgbClr val="FF6600"/>
                </a:solidFill>
              </a:rPr>
              <a:t>Should</a:t>
            </a:r>
            <a:r>
              <a:rPr lang="fr-FR" sz="2800" dirty="0" smtClean="0">
                <a:solidFill>
                  <a:srgbClr val="FF6600"/>
                </a:solidFill>
              </a:rPr>
              <a:t> </a:t>
            </a:r>
            <a:r>
              <a:rPr lang="fr-FR" sz="2800" dirty="0" err="1" smtClean="0">
                <a:solidFill>
                  <a:srgbClr val="FF6600"/>
                </a:solidFill>
              </a:rPr>
              <a:t>already</a:t>
            </a:r>
            <a:r>
              <a:rPr lang="fr-FR" sz="2800" dirty="0" smtClean="0">
                <a:solidFill>
                  <a:srgbClr val="FF6600"/>
                </a:solidFill>
              </a:rPr>
              <a:t> </a:t>
            </a:r>
            <a:r>
              <a:rPr lang="fr-FR" sz="2800" dirty="0" err="1" smtClean="0">
                <a:solidFill>
                  <a:srgbClr val="FF6600"/>
                </a:solidFill>
              </a:rPr>
              <a:t>be</a:t>
            </a:r>
            <a:r>
              <a:rPr lang="fr-FR" sz="2800" dirty="0" smtClean="0">
                <a:solidFill>
                  <a:srgbClr val="FF6600"/>
                </a:solidFill>
              </a:rPr>
              <a:t> visible </a:t>
            </a:r>
            <a:r>
              <a:rPr lang="fr-FR" sz="2800" dirty="0" err="1" smtClean="0">
                <a:solidFill>
                  <a:srgbClr val="FF6600"/>
                </a:solidFill>
              </a:rPr>
              <a:t>now</a:t>
            </a:r>
            <a:r>
              <a:rPr lang="fr-FR" sz="2800" dirty="0" smtClean="0">
                <a:solidFill>
                  <a:srgbClr val="FF6600"/>
                </a:solidFill>
              </a:rPr>
              <a:t> ? </a:t>
            </a:r>
            <a:endParaRPr lang="fr-FR" sz="2800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680" y="694437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B</a:t>
            </a:r>
            <a:r>
              <a:rPr lang="fr-FR" dirty="0" err="1" smtClean="0"/>
              <a:t>eam</a:t>
            </a:r>
            <a:r>
              <a:rPr lang="fr-FR" dirty="0" smtClean="0"/>
              <a:t> </a:t>
            </a:r>
            <a:r>
              <a:rPr lang="fr-FR" dirty="0"/>
              <a:t>size </a:t>
            </a:r>
            <a:r>
              <a:rPr lang="fr-FR" dirty="0" err="1" smtClean="0"/>
              <a:t>dependent</a:t>
            </a:r>
            <a:r>
              <a:rPr lang="fr-FR" dirty="0" smtClean="0"/>
              <a:t> cross section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Models</a:t>
            </a:r>
            <a:r>
              <a:rPr lang="fr-FR" dirty="0" smtClean="0"/>
              <a:t>* </a:t>
            </a:r>
            <a:r>
              <a:rPr lang="fr-FR" dirty="0" err="1" smtClean="0"/>
              <a:t>predict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suppression </a:t>
            </a:r>
            <a:r>
              <a:rPr lang="fr-FR" dirty="0" err="1" smtClean="0"/>
              <a:t>factors</a:t>
            </a:r>
            <a:r>
              <a:rPr lang="fr-FR" dirty="0" smtClean="0"/>
              <a:t>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99992" y="6309320"/>
            <a:ext cx="471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V.N. </a:t>
            </a:r>
            <a:r>
              <a:rPr lang="en-US" sz="1200" dirty="0" err="1" smtClean="0"/>
              <a:t>Baier</a:t>
            </a:r>
            <a:r>
              <a:rPr lang="en-US" sz="1200" dirty="0" smtClean="0"/>
              <a:t>, V.M. </a:t>
            </a:r>
            <a:r>
              <a:rPr lang="en-US" sz="1200" dirty="0" err="1" smtClean="0"/>
              <a:t>Katkov</a:t>
            </a:r>
            <a:r>
              <a:rPr lang="en-US" sz="1200" dirty="0" smtClean="0"/>
              <a:t>, G.L. </a:t>
            </a:r>
            <a:r>
              <a:rPr lang="en-US" sz="1200" dirty="0" err="1" smtClean="0"/>
              <a:t>Kotkin</a:t>
            </a:r>
            <a:r>
              <a:rPr lang="en-US" sz="1200" dirty="0" smtClean="0"/>
              <a:t>, V.G. </a:t>
            </a:r>
            <a:r>
              <a:rPr lang="en-US" sz="1200" dirty="0" err="1" smtClean="0"/>
              <a:t>Serbo</a:t>
            </a:r>
            <a:r>
              <a:rPr lang="en-US" sz="1200" dirty="0" smtClean="0"/>
              <a:t> et al., Novosibirsk</a:t>
            </a:r>
          </a:p>
          <a:p>
            <a:r>
              <a:rPr lang="en-US" sz="1200" dirty="0" smtClean="0"/>
              <a:t>   H. Burkhardt, R. </a:t>
            </a:r>
            <a:r>
              <a:rPr lang="en-US" sz="1200" dirty="0" err="1" smtClean="0"/>
              <a:t>Kleiss</a:t>
            </a:r>
            <a:r>
              <a:rPr lang="en-US" sz="1200" dirty="0" smtClean="0"/>
              <a:t>, CERN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872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75476" y="1629875"/>
            <a:ext cx="3460420" cy="1295069"/>
          </a:xfrm>
          <a:prstGeom prst="rect">
            <a:avLst/>
          </a:prstGeom>
        </p:spPr>
        <p:txBody>
          <a:bodyPr vert="horz" lIns="0" tIns="34290" rIns="0" bIns="34290" numCol="1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Optimal position found at </a:t>
            </a:r>
            <a:r>
              <a:rPr lang="en-CA" sz="1425" dirty="0" smtClean="0">
                <a:solidFill>
                  <a:schemeClr val="tx1"/>
                </a:solidFill>
              </a:rPr>
              <a:t>10 </a:t>
            </a:r>
            <a:r>
              <a:rPr lang="en-CA" sz="1425" dirty="0">
                <a:solidFill>
                  <a:schemeClr val="tx1"/>
                </a:solidFill>
              </a:rPr>
              <a:t>m </a:t>
            </a:r>
            <a:r>
              <a:rPr lang="en-CA" sz="1425" dirty="0" smtClean="0">
                <a:solidFill>
                  <a:schemeClr val="tx1"/>
                </a:solidFill>
              </a:rPr>
              <a:t>behind </a:t>
            </a:r>
            <a:r>
              <a:rPr lang="en-CA" sz="1425" dirty="0">
                <a:solidFill>
                  <a:schemeClr val="tx1"/>
                </a:solidFill>
              </a:rPr>
              <a:t>IP using SAD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 smtClean="0">
                <a:solidFill>
                  <a:schemeClr val="tx1"/>
                </a:solidFill>
              </a:rPr>
              <a:t>Over-bent </a:t>
            </a:r>
            <a:r>
              <a:rPr lang="en-CA" sz="1425" dirty="0" err="1" smtClean="0">
                <a:solidFill>
                  <a:schemeClr val="tx1"/>
                </a:solidFill>
              </a:rPr>
              <a:t>Bhabha</a:t>
            </a:r>
            <a:r>
              <a:rPr lang="en-CA" sz="1425" dirty="0" smtClean="0">
                <a:solidFill>
                  <a:schemeClr val="tx1"/>
                </a:solidFill>
              </a:rPr>
              <a:t> positrons </a:t>
            </a:r>
            <a:r>
              <a:rPr lang="en-CA" sz="1425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CA" sz="1425" dirty="0" smtClean="0">
                <a:solidFill>
                  <a:schemeClr val="tx1"/>
                </a:solidFill>
              </a:rPr>
              <a:t> </a:t>
            </a:r>
            <a:r>
              <a:rPr lang="en-CA" sz="1425" dirty="0">
                <a:solidFill>
                  <a:schemeClr val="tx1"/>
                </a:solidFill>
              </a:rPr>
              <a:t>vacuum chamber 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Special beam pipe with window + Tungsten </a:t>
            </a:r>
            <a:r>
              <a:rPr lang="en-CA" sz="1425" dirty="0" smtClean="0">
                <a:solidFill>
                  <a:schemeClr val="tx1"/>
                </a:solidFill>
              </a:rPr>
              <a:t>radiator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 smtClean="0">
                <a:solidFill>
                  <a:schemeClr val="tx1"/>
                </a:solidFill>
              </a:rPr>
              <a:t>Start-to-end simulation (Guinea Pig ++, SAD, GEANT4)</a:t>
            </a:r>
            <a:endParaRPr lang="en-CA" sz="1425" dirty="0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43800" cy="76448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Where ?</a:t>
            </a:r>
            <a:endParaRPr lang="en-US" sz="2800" dirty="0"/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8315" b="16380"/>
          <a:stretch/>
        </p:blipFill>
        <p:spPr>
          <a:xfrm>
            <a:off x="3779912" y="1556792"/>
            <a:ext cx="5179820" cy="1656184"/>
          </a:xfrm>
        </p:spPr>
      </p:pic>
      <p:sp>
        <p:nvSpPr>
          <p:cNvPr id="15" name="Rectangle 14"/>
          <p:cNvSpPr/>
          <p:nvPr/>
        </p:nvSpPr>
        <p:spPr>
          <a:xfrm>
            <a:off x="467544" y="1032991"/>
            <a:ext cx="24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POSITRON RING (measure e+)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6137" r="9845" b="9649"/>
          <a:stretch/>
        </p:blipFill>
        <p:spPr>
          <a:xfrm>
            <a:off x="672876" y="3910608"/>
            <a:ext cx="2977055" cy="21156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42136" y="4691082"/>
            <a:ext cx="355667" cy="322094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IP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98543" y="4581128"/>
            <a:ext cx="15612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00109" y="4331042"/>
            <a:ext cx="355667" cy="322094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200" dirty="0">
                <a:solidFill>
                  <a:srgbClr val="00B0F0"/>
                </a:solidFill>
              </a:rPr>
              <a:t>e-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3289891" y="4984331"/>
            <a:ext cx="116303" cy="10085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1907704" y="6081246"/>
            <a:ext cx="5100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Z(m)</a:t>
            </a:r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-36512" y="4857110"/>
            <a:ext cx="5180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X(m)</a:t>
            </a:r>
            <a:endParaRPr lang="en-US" sz="1350" dirty="0"/>
          </a:p>
        </p:txBody>
      </p:sp>
      <p:sp>
        <p:nvSpPr>
          <p:cNvPr id="28" name="Rectangle 27"/>
          <p:cNvSpPr/>
          <p:nvPr/>
        </p:nvSpPr>
        <p:spPr>
          <a:xfrm>
            <a:off x="409571" y="4869160"/>
            <a:ext cx="2728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0</a:t>
            </a:r>
            <a:endParaRPr lang="en-US" sz="1350" dirty="0"/>
          </a:p>
        </p:txBody>
      </p:sp>
      <p:sp>
        <p:nvSpPr>
          <p:cNvPr id="29" name="Rectangle 28"/>
          <p:cNvSpPr/>
          <p:nvPr/>
        </p:nvSpPr>
        <p:spPr>
          <a:xfrm>
            <a:off x="3131840" y="5793214"/>
            <a:ext cx="3609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28</a:t>
            </a:r>
            <a:endParaRPr lang="en-US" sz="1350" dirty="0"/>
          </a:p>
        </p:txBody>
      </p:sp>
      <p:sp>
        <p:nvSpPr>
          <p:cNvPr id="30" name="Rectangle 29"/>
          <p:cNvSpPr/>
          <p:nvPr/>
        </p:nvSpPr>
        <p:spPr>
          <a:xfrm>
            <a:off x="2051720" y="5721206"/>
            <a:ext cx="2728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0</a:t>
            </a:r>
            <a:endParaRPr lang="en-US" sz="1350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863705" y="4228491"/>
            <a:ext cx="5100783" cy="928701"/>
          </a:xfrm>
          <a:prstGeom prst="rect">
            <a:avLst/>
          </a:prstGeom>
        </p:spPr>
        <p:txBody>
          <a:bodyPr vert="horz" lIns="0" tIns="34290" rIns="0" bIns="3429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200" dirty="0" smtClean="0">
                <a:solidFill>
                  <a:schemeClr val="tx1"/>
                </a:solidFill>
              </a:rPr>
              <a:t>Photon </a:t>
            </a:r>
            <a:r>
              <a:rPr lang="en-CA" sz="1200" dirty="0">
                <a:solidFill>
                  <a:schemeClr val="tx1"/>
                </a:solidFill>
              </a:rPr>
              <a:t>r</a:t>
            </a:r>
            <a:r>
              <a:rPr lang="en-CA" sz="1200" dirty="0" smtClean="0">
                <a:solidFill>
                  <a:schemeClr val="tx1"/>
                </a:solidFill>
              </a:rPr>
              <a:t>ay-tracing in detailed vacuum chamber geometry + GEANT4</a:t>
            </a:r>
          </a:p>
          <a:p>
            <a:pPr>
              <a:buFont typeface="Arial" pitchFamily="34" charset="0"/>
              <a:buChar char="•"/>
            </a:pPr>
            <a:r>
              <a:rPr lang="en-CA" sz="1200" dirty="0" smtClean="0">
                <a:solidFill>
                  <a:schemeClr val="tx1"/>
                </a:solidFill>
              </a:rPr>
              <a:t>Original </a:t>
            </a:r>
            <a:r>
              <a:rPr lang="en-CA" sz="1200" dirty="0">
                <a:solidFill>
                  <a:schemeClr val="tx1"/>
                </a:solidFill>
              </a:rPr>
              <a:t>position at 30 m (2018</a:t>
            </a:r>
            <a:r>
              <a:rPr lang="en-CA" sz="1200" dirty="0" smtClean="0">
                <a:solidFill>
                  <a:schemeClr val="tx1"/>
                </a:solidFill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 2019, new </a:t>
            </a:r>
            <a:r>
              <a:rPr lang="en-US" sz="1200" dirty="0">
                <a:solidFill>
                  <a:schemeClr val="tx1"/>
                </a:solidFill>
              </a:rPr>
              <a:t>o</a:t>
            </a:r>
            <a:r>
              <a:rPr lang="en-US" sz="1200" dirty="0" smtClean="0">
                <a:solidFill>
                  <a:schemeClr val="tx1"/>
                </a:solidFill>
              </a:rPr>
              <a:t>ptimal </a:t>
            </a:r>
            <a:r>
              <a:rPr lang="en-US" sz="1200" dirty="0">
                <a:solidFill>
                  <a:schemeClr val="tx1"/>
                </a:solidFill>
              </a:rPr>
              <a:t>position found at 28 </a:t>
            </a:r>
            <a:r>
              <a:rPr lang="en-US" sz="1200" dirty="0" smtClean="0">
                <a:solidFill>
                  <a:schemeClr val="tx1"/>
                </a:solidFill>
              </a:rPr>
              <a:t>m with ≈ 10 </a:t>
            </a:r>
            <a:r>
              <a:rPr lang="en-US" sz="1200" dirty="0">
                <a:solidFill>
                  <a:schemeClr val="tx1"/>
                </a:solidFill>
              </a:rPr>
              <a:t>times higher </a:t>
            </a:r>
            <a:r>
              <a:rPr lang="en-US" sz="1200" dirty="0" smtClean="0">
                <a:solidFill>
                  <a:schemeClr val="tx1"/>
                </a:solidFill>
              </a:rPr>
              <a:t>rate</a:t>
            </a:r>
            <a:endParaRPr lang="en-CA" sz="1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128286" y="3732684"/>
                <a:ext cx="23240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ELECTRON RING (measure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400" b="1" dirty="0"/>
                  <a:t>)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286" y="3732684"/>
                <a:ext cx="2324034" cy="307777"/>
              </a:xfrm>
              <a:prstGeom prst="rect">
                <a:avLst/>
              </a:prstGeom>
              <a:blipFill>
                <a:blip r:embed="rId6"/>
                <a:stretch>
                  <a:fillRect l="-787"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574904" y="3622338"/>
            <a:ext cx="7968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52437" y="2204864"/>
            <a:ext cx="355667" cy="322094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5555" y="3861048"/>
            <a:ext cx="4042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0.4</a:t>
            </a:r>
            <a:endParaRPr lang="en-US" sz="135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841" y="5445224"/>
            <a:ext cx="1998876" cy="12084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893" y="5284150"/>
            <a:ext cx="1109355" cy="14778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272" y="5256102"/>
            <a:ext cx="2051720" cy="15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5537" y="188640"/>
            <a:ext cx="8499894" cy="76824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LumiBelle2 diamond sensor signals</a:t>
            </a:r>
            <a:endParaRPr lang="en-US" sz="2850" dirty="0"/>
          </a:p>
        </p:txBody>
      </p:sp>
      <p:sp>
        <p:nvSpPr>
          <p:cNvPr id="33" name="TextBox 32"/>
          <p:cNvSpPr txBox="1"/>
          <p:nvPr/>
        </p:nvSpPr>
        <p:spPr>
          <a:xfrm>
            <a:off x="784258" y="1673513"/>
            <a:ext cx="35717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High charge carrier mobility </a:t>
            </a:r>
            <a:r>
              <a:rPr lang="en-CA" sz="1600" dirty="0" smtClean="0"/>
              <a:t>                                  </a:t>
            </a:r>
          </a:p>
          <a:p>
            <a:endParaRPr lang="en-CA" sz="600" dirty="0">
              <a:sym typeface="Wingdings" panose="05000000000000000000" pitchFamily="2" charset="2"/>
            </a:endParaRPr>
          </a:p>
          <a:p>
            <a:r>
              <a:rPr lang="en-CA" sz="1600" dirty="0" smtClean="0">
                <a:sym typeface="Wingdings" panose="05000000000000000000" pitchFamily="2" charset="2"/>
              </a:rPr>
              <a:t></a:t>
            </a:r>
            <a:r>
              <a:rPr lang="en-CA" sz="1600" dirty="0" smtClean="0"/>
              <a:t>      </a:t>
            </a:r>
            <a:r>
              <a:rPr lang="en-CA" sz="1600" dirty="0"/>
              <a:t>fast signal formation </a:t>
            </a:r>
          </a:p>
          <a:p>
            <a:pPr marL="214313" indent="-214313">
              <a:buFont typeface="Arial" pitchFamily="34" charset="0"/>
              <a:buChar char="•"/>
            </a:pPr>
            <a:endParaRPr lang="en-CA" sz="1600" dirty="0"/>
          </a:p>
          <a:p>
            <a:r>
              <a:rPr lang="en-CA" sz="1600" dirty="0"/>
              <a:t>Wide band-gap (5.5 eV)    </a:t>
            </a:r>
            <a:r>
              <a:rPr lang="en-CA" sz="1600" dirty="0" smtClean="0"/>
              <a:t>                                       </a:t>
            </a:r>
          </a:p>
          <a:p>
            <a:endParaRPr lang="en-CA" sz="600" dirty="0">
              <a:sym typeface="Wingdings" panose="05000000000000000000" pitchFamily="2" charset="2"/>
            </a:endParaRPr>
          </a:p>
          <a:p>
            <a:r>
              <a:rPr lang="en-CA" sz="1600" dirty="0" smtClean="0">
                <a:sym typeface="Wingdings" panose="05000000000000000000" pitchFamily="2" charset="2"/>
              </a:rPr>
              <a:t></a:t>
            </a:r>
            <a:r>
              <a:rPr lang="en-CA" sz="1600" dirty="0" smtClean="0"/>
              <a:t>  </a:t>
            </a:r>
            <a:r>
              <a:rPr lang="en-CA" sz="1600" dirty="0"/>
              <a:t>good radiation </a:t>
            </a:r>
            <a:r>
              <a:rPr lang="en-CA" sz="1600" dirty="0" smtClean="0"/>
              <a:t>tolerance</a:t>
            </a:r>
            <a:endParaRPr lang="en-CA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005" t="3646" r="22880" b="22923"/>
          <a:stretch/>
        </p:blipFill>
        <p:spPr>
          <a:xfrm rot="16200000">
            <a:off x="5983644" y="301189"/>
            <a:ext cx="1728192" cy="40953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4026550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err="1" smtClean="0">
                <a:solidFill>
                  <a:srgbClr val="FF0000"/>
                </a:solidFill>
              </a:rPr>
              <a:t>SuperKEKB</a:t>
            </a:r>
            <a:r>
              <a:rPr lang="en-CA" sz="1600" dirty="0" smtClean="0">
                <a:solidFill>
                  <a:srgbClr val="FF0000"/>
                </a:solidFill>
              </a:rPr>
              <a:t> nominal collision spacing </a:t>
            </a:r>
            <a:r>
              <a:rPr lang="en-CA" sz="1600" dirty="0">
                <a:solidFill>
                  <a:srgbClr val="FF0000"/>
                </a:solidFill>
              </a:rPr>
              <a:t>= </a:t>
            </a:r>
            <a:r>
              <a:rPr lang="en-CA" sz="1600" dirty="0" smtClean="0">
                <a:solidFill>
                  <a:srgbClr val="FF0000"/>
                </a:solidFill>
              </a:rPr>
              <a:t>4 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r="7927"/>
          <a:stretch/>
        </p:blipFill>
        <p:spPr>
          <a:xfrm>
            <a:off x="5311969" y="3989280"/>
            <a:ext cx="3456145" cy="2320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46732" y="4563712"/>
                <a:ext cx="4403337" cy="1313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itchFamily="34" charset="0"/>
                  <a:buChar char="•"/>
                </a:pPr>
                <a:r>
                  <a:rPr lang="en-CA" sz="1600" dirty="0"/>
                  <a:t>M</a:t>
                </a:r>
                <a:r>
                  <a:rPr lang="en-CA" sz="1600" dirty="0" smtClean="0"/>
                  <a:t>onitor </a:t>
                </a:r>
                <a:r>
                  <a:rPr lang="en-CA" sz="1600" dirty="0"/>
                  <a:t>bunch-by-bunch luminosity </a:t>
                </a:r>
                <a:r>
                  <a:rPr lang="en-CA" sz="1600" dirty="0" smtClean="0">
                    <a:sym typeface="Wingdings" panose="05000000000000000000" pitchFamily="2" charset="2"/>
                  </a:rPr>
                  <a:t> easier with</a:t>
                </a:r>
                <a:r>
                  <a:rPr lang="en-CA" sz="1600" dirty="0" smtClean="0"/>
                  <a:t> pulse </a:t>
                </a:r>
                <a:r>
                  <a:rPr lang="en-CA" sz="1600" dirty="0"/>
                  <a:t>width &lt;</a:t>
                </a:r>
                <a:r>
                  <a:rPr lang="en-CA" sz="1600" dirty="0" smtClean="0"/>
                  <a:t> </a:t>
                </a:r>
                <a:r>
                  <a:rPr lang="en-CA" sz="1600" dirty="0"/>
                  <a:t>4 ns</a:t>
                </a:r>
              </a:p>
              <a:p>
                <a:pPr marL="214313" indent="-214313">
                  <a:buFont typeface="Arial" pitchFamily="34" charset="0"/>
                  <a:buChar char="•"/>
                </a:pPr>
                <a:endParaRPr lang="en-CA" sz="1600" dirty="0"/>
              </a:p>
              <a:p>
                <a:pPr marL="214313" indent="-214313">
                  <a:buFont typeface="Arial" pitchFamily="34" charset="0"/>
                  <a:buChar char="•"/>
                </a:pPr>
                <a:r>
                  <a:rPr lang="en-CA" sz="1600" dirty="0"/>
                  <a:t>140 </a:t>
                </a:r>
                <a14:m>
                  <m:oMath xmlns:m="http://schemas.openxmlformats.org/officeDocument/2006/math">
                    <m:r>
                      <a:rPr lang="en-CA" sz="1600" i="1" dirty="0">
                        <a:latin typeface="Cambria Math"/>
                      </a:rPr>
                      <m:t>𝜇</m:t>
                    </m:r>
                    <m:r>
                      <a:rPr lang="en-CA" sz="1600" i="1" dirty="0">
                        <a:latin typeface="Cambria Math"/>
                      </a:rPr>
                      <m:t>𝑚</m:t>
                    </m:r>
                    <m:r>
                      <a:rPr lang="en-CA" sz="16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CA" sz="1600" dirty="0"/>
                  <a:t>thick diamond + fast </a:t>
                </a:r>
                <a:r>
                  <a:rPr lang="en-CA" sz="1600" dirty="0" smtClean="0"/>
                  <a:t>current amplifier </a:t>
                </a:r>
                <a:r>
                  <a:rPr lang="en-CA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en-CA" sz="1600" dirty="0" smtClean="0"/>
                  <a:t> </a:t>
                </a:r>
                <a:r>
                  <a:rPr lang="en-CA" sz="1600" dirty="0"/>
                  <a:t>2 ns FWHM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32" y="4563712"/>
                <a:ext cx="4403337" cy="1313560"/>
              </a:xfrm>
              <a:prstGeom prst="rect">
                <a:avLst/>
              </a:prstGeom>
              <a:blipFill>
                <a:blip r:embed="rId5"/>
                <a:stretch>
                  <a:fillRect l="-554" t="-1860" b="-60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6055635" y="5085184"/>
            <a:ext cx="676605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058658" y="5153417"/>
            <a:ext cx="673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350" dirty="0"/>
              <a:t>2 ns</a:t>
            </a:r>
          </a:p>
          <a:p>
            <a:pPr algn="ctr"/>
            <a:r>
              <a:rPr lang="en-CA" sz="1350" dirty="0"/>
              <a:t>FWHM</a:t>
            </a:r>
            <a:endParaRPr lang="en-US" sz="1350" dirty="0"/>
          </a:p>
        </p:txBody>
      </p:sp>
      <p:sp>
        <p:nvSpPr>
          <p:cNvPr id="17" name="Rectangle 16"/>
          <p:cNvSpPr/>
          <p:nvPr/>
        </p:nvSpPr>
        <p:spPr>
          <a:xfrm>
            <a:off x="4932040" y="2912894"/>
            <a:ext cx="9140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chemeClr val="bg1"/>
                </a:solidFill>
              </a:rPr>
              <a:t>DIAMOND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60711" y="2912894"/>
            <a:ext cx="9396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chemeClr val="bg1"/>
                </a:solidFill>
              </a:rPr>
              <a:t>AMPLIFIER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LumiBelle2 signal processing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5576" y="4759984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chemeClr val="tx1"/>
              </a:buClr>
              <a:buFont typeface="Arial" pitchFamily="34" charset="0"/>
              <a:buChar char="•"/>
            </a:pPr>
            <a:r>
              <a:rPr lang="en-CA" dirty="0" smtClean="0"/>
              <a:t>2 ns </a:t>
            </a:r>
            <a:r>
              <a:rPr lang="en-CA" dirty="0"/>
              <a:t>FWHM signals are sampled every 1 ns</a:t>
            </a:r>
          </a:p>
          <a:p>
            <a:pPr marL="257175" indent="-257175">
              <a:buClr>
                <a:schemeClr val="tx1"/>
              </a:buClr>
              <a:buFont typeface="Arial" pitchFamily="34" charset="0"/>
              <a:buChar char="•"/>
            </a:pPr>
            <a:r>
              <a:rPr lang="en-CA" dirty="0"/>
              <a:t>Synchronization to RF clock </a:t>
            </a:r>
            <a:r>
              <a:rPr lang="en-CA" dirty="0" smtClean="0">
                <a:sym typeface="Wingdings" panose="05000000000000000000" pitchFamily="2" charset="2"/>
              </a:rPr>
              <a:t></a:t>
            </a:r>
            <a:r>
              <a:rPr lang="en-CA" dirty="0" smtClean="0"/>
              <a:t> </a:t>
            </a:r>
            <a:r>
              <a:rPr lang="en-CA" dirty="0"/>
              <a:t>continuous monitoring, averaging at 1 kHz</a:t>
            </a:r>
          </a:p>
          <a:p>
            <a:pPr marL="257175" indent="-257175">
              <a:buClr>
                <a:schemeClr val="tx1"/>
              </a:buClr>
              <a:buFont typeface="Arial" pitchFamily="34" charset="0"/>
              <a:buChar char="•"/>
            </a:pPr>
            <a:r>
              <a:rPr lang="en-CA" dirty="0"/>
              <a:t>Luminosity proportional to amplitude of signal peaks</a:t>
            </a:r>
          </a:p>
          <a:p>
            <a:pPr marL="685800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CA" dirty="0"/>
              <a:t>ADC is AC-coupled </a:t>
            </a:r>
            <a:r>
              <a:rPr lang="en-CA" dirty="0" smtClean="0">
                <a:sym typeface="Wingdings" panose="05000000000000000000" pitchFamily="2" charset="2"/>
              </a:rPr>
              <a:t></a:t>
            </a:r>
            <a:r>
              <a:rPr lang="en-CA" dirty="0" smtClean="0"/>
              <a:t> record difference </a:t>
            </a:r>
            <a:r>
              <a:rPr lang="en-CA" dirty="0"/>
              <a:t>between peak and </a:t>
            </a:r>
            <a:r>
              <a:rPr lang="en-CA" dirty="0" smtClean="0"/>
              <a:t>baseline</a:t>
            </a:r>
            <a:endParaRPr lang="en-CA" dirty="0"/>
          </a:p>
          <a:p>
            <a:pPr marL="685800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CA" dirty="0" smtClean="0"/>
              <a:t>Raw </a:t>
            </a:r>
            <a:r>
              <a:rPr lang="en-CA" dirty="0"/>
              <a:t>sum of </a:t>
            </a:r>
            <a:r>
              <a:rPr lang="en-CA" dirty="0" smtClean="0"/>
              <a:t>all sample also ∝ luminosity and recorded 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5" t="19256" r="21468" b="23142"/>
          <a:stretch/>
        </p:blipFill>
        <p:spPr>
          <a:xfrm>
            <a:off x="5652120" y="1279477"/>
            <a:ext cx="3240360" cy="2894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495805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/>
          <a:stretch/>
        </p:blipFill>
        <p:spPr>
          <a:xfrm>
            <a:off x="6241202" y="3140968"/>
            <a:ext cx="2867302" cy="2177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269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Background </a:t>
            </a:r>
            <a:r>
              <a:rPr lang="en-US" dirty="0" smtClean="0"/>
              <a:t>study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7688"/>
          <a:stretch/>
        </p:blipFill>
        <p:spPr>
          <a:xfrm>
            <a:off x="6238986" y="1412776"/>
            <a:ext cx="2869518" cy="188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395535" y="1052736"/>
                <a:ext cx="5360641" cy="2947040"/>
              </a:xfrm>
              <a:prstGeom prst="rect">
                <a:avLst/>
              </a:prstGeom>
            </p:spPr>
            <p:txBody>
              <a:bodyPr vert="horz" lIns="68580" tIns="34290" rIns="68580" bIns="34290" numCol="1" rtlCol="0" anchor="t">
                <a:normAutofit fontScale="6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None/>
                  <a:defRPr sz="2000" b="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8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300" b="1" cap="none" dirty="0">
                    <a:solidFill>
                      <a:schemeClr val="tx1"/>
                    </a:solidFill>
                  </a:rPr>
                  <a:t>SIMULATION FEATURES</a:t>
                </a:r>
                <a:r>
                  <a:rPr lang="en-US" sz="2300" cap="none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Bremsstrahlung, Coulomb, and </a:t>
                </a:r>
                <a:r>
                  <a:rPr lang="en-CA" b="0" dirty="0" err="1">
                    <a:solidFill>
                      <a:schemeClr val="tx1"/>
                    </a:solidFill>
                  </a:rPr>
                  <a:t>Touschek</a:t>
                </a:r>
                <a:r>
                  <a:rPr lang="en-CA" b="0" dirty="0">
                    <a:solidFill>
                      <a:schemeClr val="tx1"/>
                    </a:solidFill>
                  </a:rPr>
                  <a:t> scattering </a:t>
                </a:r>
                <a:r>
                  <a:rPr lang="en-CA" b="0" dirty="0" smtClean="0">
                    <a:solidFill>
                      <a:schemeClr val="tx1"/>
                    </a:solidFill>
                  </a:rPr>
                  <a:t>included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US" b="0" dirty="0">
                    <a:solidFill>
                      <a:schemeClr val="tx1"/>
                    </a:solidFill>
                  </a:rPr>
                  <a:t>Use of SAD for tracking and Geant4 for particle </a:t>
                </a:r>
                <a:r>
                  <a:rPr lang="en-US" b="0" dirty="0" smtClean="0">
                    <a:solidFill>
                      <a:schemeClr val="tx1"/>
                    </a:solidFill>
                  </a:rPr>
                  <a:t>detection</a:t>
                </a:r>
                <a:endParaRPr lang="en-US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Detailed simulation of pressure profile and </a:t>
                </a:r>
                <a:r>
                  <a:rPr lang="en-US" b="0" dirty="0">
                    <a:solidFill>
                      <a:schemeClr val="tx1"/>
                    </a:solidFill>
                  </a:rPr>
                  <a:t>chemical composition of vacuum gas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CA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en-CA" i="1" dirty="0">
                        <a:solidFill>
                          <a:schemeClr val="tx1"/>
                        </a:solidFill>
                        <a:latin typeface="Cambria Math"/>
                      </a:rPr>
                      <m:t>≈</m:t>
                    </m:r>
                    <m:r>
                      <a:rPr lang="en-CA" b="0" i="1" dirty="0">
                        <a:solidFill>
                          <a:schemeClr val="tx1"/>
                        </a:solidFill>
                        <a:latin typeface="Cambria Math"/>
                      </a:rPr>
                      <m:t>4.2</m:t>
                    </m:r>
                    <m:r>
                      <a:rPr lang="en-CA" i="1" dirty="0">
                        <a:solidFill>
                          <a:schemeClr val="tx1"/>
                        </a:solidFill>
                        <a:latin typeface="Cambria Math"/>
                      </a:rPr>
                      <m:t>−4.5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 from previous study (</a:t>
                </a:r>
                <a:r>
                  <a:rPr lang="en-US" b="0" dirty="0" err="1">
                    <a:solidFill>
                      <a:schemeClr val="tx1"/>
                    </a:solidFill>
                  </a:rPr>
                  <a:t>J.Carter</a:t>
                </a:r>
                <a:r>
                  <a:rPr lang="en-US" b="0" dirty="0">
                    <a:solidFill>
                      <a:schemeClr val="tx1"/>
                    </a:solidFill>
                  </a:rPr>
                  <a:t>, </a:t>
                </a:r>
                <a:r>
                  <a:rPr lang="en-US" b="0" dirty="0" err="1">
                    <a:solidFill>
                      <a:schemeClr val="tx1"/>
                    </a:solidFill>
                  </a:rPr>
                  <a:t>M.Ady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r>
                  <a:rPr lang="en-US" sz="2300" b="1" cap="none" dirty="0">
                    <a:solidFill>
                      <a:schemeClr val="tx1"/>
                    </a:solidFill>
                  </a:rPr>
                  <a:t>HER (e- ring)</a:t>
                </a:r>
                <a:r>
                  <a:rPr lang="en-US" sz="2300" cap="none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Dominant rate from </a:t>
                </a:r>
                <a:r>
                  <a:rPr lang="en-CA" b="0" dirty="0">
                    <a:solidFill>
                      <a:srgbClr val="FF0000"/>
                    </a:solidFill>
                  </a:rPr>
                  <a:t>Bremsstrahlung </a:t>
                </a:r>
                <a:r>
                  <a:rPr lang="en-CA" b="0" dirty="0" smtClean="0">
                    <a:solidFill>
                      <a:srgbClr val="FF0000"/>
                    </a:solidFill>
                  </a:rPr>
                  <a:t>photons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Electron rates from Bremsstrahlung, Coulomb, and </a:t>
                </a:r>
                <a:r>
                  <a:rPr lang="en-CA" b="0" dirty="0" err="1">
                    <a:solidFill>
                      <a:schemeClr val="tx1"/>
                    </a:solidFill>
                  </a:rPr>
                  <a:t>Touschek</a:t>
                </a:r>
                <a:r>
                  <a:rPr lang="en-CA" b="0" dirty="0">
                    <a:solidFill>
                      <a:schemeClr val="tx1"/>
                    </a:solidFill>
                  </a:rPr>
                  <a:t> scattering are negligible(</a:t>
                </a:r>
                <a14:m>
                  <m:oMath xmlns:m="http://schemas.openxmlformats.org/officeDocument/2006/math">
                    <m:r>
                      <a:rPr lang="en-CA" b="0" i="1">
                        <a:solidFill>
                          <a:schemeClr val="tx1"/>
                        </a:solidFill>
                        <a:latin typeface="Cambria Math"/>
                      </a:rPr>
                      <m:t>≪1</m:t>
                    </m:r>
                    <m:r>
                      <a:rPr lang="en-CA" b="0" i="1">
                        <a:solidFill>
                          <a:schemeClr val="tx1"/>
                        </a:solidFill>
                        <a:latin typeface="Cambria Math"/>
                      </a:rPr>
                      <m:t>𝐻𝑧</m:t>
                    </m:r>
                  </m:oMath>
                </a14:m>
                <a:r>
                  <a:rPr lang="en-CA" b="0" dirty="0" smtClean="0">
                    <a:solidFill>
                      <a:schemeClr val="tx1"/>
                    </a:solidFill>
                  </a:rPr>
                  <a:t>)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r>
                  <a:rPr lang="en-US" sz="2300" b="1" cap="none" dirty="0">
                    <a:solidFill>
                      <a:schemeClr val="tx1"/>
                    </a:solidFill>
                  </a:rPr>
                  <a:t>LER (e+ ring)</a:t>
                </a:r>
                <a:r>
                  <a:rPr lang="en-US" sz="2300" cap="none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Dominant rate from </a:t>
                </a:r>
                <a:r>
                  <a:rPr lang="en-CA" b="0" dirty="0">
                    <a:solidFill>
                      <a:srgbClr val="FF0000"/>
                    </a:solidFill>
                  </a:rPr>
                  <a:t>Bremsstrahlung </a:t>
                </a:r>
                <a:r>
                  <a:rPr lang="en-CA" b="0" dirty="0" smtClean="0">
                    <a:solidFill>
                      <a:srgbClr val="FF0000"/>
                    </a:solidFill>
                  </a:rPr>
                  <a:t>positrons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14:m>
                  <m:oMath xmlns:m="http://schemas.openxmlformats.org/officeDocument/2006/math">
                    <m:r>
                      <a:rPr lang="en-CA" b="0" i="1" dirty="0">
                        <a:solidFill>
                          <a:schemeClr val="tx1"/>
                        </a:solidFill>
                        <a:latin typeface="Cambria Math"/>
                      </a:rPr>
                      <m:t>~10%</m:t>
                    </m:r>
                  </m:oMath>
                </a14:m>
                <a:r>
                  <a:rPr lang="en-CA" b="0" dirty="0">
                    <a:solidFill>
                      <a:schemeClr val="tx1"/>
                    </a:solidFill>
                  </a:rPr>
                  <a:t> of the rate from </a:t>
                </a:r>
                <a:r>
                  <a:rPr lang="en-CA" b="0" dirty="0" err="1">
                    <a:solidFill>
                      <a:schemeClr val="tx1"/>
                    </a:solidFill>
                  </a:rPr>
                  <a:t>Touschek</a:t>
                </a:r>
                <a:r>
                  <a:rPr lang="en-CA" b="0" dirty="0">
                    <a:solidFill>
                      <a:schemeClr val="tx1"/>
                    </a:solidFill>
                  </a:rPr>
                  <a:t>  </a:t>
                </a:r>
                <a:r>
                  <a:rPr lang="en-CA" b="0" dirty="0" smtClean="0">
                    <a:solidFill>
                      <a:schemeClr val="tx1"/>
                    </a:solidFill>
                  </a:rPr>
                  <a:t>scattering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Positron rate from Coulomb scattering is </a:t>
                </a:r>
                <a:r>
                  <a:rPr lang="en-CA" b="0" dirty="0" smtClean="0">
                    <a:solidFill>
                      <a:schemeClr val="tx1"/>
                    </a:solidFill>
                  </a:rPr>
                  <a:t>negligible</a:t>
                </a:r>
                <a:endParaRPr lang="en-CA" sz="135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5" y="1052736"/>
                <a:ext cx="5360641" cy="2947040"/>
              </a:xfrm>
              <a:prstGeom prst="rect">
                <a:avLst/>
              </a:prstGeom>
              <a:blipFill>
                <a:blip r:embed="rId5"/>
                <a:stretch>
                  <a:fillRect l="-796" t="-2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84168" y="6021288"/>
            <a:ext cx="1512168" cy="840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7"/>
          <a:stretch/>
        </p:blipFill>
        <p:spPr>
          <a:xfrm>
            <a:off x="7236296" y="6021288"/>
            <a:ext cx="1849030" cy="830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445225"/>
            <a:ext cx="1800200" cy="5485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82989" y="5528265"/>
            <a:ext cx="85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/>
              <a:t>Touschek</a:t>
            </a:r>
            <a:endParaRPr lang="en-CA" sz="1200" dirty="0"/>
          </a:p>
        </p:txBody>
      </p:sp>
      <p:sp>
        <p:nvSpPr>
          <p:cNvPr id="4" name="Rectangle 3"/>
          <p:cNvSpPr/>
          <p:nvPr/>
        </p:nvSpPr>
        <p:spPr>
          <a:xfrm>
            <a:off x="1996889" y="5339341"/>
            <a:ext cx="293250" cy="158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2292730" y="4855227"/>
            <a:ext cx="293250" cy="22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271445" y="5085184"/>
                <a:ext cx="68493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i="1">
                          <a:latin typeface="Cambria Math"/>
                        </a:rPr>
                        <m:t>𝐼</m:t>
                      </m:r>
                      <m:r>
                        <a:rPr lang="en-CA" sz="1600" i="1">
                          <a:latin typeface="Cambria Math"/>
                        </a:rPr>
                        <m:t>×</m:t>
                      </m:r>
                      <m:r>
                        <a:rPr lang="en-CA" sz="1600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445" y="5085184"/>
                <a:ext cx="684931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 rot="-5400000">
                <a:off x="5684831" y="1584039"/>
                <a:ext cx="930639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>
                          <a:latin typeface="Cambria Math"/>
                        </a:rPr>
                        <m:t>𝑅𝑎𝑡𝑒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Hz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5684831" y="1584039"/>
                <a:ext cx="930639" cy="300082"/>
              </a:xfrm>
              <a:prstGeom prst="rect">
                <a:avLst/>
              </a:prstGeom>
              <a:blipFill>
                <a:blip r:embed="rId9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261632" y="1124744"/>
                <a:ext cx="263084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𝑴𝒆𝒂𝒔𝒖𝒓𝒆𝒎𝒆𝒏𝒕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𝒗𝒔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𝑺𝒊𝒎𝒖𝒍𝒂𝒕𝒊𝒐𝒏</m:t>
                      </m:r>
                    </m:oMath>
                  </m:oMathPara>
                </a14:m>
                <a:endParaRPr lang="en-CA" sz="1350" b="1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32" y="1124744"/>
                <a:ext cx="2630848" cy="3000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 rot="-5400000">
                <a:off x="5639145" y="3488033"/>
                <a:ext cx="102201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>
                          <a:latin typeface="Cambria Math"/>
                        </a:rPr>
                        <m:t>𝑅𝑎𝑡𝑒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5639145" y="3488033"/>
                <a:ext cx="1022011" cy="300082"/>
              </a:xfrm>
              <a:prstGeom prst="rect">
                <a:avLst/>
              </a:prstGeom>
              <a:blipFill>
                <a:blip r:embed="rId11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527575" y="2060848"/>
            <a:ext cx="6367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rgbClr val="FF0000"/>
                </a:solidFill>
              </a:rPr>
              <a:t>e- ring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93912" y="3861048"/>
            <a:ext cx="6703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rgbClr val="FF0000"/>
                </a:solidFill>
              </a:rPr>
              <a:t>e+ ring</a:t>
            </a: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7" y="3933056"/>
            <a:ext cx="3312368" cy="2201038"/>
          </a:xfrm>
          <a:prstGeom prst="rect">
            <a:avLst/>
          </a:prstGeom>
        </p:spPr>
      </p:pic>
      <p:sp>
        <p:nvSpPr>
          <p:cNvPr id="25" name="Simulated vacuum profile @ IP"/>
          <p:cNvSpPr txBox="1"/>
          <p:nvPr/>
        </p:nvSpPr>
        <p:spPr>
          <a:xfrm>
            <a:off x="395536" y="6237312"/>
            <a:ext cx="26226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rPr sz="1600" dirty="0">
                <a:solidFill>
                  <a:srgbClr val="009999"/>
                </a:solidFill>
              </a:rPr>
              <a:t>Simulated vacuum </a:t>
            </a:r>
            <a:r>
              <a:rPr sz="1600" dirty="0" smtClean="0">
                <a:solidFill>
                  <a:srgbClr val="009999"/>
                </a:solidFill>
              </a:rPr>
              <a:t>profile</a:t>
            </a:r>
            <a:r>
              <a:rPr lang="en-US" sz="1600" dirty="0" smtClean="0">
                <a:solidFill>
                  <a:srgbClr val="009999"/>
                </a:solidFill>
              </a:rPr>
              <a:t> in</a:t>
            </a:r>
            <a:r>
              <a:rPr sz="1600" dirty="0" smtClean="0">
                <a:solidFill>
                  <a:srgbClr val="009999"/>
                </a:solidFill>
              </a:rPr>
              <a:t> I</a:t>
            </a:r>
            <a:r>
              <a:rPr lang="en-US" sz="1600" dirty="0" smtClean="0">
                <a:solidFill>
                  <a:srgbClr val="009999"/>
                </a:solidFill>
              </a:rPr>
              <a:t>R</a:t>
            </a:r>
            <a:endParaRPr sz="1600" dirty="0">
              <a:solidFill>
                <a:srgbClr val="009999"/>
              </a:solidFill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971600" y="5615662"/>
            <a:ext cx="2532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00CC"/>
                </a:solidFill>
              </a:rPr>
              <a:t>Jason </a:t>
            </a:r>
            <a:r>
              <a:rPr lang="en-US" sz="1050" i="1" dirty="0" smtClean="0">
                <a:solidFill>
                  <a:srgbClr val="0000CC"/>
                </a:solidFill>
              </a:rPr>
              <a:t>CARTER (ANL)</a:t>
            </a:r>
            <a:r>
              <a:rPr lang="en-US" sz="1050" i="1" dirty="0">
                <a:solidFill>
                  <a:srgbClr val="0000CC"/>
                </a:solidFill>
              </a:rPr>
              <a:t> </a:t>
            </a:r>
            <a:r>
              <a:rPr lang="en-US" sz="1050" i="1" dirty="0" smtClean="0">
                <a:solidFill>
                  <a:srgbClr val="0000CC"/>
                </a:solidFill>
              </a:rPr>
              <a:t>&amp; </a:t>
            </a:r>
            <a:r>
              <a:rPr lang="en-US" sz="1050" i="1" dirty="0" err="1" smtClean="0">
                <a:solidFill>
                  <a:srgbClr val="0000CC"/>
                </a:solidFill>
              </a:rPr>
              <a:t>Marton</a:t>
            </a:r>
            <a:r>
              <a:rPr lang="en-US" sz="1050" i="1" dirty="0" smtClean="0">
                <a:solidFill>
                  <a:srgbClr val="0000CC"/>
                </a:solidFill>
              </a:rPr>
              <a:t> </a:t>
            </a:r>
            <a:r>
              <a:rPr lang="en-US" sz="1050" i="1" dirty="0">
                <a:solidFill>
                  <a:srgbClr val="0000CC"/>
                </a:solidFill>
              </a:rPr>
              <a:t>ADY (</a:t>
            </a:r>
            <a:r>
              <a:rPr lang="en-US" sz="1050" i="1" dirty="0" smtClean="0">
                <a:solidFill>
                  <a:srgbClr val="0000CC"/>
                </a:solidFill>
              </a:rPr>
              <a:t>CERN)</a:t>
            </a:r>
            <a:endParaRPr lang="en-US" sz="1050" i="1" dirty="0">
              <a:solidFill>
                <a:srgbClr val="0000CC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8105" y="4869160"/>
            <a:ext cx="2658071" cy="1789317"/>
          </a:xfrm>
          <a:prstGeom prst="rect">
            <a:avLst/>
          </a:prstGeom>
        </p:spPr>
      </p:pic>
      <p:sp>
        <p:nvSpPr>
          <p:cNvPr id="27" name="Scattering position of lost particles"/>
          <p:cNvSpPr txBox="1"/>
          <p:nvPr/>
        </p:nvSpPr>
        <p:spPr>
          <a:xfrm>
            <a:off x="3419872" y="4293096"/>
            <a:ext cx="288155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S</a:t>
            </a:r>
            <a:r>
              <a:rPr sz="1400" dirty="0" smtClean="0">
                <a:solidFill>
                  <a:srgbClr val="C00000"/>
                </a:solidFill>
              </a:rPr>
              <a:t>cattering </a:t>
            </a:r>
            <a:r>
              <a:rPr sz="1400" dirty="0">
                <a:solidFill>
                  <a:srgbClr val="C00000"/>
                </a:solidFill>
              </a:rPr>
              <a:t>position of </a:t>
            </a:r>
            <a:r>
              <a:rPr lang="en-US" sz="1400" dirty="0" smtClean="0">
                <a:solidFill>
                  <a:srgbClr val="C00000"/>
                </a:solidFill>
              </a:rPr>
              <a:t>Bremsstrahlung </a:t>
            </a:r>
          </a:p>
          <a:p>
            <a:r>
              <a:rPr lang="fr-FR" sz="1400" dirty="0">
                <a:solidFill>
                  <a:srgbClr val="C00000"/>
                </a:solidFill>
              </a:rPr>
              <a:t>p</a:t>
            </a:r>
            <a:r>
              <a:rPr sz="1400" dirty="0" smtClean="0">
                <a:solidFill>
                  <a:srgbClr val="C00000"/>
                </a:solidFill>
              </a:rPr>
              <a:t>articles</a:t>
            </a:r>
            <a:r>
              <a:rPr lang="en-US" sz="1400" dirty="0" smtClean="0">
                <a:solidFill>
                  <a:srgbClr val="C00000"/>
                </a:solidFill>
              </a:rPr>
              <a:t> detected in LumiBelle2 / LER</a:t>
            </a:r>
            <a:endParaRPr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0" y="1484784"/>
            <a:ext cx="8164934" cy="280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First collisions (luminosity): 25 April, </a:t>
            </a:r>
            <a:r>
              <a:rPr lang="en-US" sz="3600" dirty="0" smtClean="0"/>
              <a:t>2018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394154" y="1772816"/>
            <a:ext cx="729574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6" name="Rectangle 15"/>
          <p:cNvSpPr/>
          <p:nvPr/>
        </p:nvSpPr>
        <p:spPr>
          <a:xfrm>
            <a:off x="2843808" y="2132856"/>
            <a:ext cx="360040" cy="1354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8" name="Rectangle 17"/>
          <p:cNvSpPr/>
          <p:nvPr/>
        </p:nvSpPr>
        <p:spPr>
          <a:xfrm>
            <a:off x="5148064" y="1772817"/>
            <a:ext cx="720080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21" name="Rectangle 20"/>
          <p:cNvSpPr/>
          <p:nvPr/>
        </p:nvSpPr>
        <p:spPr>
          <a:xfrm>
            <a:off x="7092280" y="2180158"/>
            <a:ext cx="360039" cy="13208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7" name="TextBox 6"/>
          <p:cNvSpPr txBox="1"/>
          <p:nvPr/>
        </p:nvSpPr>
        <p:spPr>
          <a:xfrm>
            <a:off x="1336071" y="4096111"/>
            <a:ext cx="1003681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 smtClean="0">
                <a:solidFill>
                  <a:srgbClr val="FF0000"/>
                </a:solidFill>
              </a:rPr>
              <a:t>VERTICAL </a:t>
            </a:r>
            <a:r>
              <a:rPr lang="en-CA" sz="1100" dirty="0">
                <a:solidFill>
                  <a:srgbClr val="FF0000"/>
                </a:solidFill>
              </a:rPr>
              <a:t>SCAN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2826" y="4096109"/>
            <a:ext cx="1001341" cy="268995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100" dirty="0" smtClean="0">
                <a:solidFill>
                  <a:srgbClr val="FF0000"/>
                </a:solidFill>
              </a:rPr>
              <a:t>VERTICAL </a:t>
            </a:r>
            <a:r>
              <a:rPr lang="en-CA" sz="1100" dirty="0">
                <a:solidFill>
                  <a:srgbClr val="FF0000"/>
                </a:solidFill>
              </a:rPr>
              <a:t>SCAN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9792" y="4096111"/>
            <a:ext cx="1629342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>
                <a:solidFill>
                  <a:srgbClr val="002060"/>
                </a:solidFill>
              </a:rPr>
              <a:t>PHASE SCAN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57254" y="4096111"/>
            <a:ext cx="1719202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>
                <a:solidFill>
                  <a:srgbClr val="002060"/>
                </a:solidFill>
              </a:rPr>
              <a:t>PHASE SCAN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51520" y="5157192"/>
            <a:ext cx="8588786" cy="100811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CA" sz="1600" dirty="0"/>
              <a:t>Vertical and phase (longitudinal) scans were performed to find the optimal position of the </a:t>
            </a:r>
            <a:r>
              <a:rPr lang="en-CA" sz="1600" dirty="0" smtClean="0"/>
              <a:t>beams</a:t>
            </a:r>
            <a:endParaRPr lang="en-CA" sz="1600" dirty="0"/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The </a:t>
            </a:r>
            <a:r>
              <a:rPr lang="en-CA" sz="1600" dirty="0"/>
              <a:t>LumiBelle2 </a:t>
            </a:r>
            <a:r>
              <a:rPr lang="en-CA" sz="1600" dirty="0" smtClean="0"/>
              <a:t>and ZDLM channels worked </a:t>
            </a:r>
            <a:r>
              <a:rPr lang="en-CA" sz="1600" dirty="0"/>
              <a:t>well and </a:t>
            </a:r>
            <a:r>
              <a:rPr lang="en-CA" sz="1600" dirty="0" smtClean="0"/>
              <a:t>were </a:t>
            </a:r>
            <a:r>
              <a:rPr lang="en-CA" sz="1600" dirty="0"/>
              <a:t>in </a:t>
            </a:r>
            <a:r>
              <a:rPr lang="en-CA" sz="1600" dirty="0" smtClean="0"/>
              <a:t>agreement</a:t>
            </a:r>
            <a:endParaRPr lang="en-CA" sz="1600" dirty="0"/>
          </a:p>
          <a:p>
            <a:pPr>
              <a:buFont typeface="Arial" pitchFamily="34" charset="0"/>
              <a:buChar char="•"/>
            </a:pPr>
            <a:r>
              <a:rPr lang="en-CA" sz="1600" dirty="0"/>
              <a:t>S</a:t>
            </a:r>
            <a:r>
              <a:rPr lang="en-CA" sz="1600" dirty="0" smtClean="0"/>
              <a:t>uccessfully </a:t>
            </a:r>
            <a:r>
              <a:rPr lang="en-CA" sz="1600" dirty="0"/>
              <a:t>measured and provided the luminosity </a:t>
            </a:r>
            <a:r>
              <a:rPr lang="en-CA" sz="1600" dirty="0" smtClean="0"/>
              <a:t>on-line from </a:t>
            </a:r>
            <a:r>
              <a:rPr lang="en-CA" sz="1600" dirty="0"/>
              <a:t>the first collision up to this </a:t>
            </a:r>
            <a:r>
              <a:rPr lang="en-CA" sz="1600" dirty="0" smtClean="0"/>
              <a:t>date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6262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A27785-042B-B143-A25B-8AFA8FE030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5538"/>
            <a:ext cx="9144000" cy="32234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6F4631-C585-4143-A874-DC45E5D913CD}"/>
              </a:ext>
            </a:extLst>
          </p:cNvPr>
          <p:cNvSpPr txBox="1"/>
          <p:nvPr/>
        </p:nvSpPr>
        <p:spPr>
          <a:xfrm>
            <a:off x="1285704" y="476672"/>
            <a:ext cx="667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LumiBelle2, </a:t>
            </a:r>
            <a:r>
              <a:rPr kumimoji="1" lang="en-US" altLang="ja-JP" sz="3200" dirty="0"/>
              <a:t>ZDLM and ECL </a:t>
            </a:r>
            <a:r>
              <a:rPr kumimoji="1" lang="en-US" altLang="ja-JP" sz="3200" dirty="0" smtClean="0"/>
              <a:t>correlations</a:t>
            </a:r>
            <a:endParaRPr kumimoji="1" lang="ja-JP" altLang="en-US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2520280" y="1207785"/>
            <a:ext cx="3851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C. G. Pang </a:t>
            </a:r>
            <a:r>
              <a:rPr lang="da-DK" sz="1200" i="1" dirty="0"/>
              <a:t>et al</a:t>
            </a:r>
            <a:r>
              <a:rPr lang="da-DK" sz="1200" dirty="0"/>
              <a:t>.: Nucl.Instrum.Meth. A931 (2019) </a:t>
            </a:r>
            <a:r>
              <a:rPr lang="da-DK" sz="1200" dirty="0" smtClean="0"/>
              <a:t>225-235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139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449AEE5-37A3-6244-AC6A-31179F2AA4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0917"/>
            <a:ext cx="9094849" cy="61944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5004048" y="575102"/>
            <a:ext cx="3851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C. G. Pang </a:t>
            </a:r>
            <a:r>
              <a:rPr lang="da-DK" sz="1200" i="1" dirty="0"/>
              <a:t>et al</a:t>
            </a:r>
            <a:r>
              <a:rPr lang="da-DK" sz="1200" dirty="0"/>
              <a:t>.: Nucl.Instrum.Meth. A931 (2019) </a:t>
            </a:r>
            <a:r>
              <a:rPr lang="da-DK" sz="1200" dirty="0" smtClean="0"/>
              <a:t>225-235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297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23528" y="71984"/>
            <a:ext cx="8507288" cy="620712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solidFill>
                  <a:srgbClr val="0000CC"/>
                </a:solidFill>
              </a:rPr>
              <a:t>Exploring the luminosity frontier with </a:t>
            </a:r>
            <a:r>
              <a:rPr kumimoji="1" lang="en-US" altLang="ja-JP" sz="3200" dirty="0" err="1" smtClean="0">
                <a:solidFill>
                  <a:srgbClr val="0000CC"/>
                </a:solidFill>
              </a:rPr>
              <a:t>SuperKEKB</a:t>
            </a:r>
            <a:endParaRPr kumimoji="1" lang="ja-JP" altLang="en-US" sz="3200" dirty="0">
              <a:solidFill>
                <a:srgbClr val="0000CC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00513"/>
            <a:ext cx="3744416" cy="276053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836711"/>
            <a:ext cx="5178677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右矢印 7"/>
          <p:cNvSpPr/>
          <p:nvPr/>
        </p:nvSpPr>
        <p:spPr>
          <a:xfrm>
            <a:off x="4288067" y="4581128"/>
            <a:ext cx="787989" cy="264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60565" y="4149080"/>
            <a:ext cx="2303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KEKB</a:t>
            </a:r>
          </a:p>
          <a:p>
            <a:r>
              <a:rPr kumimoji="1" lang="en-US" altLang="ja-JP" sz="2800" dirty="0"/>
              <a:t>2×10</a:t>
            </a:r>
            <a:r>
              <a:rPr kumimoji="1" lang="en-US" altLang="ja-JP" sz="2800" baseline="30000" dirty="0"/>
              <a:t>34</a:t>
            </a:r>
            <a:r>
              <a:rPr kumimoji="1" lang="en-US" altLang="ja-JP" sz="2800" dirty="0"/>
              <a:t>/cm</a:t>
            </a:r>
            <a:r>
              <a:rPr kumimoji="1" lang="en-US" altLang="ja-JP" sz="2800" baseline="30000" dirty="0"/>
              <a:t>2</a:t>
            </a:r>
            <a:r>
              <a:rPr kumimoji="1" lang="en-US" altLang="ja-JP" sz="2800" dirty="0"/>
              <a:t>/s</a:t>
            </a:r>
            <a:endParaRPr kumimoji="1" lang="ja-JP" altLang="en-US" sz="2800" dirty="0" err="1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6136" y="4221088"/>
            <a:ext cx="2303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/>
              <a:t>SuperKEKB</a:t>
            </a:r>
            <a:endParaRPr kumimoji="1" lang="en-US" altLang="ja-JP" sz="2800" dirty="0"/>
          </a:p>
          <a:p>
            <a:r>
              <a:rPr kumimoji="1" lang="en-US" altLang="ja-JP" sz="2800" dirty="0" smtClean="0"/>
              <a:t>8×10</a:t>
            </a:r>
            <a:r>
              <a:rPr kumimoji="1" lang="en-US" altLang="ja-JP" sz="2800" baseline="30000" dirty="0" smtClean="0"/>
              <a:t>35</a:t>
            </a:r>
            <a:r>
              <a:rPr kumimoji="1" lang="en-US" altLang="ja-JP" sz="2800" dirty="0" smtClean="0"/>
              <a:t>/cm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/s</a:t>
            </a:r>
            <a:endParaRPr kumimoji="1" lang="ja-JP" altLang="en-US" sz="2800" dirty="0" err="1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632577" y="2665535"/>
            <a:ext cx="1656184" cy="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780034" y="235217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95000"/>
                  </a:schemeClr>
                </a:solidFill>
              </a:rPr>
              <a:t>1km diameter</a:t>
            </a:r>
            <a:endParaRPr kumimoji="1" lang="ja-JP" altLang="en-US" sz="1600" dirty="0" err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テキスト ボックス 8"/>
          <p:cNvSpPr txBox="1"/>
          <p:nvPr/>
        </p:nvSpPr>
        <p:spPr>
          <a:xfrm>
            <a:off x="288032" y="5301208"/>
            <a:ext cx="8542784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 smtClean="0">
                <a:solidFill>
                  <a:srgbClr val="990099"/>
                </a:solidFill>
                <a:sym typeface="Symbol"/>
              </a:rPr>
              <a:t>Nanobeam</a:t>
            </a:r>
            <a:r>
              <a:rPr kumimoji="1" lang="en-US" altLang="ja-JP" dirty="0" smtClean="0">
                <a:sym typeface="Symbol"/>
              </a:rPr>
              <a:t> </a:t>
            </a:r>
            <a:r>
              <a:rPr kumimoji="1" lang="en-US" altLang="ja-JP" dirty="0">
                <a:sym typeface="Symbol"/>
              </a:rPr>
              <a:t>collision </a:t>
            </a:r>
            <a:r>
              <a:rPr kumimoji="1" lang="en-US" altLang="ja-JP" dirty="0" smtClean="0">
                <a:sym typeface="Symbol"/>
              </a:rPr>
              <a:t>scheme (+ crab waist)*</a:t>
            </a:r>
          </a:p>
          <a:p>
            <a:r>
              <a:rPr kumimoji="1" lang="en-US" altLang="ja-JP" dirty="0">
                <a:sym typeface="Symbol"/>
              </a:rPr>
              <a:t> </a:t>
            </a:r>
            <a:r>
              <a:rPr kumimoji="1" lang="en-US" altLang="ja-JP" dirty="0" smtClean="0">
                <a:sym typeface="Symbol"/>
              </a:rPr>
              <a:t>         - 1</a:t>
            </a:r>
            <a:r>
              <a:rPr kumimoji="1" lang="en-US" altLang="ja-JP" baseline="30000" dirty="0" smtClean="0">
                <a:sym typeface="Symbol"/>
              </a:rPr>
              <a:t>st</a:t>
            </a:r>
            <a:r>
              <a:rPr kumimoji="1" lang="en-US" altLang="ja-JP" dirty="0" smtClean="0">
                <a:sym typeface="Symbol"/>
              </a:rPr>
              <a:t> trials at </a:t>
            </a:r>
            <a:r>
              <a:rPr kumimoji="1" lang="en-US" altLang="ja-JP" dirty="0" err="1" smtClean="0">
                <a:sym typeface="Symbol"/>
              </a:rPr>
              <a:t>SuperKEKB</a:t>
            </a:r>
            <a:endParaRPr kumimoji="1" lang="en-US" altLang="ja-JP" dirty="0" smtClean="0">
              <a:sym typeface="Symbol"/>
            </a:endParaRPr>
          </a:p>
          <a:p>
            <a:r>
              <a:rPr kumimoji="1" lang="en-US" altLang="ja-JP" dirty="0">
                <a:sym typeface="Symbol"/>
              </a:rPr>
              <a:t> </a:t>
            </a:r>
            <a:r>
              <a:rPr kumimoji="1" lang="en-US" altLang="ja-JP" dirty="0" smtClean="0">
                <a:sym typeface="Symbol"/>
              </a:rPr>
              <a:t>         - </a:t>
            </a:r>
            <a:r>
              <a:rPr kumimoji="1" lang="en-US" altLang="ja-JP" dirty="0" smtClean="0">
                <a:sym typeface="Wingdings" panose="05000000000000000000" pitchFamily="2" charset="2"/>
              </a:rPr>
              <a:t>planned at future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</a:t>
            </a:r>
            <a:r>
              <a:rPr kumimoji="1" lang="en-US" altLang="ja-JP" baseline="30000" dirty="0" err="1" smtClean="0">
                <a:sym typeface="Symbol" panose="05050102010706020507" pitchFamily="18" charset="2"/>
              </a:rPr>
              <a:t>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</a:t>
            </a:r>
            <a:r>
              <a:rPr kumimoji="1" lang="en-US" altLang="ja-JP" baseline="30000" dirty="0" smtClean="0">
                <a:sym typeface="Symbol" panose="05050102010706020507" pitchFamily="18" charset="2"/>
              </a:rPr>
              <a:t></a:t>
            </a:r>
            <a:r>
              <a:rPr kumimoji="1" lang="en-US" altLang="ja-JP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dirty="0">
                <a:sym typeface="Wingdings" panose="05000000000000000000" pitchFamily="2" charset="2"/>
              </a:rPr>
              <a:t>circular colliders (</a:t>
            </a:r>
            <a:r>
              <a:rPr kumimoji="1" lang="en-US" altLang="ja-JP" dirty="0" err="1">
                <a:sym typeface="Wingdings" panose="05000000000000000000" pitchFamily="2" charset="2"/>
              </a:rPr>
              <a:t>FCCee</a:t>
            </a:r>
            <a:r>
              <a:rPr kumimoji="1" lang="en-US" altLang="ja-JP" dirty="0">
                <a:sym typeface="Wingdings" panose="05000000000000000000" pitchFamily="2" charset="2"/>
              </a:rPr>
              <a:t>, CEPC</a:t>
            </a:r>
            <a:r>
              <a:rPr kumimoji="1" lang="en-US" altLang="ja-JP" dirty="0" smtClean="0">
                <a:sym typeface="Wingdings" panose="05000000000000000000" pitchFamily="2" charset="2"/>
              </a:rPr>
              <a:t>)</a:t>
            </a:r>
            <a:endParaRPr kumimoji="1" lang="en-US" altLang="ja-JP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sym typeface="Symbol"/>
              </a:rPr>
              <a:t>Maximize luminosity </a:t>
            </a:r>
            <a:r>
              <a:rPr kumimoji="1" lang="en-US" altLang="ja-JP" dirty="0">
                <a:solidFill>
                  <a:srgbClr val="990099"/>
                </a:solidFill>
                <a:sym typeface="Symbol"/>
              </a:rPr>
              <a:t>↔</a:t>
            </a:r>
            <a:r>
              <a:rPr kumimoji="1" lang="en-US" altLang="ja-JP" dirty="0" smtClean="0">
                <a:sym typeface="Symbol"/>
              </a:rPr>
              <a:t> mitigate beam induced detector &amp; accelerator backgrounds</a:t>
            </a:r>
            <a:endParaRPr kumimoji="1" lang="en-US" altLang="ja-JP" dirty="0">
              <a:sym typeface="Symbol"/>
            </a:endParaRPr>
          </a:p>
        </p:txBody>
      </p:sp>
      <p:cxnSp>
        <p:nvCxnSpPr>
          <p:cNvPr id="11" name="Straight Arrow Connector 8"/>
          <p:cNvCxnSpPr/>
          <p:nvPr/>
        </p:nvCxnSpPr>
        <p:spPr>
          <a:xfrm flipV="1">
            <a:off x="4067944" y="1340768"/>
            <a:ext cx="504056" cy="432048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043608" y="340925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358404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Symbol" panose="05050102010706020507" pitchFamily="18" charset="2"/>
              </a:rPr>
              <a:t>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6732240" y="6561058"/>
            <a:ext cx="2483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P. Raimondi </a:t>
            </a:r>
            <a:r>
              <a:rPr lang="en-US" sz="1200" dirty="0" smtClean="0">
                <a:sym typeface="Wingdings" panose="05000000000000000000" pitchFamily="2" charset="2"/>
              </a:rPr>
              <a:t></a:t>
            </a:r>
            <a:r>
              <a:rPr lang="en-US" sz="1200" dirty="0" smtClean="0"/>
              <a:t> Da</a:t>
            </a:r>
            <a:r>
              <a:rPr lang="el-G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1200" dirty="0" smtClean="0"/>
              <a:t>ne + </a:t>
            </a:r>
            <a:r>
              <a:rPr lang="en-US" sz="1200" dirty="0" err="1" smtClean="0"/>
              <a:t>SuperB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11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13"/>
          <p:cNvCxnSpPr/>
          <p:nvPr/>
        </p:nvCxnSpPr>
        <p:spPr>
          <a:xfrm>
            <a:off x="674382" y="3110932"/>
            <a:ext cx="7983900" cy="703500"/>
          </a:xfrm>
          <a:prstGeom prst="bentConnector3">
            <a:avLst>
              <a:gd name="adj1" fmla="val 50136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13"/>
          <p:cNvCxnSpPr/>
          <p:nvPr/>
        </p:nvCxnSpPr>
        <p:spPr>
          <a:xfrm rot="10800000" flipH="1">
            <a:off x="674382" y="3118132"/>
            <a:ext cx="7983900" cy="6963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3"/>
          <p:cNvSpPr/>
          <p:nvPr/>
        </p:nvSpPr>
        <p:spPr>
          <a:xfrm>
            <a:off x="5707576" y="387945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5707576" y="41080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58" name="Google Shape;58;p13"/>
          <p:cNvCxnSpPr>
            <a:stCxn id="57" idx="0"/>
            <a:endCxn id="56" idx="2"/>
          </p:cNvCxnSpPr>
          <p:nvPr/>
        </p:nvCxnSpPr>
        <p:spPr>
          <a:xfrm rot="10800000">
            <a:off x="57401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3"/>
          <p:cNvSpPr/>
          <p:nvPr/>
        </p:nvSpPr>
        <p:spPr>
          <a:xfrm>
            <a:off x="58599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58599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61" name="Google Shape;61;p13"/>
          <p:cNvCxnSpPr/>
          <p:nvPr/>
        </p:nvCxnSpPr>
        <p:spPr>
          <a:xfrm>
            <a:off x="7229776" y="5909403"/>
            <a:ext cx="0" cy="6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13"/>
          <p:cNvSpPr/>
          <p:nvPr/>
        </p:nvSpPr>
        <p:spPr>
          <a:xfrm>
            <a:off x="6012376" y="387945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6012376" y="41080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64" name="Google Shape;64;p13"/>
          <p:cNvCxnSpPr>
            <a:stCxn id="63" idx="0"/>
            <a:endCxn id="62" idx="2"/>
          </p:cNvCxnSpPr>
          <p:nvPr/>
        </p:nvCxnSpPr>
        <p:spPr>
          <a:xfrm rot="10800000">
            <a:off x="60449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3"/>
          <p:cNvSpPr/>
          <p:nvPr/>
        </p:nvSpPr>
        <p:spPr>
          <a:xfrm>
            <a:off x="22023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22023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67" name="Google Shape;67;p13"/>
          <p:cNvCxnSpPr>
            <a:stCxn id="66" idx="0"/>
            <a:endCxn id="65" idx="2"/>
          </p:cNvCxnSpPr>
          <p:nvPr/>
        </p:nvCxnSpPr>
        <p:spPr>
          <a:xfrm rot="10800000">
            <a:off x="22349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3"/>
          <p:cNvSpPr/>
          <p:nvPr/>
        </p:nvSpPr>
        <p:spPr>
          <a:xfrm>
            <a:off x="23547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23547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70" name="Google Shape;70;p13"/>
          <p:cNvCxnSpPr>
            <a:stCxn id="69" idx="0"/>
            <a:endCxn id="68" idx="2"/>
          </p:cNvCxnSpPr>
          <p:nvPr/>
        </p:nvCxnSpPr>
        <p:spPr>
          <a:xfrm rot="10800000">
            <a:off x="23873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3"/>
          <p:cNvSpPr/>
          <p:nvPr/>
        </p:nvSpPr>
        <p:spPr>
          <a:xfrm>
            <a:off x="27357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27357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73" name="Google Shape;73;p13"/>
          <p:cNvCxnSpPr>
            <a:stCxn id="72" idx="0"/>
            <a:endCxn id="71" idx="2"/>
          </p:cNvCxnSpPr>
          <p:nvPr/>
        </p:nvCxnSpPr>
        <p:spPr>
          <a:xfrm rot="10800000">
            <a:off x="27683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3"/>
          <p:cNvSpPr/>
          <p:nvPr/>
        </p:nvSpPr>
        <p:spPr>
          <a:xfrm>
            <a:off x="3281225" y="5544078"/>
            <a:ext cx="2770200" cy="456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/>
              <a:t>ADC</a:t>
            </a:r>
            <a:endParaRPr b="1"/>
          </a:p>
        </p:txBody>
      </p:sp>
      <p:sp>
        <p:nvSpPr>
          <p:cNvPr id="75" name="Google Shape;75;p13"/>
          <p:cNvSpPr/>
          <p:nvPr/>
        </p:nvSpPr>
        <p:spPr>
          <a:xfrm>
            <a:off x="35894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13"/>
          <p:cNvSpPr/>
          <p:nvPr/>
        </p:nvSpPr>
        <p:spPr>
          <a:xfrm>
            <a:off x="43514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50372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57230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79" name="Google Shape;79;p13"/>
          <p:cNvCxnSpPr>
            <a:stCxn id="63" idx="2"/>
            <a:endCxn id="78" idx="0"/>
          </p:cNvCxnSpPr>
          <p:nvPr/>
        </p:nvCxnSpPr>
        <p:spPr>
          <a:xfrm rot="5400000">
            <a:off x="5447026" y="4804353"/>
            <a:ext cx="906300" cy="2895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3"/>
          <p:cNvCxnSpPr>
            <a:stCxn id="60" idx="2"/>
            <a:endCxn id="76" idx="0"/>
          </p:cNvCxnSpPr>
          <p:nvPr/>
        </p:nvCxnSpPr>
        <p:spPr>
          <a:xfrm rot="5400000">
            <a:off x="4685026" y="4194753"/>
            <a:ext cx="906300" cy="15087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3"/>
          <p:cNvCxnSpPr>
            <a:stCxn id="66" idx="2"/>
            <a:endCxn id="75" idx="0"/>
          </p:cNvCxnSpPr>
          <p:nvPr/>
        </p:nvCxnSpPr>
        <p:spPr>
          <a:xfrm rot="-5400000" flipH="1">
            <a:off x="2475226" y="4255653"/>
            <a:ext cx="906300" cy="13869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3"/>
          <p:cNvCxnSpPr>
            <a:stCxn id="69" idx="2"/>
            <a:endCxn id="77" idx="0"/>
          </p:cNvCxnSpPr>
          <p:nvPr/>
        </p:nvCxnSpPr>
        <p:spPr>
          <a:xfrm rot="-5400000" flipH="1">
            <a:off x="3275326" y="3607953"/>
            <a:ext cx="906300" cy="26823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83;p13"/>
          <p:cNvSpPr txBox="1"/>
          <p:nvPr/>
        </p:nvSpPr>
        <p:spPr>
          <a:xfrm>
            <a:off x="2143325" y="3469678"/>
            <a:ext cx="6165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0000FF"/>
                </a:solidFill>
              </a:rPr>
              <a:t>HER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5648525" y="3469678"/>
            <a:ext cx="6165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FF0000"/>
                </a:solidFill>
              </a:rPr>
              <a:t>LER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85" name="Google Shape;85;p13"/>
          <p:cNvSpPr/>
          <p:nvPr/>
        </p:nvSpPr>
        <p:spPr>
          <a:xfrm rot="-5400000">
            <a:off x="7082926" y="585690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6" name="Google Shape;86;p13"/>
          <p:cNvSpPr/>
          <p:nvPr/>
        </p:nvSpPr>
        <p:spPr>
          <a:xfrm rot="-5400000">
            <a:off x="7422076" y="57463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87" name="Google Shape;87;p13"/>
          <p:cNvCxnSpPr/>
          <p:nvPr/>
        </p:nvCxnSpPr>
        <p:spPr>
          <a:xfrm>
            <a:off x="7229776" y="613800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3"/>
          <p:cNvSpPr/>
          <p:nvPr/>
        </p:nvSpPr>
        <p:spPr>
          <a:xfrm rot="-5400000">
            <a:off x="7082926" y="608550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9" name="Google Shape;89;p13"/>
          <p:cNvSpPr/>
          <p:nvPr/>
        </p:nvSpPr>
        <p:spPr>
          <a:xfrm rot="-5400000">
            <a:off x="7422076" y="59749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33574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CH1</a:t>
            </a:r>
            <a:endParaRPr sz="1000"/>
          </a:p>
        </p:txBody>
      </p:sp>
      <p:sp>
        <p:nvSpPr>
          <p:cNvPr id="91" name="Google Shape;91;p13"/>
          <p:cNvSpPr txBox="1"/>
          <p:nvPr/>
        </p:nvSpPr>
        <p:spPr>
          <a:xfrm>
            <a:off x="41194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CH2</a:t>
            </a:r>
            <a:endParaRPr sz="1000"/>
          </a:p>
        </p:txBody>
      </p:sp>
      <p:sp>
        <p:nvSpPr>
          <p:cNvPr id="92" name="Google Shape;92;p13"/>
          <p:cNvSpPr txBox="1"/>
          <p:nvPr/>
        </p:nvSpPr>
        <p:spPr>
          <a:xfrm>
            <a:off x="48052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CH3</a:t>
            </a:r>
            <a:endParaRPr sz="1000"/>
          </a:p>
        </p:txBody>
      </p:sp>
      <p:sp>
        <p:nvSpPr>
          <p:cNvPr id="93" name="Google Shape;93;p13"/>
          <p:cNvSpPr txBox="1"/>
          <p:nvPr/>
        </p:nvSpPr>
        <p:spPr>
          <a:xfrm>
            <a:off x="54910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CH4</a:t>
            </a:r>
            <a:endParaRPr sz="1000"/>
          </a:p>
        </p:txBody>
      </p:sp>
      <p:sp>
        <p:nvSpPr>
          <p:cNvPr id="94" name="Google Shape;94;p13"/>
          <p:cNvSpPr/>
          <p:nvPr/>
        </p:nvSpPr>
        <p:spPr>
          <a:xfrm>
            <a:off x="4590122" y="3332103"/>
            <a:ext cx="166800" cy="1377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4278450" y="3197703"/>
            <a:ext cx="387900" cy="1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IP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7599325" y="5706928"/>
            <a:ext cx="13269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140um + C2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7599325" y="5935528"/>
            <a:ext cx="13269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500um + C6</a:t>
            </a:r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072" y="1316969"/>
            <a:ext cx="1591275" cy="16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1720" y="1334386"/>
            <a:ext cx="2134374" cy="16007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3"/>
          <p:cNvCxnSpPr>
            <a:stCxn id="60" idx="0"/>
            <a:endCxn id="60" idx="0"/>
          </p:cNvCxnSpPr>
          <p:nvPr/>
        </p:nvCxnSpPr>
        <p:spPr>
          <a:xfrm>
            <a:off x="5892526" y="410805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3"/>
          <p:cNvCxnSpPr>
            <a:stCxn id="59" idx="2"/>
            <a:endCxn id="60" idx="0"/>
          </p:cNvCxnSpPr>
          <p:nvPr/>
        </p:nvCxnSpPr>
        <p:spPr>
          <a:xfrm>
            <a:off x="58925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3"/>
          <p:cNvSpPr/>
          <p:nvPr/>
        </p:nvSpPr>
        <p:spPr>
          <a:xfrm>
            <a:off x="1364176" y="387945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1364176" y="41080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5" name="Google Shape;105;p13"/>
          <p:cNvCxnSpPr>
            <a:stCxn id="103" idx="2"/>
            <a:endCxn id="104" idx="0"/>
          </p:cNvCxnSpPr>
          <p:nvPr/>
        </p:nvCxnSpPr>
        <p:spPr>
          <a:xfrm>
            <a:off x="13967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Title 1"/>
          <p:cNvSpPr txBox="1">
            <a:spLocks/>
          </p:cNvSpPr>
          <p:nvPr/>
        </p:nvSpPr>
        <p:spPr>
          <a:xfrm>
            <a:off x="822960" y="116632"/>
            <a:ext cx="7543800" cy="764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LumiBelle2 current setup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526256" y="3646765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990099"/>
                </a:solidFill>
              </a:rPr>
              <a:t>×</a:t>
            </a:r>
            <a:endParaRPr lang="fr-FR" sz="2800" b="1" dirty="0">
              <a:solidFill>
                <a:srgbClr val="990099"/>
              </a:solidFill>
            </a:endParaRPr>
          </a:p>
        </p:txBody>
      </p:sp>
      <p:cxnSp>
        <p:nvCxnSpPr>
          <p:cNvPr id="107" name="Straight Arrow Connector 17"/>
          <p:cNvCxnSpPr/>
          <p:nvPr/>
        </p:nvCxnSpPr>
        <p:spPr>
          <a:xfrm flipH="1" flipV="1">
            <a:off x="5724130" y="4005064"/>
            <a:ext cx="1474746" cy="341456"/>
          </a:xfrm>
          <a:prstGeom prst="straightConnector1">
            <a:avLst/>
          </a:prstGeom>
          <a:ln w="28575" cap="flat" cmpd="sng" algn="ctr">
            <a:solidFill>
              <a:srgbClr val="99009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728206" y="4346520"/>
            <a:ext cx="2318326" cy="738664"/>
          </a:xfrm>
          <a:prstGeom prst="rect">
            <a:avLst/>
          </a:prstGeom>
          <a:noFill/>
          <a:ln w="28575">
            <a:solidFill>
              <a:srgbClr val="9900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reduced signal level…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radiation damage ?!?</a:t>
            </a:r>
          </a:p>
          <a:p>
            <a:r>
              <a:rPr lang="en-US" sz="1400" dirty="0">
                <a:sym typeface="Wingdings" panose="05000000000000000000" pitchFamily="2" charset="2"/>
              </a:rPr>
              <a:t>r</a:t>
            </a:r>
            <a:r>
              <a:rPr lang="en-US" sz="1400" dirty="0" smtClean="0">
                <a:sym typeface="Wingdings" panose="05000000000000000000" pitchFamily="2" charset="2"/>
              </a:rPr>
              <a:t>emoved pending calibration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0" y="1355156"/>
            <a:ext cx="1180584" cy="1569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" name="Table 2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8930" y="5373216"/>
              <a:ext cx="2796886" cy="11057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710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969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88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2804">
                    <a:tc>
                      <a:txBody>
                        <a:bodyPr/>
                        <a:lstStyle/>
                        <a:p>
                          <a:pPr algn="ctr"/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 smtClean="0"/>
                            <a:t>Luminosity</a:t>
                          </a:r>
                        </a:p>
                        <a:p>
                          <a:pPr algn="ctr"/>
                          <a:r>
                            <a:rPr lang="en-CA" sz="1300" b="0" dirty="0" smtClean="0"/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n-CA" sz="1300" b="0" i="1" smtClean="0">
                                  <a:latin typeface="Cambria Math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CA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CA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𝚫</m:t>
                              </m:r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𝐋</m:t>
                              </m:r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𝐋</m:t>
                              </m:r>
                            </m:oMath>
                          </a14:m>
                          <a:r>
                            <a:rPr lang="en-CA" sz="1300" dirty="0"/>
                            <a:t>  (1ms)         </a:t>
                          </a:r>
                          <a:r>
                            <a:rPr lang="en-CA" sz="1300" dirty="0" smtClean="0">
                              <a:solidFill>
                                <a:srgbClr val="FF0000"/>
                              </a:solidFill>
                            </a:rPr>
                            <a:t>HER</a:t>
                          </a:r>
                          <a:r>
                            <a:rPr lang="en-CA" sz="1300" dirty="0" smtClean="0"/>
                            <a:t>/</a:t>
                          </a:r>
                          <a:r>
                            <a:rPr lang="en-CA" sz="1300" dirty="0" smtClean="0">
                              <a:solidFill>
                                <a:schemeClr val="tx1"/>
                              </a:solidFill>
                            </a:rPr>
                            <a:t>LER</a:t>
                          </a:r>
                          <a:endParaRPr lang="en-CA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39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Phase 3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3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CA" sz="1300" b="0" i="1" smtClean="0">
                                    <a:latin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CA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34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10 – 3 </a:t>
                          </a:r>
                          <a:r>
                            <a:rPr lang="en-CA" sz="1300" dirty="0"/>
                            <a:t>/ 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9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sz="1300" b="0" i="1" smtClean="0">
                                    <a:latin typeface="Cambria Math"/>
                                  </a:rPr>
                                  <m:t>8×</m:t>
                                </m:r>
                                <m:sSup>
                                  <m:sSupPr>
                                    <m:ctrlPr>
                                      <a:rPr lang="en-CA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35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 </a:t>
                          </a:r>
                          <a:r>
                            <a:rPr lang="en-CA" sz="1300" dirty="0" smtClean="0">
                              <a:solidFill>
                                <a:srgbClr val="FF0000"/>
                              </a:solidFill>
                            </a:rPr>
                            <a:t>– </a:t>
                          </a:r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0.3 </a:t>
                          </a:r>
                          <a:r>
                            <a:rPr lang="en-CA" sz="1300" dirty="0"/>
                            <a:t>/ 0.1 %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8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6179028"/>
                  </p:ext>
                </p:extLst>
              </p:nvPr>
            </p:nvGraphicFramePr>
            <p:xfrm>
              <a:off x="118930" y="5373216"/>
              <a:ext cx="2796886" cy="11057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710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969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88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2804">
                    <a:tc>
                      <a:txBody>
                        <a:bodyPr/>
                        <a:lstStyle/>
                        <a:p>
                          <a:pPr algn="ctr"/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67683" t="-2469" r="-115854" b="-1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147849" t="-2469" r="-2151" b="-13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39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Phase 3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67683" t="-145614" r="-115854" b="-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10 – 3 </a:t>
                          </a:r>
                          <a:r>
                            <a:rPr lang="en-CA" sz="1300" dirty="0"/>
                            <a:t>/ 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89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67683" t="-318182" r="-115854" b="-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 </a:t>
                          </a:r>
                          <a:r>
                            <a:rPr lang="en-CA" sz="1300" dirty="0" smtClean="0">
                              <a:solidFill>
                                <a:srgbClr val="FF0000"/>
                              </a:solidFill>
                            </a:rPr>
                            <a:t>– </a:t>
                          </a:r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0.3 </a:t>
                          </a:r>
                          <a:r>
                            <a:rPr lang="en-CA" sz="1300" dirty="0"/>
                            <a:t>/ 0.1 %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ZoneTexte 11"/>
          <p:cNvSpPr txBox="1"/>
          <p:nvPr/>
        </p:nvSpPr>
        <p:spPr>
          <a:xfrm>
            <a:off x="429795" y="6459252"/>
            <a:ext cx="1993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Simulated stat. precision</a:t>
            </a:r>
            <a:endParaRPr lang="fr-FR" sz="1400" i="1" dirty="0"/>
          </a:p>
        </p:txBody>
      </p:sp>
      <p:sp>
        <p:nvSpPr>
          <p:cNvPr id="109" name="ZoneTexte 108"/>
          <p:cNvSpPr txBox="1"/>
          <p:nvPr/>
        </p:nvSpPr>
        <p:spPr>
          <a:xfrm>
            <a:off x="3281225" y="4365104"/>
            <a:ext cx="1866839" cy="307777"/>
          </a:xfrm>
          <a:prstGeom prst="rect">
            <a:avLst/>
          </a:prstGeom>
          <a:noFill/>
          <a:ln w="19050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horizontally motorized</a:t>
            </a:r>
          </a:p>
        </p:txBody>
      </p:sp>
      <p:cxnSp>
        <p:nvCxnSpPr>
          <p:cNvPr id="110" name="Straight Arrow Connector 17"/>
          <p:cNvCxnSpPr>
            <a:endCxn id="109" idx="3"/>
          </p:cNvCxnSpPr>
          <p:nvPr/>
        </p:nvCxnSpPr>
        <p:spPr>
          <a:xfrm flipH="1">
            <a:off x="5148064" y="4201343"/>
            <a:ext cx="607140" cy="317650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Arrow Connector 17"/>
          <p:cNvCxnSpPr>
            <a:stCxn id="60" idx="1"/>
            <a:endCxn id="109" idx="3"/>
          </p:cNvCxnSpPr>
          <p:nvPr/>
        </p:nvCxnSpPr>
        <p:spPr>
          <a:xfrm flipH="1">
            <a:off x="5148064" y="4302003"/>
            <a:ext cx="711912" cy="216990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90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9" y="3243170"/>
            <a:ext cx="3836550" cy="1625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9" y="5058538"/>
            <a:ext cx="3888433" cy="16828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66" y="1268760"/>
            <a:ext cx="3848553" cy="163107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107921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March – June 2020 remote operation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</a:rPr>
              <a:t>150 EPICS variables recorded at 1 Hz</a:t>
            </a:r>
            <a:endParaRPr lang="fr-FR" sz="2000" i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52120" y="176352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LumiBelle2 LER Channel 4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652120" y="37797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Belle II ECL absolute luminosity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724128" y="586798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LumiBelle2 LER Channel 2</a:t>
            </a:r>
          </a:p>
          <a:p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… has much reduced sensitivity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185773" y="1674802"/>
            <a:ext cx="155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rbitrary units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185773" y="5635242"/>
            <a:ext cx="155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rbitrary units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185773" y="3691026"/>
            <a:ext cx="155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</a:t>
            </a:r>
            <a:r>
              <a:rPr lang="en-US" sz="1400" baseline="30000" dirty="0" smtClean="0"/>
              <a:t>30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endParaRPr lang="fr-FR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31946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51520" y="107921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Fast luminosity variations from continuous injection at 12.5 Hz</a:t>
            </a:r>
          </a:p>
          <a:p>
            <a:pPr algn="ctr"/>
            <a:endParaRPr lang="en-US" sz="400" dirty="0" smtClean="0">
              <a:solidFill>
                <a:srgbClr val="0000FF"/>
              </a:solidFill>
            </a:endParaRPr>
          </a:p>
          <a:p>
            <a:pPr lvl="0" algn="ctr"/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analysis (PSD)</a:t>
            </a:r>
            <a:r>
              <a:rPr lang="en-US" sz="2000" i="1" dirty="0" smtClean="0">
                <a:solidFill>
                  <a:srgbClr val="002060"/>
                </a:solidFill>
              </a:rPr>
              <a:t> using LumiBelle2 LER Channel 2 recorded </a:t>
            </a:r>
            <a:r>
              <a:rPr lang="en-US" sz="2000" i="1" dirty="0">
                <a:solidFill>
                  <a:srgbClr val="002060"/>
                </a:solidFill>
              </a:rPr>
              <a:t>at </a:t>
            </a:r>
            <a:r>
              <a:rPr lang="en-US" sz="2000" i="1" dirty="0" smtClean="0">
                <a:solidFill>
                  <a:srgbClr val="002060"/>
                </a:solidFill>
              </a:rPr>
              <a:t>1 kHz</a:t>
            </a:r>
            <a:endParaRPr lang="fr-FR" sz="2000" i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5334" y="2010326"/>
            <a:ext cx="2592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990099"/>
                </a:solidFill>
              </a:rPr>
              <a:t>before skew quad correction</a:t>
            </a:r>
            <a:endParaRPr lang="fr-FR" sz="1600" dirty="0">
              <a:solidFill>
                <a:srgbClr val="99009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2852802" cy="20689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76" y="2266789"/>
            <a:ext cx="2970076" cy="20790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192169"/>
            <a:ext cx="3104193" cy="217293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203847" y="1988840"/>
            <a:ext cx="265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0099"/>
                </a:solidFill>
              </a:rPr>
              <a:t>a</a:t>
            </a:r>
            <a:r>
              <a:rPr lang="en-US" sz="1600" dirty="0" smtClean="0">
                <a:solidFill>
                  <a:srgbClr val="990099"/>
                </a:solidFill>
              </a:rPr>
              <a:t>fter 1</a:t>
            </a:r>
            <a:r>
              <a:rPr lang="en-US" sz="1600" baseline="30000" dirty="0" smtClean="0">
                <a:solidFill>
                  <a:srgbClr val="990099"/>
                </a:solidFill>
              </a:rPr>
              <a:t>st</a:t>
            </a:r>
            <a:r>
              <a:rPr lang="en-US" sz="1600" dirty="0" smtClean="0">
                <a:solidFill>
                  <a:srgbClr val="990099"/>
                </a:solidFill>
              </a:rPr>
              <a:t> skew quad correction</a:t>
            </a:r>
            <a:endParaRPr lang="fr-FR" sz="1600" dirty="0">
              <a:solidFill>
                <a:srgbClr val="990099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092017" y="1988840"/>
            <a:ext cx="2738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0099"/>
                </a:solidFill>
              </a:rPr>
              <a:t>a</a:t>
            </a:r>
            <a:r>
              <a:rPr lang="en-US" sz="1600" dirty="0" smtClean="0">
                <a:solidFill>
                  <a:srgbClr val="990099"/>
                </a:solidFill>
              </a:rPr>
              <a:t>fter 2</a:t>
            </a:r>
            <a:r>
              <a:rPr lang="en-US" sz="1600" baseline="30000" dirty="0" smtClean="0">
                <a:solidFill>
                  <a:srgbClr val="990099"/>
                </a:solidFill>
              </a:rPr>
              <a:t>nd</a:t>
            </a:r>
            <a:r>
              <a:rPr lang="en-US" sz="1600" dirty="0">
                <a:solidFill>
                  <a:srgbClr val="990099"/>
                </a:solidFill>
              </a:rPr>
              <a:t> </a:t>
            </a:r>
            <a:r>
              <a:rPr lang="en-US" sz="1600" dirty="0" smtClean="0">
                <a:solidFill>
                  <a:srgbClr val="990099"/>
                </a:solidFill>
              </a:rPr>
              <a:t>skew quad correction</a:t>
            </a:r>
            <a:endParaRPr lang="fr-FR" sz="1600" dirty="0">
              <a:solidFill>
                <a:srgbClr val="990099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0100" y="4480084"/>
            <a:ext cx="82323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90099"/>
                </a:solidFill>
              </a:rPr>
              <a:t>                                                                 </a:t>
            </a:r>
            <a:r>
              <a:rPr lang="en-US" sz="1200" dirty="0" smtClean="0">
                <a:solidFill>
                  <a:srgbClr val="990099"/>
                </a:solidFill>
              </a:rPr>
              <a:t>      </a:t>
            </a:r>
            <a:r>
              <a:rPr lang="en-US" sz="1200" u="sng" dirty="0" smtClean="0">
                <a:solidFill>
                  <a:srgbClr val="990099"/>
                </a:solidFill>
              </a:rPr>
              <a:t>p</a:t>
            </a:r>
            <a:r>
              <a:rPr lang="en-US" sz="1200" u="sng" dirty="0" smtClean="0">
                <a:solidFill>
                  <a:srgbClr val="990099"/>
                </a:solidFill>
              </a:rPr>
              <a:t>ower spectral density </a:t>
            </a:r>
            <a:r>
              <a:rPr lang="en-US" sz="1200" u="sng" dirty="0" smtClean="0">
                <a:solidFill>
                  <a:srgbClr val="990099"/>
                </a:solidFill>
              </a:rPr>
              <a:t>components </a:t>
            </a:r>
            <a:r>
              <a:rPr lang="en-US" sz="1200" u="sng" dirty="0" smtClean="0">
                <a:solidFill>
                  <a:srgbClr val="990099"/>
                </a:solidFill>
              </a:rPr>
              <a:t>at 12.5 and 25 Hz</a:t>
            </a:r>
            <a:endParaRPr lang="en-US" sz="1200" u="sng" dirty="0" smtClean="0">
              <a:solidFill>
                <a:srgbClr val="990099"/>
              </a:solidFill>
            </a:endParaRPr>
          </a:p>
          <a:p>
            <a:endParaRPr lang="en-US" sz="200" i="1" dirty="0" smtClean="0">
              <a:solidFill>
                <a:srgbClr val="990099"/>
              </a:solidFill>
            </a:endParaRPr>
          </a:p>
          <a:p>
            <a:r>
              <a:rPr lang="en-US" sz="1200" dirty="0" smtClean="0">
                <a:solidFill>
                  <a:srgbClr val="990099"/>
                </a:solidFill>
              </a:rPr>
              <a:t>12.5 Hz </a:t>
            </a:r>
            <a:r>
              <a:rPr lang="en-US" sz="1200" dirty="0">
                <a:solidFill>
                  <a:srgbClr val="990099"/>
                </a:solidFill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 </a:t>
            </a:r>
            <a:r>
              <a:rPr lang="en-US" sz="1200" dirty="0" smtClean="0">
                <a:solidFill>
                  <a:srgbClr val="990099"/>
                </a:solidFill>
              </a:rPr>
              <a:t>1                                             </a:t>
            </a:r>
            <a:r>
              <a:rPr lang="en-US" sz="1200" dirty="0" smtClean="0">
                <a:solidFill>
                  <a:srgbClr val="990099"/>
                </a:solidFill>
              </a:rPr>
              <a:t>                                      </a:t>
            </a:r>
            <a:r>
              <a:rPr lang="en-US" sz="1200" dirty="0" smtClean="0">
                <a:solidFill>
                  <a:srgbClr val="990099"/>
                </a:solidFill>
              </a:rPr>
              <a:t>0.1                                                    </a:t>
            </a:r>
            <a:r>
              <a:rPr lang="en-US" sz="1200" dirty="0" smtClean="0">
                <a:solidFill>
                  <a:srgbClr val="990099"/>
                </a:solidFill>
              </a:rPr>
              <a:t>                              </a:t>
            </a:r>
            <a:r>
              <a:rPr lang="en-US" sz="1200" dirty="0" smtClean="0">
                <a:solidFill>
                  <a:srgbClr val="990099"/>
                </a:solidFill>
              </a:rPr>
              <a:t>0.08</a:t>
            </a:r>
          </a:p>
          <a:p>
            <a:r>
              <a:rPr lang="en-US" sz="1200" dirty="0" smtClean="0">
                <a:solidFill>
                  <a:srgbClr val="990099"/>
                </a:solidFill>
              </a:rPr>
              <a:t>25 Hz          </a:t>
            </a:r>
            <a:r>
              <a:rPr lang="en-US" sz="1200" dirty="0" smtClean="0">
                <a:solidFill>
                  <a:srgbClr val="990099"/>
                </a:solidFill>
                <a:sym typeface="Wingdings" panose="05000000000000000000" pitchFamily="2" charset="2"/>
              </a:rPr>
              <a:t> 0.08                                             </a:t>
            </a:r>
            <a:r>
              <a:rPr lang="en-US" sz="1200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                            </a:t>
            </a:r>
            <a:r>
              <a:rPr lang="en-US" sz="1200" dirty="0" smtClean="0">
                <a:solidFill>
                  <a:srgbClr val="990099"/>
                </a:solidFill>
                <a:sym typeface="Wingdings" panose="05000000000000000000" pitchFamily="2" charset="2"/>
              </a:rPr>
              <a:t>0.007                                               </a:t>
            </a:r>
            <a:r>
              <a:rPr lang="en-US" sz="1200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                      </a:t>
            </a:r>
            <a:r>
              <a:rPr lang="en-US" sz="1200" dirty="0" smtClean="0">
                <a:solidFill>
                  <a:srgbClr val="990099"/>
                </a:solidFill>
                <a:sym typeface="Wingdings" panose="05000000000000000000" pitchFamily="2" charset="2"/>
              </a:rPr>
              <a:t>0.005</a:t>
            </a:r>
            <a:endParaRPr lang="fr-FR" sz="1200" dirty="0">
              <a:solidFill>
                <a:srgbClr val="990099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1" y="5135590"/>
            <a:ext cx="1944216" cy="160577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1520" y="5724545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PSD </a:t>
            </a:r>
            <a:r>
              <a:rPr lang="en-US" dirty="0" smtClean="0">
                <a:solidFill>
                  <a:srgbClr val="FF6600"/>
                </a:solidFill>
              </a:rPr>
              <a:t>component </a:t>
            </a:r>
            <a:r>
              <a:rPr lang="en-US" dirty="0" smtClean="0">
                <a:solidFill>
                  <a:srgbClr val="FF6600"/>
                </a:solidFill>
              </a:rPr>
              <a:t>at 12.5 Hz reconstructed </a:t>
            </a:r>
            <a:r>
              <a:rPr lang="en-US" dirty="0" smtClean="0">
                <a:solidFill>
                  <a:srgbClr val="FF6600"/>
                </a:solidFill>
              </a:rPr>
              <a:t>during 3 minute scan :</a:t>
            </a:r>
          </a:p>
          <a:p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rgbClr val="FF66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injections </a:t>
            </a:r>
            <a:r>
              <a:rPr lang="en-US" dirty="0" smtClean="0">
                <a:solidFill>
                  <a:srgbClr val="FF6600"/>
                </a:solidFill>
              </a:rPr>
              <a:t>are visible lasting 10 </a:t>
            </a:r>
            <a:r>
              <a:rPr lang="en-US" dirty="0" smtClean="0">
                <a:solidFill>
                  <a:srgbClr val="FF6600"/>
                </a:solidFill>
              </a:rPr>
              <a:t>seconds every 20 seconds !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07504" y="5230828"/>
            <a:ext cx="8856983" cy="1582548"/>
          </a:xfrm>
          <a:prstGeom prst="round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948265" y="6597352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   50            100           150       time [sec]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56176" y="4149080"/>
            <a:ext cx="27363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    </a:t>
            </a:r>
            <a:r>
              <a:rPr lang="en-US" sz="800" dirty="0">
                <a:solidFill>
                  <a:srgbClr val="990099"/>
                </a:solidFill>
              </a:rPr>
              <a:t>1</a:t>
            </a:r>
            <a:r>
              <a:rPr lang="en-US" sz="800" dirty="0" smtClean="0">
                <a:solidFill>
                  <a:srgbClr val="990099"/>
                </a:solidFill>
              </a:rPr>
              <a:t>0             20              30             40             50           [Hz]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03848" y="4149080"/>
            <a:ext cx="27363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    </a:t>
            </a:r>
            <a:r>
              <a:rPr lang="en-US" sz="800" dirty="0">
                <a:solidFill>
                  <a:srgbClr val="990099"/>
                </a:solidFill>
              </a:rPr>
              <a:t>1</a:t>
            </a:r>
            <a:r>
              <a:rPr lang="en-US" sz="800" dirty="0" smtClean="0">
                <a:solidFill>
                  <a:srgbClr val="990099"/>
                </a:solidFill>
              </a:rPr>
              <a:t>0             20              30             40             50           [Hz]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95536" y="4149660"/>
            <a:ext cx="27363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    </a:t>
            </a:r>
            <a:r>
              <a:rPr lang="en-US" sz="800" dirty="0">
                <a:solidFill>
                  <a:srgbClr val="990099"/>
                </a:solidFill>
              </a:rPr>
              <a:t>1</a:t>
            </a:r>
            <a:r>
              <a:rPr lang="en-US" sz="800" dirty="0" smtClean="0">
                <a:solidFill>
                  <a:srgbClr val="990099"/>
                </a:solidFill>
              </a:rPr>
              <a:t>0             20              30             40             50           [Hz]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107505" y="4479504"/>
            <a:ext cx="8856983" cy="676060"/>
          </a:xfrm>
          <a:prstGeom prst="roundRect">
            <a:avLst/>
          </a:prstGeom>
          <a:noFill/>
          <a:ln w="1905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 rot="16200000">
            <a:off x="-836584" y="2860920"/>
            <a:ext cx="237626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990099"/>
                </a:solidFill>
              </a:rPr>
              <a:t>Luminosity power spectrum density [</a:t>
            </a:r>
            <a:r>
              <a:rPr lang="en-US" sz="700" dirty="0" err="1" smtClean="0">
                <a:solidFill>
                  <a:srgbClr val="990099"/>
                </a:solidFill>
              </a:rPr>
              <a:t>a.u</a:t>
            </a:r>
            <a:r>
              <a:rPr lang="en-US" sz="700" dirty="0" smtClean="0">
                <a:solidFill>
                  <a:srgbClr val="990099"/>
                </a:solidFill>
              </a:rPr>
              <a:t>.]</a:t>
            </a:r>
            <a:endParaRPr lang="fr-FR" sz="700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2408" y="260648"/>
            <a:ext cx="660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Comparing</a:t>
            </a:r>
            <a:r>
              <a:rPr lang="fr-FR" b="1" dirty="0" smtClean="0"/>
              <a:t> / </a:t>
            </a:r>
            <a:r>
              <a:rPr lang="fr-FR" b="1" dirty="0" err="1" smtClean="0"/>
              <a:t>correlating</a:t>
            </a:r>
            <a:r>
              <a:rPr lang="fr-FR" b="1" dirty="0" smtClean="0"/>
              <a:t> vibrations </a:t>
            </a:r>
            <a:r>
              <a:rPr lang="fr-FR" b="1" dirty="0"/>
              <a:t>(LAPP) </a:t>
            </a:r>
            <a:r>
              <a:rPr lang="fr-FR" b="1" dirty="0" smtClean="0"/>
              <a:t>versus </a:t>
            </a:r>
            <a:r>
              <a:rPr lang="fr-FR" b="1" dirty="0" err="1"/>
              <a:t>luminosity</a:t>
            </a:r>
            <a:r>
              <a:rPr lang="fr-FR" b="1" dirty="0"/>
              <a:t> </a:t>
            </a:r>
            <a:r>
              <a:rPr lang="fr-FR" b="1" dirty="0" smtClean="0"/>
              <a:t>(</a:t>
            </a:r>
            <a:r>
              <a:rPr lang="fr-FR" b="1" dirty="0" err="1" smtClean="0"/>
              <a:t>IJCLab</a:t>
            </a:r>
            <a:r>
              <a:rPr lang="fr-FR" b="1" dirty="0" smtClean="0"/>
              <a:t>)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283984"/>
            <a:ext cx="6183404" cy="48093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504" y="2924944"/>
            <a:ext cx="249029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/>
              <a:t>04</a:t>
            </a:r>
            <a:r>
              <a:rPr lang="fr-FR" sz="1350" i="1" baseline="30000" dirty="0"/>
              <a:t>th</a:t>
            </a:r>
            <a:r>
              <a:rPr lang="fr-FR" sz="1350" i="1" dirty="0"/>
              <a:t> of </a:t>
            </a:r>
            <a:r>
              <a:rPr lang="fr-FR" sz="1350" i="1" dirty="0" err="1"/>
              <a:t>December</a:t>
            </a:r>
            <a:r>
              <a:rPr lang="fr-FR" sz="1350" i="1" dirty="0"/>
              <a:t> 2019 11h10-20</a:t>
            </a:r>
          </a:p>
          <a:p>
            <a:r>
              <a:rPr lang="fr-FR" sz="1350" i="1" dirty="0"/>
              <a:t>02th of May 2020 15h35</a:t>
            </a:r>
          </a:p>
          <a:p>
            <a:r>
              <a:rPr lang="fr-FR" sz="1350" i="1" dirty="0"/>
              <a:t>12th of </a:t>
            </a:r>
            <a:r>
              <a:rPr lang="fr-FR" sz="1350" i="1" dirty="0" err="1"/>
              <a:t>June</a:t>
            </a:r>
            <a:r>
              <a:rPr lang="fr-FR" sz="1350" i="1" dirty="0"/>
              <a:t> 2020 10h35</a:t>
            </a:r>
          </a:p>
          <a:p>
            <a:r>
              <a:rPr lang="fr-FR" sz="1350" i="1" dirty="0"/>
              <a:t>21th of </a:t>
            </a:r>
            <a:r>
              <a:rPr lang="fr-FR" sz="1350" i="1" dirty="0" err="1"/>
              <a:t>June</a:t>
            </a:r>
            <a:r>
              <a:rPr lang="fr-FR" sz="1350" i="1" dirty="0"/>
              <a:t> 2020 15h35</a:t>
            </a:r>
          </a:p>
          <a:p>
            <a:endParaRPr lang="fr-FR" sz="1350" i="1" dirty="0"/>
          </a:p>
        </p:txBody>
      </p:sp>
      <p:sp>
        <p:nvSpPr>
          <p:cNvPr id="6" name="Rectangle 5"/>
          <p:cNvSpPr/>
          <p:nvPr/>
        </p:nvSpPr>
        <p:spPr>
          <a:xfrm>
            <a:off x="256895" y="6309320"/>
            <a:ext cx="345100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/>
              <a:t>http://www-linac.kek.jp/skekb/snapshot/ring/</a:t>
            </a:r>
          </a:p>
        </p:txBody>
      </p:sp>
    </p:spTree>
    <p:extLst>
      <p:ext uri="{BB962C8B-B14F-4D97-AF65-F5344CB8AC3E}">
        <p14:creationId xmlns:p14="http://schemas.microsoft.com/office/powerpoint/2010/main" val="18759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49094" y="508610"/>
            <a:ext cx="5847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Setup for remote control and data transfer to LAPP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4" y="1660814"/>
            <a:ext cx="6481549" cy="3381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4827" y="5133803"/>
            <a:ext cx="44791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 vibration data from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cRIO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LAPP network drive 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8058" r="7704"/>
          <a:stretch/>
        </p:blipFill>
        <p:spPr>
          <a:xfrm>
            <a:off x="160020" y="3431196"/>
            <a:ext cx="8597118" cy="20646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4828" r="8516"/>
          <a:stretch/>
        </p:blipFill>
        <p:spPr>
          <a:xfrm>
            <a:off x="-1" y="1451854"/>
            <a:ext cx="8757139" cy="196272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2703" y="3733870"/>
            <a:ext cx="92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IJCLab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 flipH="1">
            <a:off x="2107888" y="1419643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142219" y="1382487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5278884" y="1382487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6085827" y="1382487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6742611" y="1388202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6858483" y="1388202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7367181" y="1388202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7786770" y="1382487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8091036" y="1382487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8492908" y="1382487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7226634" y="1388202"/>
            <a:ext cx="7537" cy="41487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16527" y="5754742"/>
            <a:ext cx="7191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It </a:t>
            </a:r>
            <a:r>
              <a:rPr lang="fr-FR" sz="1600" dirty="0" err="1"/>
              <a:t>seems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there</a:t>
            </a:r>
            <a:r>
              <a:rPr lang="fr-FR" sz="1600" dirty="0"/>
              <a:t> are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correlations</a:t>
            </a:r>
            <a:r>
              <a:rPr lang="fr-FR" sz="1600" dirty="0"/>
              <a:t> </a:t>
            </a:r>
            <a:r>
              <a:rPr lang="fr-FR" sz="1600" dirty="0" err="1"/>
              <a:t>depending</a:t>
            </a:r>
            <a:r>
              <a:rPr lang="fr-FR" sz="1600" dirty="0"/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fr-FR" sz="1600" dirty="0"/>
              <a:t>, </a:t>
            </a:r>
            <a:r>
              <a:rPr lang="fr-FR" sz="1600" dirty="0" err="1"/>
              <a:t>coherence</a:t>
            </a:r>
            <a:r>
              <a:rPr lang="fr-FR" sz="1600" dirty="0"/>
              <a:t>, Type…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0" y="855566"/>
            <a:ext cx="935962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i="1" dirty="0"/>
              <a:t>Transverse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514615" y="404664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dirty="0" smtClean="0"/>
              <a:t>Overall </a:t>
            </a:r>
            <a:r>
              <a:rPr lang="en-US" sz="2000" dirty="0"/>
              <a:t>comparison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18555" y="6237312"/>
            <a:ext cx="7253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Analysis is on-going… is attracting some attention at KEK and CERN !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779862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96752"/>
            <a:ext cx="8424935" cy="5544616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sz="2900" b="1" dirty="0" smtClean="0">
                <a:solidFill>
                  <a:srgbClr val="0000FF"/>
                </a:solidFill>
              </a:rPr>
              <a:t>LumiBelle2</a:t>
            </a:r>
            <a:r>
              <a:rPr lang="en-US" altLang="ja-JP" sz="2900" dirty="0" smtClean="0"/>
              <a:t> </a:t>
            </a:r>
            <a:r>
              <a:rPr lang="en-US" altLang="ja-JP" sz="2900" dirty="0"/>
              <a:t>has 7 sensors installed, 3 in LER and 4 in HER </a:t>
            </a:r>
            <a:r>
              <a:rPr lang="en-US" altLang="ja-JP" sz="2900" dirty="0" smtClean="0"/>
              <a:t> </a:t>
            </a:r>
            <a:r>
              <a:rPr lang="en-US" altLang="ja-JP" sz="2900" dirty="0" smtClean="0">
                <a:sym typeface="Wingdings" panose="05000000000000000000" pitchFamily="2" charset="2"/>
              </a:rPr>
              <a:t></a:t>
            </a:r>
            <a:r>
              <a:rPr lang="en-US" altLang="ja-JP" sz="2900" dirty="0" smtClean="0"/>
              <a:t> </a:t>
            </a:r>
            <a:r>
              <a:rPr lang="en-US" altLang="ja-JP" sz="2900" dirty="0"/>
              <a:t>4 are read </a:t>
            </a:r>
            <a:r>
              <a:rPr lang="en-US" altLang="ja-JP" sz="2900" dirty="0" smtClean="0"/>
              <a:t>out in our 4 </a:t>
            </a:r>
            <a:r>
              <a:rPr lang="en-US" altLang="ja-JP" sz="2900" dirty="0"/>
              <a:t>ADC channels (2 in LER and 2 HER</a:t>
            </a:r>
            <a:r>
              <a:rPr lang="en-US" altLang="ja-JP" sz="2900" dirty="0" smtClean="0"/>
              <a:t>) </a:t>
            </a:r>
          </a:p>
          <a:p>
            <a:r>
              <a:rPr lang="en-US" altLang="ja-JP" sz="2900" dirty="0" smtClean="0"/>
              <a:t>1 Hz LER data available via EPICS for IP beam size tuning at very low currents</a:t>
            </a:r>
          </a:p>
          <a:p>
            <a:r>
              <a:rPr lang="en-US" altLang="ja-JP" sz="2900" dirty="0" smtClean="0"/>
              <a:t>1 kHz LER data used for tests of “dithering” feedback for horizontal IP beam position</a:t>
            </a:r>
          </a:p>
          <a:p>
            <a:r>
              <a:rPr lang="en-US" altLang="ja-JP" sz="2900" dirty="0" smtClean="0"/>
              <a:t>1 Hz bunch-by-bunch luminosity used to detect anomalies along stored bunch train</a:t>
            </a:r>
          </a:p>
          <a:p>
            <a:r>
              <a:rPr lang="en-US" altLang="ja-JP" sz="2900" dirty="0" smtClean="0"/>
              <a:t>Many other studies to assist </a:t>
            </a:r>
            <a:r>
              <a:rPr lang="en-US" altLang="ja-JP" sz="2900" dirty="0" err="1" smtClean="0"/>
              <a:t>SuperKEKB</a:t>
            </a:r>
            <a:r>
              <a:rPr lang="en-US" altLang="ja-JP" sz="2900" dirty="0" smtClean="0"/>
              <a:t> luminosity optimization, including relating to LAPP remote monitoring of mechanical vibration near Belle II in Tsukuba Experimental Hall…</a:t>
            </a:r>
          </a:p>
          <a:p>
            <a:pPr marL="0" indent="0">
              <a:buNone/>
            </a:pPr>
            <a:endParaRPr lang="en-US" altLang="ja-JP" sz="2900" dirty="0" smtClean="0"/>
          </a:p>
          <a:p>
            <a:r>
              <a:rPr lang="en-US" altLang="ja-JP" sz="2900" dirty="0" smtClean="0"/>
              <a:t>Fully remote operation in 2020 (and 2021 ?) from </a:t>
            </a:r>
            <a:r>
              <a:rPr lang="en-US" altLang="ja-JP" sz="2900" dirty="0" err="1" smtClean="0"/>
              <a:t>IJCLab</a:t>
            </a:r>
            <a:r>
              <a:rPr lang="en-US" altLang="ja-JP" sz="2900" dirty="0" smtClean="0"/>
              <a:t> (with some help at KEK…)</a:t>
            </a:r>
          </a:p>
          <a:p>
            <a:pPr marL="0" indent="0">
              <a:buNone/>
            </a:pPr>
            <a:r>
              <a:rPr lang="en-US" altLang="ja-JP" sz="2900" dirty="0" smtClean="0"/>
              <a:t> </a:t>
            </a:r>
            <a:endParaRPr lang="en-US" altLang="ja-JP" sz="2900" dirty="0"/>
          </a:p>
          <a:p>
            <a:r>
              <a:rPr lang="en-US" altLang="ja-JP" sz="2900" dirty="0" smtClean="0"/>
              <a:t>Medium and longer term plans:    </a:t>
            </a:r>
          </a:p>
          <a:p>
            <a:pPr marL="0" indent="0">
              <a:buNone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- simplify/improve data transfer/archiving software</a:t>
            </a:r>
          </a:p>
          <a:p>
            <a:pPr marL="0" indent="0">
              <a:buNone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- full backup of software system</a:t>
            </a:r>
          </a:p>
          <a:p>
            <a:pPr marL="0" indent="0">
              <a:buNone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- calibrate all diamond sensors as soon as possible (</a:t>
            </a:r>
            <a:r>
              <a:rPr lang="en-US" altLang="ja-JP" sz="2900" baseline="30000" dirty="0" smtClean="0"/>
              <a:t>241</a:t>
            </a:r>
            <a:r>
              <a:rPr lang="en-US" altLang="ja-JP" sz="2900" dirty="0" smtClean="0"/>
              <a:t>Am </a:t>
            </a:r>
            <a:r>
              <a:rPr lang="el-GR" altLang="ja-JP" sz="2900" dirty="0" smtClean="0"/>
              <a:t>α</a:t>
            </a:r>
            <a:r>
              <a:rPr lang="en-US" altLang="ja-JP" sz="2900" dirty="0" smtClean="0"/>
              <a:t> source at KEK)</a:t>
            </a:r>
          </a:p>
          <a:p>
            <a:pPr marL="0" indent="0">
              <a:buNone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- replace some diamonds / amplifiers where needed (LER Channel 2…)</a:t>
            </a:r>
          </a:p>
          <a:p>
            <a:pPr marL="0" indent="0">
              <a:buNone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- work with KEK, LAPP and CERN teams on studies (vibration, injection noise, feedback,…)</a:t>
            </a:r>
          </a:p>
          <a:p>
            <a:pPr marL="0" indent="0">
              <a:buNone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- no major hardware upgrade</a:t>
            </a:r>
            <a:endParaRPr lang="en-US" altLang="ja-JP" sz="29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JP" sz="2900" dirty="0">
                <a:sym typeface="Wingdings" panose="05000000000000000000" pitchFamily="2" charset="2"/>
              </a:rPr>
              <a:t> </a:t>
            </a:r>
            <a:r>
              <a:rPr lang="en-US" altLang="ja-JP" sz="2900" dirty="0" smtClean="0">
                <a:sym typeface="Wingdings" panose="05000000000000000000" pitchFamily="2" charset="2"/>
              </a:rPr>
              <a:t>        - upgrading/redesigning the DAQ probably needed to secure long term operation        </a:t>
            </a:r>
          </a:p>
          <a:p>
            <a:pPr marL="0" indent="0">
              <a:buNone/>
            </a:pPr>
            <a:r>
              <a:rPr lang="en-US" altLang="ja-JP" sz="2900" dirty="0">
                <a:sym typeface="Wingdings" panose="05000000000000000000" pitchFamily="2" charset="2"/>
              </a:rPr>
              <a:t> </a:t>
            </a:r>
            <a:r>
              <a:rPr lang="en-US" altLang="ja-JP" sz="2900" dirty="0" smtClean="0">
                <a:sym typeface="Wingdings" panose="05000000000000000000" pitchFamily="2" charset="2"/>
              </a:rPr>
              <a:t>           integrate digital feedback in the LumiBelle2 FPGA ?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7572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628650" y="1497010"/>
            <a:ext cx="7886700" cy="779862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Extra slides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5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9497" r="7754" b="38602"/>
          <a:stretch/>
        </p:blipFill>
        <p:spPr>
          <a:xfrm>
            <a:off x="6340002" y="1412776"/>
            <a:ext cx="2158188" cy="1443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12267"/>
          </a:xfrm>
        </p:spPr>
        <p:txBody>
          <a:bodyPr>
            <a:normAutofit/>
          </a:bodyPr>
          <a:lstStyle/>
          <a:p>
            <a:pPr algn="ctr"/>
            <a:r>
              <a:rPr lang="en-US" sz="3150" dirty="0"/>
              <a:t>Beam size estimation with vertical offset </a:t>
            </a:r>
            <a:r>
              <a:rPr lang="en-US" sz="3150" dirty="0" smtClean="0"/>
              <a:t>scans</a:t>
            </a:r>
            <a:endParaRPr lang="en-US" sz="315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572620" y="2132856"/>
            <a:ext cx="293394" cy="19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61954" y="2204864"/>
                <a:ext cx="306627" cy="266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dirty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CA" sz="1050" dirty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CA" sz="1050" i="1" dirty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CA" sz="105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54" y="2204864"/>
                <a:ext cx="306627" cy="266676"/>
              </a:xfrm>
              <a:prstGeom prst="rect">
                <a:avLst/>
              </a:prstGeom>
              <a:blipFill>
                <a:blip r:embed="rId4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hape 461"/>
          <p:cNvSpPr/>
          <p:nvPr/>
        </p:nvSpPr>
        <p:spPr>
          <a:xfrm>
            <a:off x="3329224" y="1948622"/>
            <a:ext cx="887276" cy="2562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0" name="Shape 462"/>
          <p:cNvSpPr/>
          <p:nvPr/>
        </p:nvSpPr>
        <p:spPr>
          <a:xfrm>
            <a:off x="4895398" y="1628800"/>
            <a:ext cx="887276" cy="256242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cxnSp>
        <p:nvCxnSpPr>
          <p:cNvPr id="31" name="Shape 463"/>
          <p:cNvCxnSpPr/>
          <p:nvPr/>
        </p:nvCxnSpPr>
        <p:spPr>
          <a:xfrm flipV="1">
            <a:off x="3349681" y="2378922"/>
            <a:ext cx="849698" cy="539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2" name="Shape 464"/>
          <p:cNvCxnSpPr/>
          <p:nvPr/>
        </p:nvCxnSpPr>
        <p:spPr>
          <a:xfrm flipH="1">
            <a:off x="4858993" y="2381379"/>
            <a:ext cx="887276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" name="Shape 467"/>
          <p:cNvSpPr txBox="1"/>
          <p:nvPr/>
        </p:nvSpPr>
        <p:spPr>
          <a:xfrm>
            <a:off x="3657081" y="2136443"/>
            <a:ext cx="331067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e+</a:t>
            </a:r>
            <a:endParaRPr sz="1350" dirty="0"/>
          </a:p>
        </p:txBody>
      </p:sp>
      <p:sp>
        <p:nvSpPr>
          <p:cNvPr id="34" name="Shape 468"/>
          <p:cNvSpPr txBox="1"/>
          <p:nvPr/>
        </p:nvSpPr>
        <p:spPr>
          <a:xfrm>
            <a:off x="5201686" y="2136442"/>
            <a:ext cx="310238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e-</a:t>
            </a:r>
            <a:endParaRPr sz="135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679374" y="1772816"/>
            <a:ext cx="0" cy="295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211960" y="1775125"/>
                <a:ext cx="42486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775125"/>
                <a:ext cx="424860" cy="30008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3275218" y="2080879"/>
            <a:ext cx="2592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99237" y="1772816"/>
                <a:ext cx="1674186" cy="52129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CA" sz="12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CA" sz="1200" i="1">
                          <a:latin typeface="Cambria Math"/>
                        </a:rPr>
                        <m:t>=</m:t>
                      </m:r>
                      <m:r>
                        <a:rPr lang="en-CA" sz="1200" i="1">
                          <a:latin typeface="Cambria Math"/>
                        </a:rPr>
                        <m:t>𝑒𝑥𝑝</m:t>
                      </m:r>
                      <m:d>
                        <m:d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CA" sz="1200">
                                  <a:latin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CA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2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CA" sz="1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CA" sz="1200" i="1">
                                  <a:latin typeface="Cambria Math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CA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200">
                                      <a:latin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CA" sz="12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CA" sz="1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237" y="1772816"/>
                <a:ext cx="1674186" cy="5212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7694" y="2461482"/>
                <a:ext cx="2065564" cy="319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CA" sz="120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CA" sz="1200" i="1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CA" sz="12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CA" sz="1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200" i="1">
                                  <a:latin typeface="Cambria Math"/>
                                </a:rPr>
                                <m:t>1,</m:t>
                              </m:r>
                              <m:r>
                                <a:rPr lang="en-CA" sz="12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2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sz="1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2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200" i="1">
                          <a:latin typeface="Cambria Math"/>
                        </a:rPr>
                        <m:t>≈2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2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94" y="2461482"/>
                <a:ext cx="2065564" cy="3194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513661" y="1144052"/>
            <a:ext cx="294407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75" dirty="0" err="1">
                <a:solidFill>
                  <a:srgbClr val="0000CC"/>
                </a:solidFill>
              </a:rPr>
              <a:t>Analytical</a:t>
            </a:r>
            <a:r>
              <a:rPr lang="fr-FR" sz="1275" dirty="0">
                <a:solidFill>
                  <a:srgbClr val="0000CC"/>
                </a:solidFill>
              </a:rPr>
              <a:t> </a:t>
            </a:r>
            <a:r>
              <a:rPr lang="fr-FR" sz="1275" dirty="0" err="1">
                <a:solidFill>
                  <a:srgbClr val="0000CC"/>
                </a:solidFill>
              </a:rPr>
              <a:t>result</a:t>
            </a:r>
            <a:r>
              <a:rPr lang="fr-FR" sz="1275" dirty="0">
                <a:solidFill>
                  <a:srgbClr val="0000CC"/>
                </a:solidFill>
              </a:rPr>
              <a:t> </a:t>
            </a:r>
            <a:r>
              <a:rPr lang="fr-FR" sz="1275" dirty="0" err="1">
                <a:solidFill>
                  <a:srgbClr val="0000CC"/>
                </a:solidFill>
              </a:rPr>
              <a:t>integrating</a:t>
            </a:r>
            <a:r>
              <a:rPr lang="fr-FR" sz="1275" dirty="0">
                <a:solidFill>
                  <a:srgbClr val="0000CC"/>
                </a:solidFill>
              </a:rPr>
              <a:t> </a:t>
            </a:r>
            <a:r>
              <a:rPr lang="fr-FR" sz="1275" dirty="0" err="1">
                <a:solidFill>
                  <a:srgbClr val="0000CC"/>
                </a:solidFill>
              </a:rPr>
              <a:t>Gaussian</a:t>
            </a:r>
            <a:r>
              <a:rPr lang="fr-FR" sz="1275" dirty="0">
                <a:solidFill>
                  <a:srgbClr val="0000CC"/>
                </a:solidFill>
              </a:rPr>
              <a:t> distributions </a:t>
            </a:r>
            <a:r>
              <a:rPr lang="fr-FR" sz="1275" dirty="0" err="1">
                <a:solidFill>
                  <a:srgbClr val="0000CC"/>
                </a:solidFill>
              </a:rPr>
              <a:t>with</a:t>
            </a:r>
            <a:r>
              <a:rPr lang="fr-FR" sz="1275" dirty="0">
                <a:solidFill>
                  <a:srgbClr val="0000CC"/>
                </a:solidFill>
              </a:rPr>
              <a:t> vertical offset: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603650" y="3573016"/>
                <a:ext cx="1836204" cy="55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5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sSubSup>
                            <m:sSubSupPr>
                              <m:ctrlP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CA" sz="135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350" i="1">
                                  <a:latin typeface="Cambria Math"/>
                                </a:rPr>
                                <m:t>𝑓𝑁</m:t>
                              </m:r>
                            </m:e>
                            <m:sub>
                              <m:r>
                                <a:rPr lang="en-CA" sz="1350" i="1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35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CA" sz="1350" i="1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CA" sz="1350" i="1">
                              <a:latin typeface="Cambria Math"/>
                            </a:rPr>
                            <m:t>4</m:t>
                          </m:r>
                          <m:r>
                            <a:rPr lang="en-CA" sz="1350" i="1">
                              <a:latin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CA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CA" sz="135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350" i="1">
                                  <a:latin typeface="Cambria Math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CA" sz="1350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650" y="3573016"/>
                <a:ext cx="1836204" cy="557973"/>
              </a:xfrm>
              <a:prstGeom prst="rect">
                <a:avLst/>
              </a:prstGeom>
              <a:blipFill>
                <a:blip r:embed="rId8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5322932" y="3861048"/>
            <a:ext cx="6172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9400" r="6941" b="39171"/>
          <a:stretch/>
        </p:blipFill>
        <p:spPr>
          <a:xfrm>
            <a:off x="864704" y="3212976"/>
            <a:ext cx="2161886" cy="1417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144216" y="2780928"/>
                <a:ext cx="85100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216" y="2780928"/>
                <a:ext cx="851002" cy="300082"/>
              </a:xfrm>
              <a:prstGeom prst="rect">
                <a:avLst/>
              </a:prstGeom>
              <a:blipFill>
                <a:blip r:embed="rId1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 rot="-5400000">
                <a:off x="331035" y="3737964"/>
                <a:ext cx="790345" cy="3164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31035" y="3737964"/>
                <a:ext cx="790345" cy="316433"/>
              </a:xfrm>
              <a:prstGeom prst="rect">
                <a:avLst/>
              </a:prstGeom>
              <a:blipFill>
                <a:blip r:embed="rId11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668926" y="4569078"/>
                <a:ext cx="59881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𝐷𝑎𝑡𝑒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26" y="4569078"/>
                <a:ext cx="598818" cy="300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148779" y="2708920"/>
            <a:ext cx="164339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350" dirty="0" smtClean="0">
                <a:solidFill>
                  <a:srgbClr val="FF0000"/>
                </a:solidFill>
              </a:rPr>
              <a:t>assumes </a:t>
            </a:r>
            <a:r>
              <a:rPr lang="fr-FR" sz="1350" dirty="0" err="1">
                <a:solidFill>
                  <a:srgbClr val="FF0000"/>
                </a:solidFill>
              </a:rPr>
              <a:t>r</a:t>
            </a:r>
            <a:r>
              <a:rPr lang="fr-FR" sz="1350" dirty="0" err="1" smtClean="0">
                <a:solidFill>
                  <a:srgbClr val="FF0000"/>
                </a:solidFill>
              </a:rPr>
              <a:t>igid</a:t>
            </a:r>
            <a:r>
              <a:rPr lang="fr-FR" sz="1350" dirty="0" smtClean="0">
                <a:solidFill>
                  <a:srgbClr val="FF0000"/>
                </a:solidFill>
              </a:rPr>
              <a:t> </a:t>
            </a:r>
            <a:r>
              <a:rPr lang="fr-FR" sz="1350" dirty="0" err="1" smtClean="0">
                <a:solidFill>
                  <a:srgbClr val="FF0000"/>
                </a:solidFill>
              </a:rPr>
              <a:t>beams</a:t>
            </a:r>
            <a:endParaRPr lang="en-US" sz="13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080792" y="4149080"/>
                <a:ext cx="1208088" cy="339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𝐸𝐶𝐿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792" y="4149080"/>
                <a:ext cx="1208088" cy="339901"/>
              </a:xfrm>
              <a:prstGeom prst="rect">
                <a:avLst/>
              </a:prstGeom>
              <a:blipFill>
                <a:blip r:embed="rId13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827584" y="4869160"/>
                <a:ext cx="7739170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estimation </a:t>
                </a:r>
                <a:r>
                  <a:rPr lang="en-US" dirty="0" smtClean="0">
                    <a:solidFill>
                      <a:srgbClr val="FF6600"/>
                    </a:solidFill>
                  </a:rPr>
                  <a:t>biased</a:t>
                </a:r>
                <a:r>
                  <a:rPr lang="en-US" dirty="0" smtClean="0"/>
                  <a:t> due to non constant beam-beam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blow-up</a:t>
                </a:r>
                <a:r>
                  <a:rPr lang="en-US" dirty="0" smtClean="0"/>
                  <a:t> during the scan</a:t>
                </a:r>
                <a:endParaRPr lang="en-US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69160"/>
                <a:ext cx="7739170" cy="391261"/>
              </a:xfrm>
              <a:prstGeom prst="rect">
                <a:avLst/>
              </a:prstGeom>
              <a:blipFill>
                <a:blip r:embed="rId14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3999135" y="2996952"/>
            <a:ext cx="14530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u="sng" dirty="0"/>
              <a:t>Benchmark vs ECL</a:t>
            </a:r>
            <a:endParaRPr lang="en-US" sz="1350" u="sng" dirty="0"/>
          </a:p>
        </p:txBody>
      </p:sp>
      <p:cxnSp>
        <p:nvCxnSpPr>
          <p:cNvPr id="42" name="Straight Arrow Connector 7"/>
          <p:cNvCxnSpPr/>
          <p:nvPr/>
        </p:nvCxnSpPr>
        <p:spPr>
          <a:xfrm>
            <a:off x="3131840" y="3861048"/>
            <a:ext cx="6172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6176" y="2996952"/>
            <a:ext cx="2592288" cy="191425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169555" y="4725144"/>
            <a:ext cx="157890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i="1" dirty="0" smtClean="0"/>
              <a:t>I</a:t>
            </a:r>
            <a:r>
              <a:rPr lang="en-CA" sz="1200" i="1" baseline="30000" dirty="0" smtClean="0">
                <a:sym typeface="Symbol" panose="05050102010706020507" pitchFamily="18" charset="2"/>
              </a:rPr>
              <a:t></a:t>
            </a:r>
            <a:r>
              <a:rPr lang="en-CA" sz="1200" i="1" dirty="0" smtClean="0">
                <a:sym typeface="Symbol" panose="05050102010706020507" pitchFamily="18" charset="2"/>
              </a:rPr>
              <a:t> ×</a:t>
            </a:r>
            <a:r>
              <a:rPr lang="en-CA" sz="1200" i="1" dirty="0" smtClean="0"/>
              <a:t> I</a:t>
            </a:r>
            <a:r>
              <a:rPr lang="en-CA" sz="1200" i="1" baseline="30000" dirty="0" smtClean="0">
                <a:sym typeface="Symbol" panose="05050102010706020507" pitchFamily="18" charset="2"/>
              </a:rPr>
              <a:t> </a:t>
            </a:r>
            <a:r>
              <a:rPr lang="en-CA" sz="1200" i="1" dirty="0" smtClean="0">
                <a:sym typeface="Symbol" panose="05050102010706020507" pitchFamily="18" charset="2"/>
              </a:rPr>
              <a:t>(mA</a:t>
            </a:r>
            <a:r>
              <a:rPr lang="en-CA" sz="1200" i="1" baseline="30000" dirty="0" smtClean="0">
                <a:sym typeface="Symbol" panose="05050102010706020507" pitchFamily="18" charset="2"/>
              </a:rPr>
              <a:t>2</a:t>
            </a:r>
            <a:r>
              <a:rPr lang="en-CA" sz="1200" i="1" dirty="0" smtClean="0">
                <a:sym typeface="Symbol" panose="05050102010706020507" pitchFamily="18" charset="2"/>
              </a:rPr>
              <a:t>)</a:t>
            </a:r>
            <a:endParaRPr lang="en-CA" sz="1200" i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 rot="-5400000">
                <a:off x="5325758" y="3705502"/>
                <a:ext cx="1549067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5325758" y="3705502"/>
                <a:ext cx="1549067" cy="300082"/>
              </a:xfrm>
              <a:prstGeom prst="rect">
                <a:avLst/>
              </a:prstGeom>
              <a:blipFill>
                <a:blip r:embed="rId16"/>
                <a:stretch>
                  <a:fillRect r="-102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0400" y="5266592"/>
            <a:ext cx="2165549" cy="15467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7423" y="5246006"/>
            <a:ext cx="2267082" cy="155702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73086" y="5517232"/>
            <a:ext cx="1794658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beam-beam </a:t>
            </a:r>
          </a:p>
          <a:p>
            <a:r>
              <a:rPr lang="en-US" sz="2000" i="1" dirty="0" smtClean="0"/>
              <a:t>simulation</a:t>
            </a:r>
          </a:p>
          <a:p>
            <a:r>
              <a:rPr lang="en-US" sz="1400" dirty="0" smtClean="0"/>
              <a:t>(S. Di Carlo &amp; D. Zhou)</a:t>
            </a:r>
            <a:endParaRPr lang="en-US" sz="1400" dirty="0"/>
          </a:p>
        </p:txBody>
      </p:sp>
      <p:sp>
        <p:nvSpPr>
          <p:cNvPr id="56" name="Rectangle 55"/>
          <p:cNvSpPr/>
          <p:nvPr/>
        </p:nvSpPr>
        <p:spPr>
          <a:xfrm>
            <a:off x="5868144" y="5774043"/>
            <a:ext cx="96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Blow-up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56897" y="5733256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Bias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775268" y="764704"/>
            <a:ext cx="1228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S. Di Carlo, 2018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7846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3"/>
            <a:ext cx="8591519" cy="4824535"/>
          </a:xfrm>
          <a:prstGeom prst="rect">
            <a:avLst/>
          </a:prstGeom>
          <a:noFill/>
          <a:ln w="12700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543305" cy="1728192"/>
          </a:xfrm>
        </p:spPr>
        <p:txBody>
          <a:bodyPr>
            <a:noAutofit/>
          </a:bodyPr>
          <a:lstStyle/>
          <a:p>
            <a:r>
              <a:rPr lang="en-CA" sz="3000" dirty="0"/>
              <a:t>S</a:t>
            </a:r>
            <a:r>
              <a:rPr lang="en-CA" sz="3000" dirty="0" smtClean="0"/>
              <a:t>ensitive luminosity monitor important to correct optical aberrations in vertical IP beam size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600" dirty="0" smtClean="0"/>
              <a:t/>
            </a:r>
            <a:br>
              <a:rPr lang="en-CA" sz="600" dirty="0" smtClean="0"/>
            </a:br>
            <a:r>
              <a:rPr lang="en-CA" sz="2200" i="1" dirty="0" smtClean="0">
                <a:solidFill>
                  <a:srgbClr val="0000CC"/>
                </a:solidFill>
              </a:rPr>
              <a:t>very low intensity essential to avoid beam-beam effects: </a:t>
            </a:r>
            <a:r>
              <a:rPr lang="en-CA" sz="2200" i="1" dirty="0" smtClean="0">
                <a:solidFill>
                  <a:srgbClr val="FF6600"/>
                </a:solidFill>
              </a:rPr>
              <a:t/>
            </a:r>
            <a:br>
              <a:rPr lang="en-CA" sz="2200" i="1" dirty="0" smtClean="0">
                <a:solidFill>
                  <a:srgbClr val="FF6600"/>
                </a:solidFill>
              </a:rPr>
            </a:br>
            <a:r>
              <a:rPr lang="en-CA" sz="2200" i="1" dirty="0" smtClean="0">
                <a:solidFill>
                  <a:srgbClr val="0000CC"/>
                </a:solidFill>
              </a:rPr>
              <a:t>(1) </a:t>
            </a:r>
            <a:r>
              <a:rPr lang="en-CA" sz="2200" i="1" dirty="0" smtClean="0">
                <a:solidFill>
                  <a:srgbClr val="FF6600"/>
                </a:solidFill>
              </a:rPr>
              <a:t>confusion from blow-up, </a:t>
            </a:r>
            <a:r>
              <a:rPr lang="en-CA" sz="2200" i="1" dirty="0" smtClean="0">
                <a:solidFill>
                  <a:srgbClr val="0000CC"/>
                </a:solidFill>
              </a:rPr>
              <a:t>(2) </a:t>
            </a:r>
            <a:r>
              <a:rPr lang="en-CA" sz="2200" i="1" dirty="0" smtClean="0">
                <a:solidFill>
                  <a:srgbClr val="FF6600"/>
                </a:solidFill>
              </a:rPr>
              <a:t>biased beam size estimates</a:t>
            </a:r>
            <a:endParaRPr lang="en-CA" sz="2200" i="1" dirty="0">
              <a:solidFill>
                <a:srgbClr val="FF6600"/>
              </a:solidFill>
            </a:endParaRPr>
          </a:p>
        </p:txBody>
      </p:sp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5D854C64-17E5-FC4B-A4C3-E79BD299BDF5}"/>
              </a:ext>
            </a:extLst>
          </p:cNvPr>
          <p:cNvSpPr txBox="1"/>
          <p:nvPr/>
        </p:nvSpPr>
        <p:spPr>
          <a:xfrm>
            <a:off x="107504" y="692696"/>
            <a:ext cx="1164101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Phase </a:t>
            </a:r>
            <a:r>
              <a:rPr lang="en-US" dirty="0" smtClean="0"/>
              <a:t>2</a:t>
            </a:r>
            <a:endParaRPr lang="en-US" dirty="0"/>
          </a:p>
          <a:p>
            <a:r>
              <a:rPr lang="en-US" dirty="0">
                <a:latin typeface="Symbol" pitchFamily="2" charset="2"/>
              </a:rPr>
              <a:t>b</a:t>
            </a:r>
            <a:r>
              <a:rPr lang="en-US" baseline="-25000" dirty="0"/>
              <a:t>y</a:t>
            </a:r>
            <a:r>
              <a:rPr lang="en-US" baseline="30000" dirty="0" smtClean="0"/>
              <a:t>*</a:t>
            </a:r>
            <a:r>
              <a:rPr lang="en-US" dirty="0" smtClean="0"/>
              <a:t>= 4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8833" cy="361542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4462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CC"/>
                </a:solidFill>
              </a:rPr>
              <a:t>SuperKEKB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&amp;</a:t>
            </a:r>
            <a:r>
              <a:rPr lang="en-US" sz="3600" dirty="0" smtClean="0">
                <a:solidFill>
                  <a:srgbClr val="0000CC"/>
                </a:solidFill>
              </a:rPr>
              <a:t> Belle-II projects</a:t>
            </a:r>
            <a:endParaRPr lang="fr-FR" sz="3600" dirty="0">
              <a:solidFill>
                <a:srgbClr val="0000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9" y="4509120"/>
            <a:ext cx="475252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1)  Phase 1 : February </a:t>
            </a:r>
            <a:r>
              <a:rPr lang="en-US" sz="16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</a:rPr>
              <a:t>June, 2016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single beam commissioning, vacuum scrubbing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no luminosity (no final focus), no Belle II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2)  Phase 2 : February </a:t>
            </a:r>
            <a:r>
              <a:rPr lang="en-US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July 2018</a:t>
            </a:r>
          </a:p>
          <a:p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ym typeface="Wingdings" panose="05000000000000000000" pitchFamily="2" charset="2"/>
              </a:rPr>
              <a:t>     - colliding beam commissioning, Belle II w/o vertex detector</a:t>
            </a:r>
          </a:p>
          <a:p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ym typeface="Wingdings" panose="05000000000000000000" pitchFamily="2" charset="2"/>
              </a:rPr>
              <a:t>     - first collisions + pilot run (0.5 fb</a:t>
            </a:r>
            <a:r>
              <a:rPr lang="en-US" sz="1200" baseline="30000" dirty="0" smtClean="0">
                <a:sym typeface="Wingdings" panose="05000000000000000000" pitchFamily="2" charset="2"/>
              </a:rPr>
              <a:t>-1</a:t>
            </a:r>
            <a:r>
              <a:rPr lang="en-US" sz="1200" dirty="0" smtClean="0">
                <a:sym typeface="Wingdings" panose="05000000000000000000" pitchFamily="2" charset="2"/>
              </a:rPr>
              <a:t>)</a:t>
            </a:r>
            <a:endParaRPr lang="en-US" sz="1200" dirty="0" smtClean="0"/>
          </a:p>
          <a:p>
            <a:r>
              <a:rPr lang="en-US" sz="1600" dirty="0" smtClean="0">
                <a:solidFill>
                  <a:srgbClr val="008080"/>
                </a:solidFill>
              </a:rPr>
              <a:t>3)  Phase 3 : </a:t>
            </a:r>
            <a:r>
              <a:rPr lang="en-US" sz="1600" dirty="0" smtClean="0">
                <a:solidFill>
                  <a:srgbClr val="008080"/>
                </a:solidFill>
                <a:sym typeface="Wingdings" panose="05000000000000000000" pitchFamily="2" charset="2"/>
              </a:rPr>
              <a:t>2019, 2020,…</a:t>
            </a:r>
            <a:r>
              <a:rPr lang="en-US" sz="1600" dirty="0" smtClean="0">
                <a:solidFill>
                  <a:srgbClr val="008080"/>
                </a:solidFill>
              </a:rPr>
              <a:t>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</a:t>
            </a:r>
            <a:r>
              <a:rPr lang="en-US" sz="1200" dirty="0"/>
              <a:t>P</a:t>
            </a:r>
            <a:r>
              <a:rPr lang="en-US" sz="1200" dirty="0" smtClean="0"/>
              <a:t>hysics run with full detector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↔ </a:t>
            </a:r>
            <a:r>
              <a:rPr lang="en-US" sz="1200" dirty="0" smtClean="0"/>
              <a:t>continued machine studies </a:t>
            </a:r>
            <a:endParaRPr lang="en-US" sz="1200" dirty="0"/>
          </a:p>
          <a:p>
            <a:r>
              <a:rPr lang="en-US" sz="1200" dirty="0" smtClean="0"/>
              <a:t>      - Integrated luminosity : 74.1 fb</a:t>
            </a:r>
            <a:r>
              <a:rPr lang="en-US" sz="1200" baseline="30000" dirty="0" smtClean="0"/>
              <a:t>-1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Operated March-June 2020 </a:t>
            </a:r>
            <a:r>
              <a:rPr lang="en-US" sz="1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 luminosity record 2.4 10</a:t>
            </a:r>
            <a:r>
              <a:rPr lang="en-US" sz="1200" baseline="30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+34</a:t>
            </a:r>
            <a:r>
              <a:rPr lang="en-US" sz="1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cm</a:t>
            </a:r>
            <a:r>
              <a:rPr lang="en-US" sz="1200" baseline="30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-2</a:t>
            </a:r>
            <a:r>
              <a:rPr lang="en-US" sz="1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s</a:t>
            </a:r>
            <a:r>
              <a:rPr lang="en-US" sz="1200" baseline="30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-1</a:t>
            </a:r>
            <a:r>
              <a:rPr lang="en-US" sz="1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!</a:t>
            </a:r>
            <a:endParaRPr lang="en-US" sz="1200" dirty="0">
              <a:solidFill>
                <a:srgbClr val="008080"/>
              </a:solidFill>
            </a:endParaRPr>
          </a:p>
          <a:p>
            <a:r>
              <a:rPr lang="en-US" sz="1200" dirty="0" smtClean="0"/>
              <a:t>      - Resuming just now in October-December…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5652120" y="2559387"/>
            <a:ext cx="3744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Schedule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286404"/>
            <a:ext cx="3065198" cy="25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262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LumiBelle2 bunch-by-bunch luminosities, folded vertical bunch sizes and relative offsets</a:t>
            </a:r>
            <a:endParaRPr lang="en-US" sz="2800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139952" y="1268760"/>
            <a:ext cx="1728192" cy="2332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1350" dirty="0"/>
              <a:t>8% spread mainly depends on bunch current </a:t>
            </a:r>
            <a:r>
              <a:rPr lang="en-CA" sz="1350" dirty="0" smtClean="0"/>
              <a:t>differences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350" dirty="0"/>
              <a:t>Bunch-by-bunch luminosity precision: 1-2% at </a:t>
            </a:r>
            <a:r>
              <a:rPr lang="en-CA" sz="1350" dirty="0" smtClean="0"/>
              <a:t>1Hz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350" dirty="0" smtClean="0"/>
              <a:t>dominated by spread in bunch-by-bunch currents</a:t>
            </a:r>
            <a:endParaRPr lang="en-CA" sz="135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86353"/>
            <a:ext cx="3758994" cy="50669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82" y="1340768"/>
            <a:ext cx="3038914" cy="2376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861048"/>
            <a:ext cx="5016625" cy="201474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292351" y="6020707"/>
            <a:ext cx="2295873" cy="720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350" dirty="0" smtClean="0"/>
              <a:t>8nm RMS spread in bunch-by-bunch vertical offsets (2.3% of average bunch size)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668615" y="6021288"/>
            <a:ext cx="2295873" cy="576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350" dirty="0"/>
              <a:t>2</a:t>
            </a:r>
            <a:r>
              <a:rPr lang="en-CA" sz="1350" dirty="0" smtClean="0"/>
              <a:t>% RMS spread in bunch-by-bunch vertical beam sizes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71800" y="863134"/>
            <a:ext cx="3851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C. G. Pang </a:t>
            </a:r>
            <a:r>
              <a:rPr lang="da-DK" sz="1100" i="1" dirty="0"/>
              <a:t>et al</a:t>
            </a:r>
            <a:r>
              <a:rPr lang="da-DK" sz="1100" dirty="0"/>
              <a:t>.: Nucl.Instrum.Meth. A931 (2019) </a:t>
            </a:r>
            <a:r>
              <a:rPr lang="da-DK" sz="1100" dirty="0" smtClean="0"/>
              <a:t>225-235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313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656184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LumiBelle2 bunch-by-bunch luminosities at higher current : </a:t>
            </a:r>
            <a:r>
              <a:rPr lang="en-US" sz="2800" dirty="0" smtClean="0">
                <a:solidFill>
                  <a:srgbClr val="0000CC"/>
                </a:solidFill>
              </a:rPr>
              <a:t>larger values for 1</a:t>
            </a:r>
            <a:r>
              <a:rPr lang="en-US" sz="2800" baseline="30000" dirty="0" smtClean="0">
                <a:solidFill>
                  <a:srgbClr val="0000CC"/>
                </a:solidFill>
              </a:rPr>
              <a:t>st</a:t>
            </a:r>
            <a:r>
              <a:rPr lang="en-US" sz="2800" dirty="0" smtClean="0">
                <a:solidFill>
                  <a:srgbClr val="0000CC"/>
                </a:solidFill>
              </a:rPr>
              <a:t> bunches</a:t>
            </a:r>
            <a:r>
              <a:rPr lang="en-US" sz="2400" dirty="0" smtClean="0">
                <a:solidFill>
                  <a:srgbClr val="0000CC"/>
                </a:solidFill>
              </a:rPr>
              <a:t/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99FF"/>
                </a:solidFill>
              </a:rPr>
              <a:t>→ transient beam loading effect may bias bunch-by-bunch current measurement for first bunches (M. </a:t>
            </a:r>
            <a:r>
              <a:rPr lang="en-US" sz="2000" dirty="0" err="1" smtClean="0">
                <a:solidFill>
                  <a:srgbClr val="0099FF"/>
                </a:solidFill>
              </a:rPr>
              <a:t>Tobiyama</a:t>
            </a:r>
            <a:r>
              <a:rPr lang="en-US" sz="2000" dirty="0" smtClean="0">
                <a:solidFill>
                  <a:srgbClr val="0099FF"/>
                </a:solidFill>
              </a:rPr>
              <a:t>)</a:t>
            </a:r>
            <a:endParaRPr lang="en-US" sz="2000" dirty="0">
              <a:solidFill>
                <a:srgbClr val="0099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844824"/>
            <a:ext cx="6048673" cy="387303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44008" y="6453336"/>
            <a:ext cx="403244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800" dirty="0" smtClean="0">
                <a:solidFill>
                  <a:srgbClr val="0000CC"/>
                </a:solidFill>
              </a:rPr>
              <a:t>Specific bunch-by-bunch luminosities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691680" y="5805264"/>
            <a:ext cx="403244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800" dirty="0" smtClean="0">
                <a:solidFill>
                  <a:srgbClr val="0000CC"/>
                </a:solidFill>
              </a:rPr>
              <a:t>Bunch-by-bunch luminosities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24944"/>
            <a:ext cx="5544616" cy="35502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28184" y="1988840"/>
            <a:ext cx="2088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L = 1.1 × 10</a:t>
            </a:r>
            <a:r>
              <a:rPr lang="fr-FR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34 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cm</a:t>
            </a:r>
            <a:r>
              <a:rPr lang="fr-FR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-2 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fr-FR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-1</a:t>
            </a:r>
          </a:p>
          <a:p>
            <a:endParaRPr lang="fr-FR" sz="6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1576 </a:t>
            </a:r>
            <a:r>
              <a:rPr lang="fr-FR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bunches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57733" y="6407750"/>
            <a:ext cx="4558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S. Di Carlo</a:t>
            </a:r>
            <a:r>
              <a:rPr lang="en-US" sz="1100" dirty="0"/>
              <a:t>, </a:t>
            </a:r>
            <a:r>
              <a:rPr lang="en-US" sz="1100" dirty="0" smtClean="0"/>
              <a:t>2</a:t>
            </a:r>
            <a:r>
              <a:rPr lang="en-US" sz="1100" baseline="30000" dirty="0" smtClean="0"/>
              <a:t>nd</a:t>
            </a:r>
            <a:r>
              <a:rPr lang="en-US" sz="1100" dirty="0" smtClean="0"/>
              <a:t> </a:t>
            </a:r>
            <a:r>
              <a:rPr lang="en-US" sz="1100" dirty="0" err="1" smtClean="0"/>
              <a:t>SuperKEKB</a:t>
            </a:r>
            <a:r>
              <a:rPr lang="en-US" sz="1100" dirty="0" smtClean="0"/>
              <a:t> Beam Dynamics Mini-Workshop, KEK, 20/9/2019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9451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107504" y="82377"/>
            <a:ext cx="9058504" cy="970359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&amp;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slow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beam position variations at IP require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3200" dirty="0" smtClean="0"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624" y="1124745"/>
            <a:ext cx="8499009" cy="302839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200" dirty="0">
                <a:solidFill>
                  <a:srgbClr val="0000CC"/>
                </a:solidFill>
                <a:latin typeface="Calibri" pitchFamily="34" charset="0"/>
              </a:rPr>
              <a:t>B</a:t>
            </a:r>
            <a:r>
              <a:rPr lang="en-US" altLang="ja-JP" sz="2200" dirty="0" smtClean="0">
                <a:solidFill>
                  <a:srgbClr val="0000CC"/>
                </a:solidFill>
                <a:latin typeface="Calibri" pitchFamily="34" charset="0"/>
              </a:rPr>
              <a:t>eam-beam deflection</a:t>
            </a:r>
            <a:r>
              <a:rPr lang="en-US" altLang="ja-JP" sz="2200" dirty="0" smtClean="0">
                <a:latin typeface="Calibri" pitchFamily="34" charset="0"/>
              </a:rPr>
              <a:t> for fast vertical motion</a:t>
            </a: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200" dirty="0" smtClean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200" dirty="0" smtClean="0">
                <a:latin typeface="Calibri" pitchFamily="34" charset="0"/>
              </a:rPr>
              <a:t>by “dithering” for slower horizontal motion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latin typeface="Calibri" pitchFamily="34" charset="0"/>
            </a:endParaRPr>
          </a:p>
          <a:p>
            <a:endParaRPr lang="en-US" altLang="ja-JP" sz="2800" dirty="0"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842963" y="1630933"/>
            <a:ext cx="7113413" cy="1870075"/>
            <a:chOff x="960039" y="2218318"/>
            <a:chExt cx="7112695" cy="186997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571279" y="2302319"/>
              <a:ext cx="25002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5nm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1/10</a:t>
              </a:r>
              <a:r>
                <a:rPr lang="en-US" altLang="ja-JP" sz="1800" dirty="0" smtClean="0">
                  <a:latin typeface="Symbol" pitchFamily="18" charset="2"/>
                </a:rPr>
                <a:t>s</a:t>
              </a:r>
              <a:r>
                <a:rPr lang="en-US" altLang="ja-JP" sz="1800" baseline="-25000" dirty="0" smtClean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3" y="2218318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7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1.3</a:t>
              </a:r>
              <a:r>
                <a:rPr lang="en-US" altLang="ja-JP" sz="1800" dirty="0" smtClean="0">
                  <a:latin typeface="Symbol" pitchFamily="18" charset="2"/>
                </a:rPr>
                <a:t>m</a:t>
              </a:r>
              <a:r>
                <a:rPr lang="en-US" altLang="ja-JP" sz="1800" dirty="0" smtClean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644231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1241425" y="5589240"/>
            <a:ext cx="2166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1241425" y="4331940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3460750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385762" y="4728244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36" y="2433082"/>
            <a:ext cx="336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ertical vibration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6016" y="4077072"/>
            <a:ext cx="36619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Horizontal motion       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few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Hz </a:t>
            </a:r>
          </a:p>
          <a:p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  79 Hz</a:t>
            </a:r>
            <a:endParaRPr lang="en-US" altLang="ja-JP" sz="2000" dirty="0">
              <a:solidFill>
                <a:srgbClr val="0070C0"/>
              </a:solidFill>
              <a:latin typeface="Calibri" pitchFamily="34" charset="0"/>
              <a:sym typeface="Symbol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 smtClean="0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eas.)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3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-  m</a:t>
            </a:r>
            <a:r>
              <a:rPr lang="en-US" altLang="ja-JP" sz="1600" dirty="0" smtClean="0">
                <a:latin typeface="Calibri" pitchFamily="34" charset="0"/>
              </a:rPr>
              <a:t>inimize f</a:t>
            </a:r>
            <a:r>
              <a:rPr lang="en-US" altLang="ja-JP" sz="1600" baseline="-25000" dirty="0" smtClean="0">
                <a:latin typeface="Calibri" pitchFamily="34" charset="0"/>
              </a:rPr>
              <a:t>0</a:t>
            </a:r>
            <a:r>
              <a:rPr lang="en-US" altLang="ja-JP" sz="1600" dirty="0" smtClean="0">
                <a:latin typeface="Calibri" pitchFamily="34" charset="0"/>
              </a:rPr>
              <a:t> output component</a:t>
            </a:r>
          </a:p>
          <a:p>
            <a:r>
              <a:rPr lang="en-US" altLang="ja-JP" sz="1600" dirty="0" smtClean="0">
                <a:latin typeface="Calibri" pitchFamily="34" charset="0"/>
              </a:rPr>
              <a:t>-  dithering </a:t>
            </a:r>
            <a:r>
              <a:rPr lang="en-US" altLang="ja-JP" sz="1600" dirty="0" smtClean="0">
                <a:latin typeface="Calibri" pitchFamily="34" charset="0"/>
                <a:sym typeface="Symbol"/>
              </a:rPr>
              <a:t> </a:t>
            </a:r>
            <a:r>
              <a:rPr lang="en-US" altLang="ja-JP" sz="1600" dirty="0" err="1" smtClean="0">
                <a:latin typeface="Calibri" pitchFamily="34" charset="0"/>
              </a:rPr>
              <a:t>lumi</a:t>
            </a:r>
            <a:r>
              <a:rPr lang="en-US" altLang="ja-JP" sz="1600" dirty="0" smtClean="0">
                <a:latin typeface="Calibri" pitchFamily="34" charset="0"/>
              </a:rPr>
              <a:t>. signal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 phase</a:t>
            </a:r>
            <a:r>
              <a:rPr lang="en-US" altLang="ja-JP" sz="1600" dirty="0" smtClean="0">
                <a:latin typeface="Calibri" pitchFamily="34" charset="0"/>
              </a:rPr>
              <a:t> 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4201924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1262202" y="481086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784" y="4325034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1835696" y="5045114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pic>
        <p:nvPicPr>
          <p:cNvPr id="2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4" y="5882357"/>
            <a:ext cx="3764611" cy="85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32"/>
          <p:cNvPicPr preferRelativeResize="0"/>
          <p:nvPr/>
        </p:nvPicPr>
        <p:blipFill rotWithShape="1">
          <a:blip r:embed="rId4">
            <a:alphaModFix/>
          </a:blip>
          <a:srcRect b="31692"/>
          <a:stretch/>
        </p:blipFill>
        <p:spPr>
          <a:xfrm>
            <a:off x="3923928" y="5785496"/>
            <a:ext cx="3024336" cy="10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25"/>
          <p:cNvSpPr txBox="1"/>
          <p:nvPr/>
        </p:nvSpPr>
        <p:spPr>
          <a:xfrm rot="-5400000">
            <a:off x="3346634" y="6164074"/>
            <a:ext cx="1224136" cy="2184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002060"/>
                </a:solidFill>
              </a:rPr>
              <a:t>LUMINOSITY</a:t>
            </a:r>
          </a:p>
        </p:txBody>
      </p:sp>
      <p:sp>
        <p:nvSpPr>
          <p:cNvPr id="32" name="TextBox 2"/>
          <p:cNvSpPr txBox="1"/>
          <p:nvPr/>
        </p:nvSpPr>
        <p:spPr>
          <a:xfrm rot="-5400000">
            <a:off x="3579715" y="5711849"/>
            <a:ext cx="797668" cy="2532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FF0000"/>
                </a:solidFill>
              </a:rPr>
              <a:t>DITHERING</a:t>
            </a:r>
          </a:p>
        </p:txBody>
      </p:sp>
      <p:pic>
        <p:nvPicPr>
          <p:cNvPr id="33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31681" t="24729" r="30077" b="24638"/>
          <a:stretch>
            <a:fillRect/>
          </a:stretch>
        </p:blipFill>
        <p:spPr>
          <a:xfrm>
            <a:off x="7405329" y="5598533"/>
            <a:ext cx="1631167" cy="1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ithering coil x 12"/>
          <p:cNvSpPr txBox="1"/>
          <p:nvPr/>
        </p:nvSpPr>
        <p:spPr>
          <a:xfrm>
            <a:off x="7956376" y="5327630"/>
            <a:ext cx="112145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1100" dirty="0"/>
              <a:t>Dithering coil x 12</a:t>
            </a:r>
          </a:p>
        </p:txBody>
      </p:sp>
      <p:sp>
        <p:nvSpPr>
          <p:cNvPr id="35" name="Dithering coil x 12"/>
          <p:cNvSpPr txBox="1"/>
          <p:nvPr/>
        </p:nvSpPr>
        <p:spPr>
          <a:xfrm>
            <a:off x="1187624" y="4005064"/>
            <a:ext cx="3570847" cy="26161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100" dirty="0" smtClean="0"/>
              <a:t>Cf. WEXBA04 by Yoshihiro Funakoshi, Wednesday, 11:20 am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3246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/>
          <a:stretch/>
        </p:blipFill>
        <p:spPr>
          <a:xfrm>
            <a:off x="5322093" y="3570900"/>
            <a:ext cx="3596440" cy="1601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06" y="116632"/>
            <a:ext cx="7802426" cy="72997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dithering </a:t>
            </a:r>
            <a:r>
              <a:rPr lang="en-US" sz="3600" dirty="0"/>
              <a:t>feedback test in Phase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24744"/>
                <a:ext cx="4479572" cy="4896544"/>
              </a:xfrm>
            </p:spPr>
            <p:txBody>
              <a:bodyPr numCol="1" spcCol="0">
                <a:noAutofit/>
              </a:bodyPr>
              <a:lstStyle/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The e- </a:t>
                </a:r>
                <a:r>
                  <a:rPr lang="en-CA" sz="1800" dirty="0">
                    <a:solidFill>
                      <a:schemeClr val="tx1"/>
                    </a:solidFill>
                  </a:rPr>
                  <a:t>beam was artificially given an offset, while the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e+ </a:t>
                </a:r>
                <a:r>
                  <a:rPr lang="en-CA" sz="1800" dirty="0">
                    <a:solidFill>
                      <a:schemeClr val="tx1"/>
                    </a:solidFill>
                  </a:rPr>
                  <a:t>beam was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dithered</a:t>
                </a:r>
              </a:p>
              <a:p>
                <a:pPr marL="214313" indent="-214313"/>
                <a:endParaRPr lang="en-CA" sz="1100" dirty="0">
                  <a:solidFill>
                    <a:schemeClr val="tx1"/>
                  </a:solidFill>
                </a:endParaRPr>
              </a:p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The algorithm </a:t>
                </a:r>
                <a:r>
                  <a:rPr lang="en-CA" sz="1800" dirty="0">
                    <a:solidFill>
                      <a:schemeClr val="tx1"/>
                    </a:solidFill>
                  </a:rPr>
                  <a:t>tries to minimize the Magnitude [V] of the luminosity FT calculated at the driving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8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1800" dirty="0">
                    <a:solidFill>
                      <a:schemeClr val="tx1"/>
                    </a:solidFill>
                  </a:rPr>
                  <a:t> to bring the beams back to the optimal position (unwanted offset o=0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CA" sz="1100" dirty="0" smtClean="0">
                  <a:solidFill>
                    <a:schemeClr val="tx1"/>
                  </a:solidFill>
                </a:endParaRPr>
              </a:p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These </a:t>
                </a:r>
                <a:r>
                  <a:rPr lang="en-CA" sz="1800" dirty="0">
                    <a:solidFill>
                      <a:schemeClr val="tx1"/>
                    </a:solidFill>
                  </a:rPr>
                  <a:t>parameters are then sent to the magnet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control </a:t>
                </a:r>
                <a:r>
                  <a:rPr lang="en-CA" sz="1800" dirty="0">
                    <a:solidFill>
                      <a:schemeClr val="tx1"/>
                    </a:solidFill>
                  </a:rPr>
                  <a:t>system via EPICS to create a bump in the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e- beam</a:t>
                </a:r>
                <a:endParaRPr lang="en-CA" dirty="0" smtClean="0">
                  <a:solidFill>
                    <a:schemeClr val="tx1"/>
                  </a:solidFill>
                </a:endParaRPr>
              </a:p>
              <a:p>
                <a:pPr marL="214313" indent="-214313"/>
                <a:endParaRPr lang="en-CA" sz="1100" dirty="0" smtClean="0">
                  <a:solidFill>
                    <a:schemeClr val="tx1"/>
                  </a:solidFill>
                </a:endParaRPr>
              </a:p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After first two attempts, </a:t>
                </a:r>
                <a:r>
                  <a:rPr lang="en-CA" sz="1800" dirty="0">
                    <a:solidFill>
                      <a:schemeClr val="tx1"/>
                    </a:solidFill>
                  </a:rPr>
                  <a:t>optimization of the algorithm parameters,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in the third one the </a:t>
                </a:r>
                <a:r>
                  <a:rPr lang="en-CA" sz="1800" dirty="0">
                    <a:solidFill>
                      <a:schemeClr val="tx1"/>
                    </a:solidFill>
                  </a:rPr>
                  <a:t>feedback was able to smoothly minimize the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offset</a:t>
                </a:r>
              </a:p>
            </p:txBody>
          </p:sp>
        </mc:Choice>
        <mc:Fallback xmlns="">
          <p:sp>
            <p:nvSpPr>
              <p:cNvPr id="2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24744"/>
                <a:ext cx="4479572" cy="4896544"/>
              </a:xfrm>
              <a:blipFill>
                <a:blip r:embed="rId3"/>
                <a:stretch>
                  <a:fillRect l="-816" t="-747" r="-19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3" descr="Star">
            <a:extLst>
              <a:ext uri="{FF2B5EF4-FFF2-40B4-BE49-F238E27FC236}">
                <a16:creationId xmlns:a16="http://schemas.microsoft.com/office/drawing/2014/main" id="{E7079E8E-A6C6-4554-891D-8FF01A88C2D1}"/>
              </a:ext>
            </a:extLst>
          </p:cNvPr>
          <p:cNvSpPr>
            <a:spLocks/>
          </p:cNvSpPr>
          <p:nvPr/>
        </p:nvSpPr>
        <p:spPr bwMode="auto">
          <a:xfrm>
            <a:off x="7678327" y="4947191"/>
            <a:ext cx="68172" cy="60216"/>
          </a:xfrm>
          <a:prstGeom prst="star5">
            <a:avLst/>
          </a:prstGeom>
          <a:solidFill>
            <a:srgbClr val="FFC000"/>
          </a:solidFill>
          <a:ln w="508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38100" dir="5400000" algn="ctr" rotWithShape="0">
              <a:srgbClr val="000000">
                <a:alpha val="34999"/>
              </a:srgbClr>
            </a:outerShdw>
          </a:effectLst>
        </p:spPr>
        <p:txBody>
          <a:bodyPr lIns="68578" tIns="68578" rIns="68578" bIns="68578" anchor="ctr"/>
          <a:lstStyle/>
          <a:p>
            <a:endParaRPr lang="en-US" altLang="en-US" sz="1350">
              <a:latin typeface="Apple Braille Outline 6 Dot" charset="0"/>
              <a:ea typeface="Apple Braille Outline 6 Dot" charset="0"/>
              <a:cs typeface="Apple Braille Outline 6 Dot" charset="0"/>
              <a:sym typeface="Apple Braille Outline 6 Dot" charset="0"/>
            </a:endParaRPr>
          </a:p>
        </p:txBody>
      </p:sp>
      <p:sp>
        <p:nvSpPr>
          <p:cNvPr id="31" name="AutoShape 3" descr="Star">
            <a:extLst>
              <a:ext uri="{FF2B5EF4-FFF2-40B4-BE49-F238E27FC236}">
                <a16:creationId xmlns:a16="http://schemas.microsoft.com/office/drawing/2014/main" id="{E7079E8E-A6C6-4554-891D-8FF01A88C2D1}"/>
              </a:ext>
            </a:extLst>
          </p:cNvPr>
          <p:cNvSpPr>
            <a:spLocks/>
          </p:cNvSpPr>
          <p:nvPr/>
        </p:nvSpPr>
        <p:spPr bwMode="auto">
          <a:xfrm>
            <a:off x="5451116" y="4947191"/>
            <a:ext cx="68172" cy="60216"/>
          </a:xfrm>
          <a:prstGeom prst="star5">
            <a:avLst/>
          </a:prstGeom>
          <a:solidFill>
            <a:srgbClr val="FFC000"/>
          </a:solidFill>
          <a:ln w="508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38100" dir="5400000" algn="ctr" rotWithShape="0">
              <a:srgbClr val="000000">
                <a:alpha val="34999"/>
              </a:srgbClr>
            </a:outerShdw>
          </a:effectLst>
        </p:spPr>
        <p:txBody>
          <a:bodyPr lIns="68578" tIns="68578" rIns="68578" bIns="68578" anchor="ctr"/>
          <a:lstStyle/>
          <a:p>
            <a:endParaRPr lang="en-US" altLang="en-US" sz="1350">
              <a:latin typeface="Apple Braille Outline 6 Dot" charset="0"/>
              <a:ea typeface="Apple Braille Outline 6 Dot" charset="0"/>
              <a:cs typeface="Apple Braille Outline 6 Dot" charset="0"/>
              <a:sym typeface="Apple Braille Outline 6 Dot" charset="0"/>
            </a:endParaRPr>
          </a:p>
        </p:txBody>
      </p:sp>
      <p:sp>
        <p:nvSpPr>
          <p:cNvPr id="33" name="AutoShape 3" descr="Star">
            <a:extLst>
              <a:ext uri="{FF2B5EF4-FFF2-40B4-BE49-F238E27FC236}">
                <a16:creationId xmlns:a16="http://schemas.microsoft.com/office/drawing/2014/main" id="{E7079E8E-A6C6-4554-891D-8FF01A88C2D1}"/>
              </a:ext>
            </a:extLst>
          </p:cNvPr>
          <p:cNvSpPr>
            <a:spLocks/>
          </p:cNvSpPr>
          <p:nvPr/>
        </p:nvSpPr>
        <p:spPr bwMode="auto">
          <a:xfrm>
            <a:off x="6648547" y="3640902"/>
            <a:ext cx="68172" cy="60216"/>
          </a:xfrm>
          <a:prstGeom prst="star5">
            <a:avLst/>
          </a:prstGeom>
          <a:solidFill>
            <a:srgbClr val="FFC000"/>
          </a:solidFill>
          <a:ln w="508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38100" dir="5400000" algn="ctr" rotWithShape="0">
              <a:srgbClr val="000000">
                <a:alpha val="34999"/>
              </a:srgbClr>
            </a:outerShdw>
          </a:effectLst>
        </p:spPr>
        <p:txBody>
          <a:bodyPr lIns="68578" tIns="68578" rIns="68578" bIns="68578" anchor="ctr"/>
          <a:lstStyle/>
          <a:p>
            <a:endParaRPr lang="en-US" altLang="en-US" sz="1350">
              <a:latin typeface="Apple Braille Outline 6 Dot" charset="0"/>
              <a:ea typeface="Apple Braille Outline 6 Dot" charset="0"/>
              <a:cs typeface="Apple Braille Outline 6 Dot" charset="0"/>
              <a:sym typeface="Apple Braille Outline 6 Do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805660" y="3337480"/>
                <a:ext cx="260370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1350">
                        <a:solidFill>
                          <a:srgbClr val="0000FF"/>
                        </a:solidFill>
                        <a:latin typeface="Cambria Math"/>
                      </a:rPr>
                      <m:t>Δ</m:t>
                    </m:r>
                    <m:r>
                      <a:rPr lang="en-CA" sz="1350" i="1">
                        <a:solidFill>
                          <a:srgbClr val="0000FF"/>
                        </a:solidFill>
                        <a:latin typeface="Cambria Math"/>
                      </a:rPr>
                      <m:t>𝑥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1350" dirty="0"/>
                  <a:t>,</a:t>
                </a:r>
                <a:r>
                  <a:rPr lang="en-CA" sz="1350" dirty="0">
                    <a:solidFill>
                      <a:srgbClr val="0000FF"/>
                    </a:solidFill>
                  </a:rPr>
                  <a:t> </a:t>
                </a:r>
                <a:r>
                  <a:rPr lang="en-CA" sz="1350" dirty="0">
                    <a:solidFill>
                      <a:srgbClr val="FF0000"/>
                    </a:solidFill>
                  </a:rPr>
                  <a:t>Magnitude [V] </a:t>
                </a:r>
                <a:r>
                  <a:rPr lang="en-CA" sz="1350" dirty="0"/>
                  <a:t>vs Time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660" y="3337480"/>
                <a:ext cx="2603701" cy="300082"/>
              </a:xfrm>
              <a:prstGeom prst="rect">
                <a:avLst/>
              </a:prstGeom>
              <a:blipFill>
                <a:blip r:embed="rId4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Shape 461"/>
          <p:cNvSpPr/>
          <p:nvPr/>
        </p:nvSpPr>
        <p:spPr>
          <a:xfrm>
            <a:off x="5704294" y="2403255"/>
            <a:ext cx="887276" cy="256242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8" name="Shape 462"/>
          <p:cNvSpPr/>
          <p:nvPr/>
        </p:nvSpPr>
        <p:spPr>
          <a:xfrm>
            <a:off x="6742219" y="2087096"/>
            <a:ext cx="887276" cy="2562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cxnSp>
        <p:nvCxnSpPr>
          <p:cNvPr id="39" name="Shape 463"/>
          <p:cNvCxnSpPr/>
          <p:nvPr/>
        </p:nvCxnSpPr>
        <p:spPr>
          <a:xfrm flipV="1">
            <a:off x="5723083" y="2705963"/>
            <a:ext cx="849698" cy="5393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" name="Shape 464"/>
          <p:cNvCxnSpPr/>
          <p:nvPr/>
        </p:nvCxnSpPr>
        <p:spPr>
          <a:xfrm flipH="1">
            <a:off x="6742219" y="2705963"/>
            <a:ext cx="8872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" name="Shape 468"/>
          <p:cNvSpPr txBox="1"/>
          <p:nvPr/>
        </p:nvSpPr>
        <p:spPr>
          <a:xfrm>
            <a:off x="7030738" y="1806899"/>
            <a:ext cx="310238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e+</a:t>
            </a:r>
            <a:endParaRPr sz="1350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7777257" y="2185074"/>
            <a:ext cx="0" cy="34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791852" y="2232429"/>
                <a:ext cx="16050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852" y="2232429"/>
                <a:ext cx="160507" cy="300082"/>
              </a:xfrm>
              <a:prstGeom prst="rect">
                <a:avLst/>
              </a:prstGeom>
              <a:blipFill>
                <a:blip r:embed="rId5"/>
                <a:stretch>
                  <a:fillRect r="-925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hape 463"/>
          <p:cNvCxnSpPr/>
          <p:nvPr/>
        </p:nvCxnSpPr>
        <p:spPr>
          <a:xfrm flipV="1">
            <a:off x="5639733" y="2540961"/>
            <a:ext cx="2407475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6049134" y="2756980"/>
                <a:ext cx="188327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latin typeface="Cambria Math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34" y="2756980"/>
                <a:ext cx="1883272" cy="300082"/>
              </a:xfrm>
              <a:prstGeom prst="rect">
                <a:avLst/>
              </a:prstGeom>
              <a:blipFill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Shape 467"/>
          <p:cNvSpPr txBox="1"/>
          <p:nvPr/>
        </p:nvSpPr>
        <p:spPr>
          <a:xfrm>
            <a:off x="5990809" y="2087299"/>
            <a:ext cx="331067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e-</a:t>
            </a:r>
            <a:endParaRPr sz="135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556482" y="3593306"/>
            <a:ext cx="0" cy="14744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61182" y="4341341"/>
            <a:ext cx="32113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35158" y="3593306"/>
            <a:ext cx="0" cy="14744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36978" y="5120630"/>
            <a:ext cx="5341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Time</a:t>
            </a:r>
            <a:endParaRPr lang="en-US" sz="1350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6021288"/>
            <a:ext cx="830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Further tests </a:t>
            </a:r>
            <a:r>
              <a:rPr lang="en-US" dirty="0" smtClean="0"/>
              <a:t>in </a:t>
            </a:r>
            <a:r>
              <a:rPr lang="en-US" dirty="0"/>
              <a:t>Phase 2 &amp; 3 </a:t>
            </a:r>
            <a:r>
              <a:rPr lang="en-US" dirty="0" smtClean="0"/>
              <a:t>have exhibited some coupling effects between </a:t>
            </a:r>
            <a:r>
              <a:rPr lang="en-US" dirty="0"/>
              <a:t>X and Y feedback </a:t>
            </a:r>
            <a:r>
              <a:rPr lang="en-US" dirty="0" smtClean="0"/>
              <a:t>systems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to be solved for operation at design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77371"/>
            <a:ext cx="4359697" cy="243580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7504" y="11663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Belle-II @ </a:t>
            </a:r>
            <a:r>
              <a:rPr lang="en-US" sz="3200" dirty="0" err="1" smtClean="0">
                <a:solidFill>
                  <a:srgbClr val="0000CC"/>
                </a:solidFill>
              </a:rPr>
              <a:t>SuperKEKB</a:t>
            </a:r>
            <a:r>
              <a:rPr lang="en-US" sz="3200" dirty="0" smtClean="0">
                <a:solidFill>
                  <a:srgbClr val="0000CC"/>
                </a:solidFill>
              </a:rPr>
              <a:t> physics motivation</a:t>
            </a:r>
            <a:endParaRPr lang="fr-FR" sz="3200" dirty="0">
              <a:solidFill>
                <a:srgbClr val="0000CC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9121" y="753378"/>
            <a:ext cx="8568952" cy="1523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Discover new physics via precision searches for deviations from SM predictions induced by new particles appearing in higher order quantum corrections   </a:t>
            </a:r>
          </a:p>
          <a:p>
            <a:endParaRPr lang="en-US" sz="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Precision measurements of CKM matrix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Rare / forbidden B, D, </a:t>
            </a:r>
            <a:r>
              <a:rPr lang="el-GR" sz="1200" dirty="0" smtClean="0"/>
              <a:t>τ</a:t>
            </a:r>
            <a:r>
              <a:rPr lang="en-US" sz="1200" dirty="0" smtClean="0"/>
              <a:t> decays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Dark sector searches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….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67544" y="2195572"/>
            <a:ext cx="39604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1</a:t>
            </a:r>
            <a:r>
              <a:rPr lang="en-US" baseline="30000" dirty="0" smtClean="0">
                <a:solidFill>
                  <a:srgbClr val="FF0066"/>
                </a:solidFill>
              </a:rPr>
              <a:t>st</a:t>
            </a:r>
            <a:r>
              <a:rPr lang="en-US" dirty="0" smtClean="0">
                <a:solidFill>
                  <a:srgbClr val="FF0066"/>
                </a:solidFill>
              </a:rPr>
              <a:t> B-B like event during 1</a:t>
            </a:r>
            <a:r>
              <a:rPr lang="en-US" baseline="30000" dirty="0" smtClean="0">
                <a:solidFill>
                  <a:srgbClr val="FF0066"/>
                </a:solidFill>
              </a:rPr>
              <a:t>st</a:t>
            </a:r>
            <a:r>
              <a:rPr lang="en-US" dirty="0" smtClean="0">
                <a:solidFill>
                  <a:srgbClr val="FF0066"/>
                </a:solidFill>
              </a:rPr>
              <a:t> physics run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07504" y="5157192"/>
            <a:ext cx="8928992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Belle II publications:</a:t>
            </a:r>
          </a:p>
          <a:p>
            <a:endParaRPr lang="en-US" sz="300" dirty="0" smtClean="0">
              <a:solidFill>
                <a:srgbClr val="0000CC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1100" dirty="0" smtClean="0">
                <a:solidFill>
                  <a:srgbClr val="0000CC"/>
                </a:solidFill>
              </a:rPr>
              <a:t>“Measurement of the integrated luminosity of the Phase 2 data of the Belle II experiment”, </a:t>
            </a:r>
            <a:r>
              <a:rPr lang="fr-FR" sz="1100" i="1" dirty="0" err="1" smtClean="0"/>
              <a:t>Chin.Phys.C</a:t>
            </a:r>
            <a:r>
              <a:rPr lang="fr-FR" sz="1100" dirty="0" smtClean="0"/>
              <a:t> 44 (2020) 2, 021001</a:t>
            </a:r>
            <a:endParaRPr lang="en-US" sz="1100" dirty="0" smtClean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US" sz="1100" dirty="0" smtClean="0">
                <a:solidFill>
                  <a:srgbClr val="0000CC"/>
                </a:solidFill>
              </a:rPr>
              <a:t>“Search for an invisibly decaying Z′ boson at Belle II in </a:t>
            </a:r>
            <a:r>
              <a:rPr lang="en-US" sz="1100" dirty="0" err="1" smtClean="0">
                <a:solidFill>
                  <a:srgbClr val="0000CC"/>
                </a:solidFill>
              </a:rPr>
              <a:t>e+e</a:t>
            </a:r>
            <a:r>
              <a:rPr lang="en-US" sz="1100" dirty="0" smtClean="0">
                <a:solidFill>
                  <a:srgbClr val="0000CC"/>
                </a:solidFill>
              </a:rPr>
              <a:t>−→</a:t>
            </a:r>
            <a:r>
              <a:rPr lang="el-GR" sz="1100" dirty="0" smtClean="0">
                <a:solidFill>
                  <a:srgbClr val="0000CC"/>
                </a:solidFill>
              </a:rPr>
              <a:t>μ+μ−(</a:t>
            </a:r>
            <a:r>
              <a:rPr lang="en-US" sz="1100" dirty="0" smtClean="0">
                <a:solidFill>
                  <a:srgbClr val="0000CC"/>
                </a:solidFill>
              </a:rPr>
              <a:t>e</a:t>
            </a:r>
            <a:r>
              <a:rPr lang="en-US" sz="1000" dirty="0" smtClean="0">
                <a:solidFill>
                  <a:srgbClr val="0000CC"/>
                </a:solidFill>
              </a:rPr>
              <a:t>±</a:t>
            </a:r>
            <a:r>
              <a:rPr lang="el-GR" sz="1100" dirty="0" smtClean="0">
                <a:solidFill>
                  <a:srgbClr val="0000CC"/>
                </a:solidFill>
              </a:rPr>
              <a:t>μ</a:t>
            </a:r>
            <a:r>
              <a:rPr lang="el-GR" sz="700" dirty="0" smtClean="0">
                <a:solidFill>
                  <a:srgbClr val="0000CC"/>
                </a:solidFill>
              </a:rPr>
              <a:t>∓</a:t>
            </a:r>
            <a:r>
              <a:rPr lang="el-GR" sz="1100" dirty="0" smtClean="0">
                <a:solidFill>
                  <a:srgbClr val="0000CC"/>
                </a:solidFill>
              </a:rPr>
              <a:t>) </a:t>
            </a:r>
            <a:r>
              <a:rPr lang="en-US" sz="1100" dirty="0" smtClean="0">
                <a:solidFill>
                  <a:srgbClr val="0000CC"/>
                </a:solidFill>
              </a:rPr>
              <a:t>plus missing energy final states”, </a:t>
            </a:r>
            <a:r>
              <a:rPr lang="en-US" sz="1100" i="1" dirty="0" err="1" smtClean="0"/>
              <a:t>Phys.Rev.Lett</a:t>
            </a:r>
            <a:r>
              <a:rPr lang="en-US" sz="1100" i="1" dirty="0" smtClean="0"/>
              <a:t>.</a:t>
            </a:r>
            <a:r>
              <a:rPr lang="en-US" sz="1100" dirty="0" smtClean="0"/>
              <a:t> 124 (2020) 14, 141801</a:t>
            </a:r>
          </a:p>
          <a:p>
            <a:pPr marL="342900" indent="-342900">
              <a:buAutoNum type="arabicPeriod"/>
            </a:pPr>
            <a:r>
              <a:rPr lang="en-US" sz="1100" dirty="0" smtClean="0">
                <a:solidFill>
                  <a:srgbClr val="0000CC"/>
                </a:solidFill>
              </a:rPr>
              <a:t>“Search for </a:t>
            </a:r>
            <a:r>
              <a:rPr lang="en-US" sz="1100" dirty="0" err="1" smtClean="0">
                <a:solidFill>
                  <a:srgbClr val="0000CC"/>
                </a:solidFill>
              </a:rPr>
              <a:t>Axion</a:t>
            </a:r>
            <a:r>
              <a:rPr lang="en-US" sz="1100" dirty="0" smtClean="0">
                <a:solidFill>
                  <a:srgbClr val="0000CC"/>
                </a:solidFill>
              </a:rPr>
              <a:t>-Like Particles produced in </a:t>
            </a:r>
            <a:r>
              <a:rPr lang="en-US" sz="1100" dirty="0" err="1" smtClean="0">
                <a:solidFill>
                  <a:srgbClr val="0000CC"/>
                </a:solidFill>
              </a:rPr>
              <a:t>e+e</a:t>
            </a:r>
            <a:r>
              <a:rPr lang="en-US" sz="1100" dirty="0" smtClean="0">
                <a:solidFill>
                  <a:srgbClr val="0000CC"/>
                </a:solidFill>
              </a:rPr>
              <a:t>− collisions at Belle II”, </a:t>
            </a:r>
            <a:r>
              <a:rPr lang="en-US" sz="1100" i="1" dirty="0" err="1" smtClean="0"/>
              <a:t>Phys.Rev.Lett</a:t>
            </a:r>
            <a:r>
              <a:rPr lang="en-US" sz="1100" i="1" dirty="0" smtClean="0"/>
              <a:t>.</a:t>
            </a:r>
            <a:r>
              <a:rPr lang="en-US" sz="1100" dirty="0" smtClean="0"/>
              <a:t> 125 (2020) 16, 161806</a:t>
            </a:r>
          </a:p>
          <a:p>
            <a:pPr marL="342900" indent="-342900">
              <a:buAutoNum type="arabicPeriod"/>
            </a:pPr>
            <a:endParaRPr lang="en-US" sz="1100" dirty="0"/>
          </a:p>
          <a:p>
            <a:r>
              <a:rPr lang="en-US" sz="1400" dirty="0" smtClean="0"/>
              <a:t>Talks at this workshop: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990099"/>
                </a:solidFill>
              </a:rPr>
              <a:t>The Belle II ARICH detector – Leonid </a:t>
            </a:r>
            <a:r>
              <a:rPr lang="en-US" sz="1400" dirty="0" smtClean="0">
                <a:solidFill>
                  <a:srgbClr val="990099"/>
                </a:solidFill>
              </a:rPr>
              <a:t>BURMISTROV    </a:t>
            </a:r>
            <a:r>
              <a:rPr lang="en-US" sz="1400" dirty="0"/>
              <a:t>Wednesday 21 October 11:35</a:t>
            </a: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008000"/>
                </a:solidFill>
              </a:rPr>
              <a:t>Belle II status and highlights – Karim TRABELSI            </a:t>
            </a:r>
            <a:r>
              <a:rPr lang="en-US" sz="1400" dirty="0" smtClean="0"/>
              <a:t>Friday 23 October 12:30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355976" y="1556792"/>
            <a:ext cx="4680520" cy="33855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6600"/>
                </a:solidFill>
              </a:rPr>
              <a:t>s</a:t>
            </a:r>
            <a:r>
              <a:rPr lang="fr-FR" sz="1600" dirty="0" err="1" smtClean="0">
                <a:solidFill>
                  <a:srgbClr val="006600"/>
                </a:solidFill>
              </a:rPr>
              <a:t>pecification</a:t>
            </a:r>
            <a:r>
              <a:rPr lang="fr-FR" sz="1600" dirty="0" smtClean="0">
                <a:solidFill>
                  <a:srgbClr val="006600"/>
                </a:solidFill>
              </a:rPr>
              <a:t>: × 40 </a:t>
            </a:r>
            <a:r>
              <a:rPr lang="fr-FR" sz="1600" dirty="0" err="1" smtClean="0">
                <a:solidFill>
                  <a:srgbClr val="006600"/>
                </a:solidFill>
              </a:rPr>
              <a:t>peak</a:t>
            </a:r>
            <a:r>
              <a:rPr lang="fr-FR" sz="1600" dirty="0" smtClean="0">
                <a:solidFill>
                  <a:srgbClr val="006600"/>
                </a:solidFill>
              </a:rPr>
              <a:t> </a:t>
            </a:r>
            <a:r>
              <a:rPr lang="fr-FR" sz="1600" dirty="0" err="1" smtClean="0">
                <a:solidFill>
                  <a:srgbClr val="006600"/>
                </a:solidFill>
              </a:rPr>
              <a:t>luminosity</a:t>
            </a:r>
            <a:r>
              <a:rPr lang="fr-FR" sz="1600" dirty="0" smtClean="0">
                <a:solidFill>
                  <a:srgbClr val="006600"/>
                </a:solidFill>
              </a:rPr>
              <a:t> of KEKB  </a:t>
            </a:r>
            <a:r>
              <a:rPr lang="fr-FR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 50 ab</a:t>
            </a:r>
            <a:r>
              <a:rPr lang="fr-FR" sz="1600" baseline="30000" dirty="0" smtClean="0">
                <a:solidFill>
                  <a:srgbClr val="006600"/>
                </a:solidFill>
                <a:sym typeface="Wingdings" panose="05000000000000000000" pitchFamily="2" charset="2"/>
              </a:rPr>
              <a:t>-1</a:t>
            </a:r>
            <a:r>
              <a:rPr lang="fr-FR" sz="1600" baseline="30000" dirty="0" smtClean="0">
                <a:solidFill>
                  <a:srgbClr val="006600"/>
                </a:solidFill>
              </a:rPr>
              <a:t> </a:t>
            </a:r>
            <a:endParaRPr lang="fr-FR" sz="1600" baseline="30000" dirty="0">
              <a:solidFill>
                <a:srgbClr val="0066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10" y="2100451"/>
            <a:ext cx="4609336" cy="3246627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4932040" y="2298358"/>
            <a:ext cx="396044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Luminosity projection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5580112" y="4077072"/>
            <a:ext cx="0" cy="7200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292080" y="3717032"/>
            <a:ext cx="579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now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012160" y="3212976"/>
            <a:ext cx="1443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β</a:t>
            </a:r>
            <a:r>
              <a:rPr lang="en-US" sz="1050" baseline="-25000" dirty="0" smtClean="0"/>
              <a:t>y</a:t>
            </a:r>
            <a:r>
              <a:rPr lang="en-US" sz="1050" dirty="0" smtClean="0"/>
              <a:t>* = 1 </a:t>
            </a:r>
            <a:r>
              <a:rPr lang="en-US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050" dirty="0" smtClean="0"/>
              <a:t>0.3 mm</a:t>
            </a:r>
          </a:p>
          <a:p>
            <a:r>
              <a:rPr lang="en-US" sz="1050" dirty="0" err="1" smtClean="0"/>
              <a:t>N</a:t>
            </a:r>
            <a:r>
              <a:rPr lang="en-US" sz="1050" baseline="-25000" dirty="0" err="1" smtClean="0"/>
              <a:t>bunches</a:t>
            </a:r>
            <a:r>
              <a:rPr lang="en-US" sz="1050" dirty="0" smtClean="0"/>
              <a:t>  1576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050" dirty="0" smtClean="0"/>
              <a:t>2500</a:t>
            </a:r>
          </a:p>
          <a:p>
            <a:r>
              <a:rPr lang="en-US" sz="1050" dirty="0" smtClean="0"/>
              <a:t>RF &amp; QCS upgrades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244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6083639" cy="57606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11663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KEKB ↔ </a:t>
            </a:r>
            <a:r>
              <a:rPr lang="en-US" sz="3200" dirty="0" err="1" smtClean="0">
                <a:solidFill>
                  <a:srgbClr val="0000CC"/>
                </a:solidFill>
              </a:rPr>
              <a:t>SuperKEKB</a:t>
            </a:r>
            <a:r>
              <a:rPr lang="en-US" sz="3200" dirty="0" smtClean="0">
                <a:solidFill>
                  <a:srgbClr val="0000CC"/>
                </a:solidFill>
              </a:rPr>
              <a:t> parameters</a:t>
            </a:r>
            <a:endParaRPr lang="fr-FR" sz="32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132856"/>
            <a:ext cx="61926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51520" y="2492896"/>
            <a:ext cx="6192688" cy="216023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51520" y="2708920"/>
            <a:ext cx="6192688" cy="21602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2924944"/>
            <a:ext cx="6192688" cy="360040"/>
          </a:xfrm>
          <a:prstGeom prst="rect">
            <a:avLst/>
          </a:prstGeom>
          <a:noFill/>
          <a:ln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51520" y="4077072"/>
            <a:ext cx="6192688" cy="216024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51520" y="4293096"/>
            <a:ext cx="6192688" cy="360040"/>
          </a:xfrm>
          <a:prstGeom prst="rect">
            <a:avLst/>
          </a:prstGeom>
          <a:noFill/>
          <a:ln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948264" y="2636912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</a:rPr>
              <a:t>× 1/20 </a:t>
            </a:r>
            <a:r>
              <a:rPr lang="el-GR" sz="1600" dirty="0" smtClean="0">
                <a:solidFill>
                  <a:srgbClr val="0000CC"/>
                </a:solidFill>
              </a:rPr>
              <a:t>β</a:t>
            </a:r>
            <a:r>
              <a:rPr lang="en-US" sz="1600" baseline="-25000" dirty="0" smtClean="0">
                <a:solidFill>
                  <a:srgbClr val="0000CC"/>
                </a:solidFill>
              </a:rPr>
              <a:t>y</a:t>
            </a:r>
            <a:r>
              <a:rPr lang="fr-FR" sz="1600" baseline="30000" dirty="0" smtClean="0">
                <a:solidFill>
                  <a:srgbClr val="0000CC"/>
                </a:solidFill>
              </a:rPr>
              <a:t> </a:t>
            </a:r>
            <a:endParaRPr lang="fr-FR" sz="1600" baseline="30000" dirty="0">
              <a:solidFill>
                <a:srgbClr val="0000CC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04248" y="4005064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CC3300"/>
                </a:solidFill>
              </a:rPr>
              <a:t>× 2-3 </a:t>
            </a:r>
            <a:r>
              <a:rPr lang="fr-FR" sz="1600" dirty="0" err="1" smtClean="0">
                <a:solidFill>
                  <a:srgbClr val="CC3300"/>
                </a:solidFill>
              </a:rPr>
              <a:t>beam</a:t>
            </a:r>
            <a:r>
              <a:rPr lang="fr-FR" sz="1600" dirty="0" smtClean="0">
                <a:solidFill>
                  <a:srgbClr val="CC3300"/>
                </a:solidFill>
              </a:rPr>
              <a:t> </a:t>
            </a:r>
            <a:r>
              <a:rPr lang="fr-FR" sz="1600" dirty="0" err="1" smtClean="0">
                <a:solidFill>
                  <a:srgbClr val="CC3300"/>
                </a:solidFill>
              </a:rPr>
              <a:t>currents</a:t>
            </a:r>
            <a:r>
              <a:rPr lang="fr-FR" sz="1600" baseline="30000" dirty="0" smtClean="0">
                <a:solidFill>
                  <a:srgbClr val="CC3300"/>
                </a:solidFill>
              </a:rPr>
              <a:t> </a:t>
            </a:r>
            <a:endParaRPr lang="fr-FR" sz="1600" baseline="30000" dirty="0">
              <a:solidFill>
                <a:srgbClr val="CC33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88224" y="6309320"/>
            <a:ext cx="22692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solidFill>
                  <a:srgbClr val="0000CC"/>
                </a:solidFill>
              </a:rPr>
              <a:t>× 40 </a:t>
            </a:r>
            <a:r>
              <a:rPr lang="en-US" sz="1600" dirty="0" smtClean="0">
                <a:solidFill>
                  <a:srgbClr val="0000CC"/>
                </a:solidFill>
              </a:rPr>
              <a:t>peak luminosity</a:t>
            </a:r>
            <a:r>
              <a:rPr lang="fr-FR" sz="1600" baseline="30000" dirty="0" smtClean="0">
                <a:solidFill>
                  <a:srgbClr val="0000CC"/>
                </a:solidFill>
              </a:rPr>
              <a:t> </a:t>
            </a:r>
            <a:endParaRPr lang="fr-FR" sz="1600" baseline="30000" dirty="0">
              <a:solidFill>
                <a:srgbClr val="0000CC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20272" y="2996952"/>
            <a:ext cx="1512168" cy="687368"/>
          </a:xfrm>
          <a:prstGeom prst="rect">
            <a:avLst/>
          </a:prstGeom>
          <a:noFill/>
          <a:ln w="19050">
            <a:solidFill>
              <a:srgbClr val="0000CC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σ</a:t>
            </a:r>
            <a:r>
              <a:rPr lang="en-US" sz="1600" baseline="-25000" dirty="0" smtClean="0"/>
              <a:t>y  </a:t>
            </a:r>
            <a:r>
              <a:rPr lang="en-US" sz="1600" dirty="0" smtClean="0"/>
              <a:t>≈ 50-60 nm</a:t>
            </a:r>
          </a:p>
          <a:p>
            <a:pPr algn="ctr"/>
            <a:endParaRPr lang="en-US" sz="1600" baseline="30000" dirty="0"/>
          </a:p>
          <a:p>
            <a:pPr algn="ctr"/>
            <a:r>
              <a:rPr lang="en-US" sz="1200" dirty="0" smtClean="0"/>
              <a:t>(similar as ILC/ATF2)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19" name="Rectangle 18"/>
          <p:cNvSpPr/>
          <p:nvPr/>
        </p:nvSpPr>
        <p:spPr>
          <a:xfrm>
            <a:off x="251520" y="6021288"/>
            <a:ext cx="6192688" cy="21602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732240" y="5733256"/>
            <a:ext cx="2285562" cy="523220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fr-FR" sz="1400" dirty="0" err="1" smtClean="0"/>
              <a:t>similar</a:t>
            </a:r>
            <a:r>
              <a:rPr lang="fr-FR" sz="1400" dirty="0" smtClean="0"/>
              <a:t> </a:t>
            </a:r>
            <a:r>
              <a:rPr lang="fr-FR" sz="1400" dirty="0" err="1" smtClean="0"/>
              <a:t>beam-beam</a:t>
            </a:r>
            <a:r>
              <a:rPr lang="fr-FR" sz="1400" dirty="0" smtClean="0"/>
              <a:t> </a:t>
            </a:r>
            <a:r>
              <a:rPr lang="fr-FR" sz="1400" dirty="0" err="1" smtClean="0"/>
              <a:t>strength</a:t>
            </a:r>
            <a:r>
              <a:rPr lang="fr-FR" sz="1400" dirty="0" smtClean="0"/>
              <a:t> 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                (tune-shift)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814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6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-27384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</a:rPr>
              <a:t>N</a:t>
            </a:r>
            <a:r>
              <a:rPr lang="en-US" sz="3200" dirty="0" err="1" smtClean="0">
                <a:solidFill>
                  <a:srgbClr val="0000CC"/>
                </a:solidFill>
              </a:rPr>
              <a:t>anobeam</a:t>
            </a:r>
            <a:r>
              <a:rPr lang="en-US" sz="3200" dirty="0" smtClean="0">
                <a:solidFill>
                  <a:srgbClr val="0000CC"/>
                </a:solidFill>
              </a:rPr>
              <a:t> collision scheme</a:t>
            </a:r>
            <a:endParaRPr lang="fr-FR" sz="3200" dirty="0">
              <a:solidFill>
                <a:srgbClr val="0000CC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12018"/>
            <a:ext cx="5182112" cy="2329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5657391"/>
            <a:ext cx="2002301" cy="7959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411420"/>
            <a:ext cx="3730750" cy="8177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28310"/>
            <a:ext cx="5400600" cy="179277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59632" y="81754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V</a:t>
            </a:r>
            <a:r>
              <a:rPr lang="en-US" sz="1400" dirty="0" smtClean="0"/>
              <a:t>ery small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y</a:t>
            </a:r>
            <a:r>
              <a:rPr lang="en-US" sz="1400" dirty="0" smtClean="0"/>
              <a:t> avoids “hour-glass” limitation (effective bunch length ≈ depth of field of the optics)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C</a:t>
            </a:r>
            <a:r>
              <a:rPr lang="en-US" sz="1400" dirty="0" smtClean="0"/>
              <a:t>ollide more charge </a:t>
            </a:r>
            <a:r>
              <a:rPr lang="en-US" sz="1400" dirty="0"/>
              <a:t>@</a:t>
            </a:r>
            <a:r>
              <a:rPr lang="en-US" sz="1400" dirty="0" smtClean="0"/>
              <a:t> tiny vertical beam size with similar beam-beam tune-shift strength parameter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20072" y="5229200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</a:rPr>
              <a:t>× 1/20 </a:t>
            </a:r>
            <a:r>
              <a:rPr lang="el-GR" sz="1600" dirty="0" smtClean="0">
                <a:solidFill>
                  <a:srgbClr val="0000CC"/>
                </a:solidFill>
              </a:rPr>
              <a:t>β</a:t>
            </a:r>
            <a:r>
              <a:rPr lang="en-US" sz="1600" baseline="-25000" dirty="0" smtClean="0">
                <a:solidFill>
                  <a:srgbClr val="0000CC"/>
                </a:solidFill>
              </a:rPr>
              <a:t>y</a:t>
            </a:r>
            <a:r>
              <a:rPr lang="fr-FR" sz="1600" baseline="30000" dirty="0" smtClean="0">
                <a:solidFill>
                  <a:srgbClr val="0000CC"/>
                </a:solidFill>
              </a:rPr>
              <a:t> </a:t>
            </a:r>
            <a:endParaRPr lang="fr-FR" sz="1600" baseline="30000" dirty="0">
              <a:solidFill>
                <a:srgbClr val="0000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76256" y="5229200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CC3300"/>
                </a:solidFill>
              </a:rPr>
              <a:t>× 2-3 </a:t>
            </a:r>
            <a:r>
              <a:rPr lang="fr-FR" sz="1600" dirty="0" err="1" smtClean="0">
                <a:solidFill>
                  <a:srgbClr val="CC3300"/>
                </a:solidFill>
              </a:rPr>
              <a:t>beam</a:t>
            </a:r>
            <a:r>
              <a:rPr lang="fr-FR" sz="1600" dirty="0" smtClean="0">
                <a:solidFill>
                  <a:srgbClr val="CC3300"/>
                </a:solidFill>
              </a:rPr>
              <a:t> </a:t>
            </a:r>
            <a:r>
              <a:rPr lang="fr-FR" sz="1600" dirty="0" err="1" smtClean="0">
                <a:solidFill>
                  <a:srgbClr val="CC3300"/>
                </a:solidFill>
              </a:rPr>
              <a:t>currents</a:t>
            </a:r>
            <a:r>
              <a:rPr lang="fr-FR" sz="1600" baseline="30000" dirty="0" smtClean="0">
                <a:solidFill>
                  <a:srgbClr val="CC3300"/>
                </a:solidFill>
              </a:rPr>
              <a:t> </a:t>
            </a:r>
            <a:endParaRPr lang="fr-FR" sz="1600" baseline="30000" dirty="0">
              <a:solidFill>
                <a:srgbClr val="CC33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16216" y="6402814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8000"/>
                </a:solidFill>
              </a:rPr>
              <a:t>× 1/20 </a:t>
            </a:r>
            <a:r>
              <a:rPr lang="el-GR" sz="1600" dirty="0">
                <a:solidFill>
                  <a:srgbClr val="008000"/>
                </a:solidFill>
              </a:rPr>
              <a:t>σ</a:t>
            </a:r>
            <a:r>
              <a:rPr lang="en-US" sz="1600" baseline="-25000" dirty="0" smtClean="0">
                <a:solidFill>
                  <a:srgbClr val="008000"/>
                </a:solidFill>
              </a:rPr>
              <a:t>y</a:t>
            </a:r>
            <a:r>
              <a:rPr lang="fr-FR" sz="1600" baseline="30000" dirty="0" smtClean="0">
                <a:solidFill>
                  <a:srgbClr val="008000"/>
                </a:solidFill>
              </a:rPr>
              <a:t> </a:t>
            </a:r>
            <a:endParaRPr lang="fr-FR" sz="1600" baseline="30000" dirty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9632" y="1412776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 </a:t>
            </a:r>
            <a:r>
              <a:rPr lang="en-US" sz="1400" dirty="0"/>
              <a:t>O</a:t>
            </a:r>
            <a:r>
              <a:rPr lang="en-US" sz="1400" dirty="0" smtClean="0"/>
              <a:t>ptical aberrations near IP must be cancelled to achieve / maintain tiny beam spots</a:t>
            </a:r>
          </a:p>
          <a:p>
            <a:r>
              <a:rPr lang="en-US" sz="1400" dirty="0" smtClean="0"/>
              <a:t>2. Control beam-beam tune-shift with more complex IP beam-beam dynamics + optical aberrations</a:t>
            </a:r>
          </a:p>
          <a:p>
            <a:r>
              <a:rPr lang="en-US" sz="1400" dirty="0" smtClean="0"/>
              <a:t>3. Continuously inject intense beams in strongly </a:t>
            </a:r>
            <a:r>
              <a:rPr lang="en-US" sz="1400" dirty="0" err="1" smtClean="0"/>
              <a:t>demagnified</a:t>
            </a:r>
            <a:r>
              <a:rPr lang="en-US" sz="1400" dirty="0" smtClean="0"/>
              <a:t> IP optics </a:t>
            </a:r>
            <a:r>
              <a:rPr lang="en-US" sz="1400" dirty="0" smtClean="0">
                <a:sym typeface="Wingdings" panose="05000000000000000000" pitchFamily="2" charset="2"/>
              </a:rPr>
              <a:t>→ backgrounds from tails…</a:t>
            </a:r>
            <a:endParaRPr lang="fr-FR" sz="14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735" y="2929841"/>
            <a:ext cx="2622753" cy="71518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-36512" y="908720"/>
            <a:ext cx="1368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008000"/>
                </a:solidFill>
              </a:rPr>
              <a:t>O</a:t>
            </a:r>
            <a:r>
              <a:rPr lang="fr-FR" sz="1600" dirty="0" err="1" smtClean="0">
                <a:solidFill>
                  <a:srgbClr val="008000"/>
                </a:solidFill>
              </a:rPr>
              <a:t>pportunities</a:t>
            </a:r>
            <a:endParaRPr lang="fr-FR" sz="1600" baseline="30000" dirty="0">
              <a:solidFill>
                <a:srgbClr val="008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-36512" y="1578278"/>
            <a:ext cx="11521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6600"/>
                </a:solidFill>
              </a:rPr>
              <a:t>Challenges</a:t>
            </a:r>
            <a:r>
              <a:rPr lang="fr-FR" sz="1600" baseline="30000" dirty="0" smtClean="0">
                <a:solidFill>
                  <a:srgbClr val="FF6600"/>
                </a:solidFill>
              </a:rPr>
              <a:t> </a:t>
            </a:r>
            <a:endParaRPr lang="fr-FR" sz="1600" baseline="30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35935" r="59990" b="41681"/>
          <a:stretch/>
        </p:blipFill>
        <p:spPr>
          <a:xfrm>
            <a:off x="4904525" y="5605131"/>
            <a:ext cx="1539102" cy="992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4" y="116631"/>
            <a:ext cx="8748464" cy="1504625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500" dirty="0" smtClean="0">
                <a:solidFill>
                  <a:srgbClr val="990099"/>
                </a:solidFill>
              </a:rPr>
              <a:t>Two complementary techniques for fast luminosity measurements</a:t>
            </a:r>
            <a:br>
              <a:rPr lang="en-US" sz="2500" dirty="0" smtClean="0">
                <a:solidFill>
                  <a:srgbClr val="990099"/>
                </a:solidFill>
              </a:rPr>
            </a:br>
            <a:r>
              <a:rPr lang="en-US" sz="400" dirty="0" smtClean="0"/>
              <a:t/>
            </a:r>
            <a:br>
              <a:rPr lang="en-US" sz="400" dirty="0" smtClean="0"/>
            </a:br>
            <a:r>
              <a:rPr lang="en-US" sz="2000" dirty="0" smtClean="0"/>
              <a:t>                          </a:t>
            </a:r>
            <a:r>
              <a:rPr lang="en-US" sz="1800" dirty="0" smtClean="0"/>
              <a:t>- compare / collaborate / mutually supporting </a:t>
            </a:r>
            <a:br>
              <a:rPr lang="en-US" sz="1800" dirty="0" smtClean="0"/>
            </a:br>
            <a:r>
              <a:rPr lang="en-US" sz="1800" dirty="0" smtClean="0"/>
              <a:t>                            - share simulation, mechanics, some data…</a:t>
            </a:r>
            <a:br>
              <a:rPr lang="en-US" sz="1800" dirty="0" smtClean="0"/>
            </a:br>
            <a:r>
              <a:rPr lang="en-US" sz="1800" dirty="0"/>
              <a:t> </a:t>
            </a:r>
            <a:r>
              <a:rPr lang="en-US" sz="1800" dirty="0" smtClean="0"/>
              <a:t>                           - since 2012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98886"/>
            <a:ext cx="3773360" cy="449994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en-CA" sz="1800" b="1" dirty="0" smtClean="0">
                <a:solidFill>
                  <a:srgbClr val="0000FF"/>
                </a:solidFill>
              </a:rPr>
              <a:t>LumiBelle2 / </a:t>
            </a:r>
            <a:r>
              <a:rPr lang="en-CA" sz="1800" b="1" dirty="0" err="1" smtClean="0">
                <a:solidFill>
                  <a:srgbClr val="0000FF"/>
                </a:solidFill>
              </a:rPr>
              <a:t>IJCLab</a:t>
            </a:r>
            <a:endParaRPr lang="en-CA" sz="1800" b="1" dirty="0" smtClean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1967645"/>
            <a:ext cx="4120514" cy="453243"/>
          </a:xfrm>
          <a:prstGeom prst="rect">
            <a:avLst/>
          </a:prstGeom>
        </p:spPr>
        <p:txBody>
          <a:bodyPr vert="horz" lIns="0" tIns="45720" rIns="0" bIns="45720" numCol="1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100" b="1" dirty="0">
                <a:solidFill>
                  <a:srgbClr val="0000FF"/>
                </a:solidFill>
              </a:rPr>
              <a:t>ZDLM (Zero Degree Luminosity Monitor</a:t>
            </a:r>
            <a:r>
              <a:rPr lang="en-CA" sz="2100" b="1" dirty="0" smtClean="0">
                <a:solidFill>
                  <a:srgbClr val="0000FF"/>
                </a:solidFill>
              </a:rPr>
              <a:t>) / KEK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395536" y="2564904"/>
                <a:ext cx="3969219" cy="1467251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itchFamily="34" charset="0"/>
                  <a:buChar char="•"/>
                </a:pPr>
                <a:r>
                  <a:rPr lang="en-CA" sz="1700" dirty="0"/>
                  <a:t>single crystal CVD diamond </a:t>
                </a:r>
                <a:r>
                  <a:rPr lang="en-CA" sz="1700" dirty="0" smtClean="0"/>
                  <a:t>sensors</a:t>
                </a:r>
              </a:p>
              <a:p>
                <a:pP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 smtClean="0">
                        <a:latin typeface="Cambria Math"/>
                      </a:rPr>
                      <m:t>4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4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0.5</m:t>
                    </m:r>
                    <m:r>
                      <a:rPr lang="en-CA" sz="1700" b="0" i="1" dirty="0" smtClean="0">
                        <a:latin typeface="Cambria Math"/>
                      </a:rPr>
                      <m:t>/0.14</m:t>
                    </m:r>
                    <m:r>
                      <a:rPr lang="en-CA" sz="1700" i="1" dirty="0" smtClean="0">
                        <a:latin typeface="Cambria Math"/>
                      </a:rPr>
                      <m:t> </m:t>
                    </m:r>
                    <m:r>
                      <a:rPr lang="en-CA" sz="170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CA" sz="1700" i="1" dirty="0" smtClean="0">
                        <a:latin typeface="Cambria Math"/>
                      </a:rPr>
                      <m:t> </m:t>
                    </m:r>
                  </m:oMath>
                </a14:m>
                <a:endParaRPr lang="en-CA" sz="1700" dirty="0" smtClean="0"/>
              </a:p>
              <a:p>
                <a:pPr>
                  <a:buFont typeface="Arial" pitchFamily="34" charset="0"/>
                  <a:buChar char="•"/>
                </a:pPr>
                <a:r>
                  <a:rPr lang="en-CA" sz="1700" dirty="0" smtClean="0"/>
                  <a:t>Fast charge/current amplifiers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CA" sz="1700" dirty="0"/>
                  <a:t>Digital </a:t>
                </a:r>
                <a:r>
                  <a:rPr lang="en-CA" sz="1700" dirty="0" smtClean="0"/>
                  <a:t>electronics and processing</a:t>
                </a:r>
                <a:endParaRPr lang="en-CA" sz="1700" dirty="0"/>
              </a:p>
              <a:p>
                <a:pPr>
                  <a:buFont typeface="Arial" pitchFamily="34" charset="0"/>
                  <a:buChar char="•"/>
                </a:pPr>
                <a:endParaRPr lang="en-CA" dirty="0" smtClean="0"/>
              </a:p>
              <a:p>
                <a:pPr>
                  <a:buFont typeface="Arial" pitchFamily="34" charset="0"/>
                  <a:buChar char="•"/>
                </a:pPr>
                <a:endParaRPr lang="en-CA" dirty="0" smtClean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564904"/>
                <a:ext cx="3969219" cy="1467251"/>
              </a:xfrm>
              <a:prstGeom prst="rect">
                <a:avLst/>
              </a:prstGeom>
              <a:blipFill>
                <a:blip r:embed="rId4"/>
                <a:stretch>
                  <a:fillRect l="-2919" t="-4167" b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499992" y="2564904"/>
                <a:ext cx="4392488" cy="1584176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itchFamily="34" charset="0"/>
                  <a:buChar char="•"/>
                </a:pPr>
                <a:r>
                  <a:rPr lang="en-CA" sz="1700" dirty="0" smtClean="0"/>
                  <a:t>Cherenkov and scintillator detectors</a:t>
                </a:r>
              </a:p>
              <a:p>
                <a:pP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 smtClean="0">
                        <a:latin typeface="Cambria Math"/>
                      </a:rPr>
                      <m:t>15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15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64 </m:t>
                    </m:r>
                    <m:r>
                      <a:rPr lang="en-CA" sz="170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CA" sz="1700" dirty="0" smtClean="0"/>
                  <a:t> </a:t>
                </a:r>
                <a:r>
                  <a:rPr lang="it-IT" sz="1700" dirty="0"/>
                  <a:t>LGSO non-organic scintillator and ES-crystal (quartz</a:t>
                </a:r>
                <a:r>
                  <a:rPr lang="it-IT" sz="1700" dirty="0" smtClean="0"/>
                  <a:t>)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it-IT" sz="1700" dirty="0" smtClean="0"/>
                  <a:t>Photomultipliers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CA" sz="1700" dirty="0" smtClean="0"/>
                  <a:t>Analog &amp; digital processing</a:t>
                </a:r>
              </a:p>
              <a:p>
                <a:pPr>
                  <a:buFont typeface="Arial" pitchFamily="34" charset="0"/>
                  <a:buChar char="•"/>
                </a:pPr>
                <a:endParaRPr lang="en-CA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564904"/>
                <a:ext cx="4392488" cy="1584176"/>
              </a:xfrm>
              <a:prstGeom prst="rect">
                <a:avLst/>
              </a:prstGeom>
              <a:blipFill>
                <a:blip r:embed="rId5"/>
                <a:stretch>
                  <a:fillRect l="-2635" t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0" t="43937" r="19180" b="23786"/>
          <a:stretch/>
        </p:blipFill>
        <p:spPr>
          <a:xfrm>
            <a:off x="7876018" y="4404832"/>
            <a:ext cx="490812" cy="104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57764" r="61521" b="18810"/>
          <a:stretch/>
        </p:blipFill>
        <p:spPr>
          <a:xfrm>
            <a:off x="5158083" y="4713751"/>
            <a:ext cx="1079771" cy="875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0" t="15328" r="18890" b="58643"/>
          <a:stretch/>
        </p:blipFill>
        <p:spPr>
          <a:xfrm>
            <a:off x="6660550" y="5480576"/>
            <a:ext cx="1729100" cy="972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43753" r="36680" b="28123"/>
          <a:stretch/>
        </p:blipFill>
        <p:spPr>
          <a:xfrm>
            <a:off x="6668310" y="4394178"/>
            <a:ext cx="1065178" cy="105104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04695"/>
            <a:ext cx="2803677" cy="16486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772816"/>
            <a:ext cx="4176464" cy="4968552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9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840760" cy="86409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>What for / specs ?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0527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“Dithering” feedback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39552" y="1556792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Correct for few Hz horizontal motion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79 Hz orbit “dithering” + </a:t>
            </a:r>
            <a:r>
              <a:rPr lang="en-US" sz="1400" dirty="0" smtClean="0">
                <a:solidFill>
                  <a:srgbClr val="0000FF"/>
                </a:solidFill>
              </a:rPr>
              <a:t>luminosity sampling @ 1 kHz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reconstruct baseline freq. + 2</a:t>
            </a:r>
            <a:r>
              <a:rPr lang="en-US" sz="1400" baseline="30000" dirty="0" smtClean="0">
                <a:sym typeface="Wingdings" panose="05000000000000000000" pitchFamily="2" charset="2"/>
              </a:rPr>
              <a:t>nd</a:t>
            </a:r>
            <a:r>
              <a:rPr lang="en-US" sz="1400" dirty="0" smtClean="0">
                <a:sym typeface="Wingdings" panose="05000000000000000000" pitchFamily="2" charset="2"/>
              </a:rPr>
              <a:t> harmonic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ym typeface="Wingdings" panose="05000000000000000000" pitchFamily="2" charset="2"/>
              </a:rPr>
              <a:t>E</a:t>
            </a:r>
            <a:r>
              <a:rPr lang="en-US" sz="1400" dirty="0" smtClean="0">
                <a:sym typeface="Wingdings" panose="05000000000000000000" pitchFamily="2" charset="2"/>
              </a:rPr>
              <a:t>fficient separation from other “slow” variations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1% relative precision </a:t>
            </a:r>
            <a:r>
              <a:rPr lang="en-US" sz="1400" dirty="0" smtClean="0">
                <a:sym typeface="Wingdings" panose="05000000000000000000" pitchFamily="2" charset="2"/>
              </a:rPr>
              <a:t>@ 1 kHz sufficient (</a:t>
            </a:r>
            <a:r>
              <a:rPr lang="en-US" sz="1000" dirty="0">
                <a:sym typeface="Wingdings" panose="05000000000000000000" pitchFamily="2" charset="2"/>
              </a:rPr>
              <a:t>c</a:t>
            </a:r>
            <a:r>
              <a:rPr lang="en-US" sz="1000" dirty="0" smtClean="0">
                <a:sym typeface="Wingdings" panose="05000000000000000000" pitchFamily="2" charset="2"/>
              </a:rPr>
              <a:t>f. C.-G. Pang et al., </a:t>
            </a:r>
            <a:r>
              <a:rPr lang="pt-BR" sz="1000" dirty="0" smtClean="0">
                <a:sym typeface="Wingdings" panose="05000000000000000000" pitchFamily="2" charset="2"/>
              </a:rPr>
              <a:t>J.Phys.Conf.Ser</a:t>
            </a:r>
            <a:r>
              <a:rPr lang="pt-BR" sz="1000" dirty="0">
                <a:sym typeface="Wingdings" panose="05000000000000000000" pitchFamily="2" charset="2"/>
              </a:rPr>
              <a:t>. 1067 (2018) no.7, </a:t>
            </a:r>
            <a:r>
              <a:rPr lang="pt-BR" sz="1000" dirty="0" smtClean="0">
                <a:sym typeface="Wingdings" panose="05000000000000000000" pitchFamily="2" charset="2"/>
              </a:rPr>
              <a:t>072023</a:t>
            </a:r>
            <a:r>
              <a:rPr lang="pt-BR" sz="14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t-BR" sz="1400" dirty="0" smtClean="0">
                <a:sym typeface="Wingdings" panose="05000000000000000000" pitchFamily="2" charset="2"/>
              </a:rPr>
              <a:t>Provide analog signal as input to lock-in amplifier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107504" y="82377"/>
            <a:ext cx="9058504" cy="970359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&amp;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slow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beam position variations at IP require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3200" dirty="0" smtClean="0"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624" y="1124745"/>
            <a:ext cx="8499009" cy="302839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200" dirty="0">
                <a:solidFill>
                  <a:srgbClr val="0000CC"/>
                </a:solidFill>
                <a:latin typeface="Calibri" pitchFamily="34" charset="0"/>
              </a:rPr>
              <a:t>B</a:t>
            </a:r>
            <a:r>
              <a:rPr lang="en-US" altLang="ja-JP" sz="2200" dirty="0" smtClean="0">
                <a:solidFill>
                  <a:srgbClr val="0000CC"/>
                </a:solidFill>
                <a:latin typeface="Calibri" pitchFamily="34" charset="0"/>
              </a:rPr>
              <a:t>eam-beam deflection</a:t>
            </a:r>
            <a:r>
              <a:rPr lang="en-US" altLang="ja-JP" sz="2200" dirty="0" smtClean="0">
                <a:latin typeface="Calibri" pitchFamily="34" charset="0"/>
              </a:rPr>
              <a:t> for fast vertical motion</a:t>
            </a: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200" dirty="0" smtClean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200" dirty="0" smtClean="0">
                <a:latin typeface="Calibri" pitchFamily="34" charset="0"/>
              </a:rPr>
              <a:t>by “dithering” for slower horizontal motion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latin typeface="Calibri" pitchFamily="34" charset="0"/>
            </a:endParaRPr>
          </a:p>
          <a:p>
            <a:endParaRPr lang="en-US" altLang="ja-JP" sz="2800" dirty="0"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842963" y="1630933"/>
            <a:ext cx="7113413" cy="1870075"/>
            <a:chOff x="960039" y="2218318"/>
            <a:chExt cx="7112695" cy="186997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571279" y="2302319"/>
              <a:ext cx="25002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5nm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1/10</a:t>
              </a:r>
              <a:r>
                <a:rPr lang="en-US" altLang="ja-JP" sz="1800" dirty="0" smtClean="0">
                  <a:latin typeface="Symbol" pitchFamily="18" charset="2"/>
                </a:rPr>
                <a:t>s</a:t>
              </a:r>
              <a:r>
                <a:rPr lang="en-US" altLang="ja-JP" sz="1800" baseline="-25000" dirty="0" smtClean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3" y="2218318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7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1.3</a:t>
              </a:r>
              <a:r>
                <a:rPr lang="en-US" altLang="ja-JP" sz="1800" dirty="0" smtClean="0">
                  <a:latin typeface="Symbol" pitchFamily="18" charset="2"/>
                </a:rPr>
                <a:t>m</a:t>
              </a:r>
              <a:r>
                <a:rPr lang="en-US" altLang="ja-JP" sz="1800" dirty="0" smtClean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644231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1241425" y="5589240"/>
            <a:ext cx="2166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1241425" y="4331940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3460750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385762" y="4728244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36" y="2433082"/>
            <a:ext cx="336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ertical vibration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6016" y="4077072"/>
            <a:ext cx="36619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Horizontal motion       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few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Hz </a:t>
            </a:r>
          </a:p>
          <a:p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  79 Hz</a:t>
            </a:r>
            <a:endParaRPr lang="en-US" altLang="ja-JP" sz="2000" dirty="0">
              <a:solidFill>
                <a:srgbClr val="0070C0"/>
              </a:solidFill>
              <a:latin typeface="Calibri" pitchFamily="34" charset="0"/>
              <a:sym typeface="Symbol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 smtClean="0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eas.)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3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-  m</a:t>
            </a:r>
            <a:r>
              <a:rPr lang="en-US" altLang="ja-JP" sz="1600" dirty="0" smtClean="0">
                <a:latin typeface="Calibri" pitchFamily="34" charset="0"/>
              </a:rPr>
              <a:t>inimize f</a:t>
            </a:r>
            <a:r>
              <a:rPr lang="en-US" altLang="ja-JP" sz="1600" baseline="-25000" dirty="0" smtClean="0">
                <a:latin typeface="Calibri" pitchFamily="34" charset="0"/>
              </a:rPr>
              <a:t>0</a:t>
            </a:r>
            <a:r>
              <a:rPr lang="en-US" altLang="ja-JP" sz="1600" dirty="0" smtClean="0">
                <a:latin typeface="Calibri" pitchFamily="34" charset="0"/>
              </a:rPr>
              <a:t> output component</a:t>
            </a:r>
          </a:p>
          <a:p>
            <a:r>
              <a:rPr lang="en-US" altLang="ja-JP" sz="1600" dirty="0" smtClean="0">
                <a:latin typeface="Calibri" pitchFamily="34" charset="0"/>
              </a:rPr>
              <a:t>-  dithering </a:t>
            </a:r>
            <a:r>
              <a:rPr lang="en-US" altLang="ja-JP" sz="1600" dirty="0" smtClean="0">
                <a:latin typeface="Calibri" pitchFamily="34" charset="0"/>
                <a:sym typeface="Symbol"/>
              </a:rPr>
              <a:t> </a:t>
            </a:r>
            <a:r>
              <a:rPr lang="en-US" altLang="ja-JP" sz="1600" dirty="0" err="1" smtClean="0">
                <a:latin typeface="Calibri" pitchFamily="34" charset="0"/>
              </a:rPr>
              <a:t>lumi</a:t>
            </a:r>
            <a:r>
              <a:rPr lang="en-US" altLang="ja-JP" sz="1600" dirty="0" smtClean="0">
                <a:latin typeface="Calibri" pitchFamily="34" charset="0"/>
              </a:rPr>
              <a:t>. signal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 phase</a:t>
            </a:r>
            <a:r>
              <a:rPr lang="en-US" altLang="ja-JP" sz="1600" dirty="0" smtClean="0">
                <a:latin typeface="Calibri" pitchFamily="34" charset="0"/>
              </a:rPr>
              <a:t> 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4201924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1262202" y="481086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784" y="4325034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1835696" y="5045114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pic>
        <p:nvPicPr>
          <p:cNvPr id="2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4" y="5882357"/>
            <a:ext cx="3764611" cy="85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32"/>
          <p:cNvPicPr preferRelativeResize="0"/>
          <p:nvPr/>
        </p:nvPicPr>
        <p:blipFill rotWithShape="1">
          <a:blip r:embed="rId4">
            <a:alphaModFix/>
          </a:blip>
          <a:srcRect b="31692"/>
          <a:stretch/>
        </p:blipFill>
        <p:spPr>
          <a:xfrm>
            <a:off x="3923928" y="5785496"/>
            <a:ext cx="3024336" cy="10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25"/>
          <p:cNvSpPr txBox="1"/>
          <p:nvPr/>
        </p:nvSpPr>
        <p:spPr>
          <a:xfrm rot="-5400000">
            <a:off x="3346634" y="6164074"/>
            <a:ext cx="1224136" cy="2184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002060"/>
                </a:solidFill>
              </a:rPr>
              <a:t>LUMINOSITY</a:t>
            </a:r>
          </a:p>
        </p:txBody>
      </p:sp>
      <p:sp>
        <p:nvSpPr>
          <p:cNvPr id="32" name="TextBox 2"/>
          <p:cNvSpPr txBox="1"/>
          <p:nvPr/>
        </p:nvSpPr>
        <p:spPr>
          <a:xfrm rot="-5400000">
            <a:off x="3579715" y="5711849"/>
            <a:ext cx="797668" cy="2532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FF0000"/>
                </a:solidFill>
              </a:rPr>
              <a:t>DITHERING</a:t>
            </a:r>
          </a:p>
        </p:txBody>
      </p:sp>
      <p:pic>
        <p:nvPicPr>
          <p:cNvPr id="33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31681" t="24729" r="30077" b="24638"/>
          <a:stretch>
            <a:fillRect/>
          </a:stretch>
        </p:blipFill>
        <p:spPr>
          <a:xfrm>
            <a:off x="7405329" y="5598533"/>
            <a:ext cx="1631167" cy="1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ithering coil x 12"/>
          <p:cNvSpPr txBox="1"/>
          <p:nvPr/>
        </p:nvSpPr>
        <p:spPr>
          <a:xfrm>
            <a:off x="7956376" y="5327630"/>
            <a:ext cx="112145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1100" dirty="0"/>
              <a:t>Dithering coil x 12</a:t>
            </a:r>
          </a:p>
        </p:txBody>
      </p:sp>
      <p:sp>
        <p:nvSpPr>
          <p:cNvPr id="35" name="Dithering coil x 12"/>
          <p:cNvSpPr txBox="1"/>
          <p:nvPr/>
        </p:nvSpPr>
        <p:spPr>
          <a:xfrm>
            <a:off x="1187624" y="4005064"/>
            <a:ext cx="3570847" cy="26161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100" dirty="0" smtClean="0"/>
              <a:t>Cf. WEXBA04 by Yoshihiro Funakoshi, Wednesday, 11:20 am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4099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19201</TotalTime>
  <Words>2557</Words>
  <Application>Microsoft Office PowerPoint</Application>
  <PresentationFormat>Affichage à l'écran (4:3)</PresentationFormat>
  <Paragraphs>452</Paragraphs>
  <Slides>33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ＭＳ Ｐゴシック</vt:lpstr>
      <vt:lpstr>Apple Braille Outline 6 Dot</vt:lpstr>
      <vt:lpstr>Arial</vt:lpstr>
      <vt:lpstr>Calibri</vt:lpstr>
      <vt:lpstr>Cambria Math</vt:lpstr>
      <vt:lpstr>Marker Felt</vt:lpstr>
      <vt:lpstr>Symbol</vt:lpstr>
      <vt:lpstr>Times New Roman</vt:lpstr>
      <vt:lpstr>Wingdings</vt:lpstr>
      <vt:lpstr>Thème Office</vt:lpstr>
      <vt:lpstr>Fast luminosity measurements for SuperKEKB</vt:lpstr>
      <vt:lpstr>Exploring the luminosity frontier with SuperKEKB</vt:lpstr>
      <vt:lpstr>Présentation PowerPoint</vt:lpstr>
      <vt:lpstr>Présentation PowerPoint</vt:lpstr>
      <vt:lpstr>Présentation PowerPoint</vt:lpstr>
      <vt:lpstr>Présentation PowerPoint</vt:lpstr>
      <vt:lpstr>Two complementary techniques for fast luminosity measurements                            - compare / collaborate / mutually supporting                              - share simulation, mechanics, some data…                             - since 2012</vt:lpstr>
      <vt:lpstr>What for / specs ?</vt:lpstr>
      <vt:lpstr>Fast &amp; slow beam position variations at IP require feedback corrections</vt:lpstr>
      <vt:lpstr>What for / specs ?</vt:lpstr>
      <vt:lpstr>How ?    </vt:lpstr>
      <vt:lpstr>Présentation PowerPoint</vt:lpstr>
      <vt:lpstr>Where ?</vt:lpstr>
      <vt:lpstr>LumiBelle2 diamond sensor signals</vt:lpstr>
      <vt:lpstr>LumiBelle2 signal processing</vt:lpstr>
      <vt:lpstr>Background study</vt:lpstr>
      <vt:lpstr>First collisions (luminosity): 25 April, 2018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Summary</vt:lpstr>
      <vt:lpstr>Extra slides</vt:lpstr>
      <vt:lpstr>Beam size estimation with vertical offset scans</vt:lpstr>
      <vt:lpstr>Sensitive luminosity monitor important to correct optical aberrations in vertical IP beam size  very low intensity essential to avoid beam-beam effects:  (1) confusion from blow-up, (2) biased beam size estimates</vt:lpstr>
      <vt:lpstr>LumiBelle2 bunch-by-bunch luminosities, folded vertical bunch sizes and relative offsets</vt:lpstr>
      <vt:lpstr>LumiBelle2 bunch-by-bunch luminosities at higher current : larger values for 1st bunches → transient beam loading effect may bias bunch-by-bunch current measurement for first bunches (M. Tobiyama)</vt:lpstr>
      <vt:lpstr>Fast &amp; slow beam position variations at IP require feedback corrections</vt:lpstr>
      <vt:lpstr>1st dithering feedback test in Phase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Toshiko Yuasa France-Japan Particle Physics Laboratory</dc:title>
  <dc:creator>Philipe Bambade</dc:creator>
  <cp:lastModifiedBy>Philippe Bambade</cp:lastModifiedBy>
  <cp:revision>1209</cp:revision>
  <dcterms:created xsi:type="dcterms:W3CDTF">2014-05-14T12:34:51Z</dcterms:created>
  <dcterms:modified xsi:type="dcterms:W3CDTF">2020-11-19T17:12:38Z</dcterms:modified>
</cp:coreProperties>
</file>