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3" r:id="rId2"/>
    <p:sldId id="635" r:id="rId3"/>
    <p:sldId id="281" r:id="rId4"/>
    <p:sldId id="630" r:id="rId5"/>
    <p:sldId id="628" r:id="rId6"/>
    <p:sldId id="631" r:id="rId7"/>
    <p:sldId id="629" r:id="rId8"/>
    <p:sldId id="632" r:id="rId9"/>
    <p:sldId id="634" r:id="rId10"/>
    <p:sldId id="636" r:id="rId11"/>
    <p:sldId id="626" r:id="rId12"/>
    <p:sldId id="641" r:id="rId13"/>
    <p:sldId id="271" r:id="rId14"/>
    <p:sldId id="633" r:id="rId15"/>
    <p:sldId id="283" r:id="rId16"/>
    <p:sldId id="282" r:id="rId17"/>
    <p:sldId id="637" r:id="rId18"/>
    <p:sldId id="270" r:id="rId19"/>
    <p:sldId id="268" r:id="rId20"/>
    <p:sldId id="638" r:id="rId21"/>
    <p:sldId id="284" r:id="rId22"/>
    <p:sldId id="266" r:id="rId23"/>
    <p:sldId id="269" r:id="rId24"/>
    <p:sldId id="639" r:id="rId25"/>
    <p:sldId id="640" r:id="rId26"/>
    <p:sldId id="642" r:id="rId27"/>
    <p:sldId id="285" r:id="rId28"/>
    <p:sldId id="263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745"/>
  </p:normalViewPr>
  <p:slideViewPr>
    <p:cSldViewPr snapToGrid="0" snapToObjects="1">
      <p:cViewPr varScale="1">
        <p:scale>
          <a:sx n="99" d="100"/>
          <a:sy n="99" d="100"/>
        </p:scale>
        <p:origin x="48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300697F-5B83-6341-9E5A-941CDFF205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91CAC8-838C-164B-9C45-17AE74D14E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55AD7-0D9B-9C47-8A5F-764C0207F880}" type="datetimeFigureOut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4BA79C-9C00-4A45-8E7B-13D527E915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788D1D-1780-474B-9530-240A667C53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3F955-5D80-1746-9BB2-DE059A923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059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A5D6D-F786-476B-930F-AF3D94F96679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0F61C-520D-42BA-B1B7-B73ABE174A0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0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0F61C-520D-42BA-B1B7-B73ABE174A0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12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3EAB5-F1A3-AB45-8487-972210AE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2B1DC9-D341-5F42-8214-D4773A2F9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81960-8D9D-A84E-ADBF-A8B62632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BF19B-DACA-490D-BBFD-DE5D103CF7B5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560A80-0B42-FA40-88FC-CBA20208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2A5C3D-DB75-BB4B-AD00-2C4A4110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58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2B0A04-84FE-A647-BEBE-34EE1605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5EC9B2-19CC-464D-9137-77A65FBF4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123EC4-8B47-F741-83FB-250E55805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562B1-D593-4E5E-8318-96ED84D34A49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27C10-297F-CD48-8444-15594010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C8BA61-AAED-594D-A725-A5268B8E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0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6A8906-25A2-9944-AA88-E5132102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07D721-BB6C-604C-9B5D-F960909FF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E6348D-F19D-604A-B3D0-3FB0C649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E1B3-AE6D-408F-912D-7C18593EBB14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A17A8F-DC03-2546-914D-65FDEC38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5F0691-FFC6-9649-B829-758EC49D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258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E1D3C-76EA-47EF-9389-CA18AD75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7751F-E502-4940-BA56-D984A90FF033}" type="datetime1">
              <a:rPr lang="fr-FR" smtClean="0"/>
              <a:t>20/10/2020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87C6A-FFAD-445F-8338-587DA881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34A7A7-1D70-4F5F-89E6-F20D400D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0C02-5362-45ED-B673-FA64574C010B}" type="slidenum">
              <a:rPr lang="en-GB" smtClean="0"/>
              <a:t>‹N°›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97F7AF-2F55-4961-A784-BE25599A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200" y="154800"/>
            <a:ext cx="8830800" cy="7704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17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7E42F-E855-C544-9C3A-BD5505306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81D164-598A-6A48-AFC7-E74613DB1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0F5914-27E6-084A-A127-4258D422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5A14-00AF-4D80-BE0C-73969584E994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6A6E88-6E4A-AF4E-9848-25C699E2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746147-E3FA-E143-8DA9-08C5C3DE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86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34802-27F2-0544-8781-0A5F0920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B5C02D-AA3A-7A42-A74C-0CBE81C2B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C1C2F-2A3A-AA4C-99E6-9A749E99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D07B-191B-48EB-A526-B58355058B03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AD26EF-C82D-FC4A-854A-F8A811EF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0B0E89-4AA8-0E4E-9775-C4A50B31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1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CD74E1-D60E-6942-9966-2581F05FE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90A252-C51A-9445-A758-3896742A5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321E27-9DC2-3548-9949-E28B0BA74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FFA918-F2D4-9542-AAF3-43074F28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E25D-6990-48F1-8043-081BF53ED33E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46962D-A6EB-4E42-9F50-C8FBF8D6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5E30B4-B0FF-7D41-864A-43F3330A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40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5F6E8-6B8F-1244-B712-70AE2780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C8D8CB-69EC-CB41-A841-69825280B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788624-E653-B74C-97FC-A794C0866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7119AF4-718E-3D4B-9172-75FA1781A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946AA81-6F47-1A4E-A0E8-DE6A55B35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5DB506-633E-1244-8F69-8FAE72DFC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309E-547A-4E4D-8C6C-EE8305012F92}" type="datetime1">
              <a:rPr lang="fr-FR" smtClean="0"/>
              <a:t>20/10/2020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6DC272-7858-554C-AF44-35EF7636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83B8D1-E424-E34E-8B33-522AE479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43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83648-CC84-9B4D-AAD6-65DA58F6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7F569D-9AE9-6C46-9C3A-A870F2A1E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E562-8E84-4FE6-A744-E57DEF00D6EB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77A75F-5C90-D640-BF20-4AA2D927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6E69F3-2A1A-A44F-B454-7CE5E718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7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6D11774-2110-E243-B20C-D168E26E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CD58-409F-4F9D-933A-DB1914C664C7}" type="datetime1">
              <a:rPr lang="fr-FR" smtClean="0"/>
              <a:t>20/10/2020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A00C47-6946-EB45-A5DB-87AC83F8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71FBE7-9A1E-A642-A71F-3339649E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85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DDA0-ED1D-284C-B78E-52DCE3FE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3A4E98-36A8-774C-B53D-B4C441E5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99D5E1-5E2C-1F42-B7ED-19C160552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38C440-53CC-244B-8E60-5F88C52B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D641-A231-4A73-8379-4FE1B98A9C8F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BB2F3A-61F5-4948-B307-CE9BF1D2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127729-5D4D-CA4E-B6CE-EAA8E979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14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70E9A-70E2-2E45-9060-F71270A6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DF66D8-F006-4342-9166-F75A29493E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848CB3-BBDA-3F47-B89A-A0BE95756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2B6BBA-3D0B-DA49-ADD9-E3696515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53DF-0F39-4D88-9CCB-9EFA946DA8AA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FC47F6-AFFA-A242-8739-4691E3844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6EA84F-3A36-834C-AE71-4D7B8942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74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572130-18CA-DA45-A939-D6EA8911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49ED94-42C8-E444-837E-545F7B4B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DE7023-B672-034B-ADE2-DF3B0A045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19914-010C-4F2D-A01E-5C63B8409A2B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AED5A1-F4AA-954A-82AA-0BF7F2F7C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07474-B9B1-314D-A7A5-5B6646681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E2099-9DAA-4A4D-A835-27B785DD23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64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2291B-E31B-4730-83A6-B5A1EF44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7" y="1928813"/>
            <a:ext cx="12067823" cy="1500187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/>
              <a:t>Construction the  ITK IJC of ATLAS experiment for Phase 2 Upgrade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EBDA09-EB0A-49FB-8481-DEAA23A32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822" y="5867809"/>
            <a:ext cx="9746363" cy="715872"/>
          </a:xfrm>
        </p:spPr>
        <p:txBody>
          <a:bodyPr/>
          <a:lstStyle/>
          <a:p>
            <a:r>
              <a:rPr lang="fr-FR" dirty="0"/>
              <a:t>Abdenour Lounis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B71FFB-141E-4483-B3B7-DB5D94D5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171" y="490171"/>
            <a:ext cx="2857143" cy="1419048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05E9148-277E-42B7-AD5B-2F4468EB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B90F-BA14-4908-83B0-E14B4219C2FC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96C2A0-D2D3-4124-8AEF-5991CDE8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6A54D4-4D61-4E41-9EE0-A889170C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Abdenour Lounis - French-Ukraine 2020 Workshop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607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63593-353D-4FA2-8504-6C0662A8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Verdana" panose="020B0604030504040204" pitchFamily="34" charset="0"/>
                <a:ea typeface="Verdana" panose="020B0604030504040204" pitchFamily="34" charset="0"/>
              </a:rPr>
              <a:t>The Cluster Ile de France </a:t>
            </a:r>
            <a:endParaRPr lang="en-GB" sz="3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EC5EAA4-4550-463D-80DD-97F6A13A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39" y="1687376"/>
            <a:ext cx="10515600" cy="4351338"/>
          </a:xfrm>
        </p:spPr>
        <p:txBody>
          <a:bodyPr/>
          <a:lstStyle/>
          <a:p>
            <a:r>
              <a:rPr lang="fr-FR" dirty="0" err="1"/>
              <a:t>Joigned</a:t>
            </a:r>
            <a:r>
              <a:rPr lang="fr-FR" dirty="0"/>
              <a:t> effort of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Laboratories</a:t>
            </a:r>
            <a:endParaRPr lang="fr-FR" dirty="0"/>
          </a:p>
          <a:p>
            <a:pPr lvl="1"/>
            <a:r>
              <a:rPr lang="fr-FR" dirty="0"/>
              <a:t>LPNHE (Université Pierre et Marie-Curie)</a:t>
            </a:r>
          </a:p>
          <a:p>
            <a:pPr lvl="1"/>
            <a:r>
              <a:rPr lang="fr-FR" dirty="0"/>
              <a:t>IJC </a:t>
            </a:r>
            <a:r>
              <a:rPr lang="fr-FR" dirty="0" err="1"/>
              <a:t>Lab</a:t>
            </a:r>
            <a:r>
              <a:rPr lang="fr-FR" dirty="0"/>
              <a:t> (Université Paris Saclay)</a:t>
            </a:r>
          </a:p>
          <a:p>
            <a:pPr lvl="1"/>
            <a:r>
              <a:rPr lang="fr-FR" dirty="0"/>
              <a:t>CEA-IRFU Saclay</a:t>
            </a:r>
          </a:p>
          <a:p>
            <a:pPr lvl="1"/>
            <a:endParaRPr lang="fr-FR" dirty="0"/>
          </a:p>
          <a:p>
            <a:r>
              <a:rPr lang="en-GB" dirty="0"/>
              <a:t>Overall commitment to contribute to 33% of the ITK outer barrel Pixel Construction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F027DB-C831-47BA-A34E-872C4564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8CA3-117E-469B-AE9F-E685ED1EFC99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51C965-3006-4B47-A94F-29982242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029A73-0319-4DBE-B39A-A554B6BAB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4183993"/>
            <a:ext cx="4549240" cy="25052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1331F0-532E-4730-8C3D-E2FBCF296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638" y="490171"/>
            <a:ext cx="2219676" cy="1102439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575F1A4-9724-4F87-A138-B963A49A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Abdenour Lounis - French-Ukraine 2020 Workshop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501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192" y="222866"/>
            <a:ext cx="10515600" cy="9706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Overall strategy for Module Production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7310D1-F746-4C14-A651-14A744ADF1DE}" type="datetime1">
              <a:rPr lang="fr-FR" smtClean="0"/>
              <a:t>20/10/2020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Abdenour Lounis - French-Ukraine 2020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EB285-C390-DA40-93B1-7DF0C946B12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Bild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47528" y="1412776"/>
            <a:ext cx="8352928" cy="48245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3A191B1-80D1-45BE-9A6F-40FF705BCEFC}"/>
              </a:ext>
            </a:extLst>
          </p:cNvPr>
          <p:cNvSpPr txBox="1"/>
          <p:nvPr/>
        </p:nvSpPr>
        <p:spPr>
          <a:xfrm>
            <a:off x="838200" y="2397883"/>
            <a:ext cx="120045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Electronics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3767F0-1918-4C6C-81E0-457FA0B752B8}"/>
              </a:ext>
            </a:extLst>
          </p:cNvPr>
          <p:cNvSpPr txBox="1"/>
          <p:nvPr/>
        </p:nvSpPr>
        <p:spPr>
          <a:xfrm>
            <a:off x="499532" y="4466122"/>
            <a:ext cx="14920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Sensor</a:t>
            </a:r>
            <a:r>
              <a:rPr lang="fr-FR" dirty="0"/>
              <a:t> Wafer 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E7802C-04AF-4A15-8282-9934DB007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775" y="4936020"/>
            <a:ext cx="3969225" cy="12221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5B15BF0-8E13-4924-83C7-8756304DC248}"/>
              </a:ext>
            </a:extLst>
          </p:cNvPr>
          <p:cNvSpPr txBox="1"/>
          <p:nvPr/>
        </p:nvSpPr>
        <p:spPr>
          <a:xfrm>
            <a:off x="9907698" y="6019672"/>
            <a:ext cx="1374094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/>
              <a:t>Module </a:t>
            </a:r>
            <a:r>
              <a:rPr lang="fr-FR" sz="1200" dirty="0" err="1"/>
              <a:t>assembled</a:t>
            </a:r>
            <a:endParaRPr lang="en-GB" sz="12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2E6D94-0E90-4AC9-A348-439632875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698" y="490171"/>
            <a:ext cx="1927616" cy="9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E8BD7-5397-46B8-B877-0848AF5F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02" y="136526"/>
            <a:ext cx="10515600" cy="739374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ATLAS Readout Chip developments  (LPNHE &amp; IJC are member of RD53 Collaboration)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E76BFFC-CE15-4187-ADA4-61D81EBA0C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9185" y="804882"/>
            <a:ext cx="5181600" cy="3092017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EF2494B-C10F-40DC-92F8-BABF71FE92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2933" y="4167789"/>
            <a:ext cx="5181600" cy="2498927"/>
          </a:xfr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6C8452-BA93-4ED4-BBCB-47E701BF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689-2E5D-4E66-9FA5-127DB7D2B4BF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2E9AF4-B792-4A4F-8A81-E4072F2F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12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0BB3F47-05E1-4C89-9AA6-C7A4553C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20" y="967340"/>
            <a:ext cx="4638675" cy="30384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D983E1-613B-4DF8-93BA-86342A8E9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002" y="4097255"/>
            <a:ext cx="3399271" cy="2683635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30F7BE5-EEF4-4A0B-8561-24D83CF659E7}"/>
              </a:ext>
            </a:extLst>
          </p:cNvPr>
          <p:cNvCxnSpPr/>
          <p:nvPr/>
        </p:nvCxnSpPr>
        <p:spPr>
          <a:xfrm flipH="1">
            <a:off x="8527983" y="2954956"/>
            <a:ext cx="82617" cy="1540042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3654BFC-2C14-4BF2-BAE2-958E57F3516F}"/>
              </a:ext>
            </a:extLst>
          </p:cNvPr>
          <p:cNvSpPr txBox="1"/>
          <p:nvPr/>
        </p:nvSpPr>
        <p:spPr>
          <a:xfrm>
            <a:off x="1745319" y="3852383"/>
            <a:ext cx="201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ITKpixV1 </a:t>
            </a:r>
            <a:r>
              <a:rPr lang="fr-FR" dirty="0" err="1"/>
              <a:t>properties</a:t>
            </a:r>
            <a:endParaRPr lang="en-GB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33919DCD-B2DC-41C8-8C92-CDD7C3638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77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0C70C-3153-4ED0-BF50-9D3D33449FA1}" type="datetime1">
              <a:rPr lang="fr-FR" smtClean="0"/>
              <a:t>20/10/2020</a:t>
            </a:fld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0C02-5362-45ED-B673-FA64574C010B}" type="slidenum">
              <a:rPr lang="en-GB" smtClean="0"/>
              <a:t>13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275720"/>
            <a:ext cx="8830800" cy="770400"/>
          </a:xfrm>
        </p:spPr>
        <p:txBody>
          <a:bodyPr>
            <a:normAutofit/>
          </a:bodyPr>
          <a:lstStyle/>
          <a:p>
            <a:r>
              <a:rPr lang="en-US" sz="2000" b="0" dirty="0">
                <a:latin typeface="Verdana" panose="020B0604030504040204" pitchFamily="34" charset="0"/>
                <a:ea typeface="Verdana" panose="020B0604030504040204" pitchFamily="34" charset="0"/>
              </a:rPr>
              <a:t>Quality Control  &amp; Assurance tasks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BC14177-FB24-F64C-BF11-E2C383698DF1}"/>
              </a:ext>
            </a:extLst>
          </p:cNvPr>
          <p:cNvSpPr txBox="1"/>
          <p:nvPr/>
        </p:nvSpPr>
        <p:spPr>
          <a:xfrm>
            <a:off x="2606565" y="14924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QC</a:t>
            </a:r>
            <a:endParaRPr lang="en-GB" sz="2800" b="1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4782B35-F029-AA47-AE9F-163FBC0AA3DA}"/>
              </a:ext>
            </a:extLst>
          </p:cNvPr>
          <p:cNvSpPr/>
          <p:nvPr/>
        </p:nvSpPr>
        <p:spPr>
          <a:xfrm>
            <a:off x="8812791" y="1492469"/>
            <a:ext cx="71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QA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35C449E-CB5A-C142-A4EC-2C61A87D3CB6}"/>
              </a:ext>
            </a:extLst>
          </p:cNvPr>
          <p:cNvSpPr txBox="1"/>
          <p:nvPr/>
        </p:nvSpPr>
        <p:spPr>
          <a:xfrm>
            <a:off x="528293" y="2201135"/>
            <a:ext cx="4931764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QC aims at identifying defects in the finished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Its goal is to identifying and discard faulty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 is a reactive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Tests are made as much as possible on the final product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75CB1CA-6409-494B-AB0E-2C3991F06760}"/>
              </a:ext>
            </a:extLst>
          </p:cNvPr>
          <p:cNvSpPr txBox="1"/>
          <p:nvPr/>
        </p:nvSpPr>
        <p:spPr>
          <a:xfrm>
            <a:off x="6689310" y="2138237"/>
            <a:ext cx="4931764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QA aims at preventing defects on the production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Its goal is to assure that the fault does not happen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It’s a proactive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Tests can be made on other structures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5F543A-694B-4609-AA35-E70E71B6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025" y="490171"/>
            <a:ext cx="1767289" cy="877754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5BB0B6-4406-4911-A48B-10CF2E17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</a:p>
        </p:txBody>
      </p:sp>
    </p:spTree>
    <p:extLst>
      <p:ext uri="{BB962C8B-B14F-4D97-AF65-F5344CB8AC3E}">
        <p14:creationId xmlns:p14="http://schemas.microsoft.com/office/powerpoint/2010/main" val="383158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59F03E2-A071-4CEC-B982-1410B824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11" y="77707"/>
            <a:ext cx="7746485" cy="799649"/>
          </a:xfrm>
        </p:spPr>
        <p:txBody>
          <a:bodyPr>
            <a:normAutofit/>
          </a:bodyPr>
          <a:lstStyle/>
          <a:p>
            <a:r>
              <a:rPr lang="fr-F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Working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operation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steps</a:t>
            </a: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 to follow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144F2106-EB45-403A-B865-970C98E69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24" y="106580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 err="1">
                <a:latin typeface="Arial Narrow" panose="020B0606020202030204" pitchFamily="34" charset="0"/>
              </a:rPr>
              <a:t>Planned</a:t>
            </a:r>
            <a:r>
              <a:rPr lang="fr-FR" sz="2000" b="1" dirty="0">
                <a:latin typeface="Arial Narrow" panose="020B0606020202030204" pitchFamily="34" charset="0"/>
              </a:rPr>
              <a:t> </a:t>
            </a:r>
            <a:r>
              <a:rPr lang="fr-FR" sz="2000" b="1" dirty="0" err="1">
                <a:latin typeface="Arial Narrow" panose="020B0606020202030204" pitchFamily="34" charset="0"/>
              </a:rPr>
              <a:t>Quality</a:t>
            </a:r>
            <a:r>
              <a:rPr lang="fr-FR" sz="2000" b="1" dirty="0">
                <a:latin typeface="Arial Narrow" panose="020B0606020202030204" pitchFamily="34" charset="0"/>
              </a:rPr>
              <a:t> Control </a:t>
            </a:r>
            <a:r>
              <a:rPr lang="fr-FR" sz="2000" b="1" dirty="0" err="1">
                <a:latin typeface="Arial Narrow" panose="020B0606020202030204" pitchFamily="34" charset="0"/>
              </a:rPr>
              <a:t>during</a:t>
            </a:r>
            <a:r>
              <a:rPr lang="fr-FR" sz="2000" b="1" dirty="0">
                <a:latin typeface="Arial Narrow" panose="020B0606020202030204" pitchFamily="34" charset="0"/>
              </a:rPr>
              <a:t> production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0F9E2C-86D6-447D-A6E4-29D6D2DE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A83-3EB1-43CC-A477-F524A95C462C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3B0C89-F382-41D1-80C0-9951F5B4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14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F98D2A-9303-4FAA-BCB3-0E41AC21F5F7}"/>
              </a:ext>
            </a:extLst>
          </p:cNvPr>
          <p:cNvSpPr/>
          <p:nvPr/>
        </p:nvSpPr>
        <p:spPr>
          <a:xfrm>
            <a:off x="429928" y="1531813"/>
            <a:ext cx="8588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 Narrow" panose="020B0606020202030204" pitchFamily="34" charset="0"/>
              </a:rPr>
              <a:t>Tests are divided into </a:t>
            </a:r>
            <a:r>
              <a:rPr lang="en-GB" sz="2000" u="sng" dirty="0">
                <a:latin typeface="Arial Narrow" panose="020B0606020202030204" pitchFamily="34" charset="0"/>
              </a:rPr>
              <a:t>Quality Control (QC</a:t>
            </a:r>
            <a:r>
              <a:rPr lang="en-GB" sz="2000" dirty="0">
                <a:latin typeface="Arial Narrow" panose="020B0606020202030204" pitchFamily="34" charset="0"/>
              </a:rPr>
              <a:t>) tests which are applied to all modules or their components and  </a:t>
            </a:r>
            <a:r>
              <a:rPr lang="en-GB" sz="2000" u="sng" dirty="0">
                <a:latin typeface="Arial Narrow" panose="020B0606020202030204" pitchFamily="34" charset="0"/>
              </a:rPr>
              <a:t>Quality Assurance (QA) </a:t>
            </a:r>
            <a:r>
              <a:rPr lang="en-GB" sz="2000" dirty="0">
                <a:latin typeface="Arial Narrow" panose="020B0606020202030204" pitchFamily="34" charset="0"/>
              </a:rPr>
              <a:t>tests, i.e. tests which are done on a subset of modules or their  components.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Bare module reception tests (QC)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 Module flex reception tests (QC)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latin typeface="Arial Narrow" panose="020B0606020202030204" pitchFamily="34" charset="0"/>
              </a:rPr>
              <a:t>Quality assurance tests to module flex (QA)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 Mass measurements and inspection of the fully assembled modules (QC)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 Wire bond pull testing (QC)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 Initial module tests (QC)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6020202030204" pitchFamily="34" charset="0"/>
              </a:rPr>
              <a:t> Long term module tests (QC)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latin typeface="Arial Narrow" panose="020B0606020202030204" pitchFamily="34" charset="0"/>
              </a:rPr>
              <a:t> Module tests beyond its operating range and destructive tests (QA)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839F3F-DED7-4DBC-8319-8E3ECDCF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021" y="4528073"/>
            <a:ext cx="1794076" cy="2193402"/>
          </a:xfrm>
          <a:prstGeom prst="rect">
            <a:avLst/>
          </a:prstGeom>
        </p:spPr>
      </p:pic>
      <p:pic>
        <p:nvPicPr>
          <p:cNvPr id="7" name="Picture 1" descr="page2image26980960">
            <a:extLst>
              <a:ext uri="{FF2B5EF4-FFF2-40B4-BE49-F238E27FC236}">
                <a16:creationId xmlns:a16="http://schemas.microsoft.com/office/drawing/2014/main" id="{679B4DA9-0A56-490F-9222-5D9A8023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4097" y="1471528"/>
            <a:ext cx="2797991" cy="206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A50E8B-E5A3-45C8-AAF1-68B9AF2B6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775" y="490171"/>
            <a:ext cx="1786539" cy="887315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75275B2-8820-424B-9EC5-91E4B43A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88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5BB8E31-9735-4C33-B6DB-4342B258A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6731"/>
            <a:ext cx="10972732" cy="357806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7E6A4B1-90A2-49E4-AEBD-CE990561ACD9}"/>
              </a:ext>
            </a:extLst>
          </p:cNvPr>
          <p:cNvSpPr/>
          <p:nvPr/>
        </p:nvSpPr>
        <p:spPr>
          <a:xfrm>
            <a:off x="457132" y="2390618"/>
            <a:ext cx="7393509" cy="23151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164A5E-09D8-45D1-B7FB-556CF764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74" y="307259"/>
            <a:ext cx="105156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Module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Quality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Control/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Qualitly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Assurance-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Organization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in French Cluster 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EBBB9F-292E-46E9-8DB3-C435141A9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Sequences</a:t>
            </a:r>
            <a:r>
              <a:rPr lang="fr-FR" dirty="0"/>
              <a:t> for Module QA/QC </a:t>
            </a:r>
            <a:r>
              <a:rPr lang="fr-FR" dirty="0" err="1"/>
              <a:t>operations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461910-53EF-4FF2-92D3-F18580DC9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386" y="1690688"/>
            <a:ext cx="3592614" cy="1163709"/>
          </a:xfrm>
          <a:prstGeom prst="rect">
            <a:avLst/>
          </a:prstGeom>
        </p:spPr>
      </p:pic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70D928E7-515A-4F36-B947-40E36766B1A4}"/>
              </a:ext>
            </a:extLst>
          </p:cNvPr>
          <p:cNvSpPr/>
          <p:nvPr/>
        </p:nvSpPr>
        <p:spPr>
          <a:xfrm rot="5400000">
            <a:off x="4749712" y="5048099"/>
            <a:ext cx="1031966" cy="1857587"/>
          </a:xfrm>
          <a:prstGeom prst="rightBrace">
            <a:avLst>
              <a:gd name="adj1" fmla="val 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235848-C721-4D0C-8FFA-B7334B19FD41}"/>
              </a:ext>
            </a:extLst>
          </p:cNvPr>
          <p:cNvSpPr txBox="1"/>
          <p:nvPr/>
        </p:nvSpPr>
        <p:spPr>
          <a:xfrm>
            <a:off x="4425776" y="6389487"/>
            <a:ext cx="189879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operations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9EB6D1-C8E5-4E81-A412-87B37735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242" y="807307"/>
            <a:ext cx="1735115" cy="861774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3AAA4F35-E61C-49E1-98DB-0A1ECA1A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A51-6A24-4E12-8EED-AD9A7C31610C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B3545D7-5179-4EFE-9DDD-52E0C37A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26D144-269E-4579-A426-43D0B409AD7A}"/>
              </a:ext>
            </a:extLst>
          </p:cNvPr>
          <p:cNvSpPr txBox="1"/>
          <p:nvPr/>
        </p:nvSpPr>
        <p:spPr>
          <a:xfrm>
            <a:off x="2954464" y="2261138"/>
            <a:ext cx="1764329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LPNHE+ CEA+ IJC</a:t>
            </a:r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2A4F41-FDC8-4199-8E62-647F1F8426EC}"/>
              </a:ext>
            </a:extLst>
          </p:cNvPr>
          <p:cNvSpPr txBox="1"/>
          <p:nvPr/>
        </p:nvSpPr>
        <p:spPr>
          <a:xfrm>
            <a:off x="6324566" y="2418041"/>
            <a:ext cx="1283428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LPNHE, CEA</a:t>
            </a:r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A36B6F-29B3-4660-BCE4-AB7B9BCAE8BD}"/>
              </a:ext>
            </a:extLst>
          </p:cNvPr>
          <p:cNvSpPr txBox="1"/>
          <p:nvPr/>
        </p:nvSpPr>
        <p:spPr>
          <a:xfrm>
            <a:off x="8016725" y="5639266"/>
            <a:ext cx="1514838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SUBRTREATED</a:t>
            </a:r>
            <a:endParaRPr lang="en-GB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AE0416A-98D5-4946-9048-E6FD3764B9BA}"/>
              </a:ext>
            </a:extLst>
          </p:cNvPr>
          <p:cNvSpPr txBox="1"/>
          <p:nvPr/>
        </p:nvSpPr>
        <p:spPr>
          <a:xfrm>
            <a:off x="2659703" y="5893038"/>
            <a:ext cx="1176925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LPNHE+IJC</a:t>
            </a:r>
            <a:endParaRPr lang="en-GB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F4293E79-D9DA-46DD-B9E9-021CCC1F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24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F87294-9146-4333-955A-306A614F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21833" y="677948"/>
            <a:ext cx="5423589" cy="40676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153708-9686-4467-A746-B2D1FD2C5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7517" y="1019813"/>
            <a:ext cx="5734233" cy="43006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45653C-5A93-4846-B225-264A09DD4396}"/>
              </a:ext>
            </a:extLst>
          </p:cNvPr>
          <p:cNvSpPr txBox="1"/>
          <p:nvPr/>
        </p:nvSpPr>
        <p:spPr>
          <a:xfrm>
            <a:off x="5547305" y="6079623"/>
            <a:ext cx="353532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Gluing</a:t>
            </a:r>
            <a:r>
              <a:rPr lang="fr-FR" dirty="0"/>
              <a:t> and  module </a:t>
            </a:r>
            <a:r>
              <a:rPr lang="fr-FR" dirty="0" err="1"/>
              <a:t>assembly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734F04-09BA-445A-A821-F19145DE9DE5}"/>
              </a:ext>
            </a:extLst>
          </p:cNvPr>
          <p:cNvSpPr txBox="1"/>
          <p:nvPr/>
        </p:nvSpPr>
        <p:spPr>
          <a:xfrm>
            <a:off x="329079" y="5862468"/>
            <a:ext cx="372435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Sensor</a:t>
            </a:r>
            <a:r>
              <a:rPr lang="fr-FR" dirty="0"/>
              <a:t> –wafers and ASIC </a:t>
            </a:r>
            <a:r>
              <a:rPr lang="fr-FR" dirty="0" err="1"/>
              <a:t>probing</a:t>
            </a:r>
            <a:r>
              <a:rPr lang="fr-FR" dirty="0"/>
              <a:t> and </a:t>
            </a:r>
          </a:p>
          <a:p>
            <a:r>
              <a:rPr lang="fr-FR" dirty="0" err="1"/>
              <a:t>testing</a:t>
            </a:r>
            <a:endParaRPr lang="en-GB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6B52CD9D-7224-4EA4-8332-6F063E27B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417" y="609580"/>
            <a:ext cx="2186583" cy="15588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FE2B5A0-29A2-4192-A473-4BCE6483D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6" t="3223" r="3526" b="2093"/>
          <a:stretch/>
        </p:blipFill>
        <p:spPr>
          <a:xfrm>
            <a:off x="10037403" y="2553911"/>
            <a:ext cx="1825518" cy="13827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680E2EB-9FA2-40E0-991A-282DB8BB0724}"/>
              </a:ext>
            </a:extLst>
          </p:cNvPr>
          <p:cNvCxnSpPr/>
          <p:nvPr/>
        </p:nvCxnSpPr>
        <p:spPr>
          <a:xfrm flipH="1">
            <a:off x="7694855" y="2037806"/>
            <a:ext cx="2342548" cy="1724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A376FDDD-1A5A-4D91-BC49-F79E27E99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59" y="5871958"/>
            <a:ext cx="1915141" cy="95118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D42BF71-AA9D-4E8D-AC68-6D41E343E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7403" y="4216147"/>
            <a:ext cx="1825518" cy="18518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620F6B52-A972-45FA-AA17-05285D22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6857-F5E6-4246-A4AD-4D52A0CC7C3F}" type="datetime1">
              <a:rPr lang="fr-FR" smtClean="0"/>
              <a:t>20/10/2020</a:t>
            </a:fld>
            <a:endParaRPr lang="fr-FR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F9307702-0210-4F34-BB3A-19289278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A2FC75-6BFE-4B05-803A-DFDFD18E5230}"/>
              </a:ext>
            </a:extLst>
          </p:cNvPr>
          <p:cNvSpPr txBox="1"/>
          <p:nvPr/>
        </p:nvSpPr>
        <p:spPr>
          <a:xfrm>
            <a:off x="458818" y="4539312"/>
            <a:ext cx="14184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Keithely</a:t>
            </a:r>
            <a:r>
              <a:rPr lang="fr-FR" dirty="0"/>
              <a:t> DAQ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FC1076-60C3-47BE-B782-9C080424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320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20C65-5EAC-4179-A17C-ECE9C506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55" y="12919"/>
            <a:ext cx="6007575" cy="79325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Sensor Probing as an initial step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610071-91E3-424B-8EA1-58F241143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85" y="963593"/>
            <a:ext cx="5181600" cy="4351338"/>
          </a:xfrm>
        </p:spPr>
        <p:txBody>
          <a:bodyPr>
            <a:normAutofit/>
          </a:bodyPr>
          <a:lstStyle/>
          <a:p>
            <a:r>
              <a:rPr lang="en-GB" sz="1800" dirty="0" err="1">
                <a:latin typeface="Arial Narrow" panose="020B0606020202030204" pitchFamily="34" charset="0"/>
              </a:rPr>
              <a:t>Powerfull</a:t>
            </a:r>
            <a:r>
              <a:rPr lang="en-GB" sz="1800" dirty="0">
                <a:latin typeface="Arial Narrow" panose="020B0606020202030204" pitchFamily="34" charset="0"/>
              </a:rPr>
              <a:t> </a:t>
            </a:r>
            <a:r>
              <a:rPr lang="en-GB" sz="1800" dirty="0" err="1">
                <a:latin typeface="Arial Narrow" panose="020B0606020202030204" pitchFamily="34" charset="0"/>
              </a:rPr>
              <a:t>probestations</a:t>
            </a:r>
            <a:r>
              <a:rPr lang="en-GB" sz="1800" dirty="0">
                <a:latin typeface="Arial Narrow" panose="020B0606020202030204" pitchFamily="34" charset="0"/>
              </a:rPr>
              <a:t> available</a:t>
            </a:r>
          </a:p>
          <a:p>
            <a:pPr marL="0" indent="0">
              <a:buNone/>
            </a:pPr>
            <a:r>
              <a:rPr lang="fr-FR" sz="1800" dirty="0">
                <a:latin typeface="Arial Narrow" panose="020B0606020202030204" pitchFamily="34" charset="0"/>
              </a:rPr>
              <a:t>(</a:t>
            </a:r>
            <a:r>
              <a:rPr lang="fr-FR" sz="1800" dirty="0" err="1">
                <a:latin typeface="Arial Narrow" panose="020B0606020202030204" pitchFamily="34" charset="0"/>
              </a:rPr>
              <a:t>Captinnov</a:t>
            </a:r>
            <a:r>
              <a:rPr lang="fr-FR" sz="1800" dirty="0">
                <a:latin typeface="Arial Narrow" panose="020B0606020202030204" pitchFamily="34" charset="0"/>
              </a:rPr>
              <a:t> </a:t>
            </a:r>
            <a:r>
              <a:rPr lang="fr-FR" sz="1800" dirty="0" err="1">
                <a:latin typeface="Arial Narrow" panose="020B0606020202030204" pitchFamily="34" charset="0"/>
              </a:rPr>
              <a:t>Plateform</a:t>
            </a:r>
            <a:r>
              <a:rPr lang="fr-FR" sz="1800" dirty="0">
                <a:latin typeface="Arial Narrow" panose="020B0606020202030204" pitchFamily="34" charset="0"/>
              </a:rPr>
              <a:t>) and LPNHE Clean room</a:t>
            </a:r>
            <a:endParaRPr lang="en-GB" sz="1800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A57F20-9622-46D4-8A99-5B113BBF9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DAAD-6E31-4246-914B-AB362983BC49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BE0D9E-FFD2-430C-BC65-E7934605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17</a:t>
            </a:fld>
            <a:endParaRPr lang="fr-FR"/>
          </a:p>
        </p:txBody>
      </p:sp>
      <p:pic>
        <p:nvPicPr>
          <p:cNvPr id="8" name="Picture 2" descr="C:\Users\dima\Desktop\DEMONSTRATOR\1\IMG_20171027_150137.jpg">
            <a:extLst>
              <a:ext uri="{FF2B5EF4-FFF2-40B4-BE49-F238E27FC236}">
                <a16:creationId xmlns:a16="http://schemas.microsoft.com/office/drawing/2014/main" id="{00A664FA-6AB4-4CE3-96FC-151032BB66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66" y="502751"/>
            <a:ext cx="4646815" cy="34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F3C127-F6F7-4C40-BD5B-26C5DEE9B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134" y="2602896"/>
            <a:ext cx="2417959" cy="18134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75343A4-9D3B-412F-85BF-69D9148F72FE}"/>
              </a:ext>
            </a:extLst>
          </p:cNvPr>
          <p:cNvSpPr txBox="1"/>
          <p:nvPr/>
        </p:nvSpPr>
        <p:spPr>
          <a:xfrm>
            <a:off x="4326409" y="5941953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Sensor</a:t>
            </a:r>
            <a:r>
              <a:rPr lang="fr-FR" dirty="0">
                <a:solidFill>
                  <a:srgbClr val="FFFF00"/>
                </a:solidFill>
              </a:rPr>
              <a:t> &amp; wafer </a:t>
            </a:r>
            <a:r>
              <a:rPr lang="fr-FR" dirty="0" err="1">
                <a:solidFill>
                  <a:srgbClr val="FFFF00"/>
                </a:solidFill>
              </a:rPr>
              <a:t>probing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5BC50B-B0CD-4C8D-B6E3-A67712FB1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799" y="4640611"/>
            <a:ext cx="2743201" cy="20808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6D1B4B-0193-46E3-B3CE-CA1D26B27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431" y="1030419"/>
            <a:ext cx="1937199" cy="14528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743941-DDF8-4007-B471-F49A43EB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023" y="4592162"/>
            <a:ext cx="6326992" cy="22400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F4C5F6A-359D-41AC-95CF-2323BE873B1C}"/>
              </a:ext>
            </a:extLst>
          </p:cNvPr>
          <p:cNvSpPr txBox="1"/>
          <p:nvPr/>
        </p:nvSpPr>
        <p:spPr>
          <a:xfrm>
            <a:off x="142733" y="2230919"/>
            <a:ext cx="3766227" cy="20621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Depletion voltage </a:t>
            </a:r>
            <a:r>
              <a:rPr lang="en-GB" sz="1600" i="1" dirty="0" err="1">
                <a:latin typeface="Arial Narrow" panose="020B0606020202030204" pitchFamily="34" charset="0"/>
              </a:rPr>
              <a:t>V</a:t>
            </a:r>
            <a:r>
              <a:rPr lang="en-GB" sz="1600" baseline="-25000" dirty="0" err="1">
                <a:latin typeface="Arial Narrow" panose="020B0606020202030204" pitchFamily="34" charset="0"/>
              </a:rPr>
              <a:t>de</a:t>
            </a:r>
            <a:r>
              <a:rPr lang="en-GB" sz="1600" baseline="-25000" dirty="0" err="1"/>
              <a:t>p</a:t>
            </a:r>
            <a:r>
              <a:rPr lang="en-GB" sz="1600" dirty="0"/>
              <a:t> &lt; 100 V </a:t>
            </a:r>
          </a:p>
          <a:p>
            <a:r>
              <a:rPr lang="en-GB" sz="1600" dirty="0">
                <a:latin typeface="Arial Narrow" panose="020B0606020202030204" pitchFamily="34" charset="0"/>
              </a:rPr>
              <a:t>(for 150 </a:t>
            </a:r>
            <a:r>
              <a:rPr lang="en-GB" sz="1600" i="1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</a:t>
            </a:r>
            <a:r>
              <a:rPr lang="en-GB" sz="1600" dirty="0">
                <a:latin typeface="Arial Narrow" panose="020B0606020202030204" pitchFamily="34" charset="0"/>
              </a:rPr>
              <a:t>sensors) measured at </a:t>
            </a:r>
            <a:r>
              <a:rPr lang="en-GB" sz="1600" dirty="0"/>
              <a:t>1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>
                <a:latin typeface="Arial Narrow" panose="020B0606020202030204" pitchFamily="34" charset="0"/>
              </a:rPr>
              <a:t>Leakage current</a:t>
            </a:r>
            <a:r>
              <a:rPr lang="en-GB" sz="1600" dirty="0"/>
              <a:t> </a:t>
            </a:r>
            <a:r>
              <a:rPr lang="en-GB" sz="1600" i="1" dirty="0" err="1"/>
              <a:t>I</a:t>
            </a:r>
            <a:r>
              <a:rPr lang="en-GB" sz="1600" baseline="-25000" dirty="0" err="1"/>
              <a:t>leak</a:t>
            </a:r>
            <a:r>
              <a:rPr lang="en-GB" sz="1600" dirty="0"/>
              <a:t> &lt; 0.75 </a:t>
            </a:r>
            <a:r>
              <a:rPr lang="en-GB" sz="1600" i="1" dirty="0">
                <a:latin typeface="Symbol" panose="05050102010706020507" pitchFamily="18" charset="2"/>
              </a:rPr>
              <a:t>m</a:t>
            </a:r>
            <a:r>
              <a:rPr lang="en-GB" sz="1600" dirty="0"/>
              <a:t>A/cm</a:t>
            </a:r>
            <a:r>
              <a:rPr lang="en-GB" sz="1600" baseline="30000" dirty="0"/>
              <a:t>2</a:t>
            </a:r>
            <a:r>
              <a:rPr lang="en-GB" sz="1600" dirty="0"/>
              <a:t> </a:t>
            </a:r>
            <a:r>
              <a:rPr lang="en-GB" sz="1600" dirty="0">
                <a:latin typeface="Arial Narrow" panose="020B0606020202030204" pitchFamily="34" charset="0"/>
              </a:rPr>
              <a:t>at </a:t>
            </a:r>
            <a:r>
              <a:rPr lang="en-GB" sz="1600" i="1" dirty="0" err="1">
                <a:latin typeface="Arial Narrow" panose="020B0606020202030204" pitchFamily="34" charset="0"/>
              </a:rPr>
              <a:t>V</a:t>
            </a:r>
            <a:r>
              <a:rPr lang="en-GB" sz="1600" baseline="-25000" dirty="0" err="1">
                <a:latin typeface="Arial Narrow" panose="020B0606020202030204" pitchFamily="34" charset="0"/>
              </a:rPr>
              <a:t>dep</a:t>
            </a:r>
            <a:r>
              <a:rPr lang="en-GB" sz="1600" baseline="-25000" dirty="0"/>
              <a:t> ~ </a:t>
            </a:r>
            <a:r>
              <a:rPr lang="en-GB" sz="1600" dirty="0"/>
              <a:t>50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Variation of leakage current</a:t>
            </a:r>
          </a:p>
          <a:p>
            <a:r>
              <a:rPr lang="en-GB" sz="1600" dirty="0"/>
              <a:t> </a:t>
            </a:r>
            <a:r>
              <a:rPr lang="en-GB" sz="1600" dirty="0" err="1">
                <a:latin typeface="Symbol" panose="05050102010706020507" pitchFamily="18" charset="2"/>
              </a:rPr>
              <a:t>D</a:t>
            </a:r>
            <a:r>
              <a:rPr lang="en-GB" sz="1600" i="1" dirty="0" err="1"/>
              <a:t>I</a:t>
            </a:r>
            <a:r>
              <a:rPr lang="en-GB" sz="1600" baseline="-25000" dirty="0" err="1"/>
              <a:t>leak</a:t>
            </a:r>
            <a:r>
              <a:rPr lang="en-GB" sz="1600" dirty="0"/>
              <a:t> ~ </a:t>
            </a:r>
            <a:r>
              <a:rPr lang="en-GB" sz="1600" dirty="0">
                <a:latin typeface="Arial Narrow" panose="020B0606020202030204" pitchFamily="34" charset="0"/>
              </a:rPr>
              <a:t>25% measured over 48 h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arrow" panose="020B0606020202030204" pitchFamily="34" charset="0"/>
              </a:rPr>
              <a:t>Breakdown voltage  : </a:t>
            </a:r>
            <a:r>
              <a:rPr lang="en-GB" sz="1600" i="1" dirty="0" err="1"/>
              <a:t>V</a:t>
            </a:r>
            <a:r>
              <a:rPr lang="en-GB" sz="1600" baseline="-25000" dirty="0" err="1"/>
              <a:t>break</a:t>
            </a:r>
            <a:r>
              <a:rPr lang="en-GB" sz="1600" dirty="0"/>
              <a:t> &gt; </a:t>
            </a:r>
            <a:r>
              <a:rPr lang="en-GB" sz="1600" i="1" dirty="0"/>
              <a:t>V</a:t>
            </a:r>
            <a:r>
              <a:rPr lang="en-GB" sz="1600" baseline="-25000" dirty="0"/>
              <a:t>dep</a:t>
            </a:r>
            <a:r>
              <a:rPr lang="en-GB" sz="1600" dirty="0"/>
              <a:t>+70 V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AB7A96-F2FA-4BCF-85C7-B31018F22CB7}"/>
              </a:ext>
            </a:extLst>
          </p:cNvPr>
          <p:cNvSpPr txBox="1"/>
          <p:nvPr/>
        </p:nvSpPr>
        <p:spPr>
          <a:xfrm>
            <a:off x="8135653" y="2922810"/>
            <a:ext cx="13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Faraday cage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CF8288-3791-41CB-8437-9F00CD79F277}"/>
              </a:ext>
            </a:extLst>
          </p:cNvPr>
          <p:cNvSpPr txBox="1"/>
          <p:nvPr/>
        </p:nvSpPr>
        <p:spPr>
          <a:xfrm>
            <a:off x="4803006" y="1174282"/>
            <a:ext cx="9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Si wafer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A27EE0-0F68-486F-8331-08E621BC8461}"/>
              </a:ext>
            </a:extLst>
          </p:cNvPr>
          <p:cNvSpPr txBox="1"/>
          <p:nvPr/>
        </p:nvSpPr>
        <p:spPr>
          <a:xfrm>
            <a:off x="4541279" y="2662406"/>
            <a:ext cx="163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Needle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probing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6ECC623-46F1-4B4D-8C1B-CCDC75385D07}"/>
              </a:ext>
            </a:extLst>
          </p:cNvPr>
          <p:cNvSpPr txBox="1"/>
          <p:nvPr/>
        </p:nvSpPr>
        <p:spPr>
          <a:xfrm>
            <a:off x="220030" y="5314931"/>
            <a:ext cx="30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from Pixel Market survey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F1AF401-5466-4D2F-983E-08A42B476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1019" y="3297059"/>
            <a:ext cx="1395062" cy="692881"/>
          </a:xfrm>
          <a:prstGeom prst="rect">
            <a:avLst/>
          </a:prstGeom>
        </p:spPr>
      </p:pic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CD59B24E-73FF-4FC4-8E7B-78B4C458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0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ECD3E-DD8E-D343-8AFE-3988A481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620"/>
            <a:ext cx="10515600" cy="9882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/>
              <a:t>Contribution to module </a:t>
            </a:r>
            <a:r>
              <a:rPr lang="fr-FR" sz="2800" dirty="0" err="1"/>
              <a:t>Assembly</a:t>
            </a:r>
            <a:r>
              <a:rPr lang="fr-FR" sz="2800" dirty="0"/>
              <a:t> &amp; QA/QC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238CBE-10A0-5549-9AFF-42231EA0D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3155"/>
            <a:ext cx="10893725" cy="4351338"/>
          </a:xfrm>
        </p:spPr>
        <p:txBody>
          <a:bodyPr/>
          <a:lstStyle/>
          <a:p>
            <a:r>
              <a:rPr lang="en-GB" dirty="0"/>
              <a:t>Project carried inside the ITK Paris-Cluster </a:t>
            </a:r>
            <a:r>
              <a:rPr lang="fr-FR" dirty="0"/>
              <a:t>(LPNHE-CEA-IRFU, </a:t>
            </a:r>
            <a:r>
              <a:rPr lang="fr-FR" dirty="0" err="1"/>
              <a:t>IJCLab</a:t>
            </a:r>
            <a:r>
              <a:rPr lang="fr-FR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B75E3A-91C1-0048-B32E-15810D93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3" y="2522611"/>
            <a:ext cx="7319885" cy="23948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CECEED-AB96-1D4D-9C3D-65AD3B0BEFC5}"/>
              </a:ext>
            </a:extLst>
          </p:cNvPr>
          <p:cNvSpPr txBox="1"/>
          <p:nvPr/>
        </p:nvSpPr>
        <p:spPr>
          <a:xfrm>
            <a:off x="1769834" y="5273196"/>
            <a:ext cx="2626232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 err="1"/>
              <a:t>Operation</a:t>
            </a:r>
            <a:r>
              <a:rPr lang="fr-FR" sz="1200" dirty="0"/>
              <a:t> </a:t>
            </a:r>
            <a:r>
              <a:rPr lang="fr-FR" sz="1200" dirty="0" err="1"/>
              <a:t>Carried</a:t>
            </a:r>
            <a:r>
              <a:rPr lang="fr-FR" sz="1200" dirty="0"/>
              <a:t> </a:t>
            </a:r>
            <a:r>
              <a:rPr lang="fr-FR" sz="1200" dirty="0" err="1"/>
              <a:t>only</a:t>
            </a:r>
            <a:r>
              <a:rPr lang="fr-FR" sz="1200" dirty="0"/>
              <a:t> in CEA &amp; LPNHE</a:t>
            </a:r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C232907E-3C1D-A84F-BA4E-6934E6EC347C}"/>
              </a:ext>
            </a:extLst>
          </p:cNvPr>
          <p:cNvSpPr/>
          <p:nvPr/>
        </p:nvSpPr>
        <p:spPr>
          <a:xfrm>
            <a:off x="2949977" y="4756103"/>
            <a:ext cx="471577" cy="529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AFA201-1990-5E4B-B9F7-779D4557F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963" y="1891934"/>
            <a:ext cx="2703342" cy="43895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B3AFB2E-B0E9-944D-9D31-D3D184020113}"/>
              </a:ext>
            </a:extLst>
          </p:cNvPr>
          <p:cNvSpPr txBox="1"/>
          <p:nvPr/>
        </p:nvSpPr>
        <p:spPr>
          <a:xfrm>
            <a:off x="9809291" y="2133106"/>
            <a:ext cx="220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Profilometer</a:t>
            </a:r>
            <a:r>
              <a:rPr lang="fr-FR" dirty="0"/>
              <a:t> </a:t>
            </a:r>
            <a:r>
              <a:rPr lang="fr-FR" dirty="0" err="1"/>
              <a:t>Keyence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1B6B1F-A8F1-904A-B4A8-E184BCE31816}"/>
              </a:ext>
            </a:extLst>
          </p:cNvPr>
          <p:cNvSpPr txBox="1"/>
          <p:nvPr/>
        </p:nvSpPr>
        <p:spPr>
          <a:xfrm>
            <a:off x="9691212" y="472489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laser Head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4F9A3D-B492-CB40-95D5-D4191127EA6C}"/>
              </a:ext>
            </a:extLst>
          </p:cNvPr>
          <p:cNvSpPr txBox="1"/>
          <p:nvPr/>
        </p:nvSpPr>
        <p:spPr>
          <a:xfrm>
            <a:off x="9691212" y="5416311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Laser </a:t>
            </a:r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5940DB-A6FC-B648-A527-AF9FBCC22DAB}"/>
              </a:ext>
            </a:extLst>
          </p:cNvPr>
          <p:cNvSpPr txBox="1"/>
          <p:nvPr/>
        </p:nvSpPr>
        <p:spPr>
          <a:xfrm>
            <a:off x="10483166" y="5860737"/>
            <a:ext cx="60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Flex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E3A69ED-700A-4E4F-B71C-0B3F59031D46}"/>
              </a:ext>
            </a:extLst>
          </p:cNvPr>
          <p:cNvCxnSpPr/>
          <p:nvPr/>
        </p:nvCxnSpPr>
        <p:spPr>
          <a:xfrm flipH="1">
            <a:off x="9306641" y="6026973"/>
            <a:ext cx="1017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1CFCB49B-543E-4E4D-991D-7B63102C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664" y="147150"/>
            <a:ext cx="3376336" cy="13677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DD3BF3-37D8-40C2-83A5-5A3E1441D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857" y="3529381"/>
            <a:ext cx="1881417" cy="934437"/>
          </a:xfrm>
          <a:prstGeom prst="rect">
            <a:avLst/>
          </a:prstGeom>
        </p:spPr>
      </p:pic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42CD5966-72E3-4CEA-868E-EB92F87D3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95" y="6160392"/>
            <a:ext cx="2743200" cy="365125"/>
          </a:xfrm>
        </p:spPr>
        <p:txBody>
          <a:bodyPr/>
          <a:lstStyle/>
          <a:p>
            <a:fld id="{E412D6F0-12ED-407E-9F4A-148D4274987A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22FD7689-750A-4306-8D5D-4EC99D9D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18</a:t>
            </a:fld>
            <a:endParaRPr lang="fr-FR"/>
          </a:p>
        </p:txBody>
      </p:sp>
      <p:pic>
        <p:nvPicPr>
          <p:cNvPr id="20" name="Picture 1" descr="page8image60152320">
            <a:extLst>
              <a:ext uri="{FF2B5EF4-FFF2-40B4-BE49-F238E27FC236}">
                <a16:creationId xmlns:a16="http://schemas.microsoft.com/office/drawing/2014/main" id="{E2F0F5F7-77B4-4DB2-96BC-A7E0B607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927" y="5246423"/>
            <a:ext cx="2126658" cy="159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6C1FD5A-92F0-4328-AA29-5A477C6F606B}"/>
              </a:ext>
            </a:extLst>
          </p:cNvPr>
          <p:cNvCxnSpPr/>
          <p:nvPr/>
        </p:nvCxnSpPr>
        <p:spPr>
          <a:xfrm>
            <a:off x="3742925" y="3529381"/>
            <a:ext cx="1329589" cy="1717042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530FA7CB-217E-4ACD-A21A-EC827516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5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616F8-37E8-2549-BEA8-0F904047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664" y="290547"/>
            <a:ext cx="10222344" cy="9171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err="1"/>
              <a:t>Database</a:t>
            </a:r>
            <a:r>
              <a:rPr lang="fr-FR" sz="2400" dirty="0"/>
              <a:t> </a:t>
            </a:r>
            <a:r>
              <a:rPr lang="fr-FR" sz="2400" dirty="0" err="1"/>
              <a:t>needed</a:t>
            </a:r>
            <a:r>
              <a:rPr lang="fr-FR" sz="2400" dirty="0"/>
              <a:t> to </a:t>
            </a:r>
            <a:r>
              <a:rPr lang="fr-FR" sz="2400" dirty="0" err="1"/>
              <a:t>share</a:t>
            </a:r>
            <a:r>
              <a:rPr lang="fr-FR" sz="2400" dirty="0"/>
              <a:t> and </a:t>
            </a:r>
            <a:r>
              <a:rPr lang="fr-FR" sz="2400" dirty="0" err="1"/>
              <a:t>retreive</a:t>
            </a:r>
            <a:r>
              <a:rPr lang="fr-FR" sz="2400" dirty="0"/>
              <a:t>  the full Production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6877AA-183C-ED42-9EF4-46A43DA8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749" y="14883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Module Id  - Production </a:t>
            </a:r>
            <a:r>
              <a:rPr lang="fr-FR" sz="2000" dirty="0" err="1"/>
              <a:t>testing</a:t>
            </a:r>
            <a:r>
              <a:rPr lang="fr-FR" sz="2000" dirty="0"/>
              <a:t>/</a:t>
            </a:r>
            <a:r>
              <a:rPr lang="fr-FR" sz="2000" dirty="0" err="1"/>
              <a:t>step</a:t>
            </a:r>
            <a:r>
              <a:rPr lang="fr-FR" sz="2000" dirty="0"/>
              <a:t> -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76FBE4C-1DC6-594B-993A-004D853E5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362856"/>
              </p:ext>
            </p:extLst>
          </p:nvPr>
        </p:nvGraphicFramePr>
        <p:xfrm>
          <a:off x="649132" y="1911258"/>
          <a:ext cx="8003655" cy="7366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69632">
                  <a:extLst>
                    <a:ext uri="{9D8B030D-6E8A-4147-A177-3AD203B41FA5}">
                      <a16:colId xmlns:a16="http://schemas.microsoft.com/office/drawing/2014/main" val="3438973384"/>
                    </a:ext>
                  </a:extLst>
                </a:gridCol>
                <a:gridCol w="2111341">
                  <a:extLst>
                    <a:ext uri="{9D8B030D-6E8A-4147-A177-3AD203B41FA5}">
                      <a16:colId xmlns:a16="http://schemas.microsoft.com/office/drawing/2014/main" val="2294832711"/>
                    </a:ext>
                  </a:extLst>
                </a:gridCol>
                <a:gridCol w="2111341">
                  <a:extLst>
                    <a:ext uri="{9D8B030D-6E8A-4147-A177-3AD203B41FA5}">
                      <a16:colId xmlns:a16="http://schemas.microsoft.com/office/drawing/2014/main" val="2244097245"/>
                    </a:ext>
                  </a:extLst>
                </a:gridCol>
                <a:gridCol w="2111341">
                  <a:extLst>
                    <a:ext uri="{9D8B030D-6E8A-4147-A177-3AD203B41FA5}">
                      <a16:colId xmlns:a16="http://schemas.microsoft.com/office/drawing/2014/main" val="2726408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FR" dirty="0"/>
                        <a:t>Module ID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Production </a:t>
                      </a:r>
                      <a:r>
                        <a:rPr lang="fr-FR" sz="1400" dirty="0" err="1"/>
                        <a:t>Testing</a:t>
                      </a:r>
                      <a:r>
                        <a:rPr lang="fr-FR" sz="1400" dirty="0"/>
                        <a:t>/</a:t>
                      </a:r>
                      <a:r>
                        <a:rPr lang="fr-FR" sz="1400" dirty="0" err="1"/>
                        <a:t>step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Operator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4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Date &amp;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Cluster 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 Institute </a:t>
                      </a:r>
                      <a:r>
                        <a:rPr lang="fr-FR" dirty="0" err="1"/>
                        <a:t>name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DB Link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76167832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2D167CBC-3C50-4267-B7B9-6A608DFF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403" y="304182"/>
            <a:ext cx="1637893" cy="813487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2666023-90EA-432D-B3E1-ABA571E8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1497-86E4-45D3-8949-935D487199D7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0CB3B87-C91D-4880-B527-BBD5A53A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19</a:t>
            </a:fld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A7230-E886-4FDE-B437-28F0C73624FC}"/>
              </a:ext>
            </a:extLst>
          </p:cNvPr>
          <p:cNvSpPr/>
          <p:nvPr/>
        </p:nvSpPr>
        <p:spPr>
          <a:xfrm>
            <a:off x="1976729" y="52242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fr-FR" u="sng" dirty="0" err="1"/>
              <a:t>Photographic</a:t>
            </a:r>
            <a:r>
              <a:rPr lang="fr-FR" u="sng" dirty="0"/>
              <a:t> Documentation for module production:</a:t>
            </a:r>
          </a:p>
          <a:p>
            <a:r>
              <a:rPr lang="fr-FR" dirty="0"/>
              <a:t>Modules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imaged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and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production </a:t>
            </a:r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step</a:t>
            </a:r>
            <a:r>
              <a:rPr lang="fr-FR" dirty="0"/>
              <a:t>  </a:t>
            </a:r>
          </a:p>
          <a:p>
            <a:r>
              <a:rPr lang="fr-FR" dirty="0"/>
              <a:t>(#  20 </a:t>
            </a:r>
            <a:r>
              <a:rPr lang="fr-FR" dirty="0" err="1"/>
              <a:t>pictures</a:t>
            </a:r>
            <a:r>
              <a:rPr lang="fr-FR" dirty="0"/>
              <a:t>/module </a:t>
            </a:r>
            <a:r>
              <a:rPr lang="fr-FR" dirty="0" err="1"/>
              <a:t>according</a:t>
            </a:r>
            <a:r>
              <a:rPr lang="fr-FR" dirty="0"/>
              <a:t> to QC </a:t>
            </a:r>
            <a:r>
              <a:rPr lang="fr-FR" dirty="0" err="1"/>
              <a:t>recommendations</a:t>
            </a:r>
            <a:r>
              <a:rPr lang="fr-FR" dirty="0"/>
              <a:t>);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A808E7E2-DAD8-4B08-A176-5005FC0D5A8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72" y="2786138"/>
            <a:ext cx="4855227" cy="2299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444489-0261-4CE5-803C-942F1B2900F3}"/>
              </a:ext>
            </a:extLst>
          </p:cNvPr>
          <p:cNvSpPr txBox="1"/>
          <p:nvPr/>
        </p:nvSpPr>
        <p:spPr>
          <a:xfrm>
            <a:off x="1976729" y="1188695"/>
            <a:ext cx="791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All QC </a:t>
            </a:r>
            <a:r>
              <a:rPr lang="fr-FR" dirty="0" err="1"/>
              <a:t>measurements</a:t>
            </a:r>
            <a:r>
              <a:rPr lang="fr-FR" dirty="0"/>
              <a:t>; QC </a:t>
            </a:r>
            <a:r>
              <a:rPr lang="fr-FR" dirty="0" err="1"/>
              <a:t>visual</a:t>
            </a:r>
            <a:r>
              <a:rPr lang="fr-FR" dirty="0"/>
              <a:t> inspections, </a:t>
            </a:r>
            <a:r>
              <a:rPr lang="fr-FR" dirty="0" err="1"/>
              <a:t>sensor</a:t>
            </a:r>
            <a:r>
              <a:rPr lang="fr-FR" dirty="0"/>
              <a:t> </a:t>
            </a:r>
            <a:r>
              <a:rPr lang="fr-FR" dirty="0" err="1"/>
              <a:t>bow</a:t>
            </a:r>
            <a:r>
              <a:rPr lang="fr-FR" dirty="0"/>
              <a:t>, </a:t>
            </a:r>
            <a:r>
              <a:rPr lang="fr-FR" dirty="0" err="1"/>
              <a:t>thickness</a:t>
            </a:r>
            <a:r>
              <a:rPr lang="fr-FR" dirty="0"/>
              <a:t>, </a:t>
            </a:r>
            <a:r>
              <a:rPr lang="fr-FR" dirty="0" err="1"/>
              <a:t>electrical</a:t>
            </a:r>
            <a:r>
              <a:rPr lang="fr-FR" dirty="0"/>
              <a:t> tests</a:t>
            </a:r>
            <a:endParaRPr lang="en-GB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78168F5C-03C7-4339-B79B-BAAB3899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88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54761AE-DBA8-43E6-99A1-5567582B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Outline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685C2E-CA67-41D0-9AFA-45C37296F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Context of the Tracker Upgrade project</a:t>
            </a:r>
          </a:p>
          <a:p>
            <a:r>
              <a:rPr lang="en-GB" dirty="0"/>
              <a:t>The French Cluster contribution</a:t>
            </a:r>
          </a:p>
          <a:p>
            <a:r>
              <a:rPr lang="en-GB" dirty="0"/>
              <a:t>Infrastructure and </a:t>
            </a:r>
            <a:r>
              <a:rPr lang="en-GB" dirty="0" err="1"/>
              <a:t>equipments</a:t>
            </a:r>
            <a:r>
              <a:rPr lang="en-GB" dirty="0"/>
              <a:t> for Module production</a:t>
            </a:r>
          </a:p>
          <a:p>
            <a:r>
              <a:rPr lang="en-GB" dirty="0"/>
              <a:t>Calendar and Milestone</a:t>
            </a:r>
          </a:p>
          <a:p>
            <a:r>
              <a:rPr lang="en-GB" dirty="0"/>
              <a:t>Conclusions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BC8A04-F58E-4C6B-BB2C-0A914C05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AFC80-8C16-49EE-8BC4-D16CDFE4113B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3BC778-7E99-441A-8631-D22E5497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F07C74-F9D7-4706-8D47-6A6C05B3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171" y="490171"/>
            <a:ext cx="2857143" cy="1419048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C538423-0026-4320-B0BC-E07FF04E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71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B2503-E9C3-4B33-8469-23DD0CA5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23" y="1760788"/>
            <a:ext cx="10515600" cy="1325563"/>
          </a:xfrm>
        </p:spPr>
        <p:txBody>
          <a:bodyPr/>
          <a:lstStyle/>
          <a:p>
            <a:r>
              <a:rPr lang="en-GB" dirty="0">
                <a:latin typeface="Agency FB" panose="020B0503020202020204" pitchFamily="34" charset="0"/>
              </a:rPr>
              <a:t>Infrastructure and equipment for silicon module developments and production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D9BEC0-A6A8-4C98-8153-8CB165DB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BD2E-3A50-44AC-87EA-8C3A175F5576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8F4450-6A43-4177-A6BB-CFC700BE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B6B8B-0DA5-4118-BABE-9D2E0FF59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85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5BC607-3CD0-40CB-97B1-98B6A4595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2647" y="1021168"/>
            <a:ext cx="4887153" cy="54221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5308DC-CAF1-47B9-AF5D-6B76ADA18E6C}"/>
              </a:ext>
            </a:extLst>
          </p:cNvPr>
          <p:cNvSpPr txBox="1"/>
          <p:nvPr/>
        </p:nvSpPr>
        <p:spPr>
          <a:xfrm>
            <a:off x="3335968" y="4942639"/>
            <a:ext cx="4701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In </a:t>
            </a:r>
            <a:r>
              <a:rPr lang="fr-FR" sz="2000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Februray</a:t>
            </a:r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2020 </a:t>
            </a:r>
          </a:p>
          <a:p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The ISO7 CAPTINNOV</a:t>
            </a:r>
          </a:p>
          <a:p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Clean Room has been </a:t>
            </a:r>
            <a:r>
              <a:rPr lang="fr-FR" sz="2000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delivered</a:t>
            </a:r>
            <a:endParaRPr lang="fr-FR" sz="2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CPER-IJC </a:t>
            </a:r>
            <a:r>
              <a:rPr lang="fr-FR" sz="2000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Lab</a:t>
            </a:r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(Contrat Plan Etat </a:t>
            </a:r>
            <a:r>
              <a:rPr lang="fr-FR" sz="2000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Region</a:t>
            </a:r>
            <a:r>
              <a:rPr lang="fr-F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)</a:t>
            </a:r>
            <a:endParaRPr lang="en-GB" sz="2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E4D162-EE19-4DC3-A979-04AB95944C98}"/>
              </a:ext>
            </a:extLst>
          </p:cNvPr>
          <p:cNvSpPr txBox="1"/>
          <p:nvPr/>
        </p:nvSpPr>
        <p:spPr>
          <a:xfrm>
            <a:off x="838200" y="461780"/>
            <a:ext cx="4716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radley Hand ITC" panose="03070402050302030203" pitchFamily="66" charset="0"/>
              </a:rPr>
              <a:t>Important Information </a:t>
            </a:r>
            <a:endParaRPr lang="en-GB" sz="3600" dirty="0">
              <a:latin typeface="Bradley Hand ITC" panose="03070402050302030203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245822-C478-414B-AEED-35F11CA4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274" y="321777"/>
            <a:ext cx="1946731" cy="966877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43443D6-2380-4523-BED5-8602ABD3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82B7-0318-4DF8-AE02-D1B802B395B4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0DFDE0-08B1-4CC8-8B96-D808A2E7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886D3F-37B3-4F65-9356-F31623B8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6DCFCC-E216-4A79-B040-A6EFDBCDDE7E}"/>
              </a:ext>
            </a:extLst>
          </p:cNvPr>
          <p:cNvSpPr txBox="1"/>
          <p:nvPr/>
        </p:nvSpPr>
        <p:spPr>
          <a:xfrm>
            <a:off x="7691869" y="6266078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</a:t>
            </a:r>
            <a:r>
              <a:rPr lang="fr-FR" dirty="0">
                <a:latin typeface="Arial Narrow" panose="020B0606020202030204" pitchFamily="34" charset="0"/>
              </a:rPr>
              <a:t>2 more clean </a:t>
            </a:r>
            <a:r>
              <a:rPr lang="fr-FR" dirty="0" err="1">
                <a:latin typeface="Arial Narrow" panose="020B0606020202030204" pitchFamily="34" charset="0"/>
              </a:rPr>
              <a:t>rooms</a:t>
            </a:r>
            <a:r>
              <a:rPr lang="fr-FR" dirty="0">
                <a:latin typeface="Arial Narrow" panose="020B0606020202030204" pitchFamily="34" charset="0"/>
              </a:rPr>
              <a:t> in LPNHE and CEA-IRFU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76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A26A4-F62D-3745-8012-C40A1315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0" y="213350"/>
            <a:ext cx="10987874" cy="10451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Overview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of the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actual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infrastructure @IJC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Lab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4066DC5-3AEB-534A-9554-AF231AA44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22" y="1366015"/>
            <a:ext cx="10847985" cy="4804263"/>
          </a:xfrm>
        </p:spPr>
        <p:txBody>
          <a:bodyPr/>
          <a:lstStyle/>
          <a:p>
            <a:r>
              <a:rPr lang="fr-FR" dirty="0" err="1"/>
              <a:t>Equipments</a:t>
            </a:r>
            <a:r>
              <a:rPr lang="fr-FR" dirty="0"/>
              <a:t> state of the art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ADB4ED-3CA5-0F47-B8B7-EE16DBA0EAF4}"/>
              </a:ext>
            </a:extLst>
          </p:cNvPr>
          <p:cNvSpPr txBox="1"/>
          <p:nvPr/>
        </p:nvSpPr>
        <p:spPr>
          <a:xfrm>
            <a:off x="8767830" y="6495561"/>
            <a:ext cx="20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KEYENCE VHX-7000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7DFEB8-FC7A-9945-9931-B9F49362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979" y="1514300"/>
            <a:ext cx="1009289" cy="6102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3D6E7E-79F9-BC4B-BC74-F3DEFACB40A2}"/>
              </a:ext>
            </a:extLst>
          </p:cNvPr>
          <p:cNvSpPr txBox="1"/>
          <p:nvPr/>
        </p:nvSpPr>
        <p:spPr>
          <a:xfrm>
            <a:off x="8386627" y="2041819"/>
            <a:ext cx="2271712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600" dirty="0" err="1"/>
              <a:t>Tool</a:t>
            </a:r>
            <a:r>
              <a:rPr lang="fr-FR" sz="1600" dirty="0"/>
              <a:t> for Visual Inspection</a:t>
            </a:r>
          </a:p>
        </p:txBody>
      </p:sp>
      <p:pic>
        <p:nvPicPr>
          <p:cNvPr id="10" name="Picture 2" descr="C:\Users\dima\Desktop\DEMONSTRATOR\1\IMG_20171027_150137.jpg">
            <a:extLst>
              <a:ext uri="{FF2B5EF4-FFF2-40B4-BE49-F238E27FC236}">
                <a16:creationId xmlns:a16="http://schemas.microsoft.com/office/drawing/2014/main" id="{E6B543A8-B0A6-934F-9B0E-1265FDF2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7" y="2574540"/>
            <a:ext cx="2339084" cy="17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BA8BD96-0349-8947-ABD2-2194123630BC}"/>
              </a:ext>
            </a:extLst>
          </p:cNvPr>
          <p:cNvSpPr txBox="1"/>
          <p:nvPr/>
        </p:nvSpPr>
        <p:spPr>
          <a:xfrm>
            <a:off x="132540" y="4323819"/>
            <a:ext cx="2965620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Probe Station </a:t>
            </a:r>
          </a:p>
          <a:p>
            <a:r>
              <a:rPr lang="fr-FR" dirty="0"/>
              <a:t>Budget ~ 300 K€ </a:t>
            </a:r>
          </a:p>
          <a:p>
            <a:r>
              <a:rPr lang="fr-FR" dirty="0"/>
              <a:t>(</a:t>
            </a:r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Labex</a:t>
            </a:r>
            <a:r>
              <a:rPr lang="fr-FR" b="1" dirty="0"/>
              <a:t> P2IO &amp; SESAME </a:t>
            </a:r>
          </a:p>
          <a:p>
            <a:r>
              <a:rPr lang="fr-FR" b="1" dirty="0"/>
              <a:t>Ile de France)</a:t>
            </a:r>
          </a:p>
          <a:p>
            <a:r>
              <a:rPr lang="fr-FR" b="1" dirty="0"/>
              <a:t>- </a:t>
            </a:r>
            <a:r>
              <a:rPr lang="fr-FR" dirty="0"/>
              <a:t>HV Chuck* </a:t>
            </a:r>
          </a:p>
          <a:p>
            <a:r>
              <a:rPr lang="fr-FR" dirty="0"/>
              <a:t>- </a:t>
            </a:r>
            <a:r>
              <a:rPr lang="fr-FR" dirty="0" err="1"/>
              <a:t>Compressor</a:t>
            </a:r>
            <a:r>
              <a:rPr lang="fr-FR" dirty="0"/>
              <a:t>*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B86E52-BDC7-C848-A569-3E6E78826B7C}"/>
              </a:ext>
            </a:extLst>
          </p:cNvPr>
          <p:cNvSpPr txBox="1"/>
          <p:nvPr/>
        </p:nvSpPr>
        <p:spPr>
          <a:xfrm>
            <a:off x="8835720" y="6223480"/>
            <a:ext cx="276165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High </a:t>
            </a:r>
            <a:r>
              <a:rPr lang="fr-FR" dirty="0" err="1"/>
              <a:t>resolution</a:t>
            </a:r>
            <a:r>
              <a:rPr lang="fr-FR" dirty="0"/>
              <a:t> Microscope</a:t>
            </a:r>
            <a:endParaRPr 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16231F-5DF2-8640-AA2F-3761677CC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937"/>
          <a:stretch/>
        </p:blipFill>
        <p:spPr>
          <a:xfrm>
            <a:off x="5194907" y="1928789"/>
            <a:ext cx="1795684" cy="419579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783C70-DF1F-8F4A-8C09-319B35DDBA5F}"/>
              </a:ext>
            </a:extLst>
          </p:cNvPr>
          <p:cNvSpPr txBox="1"/>
          <p:nvPr/>
        </p:nvSpPr>
        <p:spPr>
          <a:xfrm>
            <a:off x="5093954" y="5779271"/>
            <a:ext cx="180709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Climate</a:t>
            </a:r>
            <a:r>
              <a:rPr lang="fr-FR" dirty="0"/>
              <a:t> </a:t>
            </a:r>
            <a:r>
              <a:rPr lang="fr-FR" dirty="0" err="1"/>
              <a:t>Chamber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4C7B5A5-D82C-774B-929A-B3EC84BFD84A}"/>
              </a:ext>
            </a:extLst>
          </p:cNvPr>
          <p:cNvSpPr txBox="1"/>
          <p:nvPr/>
        </p:nvSpPr>
        <p:spPr>
          <a:xfrm>
            <a:off x="-10331" y="2096278"/>
            <a:ext cx="326518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Tool</a:t>
            </a:r>
            <a:r>
              <a:rPr lang="fr-FR" dirty="0"/>
              <a:t> for wafer and </a:t>
            </a:r>
            <a:r>
              <a:rPr lang="fr-FR" dirty="0" err="1"/>
              <a:t>sensor</a:t>
            </a:r>
            <a:r>
              <a:rPr lang="fr-FR" dirty="0"/>
              <a:t> </a:t>
            </a:r>
            <a:r>
              <a:rPr lang="fr-FR" dirty="0" err="1"/>
              <a:t>Testing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8CAE78-B28E-9C42-85FA-3A996A9F3ACA}"/>
              </a:ext>
            </a:extLst>
          </p:cNvPr>
          <p:cNvSpPr txBox="1"/>
          <p:nvPr/>
        </p:nvSpPr>
        <p:spPr>
          <a:xfrm>
            <a:off x="4678490" y="2195707"/>
            <a:ext cx="301011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Module and </a:t>
            </a:r>
            <a:r>
              <a:rPr lang="fr-FR" dirty="0" err="1"/>
              <a:t>Asic</a:t>
            </a:r>
            <a:r>
              <a:rPr lang="fr-FR" dirty="0"/>
              <a:t> </a:t>
            </a:r>
            <a:r>
              <a:rPr lang="fr-FR" dirty="0" err="1"/>
              <a:t>temp</a:t>
            </a:r>
            <a:r>
              <a:rPr lang="fr-FR" dirty="0"/>
              <a:t> </a:t>
            </a:r>
            <a:r>
              <a:rPr lang="fr-FR" dirty="0" err="1"/>
              <a:t>Cycling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3CA259F-0145-427D-806A-62EDE1AFA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491811" y="2898577"/>
            <a:ext cx="3742267" cy="2806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917865-339F-4F23-B637-8FC6B1769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319" y="209345"/>
            <a:ext cx="1915141" cy="951187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1B6FE5F6-F147-410C-9910-2E948F13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4494" y="6434904"/>
            <a:ext cx="2743200" cy="365125"/>
          </a:xfrm>
        </p:spPr>
        <p:txBody>
          <a:bodyPr/>
          <a:lstStyle/>
          <a:p>
            <a:fld id="{47D6432A-2B36-4395-8464-34C68FB7DC7E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F0251941-BA3D-4853-BAE4-B3F541448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7ED387-D2E5-44A7-83F7-B75D96DE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49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C15E31-300F-3B4E-9231-6BAB79B1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91" y="183970"/>
            <a:ext cx="9970167" cy="10693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Test </a:t>
            </a:r>
            <a:r>
              <a:rPr lang="fr-FR" sz="2400" dirty="0" err="1"/>
              <a:t>benchs</a:t>
            </a:r>
            <a:r>
              <a:rPr lang="fr-FR" sz="2400" dirty="0"/>
              <a:t> for module </a:t>
            </a:r>
            <a:r>
              <a:rPr lang="fr-FR" sz="2400" dirty="0" err="1"/>
              <a:t>testing</a:t>
            </a:r>
            <a:r>
              <a:rPr lang="fr-FR" sz="2400" dirty="0"/>
              <a:t> and to radiation monitoring</a:t>
            </a:r>
            <a:br>
              <a:rPr lang="fr-FR" sz="2400" dirty="0"/>
            </a:br>
            <a:r>
              <a:rPr lang="fr-FR" sz="2400" dirty="0"/>
              <a:t>Electronics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0A6090-C67D-7A41-AC82-E4B538A3A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79" y="1253331"/>
            <a:ext cx="10515600" cy="4351338"/>
          </a:xfrm>
        </p:spPr>
        <p:txBody>
          <a:bodyPr/>
          <a:lstStyle/>
          <a:p>
            <a:r>
              <a:rPr lang="fr-FR" sz="1800" dirty="0"/>
              <a:t>Test </a:t>
            </a:r>
            <a:r>
              <a:rPr lang="fr-FR" sz="1800" dirty="0" err="1"/>
              <a:t>benches</a:t>
            </a:r>
            <a:r>
              <a:rPr lang="fr-FR" sz="1800" dirty="0"/>
              <a:t> for </a:t>
            </a:r>
          </a:p>
          <a:p>
            <a:pPr lvl="1"/>
            <a:r>
              <a:rPr lang="fr-FR" sz="1800" dirty="0" err="1"/>
              <a:t>Readout</a:t>
            </a:r>
            <a:r>
              <a:rPr lang="fr-FR" sz="1800" dirty="0"/>
              <a:t> Chip ITKpixv1 (RD53) : BDAQ &amp; YARR</a:t>
            </a:r>
          </a:p>
          <a:p>
            <a:pPr lvl="1"/>
            <a:r>
              <a:rPr lang="fr-FR" sz="1800" dirty="0"/>
              <a:t>Ring </a:t>
            </a:r>
            <a:r>
              <a:rPr lang="fr-FR" sz="1800" dirty="0" err="1"/>
              <a:t>Oscillator</a:t>
            </a:r>
            <a:r>
              <a:rPr lang="fr-FR" sz="1800" dirty="0"/>
              <a:t> &amp; </a:t>
            </a:r>
            <a:r>
              <a:rPr lang="fr-FR" sz="1800" dirty="0" err="1"/>
              <a:t>Systems</a:t>
            </a:r>
            <a:endParaRPr lang="fr-FR" sz="18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2079C-A7D2-A447-BD54-E98A3590F081}"/>
              </a:ext>
            </a:extLst>
          </p:cNvPr>
          <p:cNvGrpSpPr/>
          <p:nvPr/>
        </p:nvGrpSpPr>
        <p:grpSpPr>
          <a:xfrm>
            <a:off x="125497" y="2258180"/>
            <a:ext cx="7860343" cy="4927079"/>
            <a:chOff x="125497" y="1930921"/>
            <a:chExt cx="7860343" cy="492707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DC39D54-2111-8748-A7F2-DD51CE251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701" y="1930921"/>
              <a:ext cx="7796139" cy="49270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C4C364-B3A2-2A47-BCDA-41A4BEFEE7D0}"/>
                </a:ext>
              </a:extLst>
            </p:cNvPr>
            <p:cNvSpPr/>
            <p:nvPr/>
          </p:nvSpPr>
          <p:spPr>
            <a:xfrm>
              <a:off x="4216828" y="3957850"/>
              <a:ext cx="1241946" cy="36933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fr-FR" dirty="0"/>
                <a:t>PC-</a:t>
              </a:r>
              <a:r>
                <a:rPr lang="fr-FR" dirty="0" err="1"/>
                <a:t>Board</a:t>
              </a:r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8ED25-8788-3647-8A39-EBEEDCCD4605}"/>
                </a:ext>
              </a:extLst>
            </p:cNvPr>
            <p:cNvSpPr/>
            <p:nvPr/>
          </p:nvSpPr>
          <p:spPr>
            <a:xfrm>
              <a:off x="125497" y="5981801"/>
              <a:ext cx="1088760" cy="30777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sz="1400" dirty="0"/>
                <a:t>SETUP Open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C95800-A8D2-B64D-8EC2-7D7DF797B7DD}"/>
                </a:ext>
              </a:extLst>
            </p:cNvPr>
            <p:cNvSpPr/>
            <p:nvPr/>
          </p:nvSpPr>
          <p:spPr>
            <a:xfrm>
              <a:off x="4431781" y="6169445"/>
              <a:ext cx="1110689" cy="33855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sz="1600" dirty="0"/>
                <a:t>ATLAS DAQ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D6C40FC-23D0-B84E-8F81-33FA276F04A3}"/>
              </a:ext>
            </a:extLst>
          </p:cNvPr>
          <p:cNvSpPr txBox="1"/>
          <p:nvPr/>
        </p:nvSpPr>
        <p:spPr>
          <a:xfrm>
            <a:off x="7985840" y="3382802"/>
            <a:ext cx="44012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Ring </a:t>
            </a:r>
            <a:r>
              <a:rPr lang="fr-FR" sz="2000" u="sng" dirty="0" err="1"/>
              <a:t>Oscillator</a:t>
            </a:r>
            <a:r>
              <a:rPr lang="fr-FR" sz="2000" u="sng" dirty="0"/>
              <a:t> : Chip to monitor the Radiation dose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Embedded in ITKpixV1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Performs </a:t>
            </a:r>
            <a:r>
              <a:rPr lang="en-GB" dirty="0" err="1"/>
              <a:t>mesurement</a:t>
            </a:r>
            <a:r>
              <a:rPr lang="en-GB" dirty="0"/>
              <a:t> of </a:t>
            </a:r>
          </a:p>
          <a:p>
            <a:r>
              <a:rPr lang="en-GB" dirty="0"/>
              <a:t>frequency Variations as  function </a:t>
            </a:r>
          </a:p>
          <a:p>
            <a:r>
              <a:rPr lang="en-GB" dirty="0"/>
              <a:t>of Temperature, Radiation</a:t>
            </a:r>
          </a:p>
          <a:p>
            <a:r>
              <a:rPr lang="en-GB" dirty="0"/>
              <a:t>and charge particle radiation</a:t>
            </a:r>
          </a:p>
          <a:p>
            <a:r>
              <a:rPr lang="en-GB" dirty="0"/>
              <a:t> exposure,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Can Provide a feedback correction  loop for ITKpixV1 working voltages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A35611-3291-0F4F-88E9-FB9EF4A5110F}"/>
              </a:ext>
            </a:extLst>
          </p:cNvPr>
          <p:cNvSpPr txBox="1"/>
          <p:nvPr/>
        </p:nvSpPr>
        <p:spPr>
          <a:xfrm>
            <a:off x="9882473" y="3728381"/>
            <a:ext cx="2119826" cy="2462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/>
              <a:t>Designer : Maurice Cohen-Solal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D79408-69DB-9346-87CE-28548D00FD41}"/>
              </a:ext>
            </a:extLst>
          </p:cNvPr>
          <p:cNvSpPr txBox="1"/>
          <p:nvPr/>
        </p:nvSpPr>
        <p:spPr>
          <a:xfrm>
            <a:off x="-18448" y="4255602"/>
            <a:ext cx="1339755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SETUP 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B4151C8-8688-484E-8FE7-23BD0A58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858" y="575678"/>
            <a:ext cx="1652130" cy="820558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1F835200-A016-4510-BC2E-6F1593E9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359D6-8E9B-49B4-8082-DE678BCDF6CC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F4EEEB57-6F41-4345-BEC8-D0BB2B3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23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36C74583-E91D-4765-B5A0-1B7DA8BE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10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5A40FC-75AC-4C16-BEEC-98E82D86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9664"/>
            <a:ext cx="10515600" cy="1325563"/>
          </a:xfrm>
        </p:spPr>
        <p:txBody>
          <a:bodyPr/>
          <a:lstStyle/>
          <a:p>
            <a:r>
              <a:rPr lang="en-GB" dirty="0"/>
              <a:t>Calendar and Milestone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0E1867-EA1D-4B02-A1E9-47D22536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F683-CFB6-491B-9D5D-69F38132EA10}" type="datetime1">
              <a:rPr lang="fr-FR" smtClean="0"/>
              <a:t>20/10/2020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B3A973-4FEC-428B-A247-64FB56B5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24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80A1179-3D8D-46FE-AB9D-D80DE7B6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47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D05A-CA46-49FF-B515-073E0AF0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45" y="1"/>
            <a:ext cx="10515600" cy="856648"/>
          </a:xfrm>
        </p:spPr>
        <p:txBody>
          <a:bodyPr>
            <a:normAutofit/>
          </a:bodyPr>
          <a:lstStyle/>
          <a:p>
            <a:r>
              <a:rPr lang="fr-FR" sz="2800" dirty="0"/>
              <a:t>Schedule</a:t>
            </a:r>
            <a:endParaRPr lang="en-GB" sz="28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CE109A-FEE9-495C-B519-AEF8B569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4CE9-84FB-47F6-B3D6-E8794342F1D2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FF199-B9A4-4EDE-9942-873F235C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F630F7-0023-483A-98A8-D64A8F16676F}"/>
              </a:ext>
            </a:extLst>
          </p:cNvPr>
          <p:cNvSpPr txBox="1"/>
          <p:nvPr/>
        </p:nvSpPr>
        <p:spPr>
          <a:xfrm>
            <a:off x="664945" y="673844"/>
            <a:ext cx="8855242" cy="34163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u="sng" dirty="0">
                <a:latin typeface="Arial Narrow" panose="020B0606020202030204" pitchFamily="34" charset="0"/>
              </a:rPr>
              <a:t>Now - end of Nov. 2020</a:t>
            </a:r>
            <a:r>
              <a:rPr lang="en-GB" dirty="0">
                <a:latin typeface="Arial Narrow" panose="020B0606020202030204" pitchFamily="34" charset="0"/>
              </a:rPr>
              <a:t>: Assemble and test ~10 quad modules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latin typeface="Arial Narrow" panose="020B0606020202030204" pitchFamily="34" charset="0"/>
              </a:rPr>
              <a:t> Including , IV/CV/It probing of bare modules will be necessary before the assembly. </a:t>
            </a:r>
            <a:endParaRPr lang="fr-FR" b="1" dirty="0">
              <a:latin typeface="Arial Narrow" panose="020B0606020202030204" pitchFamily="34" charset="0"/>
            </a:endParaRPr>
          </a:p>
          <a:p>
            <a:endParaRPr lang="en-GB" b="1" dirty="0"/>
          </a:p>
          <a:p>
            <a:r>
              <a:rPr lang="en-GB" dirty="0"/>
              <a:t>• </a:t>
            </a:r>
            <a:r>
              <a:rPr lang="en-GB" u="sng" dirty="0">
                <a:latin typeface="Arial Narrow" panose="020B0606020202030204" pitchFamily="34" charset="0"/>
              </a:rPr>
              <a:t>January 2021 - October 2021</a:t>
            </a:r>
            <a:r>
              <a:rPr lang="en-GB" dirty="0">
                <a:latin typeface="Arial Narrow" panose="020B0606020202030204" pitchFamily="34" charset="0"/>
              </a:rPr>
              <a:t>: Sensors pre-production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latin typeface="Arial Narrow" panose="020B0606020202030204" pitchFamily="34" charset="0"/>
              </a:rPr>
              <a:t>Around 200 sensors allocated to Paris cluster. A good fraction of these will have to be </a:t>
            </a:r>
          </a:p>
          <a:p>
            <a:r>
              <a:rPr lang="en-GB" dirty="0">
                <a:latin typeface="Arial Narrow" panose="020B0606020202030204" pitchFamily="34" charset="0"/>
              </a:rPr>
              <a:t>tested using probe stations </a:t>
            </a:r>
            <a:r>
              <a:rPr lang="en-GB" b="1" dirty="0">
                <a:latin typeface="Arial Narrow" panose="020B0606020202030204" pitchFamily="34" charset="0"/>
              </a:rPr>
              <a:t>(LPNHE + IJC)</a:t>
            </a:r>
          </a:p>
          <a:p>
            <a:endParaRPr lang="en-GB" b="1" dirty="0"/>
          </a:p>
          <a:p>
            <a:r>
              <a:rPr lang="en-GB" dirty="0"/>
              <a:t>• </a:t>
            </a:r>
            <a:r>
              <a:rPr lang="en-GB" u="sng" dirty="0">
                <a:latin typeface="Arial Narrow" panose="020B0606020202030204" pitchFamily="34" charset="0"/>
              </a:rPr>
              <a:t>October 2021 - May 2022 : Modules pre-production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latin typeface="Arial Narrow" panose="020B0606020202030204" pitchFamily="34" charset="0"/>
              </a:rPr>
              <a:t> Paris cluster will have to assembly and qualify/test around </a:t>
            </a:r>
            <a:r>
              <a:rPr lang="en-GB" b="1" dirty="0">
                <a:solidFill>
                  <a:srgbClr val="7030A0"/>
                </a:solidFill>
                <a:latin typeface="Arial Narrow" panose="020B0606020202030204" pitchFamily="34" charset="0"/>
              </a:rPr>
              <a:t>200 modules</a:t>
            </a:r>
          </a:p>
          <a:p>
            <a:endParaRPr lang="en-GB" b="1" dirty="0">
              <a:latin typeface="Arial Narrow" panose="020B0606020202030204" pitchFamily="34" charset="0"/>
            </a:endParaRPr>
          </a:p>
          <a:p>
            <a:r>
              <a:rPr lang="fr-FR" dirty="0">
                <a:latin typeface="Arial Narrow" panose="020B0606020202030204" pitchFamily="34" charset="0"/>
              </a:rPr>
              <a:t>• </a:t>
            </a:r>
            <a:r>
              <a:rPr lang="fr-FR" u="sng" dirty="0">
                <a:latin typeface="Arial Narrow" panose="020B0606020202030204" pitchFamily="34" charset="0"/>
              </a:rPr>
              <a:t>June 2022 - ~2024-2025 : Modules Production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GB" dirty="0">
                <a:latin typeface="Arial Narrow" panose="020B0606020202030204" pitchFamily="34" charset="0"/>
              </a:rPr>
              <a:t> Paris cluster will have to assembly and qualify around </a:t>
            </a:r>
            <a:r>
              <a:rPr lang="en-GB" b="1" dirty="0">
                <a:solidFill>
                  <a:srgbClr val="7030A0"/>
                </a:solidFill>
                <a:latin typeface="Arial Narrow" panose="020B0606020202030204" pitchFamily="34" charset="0"/>
              </a:rPr>
              <a:t>2000 modules</a:t>
            </a:r>
            <a:endParaRPr lang="en-GB" sz="12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6BB66E-15BB-453F-BDFA-5BD5B644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1" y="4239470"/>
            <a:ext cx="10515600" cy="248200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0520E3-47A2-4DA3-9A5A-3691FE5EEDD8}"/>
              </a:ext>
            </a:extLst>
          </p:cNvPr>
          <p:cNvSpPr txBox="1"/>
          <p:nvPr/>
        </p:nvSpPr>
        <p:spPr>
          <a:xfrm>
            <a:off x="5459968" y="4107687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</a:rPr>
              <a:t>OCT 2021</a:t>
            </a:r>
            <a:endParaRPr lang="en-GB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DE11580-102D-4E8E-9983-07338D15CB93}"/>
              </a:ext>
            </a:extLst>
          </p:cNvPr>
          <p:cNvCxnSpPr/>
          <p:nvPr/>
        </p:nvCxnSpPr>
        <p:spPr>
          <a:xfrm>
            <a:off x="5989921" y="4379038"/>
            <a:ext cx="0" cy="1833537"/>
          </a:xfrm>
          <a:prstGeom prst="line">
            <a:avLst/>
          </a:prstGeom>
          <a:ln w="3810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141A69C-1C99-4DF6-A7D6-D572E5F6C0D0}"/>
              </a:ext>
            </a:extLst>
          </p:cNvPr>
          <p:cNvCxnSpPr/>
          <p:nvPr/>
        </p:nvCxnSpPr>
        <p:spPr>
          <a:xfrm>
            <a:off x="1881626" y="4477019"/>
            <a:ext cx="0" cy="1833537"/>
          </a:xfrm>
          <a:prstGeom prst="line">
            <a:avLst/>
          </a:prstGeom>
          <a:ln w="38100"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436591B-C736-4328-A782-8515186B9C31}"/>
              </a:ext>
            </a:extLst>
          </p:cNvPr>
          <p:cNvSpPr/>
          <p:nvPr/>
        </p:nvSpPr>
        <p:spPr>
          <a:xfrm>
            <a:off x="1379057" y="4116815"/>
            <a:ext cx="1057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</a:rPr>
              <a:t>Nov. 2020</a:t>
            </a:r>
            <a:endParaRPr lang="en-GB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103935-8CDD-4E0D-8C28-B619C8D929C0}"/>
              </a:ext>
            </a:extLst>
          </p:cNvPr>
          <p:cNvSpPr txBox="1"/>
          <p:nvPr/>
        </p:nvSpPr>
        <p:spPr>
          <a:xfrm>
            <a:off x="1106905" y="6356350"/>
            <a:ext cx="1162498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MS </a:t>
            </a:r>
            <a:r>
              <a:rPr lang="fr-FR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complete</a:t>
            </a:r>
            <a:endParaRPr lang="en-GB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530694-108A-487B-90EC-F4865361C9C4}"/>
              </a:ext>
            </a:extLst>
          </p:cNvPr>
          <p:cNvSpPr/>
          <p:nvPr/>
        </p:nvSpPr>
        <p:spPr>
          <a:xfrm>
            <a:off x="5070664" y="6212575"/>
            <a:ext cx="1237839" cy="33855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Start </a:t>
            </a:r>
            <a:r>
              <a:rPr lang="fr-FR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Pre-prod</a:t>
            </a:r>
            <a:endParaRPr lang="en-GB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6E51949-F650-4ED8-9EC3-369997482ED0}"/>
              </a:ext>
            </a:extLst>
          </p:cNvPr>
          <p:cNvCxnSpPr/>
          <p:nvPr/>
        </p:nvCxnSpPr>
        <p:spPr>
          <a:xfrm>
            <a:off x="8987388" y="4486147"/>
            <a:ext cx="0" cy="1833537"/>
          </a:xfrm>
          <a:prstGeom prst="line">
            <a:avLst/>
          </a:prstGeom>
          <a:ln w="3810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DED815-503B-44A0-AB8F-ABD4CBF1A554}"/>
              </a:ext>
            </a:extLst>
          </p:cNvPr>
          <p:cNvSpPr/>
          <p:nvPr/>
        </p:nvSpPr>
        <p:spPr>
          <a:xfrm>
            <a:off x="8698690" y="6325572"/>
            <a:ext cx="585417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Narrow" panose="020B0606020202030204" pitchFamily="34" charset="0"/>
              </a:rPr>
              <a:t>Prod</a:t>
            </a:r>
            <a:endParaRPr lang="en-GB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A85DFFF7-0F0D-43E9-8E57-8884DAB1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383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9766E-BE8C-45D2-8BB1-300B3F17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Conclusions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9A38F52-8DEA-416E-B384-7E80BA771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rial Narrow" panose="020B0606020202030204" pitchFamily="34" charset="0"/>
              </a:rPr>
              <a:t>The ATLAS French Cluster is committed in a very challenging detector construction program for HL-LHC program,</a:t>
            </a:r>
          </a:p>
          <a:p>
            <a:r>
              <a:rPr lang="en-GB" dirty="0">
                <a:latin typeface="Arial Narrow" panose="020B0606020202030204" pitchFamily="34" charset="0"/>
              </a:rPr>
              <a:t> High expertise in building complex systems of silicon Tracker will be acquired,</a:t>
            </a:r>
          </a:p>
          <a:p>
            <a:r>
              <a:rPr lang="en-GB" dirty="0">
                <a:latin typeface="Arial Narrow" panose="020B0606020202030204" pitchFamily="34" charset="0"/>
              </a:rPr>
              <a:t>A unique opportunity is given by such program to built in house a state of the art modern technological infrastructure “Si Lab”</a:t>
            </a:r>
          </a:p>
          <a:p>
            <a:r>
              <a:rPr lang="fr-FR" dirty="0">
                <a:latin typeface="Arial Narrow" panose="020B0606020202030204" pitchFamily="34" charset="0"/>
              </a:rPr>
              <a:t>A</a:t>
            </a:r>
            <a:r>
              <a:rPr lang="en-GB" dirty="0">
                <a:latin typeface="Arial Narrow" panose="020B0606020202030204" pitchFamily="34" charset="0"/>
              </a:rPr>
              <a:t>  beneficial valuable  is gained through the close partnership within IN2P3 Labs and CEA-IRFU (exchange of expertise, open cooperation, sharing the efforts) to win this challenge.</a:t>
            </a:r>
          </a:p>
          <a:p>
            <a:endParaRPr lang="fr-FR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31AE98-DA5F-45A5-95BA-CCB9A1F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4123-8952-4337-8BCA-628BBA7C761F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5BF0BC-6C4A-4F36-9659-1C33B927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9B4D74-7D7D-4B76-8A38-AC8C0F77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35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E0E9D14-C7F3-471F-931E-58931247B959}"/>
              </a:ext>
            </a:extLst>
          </p:cNvPr>
          <p:cNvSpPr txBox="1"/>
          <p:nvPr/>
        </p:nvSpPr>
        <p:spPr>
          <a:xfrm>
            <a:off x="4767942" y="2495006"/>
            <a:ext cx="2129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Bradley Hand ITC" panose="03070402050302030203" pitchFamily="66" charset="0"/>
              </a:rPr>
              <a:t>End </a:t>
            </a:r>
            <a:endParaRPr lang="en-GB" sz="6000" dirty="0">
              <a:latin typeface="Bradley Hand ITC" panose="03070402050302030203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74FFC7-F89C-464E-95FA-727906B83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663" y="551042"/>
            <a:ext cx="2857143" cy="1419048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218691-A0CA-4A60-8A9C-4C77A626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EDF3-CA3E-4E9A-BC09-A869B7AB1B59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1A7C58-B3E1-4877-8A5A-898D15AF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27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0CDAB8-28DF-4AD3-8E64-B0C9A9B1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287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8807F4-5019-1D46-9B6A-BC8E3334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133350"/>
            <a:ext cx="10655300" cy="659130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EAF458-CD24-4E9A-8EAE-EBC86BC5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09B9-DD48-44DD-B456-045BAFF7912F}" type="datetime1">
              <a:rPr lang="fr-FR" smtClean="0"/>
              <a:t>20/10/2020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1EB3BD-4DA4-4020-863E-670B899D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28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0BC0FC-5DB1-4C48-B9EB-C97845E4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54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/>
              <a:t>ATLAS Introduction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97532A4-338C-4054-BC6B-22BEC63F01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Atlas Detector </a:t>
            </a:r>
          </a:p>
          <a:p>
            <a:pPr lvl="1"/>
            <a:r>
              <a:rPr lang="en-GB" sz="1800" dirty="0">
                <a:latin typeface="Arial Narrow" panose="020B0606020202030204" pitchFamily="34" charset="0"/>
              </a:rPr>
              <a:t>3 tracking detectors with Large number of channels (Pixels, semi-conductor tracker and Transition Radiation Tracker with particle discrimination capability).</a:t>
            </a:r>
          </a:p>
          <a:p>
            <a:pPr lvl="1"/>
            <a:r>
              <a:rPr lang="en-GB" sz="1800" dirty="0">
                <a:latin typeface="Arial Narrow" panose="020B0606020202030204" pitchFamily="34" charset="0"/>
              </a:rPr>
              <a:t>4 sampling calorimeter covering different regions(EM: Lead/liquid Argon; Tile Hadronic: iron/scintillators, Hadronic End caps : copper /liquid argon, Forward: cooper/tungsten/liquid argon)</a:t>
            </a:r>
          </a:p>
          <a:p>
            <a:pPr lvl="1"/>
            <a:r>
              <a:rPr lang="en-GB" sz="1800" dirty="0">
                <a:latin typeface="Arial Narrow" panose="020B0606020202030204" pitchFamily="34" charset="0"/>
              </a:rPr>
              <a:t>Solenoid and toroid magnetics for charge and momentum measurements</a:t>
            </a:r>
          </a:p>
          <a:p>
            <a:pPr lvl="1"/>
            <a:r>
              <a:rPr lang="en-GB" sz="1800" dirty="0">
                <a:latin typeface="Arial Narrow" panose="020B0606020202030204" pitchFamily="34" charset="0"/>
              </a:rPr>
              <a:t>4 muon detectors with complementary measuring and triggering capabilities</a:t>
            </a:r>
          </a:p>
          <a:p>
            <a:pPr lvl="1"/>
            <a:r>
              <a:rPr lang="en-GB" sz="1800" dirty="0">
                <a:latin typeface="Arial Narrow" panose="020B0606020202030204" pitchFamily="34" charset="0"/>
              </a:rPr>
              <a:t>Forward detectors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3C3724-56DC-4056-89E8-B3D09F239F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Atlas </a:t>
            </a:r>
            <a:r>
              <a:rPr lang="fr-FR" dirty="0" err="1"/>
              <a:t>view</a:t>
            </a:r>
            <a:endParaRPr lang="en-GB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EF5BB4D1-D88D-4F21-8F26-9D61A2BD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F2228-71BF-4DC5-8EAB-36142F7450A0}" type="datetime1">
              <a:rPr lang="fr-FR" smtClean="0"/>
              <a:t>20/10/2020</a:t>
            </a:fld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ED0273-512E-4C29-9C05-D9A5E7C6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BDF9E-3722-4283-847D-4059E58C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349" y="128067"/>
            <a:ext cx="1967744" cy="9773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F4D891-D45E-44BF-9690-766E7F2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49" y="2755131"/>
            <a:ext cx="4157312" cy="2750417"/>
          </a:xfrm>
          <a:prstGeom prst="rect">
            <a:avLst/>
          </a:prstGeom>
        </p:spPr>
      </p:pic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6A2627D1-9E09-40D2-861F-173678CA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356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301E9D-E2AB-42A5-AF23-0584AD552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88" y="308008"/>
            <a:ext cx="10024712" cy="1045846"/>
          </a:xfrm>
        </p:spPr>
        <p:txBody>
          <a:bodyPr>
            <a:normAutofit/>
          </a:bodyPr>
          <a:lstStyle/>
          <a:p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Towards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the upgrade 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9C5E242-32B7-4205-9D9B-365DF1FF9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549" y="3646872"/>
            <a:ext cx="7773202" cy="321112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E47775-BF0D-4C68-8994-C2DF85A5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ED02-547E-434E-A403-A736EBACBDCE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302129-F835-447A-B322-DF405C32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4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B18642A-23C0-4841-9355-27035ADCF67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69506" y="1490378"/>
            <a:ext cx="11190973" cy="4549775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Arial Narrow" panose="020B0606020202030204" pitchFamily="34" charset="0"/>
                <a:cs typeface="Arial" panose="020B0604020202020204" pitchFamily="34" charset="0"/>
              </a:rPr>
              <a:t>The High Luminosity upgrade of the Large Hadron Collider (LHC) (HL-LHC) is currently expected to begin operations in the second half of 2026, with a nominal levelled instantaneous luminosity of </a:t>
            </a:r>
            <a:r>
              <a:rPr lang="en-GB" sz="2200" dirty="0">
                <a:latin typeface="Blackadder ITC" panose="04020505051007020D02" pitchFamily="82" charset="0"/>
                <a:cs typeface="Arial" panose="020B0604020202020204" pitchFamily="34" charset="0"/>
              </a:rPr>
              <a:t>L=</a:t>
            </a:r>
            <a:r>
              <a:rPr lang="en-GB" sz="2200" dirty="0">
                <a:latin typeface="Arial Narrow" panose="020B0606020202030204" pitchFamily="34" charset="0"/>
                <a:cs typeface="Arial" panose="020B0604020202020204" pitchFamily="34" charset="0"/>
              </a:rPr>
              <a:t> 5×10</a:t>
            </a:r>
            <a:r>
              <a:rPr lang="en-GB" sz="2200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34</a:t>
            </a:r>
            <a:r>
              <a:rPr lang="en-GB" sz="2200" dirty="0">
                <a:latin typeface="Arial Narrow" panose="020B0606020202030204" pitchFamily="34" charset="0"/>
                <a:cs typeface="Arial" panose="020B0604020202020204" pitchFamily="34" charset="0"/>
              </a:rPr>
              <a:t>cm</a:t>
            </a:r>
            <a:r>
              <a:rPr lang="en-GB" sz="2200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−2</a:t>
            </a:r>
            <a:r>
              <a:rPr lang="en-GB" sz="2200" dirty="0"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  <a:r>
              <a:rPr lang="en-GB" sz="2200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−1</a:t>
            </a:r>
            <a:r>
              <a:rPr lang="en-GB" sz="2200" dirty="0">
                <a:latin typeface="Arial Narrow" panose="020B0606020202030204" pitchFamily="34" charset="0"/>
                <a:cs typeface="Arial" panose="020B0604020202020204" pitchFamily="34" charset="0"/>
              </a:rPr>
              <a:t>corresponding to an average μ, of roughly 140 inelastic pp collisions each beam-crossing, and delivering an integrated luminosity of around 250 fb</a:t>
            </a:r>
            <a:r>
              <a:rPr lang="en-GB" sz="2200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−1</a:t>
            </a:r>
            <a:r>
              <a:rPr lang="en-GB" sz="2200" dirty="0">
                <a:latin typeface="Arial Narrow" panose="020B0606020202030204" pitchFamily="34" charset="0"/>
                <a:cs typeface="Arial" panose="020B0604020202020204" pitchFamily="34" charset="0"/>
              </a:rPr>
              <a:t>per year of operation.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The ATLAS collaboration corresponding Phase-II up-grade of the detector, intended to take full advantage of the accelerator upgrade to achieve an ultimate luminosity of </a:t>
            </a:r>
            <a:r>
              <a:rPr lang="en-GB" sz="2000" dirty="0">
                <a:latin typeface="Blackadder ITC" panose="04020505051007020D02" pitchFamily="82" charset="0"/>
              </a:rPr>
              <a:t>L=</a:t>
            </a:r>
            <a:r>
              <a:rPr lang="en-GB" sz="2000" dirty="0">
                <a:latin typeface="Arial Narrow" panose="020B0606020202030204" pitchFamily="34" charset="0"/>
              </a:rPr>
              <a:t> 7.5×10</a:t>
            </a:r>
            <a:r>
              <a:rPr lang="en-GB" sz="2000" baseline="30000" dirty="0">
                <a:latin typeface="Arial Narrow" panose="020B0606020202030204" pitchFamily="34" charset="0"/>
              </a:rPr>
              <a:t>34</a:t>
            </a:r>
            <a:r>
              <a:rPr lang="en-GB" sz="2000" dirty="0">
                <a:latin typeface="Arial Narrow" panose="020B0606020202030204" pitchFamily="34" charset="0"/>
              </a:rPr>
              <a:t>cm</a:t>
            </a:r>
            <a:r>
              <a:rPr lang="en-GB" sz="2000" baseline="30000" dirty="0">
                <a:latin typeface="Arial Narrow" panose="020B0606020202030204" pitchFamily="34" charset="0"/>
              </a:rPr>
              <a:t>−2</a:t>
            </a:r>
            <a:r>
              <a:rPr lang="en-GB" sz="2000" dirty="0">
                <a:latin typeface="Arial Narrow" panose="020B0606020202030204" pitchFamily="34" charset="0"/>
              </a:rPr>
              <a:t>s</a:t>
            </a:r>
            <a:r>
              <a:rPr lang="en-GB" sz="2000" baseline="30000" dirty="0">
                <a:latin typeface="Arial Narrow" panose="020B0606020202030204" pitchFamily="34" charset="0"/>
              </a:rPr>
              <a:t>−1</a:t>
            </a:r>
            <a:r>
              <a:rPr lang="en-GB" sz="2000" dirty="0">
                <a:latin typeface="Arial Narrow" panose="020B0606020202030204" pitchFamily="34" charset="0"/>
              </a:rPr>
              <a:t>corresponding an average μ=200 inelastic pp collisions per beam-crossing. This programme aims to provide a total integrated luminosity of 3000 fb</a:t>
            </a:r>
            <a:r>
              <a:rPr lang="en-GB" sz="2000" baseline="30000" dirty="0">
                <a:latin typeface="Arial Narrow" panose="020B0606020202030204" pitchFamily="34" charset="0"/>
              </a:rPr>
              <a:t>−1</a:t>
            </a:r>
            <a:r>
              <a:rPr lang="en-GB" sz="2000" dirty="0">
                <a:latin typeface="Arial Narrow" panose="020B0606020202030204" pitchFamily="34" charset="0"/>
              </a:rPr>
              <a:t> by 2035.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27FC4D-4D7C-4024-ABA0-02F6BFB4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267" y="400946"/>
            <a:ext cx="2056047" cy="1021170"/>
          </a:xfrm>
          <a:prstGeom prst="rect">
            <a:avLst/>
          </a:prstGeom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03C364FE-F37C-4DF0-92CF-96E49AA3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60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7ADA677-2716-4105-97FE-D961228B26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4699" y="2063551"/>
            <a:ext cx="5181600" cy="242971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DDBD62-90B0-4E42-920B-690B909D1262}"/>
              </a:ext>
            </a:extLst>
          </p:cNvPr>
          <p:cNvSpPr/>
          <p:nvPr/>
        </p:nvSpPr>
        <p:spPr>
          <a:xfrm>
            <a:off x="8610600" y="2054917"/>
            <a:ext cx="635267" cy="2429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E8139D-DA8A-41B8-A712-D4242433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The detector upgrade to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achieve physics 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objectives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3EED45-4F02-42F6-95E6-82978F1E0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068" y="2092427"/>
            <a:ext cx="5366086" cy="3927108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 Narrow" panose="020B0606020202030204" pitchFamily="34" charset="0"/>
              </a:rPr>
              <a:t>LHC energy nominal limit (14 </a:t>
            </a:r>
            <a:r>
              <a:rPr lang="en-GB" sz="2000" dirty="0" err="1">
                <a:latin typeface="Arial Narrow" panose="020B0606020202030204" pitchFamily="34" charset="0"/>
              </a:rPr>
              <a:t>TeV</a:t>
            </a:r>
            <a:r>
              <a:rPr lang="en-GB" sz="2000" dirty="0">
                <a:latin typeface="Arial Narrow" panose="020B0606020202030204" pitchFamily="34" charset="0"/>
              </a:rPr>
              <a:t>).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 Precision measurements of the Higgs Boson properties at HL-LHC will be performed through all accessible production processes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Complexity of the events is even larger : challenge, in particular for the inner detectors  (radiation X10) and triggering. 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 Some detectors won’t survive the particle flu if no upgrade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 Experience with present detector helps to define main concerns in upgrade.</a:t>
            </a:r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90F824-2DDA-4E32-8B7A-0498A4E6E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8DD4-5B22-42EF-A3C4-B1CF62FEE5A6}" type="datetime1">
              <a:rPr lang="fr-FR" smtClean="0"/>
              <a:t>20/10/2020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4CFAA5-162E-4736-8D85-5D5EE833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5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EA707-803C-4306-B53C-B33FA5985B60}"/>
              </a:ext>
            </a:extLst>
          </p:cNvPr>
          <p:cNvSpPr/>
          <p:nvPr/>
        </p:nvSpPr>
        <p:spPr>
          <a:xfrm>
            <a:off x="6330214" y="46568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Overview of the physics analyses foreseen, and of the associated ATLAS sub-systems whose upgrades may impact the physics object performance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A9EA839-3656-42E4-933E-0B96A7FF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888" y="490171"/>
            <a:ext cx="2200426" cy="1092878"/>
          </a:xfrm>
          <a:prstGeom prst="rect">
            <a:avLst/>
          </a:prstGeom>
        </p:spPr>
      </p:pic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0FAF589B-E92B-4183-9FB4-6764F8474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57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5549E-D58B-48E9-82F9-D468D5CC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43" y="54823"/>
            <a:ext cx="10043259" cy="8387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Focus on ITK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E9B47B3-0B86-4DED-83E2-2EC2B2F1CB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2342" y="2375915"/>
            <a:ext cx="5181600" cy="3356361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B3AEA3-8016-46CB-A5C3-945DB3E7C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314" y="365125"/>
            <a:ext cx="5181600" cy="4351338"/>
          </a:xfrm>
        </p:spPr>
        <p:txBody>
          <a:bodyPr>
            <a:normAutofit/>
          </a:bodyPr>
          <a:lstStyle/>
          <a:p>
            <a:r>
              <a:rPr lang="fr-FR" sz="1600" i="1" dirty="0"/>
              <a:t>Hits in the tracker ~15 Hits</a:t>
            </a:r>
            <a:endParaRPr lang="en-GB" sz="1600" i="1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B67F23-DE10-41F9-9CAD-67C2E19D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FA893-DDC3-4FBD-B7BC-6AAC0C2298A3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741BBF-CDE5-4CA6-8776-E7BB1448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6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E74046-E96F-42D0-AED1-48386F56C2BB}"/>
              </a:ext>
            </a:extLst>
          </p:cNvPr>
          <p:cNvSpPr/>
          <p:nvPr/>
        </p:nvSpPr>
        <p:spPr>
          <a:xfrm>
            <a:off x="1297504" y="4598506"/>
            <a:ext cx="3465095" cy="616017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4D5109-E725-42A0-BDA3-C37E7E4B36EF}"/>
              </a:ext>
            </a:extLst>
          </p:cNvPr>
          <p:cNvSpPr txBox="1"/>
          <p:nvPr/>
        </p:nvSpPr>
        <p:spPr>
          <a:xfrm>
            <a:off x="1763404" y="5601089"/>
            <a:ext cx="169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Internal</a:t>
            </a:r>
            <a:r>
              <a:rPr lang="fr-FR" dirty="0">
                <a:solidFill>
                  <a:srgbClr val="0070C0"/>
                </a:solidFill>
              </a:rPr>
              <a:t> Tracker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E39DDC9-059A-405A-BB42-3FC227952BF7}"/>
              </a:ext>
            </a:extLst>
          </p:cNvPr>
          <p:cNvSpPr/>
          <p:nvPr/>
        </p:nvSpPr>
        <p:spPr>
          <a:xfrm>
            <a:off x="1291889" y="3206692"/>
            <a:ext cx="3465095" cy="1289859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ED4C76-0892-498D-98D3-3916F81519CD}"/>
              </a:ext>
            </a:extLst>
          </p:cNvPr>
          <p:cNvSpPr txBox="1"/>
          <p:nvPr/>
        </p:nvSpPr>
        <p:spPr>
          <a:xfrm flipH="1">
            <a:off x="3680960" y="5340572"/>
            <a:ext cx="216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Pixels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43A41B-F262-4A97-AEDB-60133365D7B3}"/>
              </a:ext>
            </a:extLst>
          </p:cNvPr>
          <p:cNvSpPr txBox="1"/>
          <p:nvPr/>
        </p:nvSpPr>
        <p:spPr>
          <a:xfrm>
            <a:off x="4835013" y="3843962"/>
            <a:ext cx="71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Strips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B05C3A4-8BFE-4150-992E-FB8C193C6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445" y="675355"/>
            <a:ext cx="3693850" cy="250071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95EC6A8-7D12-4CC7-9FA2-E377A6B7DDA9}"/>
              </a:ext>
            </a:extLst>
          </p:cNvPr>
          <p:cNvSpPr txBox="1"/>
          <p:nvPr/>
        </p:nvSpPr>
        <p:spPr>
          <a:xfrm>
            <a:off x="196247" y="957422"/>
            <a:ext cx="539442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 Narrow" panose="020B0606020202030204" pitchFamily="34" charset="0"/>
              </a:rPr>
              <a:t>ATLAS Inner Detector will be replaced by Inner Tracker (</a:t>
            </a:r>
            <a:r>
              <a:rPr lang="en-GB" sz="1600" dirty="0" err="1">
                <a:latin typeface="Arial Narrow" panose="020B0606020202030204" pitchFamily="34" charset="0"/>
              </a:rPr>
              <a:t>ITk</a:t>
            </a:r>
            <a:r>
              <a:rPr lang="en-GB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GB" sz="1600" dirty="0">
                <a:latin typeface="Arial Narrow" panose="020B0606020202030204" pitchFamily="34" charset="0"/>
              </a:rPr>
              <a:t>•</a:t>
            </a:r>
            <a:r>
              <a:rPr lang="en-GB" sz="1600" dirty="0" err="1">
                <a:latin typeface="Arial Narrow" panose="020B0606020202030204" pitchFamily="34" charset="0"/>
              </a:rPr>
              <a:t>ITk</a:t>
            </a:r>
            <a:r>
              <a:rPr lang="en-GB" sz="1600" dirty="0">
                <a:latin typeface="Arial Narrow" panose="020B0606020202030204" pitchFamily="34" charset="0"/>
              </a:rPr>
              <a:t> consists of silicon strip (outside) and pixel sensors (inside)</a:t>
            </a:r>
          </a:p>
          <a:p>
            <a:r>
              <a:rPr lang="en-GB" sz="1600" dirty="0">
                <a:latin typeface="Arial Narrow" panose="020B0606020202030204" pitchFamily="34" charset="0"/>
              </a:rPr>
              <a:t>•One layer of 3D pixel sensors surrounded by layers of planar sensors</a:t>
            </a:r>
          </a:p>
          <a:p>
            <a:r>
              <a:rPr lang="en-GB" sz="1600" dirty="0">
                <a:latin typeface="Arial Narrow" panose="020B0606020202030204" pitchFamily="34" charset="0"/>
              </a:rPr>
              <a:t>•Planar thickness:100μm in layer 1 and 150μm in layers 2-4</a:t>
            </a:r>
          </a:p>
          <a:p>
            <a:r>
              <a:rPr lang="en-GB" sz="1600" dirty="0">
                <a:latin typeface="Arial Narrow" panose="020B0606020202030204" pitchFamily="34" charset="0"/>
              </a:rPr>
              <a:t>•Planar pixel size:50×50μm2 ; (25×100μm2_ Layer 0)</a:t>
            </a:r>
          </a:p>
          <a:p>
            <a:endParaRPr lang="en-GB" sz="12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37F83E9-E267-46A5-A9F2-0708024E996F}"/>
              </a:ext>
            </a:extLst>
          </p:cNvPr>
          <p:cNvSpPr txBox="1"/>
          <p:nvPr/>
        </p:nvSpPr>
        <p:spPr>
          <a:xfrm>
            <a:off x="7412864" y="5881410"/>
            <a:ext cx="1764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Radiation fluences </a:t>
            </a:r>
            <a:endParaRPr lang="en-GB" sz="16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00E181-BBF7-4928-A109-63A1E997D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029" y="2852897"/>
            <a:ext cx="4364493" cy="30125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CD5C22-86A6-45A7-9DB8-9E04C1F28A73}"/>
              </a:ext>
            </a:extLst>
          </p:cNvPr>
          <p:cNvSpPr/>
          <p:nvPr/>
        </p:nvSpPr>
        <p:spPr>
          <a:xfrm>
            <a:off x="6986103" y="4769173"/>
            <a:ext cx="3018408" cy="615571"/>
          </a:xfrm>
          <a:prstGeom prst="rect">
            <a:avLst/>
          </a:prstGeom>
          <a:noFill/>
          <a:ln w="38100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E1832BB-C098-486A-B4C2-DEDEF9973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102" y="293391"/>
            <a:ext cx="1701019" cy="844840"/>
          </a:xfrm>
          <a:prstGeom prst="rect">
            <a:avLst/>
          </a:prstGeom>
        </p:spPr>
      </p:pic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73FA7E95-2A9F-4A36-8520-F62688EF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58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8742EA6-DA53-423C-86CF-69A11ED5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09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Material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Budget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optimization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69FE87-F49B-4C99-A688-F1D649F8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0F4F5-CF12-454C-93E1-8B237587D6F9}" type="datetime1">
              <a:rPr lang="fr-FR" smtClean="0"/>
              <a:t>20/10/2020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7D54B4-BED5-4EAD-B360-2BA0BBEE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7</a:t>
            </a:fld>
            <a:endParaRPr lang="fr-FR"/>
          </a:p>
        </p:txBody>
      </p:sp>
      <p:pic>
        <p:nvPicPr>
          <p:cNvPr id="22" name="Espace réservé du contenu 21">
            <a:extLst>
              <a:ext uri="{FF2B5EF4-FFF2-40B4-BE49-F238E27FC236}">
                <a16:creationId xmlns:a16="http://schemas.microsoft.com/office/drawing/2014/main" id="{61CB6C81-7E59-4C57-A91A-26A8615CD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19" y="1442690"/>
            <a:ext cx="7943850" cy="3171825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F3BBA9-3CFE-42B4-9B09-9716D752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383" y="490171"/>
            <a:ext cx="2392931" cy="1188489"/>
          </a:xfrm>
          <a:prstGeom prst="rect">
            <a:avLst/>
          </a:prstGeom>
        </p:spPr>
      </p:pic>
      <p:sp>
        <p:nvSpPr>
          <p:cNvPr id="24" name="Espace réservé du pied de page 23">
            <a:extLst>
              <a:ext uri="{FF2B5EF4-FFF2-40B4-BE49-F238E27FC236}">
                <a16:creationId xmlns:a16="http://schemas.microsoft.com/office/drawing/2014/main" id="{62673EE2-91B2-482C-A6AE-23896DE0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4B1E40-33AC-4216-B9FD-1EF74BCF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069" y="2030928"/>
            <a:ext cx="3427026" cy="19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409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84205EB-B3B5-4A8A-9F87-B63E9E5F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46189"/>
            <a:ext cx="5921942" cy="945214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Pixel Modules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details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 (Outer Barrel)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5378D865-F669-41A4-BF30-016D739C5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754" y="1386038"/>
            <a:ext cx="5717406" cy="4655988"/>
          </a:xfrm>
        </p:spPr>
        <p:txBody>
          <a:bodyPr/>
          <a:lstStyle/>
          <a:p>
            <a:r>
              <a:rPr lang="fr-FR" dirty="0" err="1"/>
              <a:t>Geometry</a:t>
            </a:r>
            <a:r>
              <a:rPr lang="fr-FR" dirty="0"/>
              <a:t> &amp; configuration </a:t>
            </a:r>
            <a:endParaRPr lang="en-GB" dirty="0"/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532D0DBC-F2FF-4FD8-B18E-7D8E9CB17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737" y="4292578"/>
            <a:ext cx="2104558" cy="2063772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C50FF92-6CF8-4B53-A2E2-E0C4750D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6BED-A17D-48BB-9AAB-F8F4B5DEF427}" type="datetime1">
              <a:rPr lang="fr-FR" smtClean="0"/>
              <a:t>20/10/2020</a:t>
            </a:fld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E61165-1460-4521-87F8-04EC5A95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8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D83626-B257-4BA8-B45E-069B889AB629}"/>
              </a:ext>
            </a:extLst>
          </p:cNvPr>
          <p:cNvSpPr/>
          <p:nvPr/>
        </p:nvSpPr>
        <p:spPr>
          <a:xfrm>
            <a:off x="267100" y="1960635"/>
            <a:ext cx="486852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Optima-Regular"/>
              </a:rPr>
              <a:t>150 </a:t>
            </a:r>
            <a:r>
              <a:rPr lang="en-GB" dirty="0" err="1">
                <a:solidFill>
                  <a:srgbClr val="000000"/>
                </a:solidFill>
                <a:latin typeface="LucidaGrande"/>
              </a:rPr>
              <a:t>μ</a:t>
            </a:r>
            <a:r>
              <a:rPr lang="en-GB" dirty="0" err="1">
                <a:solidFill>
                  <a:srgbClr val="000000"/>
                </a:solidFill>
                <a:latin typeface="Optima-Regular"/>
              </a:rPr>
              <a:t>m</a:t>
            </a:r>
            <a:r>
              <a:rPr lang="en-GB" dirty="0">
                <a:solidFill>
                  <a:srgbClr val="000000"/>
                </a:solidFill>
                <a:latin typeface="Optima-Regular"/>
              </a:rPr>
              <a:t> thick Si sensor for the outer barrel of </a:t>
            </a:r>
          </a:p>
          <a:p>
            <a:r>
              <a:rPr lang="en-GB" dirty="0">
                <a:solidFill>
                  <a:srgbClr val="000000"/>
                </a:solidFill>
                <a:latin typeface="Optima-Regular"/>
              </a:rPr>
              <a:t>approximate dimensions 4x4 cm</a:t>
            </a:r>
            <a:r>
              <a:rPr lang="en-GB" sz="1200" baseline="30000" dirty="0">
                <a:solidFill>
                  <a:srgbClr val="000000"/>
                </a:solidFill>
                <a:latin typeface="Optima-Regular"/>
              </a:rPr>
              <a:t>2</a:t>
            </a:r>
          </a:p>
          <a:p>
            <a:r>
              <a:rPr lang="en-GB" sz="2000" dirty="0">
                <a:solidFill>
                  <a:srgbClr val="0433FF"/>
                </a:solidFill>
                <a:latin typeface="Optima-Regular"/>
              </a:rPr>
              <a:t>• </a:t>
            </a:r>
            <a:r>
              <a:rPr lang="en-GB" dirty="0">
                <a:solidFill>
                  <a:srgbClr val="000000"/>
                </a:solidFill>
                <a:latin typeface="Optima-Regular"/>
              </a:rPr>
              <a:t>Planar pixel pitch: 50x50 </a:t>
            </a:r>
            <a:r>
              <a:rPr lang="el-GR" dirty="0">
                <a:solidFill>
                  <a:srgbClr val="000000"/>
                </a:solidFill>
                <a:latin typeface="LucidaGrande"/>
              </a:rPr>
              <a:t>μ</a:t>
            </a:r>
            <a:r>
              <a:rPr lang="en-GB" dirty="0">
                <a:solidFill>
                  <a:srgbClr val="000000"/>
                </a:solidFill>
                <a:latin typeface="Optima-Regular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Optima-Regular"/>
              </a:rPr>
              <a:t>2</a:t>
            </a:r>
          </a:p>
          <a:p>
            <a:r>
              <a:rPr lang="en-GB" sz="2000" dirty="0">
                <a:solidFill>
                  <a:srgbClr val="0433FF"/>
                </a:solidFill>
                <a:latin typeface="Optima-Regular"/>
              </a:rPr>
              <a:t>• </a:t>
            </a:r>
            <a:r>
              <a:rPr lang="en-GB" dirty="0" err="1">
                <a:solidFill>
                  <a:srgbClr val="000000"/>
                </a:solidFill>
                <a:latin typeface="Optima-Regular"/>
              </a:rPr>
              <a:t>ITk</a:t>
            </a:r>
            <a:r>
              <a:rPr lang="en-GB" dirty="0">
                <a:solidFill>
                  <a:srgbClr val="000000"/>
                </a:solidFill>
                <a:latin typeface="Optima-Regular"/>
              </a:rPr>
              <a:t> pixel readout chip is foreseen to be 20x19.2  mm</a:t>
            </a:r>
            <a:r>
              <a:rPr lang="en-GB" sz="1200" baseline="30000" dirty="0">
                <a:solidFill>
                  <a:srgbClr val="000000"/>
                </a:solidFill>
                <a:latin typeface="Optima-Regular"/>
              </a:rPr>
              <a:t>2    </a:t>
            </a:r>
            <a:r>
              <a:rPr lang="en-GB" dirty="0">
                <a:solidFill>
                  <a:srgbClr val="000000"/>
                </a:solidFill>
                <a:latin typeface="Optima-Regular"/>
              </a:rPr>
              <a:t>relative to a matrix of 400 columns x 384 rows</a:t>
            </a:r>
          </a:p>
          <a:p>
            <a:r>
              <a:rPr lang="en-GB" sz="2000" dirty="0">
                <a:solidFill>
                  <a:srgbClr val="0433FF"/>
                </a:solidFill>
                <a:latin typeface="Optima-Regular"/>
              </a:rPr>
              <a:t>• </a:t>
            </a:r>
            <a:r>
              <a:rPr lang="en-GB" dirty="0">
                <a:solidFill>
                  <a:srgbClr val="000000"/>
                </a:solidFill>
                <a:latin typeface="Optima-Regular"/>
              </a:rPr>
              <a:t>Planar sensors will be produced in a size compatible    with 4-chip (quad)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698B88-14DD-47FC-99C4-6E42C6CF2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222" y="446472"/>
            <a:ext cx="4837498" cy="1771655"/>
          </a:xfrm>
          <a:prstGeom prst="rect">
            <a:avLst/>
          </a:prstGeom>
        </p:spPr>
      </p:pic>
      <p:pic>
        <p:nvPicPr>
          <p:cNvPr id="16" name="Espace réservé du contenu 7">
            <a:extLst>
              <a:ext uri="{FF2B5EF4-FFF2-40B4-BE49-F238E27FC236}">
                <a16:creationId xmlns:a16="http://schemas.microsoft.com/office/drawing/2014/main" id="{68AD3FE5-5E0D-4732-8A7C-8D987D33B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29" y="2091687"/>
            <a:ext cx="3562764" cy="362274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9EF8C58-BC73-4018-963F-465C61C61D93}"/>
              </a:ext>
            </a:extLst>
          </p:cNvPr>
          <p:cNvSpPr txBox="1"/>
          <p:nvPr/>
        </p:nvSpPr>
        <p:spPr>
          <a:xfrm>
            <a:off x="7334451" y="288758"/>
            <a:ext cx="221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principle</a:t>
            </a:r>
            <a:endParaRPr lang="en-GB" dirty="0"/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3EADB401-1F04-4B04-9A2C-26E92A212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86358"/>
              </p:ext>
            </p:extLst>
          </p:nvPr>
        </p:nvGraphicFramePr>
        <p:xfrm>
          <a:off x="8787865" y="3595934"/>
          <a:ext cx="3067251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508">
                  <a:extLst>
                    <a:ext uri="{9D8B030D-6E8A-4147-A177-3AD203B41FA5}">
                      <a16:colId xmlns:a16="http://schemas.microsoft.com/office/drawing/2014/main" val="1221149734"/>
                    </a:ext>
                  </a:extLst>
                </a:gridCol>
                <a:gridCol w="1415743">
                  <a:extLst>
                    <a:ext uri="{9D8B030D-6E8A-4147-A177-3AD203B41FA5}">
                      <a16:colId xmlns:a16="http://schemas.microsoft.com/office/drawing/2014/main" val="3034685817"/>
                    </a:ext>
                  </a:extLst>
                </a:gridCol>
              </a:tblGrid>
              <a:tr h="271805">
                <a:tc>
                  <a:txBody>
                    <a:bodyPr/>
                    <a:lstStyle/>
                    <a:p>
                      <a:r>
                        <a:rPr lang="fr-FR" sz="1100" dirty="0"/>
                        <a:t>Components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 </a:t>
                      </a:r>
                      <a:r>
                        <a:rPr lang="fr-FR" sz="1050" dirty="0"/>
                        <a:t>Materia Budget X0</a:t>
                      </a:r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877801"/>
                  </a:ext>
                </a:extLst>
              </a:tr>
              <a:tr h="192528">
                <a:tc>
                  <a:txBody>
                    <a:bodyPr/>
                    <a:lstStyle/>
                    <a:p>
                      <a:r>
                        <a:rPr lang="fr-FR" sz="1100" dirty="0" err="1"/>
                        <a:t>Front-end</a:t>
                      </a:r>
                      <a:r>
                        <a:rPr lang="fr-FR" sz="1100" dirty="0"/>
                        <a:t> Chip, 150 </a:t>
                      </a:r>
                      <a:r>
                        <a:rPr lang="fr-FR" sz="1100" dirty="0" err="1"/>
                        <a:t>um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thick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0.19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241333"/>
                  </a:ext>
                </a:extLst>
              </a:tr>
              <a:tr h="192528">
                <a:tc>
                  <a:txBody>
                    <a:bodyPr/>
                    <a:lstStyle/>
                    <a:p>
                      <a:r>
                        <a:rPr lang="fr-FR" sz="1100" dirty="0" err="1"/>
                        <a:t>Sensor</a:t>
                      </a:r>
                      <a:r>
                        <a:rPr lang="fr-FR" sz="1100" dirty="0"/>
                        <a:t>, 150 </a:t>
                      </a:r>
                      <a:r>
                        <a:rPr lang="fr-FR" sz="1100" dirty="0" err="1"/>
                        <a:t>um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thick</a:t>
                      </a:r>
                      <a:r>
                        <a:rPr lang="fr-FR" sz="1100" dirty="0"/>
                        <a:t>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0.17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298776"/>
                  </a:ext>
                </a:extLst>
              </a:tr>
              <a:tr h="192528">
                <a:tc>
                  <a:txBody>
                    <a:bodyPr/>
                    <a:lstStyle/>
                    <a:p>
                      <a:r>
                        <a:rPr lang="fr-FR" sz="1100" dirty="0" err="1"/>
                        <a:t>Bumps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0.03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716029"/>
                  </a:ext>
                </a:extLst>
              </a:tr>
              <a:tr h="192528">
                <a:tc>
                  <a:txBody>
                    <a:bodyPr/>
                    <a:lstStyle/>
                    <a:p>
                      <a:r>
                        <a:rPr lang="fr-FR" sz="1100" dirty="0"/>
                        <a:t>Module Flex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0.27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07168"/>
                  </a:ext>
                </a:extLst>
              </a:tr>
              <a:tr h="192528">
                <a:tc>
                  <a:txBody>
                    <a:bodyPr/>
                    <a:lstStyle/>
                    <a:p>
                      <a:r>
                        <a:rPr lang="fr-FR" sz="1100" dirty="0"/>
                        <a:t>Flex </a:t>
                      </a:r>
                      <a:r>
                        <a:rPr lang="fr-FR" sz="1100" dirty="0" err="1"/>
                        <a:t>adhesive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0.01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533182"/>
                  </a:ext>
                </a:extLst>
              </a:tr>
              <a:tr h="192528">
                <a:tc>
                  <a:txBody>
                    <a:bodyPr/>
                    <a:lstStyle/>
                    <a:p>
                      <a:r>
                        <a:rPr lang="fr-FR" sz="1100" dirty="0"/>
                        <a:t>Total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0.67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377152"/>
                  </a:ext>
                </a:extLst>
              </a:tr>
            </a:tbl>
          </a:graphicData>
        </a:graphic>
      </p:graphicFrame>
      <p:pic>
        <p:nvPicPr>
          <p:cNvPr id="21" name="Image 20">
            <a:extLst>
              <a:ext uri="{FF2B5EF4-FFF2-40B4-BE49-F238E27FC236}">
                <a16:creationId xmlns:a16="http://schemas.microsoft.com/office/drawing/2014/main" id="{01F01D2D-562F-42FB-9BB7-D05F17BFD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457" y="162388"/>
            <a:ext cx="1940543" cy="963803"/>
          </a:xfrm>
          <a:prstGeom prst="rect">
            <a:avLst/>
          </a:prstGeom>
        </p:spPr>
      </p:pic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A8544633-1748-4C65-AB9A-AF254B19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70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19438-CCF1-4B43-A679-07C092374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7" y="365126"/>
            <a:ext cx="11084293" cy="724694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Zoom on module 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81366D-6F55-42AF-93A1-85AEB39E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0BF88-F900-4B7B-AA72-4700CFC72D88}" type="datetime1">
              <a:rPr lang="fr-FR" smtClean="0"/>
              <a:t>20/10/2020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68BC81-B28F-4E1F-BB07-41F6AE68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2099-9DAA-4A4D-A835-27B785DD2349}" type="slidenum">
              <a:rPr lang="fr-FR" smtClean="0"/>
              <a:t>9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1B1E6A9-4B5F-453B-80E4-A582EEFF40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5954" b="264"/>
          <a:stretch/>
        </p:blipFill>
        <p:spPr>
          <a:xfrm>
            <a:off x="0" y="2873551"/>
            <a:ext cx="7555832" cy="3221026"/>
          </a:xfrm>
          <a:prstGeom prst="rect">
            <a:avLst/>
          </a:prstGeom>
        </p:spPr>
      </p:pic>
      <p:pic>
        <p:nvPicPr>
          <p:cNvPr id="11" name="Espace réservé du contenu 12">
            <a:extLst>
              <a:ext uri="{FF2B5EF4-FFF2-40B4-BE49-F238E27FC236}">
                <a16:creationId xmlns:a16="http://schemas.microsoft.com/office/drawing/2014/main" id="{FA0D9E4D-61DA-4AA5-A37B-46340F799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0379" y="2959099"/>
            <a:ext cx="3171825" cy="3533775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F5CBE9F-E77D-44A6-8136-4A89FFC3F6BF}"/>
              </a:ext>
            </a:extLst>
          </p:cNvPr>
          <p:cNvSpPr txBox="1"/>
          <p:nvPr/>
        </p:nvSpPr>
        <p:spPr>
          <a:xfrm flipH="1">
            <a:off x="490888" y="4572000"/>
            <a:ext cx="45240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Example of wafer production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65A771-FEA9-4B4B-BCB1-FD4C42DEBD06}"/>
              </a:ext>
            </a:extLst>
          </p:cNvPr>
          <p:cNvSpPr txBox="1"/>
          <p:nvPr/>
        </p:nvSpPr>
        <p:spPr>
          <a:xfrm>
            <a:off x="5545337" y="2987637"/>
            <a:ext cx="1101327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err="1"/>
              <a:t>Present</a:t>
            </a:r>
            <a:r>
              <a:rPr lang="fr-FR" sz="1200" dirty="0"/>
              <a:t> design</a:t>
            </a:r>
            <a:endParaRPr lang="en-GB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1FEBF0-7B79-4799-BA6D-A461545AB80A}"/>
              </a:ext>
            </a:extLst>
          </p:cNvPr>
          <p:cNvSpPr txBox="1"/>
          <p:nvPr/>
        </p:nvSpPr>
        <p:spPr>
          <a:xfrm>
            <a:off x="5510506" y="5048367"/>
            <a:ext cx="1070678" cy="2769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200" dirty="0"/>
              <a:t>Future design </a:t>
            </a:r>
            <a:endParaRPr lang="en-GB" sz="12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7B4713-7207-4866-8BB8-DCC751DC0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46" y="491916"/>
            <a:ext cx="5696554" cy="153583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2E355E-B59A-4592-A1FD-43803D2B7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029" y="490171"/>
            <a:ext cx="1613285" cy="801265"/>
          </a:xfrm>
          <a:prstGeom prst="rect">
            <a:avLst/>
          </a:prstGeom>
        </p:spPr>
      </p:pic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7303277E-B3CD-4E36-B75A-49838125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Abdenour Lounis - French-Ukraine 2020 Workshop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9833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1676</Words>
  <Application>Microsoft Office PowerPoint</Application>
  <PresentationFormat>Grand écran</PresentationFormat>
  <Paragraphs>302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1" baseType="lpstr">
      <vt:lpstr>Agency FB</vt:lpstr>
      <vt:lpstr>Arial</vt:lpstr>
      <vt:lpstr>Arial Narrow</vt:lpstr>
      <vt:lpstr>Blackadder ITC</vt:lpstr>
      <vt:lpstr>Bradley Hand ITC</vt:lpstr>
      <vt:lpstr>Calibri</vt:lpstr>
      <vt:lpstr>Calibri Light</vt:lpstr>
      <vt:lpstr>LucidaGrande</vt:lpstr>
      <vt:lpstr>Optima-Regular</vt:lpstr>
      <vt:lpstr>Symbol</vt:lpstr>
      <vt:lpstr>Verdana</vt:lpstr>
      <vt:lpstr>Wingdings</vt:lpstr>
      <vt:lpstr>Thème Office</vt:lpstr>
      <vt:lpstr>Construction the  ITK IJC of ATLAS experiment for Phase 2 Upgrade</vt:lpstr>
      <vt:lpstr>Outline</vt:lpstr>
      <vt:lpstr>ATLAS Introduction </vt:lpstr>
      <vt:lpstr>Towards the upgrade </vt:lpstr>
      <vt:lpstr>The detector upgrade to achieve physics objectives</vt:lpstr>
      <vt:lpstr>Focus on ITK</vt:lpstr>
      <vt:lpstr>Material Budget optimization </vt:lpstr>
      <vt:lpstr>Pixel Modules details  (Outer Barrel)</vt:lpstr>
      <vt:lpstr>Zoom on module </vt:lpstr>
      <vt:lpstr>The Cluster Ile de France </vt:lpstr>
      <vt:lpstr>Overall strategy for Module Production </vt:lpstr>
      <vt:lpstr>ATLAS Readout Chip developments  (LPNHE &amp; IJC are member of RD53 Collaboration)</vt:lpstr>
      <vt:lpstr>Quality Control  &amp; Assurance tasks</vt:lpstr>
      <vt:lpstr>Working operation steps to follow</vt:lpstr>
      <vt:lpstr>Module Quality Control/Qualitly Assurance- Organization in French Cluster </vt:lpstr>
      <vt:lpstr>Présentation PowerPoint</vt:lpstr>
      <vt:lpstr>Sensor Probing as an initial step</vt:lpstr>
      <vt:lpstr>Contribution to module Assembly &amp; QA/QC</vt:lpstr>
      <vt:lpstr>Database needed to share and retreive  the full Production</vt:lpstr>
      <vt:lpstr>Infrastructure and equipment for silicon module developments and production</vt:lpstr>
      <vt:lpstr>Présentation PowerPoint</vt:lpstr>
      <vt:lpstr>Overview of the actual infrastructure @IJC Lab</vt:lpstr>
      <vt:lpstr>Test benchs for module testing and to radiation monitoring Electronics :</vt:lpstr>
      <vt:lpstr>Calendar and Milestone</vt:lpstr>
      <vt:lpstr>Schedule</vt:lpstr>
      <vt:lpstr>Conclusions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Abdenour Lounis</cp:lastModifiedBy>
  <cp:revision>171</cp:revision>
  <dcterms:created xsi:type="dcterms:W3CDTF">2020-09-05T15:07:23Z</dcterms:created>
  <dcterms:modified xsi:type="dcterms:W3CDTF">2020-10-20T06:27:45Z</dcterms:modified>
</cp:coreProperties>
</file>