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9"/>
  </p:notesMasterIdLst>
  <p:sldIdLst>
    <p:sldId id="256" r:id="rId2"/>
    <p:sldId id="257" r:id="rId3"/>
    <p:sldId id="282" r:id="rId4"/>
    <p:sldId id="259" r:id="rId5"/>
    <p:sldId id="258" r:id="rId6"/>
    <p:sldId id="260" r:id="rId7"/>
    <p:sldId id="262" r:id="rId8"/>
    <p:sldId id="261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3" r:id="rId28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ection par défaut" id="{7156BA84-C76E-412D-8983-9CED2547B548}">
          <p14:sldIdLst>
            <p14:sldId id="256"/>
            <p14:sldId id="257"/>
            <p14:sldId id="282"/>
            <p14:sldId id="259"/>
            <p14:sldId id="258"/>
            <p14:sldId id="260"/>
            <p14:sldId id="262"/>
            <p14:sldId id="261"/>
            <p14:sldId id="263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1"/>
            <p14:sldId id="280"/>
            <p14:sldId id="283"/>
          </p14:sldIdLst>
        </p14:section>
        <p14:section name="Section sans titre" id="{F8C3858B-CA15-44E1-8C74-95740E6A462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4B"/>
    <a:srgbClr val="456487"/>
    <a:srgbClr val="FF6700"/>
    <a:srgbClr val="E05314"/>
    <a:srgbClr val="6600CC"/>
    <a:srgbClr val="511F74"/>
    <a:srgbClr val="7A286A"/>
    <a:srgbClr val="DF8A2D"/>
    <a:srgbClr val="F392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2" autoAdjust="0"/>
    <p:restoredTop sz="98233" autoAdjust="0"/>
  </p:normalViewPr>
  <p:slideViewPr>
    <p:cSldViewPr>
      <p:cViewPr varScale="1">
        <p:scale>
          <a:sx n="124" d="100"/>
          <a:sy n="124" d="100"/>
        </p:scale>
        <p:origin x="138" y="108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commons.wikimedia.org/wiki/File:Cryostat_non_metallic_tiltable.jpg" TargetMode="External"/><Relationship Id="rId1" Type="http://schemas.openxmlformats.org/officeDocument/2006/relationships/image" Target="../media/image13.jpg"/><Relationship Id="rId6" Type="http://schemas.openxmlformats.org/officeDocument/2006/relationships/hyperlink" Target="https://www.flickr.com/photos/37940997@N05/12508030203" TargetMode="External"/><Relationship Id="rId5" Type="http://schemas.openxmlformats.org/officeDocument/2006/relationships/image" Target="../media/image15.jpg"/><Relationship Id="rId4" Type="http://schemas.openxmlformats.org/officeDocument/2006/relationships/hyperlink" Target="https://www.embarcados.com.br/sistemas-embarcados-na-automacao-industrial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commons.wikimedia.org/wiki/File:Cryostat_non_metallic_tiltable.jpg" TargetMode="External"/><Relationship Id="rId1" Type="http://schemas.openxmlformats.org/officeDocument/2006/relationships/image" Target="../media/image13.jpg"/><Relationship Id="rId6" Type="http://schemas.openxmlformats.org/officeDocument/2006/relationships/hyperlink" Target="https://www.flickr.com/photos/37940997@N05/12508030203" TargetMode="External"/><Relationship Id="rId5" Type="http://schemas.openxmlformats.org/officeDocument/2006/relationships/image" Target="../media/image15.jpg"/><Relationship Id="rId4" Type="http://schemas.openxmlformats.org/officeDocument/2006/relationships/hyperlink" Target="https://www.embarcados.com.br/sistemas-embarcados-na-automacao-industrial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F8EBBB-E3FA-4437-9BD8-AE4C42DE768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CF6C238-5873-4202-8E98-11DC731DCA63}">
      <dgm:prSet phldrT="[Texte]"/>
      <dgm:spPr/>
      <dgm:t>
        <a:bodyPr/>
        <a:lstStyle/>
        <a:p>
          <a:r>
            <a:rPr lang="fr-FR" dirty="0"/>
            <a:t>Contexte</a:t>
          </a:r>
        </a:p>
      </dgm:t>
    </dgm:pt>
    <dgm:pt modelId="{585B1A10-735B-4C2E-8D7B-D63912696C52}" type="parTrans" cxnId="{5F9C8CF8-7242-48FD-83F1-A4C787FB3298}">
      <dgm:prSet/>
      <dgm:spPr/>
      <dgm:t>
        <a:bodyPr/>
        <a:lstStyle/>
        <a:p>
          <a:endParaRPr lang="fr-FR"/>
        </a:p>
      </dgm:t>
    </dgm:pt>
    <dgm:pt modelId="{10458735-E216-4BC2-844B-49F5A8CE7742}" type="sibTrans" cxnId="{5F9C8CF8-7242-48FD-83F1-A4C787FB3298}">
      <dgm:prSet/>
      <dgm:spPr/>
      <dgm:t>
        <a:bodyPr/>
        <a:lstStyle/>
        <a:p>
          <a:endParaRPr lang="fr-FR"/>
        </a:p>
      </dgm:t>
    </dgm:pt>
    <dgm:pt modelId="{A5A690FE-FC47-426F-9772-2D3AF1243A90}">
      <dgm:prSet phldrT="[Texte]"/>
      <dgm:spPr/>
      <dgm:t>
        <a:bodyPr/>
        <a:lstStyle/>
        <a:p>
          <a:r>
            <a:rPr lang="fr-FR" dirty="0"/>
            <a:t>Technologies utilisées </a:t>
          </a:r>
        </a:p>
      </dgm:t>
    </dgm:pt>
    <dgm:pt modelId="{5E90A5D5-AFA6-4F4D-B843-E9F1EED29FC4}" type="parTrans" cxnId="{73207B1F-1BD8-4F79-AC4A-BC106CA358BE}">
      <dgm:prSet/>
      <dgm:spPr/>
      <dgm:t>
        <a:bodyPr/>
        <a:lstStyle/>
        <a:p>
          <a:endParaRPr lang="fr-FR"/>
        </a:p>
      </dgm:t>
    </dgm:pt>
    <dgm:pt modelId="{B65E0382-048A-45B5-B12C-681853211827}" type="sibTrans" cxnId="{73207B1F-1BD8-4F79-AC4A-BC106CA358BE}">
      <dgm:prSet/>
      <dgm:spPr/>
      <dgm:t>
        <a:bodyPr/>
        <a:lstStyle/>
        <a:p>
          <a:endParaRPr lang="fr-FR"/>
        </a:p>
      </dgm:t>
    </dgm:pt>
    <dgm:pt modelId="{F12E288B-6425-4277-A931-BD5CB0328E3A}">
      <dgm:prSet phldrT="[Texte]"/>
      <dgm:spPr/>
      <dgm:t>
        <a:bodyPr/>
        <a:lstStyle/>
        <a:p>
          <a:r>
            <a:rPr lang="fr-FR" dirty="0"/>
            <a:t>Exemples de réalisations</a:t>
          </a:r>
        </a:p>
      </dgm:t>
    </dgm:pt>
    <dgm:pt modelId="{063F1842-9335-44C4-909A-C94535A0CFF5}" type="parTrans" cxnId="{B8F450B8-5D3A-4086-9D0F-EC5729AB3EBC}">
      <dgm:prSet/>
      <dgm:spPr/>
      <dgm:t>
        <a:bodyPr/>
        <a:lstStyle/>
        <a:p>
          <a:endParaRPr lang="fr-FR"/>
        </a:p>
      </dgm:t>
    </dgm:pt>
    <dgm:pt modelId="{56AC2471-7A7A-4E7D-BC70-4090B49115C4}" type="sibTrans" cxnId="{B8F450B8-5D3A-4086-9D0F-EC5729AB3EBC}">
      <dgm:prSet/>
      <dgm:spPr/>
      <dgm:t>
        <a:bodyPr/>
        <a:lstStyle/>
        <a:p>
          <a:endParaRPr lang="fr-FR"/>
        </a:p>
      </dgm:t>
    </dgm:pt>
    <dgm:pt modelId="{E4272842-9C2E-45E8-8DAE-268696497F02}" type="pres">
      <dgm:prSet presAssocID="{90F8EBBB-E3FA-4437-9BD8-AE4C42DE7688}" presName="linearFlow" presStyleCnt="0">
        <dgm:presLayoutVars>
          <dgm:dir/>
          <dgm:resizeHandles val="exact"/>
        </dgm:presLayoutVars>
      </dgm:prSet>
      <dgm:spPr/>
    </dgm:pt>
    <dgm:pt modelId="{DACB7779-77CE-4565-BA59-55477C40EA25}" type="pres">
      <dgm:prSet presAssocID="{8CF6C238-5873-4202-8E98-11DC731DCA63}" presName="composite" presStyleCnt="0"/>
      <dgm:spPr/>
    </dgm:pt>
    <dgm:pt modelId="{82264EE4-218B-49BB-A8DC-39EAAF28C11A}" type="pres">
      <dgm:prSet presAssocID="{8CF6C238-5873-4202-8E98-11DC731DCA63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20000" b="-20000"/>
          </a:stretch>
        </a:blipFill>
      </dgm:spPr>
    </dgm:pt>
    <dgm:pt modelId="{2DA6EF14-49B1-49F9-A78A-53FE589B638A}" type="pres">
      <dgm:prSet presAssocID="{8CF6C238-5873-4202-8E98-11DC731DCA63}" presName="txShp" presStyleLbl="node1" presStyleIdx="0" presStyleCnt="3">
        <dgm:presLayoutVars>
          <dgm:bulletEnabled val="1"/>
        </dgm:presLayoutVars>
      </dgm:prSet>
      <dgm:spPr/>
    </dgm:pt>
    <dgm:pt modelId="{1D3A26B9-8C2E-499C-83DA-3448CB7297D3}" type="pres">
      <dgm:prSet presAssocID="{10458735-E216-4BC2-844B-49F5A8CE7742}" presName="spacing" presStyleCnt="0"/>
      <dgm:spPr/>
    </dgm:pt>
    <dgm:pt modelId="{7EF5B1B2-4F35-4B2E-86E8-31C374DE65FB}" type="pres">
      <dgm:prSet presAssocID="{A5A690FE-FC47-426F-9772-2D3AF1243A90}" presName="composite" presStyleCnt="0"/>
      <dgm:spPr/>
    </dgm:pt>
    <dgm:pt modelId="{8379109A-A57E-4C71-92FB-ADAB4E656280}" type="pres">
      <dgm:prSet presAssocID="{A5A690FE-FC47-426F-9772-2D3AF1243A90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13000" r="-13000"/>
          </a:stretch>
        </a:blipFill>
      </dgm:spPr>
    </dgm:pt>
    <dgm:pt modelId="{FAD3A397-D5DB-4663-8C45-E05324F35EFE}" type="pres">
      <dgm:prSet presAssocID="{A5A690FE-FC47-426F-9772-2D3AF1243A90}" presName="txShp" presStyleLbl="node1" presStyleIdx="1" presStyleCnt="3">
        <dgm:presLayoutVars>
          <dgm:bulletEnabled val="1"/>
        </dgm:presLayoutVars>
      </dgm:prSet>
      <dgm:spPr/>
    </dgm:pt>
    <dgm:pt modelId="{E1DD2826-9AF8-40B4-AD93-39CC5CB02C08}" type="pres">
      <dgm:prSet presAssocID="{B65E0382-048A-45B5-B12C-681853211827}" presName="spacing" presStyleCnt="0"/>
      <dgm:spPr/>
    </dgm:pt>
    <dgm:pt modelId="{380D5CED-F1D3-4012-ADBF-4ECF4BF63E27}" type="pres">
      <dgm:prSet presAssocID="{F12E288B-6425-4277-A931-BD5CB0328E3A}" presName="composite" presStyleCnt="0"/>
      <dgm:spPr/>
    </dgm:pt>
    <dgm:pt modelId="{543BEF3D-2ED4-4D68-8555-DA5122D8ABEF}" type="pres">
      <dgm:prSet presAssocID="{F12E288B-6425-4277-A931-BD5CB0328E3A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25000" r="-25000"/>
          </a:stretch>
        </a:blipFill>
      </dgm:spPr>
    </dgm:pt>
    <dgm:pt modelId="{C12CDB6E-0C5F-4643-B876-28A069EBF44F}" type="pres">
      <dgm:prSet presAssocID="{F12E288B-6425-4277-A931-BD5CB0328E3A}" presName="txShp" presStyleLbl="node1" presStyleIdx="2" presStyleCnt="3">
        <dgm:presLayoutVars>
          <dgm:bulletEnabled val="1"/>
        </dgm:presLayoutVars>
      </dgm:prSet>
      <dgm:spPr/>
    </dgm:pt>
  </dgm:ptLst>
  <dgm:cxnLst>
    <dgm:cxn modelId="{73207B1F-1BD8-4F79-AC4A-BC106CA358BE}" srcId="{90F8EBBB-E3FA-4437-9BD8-AE4C42DE7688}" destId="{A5A690FE-FC47-426F-9772-2D3AF1243A90}" srcOrd="1" destOrd="0" parTransId="{5E90A5D5-AFA6-4F4D-B843-E9F1EED29FC4}" sibTransId="{B65E0382-048A-45B5-B12C-681853211827}"/>
    <dgm:cxn modelId="{886AA788-FCF1-4FFC-9125-01F7D41D8A0C}" type="presOf" srcId="{F12E288B-6425-4277-A931-BD5CB0328E3A}" destId="{C12CDB6E-0C5F-4643-B876-28A069EBF44F}" srcOrd="0" destOrd="0" presId="urn:microsoft.com/office/officeart/2005/8/layout/vList3"/>
    <dgm:cxn modelId="{92C26E99-92FA-4C9C-8E42-51AB147E43F0}" type="presOf" srcId="{90F8EBBB-E3FA-4437-9BD8-AE4C42DE7688}" destId="{E4272842-9C2E-45E8-8DAE-268696497F02}" srcOrd="0" destOrd="0" presId="urn:microsoft.com/office/officeart/2005/8/layout/vList3"/>
    <dgm:cxn modelId="{B8F450B8-5D3A-4086-9D0F-EC5729AB3EBC}" srcId="{90F8EBBB-E3FA-4437-9BD8-AE4C42DE7688}" destId="{F12E288B-6425-4277-A931-BD5CB0328E3A}" srcOrd="2" destOrd="0" parTransId="{063F1842-9335-44C4-909A-C94535A0CFF5}" sibTransId="{56AC2471-7A7A-4E7D-BC70-4090B49115C4}"/>
    <dgm:cxn modelId="{6DAAB4BA-9A0D-44AA-AE2A-E756566DA1A5}" type="presOf" srcId="{A5A690FE-FC47-426F-9772-2D3AF1243A90}" destId="{FAD3A397-D5DB-4663-8C45-E05324F35EFE}" srcOrd="0" destOrd="0" presId="urn:microsoft.com/office/officeart/2005/8/layout/vList3"/>
    <dgm:cxn modelId="{862B32BB-6D82-49B2-BA47-D843409FB366}" type="presOf" srcId="{8CF6C238-5873-4202-8E98-11DC731DCA63}" destId="{2DA6EF14-49B1-49F9-A78A-53FE589B638A}" srcOrd="0" destOrd="0" presId="urn:microsoft.com/office/officeart/2005/8/layout/vList3"/>
    <dgm:cxn modelId="{5F9C8CF8-7242-48FD-83F1-A4C787FB3298}" srcId="{90F8EBBB-E3FA-4437-9BD8-AE4C42DE7688}" destId="{8CF6C238-5873-4202-8E98-11DC731DCA63}" srcOrd="0" destOrd="0" parTransId="{585B1A10-735B-4C2E-8D7B-D63912696C52}" sibTransId="{10458735-E216-4BC2-844B-49F5A8CE7742}"/>
    <dgm:cxn modelId="{79AEF830-71EB-4DDA-9521-5E2A63F162E2}" type="presParOf" srcId="{E4272842-9C2E-45E8-8DAE-268696497F02}" destId="{DACB7779-77CE-4565-BA59-55477C40EA25}" srcOrd="0" destOrd="0" presId="urn:microsoft.com/office/officeart/2005/8/layout/vList3"/>
    <dgm:cxn modelId="{FA603258-BCB8-4456-AF3A-D5607D336CFA}" type="presParOf" srcId="{DACB7779-77CE-4565-BA59-55477C40EA25}" destId="{82264EE4-218B-49BB-A8DC-39EAAF28C11A}" srcOrd="0" destOrd="0" presId="urn:microsoft.com/office/officeart/2005/8/layout/vList3"/>
    <dgm:cxn modelId="{5353B97E-0EDC-4ECD-8B6E-F5604CC4EBE8}" type="presParOf" srcId="{DACB7779-77CE-4565-BA59-55477C40EA25}" destId="{2DA6EF14-49B1-49F9-A78A-53FE589B638A}" srcOrd="1" destOrd="0" presId="urn:microsoft.com/office/officeart/2005/8/layout/vList3"/>
    <dgm:cxn modelId="{850D5AA5-2949-4405-905E-F278CD3CE132}" type="presParOf" srcId="{E4272842-9C2E-45E8-8DAE-268696497F02}" destId="{1D3A26B9-8C2E-499C-83DA-3448CB7297D3}" srcOrd="1" destOrd="0" presId="urn:microsoft.com/office/officeart/2005/8/layout/vList3"/>
    <dgm:cxn modelId="{6943E02F-1EE6-434B-B48E-B5A30DD537D2}" type="presParOf" srcId="{E4272842-9C2E-45E8-8DAE-268696497F02}" destId="{7EF5B1B2-4F35-4B2E-86E8-31C374DE65FB}" srcOrd="2" destOrd="0" presId="urn:microsoft.com/office/officeart/2005/8/layout/vList3"/>
    <dgm:cxn modelId="{80CD6E44-C0DE-4B31-B755-E264E0D272EC}" type="presParOf" srcId="{7EF5B1B2-4F35-4B2E-86E8-31C374DE65FB}" destId="{8379109A-A57E-4C71-92FB-ADAB4E656280}" srcOrd="0" destOrd="0" presId="urn:microsoft.com/office/officeart/2005/8/layout/vList3"/>
    <dgm:cxn modelId="{2A4BAF92-E1E2-48AB-9578-A6F57833A3D6}" type="presParOf" srcId="{7EF5B1B2-4F35-4B2E-86E8-31C374DE65FB}" destId="{FAD3A397-D5DB-4663-8C45-E05324F35EFE}" srcOrd="1" destOrd="0" presId="urn:microsoft.com/office/officeart/2005/8/layout/vList3"/>
    <dgm:cxn modelId="{26FE9C38-29CF-4834-8591-99D40107D7D2}" type="presParOf" srcId="{E4272842-9C2E-45E8-8DAE-268696497F02}" destId="{E1DD2826-9AF8-40B4-AD93-39CC5CB02C08}" srcOrd="3" destOrd="0" presId="urn:microsoft.com/office/officeart/2005/8/layout/vList3"/>
    <dgm:cxn modelId="{A2CA493B-A79A-4D5F-B8A8-4FA5CE7F7EEB}" type="presParOf" srcId="{E4272842-9C2E-45E8-8DAE-268696497F02}" destId="{380D5CED-F1D3-4012-ADBF-4ECF4BF63E27}" srcOrd="4" destOrd="0" presId="urn:microsoft.com/office/officeart/2005/8/layout/vList3"/>
    <dgm:cxn modelId="{252F4A74-4873-4AE9-B6CB-B8AD4F47A021}" type="presParOf" srcId="{380D5CED-F1D3-4012-ADBF-4ECF4BF63E27}" destId="{543BEF3D-2ED4-4D68-8555-DA5122D8ABEF}" srcOrd="0" destOrd="0" presId="urn:microsoft.com/office/officeart/2005/8/layout/vList3"/>
    <dgm:cxn modelId="{CF05E397-5ED5-4689-95DC-1750C3866AD8}" type="presParOf" srcId="{380D5CED-F1D3-4012-ADBF-4ECF4BF63E27}" destId="{C12CDB6E-0C5F-4643-B876-28A069EBF44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6EF14-49B1-49F9-A78A-53FE589B638A}">
      <dsp:nvSpPr>
        <dsp:cNvPr id="0" name=""/>
        <dsp:cNvSpPr/>
      </dsp:nvSpPr>
      <dsp:spPr>
        <a:xfrm rot="10800000">
          <a:off x="1741768" y="1888"/>
          <a:ext cx="5985665" cy="93640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928" tIns="148590" rIns="277368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900" kern="1200" dirty="0"/>
            <a:t>Contexte</a:t>
          </a:r>
        </a:p>
      </dsp:txBody>
      <dsp:txXfrm rot="10800000">
        <a:off x="1975868" y="1888"/>
        <a:ext cx="5751565" cy="936402"/>
      </dsp:txXfrm>
    </dsp:sp>
    <dsp:sp modelId="{82264EE4-218B-49BB-A8DC-39EAAF28C11A}">
      <dsp:nvSpPr>
        <dsp:cNvPr id="0" name=""/>
        <dsp:cNvSpPr/>
      </dsp:nvSpPr>
      <dsp:spPr>
        <a:xfrm>
          <a:off x="1273566" y="1888"/>
          <a:ext cx="936402" cy="93640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D3A397-D5DB-4663-8C45-E05324F35EFE}">
      <dsp:nvSpPr>
        <dsp:cNvPr id="0" name=""/>
        <dsp:cNvSpPr/>
      </dsp:nvSpPr>
      <dsp:spPr>
        <a:xfrm rot="10800000">
          <a:off x="1741768" y="1196825"/>
          <a:ext cx="5985665" cy="93640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928" tIns="148590" rIns="277368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900" kern="1200" dirty="0"/>
            <a:t>Technologies utilisées </a:t>
          </a:r>
        </a:p>
      </dsp:txBody>
      <dsp:txXfrm rot="10800000">
        <a:off x="1975868" y="1196825"/>
        <a:ext cx="5751565" cy="936402"/>
      </dsp:txXfrm>
    </dsp:sp>
    <dsp:sp modelId="{8379109A-A57E-4C71-92FB-ADAB4E656280}">
      <dsp:nvSpPr>
        <dsp:cNvPr id="0" name=""/>
        <dsp:cNvSpPr/>
      </dsp:nvSpPr>
      <dsp:spPr>
        <a:xfrm>
          <a:off x="1273566" y="1196825"/>
          <a:ext cx="936402" cy="93640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2CDB6E-0C5F-4643-B876-28A069EBF44F}">
      <dsp:nvSpPr>
        <dsp:cNvPr id="0" name=""/>
        <dsp:cNvSpPr/>
      </dsp:nvSpPr>
      <dsp:spPr>
        <a:xfrm rot="10800000">
          <a:off x="1741768" y="2391762"/>
          <a:ext cx="5985665" cy="93640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928" tIns="148590" rIns="277368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900" kern="1200" dirty="0"/>
            <a:t>Exemples de réalisations</a:t>
          </a:r>
        </a:p>
      </dsp:txBody>
      <dsp:txXfrm rot="10800000">
        <a:off x="1975868" y="2391762"/>
        <a:ext cx="5751565" cy="936402"/>
      </dsp:txXfrm>
    </dsp:sp>
    <dsp:sp modelId="{543BEF3D-2ED4-4D68-8555-DA5122D8ABEF}">
      <dsp:nvSpPr>
        <dsp:cNvPr id="0" name=""/>
        <dsp:cNvSpPr/>
      </dsp:nvSpPr>
      <dsp:spPr>
        <a:xfrm>
          <a:off x="1273566" y="2391762"/>
          <a:ext cx="936402" cy="93640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15/10/2020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01/03/2020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4A84C1B7-D504-44FC-98AF-8B5BB6474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8607" y="1346631"/>
            <a:ext cx="6004917" cy="3824958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  <a:effectLst>
            <a:glow rad="241300">
              <a:schemeClr val="accent1">
                <a:alpha val="13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  <a:softEdge rad="12700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FA913DA-E369-4F4C-8CE9-35B2E623153A}"/>
              </a:ext>
            </a:extLst>
          </p:cNvPr>
          <p:cNvSpPr txBox="1"/>
          <p:nvPr/>
        </p:nvSpPr>
        <p:spPr>
          <a:xfrm>
            <a:off x="2146027" y="795412"/>
            <a:ext cx="763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/>
              <a:t>Côntrole&amp;commande</a:t>
            </a:r>
            <a:r>
              <a:rPr lang="fr-FR" sz="2800" b="1" dirty="0"/>
              <a:t> Plateforme </a:t>
            </a:r>
            <a:r>
              <a:rPr lang="fr-FR" sz="2800" b="1" dirty="0" err="1"/>
              <a:t>Supratech</a:t>
            </a:r>
            <a:endParaRPr lang="fr-FR" sz="2800" b="1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D2CBC28-195F-4A65-8FEC-8DAAFC858724}"/>
              </a:ext>
            </a:extLst>
          </p:cNvPr>
          <p:cNvSpPr txBox="1"/>
          <p:nvPr/>
        </p:nvSpPr>
        <p:spPr>
          <a:xfrm>
            <a:off x="129803" y="4768976"/>
            <a:ext cx="5739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Frédéric Chatelet </a:t>
            </a:r>
          </a:p>
          <a:p>
            <a:r>
              <a:rPr lang="fr-FR" dirty="0"/>
              <a:t>service Cryogénie pour la Plateforme </a:t>
            </a:r>
            <a:r>
              <a:rPr lang="fr-FR" dirty="0" err="1"/>
              <a:t>supratech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00BF08-0658-4FA4-8E08-491C3A6BE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83" y="1733600"/>
            <a:ext cx="201622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63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E3E6BB-0DEB-4234-9D78-60B4BA572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 que nous avons besoin de contrôler: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81F8A57-0493-4FD8-9336-648F2F1A9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41C9C0A-EECB-4034-98B1-022350E7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7E92EA1-6B6D-46CB-9B06-4293E3D72BAC}"/>
              </a:ext>
            </a:extLst>
          </p:cNvPr>
          <p:cNvSpPr txBox="1"/>
          <p:nvPr/>
        </p:nvSpPr>
        <p:spPr>
          <a:xfrm>
            <a:off x="314330" y="887953"/>
            <a:ext cx="4694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Températures ( RTD, thermocouples, pt100)</a:t>
            </a:r>
          </a:p>
          <a:p>
            <a:endParaRPr lang="fr-FR" sz="1800" dirty="0"/>
          </a:p>
        </p:txBody>
      </p:sp>
      <p:pic>
        <p:nvPicPr>
          <p:cNvPr id="2050" name="Picture 2" descr="Résultat d’images pour cernox">
            <a:extLst>
              <a:ext uri="{FF2B5EF4-FFF2-40B4-BE49-F238E27FC236}">
                <a16:creationId xmlns:a16="http://schemas.microsoft.com/office/drawing/2014/main" id="{997908AF-F874-416A-8128-0B3DD1813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635" y="887953"/>
            <a:ext cx="2422524" cy="242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D418F07-A594-4033-B5FD-3AFF78E95AA4}"/>
              </a:ext>
            </a:extLst>
          </p:cNvPr>
          <p:cNvSpPr txBox="1"/>
          <p:nvPr/>
        </p:nvSpPr>
        <p:spPr>
          <a:xfrm>
            <a:off x="314330" y="1736660"/>
            <a:ext cx="653364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RTD non mesurées par l’automate mais par un conditionneur externe.</a:t>
            </a:r>
          </a:p>
          <a:p>
            <a:endParaRPr lang="fr-FR" sz="1600" dirty="0"/>
          </a:p>
          <a:p>
            <a:r>
              <a:rPr lang="fr-FR" sz="1600" dirty="0"/>
              <a:t>Mesure de résistance en mode 4 fils sur carte automate</a:t>
            </a:r>
          </a:p>
          <a:p>
            <a:endParaRPr lang="fr-FR" sz="1600" dirty="0"/>
          </a:p>
          <a:p>
            <a:r>
              <a:rPr lang="fr-FR" sz="1600" dirty="0"/>
              <a:t>Traitement de la mesure pour conversion en température</a:t>
            </a:r>
          </a:p>
          <a:p>
            <a:endParaRPr lang="fr-FR" sz="1600" dirty="0"/>
          </a:p>
          <a:p>
            <a:endParaRPr lang="fr-FR" sz="16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4744D27-A15B-4BFB-B17C-8EDF0B892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147" y="3386066"/>
            <a:ext cx="2857500" cy="2205038"/>
          </a:xfrm>
          <a:prstGeom prst="rect">
            <a:avLst/>
          </a:prstGeom>
        </p:spPr>
      </p:pic>
      <p:pic>
        <p:nvPicPr>
          <p:cNvPr id="2052" name="Picture 4" descr="La CABTR">
            <a:extLst>
              <a:ext uri="{FF2B5EF4-FFF2-40B4-BE49-F238E27FC236}">
                <a16:creationId xmlns:a16="http://schemas.microsoft.com/office/drawing/2014/main" id="{5946E362-0E8F-47A8-9344-C7A84F23B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8" y="3459885"/>
            <a:ext cx="22288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F6B1FDC-6815-40BE-B906-5437D9823D9B}"/>
              </a:ext>
            </a:extLst>
          </p:cNvPr>
          <p:cNvSpPr txBox="1"/>
          <p:nvPr/>
        </p:nvSpPr>
        <p:spPr>
          <a:xfrm>
            <a:off x="2794099" y="4325903"/>
            <a:ext cx="34964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Conditionneur en liaison </a:t>
            </a:r>
            <a:r>
              <a:rPr lang="fr-FR" sz="1400" dirty="0" err="1"/>
              <a:t>profibus</a:t>
            </a:r>
            <a:r>
              <a:rPr lang="fr-FR" sz="1400" dirty="0"/>
              <a:t>/</a:t>
            </a:r>
            <a:r>
              <a:rPr lang="fr-FR" sz="1400" dirty="0" err="1"/>
              <a:t>ethernet</a:t>
            </a:r>
            <a:endParaRPr lang="fr-FR" sz="1400" dirty="0"/>
          </a:p>
          <a:p>
            <a:r>
              <a:rPr lang="fr-FR" sz="1400" dirty="0"/>
              <a:t>CABTR ( développement CEA )</a:t>
            </a:r>
          </a:p>
          <a:p>
            <a:r>
              <a:rPr lang="fr-FR" sz="1400" dirty="0"/>
              <a:t>Mesure de résistance à faible courant</a:t>
            </a:r>
          </a:p>
        </p:txBody>
      </p:sp>
    </p:spTree>
    <p:extLst>
      <p:ext uri="{BB962C8B-B14F-4D97-AF65-F5344CB8AC3E}">
        <p14:creationId xmlns:p14="http://schemas.microsoft.com/office/powerpoint/2010/main" val="1848758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9142D6-7AEF-4E6A-BB4E-6DB4780C0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 que nous avons besoin de contrôler: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C48E526-1682-40A1-B863-5C256ADD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9A1A385-B392-4C52-894A-1C9464B92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6D20CC-F918-40B0-8182-D667AC30D321}"/>
              </a:ext>
            </a:extLst>
          </p:cNvPr>
          <p:cNvSpPr txBox="1"/>
          <p:nvPr/>
        </p:nvSpPr>
        <p:spPr>
          <a:xfrm>
            <a:off x="314330" y="887953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Pressions </a:t>
            </a:r>
          </a:p>
          <a:p>
            <a:endParaRPr lang="fr-FR" sz="18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B11D94D-316D-4A03-A939-C84201103BCF}"/>
              </a:ext>
            </a:extLst>
          </p:cNvPr>
          <p:cNvSpPr txBox="1"/>
          <p:nvPr/>
        </p:nvSpPr>
        <p:spPr>
          <a:xfrm>
            <a:off x="417835" y="1373560"/>
            <a:ext cx="5636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Mesures de vide (isolement, cavité ), de la Pa à 10</a:t>
            </a:r>
            <a:r>
              <a:rPr lang="fr-FR" sz="1600" baseline="30000" dirty="0"/>
              <a:t>e</a:t>
            </a:r>
            <a:r>
              <a:rPr lang="fr-FR" sz="1600" dirty="0"/>
              <a:t>-8 mbar </a:t>
            </a:r>
          </a:p>
          <a:p>
            <a:endParaRPr lang="fr-FR" sz="16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AAF3A5B-D557-40F3-8A97-EA3E012B106F}"/>
              </a:ext>
            </a:extLst>
          </p:cNvPr>
          <p:cNvSpPr txBox="1"/>
          <p:nvPr/>
        </p:nvSpPr>
        <p:spPr>
          <a:xfrm>
            <a:off x="417835" y="1727503"/>
            <a:ext cx="5238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Mesures Pression hélium/air/GN2  de 10 Bar à 30 mbar</a:t>
            </a:r>
          </a:p>
          <a:p>
            <a:endParaRPr lang="fr-FR" sz="16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4B5C709-FF64-4FD7-8AFA-0F3E814D4C97}"/>
              </a:ext>
            </a:extLst>
          </p:cNvPr>
          <p:cNvSpPr txBox="1"/>
          <p:nvPr/>
        </p:nvSpPr>
        <p:spPr>
          <a:xfrm>
            <a:off x="433123" y="2084929"/>
            <a:ext cx="7548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Mesure sur coffret déporté avec retour en 4/20 mA ou 0/10V sur entrée automate</a:t>
            </a:r>
          </a:p>
          <a:p>
            <a:r>
              <a:rPr lang="fr-FR" sz="1600" dirty="0"/>
              <a:t>Ou capteur de pression industriel alimenté et mesuré par automate.</a:t>
            </a:r>
          </a:p>
          <a:p>
            <a:endParaRPr lang="fr-FR" sz="1600" dirty="0"/>
          </a:p>
        </p:txBody>
      </p:sp>
      <p:pic>
        <p:nvPicPr>
          <p:cNvPr id="4098" name="Picture 2" descr="MKS BARATRON PRESSION Interrupteur 51A13TCA2AA575 - EUR 97,28 | PicClick FR">
            <a:extLst>
              <a:ext uri="{FF2B5EF4-FFF2-40B4-BE49-F238E27FC236}">
                <a16:creationId xmlns:a16="http://schemas.microsoft.com/office/drawing/2014/main" id="{F2174652-0F99-4609-B050-51A0549B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6" y="3253298"/>
            <a:ext cx="15811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36084BD-D076-45C8-9312-D9CD5EAED2F0}"/>
              </a:ext>
            </a:extLst>
          </p:cNvPr>
          <p:cNvSpPr txBox="1"/>
          <p:nvPr/>
        </p:nvSpPr>
        <p:spPr>
          <a:xfrm>
            <a:off x="715353" y="5005898"/>
            <a:ext cx="15664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/>
              <a:t>Capteur pression</a:t>
            </a:r>
          </a:p>
          <a:p>
            <a:pPr algn="ctr"/>
            <a:r>
              <a:rPr lang="fr-FR" sz="1000" dirty="0"/>
              <a:t>Capacitif. 0/2 bar</a:t>
            </a:r>
          </a:p>
          <a:p>
            <a:pPr algn="ctr"/>
            <a:r>
              <a:rPr lang="fr-FR" sz="1000" dirty="0"/>
              <a:t>Pour régulation pression</a:t>
            </a:r>
          </a:p>
        </p:txBody>
      </p:sp>
      <p:pic>
        <p:nvPicPr>
          <p:cNvPr id="4100" name="Picture 4" descr="Dégazage et vide limite des jauges à vide">
            <a:extLst>
              <a:ext uri="{FF2B5EF4-FFF2-40B4-BE49-F238E27FC236}">
                <a16:creationId xmlns:a16="http://schemas.microsoft.com/office/drawing/2014/main" id="{7B99043C-14D2-4AC1-9471-E758884ED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105" y="3403708"/>
            <a:ext cx="1156087" cy="115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8163B97-E463-4A6B-A5F0-EA7328173F74}"/>
              </a:ext>
            </a:extLst>
          </p:cNvPr>
          <p:cNvSpPr txBox="1"/>
          <p:nvPr/>
        </p:nvSpPr>
        <p:spPr>
          <a:xfrm>
            <a:off x="5076517" y="4816928"/>
            <a:ext cx="136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Jauge </a:t>
            </a:r>
            <a:r>
              <a:rPr lang="fr-FR" sz="1000" dirty="0" err="1"/>
              <a:t>pirani</a:t>
            </a:r>
            <a:r>
              <a:rPr lang="fr-FR" sz="1000" dirty="0"/>
              <a:t>/</a:t>
            </a:r>
            <a:r>
              <a:rPr lang="fr-FR" sz="1000" dirty="0" err="1"/>
              <a:t>penning</a:t>
            </a:r>
            <a:endParaRPr lang="fr-FR" sz="1000" dirty="0"/>
          </a:p>
          <a:p>
            <a:pPr algn="ctr"/>
            <a:r>
              <a:rPr lang="fr-FR" sz="1000" dirty="0"/>
              <a:t>Pa/10</a:t>
            </a:r>
            <a:r>
              <a:rPr lang="fr-FR" sz="1000" baseline="30000" dirty="0"/>
              <a:t>e</a:t>
            </a:r>
            <a:r>
              <a:rPr lang="fr-FR" sz="1000" dirty="0"/>
              <a:t>-9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A46C7AC-3632-4C00-AC77-6B67DE6B0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8195" y="2771799"/>
            <a:ext cx="2304256" cy="230425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C205FFE-17AE-4A38-970D-681D15F85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539" y="3395985"/>
            <a:ext cx="1661592" cy="166159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CA93413-A053-494A-80F2-1F3DBBBE0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8383" y="3403708"/>
            <a:ext cx="1358280" cy="132379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29D5E4B8-32A8-4C18-91AD-AEAFB0ACECDF}"/>
              </a:ext>
            </a:extLst>
          </p:cNvPr>
          <p:cNvSpPr txBox="1"/>
          <p:nvPr/>
        </p:nvSpPr>
        <p:spPr>
          <a:xfrm>
            <a:off x="8931154" y="4805843"/>
            <a:ext cx="10134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/>
              <a:t>Keller 0/10 bar</a:t>
            </a:r>
          </a:p>
        </p:txBody>
      </p:sp>
    </p:spTree>
    <p:extLst>
      <p:ext uri="{BB962C8B-B14F-4D97-AF65-F5344CB8AC3E}">
        <p14:creationId xmlns:p14="http://schemas.microsoft.com/office/powerpoint/2010/main" val="402563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094028-826D-4B2F-AA3A-2B58E7030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 que nous avons besoin de contrôler: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E20F28E-6932-43A0-8282-B034691AB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202E19F-FDB5-4657-AD47-1A1799C33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10E1F8C-4588-4D8F-B72A-DD332C516083}"/>
              </a:ext>
            </a:extLst>
          </p:cNvPr>
          <p:cNvSpPr txBox="1"/>
          <p:nvPr/>
        </p:nvSpPr>
        <p:spPr>
          <a:xfrm>
            <a:off x="314330" y="887953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Niveau de liquide cryogénique </a:t>
            </a:r>
          </a:p>
          <a:p>
            <a:endParaRPr lang="fr-FR" sz="18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F6644F8-8ADF-4E37-91E6-0991A2EA5C72}"/>
              </a:ext>
            </a:extLst>
          </p:cNvPr>
          <p:cNvSpPr txBox="1"/>
          <p:nvPr/>
        </p:nvSpPr>
        <p:spPr>
          <a:xfrm>
            <a:off x="561851" y="1373560"/>
            <a:ext cx="93121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Mesure d’une sonde de niveau hélium, boitier déporté avec retour information automate en 4/20 mA.</a:t>
            </a:r>
          </a:p>
          <a:p>
            <a:r>
              <a:rPr lang="fr-FR" sz="1100" dirty="0"/>
              <a:t>(principe: mesure de la résistance non immergée dans le liquide le  reste étant à résistance nulle en état supra )</a:t>
            </a:r>
          </a:p>
          <a:p>
            <a:endParaRPr lang="fr-FR" sz="16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B40E5F0-C810-450C-BBD8-32D9748E0E8B}"/>
              </a:ext>
            </a:extLst>
          </p:cNvPr>
          <p:cNvSpPr txBox="1"/>
          <p:nvPr/>
        </p:nvSpPr>
        <p:spPr>
          <a:xfrm>
            <a:off x="319836" y="3457425"/>
            <a:ext cx="4934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Position d’état de vannes TOR ou analogiques</a:t>
            </a:r>
          </a:p>
          <a:p>
            <a:endParaRPr lang="fr-FR" sz="18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4767CA9-80D5-4A9A-9347-D788792D6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475" y="2100185"/>
            <a:ext cx="2078706" cy="704478"/>
          </a:xfrm>
          <a:prstGeom prst="rect">
            <a:avLst/>
          </a:prstGeom>
        </p:spPr>
      </p:pic>
      <p:pic>
        <p:nvPicPr>
          <p:cNvPr id="5122" name="Picture 2" descr="A fast response, low heat generating activation method for LHe level sensors">
            <a:extLst>
              <a:ext uri="{FF2B5EF4-FFF2-40B4-BE49-F238E27FC236}">
                <a16:creationId xmlns:a16="http://schemas.microsoft.com/office/drawing/2014/main" id="{D0E3C12C-C561-4923-BF77-2EE5C279B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14" y="2053041"/>
            <a:ext cx="3773214" cy="74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42D13DB-1650-493E-B0E7-985036BD0E9C}"/>
              </a:ext>
            </a:extLst>
          </p:cNvPr>
          <p:cNvSpPr txBox="1"/>
          <p:nvPr/>
        </p:nvSpPr>
        <p:spPr>
          <a:xfrm>
            <a:off x="314330" y="4410670"/>
            <a:ext cx="49295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Compteur d’impulsion sur carte automate pour</a:t>
            </a:r>
          </a:p>
          <a:p>
            <a:r>
              <a:rPr lang="fr-FR" sz="1800" dirty="0"/>
              <a:t>La mesure de compteur volumétrique</a:t>
            </a: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8220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AD7C6-5157-4593-9FBF-A3BFA17EF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 que nous avons besoin de commander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D485E6A-0351-474B-8201-A77D4B0E8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2F1EE36-D75E-4196-A4F4-BAD3B9B0D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C7BD197-FDD4-4709-A4E1-2FAEF64FE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1C4846A-2C77-449B-BD4E-1101DC7D5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27" y="941512"/>
            <a:ext cx="5825795" cy="338437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361621C-C29A-4EAA-BE18-00C17AD63BF7}"/>
              </a:ext>
            </a:extLst>
          </p:cNvPr>
          <p:cNvSpPr txBox="1"/>
          <p:nvPr/>
        </p:nvSpPr>
        <p:spPr>
          <a:xfrm>
            <a:off x="1137915" y="4887143"/>
            <a:ext cx="3422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Diagramme hall manip 106 sites expérimentaux</a:t>
            </a:r>
          </a:p>
          <a:p>
            <a:endParaRPr lang="fr-FR" sz="12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7199F8F-F960-4BE0-A928-4D9E64297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712" y="1010896"/>
            <a:ext cx="1862199" cy="432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76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8293C2-AC1B-43ED-9FAF-3B4F15CAB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 que nous avons besoin de commander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040B0DC-A85A-42E4-86F6-28FA6CD1A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8230975-B7E1-46D7-9E8F-F2EF660A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9E84D71-039D-4F65-BD13-7685E400E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51" y="1187140"/>
            <a:ext cx="3685208" cy="368520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C9B3134-94A4-4761-BA5D-870A73898144}"/>
              </a:ext>
            </a:extLst>
          </p:cNvPr>
          <p:cNvSpPr txBox="1"/>
          <p:nvPr/>
        </p:nvSpPr>
        <p:spPr>
          <a:xfrm>
            <a:off x="921891" y="4994579"/>
            <a:ext cx="3579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Cryomodule</a:t>
            </a:r>
            <a:r>
              <a:rPr lang="fr-FR" sz="1200" dirty="0"/>
              <a:t> et boîte à vanne associée projet ESS</a:t>
            </a:r>
          </a:p>
          <a:p>
            <a:endParaRPr lang="fr-FR" sz="12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91142A2-FA2B-4269-8E10-0E7850AEB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307" y="1131997"/>
            <a:ext cx="5789602" cy="403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30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286A7A-276B-48EB-9AFF-856095359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 que nous avons besoin de commander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D1AFC5D-ED98-465D-B68C-7F88B9AEC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E3B9257-57C6-4B85-ACA5-D310BB70F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16AB37F-4DE2-4AF8-B982-CD3E3AFA6E86}"/>
              </a:ext>
            </a:extLst>
          </p:cNvPr>
          <p:cNvSpPr txBox="1"/>
          <p:nvPr/>
        </p:nvSpPr>
        <p:spPr>
          <a:xfrm>
            <a:off x="484386" y="1229544"/>
            <a:ext cx="4468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Vannes TOR gestion passage des fluides.</a:t>
            </a:r>
          </a:p>
          <a:p>
            <a:endParaRPr lang="fr-FR" sz="18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F8A90B5-7017-486E-9289-C72E042D39D4}"/>
              </a:ext>
            </a:extLst>
          </p:cNvPr>
          <p:cNvSpPr txBox="1"/>
          <p:nvPr/>
        </p:nvSpPr>
        <p:spPr>
          <a:xfrm>
            <a:off x="484386" y="1644895"/>
            <a:ext cx="4873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Vannes analogique pour régulation de niveau </a:t>
            </a:r>
          </a:p>
          <a:p>
            <a:endParaRPr lang="fr-FR" sz="18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78F6827-3355-4E6B-BC7D-E6FED1F0EED8}"/>
              </a:ext>
            </a:extLst>
          </p:cNvPr>
          <p:cNvSpPr txBox="1"/>
          <p:nvPr/>
        </p:nvSpPr>
        <p:spPr>
          <a:xfrm>
            <a:off x="484386" y="2060246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Relais pour commande d’actionneur</a:t>
            </a:r>
          </a:p>
          <a:p>
            <a:endParaRPr lang="fr-FR" sz="18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10E6059-5492-4496-BD31-1F42D071B309}"/>
              </a:ext>
            </a:extLst>
          </p:cNvPr>
          <p:cNvSpPr txBox="1"/>
          <p:nvPr/>
        </p:nvSpPr>
        <p:spPr>
          <a:xfrm>
            <a:off x="484386" y="2453680"/>
            <a:ext cx="6263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Communication entre automates pour gestion infrastructure</a:t>
            </a:r>
          </a:p>
          <a:p>
            <a:endParaRPr lang="fr-FR" sz="18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A3694AD-678F-487D-9607-5C2FA451D87F}"/>
              </a:ext>
            </a:extLst>
          </p:cNvPr>
          <p:cNvSpPr txBox="1"/>
          <p:nvPr/>
        </p:nvSpPr>
        <p:spPr>
          <a:xfrm>
            <a:off x="469220" y="3367650"/>
            <a:ext cx="7045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Pilotage à distance d’expériences ( pratique en période de </a:t>
            </a:r>
            <a:r>
              <a:rPr lang="fr-FR" sz="1800" dirty="0" err="1"/>
              <a:t>covid</a:t>
            </a:r>
            <a:r>
              <a:rPr lang="fr-FR" sz="1800" dirty="0"/>
              <a:t>…)</a:t>
            </a: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202798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E46B1C-1C52-49C0-84DB-A8C9609F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Supervision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E2BD76-13B8-4859-8BD1-1E88D40AC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D2A7468-F7D5-4039-AF49-58409BA77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281338B-1380-4BF6-A131-1FB3143E7354}"/>
              </a:ext>
            </a:extLst>
          </p:cNvPr>
          <p:cNvSpPr txBox="1"/>
          <p:nvPr/>
        </p:nvSpPr>
        <p:spPr>
          <a:xfrm>
            <a:off x="183325" y="734210"/>
            <a:ext cx="4951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Différentes méthodes de supervision utilisées :</a:t>
            </a:r>
          </a:p>
          <a:p>
            <a:endParaRPr lang="fr-FR" sz="1800" dirty="0"/>
          </a:p>
        </p:txBody>
      </p:sp>
      <p:pic>
        <p:nvPicPr>
          <p:cNvPr id="6146" name="Picture 2" descr="Siemens has a new update for HMI panels and devices.">
            <a:extLst>
              <a:ext uri="{FF2B5EF4-FFF2-40B4-BE49-F238E27FC236}">
                <a16:creationId xmlns:a16="http://schemas.microsoft.com/office/drawing/2014/main" id="{02752D9F-07E5-493B-88E6-44E499C22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635" y="1350011"/>
            <a:ext cx="1049158" cy="104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utomate SIMATIC S7-300, unités centrales Siemens | Mabéo Direct">
            <a:extLst>
              <a:ext uri="{FF2B5EF4-FFF2-40B4-BE49-F238E27FC236}">
                <a16:creationId xmlns:a16="http://schemas.microsoft.com/office/drawing/2014/main" id="{270FF75B-EEE4-4498-92E0-1C1428A51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5" y="1380541"/>
            <a:ext cx="1146076" cy="114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QuadView intégré avec TestStand et LabView. | ASTER Technologies">
            <a:extLst>
              <a:ext uri="{FF2B5EF4-FFF2-40B4-BE49-F238E27FC236}">
                <a16:creationId xmlns:a16="http://schemas.microsoft.com/office/drawing/2014/main" id="{B4D4AED7-6DBE-462F-B494-DA58ECDB8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635" y="2740428"/>
            <a:ext cx="1049158" cy="130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lèche : angle droit 13">
            <a:extLst>
              <a:ext uri="{FF2B5EF4-FFF2-40B4-BE49-F238E27FC236}">
                <a16:creationId xmlns:a16="http://schemas.microsoft.com/office/drawing/2014/main" id="{64BF0DFE-96A4-4FC5-ADCB-646D777A1E22}"/>
              </a:ext>
            </a:extLst>
          </p:cNvPr>
          <p:cNvSpPr/>
          <p:nvPr/>
        </p:nvSpPr>
        <p:spPr>
          <a:xfrm rot="5400000">
            <a:off x="2146156" y="1995431"/>
            <a:ext cx="792088" cy="237652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DEC72DC-3E1E-4B41-BF6C-B9F2C3BDE567}"/>
              </a:ext>
            </a:extLst>
          </p:cNvPr>
          <p:cNvSpPr txBox="1"/>
          <p:nvPr/>
        </p:nvSpPr>
        <p:spPr>
          <a:xfrm>
            <a:off x="2658842" y="3247200"/>
            <a:ext cx="10390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>
                <a:solidFill>
                  <a:srgbClr val="FF0000"/>
                </a:solidFill>
              </a:rPr>
              <a:t>DATA Socket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6DFD72E-5DC3-4D55-A83B-80E4C8B23E0B}"/>
              </a:ext>
            </a:extLst>
          </p:cNvPr>
          <p:cNvSpPr txBox="1"/>
          <p:nvPr/>
        </p:nvSpPr>
        <p:spPr>
          <a:xfrm>
            <a:off x="5386387" y="1350441"/>
            <a:ext cx="42514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Méthode directe</a:t>
            </a:r>
          </a:p>
          <a:p>
            <a:r>
              <a:rPr lang="fr-FR" sz="1200" dirty="0">
                <a:solidFill>
                  <a:schemeClr val="accent6"/>
                </a:solidFill>
              </a:rPr>
              <a:t>Données paramétrées directement dans TIA Portal siemens</a:t>
            </a:r>
          </a:p>
          <a:p>
            <a:r>
              <a:rPr lang="fr-FR" sz="1200" dirty="0">
                <a:solidFill>
                  <a:srgbClr val="FF0000"/>
                </a:solidFill>
              </a:rPr>
              <a:t>Graphe peu exploitable</a:t>
            </a:r>
          </a:p>
          <a:p>
            <a:r>
              <a:rPr lang="fr-FR" sz="1200" dirty="0">
                <a:solidFill>
                  <a:srgbClr val="FF0000"/>
                </a:solidFill>
              </a:rPr>
              <a:t>Archivage au nombre de données</a:t>
            </a:r>
          </a:p>
          <a:p>
            <a:r>
              <a:rPr lang="fr-FR" sz="1200" dirty="0">
                <a:solidFill>
                  <a:srgbClr val="FF0000"/>
                </a:solidFill>
              </a:rPr>
              <a:t>Prix</a:t>
            </a:r>
          </a:p>
          <a:p>
            <a:endParaRPr lang="fr-FR" sz="1200" dirty="0"/>
          </a:p>
          <a:p>
            <a:endParaRPr lang="fr-FR" sz="12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E8DD9C3-87DB-420B-BA5C-2F8B822CD099}"/>
              </a:ext>
            </a:extLst>
          </p:cNvPr>
          <p:cNvSpPr txBox="1"/>
          <p:nvPr/>
        </p:nvSpPr>
        <p:spPr>
          <a:xfrm>
            <a:off x="5314379" y="2740428"/>
            <a:ext cx="45936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Méthode indirecte</a:t>
            </a:r>
          </a:p>
          <a:p>
            <a:r>
              <a:rPr lang="fr-FR" sz="1200" dirty="0">
                <a:solidFill>
                  <a:srgbClr val="FF0000"/>
                </a:solidFill>
              </a:rPr>
              <a:t>Liaisons à faire ‘à la main’ via le protocole </a:t>
            </a:r>
            <a:r>
              <a:rPr lang="fr-FR" sz="1200" dirty="0" err="1">
                <a:solidFill>
                  <a:srgbClr val="FF0000"/>
                </a:solidFill>
              </a:rPr>
              <a:t>Datasocket</a:t>
            </a:r>
            <a:r>
              <a:rPr lang="fr-FR" sz="1200" dirty="0">
                <a:solidFill>
                  <a:srgbClr val="FF0000"/>
                </a:solidFill>
              </a:rPr>
              <a:t> de </a:t>
            </a:r>
            <a:r>
              <a:rPr lang="fr-FR" sz="1200" dirty="0" err="1">
                <a:solidFill>
                  <a:srgbClr val="FF0000"/>
                </a:solidFill>
              </a:rPr>
              <a:t>labview</a:t>
            </a:r>
            <a:endParaRPr lang="fr-FR" sz="1200" dirty="0">
              <a:solidFill>
                <a:srgbClr val="FF0000"/>
              </a:solidFill>
            </a:endParaRPr>
          </a:p>
          <a:p>
            <a:r>
              <a:rPr lang="fr-FR" sz="1200" dirty="0">
                <a:solidFill>
                  <a:srgbClr val="FF0000"/>
                </a:solidFill>
              </a:rPr>
              <a:t>Serveur OPC à configurer</a:t>
            </a:r>
          </a:p>
          <a:p>
            <a:r>
              <a:rPr lang="fr-FR" sz="1200" dirty="0">
                <a:solidFill>
                  <a:srgbClr val="FF0000"/>
                </a:solidFill>
              </a:rPr>
              <a:t>Lenteur à la connexion</a:t>
            </a:r>
          </a:p>
          <a:p>
            <a:r>
              <a:rPr lang="fr-FR" sz="1200" dirty="0">
                <a:solidFill>
                  <a:srgbClr val="00B050"/>
                </a:solidFill>
              </a:rPr>
              <a:t>Permet d’utiliser </a:t>
            </a:r>
            <a:r>
              <a:rPr lang="fr-FR" sz="1200" dirty="0" err="1">
                <a:solidFill>
                  <a:srgbClr val="00B050"/>
                </a:solidFill>
              </a:rPr>
              <a:t>labview</a:t>
            </a:r>
            <a:r>
              <a:rPr lang="fr-FR" sz="1200" dirty="0">
                <a:solidFill>
                  <a:srgbClr val="00B050"/>
                </a:solidFill>
              </a:rPr>
              <a:t> si d’autres instruments sont utilisés</a:t>
            </a:r>
          </a:p>
          <a:p>
            <a:r>
              <a:rPr lang="fr-FR" sz="1200" dirty="0">
                <a:solidFill>
                  <a:srgbClr val="00B050"/>
                </a:solidFill>
              </a:rPr>
              <a:t>Souplesse de </a:t>
            </a:r>
            <a:r>
              <a:rPr lang="fr-FR" sz="1200" dirty="0" err="1">
                <a:solidFill>
                  <a:srgbClr val="00B050"/>
                </a:solidFill>
              </a:rPr>
              <a:t>labview</a:t>
            </a:r>
            <a:r>
              <a:rPr lang="fr-FR" sz="1200" dirty="0">
                <a:solidFill>
                  <a:srgbClr val="00B050"/>
                </a:solidFill>
              </a:rPr>
              <a:t> pour les graphes et l’archivage</a:t>
            </a:r>
          </a:p>
          <a:p>
            <a:endParaRPr lang="fr-FR" sz="1200" dirty="0"/>
          </a:p>
          <a:p>
            <a:endParaRPr lang="fr-FR" sz="12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93B6C1F-8603-4759-A10E-AE4219992C93}"/>
              </a:ext>
            </a:extLst>
          </p:cNvPr>
          <p:cNvSpPr txBox="1"/>
          <p:nvPr/>
        </p:nvSpPr>
        <p:spPr>
          <a:xfrm>
            <a:off x="1397254" y="3253861"/>
            <a:ext cx="9989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>
                <a:solidFill>
                  <a:srgbClr val="FF0000"/>
                </a:solidFill>
              </a:rPr>
              <a:t>OPC serveur</a:t>
            </a:r>
          </a:p>
        </p:txBody>
      </p:sp>
      <p:sp>
        <p:nvSpPr>
          <p:cNvPr id="24" name="Flèche : angle droit 23">
            <a:extLst>
              <a:ext uri="{FF2B5EF4-FFF2-40B4-BE49-F238E27FC236}">
                <a16:creationId xmlns:a16="http://schemas.microsoft.com/office/drawing/2014/main" id="{8B53422F-3536-4814-A69E-1A38EBB7CCF3}"/>
              </a:ext>
            </a:extLst>
          </p:cNvPr>
          <p:cNvSpPr/>
          <p:nvPr/>
        </p:nvSpPr>
        <p:spPr>
          <a:xfrm rot="5400000">
            <a:off x="1080347" y="2413170"/>
            <a:ext cx="2277815" cy="3026776"/>
          </a:xfrm>
          <a:prstGeom prst="bentUpArrow">
            <a:avLst>
              <a:gd name="adj1" fmla="val 8214"/>
              <a:gd name="adj2" fmla="val 10153"/>
              <a:gd name="adj3" fmla="val 109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6" descr="QuadView intégré avec TestStand et LabView. | ASTER Technologies">
            <a:extLst>
              <a:ext uri="{FF2B5EF4-FFF2-40B4-BE49-F238E27FC236}">
                <a16:creationId xmlns:a16="http://schemas.microsoft.com/office/drawing/2014/main" id="{43B35473-C33A-441D-AC03-B8445D441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635" y="4170162"/>
            <a:ext cx="1049158" cy="130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B9EE1A60-64B2-4EC7-B0B3-C70E47B378FA}"/>
              </a:ext>
            </a:extLst>
          </p:cNvPr>
          <p:cNvSpPr txBox="1"/>
          <p:nvPr/>
        </p:nvSpPr>
        <p:spPr>
          <a:xfrm>
            <a:off x="425433" y="2469466"/>
            <a:ext cx="12698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>
                <a:solidFill>
                  <a:srgbClr val="FF0000"/>
                </a:solidFill>
              </a:rPr>
              <a:t>DATA block (DB)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B7F4655-1C48-4C49-A3AB-128E57DA6101}"/>
              </a:ext>
            </a:extLst>
          </p:cNvPr>
          <p:cNvSpPr txBox="1"/>
          <p:nvPr/>
        </p:nvSpPr>
        <p:spPr>
          <a:xfrm>
            <a:off x="5314379" y="4170162"/>
            <a:ext cx="42611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Méthode directe</a:t>
            </a:r>
          </a:p>
          <a:p>
            <a:r>
              <a:rPr lang="fr-FR" sz="1200" dirty="0">
                <a:solidFill>
                  <a:srgbClr val="FF0000"/>
                </a:solidFill>
              </a:rPr>
              <a:t>Lecture octet par octet recombinaison dans </a:t>
            </a:r>
            <a:r>
              <a:rPr lang="fr-FR" sz="1200" dirty="0" err="1">
                <a:solidFill>
                  <a:srgbClr val="FF0000"/>
                </a:solidFill>
              </a:rPr>
              <a:t>labview</a:t>
            </a:r>
            <a:endParaRPr lang="fr-FR" sz="1200" dirty="0">
              <a:solidFill>
                <a:srgbClr val="FF0000"/>
              </a:solidFill>
            </a:endParaRPr>
          </a:p>
          <a:p>
            <a:r>
              <a:rPr lang="fr-FR" sz="1200" dirty="0">
                <a:solidFill>
                  <a:srgbClr val="00B050"/>
                </a:solidFill>
              </a:rPr>
              <a:t>Permet d’utiliser </a:t>
            </a:r>
            <a:r>
              <a:rPr lang="fr-FR" sz="1200" dirty="0" err="1">
                <a:solidFill>
                  <a:srgbClr val="00B050"/>
                </a:solidFill>
              </a:rPr>
              <a:t>labview</a:t>
            </a:r>
            <a:r>
              <a:rPr lang="fr-FR" sz="1200" dirty="0">
                <a:solidFill>
                  <a:srgbClr val="00B050"/>
                </a:solidFill>
              </a:rPr>
              <a:t> si d’autres instruments sont utilisés</a:t>
            </a:r>
          </a:p>
          <a:p>
            <a:r>
              <a:rPr lang="fr-FR" sz="1200" dirty="0">
                <a:solidFill>
                  <a:srgbClr val="00B050"/>
                </a:solidFill>
              </a:rPr>
              <a:t>Souplesse de </a:t>
            </a:r>
            <a:r>
              <a:rPr lang="fr-FR" sz="1200" dirty="0" err="1">
                <a:solidFill>
                  <a:srgbClr val="00B050"/>
                </a:solidFill>
              </a:rPr>
              <a:t>labview</a:t>
            </a:r>
            <a:r>
              <a:rPr lang="fr-FR" sz="1200" dirty="0">
                <a:solidFill>
                  <a:srgbClr val="00B050"/>
                </a:solidFill>
              </a:rPr>
              <a:t> pour les graphes et l’archivage</a:t>
            </a:r>
          </a:p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40F80E02-7220-41C9-9DE1-F0EEF55F9679}"/>
              </a:ext>
            </a:extLst>
          </p:cNvPr>
          <p:cNvSpPr/>
          <p:nvPr/>
        </p:nvSpPr>
        <p:spPr>
          <a:xfrm>
            <a:off x="1930003" y="1877616"/>
            <a:ext cx="1800458" cy="370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22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53BC40-15E8-4E0E-BBC4-5F3884948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Supervision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6EA0722-82D2-471A-BFE2-CE1B4BF69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1A60D6-3268-4944-885D-901370220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569A8C4-43FD-4D0E-A869-7AC37AC07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947" y="797496"/>
            <a:ext cx="7704856" cy="43383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BBAC265-A997-42D6-A24E-1CAA82CDC620}"/>
              </a:ext>
            </a:extLst>
          </p:cNvPr>
          <p:cNvSpPr txBox="1"/>
          <p:nvPr/>
        </p:nvSpPr>
        <p:spPr>
          <a:xfrm>
            <a:off x="4185768" y="5229620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Supervision WinCC</a:t>
            </a: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926488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37CBEE-78BE-4CE7-910C-B6EBDE5E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Supervision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F9FD7D6-DB01-4BEF-9AD7-C0B5B5355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8CC9CF8-DE5E-4263-993F-FA2207736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9EC4129-1F7F-4307-ADB2-6C0D67C8B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45" y="1445568"/>
            <a:ext cx="9850883" cy="295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28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AB933D-A6F3-4922-AA5A-47F273DD2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Supervision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CB5186-F53C-49B7-8AFF-326C39121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0FDABEB-2648-42AA-BAC7-5068D4EFE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3F5B096-EC9A-4692-B248-9CEDC1E43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977"/>
            <a:ext cx="10772775" cy="450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71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Cadre du C&amp;C</a:t>
            </a:r>
          </a:p>
        </p:txBody>
      </p:sp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917826D9-0ACC-40BD-81C0-524DBA0500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2125771"/>
              </p:ext>
            </p:extLst>
          </p:nvPr>
        </p:nvGraphicFramePr>
        <p:xfrm>
          <a:off x="849883" y="1301552"/>
          <a:ext cx="9001000" cy="333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7760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050C274-8C68-4114-BFED-6F1480518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55DE27D-E728-4B13-8982-AA8616720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B48AAAC-FE58-44E3-959B-9C5C948DA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669" y="725488"/>
            <a:ext cx="6091436" cy="48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43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13493FD-6906-472E-8E9A-2A8547562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8AC8BB-0213-4D25-98A4-0331FE6C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F134B22-71B1-4655-A072-75F4CDCB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955" y="725488"/>
            <a:ext cx="7272808" cy="470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7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8771CF8-5545-4C00-B736-AEA49C046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45EB985-C798-4C25-9961-7087A89E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26FEA7A-87C5-4800-8A4F-8DC68CFB4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458" y="839797"/>
            <a:ext cx="5839858" cy="437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35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086FB1F-AC27-4C6E-AAB3-78D2C35AE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4045452-3132-498D-A5D0-D12B1318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B93F99D-4E5C-4246-A769-42AFE205B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003" y="725488"/>
            <a:ext cx="7046194" cy="47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19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086FB1F-AC27-4C6E-AAB3-78D2C35AE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4045452-3132-498D-A5D0-D12B1318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A04F9B-31E1-45B9-8CFA-E4663DE53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07" y="722784"/>
            <a:ext cx="8202524" cy="461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1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086FB1F-AC27-4C6E-AAB3-78D2C35AE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4045452-3132-498D-A5D0-D12B1318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A2626B-7019-4CE7-B279-B3F6F6E57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955" y="797496"/>
            <a:ext cx="8338539" cy="469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82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086FB1F-AC27-4C6E-AAB3-78D2C35AE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9A2BF68-17AC-4700-9A19-6E02C1E92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95042" y="1444625"/>
            <a:ext cx="4569453" cy="34192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C495F-AF75-4028-81AD-C077A713E8D4}"/>
              </a:ext>
            </a:extLst>
          </p:cNvPr>
          <p:cNvSpPr/>
          <p:nvPr/>
        </p:nvSpPr>
        <p:spPr>
          <a:xfrm>
            <a:off x="3010123" y="5097196"/>
            <a:ext cx="5544616" cy="596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4045452-3132-498D-A5D0-D12B1318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881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086FB1F-AC27-4C6E-AAB3-78D2C35AE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4045452-3132-498D-A5D0-D12B1318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9824C4-16EF-4830-8399-B07FB88CF6F2}"/>
              </a:ext>
            </a:extLst>
          </p:cNvPr>
          <p:cNvSpPr txBox="1"/>
          <p:nvPr/>
        </p:nvSpPr>
        <p:spPr>
          <a:xfrm>
            <a:off x="3219503" y="3029744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Merci de votre attention</a:t>
            </a: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768250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086FB1F-AC27-4C6E-AAB3-78D2C35AE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4045452-3132-498D-A5D0-D12B1318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9824C4-16EF-4830-8399-B07FB88CF6F2}"/>
              </a:ext>
            </a:extLst>
          </p:cNvPr>
          <p:cNvSpPr txBox="1"/>
          <p:nvPr/>
        </p:nvSpPr>
        <p:spPr>
          <a:xfrm>
            <a:off x="1569963" y="14942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Contexte</a:t>
            </a:r>
          </a:p>
          <a:p>
            <a:endParaRPr lang="fr-FR" sz="18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43B6079-5C20-4646-8BEC-B76458F22935}"/>
              </a:ext>
            </a:extLst>
          </p:cNvPr>
          <p:cNvSpPr txBox="1"/>
          <p:nvPr/>
        </p:nvSpPr>
        <p:spPr>
          <a:xfrm>
            <a:off x="705867" y="1157536"/>
            <a:ext cx="96568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Pole accélérateur:</a:t>
            </a:r>
          </a:p>
          <a:p>
            <a:r>
              <a:rPr lang="fr-FR" dirty="0"/>
              <a:t>Etude, conception et fabrication de cavités accélératrices supraconductrices</a:t>
            </a:r>
          </a:p>
          <a:p>
            <a:r>
              <a:rPr lang="fr-FR" dirty="0"/>
              <a:t>et de son </a:t>
            </a:r>
            <a:r>
              <a:rPr lang="fr-FR" dirty="0" err="1"/>
              <a:t>cryomodule</a:t>
            </a:r>
            <a:r>
              <a:rPr lang="fr-FR" dirty="0"/>
              <a:t> associé. (Bureau étude pole ingénierie , service cryogénie ) </a:t>
            </a:r>
          </a:p>
        </p:txBody>
      </p:sp>
      <p:pic>
        <p:nvPicPr>
          <p:cNvPr id="10242" name="Picture 2" descr="IPN Orsay - Cryomodule B spiral2">
            <a:extLst>
              <a:ext uri="{FF2B5EF4-FFF2-40B4-BE49-F238E27FC236}">
                <a16:creationId xmlns:a16="http://schemas.microsoft.com/office/drawing/2014/main" id="{AB2ADA77-93DF-4DE0-9555-D23E14C2F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59" y="2381671"/>
            <a:ext cx="2232248" cy="326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iapositive 1">
            <a:extLst>
              <a:ext uri="{FF2B5EF4-FFF2-40B4-BE49-F238E27FC236}">
                <a16:creationId xmlns:a16="http://schemas.microsoft.com/office/drawing/2014/main" id="{24F6E0C2-884B-4ED1-A7F8-BEEADD252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03" y="2525688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D7669AC-B541-428B-8B3D-5B1DCA41C88C}"/>
              </a:ext>
            </a:extLst>
          </p:cNvPr>
          <p:cNvSpPr txBox="1"/>
          <p:nvPr/>
        </p:nvSpPr>
        <p:spPr>
          <a:xfrm>
            <a:off x="8159407" y="3563124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Spiral 2</a:t>
            </a: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585502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AF591C5-E140-4AF8-8C31-9F808837B0D1}"/>
              </a:ext>
            </a:extLst>
          </p:cNvPr>
          <p:cNvSpPr/>
          <p:nvPr/>
        </p:nvSpPr>
        <p:spPr>
          <a:xfrm>
            <a:off x="141651" y="3558320"/>
            <a:ext cx="6222646" cy="18476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982FFB1-62DF-40D0-9766-A774BCFCA37E}"/>
              </a:ext>
            </a:extLst>
          </p:cNvPr>
          <p:cNvSpPr/>
          <p:nvPr/>
        </p:nvSpPr>
        <p:spPr>
          <a:xfrm>
            <a:off x="273819" y="1373560"/>
            <a:ext cx="5617370" cy="1464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Rôle de </a:t>
            </a:r>
            <a:r>
              <a:rPr lang="fr-FR" dirty="0" err="1"/>
              <a:t>Supratech</a:t>
            </a:r>
            <a:r>
              <a:rPr lang="fr-FR" dirty="0"/>
              <a:t> pour le pole accélérateur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B88F986-3900-448F-873E-6393D44FE29A}"/>
              </a:ext>
            </a:extLst>
          </p:cNvPr>
          <p:cNvSpPr txBox="1"/>
          <p:nvPr/>
        </p:nvSpPr>
        <p:spPr>
          <a:xfrm>
            <a:off x="273819" y="1435122"/>
            <a:ext cx="4956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Préparation de cavités supraconductrices: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572E50B-9F91-41F5-B437-C82655CBBAB2}"/>
              </a:ext>
            </a:extLst>
          </p:cNvPr>
          <p:cNvSpPr txBox="1"/>
          <p:nvPr/>
        </p:nvSpPr>
        <p:spPr>
          <a:xfrm>
            <a:off x="423651" y="1857884"/>
            <a:ext cx="5053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Chimie de traitement de surface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Traitement thermique dans four sous vide à 600°C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Assemblage / préparation cavités en salle blanche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1B6CEFA-7EC1-4DC9-84A1-6602BF55E0AC}"/>
              </a:ext>
            </a:extLst>
          </p:cNvPr>
          <p:cNvSpPr txBox="1"/>
          <p:nvPr/>
        </p:nvSpPr>
        <p:spPr>
          <a:xfrm>
            <a:off x="201811" y="3605808"/>
            <a:ext cx="4812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Validation de cavités supraconductrices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364D51D-4F76-41EF-A1B3-5996279581D8}"/>
              </a:ext>
            </a:extLst>
          </p:cNvPr>
          <p:cNvSpPr txBox="1"/>
          <p:nvPr/>
        </p:nvSpPr>
        <p:spPr>
          <a:xfrm>
            <a:off x="351643" y="4014680"/>
            <a:ext cx="6067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Test performances individuelles en cryostat ( T de 4K ou 2K ) 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Validation de performances en </a:t>
            </a:r>
            <a:r>
              <a:rPr lang="fr-FR" sz="1600" dirty="0" err="1"/>
              <a:t>cryomodules</a:t>
            </a:r>
            <a:r>
              <a:rPr lang="fr-FR" sz="1600" dirty="0"/>
              <a:t> 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34CB62E-0EBC-49DA-BCD8-412BFB60758E}"/>
              </a:ext>
            </a:extLst>
          </p:cNvPr>
          <p:cNvSpPr txBox="1"/>
          <p:nvPr/>
        </p:nvSpPr>
        <p:spPr>
          <a:xfrm>
            <a:off x="201811" y="4946014"/>
            <a:ext cx="5689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Production d’hélium liquide pour les expériences</a:t>
            </a:r>
          </a:p>
        </p:txBody>
      </p:sp>
      <p:sp>
        <p:nvSpPr>
          <p:cNvPr id="19" name="Flèche : droite rayée 18">
            <a:extLst>
              <a:ext uri="{FF2B5EF4-FFF2-40B4-BE49-F238E27FC236}">
                <a16:creationId xmlns:a16="http://schemas.microsoft.com/office/drawing/2014/main" id="{165DE970-CC6D-492D-83FD-D658721A566E}"/>
              </a:ext>
            </a:extLst>
          </p:cNvPr>
          <p:cNvSpPr/>
          <p:nvPr/>
        </p:nvSpPr>
        <p:spPr>
          <a:xfrm>
            <a:off x="6712467" y="3864983"/>
            <a:ext cx="936104" cy="114894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13D3907-F234-4742-989E-56F10BF81786}"/>
              </a:ext>
            </a:extLst>
          </p:cNvPr>
          <p:cNvSpPr txBox="1"/>
          <p:nvPr/>
        </p:nvSpPr>
        <p:spPr>
          <a:xfrm>
            <a:off x="7762651" y="3958297"/>
            <a:ext cx="2247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Infra de </a:t>
            </a:r>
            <a:r>
              <a:rPr lang="fr-FR" dirty="0" err="1"/>
              <a:t>supratech</a:t>
            </a:r>
            <a:endParaRPr lang="fr-FR" dirty="0"/>
          </a:p>
          <a:p>
            <a:r>
              <a:rPr lang="fr-FR" dirty="0"/>
              <a:t>exploitées par le</a:t>
            </a:r>
          </a:p>
          <a:p>
            <a:r>
              <a:rPr lang="fr-FR" dirty="0"/>
              <a:t>Service cryogénie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77A2CC0-BD28-4F42-B495-D95BA4075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586" y="762150"/>
            <a:ext cx="3791337" cy="2890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675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Supratech</a:t>
            </a:r>
            <a:r>
              <a:rPr lang="fr-FR" dirty="0"/>
              <a:t> bâtiment 106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2884207-0C03-4E18-86CA-D95F6D2F9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971" y="978262"/>
            <a:ext cx="5976664" cy="465759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CDB6741-7355-4F13-A2A0-80EE3E125D36}"/>
              </a:ext>
            </a:extLst>
          </p:cNvPr>
          <p:cNvSpPr txBox="1"/>
          <p:nvPr/>
        </p:nvSpPr>
        <p:spPr>
          <a:xfrm>
            <a:off x="633859" y="4917921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Récupération Hélium</a:t>
            </a: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D122CD22-1E64-4D75-8285-AB8039CCA4E6}"/>
              </a:ext>
            </a:extLst>
          </p:cNvPr>
          <p:cNvSpPr/>
          <p:nvPr/>
        </p:nvSpPr>
        <p:spPr>
          <a:xfrm rot="20733448">
            <a:off x="1929758" y="4632585"/>
            <a:ext cx="1368152" cy="2160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3D3FAD-DF8E-4EFA-91D4-61533A39CDD8}"/>
              </a:ext>
            </a:extLst>
          </p:cNvPr>
          <p:cNvSpPr txBox="1"/>
          <p:nvPr/>
        </p:nvSpPr>
        <p:spPr>
          <a:xfrm>
            <a:off x="392968" y="1594105"/>
            <a:ext cx="1726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Salle blanche</a:t>
            </a:r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99196E46-89FB-495C-9347-11550493A47A}"/>
              </a:ext>
            </a:extLst>
          </p:cNvPr>
          <p:cNvSpPr/>
          <p:nvPr/>
        </p:nvSpPr>
        <p:spPr>
          <a:xfrm rot="9820309">
            <a:off x="5169240" y="1388404"/>
            <a:ext cx="1380730" cy="2160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69CD2CF-2441-437A-8E89-7F86CAD18D5E}"/>
              </a:ext>
            </a:extLst>
          </p:cNvPr>
          <p:cNvSpPr txBox="1"/>
          <p:nvPr/>
        </p:nvSpPr>
        <p:spPr>
          <a:xfrm>
            <a:off x="274538" y="3763053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Chimie</a:t>
            </a:r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0D820C35-89B4-4A21-8EE8-9223CF9EE62B}"/>
              </a:ext>
            </a:extLst>
          </p:cNvPr>
          <p:cNvSpPr/>
          <p:nvPr/>
        </p:nvSpPr>
        <p:spPr>
          <a:xfrm rot="20733448">
            <a:off x="1229986" y="3629978"/>
            <a:ext cx="1713182" cy="17655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5B91DDB-963C-4642-B409-AB8E2D5D82CA}"/>
              </a:ext>
            </a:extLst>
          </p:cNvPr>
          <p:cNvSpPr txBox="1"/>
          <p:nvPr/>
        </p:nvSpPr>
        <p:spPr>
          <a:xfrm>
            <a:off x="148122" y="2458430"/>
            <a:ext cx="2420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</a:t>
            </a:r>
          </a:p>
          <a:p>
            <a:r>
              <a:rPr lang="fr-FR" dirty="0"/>
              <a:t>traitement thermique</a:t>
            </a: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E61136EB-F6B5-4C80-86E9-C9513277B97B}"/>
              </a:ext>
            </a:extLst>
          </p:cNvPr>
          <p:cNvSpPr/>
          <p:nvPr/>
        </p:nvSpPr>
        <p:spPr>
          <a:xfrm rot="322088">
            <a:off x="1520064" y="2958862"/>
            <a:ext cx="1380730" cy="2160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2659517-387A-4BB1-BBF9-4E088F880990}"/>
              </a:ext>
            </a:extLst>
          </p:cNvPr>
          <p:cNvSpPr txBox="1"/>
          <p:nvPr/>
        </p:nvSpPr>
        <p:spPr>
          <a:xfrm>
            <a:off x="6572421" y="1085528"/>
            <a:ext cx="3291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Zone montage/assemblage</a:t>
            </a:r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C7781FC8-5F1E-42B7-9538-3DF0383C5654}"/>
              </a:ext>
            </a:extLst>
          </p:cNvPr>
          <p:cNvSpPr/>
          <p:nvPr/>
        </p:nvSpPr>
        <p:spPr>
          <a:xfrm rot="1134363">
            <a:off x="1689255" y="2090730"/>
            <a:ext cx="1380730" cy="2160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B931DF4-E605-4BF8-BD36-44B17F0B0DCE}"/>
              </a:ext>
            </a:extLst>
          </p:cNvPr>
          <p:cNvSpPr txBox="1"/>
          <p:nvPr/>
        </p:nvSpPr>
        <p:spPr>
          <a:xfrm>
            <a:off x="6988185" y="1989693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Zone tests cryogéniques</a:t>
            </a:r>
          </a:p>
        </p:txBody>
      </p:sp>
      <p:sp>
        <p:nvSpPr>
          <p:cNvPr id="33" name="Flèche : droite 32">
            <a:extLst>
              <a:ext uri="{FF2B5EF4-FFF2-40B4-BE49-F238E27FC236}">
                <a16:creationId xmlns:a16="http://schemas.microsoft.com/office/drawing/2014/main" id="{C077707C-45F5-42A8-AC4A-06722DA49C2A}"/>
              </a:ext>
            </a:extLst>
          </p:cNvPr>
          <p:cNvSpPr/>
          <p:nvPr/>
        </p:nvSpPr>
        <p:spPr>
          <a:xfrm rot="9820309">
            <a:off x="5604933" y="2320938"/>
            <a:ext cx="1380730" cy="2160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B2E59DA6-E86C-423A-980D-F7CFD292DDD0}"/>
              </a:ext>
            </a:extLst>
          </p:cNvPr>
          <p:cNvSpPr/>
          <p:nvPr/>
        </p:nvSpPr>
        <p:spPr>
          <a:xfrm rot="9820309">
            <a:off x="6955463" y="3867548"/>
            <a:ext cx="1380730" cy="2160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3397370-7DE4-4F91-8FC4-9820F0C90D00}"/>
              </a:ext>
            </a:extLst>
          </p:cNvPr>
          <p:cNvSpPr txBox="1"/>
          <p:nvPr/>
        </p:nvSpPr>
        <p:spPr>
          <a:xfrm>
            <a:off x="7690643" y="3219071"/>
            <a:ext cx="3007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Salle bancs de pompage</a:t>
            </a:r>
          </a:p>
        </p:txBody>
      </p:sp>
    </p:spTree>
    <p:extLst>
      <p:ext uri="{BB962C8B-B14F-4D97-AF65-F5344CB8AC3E}">
        <p14:creationId xmlns:p14="http://schemas.microsoft.com/office/powerpoint/2010/main" val="249986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Supratech</a:t>
            </a:r>
            <a:r>
              <a:rPr lang="fr-FR" dirty="0"/>
              <a:t> bâtiment 103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8CEAD7A-0C30-4D41-9560-2105C238C638}"/>
              </a:ext>
            </a:extLst>
          </p:cNvPr>
          <p:cNvSpPr/>
          <p:nvPr/>
        </p:nvSpPr>
        <p:spPr>
          <a:xfrm>
            <a:off x="345827" y="1013520"/>
            <a:ext cx="3528392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7C5CEE5-1BBF-4D38-99EB-726B660E68BE}"/>
              </a:ext>
            </a:extLst>
          </p:cNvPr>
          <p:cNvSpPr txBox="1"/>
          <p:nvPr/>
        </p:nvSpPr>
        <p:spPr>
          <a:xfrm>
            <a:off x="405987" y="1061008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Hall de test de cavités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305A608-EEEA-4347-BBF0-40F7E9E6E1A9}"/>
              </a:ext>
            </a:extLst>
          </p:cNvPr>
          <p:cNvSpPr txBox="1"/>
          <p:nvPr/>
        </p:nvSpPr>
        <p:spPr>
          <a:xfrm>
            <a:off x="405987" y="1460740"/>
            <a:ext cx="3393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Usine de liquéfaction hélium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D1DB591-5625-4927-8F0A-856389CBF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43822" y="1936876"/>
            <a:ext cx="4053858" cy="228029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4535B5E-7BF3-416B-9FA4-CC204A9C3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876" y="2308070"/>
            <a:ext cx="5002169" cy="281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71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78ECCF15-47E5-479C-8E0C-099572C7BF3B}"/>
              </a:ext>
            </a:extLst>
          </p:cNvPr>
          <p:cNvSpPr/>
          <p:nvPr/>
        </p:nvSpPr>
        <p:spPr>
          <a:xfrm>
            <a:off x="5523165" y="3309841"/>
            <a:ext cx="4416214" cy="1349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18CF37A-1F17-4696-83A8-49ABDC6489A4}"/>
              </a:ext>
            </a:extLst>
          </p:cNvPr>
          <p:cNvSpPr/>
          <p:nvPr/>
        </p:nvSpPr>
        <p:spPr>
          <a:xfrm>
            <a:off x="5554863" y="1845504"/>
            <a:ext cx="4416214" cy="1349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282C94D-4A1F-441F-89AA-3BD6AB1F0236}"/>
              </a:ext>
            </a:extLst>
          </p:cNvPr>
          <p:cNvSpPr/>
          <p:nvPr/>
        </p:nvSpPr>
        <p:spPr>
          <a:xfrm>
            <a:off x="5575763" y="725488"/>
            <a:ext cx="4416214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E738D30-F526-47E2-99DD-A0EF342CD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Automatisme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F990539-395C-48D7-A6BB-782628612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DD082F6-F68A-483A-8E4F-7ACA753B8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A821BF1-DAD3-4AF9-9A6A-597B27C77A29}"/>
              </a:ext>
            </a:extLst>
          </p:cNvPr>
          <p:cNvSpPr txBox="1"/>
          <p:nvPr/>
        </p:nvSpPr>
        <p:spPr>
          <a:xfrm>
            <a:off x="633859" y="2330673"/>
            <a:ext cx="2334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Parc 15 automates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4A6E0BC-89CC-4BF0-8E57-9614354365A3}"/>
              </a:ext>
            </a:extLst>
          </p:cNvPr>
          <p:cNvSpPr txBox="1"/>
          <p:nvPr/>
        </p:nvSpPr>
        <p:spPr>
          <a:xfrm>
            <a:off x="5604557" y="725488"/>
            <a:ext cx="4387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Radio</a:t>
            </a:r>
            <a:r>
              <a:rPr lang="fr-FR" dirty="0"/>
              <a:t> Protection  		</a:t>
            </a:r>
            <a:r>
              <a:rPr lang="fr-F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37D0D21-C7ED-49F3-AB13-C8D37DD8F121}"/>
              </a:ext>
            </a:extLst>
          </p:cNvPr>
          <p:cNvSpPr txBox="1"/>
          <p:nvPr/>
        </p:nvSpPr>
        <p:spPr>
          <a:xfrm>
            <a:off x="5551959" y="1893563"/>
            <a:ext cx="4387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Gestion expériences 		</a:t>
            </a:r>
            <a:r>
              <a:rPr lang="fr-FR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3EEB157-41B0-4073-A558-070910429A60}"/>
              </a:ext>
            </a:extLst>
          </p:cNvPr>
          <p:cNvSpPr txBox="1"/>
          <p:nvPr/>
        </p:nvSpPr>
        <p:spPr>
          <a:xfrm>
            <a:off x="5536947" y="3340930"/>
            <a:ext cx="4457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Gestion infrastructures		</a:t>
            </a:r>
            <a:r>
              <a:rPr lang="fr-FR" b="1" dirty="0">
                <a:solidFill>
                  <a:srgbClr val="FF0000"/>
                </a:solidFill>
              </a:rPr>
              <a:t>7</a:t>
            </a:r>
            <a:r>
              <a:rPr lang="fr-FR" dirty="0"/>
              <a:t>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23F70A7-44AA-4575-B69F-6316F542F848}"/>
              </a:ext>
            </a:extLst>
          </p:cNvPr>
          <p:cNvSpPr txBox="1"/>
          <p:nvPr/>
        </p:nvSpPr>
        <p:spPr>
          <a:xfrm>
            <a:off x="5892589" y="1034529"/>
            <a:ext cx="2650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fr-FR" sz="1200" dirty="0"/>
              <a:t>Gestion des accès ( rondiers )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Sécurité radiologique ( 4 sondes )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Autorisation </a:t>
            </a:r>
            <a:r>
              <a:rPr lang="fr-FR" sz="1200" dirty="0" err="1"/>
              <a:t>radio-fréquence</a:t>
            </a:r>
            <a:endParaRPr lang="fr-FR" sz="12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5A8BE8C-E36D-461E-B563-FEC633ADCB5F}"/>
              </a:ext>
            </a:extLst>
          </p:cNvPr>
          <p:cNvSpPr txBox="1"/>
          <p:nvPr/>
        </p:nvSpPr>
        <p:spPr>
          <a:xfrm>
            <a:off x="5962809" y="2239779"/>
            <a:ext cx="3733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fr-FR" sz="1200" dirty="0"/>
              <a:t>Pilotage des cryostats de test cavité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Pilotage des cryostats de R&amp;D</a:t>
            </a:r>
          </a:p>
          <a:p>
            <a:pPr marL="171450" indent="-171450">
              <a:buFontTx/>
              <a:buChar char="-"/>
            </a:pPr>
            <a:r>
              <a:rPr lang="fr-FR" sz="1200" dirty="0" err="1"/>
              <a:t>Cryomodules</a:t>
            </a:r>
            <a:r>
              <a:rPr lang="fr-FR" sz="1200" dirty="0"/>
              <a:t> et boites à vannes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Station calibration de thermomètres cryogéniques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5A96199-A92B-425F-A12E-520923B1FB06}"/>
              </a:ext>
            </a:extLst>
          </p:cNvPr>
          <p:cNvSpPr txBox="1"/>
          <p:nvPr/>
        </p:nvSpPr>
        <p:spPr>
          <a:xfrm>
            <a:off x="5864415" y="3664075"/>
            <a:ext cx="37802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fr-FR" sz="1200" dirty="0">
                <a:solidFill>
                  <a:srgbClr val="FF0000"/>
                </a:solidFill>
              </a:rPr>
              <a:t>Salle blanche / chimie</a:t>
            </a:r>
          </a:p>
          <a:p>
            <a:pPr marL="171450" indent="-171450">
              <a:buFontTx/>
              <a:buChar char="-"/>
            </a:pPr>
            <a:r>
              <a:rPr lang="fr-FR" sz="1200" dirty="0">
                <a:solidFill>
                  <a:srgbClr val="FF0000"/>
                </a:solidFill>
              </a:rPr>
              <a:t>Four</a:t>
            </a:r>
          </a:p>
          <a:p>
            <a:pPr marL="171450" indent="-171450">
              <a:buFontTx/>
              <a:buChar char="-"/>
            </a:pPr>
            <a:r>
              <a:rPr lang="fr-FR" sz="1200" dirty="0">
                <a:solidFill>
                  <a:srgbClr val="FF0000"/>
                </a:solidFill>
              </a:rPr>
              <a:t>Liquéfacteur Hélium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Gestion récupération Hélium</a:t>
            </a:r>
          </a:p>
          <a:p>
            <a:pPr marL="171450" indent="-171450">
              <a:buFontTx/>
              <a:buChar char="-"/>
            </a:pPr>
            <a:r>
              <a:rPr lang="fr-FR" sz="1200" dirty="0">
                <a:solidFill>
                  <a:srgbClr val="FF0000"/>
                </a:solidFill>
              </a:rPr>
              <a:t>Gestion utilita</a:t>
            </a:r>
            <a:r>
              <a:rPr lang="fr-FR" sz="1200" dirty="0"/>
              <a:t>ires </a:t>
            </a:r>
            <a:r>
              <a:rPr lang="fr-FR" sz="1200" dirty="0" err="1"/>
              <a:t>cryo</a:t>
            </a:r>
            <a:r>
              <a:rPr lang="fr-FR" sz="1200" dirty="0"/>
              <a:t> ( banc de pompage et site )</a:t>
            </a:r>
          </a:p>
        </p:txBody>
      </p:sp>
      <p:sp>
        <p:nvSpPr>
          <p:cNvPr id="22" name="Flèche : virage 21">
            <a:extLst>
              <a:ext uri="{FF2B5EF4-FFF2-40B4-BE49-F238E27FC236}">
                <a16:creationId xmlns:a16="http://schemas.microsoft.com/office/drawing/2014/main" id="{2785280A-0EE3-4E4F-A96B-BE71C11A6206}"/>
              </a:ext>
            </a:extLst>
          </p:cNvPr>
          <p:cNvSpPr/>
          <p:nvPr/>
        </p:nvSpPr>
        <p:spPr>
          <a:xfrm>
            <a:off x="3442171" y="946552"/>
            <a:ext cx="1584176" cy="100811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Flèche : virage 22">
            <a:extLst>
              <a:ext uri="{FF2B5EF4-FFF2-40B4-BE49-F238E27FC236}">
                <a16:creationId xmlns:a16="http://schemas.microsoft.com/office/drawing/2014/main" id="{CC6BCA15-0726-4513-98AD-18968AF8D01E}"/>
              </a:ext>
            </a:extLst>
          </p:cNvPr>
          <p:cNvSpPr/>
          <p:nvPr/>
        </p:nvSpPr>
        <p:spPr>
          <a:xfrm flipV="1">
            <a:off x="3442171" y="3338785"/>
            <a:ext cx="1584176" cy="100811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98CF240B-F7A6-4FC5-A00E-4633F505F543}"/>
              </a:ext>
            </a:extLst>
          </p:cNvPr>
          <p:cNvSpPr/>
          <p:nvPr/>
        </p:nvSpPr>
        <p:spPr>
          <a:xfrm>
            <a:off x="3442171" y="2330673"/>
            <a:ext cx="1584176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AF32AF5-84FC-4588-8958-7846E618F0E4}"/>
              </a:ext>
            </a:extLst>
          </p:cNvPr>
          <p:cNvSpPr txBox="1"/>
          <p:nvPr/>
        </p:nvSpPr>
        <p:spPr>
          <a:xfrm>
            <a:off x="2290044" y="5067053"/>
            <a:ext cx="6524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70% réalisés en interne , tendance vers l’externalisation</a:t>
            </a:r>
          </a:p>
        </p:txBody>
      </p:sp>
    </p:spTree>
    <p:extLst>
      <p:ext uri="{BB962C8B-B14F-4D97-AF65-F5344CB8AC3E}">
        <p14:creationId xmlns:p14="http://schemas.microsoft.com/office/powerpoint/2010/main" val="1872375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9F4FD-1250-4B64-89D3-5F201A525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Automatisme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ABE38FB-C3D1-4FA8-AA21-BA081A118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FD905C6-331D-41CB-A444-55765217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893B7CE-42D1-4028-A229-953E92A4730F}"/>
              </a:ext>
            </a:extLst>
          </p:cNvPr>
          <p:cNvSpPr/>
          <p:nvPr/>
        </p:nvSpPr>
        <p:spPr>
          <a:xfrm>
            <a:off x="345827" y="1013520"/>
            <a:ext cx="1944217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FC204D7-FF40-4C3E-9E6B-E053D38CA8CF}"/>
              </a:ext>
            </a:extLst>
          </p:cNvPr>
          <p:cNvSpPr txBox="1"/>
          <p:nvPr/>
        </p:nvSpPr>
        <p:spPr>
          <a:xfrm>
            <a:off x="4768788" y="3479393"/>
            <a:ext cx="4357283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C&amp;C réalisé par un sous traitant</a:t>
            </a:r>
          </a:p>
          <a:p>
            <a:endParaRPr lang="fr-FR" sz="1600" dirty="0"/>
          </a:p>
          <a:p>
            <a:r>
              <a:rPr lang="fr-FR" sz="1600" dirty="0"/>
              <a:t>Actuellement demande au sous traitant de</a:t>
            </a:r>
          </a:p>
          <a:p>
            <a:r>
              <a:rPr lang="fr-FR" sz="1600" dirty="0"/>
              <a:t>passer par siemens</a:t>
            </a:r>
          </a:p>
          <a:p>
            <a:endParaRPr lang="fr-FR" sz="1600" dirty="0"/>
          </a:p>
          <a:p>
            <a:r>
              <a:rPr lang="fr-FR" sz="1600" dirty="0"/>
              <a:t>Parc important de carte ou de CPU disponible</a:t>
            </a:r>
          </a:p>
          <a:p>
            <a:r>
              <a:rPr lang="fr-FR" sz="1600" dirty="0"/>
              <a:t>en cas de panne , homogénéité du parc.</a:t>
            </a:r>
          </a:p>
          <a:p>
            <a:endParaRPr lang="fr-FR" sz="1600" dirty="0"/>
          </a:p>
          <a:p>
            <a:endParaRPr lang="fr-FR" sz="1800" dirty="0"/>
          </a:p>
        </p:txBody>
      </p:sp>
      <p:pic>
        <p:nvPicPr>
          <p:cNvPr id="1026" name="Picture 2" descr="Automate SIMATIC S7-300, unités centrales Siemens | Mabéo Direct">
            <a:extLst>
              <a:ext uri="{FF2B5EF4-FFF2-40B4-BE49-F238E27FC236}">
                <a16:creationId xmlns:a16="http://schemas.microsoft.com/office/drawing/2014/main" id="{942372B0-ABA8-4803-9615-0C6EE73EF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893" y="849050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CFAE4C2-365C-4243-A328-8494A3D71990}"/>
              </a:ext>
            </a:extLst>
          </p:cNvPr>
          <p:cNvSpPr txBox="1"/>
          <p:nvPr/>
        </p:nvSpPr>
        <p:spPr>
          <a:xfrm>
            <a:off x="2685893" y="2435021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S7-300</a:t>
            </a:r>
          </a:p>
        </p:txBody>
      </p:sp>
      <p:pic>
        <p:nvPicPr>
          <p:cNvPr id="1028" name="Picture 4" descr="Siemens automates 6ES7492-2XX00-0AA0 | Bande de repérage (par 10 pces) S7- 400 | Rexel France">
            <a:extLst>
              <a:ext uri="{FF2B5EF4-FFF2-40B4-BE49-F238E27FC236}">
                <a16:creationId xmlns:a16="http://schemas.microsoft.com/office/drawing/2014/main" id="{FA2A4402-FE0D-4C83-9408-325DE27B8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259" y="720521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5C6966E-BEF9-4D24-B954-47A47468D69D}"/>
              </a:ext>
            </a:extLst>
          </p:cNvPr>
          <p:cNvSpPr txBox="1"/>
          <p:nvPr/>
        </p:nvSpPr>
        <p:spPr>
          <a:xfrm>
            <a:off x="4597997" y="2435021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S7-400</a:t>
            </a:r>
          </a:p>
        </p:txBody>
      </p:sp>
      <p:pic>
        <p:nvPicPr>
          <p:cNvPr id="1030" name="Picture 6" descr="Nouvel automate Siemens le S7-1500">
            <a:extLst>
              <a:ext uri="{FF2B5EF4-FFF2-40B4-BE49-F238E27FC236}">
                <a16:creationId xmlns:a16="http://schemas.microsoft.com/office/drawing/2014/main" id="{2AED3585-23AC-4737-961B-0FC5424FB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491" y="814097"/>
            <a:ext cx="219075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DB6C804-3CE8-4187-89F7-8CD46391B6EC}"/>
              </a:ext>
            </a:extLst>
          </p:cNvPr>
          <p:cNvSpPr txBox="1"/>
          <p:nvPr/>
        </p:nvSpPr>
        <p:spPr>
          <a:xfrm>
            <a:off x="6888460" y="2435021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S7-1500/1200</a:t>
            </a:r>
          </a:p>
        </p:txBody>
      </p:sp>
      <p:pic>
        <p:nvPicPr>
          <p:cNvPr id="1032" name="Picture 8" descr="Guide d'installation et configuration de l'automate LOGO de siemens">
            <a:extLst>
              <a:ext uri="{FF2B5EF4-FFF2-40B4-BE49-F238E27FC236}">
                <a16:creationId xmlns:a16="http://schemas.microsoft.com/office/drawing/2014/main" id="{45AFAD4D-28C3-487F-80ED-FA1FFFF5A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792" y="1013520"/>
            <a:ext cx="1308372" cy="125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F944A1C-6836-44F9-AE0B-7FF205A0A002}"/>
              </a:ext>
            </a:extLst>
          </p:cNvPr>
          <p:cNvSpPr txBox="1"/>
          <p:nvPr/>
        </p:nvSpPr>
        <p:spPr>
          <a:xfrm>
            <a:off x="9238316" y="2425063"/>
            <a:ext cx="923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LOGO</a:t>
            </a:r>
          </a:p>
        </p:txBody>
      </p:sp>
      <p:pic>
        <p:nvPicPr>
          <p:cNvPr id="1034" name="Picture 10" descr="Contrôleurs PFC200 (750-8207) | WAGO FR">
            <a:extLst>
              <a:ext uri="{FF2B5EF4-FFF2-40B4-BE49-F238E27FC236}">
                <a16:creationId xmlns:a16="http://schemas.microsoft.com/office/drawing/2014/main" id="{7F95CCB3-09F1-43C5-BFBD-B8C2A2377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805" y="3150883"/>
            <a:ext cx="17145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054E4A8-4A40-4F51-B7F3-84481188A92B}"/>
              </a:ext>
            </a:extLst>
          </p:cNvPr>
          <p:cNvSpPr/>
          <p:nvPr/>
        </p:nvSpPr>
        <p:spPr>
          <a:xfrm>
            <a:off x="325870" y="3893840"/>
            <a:ext cx="1944217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D395490-CB0F-449B-B5AA-47A846F7CFFA}"/>
              </a:ext>
            </a:extLst>
          </p:cNvPr>
          <p:cNvSpPr txBox="1"/>
          <p:nvPr/>
        </p:nvSpPr>
        <p:spPr>
          <a:xfrm>
            <a:off x="824787" y="3945813"/>
            <a:ext cx="986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WAGO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434AD83-8053-4470-B74F-DDDFA69E4CAD}"/>
              </a:ext>
            </a:extLst>
          </p:cNvPr>
          <p:cNvSpPr txBox="1"/>
          <p:nvPr/>
        </p:nvSpPr>
        <p:spPr>
          <a:xfrm>
            <a:off x="417835" y="1061008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95% Siemens</a:t>
            </a:r>
          </a:p>
        </p:txBody>
      </p:sp>
    </p:spTree>
    <p:extLst>
      <p:ext uri="{BB962C8B-B14F-4D97-AF65-F5344CB8AC3E}">
        <p14:creationId xmlns:p14="http://schemas.microsoft.com/office/powerpoint/2010/main" val="1872653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AA7BCF-5041-49B9-9B50-463074968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Réseau automate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81E5C88-650C-410B-A900-F29FBF7A5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C&amp;C </a:t>
            </a:r>
            <a:r>
              <a:rPr lang="fr-FR" dirty="0" err="1"/>
              <a:t>Supratech</a:t>
            </a:r>
            <a:r>
              <a:rPr lang="fr-FR" dirty="0"/>
              <a:t> 15/10/2020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0DC90E5-05C1-42FD-B528-A4FCEB02A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54E467D-792C-4A6B-8A4D-7BC8530FC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259" y="941512"/>
            <a:ext cx="6406770" cy="4024986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704A57B-985A-4EF9-8805-857FDD70494C}"/>
              </a:ext>
            </a:extLst>
          </p:cNvPr>
          <p:cNvSpPr/>
          <p:nvPr/>
        </p:nvSpPr>
        <p:spPr>
          <a:xfrm>
            <a:off x="1209923" y="945333"/>
            <a:ext cx="1944217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A695C8B-DFE1-4AD0-B2E0-BF7138A3E633}"/>
              </a:ext>
            </a:extLst>
          </p:cNvPr>
          <p:cNvSpPr txBox="1"/>
          <p:nvPr/>
        </p:nvSpPr>
        <p:spPr>
          <a:xfrm>
            <a:off x="1281931" y="992821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Bâtiment 103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CA86699-C47F-4BCC-A5C2-A901645271E4}"/>
              </a:ext>
            </a:extLst>
          </p:cNvPr>
          <p:cNvSpPr txBox="1"/>
          <p:nvPr/>
        </p:nvSpPr>
        <p:spPr>
          <a:xfrm>
            <a:off x="362575" y="2381672"/>
            <a:ext cx="380585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- Création d’un réseau local </a:t>
            </a:r>
            <a:r>
              <a:rPr lang="fr-FR" sz="1400" dirty="0" err="1"/>
              <a:t>ethernet</a:t>
            </a:r>
            <a:r>
              <a:rPr lang="fr-FR" sz="1400" dirty="0"/>
              <a:t> </a:t>
            </a:r>
          </a:p>
          <a:p>
            <a:endParaRPr lang="fr-FR" sz="1400" dirty="0"/>
          </a:p>
          <a:p>
            <a:r>
              <a:rPr lang="fr-FR" sz="1400" dirty="0"/>
              <a:t>- Profibus ( périphériques )</a:t>
            </a:r>
          </a:p>
          <a:p>
            <a:pPr marL="285750" indent="-285750">
              <a:buFontTx/>
              <a:buChar char="-"/>
            </a:pPr>
            <a:endParaRPr lang="fr-FR" sz="1400" dirty="0"/>
          </a:p>
          <a:p>
            <a:r>
              <a:rPr lang="fr-FR" sz="1400" dirty="0"/>
              <a:t>- Communication point à point en liaison série</a:t>
            </a:r>
          </a:p>
          <a:p>
            <a:pPr marL="285750" indent="-285750">
              <a:buFontTx/>
              <a:buChar char="-"/>
            </a:pPr>
            <a:endParaRPr lang="fr-FR" sz="1400" dirty="0"/>
          </a:p>
          <a:p>
            <a:r>
              <a:rPr lang="fr-FR" sz="1400" dirty="0"/>
              <a:t>- Communication avec l’instrumentation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1550728925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18382</TotalTime>
  <Words>864</Words>
  <Application>Microsoft Office PowerPoint</Application>
  <PresentationFormat>Personnalisé</PresentationFormat>
  <Paragraphs>198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1_modele-IJCLAb-powerpoint</vt:lpstr>
      <vt:lpstr>Présentation PowerPoint</vt:lpstr>
      <vt:lpstr>Cadre du C&amp;C</vt:lpstr>
      <vt:lpstr>Présentation PowerPoint</vt:lpstr>
      <vt:lpstr>Rôle de Supratech pour le pole accélérateur</vt:lpstr>
      <vt:lpstr>Supratech bâtiment 106</vt:lpstr>
      <vt:lpstr>Supratech bâtiment 103</vt:lpstr>
      <vt:lpstr>Automatisme</vt:lpstr>
      <vt:lpstr>Automatisme</vt:lpstr>
      <vt:lpstr>Réseau automate</vt:lpstr>
      <vt:lpstr>Ce que nous avons besoin de contrôler:</vt:lpstr>
      <vt:lpstr>Ce que nous avons besoin de contrôler:</vt:lpstr>
      <vt:lpstr>Ce que nous avons besoin de contrôler:</vt:lpstr>
      <vt:lpstr>Ce que nous avons besoin de commander</vt:lpstr>
      <vt:lpstr>Ce que nous avons besoin de commander</vt:lpstr>
      <vt:lpstr>Ce que nous avons besoin de commander</vt:lpstr>
      <vt:lpstr>Supervision</vt:lpstr>
      <vt:lpstr>Supervision</vt:lpstr>
      <vt:lpstr>Supervision</vt:lpstr>
      <vt:lpstr>Supervision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Frédéric CHATELET</cp:lastModifiedBy>
  <cp:revision>1566</cp:revision>
  <dcterms:created xsi:type="dcterms:W3CDTF">2011-03-09T16:37:49Z</dcterms:created>
  <dcterms:modified xsi:type="dcterms:W3CDTF">2020-10-15T11:04:50Z</dcterms:modified>
</cp:coreProperties>
</file>