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7.png" ContentType="image/png"/>
  <Override PartName="/ppt/media/image26.jpeg" ContentType="image/jpeg"/>
  <Override PartName="/ppt/media/image37.png" ContentType="image/png"/>
  <Override PartName="/ppt/media/image28.png" ContentType="image/png"/>
  <Override PartName="/ppt/media/image30.png" ContentType="image/png"/>
  <Override PartName="/ppt/media/image41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jpeg" ContentType="image/jpeg"/>
  <Override PartName="/ppt/media/image43.png" ContentType="image/png"/>
  <Override PartName="/ppt/media/image4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10772775" cy="60594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538560" y="241560"/>
            <a:ext cx="9694800" cy="468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538560" y="3252960"/>
            <a:ext cx="969480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5506200" y="141768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53856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5506200" y="3252960"/>
            <a:ext cx="47307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8167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7094520" y="141768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53856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38167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7094520" y="3252960"/>
            <a:ext cx="3121560" cy="167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8AB94E-30F5-44E0-8263-B9CA9618DD47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 fontScale="88000"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377CDE-5937-481C-A151-571EA56BD637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C8F936-A783-4580-B859-7070DEC277C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3" name="PlaceHolder 8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3B2D91-F0D3-4334-95E2-C8AA4646F992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88" name="PlaceHolder 8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7572B9-95E4-4FCD-8E02-CFF6248E8205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920" cy="6059160"/>
          </a:xfrm>
          <a:prstGeom prst="rect">
            <a:avLst/>
          </a:prstGeom>
          <a:ln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289960" y="149400"/>
            <a:ext cx="5688360" cy="431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4b"/>
                </a:solidFill>
                <a:latin typeface="Calibri Light"/>
              </a:rPr>
              <a:t>Modifiez le style du titre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41240" y="1486080"/>
            <a:ext cx="455724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741240" y="2212920"/>
            <a:ext cx="455724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452920" y="1486080"/>
            <a:ext cx="4579560" cy="726840"/>
          </a:xfrm>
          <a:prstGeom prst="rect">
            <a:avLst/>
          </a:prstGeom>
        </p:spPr>
        <p:txBody>
          <a:bodyPr anchor="b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00294b"/>
                </a:solidFill>
                <a:latin typeface="Calibri"/>
              </a:rPr>
              <a:t>Septième niveau de planModifiez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5452920" y="2212920"/>
            <a:ext cx="4579560" cy="3255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67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6700"/>
                </a:solidFill>
                <a:latin typeface="Calibri"/>
              </a:rPr>
              <a:t>Septième niveau de planModifier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294b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294b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456487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5648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456487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dt"/>
          </p:nvPr>
        </p:nvSpPr>
        <p:spPr>
          <a:xfrm>
            <a:off x="201960" y="5715000"/>
            <a:ext cx="2411280" cy="321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01/03/2020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ftr"/>
          </p:nvPr>
        </p:nvSpPr>
        <p:spPr>
          <a:xfrm>
            <a:off x="2937960" y="5715000"/>
            <a:ext cx="489636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33" name="PlaceHolder 8"/>
          <p:cNvSpPr>
            <a:spLocks noGrp="1"/>
          </p:cNvSpPr>
          <p:nvPr>
            <p:ph type="sldNum"/>
          </p:nvPr>
        </p:nvSpPr>
        <p:spPr>
          <a:xfrm>
            <a:off x="8159400" y="5715000"/>
            <a:ext cx="2422080" cy="321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D56A9D-A16F-48C1-8491-738DCBE9FF9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 9" descr=""/>
          <p:cNvPicPr/>
          <p:nvPr/>
        </p:nvPicPr>
        <p:blipFill>
          <a:blip r:embed="rId2"/>
          <a:stretch/>
        </p:blipFill>
        <p:spPr>
          <a:xfrm>
            <a:off x="0" y="0"/>
            <a:ext cx="10771560" cy="6058800"/>
          </a:xfrm>
          <a:prstGeom prst="rect">
            <a:avLst/>
          </a:prstGeom>
          <a:ln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38560" y="241560"/>
            <a:ext cx="9694800" cy="101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538560" y="1417680"/>
            <a:ext cx="9694800" cy="351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238560" y="214200"/>
            <a:ext cx="8191080" cy="796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 cap="all">
                <a:solidFill>
                  <a:srgbClr val="ab757f"/>
                </a:solidFill>
                <a:latin typeface="Arial Bold"/>
              </a:rPr>
              <a:t>Titre présentation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dt"/>
          </p:nvPr>
        </p:nvSpPr>
        <p:spPr>
          <a:xfrm>
            <a:off x="666720" y="1635120"/>
            <a:ext cx="247608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93E4B12-033E-4FE5-8449-9808FEE0851A}" type="datetime">
              <a:rPr b="0" i="1" lang="fr-FR" sz="1400" spc="-1" strike="noStrike" u="sng">
                <a:solidFill>
                  <a:srgbClr val="d48b95"/>
                </a:solidFill>
                <a:uFill>
                  <a:solidFill>
                    <a:srgbClr val="c00000"/>
                  </a:solidFill>
                </a:uFill>
                <a:latin typeface="Arial Bold"/>
              </a:rPr>
              <a:t>15/10/2020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ftr"/>
          </p:nvPr>
        </p:nvSpPr>
        <p:spPr>
          <a:xfrm>
            <a:off x="571320" y="5357880"/>
            <a:ext cx="2285640" cy="1356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c3004a"/>
                </a:solidFill>
                <a:latin typeface="Arial"/>
              </a:rPr>
              <a:t>Unité mixte de recherche </a:t>
            </a:r>
            <a:br/>
            <a:r>
              <a:rPr b="1" lang="fr-FR" sz="1000" spc="-1" strike="noStrike">
                <a:solidFill>
                  <a:srgbClr val="c3004a"/>
                </a:solidFill>
                <a:latin typeface="Arial"/>
              </a:rPr>
              <a:t>CNRS-IN2P3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c3004a"/>
                </a:solidFill>
                <a:latin typeface="Arial"/>
              </a:rPr>
              <a:t>Université Paris-Sud 11</a:t>
            </a:r>
            <a:br/>
            <a:br/>
            <a:r>
              <a:rPr b="0" lang="fr-FR" sz="1000" spc="-1" strike="noStrike">
                <a:solidFill>
                  <a:srgbClr val="501f74"/>
                </a:solidFill>
                <a:latin typeface="Arial"/>
              </a:rPr>
              <a:t>91406 Orsay cedex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501f74"/>
                </a:solidFill>
                <a:latin typeface="Arial"/>
              </a:rPr>
              <a:t>Tél. : +33 1 69 15 73 40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501f74"/>
                </a:solidFill>
                <a:latin typeface="Arial"/>
              </a:rPr>
              <a:t>Fax : +33 1 69 15 64 70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c3004a"/>
                </a:solidFill>
                <a:latin typeface="Arial"/>
              </a:rPr>
              <a:t>http://ipnweb.in2p3.fr</a:t>
            </a:r>
            <a:endParaRPr b="0" lang="fr-FR" sz="10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fr-FR" sz="1000" spc="-1" strike="noStrike">
              <a:latin typeface="Times New Roman"/>
            </a:endParaRPr>
          </a:p>
        </p:txBody>
      </p:sp>
      <p:pic>
        <p:nvPicPr>
          <p:cNvPr id="312" name="Image 10" descr=""/>
          <p:cNvPicPr/>
          <p:nvPr/>
        </p:nvPicPr>
        <p:blipFill>
          <a:blip r:embed="rId3"/>
          <a:stretch/>
        </p:blipFill>
        <p:spPr>
          <a:xfrm>
            <a:off x="-237960" y="-71280"/>
            <a:ext cx="3210120" cy="1571400"/>
          </a:xfrm>
          <a:prstGeom prst="rect">
            <a:avLst/>
          </a:prstGeom>
          <a:ln>
            <a:noFill/>
          </a:ln>
        </p:spPr>
      </p:pic>
      <p:sp>
        <p:nvSpPr>
          <p:cNvPr id="313" name="CustomShape 4"/>
          <p:cNvSpPr/>
          <p:nvPr/>
        </p:nvSpPr>
        <p:spPr>
          <a:xfrm>
            <a:off x="11430000" y="6500880"/>
            <a:ext cx="761760" cy="2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A9293E-1913-4983-B85B-B351BD4C90CF}" type="slidenum">
              <a:rPr b="0" lang="fr-FR" sz="1200" spc="-1" strike="noStrike">
                <a:solidFill>
                  <a:srgbClr val="c3004a"/>
                </a:solidFill>
                <a:latin typeface="Arial Bold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7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7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hyperlink" Target="https://doi.org/10.1116/6.0000173" TargetMode="External"/><Relationship Id="rId3" Type="http://schemas.openxmlformats.org/officeDocument/2006/relationships/slideLayout" Target="../slideLayouts/slideLayout7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6B1A4E5-0B5C-425D-819C-8B8112E93611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53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Shape 5"/>
          <p:cNvSpPr txBox="1"/>
          <p:nvPr/>
        </p:nvSpPr>
        <p:spPr>
          <a:xfrm>
            <a:off x="1697040" y="1522080"/>
            <a:ext cx="7590960" cy="358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fr-FR" sz="3200" spc="-1" strike="noStrike">
                <a:latin typeface="Arial"/>
              </a:rPr>
              <a:t>Contrôle et Commande de la plateforme Andromede</a:t>
            </a:r>
            <a:endParaRPr b="0" lang="fr-FR" sz="3200" spc="-1" strike="noStrike">
              <a:latin typeface="Arial"/>
            </a:endParaRPr>
          </a:p>
          <a:p>
            <a:pPr algn="ctr"/>
            <a:endParaRPr b="0" lang="fr-FR" sz="3200" spc="-1" strike="noStrike">
              <a:latin typeface="Arial"/>
            </a:endParaRPr>
          </a:p>
          <a:p>
            <a:pPr algn="ctr"/>
            <a:r>
              <a:rPr b="0" lang="fr-FR" sz="2400" spc="-1" strike="noStrike">
                <a:latin typeface="Arial"/>
              </a:rPr>
              <a:t>Jean Louis Coacolo</a:t>
            </a:r>
            <a:r>
              <a:rPr b="0" lang="fr-FR" sz="1800" spc="-1" strike="noStrike">
                <a:latin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FBCA0C0-2871-427B-B469-F002856D8940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62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d’analyses : Rés. informatique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TextShape 5"/>
          <p:cNvSpPr txBox="1"/>
          <p:nvPr/>
        </p:nvSpPr>
        <p:spPr>
          <a:xfrm>
            <a:off x="243360" y="4392000"/>
            <a:ext cx="1916640" cy="64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Support réseau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Patrick Lejeannic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1"/>
          <a:stretch/>
        </p:blipFill>
        <p:spPr>
          <a:xfrm>
            <a:off x="2268000" y="684000"/>
            <a:ext cx="6876000" cy="48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7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B99C81-ACBA-47FB-BD03-07C3A8585C0D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68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Analyses : Rés. Informatique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Shape 5"/>
          <p:cNvSpPr txBox="1"/>
          <p:nvPr/>
        </p:nvSpPr>
        <p:spPr>
          <a:xfrm>
            <a:off x="792000" y="2808000"/>
            <a:ext cx="942840" cy="3463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Xymon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2156400" y="720000"/>
            <a:ext cx="72036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EE062E2-69CB-4E04-BFC2-AC86C285CCB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7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Analyses : Rés. Informatique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2088000" y="792000"/>
            <a:ext cx="69912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FC6B61-FCEE-4D91-9B04-097E759264DA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79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Analyses : Rés. Informatique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0" name="" descr=""/>
          <p:cNvPicPr/>
          <p:nvPr/>
        </p:nvPicPr>
        <p:blipFill>
          <a:blip r:embed="rId1"/>
          <a:stretch/>
        </p:blipFill>
        <p:spPr>
          <a:xfrm>
            <a:off x="2199600" y="792000"/>
            <a:ext cx="73044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9120185-11EB-463C-8D75-C68C4E5991F9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8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Analyses : Rés. Informatique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1872000" y="864000"/>
            <a:ext cx="72072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5235BA-87D8-496E-B122-0BAE48AC0897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89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Accélérateur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0" name="" descr=""/>
          <p:cNvPicPr/>
          <p:nvPr/>
        </p:nvPicPr>
        <p:blipFill>
          <a:blip r:embed="rId1"/>
          <a:stretch/>
        </p:blipFill>
        <p:spPr>
          <a:xfrm>
            <a:off x="2304000" y="756000"/>
            <a:ext cx="6480000" cy="48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7C4628-243C-4680-9FBE-A25D25D44BC4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9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Accélérateur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" descr=""/>
          <p:cNvPicPr/>
          <p:nvPr/>
        </p:nvPicPr>
        <p:blipFill>
          <a:blip r:embed="rId1"/>
          <a:stretch/>
        </p:blipFill>
        <p:spPr>
          <a:xfrm>
            <a:off x="2376000" y="756000"/>
            <a:ext cx="6480000" cy="48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8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2899565-56FA-472B-AA87-1B3EE6975566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99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et DAQ (EVE) : DCOD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TextShape 5"/>
          <p:cNvSpPr txBox="1"/>
          <p:nvPr/>
        </p:nvSpPr>
        <p:spPr>
          <a:xfrm>
            <a:off x="81360" y="1327320"/>
            <a:ext cx="10693800" cy="433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DCOD</a:t>
            </a:r>
            <a:r>
              <a:rPr b="0" lang="fr-FR" sz="2000" spc="-1" strike="noStrike">
                <a:latin typeface="Arial"/>
              </a:rPr>
              <a:t> (Ada)</a:t>
            </a:r>
            <a:r>
              <a:rPr b="1" lang="fr-FR" sz="2000" spc="-1" strike="noStrike">
                <a:latin typeface="Arial"/>
              </a:rPr>
              <a:t> :(Distributed Caen Orsay DAQ : PMH, CTL, NARVAL, ENX)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                             </a:t>
            </a:r>
            <a:r>
              <a:rPr b="0" lang="fr-FR" sz="2000" spc="-1" strike="noStrike">
                <a:latin typeface="Arial"/>
              </a:rPr>
              <a:t>  </a:t>
            </a:r>
            <a:r>
              <a:rPr b="0" lang="fr-FR" sz="2000" spc="-1" strike="noStrike">
                <a:latin typeface="Arial"/>
              </a:rPr>
              <a:t>Eric Legay, Nicolas Dosme, Xavier Grave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PMH </a:t>
            </a:r>
            <a:r>
              <a:rPr b="0" lang="fr-FR" sz="2000" spc="-1" strike="noStrike">
                <a:latin typeface="Arial"/>
              </a:rPr>
              <a:t>(Posix Memory Handler) </a:t>
            </a:r>
            <a:r>
              <a:rPr b="1" lang="fr-FR" sz="2000" spc="-1" strike="noStrike">
                <a:latin typeface="Arial"/>
              </a:rPr>
              <a:t>: </a:t>
            </a:r>
            <a:r>
              <a:rPr b="0" lang="fr-FR" sz="2000" spc="-1" strike="noStrike">
                <a:latin typeface="Arial"/>
              </a:rPr>
              <a:t>Gestion des ressources buffers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CTL </a:t>
            </a:r>
            <a:r>
              <a:rPr b="0" lang="fr-FR" sz="2000" spc="-1" strike="noStrike">
                <a:latin typeface="Arial"/>
              </a:rPr>
              <a:t> (Common Transport Layer) : Gestion des ressources « connexions » entre ressources buffers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NARVAL </a:t>
            </a:r>
            <a:r>
              <a:rPr b="0" lang="fr-FR" sz="2000" spc="-1" strike="noStrike">
                <a:latin typeface="Arial"/>
              </a:rPr>
              <a:t>( Nouvelle Acquisition temps-Réel Version. 1.2 Avec Linux)</a:t>
            </a:r>
            <a:r>
              <a:rPr b="1" lang="fr-FR" sz="2000" spc="-1" strike="noStrike">
                <a:latin typeface="Arial"/>
              </a:rPr>
              <a:t> </a:t>
            </a:r>
            <a:r>
              <a:rPr b="0" lang="fr-FR" sz="2000" spc="-1" strike="noStrike">
                <a:latin typeface="Arial"/>
              </a:rPr>
              <a:t>: 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0" lang="fr-FR" sz="2000" spc="-1" strike="noStrike">
                <a:latin typeface="Arial"/>
              </a:rPr>
              <a:t>             </a:t>
            </a:r>
            <a:r>
              <a:rPr b="0" lang="fr-FR" sz="2000" spc="-1" strike="noStrike">
                <a:latin typeface="Arial"/>
              </a:rPr>
              <a:t>Synchronisation des process et utilisation des buffers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r>
              <a:rPr b="1" lang="fr-FR" sz="2000" spc="-1" strike="noStrike">
                <a:latin typeface="Arial"/>
              </a:rPr>
              <a:t>ENX </a:t>
            </a:r>
            <a:r>
              <a:rPr b="0" lang="fr-FR" sz="2000" spc="-1" strike="noStrike">
                <a:latin typeface="Arial"/>
              </a:rPr>
              <a:t>()</a:t>
            </a:r>
            <a:r>
              <a:rPr b="1" lang="fr-FR" sz="2000" spc="-1" strike="noStrike">
                <a:latin typeface="Arial"/>
              </a:rPr>
              <a:t> : </a:t>
            </a:r>
            <a:r>
              <a:rPr b="0" lang="fr-FR" sz="2000" spc="-1" strike="noStrike">
                <a:latin typeface="Arial"/>
              </a:rPr>
              <a:t> Permet de contrôler et de communiquer avec l'instrumentation électronique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               </a:t>
            </a:r>
            <a:r>
              <a:rPr b="0" lang="fr-FR" sz="2000" spc="-1" strike="noStrike">
                <a:latin typeface="Arial"/>
              </a:rPr>
              <a:t>3 parties : Serveur Soap, ENX core et Drivers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              </a:t>
            </a:r>
            <a:r>
              <a:rPr b="0" lang="fr-FR" sz="2000" spc="-1" strike="noStrike">
                <a:latin typeface="Arial"/>
              </a:rPr>
              <a:t>Utilise AWS pour le serveur, drivers à écrire en Ada ou en C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"/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4FD263A-ABF2-4BF9-B8D9-945C106BCF24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0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et DAQ (EVE) : AWS et Ada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Shape 5"/>
          <p:cNvSpPr txBox="1"/>
          <p:nvPr/>
        </p:nvSpPr>
        <p:spPr>
          <a:xfrm>
            <a:off x="403920" y="1571760"/>
            <a:ext cx="9316080" cy="367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latin typeface="Arial"/>
              </a:rPr>
              <a:t>AWS (</a:t>
            </a:r>
            <a:r>
              <a:rPr b="0" lang="fr-FR" sz="1800" spc="-1" strike="noStrike">
                <a:latin typeface="Arial"/>
              </a:rPr>
              <a:t> Ada Web Server) : Ensemble de bibliothèques Ada pour le développement d’applications Web.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Le serveur (voir plusieurs) est embarqué dans l’application.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Séparation du code et des pages web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Principales fonctionnalités : HTTPS, SOAP, Websocket, cookies,SMTP/POP, LDAP, session, template web pages, etc.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latin typeface="Arial"/>
                <a:ea typeface="Lohit Hindi"/>
              </a:rPr>
              <a:t>Ada : Quelques points fondamentaux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  <a:ea typeface="Lohit Hindi"/>
              </a:rPr>
              <a:t>Langage de programmation pour environnement temps réel, conçu pour répondre à un cahier des charges.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  <a:ea typeface="Lohit Hindi"/>
              </a:rPr>
              <a:t>orienté objet, lisibilité, typage fort, traitement des exceptions, les tâches, héritage, exécution distribuée sur le réseau, Interfaçage avec d'autres langages.</a:t>
            </a: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latin typeface="Arial"/>
                <a:ea typeface="Lohit Hindi"/>
              </a:rPr>
              <a:t>Système d’exploitation Linux</a:t>
            </a:r>
            <a:r>
              <a:rPr b="0" lang="fr-FR" sz="1800" spc="-1" strike="noStrike">
                <a:latin typeface="Arial"/>
                <a:ea typeface="Lohit Hindi"/>
              </a:rPr>
              <a:t> (Debian)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7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8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F0B9C9-28CD-414C-B80A-471B729A94DE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09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et DAQ (EVE) : IHM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CustomShape 5"/>
          <p:cNvSpPr/>
          <p:nvPr/>
        </p:nvSpPr>
        <p:spPr>
          <a:xfrm>
            <a:off x="2124000" y="1548000"/>
            <a:ext cx="1728000" cy="108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Client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1" name="CustomShape 6"/>
          <p:cNvSpPr/>
          <p:nvPr/>
        </p:nvSpPr>
        <p:spPr>
          <a:xfrm>
            <a:off x="4788000" y="1404000"/>
            <a:ext cx="1440000" cy="1224000"/>
          </a:xfrm>
          <a:prstGeom prst="cube">
            <a:avLst>
              <a:gd name="adj" fmla="val 25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Serveur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Web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2" name="CustomShape 7"/>
          <p:cNvSpPr/>
          <p:nvPr/>
        </p:nvSpPr>
        <p:spPr>
          <a:xfrm>
            <a:off x="6588000" y="1404000"/>
            <a:ext cx="1800000" cy="1224000"/>
          </a:xfrm>
          <a:prstGeom prst="cube">
            <a:avLst>
              <a:gd name="adj" fmla="val 25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C&amp;C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3" name="TextShape 8"/>
          <p:cNvSpPr txBox="1"/>
          <p:nvPr/>
        </p:nvSpPr>
        <p:spPr>
          <a:xfrm>
            <a:off x="5148000" y="972000"/>
            <a:ext cx="70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AWS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4" name="TextShape 9"/>
          <p:cNvSpPr txBox="1"/>
          <p:nvPr/>
        </p:nvSpPr>
        <p:spPr>
          <a:xfrm>
            <a:off x="7161840" y="972000"/>
            <a:ext cx="65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ENX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5" name="TextShape 10"/>
          <p:cNvSpPr txBox="1"/>
          <p:nvPr/>
        </p:nvSpPr>
        <p:spPr>
          <a:xfrm>
            <a:off x="2340000" y="972000"/>
            <a:ext cx="1360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Navigateur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6" name="Line 11"/>
          <p:cNvSpPr/>
          <p:nvPr/>
        </p:nvSpPr>
        <p:spPr>
          <a:xfrm>
            <a:off x="3852000" y="2052000"/>
            <a:ext cx="100800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Line 12"/>
          <p:cNvSpPr/>
          <p:nvPr/>
        </p:nvSpPr>
        <p:spPr>
          <a:xfrm>
            <a:off x="6156000" y="2052000"/>
            <a:ext cx="43200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Line 13"/>
          <p:cNvSpPr/>
          <p:nvPr/>
        </p:nvSpPr>
        <p:spPr>
          <a:xfrm>
            <a:off x="8244000" y="2052000"/>
            <a:ext cx="93600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14"/>
          <p:cNvSpPr/>
          <p:nvPr/>
        </p:nvSpPr>
        <p:spPr>
          <a:xfrm>
            <a:off x="4356000" y="756000"/>
            <a:ext cx="4320000" cy="2376000"/>
          </a:xfrm>
          <a:prstGeom prst="ellipse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Line 15"/>
          <p:cNvSpPr/>
          <p:nvPr/>
        </p:nvSpPr>
        <p:spPr>
          <a:xfrm>
            <a:off x="8280000" y="2232000"/>
            <a:ext cx="936000" cy="4320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Line 16"/>
          <p:cNvSpPr/>
          <p:nvPr/>
        </p:nvSpPr>
        <p:spPr>
          <a:xfrm flipV="1">
            <a:off x="8280000" y="1296000"/>
            <a:ext cx="864000" cy="5040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TextShape 17"/>
          <p:cNvSpPr txBox="1"/>
          <p:nvPr/>
        </p:nvSpPr>
        <p:spPr>
          <a:xfrm>
            <a:off x="9216000" y="1813680"/>
            <a:ext cx="1374120" cy="346320"/>
          </a:xfrm>
          <a:prstGeom prst="rect">
            <a:avLst/>
          </a:prstGeom>
          <a:blipFill rotWithShape="0">
            <a:blip r:embed="rId1">
              <a:alphaModFix amt="50000"/>
            </a:blip>
            <a:tile/>
          </a:blipFill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Instruments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23" name="TextShape 18"/>
          <p:cNvSpPr txBox="1"/>
          <p:nvPr/>
        </p:nvSpPr>
        <p:spPr>
          <a:xfrm>
            <a:off x="4576680" y="661680"/>
            <a:ext cx="3559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Dans le futur : 1 Serveur ENX 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24" name="TextShape 19"/>
          <p:cNvSpPr txBox="1"/>
          <p:nvPr/>
        </p:nvSpPr>
        <p:spPr>
          <a:xfrm>
            <a:off x="1944000" y="3528000"/>
            <a:ext cx="4536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Langages utilisés :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Pages Web : HTML, css, javascript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Serveur : Ada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6E87CC-A17B-43B3-A50B-691AF5CC1EF2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58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de la plateforme Andromede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Shape 5"/>
          <p:cNvSpPr txBox="1"/>
          <p:nvPr/>
        </p:nvSpPr>
        <p:spPr>
          <a:xfrm>
            <a:off x="741600" y="1620000"/>
            <a:ext cx="8906760" cy="367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Contexte scientifique 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Description de la plateforme 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Lignes d’analyses (EVE)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    </a:t>
            </a:r>
            <a:r>
              <a:rPr b="0" lang="fr-FR" sz="3600" spc="-1" strike="noStrike">
                <a:latin typeface="Arial"/>
              </a:rPr>
              <a:t>-  Instruments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    </a:t>
            </a:r>
            <a:r>
              <a:rPr b="0" lang="fr-FR" sz="3600" spc="-1" strike="noStrike">
                <a:latin typeface="Arial"/>
              </a:rPr>
              <a:t>-  Réseau Informatique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C&amp;C accélérateur</a:t>
            </a:r>
            <a:endParaRPr b="0" lang="fr-FR" sz="3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600" spc="-1" strike="noStrike">
                <a:latin typeface="Arial"/>
              </a:rPr>
              <a:t>C&amp;C (DAQ) lignes d’analyses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2289960" y="149400"/>
            <a:ext cx="56880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3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4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5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6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31" name="CustomShape 7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32" name="CustomShape 8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5A6AAFE-2EE3-4841-A7AA-BFFBFB7F1A29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608400" y="648000"/>
            <a:ext cx="9475200" cy="5004000"/>
          </a:xfrm>
          <a:prstGeom prst="rect">
            <a:avLst/>
          </a:prstGeom>
          <a:ln>
            <a:noFill/>
          </a:ln>
        </p:spPr>
      </p:pic>
      <p:sp>
        <p:nvSpPr>
          <p:cNvPr id="534" name="TextShape 9"/>
          <p:cNvSpPr txBox="1"/>
          <p:nvPr/>
        </p:nvSpPr>
        <p:spPr>
          <a:xfrm>
            <a:off x="3505680" y="1620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IHM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2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3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4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5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40" name="CustomShape 6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41" name="CustomShape 7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E518DA7-23C0-4313-AFE3-292150194EA9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42" name="TextShape 8"/>
          <p:cNvSpPr txBox="1"/>
          <p:nvPr/>
        </p:nvSpPr>
        <p:spPr>
          <a:xfrm>
            <a:off x="3505680" y="1620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IHM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43" name="" descr=""/>
          <p:cNvPicPr/>
          <p:nvPr/>
        </p:nvPicPr>
        <p:blipFill>
          <a:blip r:embed="rId1"/>
          <a:stretch/>
        </p:blipFill>
        <p:spPr>
          <a:xfrm>
            <a:off x="608400" y="648000"/>
            <a:ext cx="9576000" cy="50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608400" y="648000"/>
            <a:ext cx="9604800" cy="5004000"/>
          </a:xfrm>
          <a:prstGeom prst="rect">
            <a:avLst/>
          </a:prstGeom>
          <a:ln>
            <a:noFill/>
          </a:ln>
        </p:spPr>
      </p:pic>
      <p:sp>
        <p:nvSpPr>
          <p:cNvPr id="545" name="CustomShape 1"/>
          <p:cNvSpPr/>
          <p:nvPr/>
        </p:nvSpPr>
        <p:spPr>
          <a:xfrm>
            <a:off x="2289960" y="149400"/>
            <a:ext cx="56880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2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3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4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5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6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51" name="CustomShape 7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52" name="CustomShape 8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B4C1D80-9DED-44BB-B906-C65B9838121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53" name="TextShape 9"/>
          <p:cNvSpPr txBox="1"/>
          <p:nvPr/>
        </p:nvSpPr>
        <p:spPr>
          <a:xfrm>
            <a:off x="3505680" y="1620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IHM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54" name="" descr=""/>
          <p:cNvPicPr/>
          <p:nvPr/>
        </p:nvPicPr>
        <p:blipFill>
          <a:blip r:embed="rId2"/>
          <a:stretch/>
        </p:blipFill>
        <p:spPr>
          <a:xfrm>
            <a:off x="2232000" y="1008000"/>
            <a:ext cx="1954800" cy="1800000"/>
          </a:xfrm>
          <a:prstGeom prst="rect">
            <a:avLst/>
          </a:prstGeom>
          <a:ln>
            <a:noFill/>
          </a:ln>
        </p:spPr>
      </p:pic>
      <p:pic>
        <p:nvPicPr>
          <p:cNvPr id="555" name="" descr=""/>
          <p:cNvPicPr/>
          <p:nvPr/>
        </p:nvPicPr>
        <p:blipFill>
          <a:blip r:embed="rId3"/>
          <a:stretch/>
        </p:blipFill>
        <p:spPr>
          <a:xfrm>
            <a:off x="4284000" y="1008000"/>
            <a:ext cx="1854000" cy="18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2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3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4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5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61" name="CustomShape 6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62" name="CustomShape 7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7EDFA41-3426-414B-9EA1-8E97AE05C1F4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63" name="TextShape 8"/>
          <p:cNvSpPr txBox="1"/>
          <p:nvPr/>
        </p:nvSpPr>
        <p:spPr>
          <a:xfrm>
            <a:off x="3505320" y="1584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IHM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64" name="" descr=""/>
          <p:cNvPicPr/>
          <p:nvPr/>
        </p:nvPicPr>
        <p:blipFill>
          <a:blip r:embed="rId1"/>
          <a:stretch/>
        </p:blipFill>
        <p:spPr>
          <a:xfrm>
            <a:off x="680400" y="648000"/>
            <a:ext cx="9471600" cy="50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3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4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5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70" name="CustomShape 6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71" name="CustomShape 7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5B49D23-09B6-4F8F-8880-41F207931636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72" name="TextShape 8"/>
          <p:cNvSpPr txBox="1"/>
          <p:nvPr/>
        </p:nvSpPr>
        <p:spPr>
          <a:xfrm>
            <a:off x="3505320" y="1584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IHM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73" name="" descr=""/>
          <p:cNvPicPr/>
          <p:nvPr/>
        </p:nvPicPr>
        <p:blipFill>
          <a:blip r:embed="rId1"/>
          <a:stretch/>
        </p:blipFill>
        <p:spPr>
          <a:xfrm>
            <a:off x="432000" y="684000"/>
            <a:ext cx="9453600" cy="50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F3B387-114A-40CD-B687-6FBA5C045463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77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et DAQ (EVE) : DCOD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8" name="" descr=""/>
          <p:cNvPicPr/>
          <p:nvPr/>
        </p:nvPicPr>
        <p:blipFill>
          <a:blip r:embed="rId1"/>
          <a:stretch/>
        </p:blipFill>
        <p:spPr>
          <a:xfrm>
            <a:off x="1584000" y="684000"/>
            <a:ext cx="6872400" cy="48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23E7DB0-36E9-4B06-8186-72607CFAF61A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82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C&amp;C et DAQ (EVE) : Event Builder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3" name="" descr=""/>
          <p:cNvPicPr/>
          <p:nvPr/>
        </p:nvPicPr>
        <p:blipFill>
          <a:blip r:embed="rId1"/>
          <a:stretch/>
        </p:blipFill>
        <p:spPr>
          <a:xfrm>
            <a:off x="2160000" y="684000"/>
            <a:ext cx="6872400" cy="4860000"/>
          </a:xfrm>
          <a:prstGeom prst="rect">
            <a:avLst/>
          </a:prstGeom>
          <a:ln>
            <a:noFill/>
          </a:ln>
        </p:spPr>
      </p:pic>
      <p:sp>
        <p:nvSpPr>
          <p:cNvPr id="584" name="TextShape 5"/>
          <p:cNvSpPr txBox="1"/>
          <p:nvPr/>
        </p:nvSpPr>
        <p:spPr>
          <a:xfrm>
            <a:off x="504000" y="4752000"/>
            <a:ext cx="2891880" cy="602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Développeur Event Builder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Nicolas Dosme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2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3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4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5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90" name="CustomShape 6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91" name="CustomShape 7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D8DFA2E-8D66-470E-83A5-045046ABF0B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592" name="TextShape 8"/>
          <p:cNvSpPr txBox="1"/>
          <p:nvPr/>
        </p:nvSpPr>
        <p:spPr>
          <a:xfrm>
            <a:off x="3505680" y="1620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C&amp;C et DAQ (EVE) : Cvisu</a:t>
            </a:r>
            <a:endParaRPr b="0" lang="fr-FR" sz="2400" spc="-1" strike="noStrike">
              <a:latin typeface="Arial"/>
            </a:endParaRPr>
          </a:p>
        </p:txBody>
      </p:sp>
      <p:grpSp>
        <p:nvGrpSpPr>
          <p:cNvPr id="593" name="Group 9"/>
          <p:cNvGrpSpPr/>
          <p:nvPr/>
        </p:nvGrpSpPr>
        <p:grpSpPr>
          <a:xfrm>
            <a:off x="1176840" y="648000"/>
            <a:ext cx="8903160" cy="5000400"/>
            <a:chOff x="1176840" y="648000"/>
            <a:chExt cx="8903160" cy="5000400"/>
          </a:xfrm>
        </p:grpSpPr>
        <p:pic>
          <p:nvPicPr>
            <p:cNvPr id="594" name="Picture 2" descr=""/>
            <p:cNvPicPr/>
            <p:nvPr/>
          </p:nvPicPr>
          <p:blipFill>
            <a:blip r:embed="rId1"/>
            <a:srcRect l="0" t="0" r="0" b="32658"/>
            <a:stretch/>
          </p:blipFill>
          <p:spPr>
            <a:xfrm>
              <a:off x="3217680" y="1387440"/>
              <a:ext cx="6862320" cy="426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95" name="CustomShape 10"/>
            <p:cNvSpPr/>
            <p:nvPr/>
          </p:nvSpPr>
          <p:spPr>
            <a:xfrm>
              <a:off x="1467360" y="4500000"/>
              <a:ext cx="1388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70c0"/>
                  </a:solidFill>
                  <a:latin typeface="Calibri"/>
                </a:rPr>
                <a:t>Silicon Wafer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596" name="CustomShape 11"/>
            <p:cNvSpPr/>
            <p:nvPr/>
          </p:nvSpPr>
          <p:spPr>
            <a:xfrm>
              <a:off x="2203920" y="1387440"/>
              <a:ext cx="903600" cy="67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Au</a:t>
              </a:r>
              <a:r>
                <a:rPr b="0" lang="fr-FR" sz="1800" spc="-1" strike="noStrike" baseline="-25000">
                  <a:solidFill>
                    <a:srgbClr val="000000"/>
                  </a:solidFill>
                  <a:latin typeface="Calibri"/>
                </a:rPr>
                <a:t>400</a:t>
              </a:r>
              <a:r>
                <a:rPr b="0" lang="fr-FR" sz="1800" spc="-1" strike="noStrike" baseline="30000">
                  <a:solidFill>
                    <a:srgbClr val="000000"/>
                  </a:solidFill>
                  <a:latin typeface="Calibri"/>
                </a:rPr>
                <a:t>4+</a:t>
              </a: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12 MeV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597" name="CustomShape 12"/>
            <p:cNvSpPr/>
            <p:nvPr/>
          </p:nvSpPr>
          <p:spPr>
            <a:xfrm>
              <a:off x="1473120" y="3668760"/>
              <a:ext cx="128160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ff"/>
                  </a:solidFill>
                  <a:latin typeface="Calibri"/>
                </a:rPr>
                <a:t>Bradykinin </a:t>
              </a: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ff"/>
                  </a:solidFill>
                  <a:latin typeface="Calibri"/>
                </a:rPr>
                <a:t>(M=1060 u)</a:t>
              </a: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ff"/>
                  </a:solidFill>
                  <a:latin typeface="Calibri"/>
                </a:rPr>
                <a:t>C = 2.10</a:t>
              </a:r>
              <a:r>
                <a:rPr b="0" lang="fr-FR" sz="1800" spc="-1" strike="noStrike" baseline="30000">
                  <a:solidFill>
                    <a:srgbClr val="ff00ff"/>
                  </a:solidFill>
                  <a:latin typeface="Calibri"/>
                </a:rPr>
                <a:t>-4</a:t>
              </a:r>
              <a:r>
                <a:rPr b="0" lang="fr-FR" sz="1800" spc="-1" strike="noStrike">
                  <a:solidFill>
                    <a:srgbClr val="ff00ff"/>
                  </a:solidFill>
                  <a:latin typeface="Calibri"/>
                </a:rPr>
                <a:t> M</a:t>
              </a:r>
              <a:endParaRPr b="0" lang="fr-FR" sz="1800" spc="-1" strike="noStrike">
                <a:latin typeface="Arial"/>
              </a:endParaRPr>
            </a:p>
          </p:txBody>
        </p:sp>
        <p:grpSp>
          <p:nvGrpSpPr>
            <p:cNvPr id="598" name="Group 13"/>
            <p:cNvGrpSpPr/>
            <p:nvPr/>
          </p:nvGrpSpPr>
          <p:grpSpPr>
            <a:xfrm>
              <a:off x="1333800" y="1963800"/>
              <a:ext cx="1764000" cy="1583640"/>
              <a:chOff x="1333800" y="1963800"/>
              <a:chExt cx="1764000" cy="1583640"/>
            </a:xfrm>
          </p:grpSpPr>
          <p:sp>
            <p:nvSpPr>
              <p:cNvPr id="599" name="CustomShape 14"/>
              <p:cNvSpPr/>
              <p:nvPr/>
            </p:nvSpPr>
            <p:spPr>
              <a:xfrm>
                <a:off x="1333800" y="3367800"/>
                <a:ext cx="1439640" cy="179640"/>
              </a:xfrm>
              <a:prstGeom prst="rect">
                <a:avLst/>
              </a:prstGeom>
              <a:solidFill>
                <a:srgbClr val="4472c4"/>
              </a:solidFill>
              <a:ln w="12600">
                <a:solidFill>
                  <a:srgbClr val="32549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0" name="CustomShape 15"/>
              <p:cNvSpPr/>
              <p:nvPr/>
            </p:nvSpPr>
            <p:spPr>
              <a:xfrm flipH="1">
                <a:off x="2062080" y="2107800"/>
                <a:ext cx="847800" cy="1151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1" name="CustomShape 16"/>
              <p:cNvSpPr/>
              <p:nvPr/>
            </p:nvSpPr>
            <p:spPr>
              <a:xfrm>
                <a:off x="2738160" y="1963800"/>
                <a:ext cx="359640" cy="287640"/>
              </a:xfrm>
              <a:prstGeom prst="ellipse">
                <a:avLst/>
              </a:prstGeom>
              <a:solidFill>
                <a:srgbClr val="ffc000"/>
              </a:solidFill>
              <a:ln w="1260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2" name="CustomShape 17"/>
              <p:cNvSpPr/>
              <p:nvPr/>
            </p:nvSpPr>
            <p:spPr>
              <a:xfrm>
                <a:off x="1365840" y="3259800"/>
                <a:ext cx="1371960" cy="107640"/>
              </a:xfrm>
              <a:prstGeom prst="rect">
                <a:avLst/>
              </a:prstGeom>
              <a:solidFill>
                <a:srgbClr val="ff99ff"/>
              </a:solidFill>
              <a:ln w="12600">
                <a:solidFill>
                  <a:srgbClr val="ff99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3" name="CustomShape 18"/>
              <p:cNvSpPr/>
              <p:nvPr/>
            </p:nvSpPr>
            <p:spPr>
              <a:xfrm flipH="1" flipV="1">
                <a:off x="1829880" y="2099880"/>
                <a:ext cx="213480" cy="1151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rgbClr val="ff99ff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4" name="CustomShape 19"/>
              <p:cNvSpPr/>
              <p:nvPr/>
            </p:nvSpPr>
            <p:spPr>
              <a:xfrm>
                <a:off x="2054160" y="3367800"/>
                <a:ext cx="360" cy="17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6480">
                <a:solidFill>
                  <a:srgbClr val="4472c4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5" name="CustomShape 20"/>
              <p:cNvSpPr/>
              <p:nvPr/>
            </p:nvSpPr>
            <p:spPr>
              <a:xfrm flipH="1" flipV="1">
                <a:off x="1541880" y="2099880"/>
                <a:ext cx="503640" cy="143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28440">
                <a:solidFill>
                  <a:srgbClr val="4472c4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06" name="CustomShape 21"/>
            <p:cNvSpPr/>
            <p:nvPr/>
          </p:nvSpPr>
          <p:spPr>
            <a:xfrm>
              <a:off x="3688920" y="4161240"/>
              <a:ext cx="17416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600" spc="-1" strike="noStrike">
                  <a:solidFill>
                    <a:srgbClr val="000000"/>
                  </a:solidFill>
                  <a:latin typeface="Calibri"/>
                </a:rPr>
                <a:t>Multiplicity (M+H)</a:t>
              </a:r>
              <a:r>
                <a:rPr b="0" lang="fr-FR" sz="1600" spc="-1" strike="noStrike" baseline="30000">
                  <a:solidFill>
                    <a:srgbClr val="000000"/>
                  </a:solidFill>
                  <a:latin typeface="Calibri"/>
                </a:rPr>
                <a:t>+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607" name="CustomShape 22"/>
            <p:cNvSpPr/>
            <p:nvPr/>
          </p:nvSpPr>
          <p:spPr>
            <a:xfrm>
              <a:off x="1176840" y="1032120"/>
              <a:ext cx="1753920" cy="3646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Spot size 200 µm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08" name="CustomShape 23"/>
            <p:cNvSpPr/>
            <p:nvPr/>
          </p:nvSpPr>
          <p:spPr>
            <a:xfrm>
              <a:off x="5271480" y="648000"/>
              <a:ext cx="2494440" cy="4561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2400" spc="-1" strike="noStrike">
                  <a:solidFill>
                    <a:srgbClr val="ff0000"/>
                  </a:solidFill>
                  <a:latin typeface="Calibri"/>
                </a:rPr>
                <a:t>Only 414 IMPACTS</a:t>
              </a:r>
              <a:endParaRPr b="0" lang="fr-FR" sz="2400" spc="-1" strike="noStrike">
                <a:latin typeface="Arial"/>
              </a:endParaRPr>
            </a:p>
          </p:txBody>
        </p:sp>
        <p:sp>
          <p:nvSpPr>
            <p:cNvPr id="609" name="CustomShape 24"/>
            <p:cNvSpPr/>
            <p:nvPr/>
          </p:nvSpPr>
          <p:spPr>
            <a:xfrm>
              <a:off x="3794760" y="4500000"/>
              <a:ext cx="1382040" cy="364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&lt;M&gt; = 3.26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0" name="CustomShape 25"/>
            <p:cNvSpPr/>
            <p:nvPr/>
          </p:nvSpPr>
          <p:spPr>
            <a:xfrm>
              <a:off x="3425400" y="1987920"/>
              <a:ext cx="1909800" cy="63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414 impacts</a:t>
              </a:r>
              <a:endParaRPr b="0" lang="fr-F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30 H</a:t>
              </a:r>
              <a:r>
                <a:rPr b="0" lang="fr-FR" sz="1800" spc="-1" strike="noStrike" baseline="30000">
                  <a:solidFill>
                    <a:srgbClr val="000000"/>
                  </a:solidFill>
                  <a:latin typeface="Calibri"/>
                </a:rPr>
                <a:t>+</a:t>
              </a: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/impact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1" name="CustomShape 26"/>
            <p:cNvSpPr/>
            <p:nvPr/>
          </p:nvSpPr>
          <p:spPr>
            <a:xfrm>
              <a:off x="4276440" y="1594440"/>
              <a:ext cx="56736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Ss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2" name="CustomShape 27"/>
            <p:cNvSpPr/>
            <p:nvPr/>
          </p:nvSpPr>
          <p:spPr>
            <a:xfrm>
              <a:off x="4276440" y="3699000"/>
              <a:ext cx="56736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Ssct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3" name="CustomShape 28"/>
            <p:cNvSpPr/>
            <p:nvPr/>
          </p:nvSpPr>
          <p:spPr>
            <a:xfrm>
              <a:off x="6508440" y="1594440"/>
              <a:ext cx="56736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Ts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4" name="CustomShape 29"/>
            <p:cNvSpPr/>
            <p:nvPr/>
          </p:nvSpPr>
          <p:spPr>
            <a:xfrm>
              <a:off x="8740080" y="1564200"/>
              <a:ext cx="56736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Hs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5" name="CustomShape 30"/>
            <p:cNvSpPr/>
            <p:nvPr/>
          </p:nvSpPr>
          <p:spPr>
            <a:xfrm>
              <a:off x="6543000" y="3699000"/>
              <a:ext cx="56736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Tsct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616" name="CustomShape 31"/>
            <p:cNvSpPr/>
            <p:nvPr/>
          </p:nvSpPr>
          <p:spPr>
            <a:xfrm>
              <a:off x="8740080" y="3699000"/>
              <a:ext cx="725400" cy="3646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Hsct</a:t>
              </a:r>
              <a:endParaRPr b="0" lang="fr-F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2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3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4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5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22" name="CustomShape 6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23" name="CustomShape 7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6FBC709-2C27-4048-9891-15459994E679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624" name="TextShape 8"/>
          <p:cNvSpPr txBox="1"/>
          <p:nvPr/>
        </p:nvSpPr>
        <p:spPr>
          <a:xfrm>
            <a:off x="2592000" y="2212920"/>
            <a:ext cx="548712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4000" spc="-1" strike="noStrike">
                <a:latin typeface="Arial"/>
              </a:rPr>
              <a:t>Merci de votre attention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2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3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28" name="CustomShape 4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Mon exposé - Lieu - Titre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29" name="CustomShape 5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4843370-DFC4-4621-8138-C8007BE95417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pic>
        <p:nvPicPr>
          <p:cNvPr id="630" name="Image 1" descr=""/>
          <p:cNvPicPr/>
          <p:nvPr/>
        </p:nvPicPr>
        <p:blipFill>
          <a:blip r:embed="rId1"/>
          <a:stretch/>
        </p:blipFill>
        <p:spPr>
          <a:xfrm>
            <a:off x="2073600" y="864000"/>
            <a:ext cx="6566400" cy="4680000"/>
          </a:xfrm>
          <a:prstGeom prst="rect">
            <a:avLst/>
          </a:prstGeom>
          <a:ln>
            <a:noFill/>
          </a:ln>
        </p:spPr>
      </p:pic>
      <p:sp>
        <p:nvSpPr>
          <p:cNvPr id="631" name="CustomShape 6"/>
          <p:cNvSpPr/>
          <p:nvPr/>
        </p:nvSpPr>
        <p:spPr>
          <a:xfrm>
            <a:off x="2330280" y="1046520"/>
            <a:ext cx="812160" cy="363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</a:rPr>
              <a:t>-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2" name="CustomShape 7"/>
          <p:cNvSpPr/>
          <p:nvPr/>
        </p:nvSpPr>
        <p:spPr>
          <a:xfrm>
            <a:off x="5529600" y="1046520"/>
            <a:ext cx="1703520" cy="40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Au</a:t>
            </a:r>
            <a:r>
              <a:rPr b="0" lang="fr-FR" sz="1800" spc="-1" strike="noStrike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, low energy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3" name="CustomShape 8"/>
          <p:cNvSpPr/>
          <p:nvPr/>
        </p:nvSpPr>
        <p:spPr>
          <a:xfrm>
            <a:off x="5356800" y="3321000"/>
            <a:ext cx="1915200" cy="36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Bradykinin (M-H)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</a:rPr>
              <a:t>-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4" name="CustomShape 9"/>
          <p:cNvSpPr/>
          <p:nvPr/>
        </p:nvSpPr>
        <p:spPr>
          <a:xfrm>
            <a:off x="2229480" y="3295440"/>
            <a:ext cx="1874520" cy="402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Au</a:t>
            </a:r>
            <a:r>
              <a:rPr b="0" lang="fr-FR" sz="1800" spc="-1" strike="noStrike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b="0" lang="fr-FR" sz="1800" spc="-1" strike="noStrike" baseline="30000">
                <a:solidFill>
                  <a:srgbClr val="000000"/>
                </a:solidFill>
                <a:latin typeface="Calibri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, High energy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5E7700-73EE-4D7A-96CE-64F08DA1FD50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63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C.S. : Description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5"/>
          <p:cNvSpPr txBox="1"/>
          <p:nvPr/>
        </p:nvSpPr>
        <p:spPr>
          <a:xfrm>
            <a:off x="741600" y="1342080"/>
            <a:ext cx="8906760" cy="72684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TextShape 6"/>
          <p:cNvSpPr txBox="1"/>
          <p:nvPr/>
        </p:nvSpPr>
        <p:spPr>
          <a:xfrm>
            <a:off x="924480" y="1465200"/>
            <a:ext cx="9083520" cy="40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Nouvel instrument pour l'analyse par spectrométrie de masse de nano-domaines et de nano-objets présents en surface de matériaux avec une résolution spatiale de l'ordre de 20 nm dans différents domaines tels que :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Préparation chimique : R&amp;D source d'ions, analyse de surface 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Astrochimie : météorites, molécules prébiotiques 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Astrophysique nucléaire 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Biologie : Bactéries, tissus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Recherche fondamentale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R&amp;D instrumentations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Equipe : Serge Della Negra, Isabelle Ribaud, François Daubisse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               </a:t>
            </a:r>
            <a:r>
              <a:rPr b="0" lang="fr-FR" sz="2000" spc="-1" strike="noStrike">
                <a:latin typeface="Arial"/>
              </a:rPr>
              <a:t>Dominique Jacquet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0DEF1AE-305F-42AF-928A-326C7F9B2181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69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C.S. : Recherche multidisciplinaire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Shape 5"/>
          <p:cNvSpPr txBox="1"/>
          <p:nvPr/>
        </p:nvSpPr>
        <p:spPr>
          <a:xfrm>
            <a:off x="741600" y="1342080"/>
            <a:ext cx="8906760" cy="726840"/>
          </a:xfrm>
          <a:prstGeom prst="rect">
            <a:avLst/>
          </a:prstGeom>
          <a:noFill/>
          <a:ln>
            <a:noFill/>
          </a:ln>
        </p:spPr>
      </p:sp>
      <p:pic>
        <p:nvPicPr>
          <p:cNvPr id="371" name="Picture 2" descr=""/>
          <p:cNvPicPr/>
          <p:nvPr/>
        </p:nvPicPr>
        <p:blipFill>
          <a:blip r:embed="rId1"/>
          <a:stretch/>
        </p:blipFill>
        <p:spPr>
          <a:xfrm>
            <a:off x="1523520" y="952920"/>
            <a:ext cx="2472840" cy="659160"/>
          </a:xfrm>
          <a:prstGeom prst="rect">
            <a:avLst/>
          </a:prstGeom>
          <a:ln>
            <a:noFill/>
          </a:ln>
        </p:spPr>
      </p:pic>
      <p:pic>
        <p:nvPicPr>
          <p:cNvPr id="372" name="Image 9" descr=""/>
          <p:cNvPicPr/>
          <p:nvPr/>
        </p:nvPicPr>
        <p:blipFill>
          <a:blip r:embed="rId2"/>
          <a:stretch/>
        </p:blipFill>
        <p:spPr>
          <a:xfrm>
            <a:off x="2693880" y="4933800"/>
            <a:ext cx="1034640" cy="741240"/>
          </a:xfrm>
          <a:prstGeom prst="rect">
            <a:avLst/>
          </a:prstGeom>
          <a:ln>
            <a:noFill/>
          </a:ln>
        </p:spPr>
      </p:pic>
      <p:pic>
        <p:nvPicPr>
          <p:cNvPr id="373" name="Image 10" descr=""/>
          <p:cNvPicPr/>
          <p:nvPr/>
        </p:nvPicPr>
        <p:blipFill>
          <a:blip r:embed="rId3"/>
          <a:stretch/>
        </p:blipFill>
        <p:spPr>
          <a:xfrm>
            <a:off x="4431600" y="4213080"/>
            <a:ext cx="1217160" cy="1009080"/>
          </a:xfrm>
          <a:prstGeom prst="rect">
            <a:avLst/>
          </a:prstGeom>
          <a:ln>
            <a:noFill/>
          </a:ln>
        </p:spPr>
      </p:pic>
      <p:pic>
        <p:nvPicPr>
          <p:cNvPr id="374" name="Image 11" descr=""/>
          <p:cNvPicPr/>
          <p:nvPr/>
        </p:nvPicPr>
        <p:blipFill>
          <a:blip r:embed="rId4"/>
          <a:stretch/>
        </p:blipFill>
        <p:spPr>
          <a:xfrm>
            <a:off x="1718280" y="3682800"/>
            <a:ext cx="2515680" cy="706320"/>
          </a:xfrm>
          <a:prstGeom prst="rect">
            <a:avLst/>
          </a:prstGeom>
          <a:ln>
            <a:noFill/>
          </a:ln>
        </p:spPr>
      </p:pic>
      <p:sp>
        <p:nvSpPr>
          <p:cNvPr id="375" name="CustomShape 6"/>
          <p:cNvSpPr/>
          <p:nvPr/>
        </p:nvSpPr>
        <p:spPr>
          <a:xfrm>
            <a:off x="4116600" y="2262240"/>
            <a:ext cx="5245560" cy="3646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LHC-CERN accelerator beam screen surface analysis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376" name="Image 12" descr=""/>
          <p:cNvPicPr/>
          <p:nvPr/>
        </p:nvPicPr>
        <p:blipFill>
          <a:blip r:embed="rId5"/>
          <a:stretch/>
        </p:blipFill>
        <p:spPr>
          <a:xfrm>
            <a:off x="1718280" y="2770200"/>
            <a:ext cx="975240" cy="795600"/>
          </a:xfrm>
          <a:prstGeom prst="rect">
            <a:avLst/>
          </a:prstGeom>
          <a:ln>
            <a:noFill/>
          </a:ln>
        </p:spPr>
      </p:pic>
      <p:sp>
        <p:nvSpPr>
          <p:cNvPr id="377" name="CustomShape 7"/>
          <p:cNvSpPr/>
          <p:nvPr/>
        </p:nvSpPr>
        <p:spPr>
          <a:xfrm>
            <a:off x="2753280" y="2851920"/>
            <a:ext cx="7707240" cy="639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Materials modification under ion irradiation, control by mass spectrometry and microscopy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8" name="CustomShape 8"/>
          <p:cNvSpPr/>
          <p:nvPr/>
        </p:nvSpPr>
        <p:spPr>
          <a:xfrm>
            <a:off x="4019040" y="5204520"/>
            <a:ext cx="4571640" cy="3646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Exobiology Molecular Analysis from Meteorites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79" name="CustomShape 9"/>
          <p:cNvSpPr/>
          <p:nvPr/>
        </p:nvSpPr>
        <p:spPr>
          <a:xfrm>
            <a:off x="5690880" y="4421160"/>
            <a:ext cx="4827960" cy="3646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Lipopolysaccharides (LPS) detection by lipid A 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0" name="CustomShape 10"/>
          <p:cNvSpPr/>
          <p:nvPr/>
        </p:nvSpPr>
        <p:spPr>
          <a:xfrm>
            <a:off x="4320000" y="3834360"/>
            <a:ext cx="3549240" cy="3646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Colocalization of anti-bodies on cells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1" name="TextShape 11"/>
          <p:cNvSpPr txBox="1"/>
          <p:nvPr/>
        </p:nvSpPr>
        <p:spPr>
          <a:xfrm>
            <a:off x="8610120" y="5384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AE3A149-9468-4A5D-B0F4-749C61D10FC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382" name="CustomShape 12"/>
          <p:cNvSpPr/>
          <p:nvPr/>
        </p:nvSpPr>
        <p:spPr>
          <a:xfrm>
            <a:off x="4099320" y="670680"/>
            <a:ext cx="6254280" cy="146196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Fondamental research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Yield Volume (PMMA profile measurement), voxel size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-     Interaction with graphene: ionic emission and track diameter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Ionic emission efficiency, effect of sample thickness; 3D-image (bradykinin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6"/>
          <a:stretch/>
        </p:blipFill>
        <p:spPr>
          <a:xfrm>
            <a:off x="1944000" y="1944000"/>
            <a:ext cx="950400" cy="72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2289960" y="149400"/>
            <a:ext cx="56880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"/>
          <p:cNvSpPr/>
          <p:nvPr/>
        </p:nvSpPr>
        <p:spPr>
          <a:xfrm>
            <a:off x="741240" y="1486080"/>
            <a:ext cx="455688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3"/>
          <p:cNvSpPr/>
          <p:nvPr/>
        </p:nvSpPr>
        <p:spPr>
          <a:xfrm>
            <a:off x="741240" y="2212920"/>
            <a:ext cx="455688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4"/>
          <p:cNvSpPr/>
          <p:nvPr/>
        </p:nvSpPr>
        <p:spPr>
          <a:xfrm>
            <a:off x="5452920" y="1486080"/>
            <a:ext cx="4579200" cy="7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5"/>
          <p:cNvSpPr/>
          <p:nvPr/>
        </p:nvSpPr>
        <p:spPr>
          <a:xfrm>
            <a:off x="5452920" y="2212920"/>
            <a:ext cx="4579200" cy="32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6"/>
          <p:cNvSpPr/>
          <p:nvPr/>
        </p:nvSpPr>
        <p:spPr>
          <a:xfrm>
            <a:off x="201960" y="5715000"/>
            <a:ext cx="24109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0" name="CustomShape 7"/>
          <p:cNvSpPr/>
          <p:nvPr/>
        </p:nvSpPr>
        <p:spPr>
          <a:xfrm>
            <a:off x="2937960" y="5715000"/>
            <a:ext cx="489600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1" name="CustomShape 8"/>
          <p:cNvSpPr/>
          <p:nvPr/>
        </p:nvSpPr>
        <p:spPr>
          <a:xfrm>
            <a:off x="8159400" y="5715000"/>
            <a:ext cx="2421720" cy="3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D2DC649-8CB4-47FE-A4D1-57B74D499754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  <p:sp>
        <p:nvSpPr>
          <p:cNvPr id="392" name="TextShape 9"/>
          <p:cNvSpPr txBox="1"/>
          <p:nvPr/>
        </p:nvSpPr>
        <p:spPr>
          <a:xfrm>
            <a:off x="3505680" y="16200"/>
            <a:ext cx="4018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ial"/>
              </a:rPr>
              <a:t>C.C.:Réseau scientifique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273600" y="756000"/>
            <a:ext cx="10238400" cy="4860000"/>
          </a:xfrm>
          <a:prstGeom prst="rect">
            <a:avLst/>
          </a:prstGeom>
          <a:ln>
            <a:noFill/>
          </a:ln>
        </p:spPr>
      </p:pic>
      <p:sp>
        <p:nvSpPr>
          <p:cNvPr id="394" name="TextShape 10"/>
          <p:cNvSpPr txBox="1"/>
          <p:nvPr/>
        </p:nvSpPr>
        <p:spPr>
          <a:xfrm>
            <a:off x="2088000" y="3598200"/>
            <a:ext cx="1870200" cy="289800"/>
          </a:xfrm>
          <a:prstGeom prst="rect">
            <a:avLst/>
          </a:prstGeom>
          <a:noFill/>
          <a:ln w="29160">
            <a:solidFill>
              <a:srgbClr val="0066ff"/>
            </a:solidFill>
            <a:round/>
          </a:ln>
        </p:spPr>
        <p:txBody>
          <a:bodyPr lIns="104400" rIns="104400" tIns="59400" bIns="594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latin typeface="Arial"/>
              </a:rPr>
              <a:t>Préparation chimique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5" name="TextShape 11"/>
          <p:cNvSpPr txBox="1"/>
          <p:nvPr/>
        </p:nvSpPr>
        <p:spPr>
          <a:xfrm>
            <a:off x="4608000" y="4174200"/>
            <a:ext cx="1080000" cy="28980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txBody>
          <a:bodyPr lIns="104400" rIns="104400" tIns="59400" bIns="594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latin typeface="Arial"/>
              </a:rPr>
              <a:t> </a:t>
            </a:r>
            <a:r>
              <a:rPr b="0" lang="fr-FR" sz="1200" spc="-1" strike="noStrike">
                <a:latin typeface="Arial"/>
              </a:rPr>
              <a:t>Biologie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6" name="TextShape 12"/>
          <p:cNvSpPr txBox="1"/>
          <p:nvPr/>
        </p:nvSpPr>
        <p:spPr>
          <a:xfrm>
            <a:off x="6813360" y="5256000"/>
            <a:ext cx="1178640" cy="289800"/>
          </a:xfrm>
          <a:prstGeom prst="rect">
            <a:avLst/>
          </a:prstGeom>
          <a:noFill/>
          <a:ln w="29160">
            <a:solidFill>
              <a:srgbClr val="99ccff"/>
            </a:solidFill>
            <a:round/>
          </a:ln>
        </p:spPr>
        <p:txBody>
          <a:bodyPr lIns="104400" rIns="104400" tIns="59400" bIns="59400">
            <a:noAutofit/>
          </a:bodyPr>
          <a:p>
            <a:r>
              <a:rPr b="0" lang="fr-FR" sz="1200" spc="-1" strike="noStrike">
                <a:latin typeface="Arial"/>
              </a:rPr>
              <a:t>Astrophysique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7" name="TextShape 13"/>
          <p:cNvSpPr txBox="1"/>
          <p:nvPr/>
        </p:nvSpPr>
        <p:spPr>
          <a:xfrm>
            <a:off x="5371200" y="3850920"/>
            <a:ext cx="4924800" cy="169308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200" spc="-1" strike="noStrike">
                <a:latin typeface="Arial"/>
              </a:rPr>
              <a:t>Collaboration STELLA (IPHC,  IPNO,  GANIL,  CSNSM,  Université  de  York  (UK), Université de Surrey (UK), STFC Daresbury (UK), Université de Aarhus (Danemark), laboratoire National de Argonne(USA).</a:t>
            </a:r>
            <a:endParaRPr b="0" lang="fr-FR" sz="1200" spc="-1" strike="noStrike">
              <a:latin typeface="Arial"/>
            </a:endParaRPr>
          </a:p>
          <a:p>
            <a:r>
              <a:rPr b="1" lang="fr-FR" sz="1200" spc="-1" strike="noStrike">
                <a:latin typeface="Arial"/>
              </a:rPr>
              <a:t>Advances in the Direct Study of Carbon Burning in Massive Stars </a:t>
            </a:r>
            <a:r>
              <a:rPr b="0" lang="fr-FR" sz="1200" spc="-1" strike="noStrike">
                <a:latin typeface="Arial"/>
              </a:rPr>
              <a:t>G. Fruet et al.                                                                                   Phys. Rev. Lett. 124, 192701 – Published 12 May 2020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8" name="TextShape 14"/>
          <p:cNvSpPr txBox="1"/>
          <p:nvPr/>
        </p:nvSpPr>
        <p:spPr>
          <a:xfrm>
            <a:off x="4536000" y="1870200"/>
            <a:ext cx="1368000" cy="289800"/>
          </a:xfrm>
          <a:prstGeom prst="rect">
            <a:avLst/>
          </a:prstGeom>
          <a:noFill/>
          <a:ln w="29160">
            <a:solidFill>
              <a:srgbClr val="cc00cc"/>
            </a:solidFill>
            <a:round/>
          </a:ln>
        </p:spPr>
        <p:txBody>
          <a:bodyPr lIns="104400" rIns="104400" tIns="59400" bIns="594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latin typeface="Arial"/>
              </a:rPr>
              <a:t>Astrochimie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399" name="TextShape 15"/>
          <p:cNvSpPr txBox="1"/>
          <p:nvPr/>
        </p:nvSpPr>
        <p:spPr>
          <a:xfrm>
            <a:off x="5400000" y="1078200"/>
            <a:ext cx="5040000" cy="1441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200" spc="-1" strike="noStrike">
                <a:latin typeface="Arial"/>
              </a:rPr>
              <a:t>Collaboration AGAT (IJCLAB, ISMO, Universidad Autonoma Madrid, Paul Sabatier University Toulouse III</a:t>
            </a:r>
            <a:endParaRPr b="0" lang="fr-FR" sz="1200" spc="-1" strike="noStrike">
              <a:latin typeface="Arial"/>
            </a:endParaRPr>
          </a:p>
          <a:p>
            <a:r>
              <a:rPr b="1" lang="fr-FR" sz="1200" spc="-1" strike="noStrike">
                <a:latin typeface="Arial"/>
              </a:rPr>
              <a:t>breakdown curves of CH2(+),CH3(+) and CH4(+) molecules. II.    Application to chemical reactions and astrophysical implications    </a:t>
            </a:r>
            <a:r>
              <a:rPr b="0" lang="fr-FR" sz="1200" spc="-1" strike="noStrike">
                <a:latin typeface="Arial"/>
              </a:rPr>
              <a:t>M. Chabot, T. Idbarkach, K. Béroff, F. Le Petit                                       July 2020,  Astronomy and Astrophysics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00" name="TextShape 16"/>
          <p:cNvSpPr txBox="1"/>
          <p:nvPr/>
        </p:nvSpPr>
        <p:spPr>
          <a:xfrm>
            <a:off x="180000" y="2523960"/>
            <a:ext cx="7452000" cy="11480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200" spc="-1" strike="noStrike">
                <a:latin typeface="Arial"/>
                <a:ea typeface="Courier New"/>
              </a:rPr>
              <a:t>Enhanced sputter and secondary ion yields using</a:t>
            </a:r>
            <a:endParaRPr b="0" lang="fr-FR" sz="1200" spc="-1" strike="noStrike">
              <a:latin typeface="Arial"/>
            </a:endParaRPr>
          </a:p>
          <a:p>
            <a:r>
              <a:rPr b="1" lang="fr-FR" sz="1200" spc="-1" strike="noStrike">
                <a:latin typeface="Arial"/>
                <a:ea typeface="Courier New"/>
              </a:rPr>
              <a:t>MeV gold nanoparticle beams delivered by the Andromede facility</a:t>
            </a:r>
            <a:endParaRPr b="0" lang="fr-FR" sz="1200" spc="-1" strike="noStrike">
              <a:latin typeface="Arial"/>
            </a:endParaRPr>
          </a:p>
          <a:p>
            <a:r>
              <a:rPr b="0" lang="fr-FR" sz="1000" spc="-1" strike="noStrike">
                <a:latin typeface="Courier New"/>
                <a:ea typeface="Courier New"/>
              </a:rPr>
              <a:t>Journal of Vacuum Science &amp; Technology B 38, 044008 (2020); </a:t>
            </a:r>
            <a:r>
              <a:rPr b="0" lang="fr-FR" sz="1000" spc="-1" strike="noStrike">
                <a:latin typeface="Courier New"/>
                <a:ea typeface="Courier New"/>
                <a:hlinkClick r:id="rId2"/>
              </a:rPr>
              <a:t>https://doi.org/10.1116/6.0000173</a:t>
            </a:r>
            <a:endParaRPr b="0" lang="fr-FR" sz="1000" spc="-1" strike="noStrike">
              <a:latin typeface="Arial"/>
            </a:endParaRPr>
          </a:p>
          <a:p>
            <a:endParaRPr b="0" lang="fr-FR" sz="1000" spc="-1" strike="noStrike">
              <a:latin typeface="Arial"/>
            </a:endParaRPr>
          </a:p>
          <a:p>
            <a:r>
              <a:rPr b="0" lang="fr-FR" sz="1000" spc="-1" strike="noStrike">
                <a:latin typeface="Courier New"/>
                <a:ea typeface="Courier New"/>
              </a:rPr>
              <a:t>Thanh Loan Lai1, Dominique Jacquet1, Isabelle Ribaud1, Michael John Eller2,3, </a:t>
            </a:r>
            <a:endParaRPr b="0" lang="fr-FR" sz="1000" spc="-1" strike="noStrike">
              <a:latin typeface="Arial"/>
            </a:endParaRPr>
          </a:p>
          <a:p>
            <a:r>
              <a:rPr b="0" lang="fr-FR" sz="1000" spc="-1" strike="noStrike">
                <a:latin typeface="Courier New"/>
                <a:ea typeface="Courier New"/>
              </a:rPr>
              <a:t>Dmitriy Verkhoturov3, Emile Albert Schweikert3, Luiz Henrique Galvão Tizei4, Fuhui Shao4,</a:t>
            </a:r>
            <a:endParaRPr b="0" lang="fr-FR" sz="1000" spc="-1" strike="noStrike">
              <a:latin typeface="Arial"/>
            </a:endParaRPr>
          </a:p>
          <a:p>
            <a:r>
              <a:rPr b="0" lang="fr-FR" sz="1000" spc="-1" strike="noStrike">
                <a:latin typeface="Courier New"/>
                <a:ea typeface="Courier New"/>
              </a:rPr>
              <a:t>Suheyla Bilgen1, Bruno Mercier1, Gael Sattonnay1, and  Serge Della Negra1,a)</a:t>
            </a:r>
            <a:endParaRPr b="0" lang="fr-FR" sz="1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1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2871878-4049-4485-8D74-7F5E117BBDA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0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Description de la plateforme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5" name="" descr=""/>
          <p:cNvPicPr/>
          <p:nvPr/>
        </p:nvPicPr>
        <p:blipFill>
          <a:blip r:embed="rId1"/>
          <a:stretch/>
        </p:blipFill>
        <p:spPr>
          <a:xfrm>
            <a:off x="6120" y="1692000"/>
            <a:ext cx="10749600" cy="3384000"/>
          </a:xfrm>
          <a:prstGeom prst="rect">
            <a:avLst/>
          </a:prstGeom>
          <a:ln>
            <a:noFill/>
          </a:ln>
        </p:spPr>
      </p:pic>
      <p:sp>
        <p:nvSpPr>
          <p:cNvPr id="406" name="TextShape 5"/>
          <p:cNvSpPr txBox="1"/>
          <p:nvPr/>
        </p:nvSpPr>
        <p:spPr>
          <a:xfrm>
            <a:off x="4984200" y="1021680"/>
            <a:ext cx="3007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Accélérateur électrostatique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7" name="TextShape 6"/>
          <p:cNvSpPr txBox="1"/>
          <p:nvPr/>
        </p:nvSpPr>
        <p:spPr>
          <a:xfrm>
            <a:off x="8784000" y="1080000"/>
            <a:ext cx="1561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Source d’ions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8" name="Line 7"/>
          <p:cNvSpPr/>
          <p:nvPr/>
        </p:nvSpPr>
        <p:spPr>
          <a:xfrm>
            <a:off x="6120000" y="1368000"/>
            <a:ext cx="1584000" cy="1512000"/>
          </a:xfrm>
          <a:prstGeom prst="line">
            <a:avLst/>
          </a:prstGeom>
          <a:ln w="76320">
            <a:solidFill>
              <a:srgbClr val="ff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8"/>
          <p:cNvSpPr/>
          <p:nvPr/>
        </p:nvSpPr>
        <p:spPr>
          <a:xfrm>
            <a:off x="9648000" y="1426320"/>
            <a:ext cx="576000" cy="1741680"/>
          </a:xfrm>
          <a:prstGeom prst="line">
            <a:avLst/>
          </a:prstGeom>
          <a:ln w="76320">
            <a:solidFill>
              <a:srgbClr val="ff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TextShape 9"/>
          <p:cNvSpPr txBox="1"/>
          <p:nvPr/>
        </p:nvSpPr>
        <p:spPr>
          <a:xfrm>
            <a:off x="3390480" y="1008000"/>
            <a:ext cx="1145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Ligne 90°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1" name="Line 10"/>
          <p:cNvSpPr/>
          <p:nvPr/>
        </p:nvSpPr>
        <p:spPr>
          <a:xfrm>
            <a:off x="4032000" y="1512000"/>
            <a:ext cx="72000" cy="936000"/>
          </a:xfrm>
          <a:prstGeom prst="line">
            <a:avLst/>
          </a:prstGeom>
          <a:ln w="76320">
            <a:solidFill>
              <a:srgbClr val="ff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TextShape 11"/>
          <p:cNvSpPr txBox="1"/>
          <p:nvPr/>
        </p:nvSpPr>
        <p:spPr>
          <a:xfrm>
            <a:off x="1440000" y="1008000"/>
            <a:ext cx="1550880" cy="67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Spectromètre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masse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3" name="Line 12"/>
          <p:cNvSpPr/>
          <p:nvPr/>
        </p:nvSpPr>
        <p:spPr>
          <a:xfrm flipH="1">
            <a:off x="1512000" y="1682280"/>
            <a:ext cx="504000" cy="1629720"/>
          </a:xfrm>
          <a:prstGeom prst="line">
            <a:avLst/>
          </a:prstGeom>
          <a:ln w="76320">
            <a:solidFill>
              <a:srgbClr val="ff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14" name="" descr=""/>
          <p:cNvPicPr/>
          <p:nvPr/>
        </p:nvPicPr>
        <p:blipFill>
          <a:blip r:embed="rId2"/>
          <a:stretch/>
        </p:blipFill>
        <p:spPr>
          <a:xfrm>
            <a:off x="1440000" y="720000"/>
            <a:ext cx="8640000" cy="48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135E82-0487-4A56-98FF-EC7F419F70B3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18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Description de la plateforme : EVE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9" name="Picture 3" descr=""/>
          <p:cNvPicPr/>
          <p:nvPr/>
        </p:nvPicPr>
        <p:blipFill>
          <a:blip r:embed="rId1"/>
          <a:stretch/>
        </p:blipFill>
        <p:spPr>
          <a:xfrm>
            <a:off x="2256840" y="792000"/>
            <a:ext cx="6939720" cy="4320000"/>
          </a:xfrm>
          <a:prstGeom prst="rect">
            <a:avLst/>
          </a:prstGeom>
          <a:ln>
            <a:noFill/>
          </a:ln>
        </p:spPr>
      </p:pic>
      <p:sp>
        <p:nvSpPr>
          <p:cNvPr id="420" name="CustomShape 5"/>
          <p:cNvSpPr/>
          <p:nvPr/>
        </p:nvSpPr>
        <p:spPr>
          <a:xfrm>
            <a:off x="6324480" y="1064160"/>
            <a:ext cx="2671560" cy="912600"/>
          </a:xfrm>
          <a:prstGeom prst="rect">
            <a:avLst/>
          </a:prstGeom>
          <a:noFill/>
          <a:ln w="3816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EVE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Nanoscale ion imaging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1" name="CustomShape 6"/>
          <p:cNvSpPr/>
          <p:nvPr/>
        </p:nvSpPr>
        <p:spPr>
          <a:xfrm>
            <a:off x="5989680" y="2276280"/>
            <a:ext cx="2673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Electron or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Proton Emission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Microscope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2" name="CustomShape 7"/>
          <p:cNvSpPr/>
          <p:nvPr/>
        </p:nvSpPr>
        <p:spPr>
          <a:xfrm>
            <a:off x="5982480" y="4383000"/>
            <a:ext cx="2776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TOF Mass spectrometer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3" name="CustomShape 8"/>
          <p:cNvSpPr/>
          <p:nvPr/>
        </p:nvSpPr>
        <p:spPr>
          <a:xfrm>
            <a:off x="2390760" y="4716360"/>
            <a:ext cx="1564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Primary 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4" name="TextShape 9"/>
          <p:cNvSpPr txBox="1"/>
          <p:nvPr/>
        </p:nvSpPr>
        <p:spPr>
          <a:xfrm>
            <a:off x="5184000" y="5053680"/>
            <a:ext cx="1883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Secondary ions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25" name="Group 10"/>
          <p:cNvGrpSpPr/>
          <p:nvPr/>
        </p:nvGrpSpPr>
        <p:grpSpPr>
          <a:xfrm>
            <a:off x="8390880" y="2808000"/>
            <a:ext cx="2193120" cy="1661400"/>
            <a:chOff x="8390880" y="2808000"/>
            <a:chExt cx="2193120" cy="1661400"/>
          </a:xfrm>
        </p:grpSpPr>
        <p:sp>
          <p:nvSpPr>
            <p:cNvPr id="426" name="CustomShape 11"/>
            <p:cNvSpPr/>
            <p:nvPr/>
          </p:nvSpPr>
          <p:spPr>
            <a:xfrm>
              <a:off x="8390880" y="2808000"/>
              <a:ext cx="2193120" cy="16614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3a5f8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7" name="Picture 6" descr=""/>
            <p:cNvPicPr/>
            <p:nvPr/>
          </p:nvPicPr>
          <p:blipFill>
            <a:blip r:embed="rId2"/>
            <a:stretch/>
          </p:blipFill>
          <p:spPr>
            <a:xfrm>
              <a:off x="8390880" y="2808000"/>
              <a:ext cx="2193120" cy="1661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28" name="" descr=""/>
          <p:cNvPicPr/>
          <p:nvPr/>
        </p:nvPicPr>
        <p:blipFill>
          <a:blip r:embed="rId3"/>
          <a:stretch/>
        </p:blipFill>
        <p:spPr>
          <a:xfrm>
            <a:off x="10800" y="3024000"/>
            <a:ext cx="3229200" cy="1800000"/>
          </a:xfrm>
          <a:prstGeom prst="rect">
            <a:avLst/>
          </a:prstGeom>
          <a:ln>
            <a:noFill/>
          </a:ln>
        </p:spPr>
      </p:pic>
      <p:pic>
        <p:nvPicPr>
          <p:cNvPr id="429" name="" descr=""/>
          <p:cNvPicPr/>
          <p:nvPr/>
        </p:nvPicPr>
        <p:blipFill>
          <a:blip r:embed="rId4"/>
          <a:stretch/>
        </p:blipFill>
        <p:spPr>
          <a:xfrm>
            <a:off x="2473200" y="792000"/>
            <a:ext cx="62388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6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D1C47B0-BFAF-4907-A441-4BF927FCDA3C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3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d’analyses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Shape 5"/>
          <p:cNvSpPr txBox="1"/>
          <p:nvPr/>
        </p:nvSpPr>
        <p:spPr>
          <a:xfrm>
            <a:off x="504000" y="1800000"/>
            <a:ext cx="3742200" cy="346320"/>
          </a:xfrm>
          <a:prstGeom prst="rect">
            <a:avLst/>
          </a:prstGeom>
          <a:solidFill>
            <a:srgbClr val="4700b8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Lentilles électrostatiques : LEP, LIS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35" name="TextShape 6"/>
          <p:cNvSpPr txBox="1"/>
          <p:nvPr/>
        </p:nvSpPr>
        <p:spPr>
          <a:xfrm>
            <a:off x="468000" y="2389680"/>
            <a:ext cx="2913120" cy="346320"/>
          </a:xfrm>
          <a:prstGeom prst="rect">
            <a:avLst/>
          </a:prstGeom>
          <a:solidFill>
            <a:srgbClr val="db6cd7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Déviateurs : SPI, SSI, SEP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36" name="TextShape 7"/>
          <p:cNvSpPr txBox="1"/>
          <p:nvPr/>
        </p:nvSpPr>
        <p:spPr>
          <a:xfrm>
            <a:off x="468000" y="2916000"/>
            <a:ext cx="2779200" cy="346320"/>
          </a:xfrm>
          <a:prstGeom prst="rect">
            <a:avLst/>
          </a:prstGeom>
          <a:solidFill>
            <a:srgbClr val="78d5d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Collimateurs ASA1, ASA2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2630160" y="826200"/>
            <a:ext cx="7128000" cy="5184000"/>
          </a:xfrm>
          <a:prstGeom prst="rect">
            <a:avLst/>
          </a:prstGeom>
          <a:ln>
            <a:noFill/>
          </a:ln>
        </p:spPr>
      </p:pic>
      <p:sp>
        <p:nvSpPr>
          <p:cNvPr id="438" name="Line 8"/>
          <p:cNvSpPr/>
          <p:nvPr/>
        </p:nvSpPr>
        <p:spPr>
          <a:xfrm>
            <a:off x="5688000" y="1224000"/>
            <a:ext cx="792000" cy="576000"/>
          </a:xfrm>
          <a:prstGeom prst="line">
            <a:avLst/>
          </a:prstGeom>
          <a:ln>
            <a:solidFill>
              <a:srgbClr val="ff0000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TextShape 9"/>
          <p:cNvSpPr txBox="1"/>
          <p:nvPr/>
        </p:nvSpPr>
        <p:spPr>
          <a:xfrm>
            <a:off x="6864480" y="1368000"/>
            <a:ext cx="1055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highlight>
                  <a:srgbClr val="ff9966"/>
                </a:highlight>
                <a:latin typeface="Arial"/>
              </a:rPr>
              <a:t>caméras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40" name="Line 10"/>
          <p:cNvSpPr/>
          <p:nvPr/>
        </p:nvSpPr>
        <p:spPr>
          <a:xfrm>
            <a:off x="5688000" y="1224000"/>
            <a:ext cx="1008000" cy="216000"/>
          </a:xfrm>
          <a:prstGeom prst="line">
            <a:avLst/>
          </a:prstGeom>
          <a:ln>
            <a:solidFill>
              <a:srgbClr val="ff0000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01960" y="5715000"/>
            <a:ext cx="24112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15/10/2020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2937960" y="5715000"/>
            <a:ext cx="489636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Journée Contrôle et Commande IJCLAB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159400" y="5715000"/>
            <a:ext cx="2422080" cy="32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58D82A-5BFD-4287-A3DF-544F92B7125A}" type="slidenum">
              <a:rPr b="0" lang="fr-FR" sz="12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2289960" y="149400"/>
            <a:ext cx="5688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Lignes d’analyses : Instruments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 rot="16200000">
            <a:off x="4595400" y="1742400"/>
            <a:ext cx="5040000" cy="2833200"/>
          </a:xfrm>
          <a:prstGeom prst="rect">
            <a:avLst/>
          </a:prstGeom>
          <a:ln>
            <a:noFill/>
          </a:ln>
        </p:spPr>
      </p:pic>
      <p:sp>
        <p:nvSpPr>
          <p:cNvPr id="446" name="TextShape 5"/>
          <p:cNvSpPr txBox="1"/>
          <p:nvPr/>
        </p:nvSpPr>
        <p:spPr>
          <a:xfrm>
            <a:off x="324000" y="4176000"/>
            <a:ext cx="5283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Moteur </a:t>
            </a:r>
            <a:r>
              <a:rPr b="0" lang="fr-FR" sz="1800" spc="-1" strike="noStrike">
                <a:latin typeface="Arial"/>
              </a:rPr>
              <a:t>:Chassis Axmo,  Connexion ethernet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47" name="TextShape 6"/>
          <p:cNvSpPr txBox="1"/>
          <p:nvPr/>
        </p:nvSpPr>
        <p:spPr>
          <a:xfrm>
            <a:off x="360000" y="4644000"/>
            <a:ext cx="50454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Lentilles </a:t>
            </a:r>
            <a:r>
              <a:rPr b="0" lang="fr-FR" sz="1800" spc="-1" strike="noStrike">
                <a:latin typeface="Arial"/>
              </a:rPr>
              <a:t>: 14 Alimentations Spellman +14 relais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 </a:t>
            </a:r>
            <a:r>
              <a:rPr b="0" lang="fr-FR" sz="1800" spc="-1" strike="noStrike">
                <a:latin typeface="Arial"/>
              </a:rPr>
              <a:t>commandés par un module  ADAM,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 </a:t>
            </a:r>
            <a:r>
              <a:rPr b="0" lang="fr-FR" sz="1800" spc="-1" strike="noStrike">
                <a:latin typeface="Arial"/>
              </a:rPr>
              <a:t>conception et assemblage IPNO,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Connexion ethernet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48" name="TextShape 7"/>
          <p:cNvSpPr txBox="1"/>
          <p:nvPr/>
        </p:nvSpPr>
        <p:spPr>
          <a:xfrm>
            <a:off x="324000" y="3456000"/>
            <a:ext cx="5091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Déviateurs </a:t>
            </a:r>
            <a:r>
              <a:rPr b="0" lang="fr-FR" sz="1800" spc="-1" strike="noStrike">
                <a:latin typeface="Arial"/>
              </a:rPr>
              <a:t>:Module ISEG  24 alimentations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Connexion ethernet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49" name="TextShape 8"/>
          <p:cNvSpPr txBox="1"/>
          <p:nvPr/>
        </p:nvSpPr>
        <p:spPr>
          <a:xfrm>
            <a:off x="303840" y="2713680"/>
            <a:ext cx="4841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Collimateurs</a:t>
            </a:r>
            <a:r>
              <a:rPr b="0" lang="fr-FR" sz="1800" spc="-1" strike="noStrike">
                <a:latin typeface="Arial"/>
              </a:rPr>
              <a:t> 6x5 et 7x2 : Orsay physics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Connexion USB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2"/>
          <a:stretch/>
        </p:blipFill>
        <p:spPr>
          <a:xfrm>
            <a:off x="9000000" y="936000"/>
            <a:ext cx="1346400" cy="1796400"/>
          </a:xfrm>
          <a:prstGeom prst="rect">
            <a:avLst/>
          </a:prstGeom>
          <a:ln>
            <a:noFill/>
          </a:ln>
        </p:spPr>
      </p:pic>
      <p:sp>
        <p:nvSpPr>
          <p:cNvPr id="451" name="TextShape 9"/>
          <p:cNvSpPr txBox="1"/>
          <p:nvPr/>
        </p:nvSpPr>
        <p:spPr>
          <a:xfrm>
            <a:off x="8763840" y="2952000"/>
            <a:ext cx="1892160" cy="41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Collimateur 6x5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52" name="TextShape 10"/>
          <p:cNvSpPr txBox="1"/>
          <p:nvPr/>
        </p:nvSpPr>
        <p:spPr>
          <a:xfrm>
            <a:off x="324000" y="1872000"/>
            <a:ext cx="48700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800" spc="-1" strike="noStrike">
                <a:latin typeface="Arial"/>
              </a:rPr>
              <a:t>Caméras </a:t>
            </a:r>
            <a:r>
              <a:rPr b="0" lang="fr-FR" sz="1800" spc="-1" strike="noStrike">
                <a:latin typeface="Arial"/>
              </a:rPr>
              <a:t>: Alimentation → connexion ethernet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 </a:t>
            </a:r>
            <a:r>
              <a:rPr b="0" lang="fr-FR" sz="1800" spc="-1" strike="noStrike">
                <a:latin typeface="Arial"/>
              </a:rPr>
              <a:t>vidéo → connexion  USB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</p:txBody>
      </p:sp>
      <p:sp>
        <p:nvSpPr>
          <p:cNvPr id="453" name="Line 11"/>
          <p:cNvSpPr/>
          <p:nvPr/>
        </p:nvSpPr>
        <p:spPr>
          <a:xfrm>
            <a:off x="5328000" y="2088000"/>
            <a:ext cx="1440000" cy="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Line 12"/>
          <p:cNvSpPr/>
          <p:nvPr/>
        </p:nvSpPr>
        <p:spPr>
          <a:xfrm flipV="1">
            <a:off x="4752000" y="2520000"/>
            <a:ext cx="2808000" cy="50400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Line 13"/>
          <p:cNvSpPr/>
          <p:nvPr/>
        </p:nvSpPr>
        <p:spPr>
          <a:xfrm flipV="1">
            <a:off x="4752000" y="2448000"/>
            <a:ext cx="2520000" cy="36000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14"/>
          <p:cNvSpPr/>
          <p:nvPr/>
        </p:nvSpPr>
        <p:spPr>
          <a:xfrm>
            <a:off x="4968000" y="3816000"/>
            <a:ext cx="2016000" cy="7200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15"/>
          <p:cNvSpPr/>
          <p:nvPr/>
        </p:nvSpPr>
        <p:spPr>
          <a:xfrm>
            <a:off x="5112000" y="4392000"/>
            <a:ext cx="1656000" cy="7200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Line 16"/>
          <p:cNvSpPr/>
          <p:nvPr/>
        </p:nvSpPr>
        <p:spPr>
          <a:xfrm flipV="1">
            <a:off x="4968000" y="5112000"/>
            <a:ext cx="1944000" cy="216000"/>
          </a:xfrm>
          <a:prstGeom prst="line">
            <a:avLst/>
          </a:prstGeom>
          <a:ln w="38160">
            <a:solidFill>
              <a:srgbClr val="66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18920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2011-03-09T16:37:49Z</dcterms:created>
  <dc:creator>Luc Petizon</dc:creator>
  <dc:description/>
  <dc:language>fr-FR</dc:language>
  <cp:lastModifiedBy>COACOLO Jean_louis</cp:lastModifiedBy>
  <dcterms:modified xsi:type="dcterms:W3CDTF">2020-10-14T17:47:21Z</dcterms:modified>
  <cp:revision>1687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