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8" autoAdjust="0"/>
    <p:restoredTop sz="94660"/>
  </p:normalViewPr>
  <p:slideViewPr>
    <p:cSldViewPr snapToGrid="0">
      <p:cViewPr>
        <p:scale>
          <a:sx n="100" d="100"/>
          <a:sy n="100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C9344-6792-40E5-953E-499342BF61DD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9F959-CE88-47D1-B5C0-699FEFC7A49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75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449235" y="657384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449235" y="657384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24" descr="IPH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823" y="153888"/>
            <a:ext cx="207692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9" descr="IN2P3Filaire-Q_SignV c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705" y="153888"/>
            <a:ext cx="258823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125" y="156721"/>
            <a:ext cx="337074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51616"/>
            <a:ext cx="12192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6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 trans="10000" intensity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72818"/>
            <a:ext cx="12192000" cy="322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343472" y="1772818"/>
            <a:ext cx="9524304" cy="3204381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GB" altLang="fr-FR" noProof="0" dirty="0" smtClean="0"/>
          </a:p>
        </p:txBody>
      </p:sp>
      <p:sp>
        <p:nvSpPr>
          <p:cNvPr id="15361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431372" y="5100984"/>
            <a:ext cx="11557429" cy="1028316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fr-FR" altLang="fr-FR" noProof="0" smtClean="0"/>
              <a:t>Modifier le style des sous-titres du masque</a:t>
            </a:r>
            <a:endParaRPr lang="en-GB" altLang="fr-FR" noProof="0" dirty="0" smtClean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A2F4D1-79C7-4F80-A047-2724D524CAF8}" type="slidenum">
              <a:rPr lang="en-GB" smtClean="0"/>
              <a:t>‹N°›</a:t>
            </a:fld>
            <a:endParaRPr lang="en-GB"/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05/10/2021</a:t>
            </a:r>
            <a:endParaRPr lang="en-GB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84" y="153888"/>
            <a:ext cx="14365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5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449235" y="657384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449235" y="657384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pic>
        <p:nvPicPr>
          <p:cNvPr id="10" name="Image 16"/>
          <p:cNvPicPr>
            <a:picLocks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10000" intensity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772818"/>
            <a:ext cx="12192000" cy="321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343472" y="1772818"/>
            <a:ext cx="9524304" cy="3204381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en-GB" altLang="fr-FR" noProof="0" dirty="0" smtClean="0"/>
          </a:p>
        </p:txBody>
      </p:sp>
      <p:sp>
        <p:nvSpPr>
          <p:cNvPr id="15361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431372" y="5100984"/>
            <a:ext cx="11557429" cy="1028316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fr-FR" altLang="fr-FR" noProof="0" smtClean="0"/>
              <a:t>Modifier le style des sous-titres du masque</a:t>
            </a:r>
            <a:endParaRPr lang="en-GB" altLang="fr-FR" noProof="0" dirty="0" smtClean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A2F4D1-79C7-4F80-A047-2724D524CAF8}" type="slidenum">
              <a:rPr lang="en-GB" smtClean="0"/>
              <a:t>‹N°›</a:t>
            </a:fld>
            <a:endParaRPr lang="en-GB"/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05/10/2021</a:t>
            </a:r>
            <a:endParaRPr lang="en-GB"/>
          </a:p>
        </p:txBody>
      </p:sp>
      <p:pic>
        <p:nvPicPr>
          <p:cNvPr id="15" name="Imag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00" b="43700"/>
          <a:stretch>
            <a:fillRect/>
          </a:stretch>
        </p:blipFill>
        <p:spPr bwMode="auto">
          <a:xfrm>
            <a:off x="0" y="6524628"/>
            <a:ext cx="12192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77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000" y="972000"/>
            <a:ext cx="11760000" cy="5400000"/>
          </a:xfrm>
        </p:spPr>
        <p:txBody>
          <a:bodyPr/>
          <a:lstStyle>
            <a:lvl1pPr marL="360354" indent="-360354"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720707" indent="-360354"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 marL="1081061" indent="-361942"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 marL="1431890" indent="-352417"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 marL="1790655" indent="-358766"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800"/>
            </a:lvl6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" y="162000"/>
            <a:ext cx="12192000" cy="504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A2F4D1-79C7-4F80-A047-2724D524CAF8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05/10/2021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5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" y="162000"/>
            <a:ext cx="12192000" cy="504000"/>
          </a:xfrm>
        </p:spPr>
        <p:txBody>
          <a:bodyPr/>
          <a:lstStyle/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A2F4D1-79C7-4F80-A047-2724D524CAF8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05/10/2021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6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85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68802" y="6556375"/>
            <a:ext cx="364701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152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42600" y="6556378"/>
            <a:ext cx="126153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solidFill>
                  <a:srgbClr val="3C3C65"/>
                </a:solidFill>
                <a:cs typeface="Arial" panose="020B0604020202020204" pitchFamily="34" charset="0"/>
              </a:defRPr>
            </a:lvl1pPr>
          </a:lstStyle>
          <a:p>
            <a:fld id="{51A2F4D1-79C7-4F80-A047-2724D524CAF8}" type="slidenum">
              <a:rPr lang="en-GB" smtClean="0"/>
              <a:t>‹N°›</a:t>
            </a:fld>
            <a:endParaRPr lang="en-GB"/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00" y="972000"/>
            <a:ext cx="1176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smtClean="0"/>
              <a:t>Cliques pour modifier les styles du </a:t>
            </a:r>
            <a:r>
              <a:rPr lang="en-GB" altLang="fr-FR" noProof="0" dirty="0" err="1" smtClean="0"/>
              <a:t>texte</a:t>
            </a:r>
            <a:r>
              <a:rPr lang="en-GB" altLang="fr-FR" noProof="0" dirty="0" smtClean="0"/>
              <a:t> du masque</a:t>
            </a:r>
          </a:p>
          <a:p>
            <a:pPr lvl="1"/>
            <a:r>
              <a:rPr lang="en-GB" altLang="fr-FR" noProof="0" dirty="0" err="1" smtClean="0"/>
              <a:t>Deuxième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  <a:p>
            <a:pPr lvl="2"/>
            <a:r>
              <a:rPr lang="en-GB" altLang="fr-FR" noProof="0" dirty="0" err="1" smtClean="0"/>
              <a:t>Troisième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  <a:p>
            <a:pPr lvl="3"/>
            <a:r>
              <a:rPr lang="en-GB" altLang="fr-FR" noProof="0" dirty="0" err="1" smtClean="0"/>
              <a:t>Quatrième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  <a:p>
            <a:pPr lvl="4"/>
            <a:r>
              <a:rPr lang="en-GB" altLang="fr-FR" noProof="0" dirty="0" err="1" smtClean="0"/>
              <a:t>Cinquième</a:t>
            </a:r>
            <a:r>
              <a:rPr lang="en-GB" altLang="fr-FR" noProof="0" dirty="0" smtClean="0"/>
              <a:t> </a:t>
            </a:r>
            <a:r>
              <a:rPr lang="en-GB" altLang="fr-FR" noProof="0" dirty="0" err="1" smtClean="0"/>
              <a:t>niveau</a:t>
            </a:r>
            <a:endParaRPr lang="en-GB" altLang="fr-FR" noProof="0" dirty="0" smtClean="0"/>
          </a:p>
        </p:txBody>
      </p:sp>
      <p:sp>
        <p:nvSpPr>
          <p:cNvPr id="152602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684" y="6588125"/>
            <a:ext cx="451273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smtClean="0"/>
              <a:t>05/10/2021</a:t>
            </a:r>
            <a:endParaRPr lang="en-GB"/>
          </a:p>
        </p:txBody>
      </p:sp>
      <p:sp>
        <p:nvSpPr>
          <p:cNvPr id="1030" name="Text Box 28"/>
          <p:cNvSpPr txBox="1">
            <a:spLocks noChangeArrowheads="1"/>
          </p:cNvSpPr>
          <p:nvPr/>
        </p:nvSpPr>
        <p:spPr bwMode="auto">
          <a:xfrm>
            <a:off x="4449235" y="6469065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sp>
        <p:nvSpPr>
          <p:cNvPr id="1031" name="Text Box 29"/>
          <p:cNvSpPr txBox="1">
            <a:spLocks noChangeArrowheads="1"/>
          </p:cNvSpPr>
          <p:nvPr/>
        </p:nvSpPr>
        <p:spPr bwMode="auto">
          <a:xfrm>
            <a:off x="4449235" y="6469065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9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200" b="0" dirty="0" smtClean="0">
              <a:solidFill>
                <a:schemeClr val="tx1"/>
              </a:solidFill>
            </a:endParaRPr>
          </a:p>
        </p:txBody>
      </p:sp>
      <p:pic>
        <p:nvPicPr>
          <p:cNvPr id="1032" name="Imag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124" b="41423"/>
          <a:stretch>
            <a:fillRect/>
          </a:stretch>
        </p:blipFill>
        <p:spPr bwMode="auto">
          <a:xfrm>
            <a:off x="0" y="3"/>
            <a:ext cx="12192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0" y="162718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err="1" smtClean="0"/>
              <a:t>Cliquez</a:t>
            </a:r>
            <a:r>
              <a:rPr lang="en-GB" altLang="fr-FR" noProof="0" dirty="0" smtClean="0"/>
              <a:t> pour modifier le style du titre</a:t>
            </a:r>
          </a:p>
        </p:txBody>
      </p:sp>
      <p:pic>
        <p:nvPicPr>
          <p:cNvPr id="1034" name="Imag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00" b="43700"/>
          <a:stretch>
            <a:fillRect/>
          </a:stretch>
        </p:blipFill>
        <p:spPr bwMode="auto">
          <a:xfrm>
            <a:off x="0" y="6524628"/>
            <a:ext cx="12192000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3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60354" indent="-360354" algn="l" rtl="0" eaLnBrk="1" fontAlgn="base" hangingPunct="1">
        <a:spcBef>
          <a:spcPct val="20000"/>
        </a:spcBef>
        <a:spcAft>
          <a:spcPct val="0"/>
        </a:spcAft>
        <a:buClr>
          <a:srgbClr val="3C3C65"/>
        </a:buClr>
        <a:buSzPct val="75000"/>
        <a:buFont typeface="Wingdings" panose="05000000000000000000" pitchFamily="2" charset="2"/>
        <a:buChar char="n"/>
        <a:defRPr sz="2400" kern="1200">
          <a:solidFill>
            <a:srgbClr val="3C3C65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20707" indent="-360354" algn="l" rtl="0" eaLnBrk="1" fontAlgn="base" hangingPunct="1">
        <a:spcBef>
          <a:spcPct val="20000"/>
        </a:spcBef>
        <a:spcAft>
          <a:spcPct val="0"/>
        </a:spcAft>
        <a:buClr>
          <a:srgbClr val="3C3C65"/>
        </a:buClr>
        <a:buSzPct val="80000"/>
        <a:buFont typeface="Wingdings" panose="05000000000000000000" pitchFamily="2" charset="2"/>
        <a:buChar char="Ä"/>
        <a:defRPr sz="2000" kern="1200">
          <a:solidFill>
            <a:srgbClr val="3C3C65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081061" indent="-361942" algn="l" rtl="0" eaLnBrk="1" fontAlgn="base" hangingPunct="1">
        <a:spcBef>
          <a:spcPct val="20000"/>
        </a:spcBef>
        <a:spcAft>
          <a:spcPct val="0"/>
        </a:spcAft>
        <a:buClr>
          <a:srgbClr val="3C3C65"/>
        </a:buClr>
        <a:buSzPct val="65000"/>
        <a:buFont typeface="Wingdings" panose="05000000000000000000" pitchFamily="2" charset="2"/>
        <a:buChar char="n"/>
        <a:defRPr sz="1800" kern="1200">
          <a:solidFill>
            <a:srgbClr val="3C3C65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431890" indent="-352417" algn="l" rtl="0" eaLnBrk="1" fontAlgn="base" hangingPunct="1">
        <a:spcBef>
          <a:spcPct val="20000"/>
        </a:spcBef>
        <a:spcAft>
          <a:spcPct val="0"/>
        </a:spcAft>
        <a:buClr>
          <a:srgbClr val="3C3C65"/>
        </a:buClr>
        <a:buSzPct val="70000"/>
        <a:buFont typeface="Wingdings" panose="05000000000000000000" pitchFamily="2" charset="2"/>
        <a:buChar char="¨"/>
        <a:defRPr sz="1800" kern="1200">
          <a:solidFill>
            <a:srgbClr val="3C3C65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790655" indent="-358766" algn="l" rtl="0" eaLnBrk="1" fontAlgn="base" hangingPunct="1">
        <a:spcBef>
          <a:spcPct val="20000"/>
        </a:spcBef>
        <a:spcAft>
          <a:spcPct val="0"/>
        </a:spcAft>
        <a:buClr>
          <a:srgbClr val="3C3C65"/>
        </a:buClr>
        <a:buFont typeface="Wingdings" panose="05000000000000000000" pitchFamily="2" charset="2"/>
        <a:buChar char="§"/>
        <a:defRPr sz="1600" kern="1200">
          <a:solidFill>
            <a:srgbClr val="3C3C65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QUARTET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Quadruple </a:t>
            </a:r>
            <a:r>
              <a:rPr lang="en-GB" dirty="0" err="1"/>
              <a:t>measUrements</a:t>
            </a:r>
            <a:r>
              <a:rPr lang="en-GB" dirty="0"/>
              <a:t> with Active pixel </a:t>
            </a:r>
            <a:r>
              <a:rPr lang="en-GB" dirty="0" err="1"/>
              <a:t>detecTors</a:t>
            </a:r>
            <a:r>
              <a:rPr lang="en-GB" dirty="0"/>
              <a:t> for </a:t>
            </a:r>
            <a:r>
              <a:rPr lang="en-GB" dirty="0" err="1"/>
              <a:t>particlE</a:t>
            </a:r>
            <a:r>
              <a:rPr lang="en-GB" dirty="0"/>
              <a:t> Tracking</a:t>
            </a:r>
          </a:p>
        </p:txBody>
      </p:sp>
    </p:spTree>
    <p:extLst>
      <p:ext uri="{BB962C8B-B14F-4D97-AF65-F5344CB8AC3E}">
        <p14:creationId xmlns:p14="http://schemas.microsoft.com/office/powerpoint/2010/main" val="10416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1999" y="972000"/>
            <a:ext cx="6125312" cy="5400000"/>
          </a:xfrm>
        </p:spPr>
        <p:txBody>
          <a:bodyPr/>
          <a:lstStyle/>
          <a:p>
            <a:r>
              <a:rPr lang="fr-FR" sz="2000" dirty="0" smtClean="0"/>
              <a:t>Développement d’une architecture MAPS 4D</a:t>
            </a:r>
          </a:p>
          <a:p>
            <a:pPr lvl="1"/>
            <a:r>
              <a:rPr lang="fr-FR" sz="1800" dirty="0" smtClean="0"/>
              <a:t>TOWER 180 nm</a:t>
            </a:r>
          </a:p>
          <a:p>
            <a:pPr lvl="1"/>
            <a:r>
              <a:rPr lang="fr-FR" sz="1800" dirty="0" smtClean="0"/>
              <a:t>Etiquetage en temps à 2 ns</a:t>
            </a:r>
          </a:p>
          <a:p>
            <a:pPr lvl="1"/>
            <a:r>
              <a:rPr lang="fr-FR" sz="1800" dirty="0" smtClean="0"/>
              <a:t>Matrice équivalente à 32 par 64 pixels</a:t>
            </a:r>
          </a:p>
          <a:p>
            <a:pPr lvl="1"/>
            <a:r>
              <a:rPr lang="fr-FR" sz="1800" dirty="0" smtClean="0"/>
              <a:t>Pas du pixel ~50 µm</a:t>
            </a:r>
          </a:p>
          <a:p>
            <a:pPr lvl="1"/>
            <a:r>
              <a:rPr lang="fr-FR" sz="1800" dirty="0" smtClean="0"/>
              <a:t>Circuit sans front-end</a:t>
            </a:r>
          </a:p>
          <a:p>
            <a:pPr lvl="2"/>
            <a:r>
              <a:rPr lang="fr-FR" sz="1600" dirty="0" smtClean="0">
                <a:sym typeface="Wingdings" panose="05000000000000000000" pitchFamily="2" charset="2"/>
              </a:rPr>
              <a:t>utilisation du pixel à 50 %</a:t>
            </a:r>
            <a:endParaRPr lang="fr-FR" sz="1600" dirty="0" smtClean="0"/>
          </a:p>
          <a:p>
            <a:r>
              <a:rPr lang="fr-FR" sz="2000" dirty="0" smtClean="0"/>
              <a:t>Réutilisation du séquenceur de MIMOSIS0</a:t>
            </a:r>
          </a:p>
          <a:p>
            <a:pPr lvl="1"/>
            <a:r>
              <a:rPr lang="fr-FR" sz="1800" dirty="0" smtClean="0"/>
              <a:t>4</a:t>
            </a:r>
            <a:r>
              <a:rPr lang="fr-FR" sz="1800" baseline="30000" dirty="0" smtClean="0"/>
              <a:t>ième</a:t>
            </a:r>
            <a:r>
              <a:rPr lang="fr-FR" sz="1800" dirty="0" smtClean="0"/>
              <a:t> développement utilisant ce séquenceur</a:t>
            </a:r>
          </a:p>
          <a:p>
            <a:r>
              <a:rPr lang="fr-FR" sz="2000" dirty="0" smtClean="0"/>
              <a:t>Nouveau bloc I2C</a:t>
            </a:r>
          </a:p>
          <a:p>
            <a:pPr lvl="1"/>
            <a:r>
              <a:rPr lang="fr-FR" sz="1800" dirty="0" smtClean="0"/>
              <a:t>Plus respectueux du standard</a:t>
            </a:r>
          </a:p>
          <a:p>
            <a:pPr lvl="1"/>
            <a:r>
              <a:rPr lang="fr-FR" sz="1800" dirty="0" smtClean="0"/>
              <a:t>Utilisation de l’horloge maître</a:t>
            </a:r>
          </a:p>
          <a:p>
            <a:pPr lvl="1"/>
            <a:r>
              <a:rPr lang="fr-FR" sz="1800" dirty="0"/>
              <a:t>Développement réutilisé dans PICMIC</a:t>
            </a:r>
          </a:p>
          <a:p>
            <a:pPr lvl="1"/>
            <a:r>
              <a:rPr lang="fr-FR" sz="1800" dirty="0" smtClean="0"/>
              <a:t>Validation via </a:t>
            </a:r>
            <a:r>
              <a:rPr lang="fr-FR" sz="1800" dirty="0" err="1" smtClean="0"/>
              <a:t>Protium</a:t>
            </a:r>
            <a:endParaRPr lang="fr-FR" sz="1800" dirty="0" smtClean="0"/>
          </a:p>
          <a:p>
            <a:r>
              <a:rPr lang="fr-FR" sz="2000" dirty="0" smtClean="0"/>
              <a:t>Utilisation du flot Digital On Top hiérarchique via </a:t>
            </a:r>
            <a:r>
              <a:rPr lang="fr-FR" sz="2000" dirty="0" err="1" smtClean="0"/>
              <a:t>flowkit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 de lecture d’un MAPS 4D</a:t>
            </a:r>
            <a:endParaRPr lang="en-GB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828" y="1053548"/>
            <a:ext cx="5746055" cy="3386185"/>
          </a:xfrm>
          <a:prstGeom prst="rect">
            <a:avLst/>
          </a:prstGeom>
        </p:spPr>
      </p:pic>
      <p:sp>
        <p:nvSpPr>
          <p:cNvPr id="62" name="Espace réservé de la date 6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05/10/2021</a:t>
            </a:r>
            <a:endParaRPr lang="en-GB"/>
          </a:p>
        </p:txBody>
      </p:sp>
      <p:sp>
        <p:nvSpPr>
          <p:cNvPr id="63" name="Espace réservé du pied de page 6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64" name="Espace réservé du numéro de diapositive 6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2F4D1-79C7-4F80-A047-2724D524CAF8}" type="slidenum">
              <a:rPr lang="en-GB" smtClean="0"/>
              <a:t>10</a:t>
            </a:fld>
            <a:endParaRPr lang="en-GB"/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977" y="3886200"/>
            <a:ext cx="3380607" cy="25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9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de l’étiquetage en temps au niveau pixel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867525" y="1076325"/>
            <a:ext cx="3942933" cy="2330783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>
            <a:solidFill>
              <a:schemeClr val="bg2">
                <a:lumMod val="40000"/>
                <a:lumOff val="60000"/>
              </a:schemeClr>
            </a:solidFill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Groupe de 2x4 pixels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91999" y="972000"/>
            <a:ext cx="6332046" cy="5381092"/>
          </a:xfrm>
        </p:spPr>
        <p:txBody>
          <a:bodyPr/>
          <a:lstStyle/>
          <a:p>
            <a:r>
              <a:rPr lang="fr-FR" sz="2000" dirty="0" smtClean="0"/>
              <a:t>Etiquette du temps d’arrivée d’un évènement sur un des 8 pixels</a:t>
            </a:r>
          </a:p>
          <a:p>
            <a:r>
              <a:rPr lang="fr-FR" sz="2000" dirty="0" smtClean="0"/>
              <a:t>Blocs de 2x4 pixels pour mise en commun de la logique</a:t>
            </a:r>
          </a:p>
          <a:p>
            <a:pPr lvl="1"/>
            <a:r>
              <a:rPr lang="fr-FR" sz="1800" dirty="0" smtClean="0"/>
              <a:t>Oscillateur à 500 MHz</a:t>
            </a:r>
          </a:p>
          <a:p>
            <a:pPr lvl="1"/>
            <a:r>
              <a:rPr lang="fr-FR" sz="1800" dirty="0" smtClean="0"/>
              <a:t>Compteur 5 bits pour le compteur fin</a:t>
            </a:r>
          </a:p>
          <a:p>
            <a:pPr lvl="2"/>
            <a:r>
              <a:rPr lang="fr-FR" sz="1600" dirty="0" smtClean="0"/>
              <a:t>Compte le temps entre l’arrivé de l’événement et le premier front de l’horloge principale</a:t>
            </a:r>
          </a:p>
          <a:p>
            <a:pPr lvl="2"/>
            <a:r>
              <a:rPr lang="fr-FR" sz="1600" dirty="0" smtClean="0"/>
              <a:t>Codage Gray pour limiter l’erreur lors de métastabilité</a:t>
            </a:r>
          </a:p>
          <a:p>
            <a:pPr lvl="1"/>
            <a:r>
              <a:rPr lang="fr-FR" sz="1800" dirty="0" smtClean="0"/>
              <a:t>Compteur 3 bits pour le compteur grossier</a:t>
            </a:r>
          </a:p>
          <a:p>
            <a:pPr lvl="2"/>
            <a:r>
              <a:rPr lang="fr-FR" sz="1600" dirty="0" smtClean="0"/>
              <a:t>Compte le temps entre l’arrivé de l’événement et sa lecture par un encodeur de priorité</a:t>
            </a:r>
          </a:p>
          <a:p>
            <a:pPr lvl="1"/>
            <a:r>
              <a:rPr lang="fr-FR" sz="1800" dirty="0" smtClean="0"/>
              <a:t>Encodeur de priorité pour lire le groupe de pixels touché</a:t>
            </a:r>
          </a:p>
          <a:p>
            <a:pPr lvl="2"/>
            <a:r>
              <a:rPr lang="fr-FR" sz="1600" dirty="0" smtClean="0"/>
              <a:t>Bloque la lecture des autres groupes</a:t>
            </a:r>
          </a:p>
          <a:p>
            <a:pPr lvl="1"/>
            <a:r>
              <a:rPr lang="fr-FR" sz="1800" dirty="0" smtClean="0"/>
              <a:t>Registre pour mémoriser un instantané des pixels touchés</a:t>
            </a:r>
          </a:p>
          <a:p>
            <a:r>
              <a:rPr lang="fr-FR" sz="2200" dirty="0" smtClean="0"/>
              <a:t>Le temps d’arrivé est déduit des</a:t>
            </a:r>
          </a:p>
          <a:p>
            <a:pPr lvl="1"/>
            <a:r>
              <a:rPr lang="fr-FR" sz="1800" dirty="0" smtClean="0"/>
              <a:t>Compteurs fin, grossier dans le groupe de pixels</a:t>
            </a:r>
          </a:p>
          <a:p>
            <a:pPr lvl="1"/>
            <a:r>
              <a:rPr lang="fr-FR" sz="1800" dirty="0" smtClean="0"/>
              <a:t>Compteur global situé à l’extérieur de la matrice</a:t>
            </a:r>
            <a:endParaRPr lang="fr-FR" sz="1800" dirty="0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83071" y="3735929"/>
            <a:ext cx="5259650" cy="249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05/10/2021</a:t>
            </a:r>
            <a:endParaRPr lang="en-GB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2F4D1-79C7-4F80-A047-2724D524CAF8}" type="slidenum">
              <a:rPr lang="en-GB" smtClean="0"/>
              <a:t>11</a:t>
            </a:fld>
            <a:endParaRPr lang="en-GB"/>
          </a:p>
        </p:txBody>
      </p:sp>
      <p:pic>
        <p:nvPicPr>
          <p:cNvPr id="218" name="Image 2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146" y="1126708"/>
            <a:ext cx="5174754" cy="2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0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Réalisations</a:t>
            </a:r>
          </a:p>
          <a:p>
            <a:pPr lvl="1"/>
            <a:r>
              <a:rPr lang="fr-FR" dirty="0" smtClean="0"/>
              <a:t>Grâce aux synergies des différents projets, soumissions de 3 circuits</a:t>
            </a:r>
          </a:p>
          <a:p>
            <a:pPr lvl="1"/>
            <a:r>
              <a:rPr lang="fr-FR" dirty="0"/>
              <a:t>E</a:t>
            </a:r>
            <a:r>
              <a:rPr lang="fr-FR" dirty="0" smtClean="0"/>
              <a:t>tiquetage en temps, avec une consommation inférieure au µA par pixel :</a:t>
            </a:r>
          </a:p>
          <a:p>
            <a:pPr lvl="2"/>
            <a:r>
              <a:rPr lang="fr-FR" dirty="0" smtClean="0"/>
              <a:t>dizaine de nanoseconde en 180 nm </a:t>
            </a:r>
          </a:p>
          <a:p>
            <a:pPr lvl="2"/>
            <a:r>
              <a:rPr lang="fr-FR" dirty="0" smtClean="0"/>
              <a:t>inférieur à la nanoseconde en 65 nm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rchitecture de lecture de cet étiquetage avec un pitch de l’ordre de 50 µm (moins en 65 nm)</a:t>
            </a:r>
          </a:p>
          <a:p>
            <a:r>
              <a:rPr lang="fr-FR" dirty="0" smtClean="0"/>
              <a:t>Suites</a:t>
            </a:r>
          </a:p>
          <a:p>
            <a:pPr lvl="1"/>
            <a:r>
              <a:rPr lang="fr-FR" dirty="0" smtClean="0"/>
              <a:t>Développement de circuits en fonction des projets et de leur cahier des charges</a:t>
            </a:r>
          </a:p>
          <a:p>
            <a:pPr lvl="2"/>
            <a:r>
              <a:rPr lang="fr-FR" dirty="0" smtClean="0"/>
              <a:t>Optimisation en fonction de la vitesse, de la consommation et de la granularité</a:t>
            </a:r>
          </a:p>
          <a:p>
            <a:pPr lvl="2"/>
            <a:r>
              <a:rPr lang="fr-FR" dirty="0" err="1" smtClean="0"/>
              <a:t>MIMOSISFast</a:t>
            </a:r>
            <a:r>
              <a:rPr lang="fr-FR" dirty="0" smtClean="0"/>
              <a:t> : Ampli rapide avec système de lecture simple </a:t>
            </a:r>
            <a:r>
              <a:rPr lang="fr-FR" dirty="0" smtClean="0">
                <a:sym typeface="Wingdings" panose="05000000000000000000" pitchFamily="2" charset="2"/>
              </a:rPr>
              <a:t> étiquetage de quelques 100 de nanosecondes</a:t>
            </a:r>
          </a:p>
          <a:p>
            <a:pPr lvl="1"/>
            <a:r>
              <a:rPr lang="fr-FR" dirty="0" smtClean="0"/>
              <a:t>En adéquation avec les objectifs ECFA pour les capteurs monolithiques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05/10/2021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2F4D1-79C7-4F80-A047-2724D524CA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7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 principal du projet :</a:t>
            </a:r>
          </a:p>
          <a:p>
            <a:pPr lvl="1"/>
            <a:r>
              <a:rPr lang="fr-FR" dirty="0" smtClean="0"/>
              <a:t>Etude de la faisabilité de la mesure de temps pour les MAPS fins et granulaires</a:t>
            </a:r>
          </a:p>
          <a:p>
            <a:pPr lvl="2"/>
            <a:r>
              <a:rPr lang="fr-FR" dirty="0" smtClean="0"/>
              <a:t>Mesure du temps </a:t>
            </a:r>
            <a:r>
              <a:rPr lang="fr-FR" dirty="0" smtClean="0"/>
              <a:t>inférieur à la </a:t>
            </a:r>
            <a:r>
              <a:rPr lang="fr-FR" dirty="0" smtClean="0"/>
              <a:t>nanoseconde par groupe de quelques pixels</a:t>
            </a:r>
          </a:p>
          <a:p>
            <a:pPr lvl="2"/>
            <a:r>
              <a:rPr lang="fr-FR" dirty="0" smtClean="0"/>
              <a:t>Fins et granulaires implique un encombrement réduit et une faible consommation </a:t>
            </a:r>
            <a:endParaRPr lang="fr-FR" dirty="0" smtClean="0"/>
          </a:p>
          <a:p>
            <a:pPr lvl="3"/>
            <a:r>
              <a:rPr lang="fr-FR" dirty="0">
                <a:sym typeface="Wingdings" panose="05000000000000000000" pitchFamily="2" charset="2"/>
              </a:rPr>
              <a:t>P</a:t>
            </a:r>
            <a:r>
              <a:rPr lang="fr-FR" dirty="0" smtClean="0">
                <a:sym typeface="Wingdings" panose="05000000000000000000" pitchFamily="2" charset="2"/>
              </a:rPr>
              <a:t>itch </a:t>
            </a:r>
            <a:r>
              <a:rPr lang="fr-FR" dirty="0" smtClean="0">
                <a:sym typeface="Wingdings" panose="05000000000000000000" pitchFamily="2" charset="2"/>
              </a:rPr>
              <a:t>~ 50 </a:t>
            </a:r>
            <a:r>
              <a:rPr lang="fr-FR" dirty="0" smtClean="0">
                <a:sym typeface="Wingdings" panose="05000000000000000000" pitchFamily="2" charset="2"/>
              </a:rPr>
              <a:t>µm</a:t>
            </a:r>
          </a:p>
          <a:p>
            <a:pPr lvl="3"/>
            <a:r>
              <a:rPr lang="fr-FR" dirty="0" smtClean="0">
                <a:sym typeface="Wingdings" panose="05000000000000000000" pitchFamily="2" charset="2"/>
              </a:rPr>
              <a:t>Courant analogique &lt; 1µA/pixel</a:t>
            </a:r>
            <a:endParaRPr lang="fr-FR" dirty="0" smtClean="0"/>
          </a:p>
          <a:p>
            <a:r>
              <a:rPr lang="fr-FR" dirty="0" smtClean="0"/>
              <a:t>Le projet se déroule en 3 phases :</a:t>
            </a:r>
          </a:p>
          <a:p>
            <a:pPr lvl="1"/>
            <a:r>
              <a:rPr lang="fr-FR" dirty="0" smtClean="0"/>
              <a:t>Etude de la collection de charge et de l’amplification en technologie TOWER 180 nm CIS</a:t>
            </a:r>
          </a:p>
          <a:p>
            <a:pPr lvl="1"/>
            <a:r>
              <a:rPr lang="fr-FR" dirty="0"/>
              <a:t>Etude de la collection de charge et de l’amplification en technologie TOWER </a:t>
            </a:r>
            <a:r>
              <a:rPr lang="fr-FR" dirty="0" smtClean="0"/>
              <a:t>65 nm CIS</a:t>
            </a:r>
          </a:p>
          <a:p>
            <a:pPr lvl="1"/>
            <a:r>
              <a:rPr lang="fr-FR" dirty="0" smtClean="0"/>
              <a:t>Conception d’une architecture de matrice permettant la mesure du temps au niveau pixel en TOWER 180 nm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05/10/2021</a:t>
            </a:r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2F4D1-79C7-4F80-A047-2724D524CAF8}" type="slidenum">
              <a:rPr lang="en-GB" smtClean="0"/>
              <a:t>2</a:t>
            </a:fld>
            <a:endParaRPr lang="en-GB"/>
          </a:p>
        </p:txBody>
      </p:sp>
      <p:sp>
        <p:nvSpPr>
          <p:cNvPr id="7" name="Accolade fermante 6"/>
          <p:cNvSpPr/>
          <p:nvPr/>
        </p:nvSpPr>
        <p:spPr bwMode="auto">
          <a:xfrm>
            <a:off x="4800600" y="2409825"/>
            <a:ext cx="390525" cy="676275"/>
          </a:xfrm>
          <a:prstGeom prst="rightBrace">
            <a:avLst/>
          </a:prstGeom>
          <a:noFill/>
          <a:ln w="15875">
            <a:solidFill>
              <a:schemeClr val="accent6">
                <a:lumMod val="50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3525" marR="0" indent="-2635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09414" y="2563296"/>
            <a:ext cx="320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</a:t>
            </a:r>
            <a:r>
              <a:rPr lang="en-GB" sz="1800" b="0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r>
              <a:rPr lang="en-GB" sz="1800" b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/cm² sur la surface active</a:t>
            </a:r>
            <a:endParaRPr lang="en-GB" sz="1800" b="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Solid state detectors for future </a:t>
            </a:r>
            <a:r>
              <a:rPr lang="en-GB" dirty="0" smtClean="0"/>
              <a:t>(</a:t>
            </a:r>
            <a:r>
              <a:rPr lang="en-GB" dirty="0"/>
              <a:t>4D) </a:t>
            </a:r>
            <a:r>
              <a:rPr lang="en-GB" dirty="0" smtClean="0"/>
              <a:t>trackers 1/2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2F4D1-79C7-4F80-A047-2724D524CAF8}" type="slidenum">
              <a:rPr lang="en-GB" smtClean="0"/>
              <a:t>3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05/10/2021</a:t>
            </a:r>
            <a:endParaRPr lang="en-GB"/>
          </a:p>
        </p:txBody>
      </p:sp>
      <p:sp>
        <p:nvSpPr>
          <p:cNvPr id="8" name="Rettangolo con angoli arrotondati 6">
            <a:extLst>
              <a:ext uri="{FF2B5EF4-FFF2-40B4-BE49-F238E27FC236}">
                <a16:creationId xmlns:a16="http://schemas.microsoft.com/office/drawing/2014/main" id="{05A71907-FE81-484B-891C-F47252E5904F}"/>
              </a:ext>
            </a:extLst>
          </p:cNvPr>
          <p:cNvSpPr/>
          <p:nvPr/>
        </p:nvSpPr>
        <p:spPr>
          <a:xfrm>
            <a:off x="3056238" y="2300172"/>
            <a:ext cx="1502913" cy="5494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  <a:cs typeface="Calibri"/>
              </a:rPr>
              <a:t>With</a:t>
            </a:r>
            <a:r>
              <a:rPr lang="en-US" sz="1200" b="1" dirty="0">
                <a:latin typeface="Calibri"/>
                <a:cs typeface="Calibri"/>
              </a:rPr>
              <a:t/>
            </a:r>
            <a:br>
              <a:rPr lang="en-US" sz="1200" b="1" dirty="0">
                <a:latin typeface="Calibri"/>
                <a:cs typeface="Calibri"/>
              </a:rPr>
            </a:br>
            <a:r>
              <a:rPr lang="en-US" sz="1200" b="1" dirty="0">
                <a:solidFill>
                  <a:schemeClr val="tx1"/>
                </a:solidFill>
                <a:latin typeface="Calibri"/>
                <a:cs typeface="Calibri"/>
              </a:rPr>
              <a:t>avalanche gain</a:t>
            </a:r>
          </a:p>
        </p:txBody>
      </p:sp>
      <p:sp>
        <p:nvSpPr>
          <p:cNvPr id="9" name="Rettangolo con angoli arrotondati 7">
            <a:extLst>
              <a:ext uri="{FF2B5EF4-FFF2-40B4-BE49-F238E27FC236}">
                <a16:creationId xmlns:a16="http://schemas.microsoft.com/office/drawing/2014/main" id="{7F7DD68C-1217-4E34-808E-FD117EFEA163}"/>
              </a:ext>
            </a:extLst>
          </p:cNvPr>
          <p:cNvSpPr/>
          <p:nvPr/>
        </p:nvSpPr>
        <p:spPr>
          <a:xfrm>
            <a:off x="7181036" y="2334419"/>
            <a:ext cx="1313346" cy="54942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Calibri"/>
                <a:cs typeface="Calibri"/>
              </a:rPr>
              <a:t>Without avalanche gain</a:t>
            </a:r>
          </a:p>
        </p:txBody>
      </p:sp>
      <p:sp>
        <p:nvSpPr>
          <p:cNvPr id="10" name="Rettangolo con angoli arrotondati 8">
            <a:extLst>
              <a:ext uri="{FF2B5EF4-FFF2-40B4-BE49-F238E27FC236}">
                <a16:creationId xmlns:a16="http://schemas.microsoft.com/office/drawing/2014/main" id="{3C6554F0-F68F-4839-9458-3366DFF838CB}"/>
              </a:ext>
            </a:extLst>
          </p:cNvPr>
          <p:cNvSpPr/>
          <p:nvPr/>
        </p:nvSpPr>
        <p:spPr>
          <a:xfrm>
            <a:off x="2261952" y="3884793"/>
            <a:ext cx="1501705" cy="532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>
                <a:solidFill>
                  <a:schemeClr val="tx1"/>
                </a:solidFill>
                <a:latin typeface="Calibri"/>
                <a:cs typeface="Calibri"/>
              </a:rPr>
              <a:t>Sub-geiger mode (</a:t>
            </a:r>
            <a:r>
              <a:rPr lang="it-IT" sz="1200" b="1" err="1">
                <a:solidFill>
                  <a:schemeClr val="tx1"/>
                </a:solidFill>
                <a:latin typeface="Calibri"/>
                <a:cs typeface="Calibri"/>
              </a:rPr>
              <a:t>LGADs</a:t>
            </a:r>
            <a:r>
              <a:rPr lang="it-IT" sz="1200" b="1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it-IT" sz="1200" b="1" err="1">
                <a:solidFill>
                  <a:schemeClr val="tx1"/>
                </a:solidFill>
                <a:latin typeface="Calibri"/>
                <a:cs typeface="Calibri"/>
              </a:rPr>
              <a:t>APDs</a:t>
            </a:r>
            <a:r>
              <a:rPr lang="it-IT" sz="1200" b="1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1" name="Rettangolo con angoli arrotondati 9">
            <a:extLst>
              <a:ext uri="{FF2B5EF4-FFF2-40B4-BE49-F238E27FC236}">
                <a16:creationId xmlns:a16="http://schemas.microsoft.com/office/drawing/2014/main" id="{864E9FC4-550B-45B1-A70B-63040C9BC247}"/>
              </a:ext>
            </a:extLst>
          </p:cNvPr>
          <p:cNvSpPr/>
          <p:nvPr/>
        </p:nvSpPr>
        <p:spPr>
          <a:xfrm>
            <a:off x="3831152" y="3884793"/>
            <a:ext cx="1502131" cy="5322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Calibri"/>
                <a:cs typeface="Calibri"/>
              </a:rPr>
              <a:t>Geiger mode (</a:t>
            </a:r>
            <a:r>
              <a:rPr lang="it-IT" sz="1200" b="1" dirty="0" err="1">
                <a:solidFill>
                  <a:schemeClr val="tx1"/>
                </a:solidFill>
                <a:latin typeface="Calibri"/>
                <a:cs typeface="Calibri"/>
              </a:rPr>
              <a:t>SPADs</a:t>
            </a:r>
            <a:r>
              <a:rPr lang="it-IT" sz="1200" b="1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</p:txBody>
      </p:sp>
      <p:cxnSp>
        <p:nvCxnSpPr>
          <p:cNvPr id="12" name="Connettore diritto 18">
            <a:extLst>
              <a:ext uri="{FF2B5EF4-FFF2-40B4-BE49-F238E27FC236}">
                <a16:creationId xmlns:a16="http://schemas.microsoft.com/office/drawing/2014/main" id="{FE0D3E53-074A-4BCD-BDED-144E10FCF44E}"/>
              </a:ext>
            </a:extLst>
          </p:cNvPr>
          <p:cNvCxnSpPr>
            <a:cxnSpLocks/>
          </p:cNvCxnSpPr>
          <p:nvPr/>
        </p:nvCxnSpPr>
        <p:spPr>
          <a:xfrm flipH="1">
            <a:off x="2978559" y="2875281"/>
            <a:ext cx="832307" cy="10095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9">
            <a:extLst>
              <a:ext uri="{FF2B5EF4-FFF2-40B4-BE49-F238E27FC236}">
                <a16:creationId xmlns:a16="http://schemas.microsoft.com/office/drawing/2014/main" id="{CF80335A-678D-4BA8-A42E-5B4D28DC6A4C}"/>
              </a:ext>
            </a:extLst>
          </p:cNvPr>
          <p:cNvCxnSpPr>
            <a:cxnSpLocks/>
          </p:cNvCxnSpPr>
          <p:nvPr/>
        </p:nvCxnSpPr>
        <p:spPr>
          <a:xfrm>
            <a:off x="3796789" y="2875281"/>
            <a:ext cx="776868" cy="100951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con angoli arrotondati 10">
            <a:extLst>
              <a:ext uri="{FF2B5EF4-FFF2-40B4-BE49-F238E27FC236}">
                <a16:creationId xmlns:a16="http://schemas.microsoft.com/office/drawing/2014/main" id="{100B17A1-4499-428B-82C6-100C4C5FDAF2}"/>
              </a:ext>
            </a:extLst>
          </p:cNvPr>
          <p:cNvSpPr/>
          <p:nvPr/>
        </p:nvSpPr>
        <p:spPr>
          <a:xfrm>
            <a:off x="1393516" y="5194877"/>
            <a:ext cx="1000894" cy="5751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Calibri"/>
                <a:cs typeface="Calibri"/>
              </a:rPr>
              <a:t>DC-</a:t>
            </a:r>
            <a:r>
              <a:rPr lang="it-IT" sz="1200" b="1" dirty="0" err="1">
                <a:solidFill>
                  <a:schemeClr val="tx1"/>
                </a:solidFill>
                <a:latin typeface="Calibri"/>
                <a:cs typeface="Calibri"/>
              </a:rPr>
              <a:t>coupled</a:t>
            </a:r>
            <a:endParaRPr lang="it-IT" sz="1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Rettangolo con angoli arrotondati 11">
            <a:extLst>
              <a:ext uri="{FF2B5EF4-FFF2-40B4-BE49-F238E27FC236}">
                <a16:creationId xmlns:a16="http://schemas.microsoft.com/office/drawing/2014/main" id="{BB157664-2E5B-43CE-BAB0-EDEAECB7BA5F}"/>
              </a:ext>
            </a:extLst>
          </p:cNvPr>
          <p:cNvSpPr/>
          <p:nvPr/>
        </p:nvSpPr>
        <p:spPr>
          <a:xfrm>
            <a:off x="2429851" y="5203438"/>
            <a:ext cx="1000389" cy="5751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>
                <a:solidFill>
                  <a:schemeClr val="tx1"/>
                </a:solidFill>
                <a:latin typeface="Calibri"/>
                <a:cs typeface="Calibri"/>
              </a:rPr>
              <a:t>AC-</a:t>
            </a:r>
            <a:r>
              <a:rPr lang="it-IT" sz="1200" b="1" err="1">
                <a:solidFill>
                  <a:schemeClr val="tx1"/>
                </a:solidFill>
                <a:latin typeface="Calibri"/>
                <a:cs typeface="Calibri"/>
              </a:rPr>
              <a:t>coupled</a:t>
            </a:r>
            <a:endParaRPr lang="it-IT" sz="12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6" name="Connettore diritto 25">
            <a:extLst>
              <a:ext uri="{FF2B5EF4-FFF2-40B4-BE49-F238E27FC236}">
                <a16:creationId xmlns:a16="http://schemas.microsoft.com/office/drawing/2014/main" id="{15EA020B-AC16-4D4D-9BB4-D419B1328D7A}"/>
              </a:ext>
            </a:extLst>
          </p:cNvPr>
          <p:cNvCxnSpPr>
            <a:cxnSpLocks/>
          </p:cNvCxnSpPr>
          <p:nvPr/>
        </p:nvCxnSpPr>
        <p:spPr>
          <a:xfrm>
            <a:off x="3077044" y="4446396"/>
            <a:ext cx="870412" cy="72894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con angoli arrotondati 12">
            <a:extLst>
              <a:ext uri="{FF2B5EF4-FFF2-40B4-BE49-F238E27FC236}">
                <a16:creationId xmlns:a16="http://schemas.microsoft.com/office/drawing/2014/main" id="{04EAE9A2-D1C1-46D0-8AE8-7C140BE99409}"/>
              </a:ext>
            </a:extLst>
          </p:cNvPr>
          <p:cNvSpPr/>
          <p:nvPr/>
        </p:nvSpPr>
        <p:spPr>
          <a:xfrm>
            <a:off x="6528460" y="3884794"/>
            <a:ext cx="1157209" cy="532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 err="1">
                <a:solidFill>
                  <a:schemeClr val="tx1"/>
                </a:solidFill>
                <a:latin typeface="Calibri"/>
                <a:cs typeface="Calibri"/>
              </a:rPr>
              <a:t>Hybrid</a:t>
            </a:r>
            <a:endParaRPr lang="it-IT" sz="12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8" name="Rettangolo con angoli arrotondati 13">
            <a:extLst>
              <a:ext uri="{FF2B5EF4-FFF2-40B4-BE49-F238E27FC236}">
                <a16:creationId xmlns:a16="http://schemas.microsoft.com/office/drawing/2014/main" id="{8C79A233-094C-4ED3-B483-8F13B3123EFD}"/>
              </a:ext>
            </a:extLst>
          </p:cNvPr>
          <p:cNvSpPr/>
          <p:nvPr/>
        </p:nvSpPr>
        <p:spPr>
          <a:xfrm>
            <a:off x="7963412" y="3884792"/>
            <a:ext cx="1160808" cy="53230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err="1">
                <a:solidFill>
                  <a:schemeClr val="tx1"/>
                </a:solidFill>
                <a:latin typeface="Calibri"/>
                <a:cs typeface="Calibri"/>
              </a:rPr>
              <a:t>Monolithic</a:t>
            </a:r>
            <a:endParaRPr lang="it-IT" sz="1200" b="1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9" name="Connettore diritto 27">
            <a:extLst>
              <a:ext uri="{FF2B5EF4-FFF2-40B4-BE49-F238E27FC236}">
                <a16:creationId xmlns:a16="http://schemas.microsoft.com/office/drawing/2014/main" id="{7500FE2C-AD83-4931-BF60-889FA73F6F39}"/>
              </a:ext>
            </a:extLst>
          </p:cNvPr>
          <p:cNvCxnSpPr>
            <a:cxnSpLocks/>
          </p:cNvCxnSpPr>
          <p:nvPr/>
        </p:nvCxnSpPr>
        <p:spPr>
          <a:xfrm>
            <a:off x="7848946" y="2875278"/>
            <a:ext cx="716724" cy="98382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28">
            <a:extLst>
              <a:ext uri="{FF2B5EF4-FFF2-40B4-BE49-F238E27FC236}">
                <a16:creationId xmlns:a16="http://schemas.microsoft.com/office/drawing/2014/main" id="{44439D55-0DFD-4857-842A-46539ADD0B33}"/>
              </a:ext>
            </a:extLst>
          </p:cNvPr>
          <p:cNvCxnSpPr>
            <a:cxnSpLocks/>
          </p:cNvCxnSpPr>
          <p:nvPr/>
        </p:nvCxnSpPr>
        <p:spPr>
          <a:xfrm flipH="1">
            <a:off x="7127031" y="2875278"/>
            <a:ext cx="721004" cy="98382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con angoli arrotondati 14">
            <a:extLst>
              <a:ext uri="{FF2B5EF4-FFF2-40B4-BE49-F238E27FC236}">
                <a16:creationId xmlns:a16="http://schemas.microsoft.com/office/drawing/2014/main" id="{F2E667AE-E705-4116-B70F-31B9A3CDC2E7}"/>
              </a:ext>
            </a:extLst>
          </p:cNvPr>
          <p:cNvSpPr/>
          <p:nvPr/>
        </p:nvSpPr>
        <p:spPr>
          <a:xfrm>
            <a:off x="7962097" y="5200170"/>
            <a:ext cx="1081690" cy="5751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 err="1">
                <a:solidFill>
                  <a:schemeClr val="tx1"/>
                </a:solidFill>
                <a:latin typeface="Calibri"/>
                <a:cs typeface="Calibri"/>
              </a:rPr>
              <a:t>BiCMOS</a:t>
            </a:r>
            <a:endParaRPr lang="it-IT" sz="1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it-IT" sz="1200" b="1" dirty="0" err="1">
                <a:solidFill>
                  <a:schemeClr val="tx1"/>
                </a:solidFill>
                <a:latin typeface="Calibri"/>
                <a:cs typeface="Calibri"/>
              </a:rPr>
              <a:t>SiGe</a:t>
            </a:r>
            <a:r>
              <a:rPr lang="it-IT" sz="1200" b="1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2" name="Rettangolo con angoli arrotondati 15">
            <a:extLst>
              <a:ext uri="{FF2B5EF4-FFF2-40B4-BE49-F238E27FC236}">
                <a16:creationId xmlns:a16="http://schemas.microsoft.com/office/drawing/2014/main" id="{B8E6582C-0D14-48A7-A722-EDE0D67E5D33}"/>
              </a:ext>
            </a:extLst>
          </p:cNvPr>
          <p:cNvSpPr/>
          <p:nvPr/>
        </p:nvSpPr>
        <p:spPr>
          <a:xfrm>
            <a:off x="6745712" y="5203438"/>
            <a:ext cx="1173737" cy="57510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Calibri"/>
                <a:cs typeface="Calibri"/>
              </a:rPr>
              <a:t>CMOS</a:t>
            </a:r>
          </a:p>
        </p:txBody>
      </p:sp>
      <p:sp>
        <p:nvSpPr>
          <p:cNvPr id="23" name="Rettangolo con angoli arrotondati 16">
            <a:extLst>
              <a:ext uri="{FF2B5EF4-FFF2-40B4-BE49-F238E27FC236}">
                <a16:creationId xmlns:a16="http://schemas.microsoft.com/office/drawing/2014/main" id="{B148A9F8-03A2-4249-8F7A-BC8D03A5BB87}"/>
              </a:ext>
            </a:extLst>
          </p:cNvPr>
          <p:cNvSpPr/>
          <p:nvPr/>
        </p:nvSpPr>
        <p:spPr>
          <a:xfrm>
            <a:off x="9079228" y="5203438"/>
            <a:ext cx="1077757" cy="5751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>
                <a:solidFill>
                  <a:schemeClr val="tx1"/>
                </a:solidFill>
                <a:latin typeface="Calibri"/>
                <a:cs typeface="Calibri"/>
              </a:rPr>
              <a:t>HV- CMOS</a:t>
            </a:r>
          </a:p>
        </p:txBody>
      </p:sp>
      <p:cxnSp>
        <p:nvCxnSpPr>
          <p:cNvPr id="24" name="Connettore diritto 29">
            <a:extLst>
              <a:ext uri="{FF2B5EF4-FFF2-40B4-BE49-F238E27FC236}">
                <a16:creationId xmlns:a16="http://schemas.microsoft.com/office/drawing/2014/main" id="{9BA1E947-43B5-41CF-A8C3-CA7D8DB85B6B}"/>
              </a:ext>
            </a:extLst>
          </p:cNvPr>
          <p:cNvCxnSpPr>
            <a:cxnSpLocks/>
          </p:cNvCxnSpPr>
          <p:nvPr/>
        </p:nvCxnSpPr>
        <p:spPr>
          <a:xfrm flipH="1">
            <a:off x="7410112" y="4425648"/>
            <a:ext cx="1080697" cy="7456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31">
            <a:extLst>
              <a:ext uri="{FF2B5EF4-FFF2-40B4-BE49-F238E27FC236}">
                <a16:creationId xmlns:a16="http://schemas.microsoft.com/office/drawing/2014/main" id="{A6EDF106-0B3F-4093-B7F1-F30BBFB978C9}"/>
              </a:ext>
            </a:extLst>
          </p:cNvPr>
          <p:cNvCxnSpPr>
            <a:cxnSpLocks/>
          </p:cNvCxnSpPr>
          <p:nvPr/>
        </p:nvCxnSpPr>
        <p:spPr>
          <a:xfrm>
            <a:off x="8493329" y="4417091"/>
            <a:ext cx="1107656" cy="78634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33">
            <a:extLst>
              <a:ext uri="{FF2B5EF4-FFF2-40B4-BE49-F238E27FC236}">
                <a16:creationId xmlns:a16="http://schemas.microsoft.com/office/drawing/2014/main" id="{4081C418-B155-4CEF-9FB8-E22DBC4EE877}"/>
              </a:ext>
            </a:extLst>
          </p:cNvPr>
          <p:cNvCxnSpPr>
            <a:cxnSpLocks/>
          </p:cNvCxnSpPr>
          <p:nvPr/>
        </p:nvCxnSpPr>
        <p:spPr>
          <a:xfrm flipH="1">
            <a:off x="8455049" y="4457843"/>
            <a:ext cx="38483" cy="76066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con angoli arrotondati 34">
            <a:extLst>
              <a:ext uri="{FF2B5EF4-FFF2-40B4-BE49-F238E27FC236}">
                <a16:creationId xmlns:a16="http://schemas.microsoft.com/office/drawing/2014/main" id="{84B3E0FC-A2AE-4AB7-87F3-CAFD80F62BF6}"/>
              </a:ext>
            </a:extLst>
          </p:cNvPr>
          <p:cNvSpPr/>
          <p:nvPr/>
        </p:nvSpPr>
        <p:spPr>
          <a:xfrm>
            <a:off x="4606475" y="5209291"/>
            <a:ext cx="1026809" cy="5751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Calibri"/>
                <a:cs typeface="Calibri"/>
              </a:rPr>
              <a:t>Planar</a:t>
            </a:r>
          </a:p>
          <a:p>
            <a:pPr algn="ctr"/>
            <a:r>
              <a:rPr lang="it-IT" sz="1200" b="1" dirty="0">
                <a:solidFill>
                  <a:schemeClr val="tx1"/>
                </a:solidFill>
                <a:latin typeface="Calibri"/>
                <a:cs typeface="Calibri"/>
              </a:rPr>
              <a:t>Si/Diamond</a:t>
            </a:r>
          </a:p>
        </p:txBody>
      </p:sp>
      <p:sp>
        <p:nvSpPr>
          <p:cNvPr id="28" name="Rettangolo con angoli arrotondati 35">
            <a:extLst>
              <a:ext uri="{FF2B5EF4-FFF2-40B4-BE49-F238E27FC236}">
                <a16:creationId xmlns:a16="http://schemas.microsoft.com/office/drawing/2014/main" id="{85287BCC-9177-4E59-BCB3-49B931DA1A53}"/>
              </a:ext>
            </a:extLst>
          </p:cNvPr>
          <p:cNvSpPr/>
          <p:nvPr/>
        </p:nvSpPr>
        <p:spPr>
          <a:xfrm>
            <a:off x="5684654" y="5201381"/>
            <a:ext cx="1035371" cy="5751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>
                <a:solidFill>
                  <a:schemeClr val="tx1"/>
                </a:solidFill>
                <a:latin typeface="Calibri"/>
                <a:cs typeface="Calibri"/>
              </a:rPr>
              <a:t>3D</a:t>
            </a:r>
          </a:p>
          <a:p>
            <a:pPr algn="ctr"/>
            <a:r>
              <a:rPr lang="it-IT" sz="1200" b="1">
                <a:solidFill>
                  <a:schemeClr val="tx1"/>
                </a:solidFill>
                <a:latin typeface="Calibri"/>
                <a:cs typeface="Calibri"/>
              </a:rPr>
              <a:t>Si/Diamond</a:t>
            </a:r>
          </a:p>
        </p:txBody>
      </p:sp>
      <p:cxnSp>
        <p:nvCxnSpPr>
          <p:cNvPr id="29" name="Connettore diritto 36">
            <a:extLst>
              <a:ext uri="{FF2B5EF4-FFF2-40B4-BE49-F238E27FC236}">
                <a16:creationId xmlns:a16="http://schemas.microsoft.com/office/drawing/2014/main" id="{CD62B3F6-12B9-45FB-9CC4-BB8D63C93EBB}"/>
              </a:ext>
            </a:extLst>
          </p:cNvPr>
          <p:cNvCxnSpPr>
            <a:cxnSpLocks/>
          </p:cNvCxnSpPr>
          <p:nvPr/>
        </p:nvCxnSpPr>
        <p:spPr>
          <a:xfrm flipH="1">
            <a:off x="5137003" y="4424996"/>
            <a:ext cx="1944632" cy="78429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37">
            <a:extLst>
              <a:ext uri="{FF2B5EF4-FFF2-40B4-BE49-F238E27FC236}">
                <a16:creationId xmlns:a16="http://schemas.microsoft.com/office/drawing/2014/main" id="{7F99F6E9-149B-4D2F-B1DC-5C7291AD0E04}"/>
              </a:ext>
            </a:extLst>
          </p:cNvPr>
          <p:cNvCxnSpPr>
            <a:cxnSpLocks/>
          </p:cNvCxnSpPr>
          <p:nvPr/>
        </p:nvCxnSpPr>
        <p:spPr>
          <a:xfrm flipH="1">
            <a:off x="6202341" y="4420343"/>
            <a:ext cx="864877" cy="78959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7">
            <a:extLst>
              <a:ext uri="{FF2B5EF4-FFF2-40B4-BE49-F238E27FC236}">
                <a16:creationId xmlns:a16="http://schemas.microsoft.com/office/drawing/2014/main" id="{7CBA9CE0-F048-4681-AFDB-6671E2127C3D}"/>
              </a:ext>
            </a:extLst>
          </p:cNvPr>
          <p:cNvCxnSpPr>
            <a:cxnSpLocks/>
          </p:cNvCxnSpPr>
          <p:nvPr/>
        </p:nvCxnSpPr>
        <p:spPr>
          <a:xfrm>
            <a:off x="7071059" y="4406472"/>
            <a:ext cx="330016" cy="78840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con angoli arrotondati 14">
            <a:extLst>
              <a:ext uri="{FF2B5EF4-FFF2-40B4-BE49-F238E27FC236}">
                <a16:creationId xmlns:a16="http://schemas.microsoft.com/office/drawing/2014/main" id="{BADDF0CC-E849-4544-9FF2-28A986D63D78}"/>
              </a:ext>
            </a:extLst>
          </p:cNvPr>
          <p:cNvSpPr/>
          <p:nvPr/>
        </p:nvSpPr>
        <p:spPr>
          <a:xfrm>
            <a:off x="3461357" y="5203471"/>
            <a:ext cx="1004634" cy="5751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dirty="0" err="1">
                <a:solidFill>
                  <a:schemeClr val="tx1"/>
                </a:solidFill>
                <a:latin typeface="Calibri"/>
                <a:cs typeface="Calibri"/>
              </a:rPr>
              <a:t>BiCMOS</a:t>
            </a:r>
            <a:endParaRPr lang="it-IT" sz="12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it-IT" sz="1200" b="1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it-IT" sz="1200" b="1" dirty="0" err="1">
                <a:solidFill>
                  <a:schemeClr val="tx1"/>
                </a:solidFill>
                <a:latin typeface="Calibri"/>
                <a:cs typeface="Calibri"/>
              </a:rPr>
              <a:t>SiGe</a:t>
            </a:r>
            <a:r>
              <a:rPr lang="it-IT" sz="1200" b="1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</p:txBody>
      </p:sp>
      <p:cxnSp>
        <p:nvCxnSpPr>
          <p:cNvPr id="33" name="Connettore diritto 25">
            <a:extLst>
              <a:ext uri="{FF2B5EF4-FFF2-40B4-BE49-F238E27FC236}">
                <a16:creationId xmlns:a16="http://schemas.microsoft.com/office/drawing/2014/main" id="{7B78703C-B7BD-40AB-AD30-80B608840C07}"/>
              </a:ext>
            </a:extLst>
          </p:cNvPr>
          <p:cNvCxnSpPr>
            <a:cxnSpLocks/>
          </p:cNvCxnSpPr>
          <p:nvPr/>
        </p:nvCxnSpPr>
        <p:spPr>
          <a:xfrm flipH="1">
            <a:off x="2953381" y="4417092"/>
            <a:ext cx="85108" cy="77781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25">
            <a:extLst>
              <a:ext uri="{FF2B5EF4-FFF2-40B4-BE49-F238E27FC236}">
                <a16:creationId xmlns:a16="http://schemas.microsoft.com/office/drawing/2014/main" id="{0BE32A94-501C-46C7-B510-72DF369C6EE4}"/>
              </a:ext>
            </a:extLst>
          </p:cNvPr>
          <p:cNvCxnSpPr>
            <a:cxnSpLocks/>
          </p:cNvCxnSpPr>
          <p:nvPr/>
        </p:nvCxnSpPr>
        <p:spPr>
          <a:xfrm flipH="1">
            <a:off x="1960210" y="4451339"/>
            <a:ext cx="1044030" cy="76069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27482" y="1010951"/>
            <a:ext cx="661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/>
              <a:t>ECFA Detector R&amp;D Roadmap Symposium of Task Force 3 Solid State </a:t>
            </a:r>
            <a:r>
              <a:rPr lang="en-GB" sz="1400" b="0" dirty="0" smtClean="0"/>
              <a:t>Detectors</a:t>
            </a:r>
          </a:p>
          <a:p>
            <a:r>
              <a:rPr lang="en-GB" sz="1400" b="0" dirty="0" err="1"/>
              <a:t>vendredi</a:t>
            </a:r>
            <a:r>
              <a:rPr lang="en-GB" sz="1400" b="0" dirty="0"/>
              <a:t> 23 </a:t>
            </a:r>
            <a:r>
              <a:rPr lang="en-GB" sz="1400" b="0" dirty="0" err="1"/>
              <a:t>avr</a:t>
            </a:r>
            <a:r>
              <a:rPr lang="en-GB" sz="1400" b="0" dirty="0"/>
              <a:t>. 2021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8832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2000" y="972000"/>
            <a:ext cx="4898984" cy="1944195"/>
          </a:xfrm>
        </p:spPr>
        <p:txBody>
          <a:bodyPr/>
          <a:lstStyle/>
          <a:p>
            <a:r>
              <a:rPr lang="fr-FR" dirty="0" smtClean="0"/>
              <a:t>Les besoins diffèrent en fonction des expériences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Solid state detectors for future </a:t>
            </a:r>
            <a:r>
              <a:rPr lang="en-GB" dirty="0" smtClean="0"/>
              <a:t>(</a:t>
            </a:r>
            <a:r>
              <a:rPr lang="en-GB" dirty="0"/>
              <a:t>4D) </a:t>
            </a:r>
            <a:r>
              <a:rPr lang="en-GB" dirty="0" smtClean="0"/>
              <a:t>trackers 2/2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2F4D1-79C7-4F80-A047-2724D524CAF8}" type="slidenum">
              <a:rPr lang="en-GB" smtClean="0"/>
              <a:t>4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05/10/2021</a:t>
            </a:r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50" y="2891482"/>
            <a:ext cx="6281298" cy="35423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546" y="1078651"/>
            <a:ext cx="6516587" cy="36595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15690" y="5355179"/>
            <a:ext cx="5052986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/>
              <a:t>G. KRAMBERGER</a:t>
            </a:r>
          </a:p>
          <a:p>
            <a:r>
              <a:rPr lang="en-GB" sz="1050" b="0" dirty="0"/>
              <a:t>ECFA Detector R&amp;D Roadmap Symposium of Task Force 3 Solid State Detectors</a:t>
            </a:r>
          </a:p>
          <a:p>
            <a:r>
              <a:rPr lang="en-GB" sz="1050" b="0" dirty="0" err="1"/>
              <a:t>vendredi</a:t>
            </a:r>
            <a:r>
              <a:rPr lang="en-GB" sz="1050" b="0" dirty="0"/>
              <a:t> 23 </a:t>
            </a:r>
            <a:r>
              <a:rPr lang="en-GB" sz="1050" b="0" dirty="0" err="1"/>
              <a:t>avr</a:t>
            </a:r>
            <a:r>
              <a:rPr lang="en-GB" sz="1050" b="0" dirty="0"/>
              <a:t>. </a:t>
            </a:r>
            <a:r>
              <a:rPr lang="en-GB" sz="1050" b="0" dirty="0" smtClean="0"/>
              <a:t>2021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27286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2000" y="862272"/>
            <a:ext cx="11760000" cy="1734624"/>
          </a:xfrm>
        </p:spPr>
        <p:txBody>
          <a:bodyPr/>
          <a:lstStyle/>
          <a:p>
            <a:r>
              <a:rPr lang="fr-FR" dirty="0" smtClean="0"/>
              <a:t>2 modifications de </a:t>
            </a:r>
            <a:r>
              <a:rPr lang="fr-FR" dirty="0" err="1" smtClean="0"/>
              <a:t>process</a:t>
            </a:r>
            <a:r>
              <a:rPr lang="fr-FR" dirty="0" smtClean="0"/>
              <a:t> introduites par le CERN </a:t>
            </a:r>
            <a:r>
              <a:rPr lang="fr-FR" dirty="0" smtClean="0"/>
              <a:t>permettent </a:t>
            </a:r>
            <a:r>
              <a:rPr lang="fr-FR" dirty="0" smtClean="0"/>
              <a:t>d’atteindre la déplétion totale</a:t>
            </a:r>
          </a:p>
          <a:p>
            <a:pPr lvl="1"/>
            <a:r>
              <a:rPr lang="fr-FR" dirty="0" smtClean="0"/>
              <a:t>Permet d’augmenter la vitesse de collection</a:t>
            </a:r>
          </a:p>
          <a:p>
            <a:pPr lvl="1"/>
            <a:r>
              <a:rPr lang="fr-FR" dirty="0" smtClean="0"/>
              <a:t>Simulation avec ISE-TCAD avec un taux de dopage N- estimé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Différentes saveurs de technologie en TOWER 180 nm CIS</a:t>
            </a:r>
            <a:endParaRPr lang="fr-FR" dirty="0"/>
          </a:p>
        </p:txBody>
      </p:sp>
      <p:grpSp>
        <p:nvGrpSpPr>
          <p:cNvPr id="38" name="Groupe 37"/>
          <p:cNvGrpSpPr/>
          <p:nvPr/>
        </p:nvGrpSpPr>
        <p:grpSpPr>
          <a:xfrm>
            <a:off x="895603" y="2387368"/>
            <a:ext cx="2509085" cy="4128456"/>
            <a:chOff x="-209297" y="2049150"/>
            <a:chExt cx="2509085" cy="4128456"/>
          </a:xfrm>
        </p:grpSpPr>
        <p:pic>
          <p:nvPicPr>
            <p:cNvPr id="25" name="Image 1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 bwMode="auto">
            <a:xfrm>
              <a:off x="35496" y="2049150"/>
              <a:ext cx="2019501" cy="1306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ZoneTexte 16"/>
            <p:cNvSpPr txBox="1">
              <a:spLocks noChangeArrowheads="1"/>
            </p:cNvSpPr>
            <p:nvPr/>
          </p:nvSpPr>
          <p:spPr bwMode="auto">
            <a:xfrm>
              <a:off x="-209297" y="3321792"/>
              <a:ext cx="25090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 dirty="0">
                  <a:solidFill>
                    <a:prstClr val="black"/>
                  </a:solidFill>
                  <a:latin typeface="Calibri"/>
                  <a:ea typeface="Verdana" panose="020B0604030504040204" pitchFamily="34" charset="0"/>
                  <a:cs typeface="Arial" charset="0"/>
                </a:rPr>
                <a:t>Standard (</a:t>
              </a:r>
              <a:r>
                <a:rPr lang="en-US" sz="1400" dirty="0" err="1">
                  <a:solidFill>
                    <a:prstClr val="black"/>
                  </a:solidFill>
                  <a:latin typeface="Calibri"/>
                  <a:ea typeface="Verdana" panose="020B0604030504040204" pitchFamily="34" charset="0"/>
                  <a:cs typeface="Arial" charset="0"/>
                </a:rPr>
                <a:t>std</a:t>
              </a:r>
              <a:r>
                <a:rPr lang="en-US" sz="1400" b="0" dirty="0">
                  <a:solidFill>
                    <a:prstClr val="black"/>
                  </a:solidFill>
                  <a:latin typeface="Calibri"/>
                  <a:ea typeface="Verdana" panose="020B0604030504040204" pitchFamily="34" charset="0"/>
                  <a:cs typeface="Arial" charset="0"/>
                </a:rPr>
                <a:t>): no full depletion</a:t>
              </a: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405" y="4028890"/>
              <a:ext cx="1939230" cy="2148716"/>
            </a:xfrm>
            <a:prstGeom prst="rect">
              <a:avLst/>
            </a:prstGeom>
          </p:spPr>
        </p:pic>
      </p:grpSp>
      <p:grpSp>
        <p:nvGrpSpPr>
          <p:cNvPr id="37" name="Groupe 36"/>
          <p:cNvGrpSpPr/>
          <p:nvPr/>
        </p:nvGrpSpPr>
        <p:grpSpPr>
          <a:xfrm>
            <a:off x="4597758" y="2380509"/>
            <a:ext cx="2609356" cy="4147507"/>
            <a:chOff x="1771219" y="2030099"/>
            <a:chExt cx="2609356" cy="4147507"/>
          </a:xfrm>
        </p:grpSpPr>
        <p:pic>
          <p:nvPicPr>
            <p:cNvPr id="24" name="Imag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030099"/>
              <a:ext cx="2048354" cy="1306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ZoneTexte 17"/>
            <p:cNvSpPr txBox="1">
              <a:spLocks noChangeArrowheads="1"/>
            </p:cNvSpPr>
            <p:nvPr/>
          </p:nvSpPr>
          <p:spPr bwMode="auto">
            <a:xfrm>
              <a:off x="1771219" y="3307830"/>
              <a:ext cx="26093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0" dirty="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Arial" charset="0"/>
                </a:rPr>
                <a:t>Modified (</a:t>
              </a:r>
              <a:r>
                <a:rPr lang="en-US" sz="1400" dirty="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Arial" charset="0"/>
                </a:rPr>
                <a:t>mod</a:t>
              </a:r>
              <a:r>
                <a:rPr lang="en-US" sz="1400" b="0" dirty="0">
                  <a:solidFill>
                    <a:prstClr val="black"/>
                  </a:solidFill>
                  <a:latin typeface="Calibri" pitchFamily="34" charset="0"/>
                  <a:ea typeface="MS PGothic" pitchFamily="34" charset="-128"/>
                  <a:cs typeface="Arial" charset="0"/>
                </a:rPr>
                <a:t>): full depletion, faster charge collection</a:t>
              </a:r>
              <a:endParaRPr lang="fr-FR" sz="1400" b="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endParaRPr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4347" y="4028890"/>
              <a:ext cx="1943100" cy="2148716"/>
            </a:xfrm>
            <a:prstGeom prst="rect">
              <a:avLst/>
            </a:prstGeom>
          </p:spPr>
        </p:pic>
      </p:grpSp>
      <p:grpSp>
        <p:nvGrpSpPr>
          <p:cNvPr id="41" name="Groupe 40"/>
          <p:cNvGrpSpPr/>
          <p:nvPr/>
        </p:nvGrpSpPr>
        <p:grpSpPr>
          <a:xfrm>
            <a:off x="8115301" y="2249826"/>
            <a:ext cx="3353878" cy="4290382"/>
            <a:chOff x="8115301" y="1754907"/>
            <a:chExt cx="3353878" cy="4290382"/>
          </a:xfrm>
        </p:grpSpPr>
        <p:grpSp>
          <p:nvGrpSpPr>
            <p:cNvPr id="36" name="Groupe 35"/>
            <p:cNvGrpSpPr/>
            <p:nvPr/>
          </p:nvGrpSpPr>
          <p:grpSpPr>
            <a:xfrm>
              <a:off x="8115301" y="1754907"/>
              <a:ext cx="3353878" cy="4290382"/>
              <a:chOff x="3571876" y="1754907"/>
              <a:chExt cx="3353878" cy="4290382"/>
            </a:xfrm>
          </p:grpSpPr>
          <p:pic>
            <p:nvPicPr>
              <p:cNvPr id="23" name="Picture 8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754907"/>
                <a:ext cx="2069969" cy="1426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ZoneTexte 18"/>
              <p:cNvSpPr txBox="1">
                <a:spLocks noChangeArrowheads="1"/>
              </p:cNvSpPr>
              <p:nvPr/>
            </p:nvSpPr>
            <p:spPr bwMode="auto">
              <a:xfrm>
                <a:off x="3571876" y="3146223"/>
                <a:ext cx="335387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b="0" dirty="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  <a:cs typeface="Arial" charset="0"/>
                  </a:rPr>
                  <a:t>Modified (</a:t>
                </a:r>
                <a:r>
                  <a:rPr lang="en-US" sz="1400" dirty="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  <a:cs typeface="Arial" charset="0"/>
                  </a:rPr>
                  <a:t>mod1</a:t>
                </a:r>
                <a:r>
                  <a:rPr lang="en-US" sz="1400" b="0" dirty="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  <a:cs typeface="Arial" charset="0"/>
                  </a:rPr>
                  <a:t>): full depletion, improve charge collection time in pixel corners</a:t>
                </a:r>
              </a:p>
            </p:txBody>
          </p:sp>
          <p:pic>
            <p:nvPicPr>
              <p:cNvPr id="35" name="Image 34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90088" y="3896573"/>
                <a:ext cx="1969695" cy="2148716"/>
              </a:xfrm>
              <a:prstGeom prst="rect">
                <a:avLst/>
              </a:prstGeom>
            </p:spPr>
          </p:pic>
        </p:grp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9039226" y="4435005"/>
              <a:ext cx="1371600" cy="374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particle track position</a:t>
              </a:r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 flipH="1" flipV="1">
              <a:off x="9691489" y="4085627"/>
              <a:ext cx="0" cy="325437"/>
            </a:xfrm>
            <a:prstGeom prst="line">
              <a:avLst/>
            </a:prstGeom>
            <a:noFill/>
            <a:ln w="57150">
              <a:solidFill>
                <a:schemeClr val="bg1">
                  <a:alpha val="90979"/>
                </a:schemeClr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05/10/2021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2F4D1-79C7-4F80-A047-2724D524CA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2000" y="972001"/>
            <a:ext cx="9488896" cy="1392634"/>
          </a:xfrm>
        </p:spPr>
        <p:txBody>
          <a:bodyPr/>
          <a:lstStyle/>
          <a:p>
            <a:r>
              <a:rPr lang="fr-FR" dirty="0" smtClean="0"/>
              <a:t>Vitesse de collection pour les différentes options</a:t>
            </a:r>
          </a:p>
          <a:p>
            <a:pPr lvl="1"/>
            <a:r>
              <a:rPr lang="fr-FR" dirty="0" smtClean="0"/>
              <a:t>inférieur </a:t>
            </a:r>
            <a:r>
              <a:rPr lang="fr-FR" dirty="0" smtClean="0"/>
              <a:t>à la nanoseconde est atteignable avec le </a:t>
            </a:r>
            <a:r>
              <a:rPr lang="fr-FR" dirty="0" err="1" smtClean="0"/>
              <a:t>process</a:t>
            </a:r>
            <a:r>
              <a:rPr lang="fr-FR" dirty="0" smtClean="0"/>
              <a:t> mod1</a:t>
            </a:r>
          </a:p>
          <a:p>
            <a:pPr lvl="1"/>
            <a:r>
              <a:rPr lang="fr-FR" dirty="0" smtClean="0"/>
              <a:t>la dizaine de nanosecondes pour le </a:t>
            </a:r>
            <a:r>
              <a:rPr lang="fr-FR" dirty="0" err="1" smtClean="0"/>
              <a:t>process</a:t>
            </a:r>
            <a:r>
              <a:rPr lang="fr-FR" dirty="0" smtClean="0"/>
              <a:t> standard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de simulation pour TOWER 180 nm CIS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89933" y="5488132"/>
            <a:ext cx="3618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FR" sz="14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Simulation pour un pas de pixel de ~30 µm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P</a:t>
            </a:r>
            <a:r>
              <a:rPr lang="fr-FR" sz="14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oint d’impact au coin d’un pixel =&gt; pire cas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FR" sz="14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3 versions de substrats: </a:t>
            </a:r>
            <a:r>
              <a:rPr lang="fr-FR" sz="1400" b="0" dirty="0" err="1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std</a:t>
            </a:r>
            <a:r>
              <a:rPr lang="fr-FR" sz="14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, </a:t>
            </a:r>
            <a:r>
              <a:rPr lang="fr-FR" sz="1400" b="0" dirty="0" err="1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mod</a:t>
            </a:r>
            <a:r>
              <a:rPr lang="fr-FR" sz="14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, mod1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FR" sz="14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2 polarisations de substrat : 6 vs 15V</a:t>
            </a:r>
            <a:endParaRPr lang="fr-FR" sz="1400" b="0" dirty="0">
              <a:solidFill>
                <a:prstClr val="black"/>
              </a:solidFill>
              <a:latin typeface="Calibri"/>
              <a:ea typeface="MS PGothic" pitchFamily="34" charset="-128"/>
              <a:cs typeface="Arial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933" y="2503866"/>
            <a:ext cx="3476422" cy="2899704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9947713" y="1142451"/>
            <a:ext cx="2105258" cy="5168026"/>
            <a:chOff x="6994873" y="764704"/>
            <a:chExt cx="2105258" cy="5168026"/>
          </a:xfrm>
        </p:grpSpPr>
        <p:pic>
          <p:nvPicPr>
            <p:cNvPr id="23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162" y="4084893"/>
              <a:ext cx="2069969" cy="142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326" y="2369119"/>
              <a:ext cx="2048354" cy="1306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Image 1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 bwMode="auto">
            <a:xfrm>
              <a:off x="6994873" y="764704"/>
              <a:ext cx="2019501" cy="1306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ZoneTexte 16"/>
            <p:cNvSpPr txBox="1">
              <a:spLocks noChangeArrowheads="1"/>
            </p:cNvSpPr>
            <p:nvPr/>
          </p:nvSpPr>
          <p:spPr bwMode="auto">
            <a:xfrm>
              <a:off x="7082736" y="1992694"/>
              <a:ext cx="185980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Verdana" panose="020B0604030504040204" pitchFamily="34" charset="0"/>
                  <a:cs typeface="Arial" charset="0"/>
                </a:rPr>
                <a:t>Standard (</a:t>
              </a:r>
              <a:r>
                <a:rPr kumimoji="0" lang="en-US" sz="110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Verdana" panose="020B0604030504040204" pitchFamily="34" charset="0"/>
                  <a:cs typeface="Arial" charset="0"/>
                </a:rPr>
                <a:t>std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Verdana" panose="020B0604030504040204" pitchFamily="34" charset="0"/>
                  <a:cs typeface="Arial" charset="0"/>
                </a:rPr>
                <a:t>): no full depletion</a:t>
              </a:r>
            </a:p>
          </p:txBody>
        </p:sp>
        <p:sp>
          <p:nvSpPr>
            <p:cNvPr id="27" name="ZoneTexte 17"/>
            <p:cNvSpPr txBox="1">
              <a:spLocks noChangeArrowheads="1"/>
            </p:cNvSpPr>
            <p:nvPr/>
          </p:nvSpPr>
          <p:spPr bwMode="auto">
            <a:xfrm>
              <a:off x="7145342" y="3604954"/>
              <a:ext cx="1804057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Modified (</a:t>
              </a:r>
              <a:r>
                <a:rPr kumimoji="0" lang="en-US" sz="11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mod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): full depletion, faster charge collection</a:t>
              </a:r>
              <a:endPara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8" name="ZoneTexte 18"/>
            <p:cNvSpPr txBox="1">
              <a:spLocks noChangeArrowheads="1"/>
            </p:cNvSpPr>
            <p:nvPr/>
          </p:nvSpPr>
          <p:spPr bwMode="auto">
            <a:xfrm>
              <a:off x="7123802" y="5517232"/>
              <a:ext cx="1946921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Modified (</a:t>
              </a:r>
              <a:r>
                <a:rPr kumimoji="0" lang="en-US" sz="11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mod1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): full depletion, improve col time in pixel corners</a:t>
              </a: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5455057" y="5403570"/>
            <a:ext cx="40161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S</a:t>
            </a:r>
            <a:r>
              <a:rPr lang="fr-FR" sz="14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imulation pour 2 pas de pixel: 30 vs 15 µm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FR" sz="14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Comparer les points d’impact: centre vs coin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FR" sz="14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Comparer 2 tensions de polarisations: 16 vs 40 V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FR" sz="14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Comparer 2 épaisseurs de l’EPI: 25 vs 10 µm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fr-FR" sz="1400" b="0" dirty="0" smtClean="0">
                <a:solidFill>
                  <a:prstClr val="black"/>
                </a:solidFill>
                <a:latin typeface="Calibri"/>
                <a:ea typeface="MS PGothic" pitchFamily="34" charset="-128"/>
                <a:cs typeface="Arial" charset="0"/>
              </a:rPr>
              <a:t>1 variante de design</a:t>
            </a:r>
            <a:endParaRPr lang="fr-FR" sz="1400" b="0" dirty="0">
              <a:solidFill>
                <a:prstClr val="black"/>
              </a:solidFill>
              <a:latin typeface="Calibri"/>
              <a:ea typeface="MS PGothic" pitchFamily="34" charset="-128"/>
              <a:cs typeface="Arial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057" y="2548827"/>
            <a:ext cx="3474160" cy="272372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05/10/2021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2F4D1-79C7-4F80-A047-2724D524CA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2000" y="972000"/>
            <a:ext cx="11760000" cy="1603420"/>
          </a:xfrm>
        </p:spPr>
        <p:txBody>
          <a:bodyPr/>
          <a:lstStyle/>
          <a:p>
            <a:r>
              <a:rPr lang="fr-FR" dirty="0" smtClean="0"/>
              <a:t>Mesures réalisées avec une injection de charges au niveau de la diode de collection</a:t>
            </a:r>
          </a:p>
          <a:p>
            <a:pPr lvl="1"/>
            <a:r>
              <a:rPr lang="fr-FR" dirty="0" smtClean="0"/>
              <a:t>Une précision de la mesure de l’ordre d’une dizaine de nanoseconde est atteignable</a:t>
            </a:r>
          </a:p>
          <a:p>
            <a:pPr lvl="2"/>
            <a:r>
              <a:rPr lang="fr-FR" dirty="0" smtClean="0"/>
              <a:t>Courant par pixel ~0,5 µA</a:t>
            </a:r>
          </a:p>
          <a:p>
            <a:pPr lvl="2"/>
            <a:r>
              <a:rPr lang="fr-FR" dirty="0" smtClean="0"/>
              <a:t>Dispersion principalement </a:t>
            </a:r>
            <a:r>
              <a:rPr lang="fr-FR" dirty="0" smtClean="0"/>
              <a:t>due </a:t>
            </a:r>
            <a:r>
              <a:rPr lang="fr-FR" dirty="0" smtClean="0"/>
              <a:t>à un transistor de copie de courant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Mesures de la vitesse de </a:t>
            </a:r>
            <a:r>
              <a:rPr lang="fr-FR" dirty="0" smtClean="0"/>
              <a:t>l’amplificateur </a:t>
            </a:r>
            <a:r>
              <a:rPr lang="fr-FR" dirty="0" smtClean="0"/>
              <a:t>en TOWER 180 nm CIS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274" y="3115812"/>
            <a:ext cx="3544899" cy="291313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546" y="3110441"/>
            <a:ext cx="3682937" cy="291750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27" y="3115522"/>
            <a:ext cx="3576043" cy="291399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05/10/2021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2F4D1-79C7-4F80-A047-2724D524CA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2000" y="971999"/>
            <a:ext cx="11760000" cy="1671617"/>
          </a:xfrm>
        </p:spPr>
        <p:txBody>
          <a:bodyPr/>
          <a:lstStyle/>
          <a:p>
            <a:r>
              <a:rPr lang="fr-FR" dirty="0" smtClean="0"/>
              <a:t>Vitesse de collection en fonction du point d’impact</a:t>
            </a:r>
          </a:p>
          <a:p>
            <a:pPr lvl="1"/>
            <a:r>
              <a:rPr lang="fr-FR" dirty="0" smtClean="0"/>
              <a:t>Simulations réalisées avec un profil de dopage estimé</a:t>
            </a:r>
          </a:p>
          <a:p>
            <a:pPr lvl="1"/>
            <a:r>
              <a:rPr lang="fr-FR" dirty="0" smtClean="0"/>
              <a:t>2 épaisseurs de couche </a:t>
            </a:r>
            <a:r>
              <a:rPr lang="fr-FR" dirty="0" err="1" smtClean="0"/>
              <a:t>épitaxié</a:t>
            </a:r>
            <a:r>
              <a:rPr lang="fr-FR" dirty="0" smtClean="0"/>
              <a:t> (5 µm et 10 µm)</a:t>
            </a:r>
          </a:p>
          <a:p>
            <a:pPr lvl="1"/>
            <a:r>
              <a:rPr lang="fr-FR" dirty="0" smtClean="0"/>
              <a:t>2 résistivités de couche </a:t>
            </a:r>
            <a:r>
              <a:rPr lang="fr-FR" dirty="0" err="1" smtClean="0"/>
              <a:t>épitaxié</a:t>
            </a:r>
            <a:r>
              <a:rPr lang="fr-FR" dirty="0" smtClean="0"/>
              <a:t> (500 Ohm/cm² et 1000 Ohm/cm² 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Vitesse de collection d’un </a:t>
            </a:r>
            <a:r>
              <a:rPr lang="fr-FR" dirty="0" err="1" smtClean="0"/>
              <a:t>process</a:t>
            </a:r>
            <a:r>
              <a:rPr lang="fr-FR" dirty="0" smtClean="0"/>
              <a:t> 65 nm standard 1/2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9" y="2463566"/>
            <a:ext cx="2016224" cy="20162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120" y="2463566"/>
            <a:ext cx="2024826" cy="20248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731" y="2518116"/>
            <a:ext cx="1981760" cy="19817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860" y="4432833"/>
            <a:ext cx="2155371" cy="198701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1470" y="4380657"/>
            <a:ext cx="2207546" cy="20677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636" y="4387775"/>
            <a:ext cx="2113631" cy="211363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79092" y="36939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1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8815276" y="2949615"/>
            <a:ext cx="3287206" cy="2877588"/>
            <a:chOff x="9399339" y="3591001"/>
            <a:chExt cx="3287206" cy="2877588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08914" y="3960933"/>
              <a:ext cx="2603436" cy="250765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1462409" y="4375240"/>
              <a:ext cx="12241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srgbClr val="4D4D4D"/>
                  </a:solidFill>
                </a:rPr>
                <a:t>worst case </a:t>
              </a:r>
              <a:r>
                <a:rPr lang="en-US" sz="1000" dirty="0" smtClean="0">
                  <a:solidFill>
                    <a:srgbClr val="4D4D4D"/>
                  </a:solidFill>
                </a:rPr>
                <a:t>position</a:t>
              </a:r>
              <a:endParaRPr lang="en-US" sz="1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102081" y="5709861"/>
              <a:ext cx="10722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rgbClr val="4D4D4D"/>
                  </a:solidFill>
                </a:rPr>
                <a:t>best </a:t>
              </a:r>
              <a:r>
                <a:rPr lang="en-US" sz="1000" dirty="0">
                  <a:solidFill>
                    <a:srgbClr val="4D4D4D"/>
                  </a:solidFill>
                </a:rPr>
                <a:t>case </a:t>
              </a:r>
              <a:r>
                <a:rPr lang="en-US" sz="1000" dirty="0" smtClean="0">
                  <a:solidFill>
                    <a:srgbClr val="4D4D4D"/>
                  </a:solidFill>
                </a:rPr>
                <a:t>position</a:t>
              </a:r>
              <a:endParaRPr lang="en-US" sz="1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99339" y="3591001"/>
              <a:ext cx="24160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800" dirty="0" err="1" smtClean="0">
                  <a:solidFill>
                    <a:srgbClr val="4D4D4D"/>
                  </a:solidFill>
                </a:rPr>
                <a:t>m.i.p</a:t>
              </a:r>
              <a:r>
                <a:rPr lang="en-US" sz="1800" dirty="0" smtClean="0">
                  <a:solidFill>
                    <a:srgbClr val="4D4D4D"/>
                  </a:solidFill>
                </a:rPr>
                <a:t>. position index</a:t>
              </a:r>
              <a:endParaRPr lang="en-US" sz="1800" dirty="0">
                <a:solidFill>
                  <a:srgbClr val="4D4D4D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235545" y="58057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4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73645" y="36939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30098" y="58057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5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39605" y="36939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96058" y="58057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6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05/10/2021</a:t>
            </a:r>
            <a:endParaRPr lang="en-GB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2F4D1-79C7-4F80-A047-2724D524CA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2000" y="971999"/>
            <a:ext cx="7027784" cy="3226289"/>
          </a:xfrm>
        </p:spPr>
        <p:txBody>
          <a:bodyPr/>
          <a:lstStyle/>
          <a:p>
            <a:r>
              <a:rPr lang="fr-FR" dirty="0" smtClean="0"/>
              <a:t>Avec un </a:t>
            </a:r>
            <a:r>
              <a:rPr lang="fr-FR" dirty="0" err="1" smtClean="0"/>
              <a:t>process</a:t>
            </a:r>
            <a:r>
              <a:rPr lang="fr-FR" dirty="0" smtClean="0"/>
              <a:t> standard </a:t>
            </a:r>
          </a:p>
          <a:p>
            <a:pPr lvl="1"/>
            <a:r>
              <a:rPr lang="fr-FR" dirty="0" smtClean="0"/>
              <a:t>quelques nanosecondes dans le pire cas</a:t>
            </a:r>
          </a:p>
          <a:p>
            <a:pPr lvl="1"/>
            <a:r>
              <a:rPr lang="fr-FR" dirty="0" smtClean="0"/>
              <a:t>200 </a:t>
            </a:r>
            <a:r>
              <a:rPr lang="fr-FR" dirty="0" err="1" smtClean="0"/>
              <a:t>ps</a:t>
            </a:r>
            <a:r>
              <a:rPr lang="fr-FR" dirty="0" smtClean="0"/>
              <a:t> dans le meilleur cas</a:t>
            </a:r>
          </a:p>
          <a:p>
            <a:r>
              <a:rPr lang="fr-FR" dirty="0" smtClean="0"/>
              <a:t>Avec un </a:t>
            </a:r>
            <a:r>
              <a:rPr lang="fr-FR" dirty="0" err="1" smtClean="0"/>
              <a:t>process</a:t>
            </a:r>
            <a:r>
              <a:rPr lang="fr-FR" dirty="0" smtClean="0"/>
              <a:t> optimisé</a:t>
            </a:r>
          </a:p>
          <a:p>
            <a:pPr lvl="1"/>
            <a:r>
              <a:rPr lang="fr-FR" dirty="0" smtClean="0"/>
              <a:t>200 </a:t>
            </a:r>
            <a:r>
              <a:rPr lang="fr-FR" dirty="0" err="1" smtClean="0"/>
              <a:t>ps</a:t>
            </a:r>
            <a:r>
              <a:rPr lang="fr-FR" dirty="0" smtClean="0"/>
              <a:t> dans le pire cas</a:t>
            </a:r>
          </a:p>
          <a:p>
            <a:r>
              <a:rPr lang="fr-FR" dirty="0" smtClean="0"/>
              <a:t>Une vitesse d’amplificateur de quelques centaines de picosecondes est atteignable </a:t>
            </a:r>
          </a:p>
          <a:p>
            <a:pPr lvl="1"/>
            <a:r>
              <a:rPr lang="fr-FR" dirty="0" err="1" smtClean="0"/>
              <a:t>cf</a:t>
            </a:r>
            <a:r>
              <a:rPr lang="fr-FR" dirty="0" smtClean="0"/>
              <a:t>  soumission MLR1 de l’EP RD 1.2 du CERN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Vitesse de collection d’un </a:t>
            </a:r>
            <a:r>
              <a:rPr lang="fr-FR" dirty="0" err="1"/>
              <a:t>process</a:t>
            </a:r>
            <a:r>
              <a:rPr lang="fr-FR" dirty="0"/>
              <a:t> 65 nm </a:t>
            </a:r>
            <a:r>
              <a:rPr lang="fr-FR" dirty="0" smtClean="0"/>
              <a:t>standard 2/2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368" y="1143121"/>
            <a:ext cx="3873998" cy="27962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248" y="4397462"/>
            <a:ext cx="2317072" cy="20176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775" y="4397462"/>
            <a:ext cx="3785651" cy="2029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727" y="4273455"/>
            <a:ext cx="46257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D4D4D"/>
                </a:solidFill>
              </a:rPr>
              <a:t>Magdalena </a:t>
            </a:r>
            <a:r>
              <a:rPr lang="en-US" dirty="0" err="1" smtClean="0">
                <a:solidFill>
                  <a:srgbClr val="4D4D4D"/>
                </a:solidFill>
              </a:rPr>
              <a:t>Munker</a:t>
            </a:r>
            <a:r>
              <a:rPr lang="en-US" dirty="0" smtClean="0">
                <a:solidFill>
                  <a:srgbClr val="4D4D4D"/>
                </a:solidFill>
              </a:rPr>
              <a:t>, CERN detector seminar, </a:t>
            </a:r>
            <a:r>
              <a:rPr lang="en-US" dirty="0" smtClean="0">
                <a:solidFill>
                  <a:srgbClr val="4D4D4D"/>
                </a:solidFill>
              </a:rPr>
              <a:t>29/01/2021</a:t>
            </a:r>
            <a:endParaRPr lang="en-US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05/10/2021</a:t>
            </a:r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Journées R&amp;T IN2P3    frederic.morel@iphc.cnrs.fr</a:t>
            </a:r>
            <a:endParaRPr lang="en-GB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A2F4D1-79C7-4F80-A047-2724D524CA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56802"/>
      </p:ext>
    </p:extLst>
  </p:cSld>
  <p:clrMapOvr>
    <a:masterClrMapping/>
  </p:clrMapOvr>
</p:sld>
</file>

<file path=ppt/theme/theme1.xml><?xml version="1.0" encoding="utf-8"?>
<a:theme xmlns:a="http://schemas.openxmlformats.org/drawingml/2006/main" name="c4pi_large">
  <a:themeElements>
    <a:clrScheme name="IReS_LEPSI_NEW_bleu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IReS_LEPSI_NEW_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3525" marR="0" indent="-2635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Char char="n"/>
          <a:tabLst/>
          <a:defRPr kumimoji="0" lang="fr-FR" altLang="fr-FR" sz="9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3525" marR="0" indent="-26352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anose="05000000000000000000" pitchFamily="2" charset="2"/>
          <a:buChar char="n"/>
          <a:tabLst/>
          <a:defRPr kumimoji="0" lang="fr-FR" altLang="fr-FR" sz="9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ReS_LEPSI_NEW_bleu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4pi_large" id="{645C6FC9-B600-49EF-BE13-90EAD0A033D9}" vid="{403433A2-02D2-4DFE-9496-68CACEF5238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c4pi_large</Template>
  <TotalTime>6969</TotalTime>
  <Words>1018</Words>
  <Application>Microsoft Office PowerPoint</Application>
  <PresentationFormat>Grand écran</PresentationFormat>
  <Paragraphs>169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Calibri</vt:lpstr>
      <vt:lpstr>Verdana</vt:lpstr>
      <vt:lpstr>Wingdings</vt:lpstr>
      <vt:lpstr>c4pi_large</vt:lpstr>
      <vt:lpstr>QUARTET</vt:lpstr>
      <vt:lpstr>Introduction</vt:lpstr>
      <vt:lpstr>Solid state detectors for future (4D) trackers 1/2</vt:lpstr>
      <vt:lpstr>Solid state detectors for future (4D) trackers 2/2</vt:lpstr>
      <vt:lpstr>Différentes saveurs de technologie en TOWER 180 nm CIS</vt:lpstr>
      <vt:lpstr>Résultats de simulation pour TOWER 180 nm CIS</vt:lpstr>
      <vt:lpstr>Mesures de la vitesse de l’amplificateur en TOWER 180 nm CIS</vt:lpstr>
      <vt:lpstr>Vitesse de collection d’un process 65 nm standard 1/2</vt:lpstr>
      <vt:lpstr>Vitesse de collection d’un process 65 nm standard 2/2</vt:lpstr>
      <vt:lpstr>Architecture de lecture d’un MAPS 4D</vt:lpstr>
      <vt:lpstr>Principe de l’étiquetage en temps au niveau pixel</vt:lpstr>
      <vt:lpstr>Conclusion</vt:lpstr>
    </vt:vector>
  </TitlesOfParts>
  <Company>IPHC 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QUARTET</dc:title>
  <dc:creator>Morel</dc:creator>
  <cp:lastModifiedBy>Morel</cp:lastModifiedBy>
  <cp:revision>46</cp:revision>
  <dcterms:created xsi:type="dcterms:W3CDTF">2021-09-30T10:58:56Z</dcterms:created>
  <dcterms:modified xsi:type="dcterms:W3CDTF">2021-10-05T07:26:50Z</dcterms:modified>
</cp:coreProperties>
</file>