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sldIdLst>
    <p:sldId id="256" r:id="rId2"/>
    <p:sldId id="291" r:id="rId3"/>
    <p:sldId id="293" r:id="rId4"/>
    <p:sldId id="357" r:id="rId5"/>
    <p:sldId id="358" r:id="rId6"/>
    <p:sldId id="359" r:id="rId7"/>
    <p:sldId id="360" r:id="rId8"/>
    <p:sldId id="361" r:id="rId9"/>
    <p:sldId id="362" r:id="rId10"/>
    <p:sldId id="364" r:id="rId11"/>
    <p:sldId id="365" r:id="rId12"/>
    <p:sldId id="366" r:id="rId13"/>
    <p:sldId id="363" r:id="rId14"/>
    <p:sldId id="367" r:id="rId15"/>
    <p:sldId id="368" r:id="rId16"/>
    <p:sldId id="369" r:id="rId17"/>
    <p:sldId id="377" r:id="rId18"/>
    <p:sldId id="370" r:id="rId19"/>
    <p:sldId id="375" r:id="rId20"/>
    <p:sldId id="376" r:id="rId21"/>
    <p:sldId id="374" r:id="rId22"/>
    <p:sldId id="371" r:id="rId23"/>
    <p:sldId id="372" r:id="rId24"/>
    <p:sldId id="373" r:id="rId25"/>
  </p:sldIdLst>
  <p:sldSz cx="10772775" cy="6059488"/>
  <p:notesSz cx="7105650" cy="10239375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AF"/>
    <a:srgbClr val="9FBB75"/>
    <a:srgbClr val="DFBFDA"/>
    <a:srgbClr val="ECD8E9"/>
    <a:srgbClr val="00294B"/>
    <a:srgbClr val="456487"/>
    <a:srgbClr val="FF6700"/>
    <a:srgbClr val="E05314"/>
    <a:srgbClr val="6600CC"/>
    <a:srgbClr val="51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8233" autoAdjust="0"/>
  </p:normalViewPr>
  <p:slideViewPr>
    <p:cSldViewPr>
      <p:cViewPr varScale="1">
        <p:scale>
          <a:sx n="126" d="100"/>
          <a:sy n="126" d="100"/>
        </p:scale>
        <p:origin x="513" y="45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l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r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84" tIns="47192" rIns="94384" bIns="47192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565" y="4863703"/>
            <a:ext cx="5684520" cy="4607719"/>
          </a:xfrm>
          <a:prstGeom prst="rect">
            <a:avLst/>
          </a:prstGeom>
        </p:spPr>
        <p:txBody>
          <a:bodyPr vert="horz" lIns="94384" tIns="47192" rIns="94384" bIns="47192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563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l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4891" y="972563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r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05/10/2021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872625" y="5784057"/>
            <a:ext cx="1709307" cy="253026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257648" y="5206039"/>
            <a:ext cx="494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</a:t>
            </a:r>
            <a:r>
              <a:rPr lang="fr-FR" dirty="0" smtClean="0"/>
              <a:t>hilippe.laniece@IJClab.in2p3.fr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379710" y="5784057"/>
            <a:ext cx="3454949" cy="253026"/>
          </a:xfrm>
        </p:spPr>
        <p:txBody>
          <a:bodyPr/>
          <a:lstStyle/>
          <a:p>
            <a:r>
              <a:rPr lang="fr-FR" dirty="0" smtClean="0"/>
              <a:t>Journées R&amp;T IN2P3 2021</a:t>
            </a:r>
            <a:endParaRPr lang="fr-FR" dirty="0"/>
          </a:p>
        </p:txBody>
      </p:sp>
      <p:sp>
        <p:nvSpPr>
          <p:cNvPr id="7" name="CustomShape 4"/>
          <p:cNvSpPr/>
          <p:nvPr/>
        </p:nvSpPr>
        <p:spPr>
          <a:xfrm>
            <a:off x="129803" y="701039"/>
            <a:ext cx="10585176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0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MAPSSIC</a:t>
            </a:r>
          </a:p>
          <a:p>
            <a:pPr algn="ctr">
              <a:lnSpc>
                <a:spcPct val="100000"/>
              </a:lnSpc>
            </a:pPr>
            <a:r>
              <a:rPr lang="fr-FR" sz="3200" spc="-1" dirty="0" smtClean="0">
                <a:solidFill>
                  <a:srgbClr val="000000"/>
                </a:solidFill>
                <a:latin typeface="Calibri"/>
                <a:ea typeface="DejaVu Sans"/>
              </a:rPr>
              <a:t>An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32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intracerebral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CMOS probe for </a:t>
            </a:r>
            <a:r>
              <a:rPr lang="fr-FR" sz="3200" spc="-1" dirty="0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fr-FR" sz="3200" spc="-1" dirty="0" smtClean="0">
                <a:solidFill>
                  <a:srgbClr val="000000"/>
                </a:solidFill>
                <a:latin typeface="Calibri"/>
              </a:rPr>
              <a:t>+ </a:t>
            </a:r>
            <a:r>
              <a:rPr lang="fr-FR" sz="3200" spc="-1" dirty="0" err="1" smtClean="0">
                <a:solidFill>
                  <a:srgbClr val="000000"/>
                </a:solidFill>
                <a:latin typeface="Calibri"/>
              </a:rPr>
              <a:t>brain</a:t>
            </a:r>
            <a:r>
              <a:rPr lang="fr-FR" sz="32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32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imaging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fr-FR" sz="3200" spc="-1" dirty="0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n </a:t>
            </a:r>
            <a:r>
              <a:rPr lang="fr-FR" sz="32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awake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and </a:t>
            </a:r>
            <a:r>
              <a:rPr lang="fr-FR" sz="32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freely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32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moving</a:t>
            </a:r>
            <a:r>
              <a:rPr lang="fr-FR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rats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9" name="Picture 9"/>
          <p:cNvPicPr/>
          <p:nvPr/>
        </p:nvPicPr>
        <p:blipFill>
          <a:blip r:embed="rId2"/>
          <a:stretch/>
        </p:blipFill>
        <p:spPr>
          <a:xfrm>
            <a:off x="8578980" y="3416196"/>
            <a:ext cx="1165408" cy="1084829"/>
          </a:xfrm>
          <a:prstGeom prst="rect">
            <a:avLst/>
          </a:prstGeom>
          <a:ln>
            <a:noFill/>
          </a:ln>
        </p:spPr>
      </p:pic>
      <p:grpSp>
        <p:nvGrpSpPr>
          <p:cNvPr id="10" name="Group 6"/>
          <p:cNvGrpSpPr/>
          <p:nvPr/>
        </p:nvGrpSpPr>
        <p:grpSpPr>
          <a:xfrm>
            <a:off x="1714954" y="3317776"/>
            <a:ext cx="1006904" cy="1438713"/>
            <a:chOff x="1069920" y="3630240"/>
            <a:chExt cx="1427040" cy="1832400"/>
          </a:xfrm>
        </p:grpSpPr>
        <p:sp>
          <p:nvSpPr>
            <p:cNvPr id="11" name="CustomShape 7"/>
            <p:cNvSpPr/>
            <p:nvPr/>
          </p:nvSpPr>
          <p:spPr>
            <a:xfrm>
              <a:off x="1162440" y="3683160"/>
              <a:ext cx="1223640" cy="1413720"/>
            </a:xfrm>
            <a:custGeom>
              <a:avLst/>
              <a:gdLst/>
              <a:ahLst/>
              <a:cxnLst/>
              <a:rect l="l" t="t" r="r" b="b"/>
              <a:pathLst>
                <a:path w="847" h="964">
                  <a:moveTo>
                    <a:pt x="4" y="937"/>
                  </a:moveTo>
                  <a:cubicBezTo>
                    <a:pt x="0" y="964"/>
                    <a:pt x="65" y="927"/>
                    <a:pt x="91" y="923"/>
                  </a:cubicBezTo>
                  <a:cubicBezTo>
                    <a:pt x="117" y="919"/>
                    <a:pt x="136" y="915"/>
                    <a:pt x="158" y="914"/>
                  </a:cubicBezTo>
                  <a:cubicBezTo>
                    <a:pt x="180" y="913"/>
                    <a:pt x="205" y="914"/>
                    <a:pt x="226" y="914"/>
                  </a:cubicBezTo>
                  <a:cubicBezTo>
                    <a:pt x="247" y="914"/>
                    <a:pt x="269" y="915"/>
                    <a:pt x="284" y="916"/>
                  </a:cubicBezTo>
                  <a:cubicBezTo>
                    <a:pt x="299" y="917"/>
                    <a:pt x="306" y="919"/>
                    <a:pt x="317" y="922"/>
                  </a:cubicBezTo>
                  <a:cubicBezTo>
                    <a:pt x="328" y="925"/>
                    <a:pt x="343" y="932"/>
                    <a:pt x="350" y="932"/>
                  </a:cubicBezTo>
                  <a:cubicBezTo>
                    <a:pt x="357" y="932"/>
                    <a:pt x="354" y="931"/>
                    <a:pt x="358" y="919"/>
                  </a:cubicBezTo>
                  <a:cubicBezTo>
                    <a:pt x="362" y="907"/>
                    <a:pt x="362" y="895"/>
                    <a:pt x="376" y="860"/>
                  </a:cubicBezTo>
                  <a:cubicBezTo>
                    <a:pt x="390" y="825"/>
                    <a:pt x="412" y="770"/>
                    <a:pt x="440" y="709"/>
                  </a:cubicBezTo>
                  <a:cubicBezTo>
                    <a:pt x="468" y="648"/>
                    <a:pt x="490" y="586"/>
                    <a:pt x="541" y="494"/>
                  </a:cubicBezTo>
                  <a:cubicBezTo>
                    <a:pt x="592" y="402"/>
                    <a:pt x="700" y="228"/>
                    <a:pt x="748" y="154"/>
                  </a:cubicBezTo>
                  <a:cubicBezTo>
                    <a:pt x="796" y="80"/>
                    <a:pt x="811" y="73"/>
                    <a:pt x="826" y="53"/>
                  </a:cubicBezTo>
                  <a:cubicBezTo>
                    <a:pt x="841" y="33"/>
                    <a:pt x="847" y="37"/>
                    <a:pt x="838" y="35"/>
                  </a:cubicBezTo>
                  <a:cubicBezTo>
                    <a:pt x="829" y="33"/>
                    <a:pt x="790" y="38"/>
                    <a:pt x="769" y="38"/>
                  </a:cubicBezTo>
                  <a:cubicBezTo>
                    <a:pt x="748" y="38"/>
                    <a:pt x="733" y="38"/>
                    <a:pt x="709" y="38"/>
                  </a:cubicBezTo>
                  <a:cubicBezTo>
                    <a:pt x="685" y="38"/>
                    <a:pt x="655" y="39"/>
                    <a:pt x="625" y="37"/>
                  </a:cubicBezTo>
                  <a:cubicBezTo>
                    <a:pt x="595" y="35"/>
                    <a:pt x="558" y="32"/>
                    <a:pt x="530" y="26"/>
                  </a:cubicBezTo>
                  <a:cubicBezTo>
                    <a:pt x="502" y="20"/>
                    <a:pt x="469" y="0"/>
                    <a:pt x="455" y="2"/>
                  </a:cubicBezTo>
                  <a:cubicBezTo>
                    <a:pt x="441" y="4"/>
                    <a:pt x="450" y="26"/>
                    <a:pt x="446" y="37"/>
                  </a:cubicBezTo>
                  <a:cubicBezTo>
                    <a:pt x="442" y="48"/>
                    <a:pt x="436" y="57"/>
                    <a:pt x="431" y="70"/>
                  </a:cubicBezTo>
                  <a:cubicBezTo>
                    <a:pt x="426" y="83"/>
                    <a:pt x="423" y="95"/>
                    <a:pt x="415" y="116"/>
                  </a:cubicBezTo>
                  <a:cubicBezTo>
                    <a:pt x="407" y="137"/>
                    <a:pt x="404" y="145"/>
                    <a:pt x="382" y="199"/>
                  </a:cubicBezTo>
                  <a:cubicBezTo>
                    <a:pt x="360" y="253"/>
                    <a:pt x="327" y="347"/>
                    <a:pt x="283" y="440"/>
                  </a:cubicBezTo>
                  <a:cubicBezTo>
                    <a:pt x="239" y="533"/>
                    <a:pt x="163" y="677"/>
                    <a:pt x="116" y="760"/>
                  </a:cubicBezTo>
                  <a:cubicBezTo>
                    <a:pt x="69" y="843"/>
                    <a:pt x="8" y="910"/>
                    <a:pt x="4" y="937"/>
                  </a:cubicBezTo>
                  <a:close/>
                </a:path>
              </a:pathLst>
            </a:custGeom>
            <a:gradFill rotWithShape="0">
              <a:gsLst>
                <a:gs pos="0">
                  <a:srgbClr val="EAEAEA"/>
                </a:gs>
                <a:gs pos="100000">
                  <a:srgbClr val="C0C0C0"/>
                </a:gs>
              </a:gsLst>
              <a:lin ang="54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8"/>
            <p:cNvSpPr/>
            <p:nvPr/>
          </p:nvSpPr>
          <p:spPr>
            <a:xfrm>
              <a:off x="1333080" y="4364280"/>
              <a:ext cx="526680" cy="606600"/>
            </a:xfrm>
            <a:custGeom>
              <a:avLst/>
              <a:gdLst/>
              <a:ahLst/>
              <a:cxnLst/>
              <a:rect l="l" t="t" r="r" b="b"/>
              <a:pathLst>
                <a:path w="365" h="414">
                  <a:moveTo>
                    <a:pt x="362" y="14"/>
                  </a:moveTo>
                  <a:cubicBezTo>
                    <a:pt x="359" y="28"/>
                    <a:pt x="307" y="121"/>
                    <a:pt x="286" y="165"/>
                  </a:cubicBezTo>
                  <a:cubicBezTo>
                    <a:pt x="265" y="209"/>
                    <a:pt x="249" y="244"/>
                    <a:pt x="235" y="281"/>
                  </a:cubicBezTo>
                  <a:cubicBezTo>
                    <a:pt x="221" y="318"/>
                    <a:pt x="207" y="367"/>
                    <a:pt x="199" y="389"/>
                  </a:cubicBezTo>
                  <a:cubicBezTo>
                    <a:pt x="191" y="411"/>
                    <a:pt x="194" y="408"/>
                    <a:pt x="186" y="411"/>
                  </a:cubicBezTo>
                  <a:cubicBezTo>
                    <a:pt x="178" y="414"/>
                    <a:pt x="167" y="408"/>
                    <a:pt x="153" y="407"/>
                  </a:cubicBezTo>
                  <a:cubicBezTo>
                    <a:pt x="139" y="406"/>
                    <a:pt x="119" y="402"/>
                    <a:pt x="103" y="402"/>
                  </a:cubicBezTo>
                  <a:cubicBezTo>
                    <a:pt x="87" y="402"/>
                    <a:pt x="75" y="403"/>
                    <a:pt x="58" y="404"/>
                  </a:cubicBezTo>
                  <a:cubicBezTo>
                    <a:pt x="41" y="405"/>
                    <a:pt x="2" y="411"/>
                    <a:pt x="1" y="408"/>
                  </a:cubicBezTo>
                  <a:cubicBezTo>
                    <a:pt x="0" y="405"/>
                    <a:pt x="28" y="394"/>
                    <a:pt x="54" y="388"/>
                  </a:cubicBezTo>
                  <a:cubicBezTo>
                    <a:pt x="80" y="382"/>
                    <a:pt x="129" y="404"/>
                    <a:pt x="158" y="371"/>
                  </a:cubicBezTo>
                  <a:cubicBezTo>
                    <a:pt x="187" y="339"/>
                    <a:pt x="204" y="246"/>
                    <a:pt x="228" y="197"/>
                  </a:cubicBezTo>
                  <a:cubicBezTo>
                    <a:pt x="252" y="149"/>
                    <a:pt x="282" y="109"/>
                    <a:pt x="303" y="79"/>
                  </a:cubicBezTo>
                  <a:cubicBezTo>
                    <a:pt x="325" y="50"/>
                    <a:pt x="365" y="0"/>
                    <a:pt x="362" y="14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9"/>
            <p:cNvSpPr/>
            <p:nvPr/>
          </p:nvSpPr>
          <p:spPr>
            <a:xfrm>
              <a:off x="1127520" y="5033520"/>
              <a:ext cx="564120" cy="245520"/>
            </a:xfrm>
            <a:custGeom>
              <a:avLst/>
              <a:gdLst/>
              <a:ahLst/>
              <a:cxnLst/>
              <a:rect l="l" t="t" r="r" b="b"/>
              <a:pathLst>
                <a:path w="391" h="168">
                  <a:moveTo>
                    <a:pt x="40" y="23"/>
                  </a:moveTo>
                  <a:cubicBezTo>
                    <a:pt x="5" y="33"/>
                    <a:pt x="16" y="45"/>
                    <a:pt x="10" y="62"/>
                  </a:cubicBezTo>
                  <a:cubicBezTo>
                    <a:pt x="4" y="79"/>
                    <a:pt x="2" y="108"/>
                    <a:pt x="1" y="123"/>
                  </a:cubicBezTo>
                  <a:cubicBezTo>
                    <a:pt x="0" y="138"/>
                    <a:pt x="1" y="147"/>
                    <a:pt x="4" y="153"/>
                  </a:cubicBezTo>
                  <a:cubicBezTo>
                    <a:pt x="7" y="159"/>
                    <a:pt x="8" y="160"/>
                    <a:pt x="22" y="162"/>
                  </a:cubicBezTo>
                  <a:cubicBezTo>
                    <a:pt x="36" y="164"/>
                    <a:pt x="49" y="168"/>
                    <a:pt x="91" y="168"/>
                  </a:cubicBezTo>
                  <a:cubicBezTo>
                    <a:pt x="133" y="168"/>
                    <a:pt x="233" y="168"/>
                    <a:pt x="275" y="165"/>
                  </a:cubicBezTo>
                  <a:cubicBezTo>
                    <a:pt x="317" y="162"/>
                    <a:pt x="330" y="163"/>
                    <a:pt x="343" y="147"/>
                  </a:cubicBezTo>
                  <a:cubicBezTo>
                    <a:pt x="356" y="131"/>
                    <a:pt x="350" y="91"/>
                    <a:pt x="355" y="69"/>
                  </a:cubicBezTo>
                  <a:cubicBezTo>
                    <a:pt x="360" y="47"/>
                    <a:pt x="372" y="27"/>
                    <a:pt x="374" y="17"/>
                  </a:cubicBezTo>
                  <a:cubicBezTo>
                    <a:pt x="376" y="7"/>
                    <a:pt x="391" y="14"/>
                    <a:pt x="365" y="11"/>
                  </a:cubicBezTo>
                  <a:cubicBezTo>
                    <a:pt x="339" y="8"/>
                    <a:pt x="272" y="0"/>
                    <a:pt x="218" y="2"/>
                  </a:cubicBezTo>
                  <a:cubicBezTo>
                    <a:pt x="164" y="4"/>
                    <a:pt x="76" y="10"/>
                    <a:pt x="40" y="2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/>
                </a:gs>
                <a:gs pos="100000">
                  <a:srgbClr val="B2B2B2"/>
                </a:gs>
              </a:gsLst>
              <a:lin ang="54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10"/>
            <p:cNvSpPr/>
            <p:nvPr/>
          </p:nvSpPr>
          <p:spPr>
            <a:xfrm>
              <a:off x="1179720" y="4203000"/>
              <a:ext cx="1151280" cy="1183320"/>
            </a:xfrm>
            <a:custGeom>
              <a:avLst/>
              <a:gdLst/>
              <a:ahLst/>
              <a:cxnLst/>
              <a:rect l="l" t="t" r="r" b="b"/>
              <a:pathLst>
                <a:path w="797" h="807">
                  <a:moveTo>
                    <a:pt x="33" y="768"/>
                  </a:moveTo>
                  <a:cubicBezTo>
                    <a:pt x="0" y="778"/>
                    <a:pt x="20" y="794"/>
                    <a:pt x="27" y="800"/>
                  </a:cubicBezTo>
                  <a:cubicBezTo>
                    <a:pt x="34" y="806"/>
                    <a:pt x="48" y="806"/>
                    <a:pt x="76" y="805"/>
                  </a:cubicBezTo>
                  <a:cubicBezTo>
                    <a:pt x="104" y="804"/>
                    <a:pt x="152" y="794"/>
                    <a:pt x="196" y="793"/>
                  </a:cubicBezTo>
                  <a:cubicBezTo>
                    <a:pt x="240" y="792"/>
                    <a:pt x="301" y="807"/>
                    <a:pt x="338" y="799"/>
                  </a:cubicBezTo>
                  <a:cubicBezTo>
                    <a:pt x="375" y="791"/>
                    <a:pt x="394" y="776"/>
                    <a:pt x="416" y="745"/>
                  </a:cubicBezTo>
                  <a:cubicBezTo>
                    <a:pt x="438" y="714"/>
                    <a:pt x="454" y="651"/>
                    <a:pt x="470" y="611"/>
                  </a:cubicBezTo>
                  <a:cubicBezTo>
                    <a:pt x="486" y="571"/>
                    <a:pt x="499" y="539"/>
                    <a:pt x="514" y="505"/>
                  </a:cubicBezTo>
                  <a:cubicBezTo>
                    <a:pt x="529" y="471"/>
                    <a:pt x="536" y="454"/>
                    <a:pt x="560" y="409"/>
                  </a:cubicBezTo>
                  <a:cubicBezTo>
                    <a:pt x="584" y="364"/>
                    <a:pt x="625" y="286"/>
                    <a:pt x="655" y="233"/>
                  </a:cubicBezTo>
                  <a:cubicBezTo>
                    <a:pt x="685" y="180"/>
                    <a:pt x="719" y="124"/>
                    <a:pt x="740" y="91"/>
                  </a:cubicBezTo>
                  <a:cubicBezTo>
                    <a:pt x="761" y="58"/>
                    <a:pt x="770" y="46"/>
                    <a:pt x="779" y="32"/>
                  </a:cubicBezTo>
                  <a:cubicBezTo>
                    <a:pt x="788" y="18"/>
                    <a:pt x="797" y="8"/>
                    <a:pt x="794" y="4"/>
                  </a:cubicBezTo>
                  <a:cubicBezTo>
                    <a:pt x="791" y="0"/>
                    <a:pt x="774" y="6"/>
                    <a:pt x="764" y="7"/>
                  </a:cubicBezTo>
                  <a:cubicBezTo>
                    <a:pt x="754" y="8"/>
                    <a:pt x="741" y="10"/>
                    <a:pt x="734" y="11"/>
                  </a:cubicBezTo>
                  <a:cubicBezTo>
                    <a:pt x="727" y="12"/>
                    <a:pt x="724" y="9"/>
                    <a:pt x="720" y="11"/>
                  </a:cubicBezTo>
                  <a:cubicBezTo>
                    <a:pt x="716" y="13"/>
                    <a:pt x="723" y="2"/>
                    <a:pt x="708" y="23"/>
                  </a:cubicBezTo>
                  <a:cubicBezTo>
                    <a:pt x="693" y="44"/>
                    <a:pt x="673" y="61"/>
                    <a:pt x="630" y="135"/>
                  </a:cubicBezTo>
                  <a:cubicBezTo>
                    <a:pt x="587" y="209"/>
                    <a:pt x="495" y="369"/>
                    <a:pt x="447" y="465"/>
                  </a:cubicBezTo>
                  <a:cubicBezTo>
                    <a:pt x="399" y="561"/>
                    <a:pt x="376" y="665"/>
                    <a:pt x="339" y="711"/>
                  </a:cubicBezTo>
                  <a:cubicBezTo>
                    <a:pt x="302" y="757"/>
                    <a:pt x="277" y="734"/>
                    <a:pt x="225" y="743"/>
                  </a:cubicBezTo>
                  <a:cubicBezTo>
                    <a:pt x="173" y="752"/>
                    <a:pt x="66" y="758"/>
                    <a:pt x="33" y="768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1"/>
            <p:cNvSpPr/>
            <p:nvPr/>
          </p:nvSpPr>
          <p:spPr>
            <a:xfrm>
              <a:off x="1640880" y="3690720"/>
              <a:ext cx="768240" cy="1679400"/>
            </a:xfrm>
            <a:custGeom>
              <a:avLst/>
              <a:gdLst/>
              <a:ahLst/>
              <a:cxnLst/>
              <a:rect l="l" t="t" r="r" b="b"/>
              <a:pathLst>
                <a:path w="532" h="1145">
                  <a:moveTo>
                    <a:pt x="37" y="1124"/>
                  </a:moveTo>
                  <a:lnTo>
                    <a:pt x="37" y="1115"/>
                  </a:lnTo>
                  <a:cubicBezTo>
                    <a:pt x="55" y="1065"/>
                    <a:pt x="107" y="913"/>
                    <a:pt x="147" y="822"/>
                  </a:cubicBezTo>
                  <a:cubicBezTo>
                    <a:pt x="187" y="731"/>
                    <a:pt x="239" y="640"/>
                    <a:pt x="277" y="572"/>
                  </a:cubicBezTo>
                  <a:cubicBezTo>
                    <a:pt x="315" y="504"/>
                    <a:pt x="353" y="451"/>
                    <a:pt x="376" y="416"/>
                  </a:cubicBezTo>
                  <a:cubicBezTo>
                    <a:pt x="399" y="381"/>
                    <a:pt x="415" y="372"/>
                    <a:pt x="417" y="362"/>
                  </a:cubicBezTo>
                  <a:cubicBezTo>
                    <a:pt x="419" y="352"/>
                    <a:pt x="396" y="364"/>
                    <a:pt x="390" y="356"/>
                  </a:cubicBezTo>
                  <a:cubicBezTo>
                    <a:pt x="384" y="348"/>
                    <a:pt x="377" y="334"/>
                    <a:pt x="382" y="312"/>
                  </a:cubicBezTo>
                  <a:cubicBezTo>
                    <a:pt x="387" y="290"/>
                    <a:pt x="397" y="270"/>
                    <a:pt x="420" y="222"/>
                  </a:cubicBezTo>
                  <a:cubicBezTo>
                    <a:pt x="443" y="174"/>
                    <a:pt x="512" y="52"/>
                    <a:pt x="522" y="26"/>
                  </a:cubicBezTo>
                  <a:cubicBezTo>
                    <a:pt x="532" y="0"/>
                    <a:pt x="502" y="40"/>
                    <a:pt x="480" y="68"/>
                  </a:cubicBezTo>
                  <a:cubicBezTo>
                    <a:pt x="458" y="96"/>
                    <a:pt x="433" y="124"/>
                    <a:pt x="387" y="198"/>
                  </a:cubicBezTo>
                  <a:cubicBezTo>
                    <a:pt x="341" y="272"/>
                    <a:pt x="256" y="406"/>
                    <a:pt x="201" y="512"/>
                  </a:cubicBezTo>
                  <a:cubicBezTo>
                    <a:pt x="146" y="618"/>
                    <a:pt x="86" y="768"/>
                    <a:pt x="57" y="837"/>
                  </a:cubicBezTo>
                  <a:cubicBezTo>
                    <a:pt x="28" y="906"/>
                    <a:pt x="33" y="900"/>
                    <a:pt x="24" y="926"/>
                  </a:cubicBezTo>
                  <a:cubicBezTo>
                    <a:pt x="15" y="952"/>
                    <a:pt x="6" y="972"/>
                    <a:pt x="3" y="996"/>
                  </a:cubicBezTo>
                  <a:cubicBezTo>
                    <a:pt x="0" y="1020"/>
                    <a:pt x="2" y="1047"/>
                    <a:pt x="7" y="1070"/>
                  </a:cubicBezTo>
                  <a:cubicBezTo>
                    <a:pt x="12" y="1093"/>
                    <a:pt x="28" y="1127"/>
                    <a:pt x="33" y="1136"/>
                  </a:cubicBezTo>
                  <a:cubicBezTo>
                    <a:pt x="38" y="1145"/>
                    <a:pt x="37" y="1124"/>
                    <a:pt x="37" y="1124"/>
                  </a:cubicBezTo>
                  <a:close/>
                </a:path>
              </a:pathLst>
            </a:custGeom>
            <a:gradFill rotWithShape="0">
              <a:gsLst>
                <a:gs pos="0">
                  <a:srgbClr val="969696"/>
                </a:gs>
                <a:gs pos="100000">
                  <a:srgbClr val="DCDCDC"/>
                </a:gs>
              </a:gsLst>
              <a:lin ang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2"/>
            <p:cNvSpPr/>
            <p:nvPr/>
          </p:nvSpPr>
          <p:spPr>
            <a:xfrm>
              <a:off x="1137600" y="5036400"/>
              <a:ext cx="546840" cy="335160"/>
            </a:xfrm>
            <a:custGeom>
              <a:avLst/>
              <a:gdLst/>
              <a:ahLst/>
              <a:cxnLst/>
              <a:rect l="l" t="t" r="r" b="b"/>
              <a:pathLst>
                <a:path w="379" h="229">
                  <a:moveTo>
                    <a:pt x="3" y="151"/>
                  </a:moveTo>
                  <a:cubicBezTo>
                    <a:pt x="0" y="156"/>
                    <a:pt x="5" y="175"/>
                    <a:pt x="9" y="187"/>
                  </a:cubicBezTo>
                  <a:cubicBezTo>
                    <a:pt x="13" y="199"/>
                    <a:pt x="20" y="217"/>
                    <a:pt x="28" y="223"/>
                  </a:cubicBezTo>
                  <a:cubicBezTo>
                    <a:pt x="35" y="229"/>
                    <a:pt x="42" y="224"/>
                    <a:pt x="55" y="222"/>
                  </a:cubicBezTo>
                  <a:cubicBezTo>
                    <a:pt x="68" y="220"/>
                    <a:pt x="86" y="214"/>
                    <a:pt x="107" y="210"/>
                  </a:cubicBezTo>
                  <a:cubicBezTo>
                    <a:pt x="128" y="206"/>
                    <a:pt x="155" y="199"/>
                    <a:pt x="183" y="198"/>
                  </a:cubicBezTo>
                  <a:cubicBezTo>
                    <a:pt x="212" y="197"/>
                    <a:pt x="251" y="200"/>
                    <a:pt x="278" y="202"/>
                  </a:cubicBezTo>
                  <a:cubicBezTo>
                    <a:pt x="306" y="204"/>
                    <a:pt x="334" y="210"/>
                    <a:pt x="350" y="213"/>
                  </a:cubicBezTo>
                  <a:cubicBezTo>
                    <a:pt x="367" y="216"/>
                    <a:pt x="377" y="226"/>
                    <a:pt x="378" y="220"/>
                  </a:cubicBezTo>
                  <a:cubicBezTo>
                    <a:pt x="379" y="214"/>
                    <a:pt x="362" y="186"/>
                    <a:pt x="358" y="174"/>
                  </a:cubicBezTo>
                  <a:cubicBezTo>
                    <a:pt x="353" y="162"/>
                    <a:pt x="353" y="160"/>
                    <a:pt x="351" y="148"/>
                  </a:cubicBezTo>
                  <a:cubicBezTo>
                    <a:pt x="349" y="136"/>
                    <a:pt x="341" y="124"/>
                    <a:pt x="345" y="100"/>
                  </a:cubicBezTo>
                  <a:cubicBezTo>
                    <a:pt x="349" y="76"/>
                    <a:pt x="379" y="6"/>
                    <a:pt x="375" y="3"/>
                  </a:cubicBezTo>
                  <a:cubicBezTo>
                    <a:pt x="371" y="0"/>
                    <a:pt x="332" y="56"/>
                    <a:pt x="319" y="81"/>
                  </a:cubicBezTo>
                  <a:cubicBezTo>
                    <a:pt x="306" y="106"/>
                    <a:pt x="309" y="143"/>
                    <a:pt x="295" y="156"/>
                  </a:cubicBezTo>
                  <a:cubicBezTo>
                    <a:pt x="281" y="169"/>
                    <a:pt x="257" y="159"/>
                    <a:pt x="237" y="160"/>
                  </a:cubicBezTo>
                  <a:cubicBezTo>
                    <a:pt x="217" y="161"/>
                    <a:pt x="194" y="159"/>
                    <a:pt x="174" y="160"/>
                  </a:cubicBezTo>
                  <a:cubicBezTo>
                    <a:pt x="154" y="161"/>
                    <a:pt x="131" y="164"/>
                    <a:pt x="115" y="165"/>
                  </a:cubicBezTo>
                  <a:cubicBezTo>
                    <a:pt x="99" y="166"/>
                    <a:pt x="93" y="166"/>
                    <a:pt x="78" y="165"/>
                  </a:cubicBezTo>
                  <a:cubicBezTo>
                    <a:pt x="64" y="164"/>
                    <a:pt x="42" y="161"/>
                    <a:pt x="30" y="159"/>
                  </a:cubicBezTo>
                  <a:cubicBezTo>
                    <a:pt x="17" y="157"/>
                    <a:pt x="5" y="144"/>
                    <a:pt x="3" y="151"/>
                  </a:cubicBezTo>
                  <a:close/>
                </a:path>
              </a:pathLst>
            </a:custGeom>
            <a:gradFill rotWithShape="0">
              <a:gsLst>
                <a:gs pos="0">
                  <a:srgbClr val="B1B1B1"/>
                </a:gs>
                <a:gs pos="100000">
                  <a:srgbClr val="969696"/>
                </a:gs>
              </a:gsLst>
              <a:lin ang="54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3"/>
            <p:cNvSpPr/>
            <p:nvPr/>
          </p:nvSpPr>
          <p:spPr>
            <a:xfrm>
              <a:off x="1330200" y="4352760"/>
              <a:ext cx="522360" cy="603720"/>
            </a:xfrm>
            <a:custGeom>
              <a:avLst/>
              <a:gdLst/>
              <a:ahLst/>
              <a:cxnLst/>
              <a:rect l="l" t="t" r="r" b="b"/>
              <a:pathLst>
                <a:path w="362" h="412">
                  <a:moveTo>
                    <a:pt x="0" y="412"/>
                  </a:moveTo>
                  <a:lnTo>
                    <a:pt x="84" y="392"/>
                  </a:lnTo>
                  <a:lnTo>
                    <a:pt x="146" y="396"/>
                  </a:lnTo>
                  <a:lnTo>
                    <a:pt x="184" y="412"/>
                  </a:lnTo>
                  <a:lnTo>
                    <a:pt x="238" y="222"/>
                  </a:lnTo>
                  <a:lnTo>
                    <a:pt x="304" y="102"/>
                  </a:lnTo>
                  <a:lnTo>
                    <a:pt x="362" y="22"/>
                  </a:lnTo>
                  <a:lnTo>
                    <a:pt x="326" y="0"/>
                  </a:lnTo>
                  <a:lnTo>
                    <a:pt x="232" y="0"/>
                  </a:lnTo>
                  <a:lnTo>
                    <a:pt x="186" y="22"/>
                  </a:lnTo>
                  <a:lnTo>
                    <a:pt x="162" y="104"/>
                  </a:lnTo>
                  <a:lnTo>
                    <a:pt x="120" y="206"/>
                  </a:lnTo>
                  <a:lnTo>
                    <a:pt x="66" y="306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rgbClr val="FFCC00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4"/>
            <p:cNvSpPr/>
            <p:nvPr/>
          </p:nvSpPr>
          <p:spPr>
            <a:xfrm rot="1350600" flipH="1">
              <a:off x="1429920" y="3594600"/>
              <a:ext cx="123480" cy="156168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5"/>
            <p:cNvSpPr/>
            <p:nvPr/>
          </p:nvSpPr>
          <p:spPr>
            <a:xfrm rot="20814600">
              <a:off x="1184400" y="5307840"/>
              <a:ext cx="480600" cy="101520"/>
            </a:xfrm>
            <a:custGeom>
              <a:avLst/>
              <a:gdLst/>
              <a:ahLst/>
              <a:cxnLst/>
              <a:rect l="l" t="t" r="r" b="b"/>
              <a:pathLst>
                <a:path w="640" h="251">
                  <a:moveTo>
                    <a:pt x="4" y="30"/>
                  </a:moveTo>
                  <a:lnTo>
                    <a:pt x="7" y="32"/>
                  </a:lnTo>
                  <a:lnTo>
                    <a:pt x="9" y="34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8" y="40"/>
                  </a:lnTo>
                  <a:lnTo>
                    <a:pt x="23" y="42"/>
                  </a:lnTo>
                  <a:lnTo>
                    <a:pt x="26" y="42"/>
                  </a:lnTo>
                  <a:lnTo>
                    <a:pt x="31" y="45"/>
                  </a:lnTo>
                  <a:lnTo>
                    <a:pt x="35" y="47"/>
                  </a:lnTo>
                  <a:lnTo>
                    <a:pt x="40" y="49"/>
                  </a:lnTo>
                  <a:lnTo>
                    <a:pt x="47" y="49"/>
                  </a:lnTo>
                  <a:lnTo>
                    <a:pt x="51" y="51"/>
                  </a:lnTo>
                  <a:lnTo>
                    <a:pt x="58" y="54"/>
                  </a:lnTo>
                  <a:lnTo>
                    <a:pt x="64" y="54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9" y="56"/>
                  </a:lnTo>
                  <a:lnTo>
                    <a:pt x="96" y="56"/>
                  </a:lnTo>
                  <a:lnTo>
                    <a:pt x="104" y="58"/>
                  </a:lnTo>
                  <a:lnTo>
                    <a:pt x="114" y="58"/>
                  </a:lnTo>
                  <a:lnTo>
                    <a:pt x="123" y="61"/>
                  </a:lnTo>
                  <a:lnTo>
                    <a:pt x="134" y="61"/>
                  </a:lnTo>
                  <a:lnTo>
                    <a:pt x="145" y="63"/>
                  </a:lnTo>
                  <a:lnTo>
                    <a:pt x="156" y="63"/>
                  </a:lnTo>
                  <a:lnTo>
                    <a:pt x="165" y="65"/>
                  </a:lnTo>
                  <a:lnTo>
                    <a:pt x="178" y="65"/>
                  </a:lnTo>
                  <a:lnTo>
                    <a:pt x="190" y="68"/>
                  </a:lnTo>
                  <a:lnTo>
                    <a:pt x="201" y="70"/>
                  </a:lnTo>
                  <a:lnTo>
                    <a:pt x="215" y="70"/>
                  </a:lnTo>
                  <a:lnTo>
                    <a:pt x="228" y="70"/>
                  </a:lnTo>
                  <a:lnTo>
                    <a:pt x="241" y="72"/>
                  </a:lnTo>
                  <a:lnTo>
                    <a:pt x="256" y="75"/>
                  </a:lnTo>
                  <a:lnTo>
                    <a:pt x="270" y="78"/>
                  </a:lnTo>
                  <a:lnTo>
                    <a:pt x="286" y="80"/>
                  </a:lnTo>
                  <a:lnTo>
                    <a:pt x="301" y="83"/>
                  </a:lnTo>
                  <a:lnTo>
                    <a:pt x="315" y="87"/>
                  </a:lnTo>
                  <a:lnTo>
                    <a:pt x="329" y="92"/>
                  </a:lnTo>
                  <a:lnTo>
                    <a:pt x="342" y="94"/>
                  </a:lnTo>
                  <a:lnTo>
                    <a:pt x="358" y="101"/>
                  </a:lnTo>
                  <a:lnTo>
                    <a:pt x="372" y="108"/>
                  </a:lnTo>
                  <a:lnTo>
                    <a:pt x="387" y="112"/>
                  </a:lnTo>
                  <a:lnTo>
                    <a:pt x="400" y="118"/>
                  </a:lnTo>
                  <a:lnTo>
                    <a:pt x="413" y="123"/>
                  </a:lnTo>
                  <a:lnTo>
                    <a:pt x="427" y="130"/>
                  </a:lnTo>
                  <a:lnTo>
                    <a:pt x="443" y="134"/>
                  </a:lnTo>
                  <a:lnTo>
                    <a:pt x="456" y="144"/>
                  </a:lnTo>
                  <a:lnTo>
                    <a:pt x="467" y="148"/>
                  </a:lnTo>
                  <a:lnTo>
                    <a:pt x="481" y="156"/>
                  </a:lnTo>
                  <a:lnTo>
                    <a:pt x="494" y="161"/>
                  </a:lnTo>
                  <a:lnTo>
                    <a:pt x="505" y="170"/>
                  </a:lnTo>
                  <a:lnTo>
                    <a:pt x="519" y="177"/>
                  </a:lnTo>
                  <a:lnTo>
                    <a:pt x="529" y="184"/>
                  </a:lnTo>
                  <a:lnTo>
                    <a:pt x="541" y="191"/>
                  </a:lnTo>
                  <a:lnTo>
                    <a:pt x="552" y="197"/>
                  </a:lnTo>
                  <a:lnTo>
                    <a:pt x="564" y="201"/>
                  </a:lnTo>
                  <a:lnTo>
                    <a:pt x="572" y="210"/>
                  </a:lnTo>
                  <a:lnTo>
                    <a:pt x="581" y="215"/>
                  </a:lnTo>
                  <a:lnTo>
                    <a:pt x="593" y="222"/>
                  </a:lnTo>
                  <a:lnTo>
                    <a:pt x="602" y="229"/>
                  </a:lnTo>
                  <a:lnTo>
                    <a:pt x="610" y="232"/>
                  </a:lnTo>
                  <a:lnTo>
                    <a:pt x="619" y="237"/>
                  </a:lnTo>
                  <a:lnTo>
                    <a:pt x="626" y="241"/>
                  </a:lnTo>
                  <a:lnTo>
                    <a:pt x="633" y="246"/>
                  </a:lnTo>
                  <a:lnTo>
                    <a:pt x="640" y="251"/>
                  </a:lnTo>
                  <a:lnTo>
                    <a:pt x="633" y="246"/>
                  </a:lnTo>
                  <a:lnTo>
                    <a:pt x="631" y="239"/>
                  </a:lnTo>
                  <a:lnTo>
                    <a:pt x="626" y="237"/>
                  </a:lnTo>
                  <a:lnTo>
                    <a:pt x="621" y="232"/>
                  </a:lnTo>
                  <a:lnTo>
                    <a:pt x="619" y="229"/>
                  </a:lnTo>
                  <a:lnTo>
                    <a:pt x="615" y="226"/>
                  </a:lnTo>
                  <a:lnTo>
                    <a:pt x="610" y="222"/>
                  </a:lnTo>
                  <a:lnTo>
                    <a:pt x="608" y="217"/>
                  </a:lnTo>
                  <a:lnTo>
                    <a:pt x="603" y="215"/>
                  </a:lnTo>
                  <a:lnTo>
                    <a:pt x="600" y="210"/>
                  </a:lnTo>
                  <a:lnTo>
                    <a:pt x="595" y="206"/>
                  </a:lnTo>
                  <a:lnTo>
                    <a:pt x="593" y="201"/>
                  </a:lnTo>
                  <a:lnTo>
                    <a:pt x="588" y="199"/>
                  </a:lnTo>
                  <a:lnTo>
                    <a:pt x="583" y="194"/>
                  </a:lnTo>
                  <a:lnTo>
                    <a:pt x="581" y="191"/>
                  </a:lnTo>
                  <a:lnTo>
                    <a:pt x="577" y="186"/>
                  </a:lnTo>
                  <a:lnTo>
                    <a:pt x="570" y="182"/>
                  </a:lnTo>
                  <a:lnTo>
                    <a:pt x="567" y="177"/>
                  </a:lnTo>
                  <a:lnTo>
                    <a:pt x="562" y="175"/>
                  </a:lnTo>
                  <a:lnTo>
                    <a:pt x="557" y="170"/>
                  </a:lnTo>
                  <a:lnTo>
                    <a:pt x="552" y="163"/>
                  </a:lnTo>
                  <a:lnTo>
                    <a:pt x="545" y="161"/>
                  </a:lnTo>
                  <a:lnTo>
                    <a:pt x="541" y="156"/>
                  </a:lnTo>
                  <a:lnTo>
                    <a:pt x="534" y="150"/>
                  </a:lnTo>
                  <a:lnTo>
                    <a:pt x="527" y="148"/>
                  </a:lnTo>
                  <a:lnTo>
                    <a:pt x="521" y="141"/>
                  </a:lnTo>
                  <a:lnTo>
                    <a:pt x="514" y="137"/>
                  </a:lnTo>
                  <a:lnTo>
                    <a:pt x="505" y="132"/>
                  </a:lnTo>
                  <a:lnTo>
                    <a:pt x="496" y="125"/>
                  </a:lnTo>
                  <a:lnTo>
                    <a:pt x="487" y="121"/>
                  </a:lnTo>
                  <a:lnTo>
                    <a:pt x="479" y="115"/>
                  </a:lnTo>
                  <a:lnTo>
                    <a:pt x="469" y="108"/>
                  </a:lnTo>
                  <a:lnTo>
                    <a:pt x="465" y="108"/>
                  </a:lnTo>
                  <a:lnTo>
                    <a:pt x="463" y="106"/>
                  </a:lnTo>
                  <a:lnTo>
                    <a:pt x="458" y="101"/>
                  </a:lnTo>
                  <a:lnTo>
                    <a:pt x="451" y="99"/>
                  </a:lnTo>
                  <a:lnTo>
                    <a:pt x="448" y="96"/>
                  </a:lnTo>
                  <a:lnTo>
                    <a:pt x="443" y="94"/>
                  </a:lnTo>
                  <a:lnTo>
                    <a:pt x="436" y="89"/>
                  </a:lnTo>
                  <a:lnTo>
                    <a:pt x="429" y="87"/>
                  </a:lnTo>
                  <a:lnTo>
                    <a:pt x="422" y="83"/>
                  </a:lnTo>
                  <a:lnTo>
                    <a:pt x="418" y="80"/>
                  </a:lnTo>
                  <a:lnTo>
                    <a:pt x="410" y="78"/>
                  </a:lnTo>
                  <a:lnTo>
                    <a:pt x="405" y="75"/>
                  </a:lnTo>
                  <a:lnTo>
                    <a:pt x="396" y="70"/>
                  </a:lnTo>
                  <a:lnTo>
                    <a:pt x="389" y="70"/>
                  </a:lnTo>
                  <a:lnTo>
                    <a:pt x="382" y="65"/>
                  </a:lnTo>
                  <a:lnTo>
                    <a:pt x="375" y="61"/>
                  </a:lnTo>
                  <a:lnTo>
                    <a:pt x="369" y="58"/>
                  </a:lnTo>
                  <a:lnTo>
                    <a:pt x="360" y="56"/>
                  </a:lnTo>
                  <a:lnTo>
                    <a:pt x="351" y="51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9" y="42"/>
                  </a:lnTo>
                  <a:lnTo>
                    <a:pt x="320" y="40"/>
                  </a:lnTo>
                  <a:lnTo>
                    <a:pt x="313" y="38"/>
                  </a:lnTo>
                  <a:lnTo>
                    <a:pt x="304" y="34"/>
                  </a:lnTo>
                  <a:lnTo>
                    <a:pt x="294" y="32"/>
                  </a:lnTo>
                  <a:lnTo>
                    <a:pt x="289" y="30"/>
                  </a:lnTo>
                  <a:lnTo>
                    <a:pt x="279" y="30"/>
                  </a:lnTo>
                  <a:lnTo>
                    <a:pt x="273" y="27"/>
                  </a:lnTo>
                  <a:lnTo>
                    <a:pt x="263" y="25"/>
                  </a:lnTo>
                  <a:lnTo>
                    <a:pt x="256" y="23"/>
                  </a:lnTo>
                  <a:lnTo>
                    <a:pt x="251" y="20"/>
                  </a:lnTo>
                  <a:lnTo>
                    <a:pt x="241" y="18"/>
                  </a:lnTo>
                  <a:lnTo>
                    <a:pt x="232" y="18"/>
                  </a:lnTo>
                  <a:lnTo>
                    <a:pt x="223" y="16"/>
                  </a:lnTo>
                  <a:lnTo>
                    <a:pt x="213" y="16"/>
                  </a:lnTo>
                  <a:lnTo>
                    <a:pt x="203" y="13"/>
                  </a:lnTo>
                  <a:lnTo>
                    <a:pt x="192" y="11"/>
                  </a:lnTo>
                  <a:lnTo>
                    <a:pt x="180" y="9"/>
                  </a:lnTo>
                  <a:lnTo>
                    <a:pt x="170" y="7"/>
                  </a:lnTo>
                  <a:lnTo>
                    <a:pt x="159" y="7"/>
                  </a:lnTo>
                  <a:lnTo>
                    <a:pt x="147" y="4"/>
                  </a:lnTo>
                  <a:lnTo>
                    <a:pt x="137" y="2"/>
                  </a:lnTo>
                  <a:lnTo>
                    <a:pt x="125" y="2"/>
                  </a:lnTo>
                  <a:lnTo>
                    <a:pt x="114" y="2"/>
                  </a:lnTo>
                  <a:lnTo>
                    <a:pt x="102" y="2"/>
                  </a:lnTo>
                  <a:lnTo>
                    <a:pt x="92" y="0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3" y="2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2" y="9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6"/>
            <p:cNvSpPr/>
            <p:nvPr/>
          </p:nvSpPr>
          <p:spPr>
            <a:xfrm rot="433800">
              <a:off x="1152000" y="5002560"/>
              <a:ext cx="516600" cy="109080"/>
            </a:xfrm>
            <a:custGeom>
              <a:avLst/>
              <a:gdLst/>
              <a:ahLst/>
              <a:cxnLst/>
              <a:rect l="l" t="t" r="r" b="b"/>
              <a:pathLst>
                <a:path w="527" h="175">
                  <a:moveTo>
                    <a:pt x="512" y="38"/>
                  </a:moveTo>
                  <a:lnTo>
                    <a:pt x="510" y="38"/>
                  </a:lnTo>
                  <a:lnTo>
                    <a:pt x="508" y="38"/>
                  </a:lnTo>
                  <a:lnTo>
                    <a:pt x="505" y="38"/>
                  </a:lnTo>
                  <a:lnTo>
                    <a:pt x="501" y="38"/>
                  </a:lnTo>
                  <a:lnTo>
                    <a:pt x="496" y="38"/>
                  </a:lnTo>
                  <a:lnTo>
                    <a:pt x="492" y="38"/>
                  </a:lnTo>
                  <a:lnTo>
                    <a:pt x="485" y="38"/>
                  </a:lnTo>
                  <a:lnTo>
                    <a:pt x="478" y="40"/>
                  </a:lnTo>
                  <a:lnTo>
                    <a:pt x="472" y="40"/>
                  </a:lnTo>
                  <a:lnTo>
                    <a:pt x="465" y="43"/>
                  </a:lnTo>
                  <a:lnTo>
                    <a:pt x="454" y="43"/>
                  </a:lnTo>
                  <a:lnTo>
                    <a:pt x="447" y="45"/>
                  </a:lnTo>
                  <a:lnTo>
                    <a:pt x="437" y="45"/>
                  </a:lnTo>
                  <a:lnTo>
                    <a:pt x="427" y="47"/>
                  </a:lnTo>
                  <a:lnTo>
                    <a:pt x="418" y="47"/>
                  </a:lnTo>
                  <a:lnTo>
                    <a:pt x="409" y="49"/>
                  </a:lnTo>
                  <a:lnTo>
                    <a:pt x="397" y="52"/>
                  </a:lnTo>
                  <a:lnTo>
                    <a:pt x="387" y="52"/>
                  </a:lnTo>
                  <a:lnTo>
                    <a:pt x="375" y="52"/>
                  </a:lnTo>
                  <a:lnTo>
                    <a:pt x="364" y="54"/>
                  </a:lnTo>
                  <a:lnTo>
                    <a:pt x="356" y="56"/>
                  </a:lnTo>
                  <a:lnTo>
                    <a:pt x="344" y="59"/>
                  </a:lnTo>
                  <a:lnTo>
                    <a:pt x="333" y="61"/>
                  </a:lnTo>
                  <a:lnTo>
                    <a:pt x="320" y="63"/>
                  </a:lnTo>
                  <a:lnTo>
                    <a:pt x="311" y="66"/>
                  </a:lnTo>
                  <a:lnTo>
                    <a:pt x="299" y="66"/>
                  </a:lnTo>
                  <a:lnTo>
                    <a:pt x="288" y="68"/>
                  </a:lnTo>
                  <a:lnTo>
                    <a:pt x="280" y="70"/>
                  </a:lnTo>
                  <a:lnTo>
                    <a:pt x="268" y="73"/>
                  </a:lnTo>
                  <a:lnTo>
                    <a:pt x="257" y="74"/>
                  </a:lnTo>
                  <a:lnTo>
                    <a:pt x="247" y="76"/>
                  </a:lnTo>
                  <a:lnTo>
                    <a:pt x="239" y="78"/>
                  </a:lnTo>
                  <a:lnTo>
                    <a:pt x="228" y="81"/>
                  </a:lnTo>
                  <a:lnTo>
                    <a:pt x="219" y="83"/>
                  </a:lnTo>
                  <a:lnTo>
                    <a:pt x="209" y="87"/>
                  </a:lnTo>
                  <a:lnTo>
                    <a:pt x="201" y="92"/>
                  </a:lnTo>
                  <a:lnTo>
                    <a:pt x="188" y="94"/>
                  </a:lnTo>
                  <a:lnTo>
                    <a:pt x="176" y="99"/>
                  </a:lnTo>
                  <a:lnTo>
                    <a:pt x="167" y="104"/>
                  </a:lnTo>
                  <a:lnTo>
                    <a:pt x="157" y="106"/>
                  </a:lnTo>
                  <a:lnTo>
                    <a:pt x="147" y="111"/>
                  </a:lnTo>
                  <a:lnTo>
                    <a:pt x="133" y="114"/>
                  </a:lnTo>
                  <a:lnTo>
                    <a:pt x="125" y="116"/>
                  </a:lnTo>
                  <a:lnTo>
                    <a:pt x="114" y="121"/>
                  </a:lnTo>
                  <a:lnTo>
                    <a:pt x="105" y="128"/>
                  </a:lnTo>
                  <a:lnTo>
                    <a:pt x="93" y="130"/>
                  </a:lnTo>
                  <a:lnTo>
                    <a:pt x="85" y="135"/>
                  </a:lnTo>
                  <a:lnTo>
                    <a:pt x="76" y="139"/>
                  </a:lnTo>
                  <a:lnTo>
                    <a:pt x="69" y="144"/>
                  </a:lnTo>
                  <a:lnTo>
                    <a:pt x="60" y="146"/>
                  </a:lnTo>
                  <a:lnTo>
                    <a:pt x="51" y="151"/>
                  </a:lnTo>
                  <a:lnTo>
                    <a:pt x="43" y="154"/>
                  </a:lnTo>
                  <a:lnTo>
                    <a:pt x="36" y="157"/>
                  </a:lnTo>
                  <a:lnTo>
                    <a:pt x="29" y="159"/>
                  </a:lnTo>
                  <a:lnTo>
                    <a:pt x="24" y="163"/>
                  </a:lnTo>
                  <a:lnTo>
                    <a:pt x="17" y="166"/>
                  </a:lnTo>
                  <a:lnTo>
                    <a:pt x="13" y="168"/>
                  </a:lnTo>
                  <a:lnTo>
                    <a:pt x="9" y="170"/>
                  </a:lnTo>
                  <a:lnTo>
                    <a:pt x="5" y="170"/>
                  </a:lnTo>
                  <a:lnTo>
                    <a:pt x="2" y="173"/>
                  </a:lnTo>
                  <a:lnTo>
                    <a:pt x="0" y="173"/>
                  </a:lnTo>
                  <a:lnTo>
                    <a:pt x="0" y="175"/>
                  </a:lnTo>
                  <a:lnTo>
                    <a:pt x="0" y="173"/>
                  </a:lnTo>
                  <a:lnTo>
                    <a:pt x="2" y="173"/>
                  </a:lnTo>
                  <a:lnTo>
                    <a:pt x="2" y="170"/>
                  </a:lnTo>
                  <a:lnTo>
                    <a:pt x="5" y="170"/>
                  </a:lnTo>
                  <a:lnTo>
                    <a:pt x="9" y="168"/>
                  </a:lnTo>
                  <a:lnTo>
                    <a:pt x="13" y="163"/>
                  </a:lnTo>
                  <a:lnTo>
                    <a:pt x="15" y="161"/>
                  </a:lnTo>
                  <a:lnTo>
                    <a:pt x="19" y="157"/>
                  </a:lnTo>
                  <a:lnTo>
                    <a:pt x="26" y="157"/>
                  </a:lnTo>
                  <a:lnTo>
                    <a:pt x="29" y="152"/>
                  </a:lnTo>
                  <a:lnTo>
                    <a:pt x="36" y="148"/>
                  </a:lnTo>
                  <a:lnTo>
                    <a:pt x="43" y="144"/>
                  </a:lnTo>
                  <a:lnTo>
                    <a:pt x="49" y="139"/>
                  </a:lnTo>
                  <a:lnTo>
                    <a:pt x="55" y="135"/>
                  </a:lnTo>
                  <a:lnTo>
                    <a:pt x="62" y="130"/>
                  </a:lnTo>
                  <a:lnTo>
                    <a:pt x="69" y="125"/>
                  </a:lnTo>
                  <a:lnTo>
                    <a:pt x="76" y="121"/>
                  </a:lnTo>
                  <a:lnTo>
                    <a:pt x="83" y="116"/>
                  </a:lnTo>
                  <a:lnTo>
                    <a:pt x="91" y="112"/>
                  </a:lnTo>
                  <a:lnTo>
                    <a:pt x="98" y="106"/>
                  </a:lnTo>
                  <a:lnTo>
                    <a:pt x="107" y="104"/>
                  </a:lnTo>
                  <a:lnTo>
                    <a:pt x="114" y="97"/>
                  </a:lnTo>
                  <a:lnTo>
                    <a:pt x="121" y="92"/>
                  </a:lnTo>
                  <a:lnTo>
                    <a:pt x="131" y="87"/>
                  </a:lnTo>
                  <a:lnTo>
                    <a:pt x="138" y="83"/>
                  </a:lnTo>
                  <a:lnTo>
                    <a:pt x="147" y="78"/>
                  </a:lnTo>
                  <a:lnTo>
                    <a:pt x="154" y="74"/>
                  </a:lnTo>
                  <a:lnTo>
                    <a:pt x="163" y="70"/>
                  </a:lnTo>
                  <a:lnTo>
                    <a:pt x="171" y="66"/>
                  </a:lnTo>
                  <a:lnTo>
                    <a:pt x="178" y="63"/>
                  </a:lnTo>
                  <a:lnTo>
                    <a:pt x="188" y="59"/>
                  </a:lnTo>
                  <a:lnTo>
                    <a:pt x="195" y="54"/>
                  </a:lnTo>
                  <a:lnTo>
                    <a:pt x="201" y="52"/>
                  </a:lnTo>
                  <a:lnTo>
                    <a:pt x="212" y="49"/>
                  </a:lnTo>
                  <a:lnTo>
                    <a:pt x="221" y="45"/>
                  </a:lnTo>
                  <a:lnTo>
                    <a:pt x="228" y="43"/>
                  </a:lnTo>
                  <a:lnTo>
                    <a:pt x="239" y="38"/>
                  </a:lnTo>
                  <a:lnTo>
                    <a:pt x="247" y="38"/>
                  </a:lnTo>
                  <a:lnTo>
                    <a:pt x="257" y="35"/>
                  </a:lnTo>
                  <a:lnTo>
                    <a:pt x="266" y="32"/>
                  </a:lnTo>
                  <a:lnTo>
                    <a:pt x="277" y="30"/>
                  </a:lnTo>
                  <a:lnTo>
                    <a:pt x="285" y="25"/>
                  </a:lnTo>
                  <a:lnTo>
                    <a:pt x="295" y="25"/>
                  </a:lnTo>
                  <a:lnTo>
                    <a:pt x="306" y="23"/>
                  </a:lnTo>
                  <a:lnTo>
                    <a:pt x="315" y="21"/>
                  </a:lnTo>
                  <a:lnTo>
                    <a:pt x="323" y="18"/>
                  </a:lnTo>
                  <a:lnTo>
                    <a:pt x="333" y="16"/>
                  </a:lnTo>
                  <a:lnTo>
                    <a:pt x="342" y="14"/>
                  </a:lnTo>
                  <a:lnTo>
                    <a:pt x="351" y="11"/>
                  </a:lnTo>
                  <a:lnTo>
                    <a:pt x="359" y="11"/>
                  </a:lnTo>
                  <a:lnTo>
                    <a:pt x="366" y="11"/>
                  </a:lnTo>
                  <a:lnTo>
                    <a:pt x="373" y="9"/>
                  </a:lnTo>
                  <a:lnTo>
                    <a:pt x="382" y="7"/>
                  </a:lnTo>
                  <a:lnTo>
                    <a:pt x="387" y="7"/>
                  </a:lnTo>
                  <a:lnTo>
                    <a:pt x="394" y="5"/>
                  </a:lnTo>
                  <a:lnTo>
                    <a:pt x="397" y="5"/>
                  </a:lnTo>
                  <a:lnTo>
                    <a:pt x="404" y="2"/>
                  </a:lnTo>
                  <a:lnTo>
                    <a:pt x="409" y="2"/>
                  </a:lnTo>
                  <a:lnTo>
                    <a:pt x="411" y="2"/>
                  </a:lnTo>
                  <a:lnTo>
                    <a:pt x="413" y="0"/>
                  </a:lnTo>
                  <a:lnTo>
                    <a:pt x="416" y="0"/>
                  </a:lnTo>
                  <a:lnTo>
                    <a:pt x="418" y="0"/>
                  </a:lnTo>
                  <a:lnTo>
                    <a:pt x="420" y="0"/>
                  </a:lnTo>
                  <a:lnTo>
                    <a:pt x="423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4" y="0"/>
                  </a:lnTo>
                  <a:lnTo>
                    <a:pt x="437" y="2"/>
                  </a:lnTo>
                  <a:lnTo>
                    <a:pt x="442" y="2"/>
                  </a:lnTo>
                  <a:lnTo>
                    <a:pt x="447" y="2"/>
                  </a:lnTo>
                  <a:lnTo>
                    <a:pt x="451" y="2"/>
                  </a:lnTo>
                  <a:lnTo>
                    <a:pt x="458" y="5"/>
                  </a:lnTo>
                  <a:lnTo>
                    <a:pt x="465" y="5"/>
                  </a:lnTo>
                  <a:lnTo>
                    <a:pt x="470" y="5"/>
                  </a:lnTo>
                  <a:lnTo>
                    <a:pt x="478" y="7"/>
                  </a:lnTo>
                  <a:lnTo>
                    <a:pt x="482" y="7"/>
                  </a:lnTo>
                  <a:lnTo>
                    <a:pt x="489" y="9"/>
                  </a:lnTo>
                  <a:lnTo>
                    <a:pt x="494" y="9"/>
                  </a:lnTo>
                  <a:lnTo>
                    <a:pt x="501" y="11"/>
                  </a:lnTo>
                  <a:lnTo>
                    <a:pt x="505" y="11"/>
                  </a:lnTo>
                  <a:lnTo>
                    <a:pt x="510" y="11"/>
                  </a:lnTo>
                  <a:lnTo>
                    <a:pt x="514" y="14"/>
                  </a:lnTo>
                  <a:lnTo>
                    <a:pt x="518" y="16"/>
                  </a:lnTo>
                  <a:lnTo>
                    <a:pt x="520" y="16"/>
                  </a:lnTo>
                  <a:lnTo>
                    <a:pt x="523" y="18"/>
                  </a:lnTo>
                  <a:lnTo>
                    <a:pt x="525" y="21"/>
                  </a:lnTo>
                  <a:lnTo>
                    <a:pt x="525" y="23"/>
                  </a:lnTo>
                  <a:lnTo>
                    <a:pt x="527" y="25"/>
                  </a:lnTo>
                  <a:lnTo>
                    <a:pt x="525" y="28"/>
                  </a:lnTo>
                  <a:lnTo>
                    <a:pt x="523" y="30"/>
                  </a:lnTo>
                  <a:lnTo>
                    <a:pt x="520" y="32"/>
                  </a:lnTo>
                  <a:lnTo>
                    <a:pt x="518" y="36"/>
                  </a:lnTo>
                  <a:lnTo>
                    <a:pt x="512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7"/>
            <p:cNvSpPr/>
            <p:nvPr/>
          </p:nvSpPr>
          <p:spPr>
            <a:xfrm rot="2005200">
              <a:off x="1939680" y="3596760"/>
              <a:ext cx="151560" cy="151848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8"/>
            <p:cNvSpPr/>
            <p:nvPr/>
          </p:nvSpPr>
          <p:spPr>
            <a:xfrm rot="1821000">
              <a:off x="1897920" y="4141800"/>
              <a:ext cx="106200" cy="126792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9"/>
            <p:cNvSpPr/>
            <p:nvPr/>
          </p:nvSpPr>
          <p:spPr>
            <a:xfrm rot="12028200" flipH="1">
              <a:off x="1685880" y="4353840"/>
              <a:ext cx="68400" cy="62712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0"/>
            <p:cNvSpPr/>
            <p:nvPr/>
          </p:nvSpPr>
          <p:spPr>
            <a:xfrm rot="15379800" flipH="1">
              <a:off x="1414080" y="4825800"/>
              <a:ext cx="67680" cy="25596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1"/>
            <p:cNvSpPr/>
            <p:nvPr/>
          </p:nvSpPr>
          <p:spPr>
            <a:xfrm rot="15180600" flipH="1">
              <a:off x="1683000" y="4250880"/>
              <a:ext cx="86040" cy="24876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2"/>
            <p:cNvSpPr/>
            <p:nvPr/>
          </p:nvSpPr>
          <p:spPr>
            <a:xfrm rot="855000" flipH="1">
              <a:off x="1744200" y="3707280"/>
              <a:ext cx="68400" cy="65448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3"/>
            <p:cNvSpPr/>
            <p:nvPr/>
          </p:nvSpPr>
          <p:spPr>
            <a:xfrm rot="12246000" flipH="1">
              <a:off x="1946880" y="3739680"/>
              <a:ext cx="68400" cy="65304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4"/>
            <p:cNvSpPr/>
            <p:nvPr/>
          </p:nvSpPr>
          <p:spPr>
            <a:xfrm rot="6619800">
              <a:off x="1496520" y="4707720"/>
              <a:ext cx="67680" cy="17424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5"/>
            <p:cNvSpPr/>
            <p:nvPr/>
          </p:nvSpPr>
          <p:spPr>
            <a:xfrm rot="6964200">
              <a:off x="1568520" y="4549320"/>
              <a:ext cx="67680" cy="17424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6"/>
            <p:cNvSpPr/>
            <p:nvPr/>
          </p:nvSpPr>
          <p:spPr>
            <a:xfrm rot="6619800">
              <a:off x="1644120" y="4408200"/>
              <a:ext cx="67680" cy="17424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7"/>
            <p:cNvSpPr/>
            <p:nvPr/>
          </p:nvSpPr>
          <p:spPr>
            <a:xfrm rot="1770600">
              <a:off x="1567440" y="4312440"/>
              <a:ext cx="66960" cy="63936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8"/>
            <p:cNvSpPr/>
            <p:nvPr/>
          </p:nvSpPr>
          <p:spPr>
            <a:xfrm rot="12697800">
              <a:off x="1439640" y="4358520"/>
              <a:ext cx="67320" cy="64224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9"/>
            <p:cNvSpPr/>
            <p:nvPr/>
          </p:nvSpPr>
          <p:spPr>
            <a:xfrm rot="594000">
              <a:off x="1628640" y="5058000"/>
              <a:ext cx="84240" cy="29664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30"/>
            <p:cNvSpPr/>
            <p:nvPr/>
          </p:nvSpPr>
          <p:spPr>
            <a:xfrm rot="9718200" flipH="1">
              <a:off x="1112040" y="5083920"/>
              <a:ext cx="85680" cy="286200"/>
            </a:xfrm>
            <a:custGeom>
              <a:avLst/>
              <a:gdLst/>
              <a:ahLst/>
              <a:cxnLst/>
              <a:rect l="l" t="t" r="r" b="b"/>
              <a:pathLst>
                <a:path w="260" h="1022">
                  <a:moveTo>
                    <a:pt x="61" y="0"/>
                  </a:moveTo>
                  <a:lnTo>
                    <a:pt x="61" y="4"/>
                  </a:lnTo>
                  <a:lnTo>
                    <a:pt x="59" y="9"/>
                  </a:lnTo>
                  <a:lnTo>
                    <a:pt x="59" y="14"/>
                  </a:lnTo>
                  <a:lnTo>
                    <a:pt x="59" y="23"/>
                  </a:lnTo>
                  <a:lnTo>
                    <a:pt x="57" y="32"/>
                  </a:lnTo>
                  <a:lnTo>
                    <a:pt x="57" y="42"/>
                  </a:lnTo>
                  <a:lnTo>
                    <a:pt x="57" y="54"/>
                  </a:lnTo>
                  <a:lnTo>
                    <a:pt x="54" y="68"/>
                  </a:lnTo>
                  <a:lnTo>
                    <a:pt x="54" y="80"/>
                  </a:lnTo>
                  <a:lnTo>
                    <a:pt x="52" y="99"/>
                  </a:lnTo>
                  <a:lnTo>
                    <a:pt x="52" y="116"/>
                  </a:lnTo>
                  <a:lnTo>
                    <a:pt x="50" y="132"/>
                  </a:lnTo>
                  <a:lnTo>
                    <a:pt x="50" y="152"/>
                  </a:lnTo>
                  <a:lnTo>
                    <a:pt x="47" y="170"/>
                  </a:lnTo>
                  <a:lnTo>
                    <a:pt x="47" y="192"/>
                  </a:lnTo>
                  <a:lnTo>
                    <a:pt x="47" y="213"/>
                  </a:lnTo>
                  <a:lnTo>
                    <a:pt x="47" y="235"/>
                  </a:lnTo>
                  <a:lnTo>
                    <a:pt x="47" y="260"/>
                  </a:lnTo>
                  <a:lnTo>
                    <a:pt x="47" y="282"/>
                  </a:lnTo>
                  <a:lnTo>
                    <a:pt x="50" y="306"/>
                  </a:lnTo>
                  <a:lnTo>
                    <a:pt x="50" y="331"/>
                  </a:lnTo>
                  <a:lnTo>
                    <a:pt x="52" y="355"/>
                  </a:lnTo>
                  <a:lnTo>
                    <a:pt x="54" y="380"/>
                  </a:lnTo>
                  <a:lnTo>
                    <a:pt x="57" y="407"/>
                  </a:lnTo>
                  <a:lnTo>
                    <a:pt x="59" y="434"/>
                  </a:lnTo>
                  <a:lnTo>
                    <a:pt x="63" y="458"/>
                  </a:lnTo>
                  <a:lnTo>
                    <a:pt x="68" y="486"/>
                  </a:lnTo>
                  <a:lnTo>
                    <a:pt x="69" y="510"/>
                  </a:lnTo>
                  <a:lnTo>
                    <a:pt x="76" y="536"/>
                  </a:lnTo>
                  <a:lnTo>
                    <a:pt x="83" y="562"/>
                  </a:lnTo>
                  <a:lnTo>
                    <a:pt x="88" y="586"/>
                  </a:lnTo>
                  <a:lnTo>
                    <a:pt x="95" y="610"/>
                  </a:lnTo>
                  <a:lnTo>
                    <a:pt x="101" y="635"/>
                  </a:lnTo>
                  <a:lnTo>
                    <a:pt x="107" y="657"/>
                  </a:lnTo>
                  <a:lnTo>
                    <a:pt x="114" y="680"/>
                  </a:lnTo>
                  <a:lnTo>
                    <a:pt x="121" y="702"/>
                  </a:lnTo>
                  <a:lnTo>
                    <a:pt x="128" y="723"/>
                  </a:lnTo>
                  <a:lnTo>
                    <a:pt x="135" y="740"/>
                  </a:lnTo>
                  <a:lnTo>
                    <a:pt x="142" y="761"/>
                  </a:lnTo>
                  <a:lnTo>
                    <a:pt x="147" y="778"/>
                  </a:lnTo>
                  <a:lnTo>
                    <a:pt x="154" y="796"/>
                  </a:lnTo>
                  <a:lnTo>
                    <a:pt x="161" y="811"/>
                  </a:lnTo>
                  <a:lnTo>
                    <a:pt x="166" y="828"/>
                  </a:lnTo>
                  <a:lnTo>
                    <a:pt x="175" y="843"/>
                  </a:lnTo>
                  <a:lnTo>
                    <a:pt x="180" y="856"/>
                  </a:lnTo>
                  <a:lnTo>
                    <a:pt x="186" y="870"/>
                  </a:lnTo>
                  <a:lnTo>
                    <a:pt x="190" y="883"/>
                  </a:lnTo>
                  <a:lnTo>
                    <a:pt x="197" y="897"/>
                  </a:lnTo>
                  <a:lnTo>
                    <a:pt x="202" y="910"/>
                  </a:lnTo>
                  <a:lnTo>
                    <a:pt x="209" y="919"/>
                  </a:lnTo>
                  <a:lnTo>
                    <a:pt x="215" y="930"/>
                  </a:lnTo>
                  <a:lnTo>
                    <a:pt x="218" y="939"/>
                  </a:lnTo>
                  <a:lnTo>
                    <a:pt x="224" y="948"/>
                  </a:lnTo>
                  <a:lnTo>
                    <a:pt x="228" y="959"/>
                  </a:lnTo>
                  <a:lnTo>
                    <a:pt x="233" y="968"/>
                  </a:lnTo>
                  <a:lnTo>
                    <a:pt x="237" y="975"/>
                  </a:lnTo>
                  <a:lnTo>
                    <a:pt x="242" y="984"/>
                  </a:lnTo>
                  <a:lnTo>
                    <a:pt x="244" y="991"/>
                  </a:lnTo>
                  <a:lnTo>
                    <a:pt x="249" y="997"/>
                  </a:lnTo>
                  <a:lnTo>
                    <a:pt x="253" y="1004"/>
                  </a:lnTo>
                  <a:lnTo>
                    <a:pt x="256" y="1011"/>
                  </a:lnTo>
                  <a:lnTo>
                    <a:pt x="258" y="1015"/>
                  </a:lnTo>
                  <a:lnTo>
                    <a:pt x="260" y="1022"/>
                  </a:lnTo>
                  <a:lnTo>
                    <a:pt x="256" y="1018"/>
                  </a:lnTo>
                  <a:lnTo>
                    <a:pt x="249" y="1013"/>
                  </a:lnTo>
                  <a:lnTo>
                    <a:pt x="242" y="1006"/>
                  </a:lnTo>
                  <a:lnTo>
                    <a:pt x="235" y="1001"/>
                  </a:lnTo>
                  <a:lnTo>
                    <a:pt x="228" y="993"/>
                  </a:lnTo>
                  <a:lnTo>
                    <a:pt x="222" y="986"/>
                  </a:lnTo>
                  <a:lnTo>
                    <a:pt x="215" y="977"/>
                  </a:lnTo>
                  <a:lnTo>
                    <a:pt x="206" y="968"/>
                  </a:lnTo>
                  <a:lnTo>
                    <a:pt x="199" y="959"/>
                  </a:lnTo>
                  <a:lnTo>
                    <a:pt x="190" y="948"/>
                  </a:lnTo>
                  <a:lnTo>
                    <a:pt x="184" y="937"/>
                  </a:lnTo>
                  <a:lnTo>
                    <a:pt x="177" y="925"/>
                  </a:lnTo>
                  <a:lnTo>
                    <a:pt x="168" y="913"/>
                  </a:lnTo>
                  <a:lnTo>
                    <a:pt x="161" y="901"/>
                  </a:lnTo>
                  <a:lnTo>
                    <a:pt x="152" y="887"/>
                  </a:lnTo>
                  <a:lnTo>
                    <a:pt x="145" y="872"/>
                  </a:lnTo>
                  <a:lnTo>
                    <a:pt x="137" y="859"/>
                  </a:lnTo>
                  <a:lnTo>
                    <a:pt x="128" y="843"/>
                  </a:lnTo>
                  <a:lnTo>
                    <a:pt x="121" y="828"/>
                  </a:lnTo>
                  <a:lnTo>
                    <a:pt x="112" y="811"/>
                  </a:lnTo>
                  <a:lnTo>
                    <a:pt x="106" y="794"/>
                  </a:lnTo>
                  <a:lnTo>
                    <a:pt x="97" y="778"/>
                  </a:lnTo>
                  <a:lnTo>
                    <a:pt x="90" y="761"/>
                  </a:lnTo>
                  <a:lnTo>
                    <a:pt x="83" y="742"/>
                  </a:lnTo>
                  <a:lnTo>
                    <a:pt x="76" y="725"/>
                  </a:lnTo>
                  <a:lnTo>
                    <a:pt x="69" y="704"/>
                  </a:lnTo>
                  <a:lnTo>
                    <a:pt x="61" y="685"/>
                  </a:lnTo>
                  <a:lnTo>
                    <a:pt x="57" y="666"/>
                  </a:lnTo>
                  <a:lnTo>
                    <a:pt x="47" y="647"/>
                  </a:lnTo>
                  <a:lnTo>
                    <a:pt x="43" y="624"/>
                  </a:lnTo>
                  <a:lnTo>
                    <a:pt x="33" y="604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21" y="550"/>
                  </a:lnTo>
                  <a:lnTo>
                    <a:pt x="19" y="530"/>
                  </a:lnTo>
                  <a:lnTo>
                    <a:pt x="14" y="512"/>
                  </a:lnTo>
                  <a:lnTo>
                    <a:pt x="12" y="494"/>
                  </a:lnTo>
                  <a:lnTo>
                    <a:pt x="7" y="474"/>
                  </a:lnTo>
                  <a:lnTo>
                    <a:pt x="5" y="456"/>
                  </a:lnTo>
                  <a:lnTo>
                    <a:pt x="5" y="436"/>
                  </a:lnTo>
                  <a:lnTo>
                    <a:pt x="2" y="417"/>
                  </a:lnTo>
                  <a:lnTo>
                    <a:pt x="2" y="396"/>
                  </a:lnTo>
                  <a:lnTo>
                    <a:pt x="0" y="379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5"/>
                  </a:lnTo>
                  <a:lnTo>
                    <a:pt x="0" y="296"/>
                  </a:lnTo>
                  <a:lnTo>
                    <a:pt x="2" y="275"/>
                  </a:lnTo>
                  <a:lnTo>
                    <a:pt x="2" y="255"/>
                  </a:lnTo>
                  <a:lnTo>
                    <a:pt x="5" y="235"/>
                  </a:lnTo>
                  <a:lnTo>
                    <a:pt x="5" y="215"/>
                  </a:lnTo>
                  <a:lnTo>
                    <a:pt x="7" y="197"/>
                  </a:lnTo>
                  <a:lnTo>
                    <a:pt x="12" y="177"/>
                  </a:lnTo>
                  <a:lnTo>
                    <a:pt x="14" y="159"/>
                  </a:lnTo>
                  <a:lnTo>
                    <a:pt x="19" y="141"/>
                  </a:lnTo>
                  <a:lnTo>
                    <a:pt x="21" y="123"/>
                  </a:lnTo>
                  <a:lnTo>
                    <a:pt x="25" y="106"/>
                  </a:lnTo>
                  <a:lnTo>
                    <a:pt x="30" y="90"/>
                  </a:lnTo>
                  <a:lnTo>
                    <a:pt x="31" y="71"/>
                  </a:lnTo>
                  <a:lnTo>
                    <a:pt x="38" y="56"/>
                  </a:lnTo>
                  <a:lnTo>
                    <a:pt x="45" y="40"/>
                  </a:lnTo>
                  <a:lnTo>
                    <a:pt x="50" y="27"/>
                  </a:lnTo>
                  <a:lnTo>
                    <a:pt x="57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1"/>
            <p:cNvSpPr/>
            <p:nvPr/>
          </p:nvSpPr>
          <p:spPr>
            <a:xfrm rot="20251800">
              <a:off x="1597320" y="4385880"/>
              <a:ext cx="52560" cy="37080"/>
            </a:xfrm>
            <a:custGeom>
              <a:avLst/>
              <a:gdLst/>
              <a:ahLst/>
              <a:cxnLst/>
              <a:rect l="l" t="t" r="r" b="b"/>
              <a:pathLst>
                <a:path w="37" h="26">
                  <a:moveTo>
                    <a:pt x="1" y="23"/>
                  </a:moveTo>
                  <a:cubicBezTo>
                    <a:pt x="2" y="20"/>
                    <a:pt x="13" y="4"/>
                    <a:pt x="19" y="2"/>
                  </a:cubicBezTo>
                  <a:cubicBezTo>
                    <a:pt x="25" y="0"/>
                    <a:pt x="37" y="8"/>
                    <a:pt x="36" y="11"/>
                  </a:cubicBezTo>
                  <a:cubicBezTo>
                    <a:pt x="35" y="14"/>
                    <a:pt x="20" y="18"/>
                    <a:pt x="15" y="20"/>
                  </a:cubicBezTo>
                  <a:cubicBezTo>
                    <a:pt x="10" y="22"/>
                    <a:pt x="0" y="26"/>
                    <a:pt x="1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2"/>
            <p:cNvSpPr/>
            <p:nvPr/>
          </p:nvSpPr>
          <p:spPr>
            <a:xfrm>
              <a:off x="1591560" y="4631400"/>
              <a:ext cx="40680" cy="23760"/>
            </a:xfrm>
            <a:custGeom>
              <a:avLst/>
              <a:gdLst/>
              <a:ahLst/>
              <a:cxnLst/>
              <a:rect l="l" t="t" r="r" b="b"/>
              <a:pathLst>
                <a:path w="29" h="17">
                  <a:moveTo>
                    <a:pt x="0" y="7"/>
                  </a:moveTo>
                  <a:lnTo>
                    <a:pt x="15" y="0"/>
                  </a:lnTo>
                  <a:cubicBezTo>
                    <a:pt x="19" y="0"/>
                    <a:pt x="29" y="8"/>
                    <a:pt x="27" y="10"/>
                  </a:cubicBezTo>
                  <a:cubicBezTo>
                    <a:pt x="25" y="12"/>
                    <a:pt x="9" y="17"/>
                    <a:pt x="5" y="16"/>
                  </a:cubicBezTo>
                  <a:cubicBezTo>
                    <a:pt x="1" y="15"/>
                    <a:pt x="0" y="10"/>
                    <a:pt x="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8" name="Image 43"/>
          <p:cNvPicPr/>
          <p:nvPr/>
        </p:nvPicPr>
        <p:blipFill>
          <a:blip r:embed="rId3"/>
          <a:stretch/>
        </p:blipFill>
        <p:spPr>
          <a:xfrm>
            <a:off x="5057454" y="4278436"/>
            <a:ext cx="1343470" cy="344274"/>
          </a:xfrm>
          <a:prstGeom prst="rect">
            <a:avLst/>
          </a:prstGeom>
          <a:ln>
            <a:noFill/>
          </a:ln>
        </p:spPr>
      </p:pic>
      <p:pic>
        <p:nvPicPr>
          <p:cNvPr id="39" name="Picture 2"/>
          <p:cNvPicPr/>
          <p:nvPr/>
        </p:nvPicPr>
        <p:blipFill>
          <a:blip r:embed="rId4"/>
          <a:stretch/>
        </p:blipFill>
        <p:spPr>
          <a:xfrm>
            <a:off x="6565251" y="4133996"/>
            <a:ext cx="1097078" cy="550046"/>
          </a:xfrm>
          <a:prstGeom prst="rect">
            <a:avLst/>
          </a:prstGeom>
          <a:ln>
            <a:noFill/>
          </a:ln>
        </p:spPr>
      </p:pic>
      <p:pic>
        <p:nvPicPr>
          <p:cNvPr id="40" name="Picture 10"/>
          <p:cNvPicPr/>
          <p:nvPr/>
        </p:nvPicPr>
        <p:blipFill>
          <a:blip r:embed="rId5"/>
          <a:stretch/>
        </p:blipFill>
        <p:spPr>
          <a:xfrm>
            <a:off x="3482561" y="4146802"/>
            <a:ext cx="1177600" cy="420308"/>
          </a:xfrm>
          <a:prstGeom prst="rect">
            <a:avLst/>
          </a:prstGeom>
          <a:ln>
            <a:noFill/>
          </a:ln>
        </p:spPr>
      </p:pic>
      <p:grpSp>
        <p:nvGrpSpPr>
          <p:cNvPr id="41" name="Group 8"/>
          <p:cNvGrpSpPr/>
          <p:nvPr/>
        </p:nvGrpSpPr>
        <p:grpSpPr>
          <a:xfrm>
            <a:off x="3908682" y="3118646"/>
            <a:ext cx="761274" cy="784084"/>
            <a:chOff x="2354040" y="1931040"/>
            <a:chExt cx="1078920" cy="998640"/>
          </a:xfrm>
        </p:grpSpPr>
        <p:sp>
          <p:nvSpPr>
            <p:cNvPr id="42" name="CustomShape 9"/>
            <p:cNvSpPr/>
            <p:nvPr/>
          </p:nvSpPr>
          <p:spPr>
            <a:xfrm>
              <a:off x="2354040" y="1931040"/>
              <a:ext cx="1078920" cy="998640"/>
            </a:xfrm>
            <a:prstGeom prst="rect">
              <a:avLst/>
            </a:prstGeom>
            <a:solidFill>
              <a:schemeClr val="bg1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3" name="Picture 4"/>
            <p:cNvPicPr/>
            <p:nvPr/>
          </p:nvPicPr>
          <p:blipFill>
            <a:blip r:embed="rId6"/>
            <a:stretch/>
          </p:blipFill>
          <p:spPr>
            <a:xfrm>
              <a:off x="2354040" y="1931040"/>
              <a:ext cx="1003320" cy="865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4" name="Imag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53" y="3129982"/>
            <a:ext cx="908958" cy="90895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39" y="3019654"/>
            <a:ext cx="1018572" cy="72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76875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IMIC </a:t>
            </a:r>
            <a:r>
              <a:rPr lang="fr-FR" dirty="0" err="1" smtClean="0"/>
              <a:t>characterization</a:t>
            </a:r>
            <a:r>
              <a:rPr lang="fr-FR" dirty="0" smtClean="0"/>
              <a:t>: Rat </a:t>
            </a:r>
            <a:r>
              <a:rPr lang="fr-FR" dirty="0" err="1" smtClean="0"/>
              <a:t>brain</a:t>
            </a:r>
            <a:r>
              <a:rPr lang="fr-FR" dirty="0" smtClean="0"/>
              <a:t> </a:t>
            </a:r>
            <a:r>
              <a:rPr lang="fr-FR" dirty="0" err="1" smtClean="0"/>
              <a:t>phantom</a:t>
            </a:r>
            <a:r>
              <a:rPr lang="fr-FR" dirty="0" smtClean="0"/>
              <a:t> simulation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704" t="16057" r="2490" b="9124"/>
          <a:stretch/>
        </p:blipFill>
        <p:spPr>
          <a:xfrm>
            <a:off x="3646562" y="1419954"/>
            <a:ext cx="7081372" cy="34563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2431" t="27054" r="14927" b="28497"/>
          <a:stretch/>
        </p:blipFill>
        <p:spPr>
          <a:xfrm>
            <a:off x="265892" y="1738983"/>
            <a:ext cx="338437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IMIC </a:t>
            </a:r>
            <a:r>
              <a:rPr lang="fr-FR" dirty="0" err="1" smtClean="0"/>
              <a:t>characterization</a:t>
            </a:r>
            <a:r>
              <a:rPr lang="fr-FR" dirty="0" smtClean="0"/>
              <a:t>: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739" y="725488"/>
            <a:ext cx="1440160" cy="20370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54408"/>
          <a:stretch/>
        </p:blipFill>
        <p:spPr>
          <a:xfrm>
            <a:off x="273819" y="1085528"/>
            <a:ext cx="2500754" cy="19589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38" y="987768"/>
            <a:ext cx="5422255" cy="4113435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157108" y="3197035"/>
            <a:ext cx="2617465" cy="163291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4185" y="3197035"/>
            <a:ext cx="23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Experimental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set up: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18F source (FDG or AV-1451) into an ABS 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Single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IMIC-B 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sensor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bg1"/>
                </a:solidFill>
                <a:latin typeface="+mn-lt"/>
              </a:rPr>
              <a:t>XBee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microcontroller able to acquire 450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ms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frames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Micro-computer, connected to the micro-controller by wires</a:t>
            </a:r>
          </a:p>
          <a:p>
            <a:endParaRPr lang="en-US" sz="12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953498" y="2669705"/>
            <a:ext cx="2617465" cy="75574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040575" y="2669704"/>
            <a:ext cx="23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+mn-lt"/>
              </a:rPr>
              <a:t>Machine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learning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analysis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to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limit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the pile up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effect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affinity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propagation </a:t>
            </a:r>
            <a:endParaRPr lang="en-US" sz="12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723" y="3533800"/>
            <a:ext cx="1834940" cy="18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MAPSSIC: </a:t>
            </a:r>
            <a:r>
              <a:rPr lang="fr-FR" dirty="0" err="1" smtClean="0"/>
              <a:t>general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3259" t="26456" r="20146" b="11521"/>
          <a:stretch/>
        </p:blipFill>
        <p:spPr>
          <a:xfrm>
            <a:off x="1785987" y="757281"/>
            <a:ext cx="7238007" cy="49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92687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MAPPSIC: </a:t>
            </a:r>
            <a:r>
              <a:rPr lang="fr-FR" dirty="0" err="1" smtClean="0"/>
              <a:t>from</a:t>
            </a:r>
            <a:r>
              <a:rPr lang="fr-FR" dirty="0" smtClean="0"/>
              <a:t> the IMIC prototype to the 3D probe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7" name="CustomShape 4"/>
          <p:cNvSpPr/>
          <p:nvPr/>
        </p:nvSpPr>
        <p:spPr>
          <a:xfrm>
            <a:off x="1436251" y="1527102"/>
            <a:ext cx="1860840" cy="35496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3465A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1600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Toward</a:t>
            </a:r>
            <a:r>
              <a:rPr lang="fr-FR" sz="1600" spc="-1" dirty="0" smtClean="0">
                <a:solidFill>
                  <a:srgbClr val="FFFFFF"/>
                </a:solidFill>
                <a:latin typeface="Calibri"/>
                <a:ea typeface="DejaVu Sans"/>
              </a:rPr>
              <a:t> a 3D probe</a:t>
            </a:r>
            <a:endParaRPr lang="fr-FR" sz="1600" b="0" strike="noStrike" spc="-1" dirty="0">
              <a:latin typeface="Arial"/>
            </a:endParaRPr>
          </a:p>
        </p:txBody>
      </p:sp>
      <p:pic>
        <p:nvPicPr>
          <p:cNvPr id="8" name="Image 7"/>
          <p:cNvPicPr/>
          <p:nvPr/>
        </p:nvPicPr>
        <p:blipFill rotWithShape="1">
          <a:blip r:embed="rId2"/>
          <a:srcRect l="15754" t="5923" b="14989"/>
          <a:stretch/>
        </p:blipFill>
        <p:spPr>
          <a:xfrm>
            <a:off x="8883972" y="647360"/>
            <a:ext cx="1857996" cy="1008112"/>
          </a:xfrm>
          <a:prstGeom prst="rect">
            <a:avLst/>
          </a:prstGeom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77399" y="747448"/>
            <a:ext cx="8082007" cy="45736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16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Aim</a:t>
            </a:r>
            <a:r>
              <a:rPr lang="fr-FR" sz="16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: on </a:t>
            </a:r>
            <a:r>
              <a:rPr lang="fr-FR" sz="1600" spc="-1" dirty="0" smtClean="0">
                <a:solidFill>
                  <a:srgbClr val="FFFFFF"/>
                </a:solidFill>
                <a:latin typeface="Calibri"/>
                <a:ea typeface="DejaVu Sans"/>
              </a:rPr>
              <a:t>the basis of the IMIC </a:t>
            </a:r>
            <a:r>
              <a:rPr lang="fr-FR" sz="16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prototype, to </a:t>
            </a:r>
            <a:r>
              <a:rPr lang="fr-FR" sz="16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develop</a:t>
            </a:r>
            <a:r>
              <a:rPr lang="fr-FR" sz="16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a 3D probe </a:t>
            </a:r>
            <a:r>
              <a:rPr lang="fr-FR" sz="16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with</a:t>
            </a:r>
            <a:r>
              <a:rPr lang="fr-FR" sz="16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a </a:t>
            </a:r>
            <a:r>
              <a:rPr lang="fr-FR" sz="16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miniaturized</a:t>
            </a:r>
            <a:r>
              <a:rPr lang="fr-FR" sz="16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electronic</a:t>
            </a:r>
            <a:r>
              <a:rPr lang="fr-FR" sz="16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2" name="CustomShape 7"/>
          <p:cNvSpPr/>
          <p:nvPr/>
        </p:nvSpPr>
        <p:spPr>
          <a:xfrm>
            <a:off x="5674748" y="3667134"/>
            <a:ext cx="367164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Collaboration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Gamberini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SA, Grenoble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16" name="Image 15"/>
          <p:cNvPicPr/>
          <p:nvPr/>
        </p:nvPicPr>
        <p:blipFill>
          <a:blip r:embed="rId3"/>
          <a:stretch/>
        </p:blipFill>
        <p:spPr>
          <a:xfrm>
            <a:off x="489843" y="3523136"/>
            <a:ext cx="4188582" cy="1378816"/>
          </a:xfrm>
          <a:prstGeom prst="rect">
            <a:avLst/>
          </a:prstGeom>
          <a:ln>
            <a:noFill/>
          </a:ln>
        </p:spPr>
      </p:pic>
      <p:sp>
        <p:nvSpPr>
          <p:cNvPr id="19" name="ZoneTexte 18"/>
          <p:cNvSpPr txBox="1"/>
          <p:nvPr/>
        </p:nvSpPr>
        <p:spPr>
          <a:xfrm>
            <a:off x="8883972" y="170458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IMIC </a:t>
            </a:r>
            <a:r>
              <a:rPr lang="fr-FR" sz="1200" dirty="0" err="1" smtClean="0"/>
              <a:t>Cutting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883972" y="267402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IMIC </a:t>
            </a:r>
            <a:r>
              <a:rPr lang="fr-FR" sz="1200" dirty="0" err="1" smtClean="0"/>
              <a:t>gluing</a:t>
            </a:r>
            <a:r>
              <a:rPr lang="fr-FR" sz="1200" dirty="0" smtClean="0"/>
              <a:t> back to back</a:t>
            </a:r>
            <a:endParaRPr lang="fr-FR" sz="1200" dirty="0"/>
          </a:p>
        </p:txBody>
      </p:sp>
      <p:sp>
        <p:nvSpPr>
          <p:cNvPr id="22" name="CustomShape 7"/>
          <p:cNvSpPr/>
          <p:nvPr/>
        </p:nvSpPr>
        <p:spPr>
          <a:xfrm>
            <a:off x="5444846" y="5193982"/>
            <a:ext cx="3671640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Parylene</a:t>
            </a:r>
            <a:r>
              <a:rPr lang="fr-FR" sz="12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200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coating</a:t>
            </a:r>
            <a:r>
              <a:rPr lang="fr-FR" sz="12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fr-FR" sz="12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APS, Marne la Vallée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48" y="1466694"/>
            <a:ext cx="3211836" cy="800533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8713502" y="4319187"/>
            <a:ext cx="2028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Parylen</a:t>
            </a:r>
            <a:r>
              <a:rPr lang="fr-FR" sz="1200" dirty="0" smtClean="0"/>
              <a:t> </a:t>
            </a:r>
            <a:r>
              <a:rPr lang="fr-FR" sz="1200" dirty="0" err="1" smtClean="0"/>
              <a:t>thickness</a:t>
            </a:r>
            <a:r>
              <a:rPr lang="fr-FR" sz="1200" dirty="0" smtClean="0"/>
              <a:t>: 6 µm</a:t>
            </a:r>
          </a:p>
          <a:p>
            <a:endParaRPr lang="fr-FR" sz="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Tissue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Chemical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 smtClean="0"/>
              <a:t>Électrical</a:t>
            </a:r>
            <a:r>
              <a:rPr lang="fr-FR" sz="1200" dirty="0" smtClean="0"/>
              <a:t> Isolation </a:t>
            </a:r>
            <a:endParaRPr lang="fr-FR" sz="12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107" y="2385644"/>
            <a:ext cx="2003318" cy="93806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22" y="3955215"/>
            <a:ext cx="1466757" cy="115635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2172064"/>
            <a:ext cx="2319932" cy="115164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01" y="2348755"/>
            <a:ext cx="1817334" cy="11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</a:t>
            </a:r>
            <a:r>
              <a:rPr lang="fr-FR" dirty="0" err="1" smtClean="0"/>
              <a:t>head</a:t>
            </a:r>
            <a:r>
              <a:rPr lang="fr-FR" dirty="0" smtClean="0"/>
              <a:t> module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/>
          <a:stretch/>
        </p:blipFill>
        <p:spPr>
          <a:xfrm>
            <a:off x="888630" y="750381"/>
            <a:ext cx="5400599" cy="1896997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428" y="3265725"/>
            <a:ext cx="2716688" cy="18753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75" y="3173760"/>
            <a:ext cx="1206230" cy="9630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23" y="3190926"/>
            <a:ext cx="739302" cy="9630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9" y="4305706"/>
            <a:ext cx="2568102" cy="80739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267" y="3284036"/>
            <a:ext cx="2376264" cy="173985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79279" y="5184636"/>
            <a:ext cx="3209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Encapsulation </a:t>
            </a:r>
            <a:r>
              <a:rPr lang="fr-FR" sz="1200" dirty="0" err="1" smtClean="0"/>
              <a:t>process</a:t>
            </a:r>
            <a:r>
              <a:rPr lang="fr-FR" sz="1200" dirty="0" smtClean="0"/>
              <a:t> for module protection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522291" y="511310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Implantation </a:t>
            </a:r>
            <a:r>
              <a:rPr lang="fr-FR" sz="1200" dirty="0" err="1" smtClean="0"/>
              <a:t>requirement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762652" y="520845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Transportation </a:t>
            </a:r>
            <a:r>
              <a:rPr lang="fr-FR" sz="1200" dirty="0" err="1" smtClean="0"/>
              <a:t>requirement</a:t>
            </a:r>
            <a:endParaRPr lang="fr-FR" sz="12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/>
          <a:srcRect l="5771" t="27630" r="25867" b="7553"/>
          <a:stretch/>
        </p:blipFill>
        <p:spPr>
          <a:xfrm>
            <a:off x="6826547" y="1094657"/>
            <a:ext cx="3526613" cy="20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back pack and </a:t>
            </a:r>
            <a:r>
              <a:rPr lang="fr-FR" dirty="0" err="1" smtClean="0"/>
              <a:t>head</a:t>
            </a:r>
            <a:r>
              <a:rPr lang="fr-FR" dirty="0" smtClean="0"/>
              <a:t> </a:t>
            </a:r>
            <a:r>
              <a:rPr lang="fr-FR" dirty="0" err="1" smtClean="0"/>
              <a:t>connector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9766" t="14612" r="17293" b="8044"/>
          <a:stretch/>
        </p:blipFill>
        <p:spPr>
          <a:xfrm>
            <a:off x="1077172" y="2892497"/>
            <a:ext cx="3301103" cy="27128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7914"/>
          <a:stretch/>
        </p:blipFill>
        <p:spPr>
          <a:xfrm>
            <a:off x="4769823" y="879942"/>
            <a:ext cx="1691274" cy="1606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527" y="986153"/>
            <a:ext cx="2202944" cy="1474377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4975584" y="2994257"/>
            <a:ext cx="317551" cy="1538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63185" y="2814755"/>
            <a:ext cx="3638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Zigbee</a:t>
            </a:r>
            <a:r>
              <a:rPr lang="fr-FR" sz="1400" dirty="0" smtClean="0"/>
              <a:t> </a:t>
            </a:r>
            <a:r>
              <a:rPr lang="fr-FR" sz="1400" dirty="0" err="1" smtClean="0"/>
              <a:t>limited</a:t>
            </a:r>
            <a:r>
              <a:rPr lang="fr-FR" sz="1400" dirty="0" smtClean="0"/>
              <a:t>: </a:t>
            </a:r>
            <a:r>
              <a:rPr lang="fr-FR" sz="1400" dirty="0" err="1" smtClean="0"/>
              <a:t>toward</a:t>
            </a:r>
            <a:r>
              <a:rPr lang="fr-FR" sz="1400" dirty="0" smtClean="0"/>
              <a:t> a ESB 32 </a:t>
            </a:r>
            <a:r>
              <a:rPr lang="fr-FR" sz="1400" dirty="0" err="1" smtClean="0"/>
              <a:t>technology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</a:t>
            </a:r>
            <a:r>
              <a:rPr lang="fr-FR" sz="1400" dirty="0" err="1" smtClean="0"/>
              <a:t>consumption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Distance and rate transmission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C</a:t>
            </a:r>
            <a:r>
              <a:rPr lang="fr-FR" sz="1400" dirty="0" smtClean="0"/>
              <a:t>ommunication </a:t>
            </a:r>
            <a:r>
              <a:rPr lang="fr-FR" sz="1400" dirty="0" err="1"/>
              <a:t>robustness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48404" y="581473"/>
            <a:ext cx="32993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b="1" dirty="0" err="1" smtClean="0"/>
              <a:t>specifications</a:t>
            </a:r>
            <a:r>
              <a:rPr lang="fr-FR" sz="1200" b="1" dirty="0" smtClean="0"/>
              <a:t> 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 smtClean="0"/>
              <a:t> size and </a:t>
            </a:r>
            <a:r>
              <a:rPr lang="fr-FR" sz="1200" dirty="0" err="1" smtClean="0"/>
              <a:t>weight</a:t>
            </a:r>
            <a:r>
              <a:rPr lang="fr-FR" sz="1200" dirty="0" smtClean="0"/>
              <a:t> &lt; </a:t>
            </a:r>
            <a:r>
              <a:rPr lang="fr-FR" sz="1200" dirty="0"/>
              <a:t>10% </a:t>
            </a:r>
            <a:r>
              <a:rPr lang="fr-FR" sz="1200" dirty="0" smtClean="0"/>
              <a:t>rat </a:t>
            </a:r>
            <a:r>
              <a:rPr lang="fr-FR" sz="1200" dirty="0" err="1" smtClean="0"/>
              <a:t>weight</a:t>
            </a:r>
            <a:endParaRPr lang="fr-FR" sz="12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/>
              <a:t>Power </a:t>
            </a:r>
            <a:r>
              <a:rPr lang="fr-FR" sz="1200" dirty="0" err="1"/>
              <a:t>autonomy</a:t>
            </a:r>
            <a:r>
              <a:rPr lang="fr-FR" sz="1200" dirty="0"/>
              <a:t>&gt; 2h </a:t>
            </a:r>
            <a:r>
              <a:rPr lang="fr-FR" sz="1200" dirty="0">
                <a:sym typeface="Wingdings" pitchFamily="2" charset="2"/>
              </a:rPr>
              <a:t> </a:t>
            </a:r>
            <a:r>
              <a:rPr lang="fr-FR" sz="1200" dirty="0" smtClean="0">
                <a:sym typeface="Wingdings" pitchFamily="2" charset="2"/>
              </a:rPr>
              <a:t> 2 </a:t>
            </a:r>
            <a:r>
              <a:rPr lang="fr-FR" sz="1200" dirty="0" err="1" smtClean="0"/>
              <a:t>microbatteries</a:t>
            </a:r>
            <a:endParaRPr lang="fr-FR" sz="1200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 smtClean="0"/>
              <a:t>Power </a:t>
            </a:r>
            <a:r>
              <a:rPr lang="fr-FR" sz="1200" dirty="0" err="1" smtClean="0"/>
              <a:t>supply</a:t>
            </a:r>
            <a:r>
              <a:rPr lang="fr-FR" sz="1200" dirty="0" smtClean="0"/>
              <a:t> </a:t>
            </a:r>
            <a:r>
              <a:rPr lang="fr-FR" sz="1200" dirty="0" err="1" smtClean="0"/>
              <a:t>stability</a:t>
            </a:r>
            <a:endParaRPr lang="fr-FR" sz="12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 smtClean="0"/>
              <a:t>Wireless </a:t>
            </a:r>
            <a:r>
              <a:rPr lang="fr-FR" sz="1200" dirty="0">
                <a:sym typeface="Wingdings" pitchFamily="2" charset="2"/>
              </a:rPr>
              <a:t> </a:t>
            </a:r>
            <a:r>
              <a:rPr lang="fr-FR" sz="1200" dirty="0" smtClean="0">
                <a:sym typeface="Wingdings" pitchFamily="2" charset="2"/>
              </a:rPr>
              <a:t>RF module (5m compatibility)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 err="1" smtClean="0"/>
              <a:t>Interfacing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two</a:t>
            </a:r>
            <a:r>
              <a:rPr lang="fr-FR" sz="1200" dirty="0" smtClean="0"/>
              <a:t> probes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200" dirty="0" smtClean="0"/>
              <a:t>Connexion </a:t>
            </a:r>
            <a:r>
              <a:rPr lang="fr-FR" sz="1200" dirty="0" err="1" smtClean="0"/>
              <a:t>robustness</a:t>
            </a:r>
            <a:r>
              <a:rPr lang="fr-FR" sz="1200" dirty="0" smtClean="0"/>
              <a:t> (animal motion)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949160" y="2676256"/>
            <a:ext cx="168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First configuration</a:t>
            </a:r>
            <a:endParaRPr lang="fr-FR" sz="1200" dirty="0"/>
          </a:p>
        </p:txBody>
      </p:sp>
      <p:sp>
        <p:nvSpPr>
          <p:cNvPr id="15" name="Flèche droite 14"/>
          <p:cNvSpPr/>
          <p:nvPr/>
        </p:nvSpPr>
        <p:spPr>
          <a:xfrm>
            <a:off x="4975584" y="4331203"/>
            <a:ext cx="317551" cy="1538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43" y="4061370"/>
            <a:ext cx="1460342" cy="1196238"/>
          </a:xfrm>
          <a:prstGeom prst="rect">
            <a:avLst/>
          </a:prstGeom>
          <a:noFill/>
        </p:spPr>
      </p:pic>
      <p:pic>
        <p:nvPicPr>
          <p:cNvPr id="17" name="Image 16" descr="C:\Users\laniece\AppData\Local\Temp\IMG_3835 3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72254" y="4097602"/>
            <a:ext cx="1353044" cy="11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lèche droite 4"/>
          <p:cNvSpPr/>
          <p:nvPr/>
        </p:nvSpPr>
        <p:spPr>
          <a:xfrm>
            <a:off x="7330603" y="4408147"/>
            <a:ext cx="648073" cy="34978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814047" y="5351521"/>
            <a:ext cx="2028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Connexion </a:t>
            </a:r>
            <a:r>
              <a:rPr lang="fr-FR" sz="1200" dirty="0" err="1" smtClean="0"/>
              <a:t>optimization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004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</a:t>
            </a:r>
            <a:r>
              <a:rPr lang="fr-FR" dirty="0" err="1" smtClean="0"/>
              <a:t>results</a:t>
            </a:r>
            <a:r>
              <a:rPr lang="fr-FR" dirty="0" smtClean="0"/>
              <a:t> (1)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/>
          <a:stretch/>
        </p:blipFill>
        <p:spPr>
          <a:xfrm>
            <a:off x="777875" y="1188250"/>
            <a:ext cx="1953498" cy="1212784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3"/>
          <a:stretch/>
        </p:blipFill>
        <p:spPr>
          <a:xfrm>
            <a:off x="5212789" y="642185"/>
            <a:ext cx="3874676" cy="2885808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4"/>
          <a:stretch/>
        </p:blipFill>
        <p:spPr>
          <a:xfrm>
            <a:off x="1569963" y="2891288"/>
            <a:ext cx="1901939" cy="2762820"/>
          </a:xfrm>
          <a:prstGeom prst="rect">
            <a:avLst/>
          </a:prstGeom>
          <a:ln>
            <a:noFill/>
          </a:ln>
        </p:spPr>
      </p:pic>
      <p:sp>
        <p:nvSpPr>
          <p:cNvPr id="10" name="CustomShape 2"/>
          <p:cNvSpPr/>
          <p:nvPr/>
        </p:nvSpPr>
        <p:spPr>
          <a:xfrm>
            <a:off x="4810323" y="3611468"/>
            <a:ext cx="4967640" cy="1079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90000" tIns="45000" rIns="90000" bIns="45000" anchor="ctr">
            <a:noAutofit/>
          </a:bodyPr>
          <a:lstStyle/>
          <a:p>
            <a:pPr marL="216000" indent="-215640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Physical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characterization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with</a:t>
            </a:r>
            <a:r>
              <a:rPr kumimoji="0" lang="fr-FR" sz="1800" b="0" i="0" u="none" strike="noStrike" kern="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lang="fr-FR" sz="1800" kern="0" spc="-1" dirty="0" smtClean="0">
                <a:solidFill>
                  <a:srgbClr val="000000"/>
                </a:solidFill>
                <a:latin typeface="Arial"/>
                <a:ea typeface="DejaVu Sans"/>
              </a:rPr>
              <a:t>a</a:t>
            </a:r>
            <a:r>
              <a:rPr lang="fr-FR" sz="1800" kern="0" spc="-1" baseline="101000" dirty="0" smtClean="0">
                <a:solidFill>
                  <a:srgbClr val="000000"/>
                </a:solidFill>
                <a:latin typeface="Arial"/>
                <a:ea typeface="DejaVu Sans"/>
              </a:rPr>
              <a:t>18</a:t>
            </a:r>
            <a:r>
              <a:rPr lang="fr-FR" sz="1800" kern="0" spc="-1" dirty="0" smtClean="0">
                <a:solidFill>
                  <a:srgbClr val="000000"/>
                </a:solidFill>
                <a:latin typeface="Arial"/>
                <a:ea typeface="DejaVu Sans"/>
              </a:rPr>
              <a:t>F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beacker</a:t>
            </a:r>
            <a:endParaRPr kumimoji="0" lang="fr-FR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</a:endParaRPr>
          </a:p>
          <a:p>
            <a:pPr marL="216000" indent="-215640"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Linear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response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endParaRPr kumimoji="0" lang="fr-FR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fr-FR" sz="1800" kern="0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Lower</a:t>
            </a:r>
            <a:r>
              <a:rPr lang="fr-FR" sz="1800" kern="0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Sensitivity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than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MC</a:t>
            </a:r>
            <a:r>
              <a:rPr kumimoji="0" lang="fr-FR" sz="1800" b="0" i="0" u="none" strike="noStrike" kern="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values</a:t>
            </a:r>
            <a:endParaRPr kumimoji="0" lang="fr-FR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fr-FR" sz="1800" kern="0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Sensors</a:t>
            </a:r>
            <a:r>
              <a:rPr lang="fr-FR" sz="1800" kern="0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00" kern="0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erratic</a:t>
            </a:r>
            <a:r>
              <a:rPr lang="fr-FR" sz="1800" kern="0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00" kern="0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behavior</a:t>
            </a:r>
            <a:r>
              <a:rPr lang="fr-FR" sz="1800" kern="0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kumimoji="0" lang="fr-FR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4306267" y="4793908"/>
            <a:ext cx="6191640" cy="647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90000" tIns="45000" rIns="90000" bIns="45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</a:rPr>
              <a:t>Development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</a:rPr>
              <a:t> of new </a:t>
            </a:r>
            <a:r>
              <a:rPr kumimoji="0" lang="fr-FR" sz="1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</a:rPr>
              <a:t>sensor</a:t>
            </a:r>
            <a:r>
              <a:rPr kumimoji="0" lang="fr-FR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</a:rPr>
              <a:t> version (IMIC 2) </a:t>
            </a:r>
            <a:endParaRPr kumimoji="0" lang="fr-FR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0" spc="-1" dirty="0" smtClean="0">
                <a:solidFill>
                  <a:srgbClr val="C9211E"/>
                </a:solidFill>
                <a:latin typeface="Arial"/>
              </a:rPr>
              <a:t>	New </a:t>
            </a:r>
            <a:r>
              <a:rPr lang="fr-FR" sz="1800" kern="0" spc="-1" dirty="0" err="1" smtClean="0">
                <a:solidFill>
                  <a:srgbClr val="C9211E"/>
                </a:solidFill>
                <a:latin typeface="Arial"/>
              </a:rPr>
              <a:t>foundry</a:t>
            </a:r>
            <a:endParaRPr kumimoji="0" lang="fr-FR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4558295" y="5156003"/>
            <a:ext cx="504056" cy="1795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123" y="1034560"/>
            <a:ext cx="1367686" cy="15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</a:t>
            </a:r>
            <a:r>
              <a:rPr lang="fr-FR" dirty="0" err="1" smtClean="0"/>
              <a:t>results</a:t>
            </a:r>
            <a:r>
              <a:rPr lang="fr-FR" dirty="0" smtClean="0"/>
              <a:t> (2)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81218" y="1197270"/>
            <a:ext cx="87815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Publications:</a:t>
            </a:r>
          </a:p>
          <a:p>
            <a:r>
              <a:rPr lang="fr-FR" sz="1200" dirty="0" smtClean="0"/>
              <a:t>J</a:t>
            </a:r>
            <a:r>
              <a:rPr lang="fr-FR" sz="1200" dirty="0"/>
              <a:t>. </a:t>
            </a:r>
            <a:r>
              <a:rPr lang="fr-FR" sz="1200" dirty="0" err="1" smtClean="0"/>
              <a:t>Heymes</a:t>
            </a:r>
            <a:r>
              <a:rPr lang="fr-FR" sz="1200" dirty="0" smtClean="0"/>
              <a:t> et al (2018</a:t>
            </a:r>
            <a:r>
              <a:rPr lang="fr-FR" sz="1200" dirty="0"/>
              <a:t>). Design and First </a:t>
            </a:r>
            <a:r>
              <a:rPr lang="fr-FR" sz="1200" dirty="0" err="1"/>
              <a:t>Characterization</a:t>
            </a:r>
            <a:r>
              <a:rPr lang="fr-FR" sz="1200" dirty="0"/>
              <a:t> of a </a:t>
            </a:r>
            <a:r>
              <a:rPr lang="fr-FR" sz="1200" dirty="0" err="1"/>
              <a:t>Pixelated</a:t>
            </a:r>
            <a:r>
              <a:rPr lang="fr-FR" sz="1200" dirty="0"/>
              <a:t> </a:t>
            </a:r>
            <a:r>
              <a:rPr lang="fr-FR" sz="1200" dirty="0" err="1"/>
              <a:t>Needle</a:t>
            </a:r>
            <a:r>
              <a:rPr lang="fr-FR" sz="1200" dirty="0"/>
              <a:t> </a:t>
            </a:r>
            <a:r>
              <a:rPr lang="fr-FR" sz="1200" dirty="0" err="1"/>
              <a:t>Sensor</a:t>
            </a:r>
            <a:r>
              <a:rPr lang="fr-FR" sz="1200" dirty="0"/>
              <a:t> for </a:t>
            </a:r>
            <a:r>
              <a:rPr lang="fr-FR" sz="1200" dirty="0" err="1"/>
              <a:t>Molecular</a:t>
            </a:r>
            <a:r>
              <a:rPr lang="fr-FR" sz="1200" dirty="0"/>
              <a:t> </a:t>
            </a:r>
            <a:r>
              <a:rPr lang="fr-FR" sz="1200" dirty="0" err="1"/>
              <a:t>Neuroimaging</a:t>
            </a:r>
            <a:r>
              <a:rPr lang="fr-FR" sz="1200" dirty="0"/>
              <a:t> on </a:t>
            </a:r>
            <a:r>
              <a:rPr lang="fr-FR" sz="1200" dirty="0" err="1"/>
              <a:t>Awake</a:t>
            </a:r>
            <a:r>
              <a:rPr lang="fr-FR" sz="1200" dirty="0"/>
              <a:t> and </a:t>
            </a:r>
            <a:r>
              <a:rPr lang="fr-FR" sz="1200" dirty="0" err="1"/>
              <a:t>Freely</a:t>
            </a:r>
            <a:r>
              <a:rPr lang="fr-FR" sz="1200" dirty="0"/>
              <a:t> </a:t>
            </a:r>
            <a:r>
              <a:rPr lang="fr-FR" sz="1200" dirty="0" err="1"/>
              <a:t>Moving</a:t>
            </a:r>
            <a:r>
              <a:rPr lang="fr-FR" sz="1200" dirty="0"/>
              <a:t> Rats, </a:t>
            </a:r>
            <a:r>
              <a:rPr lang="fr-FR" sz="1200" dirty="0" err="1"/>
              <a:t>Nuclear</a:t>
            </a:r>
            <a:r>
              <a:rPr lang="fr-FR" sz="1200" dirty="0"/>
              <a:t> Instruments and </a:t>
            </a:r>
            <a:r>
              <a:rPr lang="fr-FR" sz="1200" dirty="0" err="1"/>
              <a:t>Methods</a:t>
            </a:r>
            <a:r>
              <a:rPr lang="fr-FR" sz="1200" dirty="0"/>
              <a:t> in </a:t>
            </a:r>
            <a:r>
              <a:rPr lang="fr-FR" sz="1200" dirty="0" err="1"/>
              <a:t>Physics</a:t>
            </a:r>
            <a:r>
              <a:rPr lang="fr-FR" sz="1200" dirty="0"/>
              <a:t> </a:t>
            </a:r>
            <a:r>
              <a:rPr lang="fr-FR" sz="1200" dirty="0" err="1"/>
              <a:t>Research</a:t>
            </a:r>
            <a:r>
              <a:rPr lang="fr-FR" sz="1200" dirty="0"/>
              <a:t> Section A: </a:t>
            </a:r>
            <a:r>
              <a:rPr lang="fr-FR" sz="1200" dirty="0" err="1"/>
              <a:t>Accelerators</a:t>
            </a:r>
            <a:r>
              <a:rPr lang="fr-FR" sz="1200" dirty="0"/>
              <a:t>, </a:t>
            </a:r>
            <a:r>
              <a:rPr lang="fr-FR" sz="1200" dirty="0" err="1"/>
              <a:t>Spectrometers</a:t>
            </a:r>
            <a:r>
              <a:rPr lang="fr-FR" sz="1200" dirty="0"/>
              <a:t>, Detectors and Associated Equipment, vol. 911 (2018), p. 19-24. </a:t>
            </a:r>
          </a:p>
          <a:p>
            <a:r>
              <a:rPr lang="fr-FR" sz="1200" dirty="0" smtClean="0"/>
              <a:t>L</a:t>
            </a:r>
            <a:r>
              <a:rPr lang="fr-FR" sz="1200" dirty="0"/>
              <a:t>. </a:t>
            </a:r>
            <a:r>
              <a:rPr lang="fr-FR" sz="1200" dirty="0" err="1" smtClean="0"/>
              <a:t>Ammour</a:t>
            </a:r>
            <a:r>
              <a:rPr lang="fr-FR" sz="1200" dirty="0" smtClean="0"/>
              <a:t> et al. (2019). </a:t>
            </a:r>
            <a:r>
              <a:rPr lang="fr-FR" sz="1200" dirty="0"/>
              <a:t>MAPSSIC, a </a:t>
            </a:r>
            <a:r>
              <a:rPr lang="fr-FR" sz="1200" dirty="0" err="1"/>
              <a:t>Novel</a:t>
            </a:r>
            <a:r>
              <a:rPr lang="fr-FR" sz="1200" dirty="0"/>
              <a:t> CMOS </a:t>
            </a:r>
            <a:r>
              <a:rPr lang="fr-FR" sz="1200" dirty="0" err="1"/>
              <a:t>Intracerebral</a:t>
            </a:r>
            <a:r>
              <a:rPr lang="fr-FR" sz="1200" dirty="0"/>
              <a:t> Positrons Probe for </a:t>
            </a:r>
            <a:r>
              <a:rPr lang="fr-FR" sz="1200" dirty="0" err="1"/>
              <a:t>Deep</a:t>
            </a:r>
            <a:r>
              <a:rPr lang="fr-FR" sz="1200" dirty="0"/>
              <a:t> Brain Imaging in </a:t>
            </a:r>
            <a:r>
              <a:rPr lang="fr-FR" sz="1200" dirty="0" err="1"/>
              <a:t>Awake</a:t>
            </a:r>
            <a:r>
              <a:rPr lang="fr-FR" sz="1200" dirty="0"/>
              <a:t> and </a:t>
            </a:r>
            <a:r>
              <a:rPr lang="fr-FR" sz="1200" dirty="0" err="1"/>
              <a:t>Freely-Moving</a:t>
            </a:r>
            <a:r>
              <a:rPr lang="fr-FR" sz="1200" dirty="0"/>
              <a:t> Rats: a Monte Carlo </a:t>
            </a:r>
            <a:r>
              <a:rPr lang="fr-FR" sz="1200" dirty="0" err="1"/>
              <a:t>Study</a:t>
            </a:r>
            <a:r>
              <a:rPr lang="fr-FR" sz="1200" dirty="0"/>
              <a:t>. IIEEE Transactions on Radiation and Plasma </a:t>
            </a:r>
            <a:r>
              <a:rPr lang="fr-FR" sz="1200" dirty="0" err="1"/>
              <a:t>Medical</a:t>
            </a:r>
            <a:r>
              <a:rPr lang="fr-FR" sz="1200" dirty="0"/>
              <a:t> Sciences, vol. 3, no. 3 (2019) pp. 302-314</a:t>
            </a:r>
            <a:r>
              <a:rPr lang="fr-FR" sz="1200" dirty="0" smtClean="0"/>
              <a:t>.</a:t>
            </a:r>
          </a:p>
          <a:p>
            <a:r>
              <a:rPr lang="en-US" sz="1200" dirty="0"/>
              <a:t>F. </a:t>
            </a:r>
            <a:r>
              <a:rPr lang="en-US" sz="1200" dirty="0" err="1"/>
              <a:t>Gensolen</a:t>
            </a:r>
            <a:r>
              <a:rPr lang="en-US" sz="1200" dirty="0"/>
              <a:t> et al. MAPSSIC, a communicating MAPS-based intracerebral positrons probe for deep brain imaging in awake and freely-moving rats. EPJ Web of Conferences 225 (2020), 09002. https://doi.org/10.1051/epjconf/202022509002.</a:t>
            </a:r>
          </a:p>
          <a:p>
            <a:endParaRPr lang="fr-FR" sz="1200" dirty="0" smtClean="0"/>
          </a:p>
          <a:p>
            <a:r>
              <a:rPr lang="fr-FR" sz="1200" dirty="0" smtClean="0"/>
              <a:t>Extension du </a:t>
            </a:r>
            <a:r>
              <a:rPr lang="fr-FR" sz="1200" dirty="0"/>
              <a:t>brevet n°2 201 405 du </a:t>
            </a:r>
            <a:r>
              <a:rPr lang="fr-FR" sz="1200" dirty="0" smtClean="0"/>
              <a:t>08/10/2008 (2018) </a:t>
            </a:r>
            <a:r>
              <a:rPr lang="fr-FR" sz="1200" dirty="0"/>
              <a:t>Dispositif de détection de la </a:t>
            </a:r>
            <a:r>
              <a:rPr lang="fr-FR" sz="1200" dirty="0" err="1"/>
              <a:t>désintegration</a:t>
            </a:r>
            <a:r>
              <a:rPr lang="fr-FR" sz="1200" dirty="0"/>
              <a:t> de </a:t>
            </a:r>
            <a:r>
              <a:rPr lang="fr-FR" sz="1200" dirty="0" err="1"/>
              <a:t>radioisotopes</a:t>
            </a:r>
            <a:r>
              <a:rPr lang="fr-FR" sz="1200" dirty="0"/>
              <a:t> dans un tissu biologique (royaume uni, </a:t>
            </a:r>
            <a:r>
              <a:rPr lang="fr-FR" sz="1200" dirty="0" err="1"/>
              <a:t>allemagne</a:t>
            </a:r>
            <a:r>
              <a:rPr lang="fr-FR" sz="1200" dirty="0"/>
              <a:t>)</a:t>
            </a:r>
          </a:p>
          <a:p>
            <a:endParaRPr lang="fr-FR" sz="1400" dirty="0" smtClean="0"/>
          </a:p>
          <a:p>
            <a:r>
              <a:rPr lang="fr-FR" sz="1400" dirty="0" smtClean="0"/>
              <a:t>Communications:</a:t>
            </a:r>
          </a:p>
          <a:p>
            <a:r>
              <a:rPr lang="fr-FR" sz="1200" dirty="0" smtClean="0"/>
              <a:t>IEEE </a:t>
            </a:r>
            <a:r>
              <a:rPr lang="fr-FR" sz="1200" dirty="0"/>
              <a:t>MIC 2016 et </a:t>
            </a:r>
            <a:r>
              <a:rPr lang="fr-FR" sz="1200" dirty="0" smtClean="0"/>
              <a:t>2017 </a:t>
            </a:r>
          </a:p>
          <a:p>
            <a:r>
              <a:rPr lang="fr-FR" sz="1200" dirty="0" smtClean="0"/>
              <a:t>PSD 2017</a:t>
            </a:r>
          </a:p>
          <a:p>
            <a:r>
              <a:rPr lang="fr-FR" sz="1200" dirty="0" smtClean="0"/>
              <a:t>MI </a:t>
            </a:r>
            <a:r>
              <a:rPr lang="fr-FR" sz="1200" dirty="0"/>
              <a:t>2016 </a:t>
            </a:r>
            <a:r>
              <a:rPr lang="fr-FR" sz="1200" dirty="0" smtClean="0"/>
              <a:t>et 2018</a:t>
            </a:r>
          </a:p>
          <a:p>
            <a:r>
              <a:rPr lang="fr-FR" sz="1200" dirty="0" smtClean="0"/>
              <a:t>ANNIMA 2019</a:t>
            </a:r>
          </a:p>
          <a:p>
            <a:endParaRPr lang="fr-FR" sz="1400" i="1" dirty="0" smtClean="0"/>
          </a:p>
          <a:p>
            <a:r>
              <a:rPr lang="fr-FR" sz="1400" i="1" dirty="0"/>
              <a:t>T</a:t>
            </a:r>
            <a:r>
              <a:rPr lang="fr-FR" sz="1400" i="1" dirty="0" smtClean="0"/>
              <a:t>hèses soutenues:</a:t>
            </a:r>
          </a:p>
          <a:p>
            <a:r>
              <a:rPr lang="fr-FR" sz="1200" dirty="0"/>
              <a:t>Thèse Luis </a:t>
            </a:r>
            <a:r>
              <a:rPr lang="fr-FR" sz="1200" dirty="0" err="1" smtClean="0"/>
              <a:t>Ammour</a:t>
            </a:r>
            <a:r>
              <a:rPr lang="fr-FR" sz="1200" dirty="0" smtClean="0"/>
              <a:t> (2015-2018)</a:t>
            </a:r>
            <a:endParaRPr lang="fr-FR" sz="1200" dirty="0"/>
          </a:p>
          <a:p>
            <a:r>
              <a:rPr lang="fr-FR" sz="1200" dirty="0"/>
              <a:t>Thèse Julian </a:t>
            </a:r>
            <a:r>
              <a:rPr lang="fr-FR" sz="1200" dirty="0" err="1" smtClean="0"/>
              <a:t>Heymes</a:t>
            </a:r>
            <a:r>
              <a:rPr lang="fr-FR" sz="1200" dirty="0" smtClean="0"/>
              <a:t> (2015-2018)</a:t>
            </a:r>
            <a:endParaRPr lang="fr-FR" sz="1200" dirty="0"/>
          </a:p>
          <a:p>
            <a:r>
              <a:rPr lang="fr-FR" sz="1200" dirty="0"/>
              <a:t>Projet ingénieur Mathieu </a:t>
            </a:r>
            <a:r>
              <a:rPr lang="fr-FR" sz="1200" dirty="0" smtClean="0"/>
              <a:t>Bautista (2015-2018)</a:t>
            </a:r>
            <a:endParaRPr lang="fr-FR" sz="1200" dirty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694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roadmap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6" name="CustomShape 4"/>
          <p:cNvSpPr/>
          <p:nvPr/>
        </p:nvSpPr>
        <p:spPr>
          <a:xfrm>
            <a:off x="6464011" y="763504"/>
            <a:ext cx="2290680" cy="433728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600">
            <a:solidFill>
              <a:schemeClr val="bg1">
                <a:lumMod val="6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5"/>
          <p:cNvSpPr/>
          <p:nvPr/>
        </p:nvSpPr>
        <p:spPr>
          <a:xfrm>
            <a:off x="4088731" y="763504"/>
            <a:ext cx="2285280" cy="4337280"/>
          </a:xfrm>
          <a:prstGeom prst="roundRect">
            <a:avLst>
              <a:gd name="adj" fmla="val 12028"/>
            </a:avLst>
          </a:prstGeom>
          <a:solidFill>
            <a:schemeClr val="bg1">
              <a:lumMod val="85000"/>
            </a:schemeClr>
          </a:solidFill>
          <a:ln w="12600">
            <a:solidFill>
              <a:schemeClr val="bg1">
                <a:lumMod val="6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6"/>
          <p:cNvSpPr/>
          <p:nvPr/>
        </p:nvSpPr>
        <p:spPr>
          <a:xfrm>
            <a:off x="1828651" y="757384"/>
            <a:ext cx="2199600" cy="43272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600">
            <a:solidFill>
              <a:schemeClr val="bg1">
                <a:lumMod val="6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7"/>
          <p:cNvSpPr/>
          <p:nvPr/>
        </p:nvSpPr>
        <p:spPr>
          <a:xfrm>
            <a:off x="1715611" y="5194024"/>
            <a:ext cx="8046360" cy="9360"/>
          </a:xfrm>
          <a:prstGeom prst="line">
            <a:avLst/>
          </a:prstGeom>
          <a:ln w="38160">
            <a:solidFill>
              <a:srgbClr val="16161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8"/>
          <p:cNvSpPr/>
          <p:nvPr/>
        </p:nvSpPr>
        <p:spPr>
          <a:xfrm>
            <a:off x="4088731" y="5318224"/>
            <a:ext cx="20768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 dirty="0" smtClean="0">
                <a:solidFill>
                  <a:srgbClr val="161616"/>
                </a:solidFill>
                <a:latin typeface="Arial"/>
                <a:ea typeface="ヒラギノ角ゴ Pro W3"/>
              </a:rPr>
              <a:t>2022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2" name="CustomShape 9"/>
          <p:cNvSpPr/>
          <p:nvPr/>
        </p:nvSpPr>
        <p:spPr>
          <a:xfrm>
            <a:off x="2570962" y="5328664"/>
            <a:ext cx="636498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 dirty="0" smtClean="0">
                <a:solidFill>
                  <a:srgbClr val="161616"/>
                </a:solidFill>
                <a:latin typeface="Arial"/>
                <a:ea typeface="ヒラギノ角ゴ Pro W3"/>
              </a:rPr>
              <a:t>2021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3" name="CustomShape 10"/>
          <p:cNvSpPr/>
          <p:nvPr/>
        </p:nvSpPr>
        <p:spPr>
          <a:xfrm>
            <a:off x="7308202" y="5330104"/>
            <a:ext cx="636498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 dirty="0" smtClean="0">
                <a:solidFill>
                  <a:srgbClr val="161616"/>
                </a:solidFill>
                <a:latin typeface="Arial"/>
                <a:ea typeface="ヒラギノ角ゴ Pro W3"/>
              </a:rPr>
              <a:t>2023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4" name="CustomShape 11"/>
          <p:cNvSpPr/>
          <p:nvPr/>
        </p:nvSpPr>
        <p:spPr>
          <a:xfrm>
            <a:off x="1028371" y="4071184"/>
            <a:ext cx="57744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0D0A10"/>
                </a:solidFill>
                <a:latin typeface="Lucida Sans"/>
                <a:ea typeface="Lucida Sans"/>
              </a:rPr>
              <a:t>WP1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5" name="CustomShape 12"/>
          <p:cNvSpPr/>
          <p:nvPr/>
        </p:nvSpPr>
        <p:spPr>
          <a:xfrm>
            <a:off x="1000651" y="2285944"/>
            <a:ext cx="5774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161616"/>
                </a:solidFill>
                <a:latin typeface="Lucida Sans"/>
                <a:ea typeface="ヒラギノ角ゴ Pro W3"/>
              </a:rPr>
              <a:t>WP2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6" name="CustomShape 13"/>
          <p:cNvSpPr/>
          <p:nvPr/>
        </p:nvSpPr>
        <p:spPr>
          <a:xfrm>
            <a:off x="1010011" y="1070224"/>
            <a:ext cx="5774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161616"/>
                </a:solidFill>
                <a:latin typeface="Lucida Sans"/>
                <a:ea typeface="ヒラギノ角ゴ Pro W3"/>
              </a:rPr>
              <a:t>WP3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7" name="CustomShape 14"/>
          <p:cNvSpPr/>
          <p:nvPr/>
        </p:nvSpPr>
        <p:spPr>
          <a:xfrm>
            <a:off x="1871382" y="3246281"/>
            <a:ext cx="2095920" cy="1275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Optimisation IMIC 2 et nouvelle fonderie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Optimisation sonde 3D back to back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Conception mini-</a:t>
            </a:r>
            <a:r>
              <a:rPr lang="fr-FR" sz="1100" b="0" strike="noStrike" spc="-1" dirty="0" err="1">
                <a:solidFill>
                  <a:srgbClr val="595959"/>
                </a:solidFill>
                <a:latin typeface="Arial"/>
                <a:ea typeface="DejaVu Sans"/>
              </a:rPr>
              <a:t>pcb</a:t>
            </a: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 </a:t>
            </a:r>
            <a:r>
              <a:rPr lang="fr-FR" sz="11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Optimisation </a:t>
            </a: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encapsulation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Logiciel </a:t>
            </a:r>
            <a:r>
              <a:rPr lang="fr-FR" sz="11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acquisition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18" name="CustomShape 15"/>
          <p:cNvSpPr/>
          <p:nvPr/>
        </p:nvSpPr>
        <p:spPr>
          <a:xfrm>
            <a:off x="4183051" y="3253814"/>
            <a:ext cx="2066760" cy="1783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Caractérisation physique sonde 3D </a:t>
            </a:r>
            <a:r>
              <a:rPr lang="fr-FR" sz="11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optimisée</a:t>
            </a:r>
          </a:p>
          <a:p>
            <a:pPr marL="171360" indent="-170280">
              <a:buClr>
                <a:srgbClr val="595959"/>
              </a:buClr>
              <a:buFont typeface="StarSymbol"/>
              <a:buChar char="-"/>
            </a:pPr>
            <a:r>
              <a:rPr lang="fr-FR" sz="1100" spc="-1" dirty="0" err="1">
                <a:solidFill>
                  <a:srgbClr val="595959"/>
                </a:solidFill>
                <a:latin typeface="Arial"/>
                <a:ea typeface="DejaVu Sans"/>
              </a:rPr>
              <a:t>pcb</a:t>
            </a:r>
            <a:r>
              <a:rPr lang="fr-FR" sz="1100" spc="-1" dirty="0">
                <a:solidFill>
                  <a:srgbClr val="595959"/>
                </a:solidFill>
                <a:latin typeface="Arial"/>
                <a:ea typeface="DejaVu Sans"/>
              </a:rPr>
              <a:t> </a:t>
            </a:r>
            <a:r>
              <a:rPr lang="fr-FR" sz="1100" spc="-1" dirty="0" smtClean="0">
                <a:solidFill>
                  <a:srgbClr val="595959"/>
                </a:solidFill>
                <a:latin typeface="Arial"/>
                <a:ea typeface="DejaVu Sans"/>
              </a:rPr>
              <a:t>sac à dos-IMIC-v2 </a:t>
            </a:r>
            <a:r>
              <a:rPr lang="fr-FR" sz="1100" spc="-1" dirty="0">
                <a:solidFill>
                  <a:srgbClr val="595959"/>
                </a:solidFill>
                <a:latin typeface="Arial"/>
                <a:ea typeface="DejaVu Sans"/>
              </a:rPr>
              <a:t>avec dérivation sonde</a:t>
            </a: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Logiciel acquisition (suite)</a:t>
            </a:r>
            <a:endParaRPr lang="fr-FR" sz="1100" b="0" strike="noStrike" spc="-1" dirty="0" smtClean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Validation </a:t>
            </a: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connecteur et </a:t>
            </a:r>
            <a:r>
              <a:rPr lang="fr-FR" sz="11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portabilité</a:t>
            </a:r>
          </a:p>
          <a:p>
            <a:pPr marL="171360" indent="-170280">
              <a:buClr>
                <a:srgbClr val="595959"/>
              </a:buClr>
              <a:buFont typeface="StarSymbol"/>
              <a:buChar char="-"/>
            </a:pPr>
            <a:r>
              <a:rPr lang="fr-FR" sz="1100" spc="-1" dirty="0">
                <a:solidFill>
                  <a:srgbClr val="666666"/>
                </a:solidFill>
                <a:latin typeface="Arial"/>
                <a:ea typeface="DejaVu Sans"/>
              </a:rPr>
              <a:t>Optimisation des méthodes d’analyse de données</a:t>
            </a:r>
            <a:endParaRPr lang="fr-FR" sz="1100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endParaRPr lang="fr-FR" sz="1100" b="0" strike="noStrike" spc="-1" dirty="0">
              <a:latin typeface="Arial"/>
            </a:endParaRPr>
          </a:p>
        </p:txBody>
      </p:sp>
      <p:sp>
        <p:nvSpPr>
          <p:cNvPr id="19" name="CustomShape 16"/>
          <p:cNvSpPr/>
          <p:nvPr/>
        </p:nvSpPr>
        <p:spPr>
          <a:xfrm>
            <a:off x="4168291" y="2301467"/>
            <a:ext cx="2081160" cy="42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Mesure échauffement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Caractérisation </a:t>
            </a:r>
            <a:r>
              <a:rPr lang="fr-FR" sz="1100" b="0" strike="noStrike" spc="-1" dirty="0" err="1">
                <a:solidFill>
                  <a:srgbClr val="595959"/>
                </a:solidFill>
                <a:latin typeface="Arial"/>
                <a:ea typeface="DejaVu Sans"/>
              </a:rPr>
              <a:t>invasivité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20" name="CustomShape 17"/>
          <p:cNvSpPr/>
          <p:nvPr/>
        </p:nvSpPr>
        <p:spPr>
          <a:xfrm>
            <a:off x="4168291" y="1091367"/>
            <a:ext cx="2081160" cy="42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Validation système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Mesures mode ‘aigu’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21" name="CustomShape 18"/>
          <p:cNvSpPr/>
          <p:nvPr/>
        </p:nvSpPr>
        <p:spPr>
          <a:xfrm>
            <a:off x="6529711" y="3253814"/>
            <a:ext cx="2131200" cy="154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Production et contrôle qualité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Logiciel acquisition (multimodale)</a:t>
            </a:r>
            <a:endParaRPr lang="fr-FR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200" b="0" strike="noStrike" spc="-1" dirty="0">
              <a:latin typeface="Arial"/>
            </a:endParaRPr>
          </a:p>
        </p:txBody>
      </p:sp>
      <p:sp>
        <p:nvSpPr>
          <p:cNvPr id="22" name="CustomShape 19"/>
          <p:cNvSpPr/>
          <p:nvPr/>
        </p:nvSpPr>
        <p:spPr>
          <a:xfrm>
            <a:off x="6554731" y="1102758"/>
            <a:ext cx="2081160" cy="937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Mesures mode vigile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Caractérisation pharmacologique </a:t>
            </a:r>
            <a:r>
              <a:rPr lang="fr-FR" sz="1100" b="0" strike="noStrike" spc="-1" dirty="0" err="1">
                <a:solidFill>
                  <a:srgbClr val="595959"/>
                </a:solidFill>
                <a:latin typeface="Arial"/>
                <a:ea typeface="DejaVu Sans"/>
              </a:rPr>
              <a:t>eveillé</a:t>
            </a: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/ anesthésié</a:t>
            </a:r>
            <a:endParaRPr lang="fr-FR" sz="1100" b="0" strike="noStrike" spc="-1" dirty="0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portabilité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23" name="CustomShape 20"/>
          <p:cNvSpPr/>
          <p:nvPr/>
        </p:nvSpPr>
        <p:spPr>
          <a:xfrm>
            <a:off x="1878762" y="1091367"/>
            <a:ext cx="2081160" cy="26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2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Protocole implantation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24" name="CustomShape 21"/>
          <p:cNvSpPr/>
          <p:nvPr/>
        </p:nvSpPr>
        <p:spPr>
          <a:xfrm>
            <a:off x="9096275" y="4473881"/>
            <a:ext cx="1514520" cy="644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200" b="0" strike="noStrike" spc="-1" dirty="0" smtClean="0">
              <a:solidFill>
                <a:srgbClr val="595959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… </a:t>
            </a:r>
            <a:r>
              <a:rPr lang="fr-FR" sz="12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Collaboration bio</a:t>
            </a:r>
            <a:endParaRPr lang="fr-F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… Valorisation 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</a:t>
            </a:r>
            <a:r>
              <a:rPr lang="fr-FR" dirty="0" err="1" smtClean="0"/>
              <a:t>financial</a:t>
            </a:r>
            <a:r>
              <a:rPr lang="fr-FR" dirty="0" smtClean="0"/>
              <a:t> support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918" t="24871" r="43268" b="8968"/>
          <a:stretch/>
        </p:blipFill>
        <p:spPr>
          <a:xfrm>
            <a:off x="2434060" y="930048"/>
            <a:ext cx="5904656" cy="44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560840" cy="43204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context</a:t>
            </a:r>
            <a:r>
              <a:rPr lang="fr-FR" dirty="0" smtClean="0"/>
              <a:t>: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</a:t>
            </a:r>
            <a:r>
              <a:rPr lang="fr-FR" dirty="0" err="1"/>
              <a:t>freely</a:t>
            </a:r>
            <a:r>
              <a:rPr lang="fr-FR" dirty="0"/>
              <a:t> </a:t>
            </a:r>
            <a:r>
              <a:rPr lang="fr-FR" dirty="0" err="1"/>
              <a:t>moving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animal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38704" t="49759" r="1607" b="11421"/>
          <a:stretch/>
        </p:blipFill>
        <p:spPr>
          <a:xfrm>
            <a:off x="1324895" y="2309664"/>
            <a:ext cx="8122985" cy="3301845"/>
          </a:xfrm>
          <a:prstGeom prst="rect">
            <a:avLst/>
          </a:prstGeom>
        </p:spPr>
      </p:pic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1324895" y="799251"/>
            <a:ext cx="8712968" cy="6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n-US" altLang="fr-FR" sz="1800" b="0" dirty="0">
                <a:latin typeface="Calibri"/>
              </a:rPr>
              <a:t>What are anesthesia effects on neuroimaging studies </a:t>
            </a:r>
            <a:r>
              <a:rPr lang="en-US" altLang="fr-FR" sz="1800" b="0" dirty="0" smtClean="0">
                <a:latin typeface="Calibri"/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n-US" altLang="fr-FR" sz="1800" b="0" dirty="0">
                <a:latin typeface="Calibri"/>
              </a:rPr>
              <a:t>How to perform simultaneous behavior studies and </a:t>
            </a:r>
            <a:r>
              <a:rPr lang="en-US" altLang="fr-FR" sz="1800" b="0" dirty="0" smtClean="0">
                <a:latin typeface="Calibri"/>
              </a:rPr>
              <a:t>real-time neuroimaging</a:t>
            </a:r>
            <a:endParaRPr lang="fr-FR" altLang="fr-FR" sz="1800" b="0" dirty="0">
              <a:latin typeface="Calibri"/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1641971" y="1564175"/>
            <a:ext cx="7380000" cy="58392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Time to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wake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up: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Studying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neurovascular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coupling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and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brain-wide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circuit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function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in the un-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anesthetized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animal, </a:t>
            </a:r>
            <a:r>
              <a:rPr lang="fr-FR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NeuroImage</a:t>
            </a:r>
            <a:r>
              <a:rPr lang="fr-FR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2017</a:t>
            </a:r>
            <a:endParaRPr lang="fr-FR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8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Behavioral</a:t>
            </a:r>
            <a:r>
              <a:rPr lang="fr-FR" dirty="0" smtClean="0"/>
              <a:t> </a:t>
            </a:r>
            <a:r>
              <a:rPr lang="fr-FR" dirty="0" err="1" smtClean="0"/>
              <a:t>neuroimaging</a:t>
            </a:r>
            <a:r>
              <a:rPr lang="fr-FR" dirty="0" smtClean="0"/>
              <a:t>: </a:t>
            </a:r>
            <a:r>
              <a:rPr lang="fr-FR" dirty="0" err="1" smtClean="0"/>
              <a:t>what’s</a:t>
            </a:r>
            <a:r>
              <a:rPr lang="fr-FR" dirty="0" smtClean="0"/>
              <a:t> up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CustomShape 5"/>
          <p:cNvSpPr/>
          <p:nvPr/>
        </p:nvSpPr>
        <p:spPr>
          <a:xfrm>
            <a:off x="1065907" y="1013520"/>
            <a:ext cx="8396577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Open-field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PET: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simultaneous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brain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functional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imaging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and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behavioural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response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measurements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in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freely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moving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small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animals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Neuroimage</a:t>
            </a:r>
            <a:r>
              <a:rPr lang="fr-FR" sz="1600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  <a:ea typeface="DejaVu Sans"/>
              </a:rPr>
              <a:t>188 (2019). </a:t>
            </a:r>
            <a:r>
              <a:rPr lang="fr-FR" sz="1600" i="1" spc="-1" dirty="0" err="1" smtClean="0">
                <a:solidFill>
                  <a:srgbClr val="000000"/>
                </a:solidFill>
                <a:latin typeface="Calibri"/>
              </a:rPr>
              <a:t>U</a:t>
            </a:r>
            <a:r>
              <a:rPr lang="fr-FR" sz="1600" b="0" i="1" strike="noStrike" spc="-1" dirty="0" err="1" smtClean="0">
                <a:solidFill>
                  <a:srgbClr val="000000"/>
                </a:solidFill>
                <a:latin typeface="Calibri"/>
              </a:rPr>
              <a:t>niversity</a:t>
            </a:r>
            <a:r>
              <a:rPr lang="fr-FR" sz="1600" b="0" i="1" strike="noStrike" spc="-1" dirty="0" smtClean="0">
                <a:solidFill>
                  <a:srgbClr val="000000"/>
                </a:solidFill>
                <a:latin typeface="Calibri"/>
              </a:rPr>
              <a:t> of Sydney</a:t>
            </a:r>
            <a:endParaRPr lang="fr-FR" sz="1600" b="0" i="1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18F-FDG PET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imaging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of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memantine-induced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brain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activation and test-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retest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freely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running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mice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. JNM (2019).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	</a:t>
            </a:r>
            <a:r>
              <a:rPr lang="fr-FR" sz="1600" b="0" i="1" strike="noStrike" spc="-1" dirty="0" err="1" smtClean="0">
                <a:solidFill>
                  <a:srgbClr val="000000"/>
                </a:solidFill>
                <a:latin typeface="Calibri"/>
              </a:rPr>
              <a:t>University</a:t>
            </a:r>
            <a:r>
              <a:rPr lang="fr-FR" sz="1600" b="0" i="1" strike="noStrike" spc="-1" dirty="0" smtClean="0">
                <a:solidFill>
                  <a:srgbClr val="000000"/>
                </a:solidFill>
                <a:latin typeface="Calibri"/>
              </a:rPr>
              <a:t> of </a:t>
            </a:r>
            <a:r>
              <a:rPr lang="fr-FR" sz="1600" b="0" i="1" strike="noStrike" spc="-1" dirty="0" err="1" smtClean="0">
                <a:solidFill>
                  <a:srgbClr val="000000"/>
                </a:solidFill>
                <a:latin typeface="Calibri"/>
              </a:rPr>
              <a:t>Antwerp</a:t>
            </a:r>
            <a:endParaRPr lang="fr-FR" sz="1600" b="0" i="1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Rapid 18F-FDG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uptake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brain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of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awake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behaving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rat and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anesthetized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chicken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has implications for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behavioral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PET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studies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species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high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metabolisms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. Frontier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behavioral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Neuroscience 12 (2018). </a:t>
            </a:r>
            <a:r>
              <a:rPr lang="fr-FR" sz="1600" i="1" spc="-1" dirty="0" smtClean="0">
                <a:solidFill>
                  <a:srgbClr val="000000"/>
                </a:solidFill>
                <a:latin typeface="Calibri"/>
              </a:rPr>
              <a:t>Brookhaven National </a:t>
            </a:r>
            <a:r>
              <a:rPr lang="fr-FR" sz="1600" i="1" spc="-1" dirty="0" err="1" smtClean="0">
                <a:solidFill>
                  <a:srgbClr val="000000"/>
                </a:solidFill>
                <a:latin typeface="Calibri"/>
              </a:rPr>
              <a:t>Laboratory</a:t>
            </a:r>
            <a:endParaRPr lang="fr-FR" sz="1600" i="1" spc="-1" dirty="0" smtClean="0">
              <a:solidFill>
                <a:srgbClr val="000000"/>
              </a:solidFill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Optical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imaging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: Method of the Imaging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freely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behaving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animals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. Nature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methods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16 (2019)</a:t>
            </a: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Circuit interrogation in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freely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moving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animals</a:t>
            </a:r>
            <a:endParaRPr lang="fr-FR" sz="1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Imaging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whole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nervous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systems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: insights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into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behavior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worms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to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fish</a:t>
            </a:r>
            <a:endParaRPr lang="fr-FR" sz="1600" spc="-1" dirty="0" smtClean="0">
              <a:solidFill>
                <a:srgbClr val="000000"/>
              </a:solidFill>
              <a:latin typeface="Calibri"/>
            </a:endParaRP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A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tiny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macroscope to look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into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complex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behavior</a:t>
            </a:r>
            <a:endParaRPr lang="fr-FR" sz="1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fr-FR" sz="1600" spc="-1" dirty="0">
              <a:solidFill>
                <a:srgbClr val="000000"/>
              </a:solidFill>
              <a:latin typeface="Calibri"/>
            </a:endParaRP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Ultrasound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imaging</a:t>
            </a:r>
            <a:endParaRPr lang="fr-FR" sz="1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Real-time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imaging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of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brain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activity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freely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moving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rats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using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functional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ultrasound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. Nature </a:t>
            </a:r>
            <a:r>
              <a:rPr lang="fr-FR" sz="1600" b="0" strike="noStrike" spc="-1" dirty="0" err="1" smtClean="0">
                <a:solidFill>
                  <a:srgbClr val="000000"/>
                </a:solidFill>
                <a:latin typeface="Calibri"/>
              </a:rPr>
              <a:t>methods</a:t>
            </a:r>
            <a:r>
              <a:rPr lang="fr-FR" sz="1600" b="0" strike="noStrike" spc="-1" dirty="0" smtClean="0">
                <a:solidFill>
                  <a:srgbClr val="000000"/>
                </a:solidFill>
                <a:latin typeface="Calibri"/>
              </a:rPr>
              <a:t> 12 (2015)</a:t>
            </a:r>
          </a:p>
          <a:p>
            <a:pPr marL="28683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Transcranial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functional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ultrasound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imaging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freely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moving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awake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mice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and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anesthetized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young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rats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without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constrat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agent.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Ultrasound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medicine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and </a:t>
            </a:r>
            <a:r>
              <a:rPr lang="fr-FR" sz="1600" spc="-1" dirty="0" err="1" smtClean="0">
                <a:solidFill>
                  <a:srgbClr val="000000"/>
                </a:solidFill>
                <a:latin typeface="Calibri"/>
              </a:rPr>
              <a:t>biology</a:t>
            </a:r>
            <a:r>
              <a:rPr lang="fr-FR" sz="1600" spc="-1" dirty="0" smtClean="0">
                <a:solidFill>
                  <a:srgbClr val="000000"/>
                </a:solidFill>
                <a:latin typeface="Calibri"/>
              </a:rPr>
              <a:t> 43 (2017)</a:t>
            </a:r>
            <a:endParaRPr lang="fr-FR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perspectives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0" name="CustomShape 4"/>
          <p:cNvSpPr/>
          <p:nvPr/>
        </p:nvSpPr>
        <p:spPr>
          <a:xfrm>
            <a:off x="1713979" y="1013520"/>
            <a:ext cx="7848872" cy="4584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Neuroscience:</a:t>
            </a:r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BNL 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cocaine awareness and place preference protocol 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(coll. 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NeuroPSI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analysis of </a:t>
            </a:r>
            <a:r>
              <a:rPr lang="en-US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</a:t>
            </a:r>
            <a:r>
              <a:rPr lang="en-US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anesthetized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Behavioral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neurobiology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addiction, </a:t>
            </a:r>
            <a:r>
              <a:rPr lang="fr-FR" spc="-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depression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(coll. Ext</a:t>
            </a:r>
            <a:r>
              <a:rPr lang="fr-FR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Instrumentation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:</a:t>
            </a:r>
            <a:endParaRPr lang="fr-FR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Biomedical</a:t>
            </a:r>
            <a:r>
              <a:rPr lang="fr-FR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CMOS diffusion for </a:t>
            </a:r>
            <a:r>
              <a:rPr lang="fr-FR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telemetric</a:t>
            </a:r>
            <a:r>
              <a:rPr lang="fr-FR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application </a:t>
            </a:r>
            <a:r>
              <a:rPr lang="fr-FR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(per op, dosimétrie</a:t>
            </a:r>
            <a:r>
              <a:rPr lang="fr-FR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)</a:t>
            </a:r>
          </a:p>
          <a:p>
            <a:pPr marL="743040" lvl="1" indent="-284760">
              <a:buClr>
                <a:srgbClr val="000000"/>
              </a:buClr>
              <a:buFont typeface="Arial"/>
              <a:buChar char="•"/>
            </a:pP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Multimodality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combining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radiosensitive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probe  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Valorisation</a:t>
            </a:r>
          </a:p>
          <a:p>
            <a:pPr marL="744030" lvl="1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Positioning according to neuroscience results</a:t>
            </a:r>
            <a:endParaRPr lang="fr-FR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MAPSSIC collaboration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6" name="CustomShape 1"/>
          <p:cNvSpPr/>
          <p:nvPr/>
        </p:nvSpPr>
        <p:spPr>
          <a:xfrm>
            <a:off x="7655243" y="5633744"/>
            <a:ext cx="2132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2BD1D2F-4ED1-4670-9300-2FC4F3C72CD5}" type="slidenum">
              <a:rPr lang="fr-FR" sz="1100" b="0" strike="noStrike" spc="-1">
                <a:solidFill>
                  <a:srgbClr val="B4B4B4"/>
                </a:solidFill>
                <a:latin typeface="Calibri"/>
                <a:ea typeface="DejaVu Sans"/>
              </a:rPr>
              <a:t>22</a:t>
            </a:fld>
            <a:r>
              <a:rPr lang="fr-FR" sz="1100" b="0" strike="noStrike" spc="-1">
                <a:solidFill>
                  <a:srgbClr val="B4B4B4"/>
                </a:solidFill>
                <a:latin typeface="Calibri"/>
                <a:ea typeface="DejaVu Sans"/>
              </a:rPr>
              <a:t>/24</a:t>
            </a:r>
            <a:endParaRPr lang="fr-FR" sz="1100" b="0" strike="noStrike" spc="-1">
              <a:latin typeface="Arial"/>
            </a:endParaRPr>
          </a:p>
        </p:txBody>
      </p:sp>
      <p:pic>
        <p:nvPicPr>
          <p:cNvPr id="10" name="Image 43"/>
          <p:cNvPicPr/>
          <p:nvPr/>
        </p:nvPicPr>
        <p:blipFill>
          <a:blip r:embed="rId2"/>
          <a:stretch/>
        </p:blipFill>
        <p:spPr>
          <a:xfrm>
            <a:off x="6362483" y="1372784"/>
            <a:ext cx="1904040" cy="438480"/>
          </a:xfrm>
          <a:prstGeom prst="rect">
            <a:avLst/>
          </a:prstGeom>
          <a:ln>
            <a:noFill/>
          </a:ln>
        </p:spPr>
      </p:pic>
      <p:sp>
        <p:nvSpPr>
          <p:cNvPr id="11" name="CustomShape 4"/>
          <p:cNvSpPr/>
          <p:nvPr/>
        </p:nvSpPr>
        <p:spPr>
          <a:xfrm>
            <a:off x="777875" y="2731784"/>
            <a:ext cx="2271888" cy="230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S. El </a:t>
            </a:r>
            <a:r>
              <a:rPr lang="fr-FR" sz="1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Ketara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(doc)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P</a:t>
            </a: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lang="fr-FR" sz="1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Lanièce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(DR)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Pinot (IR)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M.-A. 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Verdier (MCF)</a:t>
            </a:r>
          </a:p>
          <a:p>
            <a:pPr>
              <a:lnSpc>
                <a:spcPct val="100000"/>
              </a:lnSpc>
            </a:pPr>
            <a:endParaRPr lang="fr-FR" sz="1800" spc="-1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4741541" y="2751166"/>
            <a:ext cx="17848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M. Dupont (IR)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F</a:t>
            </a: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lang="fr-FR" sz="1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Gensolen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(IR)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C. 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Morel (Pr)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P. </a:t>
            </a:r>
            <a:r>
              <a:rPr lang="fr-FR" sz="1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Pangaud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(IR)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3" name="CustomShape 6"/>
          <p:cNvSpPr/>
          <p:nvPr/>
        </p:nvSpPr>
        <p:spPr>
          <a:xfrm>
            <a:off x="6526283" y="2751166"/>
            <a:ext cx="165456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Zimmer (Pr)</a:t>
            </a:r>
          </a:p>
          <a:p>
            <a:pPr>
              <a:lnSpc>
                <a:spcPct val="100000"/>
              </a:lnSpc>
            </a:pPr>
            <a:r>
              <a:rPr lang="fr-FR" sz="1800" spc="-1" dirty="0" smtClean="0">
                <a:solidFill>
                  <a:srgbClr val="000000"/>
                </a:solidFill>
                <a:latin typeface="Times New Roman"/>
              </a:rPr>
              <a:t>S. Bouvard (IE)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4" name="CustomShape 7"/>
          <p:cNvSpPr/>
          <p:nvPr/>
        </p:nvSpPr>
        <p:spPr>
          <a:xfrm>
            <a:off x="8483603" y="2731784"/>
            <a:ext cx="1655312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P. </a:t>
            </a:r>
            <a:r>
              <a:rPr lang="fr-FR" sz="1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Gisquet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(DR)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5" name="Picture 2"/>
          <p:cNvPicPr/>
          <p:nvPr/>
        </p:nvPicPr>
        <p:blipFill>
          <a:blip r:embed="rId3"/>
          <a:stretch/>
        </p:blipFill>
        <p:spPr>
          <a:xfrm>
            <a:off x="8296043" y="1247504"/>
            <a:ext cx="1554840" cy="700560"/>
          </a:xfrm>
          <a:prstGeom prst="rect">
            <a:avLst/>
          </a:prstGeom>
          <a:ln>
            <a:noFill/>
          </a:ln>
        </p:spPr>
      </p:pic>
      <p:pic>
        <p:nvPicPr>
          <p:cNvPr id="16" name="Picture 10"/>
          <p:cNvPicPr/>
          <p:nvPr/>
        </p:nvPicPr>
        <p:blipFill>
          <a:blip r:embed="rId4"/>
          <a:stretch/>
        </p:blipFill>
        <p:spPr>
          <a:xfrm>
            <a:off x="6526283" y="1917464"/>
            <a:ext cx="1668960" cy="535320"/>
          </a:xfrm>
          <a:prstGeom prst="rect">
            <a:avLst/>
          </a:prstGeom>
          <a:ln>
            <a:noFill/>
          </a:ln>
        </p:spPr>
      </p:pic>
      <p:grpSp>
        <p:nvGrpSpPr>
          <p:cNvPr id="17" name="Group 8"/>
          <p:cNvGrpSpPr/>
          <p:nvPr/>
        </p:nvGrpSpPr>
        <p:grpSpPr>
          <a:xfrm>
            <a:off x="3109626" y="1253745"/>
            <a:ext cx="1078920" cy="998640"/>
            <a:chOff x="2354040" y="1931040"/>
            <a:chExt cx="1078920" cy="998640"/>
          </a:xfrm>
        </p:grpSpPr>
        <p:sp>
          <p:nvSpPr>
            <p:cNvPr id="18" name="CustomShape 9"/>
            <p:cNvSpPr/>
            <p:nvPr/>
          </p:nvSpPr>
          <p:spPr>
            <a:xfrm>
              <a:off x="2354040" y="1931040"/>
              <a:ext cx="1078920" cy="998640"/>
            </a:xfrm>
            <a:prstGeom prst="rect">
              <a:avLst/>
            </a:prstGeom>
            <a:solidFill>
              <a:schemeClr val="bg1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9" name="Picture 4"/>
            <p:cNvPicPr/>
            <p:nvPr/>
          </p:nvPicPr>
          <p:blipFill>
            <a:blip r:embed="rId5"/>
            <a:stretch/>
          </p:blipFill>
          <p:spPr>
            <a:xfrm>
              <a:off x="2354040" y="1931040"/>
              <a:ext cx="1003320" cy="865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CustomShape 10"/>
          <p:cNvSpPr/>
          <p:nvPr/>
        </p:nvSpPr>
        <p:spPr>
          <a:xfrm>
            <a:off x="2938116" y="2741504"/>
            <a:ext cx="201600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J. 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Baudot (Pr)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lang="fr-FR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r>
              <a:rPr lang="fr-FR" sz="1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Kachel</a:t>
            </a:r>
            <a:r>
              <a:rPr lang="fr-FR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(IR)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29" y="1286856"/>
            <a:ext cx="992214" cy="99221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2" y="1286855"/>
            <a:ext cx="1442841" cy="1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24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4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 goals of the </a:t>
            </a:r>
            <a:r>
              <a:rPr lang="fr-FR" dirty="0" err="1" smtClean="0"/>
              <a:t>project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21" name="Image 20"/>
          <p:cNvPicPr/>
          <p:nvPr/>
        </p:nvPicPr>
        <p:blipFill>
          <a:blip r:embed="rId2"/>
          <a:stretch/>
        </p:blipFill>
        <p:spPr>
          <a:xfrm>
            <a:off x="6448524" y="1160888"/>
            <a:ext cx="2912040" cy="1847160"/>
          </a:xfrm>
          <a:prstGeom prst="rect">
            <a:avLst/>
          </a:prstGeom>
          <a:ln>
            <a:noFill/>
          </a:ln>
        </p:spPr>
      </p:pic>
      <p:sp>
        <p:nvSpPr>
          <p:cNvPr id="24" name="CustomShape 7"/>
          <p:cNvSpPr/>
          <p:nvPr/>
        </p:nvSpPr>
        <p:spPr>
          <a:xfrm>
            <a:off x="1079181" y="4274107"/>
            <a:ext cx="4537800" cy="58392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800" spc="-1" dirty="0">
                <a:solidFill>
                  <a:srgbClr val="FFFFFF"/>
                </a:solidFill>
                <a:ea typeface="DejaVu Sans"/>
              </a:rPr>
              <a:t>To limit annihilation rays and visible light sensitivity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5" name="CustomShape 8"/>
          <p:cNvSpPr/>
          <p:nvPr/>
        </p:nvSpPr>
        <p:spPr>
          <a:xfrm>
            <a:off x="1063082" y="1733910"/>
            <a:ext cx="4537800" cy="58392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800" spc="-1" dirty="0">
                <a:solidFill>
                  <a:srgbClr val="FFFFFF"/>
                </a:solidFill>
                <a:ea typeface="DejaVu Sans"/>
              </a:rPr>
              <a:t>To develop a pixelated β+ sensitive imaging device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6" name="CustomShape 9"/>
          <p:cNvSpPr/>
          <p:nvPr/>
        </p:nvSpPr>
        <p:spPr>
          <a:xfrm>
            <a:off x="1079181" y="2996285"/>
            <a:ext cx="4537800" cy="58392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800" spc="-1" dirty="0">
                <a:solidFill>
                  <a:srgbClr val="FFFFFF"/>
                </a:solidFill>
                <a:ea typeface="DejaVu Sans"/>
              </a:rPr>
              <a:t>To give real autonomy to the rat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8861" t="20255" r="22776" b="8851"/>
          <a:stretch/>
        </p:blipFill>
        <p:spPr>
          <a:xfrm>
            <a:off x="6034460" y="3067617"/>
            <a:ext cx="3888432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20679" cy="432048"/>
          </a:xfrm>
        </p:spPr>
        <p:txBody>
          <a:bodyPr>
            <a:normAutofit/>
          </a:bodyPr>
          <a:lstStyle/>
          <a:p>
            <a:r>
              <a:rPr lang="fr-FR" dirty="0"/>
              <a:t>PIXSIC: </a:t>
            </a:r>
            <a:r>
              <a:rPr lang="en-US" dirty="0"/>
              <a:t>the first pixelated β+ microprobe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4"/>
          <p:cNvPicPr/>
          <p:nvPr/>
        </p:nvPicPr>
        <p:blipFill>
          <a:blip r:embed="rId2"/>
          <a:srcRect l="9364" t="21559" r="22516" b="8665"/>
          <a:stretch/>
        </p:blipFill>
        <p:spPr>
          <a:xfrm>
            <a:off x="2362051" y="941512"/>
            <a:ext cx="6902989" cy="4340201"/>
          </a:xfrm>
          <a:prstGeom prst="rect">
            <a:avLst/>
          </a:prstGeom>
          <a:ln>
            <a:noFill/>
          </a:ln>
        </p:spPr>
      </p:pic>
      <p:pic>
        <p:nvPicPr>
          <p:cNvPr id="7" name="Image 43"/>
          <p:cNvPicPr/>
          <p:nvPr/>
        </p:nvPicPr>
        <p:blipFill>
          <a:blip r:embed="rId3"/>
          <a:stretch/>
        </p:blipFill>
        <p:spPr>
          <a:xfrm>
            <a:off x="9327995" y="1566490"/>
            <a:ext cx="1343470" cy="344274"/>
          </a:xfrm>
          <a:prstGeom prst="rect">
            <a:avLst/>
          </a:prstGeom>
          <a:ln>
            <a:noFill/>
          </a:ln>
        </p:spPr>
      </p:pic>
      <p:pic>
        <p:nvPicPr>
          <p:cNvPr id="8" name="Picture 2"/>
          <p:cNvPicPr/>
          <p:nvPr/>
        </p:nvPicPr>
        <p:blipFill>
          <a:blip r:embed="rId4"/>
          <a:stretch/>
        </p:blipFill>
        <p:spPr>
          <a:xfrm>
            <a:off x="9370669" y="2217292"/>
            <a:ext cx="1097078" cy="550046"/>
          </a:xfrm>
          <a:prstGeom prst="rect">
            <a:avLst/>
          </a:prstGeom>
          <a:ln>
            <a:noFill/>
          </a:ln>
        </p:spPr>
      </p:pic>
      <p:pic>
        <p:nvPicPr>
          <p:cNvPr id="10" name="Picture 10"/>
          <p:cNvPicPr/>
          <p:nvPr/>
        </p:nvPicPr>
        <p:blipFill>
          <a:blip r:embed="rId5"/>
          <a:stretch/>
        </p:blipFill>
        <p:spPr>
          <a:xfrm>
            <a:off x="9316869" y="839654"/>
            <a:ext cx="1177600" cy="420308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4" y="1661592"/>
            <a:ext cx="908958" cy="9089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90" y="725488"/>
            <a:ext cx="154851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264695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PIXSIC: </a:t>
            </a:r>
            <a:r>
              <a:rPr lang="fr-FR" dirty="0" err="1" smtClean="0"/>
              <a:t>pharmacological</a:t>
            </a:r>
            <a:r>
              <a:rPr lang="fr-FR" dirty="0" smtClean="0"/>
              <a:t> validation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4"/>
          <p:cNvPicPr/>
          <p:nvPr/>
        </p:nvPicPr>
        <p:blipFill>
          <a:blip r:embed="rId4"/>
          <a:srcRect l="13244" t="23578" r="36315" b="21918"/>
          <a:stretch/>
        </p:blipFill>
        <p:spPr>
          <a:xfrm>
            <a:off x="849883" y="653480"/>
            <a:ext cx="3773083" cy="2612504"/>
          </a:xfrm>
          <a:prstGeom prst="rect">
            <a:avLst/>
          </a:prstGeom>
          <a:ln>
            <a:noFill/>
          </a:ln>
        </p:spPr>
      </p:pic>
      <p:pic>
        <p:nvPicPr>
          <p:cNvPr id="7" name="Image 5"/>
          <p:cNvPicPr/>
          <p:nvPr/>
        </p:nvPicPr>
        <p:blipFill>
          <a:blip r:embed="rId5"/>
          <a:srcRect l="12636" t="24054" r="29061" b="25767"/>
          <a:stretch/>
        </p:blipFill>
        <p:spPr>
          <a:xfrm>
            <a:off x="777876" y="3265984"/>
            <a:ext cx="4248472" cy="2392858"/>
          </a:xfrm>
          <a:prstGeom prst="rect">
            <a:avLst/>
          </a:prstGeom>
          <a:ln>
            <a:noFill/>
          </a:ln>
        </p:spPr>
      </p:pic>
      <p:pic>
        <p:nvPicPr>
          <p:cNvPr id="8" name="FDG rat vigi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2491" y="1069040"/>
            <a:ext cx="3551727" cy="2663795"/>
          </a:xfrm>
          <a:prstGeom prst="rect">
            <a:avLst/>
          </a:prstGeom>
        </p:spPr>
      </p:pic>
      <p:sp>
        <p:nvSpPr>
          <p:cNvPr id="10" name="Titre 4"/>
          <p:cNvSpPr txBox="1">
            <a:spLocks/>
          </p:cNvSpPr>
          <p:nvPr/>
        </p:nvSpPr>
        <p:spPr>
          <a:xfrm>
            <a:off x="6440539" y="3788813"/>
            <a:ext cx="3315629" cy="5306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recording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kumimoji="0" lang="fr-FR" sz="140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freely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40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kumimoji="0" lang="fr-FR" sz="1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rat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CMOS MAPS : towards an ideal probe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6" name="Image 4"/>
          <p:cNvPicPr/>
          <p:nvPr/>
        </p:nvPicPr>
        <p:blipFill>
          <a:blip r:embed="rId2"/>
          <a:srcRect l="8104" t="24586" r="23146" b="10825"/>
          <a:stretch/>
        </p:blipFill>
        <p:spPr>
          <a:xfrm>
            <a:off x="1713979" y="941512"/>
            <a:ext cx="7774512" cy="45481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6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MAPSSIC: </a:t>
            </a:r>
            <a:r>
              <a:rPr lang="fr-FR" dirty="0" err="1" smtClean="0"/>
              <a:t>project</a:t>
            </a:r>
            <a:r>
              <a:rPr lang="fr-FR" dirty="0" smtClean="0"/>
              <a:t> management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sp>
        <p:nvSpPr>
          <p:cNvPr id="6" name="CustomShape 4"/>
          <p:cNvSpPr/>
          <p:nvPr/>
        </p:nvSpPr>
        <p:spPr>
          <a:xfrm>
            <a:off x="4227209" y="630561"/>
            <a:ext cx="279076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Workpackages</a:t>
            </a:r>
            <a:r>
              <a:rPr lang="fr-FR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et </a:t>
            </a:r>
            <a:r>
              <a:rPr lang="fr-FR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tasks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7" name="Picture 11"/>
          <p:cNvPicPr/>
          <p:nvPr/>
        </p:nvPicPr>
        <p:blipFill>
          <a:blip r:embed="rId2"/>
          <a:srcRect l="3703" r="2422" b="9299"/>
          <a:stretch/>
        </p:blipFill>
        <p:spPr>
          <a:xfrm>
            <a:off x="6611234" y="1198641"/>
            <a:ext cx="2662920" cy="1024560"/>
          </a:xfrm>
          <a:prstGeom prst="rect">
            <a:avLst/>
          </a:prstGeom>
          <a:ln w="9360">
            <a:solidFill>
              <a:schemeClr val="bg1">
                <a:lumMod val="65000"/>
              </a:schemeClr>
            </a:solidFill>
            <a:miter/>
          </a:ln>
        </p:spPr>
      </p:pic>
      <p:grpSp>
        <p:nvGrpSpPr>
          <p:cNvPr id="8" name="Group 5"/>
          <p:cNvGrpSpPr/>
          <p:nvPr/>
        </p:nvGrpSpPr>
        <p:grpSpPr>
          <a:xfrm>
            <a:off x="6618891" y="2363034"/>
            <a:ext cx="2662920" cy="1006920"/>
            <a:chOff x="6084720" y="2786040"/>
            <a:chExt cx="2662920" cy="1006920"/>
          </a:xfrm>
        </p:grpSpPr>
        <p:pic>
          <p:nvPicPr>
            <p:cNvPr id="10" name="Picture 12"/>
            <p:cNvPicPr/>
            <p:nvPr/>
          </p:nvPicPr>
          <p:blipFill>
            <a:blip r:embed="rId3"/>
            <a:srcRect b="53785"/>
            <a:stretch/>
          </p:blipFill>
          <p:spPr>
            <a:xfrm>
              <a:off x="6084720" y="2786040"/>
              <a:ext cx="1405440" cy="1006920"/>
            </a:xfrm>
            <a:prstGeom prst="rect">
              <a:avLst/>
            </a:prstGeom>
            <a:ln w="9360">
              <a:solidFill>
                <a:schemeClr val="bg1">
                  <a:lumMod val="65000"/>
                </a:schemeClr>
              </a:solidFill>
              <a:miter/>
            </a:ln>
          </p:spPr>
        </p:pic>
        <p:pic>
          <p:nvPicPr>
            <p:cNvPr id="11" name="Picture 13"/>
            <p:cNvPicPr/>
            <p:nvPr/>
          </p:nvPicPr>
          <p:blipFill>
            <a:blip r:embed="rId3"/>
            <a:srcRect t="47195" b="1457"/>
            <a:stretch/>
          </p:blipFill>
          <p:spPr>
            <a:xfrm>
              <a:off x="7483320" y="2786040"/>
              <a:ext cx="1264320" cy="1006920"/>
            </a:xfrm>
            <a:prstGeom prst="rect">
              <a:avLst/>
            </a:prstGeom>
            <a:ln w="9360">
              <a:solidFill>
                <a:schemeClr val="bg1">
                  <a:lumMod val="65000"/>
                </a:schemeClr>
              </a:solidFill>
              <a:miter/>
            </a:ln>
          </p:spPr>
        </p:pic>
      </p:grpSp>
      <p:sp>
        <p:nvSpPr>
          <p:cNvPr id="12" name="CustomShape 6"/>
          <p:cNvSpPr/>
          <p:nvPr/>
        </p:nvSpPr>
        <p:spPr>
          <a:xfrm>
            <a:off x="5631771" y="3277207"/>
            <a:ext cx="784800" cy="213120"/>
          </a:xfrm>
          <a:prstGeom prst="rightArrow">
            <a:avLst>
              <a:gd name="adj1" fmla="val 27472"/>
              <a:gd name="adj2" fmla="val 123953"/>
            </a:avLst>
          </a:prstGeom>
          <a:solidFill>
            <a:srgbClr val="002060"/>
          </a:solidFill>
          <a:ln w="9360">
            <a:solidFill>
              <a:schemeClr val="bg1">
                <a:lumMod val="6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" name="Picture 18"/>
          <p:cNvPicPr/>
          <p:nvPr/>
        </p:nvPicPr>
        <p:blipFill>
          <a:blip r:embed="rId4"/>
          <a:srcRect l="25058"/>
          <a:stretch/>
        </p:blipFill>
        <p:spPr>
          <a:xfrm>
            <a:off x="6618891" y="3493207"/>
            <a:ext cx="933840" cy="933840"/>
          </a:xfrm>
          <a:prstGeom prst="rect">
            <a:avLst/>
          </a:prstGeom>
          <a:ln w="9360">
            <a:solidFill>
              <a:schemeClr val="bg1">
                <a:lumMod val="65000"/>
              </a:schemeClr>
            </a:solidFill>
            <a:miter/>
          </a:ln>
        </p:spPr>
      </p:pic>
      <p:pic>
        <p:nvPicPr>
          <p:cNvPr id="14" name="Picture 26"/>
          <p:cNvPicPr/>
          <p:nvPr/>
        </p:nvPicPr>
        <p:blipFill>
          <a:blip r:embed="rId5"/>
          <a:srcRect l="3988" r="3546"/>
          <a:stretch/>
        </p:blipFill>
        <p:spPr>
          <a:xfrm>
            <a:off x="7627251" y="3504007"/>
            <a:ext cx="1654560" cy="924480"/>
          </a:xfrm>
          <a:prstGeom prst="rect">
            <a:avLst/>
          </a:prstGeom>
          <a:ln w="9360">
            <a:solidFill>
              <a:schemeClr val="bg1">
                <a:lumMod val="65000"/>
              </a:schemeClr>
            </a:solidFill>
            <a:miter/>
          </a:ln>
        </p:spPr>
      </p:pic>
      <p:pic>
        <p:nvPicPr>
          <p:cNvPr id="15" name="Picture 30"/>
          <p:cNvPicPr/>
          <p:nvPr/>
        </p:nvPicPr>
        <p:blipFill>
          <a:blip r:embed="rId6"/>
          <a:stretch/>
        </p:blipFill>
        <p:spPr>
          <a:xfrm>
            <a:off x="6618891" y="4629727"/>
            <a:ext cx="1078560" cy="951480"/>
          </a:xfrm>
          <a:prstGeom prst="rect">
            <a:avLst/>
          </a:prstGeom>
          <a:ln w="12600">
            <a:solidFill>
              <a:schemeClr val="bg1">
                <a:lumMod val="65000"/>
              </a:schemeClr>
            </a:solidFill>
            <a:miter/>
          </a:ln>
        </p:spPr>
      </p:pic>
      <p:pic>
        <p:nvPicPr>
          <p:cNvPr id="16" name="Picture 31"/>
          <p:cNvPicPr/>
          <p:nvPr/>
        </p:nvPicPr>
        <p:blipFill>
          <a:blip r:embed="rId7"/>
          <a:stretch/>
        </p:blipFill>
        <p:spPr>
          <a:xfrm>
            <a:off x="7842891" y="4623247"/>
            <a:ext cx="1438920" cy="957600"/>
          </a:xfrm>
          <a:prstGeom prst="rect">
            <a:avLst/>
          </a:prstGeom>
          <a:ln w="9360">
            <a:solidFill>
              <a:schemeClr val="bg1">
                <a:lumMod val="65000"/>
              </a:schemeClr>
            </a:solidFill>
            <a:miter/>
          </a:ln>
        </p:spPr>
      </p:pic>
      <p:sp>
        <p:nvSpPr>
          <p:cNvPr id="17" name="CustomShape 7"/>
          <p:cNvSpPr/>
          <p:nvPr/>
        </p:nvSpPr>
        <p:spPr>
          <a:xfrm>
            <a:off x="848588" y="2713111"/>
            <a:ext cx="4537800" cy="1239409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7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fr-FR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Task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3: </a:t>
            </a:r>
            <a:r>
              <a:rPr lang="en-US" sz="1400" spc="-1" dirty="0">
                <a:solidFill>
                  <a:srgbClr val="FFFFFF"/>
                </a:solidFill>
                <a:ea typeface="DejaVu Sans"/>
              </a:rPr>
              <a:t>study of the brain injury and recovery resulting from probe implantation and </a:t>
            </a:r>
            <a:r>
              <a:rPr lang="en-US" sz="1400" spc="-1" dirty="0" smtClean="0">
                <a:solidFill>
                  <a:srgbClr val="FFFFFF"/>
                </a:solidFill>
                <a:ea typeface="DejaVu Sans"/>
              </a:rPr>
              <a:t>long term consequences </a:t>
            </a:r>
            <a:r>
              <a:rPr lang="en-US" sz="1400" spc="-1" dirty="0">
                <a:solidFill>
                  <a:srgbClr val="FFFFFF"/>
                </a:solidFill>
                <a:ea typeface="DejaVu Sans"/>
              </a:rPr>
              <a:t>on </a:t>
            </a:r>
            <a:r>
              <a:rPr lang="en-US" sz="1400" spc="-1" dirty="0">
                <a:solidFill>
                  <a:srgbClr val="FFFFFF"/>
                </a:solidFill>
                <a:latin typeface="Calibri"/>
                <a:ea typeface="DejaVu Sans"/>
              </a:rPr>
              <a:t>the</a:t>
            </a:r>
            <a:r>
              <a:rPr lang="en-US" sz="1400" spc="-1" dirty="0">
                <a:solidFill>
                  <a:srgbClr val="FFFFFF"/>
                </a:solidFill>
                <a:ea typeface="DejaVu Sans"/>
              </a:rPr>
              <a:t> probe </a:t>
            </a:r>
            <a:r>
              <a:rPr lang="en-US" sz="1400" spc="-1" dirty="0" smtClean="0">
                <a:solidFill>
                  <a:srgbClr val="FFFFFF"/>
                </a:solidFill>
                <a:ea typeface="DejaVu Sans"/>
              </a:rPr>
              <a:t>measurement </a:t>
            </a:r>
          </a:p>
          <a:p>
            <a:pPr marL="285840" indent="-2847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en-US" sz="1400" spc="-1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Task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4: 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detector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modeling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in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term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of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biological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approach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18" name="CustomShape 8"/>
          <p:cNvSpPr/>
          <p:nvPr/>
        </p:nvSpPr>
        <p:spPr>
          <a:xfrm>
            <a:off x="848588" y="1219075"/>
            <a:ext cx="4537800" cy="1248593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7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fr-FR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Task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1: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Development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of a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pixelated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CMOS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preprototype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and </a:t>
            </a:r>
            <a:r>
              <a:rPr lang="fr-FR" sz="1400" spc="-1" dirty="0" err="1">
                <a:solidFill>
                  <a:srgbClr val="FFFFFF"/>
                </a:solidFill>
                <a:latin typeface="Calibri"/>
                <a:ea typeface="DejaVu Sans"/>
              </a:rPr>
              <a:t>e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lectronic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et </a:t>
            </a:r>
            <a:r>
              <a:rPr lang="fr-FR" sz="1400" spc="-1" dirty="0" err="1" smtClean="0">
                <a:solidFill>
                  <a:srgbClr val="FFFFFF"/>
                </a:solidFill>
                <a:ea typeface="DejaVu Sans"/>
              </a:rPr>
              <a:t>physical</a:t>
            </a:r>
            <a:r>
              <a:rPr lang="fr-FR" sz="1400" spc="-1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fr-FR" sz="1400" spc="-1" dirty="0" err="1" smtClean="0">
                <a:solidFill>
                  <a:srgbClr val="FFFFFF"/>
                </a:solidFill>
                <a:ea typeface="DejaVu Sans"/>
              </a:rPr>
              <a:t>characterization</a:t>
            </a:r>
            <a:endParaRPr lang="fr-FR" sz="1400" b="0" strike="noStrike" spc="-1" dirty="0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fr-FR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Task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2: </a:t>
            </a:r>
            <a:r>
              <a:rPr lang="fr-FR" sz="1400" spc="-1" dirty="0" smtClean="0">
                <a:solidFill>
                  <a:srgbClr val="FFFFFF"/>
                </a:solidFill>
                <a:latin typeface="Calibri"/>
                <a:ea typeface="DejaVu Sans"/>
              </a:rPr>
              <a:t>Design and </a:t>
            </a:r>
            <a:r>
              <a:rPr lang="fr-FR" sz="1400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d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evelopment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of the probe (3D probe,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head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module and ba</a:t>
            </a:r>
            <a:r>
              <a:rPr lang="fr-FR" sz="1400" spc="-1" dirty="0">
                <a:solidFill>
                  <a:srgbClr val="FFFFFF"/>
                </a:solidFill>
                <a:latin typeface="Calibri"/>
                <a:ea typeface="DejaVu Sans"/>
              </a:rPr>
              <a:t>c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k pack, 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acquisition)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19" name="CustomShape 9"/>
          <p:cNvSpPr/>
          <p:nvPr/>
        </p:nvSpPr>
        <p:spPr>
          <a:xfrm>
            <a:off x="824616" y="4197964"/>
            <a:ext cx="4537800" cy="1336433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7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fr-FR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Task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5: </a:t>
            </a:r>
            <a:r>
              <a:rPr lang="fr-FR" sz="1400" spc="-1" dirty="0" err="1" smtClean="0">
                <a:solidFill>
                  <a:srgbClr val="FFFFFF"/>
                </a:solidFill>
                <a:ea typeface="DejaVu Sans"/>
              </a:rPr>
              <a:t>pharmacological</a:t>
            </a:r>
            <a:r>
              <a:rPr lang="fr-FR" sz="1400" spc="-1" dirty="0" smtClean="0">
                <a:solidFill>
                  <a:srgbClr val="FFFFFF"/>
                </a:solidFill>
                <a:ea typeface="DejaVu Sans"/>
              </a:rPr>
              <a:t> validation of the probe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and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comparison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with</a:t>
            </a:r>
            <a:r>
              <a:rPr lang="fr-FR" sz="1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PIXSIC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, </a:t>
            </a:r>
            <a:r>
              <a:rPr lang="fr-FR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microPET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et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awake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and </a:t>
            </a:r>
            <a:r>
              <a:rPr lang="fr-FR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anesthetized</a:t>
            </a:r>
            <a:endParaRPr lang="fr-FR" sz="1400" b="0" strike="noStrike" spc="-1" dirty="0"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fr-FR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Task</a:t>
            </a:r>
            <a:r>
              <a:rPr lang="fr-FR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6: </a:t>
            </a:r>
            <a:r>
              <a:rPr lang="fr-FR" sz="1400" spc="-1" dirty="0" err="1" smtClean="0">
                <a:solidFill>
                  <a:srgbClr val="FFFFFF"/>
                </a:solidFill>
                <a:ea typeface="DejaVu Sans"/>
              </a:rPr>
              <a:t>physiological</a:t>
            </a:r>
            <a:r>
              <a:rPr lang="fr-FR" sz="1400" spc="-1" dirty="0" smtClean="0">
                <a:solidFill>
                  <a:srgbClr val="FFFFFF"/>
                </a:solidFill>
                <a:ea typeface="DejaVu Sans"/>
              </a:rPr>
              <a:t> and </a:t>
            </a:r>
            <a:r>
              <a:rPr lang="fr-FR" sz="1400" spc="-1" dirty="0" err="1" smtClean="0">
                <a:solidFill>
                  <a:srgbClr val="FFFFFF"/>
                </a:solidFill>
                <a:ea typeface="DejaVu Sans"/>
              </a:rPr>
              <a:t>behavioral</a:t>
            </a:r>
            <a:r>
              <a:rPr lang="fr-FR" sz="1400" spc="-1" dirty="0" smtClean="0">
                <a:solidFill>
                  <a:srgbClr val="FFFFFF"/>
                </a:solidFill>
                <a:ea typeface="DejaVu Sans"/>
              </a:rPr>
              <a:t> validation of the probe</a:t>
            </a:r>
            <a:r>
              <a:rPr lang="fr-FR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fr-FR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1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1065907" y="3029744"/>
            <a:ext cx="4824536" cy="164166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IMIC* MAPS first prototype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6261" t="6898" b="11847"/>
          <a:stretch/>
        </p:blipFill>
        <p:spPr>
          <a:xfrm>
            <a:off x="7186587" y="653480"/>
            <a:ext cx="2808312" cy="38884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17935" y="310175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total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thickness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+mn-lt"/>
              </a:rPr>
              <a:t>: 280 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Sensitive layer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thickness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+mn-lt"/>
              </a:rPr>
              <a:t>: 18 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16 x 128 pixels, 30 x 50 µm²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+mn-lt"/>
              </a:rPr>
              <a:t>digital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sensor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1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bit memory per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Low power consumption (16 µW)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5907" y="4707177"/>
            <a:ext cx="5384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>
                <a:latin typeface="+mn-lt"/>
              </a:rPr>
              <a:t>Heymes</a:t>
            </a:r>
            <a:r>
              <a:rPr lang="fr-FR" sz="1400" dirty="0">
                <a:latin typeface="+mn-lt"/>
              </a:rPr>
              <a:t>, </a:t>
            </a:r>
            <a:r>
              <a:rPr lang="fr-FR" sz="1400" dirty="0" err="1">
                <a:latin typeface="+mn-lt"/>
              </a:rPr>
              <a:t>Ammour</a:t>
            </a:r>
            <a:r>
              <a:rPr lang="fr-FR" sz="1400" dirty="0">
                <a:latin typeface="+mn-lt"/>
              </a:rPr>
              <a:t> et al., Implantable CMOS Pixel </a:t>
            </a:r>
            <a:r>
              <a:rPr lang="fr-FR" sz="1400" dirty="0" err="1">
                <a:latin typeface="+mn-lt"/>
              </a:rPr>
              <a:t>Sensor</a:t>
            </a:r>
            <a:r>
              <a:rPr lang="fr-FR" sz="1400" dirty="0">
                <a:latin typeface="+mn-lt"/>
              </a:rPr>
              <a:t> for Positron Imaging in Rat Brain, 2018, NIMA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1207" y="4692194"/>
            <a:ext cx="3330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Model of the first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sensor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monolithic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active pixels and compatible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brain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implantation for 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imaging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065907" y="1028036"/>
            <a:ext cx="4824536" cy="135510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08752" y="1028036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Based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on CMOS MAPS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technology</a:t>
            </a:r>
            <a:endParaRPr lang="fr-FR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Specific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front end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electronic</a:t>
            </a:r>
            <a:endParaRPr lang="fr-FR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Autonomous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and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wireless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Tissue compatible (size, T°C,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Mechanically robust</a:t>
            </a:r>
          </a:p>
        </p:txBody>
      </p:sp>
      <p:sp>
        <p:nvSpPr>
          <p:cNvPr id="13" name="Flèche vers le bas 12"/>
          <p:cNvSpPr/>
          <p:nvPr/>
        </p:nvSpPr>
        <p:spPr>
          <a:xfrm>
            <a:off x="3227215" y="2438715"/>
            <a:ext cx="18002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213850" y="2665877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First prototype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227925" y="652764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MAPSSIC: new </a:t>
            </a:r>
            <a:r>
              <a:rPr lang="fr-FR" dirty="0" smtClean="0">
                <a:solidFill>
                  <a:srgbClr val="002060"/>
                </a:solidFill>
                <a:latin typeface="Symbol" panose="05050102010706020507" pitchFamily="18" charset="2"/>
              </a:rPr>
              <a:t>b</a:t>
            </a:r>
            <a:r>
              <a:rPr lang="fr-FR" dirty="0" smtClean="0">
                <a:solidFill>
                  <a:srgbClr val="002060"/>
                </a:solidFill>
              </a:rPr>
              <a:t>+ probe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65907" y="5316664"/>
            <a:ext cx="53848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i="1" dirty="0" smtClean="0">
                <a:solidFill>
                  <a:srgbClr val="002060"/>
                </a:solidFill>
                <a:latin typeface="+mn-lt"/>
              </a:rPr>
              <a:t>* IMIC: Imageur Moléculaire </a:t>
            </a:r>
            <a:r>
              <a:rPr lang="fr-FR" sz="1400" i="1" dirty="0" err="1" smtClean="0">
                <a:solidFill>
                  <a:srgbClr val="002060"/>
                </a:solidFill>
                <a:latin typeface="+mn-lt"/>
              </a:rPr>
              <a:t>Intra-Cérébral</a:t>
            </a:r>
            <a:endParaRPr lang="fr-FR" sz="14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1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IMIC </a:t>
            </a:r>
            <a:r>
              <a:rPr lang="fr-FR" dirty="0" err="1" smtClean="0"/>
              <a:t>characterization</a:t>
            </a:r>
            <a:r>
              <a:rPr lang="fr-FR" dirty="0" smtClean="0"/>
              <a:t>: MC simulation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05/10/2021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R&amp;T IN2P3 2021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/>
          <a:srcRect l="12909" t="21559" r="26114" b="8665"/>
          <a:stretch/>
        </p:blipFill>
        <p:spPr>
          <a:xfrm>
            <a:off x="6045428" y="1012707"/>
            <a:ext cx="4536504" cy="3600400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1" y="1045321"/>
            <a:ext cx="5763346" cy="3567786"/>
          </a:xfrm>
          <a:prstGeom prst="rect">
            <a:avLst/>
          </a:prstGeom>
          <a:ln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1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68500</TotalTime>
  <Words>1370</Words>
  <Application>Microsoft Office PowerPoint</Application>
  <PresentationFormat>Personnalisé</PresentationFormat>
  <Paragraphs>253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DejaVu Sans</vt:lpstr>
      <vt:lpstr>Lucida Sans</vt:lpstr>
      <vt:lpstr>StarSymbol</vt:lpstr>
      <vt:lpstr>Symbol</vt:lpstr>
      <vt:lpstr>Times New Roman</vt:lpstr>
      <vt:lpstr>Wingdings</vt:lpstr>
      <vt:lpstr>ヒラギノ角ゴ Pro W3</vt:lpstr>
      <vt:lpstr>1_modele-IJCLAb-powerpoint</vt:lpstr>
      <vt:lpstr>Présentation PowerPoint</vt:lpstr>
      <vt:lpstr>context: brain imaging performed on freely moving small animal </vt:lpstr>
      <vt:lpstr>Main goals of the project</vt:lpstr>
      <vt:lpstr>PIXSIC: the first pixelated β+ microprobe</vt:lpstr>
      <vt:lpstr>PIXSIC: pharmacological validation</vt:lpstr>
      <vt:lpstr>CMOS MAPS : towards an ideal probe</vt:lpstr>
      <vt:lpstr>MAPSSIC: project management</vt:lpstr>
      <vt:lpstr>The IMIC* MAPS first prototype</vt:lpstr>
      <vt:lpstr>IMIC characterization: MC simulation</vt:lpstr>
      <vt:lpstr>IMIC characterization: Rat brain phantom simulation</vt:lpstr>
      <vt:lpstr>IMIC characterization: experimental results</vt:lpstr>
      <vt:lpstr>MAPSSIC: general design</vt:lpstr>
      <vt:lpstr>MAPPSIC: from the IMIC prototype to the 3D probe </vt:lpstr>
      <vt:lpstr>MAPSSIC: head module </vt:lpstr>
      <vt:lpstr>MAPSSIC: back pack and head connector</vt:lpstr>
      <vt:lpstr>MAPSSIC: results (1) </vt:lpstr>
      <vt:lpstr>MAPSSIC: results (2)</vt:lpstr>
      <vt:lpstr>MAPSSIC: roadmap</vt:lpstr>
      <vt:lpstr>MAPSSIC: financial support</vt:lpstr>
      <vt:lpstr>Behavioral neuroimaging: what’s up</vt:lpstr>
      <vt:lpstr>MAPSSIC: perspectives</vt:lpstr>
      <vt:lpstr>The MAPSSIC collaboration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Philippe Laniece</cp:lastModifiedBy>
  <cp:revision>1828</cp:revision>
  <dcterms:created xsi:type="dcterms:W3CDTF">2011-03-09T16:37:49Z</dcterms:created>
  <dcterms:modified xsi:type="dcterms:W3CDTF">2021-10-05T07:21:28Z</dcterms:modified>
</cp:coreProperties>
</file>