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48" r:id="rId3"/>
    <p:sldId id="354" r:id="rId4"/>
    <p:sldId id="349" r:id="rId5"/>
    <p:sldId id="350" r:id="rId6"/>
    <p:sldId id="351" r:id="rId7"/>
    <p:sldId id="352" r:id="rId8"/>
    <p:sldId id="360" r:id="rId9"/>
    <p:sldId id="353" r:id="rId10"/>
    <p:sldId id="355" r:id="rId11"/>
    <p:sldId id="356" r:id="rId12"/>
    <p:sldId id="358" r:id="rId13"/>
    <p:sldId id="361" r:id="rId14"/>
    <p:sldId id="362" r:id="rId15"/>
    <p:sldId id="364" r:id="rId16"/>
    <p:sldId id="363" r:id="rId17"/>
    <p:sldId id="366" r:id="rId18"/>
    <p:sldId id="365" r:id="rId19"/>
  </p:sldIdLst>
  <p:sldSz cx="9144000" cy="5143500" type="screen16x9"/>
  <p:notesSz cx="7772400" cy="10058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95"/>
    <p:restoredTop sz="95082"/>
  </p:normalViewPr>
  <p:slideViewPr>
    <p:cSldViewPr snapToGrid="0" snapToObjects="1">
      <p:cViewPr varScale="1">
        <p:scale>
          <a:sx n="143" d="100"/>
          <a:sy n="143" d="100"/>
        </p:scale>
        <p:origin x="32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14F97-9C70-5C40-BDC5-1BF719651BFF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9EA62-97A9-5C44-8247-265E1C95FA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46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402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905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5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4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92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58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49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34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29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70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9EA62-97A9-5C44-8247-265E1C95FA4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9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hyperlink" Target="mailto:dominique.thers@subatech.in2p3.f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2.tiff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mailto:dominique.thers@subatech.in2p3.fr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mailto:dominique.thers@subatech.in2p3.fr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.png"/><Relationship Id="rId7" Type="http://schemas.openxmlformats.org/officeDocument/2006/relationships/image" Target="../media/image4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hyperlink" Target="mailto:dominique.thers@subatech.in2p3.fr" TargetMode="Externa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mailto:dominique.thers@subatech.in2p3.fr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38.jpeg"/><Relationship Id="rId5" Type="http://schemas.openxmlformats.org/officeDocument/2006/relationships/hyperlink" Target="mailto:dominique.thers@subatech.in2p3.fr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dominique.thers@subatech.in2p3.f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minique.thers@subatech.in2p3.f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hyperlink" Target="mailto:dominique.thers@subatech.in2p3.fr" TargetMode="External"/><Relationship Id="rId10" Type="http://schemas.openxmlformats.org/officeDocument/2006/relationships/image" Target="../media/image24.emf"/><Relationship Id="rId4" Type="http://schemas.openxmlformats.org/officeDocument/2006/relationships/image" Target="../media/image4.pn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dominique.thers@subatech.in2p3.f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4"/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C9FEE9-61CC-344C-9B97-5A07A2B68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0" y="4454470"/>
            <a:ext cx="1272152" cy="6749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CB0C1F2-BDDB-6D40-A0DC-4B9F71BCEFA1}"/>
              </a:ext>
            </a:extLst>
          </p:cNvPr>
          <p:cNvSpPr txBox="1"/>
          <p:nvPr/>
        </p:nvSpPr>
        <p:spPr>
          <a:xfrm>
            <a:off x="1674673" y="3408030"/>
            <a:ext cx="560884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pc="-1" dirty="0">
                <a:solidFill>
                  <a:srgbClr val="00B050"/>
                </a:solidFill>
                <a:ea typeface="Arial"/>
              </a:rPr>
              <a:t>LIQUID XENON - TPC</a:t>
            </a:r>
            <a:endParaRPr lang="fr-FR" sz="3200" b="1" spc="-1" dirty="0">
              <a:solidFill>
                <a:srgbClr val="00B05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4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Session 1 : Technique pour la physique des événements rares</a:t>
            </a:r>
          </a:p>
          <a:p>
            <a:pPr algn="ctr"/>
            <a:endParaRPr lang="fr-FR" sz="1000" b="1" spc="-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3AD2AE-C610-C749-917C-DE42D13DD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25025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2140171" y="239088"/>
            <a:ext cx="472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La réduction du bruit provenant du radon</a:t>
            </a: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10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94C842-BEF6-5A42-8102-54C7059EA1AC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04AD01-EA3E-8446-A95C-3821C103F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02" y="1905422"/>
            <a:ext cx="3035721" cy="19023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28ABE3-843A-5D48-A035-A5BD3ECD7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02" y="204800"/>
            <a:ext cx="580747" cy="8072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3AD65A-4BA7-AD4C-B8B9-C6864F901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1520429"/>
            <a:ext cx="2862688" cy="26766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068920-A86D-2143-AB94-7F8CCF85B542}"/>
              </a:ext>
            </a:extLst>
          </p:cNvPr>
          <p:cNvSpPr/>
          <p:nvPr/>
        </p:nvSpPr>
        <p:spPr>
          <a:xfrm>
            <a:off x="2165921" y="4480168"/>
            <a:ext cx="4246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Objectif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: &lt; 1 </a:t>
            </a:r>
            <a:r>
              <a:rPr lang="fr-FR" sz="1400" b="1" dirty="0" err="1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Bq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/kg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Atteignable avec la distillation du xénon liquide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DDE89E-0A39-8E41-9917-88D8F8CEC15B}"/>
              </a:ext>
            </a:extLst>
          </p:cNvPr>
          <p:cNvSpPr/>
          <p:nvPr/>
        </p:nvSpPr>
        <p:spPr>
          <a:xfrm>
            <a:off x="0" y="1255581"/>
            <a:ext cx="35089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Localisation des sources de Radon</a:t>
            </a:r>
          </a:p>
          <a:p>
            <a:pPr algn="ctr"/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Ici le budget lors du </a:t>
            </a:r>
            <a:r>
              <a:rPr 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de  XENON1T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5D8ED-4900-C647-914F-13498C41AF95}"/>
              </a:ext>
            </a:extLst>
          </p:cNvPr>
          <p:cNvSpPr/>
          <p:nvPr/>
        </p:nvSpPr>
        <p:spPr>
          <a:xfrm>
            <a:off x="5601792" y="978582"/>
            <a:ext cx="3508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Distillation du xénon en phase gazeuse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 la TPC de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endParaRPr lang="fr-F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70E3CE-A67A-4B4A-A3FE-2EE958202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33490"/>
          <a:stretch/>
        </p:blipFill>
        <p:spPr>
          <a:xfrm>
            <a:off x="3932698" y="554660"/>
            <a:ext cx="901519" cy="39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3296858" y="239088"/>
            <a:ext cx="251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L’épuration du xénon</a:t>
            </a: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11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20735"/>
            <a:ext cx="863600" cy="8324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94C842-BEF6-5A42-8102-54C7059EA1AC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D56678E-6E1C-664A-BFBE-76C936B23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BFF980-37D4-BE44-8ACE-933D6AEE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9" y="1856743"/>
            <a:ext cx="1271835" cy="24720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F81863-9259-0042-9788-ABCEF7275085}"/>
              </a:ext>
            </a:extLst>
          </p:cNvPr>
          <p:cNvSpPr/>
          <p:nvPr/>
        </p:nvSpPr>
        <p:spPr>
          <a:xfrm>
            <a:off x="-71718" y="1195636"/>
            <a:ext cx="3520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Circulation fermée du gaz</a:t>
            </a: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pompe à couplage magnétique</a:t>
            </a:r>
          </a:p>
          <a:p>
            <a:pPr algn="ctr"/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à partir de la fin de XENON1T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FCBC08-4ED0-BB4B-B88D-82AE6327398B}"/>
              </a:ext>
            </a:extLst>
          </p:cNvPr>
          <p:cNvSpPr/>
          <p:nvPr/>
        </p:nvSpPr>
        <p:spPr>
          <a:xfrm>
            <a:off x="1538754" y="2816672"/>
            <a:ext cx="2043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Débit &gt; 5 g/mn </a:t>
            </a:r>
            <a:r>
              <a:rPr lang="fr-FR" sz="1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GXe</a:t>
            </a:r>
            <a:endParaRPr lang="fr-FR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Très faible émanation Rn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73E87-CD34-304D-B562-8B005067516C}"/>
              </a:ext>
            </a:extLst>
          </p:cNvPr>
          <p:cNvSpPr/>
          <p:nvPr/>
        </p:nvSpPr>
        <p:spPr>
          <a:xfrm>
            <a:off x="4965922" y="698846"/>
            <a:ext cx="3839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Circulation fermée du xénon liquide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pompe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à couplage magnétique</a:t>
            </a:r>
          </a:p>
          <a:p>
            <a:pPr algn="ctr"/>
            <a:r>
              <a:rPr 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une première pour le LXE avec </a:t>
            </a:r>
            <a:r>
              <a:rPr 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endParaRPr lang="fr-F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97DF2A0-5241-A148-AB59-ED2860D9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35" y="1406732"/>
            <a:ext cx="3118287" cy="20655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307E2C-B9AF-C643-B9FC-DA69AC3D101B}"/>
              </a:ext>
            </a:extLst>
          </p:cNvPr>
          <p:cNvSpPr/>
          <p:nvPr/>
        </p:nvSpPr>
        <p:spPr>
          <a:xfrm>
            <a:off x="7100047" y="2084843"/>
            <a:ext cx="2043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Débit &gt; 10 kg/mn </a:t>
            </a:r>
            <a:r>
              <a:rPr lang="fr-FR" sz="1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LXe</a:t>
            </a:r>
            <a:endParaRPr lang="fr-FR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Très faible émanation Rn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95CD184-3470-E445-BC79-415A9836C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3308" y="3500646"/>
            <a:ext cx="2464469" cy="16562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9D520F-29C5-9545-A01C-D40426D50426}"/>
              </a:ext>
            </a:extLst>
          </p:cNvPr>
          <p:cNvSpPr/>
          <p:nvPr/>
        </p:nvSpPr>
        <p:spPr>
          <a:xfrm>
            <a:off x="2140171" y="3959428"/>
            <a:ext cx="278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Durée de vie des électrons &gt; 10 ms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Très prometteur pour </a:t>
            </a:r>
            <a:r>
              <a:rPr lang="fr-FR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677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1833706" y="297183"/>
            <a:ext cx="5096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Deuxième partie : </a:t>
            </a:r>
            <a:r>
              <a:rPr lang="fr-FR" altLang="fr-FR" b="1" dirty="0" err="1"/>
              <a:t>LXe</a:t>
            </a:r>
            <a:r>
              <a:rPr lang="fr-FR" altLang="fr-FR" b="1" dirty="0"/>
              <a:t> TPC pour l’imagerie </a:t>
            </a:r>
          </a:p>
          <a:p>
            <a:pPr algn="ctr"/>
            <a:r>
              <a:rPr lang="fr-FR" altLang="fr-FR" b="1" dirty="0"/>
              <a:t>médicale à 3</a:t>
            </a:r>
            <a:r>
              <a:rPr lang="fr-FR" altLang="fr-FR" b="1" dirty="0">
                <a:latin typeface="Symbol" pitchFamily="2" charset="2"/>
              </a:rPr>
              <a:t>g</a:t>
            </a: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12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94C842-BEF6-5A42-8102-54C7059EA1AC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0E918EA-4489-284B-B4FF-42E20EFD6EE7}"/>
              </a:ext>
            </a:extLst>
          </p:cNvPr>
          <p:cNvGrpSpPr>
            <a:grpSpLocks/>
          </p:cNvGrpSpPr>
          <p:nvPr/>
        </p:nvGrpSpPr>
        <p:grpSpPr bwMode="auto">
          <a:xfrm>
            <a:off x="236747" y="1433469"/>
            <a:ext cx="7401572" cy="2736988"/>
            <a:chOff x="1332084" y="1152726"/>
            <a:chExt cx="9372428" cy="400446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019BEDF-6368-D948-BA57-5C19F3EFD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1332084" y="1152726"/>
              <a:ext cx="9144000" cy="3620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49DE9E-306F-F04D-A52C-7EFB9BFDC2EE}"/>
                </a:ext>
              </a:extLst>
            </p:cNvPr>
            <p:cNvSpPr/>
            <p:nvPr/>
          </p:nvSpPr>
          <p:spPr>
            <a:xfrm>
              <a:off x="7248587" y="2276454"/>
              <a:ext cx="3455925" cy="2880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44DCADF-0D33-124C-8911-91397EA8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98" y="2079600"/>
            <a:ext cx="2108359" cy="21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31">
            <a:extLst>
              <a:ext uri="{FF2B5EF4-FFF2-40B4-BE49-F238E27FC236}">
                <a16:creationId xmlns:a16="http://schemas.microsoft.com/office/drawing/2014/main" id="{FF8F3F03-A0EF-614B-ADB2-92A40BA8CF1C}"/>
              </a:ext>
            </a:extLst>
          </p:cNvPr>
          <p:cNvSpPr txBox="1"/>
          <p:nvPr/>
        </p:nvSpPr>
        <p:spPr>
          <a:xfrm>
            <a:off x="7224357" y="2039141"/>
            <a:ext cx="1849058" cy="18158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MP XEMIS2</a:t>
            </a:r>
          </a:p>
          <a:p>
            <a:pPr algn="ctr"/>
            <a:r>
              <a:rPr lang="en-US" sz="1400" b="1" dirty="0">
                <a:latin typeface="Garamond" panose="02020404030301010803" pitchFamily="18" charset="0"/>
              </a:rPr>
              <a:t>Bretagne et Pays de la Loire</a:t>
            </a:r>
          </a:p>
          <a:p>
            <a:pPr algn="ctr"/>
            <a:endParaRPr lang="en-US" sz="1400" b="1" dirty="0">
              <a:latin typeface="Garamond" panose="02020404030301010803" pitchFamily="18" charset="0"/>
            </a:endParaRPr>
          </a:p>
          <a:p>
            <a:pPr algn="ctr"/>
            <a:r>
              <a:rPr lang="en-US" sz="1400" b="1" dirty="0">
                <a:latin typeface="Garamond" panose="02020404030301010803" pitchFamily="18" charset="0"/>
              </a:rPr>
              <a:t>SUBATECH</a:t>
            </a:r>
          </a:p>
          <a:p>
            <a:pPr algn="ctr"/>
            <a:r>
              <a:rPr lang="en-US" sz="1400" b="1" dirty="0">
                <a:latin typeface="Garamond" panose="02020404030301010803" pitchFamily="18" charset="0"/>
              </a:rPr>
              <a:t>CRCINA</a:t>
            </a:r>
          </a:p>
          <a:p>
            <a:pPr algn="ctr"/>
            <a:r>
              <a:rPr lang="en-US" sz="1400" b="1" dirty="0">
                <a:latin typeface="Garamond" panose="02020404030301010803" pitchFamily="18" charset="0"/>
              </a:rPr>
              <a:t>LATIM</a:t>
            </a:r>
          </a:p>
          <a:p>
            <a:pPr algn="ctr"/>
            <a:r>
              <a:rPr lang="en-US" sz="1400" b="1" dirty="0">
                <a:latin typeface="Garamond" panose="02020404030301010803" pitchFamily="18" charset="0"/>
              </a:rPr>
              <a:t>Lab-STICC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5CD56BED-C3D7-9445-8E00-421BFCD5D09C}"/>
              </a:ext>
            </a:extLst>
          </p:cNvPr>
          <p:cNvSpPr txBox="1">
            <a:spLocks/>
          </p:cNvSpPr>
          <p:nvPr/>
        </p:nvSpPr>
        <p:spPr bwMode="auto">
          <a:xfrm>
            <a:off x="670560" y="1001732"/>
            <a:ext cx="1572768" cy="3386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Courier New" panose="02070309020205020404" pitchFamily="49" charset="0"/>
              <a:buChar char="o"/>
              <a:defRPr sz="2400" b="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20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8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6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4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r-FR" sz="1600" b="1" kern="0">
                <a:solidFill>
                  <a:srgbClr val="00B050"/>
                </a:solidFill>
              </a:rPr>
              <a:t>Depuis 2006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2609BD1-4248-D44E-9D5B-2B5B5D7F0A1C}"/>
              </a:ext>
            </a:extLst>
          </p:cNvPr>
          <p:cNvSpPr txBox="1">
            <a:spLocks/>
          </p:cNvSpPr>
          <p:nvPr/>
        </p:nvSpPr>
        <p:spPr bwMode="auto">
          <a:xfrm>
            <a:off x="2970951" y="993477"/>
            <a:ext cx="1170674" cy="3386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Courier New" panose="02070309020205020404" pitchFamily="49" charset="0"/>
              <a:buChar char="o"/>
              <a:defRPr sz="2400" b="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20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8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6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4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600" b="1" kern="0" dirty="0">
                <a:solidFill>
                  <a:srgbClr val="00B050"/>
                </a:solidFill>
              </a:rPr>
              <a:t>2014-2022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677A7EB-032B-9347-9701-283A7B346AD7}"/>
              </a:ext>
            </a:extLst>
          </p:cNvPr>
          <p:cNvSpPr txBox="1">
            <a:spLocks/>
          </p:cNvSpPr>
          <p:nvPr/>
        </p:nvSpPr>
        <p:spPr bwMode="auto">
          <a:xfrm>
            <a:off x="5122080" y="928560"/>
            <a:ext cx="2389597" cy="5819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Courier New" panose="02070309020205020404" pitchFamily="49" charset="0"/>
              <a:buChar char="o"/>
              <a:defRPr sz="2400" b="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20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2pPr>
            <a:lvl3pPr marL="1200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8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6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800"/>
              </a:buClr>
              <a:buFont typeface="Arial" panose="020B0604020202020204" pitchFamily="34" charset="0"/>
              <a:buChar char="•"/>
              <a:defRPr sz="1400">
                <a:solidFill>
                  <a:srgbClr val="1F497D"/>
                </a:solidFill>
                <a:latin typeface="Helvetica Neue"/>
                <a:ea typeface="MS PGothic" pitchFamily="34" charset="-128"/>
                <a:cs typeface="Helvetica Neue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0000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r-FR" sz="1600" b="1">
                <a:solidFill>
                  <a:srgbClr val="00B050"/>
                </a:solidFill>
              </a:rPr>
              <a:t>Après la preuve expérimentale </a:t>
            </a:r>
            <a:r>
              <a:rPr lang="fr-FR" sz="1600" b="1" kern="0">
                <a:solidFill>
                  <a:srgbClr val="00B050"/>
                </a:solidFill>
              </a:rPr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1573F-2DFC-E244-A985-985C18260EAD}"/>
              </a:ext>
            </a:extLst>
          </p:cNvPr>
          <p:cNvSpPr/>
          <p:nvPr/>
        </p:nvSpPr>
        <p:spPr>
          <a:xfrm>
            <a:off x="496247" y="4195634"/>
            <a:ext cx="6549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TPC Xénon Liquide, points forts pour l’imagerie </a:t>
            </a:r>
            <a:r>
              <a:rPr lang="fr-FR" sz="1600" b="1" dirty="0">
                <a:latin typeface="Symbol" pitchFamily="2" charset="2"/>
                <a:cs typeface="Calibri" panose="020F0502020204030204" pitchFamily="34" charset="0"/>
              </a:rPr>
              <a:t>g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champ de vue, interactions Compton et pas d’effet de parallaxe</a:t>
            </a:r>
          </a:p>
        </p:txBody>
      </p:sp>
    </p:spTree>
    <p:extLst>
      <p:ext uri="{BB962C8B-B14F-4D97-AF65-F5344CB8AC3E}">
        <p14:creationId xmlns:p14="http://schemas.microsoft.com/office/powerpoint/2010/main" val="1138082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7441E-65F2-FD41-9A65-61BAA05AE4AD}"/>
              </a:ext>
            </a:extLst>
          </p:cNvPr>
          <p:cNvSpPr/>
          <p:nvPr/>
        </p:nvSpPr>
        <p:spPr>
          <a:xfrm>
            <a:off x="2200447" y="239088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Caméra Compton, TPC </a:t>
            </a:r>
            <a:r>
              <a:rPr lang="fr-FR" altLang="fr-FR" b="1" dirty="0" err="1"/>
              <a:t>LXe</a:t>
            </a:r>
            <a:r>
              <a:rPr lang="fr-FR" altLang="fr-FR" b="1" dirty="0"/>
              <a:t> simple phase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DCD9C0-4198-A047-BF78-D1ABA526B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6" name="CustomShape 4">
            <a:extLst>
              <a:ext uri="{FF2B5EF4-FFF2-40B4-BE49-F238E27FC236}">
                <a16:creationId xmlns:a16="http://schemas.microsoft.com/office/drawing/2014/main" id="{EFD48D17-3065-0A4D-A0CD-3E322AC80DAD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13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1D4943-8793-B042-B18D-CB2C63BBA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03BB18-7113-C24B-8403-F6C3BAFF2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F168F7-C4BB-B94B-99F0-DAC8C4C94089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5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B7CAA1-7010-A244-9BBF-4DAE9B875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/>
          <a:stretch/>
        </p:blipFill>
        <p:spPr>
          <a:xfrm>
            <a:off x="432820" y="839994"/>
            <a:ext cx="4385550" cy="38660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57B074-676C-E54B-B7B3-88994B501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31" y="2921401"/>
            <a:ext cx="3378091" cy="70950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6" name="ZoneTexte 31">
            <a:extLst>
              <a:ext uri="{FF2B5EF4-FFF2-40B4-BE49-F238E27FC236}">
                <a16:creationId xmlns:a16="http://schemas.microsoft.com/office/drawing/2014/main" id="{24E30576-EFB2-A44F-B13F-014AEBB6DA20}"/>
              </a:ext>
            </a:extLst>
          </p:cNvPr>
          <p:cNvSpPr txBox="1"/>
          <p:nvPr/>
        </p:nvSpPr>
        <p:spPr>
          <a:xfrm>
            <a:off x="5196918" y="957121"/>
            <a:ext cx="2532810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Modalité 3</a:t>
            </a:r>
            <a:r>
              <a:rPr lang="fr-FR" sz="1400" b="1" dirty="0">
                <a:solidFill>
                  <a:srgbClr val="0070C0"/>
                </a:solidFill>
                <a:latin typeface="Symbol" pitchFamily="2" charset="2"/>
              </a:rPr>
              <a:t>g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 : </a:t>
            </a:r>
            <a:r>
              <a:rPr lang="fr-FR" sz="1400" b="1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fr-FR" sz="1400" b="1" baseline="30000" dirty="0">
                <a:solidFill>
                  <a:srgbClr val="0070C0"/>
                </a:solidFill>
                <a:latin typeface="Garamond" panose="02020404030301010803" pitchFamily="18" charset="0"/>
              </a:rPr>
              <a:t>+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+</a:t>
            </a:r>
            <a:r>
              <a:rPr lang="fr-FR" sz="1400" b="1" dirty="0">
                <a:solidFill>
                  <a:srgbClr val="0070C0"/>
                </a:solidFill>
                <a:latin typeface="Symbol" pitchFamily="2" charset="2"/>
              </a:rPr>
              <a:t>g</a:t>
            </a:r>
            <a:endParaRPr lang="fr-FR" sz="1400" b="1" dirty="0">
              <a:solidFill>
                <a:srgbClr val="0070C0"/>
              </a:solidFill>
              <a:latin typeface="Garamond" panose="02020404030301010803" pitchFamily="18" charset="0"/>
            </a:endParaRPr>
          </a:p>
          <a:p>
            <a:r>
              <a:rPr lang="fr-FR" sz="1400" b="1" baseline="30000" dirty="0">
                <a:solidFill>
                  <a:srgbClr val="0070C0"/>
                </a:solidFill>
                <a:latin typeface="Garamond" panose="02020404030301010803" pitchFamily="18" charset="0"/>
              </a:rPr>
              <a:t>44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Sc : </a:t>
            </a:r>
            <a:r>
              <a:rPr lang="fr-FR" sz="1400" b="1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fr-FR" sz="1400" b="1" baseline="30000" dirty="0">
                <a:solidFill>
                  <a:srgbClr val="0070C0"/>
                </a:solidFill>
                <a:latin typeface="Garamond" panose="02020404030301010803" pitchFamily="18" charset="0"/>
              </a:rPr>
              <a:t>+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 (</a:t>
            </a:r>
            <a:r>
              <a:rPr lang="fr-FR" sz="1400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E</a:t>
            </a:r>
            <a:r>
              <a:rPr lang="fr-FR" sz="1400" b="1" baseline="-25000" dirty="0" err="1">
                <a:solidFill>
                  <a:srgbClr val="0070C0"/>
                </a:solidFill>
                <a:latin typeface="Garamond" panose="02020404030301010803" pitchFamily="18" charset="0"/>
              </a:rPr>
              <a:t>max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 = 1.472 MeV)</a:t>
            </a:r>
          </a:p>
          <a:p>
            <a:r>
              <a:rPr lang="fr-FR" sz="1400" b="1" dirty="0">
                <a:solidFill>
                  <a:srgbClr val="0070C0"/>
                </a:solidFill>
                <a:latin typeface="Symbol" pitchFamily="2" charset="2"/>
              </a:rPr>
              <a:t>g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 (E</a:t>
            </a:r>
            <a:r>
              <a:rPr lang="fr-FR" sz="1400" b="1" baseline="-25000" dirty="0">
                <a:solidFill>
                  <a:srgbClr val="0070C0"/>
                </a:solidFill>
                <a:latin typeface="Garamond" panose="02020404030301010803" pitchFamily="18" charset="0"/>
              </a:rPr>
              <a:t>0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 = 1,157 MeV)</a:t>
            </a:r>
          </a:p>
          <a:p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T</a:t>
            </a:r>
            <a:r>
              <a:rPr lang="fr-FR" sz="1400" b="1" baseline="-25000" dirty="0">
                <a:solidFill>
                  <a:srgbClr val="0070C0"/>
                </a:solidFill>
                <a:latin typeface="Garamond" panose="02020404030301010803" pitchFamily="18" charset="0"/>
              </a:rPr>
              <a:t>1/2</a:t>
            </a:r>
            <a:r>
              <a:rPr lang="fr-FR" sz="1400" b="1" dirty="0">
                <a:solidFill>
                  <a:srgbClr val="0070C0"/>
                </a:solidFill>
                <a:latin typeface="Garamond" panose="02020404030301010803" pitchFamily="18" charset="0"/>
              </a:rPr>
              <a:t> = 4 h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E098D4F-E94E-894A-9A0B-839A503A9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082" y="983515"/>
            <a:ext cx="818388" cy="818388"/>
          </a:xfrm>
          <a:prstGeom prst="rect">
            <a:avLst/>
          </a:prstGeom>
        </p:spPr>
      </p:pic>
      <p:sp>
        <p:nvSpPr>
          <p:cNvPr id="20" name="ZoneTexte 31">
            <a:extLst>
              <a:ext uri="{FF2B5EF4-FFF2-40B4-BE49-F238E27FC236}">
                <a16:creationId xmlns:a16="http://schemas.microsoft.com/office/drawing/2014/main" id="{7F303581-9C9F-B84F-AFED-0B585CF63D07}"/>
              </a:ext>
            </a:extLst>
          </p:cNvPr>
          <p:cNvSpPr txBox="1"/>
          <p:nvPr/>
        </p:nvSpPr>
        <p:spPr>
          <a:xfrm>
            <a:off x="5222947" y="2236872"/>
            <a:ext cx="382252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latin typeface="Garamond" panose="02020404030301010803" pitchFamily="18" charset="0"/>
              </a:rPr>
              <a:t>3</a:t>
            </a:r>
            <a:r>
              <a:rPr lang="fr-FR" sz="1400" b="1" dirty="0">
                <a:latin typeface="Symbol" pitchFamily="2" charset="2"/>
              </a:rPr>
              <a:t>g</a:t>
            </a:r>
            <a:r>
              <a:rPr lang="fr-FR" sz="1400" b="1" dirty="0">
                <a:latin typeface="Garamond" panose="02020404030301010803" pitchFamily="18" charset="0"/>
              </a:rPr>
              <a:t> et reconstruction Compton :</a:t>
            </a:r>
          </a:p>
          <a:p>
            <a:r>
              <a:rPr lang="fr-FR" sz="1400" b="1" dirty="0">
                <a:latin typeface="Garamond" panose="02020404030301010803" pitchFamily="18" charset="0"/>
              </a:rPr>
              <a:t>croisement ligne (LOR) – </a:t>
            </a:r>
            <a:r>
              <a:rPr lang="fr-FR" sz="1400" b="1" dirty="0" err="1">
                <a:latin typeface="Garamond" panose="02020404030301010803" pitchFamily="18" charset="0"/>
              </a:rPr>
              <a:t>cone</a:t>
            </a:r>
            <a:r>
              <a:rPr lang="fr-FR" sz="1400" b="1" dirty="0">
                <a:latin typeface="Garamond" panose="02020404030301010803" pitchFamily="18" charset="0"/>
              </a:rPr>
              <a:t> pour chaque </a:t>
            </a:r>
            <a:r>
              <a:rPr lang="fr-FR" sz="1400" b="1" dirty="0" err="1">
                <a:latin typeface="Garamond" panose="02020404030301010803" pitchFamily="18" charset="0"/>
              </a:rPr>
              <a:t>evt</a:t>
            </a:r>
            <a:endParaRPr lang="fr-FR" sz="1400" b="1" dirty="0">
              <a:latin typeface="Garamond" panose="02020404030301010803" pitchFamily="18" charset="0"/>
            </a:endParaRPr>
          </a:p>
        </p:txBody>
      </p:sp>
      <p:sp>
        <p:nvSpPr>
          <p:cNvPr id="21" name="ZoneTexte 31">
            <a:extLst>
              <a:ext uri="{FF2B5EF4-FFF2-40B4-BE49-F238E27FC236}">
                <a16:creationId xmlns:a16="http://schemas.microsoft.com/office/drawing/2014/main" id="{FF48765A-90A8-6E45-910F-43AF35F98E72}"/>
              </a:ext>
            </a:extLst>
          </p:cNvPr>
          <p:cNvSpPr txBox="1"/>
          <p:nvPr/>
        </p:nvSpPr>
        <p:spPr>
          <a:xfrm>
            <a:off x="4895114" y="3919484"/>
            <a:ext cx="403375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Résolution spatiale sur les </a:t>
            </a:r>
            <a:r>
              <a:rPr lang="fr-FR" sz="1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vertexs</a:t>
            </a:r>
            <a:r>
              <a:rPr lang="fr-FR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 ~ 100 </a:t>
            </a:r>
            <a:r>
              <a:rPr lang="fr-FR" sz="1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fr-FR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m</a:t>
            </a:r>
          </a:p>
        </p:txBody>
      </p:sp>
      <p:sp>
        <p:nvSpPr>
          <p:cNvPr id="22" name="ZoneTexte 31">
            <a:extLst>
              <a:ext uri="{FF2B5EF4-FFF2-40B4-BE49-F238E27FC236}">
                <a16:creationId xmlns:a16="http://schemas.microsoft.com/office/drawing/2014/main" id="{A729540D-073C-9745-9338-DB44F5937F98}"/>
              </a:ext>
            </a:extLst>
          </p:cNvPr>
          <p:cNvSpPr txBox="1"/>
          <p:nvPr/>
        </p:nvSpPr>
        <p:spPr>
          <a:xfrm>
            <a:off x="4249857" y="4377339"/>
            <a:ext cx="482019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Garamond" panose="02020404030301010803" pitchFamily="18" charset="0"/>
              </a:rPr>
              <a:t>TPC LXE simple phase, régime chambre d’ionisation</a:t>
            </a:r>
          </a:p>
        </p:txBody>
      </p:sp>
    </p:spTree>
    <p:extLst>
      <p:ext uri="{BB962C8B-B14F-4D97-AF65-F5344CB8AC3E}">
        <p14:creationId xmlns:p14="http://schemas.microsoft.com/office/powerpoint/2010/main" val="1977706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95142E-1997-A945-8111-E9718648D612}"/>
              </a:ext>
            </a:extLst>
          </p:cNvPr>
          <p:cNvSpPr/>
          <p:nvPr/>
        </p:nvSpPr>
        <p:spPr>
          <a:xfrm>
            <a:off x="2783938" y="239088"/>
            <a:ext cx="354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Installation de XEMIS2 au CHU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1BC4D4-3FE1-4446-8B2C-F36B019CE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6" name="CustomShape 4">
            <a:extLst>
              <a:ext uri="{FF2B5EF4-FFF2-40B4-BE49-F238E27FC236}">
                <a16:creationId xmlns:a16="http://schemas.microsoft.com/office/drawing/2014/main" id="{0B08E90A-3E06-3F4F-B7BA-D62CFD97ECCA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14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13DD5B-313D-2145-85FA-55685EFCB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570FD6-2100-5949-8F36-9175FBE3D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8649C1-430D-B048-945F-F61E096E1161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5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A9055B-A276-E448-9292-587A5F9B1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6" y="809509"/>
            <a:ext cx="4883679" cy="3662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A43CE1-C69E-844A-83CB-8C78A12FE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76" y="890192"/>
            <a:ext cx="4159624" cy="3132749"/>
          </a:xfrm>
          <a:prstGeom prst="rect">
            <a:avLst/>
          </a:prstGeom>
        </p:spPr>
      </p:pic>
      <p:sp>
        <p:nvSpPr>
          <p:cNvPr id="12" name="Rectangle 59">
            <a:extLst>
              <a:ext uri="{FF2B5EF4-FFF2-40B4-BE49-F238E27FC236}">
                <a16:creationId xmlns:a16="http://schemas.microsoft.com/office/drawing/2014/main" id="{C794B761-E750-AC4B-BC84-D23416213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924" y="4032822"/>
            <a:ext cx="3917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Mobilisation importante en 2021-22 (~ 10 </a:t>
            </a:r>
            <a:r>
              <a:rPr lang="fr-FR" altLang="fr-FR" sz="1400" b="1" dirty="0" err="1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ETPs</a:t>
            </a: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Objectif Gestion du projet MP : 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Installation jusqu’en mars 2022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Exploitation à partir d’octobre 2022</a:t>
            </a:r>
          </a:p>
        </p:txBody>
      </p:sp>
    </p:spTree>
    <p:extLst>
      <p:ext uri="{BB962C8B-B14F-4D97-AF65-F5344CB8AC3E}">
        <p14:creationId xmlns:p14="http://schemas.microsoft.com/office/powerpoint/2010/main" val="2925460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95142E-1997-A945-8111-E9718648D612}"/>
              </a:ext>
            </a:extLst>
          </p:cNvPr>
          <p:cNvSpPr/>
          <p:nvPr/>
        </p:nvSpPr>
        <p:spPr>
          <a:xfrm>
            <a:off x="2386396" y="190180"/>
            <a:ext cx="4339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Electrodes de la chambre d’ionisation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B1B9CA-A902-6D4F-8FDB-B5B28B61F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581B058B-9820-A741-8179-C279517D6FF6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15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90BB30-2580-D340-82F2-5D97DB36C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F1903C-AE11-EA46-A06C-0011B1B5A5B4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4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0564A4F-3D5A-9B44-AA53-BE6733B2EFE1}"/>
              </a:ext>
            </a:extLst>
          </p:cNvPr>
          <p:cNvGrpSpPr/>
          <p:nvPr/>
        </p:nvGrpSpPr>
        <p:grpSpPr>
          <a:xfrm>
            <a:off x="0" y="682288"/>
            <a:ext cx="8312727" cy="2656558"/>
            <a:chOff x="195072" y="849192"/>
            <a:chExt cx="9144000" cy="265655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E4A9128-903C-EF47-AADD-1F349CD0F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072" y="983584"/>
              <a:ext cx="9144000" cy="2522166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CC0759-C849-C242-8CFA-695594A92AE7}"/>
                </a:ext>
              </a:extLst>
            </p:cNvPr>
            <p:cNvSpPr txBox="1"/>
            <p:nvPr/>
          </p:nvSpPr>
          <p:spPr>
            <a:xfrm>
              <a:off x="4934398" y="854821"/>
              <a:ext cx="42641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154AD53-0A77-6A4C-84FB-9A31A80081A6}"/>
                </a:ext>
              </a:extLst>
            </p:cNvPr>
            <p:cNvSpPr txBox="1"/>
            <p:nvPr/>
          </p:nvSpPr>
          <p:spPr>
            <a:xfrm>
              <a:off x="3920761" y="882958"/>
              <a:ext cx="1093506" cy="66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A213EDC-05A0-8D44-9A7D-2500881E511A}"/>
                </a:ext>
              </a:extLst>
            </p:cNvPr>
            <p:cNvSpPr/>
            <p:nvPr/>
          </p:nvSpPr>
          <p:spPr>
            <a:xfrm>
              <a:off x="4035552" y="2023872"/>
              <a:ext cx="5108448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4D8255-19A0-2947-BED1-2577D8BBD3C8}"/>
                </a:ext>
              </a:extLst>
            </p:cNvPr>
            <p:cNvSpPr/>
            <p:nvPr/>
          </p:nvSpPr>
          <p:spPr>
            <a:xfrm>
              <a:off x="3920761" y="849192"/>
              <a:ext cx="1093506" cy="159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E72DEAC-9C1F-3D46-8DC9-CF957544AED5}"/>
              </a:ext>
            </a:extLst>
          </p:cNvPr>
          <p:cNvGrpSpPr/>
          <p:nvPr/>
        </p:nvGrpSpPr>
        <p:grpSpPr>
          <a:xfrm>
            <a:off x="3491345" y="1770963"/>
            <a:ext cx="5528095" cy="2674805"/>
            <a:chOff x="3491345" y="1770963"/>
            <a:chExt cx="5528095" cy="267480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D00C566-E069-1A40-8C31-A98AF642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1345" y="1770963"/>
              <a:ext cx="5352288" cy="262802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934F224-6466-B548-A0B5-218145E326D5}"/>
                </a:ext>
              </a:extLst>
            </p:cNvPr>
            <p:cNvSpPr/>
            <p:nvPr/>
          </p:nvSpPr>
          <p:spPr>
            <a:xfrm>
              <a:off x="7315200" y="3433832"/>
              <a:ext cx="1704240" cy="1011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1790F68-74FA-B04B-A284-7A0E52307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222" y="1116652"/>
            <a:ext cx="4109144" cy="61316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793D37-9E01-E24A-927E-F72675FA8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24" y="2871186"/>
            <a:ext cx="2790859" cy="198773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25277751-0044-7F47-9578-FBDBD6D2C0F2}"/>
              </a:ext>
            </a:extLst>
          </p:cNvPr>
          <p:cNvSpPr txBox="1"/>
          <p:nvPr/>
        </p:nvSpPr>
        <p:spPr>
          <a:xfrm>
            <a:off x="143324" y="576167"/>
            <a:ext cx="6627268" cy="27780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0070C0"/>
                </a:solidFill>
                <a:latin typeface="Comic Sans MS" panose="030F0902030302020204" pitchFamily="66" charset="0"/>
              </a:rPr>
              <a:t>Les 2 difficultés : efficacité de la grille de Frish, induction sur les pixels adjacents 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B80B9DF-FC8F-804F-AB2D-EF6ADBE29FF8}"/>
              </a:ext>
            </a:extLst>
          </p:cNvPr>
          <p:cNvSpPr txBox="1"/>
          <p:nvPr/>
        </p:nvSpPr>
        <p:spPr>
          <a:xfrm>
            <a:off x="3686004" y="4484994"/>
            <a:ext cx="4786596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FF0000"/>
                </a:solidFill>
                <a:latin typeface="Comic Sans MS" panose="030F0902030302020204" pitchFamily="66" charset="0"/>
              </a:rPr>
              <a:t>Plus besoin d’échantillonneur, une seule mesure par signal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3B8E8D-823D-CD44-8D97-415867A065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7A55EF9-DE57-334C-9046-B86C3AC3C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31" y="2242992"/>
            <a:ext cx="3298769" cy="2924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95142E-1997-A945-8111-E9718648D612}"/>
              </a:ext>
            </a:extLst>
          </p:cNvPr>
          <p:cNvSpPr/>
          <p:nvPr/>
        </p:nvSpPr>
        <p:spPr>
          <a:xfrm>
            <a:off x="2828824" y="239088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XEMIS2 : DAQ et électronique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6EBAF0-4577-F54D-A223-B4D078CF2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C033AA35-EEE4-C14A-896A-467E6077615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16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AC2210-F4BA-7A45-A368-5E7159F58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03AFD5-8CB0-0F4C-BC91-0F22C0D9BE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18BBF3-098E-3C46-8D07-C59794C2965B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AAA9E4-382C-E049-BA59-89B204058F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/>
          <a:stretch/>
        </p:blipFill>
        <p:spPr>
          <a:xfrm>
            <a:off x="432820" y="839994"/>
            <a:ext cx="2933470" cy="25859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6AC8B4-703E-AF4D-B1A5-0FAD495F7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552" y="900210"/>
            <a:ext cx="5064506" cy="1613051"/>
          </a:xfrm>
          <a:prstGeom prst="rect">
            <a:avLst/>
          </a:prstGeom>
        </p:spPr>
      </p:pic>
      <p:sp>
        <p:nvSpPr>
          <p:cNvPr id="10" name="ZoneTexte 48">
            <a:extLst>
              <a:ext uri="{FF2B5EF4-FFF2-40B4-BE49-F238E27FC236}">
                <a16:creationId xmlns:a16="http://schemas.microsoft.com/office/drawing/2014/main" id="{9507B4E7-9B71-884B-A7CB-14A78AE7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519" y="547606"/>
            <a:ext cx="26263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1" dirty="0"/>
              <a:t>640 x IDEF-</a:t>
            </a:r>
            <a:r>
              <a:rPr lang="fr-FR" altLang="fr-FR" sz="1600" b="1" dirty="0" err="1"/>
              <a:t>XHD_LXe</a:t>
            </a:r>
            <a:r>
              <a:rPr lang="fr-FR" altLang="fr-FR" sz="1600" b="1" dirty="0"/>
              <a:t> </a:t>
            </a:r>
          </a:p>
          <a:p>
            <a:pPr algn="ctr"/>
            <a:r>
              <a:rPr lang="fr-FR" altLang="fr-FR" sz="1200" b="1" dirty="0"/>
              <a:t>IRFU – SUBATECH</a:t>
            </a:r>
          </a:p>
        </p:txBody>
      </p:sp>
      <p:sp>
        <p:nvSpPr>
          <p:cNvPr id="11" name="ZoneTexte 49">
            <a:extLst>
              <a:ext uri="{FF2B5EF4-FFF2-40B4-BE49-F238E27FC236}">
                <a16:creationId xmlns:a16="http://schemas.microsoft.com/office/drawing/2014/main" id="{EA2A6DB1-D9A5-AA41-AB5F-1298B6421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765" y="2365141"/>
            <a:ext cx="18884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1" dirty="0"/>
              <a:t>640 x XTRACT</a:t>
            </a:r>
          </a:p>
          <a:p>
            <a:pPr algn="ctr"/>
            <a:r>
              <a:rPr lang="fr-FR" altLang="fr-FR" sz="1200" b="1" dirty="0"/>
              <a:t>MICHRAU - SUBATECH</a:t>
            </a:r>
          </a:p>
          <a:p>
            <a:pPr algn="ctr"/>
            <a:r>
              <a:rPr lang="en-US" altLang="fr-FR" sz="1200" dirty="0"/>
              <a:t> </a:t>
            </a:r>
          </a:p>
        </p:txBody>
      </p:sp>
      <p:sp>
        <p:nvSpPr>
          <p:cNvPr id="12" name="ZoneTexte 54">
            <a:extLst>
              <a:ext uri="{FF2B5EF4-FFF2-40B4-BE49-F238E27FC236}">
                <a16:creationId xmlns:a16="http://schemas.microsoft.com/office/drawing/2014/main" id="{342480AF-480F-234C-B04E-E0310FA44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811" y="1758670"/>
            <a:ext cx="1552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1" dirty="0"/>
              <a:t>64 x PU FPGA</a:t>
            </a:r>
          </a:p>
          <a:p>
            <a:pPr algn="ctr"/>
            <a:r>
              <a:rPr lang="fr-FR" altLang="fr-FR" sz="1200" b="1" dirty="0"/>
              <a:t>SUBATECH</a:t>
            </a:r>
            <a:r>
              <a:rPr lang="en-US" altLang="fr-FR" sz="1600" dirty="0"/>
              <a:t>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D2730B0-B8AF-744A-8B59-AADFE7675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732" y="2996424"/>
            <a:ext cx="29889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200" b="1" i="1" dirty="0">
                <a:solidFill>
                  <a:srgbClr val="00B050"/>
                </a:solidFill>
              </a:rPr>
              <a:t>~ 5000 charge signals.s</a:t>
            </a:r>
            <a:r>
              <a:rPr lang="fr-FR" altLang="fr-FR" sz="1200" b="1" i="1" baseline="30000" dirty="0">
                <a:solidFill>
                  <a:srgbClr val="00B050"/>
                </a:solidFill>
              </a:rPr>
              <a:t>-1</a:t>
            </a:r>
            <a:r>
              <a:rPr lang="fr-FR" altLang="fr-FR" sz="1200" b="1" i="1" dirty="0">
                <a:solidFill>
                  <a:srgbClr val="00B050"/>
                </a:solidFill>
              </a:rPr>
              <a:t>.pixel-</a:t>
            </a:r>
            <a:r>
              <a:rPr lang="fr-FR" altLang="fr-FR" sz="1200" b="1" i="1" baseline="30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7" name="Rectangle 59">
            <a:extLst>
              <a:ext uri="{FF2B5EF4-FFF2-40B4-BE49-F238E27FC236}">
                <a16:creationId xmlns:a16="http://schemas.microsoft.com/office/drawing/2014/main" id="{76635983-BA8B-2149-B229-2C60B6016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20" y="3705270"/>
            <a:ext cx="45348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Installation en cours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Débit : on attend 2 To toutes les 20 </a:t>
            </a:r>
            <a:r>
              <a:rPr lang="fr-FR" altLang="fr-FR" sz="1400" b="1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mns</a:t>
            </a:r>
            <a:endParaRPr lang="fr-FR" altLang="fr-FR" sz="1400" b="1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Mobilisation </a:t>
            </a:r>
            <a:r>
              <a:rPr lang="fr-FR" altLang="fr-FR" sz="1400" b="1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Firmware</a:t>
            </a: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/software embarquées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et </a:t>
            </a:r>
            <a:r>
              <a:rPr lang="fr-FR" altLang="fr-FR" sz="1400" b="1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computing</a:t>
            </a: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94175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5C7B02-30F9-554D-98B8-DBD75E728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9E4FEB9C-60F9-6242-B5C8-8F41F8352CA0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17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88C3D3-8CDB-4542-AE36-D5D883BE2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A38E95-8F9A-F449-8180-C7A05812E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7A9706-1C97-0643-81A5-1F8F6CE01FD8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5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3962B1-CB9A-1C48-A6F2-FB2EF339F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5" y="715690"/>
            <a:ext cx="668298" cy="76854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E2AB27F-3B9B-BF44-8AC7-7FC6A4962B72}"/>
              </a:ext>
            </a:extLst>
          </p:cNvPr>
          <p:cNvCxnSpPr>
            <a:cxnSpLocks/>
          </p:cNvCxnSpPr>
          <p:nvPr/>
        </p:nvCxnSpPr>
        <p:spPr>
          <a:xfrm>
            <a:off x="3183731" y="890193"/>
            <a:ext cx="0" cy="364594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848EBFB-BA1F-FE46-A3E8-6E7D05DDF0CF}"/>
              </a:ext>
            </a:extLst>
          </p:cNvPr>
          <p:cNvCxnSpPr/>
          <p:nvPr/>
        </p:nvCxnSpPr>
        <p:spPr>
          <a:xfrm>
            <a:off x="6224204" y="890193"/>
            <a:ext cx="0" cy="35667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7A5EC610-FD93-3B40-8868-A373F9BD6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8" y="3003177"/>
            <a:ext cx="2845532" cy="969746"/>
          </a:xfrm>
          <a:prstGeom prst="rect">
            <a:avLst/>
          </a:prstGeom>
        </p:spPr>
      </p:pic>
      <p:sp>
        <p:nvSpPr>
          <p:cNvPr id="13" name="Rectangle 59">
            <a:extLst>
              <a:ext uri="{FF2B5EF4-FFF2-40B4-BE49-F238E27FC236}">
                <a16:creationId xmlns:a16="http://schemas.microsoft.com/office/drawing/2014/main" id="{5A0B98A7-95A7-054E-BEFF-6859CA780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99" y="3717039"/>
            <a:ext cx="1139468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en-US" altLang="fr-FR" sz="1100" b="1" dirty="0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XEMIS2 PET</a:t>
            </a:r>
          </a:p>
        </p:txBody>
      </p:sp>
      <p:sp>
        <p:nvSpPr>
          <p:cNvPr id="14" name="Rectangle 59">
            <a:extLst>
              <a:ext uri="{FF2B5EF4-FFF2-40B4-BE49-F238E27FC236}">
                <a16:creationId xmlns:a16="http://schemas.microsoft.com/office/drawing/2014/main" id="{17AE45CD-50C6-9B42-B9AE-9818C0303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80" y="3553488"/>
            <a:ext cx="1654307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en-US" altLang="fr-FR" sz="1100" b="1" dirty="0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XEMIS2 3</a:t>
            </a:r>
            <a:r>
              <a:rPr lang="en-US" altLang="fr-FR" sz="1100" b="1" dirty="0">
                <a:solidFill>
                  <a:srgbClr val="FFFF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algn="ctr" eaLnBrk="1" hangingPunct="1">
              <a:buSzTx/>
              <a:defRPr/>
            </a:pPr>
            <a:r>
              <a:rPr lang="en-US" altLang="fr-FR" sz="1100" b="1" dirty="0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TOF = 100 </a:t>
            </a:r>
            <a:r>
              <a:rPr lang="en-US" altLang="fr-FR" sz="1100" b="1" dirty="0" err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ps</a:t>
            </a:r>
            <a:endParaRPr lang="en-US" altLang="fr-FR" sz="1100" b="1" dirty="0">
              <a:solidFill>
                <a:srgbClr val="FF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59">
            <a:extLst>
              <a:ext uri="{FF2B5EF4-FFF2-40B4-BE49-F238E27FC236}">
                <a16:creationId xmlns:a16="http://schemas.microsoft.com/office/drawing/2014/main" id="{5EA6802A-FC51-EB46-9EC5-86D26EC88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899" y="3553488"/>
            <a:ext cx="1654307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en-US" altLang="fr-FR" sz="1100" b="1" dirty="0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XEMIS2 3</a:t>
            </a:r>
            <a:r>
              <a:rPr lang="en-US" altLang="fr-FR" sz="1100" b="1" dirty="0">
                <a:solidFill>
                  <a:srgbClr val="FFFF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algn="ctr" eaLnBrk="1" hangingPunct="1">
              <a:buSzTx/>
              <a:defRPr/>
            </a:pPr>
            <a:r>
              <a:rPr lang="en-US" altLang="fr-FR" sz="1100" b="1" dirty="0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TOF = 50 </a:t>
            </a:r>
            <a:r>
              <a:rPr lang="en-US" altLang="fr-FR" sz="1100" b="1" dirty="0" err="1">
                <a:solidFill>
                  <a:srgbClr val="FFFF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ps</a:t>
            </a:r>
            <a:endParaRPr lang="en-US" altLang="fr-FR" sz="1100" b="1" dirty="0">
              <a:solidFill>
                <a:srgbClr val="FF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59">
            <a:extLst>
              <a:ext uri="{FF2B5EF4-FFF2-40B4-BE49-F238E27FC236}">
                <a16:creationId xmlns:a16="http://schemas.microsoft.com/office/drawing/2014/main" id="{5C08F896-4EFF-5F43-AEDA-246B8D9A1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83073"/>
            <a:ext cx="32541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just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Sphères chaudes rayon 2, 4, 8, 10, 12 mm</a:t>
            </a:r>
          </a:p>
          <a:p>
            <a:pPr algn="just" eaLnBrk="1" hangingPunct="1">
              <a:buSzTx/>
              <a:defRPr/>
            </a:pPr>
            <a:r>
              <a:rPr lang="fr-FR" altLang="fr-FR" sz="1400" b="1" baseline="30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44</a:t>
            </a: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Sc fixé avec contraste 15 sur fantôme</a:t>
            </a:r>
          </a:p>
          <a:p>
            <a:pPr algn="just" eaLnBrk="1" hangingPunct="1">
              <a:buSzTx/>
              <a:defRPr/>
            </a:pP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20 </a:t>
            </a: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kBq</a:t>
            </a: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, temps de pause 20 </a:t>
            </a: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mns</a:t>
            </a: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Reconstruction ML-EM</a:t>
            </a:r>
          </a:p>
        </p:txBody>
      </p:sp>
      <p:sp>
        <p:nvSpPr>
          <p:cNvPr id="17" name="Rectangle 59">
            <a:extLst>
              <a:ext uri="{FF2B5EF4-FFF2-40B4-BE49-F238E27FC236}">
                <a16:creationId xmlns:a16="http://schemas.microsoft.com/office/drawing/2014/main" id="{E1721907-54D4-6342-A2EC-313C0F28F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4825"/>
            <a:ext cx="2227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just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Données simulées Geant4</a:t>
            </a:r>
          </a:p>
          <a:p>
            <a:pPr algn="just" eaLnBrk="1" hangingPunct="1">
              <a:buSzTx/>
              <a:defRPr/>
            </a:pPr>
            <a:r>
              <a:rPr lang="fr-FR" altLang="fr-FR" sz="1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Reconstruction </a:t>
            </a:r>
            <a:r>
              <a:rPr lang="fr-FR" altLang="fr-FR" sz="1400" b="1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CASToR</a:t>
            </a:r>
            <a:endParaRPr lang="fr-FR" altLang="fr-FR" sz="1400" b="1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59">
            <a:extLst>
              <a:ext uri="{FF2B5EF4-FFF2-40B4-BE49-F238E27FC236}">
                <a16:creationId xmlns:a16="http://schemas.microsoft.com/office/drawing/2014/main" id="{E0871C45-BFCC-9C4A-97E6-E51FE5919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20" y="729185"/>
            <a:ext cx="255651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Debora</a:t>
            </a: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Giovagnoli</a:t>
            </a:r>
            <a:endParaRPr lang="fr-FR" altLang="fr-FR" sz="1400" b="1" dirty="0">
              <a:solidFill>
                <a:srgbClr val="FF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Image reconstruction for </a:t>
            </a:r>
            <a:r>
              <a:rPr lang="fr-FR" altLang="fr-FR" sz="1400" b="1" dirty="0" err="1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three</a:t>
            </a: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-gamma PET </a:t>
            </a:r>
            <a:r>
              <a:rPr lang="fr-FR" altLang="fr-FR" sz="1400" b="1" dirty="0" err="1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imaging</a:t>
            </a:r>
            <a:endParaRPr lang="fr-FR" altLang="fr-FR" sz="1400" b="1" dirty="0">
              <a:solidFill>
                <a:srgbClr val="0070C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59">
            <a:extLst>
              <a:ext uri="{FF2B5EF4-FFF2-40B4-BE49-F238E27FC236}">
                <a16:creationId xmlns:a16="http://schemas.microsoft.com/office/drawing/2014/main" id="{2FF36961-98E5-5242-B726-7471496A6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1550"/>
            <a:ext cx="302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Bonnes images pour les 3 modalités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Code de reconstruction disponible</a:t>
            </a:r>
          </a:p>
        </p:txBody>
      </p:sp>
      <p:sp>
        <p:nvSpPr>
          <p:cNvPr id="20" name="Rectangle 59">
            <a:extLst>
              <a:ext uri="{FF2B5EF4-FFF2-40B4-BE49-F238E27FC236}">
                <a16:creationId xmlns:a16="http://schemas.microsoft.com/office/drawing/2014/main" id="{79AED8BC-DF8E-294A-ACDF-9FAEDB24D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103" y="551159"/>
            <a:ext cx="29335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Yuwei</a:t>
            </a: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Zhu</a:t>
            </a:r>
          </a:p>
          <a:p>
            <a:pPr algn="ctr">
              <a:buSzTx/>
              <a:defRPr/>
            </a:pP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Développement de la caméra Compton au xénon liquide XEMIS2 pour l'imagerie 3-gamma:</a:t>
            </a:r>
          </a:p>
          <a:p>
            <a:pPr algn="ctr">
              <a:buSzTx/>
              <a:defRPr/>
            </a:pP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études et optimisation des mesures de la lumière de scintillation</a:t>
            </a:r>
          </a:p>
        </p:txBody>
      </p:sp>
      <p:sp>
        <p:nvSpPr>
          <p:cNvPr id="21" name="Rectangle 59">
            <a:extLst>
              <a:ext uri="{FF2B5EF4-FFF2-40B4-BE49-F238E27FC236}">
                <a16:creationId xmlns:a16="http://schemas.microsoft.com/office/drawing/2014/main" id="{4657924A-4BF6-444E-9184-B83B8512C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329" y="729185"/>
            <a:ext cx="307630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Yajing</a:t>
            </a:r>
            <a:r>
              <a:rPr lang="fr-FR" altLang="fr-FR" sz="14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Xing</a:t>
            </a:r>
            <a:endParaRPr lang="fr-FR" altLang="fr-FR" sz="1400" b="1" dirty="0">
              <a:solidFill>
                <a:srgbClr val="FF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>
              <a:buSzTx/>
              <a:defRPr/>
            </a:pPr>
            <a:r>
              <a:rPr lang="fr-FR" altLang="fr-FR" sz="1400" b="1" dirty="0">
                <a:solidFill>
                  <a:srgbClr val="0070C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Études et optimisation de la mesure du signal d'ionisation dans la caméra Compton au xénon liquide XEMIS2 pour l’imagerie 3gamma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658E8FB-F403-C74A-89C6-A9671F59F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19" y="1868239"/>
            <a:ext cx="2447674" cy="2269876"/>
          </a:xfrm>
          <a:prstGeom prst="rect">
            <a:avLst/>
          </a:prstGeom>
        </p:spPr>
      </p:pic>
      <p:sp>
        <p:nvSpPr>
          <p:cNvPr id="23" name="Rectangle 59">
            <a:extLst>
              <a:ext uri="{FF2B5EF4-FFF2-40B4-BE49-F238E27FC236}">
                <a16:creationId xmlns:a16="http://schemas.microsoft.com/office/drawing/2014/main" id="{F815DDEC-4838-5C4C-9E88-CB83B82D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517" y="4195288"/>
            <a:ext cx="302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Résolution angulaire proche de 3°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sur un large domaine angulaire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544F0F3-2C9F-A541-A485-6537CB4E16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08" y="2068452"/>
            <a:ext cx="2118738" cy="1779392"/>
          </a:xfrm>
          <a:prstGeom prst="rect">
            <a:avLst/>
          </a:prstGeom>
        </p:spPr>
      </p:pic>
      <p:sp>
        <p:nvSpPr>
          <p:cNvPr id="25" name="Rectangle 59">
            <a:extLst>
              <a:ext uri="{FF2B5EF4-FFF2-40B4-BE49-F238E27FC236}">
                <a16:creationId xmlns:a16="http://schemas.microsoft.com/office/drawing/2014/main" id="{92532054-FC99-7F46-954D-B6CC863A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580" y="3994117"/>
            <a:ext cx="30796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SzPct val="25000"/>
              <a:defRPr sz="240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spcAft>
                <a:spcPts val="300"/>
              </a:spcAft>
              <a:buClr>
                <a:srgbClr val="19B8DE"/>
              </a:buClr>
              <a:buSzPct val="120000"/>
              <a:buFont typeface="LucidaGrande" panose="020B0600040502020204" pitchFamily="34" charset="0"/>
              <a:buChar char="•"/>
              <a:defRPr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2pPr>
            <a:lvl3pPr marL="1143000" indent="-228600">
              <a:spcAft>
                <a:spcPts val="2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►"/>
              <a:defRPr sz="16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3pPr>
            <a:lvl4pPr marL="1600200" indent="-228600">
              <a:spcAft>
                <a:spcPts val="1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■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4pPr>
            <a:lvl5pPr marL="2057400" indent="-228600"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9pPr>
          </a:lstStyle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La couverture en surface de photo-détecteurs permettra l’image à 20 </a:t>
            </a:r>
            <a:r>
              <a:rPr lang="fr-FR" altLang="fr-FR" sz="1400" b="1" dirty="0" err="1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kBq</a:t>
            </a:r>
            <a:endParaRPr lang="fr-FR" altLang="fr-FR" sz="1400" b="1" dirty="0">
              <a:solidFill>
                <a:srgbClr val="00B05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L’activité pourra être augmentée en</a:t>
            </a:r>
          </a:p>
          <a:p>
            <a:pPr algn="ctr" eaLnBrk="1" hangingPunct="1">
              <a:buSzTx/>
              <a:defRPr/>
            </a:pPr>
            <a:r>
              <a:rPr lang="fr-FR" altLang="fr-FR" sz="1400" b="1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augmentant la surface instrumentée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C7CBC8-8581-DC49-AAFC-07287EAE6622}"/>
              </a:ext>
            </a:extLst>
          </p:cNvPr>
          <p:cNvSpPr/>
          <p:nvPr/>
        </p:nvSpPr>
        <p:spPr>
          <a:xfrm>
            <a:off x="2300921" y="199011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Thèses 2020/2021 pour préparer XEMIS2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90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95142E-1997-A945-8111-E9718648D612}"/>
              </a:ext>
            </a:extLst>
          </p:cNvPr>
          <p:cNvSpPr/>
          <p:nvPr/>
        </p:nvSpPr>
        <p:spPr>
          <a:xfrm>
            <a:off x="3771391" y="23908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Conclusions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F7F3C7-CF11-BB4F-93A8-D70642193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5E8C1084-D05B-0345-8880-0295B972E5CB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18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2AED30-D592-CC4B-AEED-5C52CA57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EECB24-ECBC-D34C-807C-961BAC4EB0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4038F68-0EC4-D244-8224-9113C8360CA6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5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7BF03-8F49-EA4B-B294-D11AB6E9CD76}"/>
              </a:ext>
            </a:extLst>
          </p:cNvPr>
          <p:cNvGrpSpPr/>
          <p:nvPr/>
        </p:nvGrpSpPr>
        <p:grpSpPr>
          <a:xfrm>
            <a:off x="652627" y="735663"/>
            <a:ext cx="7690541" cy="1733365"/>
            <a:chOff x="518515" y="839994"/>
            <a:chExt cx="7690541" cy="1733365"/>
          </a:xfrm>
        </p:grpSpPr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60D9086E-3DBE-7144-90D3-F5D9BADC6A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8515" y="839994"/>
              <a:ext cx="5117988" cy="1733365"/>
              <a:chOff x="345152" y="2377449"/>
              <a:chExt cx="7461115" cy="252693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04D6EC6-6E40-A64D-9D26-98E12E30A8D3}"/>
                  </a:ext>
                </a:extLst>
              </p:cNvPr>
              <p:cNvSpPr/>
              <p:nvPr/>
            </p:nvSpPr>
            <p:spPr>
              <a:xfrm>
                <a:off x="7569200" y="2539999"/>
                <a:ext cx="237067" cy="1412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22EF004C-E18B-F442-94E0-940587A897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152" y="2377449"/>
                <a:ext cx="1809587" cy="2526939"/>
              </a:xfrm>
              <a:prstGeom prst="rect">
                <a:avLst/>
              </a:prstGeom>
              <a:noFill/>
            </p:spPr>
          </p:pic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554F9ADC-E762-3844-BECC-67F440674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7625" y="2377449"/>
                <a:ext cx="1772139" cy="2526939"/>
              </a:xfrm>
              <a:prstGeom prst="rect">
                <a:avLst/>
              </a:prstGeom>
              <a:noFill/>
            </p:spPr>
          </p:pic>
          <p:pic>
            <p:nvPicPr>
              <p:cNvPr id="14" name="Picture 22">
                <a:extLst>
                  <a:ext uri="{FF2B5EF4-FFF2-40B4-BE49-F238E27FC236}">
                    <a16:creationId xmlns:a16="http://schemas.microsoft.com/office/drawing/2014/main" id="{FE222121-C916-8A4C-BFFA-2690329E9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81647" y="2377449"/>
                <a:ext cx="1899236" cy="2526939"/>
              </a:xfrm>
              <a:prstGeom prst="rect">
                <a:avLst/>
              </a:prstGeom>
            </p:spPr>
          </p:pic>
        </p:grp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B41BA15C-4D2E-E140-B828-FF4A46AF0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069" y="839994"/>
              <a:ext cx="2311155" cy="17333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FDAFE2C4-1C6D-D546-A38D-BA9064C46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0587" y="897154"/>
              <a:ext cx="1488469" cy="1587465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27BC50E-4643-DD4C-8A6C-42E7180AA8A8}"/>
              </a:ext>
            </a:extLst>
          </p:cNvPr>
          <p:cNvSpPr/>
          <p:nvPr/>
        </p:nvSpPr>
        <p:spPr>
          <a:xfrm>
            <a:off x="1380485" y="2469027"/>
            <a:ext cx="6529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 saga de la collaboration XENON continue</a:t>
            </a:r>
          </a:p>
          <a:p>
            <a:pPr algn="ctr"/>
            <a:r>
              <a:rPr lang="fr-FR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r>
              <a:rPr lang="fr-F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premiers résultats en 2022, 5 ans d’exposition prévues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R&amp;D, R&amp;T 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ReStoX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électrodes en France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325C641-663F-4743-B4FC-45C6F6784B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166119"/>
            <a:ext cx="2211877" cy="1658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8418937-ED91-3C44-8DA1-715D9637A8A4}"/>
              </a:ext>
            </a:extLst>
          </p:cNvPr>
          <p:cNvSpPr/>
          <p:nvPr/>
        </p:nvSpPr>
        <p:spPr>
          <a:xfrm>
            <a:off x="2787088" y="3421472"/>
            <a:ext cx="58044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Imagerie 3</a:t>
            </a:r>
            <a:r>
              <a:rPr lang="fr-FR" sz="1600" b="1" dirty="0">
                <a:latin typeface="Symbol" pitchFamily="2" charset="2"/>
                <a:cs typeface="Calibri" panose="020F0502020204030204" pitchFamily="34" charset="0"/>
              </a:rPr>
              <a:t>g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: prévue pour commencer en 2022 avec XEMIS2 </a:t>
            </a:r>
          </a:p>
          <a:p>
            <a:pPr algn="ctr"/>
            <a:r>
              <a:rPr lang="fr-FR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flux est plus élevé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Terrain fertile pour la calorimétrie électromagnétique</a:t>
            </a:r>
          </a:p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industrielles possibles : XEMIS3, Contrôle du MOX</a:t>
            </a:r>
          </a:p>
        </p:txBody>
      </p:sp>
    </p:spTree>
    <p:extLst>
      <p:ext uri="{BB962C8B-B14F-4D97-AF65-F5344CB8AC3E}">
        <p14:creationId xmlns:p14="http://schemas.microsoft.com/office/powerpoint/2010/main" val="378838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B3CEDE-BF36-EB4E-A6FA-9424C7A9EE06}"/>
              </a:ext>
            </a:extLst>
          </p:cNvPr>
          <p:cNvSpPr/>
          <p:nvPr/>
        </p:nvSpPr>
        <p:spPr>
          <a:xfrm>
            <a:off x="1282678" y="1270584"/>
            <a:ext cx="77367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1- Les Technologies développées pour la recherche d’événements rares au sein de la collaboration XENON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2- Une autre application avec la calorimétrie électromagnétique pour l’imagerie médicale à 3</a:t>
            </a:r>
            <a:r>
              <a:rPr lang="fr-FR" b="1" dirty="0">
                <a:latin typeface="Symbol" pitchFamily="2" charset="2"/>
              </a:rPr>
              <a:t>g</a:t>
            </a:r>
            <a:r>
              <a:rPr lang="fr-FR" b="1" dirty="0"/>
              <a:t> et les projets XEMIS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3359639" y="328039"/>
            <a:ext cx="2518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LIQUID XENON - TPC</a:t>
            </a:r>
            <a:endParaRPr lang="fr-FR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2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3E6C3C-9C27-774E-82A6-149ADD4DC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29" y="1270584"/>
            <a:ext cx="580747" cy="8072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08342D-564A-2647-9C9B-071E149386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" y="3273155"/>
            <a:ext cx="983820" cy="11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68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8241956" y="34132"/>
            <a:ext cx="847837" cy="4498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3267071" y="34132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La collaboration XENON</a:t>
            </a:r>
          </a:p>
          <a:p>
            <a:pPr algn="ctr"/>
            <a:r>
              <a:rPr lang="fr-FR" altLang="fr-FR" b="1" dirty="0"/>
              <a:t> aujourd’hui</a:t>
            </a:r>
            <a:endParaRPr lang="fr-FR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3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672911" y="-15237"/>
            <a:ext cx="569045" cy="548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63F193-5328-FF48-B8EA-0E412060F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9" y="614084"/>
            <a:ext cx="5379012" cy="25854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16CF14-433B-A841-B320-5F3353CB3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3FF69-A391-6340-A7BA-B186FDFC51A8}"/>
              </a:ext>
            </a:extLst>
          </p:cNvPr>
          <p:cNvSpPr/>
          <p:nvPr/>
        </p:nvSpPr>
        <p:spPr>
          <a:xfrm>
            <a:off x="6547345" y="680463"/>
            <a:ext cx="1964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170 chercheurs</a:t>
            </a:r>
          </a:p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27 laboratoires</a:t>
            </a:r>
          </a:p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12 pays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4AB41-F784-BF4D-BFEF-8BB1451E5FA3}"/>
              </a:ext>
            </a:extLst>
          </p:cNvPr>
          <p:cNvSpPr/>
          <p:nvPr/>
        </p:nvSpPr>
        <p:spPr>
          <a:xfrm>
            <a:off x="6119134" y="2431977"/>
            <a:ext cx="274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… et des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TPCs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au Xénon Liquide depuis une vingtaine d’années</a:t>
            </a:r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AC664B99-A374-644D-B53A-BAD1B12693BE}"/>
              </a:ext>
            </a:extLst>
          </p:cNvPr>
          <p:cNvGrpSpPr>
            <a:grpSpLocks noChangeAspect="1"/>
          </p:cNvGrpSpPr>
          <p:nvPr/>
        </p:nvGrpSpPr>
        <p:grpSpPr>
          <a:xfrm>
            <a:off x="498636" y="3410135"/>
            <a:ext cx="5117988" cy="1733365"/>
            <a:chOff x="345152" y="2377449"/>
            <a:chExt cx="7461115" cy="25269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3B4AFD-FDAA-764E-9683-22E2D0E717BC}"/>
                </a:ext>
              </a:extLst>
            </p:cNvPr>
            <p:cNvSpPr/>
            <p:nvPr/>
          </p:nvSpPr>
          <p:spPr>
            <a:xfrm>
              <a:off x="7569200" y="2539999"/>
              <a:ext cx="237067" cy="1412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AACCDFE0-9295-7942-BFE5-F45AFAB04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52" y="2377449"/>
              <a:ext cx="1809587" cy="2526939"/>
            </a:xfrm>
            <a:prstGeom prst="rect">
              <a:avLst/>
            </a:prstGeom>
            <a:noFill/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7EDBC469-3C53-2B42-910C-B455D8DE4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625" y="2377449"/>
              <a:ext cx="1772139" cy="2526939"/>
            </a:xfrm>
            <a:prstGeom prst="rect">
              <a:avLst/>
            </a:prstGeom>
            <a:noFill/>
          </p:spPr>
        </p:pic>
        <p:pic>
          <p:nvPicPr>
            <p:cNvPr id="17" name="Picture 22">
              <a:extLst>
                <a:ext uri="{FF2B5EF4-FFF2-40B4-BE49-F238E27FC236}">
                  <a16:creationId xmlns:a16="http://schemas.microsoft.com/office/drawing/2014/main" id="{048C1906-621E-7A48-A3F8-3890B54B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1647" y="2377449"/>
              <a:ext cx="1899236" cy="2526939"/>
            </a:xfrm>
            <a:prstGeom prst="rect">
              <a:avLst/>
            </a:prstGeom>
          </p:spPr>
        </p:pic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80BC1DD1-F2E9-E646-9A2C-2BFC08397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0" y="3410135"/>
            <a:ext cx="2311155" cy="173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9DD58E6-51CC-254B-977B-9E44E85C1FB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708" y="3467295"/>
            <a:ext cx="1488469" cy="15874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758DDDB-1448-FF46-B352-7C00B5E93CF2}"/>
              </a:ext>
            </a:extLst>
          </p:cNvPr>
          <p:cNvSpPr/>
          <p:nvPr/>
        </p:nvSpPr>
        <p:spPr>
          <a:xfrm>
            <a:off x="6158603" y="1481582"/>
            <a:ext cx="274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 XENON :</a:t>
            </a:r>
          </a:p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équipes au LPNHE et SUBATECH</a:t>
            </a:r>
          </a:p>
        </p:txBody>
      </p:sp>
    </p:spTree>
    <p:extLst>
      <p:ext uri="{BB962C8B-B14F-4D97-AF65-F5344CB8AC3E}">
        <p14:creationId xmlns:p14="http://schemas.microsoft.com/office/powerpoint/2010/main" val="198205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4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11948F-BA0C-9946-8000-607807B21DB2}"/>
              </a:ext>
            </a:extLst>
          </p:cNvPr>
          <p:cNvSpPr/>
          <p:nvPr/>
        </p:nvSpPr>
        <p:spPr>
          <a:xfrm>
            <a:off x="1936377" y="62293"/>
            <a:ext cx="533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b="1" dirty="0"/>
              <a:t>Des TPC Double-Phase </a:t>
            </a:r>
          </a:p>
          <a:p>
            <a:pPr algn="ctr"/>
            <a:r>
              <a:rPr lang="fr-FR" altLang="fr-FR" b="1" dirty="0"/>
              <a:t>pour la </a:t>
            </a:r>
            <a:r>
              <a:rPr lang="fr-FR" b="1" dirty="0"/>
              <a:t>recherche d’événements rares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1A2FA9-787D-3A41-BFCF-B8BD0BB38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650"/>
            <a:ext cx="3634392" cy="36276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49FA8E-D6FF-0748-8288-F84D24BF8B10}"/>
              </a:ext>
            </a:extLst>
          </p:cNvPr>
          <p:cNvSpPr/>
          <p:nvPr/>
        </p:nvSpPr>
        <p:spPr>
          <a:xfrm>
            <a:off x="954015" y="816860"/>
            <a:ext cx="19647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TPC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0E1D537-B75C-CB49-91F5-717EB8443C71}"/>
              </a:ext>
            </a:extLst>
          </p:cNvPr>
          <p:cNvGrpSpPr/>
          <p:nvPr/>
        </p:nvGrpSpPr>
        <p:grpSpPr>
          <a:xfrm>
            <a:off x="4278366" y="839994"/>
            <a:ext cx="4530407" cy="3705112"/>
            <a:chOff x="4278366" y="839994"/>
            <a:chExt cx="4530407" cy="370511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63FC01A-8ED5-3343-BA5D-5E9C53A64118}"/>
                </a:ext>
              </a:extLst>
            </p:cNvPr>
            <p:cNvGrpSpPr/>
            <p:nvPr/>
          </p:nvGrpSpPr>
          <p:grpSpPr>
            <a:xfrm>
              <a:off x="4278366" y="839994"/>
              <a:ext cx="4530407" cy="3611569"/>
              <a:chOff x="4215613" y="1155414"/>
              <a:chExt cx="4530407" cy="3611569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03428974-F283-C549-93A7-4052C505A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613" y="1425389"/>
                <a:ext cx="4154060" cy="334159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9E59F1B-6CBC-0046-BBC0-7D165E3DD74C}"/>
                  </a:ext>
                </a:extLst>
              </p:cNvPr>
              <p:cNvSpPr/>
              <p:nvPr/>
            </p:nvSpPr>
            <p:spPr>
              <a:xfrm>
                <a:off x="8095129" y="1155414"/>
                <a:ext cx="650891" cy="1067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463565-C1A0-9041-9A96-93074DA899FA}"/>
                </a:ext>
              </a:extLst>
            </p:cNvPr>
            <p:cNvSpPr/>
            <p:nvPr/>
          </p:nvSpPr>
          <p:spPr>
            <a:xfrm>
              <a:off x="5656729" y="4222376"/>
              <a:ext cx="788895" cy="322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C43103B-FA84-4344-8E00-D26674F5C86F}"/>
              </a:ext>
            </a:extLst>
          </p:cNvPr>
          <p:cNvSpPr txBox="1"/>
          <p:nvPr/>
        </p:nvSpPr>
        <p:spPr>
          <a:xfrm>
            <a:off x="-8965" y="4931649"/>
            <a:ext cx="442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8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3F2D40-6B8D-044B-937B-C11AEDE75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3230924" y="125039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Ionisation et scintillation</a:t>
            </a:r>
            <a:endParaRPr lang="fr-FR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5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0E03671-0303-3648-B866-C24A01A71167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111DF38-5995-EF4B-A32F-F146AC94C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502" y="1147172"/>
            <a:ext cx="4965979" cy="32150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E69889-59D3-2642-9934-4CC5624A5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4" y="1132381"/>
            <a:ext cx="3986707" cy="32807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FCF0E9-DC3C-EA4A-8F71-DB8BB51F9C7E}"/>
              </a:ext>
            </a:extLst>
          </p:cNvPr>
          <p:cNvSpPr/>
          <p:nvPr/>
        </p:nvSpPr>
        <p:spPr>
          <a:xfrm>
            <a:off x="456740" y="709046"/>
            <a:ext cx="3541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Charges et Lumières sont anti-corrélés 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lors de la recombinaison initiale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684384-C0AE-F243-AFF0-5B492DE8D04F}"/>
              </a:ext>
            </a:extLst>
          </p:cNvPr>
          <p:cNvSpPr/>
          <p:nvPr/>
        </p:nvSpPr>
        <p:spPr>
          <a:xfrm>
            <a:off x="1267391" y="4405443"/>
            <a:ext cx="1964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XENON1T calibration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1D7173-2E98-084A-8162-0AC72967EDB7}"/>
              </a:ext>
            </a:extLst>
          </p:cNvPr>
          <p:cNvSpPr/>
          <p:nvPr/>
        </p:nvSpPr>
        <p:spPr>
          <a:xfrm>
            <a:off x="5669062" y="4372417"/>
            <a:ext cx="1964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Thèse Chloé </a:t>
            </a:r>
            <a:r>
              <a:rPr lang="fr-FR" sz="1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Therrault</a:t>
            </a:r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Juillet 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2BF73A-166E-0A41-86E6-E7698D6D20CD}"/>
              </a:ext>
            </a:extLst>
          </p:cNvPr>
          <p:cNvSpPr/>
          <p:nvPr/>
        </p:nvSpPr>
        <p:spPr>
          <a:xfrm>
            <a:off x="4931541" y="805382"/>
            <a:ext cx="35410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L’échelle en énergie mesurée combine les 2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F0F6905-79CE-6640-B4CB-24541B3C2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3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959224" y="193663"/>
            <a:ext cx="5997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b="1" dirty="0" err="1"/>
              <a:t>Liquid</a:t>
            </a:r>
            <a:r>
              <a:rPr lang="fr-FR" altLang="fr-FR" b="1" dirty="0"/>
              <a:t> </a:t>
            </a:r>
            <a:r>
              <a:rPr lang="fr-FR" altLang="fr-FR" b="1" dirty="0" err="1"/>
              <a:t>Xenon</a:t>
            </a:r>
            <a:r>
              <a:rPr lang="fr-FR" altLang="fr-FR" b="1" dirty="0"/>
              <a:t> TPC </a:t>
            </a:r>
            <a:r>
              <a:rPr lang="fr-FR" altLang="fr-FR" b="1" dirty="0" err="1"/>
              <a:t>scaling</a:t>
            </a:r>
            <a:r>
              <a:rPr lang="fr-FR" b="1" dirty="0"/>
              <a:t>, </a:t>
            </a:r>
          </a:p>
          <a:p>
            <a:pPr algn="ctr"/>
            <a:r>
              <a:rPr lang="fr-FR" b="1" dirty="0"/>
              <a:t>mais pas encore de Matière Noire</a:t>
            </a:r>
            <a:endParaRPr lang="fr-FR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6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9A89C20-F539-8A4A-8946-F8A91D11D9E3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A1063-BB3D-F04A-AAB9-DBD0E38E6DCC}"/>
              </a:ext>
            </a:extLst>
          </p:cNvPr>
          <p:cNvSpPr/>
          <p:nvPr/>
        </p:nvSpPr>
        <p:spPr>
          <a:xfrm>
            <a:off x="5362134" y="866611"/>
            <a:ext cx="35410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et plein d’autres résultats …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F23893-BB48-D044-9A68-B35E29FC9761}"/>
              </a:ext>
            </a:extLst>
          </p:cNvPr>
          <p:cNvSpPr/>
          <p:nvPr/>
        </p:nvSpPr>
        <p:spPr>
          <a:xfrm>
            <a:off x="5186083" y="4209071"/>
            <a:ext cx="35410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Nouvelles technologies pour augmenter l’exposition qui n’est pas encore assez élevée pour la DDM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DD34288-FFE4-4040-B727-36D5CF5A9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699449-7F91-BF44-AFEA-FBF271688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73" y="1148106"/>
            <a:ext cx="4215176" cy="304963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021E256-1293-D742-A698-F220CA00C3C6}"/>
              </a:ext>
            </a:extLst>
          </p:cNvPr>
          <p:cNvGrpSpPr/>
          <p:nvPr/>
        </p:nvGrpSpPr>
        <p:grpSpPr>
          <a:xfrm>
            <a:off x="152400" y="1174389"/>
            <a:ext cx="4680379" cy="3435838"/>
            <a:chOff x="152400" y="1174389"/>
            <a:chExt cx="4680379" cy="343583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15F95FA-CA83-C34B-B30E-D85B14D37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9" y="1174389"/>
              <a:ext cx="4470060" cy="343583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A75C6C-2CBC-C44D-87BA-56B5F9EECE33}"/>
                </a:ext>
              </a:extLst>
            </p:cNvPr>
            <p:cNvSpPr/>
            <p:nvPr/>
          </p:nvSpPr>
          <p:spPr>
            <a:xfrm>
              <a:off x="152400" y="1299882"/>
              <a:ext cx="376518" cy="340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8085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0F2505-B15A-D94E-A1F3-B73CFFAC9D8C}"/>
              </a:ext>
            </a:extLst>
          </p:cNvPr>
          <p:cNvSpPr/>
          <p:nvPr/>
        </p:nvSpPr>
        <p:spPr>
          <a:xfrm>
            <a:off x="1860664" y="178872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Le Stockage et la manipulation du xénon avec </a:t>
            </a:r>
          </a:p>
          <a:p>
            <a:pPr algn="ctr"/>
            <a:r>
              <a:rPr lang="fr-FR" altLang="fr-FR" b="1" dirty="0"/>
              <a:t>les Stations Services </a:t>
            </a:r>
            <a:r>
              <a:rPr lang="fr-FR" altLang="fr-FR" b="1" dirty="0" err="1"/>
              <a:t>ReStoX</a:t>
            </a:r>
            <a:endParaRPr lang="fr-FR" altLang="fr-FR" b="1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7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94C842-BEF6-5A42-8102-54C7059EA1AC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6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B1703BA-50CD-3145-A8D6-47B44919E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7A6566-E649-BB42-B771-FF1065EB1BD1}"/>
              </a:ext>
            </a:extLst>
          </p:cNvPr>
          <p:cNvSpPr/>
          <p:nvPr/>
        </p:nvSpPr>
        <p:spPr>
          <a:xfrm>
            <a:off x="-71718" y="4192020"/>
            <a:ext cx="5765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R&amp;D à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Subatech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pour d’autres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ReStoX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sur mesures :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nExo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et DARWIN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</a:t>
            </a:r>
            <a:r>
              <a:rPr lang="fr-FR" sz="1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DMLab</a:t>
            </a:r>
            <a:r>
              <a:rPr lang="fr-FR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DESY en décembre : CNRS et </a:t>
            </a:r>
            <a:r>
              <a:rPr lang="fr-FR" sz="1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Helmotz</a:t>
            </a:r>
            <a:endParaRPr lang="fr-FR" sz="1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313D443-7E55-CD4B-9896-607BBAD31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6" y="1443012"/>
            <a:ext cx="5152057" cy="23324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D6367F-22E9-A243-959B-A9DBD88AC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8" y="996560"/>
            <a:ext cx="1296487" cy="40581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C362D6-562E-6E43-894F-6A18830A84B7}"/>
              </a:ext>
            </a:extLst>
          </p:cNvPr>
          <p:cNvSpPr/>
          <p:nvPr/>
        </p:nvSpPr>
        <p:spPr>
          <a:xfrm>
            <a:off x="7045977" y="1507739"/>
            <a:ext cx="20980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Installée sur XENON1T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Capacité 7 tonnes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Fonctionne depuis 8 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A53DBB-FC05-114B-99C6-B19B509DD4D7}"/>
              </a:ext>
            </a:extLst>
          </p:cNvPr>
          <p:cNvSpPr/>
          <p:nvPr/>
        </p:nvSpPr>
        <p:spPr>
          <a:xfrm>
            <a:off x="7082660" y="3406130"/>
            <a:ext cx="20980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Installée sur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XENONnT</a:t>
            </a: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Capacité 10 tonnes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Fonctionne depuis 3 ans</a:t>
            </a:r>
          </a:p>
        </p:txBody>
      </p:sp>
    </p:spTree>
    <p:extLst>
      <p:ext uri="{BB962C8B-B14F-4D97-AF65-F5344CB8AC3E}">
        <p14:creationId xmlns:p14="http://schemas.microsoft.com/office/powerpoint/2010/main" val="37915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C3662B-C3D3-164B-A8F6-4EC79EA64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3E6E67-B34C-7B4A-B24C-F7B62F01B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37D345-E536-9F41-B16F-3BE1A2DD7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7254CB-3D33-7C44-816B-4ACB4B49C552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5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DD966D-3E53-8948-98F7-4B5B75BB4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  <p:pic>
        <p:nvPicPr>
          <p:cNvPr id="9" name="Image 8" descr="DSCN5173.JPG">
            <a:extLst>
              <a:ext uri="{FF2B5EF4-FFF2-40B4-BE49-F238E27FC236}">
                <a16:creationId xmlns:a16="http://schemas.microsoft.com/office/drawing/2014/main" id="{EC09E476-17EC-6741-9F76-0CA9F0217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61" y="811714"/>
            <a:ext cx="2608969" cy="1956727"/>
          </a:xfrm>
          <a:prstGeom prst="rect">
            <a:avLst/>
          </a:prstGeom>
        </p:spPr>
      </p:pic>
      <p:pic>
        <p:nvPicPr>
          <p:cNvPr id="10" name="Image 9" descr="P5220012.JPG">
            <a:extLst>
              <a:ext uri="{FF2B5EF4-FFF2-40B4-BE49-F238E27FC236}">
                <a16:creationId xmlns:a16="http://schemas.microsoft.com/office/drawing/2014/main" id="{BB5F26C5-E82E-3B44-9E97-F0CDD4C8A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2" y="827307"/>
            <a:ext cx="2507619" cy="1925542"/>
          </a:xfrm>
          <a:prstGeom prst="rect">
            <a:avLst/>
          </a:prstGeom>
        </p:spPr>
      </p:pic>
      <p:pic>
        <p:nvPicPr>
          <p:cNvPr id="11" name="Image 10" descr="P8080685.JPG">
            <a:extLst>
              <a:ext uri="{FF2B5EF4-FFF2-40B4-BE49-F238E27FC236}">
                <a16:creationId xmlns:a16="http://schemas.microsoft.com/office/drawing/2014/main" id="{E0035CD1-2950-D44F-904E-E0B397174F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2" y="2852786"/>
            <a:ext cx="2507633" cy="17730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B5403B-ED51-A34B-885A-38486BBA7AAC}"/>
              </a:ext>
            </a:extLst>
          </p:cNvPr>
          <p:cNvSpPr/>
          <p:nvPr/>
        </p:nvSpPr>
        <p:spPr>
          <a:xfrm>
            <a:off x="2186212" y="239088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Conception des électrodes de </a:t>
            </a:r>
            <a:r>
              <a:rPr lang="fr-FR" altLang="fr-FR" b="1" dirty="0" err="1"/>
              <a:t>XENONnT</a:t>
            </a:r>
            <a:endParaRPr lang="fr-FR" alt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5968E3-3181-9347-88F4-2AEF586BA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435" y="808983"/>
            <a:ext cx="2923646" cy="20438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E53E59-9B90-D54B-A709-B2E6AE25FCB6}"/>
              </a:ext>
            </a:extLst>
          </p:cNvPr>
          <p:cNvSpPr/>
          <p:nvPr/>
        </p:nvSpPr>
        <p:spPr>
          <a:xfrm>
            <a:off x="3650588" y="3281192"/>
            <a:ext cx="5493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Enjeu crucial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nouvelles idées à investiguer</a:t>
            </a:r>
          </a:p>
          <a:p>
            <a:pPr algn="ctr"/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R&amp;T 2021 : 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conception d’électrodes sans fil basées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sur des microstructures types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MacroPGD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LPNHE et </a:t>
            </a:r>
            <a:r>
              <a:rPr 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Subatech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impliqués</a:t>
            </a:r>
          </a:p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Installation d’un banc de tests dual phase au LPNHE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38AB3B0-2B9D-7B49-B503-953D6436B1A2}"/>
              </a:ext>
            </a:extLst>
          </p:cNvPr>
          <p:cNvSpPr txBox="1">
            <a:spLocks/>
          </p:cNvSpPr>
          <p:nvPr/>
        </p:nvSpPr>
        <p:spPr bwMode="auto">
          <a:xfrm>
            <a:off x="3565704" y="839994"/>
            <a:ext cx="2165192" cy="70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algn="ctr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defRPr/>
            </a:pPr>
            <a:r>
              <a:rPr lang="fr-FR" altLang="fr-FR" sz="1950" b="1" kern="0" dirty="0">
                <a:solidFill>
                  <a:srgbClr val="FAC090"/>
                </a:solidFill>
                <a:latin typeface="Comic Sans MS" panose="030F0702030302020204" pitchFamily="66" charset="0"/>
              </a:rPr>
              <a:t>Team </a:t>
            </a:r>
            <a:r>
              <a:rPr lang="fr-FR" altLang="fr-FR" sz="1950" b="1" kern="0" dirty="0" err="1">
                <a:solidFill>
                  <a:srgbClr val="FAC090"/>
                </a:solidFill>
                <a:latin typeface="Comic Sans MS" panose="030F0702030302020204" pitchFamily="66" charset="0"/>
              </a:rPr>
              <a:t>IJCLab</a:t>
            </a:r>
            <a:r>
              <a:rPr lang="fr-FR" altLang="fr-FR" sz="1950" b="1" kern="0" dirty="0">
                <a:solidFill>
                  <a:srgbClr val="FAC090"/>
                </a:solidFill>
                <a:latin typeface="Comic Sans MS" panose="030F0702030302020204" pitchFamily="66" charset="0"/>
              </a:rPr>
              <a:t> au </a:t>
            </a:r>
            <a:r>
              <a:rPr lang="fr-FR" altLang="fr-FR" sz="1950" b="1" kern="0" dirty="0" err="1">
                <a:solidFill>
                  <a:srgbClr val="FAC090"/>
                </a:solidFill>
                <a:latin typeface="Comic Sans MS" panose="030F0702030302020204" pitchFamily="66" charset="0"/>
              </a:rPr>
              <a:t>Gran</a:t>
            </a:r>
            <a:r>
              <a:rPr lang="fr-FR" altLang="fr-FR" sz="1950" b="1" kern="0" dirty="0">
                <a:solidFill>
                  <a:srgbClr val="FAC090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1950" b="1" kern="0" dirty="0" err="1">
                <a:solidFill>
                  <a:srgbClr val="FAC090"/>
                </a:solidFill>
                <a:latin typeface="Comic Sans MS" panose="030F0702030302020204" pitchFamily="66" charset="0"/>
              </a:rPr>
              <a:t>Sasso</a:t>
            </a:r>
            <a:endParaRPr lang="fr-FR" altLang="fr-FR" sz="1950" b="1" kern="0" dirty="0">
              <a:solidFill>
                <a:srgbClr val="FAC09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CustomShape 4">
            <a:extLst>
              <a:ext uri="{FF2B5EF4-FFF2-40B4-BE49-F238E27FC236}">
                <a16:creationId xmlns:a16="http://schemas.microsoft.com/office/drawing/2014/main" id="{34466843-F63E-434C-A879-411D24DA84CC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8</a:t>
            </a:fld>
            <a:endParaRPr lang="en-US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70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E7742-140E-154B-8313-813E43E1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3"/>
          <a:stretch/>
        </p:blipFill>
        <p:spPr>
          <a:xfrm>
            <a:off x="7817642" y="34132"/>
            <a:ext cx="1272152" cy="674914"/>
          </a:xfrm>
          <a:prstGeom prst="rect">
            <a:avLst/>
          </a:prstGeom>
        </p:spPr>
      </p:pic>
      <p:sp>
        <p:nvSpPr>
          <p:cNvPr id="9" name="CustomShape 4">
            <a:extLst>
              <a:ext uri="{FF2B5EF4-FFF2-40B4-BE49-F238E27FC236}">
                <a16:creationId xmlns:a16="http://schemas.microsoft.com/office/drawing/2014/main" id="{30C7AA04-D094-BE4A-9C04-F5756623F90E}"/>
              </a:ext>
            </a:extLst>
          </p:cNvPr>
          <p:cNvSpPr/>
          <p:nvPr/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fld id="{D0803790-B6C3-448B-AC82-DD70276FB9A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9</a:t>
            </a:fld>
            <a:endParaRPr lang="en-US" sz="1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21994D-4A9F-464B-95FD-E2B54A8B2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7509" cy="178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ACAF8-EA2F-0D40-BF62-EC59F3CB8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/>
          <a:stretch/>
        </p:blipFill>
        <p:spPr>
          <a:xfrm>
            <a:off x="7045977" y="7515"/>
            <a:ext cx="863600" cy="8324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A7C73-B10A-BA42-907F-6B91F7420944}"/>
              </a:ext>
            </a:extLst>
          </p:cNvPr>
          <p:cNvSpPr/>
          <p:nvPr/>
        </p:nvSpPr>
        <p:spPr>
          <a:xfrm>
            <a:off x="2097849" y="239088"/>
            <a:ext cx="4916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b="1" dirty="0"/>
              <a:t>La suppression du bruit provenant du </a:t>
            </a:r>
            <a:r>
              <a:rPr lang="fr-FR" altLang="fr-FR" b="1" baseline="30000" dirty="0"/>
              <a:t>85</a:t>
            </a:r>
            <a:r>
              <a:rPr lang="fr-FR" altLang="fr-FR" b="1" dirty="0"/>
              <a:t>Kr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11EAB9-D59E-F744-B523-F594D3988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382" y="900210"/>
            <a:ext cx="4481218" cy="30984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8FA1EC-DBC2-5146-9D06-38E3B5097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2" y="200003"/>
            <a:ext cx="580747" cy="80723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0D487C-D575-884D-8C2B-F6EA9525B3F9}"/>
              </a:ext>
            </a:extLst>
          </p:cNvPr>
          <p:cNvSpPr txBox="1"/>
          <p:nvPr/>
        </p:nvSpPr>
        <p:spPr>
          <a:xfrm>
            <a:off x="-71718" y="4897279"/>
            <a:ext cx="4423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spc="-1" dirty="0">
                <a:solidFill>
                  <a:srgbClr val="000000"/>
                </a:solidFill>
              </a:rPr>
              <a:t>Dominique </a:t>
            </a:r>
            <a:r>
              <a:rPr lang="fr-FR" sz="1000" spc="-1" dirty="0" err="1">
                <a:solidFill>
                  <a:srgbClr val="000000"/>
                </a:solidFill>
              </a:rPr>
              <a:t>Thers</a:t>
            </a:r>
            <a:r>
              <a:rPr lang="fr-FR" sz="1000" spc="-1" dirty="0">
                <a:solidFill>
                  <a:srgbClr val="000000"/>
                </a:solidFill>
              </a:rPr>
              <a:t> (</a:t>
            </a:r>
            <a:r>
              <a:rPr lang="fr-FR" sz="1000" spc="-1" dirty="0">
                <a:solidFill>
                  <a:srgbClr val="000000"/>
                </a:solidFill>
                <a:hlinkClick r:id="rId8"/>
              </a:rPr>
              <a:t>dominique.thers@subatech.in2p3.fr</a:t>
            </a:r>
            <a:r>
              <a:rPr lang="fr-FR" sz="1000" spc="-1" dirty="0">
                <a:solidFill>
                  <a:srgbClr val="000000"/>
                </a:solidFill>
              </a:rPr>
              <a:t>), </a:t>
            </a:r>
            <a:r>
              <a:rPr lang="fr-FR" sz="1000" spc="-1" dirty="0" err="1">
                <a:solidFill>
                  <a:srgbClr val="000000"/>
                </a:solidFill>
              </a:rPr>
              <a:t>Liquid</a:t>
            </a:r>
            <a:r>
              <a:rPr lang="fr-FR" sz="1000" spc="-1" dirty="0">
                <a:solidFill>
                  <a:srgbClr val="000000"/>
                </a:solidFill>
              </a:rPr>
              <a:t> </a:t>
            </a:r>
            <a:r>
              <a:rPr lang="fr-FR" sz="1000" spc="-1" dirty="0" err="1">
                <a:solidFill>
                  <a:srgbClr val="000000"/>
                </a:solidFill>
              </a:rPr>
              <a:t>Xenon</a:t>
            </a:r>
            <a:r>
              <a:rPr lang="fr-FR" sz="1000" spc="-1" dirty="0">
                <a:solidFill>
                  <a:srgbClr val="000000"/>
                </a:solidFill>
              </a:rPr>
              <a:t> TPC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9D492C-437A-7F4C-850F-A5C38C6421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74"/>
          <a:stretch/>
        </p:blipFill>
        <p:spPr>
          <a:xfrm>
            <a:off x="470791" y="1067458"/>
            <a:ext cx="2958839" cy="3540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961FDC-03B0-984C-97C1-271E2F00AA8E}"/>
              </a:ext>
            </a:extLst>
          </p:cNvPr>
          <p:cNvSpPr/>
          <p:nvPr/>
        </p:nvSpPr>
        <p:spPr>
          <a:xfrm>
            <a:off x="4226191" y="4176977"/>
            <a:ext cx="4246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Distillation du krypton à partir du début de XENON1T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Kr/Xe &lt; 10</a:t>
            </a:r>
            <a:r>
              <a:rPr lang="fr-FR" sz="1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644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12948</TotalTime>
  <Words>1109</Words>
  <Application>Microsoft Macintosh PowerPoint</Application>
  <PresentationFormat>Affichage à l'écran (16:9)</PresentationFormat>
  <Paragraphs>195</Paragraphs>
  <Slides>18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0" baseType="lpstr">
      <vt:lpstr>MS PGothic</vt:lpstr>
      <vt:lpstr>Arial</vt:lpstr>
      <vt:lpstr>Calibri</vt:lpstr>
      <vt:lpstr>Comic Sans MS</vt:lpstr>
      <vt:lpstr>Courier New</vt:lpstr>
      <vt:lpstr>DejaVu Sans</vt:lpstr>
      <vt:lpstr>Garamond</vt:lpstr>
      <vt:lpstr>Helvetica Neue</vt:lpstr>
      <vt:lpstr>Symbol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dc:description/>
  <cp:lastModifiedBy>Microsoft Office User</cp:lastModifiedBy>
  <cp:revision>553</cp:revision>
  <cp:lastPrinted>2021-07-28T06:39:00Z</cp:lastPrinted>
  <dcterms:created xsi:type="dcterms:W3CDTF">2019-07-24T12:24:14Z</dcterms:created>
  <dcterms:modified xsi:type="dcterms:W3CDTF">2021-10-04T10:54:50Z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KSOProductBuildVer">
    <vt:lpwstr>1033-11.1.0.8722</vt:lpwstr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