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9"/>
  </p:notesMasterIdLst>
  <p:sldIdLst>
    <p:sldId id="265" r:id="rId2"/>
    <p:sldId id="270" r:id="rId3"/>
    <p:sldId id="269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95" r:id="rId1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  <a:srgbClr val="FF6700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3" autoAdjust="0"/>
    <p:restoredTop sz="96012" autoAdjust="0"/>
  </p:normalViewPr>
  <p:slideViewPr>
    <p:cSldViewPr>
      <p:cViewPr varScale="1">
        <p:scale>
          <a:sx n="84" d="100"/>
          <a:sy n="84" d="100"/>
        </p:scale>
        <p:origin x="200" y="111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4/10/2021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7D3F6-B3AC-D847-8FED-53C0DC51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918" y="437456"/>
            <a:ext cx="8424938" cy="1368152"/>
          </a:xfrm>
        </p:spPr>
        <p:txBody>
          <a:bodyPr>
            <a:noAutofit/>
          </a:bodyPr>
          <a:lstStyle/>
          <a:p>
            <a:r>
              <a:rPr lang="fr-FR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Mesure de profils longitudinaux</a:t>
            </a:r>
            <a:br>
              <a:rPr lang="fr-FR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FR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non destructrice</a:t>
            </a:r>
            <a:endParaRPr lang="en-GB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ED322A-4BE7-924F-915A-D79D53CC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63EEA4-B2C9-C545-A78A-1CFD6E3C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Mesure de profils longitudinaux non destructrice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DB0D20-6E22-1345-833B-4F481F4D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3C41953-4F81-9149-A4E5-764244722B35}"/>
              </a:ext>
            </a:extLst>
          </p:cNvPr>
          <p:cNvSpPr txBox="1">
            <a:spLocks/>
          </p:cNvSpPr>
          <p:nvPr/>
        </p:nvSpPr>
        <p:spPr>
          <a:xfrm>
            <a:off x="4162250" y="4613920"/>
            <a:ext cx="244827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800" dirty="0"/>
              <a:t>Nicolas Delerue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118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31F27-C8B1-7E49-BF5F-FD435967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à Frascati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F1D39-AB92-2844-9B49-FAE660A7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03" y="1003759"/>
            <a:ext cx="2844824" cy="727075"/>
          </a:xfrm>
        </p:spPr>
        <p:txBody>
          <a:bodyPr>
            <a:normAutofit/>
          </a:bodyPr>
          <a:lstStyle/>
          <a:p>
            <a:r>
              <a:rPr lang="fr-FR" dirty="0"/>
              <a:t>Expérience à Frascati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B48F2-08F8-B245-8D8F-4BBBAC8A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812" y="1730835"/>
            <a:ext cx="3862589" cy="3738104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Installé à SPARC au LN Frascati</a:t>
            </a:r>
          </a:p>
          <a:p>
            <a:r>
              <a:rPr lang="fr-FR" dirty="0"/>
              <a:t>100 MeV, paquet </a:t>
            </a:r>
            <a:r>
              <a:rPr lang="fr-FR" dirty="0" err="1"/>
              <a:t>sub</a:t>
            </a:r>
            <a:r>
              <a:rPr lang="fr-FR" dirty="0"/>
              <a:t>-picoseconde</a:t>
            </a:r>
          </a:p>
          <a:p>
            <a:r>
              <a:rPr lang="fr-FR" dirty="0"/>
              <a:t>Buts: tests de la stratégie de mesure en un tir.</a:t>
            </a:r>
          </a:p>
          <a:p>
            <a:r>
              <a:rPr lang="fr-FR" dirty="0"/>
              <a:t>Mesures retardées par des problèmes techniques sur l’accélérateur et la pandémie.</a:t>
            </a:r>
          </a:p>
          <a:p>
            <a:r>
              <a:rPr lang="fr-FR" dirty="0"/>
              <a:t>Prochaines mesures prévues début 2022.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054B6-7F03-E54C-A3BA-08BCC43A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1AD28-AF3A-2E40-AA04-258E838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4FBBB-E7C9-2F4E-A77E-A927701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" name="Image 9" descr="image 02102014 10.jpg">
            <a:extLst>
              <a:ext uri="{FF2B5EF4-FFF2-40B4-BE49-F238E27FC236}">
                <a16:creationId xmlns:a16="http://schemas.microsoft.com/office/drawing/2014/main" id="{760D97E7-017F-2949-B28A-E680D3372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17" y="1730834"/>
            <a:ext cx="3323038" cy="2233063"/>
          </a:xfrm>
          <a:prstGeom prst="rect">
            <a:avLst/>
          </a:prstGeom>
        </p:spPr>
      </p:pic>
      <p:pic>
        <p:nvPicPr>
          <p:cNvPr id="13" name="Image 12" descr="Image_24092014_04.jpg">
            <a:extLst>
              <a:ext uri="{FF2B5EF4-FFF2-40B4-BE49-F238E27FC236}">
                <a16:creationId xmlns:a16="http://schemas.microsoft.com/office/drawing/2014/main" id="{DDBD98DB-10CC-6C49-AB5E-C8FE59A21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39" y="943390"/>
            <a:ext cx="3559655" cy="41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2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31F27-C8B1-7E49-BF5F-FD435967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à CLIO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F1D39-AB92-2844-9B49-FAE660A7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03" y="1003759"/>
            <a:ext cx="2844824" cy="727075"/>
          </a:xfrm>
        </p:spPr>
        <p:txBody>
          <a:bodyPr>
            <a:normAutofit/>
          </a:bodyPr>
          <a:lstStyle/>
          <a:p>
            <a:r>
              <a:rPr lang="fr-FR" dirty="0"/>
              <a:t>Expérience à CLIO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B48F2-08F8-B245-8D8F-4BBBAC8A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812" y="1730835"/>
            <a:ext cx="3862589" cy="3738104"/>
          </a:xfrm>
        </p:spPr>
        <p:txBody>
          <a:bodyPr>
            <a:normAutofit/>
          </a:bodyPr>
          <a:lstStyle/>
          <a:p>
            <a:r>
              <a:rPr lang="fr-FR" dirty="0"/>
              <a:t>CLIO (collaboration LAL-LURE): Laser à Électrons libres installé à Orsay</a:t>
            </a:r>
          </a:p>
          <a:p>
            <a:r>
              <a:rPr lang="fr-FR" dirty="0"/>
              <a:t>~30 MeV, quelques </a:t>
            </a:r>
            <a:r>
              <a:rPr lang="fr-FR" dirty="0" err="1"/>
              <a:t>ps</a:t>
            </a:r>
            <a:endParaRPr lang="fr-FR" dirty="0"/>
          </a:p>
          <a:p>
            <a:r>
              <a:rPr lang="fr-FR" dirty="0"/>
              <a:t>But: démontrer des mesures en direct en salle de contrôle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054B6-7F03-E54C-A3BA-08BCC43A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1AD28-AF3A-2E40-AA04-258E838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4FBBB-E7C9-2F4E-A77E-A927701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 descr="MOPAB026f1.jpg">
            <a:extLst>
              <a:ext uri="{FF2B5EF4-FFF2-40B4-BE49-F238E27FC236}">
                <a16:creationId xmlns:a16="http://schemas.microsoft.com/office/drawing/2014/main" id="{A97E88AA-83C9-5148-8F0D-1E16ECCF6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55" y="1396575"/>
            <a:ext cx="3499935" cy="2624951"/>
          </a:xfrm>
          <a:prstGeom prst="rect">
            <a:avLst/>
          </a:prstGeom>
        </p:spPr>
      </p:pic>
      <p:pic>
        <p:nvPicPr>
          <p:cNvPr id="12" name="Image 11" descr="20170203_193933_resized.jpg">
            <a:extLst>
              <a:ext uri="{FF2B5EF4-FFF2-40B4-BE49-F238E27FC236}">
                <a16:creationId xmlns:a16="http://schemas.microsoft.com/office/drawing/2014/main" id="{850FD8CE-63FE-F142-B190-D99D0771E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16" y="1003759"/>
            <a:ext cx="2810722" cy="37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6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31F27-C8B1-7E49-BF5F-FD435967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à CLIO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F1D39-AB92-2844-9B49-FAE660A7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03" y="1003759"/>
            <a:ext cx="2844824" cy="727075"/>
          </a:xfrm>
        </p:spPr>
        <p:txBody>
          <a:bodyPr>
            <a:normAutofit/>
          </a:bodyPr>
          <a:lstStyle/>
          <a:p>
            <a:r>
              <a:rPr lang="fr-FR" dirty="0"/>
              <a:t>Expérience à CLIO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B48F2-08F8-B245-8D8F-4BBBAC8A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812" y="1730835"/>
            <a:ext cx="6480719" cy="373810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Résultats probants en 2017.</a:t>
            </a:r>
          </a:p>
          <a:p>
            <a:r>
              <a:rPr lang="fr-FR" dirty="0"/>
              <a:t>Claire dépendance du signal sur la phase du </a:t>
            </a:r>
            <a:r>
              <a:rPr lang="fr-FR" dirty="0" err="1"/>
              <a:t>linac</a:t>
            </a:r>
            <a:r>
              <a:rPr lang="fr-FR" dirty="0"/>
              <a:t>.</a:t>
            </a:r>
          </a:p>
          <a:p>
            <a:r>
              <a:rPr lang="fr-FR" dirty="0"/>
              <a:t>Expérience arrêtée pour installer un nouveau détecteur.</a:t>
            </a:r>
          </a:p>
          <a:p>
            <a:r>
              <a:rPr lang="fr-FR" dirty="0"/>
              <a:t>Attente du remplacement du klystron de CLIO (~2023).</a:t>
            </a:r>
          </a:p>
          <a:p>
            <a:r>
              <a:rPr lang="fr-FR" dirty="0"/>
              <a:t>Objectif: avoir un outils utilisable en salle de contrôle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054B6-7F03-E54C-A3BA-08BCC43A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1AD28-AF3A-2E40-AA04-258E838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4FBBB-E7C9-2F4E-A77E-A927701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" name="Image 9" descr="MOPAB026f5.pdf">
            <a:extLst>
              <a:ext uri="{FF2B5EF4-FFF2-40B4-BE49-F238E27FC236}">
                <a16:creationId xmlns:a16="http://schemas.microsoft.com/office/drawing/2014/main" id="{2E28818C-74A7-404D-A7FB-81405752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48" y="662261"/>
            <a:ext cx="3310483" cy="2488788"/>
          </a:xfrm>
          <a:prstGeom prst="rect">
            <a:avLst/>
          </a:prstGeom>
        </p:spPr>
      </p:pic>
      <p:pic>
        <p:nvPicPr>
          <p:cNvPr id="13" name="Image 12" descr="Profile33-eps-converted-to.pdf">
            <a:extLst>
              <a:ext uri="{FF2B5EF4-FFF2-40B4-BE49-F238E27FC236}">
                <a16:creationId xmlns:a16="http://schemas.microsoft.com/office/drawing/2014/main" id="{55944AA4-47EB-2C40-BB10-DCF94235A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47" y="3063886"/>
            <a:ext cx="3676928" cy="27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5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BDE12-821A-0346-8144-EA013049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C7557F-CEB9-6D4F-B03D-A21F5B1AE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quoi cela peut servir?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9255F1-E93E-D64C-A360-6181DDF499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Accélérateurs laser-plasma</a:t>
            </a:r>
          </a:p>
          <a:p>
            <a:r>
              <a:rPr lang="fr-FR" dirty="0"/>
              <a:t>Machines à protons fort courant (</a:t>
            </a:r>
            <a:r>
              <a:rPr lang="fr-FR" dirty="0" err="1"/>
              <a:t>eg</a:t>
            </a:r>
            <a:r>
              <a:rPr lang="fr-FR" dirty="0"/>
              <a:t>: MEBT de l’ESS)</a:t>
            </a:r>
          </a:p>
          <a:p>
            <a:r>
              <a:rPr lang="fr-FR" dirty="0" err="1"/>
              <a:t>Linacs</a:t>
            </a:r>
            <a:r>
              <a:rPr lang="fr-FR" dirty="0"/>
              <a:t> à récupération d’Énergie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C5F3F2-7E97-944F-92FC-D58E8D37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5312B0-0036-E74A-AF51-F22F99E4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65E760-59DD-1449-AA1B-4C7AC5C4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68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BDE12-821A-0346-8144-EA013049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C7557F-CEB9-6D4F-B03D-A21F5B1AE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213" y="1485900"/>
            <a:ext cx="4375125" cy="727075"/>
          </a:xfrm>
        </p:spPr>
        <p:txBody>
          <a:bodyPr/>
          <a:lstStyle/>
          <a:p>
            <a:r>
              <a:rPr lang="fr-FR" dirty="0"/>
              <a:t>Accélérateurs laser-plasma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9255F1-E93E-D64C-A360-6181DDF4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4213" y="2212975"/>
            <a:ext cx="4375125" cy="3255963"/>
          </a:xfrm>
        </p:spPr>
        <p:txBody>
          <a:bodyPr/>
          <a:lstStyle/>
          <a:p>
            <a:r>
              <a:rPr lang="fr-FR" dirty="0"/>
              <a:t>Avantage: pas besoin de se synchroniser avec la RF.</a:t>
            </a:r>
          </a:p>
          <a:p>
            <a:r>
              <a:rPr lang="fr-FR" dirty="0"/>
              <a:t>Exemple: Simulations dans le cadre de la collaboration DACTOMUS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C5F3F2-7E97-944F-92FC-D58E8D37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5312B0-0036-E74A-AF51-F22F99E4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65E760-59DD-1449-AA1B-4C7AC5C4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" name="Image 9" descr="gamma_comparison.png">
            <a:extLst>
              <a:ext uri="{FF2B5EF4-FFF2-40B4-BE49-F238E27FC236}">
                <a16:creationId xmlns:a16="http://schemas.microsoft.com/office/drawing/2014/main" id="{17958846-1463-CD4A-8675-17F01BA8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23" y="3071181"/>
            <a:ext cx="3194952" cy="2396879"/>
          </a:xfrm>
          <a:prstGeom prst="rect">
            <a:avLst/>
          </a:prstGeom>
        </p:spPr>
      </p:pic>
      <p:pic>
        <p:nvPicPr>
          <p:cNvPr id="11" name="Image 10" descr="x0_comparison.png">
            <a:extLst>
              <a:ext uri="{FF2B5EF4-FFF2-40B4-BE49-F238E27FC236}">
                <a16:creationId xmlns:a16="http://schemas.microsoft.com/office/drawing/2014/main" id="{3A287F5F-B42B-E143-94E0-56708EA78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06" y="3071181"/>
            <a:ext cx="3194953" cy="2396880"/>
          </a:xfrm>
          <a:prstGeom prst="rect">
            <a:avLst/>
          </a:prstGeom>
        </p:spPr>
      </p:pic>
      <p:pic>
        <p:nvPicPr>
          <p:cNvPr id="12" name="Image 11" descr="pitch_comparison_pulse_0.3.png">
            <a:extLst>
              <a:ext uri="{FF2B5EF4-FFF2-40B4-BE49-F238E27FC236}">
                <a16:creationId xmlns:a16="http://schemas.microsoft.com/office/drawing/2014/main" id="{1E3488DC-41D1-4947-B3B1-F6644EDA1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23" y="648616"/>
            <a:ext cx="3194952" cy="2396879"/>
          </a:xfrm>
          <a:prstGeom prst="rect">
            <a:avLst/>
          </a:prstGeom>
        </p:spPr>
      </p:pic>
      <p:pic>
        <p:nvPicPr>
          <p:cNvPr id="13" name="Image 12" descr="pulse_length_comparison_pitch_1.png">
            <a:extLst>
              <a:ext uri="{FF2B5EF4-FFF2-40B4-BE49-F238E27FC236}">
                <a16:creationId xmlns:a16="http://schemas.microsoft.com/office/drawing/2014/main" id="{BD72EE01-1C2E-4C43-8C2B-C2925B9B0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06" y="694512"/>
            <a:ext cx="3194953" cy="23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BDE12-821A-0346-8144-EA013049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C7557F-CEB9-6D4F-B03D-A21F5B1AE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213" y="1485900"/>
            <a:ext cx="4375125" cy="72707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Accélérateurs fort courant protons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9255F1-E93E-D64C-A360-6181DDF4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4213" y="2212975"/>
            <a:ext cx="4375125" cy="325596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Les impulsions de protons sont souvent plus longues que les impulsions d’électrons.</a:t>
            </a:r>
          </a:p>
          <a:p>
            <a:r>
              <a:rPr lang="fr-FR" dirty="0"/>
              <a:t>À énergie égale, beta est plus faible. </a:t>
            </a:r>
          </a:p>
          <a:p>
            <a:r>
              <a:rPr lang="fr-FR" dirty="0"/>
              <a:t>Certaines machines ont cependant des paramètres intéressant.</a:t>
            </a:r>
          </a:p>
          <a:p>
            <a:r>
              <a:rPr lang="fr-FR" dirty="0"/>
              <a:t>Ex: ESS (partie haute énergie),</a:t>
            </a:r>
            <a:br>
              <a:rPr lang="fr-FR" dirty="0"/>
            </a:br>
            <a:r>
              <a:rPr lang="fr-FR" dirty="0"/>
              <a:t>2,5 </a:t>
            </a:r>
            <a:r>
              <a:rPr lang="fr-FR" dirty="0" err="1"/>
              <a:t>GeV</a:t>
            </a:r>
            <a:r>
              <a:rPr lang="fr-FR" dirty="0"/>
              <a:t>, 3ps FWHM</a:t>
            </a:r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C5F3F2-7E97-944F-92FC-D58E8D37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5312B0-0036-E74A-AF51-F22F99E4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65E760-59DD-1449-AA1B-4C7AC5C4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295E67-1BDE-7948-9AC1-78C3E14F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387" y="626882"/>
            <a:ext cx="4048363" cy="169364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EBC2299-E59F-A64F-861C-DE80A921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386" y="2212975"/>
            <a:ext cx="4048363" cy="356895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02FC136-9BA5-BD4B-A52C-65940A35BE85}"/>
              </a:ext>
            </a:extLst>
          </p:cNvPr>
          <p:cNvSpPr txBox="1"/>
          <p:nvPr/>
        </p:nvSpPr>
        <p:spPr>
          <a:xfrm>
            <a:off x="8735318" y="2177599"/>
            <a:ext cx="171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IPAC’14 - THPME089</a:t>
            </a:r>
          </a:p>
        </p:txBody>
      </p:sp>
    </p:spTree>
    <p:extLst>
      <p:ext uri="{BB962C8B-B14F-4D97-AF65-F5344CB8AC3E}">
        <p14:creationId xmlns:p14="http://schemas.microsoft.com/office/powerpoint/2010/main" val="203176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BDE12-821A-0346-8144-EA013049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C7557F-CEB9-6D4F-B03D-A21F5B1AE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4213" y="1485900"/>
            <a:ext cx="4375125" cy="727075"/>
          </a:xfrm>
        </p:spPr>
        <p:txBody>
          <a:bodyPr>
            <a:normAutofit/>
          </a:bodyPr>
          <a:lstStyle/>
          <a:p>
            <a:r>
              <a:rPr lang="fr-FR" dirty="0" err="1"/>
              <a:t>Linacs</a:t>
            </a:r>
            <a:r>
              <a:rPr lang="fr-FR" dirty="0"/>
              <a:t> à récupération d’Énergie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9255F1-E93E-D64C-A360-6181DDF49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4213" y="2212975"/>
            <a:ext cx="4375125" cy="3255963"/>
          </a:xfrm>
        </p:spPr>
        <p:txBody>
          <a:bodyPr>
            <a:normAutofit/>
          </a:bodyPr>
          <a:lstStyle/>
          <a:p>
            <a:r>
              <a:rPr lang="fr-FR" dirty="0"/>
              <a:t>Dans les </a:t>
            </a:r>
            <a:r>
              <a:rPr lang="fr-FR" dirty="0" err="1"/>
              <a:t>linacs</a:t>
            </a:r>
            <a:r>
              <a:rPr lang="fr-FR" dirty="0"/>
              <a:t> à récupération d’énergie, les modes d’ordre supérieurs peuvent impacter significativement la qualité du faisceau.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C5F3F2-7E97-944F-92FC-D58E8D37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5312B0-0036-E74A-AF51-F22F99E4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65E760-59DD-1449-AA1B-4C7AC5C4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046DB549-923C-9B4E-B3B7-3A64E45F36EA}"/>
              </a:ext>
            </a:extLst>
          </p:cNvPr>
          <p:cNvSpPr txBox="1">
            <a:spLocks/>
          </p:cNvSpPr>
          <p:nvPr/>
        </p:nvSpPr>
        <p:spPr>
          <a:xfrm>
            <a:off x="4991555" y="2212974"/>
            <a:ext cx="4375125" cy="325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Une mesure précise en temps réel du profil longitudinal du faisceau permettrait de comprendre les déformations du faisceau pour les compenser.</a:t>
            </a:r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628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E1B1E-E731-4D46-8E35-01A9B01C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98A601-9F8B-CD4B-AC68-C80BA1D7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1373561"/>
            <a:ext cx="9469560" cy="4095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Le rayonnement de Smith-Purcell permet de mesure le profil longitudinal d’un faisceau de particule.</a:t>
            </a:r>
          </a:p>
          <a:p>
            <a:r>
              <a:rPr lang="fr-FR" dirty="0"/>
              <a:t>Performances idéales pour des durée de faisceaux plus courtes que 10ps.</a:t>
            </a:r>
          </a:p>
          <a:p>
            <a:r>
              <a:rPr lang="fr-FR" dirty="0"/>
              <a:t>Deux expériences en cours: une à Frascati et une à Orsay (CLIO)</a:t>
            </a:r>
          </a:p>
          <a:p>
            <a:r>
              <a:rPr lang="fr-FR" dirty="0"/>
              <a:t>Applications possibles sur plusieurs machines en cours de conception ou construction.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586BFD-0BD7-BA45-9CD4-3537A7C9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CA34EE-7CB8-084D-9E55-F7A3FD50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3A24FE-3CFC-7747-917A-9ECB9214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5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4B16B-C586-C84A-AB4D-E3D40B5B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C25E5B-9C53-544A-8E51-BCE9FE66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8116" y="1520165"/>
            <a:ext cx="6984775" cy="3669819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Mesures</a:t>
            </a:r>
            <a:r>
              <a:rPr lang="en-GB" dirty="0"/>
              <a:t> de </a:t>
            </a:r>
            <a:r>
              <a:rPr lang="en-GB" dirty="0" err="1"/>
              <a:t>profil</a:t>
            </a:r>
            <a:r>
              <a:rPr lang="en-GB" dirty="0"/>
              <a:t> </a:t>
            </a:r>
            <a:r>
              <a:rPr lang="en-GB" dirty="0" err="1"/>
              <a:t>logitudinal</a:t>
            </a:r>
            <a:r>
              <a:rPr lang="en-GB" dirty="0"/>
              <a:t> par </a:t>
            </a:r>
            <a:r>
              <a:rPr lang="en-GB" dirty="0" err="1"/>
              <a:t>rayonnement</a:t>
            </a:r>
            <a:r>
              <a:rPr lang="en-GB" dirty="0"/>
              <a:t> de Smith-Purcell</a:t>
            </a:r>
          </a:p>
          <a:p>
            <a:r>
              <a:rPr lang="en-GB" dirty="0" err="1"/>
              <a:t>Expériences</a:t>
            </a:r>
            <a:r>
              <a:rPr lang="en-GB" dirty="0"/>
              <a:t> et </a:t>
            </a:r>
            <a:r>
              <a:rPr lang="en-GB" dirty="0" err="1"/>
              <a:t>résultats</a:t>
            </a:r>
            <a:endParaRPr lang="en-GB" dirty="0"/>
          </a:p>
          <a:p>
            <a:r>
              <a:rPr lang="en-GB" dirty="0" err="1"/>
              <a:t>Potentiel</a:t>
            </a:r>
            <a:endParaRPr lang="en-GB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 err="1"/>
              <a:t>Work</a:t>
            </a:r>
            <a:r>
              <a:rPr lang="fr-FR" i="1" dirty="0"/>
              <a:t> </a:t>
            </a:r>
            <a:r>
              <a:rPr lang="fr-FR" i="1" dirty="0" err="1"/>
              <a:t>supported</a:t>
            </a:r>
            <a:r>
              <a:rPr lang="fr-FR" i="1" dirty="0"/>
              <a:t> by </a:t>
            </a:r>
            <a:r>
              <a:rPr lang="fr-FR" i="1" dirty="0" err="1"/>
              <a:t>seed</a:t>
            </a:r>
            <a:r>
              <a:rPr lang="fr-FR" i="1" dirty="0"/>
              <a:t> </a:t>
            </a:r>
            <a:r>
              <a:rPr lang="fr-FR" i="1" dirty="0" err="1"/>
              <a:t>funding</a:t>
            </a:r>
            <a:r>
              <a:rPr lang="fr-FR" i="1" dirty="0"/>
              <a:t> </a:t>
            </a:r>
            <a:r>
              <a:rPr lang="fr-FR" i="1" dirty="0" err="1"/>
              <a:t>from</a:t>
            </a:r>
            <a:r>
              <a:rPr lang="fr-FR" i="1" dirty="0"/>
              <a:t> Université Paris-Sud, program « Attractivité » and by the ANR </a:t>
            </a:r>
            <a:r>
              <a:rPr lang="fr-FR" i="1" dirty="0" err="1"/>
              <a:t>under</a:t>
            </a:r>
            <a:r>
              <a:rPr lang="fr-FR" i="1" dirty="0"/>
              <a:t> </a:t>
            </a:r>
            <a:r>
              <a:rPr lang="fr-FR" i="1" dirty="0" err="1"/>
              <a:t>contract</a:t>
            </a:r>
            <a:r>
              <a:rPr lang="fr-FR" i="1" dirty="0"/>
              <a:t> ANR-12-JS05-0003-01.</a:t>
            </a:r>
          </a:p>
          <a:p>
            <a:endParaRPr lang="en-GB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9E53F9-EF87-0340-A246-10B2C6D9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A54170-7B58-024B-9C19-2CAFB8A2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8BE4BF-B178-3040-8BCC-EDD5BBCA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47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C64E8A-CD6B-A249-8F8E-871FB052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Principe de la </a:t>
            </a:r>
            <a:r>
              <a:rPr lang="en-GB" dirty="0" err="1"/>
              <a:t>mesure</a:t>
            </a:r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8966CA-EC51-9945-B4F4-F6630B88D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1373561"/>
            <a:ext cx="6517232" cy="288031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Lorsqu’un paquet de particules charges passe prés d’un réseau de diffraction, du rayonnement est émis.</a:t>
            </a:r>
          </a:p>
          <a:p>
            <a:r>
              <a:rPr lang="fr-FR" dirty="0"/>
              <a:t>Rayonnement de Smith-Purcell</a:t>
            </a:r>
          </a:p>
          <a:p>
            <a:r>
              <a:rPr lang="fr-FR" dirty="0"/>
              <a:t>Si la taille du réseau est bien choisie ce rayonnement encode le profil longitudinal du faisceau.</a:t>
            </a:r>
          </a:p>
          <a:p>
            <a:r>
              <a:rPr lang="fr-FR" dirty="0"/>
              <a:t>Mesure non destructrice.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D15C2C-F77A-A44B-8287-512CDE5B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C29112-B49E-2447-A5C8-C8247F83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70A98A-43D4-DD41-9A0A-D9787C1A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2" name="Image 11" descr="grating_radiation.pdf">
            <a:extLst>
              <a:ext uri="{FF2B5EF4-FFF2-40B4-BE49-F238E27FC236}">
                <a16:creationId xmlns:a16="http://schemas.microsoft.com/office/drawing/2014/main" id="{CF67441C-6A3B-2C4B-89C3-C70CB45D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0" y="1820872"/>
            <a:ext cx="2670492" cy="1993871"/>
          </a:xfrm>
          <a:prstGeom prst="rect">
            <a:avLst/>
          </a:prstGeom>
        </p:spPr>
      </p:pic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D53965E9-ACAD-6345-AA7A-ED3F6B96C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23801"/>
              </p:ext>
            </p:extLst>
          </p:nvPr>
        </p:nvGraphicFramePr>
        <p:xfrm>
          <a:off x="2152465" y="4719639"/>
          <a:ext cx="60166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…quation" r:id="rId4" imgW="3390900" imgH="419100" progId="Equation.3">
                  <p:embed/>
                </p:oleObj>
              </mc:Choice>
              <mc:Fallback>
                <p:oleObj name="…quation" r:id="rId4" imgW="3390900" imgH="419100" progId="Equation.3">
                  <p:embed/>
                  <p:pic>
                    <p:nvPicPr>
                      <p:cNvPr id="419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465" y="4719639"/>
                        <a:ext cx="60166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70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52699-F10E-8941-AF80-AA1933EB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FAC865-789A-D14C-A9AA-1EA5A82BB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7067" y="860927"/>
            <a:ext cx="4557712" cy="727075"/>
          </a:xfrm>
        </p:spPr>
        <p:txBody>
          <a:bodyPr/>
          <a:lstStyle/>
          <a:p>
            <a:r>
              <a:rPr lang="fr-FR" dirty="0"/>
              <a:t>Exemple de mesures (simulations)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9BECDC-663B-3644-82B0-B0899961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7067" y="1638567"/>
            <a:ext cx="4557712" cy="3255963"/>
          </a:xfrm>
        </p:spPr>
        <p:txBody>
          <a:bodyPr>
            <a:normAutofit fontScale="92500"/>
          </a:bodyPr>
          <a:lstStyle/>
          <a:p>
            <a:r>
              <a:rPr lang="fr-FR" dirty="0"/>
              <a:t>Le rayonnement émis est proportionnel à la transformée de Fourier du profil longitudinal d’un paquet.</a:t>
            </a:r>
          </a:p>
          <a:p>
            <a:r>
              <a:rPr lang="fr-FR" dirty="0"/>
              <a:t>En plus de la longueur (durée)   du paquet cela permet de mesurer la microstructure du paquet.</a:t>
            </a:r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9A8A59-AA4A-F946-8ECC-3619583E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E27F1E-97E9-2641-BFEF-2B1E9001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3509BD-B13B-DF44-85DA-16F15ABD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0" name="Image 9" descr="shape_profile.eps">
            <a:extLst>
              <a:ext uri="{FF2B5EF4-FFF2-40B4-BE49-F238E27FC236}">
                <a16:creationId xmlns:a16="http://schemas.microsoft.com/office/drawing/2014/main" id="{954AE72E-66D8-8849-9F40-1E010A58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3" y="667686"/>
            <a:ext cx="2713394" cy="2362058"/>
          </a:xfrm>
          <a:prstGeom prst="rect">
            <a:avLst/>
          </a:prstGeom>
        </p:spPr>
      </p:pic>
      <p:pic>
        <p:nvPicPr>
          <p:cNvPr id="11" name="Image 10" descr="shape_comparison.eps">
            <a:extLst>
              <a:ext uri="{FF2B5EF4-FFF2-40B4-BE49-F238E27FC236}">
                <a16:creationId xmlns:a16="http://schemas.microsoft.com/office/drawing/2014/main" id="{07D13406-C0DF-184D-9DE9-27698F41B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60" y="3143974"/>
            <a:ext cx="2632217" cy="22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1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799E4-427F-4445-A8B3-2AA0CF8A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D5CC2B-8B42-7446-B08F-58C1175B7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8317432" cy="727075"/>
          </a:xfrm>
        </p:spPr>
        <p:txBody>
          <a:bodyPr>
            <a:normAutofit/>
          </a:bodyPr>
          <a:lstStyle/>
          <a:p>
            <a:r>
              <a:rPr lang="fr-FR" dirty="0"/>
              <a:t>Plusieurs campagnes expérimentales passées et en cours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74390D-D640-AB47-9DDF-51F96D119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2011" y="2212975"/>
            <a:ext cx="4557712" cy="3255963"/>
          </a:xfrm>
        </p:spPr>
        <p:txBody>
          <a:bodyPr/>
          <a:lstStyle/>
          <a:p>
            <a:r>
              <a:rPr lang="fr-FR" dirty="0"/>
              <a:t>E-203 à FACET (SLAC)</a:t>
            </a:r>
          </a:p>
          <a:p>
            <a:r>
              <a:rPr lang="fr-FR" dirty="0"/>
              <a:t>SPESO à SOLEIL</a:t>
            </a:r>
          </a:p>
          <a:p>
            <a:r>
              <a:rPr lang="fr-FR" dirty="0"/>
              <a:t>Mesures à Frascati</a:t>
            </a:r>
          </a:p>
          <a:p>
            <a:r>
              <a:rPr lang="fr-FR" dirty="0"/>
              <a:t>Mesures à CLIO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7AF662-EF1B-6A46-B7F7-668F636C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181C04-F308-AF4D-84F6-B21DD475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24B726-3D9A-BD46-B24E-2623FB8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3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31F27-C8B1-7E49-BF5F-FD435967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E-203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F1D39-AB92-2844-9B49-FAE660A7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2844824" cy="72707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Expérience E-203 à FACET (SLAC)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B48F2-08F8-B245-8D8F-4BBBAC8A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2776537" cy="3255963"/>
          </a:xfrm>
        </p:spPr>
        <p:txBody>
          <a:bodyPr/>
          <a:lstStyle/>
          <a:p>
            <a:r>
              <a:rPr lang="fr-FR" dirty="0"/>
              <a:t>Expérience en collaboration avec l’Université d’Oxford</a:t>
            </a:r>
          </a:p>
          <a:p>
            <a:r>
              <a:rPr lang="fr-FR" dirty="0"/>
              <a:t>FACET: 20 </a:t>
            </a:r>
            <a:r>
              <a:rPr lang="fr-FR" dirty="0" err="1"/>
              <a:t>GeV</a:t>
            </a:r>
            <a:r>
              <a:rPr lang="fr-FR" dirty="0"/>
              <a:t>, paquet </a:t>
            </a:r>
            <a:r>
              <a:rPr lang="fr-FR" dirty="0" err="1"/>
              <a:t>femtoseconde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054B6-7F03-E54C-A3BA-08BCC43A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1AD28-AF3A-2E40-AA04-258E838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4FBBB-E7C9-2F4E-A77E-A927701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" name="Picture 2" descr="experimentalSetup">
            <a:extLst>
              <a:ext uri="{FF2B5EF4-FFF2-40B4-BE49-F238E27FC236}">
                <a16:creationId xmlns:a16="http://schemas.microsoft.com/office/drawing/2014/main" id="{DB650D00-1551-9845-A140-09C4A7CF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95" y="759710"/>
            <a:ext cx="6538516" cy="496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3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31F27-C8B1-7E49-BF5F-FD435967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E-203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F1D39-AB92-2844-9B49-FAE660A7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2844824" cy="72707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Expérience E-203 à FACET (SLAC)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B48F2-08F8-B245-8D8F-4BBBAC8A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2776537" cy="3255963"/>
          </a:xfrm>
        </p:spPr>
        <p:txBody>
          <a:bodyPr/>
          <a:lstStyle/>
          <a:p>
            <a:r>
              <a:rPr lang="fr-FR" dirty="0"/>
              <a:t>Expérience en collaboration avec l’Université d’Oxford</a:t>
            </a:r>
          </a:p>
          <a:p>
            <a:r>
              <a:rPr lang="fr-FR" dirty="0"/>
              <a:t>FACET: 20 </a:t>
            </a:r>
            <a:r>
              <a:rPr lang="fr-FR" dirty="0" err="1"/>
              <a:t>GeV</a:t>
            </a:r>
            <a:r>
              <a:rPr lang="fr-FR" dirty="0"/>
              <a:t>, paquet </a:t>
            </a:r>
            <a:r>
              <a:rPr lang="fr-FR" dirty="0" err="1"/>
              <a:t>femtoseconde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054B6-7F03-E54C-A3BA-08BCC43A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1AD28-AF3A-2E40-AA04-258E838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4FBBB-E7C9-2F4E-A77E-A927701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1" name="Image 10" descr="PRSTAB.png">
            <a:extLst>
              <a:ext uri="{FF2B5EF4-FFF2-40B4-BE49-F238E27FC236}">
                <a16:creationId xmlns:a16="http://schemas.microsoft.com/office/drawing/2014/main" id="{8197EB29-4D44-2644-B61A-7FD02D36A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83" y="722740"/>
            <a:ext cx="4173628" cy="19271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2421BB3-55DD-4147-80BA-AB31C7DA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744" y="2683342"/>
            <a:ext cx="4336683" cy="27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31F27-C8B1-7E49-BF5F-FD435967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SPESO à SOLEIL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F1D39-AB92-2844-9B49-FAE660A7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2844824" cy="72707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Expérience SPESO à SOLEIL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B48F2-08F8-B245-8D8F-4BBBAC8A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2776537" cy="3255963"/>
          </a:xfrm>
        </p:spPr>
        <p:txBody>
          <a:bodyPr/>
          <a:lstStyle/>
          <a:p>
            <a:r>
              <a:rPr lang="fr-FR" dirty="0"/>
              <a:t>Expérience sur le </a:t>
            </a:r>
            <a:r>
              <a:rPr lang="fr-FR" dirty="0" err="1"/>
              <a:t>linac</a:t>
            </a:r>
            <a:r>
              <a:rPr lang="fr-FR" dirty="0"/>
              <a:t> du synchrotron SOLEIL</a:t>
            </a:r>
          </a:p>
          <a:p>
            <a:r>
              <a:rPr lang="fr-FR" dirty="0"/>
              <a:t>100 MeV, paquet picoseconde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054B6-7F03-E54C-A3BA-08BCC43A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1AD28-AF3A-2E40-AA04-258E838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4FBBB-E7C9-2F4E-A77E-A927701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1" name="Image 10" descr="SPESO_layout.jpg">
            <a:extLst>
              <a:ext uri="{FF2B5EF4-FFF2-40B4-BE49-F238E27FC236}">
                <a16:creationId xmlns:a16="http://schemas.microsoft.com/office/drawing/2014/main" id="{ED3E6051-F062-D74C-AFBB-7C1E5A6B4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1827" y="1693643"/>
            <a:ext cx="3996442" cy="26642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B78FD5-8786-B14B-8A56-42AF7F317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r="28353"/>
          <a:stretch/>
        </p:blipFill>
        <p:spPr>
          <a:xfrm>
            <a:off x="6205238" y="862520"/>
            <a:ext cx="4005685" cy="42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131F27-C8B1-7E49-BF5F-FD435967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Expérience SPESO à SOLEIL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F1D39-AB92-2844-9B49-FAE660A7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3708920" cy="727075"/>
          </a:xfrm>
        </p:spPr>
        <p:txBody>
          <a:bodyPr>
            <a:normAutofit/>
          </a:bodyPr>
          <a:lstStyle/>
          <a:p>
            <a:r>
              <a:rPr lang="fr-FR" dirty="0"/>
              <a:t>Expérience SPESO à SOLEIL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3B48F2-08F8-B245-8D8F-4BBBAC8AF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3852936" cy="3255963"/>
          </a:xfrm>
        </p:spPr>
        <p:txBody>
          <a:bodyPr>
            <a:normAutofit fontScale="92500"/>
          </a:bodyPr>
          <a:lstStyle/>
          <a:p>
            <a:r>
              <a:rPr lang="fr-FR" dirty="0"/>
              <a:t>Mesure compatibles avec un paquet ~ 14.2ps</a:t>
            </a:r>
          </a:p>
          <a:p>
            <a:r>
              <a:rPr lang="fr-FR" dirty="0"/>
              <a:t>Limite de détection du dispositif tel qu’installé.</a:t>
            </a:r>
          </a:p>
          <a:p>
            <a:r>
              <a:rPr lang="fr-FR" dirty="0"/>
              <a:t>Compatible avec les mesures faites lors du démarrage du </a:t>
            </a:r>
            <a:r>
              <a:rPr lang="fr-FR" dirty="0" err="1"/>
              <a:t>linac</a:t>
            </a:r>
            <a:r>
              <a:rPr lang="fr-FR" dirty="0"/>
              <a:t> de SOLEIL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1054B6-7F03-E54C-A3BA-08BCC43A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4/10/2021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21AD28-AF3A-2E40-AA04-258E838A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Mesure de profils longitudinaux non destructrice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F4FBBB-E7C9-2F4E-A77E-A9277016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0" name="Image 9" descr="MOPMB002f6.eps">
            <a:extLst>
              <a:ext uri="{FF2B5EF4-FFF2-40B4-BE49-F238E27FC236}">
                <a16:creationId xmlns:a16="http://schemas.microsoft.com/office/drawing/2014/main" id="{14B5A9B1-598A-9043-9A3C-2383BCC34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06" y="581473"/>
            <a:ext cx="5931169" cy="2616692"/>
          </a:xfrm>
          <a:prstGeom prst="rect">
            <a:avLst/>
          </a:prstGeom>
        </p:spPr>
      </p:pic>
      <p:pic>
        <p:nvPicPr>
          <p:cNvPr id="13" name="Image 12" descr="MOPMB002f7.eps">
            <a:extLst>
              <a:ext uri="{FF2B5EF4-FFF2-40B4-BE49-F238E27FC236}">
                <a16:creationId xmlns:a16="http://schemas.microsoft.com/office/drawing/2014/main" id="{B0A58AE7-8B9A-5D46-B59F-BF3BEA84B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51" y="3345045"/>
            <a:ext cx="3031846" cy="22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9204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16622</TotalTime>
  <Words>720</Words>
  <Application>Microsoft Macintosh PowerPoint</Application>
  <PresentationFormat>Personnalisé</PresentationFormat>
  <Paragraphs>137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1_modele-IJCLAb-powerpoint</vt:lpstr>
      <vt:lpstr>…quation</vt:lpstr>
      <vt:lpstr>Mesure de profils longitudinaux non destructrice</vt:lpstr>
      <vt:lpstr>Plan</vt:lpstr>
      <vt:lpstr>Principe de la mesure</vt:lpstr>
      <vt:lpstr>Présentation PowerPoint</vt:lpstr>
      <vt:lpstr>Résultats</vt:lpstr>
      <vt:lpstr>Expérience E-203</vt:lpstr>
      <vt:lpstr>Expérience E-203</vt:lpstr>
      <vt:lpstr>Expérience SPESO à SOLEIL</vt:lpstr>
      <vt:lpstr>Expérience SPESO à SOLEIL</vt:lpstr>
      <vt:lpstr>Expérience à Frascati</vt:lpstr>
      <vt:lpstr>Expérience à CLIO</vt:lpstr>
      <vt:lpstr>Expérience à CLIO</vt:lpstr>
      <vt:lpstr>Perspectives</vt:lpstr>
      <vt:lpstr>Perspectives</vt:lpstr>
      <vt:lpstr>Perspectives</vt:lpstr>
      <vt:lpstr>Perspectives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Nicolas Delerue</cp:lastModifiedBy>
  <cp:revision>1534</cp:revision>
  <dcterms:created xsi:type="dcterms:W3CDTF">2011-03-09T16:37:49Z</dcterms:created>
  <dcterms:modified xsi:type="dcterms:W3CDTF">2021-10-04T12:40:32Z</dcterms:modified>
</cp:coreProperties>
</file>