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98" r:id="rId2"/>
    <p:sldId id="376" r:id="rId3"/>
    <p:sldId id="378" r:id="rId4"/>
    <p:sldId id="374" r:id="rId5"/>
    <p:sldId id="397" r:id="rId6"/>
    <p:sldId id="375" r:id="rId7"/>
    <p:sldId id="388" r:id="rId8"/>
    <p:sldId id="377" r:id="rId9"/>
    <p:sldId id="379" r:id="rId10"/>
    <p:sldId id="386" r:id="rId11"/>
    <p:sldId id="382" r:id="rId12"/>
    <p:sldId id="383" r:id="rId13"/>
    <p:sldId id="387" r:id="rId14"/>
    <p:sldId id="389" r:id="rId15"/>
    <p:sldId id="354" r:id="rId16"/>
    <p:sldId id="384" r:id="rId17"/>
    <p:sldId id="380" r:id="rId18"/>
    <p:sldId id="381" r:id="rId19"/>
    <p:sldId id="385" r:id="rId20"/>
    <p:sldId id="395" r:id="rId21"/>
    <p:sldId id="391" r:id="rId22"/>
    <p:sldId id="392" r:id="rId23"/>
    <p:sldId id="393" r:id="rId24"/>
    <p:sldId id="394" r:id="rId25"/>
    <p:sldId id="396" r:id="rId26"/>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2A7286"/>
    <a:srgbClr val="BFBFBF"/>
    <a:srgbClr val="E92611"/>
    <a:srgbClr val="B8CD89"/>
    <a:srgbClr val="EDED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56" autoAdjust="0"/>
    <p:restoredTop sz="95470" autoAdjust="0"/>
  </p:normalViewPr>
  <p:slideViewPr>
    <p:cSldViewPr>
      <p:cViewPr varScale="1">
        <p:scale>
          <a:sx n="115" d="100"/>
          <a:sy n="115" d="100"/>
        </p:scale>
        <p:origin x="846"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175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64195543-4E90-4FF3-8B50-CB69712CCF2B}" type="datetimeFigureOut">
              <a:rPr lang="en-US" smtClean="0"/>
              <a:t>10/8/2019</a:t>
            </a:fld>
            <a:endParaRPr lang="en-US"/>
          </a:p>
        </p:txBody>
      </p:sp>
      <p:sp>
        <p:nvSpPr>
          <p:cNvPr id="4" name="Espace réservé de l'image des diapositives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C2C9518-8B69-4B4A-A03E-B3A42292515D}" type="slidenum">
              <a:rPr lang="en-US" smtClean="0"/>
              <a:t>‹N°›</a:t>
            </a:fld>
            <a:endParaRPr lang="en-US"/>
          </a:p>
        </p:txBody>
      </p:sp>
    </p:spTree>
    <p:extLst>
      <p:ext uri="{BB962C8B-B14F-4D97-AF65-F5344CB8AC3E}">
        <p14:creationId xmlns:p14="http://schemas.microsoft.com/office/powerpoint/2010/main" val="1452891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Modifiez le style du titre</a:t>
            </a:r>
            <a:endParaRPr lang="en-US"/>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7" name="Espace réservé de la date 6"/>
          <p:cNvSpPr>
            <a:spLocks noGrp="1"/>
          </p:cNvSpPr>
          <p:nvPr>
            <p:ph type="dt" sz="half" idx="10"/>
          </p:nvPr>
        </p:nvSpPr>
        <p:spPr/>
        <p:txBody>
          <a:bodyPr/>
          <a:lstStyle/>
          <a:p>
            <a:r>
              <a:rPr lang="en-US"/>
              <a:t>9-10/10/2019, Paris-Saclay</a:t>
            </a:r>
          </a:p>
        </p:txBody>
      </p:sp>
      <p:sp>
        <p:nvSpPr>
          <p:cNvPr id="8" name="Espace réservé du pied de page 7"/>
          <p:cNvSpPr>
            <a:spLocks noGrp="1"/>
          </p:cNvSpPr>
          <p:nvPr>
            <p:ph type="ftr" sz="quarter" idx="11"/>
          </p:nvPr>
        </p:nvSpPr>
        <p:spPr/>
        <p:txBody>
          <a:bodyPr/>
          <a:lstStyle/>
          <a:p>
            <a:r>
              <a:rPr lang="en-GB"/>
              <a:t>3rd Annual Meeting</a:t>
            </a:r>
            <a:endParaRPr lang="en-US"/>
          </a:p>
        </p:txBody>
      </p:sp>
      <p:sp>
        <p:nvSpPr>
          <p:cNvPr id="9" name="Espace réservé du numéro de diapositive 8"/>
          <p:cNvSpPr>
            <a:spLocks noGrp="1"/>
          </p:cNvSpPr>
          <p:nvPr>
            <p:ph type="sldNum" sz="quarter" idx="12"/>
          </p:nvPr>
        </p:nvSpPr>
        <p:spPr/>
        <p:txBody>
          <a:bodyPr/>
          <a:lstStyle/>
          <a:p>
            <a:fld id="{0F953CB8-DBD3-4A3C-9D87-8FE85FADDDAF}" type="slidenum">
              <a:rPr lang="en-US" smtClean="0"/>
              <a:t>‹N°›</a:t>
            </a:fld>
            <a:endParaRPr lang="en-US"/>
          </a:p>
        </p:txBody>
      </p:sp>
    </p:spTree>
    <p:extLst>
      <p:ext uri="{BB962C8B-B14F-4D97-AF65-F5344CB8AC3E}">
        <p14:creationId xmlns:p14="http://schemas.microsoft.com/office/powerpoint/2010/main" val="2947988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itle 1"/>
          <p:cNvSpPr>
            <a:spLocks noGrp="1"/>
          </p:cNvSpPr>
          <p:nvPr>
            <p:ph type="title"/>
          </p:nvPr>
        </p:nvSpPr>
        <p:spPr>
          <a:xfrm>
            <a:off x="2159563" y="116632"/>
            <a:ext cx="9711267" cy="481012"/>
          </a:xfrm>
        </p:spPr>
        <p:txBody>
          <a:bodyPr/>
          <a:lstStyle/>
          <a:p>
            <a:r>
              <a:rPr lang="en-US" dirty="0"/>
              <a:t>Click to edit Master title style</a:t>
            </a:r>
          </a:p>
        </p:txBody>
      </p:sp>
      <p:sp>
        <p:nvSpPr>
          <p:cNvPr id="7" name="Espace réservé de la date 6"/>
          <p:cNvSpPr>
            <a:spLocks noGrp="1"/>
          </p:cNvSpPr>
          <p:nvPr>
            <p:ph type="dt" sz="half" idx="10"/>
          </p:nvPr>
        </p:nvSpPr>
        <p:spPr/>
        <p:txBody>
          <a:bodyPr/>
          <a:lstStyle/>
          <a:p>
            <a:r>
              <a:rPr lang="en-US"/>
              <a:t>9-10/10/2019, Paris-Saclay</a:t>
            </a:r>
          </a:p>
        </p:txBody>
      </p:sp>
      <p:sp>
        <p:nvSpPr>
          <p:cNvPr id="8" name="Espace réservé du pied de page 7"/>
          <p:cNvSpPr>
            <a:spLocks noGrp="1"/>
          </p:cNvSpPr>
          <p:nvPr>
            <p:ph type="ftr" sz="quarter" idx="11"/>
          </p:nvPr>
        </p:nvSpPr>
        <p:spPr/>
        <p:txBody>
          <a:bodyPr/>
          <a:lstStyle/>
          <a:p>
            <a:r>
              <a:rPr lang="en-GB"/>
              <a:t>3rd Annual Meeting</a:t>
            </a:r>
            <a:endParaRPr lang="en-US"/>
          </a:p>
        </p:txBody>
      </p:sp>
      <p:sp>
        <p:nvSpPr>
          <p:cNvPr id="12" name="Espace réservé du numéro de diapositive 11"/>
          <p:cNvSpPr>
            <a:spLocks noGrp="1"/>
          </p:cNvSpPr>
          <p:nvPr>
            <p:ph type="sldNum" sz="quarter" idx="12"/>
          </p:nvPr>
        </p:nvSpPr>
        <p:spPr/>
        <p:txBody>
          <a:bodyPr/>
          <a:lstStyle/>
          <a:p>
            <a:fld id="{0F953CB8-DBD3-4A3C-9D87-8FE85FADDDAF}" type="slidenum">
              <a:rPr lang="en-US" smtClean="0"/>
              <a:t>‹N°›</a:t>
            </a:fld>
            <a:endParaRPr lang="en-US"/>
          </a:p>
        </p:txBody>
      </p:sp>
    </p:spTree>
    <p:extLst>
      <p:ext uri="{BB962C8B-B14F-4D97-AF65-F5344CB8AC3E}">
        <p14:creationId xmlns:p14="http://schemas.microsoft.com/office/powerpoint/2010/main" val="103298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10" name="Espace réservé du pied de page 9"/>
          <p:cNvSpPr>
            <a:spLocks noGrp="1"/>
          </p:cNvSpPr>
          <p:nvPr>
            <p:ph type="ftr" sz="quarter" idx="11"/>
          </p:nvPr>
        </p:nvSpPr>
        <p:spPr/>
        <p:txBody>
          <a:bodyPr/>
          <a:lstStyle/>
          <a:p>
            <a:r>
              <a:rPr lang="en-GB"/>
              <a:t>3rd Annual Meeting</a:t>
            </a:r>
            <a:endParaRPr lang="en-US"/>
          </a:p>
        </p:txBody>
      </p:sp>
      <p:sp>
        <p:nvSpPr>
          <p:cNvPr id="12" name="Espace réservé de la date 11"/>
          <p:cNvSpPr>
            <a:spLocks noGrp="1"/>
          </p:cNvSpPr>
          <p:nvPr>
            <p:ph type="dt" sz="half" idx="13"/>
          </p:nvPr>
        </p:nvSpPr>
        <p:spPr/>
        <p:txBody>
          <a:bodyPr/>
          <a:lstStyle/>
          <a:p>
            <a:r>
              <a:rPr lang="en-US"/>
              <a:t>9-10/10/2019, Paris-Saclay</a:t>
            </a:r>
          </a:p>
        </p:txBody>
      </p:sp>
      <p:sp>
        <p:nvSpPr>
          <p:cNvPr id="13" name="Espace réservé du numéro de diapositive 12"/>
          <p:cNvSpPr>
            <a:spLocks noGrp="1"/>
          </p:cNvSpPr>
          <p:nvPr>
            <p:ph type="sldNum" sz="quarter" idx="14"/>
          </p:nvPr>
        </p:nvSpPr>
        <p:spPr/>
        <p:txBody>
          <a:bodyPr/>
          <a:lstStyle/>
          <a:p>
            <a:fld id="{0F953CB8-DBD3-4A3C-9D87-8FE85FADDDAF}" type="slidenum">
              <a:rPr lang="en-US" smtClean="0"/>
              <a:t>‹N°›</a:t>
            </a:fld>
            <a:endParaRPr lang="en-US"/>
          </a:p>
        </p:txBody>
      </p:sp>
    </p:spTree>
    <p:extLst>
      <p:ext uri="{BB962C8B-B14F-4D97-AF65-F5344CB8AC3E}">
        <p14:creationId xmlns:p14="http://schemas.microsoft.com/office/powerpoint/2010/main" val="32274255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815413" y="64329"/>
            <a:ext cx="10972800" cy="576064"/>
          </a:xfrm>
        </p:spPr>
        <p:txBody>
          <a:bodyPr/>
          <a:lstStyle>
            <a:lvl1pPr>
              <a:defRPr>
                <a:solidFill>
                  <a:srgbClr val="0000FF"/>
                </a:solidFill>
              </a:defRPr>
            </a:lvl1pPr>
          </a:lstStyle>
          <a:p>
            <a:r>
              <a:rPr lang="fr-FR" dirty="0"/>
              <a:t>Modifiez le style du titre</a:t>
            </a:r>
          </a:p>
        </p:txBody>
      </p:sp>
      <p:sp>
        <p:nvSpPr>
          <p:cNvPr id="3" name="Espace réservé du contenu 2"/>
          <p:cNvSpPr>
            <a:spLocks noGrp="1"/>
          </p:cNvSpPr>
          <p:nvPr>
            <p:ph idx="1"/>
          </p:nvPr>
        </p:nvSpPr>
        <p:spPr>
          <a:xfrm>
            <a:off x="609600" y="836712"/>
            <a:ext cx="10972800" cy="5289451"/>
          </a:xfrm>
        </p:spPr>
        <p:txBody>
          <a:bodyPr>
            <a:normAutofit/>
          </a:bodyPr>
          <a:lstStyle>
            <a:lvl1pPr>
              <a:defRPr sz="2800"/>
            </a:lvl1pPr>
            <a:lvl2pPr>
              <a:defRPr sz="2400"/>
            </a:lvl2pPr>
            <a:lvl3pPr>
              <a:defRPr sz="2000"/>
            </a:lvl3pPr>
            <a:lvl4pPr>
              <a:defRPr sz="1800"/>
            </a:lvl4pPr>
            <a:lvl5pPr>
              <a:defRPr sz="1800"/>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911425" y="6356351"/>
            <a:ext cx="2542975" cy="365125"/>
          </a:xfrm>
        </p:spPr>
        <p:txBody>
          <a:bodyPr/>
          <a:lstStyle/>
          <a:p>
            <a:r>
              <a:rPr lang="en-US"/>
              <a:t>9-10/10/2019, Paris-Saclay</a:t>
            </a:r>
            <a:endParaRPr lang="fr-FR" dirty="0"/>
          </a:p>
        </p:txBody>
      </p:sp>
      <p:sp>
        <p:nvSpPr>
          <p:cNvPr id="5" name="Espace réservé du pied de page 4"/>
          <p:cNvSpPr>
            <a:spLocks noGrp="1"/>
          </p:cNvSpPr>
          <p:nvPr>
            <p:ph type="ftr" sz="quarter" idx="11"/>
          </p:nvPr>
        </p:nvSpPr>
        <p:spPr/>
        <p:txBody>
          <a:bodyPr/>
          <a:lstStyle/>
          <a:p>
            <a:r>
              <a:rPr lang="fr-FR"/>
              <a:t>3rd </a:t>
            </a:r>
            <a:r>
              <a:rPr lang="fr-FR" err="1"/>
              <a:t>Annual</a:t>
            </a:r>
            <a:r>
              <a:rPr lang="fr-FR"/>
              <a:t> Meeting</a:t>
            </a:r>
          </a:p>
        </p:txBody>
      </p:sp>
      <p:sp>
        <p:nvSpPr>
          <p:cNvPr id="6" name="Espace réservé du numéro de diapositive 5"/>
          <p:cNvSpPr>
            <a:spLocks noGrp="1"/>
          </p:cNvSpPr>
          <p:nvPr>
            <p:ph type="sldNum" sz="quarter" idx="12"/>
          </p:nvPr>
        </p:nvSpPr>
        <p:spPr/>
        <p:txBody>
          <a:bodyPr/>
          <a:lstStyle/>
          <a:p>
            <a:fld id="{B392F205-0730-4CE3-A272-4FEB66599712}" type="slidenum">
              <a:rPr lang="fr-FR" smtClean="0"/>
              <a:t>‹N°›</a:t>
            </a:fld>
            <a:endParaRPr lang="fr-FR"/>
          </a:p>
        </p:txBody>
      </p:sp>
    </p:spTree>
    <p:extLst>
      <p:ext uri="{BB962C8B-B14F-4D97-AF65-F5344CB8AC3E}">
        <p14:creationId xmlns:p14="http://schemas.microsoft.com/office/powerpoint/2010/main" val="19737765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de la date 3"/>
          <p:cNvSpPr>
            <a:spLocks noGrp="1"/>
          </p:cNvSpPr>
          <p:nvPr>
            <p:ph type="dt" sz="half" idx="2"/>
          </p:nvPr>
        </p:nvSpPr>
        <p:spPr>
          <a:xfrm>
            <a:off x="1132418" y="6356351"/>
            <a:ext cx="2321981"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9-10/10/2019, Paris-Saclay</a:t>
            </a:r>
            <a:endParaRPr lang="en-US" dirty="0"/>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3rd Annual Meeting</a:t>
            </a:r>
            <a:endParaRPr lang="en-US"/>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953CB8-DBD3-4A3C-9D87-8FE85FADDDAF}" type="slidenum">
              <a:rPr lang="en-US" smtClean="0"/>
              <a:t>‹N°›</a:t>
            </a:fld>
            <a:endParaRPr lang="en-US"/>
          </a:p>
        </p:txBody>
      </p:sp>
      <p:sp>
        <p:nvSpPr>
          <p:cNvPr id="9" name="Line 3"/>
          <p:cNvSpPr>
            <a:spLocks noChangeShapeType="1"/>
          </p:cNvSpPr>
          <p:nvPr userDrawn="1"/>
        </p:nvSpPr>
        <p:spPr bwMode="auto">
          <a:xfrm>
            <a:off x="1132418" y="614363"/>
            <a:ext cx="10765367" cy="0"/>
          </a:xfrm>
          <a:prstGeom prst="line">
            <a:avLst/>
          </a:prstGeom>
          <a:noFill/>
          <a:ln w="19050" cap="flat">
            <a:solidFill>
              <a:srgbClr val="FF9933"/>
            </a:solidFill>
            <a:prstDash val="solid"/>
            <a:round/>
            <a:headEnd type="none" w="med" len="med"/>
            <a:tailEnd type="none" w="med" len="med"/>
          </a:ln>
        </p:spPr>
        <p:txBody>
          <a:bodyPr lIns="0" tIns="0" rIns="0" bIns="0"/>
          <a:lstStyle/>
          <a:p>
            <a:pPr algn="ctr" fontAlgn="base">
              <a:spcBef>
                <a:spcPct val="0"/>
              </a:spcBef>
              <a:spcAft>
                <a:spcPct val="0"/>
              </a:spcAft>
              <a:defRPr/>
            </a:pPr>
            <a:endParaRPr lang="en-GB" sz="4200">
              <a:solidFill>
                <a:srgbClr val="000000"/>
              </a:solidFill>
              <a:latin typeface="Gill Sans" charset="0"/>
              <a:sym typeface="Gill Sans" charset="0"/>
            </a:endParaRPr>
          </a:p>
        </p:txBody>
      </p:sp>
      <p:pic>
        <p:nvPicPr>
          <p:cNvPr id="10" name="Image 9"/>
          <p:cNvPicPr/>
          <p:nvPr userDrawn="1"/>
        </p:nvPicPr>
        <p:blipFill>
          <a:blip r:embed="rId6" cstate="print">
            <a:extLst>
              <a:ext uri="{28A0092B-C50C-407E-A947-70E740481C1C}">
                <a14:useLocalDpi xmlns:a14="http://schemas.microsoft.com/office/drawing/2010/main" val="0"/>
              </a:ext>
            </a:extLst>
          </a:blip>
          <a:stretch>
            <a:fillRect/>
          </a:stretch>
        </p:blipFill>
        <p:spPr>
          <a:xfrm>
            <a:off x="13051" y="5565"/>
            <a:ext cx="2242523" cy="975164"/>
          </a:xfrm>
          <a:prstGeom prst="rect">
            <a:avLst/>
          </a:prstGeom>
        </p:spPr>
      </p:pic>
    </p:spTree>
    <p:extLst>
      <p:ext uri="{BB962C8B-B14F-4D97-AF65-F5344CB8AC3E}">
        <p14:creationId xmlns:p14="http://schemas.microsoft.com/office/powerpoint/2010/main" val="212111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9800" y="980729"/>
            <a:ext cx="7772400" cy="3456383"/>
          </a:xfrm>
        </p:spPr>
        <p:txBody>
          <a:bodyPr>
            <a:normAutofit/>
          </a:bodyPr>
          <a:lstStyle/>
          <a:p>
            <a:r>
              <a:rPr lang="fr-FR" dirty="0"/>
              <a:t/>
            </a:r>
            <a:br>
              <a:rPr lang="fr-FR" dirty="0"/>
            </a:br>
            <a:r>
              <a:rPr lang="fr-FR" dirty="0"/>
              <a:t>Report </a:t>
            </a:r>
            <a:r>
              <a:rPr lang="en-US" dirty="0"/>
              <a:t>from</a:t>
            </a:r>
            <a:r>
              <a:rPr lang="fr-FR" dirty="0"/>
              <a:t> the </a:t>
            </a:r>
            <a:r>
              <a:rPr lang="en-US" dirty="0"/>
              <a:t>Advisory</a:t>
            </a:r>
            <a:r>
              <a:rPr lang="fr-FR" dirty="0"/>
              <a:t> Group</a:t>
            </a:r>
            <a:br>
              <a:rPr lang="fr-FR" dirty="0"/>
            </a:br>
            <a:r>
              <a:rPr lang="fr-FR" dirty="0"/>
              <a:t>9 </a:t>
            </a:r>
            <a:r>
              <a:rPr lang="fr-FR" dirty="0" err="1"/>
              <a:t>October</a:t>
            </a:r>
            <a:r>
              <a:rPr lang="fr-FR" dirty="0"/>
              <a:t> 2019</a:t>
            </a:r>
            <a:br>
              <a:rPr lang="fr-FR" dirty="0"/>
            </a:br>
            <a:r>
              <a:rPr lang="fr-FR" dirty="0"/>
              <a:t>Paris-Saclay</a:t>
            </a:r>
            <a:endParaRPr lang="en-US" dirty="0"/>
          </a:p>
        </p:txBody>
      </p:sp>
      <p:sp>
        <p:nvSpPr>
          <p:cNvPr id="3" name="Sous-titre 2"/>
          <p:cNvSpPr>
            <a:spLocks noGrp="1"/>
          </p:cNvSpPr>
          <p:nvPr>
            <p:ph type="subTitle" idx="1"/>
          </p:nvPr>
        </p:nvSpPr>
        <p:spPr>
          <a:xfrm>
            <a:off x="2423592" y="4581128"/>
            <a:ext cx="7480920" cy="1176536"/>
          </a:xfrm>
        </p:spPr>
        <p:txBody>
          <a:bodyPr>
            <a:normAutofit/>
          </a:bodyPr>
          <a:lstStyle/>
          <a:p>
            <a:r>
              <a:rPr lang="fr-FR"/>
              <a:t>Andrew Hutton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31" y="5661248"/>
            <a:ext cx="7307479"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2470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451FB-33C3-BF45-BF05-35C6783FD5D6}"/>
              </a:ext>
            </a:extLst>
          </p:cNvPr>
          <p:cNvSpPr>
            <a:spLocks noGrp="1"/>
          </p:cNvSpPr>
          <p:nvPr>
            <p:ph type="title"/>
          </p:nvPr>
        </p:nvSpPr>
        <p:spPr/>
        <p:txBody>
          <a:bodyPr>
            <a:normAutofit fontScale="90000"/>
          </a:bodyPr>
          <a:lstStyle/>
          <a:p>
            <a:r>
              <a:rPr lang="en-US"/>
              <a:t>WP2: Strategy</a:t>
            </a:r>
          </a:p>
        </p:txBody>
      </p:sp>
      <p:sp>
        <p:nvSpPr>
          <p:cNvPr id="3" name="Content Placeholder 2">
            <a:extLst>
              <a:ext uri="{FF2B5EF4-FFF2-40B4-BE49-F238E27FC236}">
                <a16:creationId xmlns:a16="http://schemas.microsoft.com/office/drawing/2014/main" id="{0432D9F4-71A8-CF43-B6AD-DE237290D7B5}"/>
              </a:ext>
            </a:extLst>
          </p:cNvPr>
          <p:cNvSpPr>
            <a:spLocks noGrp="1"/>
          </p:cNvSpPr>
          <p:nvPr>
            <p:ph idx="1"/>
          </p:nvPr>
        </p:nvSpPr>
        <p:spPr/>
        <p:txBody>
          <a:bodyPr>
            <a:normAutofit/>
          </a:bodyPr>
          <a:lstStyle/>
          <a:p>
            <a:pPr marL="0" indent="0">
              <a:buNone/>
            </a:pPr>
            <a:r>
              <a:rPr lang="en-US"/>
              <a:t>Key Elements</a:t>
            </a:r>
          </a:p>
          <a:p>
            <a:r>
              <a:rPr lang="en-US"/>
              <a:t>Identification of the Key Accelerators Technological Areas which are essential for the sustainability and long term development of the Technological Infrastructures</a:t>
            </a:r>
          </a:p>
          <a:p>
            <a:r>
              <a:rPr lang="en-US"/>
              <a:t>Background strategic aspects: the existing scientific roadmap of Research Infrastructures in Europe (ESFRI) and worldwide, and their specific agendas; the approaches to Innovation in the EC and in the other regions</a:t>
            </a:r>
          </a:p>
          <a:p>
            <a:r>
              <a:rPr lang="en-US"/>
              <a:t>Study how to support and develop the Technological Infrastructures in future</a:t>
            </a:r>
          </a:p>
          <a:p>
            <a:endParaRPr lang="en-US"/>
          </a:p>
        </p:txBody>
      </p:sp>
      <p:sp>
        <p:nvSpPr>
          <p:cNvPr id="4" name="Date Placeholder 3">
            <a:extLst>
              <a:ext uri="{FF2B5EF4-FFF2-40B4-BE49-F238E27FC236}">
                <a16:creationId xmlns:a16="http://schemas.microsoft.com/office/drawing/2014/main" id="{6D7BF592-ADF7-E943-BE55-84A40F0657E0}"/>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21C2C9C1-6E8B-FB44-A20F-6E1F4297C26C}"/>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26006AC2-06CF-D14D-ADCA-35DB80066E3B}"/>
              </a:ext>
            </a:extLst>
          </p:cNvPr>
          <p:cNvSpPr>
            <a:spLocks noGrp="1"/>
          </p:cNvSpPr>
          <p:nvPr>
            <p:ph type="sldNum" sz="quarter" idx="12"/>
          </p:nvPr>
        </p:nvSpPr>
        <p:spPr/>
        <p:txBody>
          <a:bodyPr/>
          <a:lstStyle/>
          <a:p>
            <a:fld id="{B392F205-0730-4CE3-A272-4FEB66599712}" type="slidenum">
              <a:rPr lang="fr-FR" smtClean="0"/>
              <a:t>10</a:t>
            </a:fld>
            <a:endParaRPr lang="fr-FR"/>
          </a:p>
        </p:txBody>
      </p:sp>
    </p:spTree>
    <p:extLst>
      <p:ext uri="{BB962C8B-B14F-4D97-AF65-F5344CB8AC3E}">
        <p14:creationId xmlns:p14="http://schemas.microsoft.com/office/powerpoint/2010/main" val="587952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06224-C393-CF48-B16F-B4A6650FF580}"/>
              </a:ext>
            </a:extLst>
          </p:cNvPr>
          <p:cNvSpPr>
            <a:spLocks noGrp="1"/>
          </p:cNvSpPr>
          <p:nvPr>
            <p:ph type="title"/>
          </p:nvPr>
        </p:nvSpPr>
        <p:spPr/>
        <p:txBody>
          <a:bodyPr>
            <a:normAutofit fontScale="90000"/>
          </a:bodyPr>
          <a:lstStyle/>
          <a:p>
            <a:r>
              <a:rPr lang="en-US"/>
              <a:t>WP2: Key Technology Areas</a:t>
            </a:r>
          </a:p>
        </p:txBody>
      </p:sp>
      <p:sp>
        <p:nvSpPr>
          <p:cNvPr id="6" name="Content Placeholder 5">
            <a:extLst>
              <a:ext uri="{FF2B5EF4-FFF2-40B4-BE49-F238E27FC236}">
                <a16:creationId xmlns:a16="http://schemas.microsoft.com/office/drawing/2014/main" id="{4C999F07-23E7-2742-9879-C7399706D9FA}"/>
              </a:ext>
            </a:extLst>
          </p:cNvPr>
          <p:cNvSpPr>
            <a:spLocks noGrp="1"/>
          </p:cNvSpPr>
          <p:nvPr>
            <p:ph idx="1"/>
          </p:nvPr>
        </p:nvSpPr>
        <p:spPr>
          <a:xfrm>
            <a:off x="609600" y="908721"/>
            <a:ext cx="10972800" cy="5476830"/>
          </a:xfrm>
        </p:spPr>
        <p:txBody>
          <a:bodyPr>
            <a:normAutofit/>
          </a:bodyPr>
          <a:lstStyle/>
          <a:p>
            <a:r>
              <a:rPr lang="en-US"/>
              <a:t>The Advisory Group was asked to comment on the list of key technology areas</a:t>
            </a:r>
          </a:p>
          <a:p>
            <a:pPr marL="1317625" indent="-384175">
              <a:buFont typeface="+mj-lt"/>
              <a:buAutoNum type="arabicPeriod"/>
            </a:pPr>
            <a:r>
              <a:rPr lang="en-US" sz="2400"/>
              <a:t>Particle sources</a:t>
            </a:r>
          </a:p>
          <a:p>
            <a:pPr marL="1317625" indent="-384175">
              <a:buFont typeface="+mj-lt"/>
              <a:buAutoNum type="arabicPeriod"/>
            </a:pPr>
            <a:r>
              <a:rPr lang="en-US" sz="2400"/>
              <a:t>‘High precision’ magnets </a:t>
            </a:r>
          </a:p>
          <a:p>
            <a:pPr marL="1317625" indent="-384175">
              <a:buFont typeface="+mj-lt"/>
              <a:buAutoNum type="arabicPeriod"/>
            </a:pPr>
            <a:r>
              <a:rPr lang="en-US" sz="2400"/>
              <a:t>High field SC magnets</a:t>
            </a:r>
          </a:p>
          <a:p>
            <a:pPr marL="1317625" indent="-384175">
              <a:buFont typeface="+mj-lt"/>
              <a:buAutoNum type="arabicPeriod"/>
            </a:pPr>
            <a:r>
              <a:rPr lang="en-US" sz="2400"/>
              <a:t>Normal Conducting RF cavities</a:t>
            </a:r>
          </a:p>
          <a:p>
            <a:pPr marL="1317625" indent="-384175">
              <a:buFont typeface="+mj-lt"/>
              <a:buAutoNum type="arabicPeriod"/>
            </a:pPr>
            <a:r>
              <a:rPr lang="en-US" sz="2400"/>
              <a:t>SRF structures</a:t>
            </a:r>
          </a:p>
          <a:p>
            <a:pPr marL="1317625" indent="-384175">
              <a:buFont typeface="+mj-lt"/>
              <a:buAutoNum type="arabicPeriod"/>
            </a:pPr>
            <a:r>
              <a:rPr lang="en-US" sz="2400"/>
              <a:t>Radio Frequency power sources</a:t>
            </a:r>
          </a:p>
          <a:p>
            <a:pPr marL="1317625" indent="-384175">
              <a:buFont typeface="+mj-lt"/>
              <a:buAutoNum type="arabicPeriod"/>
            </a:pPr>
            <a:r>
              <a:rPr lang="en-US" sz="2400"/>
              <a:t>Cryogenics</a:t>
            </a:r>
          </a:p>
          <a:p>
            <a:pPr marL="1317625" indent="-384175">
              <a:buFont typeface="+mj-lt"/>
              <a:buAutoNum type="arabicPeriod"/>
            </a:pPr>
            <a:r>
              <a:rPr lang="en-US" sz="2400"/>
              <a:t>Beam instrumentation</a:t>
            </a:r>
          </a:p>
          <a:p>
            <a:r>
              <a:rPr lang="en-US">
                <a:solidFill>
                  <a:srgbClr val="0000FF"/>
                </a:solidFill>
              </a:rPr>
              <a:t>The eight areas were accepted, but cryostats should be added to the SRF category and modulators should be added to RF power sources</a:t>
            </a:r>
          </a:p>
        </p:txBody>
      </p:sp>
      <p:sp>
        <p:nvSpPr>
          <p:cNvPr id="3" name="Date Placeholder 2">
            <a:extLst>
              <a:ext uri="{FF2B5EF4-FFF2-40B4-BE49-F238E27FC236}">
                <a16:creationId xmlns:a16="http://schemas.microsoft.com/office/drawing/2014/main" id="{78189A92-65F2-244C-8F8C-740A8C64A75C}"/>
              </a:ext>
            </a:extLst>
          </p:cNvPr>
          <p:cNvSpPr>
            <a:spLocks noGrp="1"/>
          </p:cNvSpPr>
          <p:nvPr>
            <p:ph type="dt" sz="half" idx="10"/>
          </p:nvPr>
        </p:nvSpPr>
        <p:spPr/>
        <p:txBody>
          <a:bodyPr/>
          <a:lstStyle/>
          <a:p>
            <a:r>
              <a:rPr lang="en-US"/>
              <a:t>9-10/10/2019, Paris-Saclay</a:t>
            </a:r>
          </a:p>
        </p:txBody>
      </p:sp>
      <p:sp>
        <p:nvSpPr>
          <p:cNvPr id="4" name="Footer Placeholder 3">
            <a:extLst>
              <a:ext uri="{FF2B5EF4-FFF2-40B4-BE49-F238E27FC236}">
                <a16:creationId xmlns:a16="http://schemas.microsoft.com/office/drawing/2014/main" id="{D7AE65BC-1723-244B-9531-1B82BAED0D19}"/>
              </a:ext>
            </a:extLst>
          </p:cNvPr>
          <p:cNvSpPr>
            <a:spLocks noGrp="1"/>
          </p:cNvSpPr>
          <p:nvPr>
            <p:ph type="ftr" sz="quarter" idx="11"/>
          </p:nvPr>
        </p:nvSpPr>
        <p:spPr/>
        <p:txBody>
          <a:bodyPr/>
          <a:lstStyle/>
          <a:p>
            <a:r>
              <a:rPr lang="en-US"/>
              <a:t>3rd Annual Meeting</a:t>
            </a:r>
          </a:p>
        </p:txBody>
      </p:sp>
      <p:sp>
        <p:nvSpPr>
          <p:cNvPr id="5" name="Slide Number Placeholder 4">
            <a:extLst>
              <a:ext uri="{FF2B5EF4-FFF2-40B4-BE49-F238E27FC236}">
                <a16:creationId xmlns:a16="http://schemas.microsoft.com/office/drawing/2014/main" id="{6CBE5AB6-CF0A-0C4B-A3E9-419F6DE0C034}"/>
              </a:ext>
            </a:extLst>
          </p:cNvPr>
          <p:cNvSpPr>
            <a:spLocks noGrp="1"/>
          </p:cNvSpPr>
          <p:nvPr>
            <p:ph type="sldNum" sz="quarter" idx="12"/>
          </p:nvPr>
        </p:nvSpPr>
        <p:spPr/>
        <p:txBody>
          <a:bodyPr/>
          <a:lstStyle/>
          <a:p>
            <a:fld id="{0F953CB8-DBD3-4A3C-9D87-8FE85FADDDAF}" type="slidenum">
              <a:rPr lang="en-US" smtClean="0"/>
              <a:t>11</a:t>
            </a:fld>
            <a:endParaRPr lang="en-US"/>
          </a:p>
        </p:txBody>
      </p:sp>
    </p:spTree>
    <p:extLst>
      <p:ext uri="{BB962C8B-B14F-4D97-AF65-F5344CB8AC3E}">
        <p14:creationId xmlns:p14="http://schemas.microsoft.com/office/powerpoint/2010/main" val="3973542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72C74-03BE-EB43-967D-1848CCB098E0}"/>
              </a:ext>
            </a:extLst>
          </p:cNvPr>
          <p:cNvSpPr>
            <a:spLocks noGrp="1"/>
          </p:cNvSpPr>
          <p:nvPr>
            <p:ph type="title"/>
          </p:nvPr>
        </p:nvSpPr>
        <p:spPr/>
        <p:txBody>
          <a:bodyPr>
            <a:normAutofit fontScale="90000"/>
          </a:bodyPr>
          <a:lstStyle/>
          <a:p>
            <a:r>
              <a:rPr lang="en-US" dirty="0"/>
              <a:t>WP2: System Integration</a:t>
            </a:r>
          </a:p>
        </p:txBody>
      </p:sp>
      <p:sp>
        <p:nvSpPr>
          <p:cNvPr id="3" name="Content Placeholder 2">
            <a:extLst>
              <a:ext uri="{FF2B5EF4-FFF2-40B4-BE49-F238E27FC236}">
                <a16:creationId xmlns:a16="http://schemas.microsoft.com/office/drawing/2014/main" id="{E1293DF1-BEF1-F540-95F7-C305B78E2E40}"/>
              </a:ext>
            </a:extLst>
          </p:cNvPr>
          <p:cNvSpPr>
            <a:spLocks noGrp="1"/>
          </p:cNvSpPr>
          <p:nvPr>
            <p:ph idx="1"/>
          </p:nvPr>
        </p:nvSpPr>
        <p:spPr/>
        <p:txBody>
          <a:bodyPr/>
          <a:lstStyle/>
          <a:p>
            <a:r>
              <a:rPr lang="en-US" dirty="0">
                <a:solidFill>
                  <a:srgbClr val="0000FF"/>
                </a:solidFill>
              </a:rPr>
              <a:t>System integration is not part of the WP2 charge and the Advisory Board would like it to be included</a:t>
            </a:r>
          </a:p>
          <a:p>
            <a:r>
              <a:rPr lang="en-US" dirty="0">
                <a:solidFill>
                  <a:srgbClr val="0000FF"/>
                </a:solidFill>
              </a:rPr>
              <a:t>The Advisory Group recommends developing a statement as to how systems can be included in AMICI goals similar to the list of Key Technologies Areas </a:t>
            </a:r>
          </a:p>
          <a:p>
            <a:r>
              <a:rPr lang="en-US" dirty="0">
                <a:solidFill>
                  <a:srgbClr val="0000FF"/>
                </a:solidFill>
              </a:rPr>
              <a:t>The Advisory Group would like a recommendation as to when an industry is asked to “build-to-print,” when to build to performance and when industry should participate in design</a:t>
            </a:r>
          </a:p>
          <a:p>
            <a:pPr lvl="1"/>
            <a:r>
              <a:rPr lang="en-US" dirty="0">
                <a:solidFill>
                  <a:srgbClr val="0000FF"/>
                </a:solidFill>
              </a:rPr>
              <a:t>Industry is very keen to be involved from the design phase though production</a:t>
            </a:r>
          </a:p>
          <a:p>
            <a:pPr lvl="1"/>
            <a:r>
              <a:rPr lang="en-US" dirty="0">
                <a:solidFill>
                  <a:srgbClr val="0000FF"/>
                </a:solidFill>
              </a:rPr>
              <a:t>Industry is concerned about protecting IP created during  prototyping and how that applies to series production </a:t>
            </a:r>
          </a:p>
          <a:p>
            <a:pPr lvl="1"/>
            <a:endParaRPr lang="en-US" dirty="0"/>
          </a:p>
        </p:txBody>
      </p:sp>
      <p:sp>
        <p:nvSpPr>
          <p:cNvPr id="4" name="Date Placeholder 3">
            <a:extLst>
              <a:ext uri="{FF2B5EF4-FFF2-40B4-BE49-F238E27FC236}">
                <a16:creationId xmlns:a16="http://schemas.microsoft.com/office/drawing/2014/main" id="{AA2C3A1A-78C3-2040-98C5-22924CEF7BDB}"/>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E7981BE7-9585-214F-90A5-3CCD4F5E8A63}"/>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250C54D2-6D49-2844-B4E7-ECD76CE343DF}"/>
              </a:ext>
            </a:extLst>
          </p:cNvPr>
          <p:cNvSpPr>
            <a:spLocks noGrp="1"/>
          </p:cNvSpPr>
          <p:nvPr>
            <p:ph type="sldNum" sz="quarter" idx="12"/>
          </p:nvPr>
        </p:nvSpPr>
        <p:spPr/>
        <p:txBody>
          <a:bodyPr/>
          <a:lstStyle/>
          <a:p>
            <a:fld id="{B392F205-0730-4CE3-A272-4FEB66599712}" type="slidenum">
              <a:rPr lang="fr-FR" smtClean="0"/>
              <a:t>12</a:t>
            </a:fld>
            <a:endParaRPr lang="fr-FR"/>
          </a:p>
        </p:txBody>
      </p:sp>
    </p:spTree>
    <p:extLst>
      <p:ext uri="{BB962C8B-B14F-4D97-AF65-F5344CB8AC3E}">
        <p14:creationId xmlns:p14="http://schemas.microsoft.com/office/powerpoint/2010/main" val="813926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68A5-3D3D-9A40-B8E5-8E0FD2C500DF}"/>
              </a:ext>
            </a:extLst>
          </p:cNvPr>
          <p:cNvSpPr>
            <a:spLocks noGrp="1"/>
          </p:cNvSpPr>
          <p:nvPr>
            <p:ph type="title"/>
          </p:nvPr>
        </p:nvSpPr>
        <p:spPr/>
        <p:txBody>
          <a:bodyPr>
            <a:normAutofit fontScale="90000"/>
          </a:bodyPr>
          <a:lstStyle/>
          <a:p>
            <a:r>
              <a:rPr lang="en-US" dirty="0"/>
              <a:t>WP3: Cooperation </a:t>
            </a:r>
          </a:p>
        </p:txBody>
      </p:sp>
      <p:sp>
        <p:nvSpPr>
          <p:cNvPr id="3" name="Content Placeholder 2">
            <a:extLst>
              <a:ext uri="{FF2B5EF4-FFF2-40B4-BE49-F238E27FC236}">
                <a16:creationId xmlns:a16="http://schemas.microsoft.com/office/drawing/2014/main" id="{785D05FE-EF35-8844-AE4E-9283ED35289F}"/>
              </a:ext>
            </a:extLst>
          </p:cNvPr>
          <p:cNvSpPr>
            <a:spLocks noGrp="1"/>
          </p:cNvSpPr>
          <p:nvPr>
            <p:ph idx="1"/>
          </p:nvPr>
        </p:nvSpPr>
        <p:spPr/>
        <p:txBody>
          <a:bodyPr>
            <a:normAutofit lnSpcReduction="10000"/>
          </a:bodyPr>
          <a:lstStyle/>
          <a:p>
            <a:r>
              <a:rPr lang="en-US" dirty="0"/>
              <a:t>Define the conditions of the coordination of Technological Infrastructures in the area of accelerators and superconducting magnets in order to harmonize their operation and increase their efficiency . . .and establish a co-innovation platform with industry</a:t>
            </a:r>
          </a:p>
          <a:p>
            <a:r>
              <a:rPr lang="en-US" dirty="0"/>
              <a:t>Eligibility criteria for the participation and networking of Technological Infrastructures will be investigated in detail, in order to finally propose an appropriate coordination model</a:t>
            </a:r>
          </a:p>
          <a:p>
            <a:r>
              <a:rPr lang="en-US" dirty="0"/>
              <a:t>This targeted network can support temporary exchange of highly qualified personnel; as innovative expert teams should have access to dedicated Technical Infrastructures for education and training purposes</a:t>
            </a:r>
          </a:p>
          <a:p>
            <a:r>
              <a:rPr lang="en-US" dirty="0"/>
              <a:t> The elaboration of a consortium agreement reflecting the goals of the overall Cooperation programme will be sought.</a:t>
            </a:r>
          </a:p>
        </p:txBody>
      </p:sp>
      <p:sp>
        <p:nvSpPr>
          <p:cNvPr id="4" name="Date Placeholder 3">
            <a:extLst>
              <a:ext uri="{FF2B5EF4-FFF2-40B4-BE49-F238E27FC236}">
                <a16:creationId xmlns:a16="http://schemas.microsoft.com/office/drawing/2014/main" id="{B99C2499-0991-7E44-83FD-55BA8F06680A}"/>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F806D333-5E53-0142-8AD0-65EC757814E9}"/>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F2E547B0-0F44-164E-9F47-DB53BD35C770}"/>
              </a:ext>
            </a:extLst>
          </p:cNvPr>
          <p:cNvSpPr>
            <a:spLocks noGrp="1"/>
          </p:cNvSpPr>
          <p:nvPr>
            <p:ph type="sldNum" sz="quarter" idx="12"/>
          </p:nvPr>
        </p:nvSpPr>
        <p:spPr/>
        <p:txBody>
          <a:bodyPr/>
          <a:lstStyle/>
          <a:p>
            <a:fld id="{B392F205-0730-4CE3-A272-4FEB66599712}" type="slidenum">
              <a:rPr lang="fr-FR" smtClean="0"/>
              <a:t>13</a:t>
            </a:fld>
            <a:endParaRPr lang="fr-FR"/>
          </a:p>
        </p:txBody>
      </p:sp>
    </p:spTree>
    <p:extLst>
      <p:ext uri="{BB962C8B-B14F-4D97-AF65-F5344CB8AC3E}">
        <p14:creationId xmlns:p14="http://schemas.microsoft.com/office/powerpoint/2010/main" val="2738020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84C9A-EF61-9043-8B5A-3F481FACEE33}"/>
              </a:ext>
            </a:extLst>
          </p:cNvPr>
          <p:cNvSpPr>
            <a:spLocks noGrp="1"/>
          </p:cNvSpPr>
          <p:nvPr>
            <p:ph type="title"/>
          </p:nvPr>
        </p:nvSpPr>
        <p:spPr/>
        <p:txBody>
          <a:bodyPr>
            <a:normAutofit fontScale="90000"/>
          </a:bodyPr>
          <a:lstStyle/>
          <a:p>
            <a:r>
              <a:rPr lang="en-US" dirty="0"/>
              <a:t>WP3: Proposed Eligibility Criteria</a:t>
            </a:r>
          </a:p>
        </p:txBody>
      </p:sp>
      <p:sp>
        <p:nvSpPr>
          <p:cNvPr id="3" name="Content Placeholder 2">
            <a:extLst>
              <a:ext uri="{FF2B5EF4-FFF2-40B4-BE49-F238E27FC236}">
                <a16:creationId xmlns:a16="http://schemas.microsoft.com/office/drawing/2014/main" id="{21444764-9B08-3B46-A360-92A979C1C58D}"/>
              </a:ext>
            </a:extLst>
          </p:cNvPr>
          <p:cNvSpPr>
            <a:spLocks noGrp="1"/>
          </p:cNvSpPr>
          <p:nvPr>
            <p:ph idx="1"/>
          </p:nvPr>
        </p:nvSpPr>
        <p:spPr/>
        <p:txBody>
          <a:bodyPr/>
          <a:lstStyle/>
          <a:p>
            <a:r>
              <a:rPr lang="en-US" dirty="0"/>
              <a:t>Capacity and willingness of the new Member to integrate itself in an organization of Technological Facilities that coordinate their efforts and their development towards the construction of future research infrastructures, and that are willing to provide access to their technical platforms to other partners and to industries </a:t>
            </a:r>
          </a:p>
          <a:p>
            <a:r>
              <a:rPr lang="en-US" dirty="0"/>
              <a:t>Capability of the new Member to reinforce the technical spread and the expertise of the existing Technology Infrastructure and hence contribute to more efficient sharing of efforts at the European level </a:t>
            </a:r>
          </a:p>
          <a:p>
            <a:endParaRPr lang="en-US" dirty="0"/>
          </a:p>
          <a:p>
            <a:r>
              <a:rPr lang="en-US" dirty="0">
                <a:solidFill>
                  <a:srgbClr val="0000FF"/>
                </a:solidFill>
              </a:rPr>
              <a:t>The Advisory Board did not have time to evaluate the criteria</a:t>
            </a:r>
            <a:endParaRPr lang="en-US" dirty="0"/>
          </a:p>
          <a:p>
            <a:pPr marL="0" indent="0">
              <a:buNone/>
            </a:pPr>
            <a:endParaRPr lang="en-US" dirty="0"/>
          </a:p>
        </p:txBody>
      </p:sp>
      <p:sp>
        <p:nvSpPr>
          <p:cNvPr id="4" name="Date Placeholder 3">
            <a:extLst>
              <a:ext uri="{FF2B5EF4-FFF2-40B4-BE49-F238E27FC236}">
                <a16:creationId xmlns:a16="http://schemas.microsoft.com/office/drawing/2014/main" id="{FA385EDF-C133-EA48-9F8E-7279A86A04E0}"/>
              </a:ext>
            </a:extLst>
          </p:cNvPr>
          <p:cNvSpPr>
            <a:spLocks noGrp="1"/>
          </p:cNvSpPr>
          <p:nvPr>
            <p:ph type="dt" sz="half" idx="10"/>
          </p:nvPr>
        </p:nvSpPr>
        <p:spPr/>
        <p:txBody>
          <a:bodyPr/>
          <a:lstStyle/>
          <a:p>
            <a:r>
              <a:rPr lang="en-US"/>
              <a:t>9-10/10/2019, Paris-Saclay</a:t>
            </a:r>
            <a:endParaRPr lang="fr-FR" dirty="0"/>
          </a:p>
        </p:txBody>
      </p:sp>
      <p:sp>
        <p:nvSpPr>
          <p:cNvPr id="5" name="Footer Placeholder 4">
            <a:extLst>
              <a:ext uri="{FF2B5EF4-FFF2-40B4-BE49-F238E27FC236}">
                <a16:creationId xmlns:a16="http://schemas.microsoft.com/office/drawing/2014/main" id="{87FF28F4-DBD1-1042-9F2B-5189DC431061}"/>
              </a:ext>
            </a:extLst>
          </p:cNvPr>
          <p:cNvSpPr>
            <a:spLocks noGrp="1"/>
          </p:cNvSpPr>
          <p:nvPr>
            <p:ph type="ftr" sz="quarter" idx="11"/>
          </p:nvPr>
        </p:nvSpPr>
        <p:spPr/>
        <p:txBody>
          <a:bodyPr/>
          <a:lstStyle/>
          <a:p>
            <a:r>
              <a:rPr lang="fr-FR" dirty="0"/>
              <a:t>3rd </a:t>
            </a:r>
            <a:r>
              <a:rPr lang="en-US" dirty="0"/>
              <a:t>Annual</a:t>
            </a:r>
            <a:r>
              <a:rPr lang="fr-FR" dirty="0"/>
              <a:t> Meeting</a:t>
            </a:r>
          </a:p>
        </p:txBody>
      </p:sp>
      <p:sp>
        <p:nvSpPr>
          <p:cNvPr id="6" name="Slide Number Placeholder 5">
            <a:extLst>
              <a:ext uri="{FF2B5EF4-FFF2-40B4-BE49-F238E27FC236}">
                <a16:creationId xmlns:a16="http://schemas.microsoft.com/office/drawing/2014/main" id="{7959ACFE-EEA6-EE48-8FD7-CF7F8629EC66}"/>
              </a:ext>
            </a:extLst>
          </p:cNvPr>
          <p:cNvSpPr>
            <a:spLocks noGrp="1"/>
          </p:cNvSpPr>
          <p:nvPr>
            <p:ph type="sldNum" sz="quarter" idx="12"/>
          </p:nvPr>
        </p:nvSpPr>
        <p:spPr/>
        <p:txBody>
          <a:bodyPr/>
          <a:lstStyle/>
          <a:p>
            <a:fld id="{B392F205-0730-4CE3-A272-4FEB66599712}" type="slidenum">
              <a:rPr lang="fr-FR" smtClean="0"/>
              <a:t>14</a:t>
            </a:fld>
            <a:endParaRPr lang="fr-FR" dirty="0"/>
          </a:p>
        </p:txBody>
      </p:sp>
    </p:spTree>
    <p:extLst>
      <p:ext uri="{BB962C8B-B14F-4D97-AF65-F5344CB8AC3E}">
        <p14:creationId xmlns:p14="http://schemas.microsoft.com/office/powerpoint/2010/main" val="1851619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a:spLocks noGrp="1"/>
          </p:cNvSpPr>
          <p:nvPr>
            <p:ph type="title"/>
          </p:nvPr>
        </p:nvSpPr>
        <p:spPr/>
        <p:txBody>
          <a:bodyPr>
            <a:normAutofit fontScale="90000"/>
          </a:bodyPr>
          <a:lstStyle/>
          <a:p>
            <a:r>
              <a:rPr lang="fr-FR" dirty="0"/>
              <a:t>WP3: Goals of the Collaboration</a:t>
            </a:r>
            <a:endParaRPr lang="en-GB" dirty="0"/>
          </a:p>
        </p:txBody>
      </p:sp>
      <p:sp>
        <p:nvSpPr>
          <p:cNvPr id="2" name="Content Placeholder 1">
            <a:extLst>
              <a:ext uri="{FF2B5EF4-FFF2-40B4-BE49-F238E27FC236}">
                <a16:creationId xmlns:a16="http://schemas.microsoft.com/office/drawing/2014/main" id="{1CF828ED-1749-0746-9218-BC56905A025E}"/>
              </a:ext>
            </a:extLst>
          </p:cNvPr>
          <p:cNvSpPr>
            <a:spLocks noGrp="1"/>
          </p:cNvSpPr>
          <p:nvPr>
            <p:ph idx="1"/>
          </p:nvPr>
        </p:nvSpPr>
        <p:spPr/>
        <p:txBody>
          <a:bodyPr>
            <a:normAutofit fontScale="92500" lnSpcReduction="20000"/>
          </a:bodyPr>
          <a:lstStyle/>
          <a:p>
            <a:pPr lvl="0"/>
            <a:r>
              <a:rPr lang="en-US" dirty="0"/>
              <a:t>Found a joint European Technology Infrastructure dedicated to the development, testing and production of accelerator components and superconducting (SC) magnets</a:t>
            </a:r>
          </a:p>
          <a:p>
            <a:pPr lvl="0"/>
            <a:r>
              <a:rPr lang="en-US" dirty="0"/>
              <a:t>Sustain the infrastructure considered part of the AMICI Collaboration</a:t>
            </a:r>
          </a:p>
          <a:p>
            <a:pPr lvl="0"/>
            <a:r>
              <a:rPr lang="en-US" dirty="0"/>
              <a:t>Define the contents of the infrastructure of the AMICI partners and the necessary alignment for a common (across all Parties) Infrastructure</a:t>
            </a:r>
          </a:p>
          <a:p>
            <a:pPr lvl="0"/>
            <a:r>
              <a:rPr lang="en-US" dirty="0"/>
              <a:t>Setup project and working groups of common interest</a:t>
            </a:r>
          </a:p>
          <a:p>
            <a:pPr lvl="0"/>
            <a:r>
              <a:rPr lang="en-US" dirty="0"/>
              <a:t>Seek financing for the implementation of the roadmap</a:t>
            </a:r>
          </a:p>
          <a:p>
            <a:pPr lvl="0"/>
            <a:r>
              <a:rPr lang="en-US" dirty="0"/>
              <a:t>Ensure availability of the AMICI infrastructure within the AMICI Collaboration and its access by external partners</a:t>
            </a:r>
          </a:p>
          <a:p>
            <a:pPr lvl="0"/>
            <a:r>
              <a:rPr lang="en-US" dirty="0"/>
              <a:t>Ensure the availability of highly trained personnel to operate the AMICI Technological Facilities</a:t>
            </a:r>
          </a:p>
          <a:p>
            <a:pPr lvl="0"/>
            <a:r>
              <a:rPr lang="en-US" dirty="0"/>
              <a:t>Ensure long term support, maintenance and development of the AMICI Infrastructures</a:t>
            </a:r>
          </a:p>
          <a:p>
            <a:endParaRPr lang="en-US" dirty="0"/>
          </a:p>
        </p:txBody>
      </p:sp>
      <p:sp>
        <p:nvSpPr>
          <p:cNvPr id="3" name="Espace réservé de la date 2"/>
          <p:cNvSpPr>
            <a:spLocks noGrp="1"/>
          </p:cNvSpPr>
          <p:nvPr>
            <p:ph type="dt" sz="half" idx="10"/>
          </p:nvPr>
        </p:nvSpPr>
        <p:spPr/>
        <p:txBody>
          <a:bodyPr/>
          <a:lstStyle/>
          <a:p>
            <a:r>
              <a:rPr lang="en-US"/>
              <a:t>9-10/10/2019, Paris-Saclay</a:t>
            </a:r>
          </a:p>
        </p:txBody>
      </p:sp>
      <p:sp>
        <p:nvSpPr>
          <p:cNvPr id="4" name="Espace réservé du pied de page 3"/>
          <p:cNvSpPr>
            <a:spLocks noGrp="1"/>
          </p:cNvSpPr>
          <p:nvPr>
            <p:ph type="ftr" sz="quarter" idx="11"/>
          </p:nvPr>
        </p:nvSpPr>
        <p:spPr/>
        <p:txBody>
          <a:bodyPr/>
          <a:lstStyle/>
          <a:p>
            <a:r>
              <a:rPr lang="en-US"/>
              <a:t>3rd Annual Meeting</a:t>
            </a:r>
          </a:p>
        </p:txBody>
      </p:sp>
      <p:sp>
        <p:nvSpPr>
          <p:cNvPr id="5" name="Espace réservé du numéro de diapositive 4"/>
          <p:cNvSpPr>
            <a:spLocks noGrp="1"/>
          </p:cNvSpPr>
          <p:nvPr>
            <p:ph type="sldNum" sz="quarter" idx="12"/>
          </p:nvPr>
        </p:nvSpPr>
        <p:spPr/>
        <p:txBody>
          <a:bodyPr/>
          <a:lstStyle/>
          <a:p>
            <a:fld id="{0F953CB8-DBD3-4A3C-9D87-8FE85FADDDAF}" type="slidenum">
              <a:rPr lang="en-US" smtClean="0"/>
              <a:pPr/>
              <a:t>15</a:t>
            </a:fld>
            <a:endParaRPr lang="en-US"/>
          </a:p>
        </p:txBody>
      </p:sp>
    </p:spTree>
    <p:extLst>
      <p:ext uri="{BB962C8B-B14F-4D97-AF65-F5344CB8AC3E}">
        <p14:creationId xmlns:p14="http://schemas.microsoft.com/office/powerpoint/2010/main" val="3416937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2E91-076F-C94F-9F80-1CE338073411}"/>
              </a:ext>
            </a:extLst>
          </p:cNvPr>
          <p:cNvSpPr>
            <a:spLocks noGrp="1"/>
          </p:cNvSpPr>
          <p:nvPr>
            <p:ph type="title"/>
          </p:nvPr>
        </p:nvSpPr>
        <p:spPr/>
        <p:txBody>
          <a:bodyPr>
            <a:normAutofit fontScale="90000"/>
          </a:bodyPr>
          <a:lstStyle/>
          <a:p>
            <a:r>
              <a:rPr lang="en-US" dirty="0"/>
              <a:t>WP3: Goals of the Collaboration</a:t>
            </a:r>
          </a:p>
        </p:txBody>
      </p:sp>
      <p:sp>
        <p:nvSpPr>
          <p:cNvPr id="10" name="Content Placeholder 9">
            <a:extLst>
              <a:ext uri="{FF2B5EF4-FFF2-40B4-BE49-F238E27FC236}">
                <a16:creationId xmlns:a16="http://schemas.microsoft.com/office/drawing/2014/main" id="{CD3EA021-C36B-8B41-A5E7-2F66F06226C6}"/>
              </a:ext>
            </a:extLst>
          </p:cNvPr>
          <p:cNvSpPr>
            <a:spLocks noGrp="1"/>
          </p:cNvSpPr>
          <p:nvPr>
            <p:ph idx="1"/>
          </p:nvPr>
        </p:nvSpPr>
        <p:spPr>
          <a:xfrm>
            <a:off x="609600" y="836712"/>
            <a:ext cx="10972800" cy="5616624"/>
          </a:xfrm>
        </p:spPr>
        <p:txBody>
          <a:bodyPr>
            <a:normAutofit lnSpcReduction="10000"/>
          </a:bodyPr>
          <a:lstStyle/>
          <a:p>
            <a:r>
              <a:rPr lang="en-US" dirty="0"/>
              <a:t>Promote the availability of the AMICI Infrastructure to external partners in particular to industrial partners</a:t>
            </a:r>
          </a:p>
          <a:p>
            <a:pPr lvl="0"/>
            <a:r>
              <a:rPr lang="en-US" dirty="0"/>
              <a:t>Setup a common compensation scheme for industrial use of AMICI Infrastructure</a:t>
            </a:r>
          </a:p>
          <a:p>
            <a:pPr lvl="0"/>
            <a:r>
              <a:rPr lang="en-US" dirty="0"/>
              <a:t>Propose training for external users, in particular industry, in the know-how, techniques and quality standards of the Technical Facilities</a:t>
            </a:r>
          </a:p>
          <a:p>
            <a:pPr lvl="0"/>
            <a:r>
              <a:rPr lang="en-US" dirty="0"/>
              <a:t>Setup, maintain and provide access to a database allowing preservation and dissemination of common knowledge and know-how within the members and to the benefit of external users</a:t>
            </a:r>
          </a:p>
          <a:p>
            <a:r>
              <a:rPr lang="en-US" dirty="0">
                <a:solidFill>
                  <a:srgbClr val="0000FF"/>
                </a:solidFill>
              </a:rPr>
              <a:t>The Industrial members would like to understand the advantages of being a member of AMICI compared to not being a member</a:t>
            </a:r>
          </a:p>
          <a:p>
            <a:pPr lvl="1"/>
            <a:r>
              <a:rPr lang="en-US" dirty="0">
                <a:solidFill>
                  <a:srgbClr val="0000FF"/>
                </a:solidFill>
              </a:rPr>
              <a:t>Exchange of staff for training is interesting, but only if series production is expected near term (&lt;3 years)   </a:t>
            </a:r>
          </a:p>
        </p:txBody>
      </p:sp>
      <p:sp>
        <p:nvSpPr>
          <p:cNvPr id="3" name="Date Placeholder 2">
            <a:extLst>
              <a:ext uri="{FF2B5EF4-FFF2-40B4-BE49-F238E27FC236}">
                <a16:creationId xmlns:a16="http://schemas.microsoft.com/office/drawing/2014/main" id="{EB631E55-BC1D-5043-A279-937B95035BC3}"/>
              </a:ext>
            </a:extLst>
          </p:cNvPr>
          <p:cNvSpPr>
            <a:spLocks noGrp="1"/>
          </p:cNvSpPr>
          <p:nvPr>
            <p:ph type="dt" sz="half" idx="10"/>
          </p:nvPr>
        </p:nvSpPr>
        <p:spPr/>
        <p:txBody>
          <a:bodyPr/>
          <a:lstStyle/>
          <a:p>
            <a:r>
              <a:rPr lang="en-US"/>
              <a:t>9-10/10/2019, Paris-Saclay</a:t>
            </a:r>
            <a:endParaRPr lang="en-US" dirty="0"/>
          </a:p>
        </p:txBody>
      </p:sp>
      <p:sp>
        <p:nvSpPr>
          <p:cNvPr id="4" name="Footer Placeholder 3">
            <a:extLst>
              <a:ext uri="{FF2B5EF4-FFF2-40B4-BE49-F238E27FC236}">
                <a16:creationId xmlns:a16="http://schemas.microsoft.com/office/drawing/2014/main" id="{1FFDBB5D-ACDB-AF41-8967-7D401A4A9896}"/>
              </a:ext>
            </a:extLst>
          </p:cNvPr>
          <p:cNvSpPr>
            <a:spLocks noGrp="1"/>
          </p:cNvSpPr>
          <p:nvPr>
            <p:ph type="ftr" sz="quarter" idx="11"/>
          </p:nvPr>
        </p:nvSpPr>
        <p:spPr/>
        <p:txBody>
          <a:bodyPr/>
          <a:lstStyle/>
          <a:p>
            <a:r>
              <a:rPr lang="en-US" dirty="0"/>
              <a:t>3rd Annual Meeting</a:t>
            </a:r>
          </a:p>
        </p:txBody>
      </p:sp>
      <p:sp>
        <p:nvSpPr>
          <p:cNvPr id="5" name="Slide Number Placeholder 4">
            <a:extLst>
              <a:ext uri="{FF2B5EF4-FFF2-40B4-BE49-F238E27FC236}">
                <a16:creationId xmlns:a16="http://schemas.microsoft.com/office/drawing/2014/main" id="{A44BF82F-F40F-454F-B005-071A9817DCF7}"/>
              </a:ext>
            </a:extLst>
          </p:cNvPr>
          <p:cNvSpPr>
            <a:spLocks noGrp="1"/>
          </p:cNvSpPr>
          <p:nvPr>
            <p:ph type="sldNum" sz="quarter" idx="12"/>
          </p:nvPr>
        </p:nvSpPr>
        <p:spPr/>
        <p:txBody>
          <a:bodyPr/>
          <a:lstStyle/>
          <a:p>
            <a:fld id="{0F953CB8-DBD3-4A3C-9D87-8FE85FADDDAF}" type="slidenum">
              <a:rPr lang="en-US" smtClean="0"/>
              <a:pPr/>
              <a:t>16</a:t>
            </a:fld>
            <a:endParaRPr lang="en-US" dirty="0"/>
          </a:p>
        </p:txBody>
      </p:sp>
    </p:spTree>
    <p:extLst>
      <p:ext uri="{BB962C8B-B14F-4D97-AF65-F5344CB8AC3E}">
        <p14:creationId xmlns:p14="http://schemas.microsoft.com/office/powerpoint/2010/main" val="2755996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D98E-2A3A-9348-9B26-137865071827}"/>
              </a:ext>
            </a:extLst>
          </p:cNvPr>
          <p:cNvSpPr>
            <a:spLocks noGrp="1"/>
          </p:cNvSpPr>
          <p:nvPr>
            <p:ph type="title"/>
          </p:nvPr>
        </p:nvSpPr>
        <p:spPr/>
        <p:txBody>
          <a:bodyPr>
            <a:normAutofit fontScale="90000"/>
          </a:bodyPr>
          <a:lstStyle/>
          <a:p>
            <a:r>
              <a:rPr lang="en-US" dirty="0"/>
              <a:t>    WP3: Network and Collaboration Model</a:t>
            </a:r>
          </a:p>
        </p:txBody>
      </p:sp>
      <p:sp>
        <p:nvSpPr>
          <p:cNvPr id="3" name="Content Placeholder 2">
            <a:extLst>
              <a:ext uri="{FF2B5EF4-FFF2-40B4-BE49-F238E27FC236}">
                <a16:creationId xmlns:a16="http://schemas.microsoft.com/office/drawing/2014/main" id="{637B0D1B-6BAB-5E4D-8768-2D08DE8B45DB}"/>
              </a:ext>
            </a:extLst>
          </p:cNvPr>
          <p:cNvSpPr>
            <a:spLocks noGrp="1"/>
          </p:cNvSpPr>
          <p:nvPr>
            <p:ph idx="1"/>
          </p:nvPr>
        </p:nvSpPr>
        <p:spPr/>
        <p:txBody>
          <a:bodyPr/>
          <a:lstStyle/>
          <a:p>
            <a:r>
              <a:rPr lang="en-US" dirty="0"/>
              <a:t>The networking and collaboration model proposed by WG3 was evaluated by the Advisory Board</a:t>
            </a:r>
          </a:p>
          <a:p>
            <a:endParaRPr lang="en-US" dirty="0"/>
          </a:p>
        </p:txBody>
      </p:sp>
      <p:sp>
        <p:nvSpPr>
          <p:cNvPr id="4" name="Date Placeholder 3">
            <a:extLst>
              <a:ext uri="{FF2B5EF4-FFF2-40B4-BE49-F238E27FC236}">
                <a16:creationId xmlns:a16="http://schemas.microsoft.com/office/drawing/2014/main" id="{3254DD57-2370-AD4F-B066-4B6689D7C08D}"/>
              </a:ext>
            </a:extLst>
          </p:cNvPr>
          <p:cNvSpPr>
            <a:spLocks noGrp="1"/>
          </p:cNvSpPr>
          <p:nvPr>
            <p:ph type="dt" sz="half" idx="10"/>
          </p:nvPr>
        </p:nvSpPr>
        <p:spPr/>
        <p:txBody>
          <a:bodyPr/>
          <a:lstStyle/>
          <a:p>
            <a:r>
              <a:rPr lang="en-US"/>
              <a:t>9-10/10/2019, Paris-Saclay</a:t>
            </a:r>
            <a:endParaRPr lang="fr-FR" dirty="0"/>
          </a:p>
        </p:txBody>
      </p:sp>
      <p:sp>
        <p:nvSpPr>
          <p:cNvPr id="5" name="Footer Placeholder 4">
            <a:extLst>
              <a:ext uri="{FF2B5EF4-FFF2-40B4-BE49-F238E27FC236}">
                <a16:creationId xmlns:a16="http://schemas.microsoft.com/office/drawing/2014/main" id="{5F1FCCAE-8C02-DB48-80B5-A5E831DD2731}"/>
              </a:ext>
            </a:extLst>
          </p:cNvPr>
          <p:cNvSpPr>
            <a:spLocks noGrp="1"/>
          </p:cNvSpPr>
          <p:nvPr>
            <p:ph type="ftr" sz="quarter" idx="11"/>
          </p:nvPr>
        </p:nvSpPr>
        <p:spPr/>
        <p:txBody>
          <a:bodyPr/>
          <a:lstStyle/>
          <a:p>
            <a:r>
              <a:rPr lang="fr-FR" dirty="0"/>
              <a:t>3rd </a:t>
            </a:r>
            <a:r>
              <a:rPr lang="fr-FR" dirty="0" err="1"/>
              <a:t>Annual</a:t>
            </a:r>
            <a:r>
              <a:rPr lang="fr-FR" dirty="0"/>
              <a:t> Meeting</a:t>
            </a:r>
          </a:p>
        </p:txBody>
      </p:sp>
      <p:sp>
        <p:nvSpPr>
          <p:cNvPr id="6" name="Slide Number Placeholder 5">
            <a:extLst>
              <a:ext uri="{FF2B5EF4-FFF2-40B4-BE49-F238E27FC236}">
                <a16:creationId xmlns:a16="http://schemas.microsoft.com/office/drawing/2014/main" id="{0E7F0796-400E-B843-8FE1-52C43ED3560C}"/>
              </a:ext>
            </a:extLst>
          </p:cNvPr>
          <p:cNvSpPr>
            <a:spLocks noGrp="1"/>
          </p:cNvSpPr>
          <p:nvPr>
            <p:ph type="sldNum" sz="quarter" idx="12"/>
          </p:nvPr>
        </p:nvSpPr>
        <p:spPr/>
        <p:txBody>
          <a:bodyPr/>
          <a:lstStyle/>
          <a:p>
            <a:fld id="{B392F205-0730-4CE3-A272-4FEB66599712}" type="slidenum">
              <a:rPr lang="fr-FR" smtClean="0"/>
              <a:pPr/>
              <a:t>17</a:t>
            </a:fld>
            <a:endParaRPr lang="fr-FR"/>
          </a:p>
        </p:txBody>
      </p:sp>
      <p:pic>
        <p:nvPicPr>
          <p:cNvPr id="7" name="Picture 2">
            <a:extLst>
              <a:ext uri="{FF2B5EF4-FFF2-40B4-BE49-F238E27FC236}">
                <a16:creationId xmlns:a16="http://schemas.microsoft.com/office/drawing/2014/main" id="{F6E1BD66-703A-D444-8C4D-78C468CFE5F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651" t="15556" r="17917" b="3778"/>
          <a:stretch/>
        </p:blipFill>
        <p:spPr bwMode="auto">
          <a:xfrm>
            <a:off x="6384032" y="1817545"/>
            <a:ext cx="5685774" cy="4591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a:extLst>
              <a:ext uri="{FF2B5EF4-FFF2-40B4-BE49-F238E27FC236}">
                <a16:creationId xmlns:a16="http://schemas.microsoft.com/office/drawing/2014/main" id="{E023733B-9A8B-934A-A329-5809A931AE19}"/>
              </a:ext>
            </a:extLst>
          </p:cNvPr>
          <p:cNvSpPr txBox="1"/>
          <p:nvPr/>
        </p:nvSpPr>
        <p:spPr>
          <a:xfrm>
            <a:off x="609600" y="2228671"/>
            <a:ext cx="5414392" cy="3108543"/>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00FF"/>
                </a:solidFill>
              </a:rPr>
              <a:t>The Advisory </a:t>
            </a:r>
            <a:r>
              <a:rPr lang="en-US" sz="2800" dirty="0">
                <a:solidFill>
                  <a:srgbClr val="0000FF"/>
                </a:solidFill>
              </a:rPr>
              <a:t>Group</a:t>
            </a:r>
            <a:r>
              <a:rPr lang="en-US" sz="2400" dirty="0">
                <a:solidFill>
                  <a:srgbClr val="0000FF"/>
                </a:solidFill>
              </a:rPr>
              <a:t> accepted this vision but wanted more detail  e.g. who is in the Coordination Team</a:t>
            </a:r>
          </a:p>
          <a:p>
            <a:pPr marL="342900" indent="-342900">
              <a:buFont typeface="Arial" panose="020B0604020202020204" pitchFamily="34" charset="0"/>
              <a:buChar char="•"/>
            </a:pPr>
            <a:r>
              <a:rPr lang="en-US" sz="2400" dirty="0">
                <a:solidFill>
                  <a:srgbClr val="0000FF"/>
                </a:solidFill>
              </a:rPr>
              <a:t>The present version of the AMICI Collaboration is consistent with the proposal</a:t>
            </a:r>
          </a:p>
          <a:p>
            <a:pPr marL="800100" lvl="1" indent="-342900">
              <a:buFont typeface="Arial" panose="020B0604020202020204" pitchFamily="34" charset="0"/>
              <a:buChar char="•"/>
            </a:pPr>
            <a:r>
              <a:rPr lang="en-US" sz="2400" dirty="0">
                <a:solidFill>
                  <a:srgbClr val="0000FF"/>
                </a:solidFill>
              </a:rPr>
              <a:t>The Board would still like to see a definition of </a:t>
            </a:r>
            <a:r>
              <a:rPr lang="en-US" sz="2400">
                <a:solidFill>
                  <a:srgbClr val="0000FF"/>
                </a:solidFill>
              </a:rPr>
              <a:t>the Coordination </a:t>
            </a:r>
            <a:r>
              <a:rPr lang="en-US" sz="2400" dirty="0">
                <a:solidFill>
                  <a:srgbClr val="0000FF"/>
                </a:solidFill>
              </a:rPr>
              <a:t>Team</a:t>
            </a:r>
          </a:p>
        </p:txBody>
      </p:sp>
    </p:spTree>
    <p:extLst>
      <p:ext uri="{BB962C8B-B14F-4D97-AF65-F5344CB8AC3E}">
        <p14:creationId xmlns:p14="http://schemas.microsoft.com/office/powerpoint/2010/main" val="39930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37A3-FAAB-7441-A383-185B0A445454}"/>
              </a:ext>
            </a:extLst>
          </p:cNvPr>
          <p:cNvSpPr>
            <a:spLocks noGrp="1"/>
          </p:cNvSpPr>
          <p:nvPr>
            <p:ph type="title"/>
          </p:nvPr>
        </p:nvSpPr>
        <p:spPr/>
        <p:txBody>
          <a:bodyPr>
            <a:normAutofit fontScale="90000"/>
          </a:bodyPr>
          <a:lstStyle/>
          <a:p>
            <a:endParaRPr lang="en-US"/>
          </a:p>
        </p:txBody>
      </p:sp>
      <p:pic>
        <p:nvPicPr>
          <p:cNvPr id="8" name="Content Placeholder 7">
            <a:extLst>
              <a:ext uri="{FF2B5EF4-FFF2-40B4-BE49-F238E27FC236}">
                <a16:creationId xmlns:a16="http://schemas.microsoft.com/office/drawing/2014/main" id="{1EB190C9-3357-7748-91C0-3BA6202C2A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680" y="5831"/>
            <a:ext cx="12199507" cy="6447505"/>
          </a:xfrm>
        </p:spPr>
      </p:pic>
      <p:sp>
        <p:nvSpPr>
          <p:cNvPr id="4" name="Date Placeholder 3">
            <a:extLst>
              <a:ext uri="{FF2B5EF4-FFF2-40B4-BE49-F238E27FC236}">
                <a16:creationId xmlns:a16="http://schemas.microsoft.com/office/drawing/2014/main" id="{585A0A41-6EC5-6446-ACBC-00759D24D1F7}"/>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9A2C45BC-8D59-1C4C-ACC5-E7CA316285DA}"/>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28198D53-C9C8-E74B-B9AB-B36961E01449}"/>
              </a:ext>
            </a:extLst>
          </p:cNvPr>
          <p:cNvSpPr>
            <a:spLocks noGrp="1"/>
          </p:cNvSpPr>
          <p:nvPr>
            <p:ph type="sldNum" sz="quarter" idx="12"/>
          </p:nvPr>
        </p:nvSpPr>
        <p:spPr/>
        <p:txBody>
          <a:bodyPr/>
          <a:lstStyle/>
          <a:p>
            <a:fld id="{B392F205-0730-4CE3-A272-4FEB66599712}" type="slidenum">
              <a:rPr lang="fr-FR" smtClean="0"/>
              <a:t>18</a:t>
            </a:fld>
            <a:endParaRPr lang="fr-FR"/>
          </a:p>
        </p:txBody>
      </p:sp>
    </p:spTree>
    <p:extLst>
      <p:ext uri="{BB962C8B-B14F-4D97-AF65-F5344CB8AC3E}">
        <p14:creationId xmlns:p14="http://schemas.microsoft.com/office/powerpoint/2010/main" val="2656567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E78A0-7704-7347-ADFD-72458B1F37CC}"/>
              </a:ext>
            </a:extLst>
          </p:cNvPr>
          <p:cNvSpPr>
            <a:spLocks noGrp="1"/>
          </p:cNvSpPr>
          <p:nvPr>
            <p:ph type="title"/>
          </p:nvPr>
        </p:nvSpPr>
        <p:spPr/>
        <p:txBody>
          <a:bodyPr>
            <a:normAutofit fontScale="90000"/>
          </a:bodyPr>
          <a:lstStyle/>
          <a:p>
            <a:r>
              <a:rPr lang="en-US" dirty="0"/>
              <a:t>WP4: Innovation</a:t>
            </a:r>
          </a:p>
        </p:txBody>
      </p:sp>
      <p:sp>
        <p:nvSpPr>
          <p:cNvPr id="3" name="Content Placeholder 2">
            <a:extLst>
              <a:ext uri="{FF2B5EF4-FFF2-40B4-BE49-F238E27FC236}">
                <a16:creationId xmlns:a16="http://schemas.microsoft.com/office/drawing/2014/main" id="{6AA88084-A0D5-114D-95A2-50A531D06DDF}"/>
              </a:ext>
            </a:extLst>
          </p:cNvPr>
          <p:cNvSpPr>
            <a:spLocks noGrp="1"/>
          </p:cNvSpPr>
          <p:nvPr>
            <p:ph idx="1"/>
          </p:nvPr>
        </p:nvSpPr>
        <p:spPr/>
        <p:txBody>
          <a:bodyPr>
            <a:normAutofit fontScale="92500" lnSpcReduction="10000"/>
          </a:bodyPr>
          <a:lstStyle/>
          <a:p>
            <a:r>
              <a:rPr lang="en-US" dirty="0"/>
              <a:t>Promote the potential applications of mature Accelerator and Magnet technologies to European businesses, with a particular focus on innovative SMEs, which have the potential to apply their expertise to applications for societal needs</a:t>
            </a:r>
          </a:p>
          <a:p>
            <a:r>
              <a:rPr lang="en-US" dirty="0"/>
              <a:t>Identify a European network of commercial organizations, consisting of both large companies and SMEs, that has the potential to innovate in the field of mature Accelerator and Magnet technologies</a:t>
            </a:r>
          </a:p>
          <a:p>
            <a:r>
              <a:rPr lang="en-US" dirty="0"/>
              <a:t>Identify domains of societal applications and potential markets beyond Research Infrastructures that can be developed by these innovative commercial organizations</a:t>
            </a:r>
          </a:p>
          <a:p>
            <a:r>
              <a:rPr lang="en-US" dirty="0"/>
              <a:t>Identify ways to optimize effective engagement between Industry and the Technological Infrastructures to support the development of societal applications by industry</a:t>
            </a:r>
          </a:p>
        </p:txBody>
      </p:sp>
      <p:sp>
        <p:nvSpPr>
          <p:cNvPr id="4" name="Date Placeholder 3">
            <a:extLst>
              <a:ext uri="{FF2B5EF4-FFF2-40B4-BE49-F238E27FC236}">
                <a16:creationId xmlns:a16="http://schemas.microsoft.com/office/drawing/2014/main" id="{FAA65416-4E4A-F246-AAD0-04CC1059C461}"/>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364E04F8-CF8D-7E44-BDEE-BFF2143D257F}"/>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D373CE6A-A53F-0A49-9631-E10605D78AE7}"/>
              </a:ext>
            </a:extLst>
          </p:cNvPr>
          <p:cNvSpPr>
            <a:spLocks noGrp="1"/>
          </p:cNvSpPr>
          <p:nvPr>
            <p:ph type="sldNum" sz="quarter" idx="12"/>
          </p:nvPr>
        </p:nvSpPr>
        <p:spPr/>
        <p:txBody>
          <a:bodyPr/>
          <a:lstStyle/>
          <a:p>
            <a:fld id="{B392F205-0730-4CE3-A272-4FEB66599712}" type="slidenum">
              <a:rPr lang="fr-FR" smtClean="0"/>
              <a:t>19</a:t>
            </a:fld>
            <a:endParaRPr lang="fr-FR"/>
          </a:p>
        </p:txBody>
      </p:sp>
    </p:spTree>
    <p:extLst>
      <p:ext uri="{BB962C8B-B14F-4D97-AF65-F5344CB8AC3E}">
        <p14:creationId xmlns:p14="http://schemas.microsoft.com/office/powerpoint/2010/main" val="363474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67D4C85-FCAA-A149-AB7B-80A721308004}"/>
              </a:ext>
            </a:extLst>
          </p:cNvPr>
          <p:cNvSpPr>
            <a:spLocks noGrp="1"/>
          </p:cNvSpPr>
          <p:nvPr>
            <p:ph type="title"/>
          </p:nvPr>
        </p:nvSpPr>
        <p:spPr/>
        <p:txBody>
          <a:bodyPr>
            <a:normAutofit fontScale="90000"/>
          </a:bodyPr>
          <a:lstStyle/>
          <a:p>
            <a:r>
              <a:rPr lang="en-US" dirty="0"/>
              <a:t>Role of the Advisory Group</a:t>
            </a:r>
          </a:p>
        </p:txBody>
      </p:sp>
      <p:sp>
        <p:nvSpPr>
          <p:cNvPr id="7" name="Content Placeholder 6">
            <a:extLst>
              <a:ext uri="{FF2B5EF4-FFF2-40B4-BE49-F238E27FC236}">
                <a16:creationId xmlns:a16="http://schemas.microsoft.com/office/drawing/2014/main" id="{D79C3430-212C-F148-A28E-55A952FA224F}"/>
              </a:ext>
            </a:extLst>
          </p:cNvPr>
          <p:cNvSpPr>
            <a:spLocks noGrp="1"/>
          </p:cNvSpPr>
          <p:nvPr>
            <p:ph idx="1"/>
          </p:nvPr>
        </p:nvSpPr>
        <p:spPr/>
        <p:txBody>
          <a:bodyPr/>
          <a:lstStyle/>
          <a:p>
            <a:r>
              <a:rPr lang="en-US" dirty="0"/>
              <a:t>The role of the Advisory Group is to assist the AMICI Steering Committee, including the coordinator and the work package leaders, to produce their promised deliverables, and particularly those involving a strong industrial participation</a:t>
            </a:r>
            <a:br>
              <a:rPr lang="en-US" dirty="0"/>
            </a:br>
            <a:endParaRPr lang="en-US" dirty="0"/>
          </a:p>
          <a:p>
            <a:pPr marL="0" indent="0">
              <a:buNone/>
            </a:pPr>
            <a:endParaRPr lang="en-US" dirty="0"/>
          </a:p>
        </p:txBody>
      </p:sp>
      <p:sp>
        <p:nvSpPr>
          <p:cNvPr id="3" name="Date Placeholder 2">
            <a:extLst>
              <a:ext uri="{FF2B5EF4-FFF2-40B4-BE49-F238E27FC236}">
                <a16:creationId xmlns:a16="http://schemas.microsoft.com/office/drawing/2014/main" id="{AAF7F9CE-783A-CA43-93DA-181ED74C02CD}"/>
              </a:ext>
            </a:extLst>
          </p:cNvPr>
          <p:cNvSpPr>
            <a:spLocks noGrp="1"/>
          </p:cNvSpPr>
          <p:nvPr>
            <p:ph type="dt" sz="half" idx="10"/>
          </p:nvPr>
        </p:nvSpPr>
        <p:spPr/>
        <p:txBody>
          <a:bodyPr/>
          <a:lstStyle/>
          <a:p>
            <a:r>
              <a:rPr lang="en-US"/>
              <a:t>9-10/10/2019, Paris-Saclay</a:t>
            </a:r>
            <a:endParaRPr lang="en-US" dirty="0"/>
          </a:p>
        </p:txBody>
      </p:sp>
      <p:sp>
        <p:nvSpPr>
          <p:cNvPr id="4" name="Footer Placeholder 3">
            <a:extLst>
              <a:ext uri="{FF2B5EF4-FFF2-40B4-BE49-F238E27FC236}">
                <a16:creationId xmlns:a16="http://schemas.microsoft.com/office/drawing/2014/main" id="{E5ABB19F-9898-214F-84CC-D62AABD0F472}"/>
              </a:ext>
            </a:extLst>
          </p:cNvPr>
          <p:cNvSpPr>
            <a:spLocks noGrp="1"/>
          </p:cNvSpPr>
          <p:nvPr>
            <p:ph type="ftr" sz="quarter" idx="11"/>
          </p:nvPr>
        </p:nvSpPr>
        <p:spPr/>
        <p:txBody>
          <a:bodyPr/>
          <a:lstStyle/>
          <a:p>
            <a:r>
              <a:rPr lang="en-GB" dirty="0"/>
              <a:t>3rd Annual Meeting</a:t>
            </a:r>
            <a:endParaRPr lang="en-US" dirty="0"/>
          </a:p>
        </p:txBody>
      </p:sp>
      <p:sp>
        <p:nvSpPr>
          <p:cNvPr id="5" name="Slide Number Placeholder 4">
            <a:extLst>
              <a:ext uri="{FF2B5EF4-FFF2-40B4-BE49-F238E27FC236}">
                <a16:creationId xmlns:a16="http://schemas.microsoft.com/office/drawing/2014/main" id="{BCDC2758-6ED6-8F49-8C8A-FD42184CCF40}"/>
              </a:ext>
            </a:extLst>
          </p:cNvPr>
          <p:cNvSpPr>
            <a:spLocks noGrp="1"/>
          </p:cNvSpPr>
          <p:nvPr>
            <p:ph type="sldNum" sz="quarter" idx="12"/>
          </p:nvPr>
        </p:nvSpPr>
        <p:spPr/>
        <p:txBody>
          <a:bodyPr/>
          <a:lstStyle/>
          <a:p>
            <a:fld id="{0F953CB8-DBD3-4A3C-9D87-8FE85FADDDAF}" type="slidenum">
              <a:rPr lang="en-US" smtClean="0"/>
              <a:t>2</a:t>
            </a:fld>
            <a:endParaRPr lang="en-US" dirty="0"/>
          </a:p>
        </p:txBody>
      </p:sp>
    </p:spTree>
    <p:extLst>
      <p:ext uri="{BB962C8B-B14F-4D97-AF65-F5344CB8AC3E}">
        <p14:creationId xmlns:p14="http://schemas.microsoft.com/office/powerpoint/2010/main" val="3049232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E371-7D63-1845-BBBB-B0E01DFA5239}"/>
              </a:ext>
            </a:extLst>
          </p:cNvPr>
          <p:cNvSpPr>
            <a:spLocks noGrp="1"/>
          </p:cNvSpPr>
          <p:nvPr>
            <p:ph type="title"/>
          </p:nvPr>
        </p:nvSpPr>
        <p:spPr/>
        <p:txBody>
          <a:bodyPr>
            <a:normAutofit fontScale="90000"/>
          </a:bodyPr>
          <a:lstStyle/>
          <a:p>
            <a:r>
              <a:rPr lang="en-US" dirty="0"/>
              <a:t>Comments on Innovation</a:t>
            </a:r>
          </a:p>
        </p:txBody>
      </p:sp>
      <p:sp>
        <p:nvSpPr>
          <p:cNvPr id="3" name="Content Placeholder 2">
            <a:extLst>
              <a:ext uri="{FF2B5EF4-FFF2-40B4-BE49-F238E27FC236}">
                <a16:creationId xmlns:a16="http://schemas.microsoft.com/office/drawing/2014/main" id="{69D9968F-4910-1D4B-ACAF-0AD583A1D472}"/>
              </a:ext>
            </a:extLst>
          </p:cNvPr>
          <p:cNvSpPr>
            <a:spLocks noGrp="1"/>
          </p:cNvSpPr>
          <p:nvPr>
            <p:ph idx="1"/>
          </p:nvPr>
        </p:nvSpPr>
        <p:spPr/>
        <p:txBody>
          <a:bodyPr/>
          <a:lstStyle/>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Technical demands are often at the limits of physics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Requires prototyping and limitation of risks (avoid penalties)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Requires close cooperation between research labs and SME industries</a:t>
            </a:r>
          </a:p>
          <a:p>
            <a:pPr marL="285750" lvl="1" defTabSz="536433">
              <a:lnSpc>
                <a:spcPts val="2464"/>
              </a:lnSpc>
              <a:spcBef>
                <a:spcPts val="0"/>
              </a:spcBef>
              <a:spcAft>
                <a:spcPts val="600"/>
              </a:spcAft>
              <a:buClr>
                <a:srgbClr val="464646"/>
              </a:buClr>
              <a:buSzPct val="100000"/>
              <a:tabLst>
                <a:tab pos="628650" algn="l"/>
              </a:tabLst>
              <a:defRPr/>
            </a:pPr>
            <a:endParaRPr lang="en-US" sz="700" dirty="0">
              <a:solidFill>
                <a:srgbClr val="0000FF"/>
              </a:solidFill>
            </a:endParaRPr>
          </a:p>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Technology Transfer between Research Labs and Industries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This is key for SME companies – synergies to other industrial projects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Beneficial for both: Research Labs and Industries (IP; licensing)</a:t>
            </a:r>
          </a:p>
          <a:p>
            <a:pPr marL="285750" lvl="1" defTabSz="536433">
              <a:lnSpc>
                <a:spcPts val="2464"/>
              </a:lnSpc>
              <a:spcBef>
                <a:spcPts val="0"/>
              </a:spcBef>
              <a:spcAft>
                <a:spcPts val="600"/>
              </a:spcAft>
              <a:buClr>
                <a:srgbClr val="464646"/>
              </a:buClr>
              <a:buSzPct val="100000"/>
              <a:tabLst>
                <a:tab pos="628650" algn="l"/>
              </a:tabLst>
              <a:defRPr/>
            </a:pPr>
            <a:endParaRPr lang="en-US" dirty="0">
              <a:solidFill>
                <a:srgbClr val="0000FF"/>
              </a:solidFill>
            </a:endParaRPr>
          </a:p>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Flexibility for superior technical solutions </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SME companies are capable to offer innovative solutions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Take benefit from Industrial know-how</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Take benefit from standardization and synergies between Contracts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Continuous overall cost improvements (competition works well)</a:t>
            </a:r>
          </a:p>
        </p:txBody>
      </p:sp>
      <p:sp>
        <p:nvSpPr>
          <p:cNvPr id="4" name="Date Placeholder 3">
            <a:extLst>
              <a:ext uri="{FF2B5EF4-FFF2-40B4-BE49-F238E27FC236}">
                <a16:creationId xmlns:a16="http://schemas.microsoft.com/office/drawing/2014/main" id="{166E451B-50A3-6A41-B4F6-4CCBB0240A78}"/>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A8016541-D376-D249-8C2F-14D749A3671C}"/>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F9F2B253-4101-894B-BE59-CC90E6180A76}"/>
              </a:ext>
            </a:extLst>
          </p:cNvPr>
          <p:cNvSpPr>
            <a:spLocks noGrp="1"/>
          </p:cNvSpPr>
          <p:nvPr>
            <p:ph type="sldNum" sz="quarter" idx="12"/>
          </p:nvPr>
        </p:nvSpPr>
        <p:spPr/>
        <p:txBody>
          <a:bodyPr/>
          <a:lstStyle/>
          <a:p>
            <a:fld id="{B392F205-0730-4CE3-A272-4FEB66599712}" type="slidenum">
              <a:rPr lang="fr-FR" smtClean="0"/>
              <a:t>20</a:t>
            </a:fld>
            <a:endParaRPr lang="fr-FR"/>
          </a:p>
        </p:txBody>
      </p:sp>
      <p:sp>
        <p:nvSpPr>
          <p:cNvPr id="7" name="TextBox 6">
            <a:extLst>
              <a:ext uri="{FF2B5EF4-FFF2-40B4-BE49-F238E27FC236}">
                <a16:creationId xmlns:a16="http://schemas.microsoft.com/office/drawing/2014/main" id="{63898FE7-5FF8-024A-99C4-9B688367A92E}"/>
              </a:ext>
            </a:extLst>
          </p:cNvPr>
          <p:cNvSpPr txBox="1"/>
          <p:nvPr/>
        </p:nvSpPr>
        <p:spPr>
          <a:xfrm>
            <a:off x="7680176" y="6356351"/>
            <a:ext cx="3250442" cy="369332"/>
          </a:xfrm>
          <a:prstGeom prst="rect">
            <a:avLst/>
          </a:prstGeom>
          <a:noFill/>
        </p:spPr>
        <p:txBody>
          <a:bodyPr wrap="none" rtlCol="0">
            <a:spAutoFit/>
          </a:bodyPr>
          <a:lstStyle/>
          <a:p>
            <a:r>
              <a:rPr lang="en-US" dirty="0"/>
              <a:t>Courtesy of Josef Troxler (OCEM)</a:t>
            </a:r>
          </a:p>
        </p:txBody>
      </p:sp>
    </p:spTree>
    <p:extLst>
      <p:ext uri="{BB962C8B-B14F-4D97-AF65-F5344CB8AC3E}">
        <p14:creationId xmlns:p14="http://schemas.microsoft.com/office/powerpoint/2010/main" val="3711682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54FA-F271-B743-A6EA-099B9457EE64}"/>
              </a:ext>
            </a:extLst>
          </p:cNvPr>
          <p:cNvSpPr>
            <a:spLocks noGrp="1"/>
          </p:cNvSpPr>
          <p:nvPr>
            <p:ph type="title"/>
          </p:nvPr>
        </p:nvSpPr>
        <p:spPr/>
        <p:txBody>
          <a:bodyPr>
            <a:normAutofit fontScale="90000"/>
          </a:bodyPr>
          <a:lstStyle/>
          <a:p>
            <a:r>
              <a:rPr lang="en-US" dirty="0"/>
              <a:t>WP5: Industrialization</a:t>
            </a:r>
          </a:p>
        </p:txBody>
      </p:sp>
      <p:sp>
        <p:nvSpPr>
          <p:cNvPr id="3" name="Content Placeholder 2">
            <a:extLst>
              <a:ext uri="{FF2B5EF4-FFF2-40B4-BE49-F238E27FC236}">
                <a16:creationId xmlns:a16="http://schemas.microsoft.com/office/drawing/2014/main" id="{93473728-5776-FA49-8BD1-B7629BE49E25}"/>
              </a:ext>
            </a:extLst>
          </p:cNvPr>
          <p:cNvSpPr>
            <a:spLocks noGrp="1"/>
          </p:cNvSpPr>
          <p:nvPr>
            <p:ph idx="1"/>
          </p:nvPr>
        </p:nvSpPr>
        <p:spPr/>
        <p:txBody>
          <a:bodyPr>
            <a:normAutofit/>
          </a:bodyPr>
          <a:lstStyle/>
          <a:p>
            <a:r>
              <a:rPr lang="en-US" dirty="0"/>
              <a:t>Sensitize and train the industrial companies in the needs, the know-hows, the techniques, the methods and the quality standards of laboratories developing accelerator and superconducting magnet technologies in their Technological Infrastructures </a:t>
            </a:r>
          </a:p>
          <a:p>
            <a:r>
              <a:rPr lang="en-US" dirty="0"/>
              <a:t>Industrialization of technologies involved in accelerator related activities will foster innovation and place European Industries in a position to take a major part in the construction of new Research Infrastructures in Europe and worldwide</a:t>
            </a:r>
          </a:p>
          <a:p>
            <a:r>
              <a:rPr lang="en-US" dirty="0"/>
              <a:t>Activities aiming to understand how to standardize basic knowledges and general safety procedures will be performed</a:t>
            </a:r>
          </a:p>
        </p:txBody>
      </p:sp>
      <p:sp>
        <p:nvSpPr>
          <p:cNvPr id="4" name="Date Placeholder 3">
            <a:extLst>
              <a:ext uri="{FF2B5EF4-FFF2-40B4-BE49-F238E27FC236}">
                <a16:creationId xmlns:a16="http://schemas.microsoft.com/office/drawing/2014/main" id="{B2F68A8B-A762-ED45-A5B8-48CE645D0AF0}"/>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D003D804-5A2E-444A-A95B-90A548B16BA5}"/>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CF1B53FC-A8A6-D24B-9E29-300CCDF98D86}"/>
              </a:ext>
            </a:extLst>
          </p:cNvPr>
          <p:cNvSpPr>
            <a:spLocks noGrp="1"/>
          </p:cNvSpPr>
          <p:nvPr>
            <p:ph type="sldNum" sz="quarter" idx="12"/>
          </p:nvPr>
        </p:nvSpPr>
        <p:spPr/>
        <p:txBody>
          <a:bodyPr/>
          <a:lstStyle/>
          <a:p>
            <a:fld id="{B392F205-0730-4CE3-A272-4FEB66599712}" type="slidenum">
              <a:rPr lang="fr-FR" smtClean="0"/>
              <a:t>21</a:t>
            </a:fld>
            <a:endParaRPr lang="fr-FR"/>
          </a:p>
        </p:txBody>
      </p:sp>
    </p:spTree>
    <p:extLst>
      <p:ext uri="{BB962C8B-B14F-4D97-AF65-F5344CB8AC3E}">
        <p14:creationId xmlns:p14="http://schemas.microsoft.com/office/powerpoint/2010/main" val="41292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AAFBF-E34E-3443-B54C-2A857A2B499C}"/>
              </a:ext>
            </a:extLst>
          </p:cNvPr>
          <p:cNvSpPr>
            <a:spLocks noGrp="1"/>
          </p:cNvSpPr>
          <p:nvPr>
            <p:ph type="title"/>
          </p:nvPr>
        </p:nvSpPr>
        <p:spPr/>
        <p:txBody>
          <a:bodyPr>
            <a:normAutofit fontScale="90000"/>
          </a:bodyPr>
          <a:lstStyle/>
          <a:p>
            <a:r>
              <a:rPr lang="en-US" dirty="0"/>
              <a:t>WP5: Industrialization</a:t>
            </a:r>
          </a:p>
        </p:txBody>
      </p:sp>
      <p:sp>
        <p:nvSpPr>
          <p:cNvPr id="3" name="Content Placeholder 2">
            <a:extLst>
              <a:ext uri="{FF2B5EF4-FFF2-40B4-BE49-F238E27FC236}">
                <a16:creationId xmlns:a16="http://schemas.microsoft.com/office/drawing/2014/main" id="{5FD4EF29-7968-A742-9424-FEECFDAFB386}"/>
              </a:ext>
            </a:extLst>
          </p:cNvPr>
          <p:cNvSpPr>
            <a:spLocks noGrp="1"/>
          </p:cNvSpPr>
          <p:nvPr>
            <p:ph idx="1"/>
          </p:nvPr>
        </p:nvSpPr>
        <p:spPr/>
        <p:txBody>
          <a:bodyPr/>
          <a:lstStyle/>
          <a:p>
            <a:r>
              <a:rPr lang="en-US" dirty="0">
                <a:solidFill>
                  <a:srgbClr val="0000FF"/>
                </a:solidFill>
              </a:rPr>
              <a:t>Members of the Advisory Board were concerned that they were not involved in the industrialization process early enough</a:t>
            </a:r>
          </a:p>
          <a:p>
            <a:r>
              <a:rPr lang="en-US" dirty="0">
                <a:solidFill>
                  <a:srgbClr val="0000FF"/>
                </a:solidFill>
              </a:rPr>
              <a:t>If industry is to gain the know-how, they must be involved in design and prototyping, not just build-to-print</a:t>
            </a:r>
          </a:p>
          <a:p>
            <a:endParaRPr lang="en-US" dirty="0">
              <a:solidFill>
                <a:srgbClr val="0000FF"/>
              </a:solidFill>
            </a:endParaRPr>
          </a:p>
          <a:p>
            <a:r>
              <a:rPr lang="en-US" dirty="0">
                <a:solidFill>
                  <a:srgbClr val="0000FF"/>
                </a:solidFill>
              </a:rPr>
              <a:t>Here are the preferred model and commercial issues</a:t>
            </a:r>
            <a:r>
              <a:rPr lang="en-US" dirty="0">
                <a:solidFill>
                  <a:srgbClr val="0000FF"/>
                </a:solidFill>
                <a:sym typeface="Wingdings" pitchFamily="2" charset="2"/>
              </a:rPr>
              <a:t>:</a:t>
            </a:r>
            <a:endParaRPr lang="en-US" dirty="0">
              <a:solidFill>
                <a:srgbClr val="0000FF"/>
              </a:solidFill>
            </a:endParaRPr>
          </a:p>
        </p:txBody>
      </p:sp>
      <p:sp>
        <p:nvSpPr>
          <p:cNvPr id="4" name="Date Placeholder 3">
            <a:extLst>
              <a:ext uri="{FF2B5EF4-FFF2-40B4-BE49-F238E27FC236}">
                <a16:creationId xmlns:a16="http://schemas.microsoft.com/office/drawing/2014/main" id="{73D176DA-DCC1-2942-B3F1-DBBD520EEB62}"/>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8FC1BEB7-472C-5448-A422-1E79F48A714E}"/>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B829EFAD-F5B0-3245-AD8B-B38B63E4B73F}"/>
              </a:ext>
            </a:extLst>
          </p:cNvPr>
          <p:cNvSpPr>
            <a:spLocks noGrp="1"/>
          </p:cNvSpPr>
          <p:nvPr>
            <p:ph type="sldNum" sz="quarter" idx="12"/>
          </p:nvPr>
        </p:nvSpPr>
        <p:spPr/>
        <p:txBody>
          <a:bodyPr/>
          <a:lstStyle/>
          <a:p>
            <a:fld id="{B392F205-0730-4CE3-A272-4FEB66599712}" type="slidenum">
              <a:rPr lang="fr-FR" smtClean="0"/>
              <a:t>22</a:t>
            </a:fld>
            <a:endParaRPr lang="fr-FR"/>
          </a:p>
        </p:txBody>
      </p:sp>
    </p:spTree>
    <p:extLst>
      <p:ext uri="{BB962C8B-B14F-4D97-AF65-F5344CB8AC3E}">
        <p14:creationId xmlns:p14="http://schemas.microsoft.com/office/powerpoint/2010/main" val="2221219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1ADFA-D4A1-BF42-ABC8-B49B9A0DFCB0}"/>
              </a:ext>
            </a:extLst>
          </p:cNvPr>
          <p:cNvSpPr>
            <a:spLocks noGrp="1"/>
          </p:cNvSpPr>
          <p:nvPr>
            <p:ph type="title"/>
          </p:nvPr>
        </p:nvSpPr>
        <p:spPr>
          <a:xfrm>
            <a:off x="815412" y="64329"/>
            <a:ext cx="11376587" cy="576064"/>
          </a:xfrm>
        </p:spPr>
        <p:txBody>
          <a:bodyPr>
            <a:normAutofit fontScale="90000"/>
          </a:bodyPr>
          <a:lstStyle/>
          <a:p>
            <a:r>
              <a:rPr lang="en-US" dirty="0"/>
              <a:t>             Cooperation Model Industries - Research Labs</a:t>
            </a:r>
          </a:p>
        </p:txBody>
      </p:sp>
      <p:sp>
        <p:nvSpPr>
          <p:cNvPr id="13" name="Content Placeholder 12">
            <a:extLst>
              <a:ext uri="{FF2B5EF4-FFF2-40B4-BE49-F238E27FC236}">
                <a16:creationId xmlns:a16="http://schemas.microsoft.com/office/drawing/2014/main" id="{B5B6B69E-9179-284C-A02F-7AB08596C6F3}"/>
              </a:ext>
            </a:extLst>
          </p:cNvPr>
          <p:cNvSpPr>
            <a:spLocks noGrp="1"/>
          </p:cNvSpPr>
          <p:nvPr>
            <p:ph idx="1"/>
          </p:nvPr>
        </p:nvSpPr>
        <p:spPr/>
        <p:txBody>
          <a:bodyPr/>
          <a:lstStyle/>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Early involvement of industry during design phase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Conceptual work</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Layout and space requirements, time scale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Preparation of preliminary technical specifications</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Design (R&amp;D) Contracts for complex parts</a:t>
            </a:r>
            <a:endParaRPr lang="en-US" sz="700" dirty="0">
              <a:solidFill>
                <a:srgbClr val="0000FF"/>
              </a:solidFill>
            </a:endParaRPr>
          </a:p>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Tender procedures for Prototype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Reducing technical risks for supplier as well as for the laboratory </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Prototype testing during preparation of tendering process</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Qualification for next tendering step</a:t>
            </a:r>
            <a:endParaRPr lang="en-US" sz="600" dirty="0">
              <a:solidFill>
                <a:srgbClr val="0000FF"/>
              </a:solidFill>
            </a:endParaRPr>
          </a:p>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Tender process for Series production</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Specifications based on experience with prototype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Accelerated process for fast production release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Built-to print requests are not the preferred solution</a:t>
            </a:r>
          </a:p>
        </p:txBody>
      </p:sp>
      <p:sp>
        <p:nvSpPr>
          <p:cNvPr id="4" name="Date Placeholder 3">
            <a:extLst>
              <a:ext uri="{FF2B5EF4-FFF2-40B4-BE49-F238E27FC236}">
                <a16:creationId xmlns:a16="http://schemas.microsoft.com/office/drawing/2014/main" id="{D4B9E100-FB1D-8F44-870F-F43942B23DC6}"/>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D625783A-1049-364E-BF86-7435F9A6F318}"/>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845937F2-4BEA-EA49-A9BD-8975F845B307}"/>
              </a:ext>
            </a:extLst>
          </p:cNvPr>
          <p:cNvSpPr>
            <a:spLocks noGrp="1"/>
          </p:cNvSpPr>
          <p:nvPr>
            <p:ph type="sldNum" sz="quarter" idx="12"/>
          </p:nvPr>
        </p:nvSpPr>
        <p:spPr/>
        <p:txBody>
          <a:bodyPr/>
          <a:lstStyle/>
          <a:p>
            <a:fld id="{B392F205-0730-4CE3-A272-4FEB66599712}" type="slidenum">
              <a:rPr lang="fr-FR" smtClean="0"/>
              <a:pPr/>
              <a:t>23</a:t>
            </a:fld>
            <a:endParaRPr lang="fr-FR"/>
          </a:p>
        </p:txBody>
      </p:sp>
      <p:sp>
        <p:nvSpPr>
          <p:cNvPr id="14" name="TextBox 13">
            <a:extLst>
              <a:ext uri="{FF2B5EF4-FFF2-40B4-BE49-F238E27FC236}">
                <a16:creationId xmlns:a16="http://schemas.microsoft.com/office/drawing/2014/main" id="{587FB741-5EEC-6045-AC49-D85C7452E206}"/>
              </a:ext>
            </a:extLst>
          </p:cNvPr>
          <p:cNvSpPr txBox="1"/>
          <p:nvPr/>
        </p:nvSpPr>
        <p:spPr>
          <a:xfrm>
            <a:off x="7968208" y="6453336"/>
            <a:ext cx="3222870" cy="369332"/>
          </a:xfrm>
          <a:prstGeom prst="rect">
            <a:avLst/>
          </a:prstGeom>
          <a:noFill/>
        </p:spPr>
        <p:txBody>
          <a:bodyPr wrap="none" rtlCol="0">
            <a:spAutoFit/>
          </a:bodyPr>
          <a:lstStyle/>
          <a:p>
            <a:r>
              <a:rPr lang="en-US" dirty="0">
                <a:sym typeface="Wingdings" pitchFamily="2" charset="2"/>
              </a:rPr>
              <a:t>Courtesy of Josef Troxler (OCEM)</a:t>
            </a:r>
            <a:endParaRPr lang="en-US" dirty="0"/>
          </a:p>
        </p:txBody>
      </p:sp>
    </p:spTree>
    <p:extLst>
      <p:ext uri="{BB962C8B-B14F-4D97-AF65-F5344CB8AC3E}">
        <p14:creationId xmlns:p14="http://schemas.microsoft.com/office/powerpoint/2010/main" val="3495111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1AAC4-4AA6-A248-B2D5-5A8654D828C8}"/>
              </a:ext>
            </a:extLst>
          </p:cNvPr>
          <p:cNvSpPr>
            <a:spLocks noGrp="1"/>
          </p:cNvSpPr>
          <p:nvPr>
            <p:ph type="title"/>
          </p:nvPr>
        </p:nvSpPr>
        <p:spPr/>
        <p:txBody>
          <a:bodyPr>
            <a:normAutofit fontScale="90000"/>
          </a:bodyPr>
          <a:lstStyle/>
          <a:p>
            <a:r>
              <a:rPr lang="en-US" dirty="0"/>
              <a:t>Commercial Issues</a:t>
            </a:r>
          </a:p>
        </p:txBody>
      </p:sp>
      <p:sp>
        <p:nvSpPr>
          <p:cNvPr id="3" name="Content Placeholder 2">
            <a:extLst>
              <a:ext uri="{FF2B5EF4-FFF2-40B4-BE49-F238E27FC236}">
                <a16:creationId xmlns:a16="http://schemas.microsoft.com/office/drawing/2014/main" id="{DC86D8B7-1F13-7D44-B45D-0F8170C06C50}"/>
              </a:ext>
            </a:extLst>
          </p:cNvPr>
          <p:cNvSpPr>
            <a:spLocks noGrp="1"/>
          </p:cNvSpPr>
          <p:nvPr>
            <p:ph idx="1"/>
          </p:nvPr>
        </p:nvSpPr>
        <p:spPr/>
        <p:txBody>
          <a:bodyPr/>
          <a:lstStyle/>
          <a:p>
            <a:pPr marL="0" lvl="1" indent="0" defTabSz="536433">
              <a:lnSpc>
                <a:spcPts val="2464"/>
              </a:lnSpc>
              <a:spcBef>
                <a:spcPts val="0"/>
              </a:spcBef>
              <a:spcAft>
                <a:spcPts val="600"/>
              </a:spcAft>
              <a:buClr>
                <a:srgbClr val="464646"/>
              </a:buClr>
              <a:buSzPct val="100000"/>
              <a:buNone/>
              <a:tabLst>
                <a:tab pos="628650" algn="l"/>
              </a:tabLst>
              <a:defRPr/>
            </a:pPr>
            <a:r>
              <a:rPr lang="en-US" dirty="0">
                <a:solidFill>
                  <a:srgbClr val="0000FF"/>
                </a:solidFill>
              </a:rPr>
              <a:t>Contractual Conditions in tenders with Research Labs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It should be considered that specialized Industries are SME companies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Positive cash flow is always of high importance: </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Advance payments</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Progress payments against milestones</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Performance and Warranty Bonds are often linked to cash flow</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Liabilities can not be unlimited, indirect liabilities to be excluded</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Warranty conditions should be reasonable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Component constraints</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Fast evolution of Controls (software)</a:t>
            </a:r>
          </a:p>
          <a:p>
            <a:pPr marL="285750" lvl="1"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Service and Support Agreements</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Business continuity, permanent improvements and maintenance</a:t>
            </a:r>
          </a:p>
          <a:p>
            <a:pPr marL="552450" lvl="2" indent="-285750" defTabSz="536433">
              <a:lnSpc>
                <a:spcPts val="2464"/>
              </a:lnSpc>
              <a:spcBef>
                <a:spcPts val="0"/>
              </a:spcBef>
              <a:spcAft>
                <a:spcPts val="600"/>
              </a:spcAft>
              <a:buClr>
                <a:srgbClr val="464646"/>
              </a:buClr>
              <a:buSzPct val="100000"/>
              <a:tabLst>
                <a:tab pos="628650" algn="l"/>
              </a:tabLst>
              <a:defRPr/>
            </a:pPr>
            <a:r>
              <a:rPr lang="en-US" dirty="0">
                <a:solidFill>
                  <a:srgbClr val="0000FF"/>
                </a:solidFill>
              </a:rPr>
              <a:t>Optimized operational performance</a:t>
            </a:r>
          </a:p>
        </p:txBody>
      </p:sp>
      <p:sp>
        <p:nvSpPr>
          <p:cNvPr id="4" name="Date Placeholder 3">
            <a:extLst>
              <a:ext uri="{FF2B5EF4-FFF2-40B4-BE49-F238E27FC236}">
                <a16:creationId xmlns:a16="http://schemas.microsoft.com/office/drawing/2014/main" id="{3CE620B4-F2E1-184F-9E54-499A6868066D}"/>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C4B5DA08-7CDB-3C4F-8FB0-8E5506F11F40}"/>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449FC4DB-F111-EA48-B7B5-939DB3F59BEE}"/>
              </a:ext>
            </a:extLst>
          </p:cNvPr>
          <p:cNvSpPr>
            <a:spLocks noGrp="1"/>
          </p:cNvSpPr>
          <p:nvPr>
            <p:ph type="sldNum" sz="quarter" idx="12"/>
          </p:nvPr>
        </p:nvSpPr>
        <p:spPr/>
        <p:txBody>
          <a:bodyPr/>
          <a:lstStyle/>
          <a:p>
            <a:fld id="{B392F205-0730-4CE3-A272-4FEB66599712}" type="slidenum">
              <a:rPr lang="fr-FR" smtClean="0"/>
              <a:t>24</a:t>
            </a:fld>
            <a:endParaRPr lang="fr-FR"/>
          </a:p>
        </p:txBody>
      </p:sp>
      <p:sp>
        <p:nvSpPr>
          <p:cNvPr id="7" name="TextBox 6">
            <a:extLst>
              <a:ext uri="{FF2B5EF4-FFF2-40B4-BE49-F238E27FC236}">
                <a16:creationId xmlns:a16="http://schemas.microsoft.com/office/drawing/2014/main" id="{E3B460EB-2875-AA44-8271-0E6D1BBA5A3B}"/>
              </a:ext>
            </a:extLst>
          </p:cNvPr>
          <p:cNvSpPr txBox="1"/>
          <p:nvPr/>
        </p:nvSpPr>
        <p:spPr>
          <a:xfrm>
            <a:off x="7968208" y="6453336"/>
            <a:ext cx="3222870" cy="369332"/>
          </a:xfrm>
          <a:prstGeom prst="rect">
            <a:avLst/>
          </a:prstGeom>
          <a:noFill/>
        </p:spPr>
        <p:txBody>
          <a:bodyPr wrap="none" rtlCol="0">
            <a:spAutoFit/>
          </a:bodyPr>
          <a:lstStyle/>
          <a:p>
            <a:r>
              <a:rPr lang="en-US" dirty="0">
                <a:sym typeface="Wingdings" pitchFamily="2" charset="2"/>
              </a:rPr>
              <a:t>Courtesy of Josef Troxler (OCEM)</a:t>
            </a:r>
            <a:endParaRPr lang="en-US" dirty="0"/>
          </a:p>
        </p:txBody>
      </p:sp>
    </p:spTree>
    <p:extLst>
      <p:ext uri="{BB962C8B-B14F-4D97-AF65-F5344CB8AC3E}">
        <p14:creationId xmlns:p14="http://schemas.microsoft.com/office/powerpoint/2010/main" val="262584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91B5-4FDC-F249-B83C-B612035F1629}"/>
              </a:ext>
            </a:extLst>
          </p:cNvPr>
          <p:cNvSpPr>
            <a:spLocks noGrp="1"/>
          </p:cNvSpPr>
          <p:nvPr>
            <p:ph type="title"/>
          </p:nvPr>
        </p:nvSpPr>
        <p:spPr/>
        <p:txBody>
          <a:bodyPr>
            <a:normAutofit fontScale="90000"/>
          </a:bodyPr>
          <a:lstStyle/>
          <a:p>
            <a:r>
              <a:rPr lang="en-US" dirty="0"/>
              <a:t>Conclusions</a:t>
            </a:r>
          </a:p>
        </p:txBody>
      </p:sp>
      <p:sp>
        <p:nvSpPr>
          <p:cNvPr id="3" name="Content Placeholder 2">
            <a:extLst>
              <a:ext uri="{FF2B5EF4-FFF2-40B4-BE49-F238E27FC236}">
                <a16:creationId xmlns:a16="http://schemas.microsoft.com/office/drawing/2014/main" id="{D0701B49-0F74-2546-BACC-4731468A7489}"/>
              </a:ext>
            </a:extLst>
          </p:cNvPr>
          <p:cNvSpPr>
            <a:spLocks noGrp="1"/>
          </p:cNvSpPr>
          <p:nvPr>
            <p:ph idx="1"/>
          </p:nvPr>
        </p:nvSpPr>
        <p:spPr/>
        <p:txBody>
          <a:bodyPr/>
          <a:lstStyle/>
          <a:p>
            <a:r>
              <a:rPr lang="en-US" dirty="0">
                <a:solidFill>
                  <a:srgbClr val="0000FF"/>
                </a:solidFill>
              </a:rPr>
              <a:t>There should be time left in the schedule between the Advisory Board meetings and the presentation of the conclusions to the Steering Committee to enable the recommendations to be structured and therefore be more useful</a:t>
            </a:r>
          </a:p>
          <a:p>
            <a:pPr lvl="2"/>
            <a:endParaRPr lang="en-US" dirty="0">
              <a:solidFill>
                <a:srgbClr val="0000FF"/>
              </a:solidFill>
            </a:endParaRPr>
          </a:p>
          <a:p>
            <a:r>
              <a:rPr lang="en-US" dirty="0">
                <a:solidFill>
                  <a:srgbClr val="0000FF"/>
                </a:solidFill>
              </a:rPr>
              <a:t>The Advisory Board should consist of industrial representatives</a:t>
            </a:r>
          </a:p>
          <a:p>
            <a:pPr lvl="2"/>
            <a:endParaRPr lang="en-US" dirty="0">
              <a:solidFill>
                <a:srgbClr val="0000FF"/>
              </a:solidFill>
            </a:endParaRPr>
          </a:p>
          <a:p>
            <a:r>
              <a:rPr lang="en-US" dirty="0">
                <a:solidFill>
                  <a:srgbClr val="0000FF"/>
                </a:solidFill>
              </a:rPr>
              <a:t>The Chairperson of the Advisory Board has to do actual work</a:t>
            </a:r>
          </a:p>
          <a:p>
            <a:pPr lvl="1"/>
            <a:r>
              <a:rPr lang="en-US" dirty="0">
                <a:solidFill>
                  <a:srgbClr val="0000FF"/>
                </a:solidFill>
              </a:rPr>
              <a:t>Industrial representatives do not see this work as helping their business</a:t>
            </a:r>
          </a:p>
          <a:p>
            <a:pPr lvl="1"/>
            <a:r>
              <a:rPr lang="en-US" dirty="0">
                <a:solidFill>
                  <a:srgbClr val="0000FF"/>
                </a:solidFill>
              </a:rPr>
              <a:t>The Chairperson needs to be well connected to the Research Infrastructures but not be too closely linked to any one Infrastructure</a:t>
            </a:r>
          </a:p>
          <a:p>
            <a:pPr lvl="1"/>
            <a:endParaRPr lang="en-US" dirty="0">
              <a:solidFill>
                <a:srgbClr val="0000FF"/>
              </a:solidFill>
            </a:endParaRPr>
          </a:p>
        </p:txBody>
      </p:sp>
      <p:sp>
        <p:nvSpPr>
          <p:cNvPr id="4" name="Date Placeholder 3">
            <a:extLst>
              <a:ext uri="{FF2B5EF4-FFF2-40B4-BE49-F238E27FC236}">
                <a16:creationId xmlns:a16="http://schemas.microsoft.com/office/drawing/2014/main" id="{B5D787D4-1EE9-AB44-9192-F9410C56A853}"/>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515D6E22-434C-D04B-A169-2C549E9C5338}"/>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16165331-473F-8B4C-A2C6-AB4300AB27A4}"/>
              </a:ext>
            </a:extLst>
          </p:cNvPr>
          <p:cNvSpPr>
            <a:spLocks noGrp="1"/>
          </p:cNvSpPr>
          <p:nvPr>
            <p:ph type="sldNum" sz="quarter" idx="12"/>
          </p:nvPr>
        </p:nvSpPr>
        <p:spPr/>
        <p:txBody>
          <a:bodyPr/>
          <a:lstStyle/>
          <a:p>
            <a:fld id="{B392F205-0730-4CE3-A272-4FEB66599712}" type="slidenum">
              <a:rPr lang="fr-FR" smtClean="0"/>
              <a:t>25</a:t>
            </a:fld>
            <a:endParaRPr lang="fr-FR" dirty="0"/>
          </a:p>
        </p:txBody>
      </p:sp>
    </p:spTree>
    <p:extLst>
      <p:ext uri="{BB962C8B-B14F-4D97-AF65-F5344CB8AC3E}">
        <p14:creationId xmlns:p14="http://schemas.microsoft.com/office/powerpoint/2010/main" val="227742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99ED1-8528-2F48-8517-8983BB7DC3FA}"/>
              </a:ext>
            </a:extLst>
          </p:cNvPr>
          <p:cNvSpPr>
            <a:spLocks noGrp="1"/>
          </p:cNvSpPr>
          <p:nvPr>
            <p:ph type="title"/>
          </p:nvPr>
        </p:nvSpPr>
        <p:spPr/>
        <p:txBody>
          <a:bodyPr>
            <a:normAutofit fontScale="90000"/>
          </a:bodyPr>
          <a:lstStyle/>
          <a:p>
            <a:r>
              <a:rPr lang="en-US" dirty="0"/>
              <a:t>Organization of the Advisory Group</a:t>
            </a:r>
          </a:p>
        </p:txBody>
      </p:sp>
      <p:sp>
        <p:nvSpPr>
          <p:cNvPr id="3" name="Content Placeholder 2">
            <a:extLst>
              <a:ext uri="{FF2B5EF4-FFF2-40B4-BE49-F238E27FC236}">
                <a16:creationId xmlns:a16="http://schemas.microsoft.com/office/drawing/2014/main" id="{CF8341AD-9C4C-8647-9648-14E348D39F52}"/>
              </a:ext>
            </a:extLst>
          </p:cNvPr>
          <p:cNvSpPr>
            <a:spLocks noGrp="1"/>
          </p:cNvSpPr>
          <p:nvPr>
            <p:ph idx="1"/>
          </p:nvPr>
        </p:nvSpPr>
        <p:spPr/>
        <p:txBody>
          <a:bodyPr/>
          <a:lstStyle/>
          <a:p>
            <a:r>
              <a:rPr lang="en-US" dirty="0"/>
              <a:t>“An Advisory Group will be appointed and steered by the Steering Committee </a:t>
            </a:r>
          </a:p>
          <a:p>
            <a:r>
              <a:rPr lang="en-US" dirty="0"/>
              <a:t>The Advisory Group shall give advice and recommendations on strategic matters to the Steering Committee and report them to the General Assembly </a:t>
            </a:r>
          </a:p>
          <a:p>
            <a:r>
              <a:rPr lang="en-US" dirty="0"/>
              <a:t>“The chair of the Advisory Group will be designated by the Steering Committee and shall be allowed to participate in General Assembly meetings upon invitation but has not any voting rights”</a:t>
            </a:r>
          </a:p>
        </p:txBody>
      </p:sp>
      <p:sp>
        <p:nvSpPr>
          <p:cNvPr id="4" name="Date Placeholder 3">
            <a:extLst>
              <a:ext uri="{FF2B5EF4-FFF2-40B4-BE49-F238E27FC236}">
                <a16:creationId xmlns:a16="http://schemas.microsoft.com/office/drawing/2014/main" id="{BD02DD04-C407-5542-9A44-447CF4456BA7}"/>
              </a:ext>
            </a:extLst>
          </p:cNvPr>
          <p:cNvSpPr>
            <a:spLocks noGrp="1"/>
          </p:cNvSpPr>
          <p:nvPr>
            <p:ph type="dt" sz="half" idx="10"/>
          </p:nvPr>
        </p:nvSpPr>
        <p:spPr/>
        <p:txBody>
          <a:bodyPr/>
          <a:lstStyle/>
          <a:p>
            <a:r>
              <a:rPr lang="en-US"/>
              <a:t>9-10/10/2019, Paris-Saclay</a:t>
            </a:r>
            <a:endParaRPr lang="fr-FR" dirty="0"/>
          </a:p>
        </p:txBody>
      </p:sp>
      <p:sp>
        <p:nvSpPr>
          <p:cNvPr id="5" name="Footer Placeholder 4">
            <a:extLst>
              <a:ext uri="{FF2B5EF4-FFF2-40B4-BE49-F238E27FC236}">
                <a16:creationId xmlns:a16="http://schemas.microsoft.com/office/drawing/2014/main" id="{055ACE4E-24E0-2C4A-9C4E-13B2FB138424}"/>
              </a:ext>
            </a:extLst>
          </p:cNvPr>
          <p:cNvSpPr>
            <a:spLocks noGrp="1"/>
          </p:cNvSpPr>
          <p:nvPr>
            <p:ph type="ftr" sz="quarter" idx="11"/>
          </p:nvPr>
        </p:nvSpPr>
        <p:spPr/>
        <p:txBody>
          <a:bodyPr/>
          <a:lstStyle/>
          <a:p>
            <a:r>
              <a:rPr lang="fr-FR" dirty="0"/>
              <a:t>3rd </a:t>
            </a:r>
            <a:r>
              <a:rPr lang="en-US" dirty="0"/>
              <a:t>Annual</a:t>
            </a:r>
            <a:r>
              <a:rPr lang="fr-FR" dirty="0"/>
              <a:t> Meeting</a:t>
            </a:r>
          </a:p>
        </p:txBody>
      </p:sp>
      <p:sp>
        <p:nvSpPr>
          <p:cNvPr id="6" name="Slide Number Placeholder 5">
            <a:extLst>
              <a:ext uri="{FF2B5EF4-FFF2-40B4-BE49-F238E27FC236}">
                <a16:creationId xmlns:a16="http://schemas.microsoft.com/office/drawing/2014/main" id="{2BC3D0C3-3EDE-484D-9E61-AAD13A8F79F2}"/>
              </a:ext>
            </a:extLst>
          </p:cNvPr>
          <p:cNvSpPr>
            <a:spLocks noGrp="1"/>
          </p:cNvSpPr>
          <p:nvPr>
            <p:ph type="sldNum" sz="quarter" idx="12"/>
          </p:nvPr>
        </p:nvSpPr>
        <p:spPr/>
        <p:txBody>
          <a:bodyPr/>
          <a:lstStyle/>
          <a:p>
            <a:fld id="{B392F205-0730-4CE3-A272-4FEB66599712}" type="slidenum">
              <a:rPr lang="fr-FR" smtClean="0"/>
              <a:pPr/>
              <a:t>3</a:t>
            </a:fld>
            <a:endParaRPr lang="fr-FR"/>
          </a:p>
        </p:txBody>
      </p:sp>
    </p:spTree>
    <p:extLst>
      <p:ext uri="{BB962C8B-B14F-4D97-AF65-F5344CB8AC3E}">
        <p14:creationId xmlns:p14="http://schemas.microsoft.com/office/powerpoint/2010/main" val="3706855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A0F51-889F-6F40-87BC-0B53408F0F51}"/>
              </a:ext>
            </a:extLst>
          </p:cNvPr>
          <p:cNvSpPr>
            <a:spLocks noGrp="1"/>
          </p:cNvSpPr>
          <p:nvPr>
            <p:ph type="title"/>
          </p:nvPr>
        </p:nvSpPr>
        <p:spPr/>
        <p:txBody>
          <a:bodyPr>
            <a:normAutofit fontScale="90000"/>
          </a:bodyPr>
          <a:lstStyle/>
          <a:p>
            <a:r>
              <a:rPr lang="en-US"/>
              <a:t>Group Members</a:t>
            </a:r>
          </a:p>
        </p:txBody>
      </p:sp>
      <p:sp>
        <p:nvSpPr>
          <p:cNvPr id="3" name="Date Placeholder 2">
            <a:extLst>
              <a:ext uri="{FF2B5EF4-FFF2-40B4-BE49-F238E27FC236}">
                <a16:creationId xmlns:a16="http://schemas.microsoft.com/office/drawing/2014/main" id="{EF9F7D97-C702-D54F-A8E0-48483320D7AB}"/>
              </a:ext>
            </a:extLst>
          </p:cNvPr>
          <p:cNvSpPr>
            <a:spLocks noGrp="1"/>
          </p:cNvSpPr>
          <p:nvPr>
            <p:ph type="dt" sz="half" idx="10"/>
          </p:nvPr>
        </p:nvSpPr>
        <p:spPr/>
        <p:txBody>
          <a:bodyPr/>
          <a:lstStyle/>
          <a:p>
            <a:r>
              <a:rPr lang="en-US"/>
              <a:t>9-10/10/2019, Paris-Saclay</a:t>
            </a:r>
          </a:p>
        </p:txBody>
      </p:sp>
      <p:sp>
        <p:nvSpPr>
          <p:cNvPr id="4" name="Footer Placeholder 3">
            <a:extLst>
              <a:ext uri="{FF2B5EF4-FFF2-40B4-BE49-F238E27FC236}">
                <a16:creationId xmlns:a16="http://schemas.microsoft.com/office/drawing/2014/main" id="{5081DDEF-B6EC-8246-A22A-5450CEB4578A}"/>
              </a:ext>
            </a:extLst>
          </p:cNvPr>
          <p:cNvSpPr>
            <a:spLocks noGrp="1"/>
          </p:cNvSpPr>
          <p:nvPr>
            <p:ph type="ftr" sz="quarter" idx="11"/>
          </p:nvPr>
        </p:nvSpPr>
        <p:spPr/>
        <p:txBody>
          <a:bodyPr/>
          <a:lstStyle/>
          <a:p>
            <a:r>
              <a:rPr lang="en-GB"/>
              <a:t>3rd Annual Meeting</a:t>
            </a:r>
            <a:endParaRPr lang="en-US"/>
          </a:p>
        </p:txBody>
      </p:sp>
      <p:sp>
        <p:nvSpPr>
          <p:cNvPr id="5" name="Slide Number Placeholder 4">
            <a:extLst>
              <a:ext uri="{FF2B5EF4-FFF2-40B4-BE49-F238E27FC236}">
                <a16:creationId xmlns:a16="http://schemas.microsoft.com/office/drawing/2014/main" id="{8692242C-2E6D-7F49-9DA9-AD1AEB306451}"/>
              </a:ext>
            </a:extLst>
          </p:cNvPr>
          <p:cNvSpPr>
            <a:spLocks noGrp="1"/>
          </p:cNvSpPr>
          <p:nvPr>
            <p:ph type="sldNum" sz="quarter" idx="12"/>
          </p:nvPr>
        </p:nvSpPr>
        <p:spPr/>
        <p:txBody>
          <a:bodyPr/>
          <a:lstStyle/>
          <a:p>
            <a:fld id="{0F953CB8-DBD3-4A3C-9D87-8FE85FADDDAF}" type="slidenum">
              <a:rPr lang="en-US" smtClean="0"/>
              <a:pPr/>
              <a:t>4</a:t>
            </a:fld>
            <a:endParaRPr lang="en-US"/>
          </a:p>
        </p:txBody>
      </p:sp>
      <p:sp>
        <p:nvSpPr>
          <p:cNvPr id="15" name="Content Placeholder 14">
            <a:extLst>
              <a:ext uri="{FF2B5EF4-FFF2-40B4-BE49-F238E27FC236}">
                <a16:creationId xmlns:a16="http://schemas.microsoft.com/office/drawing/2014/main" id="{A9030035-F4BB-2C40-8AD5-941CB7978CB7}"/>
              </a:ext>
            </a:extLst>
          </p:cNvPr>
          <p:cNvSpPr>
            <a:spLocks noGrp="1"/>
          </p:cNvSpPr>
          <p:nvPr>
            <p:ph idx="1"/>
          </p:nvPr>
        </p:nvSpPr>
        <p:spPr>
          <a:xfrm>
            <a:off x="6226224" y="640393"/>
            <a:ext cx="5486400" cy="6153278"/>
          </a:xfrm>
        </p:spPr>
        <p:txBody>
          <a:bodyPr>
            <a:normAutofit lnSpcReduction="10000"/>
          </a:bodyPr>
          <a:lstStyle/>
          <a:p>
            <a:pPr marL="0" indent="0">
              <a:buNone/>
            </a:pPr>
            <a:r>
              <a:rPr lang="en-US" dirty="0"/>
              <a:t>Members who presented at the AMICI 2</a:t>
            </a:r>
            <a:r>
              <a:rPr lang="en-US" baseline="30000" dirty="0"/>
              <a:t>nd</a:t>
            </a:r>
            <a:r>
              <a:rPr lang="en-US" dirty="0"/>
              <a:t> Industry Forum </a:t>
            </a:r>
          </a:p>
          <a:p>
            <a:pPr marL="0" indent="0">
              <a:spcBef>
                <a:spcPts val="900"/>
              </a:spcBef>
              <a:buNone/>
            </a:pPr>
            <a:r>
              <a:rPr lang="en-US" sz="1800" dirty="0">
                <a:solidFill>
                  <a:srgbClr val="FF0000"/>
                </a:solidFill>
              </a:rPr>
              <a:t>*** Talk by Serge Sierra, Thales</a:t>
            </a:r>
          </a:p>
          <a:p>
            <a:pPr marL="0" indent="0">
              <a:buNone/>
            </a:pPr>
            <a:endParaRPr lang="en-US" sz="1800" dirty="0">
              <a:solidFill>
                <a:srgbClr val="FF0000"/>
              </a:solidFill>
            </a:endParaRPr>
          </a:p>
          <a:p>
            <a:pPr marL="0" indent="0">
              <a:buNone/>
            </a:pPr>
            <a:endParaRPr lang="en-US" sz="1200" dirty="0">
              <a:solidFill>
                <a:srgbClr val="FF0000"/>
              </a:solidFill>
            </a:endParaRPr>
          </a:p>
          <a:p>
            <a:pPr marL="0" indent="0">
              <a:buNone/>
            </a:pPr>
            <a:endParaRPr lang="en-US" sz="1600" dirty="0">
              <a:solidFill>
                <a:srgbClr val="FF0000"/>
              </a:solidFill>
            </a:endParaRPr>
          </a:p>
          <a:p>
            <a:pPr marL="0" lvl="0" indent="0">
              <a:buNone/>
            </a:pPr>
            <a:r>
              <a:rPr lang="en-US" sz="1800" dirty="0">
                <a:solidFill>
                  <a:srgbClr val="FF0000"/>
                </a:solidFill>
              </a:rPr>
              <a:t>***</a:t>
            </a:r>
          </a:p>
          <a:p>
            <a:pPr marL="0" indent="0">
              <a:buNone/>
            </a:pPr>
            <a:r>
              <a:rPr lang="en-US" sz="1800" dirty="0">
                <a:solidFill>
                  <a:srgbClr val="FF0000"/>
                </a:solidFill>
              </a:rPr>
              <a:t>*** Talk by Imran Tahir</a:t>
            </a:r>
            <a:endParaRPr lang="en-US" sz="1200" dirty="0">
              <a:solidFill>
                <a:srgbClr val="FF0000"/>
              </a:solidFill>
            </a:endParaRPr>
          </a:p>
          <a:p>
            <a:pPr marL="0" indent="0">
              <a:buNone/>
            </a:pPr>
            <a:endParaRPr lang="en-US" sz="500" dirty="0">
              <a:solidFill>
                <a:srgbClr val="FF0000"/>
              </a:solidFill>
            </a:endParaRPr>
          </a:p>
          <a:p>
            <a:pPr marL="0" lvl="0" indent="0">
              <a:buNone/>
            </a:pPr>
            <a:r>
              <a:rPr lang="en-US" sz="1800" dirty="0">
                <a:solidFill>
                  <a:srgbClr val="FF0000"/>
                </a:solidFill>
              </a:rPr>
              <a:t>***</a:t>
            </a:r>
            <a:endParaRPr lang="en-US" sz="1200" dirty="0">
              <a:solidFill>
                <a:srgbClr val="FF0000"/>
              </a:solidFill>
            </a:endParaRPr>
          </a:p>
          <a:p>
            <a:pPr marL="0" indent="0">
              <a:spcBef>
                <a:spcPts val="600"/>
              </a:spcBef>
              <a:buNone/>
            </a:pPr>
            <a:r>
              <a:rPr lang="en-US" sz="1800" dirty="0">
                <a:solidFill>
                  <a:srgbClr val="FF0000"/>
                </a:solidFill>
              </a:rPr>
              <a:t>***</a:t>
            </a: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endParaRPr lang="en-US" sz="800" dirty="0">
              <a:solidFill>
                <a:srgbClr val="FF0000"/>
              </a:solidFill>
            </a:endParaRP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endParaRPr lang="en-US" sz="1200" dirty="0">
              <a:solidFill>
                <a:srgbClr val="FF0000"/>
              </a:solidFill>
            </a:endParaRPr>
          </a:p>
          <a:p>
            <a:pPr marL="0" indent="0">
              <a:buNone/>
            </a:pPr>
            <a:r>
              <a:rPr lang="en-US" sz="1800" dirty="0">
                <a:solidFill>
                  <a:srgbClr val="FF0000"/>
                </a:solidFill>
              </a:rPr>
              <a:t>***</a:t>
            </a:r>
          </a:p>
          <a:p>
            <a:pPr marL="0" indent="0">
              <a:buNone/>
            </a:pPr>
            <a:r>
              <a:rPr lang="en-US" sz="1800" dirty="0">
                <a:solidFill>
                  <a:srgbClr val="FF0000"/>
                </a:solidFill>
              </a:rPr>
              <a:t>***</a:t>
            </a:r>
            <a:endParaRPr lang="en-US" sz="1200" dirty="0">
              <a:solidFill>
                <a:srgbClr val="FF0000"/>
              </a:solidFill>
            </a:endParaRPr>
          </a:p>
        </p:txBody>
      </p:sp>
      <p:graphicFrame>
        <p:nvGraphicFramePr>
          <p:cNvPr id="8" name="Content Placeholder 6">
            <a:extLst>
              <a:ext uri="{FF2B5EF4-FFF2-40B4-BE49-F238E27FC236}">
                <a16:creationId xmlns:a16="http://schemas.microsoft.com/office/drawing/2014/main" id="{44A026A0-D1BC-1646-B313-455E71CFF26B}"/>
              </a:ext>
            </a:extLst>
          </p:cNvPr>
          <p:cNvGraphicFramePr>
            <a:graphicFrameLocks/>
          </p:cNvGraphicFramePr>
          <p:nvPr>
            <p:extLst>
              <p:ext uri="{D42A27DB-BD31-4B8C-83A1-F6EECF244321}">
                <p14:modId xmlns:p14="http://schemas.microsoft.com/office/powerpoint/2010/main" val="1024272755"/>
              </p:ext>
            </p:extLst>
          </p:nvPr>
        </p:nvGraphicFramePr>
        <p:xfrm>
          <a:off x="695400" y="928054"/>
          <a:ext cx="5299330" cy="5289553"/>
        </p:xfrm>
        <a:graphic>
          <a:graphicData uri="http://schemas.openxmlformats.org/drawingml/2006/table">
            <a:tbl>
              <a:tblPr/>
              <a:tblGrid>
                <a:gridCol w="1578537">
                  <a:extLst>
                    <a:ext uri="{9D8B030D-6E8A-4147-A177-3AD203B41FA5}">
                      <a16:colId xmlns:a16="http://schemas.microsoft.com/office/drawing/2014/main" val="1686058624"/>
                    </a:ext>
                  </a:extLst>
                </a:gridCol>
                <a:gridCol w="1344529">
                  <a:extLst>
                    <a:ext uri="{9D8B030D-6E8A-4147-A177-3AD203B41FA5}">
                      <a16:colId xmlns:a16="http://schemas.microsoft.com/office/drawing/2014/main" val="430931293"/>
                    </a:ext>
                  </a:extLst>
                </a:gridCol>
                <a:gridCol w="2376264">
                  <a:extLst>
                    <a:ext uri="{9D8B030D-6E8A-4147-A177-3AD203B41FA5}">
                      <a16:colId xmlns:a16="http://schemas.microsoft.com/office/drawing/2014/main" val="4239295562"/>
                    </a:ext>
                  </a:extLst>
                </a:gridCol>
              </a:tblGrid>
              <a:tr h="579286">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0000"/>
                          </a:solidFill>
                          <a:effectLst/>
                          <a:latin typeface="+mj-lt"/>
                        </a:rPr>
                        <a:t>Name</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0000"/>
                          </a:solidFill>
                          <a:effectLst/>
                          <a:latin typeface="+mj-lt"/>
                        </a:rPr>
                        <a:t>First name</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kern="1200" dirty="0">
                          <a:solidFill>
                            <a:srgbClr val="000000"/>
                          </a:solidFill>
                          <a:effectLst/>
                          <a:latin typeface="+mj-lt"/>
                          <a:ea typeface="+mn-ea"/>
                          <a:cs typeface="+mn-cs"/>
                        </a:rPr>
                        <a:t>Company</a:t>
                      </a:r>
                    </a:p>
                  </a:txBody>
                  <a:tcPr marL="91166" marR="91166" marT="45583" marB="45583" anchor="ct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299712473"/>
                  </a:ext>
                </a:extLst>
              </a:tr>
              <a:tr h="334277">
                <a:tc>
                  <a:txBody>
                    <a:bodyPr/>
                    <a:lstStyle/>
                    <a:p>
                      <a:pPr indent="139700" algn="l">
                        <a:spcAft>
                          <a:spcPts val="0"/>
                        </a:spcAft>
                      </a:pPr>
                      <a:r>
                        <a:rPr lang="en-US" sz="1400" dirty="0">
                          <a:solidFill>
                            <a:srgbClr val="000000"/>
                          </a:solidFill>
                          <a:effectLst/>
                          <a:latin typeface="+mj-lt"/>
                        </a:rPr>
                        <a:t>BETHUYS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Stéphane</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Thales</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561787"/>
                  </a:ext>
                </a:extLst>
              </a:tr>
              <a:tr h="364666">
                <a:tc>
                  <a:txBody>
                    <a:bodyPr/>
                    <a:lstStyle/>
                    <a:p>
                      <a:pPr indent="152400" algn="l">
                        <a:spcAft>
                          <a:spcPts val="0"/>
                        </a:spcAft>
                      </a:pPr>
                      <a:r>
                        <a:rPr lang="en-US" sz="1400" dirty="0">
                          <a:effectLst/>
                          <a:latin typeface="+mj-lt"/>
                        </a:rPr>
                        <a:t>GRESELE</a:t>
                      </a: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2400" algn="l">
                        <a:spcAft>
                          <a:spcPts val="0"/>
                        </a:spcAft>
                      </a:pPr>
                      <a:r>
                        <a:rPr lang="en-US" sz="1400">
                          <a:effectLst/>
                          <a:latin typeface="+mj-lt"/>
                        </a:rPr>
                        <a:t>Ambra </a:t>
                      </a: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Zanon</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9284718"/>
                  </a:ext>
                </a:extLst>
              </a:tr>
              <a:tr h="334277">
                <a:tc>
                  <a:txBody>
                    <a:bodyPr/>
                    <a:lstStyle/>
                    <a:p>
                      <a:pPr indent="139700" algn="l">
                        <a:spcAft>
                          <a:spcPts val="0"/>
                        </a:spcAft>
                      </a:pPr>
                      <a:r>
                        <a:rPr lang="en-US" sz="1400">
                          <a:solidFill>
                            <a:srgbClr val="000000"/>
                          </a:solidFill>
                          <a:effectLst/>
                          <a:latin typeface="+mj-lt"/>
                        </a:rPr>
                        <a:t>DZIWOKI</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Adam </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Prevac</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9963502"/>
                  </a:ext>
                </a:extLst>
              </a:tr>
              <a:tr h="334277">
                <a:tc>
                  <a:txBody>
                    <a:bodyPr/>
                    <a:lstStyle/>
                    <a:p>
                      <a:pPr indent="139700" algn="l">
                        <a:spcAft>
                          <a:spcPts val="0"/>
                        </a:spcAft>
                      </a:pPr>
                      <a:r>
                        <a:rPr lang="en-US" sz="1400">
                          <a:solidFill>
                            <a:srgbClr val="000000"/>
                          </a:solidFill>
                          <a:effectLst/>
                          <a:latin typeface="+mj-lt"/>
                        </a:rPr>
                        <a:t>GEHRING</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Michael</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Babcock Noell GmbH</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2692488"/>
                  </a:ext>
                </a:extLst>
              </a:tr>
              <a:tr h="334277">
                <a:tc>
                  <a:txBody>
                    <a:bodyPr/>
                    <a:lstStyle/>
                    <a:p>
                      <a:pPr indent="139700" algn="l">
                        <a:spcAft>
                          <a:spcPts val="0"/>
                        </a:spcAft>
                      </a:pPr>
                      <a:r>
                        <a:rPr lang="en-US" sz="1400">
                          <a:solidFill>
                            <a:srgbClr val="000000"/>
                          </a:solidFill>
                          <a:effectLst/>
                          <a:latin typeface="+mj-lt"/>
                        </a:rPr>
                        <a:t>HOWLAND</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Patricia</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e2v</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691180"/>
                  </a:ext>
                </a:extLst>
              </a:tr>
              <a:tr h="334277">
                <a:tc>
                  <a:txBody>
                    <a:bodyPr/>
                    <a:lstStyle/>
                    <a:p>
                      <a:pPr indent="139700" algn="l">
                        <a:spcAft>
                          <a:spcPts val="0"/>
                        </a:spcAft>
                      </a:pPr>
                      <a:r>
                        <a:rPr lang="en-US" sz="1400" dirty="0">
                          <a:solidFill>
                            <a:srgbClr val="000000"/>
                          </a:solidFill>
                          <a:effectLst/>
                          <a:latin typeface="+mj-lt"/>
                        </a:rPr>
                        <a:t>HUTTON</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Andrew</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Jefferson Laboratory</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8265335"/>
                  </a:ext>
                </a:extLst>
              </a:tr>
              <a:tr h="334277">
                <a:tc>
                  <a:txBody>
                    <a:bodyPr/>
                    <a:lstStyle/>
                    <a:p>
                      <a:pPr indent="139700" algn="l">
                        <a:spcAft>
                          <a:spcPts val="0"/>
                        </a:spcAft>
                      </a:pPr>
                      <a:r>
                        <a:rPr lang="en-US" sz="1400">
                          <a:solidFill>
                            <a:srgbClr val="000000"/>
                          </a:solidFill>
                          <a:effectLst/>
                          <a:latin typeface="+mj-lt"/>
                        </a:rPr>
                        <a:t>LANCELOT</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Jean-Luc</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SigmaPhi</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8308018"/>
                  </a:ext>
                </a:extLst>
              </a:tr>
              <a:tr h="334277">
                <a:tc>
                  <a:txBody>
                    <a:bodyPr/>
                    <a:lstStyle/>
                    <a:p>
                      <a:pPr indent="139700" algn="l">
                        <a:spcAft>
                          <a:spcPts val="0"/>
                        </a:spcAft>
                      </a:pPr>
                      <a:r>
                        <a:rPr lang="en-US" sz="1400">
                          <a:solidFill>
                            <a:srgbClr val="000000"/>
                          </a:solidFill>
                          <a:effectLst/>
                          <a:latin typeface="+mj-lt"/>
                        </a:rPr>
                        <a:t>LINDHOLM</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u="none" strike="noStrike" dirty="0">
                          <a:solidFill>
                            <a:srgbClr val="000000"/>
                          </a:solidFill>
                          <a:effectLst/>
                          <a:latin typeface="+mj-lt"/>
                        </a:rPr>
                        <a:t>Mikael</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err="1">
                          <a:solidFill>
                            <a:srgbClr val="000000"/>
                          </a:solidFill>
                          <a:effectLst/>
                          <a:latin typeface="+mj-lt"/>
                        </a:rPr>
                        <a:t>Scandinova</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3760812"/>
                  </a:ext>
                </a:extLst>
              </a:tr>
              <a:tr h="334277">
                <a:tc>
                  <a:txBody>
                    <a:bodyPr/>
                    <a:lstStyle/>
                    <a:p>
                      <a:pPr indent="139700" algn="l">
                        <a:spcAft>
                          <a:spcPts val="0"/>
                        </a:spcAft>
                      </a:pPr>
                      <a:r>
                        <a:rPr lang="en-US" sz="1400">
                          <a:solidFill>
                            <a:srgbClr val="000000"/>
                          </a:solidFill>
                          <a:effectLst/>
                          <a:latin typeface="+mj-lt"/>
                        </a:rPr>
                        <a:t>MCGINNIS</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David</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ESS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6805372"/>
                  </a:ext>
                </a:extLst>
              </a:tr>
              <a:tr h="334277">
                <a:tc>
                  <a:txBody>
                    <a:bodyPr/>
                    <a:lstStyle/>
                    <a:p>
                      <a:pPr indent="139700" algn="l">
                        <a:spcAft>
                          <a:spcPts val="0"/>
                        </a:spcAft>
                      </a:pPr>
                      <a:r>
                        <a:rPr lang="en-US" sz="1400">
                          <a:solidFill>
                            <a:srgbClr val="000000"/>
                          </a:solidFill>
                          <a:effectLst/>
                          <a:latin typeface="+mj-lt"/>
                        </a:rPr>
                        <a:t>MELHEM</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Ziad </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Oxford Instruments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9481934"/>
                  </a:ext>
                </a:extLst>
              </a:tr>
              <a:tr h="334277">
                <a:tc>
                  <a:txBody>
                    <a:bodyPr/>
                    <a:lstStyle/>
                    <a:p>
                      <a:pPr indent="139700" algn="l">
                        <a:spcAft>
                          <a:spcPts val="0"/>
                        </a:spcAft>
                      </a:pPr>
                      <a:r>
                        <a:rPr lang="en-US" sz="1400">
                          <a:solidFill>
                            <a:srgbClr val="000000"/>
                          </a:solidFill>
                          <a:effectLst/>
                          <a:latin typeface="+mj-lt"/>
                        </a:rPr>
                        <a:t>PEINIGER</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Michael</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Research Instruments GmbH</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8529987"/>
                  </a:ext>
                </a:extLst>
              </a:tr>
              <a:tr h="334277">
                <a:tc>
                  <a:txBody>
                    <a:bodyPr/>
                    <a:lstStyle/>
                    <a:p>
                      <a:pPr indent="139700" algn="l">
                        <a:spcAft>
                          <a:spcPts val="0"/>
                        </a:spcAft>
                      </a:pPr>
                      <a:r>
                        <a:rPr lang="en-US" sz="1400">
                          <a:solidFill>
                            <a:srgbClr val="000000"/>
                          </a:solidFill>
                          <a:effectLst/>
                          <a:latin typeface="+mj-lt"/>
                        </a:rPr>
                        <a:t>PELLECCHIA</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Antonio</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AS-G</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422316"/>
                  </a:ext>
                </a:extLst>
              </a:tr>
              <a:tr h="334277">
                <a:tc>
                  <a:txBody>
                    <a:bodyPr/>
                    <a:lstStyle/>
                    <a:p>
                      <a:pPr indent="139700" algn="l">
                        <a:spcAft>
                          <a:spcPts val="0"/>
                        </a:spcAft>
                      </a:pPr>
                      <a:r>
                        <a:rPr lang="en-US" sz="1400">
                          <a:solidFill>
                            <a:srgbClr val="000000"/>
                          </a:solidFill>
                          <a:effectLst/>
                          <a:latin typeface="+mj-lt"/>
                        </a:rPr>
                        <a:t>TROXLER</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Josef</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err="1">
                          <a:solidFill>
                            <a:srgbClr val="000000"/>
                          </a:solidFill>
                          <a:effectLst/>
                          <a:latin typeface="+mj-lt"/>
                        </a:rPr>
                        <a:t>Ampegon</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3254378"/>
                  </a:ext>
                </a:extLst>
              </a:tr>
              <a:tr h="334277">
                <a:tc>
                  <a:txBody>
                    <a:bodyPr/>
                    <a:lstStyle/>
                    <a:p>
                      <a:pPr indent="139700" algn="l">
                        <a:spcAft>
                          <a:spcPts val="0"/>
                        </a:spcAft>
                      </a:pPr>
                      <a:r>
                        <a:rPr lang="en-US" sz="1400" dirty="0">
                          <a:solidFill>
                            <a:srgbClr val="000000"/>
                          </a:solidFill>
                          <a:effectLst/>
                          <a:latin typeface="+mj-lt"/>
                        </a:rPr>
                        <a:t>YAMAMOTO</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Akira</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KEK</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2235058"/>
                  </a:ext>
                </a:extLst>
              </a:tr>
            </a:tbl>
          </a:graphicData>
        </a:graphic>
      </p:graphicFrame>
    </p:spTree>
    <p:extLst>
      <p:ext uri="{BB962C8B-B14F-4D97-AF65-F5344CB8AC3E}">
        <p14:creationId xmlns:p14="http://schemas.microsoft.com/office/powerpoint/2010/main" val="824120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FCB67-C360-DE4E-BCB1-F4419C8FE009}"/>
              </a:ext>
            </a:extLst>
          </p:cNvPr>
          <p:cNvSpPr>
            <a:spLocks noGrp="1"/>
          </p:cNvSpPr>
          <p:nvPr>
            <p:ph type="title"/>
          </p:nvPr>
        </p:nvSpPr>
        <p:spPr/>
        <p:txBody>
          <a:bodyPr>
            <a:normAutofit fontScale="90000"/>
          </a:bodyPr>
          <a:lstStyle/>
          <a:p>
            <a:endParaRPr lang="en-US"/>
          </a:p>
        </p:txBody>
      </p:sp>
      <p:graphicFrame>
        <p:nvGraphicFramePr>
          <p:cNvPr id="7" name="Content Placeholder 6">
            <a:extLst>
              <a:ext uri="{FF2B5EF4-FFF2-40B4-BE49-F238E27FC236}">
                <a16:creationId xmlns:a16="http://schemas.microsoft.com/office/drawing/2014/main" id="{3F313E8F-63C0-7549-B910-6BE094E664AE}"/>
              </a:ext>
            </a:extLst>
          </p:cNvPr>
          <p:cNvGraphicFramePr>
            <a:graphicFrameLocks noGrp="1"/>
          </p:cNvGraphicFramePr>
          <p:nvPr>
            <p:ph idx="1"/>
            <p:extLst>
              <p:ext uri="{D42A27DB-BD31-4B8C-83A1-F6EECF244321}">
                <p14:modId xmlns:p14="http://schemas.microsoft.com/office/powerpoint/2010/main" val="3250037972"/>
              </p:ext>
            </p:extLst>
          </p:nvPr>
        </p:nvGraphicFramePr>
        <p:xfrm>
          <a:off x="2740886" y="829545"/>
          <a:ext cx="5299330" cy="5289553"/>
        </p:xfrm>
        <a:graphic>
          <a:graphicData uri="http://schemas.openxmlformats.org/drawingml/2006/table">
            <a:tbl>
              <a:tblPr/>
              <a:tblGrid>
                <a:gridCol w="1578537">
                  <a:extLst>
                    <a:ext uri="{9D8B030D-6E8A-4147-A177-3AD203B41FA5}">
                      <a16:colId xmlns:a16="http://schemas.microsoft.com/office/drawing/2014/main" val="1686058624"/>
                    </a:ext>
                  </a:extLst>
                </a:gridCol>
                <a:gridCol w="1344529">
                  <a:extLst>
                    <a:ext uri="{9D8B030D-6E8A-4147-A177-3AD203B41FA5}">
                      <a16:colId xmlns:a16="http://schemas.microsoft.com/office/drawing/2014/main" val="430931293"/>
                    </a:ext>
                  </a:extLst>
                </a:gridCol>
                <a:gridCol w="2376264">
                  <a:extLst>
                    <a:ext uri="{9D8B030D-6E8A-4147-A177-3AD203B41FA5}">
                      <a16:colId xmlns:a16="http://schemas.microsoft.com/office/drawing/2014/main" val="4239295562"/>
                    </a:ext>
                  </a:extLst>
                </a:gridCol>
              </a:tblGrid>
              <a:tr h="579286">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0000"/>
                          </a:solidFill>
                          <a:effectLst/>
                          <a:latin typeface="+mj-lt"/>
                        </a:rPr>
                        <a:t>Name</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0000"/>
                          </a:solidFill>
                          <a:effectLst/>
                          <a:latin typeface="+mj-lt"/>
                        </a:rPr>
                        <a:t>First name</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lvl="0" indent="152400" algn="l" defTabSz="914400" rtl="0" eaLnBrk="1" fontAlgn="auto" latinLnBrk="0" hangingPunct="1">
                        <a:lnSpc>
                          <a:spcPct val="100000"/>
                        </a:lnSpc>
                        <a:spcBef>
                          <a:spcPts val="0"/>
                        </a:spcBef>
                        <a:spcAft>
                          <a:spcPts val="0"/>
                        </a:spcAft>
                        <a:buClrTx/>
                        <a:buSzTx/>
                        <a:buFontTx/>
                        <a:buNone/>
                        <a:tabLst/>
                        <a:defRPr/>
                      </a:pPr>
                      <a:r>
                        <a:rPr lang="en-US" sz="1400" b="1" kern="1200" dirty="0">
                          <a:solidFill>
                            <a:srgbClr val="000000"/>
                          </a:solidFill>
                          <a:effectLst/>
                          <a:latin typeface="+mj-lt"/>
                          <a:ea typeface="+mn-ea"/>
                          <a:cs typeface="+mn-cs"/>
                        </a:rPr>
                        <a:t>Company</a:t>
                      </a:r>
                    </a:p>
                  </a:txBody>
                  <a:tcPr marL="91166" marR="91166" marT="45583" marB="45583" anchor="ct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299712473"/>
                  </a:ext>
                </a:extLst>
              </a:tr>
              <a:tr h="334277">
                <a:tc>
                  <a:txBody>
                    <a:bodyPr/>
                    <a:lstStyle/>
                    <a:p>
                      <a:pPr indent="139700" algn="l">
                        <a:spcAft>
                          <a:spcPts val="0"/>
                        </a:spcAft>
                      </a:pPr>
                      <a:r>
                        <a:rPr lang="en-US" sz="1400" dirty="0">
                          <a:solidFill>
                            <a:srgbClr val="000000"/>
                          </a:solidFill>
                          <a:effectLst/>
                          <a:latin typeface="+mj-lt"/>
                        </a:rPr>
                        <a:t>BETHUYS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Stéphane</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Thales</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561787"/>
                  </a:ext>
                </a:extLst>
              </a:tr>
              <a:tr h="364666">
                <a:tc>
                  <a:txBody>
                    <a:bodyPr/>
                    <a:lstStyle/>
                    <a:p>
                      <a:pPr indent="152400" algn="l">
                        <a:spcAft>
                          <a:spcPts val="0"/>
                        </a:spcAft>
                      </a:pPr>
                      <a:r>
                        <a:rPr lang="en-US" sz="1400" dirty="0">
                          <a:effectLst/>
                          <a:latin typeface="+mj-lt"/>
                        </a:rPr>
                        <a:t>GRESELE</a:t>
                      </a: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2400" algn="l">
                        <a:spcAft>
                          <a:spcPts val="0"/>
                        </a:spcAft>
                      </a:pPr>
                      <a:r>
                        <a:rPr lang="en-US" sz="1400">
                          <a:effectLst/>
                          <a:latin typeface="+mj-lt"/>
                        </a:rPr>
                        <a:t>Ambra </a:t>
                      </a: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Zanon</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9284718"/>
                  </a:ext>
                </a:extLst>
              </a:tr>
              <a:tr h="334277">
                <a:tc>
                  <a:txBody>
                    <a:bodyPr/>
                    <a:lstStyle/>
                    <a:p>
                      <a:pPr indent="139700" algn="l">
                        <a:spcAft>
                          <a:spcPts val="0"/>
                        </a:spcAft>
                      </a:pPr>
                      <a:r>
                        <a:rPr lang="en-US" sz="1400">
                          <a:solidFill>
                            <a:srgbClr val="000000"/>
                          </a:solidFill>
                          <a:effectLst/>
                          <a:latin typeface="+mj-lt"/>
                        </a:rPr>
                        <a:t>DZIWOKI</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Adam </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Prevac</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9963502"/>
                  </a:ext>
                </a:extLst>
              </a:tr>
              <a:tr h="334277">
                <a:tc>
                  <a:txBody>
                    <a:bodyPr/>
                    <a:lstStyle/>
                    <a:p>
                      <a:pPr indent="139700" algn="l">
                        <a:spcAft>
                          <a:spcPts val="0"/>
                        </a:spcAft>
                      </a:pPr>
                      <a:r>
                        <a:rPr lang="en-US" sz="1400">
                          <a:solidFill>
                            <a:srgbClr val="000000"/>
                          </a:solidFill>
                          <a:effectLst/>
                          <a:latin typeface="+mj-lt"/>
                        </a:rPr>
                        <a:t>GEHRING</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Michael</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Babcock Noell GmbH</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2692488"/>
                  </a:ext>
                </a:extLst>
              </a:tr>
              <a:tr h="334277">
                <a:tc>
                  <a:txBody>
                    <a:bodyPr/>
                    <a:lstStyle/>
                    <a:p>
                      <a:pPr indent="139700" algn="l">
                        <a:spcAft>
                          <a:spcPts val="0"/>
                        </a:spcAft>
                      </a:pPr>
                      <a:r>
                        <a:rPr lang="en-US" sz="1400">
                          <a:solidFill>
                            <a:srgbClr val="000000"/>
                          </a:solidFill>
                          <a:effectLst/>
                          <a:latin typeface="+mj-lt"/>
                        </a:rPr>
                        <a:t>HOWLAND</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Patricia</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e2v</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691180"/>
                  </a:ext>
                </a:extLst>
              </a:tr>
              <a:tr h="334277">
                <a:tc>
                  <a:txBody>
                    <a:bodyPr/>
                    <a:lstStyle/>
                    <a:p>
                      <a:pPr indent="139700" algn="l">
                        <a:spcAft>
                          <a:spcPts val="0"/>
                        </a:spcAft>
                      </a:pPr>
                      <a:r>
                        <a:rPr lang="en-US" sz="1400">
                          <a:solidFill>
                            <a:srgbClr val="000000"/>
                          </a:solidFill>
                          <a:effectLst/>
                          <a:latin typeface="+mj-lt"/>
                        </a:rPr>
                        <a:t>HUTTON</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dirty="0">
                          <a:solidFill>
                            <a:srgbClr val="000000"/>
                          </a:solidFill>
                          <a:effectLst/>
                          <a:latin typeface="+mj-lt"/>
                        </a:rPr>
                        <a:t>Andrew</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Jefferson Laboratory</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8265335"/>
                  </a:ext>
                </a:extLst>
              </a:tr>
              <a:tr h="334277">
                <a:tc>
                  <a:txBody>
                    <a:bodyPr/>
                    <a:lstStyle/>
                    <a:p>
                      <a:pPr indent="139700" algn="l">
                        <a:spcAft>
                          <a:spcPts val="0"/>
                        </a:spcAft>
                      </a:pPr>
                      <a:r>
                        <a:rPr lang="en-US" sz="1400">
                          <a:solidFill>
                            <a:srgbClr val="000000"/>
                          </a:solidFill>
                          <a:effectLst/>
                          <a:latin typeface="+mj-lt"/>
                        </a:rPr>
                        <a:t>LANCELOT</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Jean-Luc</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effectLst/>
                          <a:latin typeface="+mj-lt"/>
                        </a:rPr>
                        <a:t>SigmaPhi</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8308018"/>
                  </a:ext>
                </a:extLst>
              </a:tr>
              <a:tr h="334277">
                <a:tc>
                  <a:txBody>
                    <a:bodyPr/>
                    <a:lstStyle/>
                    <a:p>
                      <a:pPr indent="139700" algn="l">
                        <a:spcAft>
                          <a:spcPts val="0"/>
                        </a:spcAft>
                      </a:pPr>
                      <a:r>
                        <a:rPr lang="en-US" sz="1400">
                          <a:solidFill>
                            <a:srgbClr val="000000"/>
                          </a:solidFill>
                          <a:effectLst/>
                          <a:latin typeface="+mj-lt"/>
                        </a:rPr>
                        <a:t>LINDHOLM</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u="none" strike="noStrike" dirty="0">
                          <a:solidFill>
                            <a:srgbClr val="000000"/>
                          </a:solidFill>
                          <a:effectLst/>
                          <a:latin typeface="+mj-lt"/>
                        </a:rPr>
                        <a:t>Mikael</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err="1">
                          <a:solidFill>
                            <a:srgbClr val="000000"/>
                          </a:solidFill>
                          <a:effectLst/>
                          <a:latin typeface="+mj-lt"/>
                        </a:rPr>
                        <a:t>Scandinova</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3760812"/>
                  </a:ext>
                </a:extLst>
              </a:tr>
              <a:tr h="334277">
                <a:tc>
                  <a:txBody>
                    <a:bodyPr/>
                    <a:lstStyle/>
                    <a:p>
                      <a:pPr indent="139700" algn="l">
                        <a:spcAft>
                          <a:spcPts val="0"/>
                        </a:spcAft>
                      </a:pPr>
                      <a:r>
                        <a:rPr lang="en-US" sz="1400">
                          <a:solidFill>
                            <a:srgbClr val="000000"/>
                          </a:solidFill>
                          <a:effectLst/>
                          <a:latin typeface="+mj-lt"/>
                        </a:rPr>
                        <a:t>MCGINNIS</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David</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ESS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6805372"/>
                  </a:ext>
                </a:extLst>
              </a:tr>
              <a:tr h="334277">
                <a:tc>
                  <a:txBody>
                    <a:bodyPr/>
                    <a:lstStyle/>
                    <a:p>
                      <a:pPr indent="139700" algn="l">
                        <a:spcAft>
                          <a:spcPts val="0"/>
                        </a:spcAft>
                      </a:pPr>
                      <a:r>
                        <a:rPr lang="en-US" sz="1400">
                          <a:solidFill>
                            <a:srgbClr val="000000"/>
                          </a:solidFill>
                          <a:effectLst/>
                          <a:latin typeface="+mj-lt"/>
                        </a:rPr>
                        <a:t>MELHEM</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Ziad </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Oxford Instruments</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9481934"/>
                  </a:ext>
                </a:extLst>
              </a:tr>
              <a:tr h="334277">
                <a:tc>
                  <a:txBody>
                    <a:bodyPr/>
                    <a:lstStyle/>
                    <a:p>
                      <a:pPr indent="139700" algn="l">
                        <a:spcAft>
                          <a:spcPts val="0"/>
                        </a:spcAft>
                      </a:pPr>
                      <a:r>
                        <a:rPr lang="en-US" sz="1400">
                          <a:solidFill>
                            <a:srgbClr val="000000"/>
                          </a:solidFill>
                          <a:effectLst/>
                          <a:latin typeface="+mj-lt"/>
                        </a:rPr>
                        <a:t>PEINIGER</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Michael</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Research Instruments GmbH</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8529987"/>
                  </a:ext>
                </a:extLst>
              </a:tr>
              <a:tr h="334277">
                <a:tc>
                  <a:txBody>
                    <a:bodyPr/>
                    <a:lstStyle/>
                    <a:p>
                      <a:pPr indent="139700" algn="l">
                        <a:spcAft>
                          <a:spcPts val="0"/>
                        </a:spcAft>
                      </a:pPr>
                      <a:r>
                        <a:rPr lang="en-US" sz="1400">
                          <a:solidFill>
                            <a:srgbClr val="000000"/>
                          </a:solidFill>
                          <a:effectLst/>
                          <a:latin typeface="+mj-lt"/>
                        </a:rPr>
                        <a:t>PELLECCHIA</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Antonio</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AS-G</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422316"/>
                  </a:ext>
                </a:extLst>
              </a:tr>
              <a:tr h="334277">
                <a:tc>
                  <a:txBody>
                    <a:bodyPr/>
                    <a:lstStyle/>
                    <a:p>
                      <a:pPr indent="139700" algn="l">
                        <a:spcAft>
                          <a:spcPts val="0"/>
                        </a:spcAft>
                      </a:pPr>
                      <a:r>
                        <a:rPr lang="en-US" sz="1400">
                          <a:solidFill>
                            <a:srgbClr val="000000"/>
                          </a:solidFill>
                          <a:effectLst/>
                          <a:latin typeface="+mj-lt"/>
                        </a:rPr>
                        <a:t>TROXLER</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Josef</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err="1">
                          <a:solidFill>
                            <a:srgbClr val="000000"/>
                          </a:solidFill>
                          <a:effectLst/>
                          <a:latin typeface="+mj-lt"/>
                        </a:rPr>
                        <a:t>Ampegon</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3254378"/>
                  </a:ext>
                </a:extLst>
              </a:tr>
              <a:tr h="334277">
                <a:tc>
                  <a:txBody>
                    <a:bodyPr/>
                    <a:lstStyle/>
                    <a:p>
                      <a:pPr indent="139700" algn="l">
                        <a:spcAft>
                          <a:spcPts val="0"/>
                        </a:spcAft>
                      </a:pPr>
                      <a:r>
                        <a:rPr lang="en-US" sz="1400" dirty="0">
                          <a:solidFill>
                            <a:srgbClr val="000000"/>
                          </a:solidFill>
                          <a:effectLst/>
                          <a:latin typeface="+mj-lt"/>
                        </a:rPr>
                        <a:t>YAMAMOTO</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9700" algn="l">
                        <a:spcAft>
                          <a:spcPts val="0"/>
                        </a:spcAft>
                      </a:pPr>
                      <a:r>
                        <a:rPr lang="en-US" sz="1400">
                          <a:solidFill>
                            <a:srgbClr val="000000"/>
                          </a:solidFill>
                          <a:effectLst/>
                          <a:latin typeface="+mj-lt"/>
                        </a:rPr>
                        <a:t>Akira</a:t>
                      </a:r>
                      <a:endParaRPr lang="en-US" sz="140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effectLst/>
                          <a:latin typeface="+mj-lt"/>
                        </a:rPr>
                        <a:t>KEK</a:t>
                      </a:r>
                      <a:endParaRPr lang="en-US" sz="1400" dirty="0">
                        <a:effectLst/>
                        <a:latin typeface="+mj-lt"/>
                      </a:endParaRPr>
                    </a:p>
                  </a:txBody>
                  <a:tcPr marL="68375" marR="683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2235058"/>
                  </a:ext>
                </a:extLst>
              </a:tr>
            </a:tbl>
          </a:graphicData>
        </a:graphic>
      </p:graphicFrame>
      <p:sp>
        <p:nvSpPr>
          <p:cNvPr id="4" name="Date Placeholder 3">
            <a:extLst>
              <a:ext uri="{FF2B5EF4-FFF2-40B4-BE49-F238E27FC236}">
                <a16:creationId xmlns:a16="http://schemas.microsoft.com/office/drawing/2014/main" id="{AF3051DD-284E-D24A-A3EA-E677D2BB4569}"/>
              </a:ext>
            </a:extLst>
          </p:cNvPr>
          <p:cNvSpPr>
            <a:spLocks noGrp="1"/>
          </p:cNvSpPr>
          <p:nvPr>
            <p:ph type="dt" sz="half" idx="10"/>
          </p:nvPr>
        </p:nvSpPr>
        <p:spPr/>
        <p:txBody>
          <a:bodyPr/>
          <a:lstStyle/>
          <a:p>
            <a:r>
              <a:rPr lang="en-US"/>
              <a:t>9-10/10/2019, Paris-Saclay</a:t>
            </a:r>
            <a:endParaRPr lang="fr-FR" dirty="0"/>
          </a:p>
        </p:txBody>
      </p:sp>
      <p:sp>
        <p:nvSpPr>
          <p:cNvPr id="5" name="Footer Placeholder 4">
            <a:extLst>
              <a:ext uri="{FF2B5EF4-FFF2-40B4-BE49-F238E27FC236}">
                <a16:creationId xmlns:a16="http://schemas.microsoft.com/office/drawing/2014/main" id="{1C5160AF-F4CD-524E-A6BC-1DD9FD7A06E1}"/>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315865BF-66CE-D749-B622-9673B497FDB7}"/>
              </a:ext>
            </a:extLst>
          </p:cNvPr>
          <p:cNvSpPr>
            <a:spLocks noGrp="1"/>
          </p:cNvSpPr>
          <p:nvPr>
            <p:ph type="sldNum" sz="quarter" idx="12"/>
          </p:nvPr>
        </p:nvSpPr>
        <p:spPr/>
        <p:txBody>
          <a:bodyPr/>
          <a:lstStyle/>
          <a:p>
            <a:fld id="{B392F205-0730-4CE3-A272-4FEB66599712}" type="slidenum">
              <a:rPr lang="fr-FR" smtClean="0"/>
              <a:t>5</a:t>
            </a:fld>
            <a:endParaRPr lang="fr-FR"/>
          </a:p>
        </p:txBody>
      </p:sp>
    </p:spTree>
    <p:extLst>
      <p:ext uri="{BB962C8B-B14F-4D97-AF65-F5344CB8AC3E}">
        <p14:creationId xmlns:p14="http://schemas.microsoft.com/office/powerpoint/2010/main" val="2811241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3DAA0-B4AC-B34F-A0F4-22DEE83E6069}"/>
              </a:ext>
            </a:extLst>
          </p:cNvPr>
          <p:cNvSpPr>
            <a:spLocks noGrp="1"/>
          </p:cNvSpPr>
          <p:nvPr>
            <p:ph type="title"/>
          </p:nvPr>
        </p:nvSpPr>
        <p:spPr/>
        <p:txBody>
          <a:bodyPr>
            <a:normAutofit fontScale="90000"/>
          </a:bodyPr>
          <a:lstStyle/>
          <a:p>
            <a:r>
              <a:rPr lang="en-US"/>
              <a:t>Meetings</a:t>
            </a:r>
          </a:p>
        </p:txBody>
      </p:sp>
      <p:sp>
        <p:nvSpPr>
          <p:cNvPr id="7" name="Content Placeholder 6">
            <a:extLst>
              <a:ext uri="{FF2B5EF4-FFF2-40B4-BE49-F238E27FC236}">
                <a16:creationId xmlns:a16="http://schemas.microsoft.com/office/drawing/2014/main" id="{70F00C24-CD0C-D841-98B8-39584860494C}"/>
              </a:ext>
            </a:extLst>
          </p:cNvPr>
          <p:cNvSpPr>
            <a:spLocks noGrp="1"/>
          </p:cNvSpPr>
          <p:nvPr>
            <p:ph idx="1"/>
          </p:nvPr>
        </p:nvSpPr>
        <p:spPr/>
        <p:txBody>
          <a:bodyPr/>
          <a:lstStyle/>
          <a:p>
            <a:r>
              <a:rPr lang="en-US"/>
              <a:t>The Advisory Group has met four times during the Kick-off and  Annual meetings</a:t>
            </a:r>
          </a:p>
          <a:p>
            <a:pPr lvl="1"/>
            <a:r>
              <a:rPr lang="en-US"/>
              <a:t>Kick-off Meeting 18/1/2017, FIAP Jean Monnet, Paris</a:t>
            </a:r>
          </a:p>
          <a:p>
            <a:pPr lvl="1"/>
            <a:r>
              <a:rPr lang="en-US"/>
              <a:t>1</a:t>
            </a:r>
            <a:r>
              <a:rPr lang="en-US" baseline="30000"/>
              <a:t>st</a:t>
            </a:r>
            <a:r>
              <a:rPr lang="en-US"/>
              <a:t> Annual Meeting 21/2/2018 Uppsala</a:t>
            </a:r>
          </a:p>
          <a:p>
            <a:pPr lvl="1"/>
            <a:r>
              <a:rPr lang="en-US"/>
              <a:t>2</a:t>
            </a:r>
            <a:r>
              <a:rPr lang="en-US" baseline="30000"/>
              <a:t>nd</a:t>
            </a:r>
            <a:r>
              <a:rPr lang="en-US"/>
              <a:t> Annual Meeting 22-24/2/2019 Salerno</a:t>
            </a:r>
          </a:p>
          <a:p>
            <a:pPr lvl="1"/>
            <a:r>
              <a:rPr lang="en-US"/>
              <a:t>3</a:t>
            </a:r>
            <a:r>
              <a:rPr lang="en-US" baseline="30000"/>
              <a:t>rd</a:t>
            </a:r>
            <a:r>
              <a:rPr lang="en-US"/>
              <a:t> Annual Meeting 22-24th January 2019, Paris Saclay</a:t>
            </a:r>
          </a:p>
          <a:p>
            <a:r>
              <a:rPr lang="en-US"/>
              <a:t>In addition, members of the Advisory Group attended, and participated in, the industrial meetings</a:t>
            </a:r>
          </a:p>
          <a:p>
            <a:pPr lvl="1"/>
            <a:r>
              <a:rPr lang="en-US"/>
              <a:t>Industry Days, 18–19/4/2017, Padova</a:t>
            </a:r>
          </a:p>
          <a:p>
            <a:pPr lvl="1"/>
            <a:r>
              <a:rPr lang="en-US"/>
              <a:t>2</a:t>
            </a:r>
            <a:r>
              <a:rPr lang="en-US" baseline="30000"/>
              <a:t>nd</a:t>
            </a:r>
            <a:r>
              <a:rPr lang="en-US"/>
              <a:t> Industry Forum, 17–18/9/2019, Brussels</a:t>
            </a:r>
          </a:p>
        </p:txBody>
      </p:sp>
      <p:sp>
        <p:nvSpPr>
          <p:cNvPr id="3" name="Date Placeholder 2">
            <a:extLst>
              <a:ext uri="{FF2B5EF4-FFF2-40B4-BE49-F238E27FC236}">
                <a16:creationId xmlns:a16="http://schemas.microsoft.com/office/drawing/2014/main" id="{6C7226CD-0E9C-2C42-8E1F-C7914007FBF6}"/>
              </a:ext>
            </a:extLst>
          </p:cNvPr>
          <p:cNvSpPr>
            <a:spLocks noGrp="1"/>
          </p:cNvSpPr>
          <p:nvPr>
            <p:ph type="dt" sz="half" idx="10"/>
          </p:nvPr>
        </p:nvSpPr>
        <p:spPr/>
        <p:txBody>
          <a:bodyPr/>
          <a:lstStyle/>
          <a:p>
            <a:r>
              <a:rPr lang="en-US"/>
              <a:t>9-10/10/2019, Paris-Saclay</a:t>
            </a:r>
          </a:p>
        </p:txBody>
      </p:sp>
      <p:sp>
        <p:nvSpPr>
          <p:cNvPr id="4" name="Footer Placeholder 3">
            <a:extLst>
              <a:ext uri="{FF2B5EF4-FFF2-40B4-BE49-F238E27FC236}">
                <a16:creationId xmlns:a16="http://schemas.microsoft.com/office/drawing/2014/main" id="{38DC616F-AFA8-4F4A-9DD8-32790CBE8CF3}"/>
              </a:ext>
            </a:extLst>
          </p:cNvPr>
          <p:cNvSpPr>
            <a:spLocks noGrp="1"/>
          </p:cNvSpPr>
          <p:nvPr>
            <p:ph type="ftr" sz="quarter" idx="11"/>
          </p:nvPr>
        </p:nvSpPr>
        <p:spPr/>
        <p:txBody>
          <a:bodyPr/>
          <a:lstStyle/>
          <a:p>
            <a:r>
              <a:rPr lang="en-GB"/>
              <a:t>3rd Annual Meeting</a:t>
            </a:r>
            <a:endParaRPr lang="en-US"/>
          </a:p>
        </p:txBody>
      </p:sp>
      <p:sp>
        <p:nvSpPr>
          <p:cNvPr id="5" name="Slide Number Placeholder 4">
            <a:extLst>
              <a:ext uri="{FF2B5EF4-FFF2-40B4-BE49-F238E27FC236}">
                <a16:creationId xmlns:a16="http://schemas.microsoft.com/office/drawing/2014/main" id="{A8BF2E08-9169-E344-8E47-BA2B8F2C4C7F}"/>
              </a:ext>
            </a:extLst>
          </p:cNvPr>
          <p:cNvSpPr>
            <a:spLocks noGrp="1"/>
          </p:cNvSpPr>
          <p:nvPr>
            <p:ph type="sldNum" sz="quarter" idx="12"/>
          </p:nvPr>
        </p:nvSpPr>
        <p:spPr/>
        <p:txBody>
          <a:bodyPr/>
          <a:lstStyle/>
          <a:p>
            <a:fld id="{0F953CB8-DBD3-4A3C-9D87-8FE85FADDDAF}" type="slidenum">
              <a:rPr lang="en-US" smtClean="0"/>
              <a:t>6</a:t>
            </a:fld>
            <a:endParaRPr lang="en-US"/>
          </a:p>
        </p:txBody>
      </p:sp>
    </p:spTree>
    <p:extLst>
      <p:ext uri="{BB962C8B-B14F-4D97-AF65-F5344CB8AC3E}">
        <p14:creationId xmlns:p14="http://schemas.microsoft.com/office/powerpoint/2010/main" val="3567774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1BE68-CE7C-D642-B137-7AD297092B3D}"/>
              </a:ext>
            </a:extLst>
          </p:cNvPr>
          <p:cNvSpPr>
            <a:spLocks noGrp="1"/>
          </p:cNvSpPr>
          <p:nvPr>
            <p:ph type="title"/>
          </p:nvPr>
        </p:nvSpPr>
        <p:spPr/>
        <p:txBody>
          <a:bodyPr>
            <a:normAutofit fontScale="90000"/>
          </a:bodyPr>
          <a:lstStyle/>
          <a:p>
            <a:r>
              <a:rPr lang="en-US"/>
              <a:t>WP1: Management</a:t>
            </a:r>
          </a:p>
        </p:txBody>
      </p:sp>
      <p:sp>
        <p:nvSpPr>
          <p:cNvPr id="3" name="Content Placeholder 2">
            <a:extLst>
              <a:ext uri="{FF2B5EF4-FFF2-40B4-BE49-F238E27FC236}">
                <a16:creationId xmlns:a16="http://schemas.microsoft.com/office/drawing/2014/main" id="{E9F74A19-6EDE-2549-A0DB-A6193D9E9B6C}"/>
              </a:ext>
            </a:extLst>
          </p:cNvPr>
          <p:cNvSpPr>
            <a:spLocks noGrp="1"/>
          </p:cNvSpPr>
          <p:nvPr>
            <p:ph idx="1"/>
          </p:nvPr>
        </p:nvSpPr>
        <p:spPr/>
        <p:txBody>
          <a:bodyPr>
            <a:normAutofit/>
          </a:bodyPr>
          <a:lstStyle/>
          <a:p>
            <a:r>
              <a:rPr lang="en-US"/>
              <a:t>Overall management of the project in order to ensure the achievement of the project objectives and the coordination of the work done in the different Work Packages</a:t>
            </a:r>
          </a:p>
          <a:p>
            <a:pPr lvl="1"/>
            <a:r>
              <a:rPr lang="en-US"/>
              <a:t>Relations with European Commission including progress and financial reporting</a:t>
            </a:r>
          </a:p>
          <a:p>
            <a:pPr lvl="1"/>
            <a:r>
              <a:rPr lang="en-US"/>
              <a:t>Exchange of information between the partners and with industry</a:t>
            </a:r>
          </a:p>
          <a:p>
            <a:pPr lvl="1"/>
            <a:r>
              <a:rPr lang="en-US"/>
              <a:t>External dissemination of the project results</a:t>
            </a:r>
          </a:p>
          <a:p>
            <a:pPr lvl="1"/>
            <a:r>
              <a:rPr lang="en-US"/>
              <a:t>Communication and outreach activities.</a:t>
            </a:r>
          </a:p>
          <a:p>
            <a:r>
              <a:rPr lang="en-US"/>
              <a:t>Defining how industry, from large enterprises to SMEs, will be associated to the project and their role in the different Work Packages</a:t>
            </a:r>
          </a:p>
        </p:txBody>
      </p:sp>
      <p:sp>
        <p:nvSpPr>
          <p:cNvPr id="4" name="Date Placeholder 3">
            <a:extLst>
              <a:ext uri="{FF2B5EF4-FFF2-40B4-BE49-F238E27FC236}">
                <a16:creationId xmlns:a16="http://schemas.microsoft.com/office/drawing/2014/main" id="{E8F11711-B620-A844-8531-D1C8A079CAB3}"/>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FF41BF9C-4086-1E4F-9BFF-2466D7C2018E}"/>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F568E35F-AA1B-FF42-B76E-A3FD6185CEDD}"/>
              </a:ext>
            </a:extLst>
          </p:cNvPr>
          <p:cNvSpPr>
            <a:spLocks noGrp="1"/>
          </p:cNvSpPr>
          <p:nvPr>
            <p:ph type="sldNum" sz="quarter" idx="12"/>
          </p:nvPr>
        </p:nvSpPr>
        <p:spPr/>
        <p:txBody>
          <a:bodyPr/>
          <a:lstStyle/>
          <a:p>
            <a:fld id="{B392F205-0730-4CE3-A272-4FEB66599712}" type="slidenum">
              <a:rPr lang="fr-FR" smtClean="0"/>
              <a:t>7</a:t>
            </a:fld>
            <a:endParaRPr lang="fr-FR"/>
          </a:p>
        </p:txBody>
      </p:sp>
    </p:spTree>
    <p:extLst>
      <p:ext uri="{BB962C8B-B14F-4D97-AF65-F5344CB8AC3E}">
        <p14:creationId xmlns:p14="http://schemas.microsoft.com/office/powerpoint/2010/main" val="3206669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A2283-118C-F442-8FC8-8C073FBF8266}"/>
              </a:ext>
            </a:extLst>
          </p:cNvPr>
          <p:cNvSpPr>
            <a:spLocks noGrp="1"/>
          </p:cNvSpPr>
          <p:nvPr>
            <p:ph type="title"/>
          </p:nvPr>
        </p:nvSpPr>
        <p:spPr/>
        <p:txBody>
          <a:bodyPr>
            <a:normAutofit fontScale="90000"/>
          </a:bodyPr>
          <a:lstStyle/>
          <a:p>
            <a:r>
              <a:rPr lang="en-US"/>
              <a:t>WP1: Relations with Industry</a:t>
            </a:r>
          </a:p>
        </p:txBody>
      </p:sp>
      <p:sp>
        <p:nvSpPr>
          <p:cNvPr id="3" name="Content Placeholder 2">
            <a:extLst>
              <a:ext uri="{FF2B5EF4-FFF2-40B4-BE49-F238E27FC236}">
                <a16:creationId xmlns:a16="http://schemas.microsoft.com/office/drawing/2014/main" id="{20AA85CC-29A9-9A40-882C-03A2586D6550}"/>
              </a:ext>
            </a:extLst>
          </p:cNvPr>
          <p:cNvSpPr>
            <a:spLocks noGrp="1"/>
          </p:cNvSpPr>
          <p:nvPr>
            <p:ph idx="1"/>
          </p:nvPr>
        </p:nvSpPr>
        <p:spPr/>
        <p:txBody>
          <a:bodyPr/>
          <a:lstStyle/>
          <a:p>
            <a:r>
              <a:rPr lang="en-US">
                <a:latin typeface="Gadugi" panose="020B0502040204020203" pitchFamily="34" charset="0"/>
                <a:ea typeface="Gadugi" panose="020B0502040204020203" pitchFamily="34" charset="0"/>
              </a:rPr>
              <a:t>Can we, and should we, extend the Spanish ‘Ineustar’ model to European Science Industry?</a:t>
            </a:r>
          </a:p>
          <a:p>
            <a:pPr lvl="1"/>
            <a:r>
              <a:rPr lang="en-US">
                <a:latin typeface="Gadugi" panose="020B0502040204020203" pitchFamily="34" charset="0"/>
                <a:ea typeface="Gadugi" panose="020B0502040204020203" pitchFamily="34" charset="0"/>
              </a:rPr>
              <a:t>“Ineustar” is a successful model in Spain that represents Spanish Industries to help make contacts with Research Institutes and other business opportunities</a:t>
            </a:r>
          </a:p>
          <a:p>
            <a:endParaRPr lang="en-US">
              <a:solidFill>
                <a:srgbClr val="0000FF"/>
              </a:solidFill>
            </a:endParaRPr>
          </a:p>
          <a:p>
            <a:r>
              <a:rPr lang="en-US">
                <a:solidFill>
                  <a:srgbClr val="0000FF"/>
                </a:solidFill>
              </a:rPr>
              <a:t>The Advisory Group was unanimous that the members did not want an over-arching organization </a:t>
            </a:r>
          </a:p>
          <a:p>
            <a:pPr lvl="1"/>
            <a:r>
              <a:rPr lang="en-US">
                <a:solidFill>
                  <a:srgbClr val="0000FF"/>
                </a:solidFill>
              </a:rPr>
              <a:t>Most members are well established and already have contacts </a:t>
            </a:r>
          </a:p>
          <a:p>
            <a:r>
              <a:rPr lang="en-US">
                <a:solidFill>
                  <a:srgbClr val="0000FF"/>
                </a:solidFill>
              </a:rPr>
              <a:t>It was felt that the members would be better served by direct interaction with the AMICI project</a:t>
            </a:r>
          </a:p>
        </p:txBody>
      </p:sp>
      <p:sp>
        <p:nvSpPr>
          <p:cNvPr id="4" name="Date Placeholder 3">
            <a:extLst>
              <a:ext uri="{FF2B5EF4-FFF2-40B4-BE49-F238E27FC236}">
                <a16:creationId xmlns:a16="http://schemas.microsoft.com/office/drawing/2014/main" id="{32F8616C-8A5B-1B44-8BAD-5776F310C485}"/>
              </a:ext>
            </a:extLst>
          </p:cNvPr>
          <p:cNvSpPr>
            <a:spLocks noGrp="1"/>
          </p:cNvSpPr>
          <p:nvPr>
            <p:ph type="dt" sz="half" idx="10"/>
          </p:nvPr>
        </p:nvSpPr>
        <p:spPr/>
        <p:txBody>
          <a:bodyPr/>
          <a:lstStyle/>
          <a:p>
            <a:r>
              <a:rPr lang="en-US"/>
              <a:t>9-10/10/2019, Paris-Saclay</a:t>
            </a:r>
            <a:endParaRPr lang="fr-FR"/>
          </a:p>
        </p:txBody>
      </p:sp>
      <p:sp>
        <p:nvSpPr>
          <p:cNvPr id="5" name="Footer Placeholder 4">
            <a:extLst>
              <a:ext uri="{FF2B5EF4-FFF2-40B4-BE49-F238E27FC236}">
                <a16:creationId xmlns:a16="http://schemas.microsoft.com/office/drawing/2014/main" id="{51AD81C4-35CA-BE4B-8D06-774CD831032B}"/>
              </a:ext>
            </a:extLst>
          </p:cNvPr>
          <p:cNvSpPr>
            <a:spLocks noGrp="1"/>
          </p:cNvSpPr>
          <p:nvPr>
            <p:ph type="ftr" sz="quarter" idx="11"/>
          </p:nvPr>
        </p:nvSpPr>
        <p:spPr/>
        <p:txBody>
          <a:bodyPr/>
          <a:lstStyle/>
          <a:p>
            <a:r>
              <a:rPr lang="fr-FR"/>
              <a:t>3rd Annual Meeting</a:t>
            </a:r>
          </a:p>
        </p:txBody>
      </p:sp>
      <p:sp>
        <p:nvSpPr>
          <p:cNvPr id="6" name="Slide Number Placeholder 5">
            <a:extLst>
              <a:ext uri="{FF2B5EF4-FFF2-40B4-BE49-F238E27FC236}">
                <a16:creationId xmlns:a16="http://schemas.microsoft.com/office/drawing/2014/main" id="{F6543C39-4CDE-4349-8069-E9A53C852DD9}"/>
              </a:ext>
            </a:extLst>
          </p:cNvPr>
          <p:cNvSpPr>
            <a:spLocks noGrp="1"/>
          </p:cNvSpPr>
          <p:nvPr>
            <p:ph type="sldNum" sz="quarter" idx="12"/>
          </p:nvPr>
        </p:nvSpPr>
        <p:spPr/>
        <p:txBody>
          <a:bodyPr/>
          <a:lstStyle/>
          <a:p>
            <a:fld id="{B392F205-0730-4CE3-A272-4FEB66599712}" type="slidenum">
              <a:rPr lang="fr-FR" smtClean="0"/>
              <a:t>8</a:t>
            </a:fld>
            <a:endParaRPr lang="fr-FR"/>
          </a:p>
        </p:txBody>
      </p:sp>
    </p:spTree>
    <p:extLst>
      <p:ext uri="{BB962C8B-B14F-4D97-AF65-F5344CB8AC3E}">
        <p14:creationId xmlns:p14="http://schemas.microsoft.com/office/powerpoint/2010/main" val="3087814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BA522-6795-2C49-B605-2A46EBF3F207}"/>
              </a:ext>
            </a:extLst>
          </p:cNvPr>
          <p:cNvSpPr>
            <a:spLocks noGrp="1"/>
          </p:cNvSpPr>
          <p:nvPr>
            <p:ph type="title"/>
          </p:nvPr>
        </p:nvSpPr>
        <p:spPr/>
        <p:txBody>
          <a:bodyPr>
            <a:normAutofit fontScale="90000"/>
          </a:bodyPr>
          <a:lstStyle/>
          <a:p>
            <a:r>
              <a:rPr lang="en-US"/>
              <a:t>WP1: Industry Interaction with AMICI</a:t>
            </a:r>
          </a:p>
        </p:txBody>
      </p:sp>
      <p:sp>
        <p:nvSpPr>
          <p:cNvPr id="3" name="Content Placeholder 2">
            <a:extLst>
              <a:ext uri="{FF2B5EF4-FFF2-40B4-BE49-F238E27FC236}">
                <a16:creationId xmlns:a16="http://schemas.microsoft.com/office/drawing/2014/main" id="{AB39AD68-0749-394A-BC13-2B5320474463}"/>
              </a:ext>
            </a:extLst>
          </p:cNvPr>
          <p:cNvSpPr>
            <a:spLocks noGrp="1"/>
          </p:cNvSpPr>
          <p:nvPr>
            <p:ph idx="1"/>
          </p:nvPr>
        </p:nvSpPr>
        <p:spPr/>
        <p:txBody>
          <a:bodyPr/>
          <a:lstStyle/>
          <a:p>
            <a:r>
              <a:rPr lang="en-US" dirty="0"/>
              <a:t>Should Industry partners interact with AMICI as an Association of private companies foreseen via an “associated industry partnership?“</a:t>
            </a:r>
          </a:p>
          <a:p>
            <a:pPr lvl="1"/>
            <a:r>
              <a:rPr lang="de-DE" dirty="0"/>
              <a:t>An </a:t>
            </a:r>
            <a:r>
              <a:rPr lang="en-US" dirty="0"/>
              <a:t>informal group </a:t>
            </a:r>
            <a:r>
              <a:rPr lang="pl-PL" dirty="0"/>
              <a:t>of </a:t>
            </a:r>
            <a:r>
              <a:rPr lang="pl-PL" dirty="0" err="1"/>
              <a:t>associated</a:t>
            </a:r>
            <a:r>
              <a:rPr lang="pl-PL" dirty="0"/>
              <a:t> </a:t>
            </a:r>
            <a:r>
              <a:rPr lang="pl-PL" dirty="0" err="1"/>
              <a:t>industry</a:t>
            </a:r>
            <a:r>
              <a:rPr lang="pl-PL" dirty="0"/>
              <a:t> </a:t>
            </a:r>
            <a:r>
              <a:rPr lang="pl-PL" dirty="0" err="1"/>
              <a:t>partners</a:t>
            </a:r>
            <a:r>
              <a:rPr lang="pl-PL" dirty="0"/>
              <a:t> </a:t>
            </a:r>
            <a:r>
              <a:rPr lang="en-US" dirty="0"/>
              <a:t>elects a representative             (1 person)</a:t>
            </a:r>
            <a:r>
              <a:rPr lang="pl-PL" dirty="0"/>
              <a:t> </a:t>
            </a:r>
            <a:r>
              <a:rPr lang="en-US" dirty="0"/>
              <a:t>for the AMICI Collaboration Board</a:t>
            </a:r>
          </a:p>
          <a:p>
            <a:pPr lvl="2"/>
            <a:r>
              <a:rPr lang="en-US" dirty="0"/>
              <a:t>To receive information about developments with Technical Facilities</a:t>
            </a:r>
          </a:p>
          <a:p>
            <a:pPr lvl="2"/>
            <a:r>
              <a:rPr lang="en-US" dirty="0"/>
              <a:t>To influence future developments of Technical Facilities</a:t>
            </a:r>
          </a:p>
          <a:p>
            <a:endParaRPr lang="en-US" dirty="0"/>
          </a:p>
          <a:p>
            <a:r>
              <a:rPr lang="en-US" dirty="0">
                <a:solidFill>
                  <a:srgbClr val="0000FF"/>
                </a:solidFill>
              </a:rPr>
              <a:t>The Advisory Group recommends that each company participates directly in AMICI, not as part of a consortium</a:t>
            </a:r>
          </a:p>
        </p:txBody>
      </p:sp>
      <p:sp>
        <p:nvSpPr>
          <p:cNvPr id="4" name="Date Placeholder 3">
            <a:extLst>
              <a:ext uri="{FF2B5EF4-FFF2-40B4-BE49-F238E27FC236}">
                <a16:creationId xmlns:a16="http://schemas.microsoft.com/office/drawing/2014/main" id="{C3D0DDD7-023C-D146-B5E3-599BD7C49DD7}"/>
              </a:ext>
            </a:extLst>
          </p:cNvPr>
          <p:cNvSpPr>
            <a:spLocks noGrp="1"/>
          </p:cNvSpPr>
          <p:nvPr>
            <p:ph type="dt" sz="half" idx="10"/>
          </p:nvPr>
        </p:nvSpPr>
        <p:spPr/>
        <p:txBody>
          <a:bodyPr/>
          <a:lstStyle/>
          <a:p>
            <a:r>
              <a:rPr lang="en-US"/>
              <a:t>9-10/10/2019, Paris-Saclay</a:t>
            </a:r>
            <a:endParaRPr lang="fr-FR" dirty="0"/>
          </a:p>
        </p:txBody>
      </p:sp>
      <p:sp>
        <p:nvSpPr>
          <p:cNvPr id="5" name="Footer Placeholder 4">
            <a:extLst>
              <a:ext uri="{FF2B5EF4-FFF2-40B4-BE49-F238E27FC236}">
                <a16:creationId xmlns:a16="http://schemas.microsoft.com/office/drawing/2014/main" id="{00A4C99B-A310-6647-BD9B-441A8B5198F0}"/>
              </a:ext>
            </a:extLst>
          </p:cNvPr>
          <p:cNvSpPr>
            <a:spLocks noGrp="1"/>
          </p:cNvSpPr>
          <p:nvPr>
            <p:ph type="ftr" sz="quarter" idx="11"/>
          </p:nvPr>
        </p:nvSpPr>
        <p:spPr/>
        <p:txBody>
          <a:bodyPr/>
          <a:lstStyle/>
          <a:p>
            <a:r>
              <a:rPr lang="fr-FR" dirty="0"/>
              <a:t>3rd </a:t>
            </a:r>
            <a:r>
              <a:rPr lang="fr-FR" dirty="0" err="1"/>
              <a:t>Annual</a:t>
            </a:r>
            <a:r>
              <a:rPr lang="fr-FR"/>
              <a:t> Meeting</a:t>
            </a:r>
          </a:p>
        </p:txBody>
      </p:sp>
      <p:sp>
        <p:nvSpPr>
          <p:cNvPr id="6" name="Slide Number Placeholder 5">
            <a:extLst>
              <a:ext uri="{FF2B5EF4-FFF2-40B4-BE49-F238E27FC236}">
                <a16:creationId xmlns:a16="http://schemas.microsoft.com/office/drawing/2014/main" id="{503812C4-5260-5C48-8E3B-D05574A88CDD}"/>
              </a:ext>
            </a:extLst>
          </p:cNvPr>
          <p:cNvSpPr>
            <a:spLocks noGrp="1"/>
          </p:cNvSpPr>
          <p:nvPr>
            <p:ph type="sldNum" sz="quarter" idx="12"/>
          </p:nvPr>
        </p:nvSpPr>
        <p:spPr/>
        <p:txBody>
          <a:bodyPr/>
          <a:lstStyle/>
          <a:p>
            <a:fld id="{B392F205-0730-4CE3-A272-4FEB66599712}" type="slidenum">
              <a:rPr lang="fr-FR" smtClean="0"/>
              <a:pPr/>
              <a:t>9</a:t>
            </a:fld>
            <a:endParaRPr lang="fr-FR"/>
          </a:p>
        </p:txBody>
      </p:sp>
    </p:spTree>
    <p:extLst>
      <p:ext uri="{BB962C8B-B14F-4D97-AF65-F5344CB8AC3E}">
        <p14:creationId xmlns:p14="http://schemas.microsoft.com/office/powerpoint/2010/main" val="171683562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7516</TotalTime>
  <Words>1926</Words>
  <Application>Microsoft Office PowerPoint</Application>
  <PresentationFormat>Grand écran</PresentationFormat>
  <Paragraphs>342</Paragraphs>
  <Slides>25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25</vt:i4>
      </vt:variant>
    </vt:vector>
  </HeadingPairs>
  <TitlesOfParts>
    <vt:vector size="31" baseType="lpstr">
      <vt:lpstr>Arial</vt:lpstr>
      <vt:lpstr>Calibri</vt:lpstr>
      <vt:lpstr>Gadugi</vt:lpstr>
      <vt:lpstr>Gill Sans</vt:lpstr>
      <vt:lpstr>Wingdings</vt:lpstr>
      <vt:lpstr>Thème Office</vt:lpstr>
      <vt:lpstr> Report from the Advisory Group 9 October 2019 Paris-Saclay</vt:lpstr>
      <vt:lpstr>Role of the Advisory Group</vt:lpstr>
      <vt:lpstr>Organization of the Advisory Group</vt:lpstr>
      <vt:lpstr>Group Members</vt:lpstr>
      <vt:lpstr>Présentation PowerPoint</vt:lpstr>
      <vt:lpstr>Meetings</vt:lpstr>
      <vt:lpstr>WP1: Management</vt:lpstr>
      <vt:lpstr>WP1: Relations with Industry</vt:lpstr>
      <vt:lpstr>WP1: Industry Interaction with AMICI</vt:lpstr>
      <vt:lpstr>WP2: Strategy</vt:lpstr>
      <vt:lpstr>WP2: Key Technology Areas</vt:lpstr>
      <vt:lpstr>WP2: System Integration</vt:lpstr>
      <vt:lpstr>WP3: Cooperation </vt:lpstr>
      <vt:lpstr>WP3: Proposed Eligibility Criteria</vt:lpstr>
      <vt:lpstr>WP3: Goals of the Collaboration</vt:lpstr>
      <vt:lpstr>WP3: Goals of the Collaboration</vt:lpstr>
      <vt:lpstr>    WP3: Network and Collaboration Model</vt:lpstr>
      <vt:lpstr>Présentation PowerPoint</vt:lpstr>
      <vt:lpstr>WP4: Innovation</vt:lpstr>
      <vt:lpstr>Comments on Innovation</vt:lpstr>
      <vt:lpstr>WP5: Industrialization</vt:lpstr>
      <vt:lpstr>WP5: Industrialization</vt:lpstr>
      <vt:lpstr>             Cooperation Model Industries - Research Labs</vt:lpstr>
      <vt:lpstr>Commercial Issues</vt:lpstr>
      <vt:lpstr>Conclusions</vt:lpstr>
    </vt:vector>
  </TitlesOfParts>
  <Company>CEA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 A Cluster of Technological Infrastructure for Accelerators and Large Magnets</dc:title>
  <dc:creator>NAPOLY Olivier</dc:creator>
  <cp:lastModifiedBy>YILDIRIM Arifé</cp:lastModifiedBy>
  <cp:revision>479</cp:revision>
  <cp:lastPrinted>2018-04-04T13:55:26Z</cp:lastPrinted>
  <dcterms:created xsi:type="dcterms:W3CDTF">2015-11-17T04:48:30Z</dcterms:created>
  <dcterms:modified xsi:type="dcterms:W3CDTF">2019-10-08T07:54:05Z</dcterms:modified>
</cp:coreProperties>
</file>