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9" r:id="rId2"/>
    <p:sldId id="266" r:id="rId3"/>
    <p:sldId id="265" r:id="rId4"/>
    <p:sldId id="301" r:id="rId5"/>
    <p:sldId id="258" r:id="rId6"/>
    <p:sldId id="261" r:id="rId7"/>
    <p:sldId id="262" r:id="rId8"/>
    <p:sldId id="268" r:id="rId9"/>
    <p:sldId id="302" r:id="rId10"/>
    <p:sldId id="311" r:id="rId11"/>
    <p:sldId id="272" r:id="rId12"/>
    <p:sldId id="315" r:id="rId13"/>
    <p:sldId id="305" r:id="rId14"/>
    <p:sldId id="277" r:id="rId15"/>
    <p:sldId id="278" r:id="rId16"/>
    <p:sldId id="307" r:id="rId17"/>
    <p:sldId id="314" r:id="rId18"/>
    <p:sldId id="281" r:id="rId19"/>
    <p:sldId id="304" r:id="rId20"/>
    <p:sldId id="296" r:id="rId21"/>
    <p:sldId id="282" r:id="rId22"/>
    <p:sldId id="285" r:id="rId23"/>
    <p:sldId id="286" r:id="rId24"/>
    <p:sldId id="313" r:id="rId25"/>
    <p:sldId id="308" r:id="rId26"/>
    <p:sldId id="294" r:id="rId27"/>
    <p:sldId id="284" r:id="rId28"/>
    <p:sldId id="287" r:id="rId29"/>
    <p:sldId id="293" r:id="rId30"/>
    <p:sldId id="312" r:id="rId31"/>
    <p:sldId id="30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5" d="100"/>
          <a:sy n="65" d="100"/>
        </p:scale>
        <p:origin x="684" y="40"/>
      </p:cViewPr>
      <p:guideLst/>
    </p:cSldViewPr>
  </p:slideViewPr>
  <p:notesTextViewPr>
    <p:cViewPr>
      <p:scale>
        <a:sx n="1" d="1"/>
        <a:sy n="1" d="1"/>
      </p:scale>
      <p:origin x="0" y="0"/>
    </p:cViewPr>
  </p:notesTextViewPr>
  <p:sorterViewPr>
    <p:cViewPr>
      <p:scale>
        <a:sx n="100" d="100"/>
        <a:sy n="100" d="100"/>
      </p:scale>
      <p:origin x="0" y="-52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43004-6913-4E4D-9E99-4A61379A373A}" type="datetimeFigureOut">
              <a:rPr lang="en-GB" smtClean="0"/>
              <a:t>09/10/2019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459D3-92D4-4886-B0BA-2BFBDD9F1133}" type="slidenum">
              <a:rPr lang="en-GB" smtClean="0"/>
              <a:t>‹#›</a:t>
            </a:fld>
            <a:endParaRPr lang="en-GB" dirty="0"/>
          </a:p>
        </p:txBody>
      </p:sp>
    </p:spTree>
    <p:extLst>
      <p:ext uri="{BB962C8B-B14F-4D97-AF65-F5344CB8AC3E}">
        <p14:creationId xmlns:p14="http://schemas.microsoft.com/office/powerpoint/2010/main" val="4184118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9459D3-92D4-4886-B0BA-2BFBDD9F1133}" type="slidenum">
              <a:rPr lang="en-GB" smtClean="0"/>
              <a:t>11</a:t>
            </a:fld>
            <a:endParaRPr lang="en-GB" dirty="0"/>
          </a:p>
        </p:txBody>
      </p:sp>
    </p:spTree>
    <p:extLst>
      <p:ext uri="{BB962C8B-B14F-4D97-AF65-F5344CB8AC3E}">
        <p14:creationId xmlns:p14="http://schemas.microsoft.com/office/powerpoint/2010/main" val="259575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DBB1E8-B207-4C3C-ABBD-7EAF1E18E783}" type="datetimeFigureOut">
              <a:rPr lang="en-GB" smtClean="0"/>
              <a:t>09/10/2019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D9E23-E6F4-4204-8743-6FE91B9D13B8}" type="slidenum">
              <a:rPr lang="en-GB" smtClean="0"/>
              <a:t>‹#›</a:t>
            </a:fld>
            <a:endParaRPr lang="en-GB" dirty="0"/>
          </a:p>
        </p:txBody>
      </p:sp>
    </p:spTree>
    <p:extLst>
      <p:ext uri="{BB962C8B-B14F-4D97-AF65-F5344CB8AC3E}">
        <p14:creationId xmlns:p14="http://schemas.microsoft.com/office/powerpoint/2010/main" val="169399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DBB1E8-B207-4C3C-ABBD-7EAF1E18E783}" type="datetimeFigureOut">
              <a:rPr lang="en-GB" smtClean="0"/>
              <a:t>09/10/2019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D9E23-E6F4-4204-8743-6FE91B9D13B8}" type="slidenum">
              <a:rPr lang="en-GB" smtClean="0"/>
              <a:t>‹#›</a:t>
            </a:fld>
            <a:endParaRPr lang="en-GB" dirty="0"/>
          </a:p>
        </p:txBody>
      </p:sp>
    </p:spTree>
    <p:extLst>
      <p:ext uri="{BB962C8B-B14F-4D97-AF65-F5344CB8AC3E}">
        <p14:creationId xmlns:p14="http://schemas.microsoft.com/office/powerpoint/2010/main" val="234972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DBB1E8-B207-4C3C-ABBD-7EAF1E18E783}" type="datetimeFigureOut">
              <a:rPr lang="en-GB" smtClean="0"/>
              <a:t>09/10/2019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D9E23-E6F4-4204-8743-6FE91B9D13B8}" type="slidenum">
              <a:rPr lang="en-GB" smtClean="0"/>
              <a:t>‹#›</a:t>
            </a:fld>
            <a:endParaRPr lang="en-GB" dirty="0"/>
          </a:p>
        </p:txBody>
      </p:sp>
    </p:spTree>
    <p:extLst>
      <p:ext uri="{BB962C8B-B14F-4D97-AF65-F5344CB8AC3E}">
        <p14:creationId xmlns:p14="http://schemas.microsoft.com/office/powerpoint/2010/main" val="353439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DBB1E8-B207-4C3C-ABBD-7EAF1E18E783}" type="datetimeFigureOut">
              <a:rPr lang="en-GB" smtClean="0"/>
              <a:t>09/10/2019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D9E23-E6F4-4204-8743-6FE91B9D13B8}" type="slidenum">
              <a:rPr lang="en-GB" smtClean="0"/>
              <a:t>‹#›</a:t>
            </a:fld>
            <a:endParaRPr lang="en-GB" dirty="0"/>
          </a:p>
        </p:txBody>
      </p:sp>
    </p:spTree>
    <p:extLst>
      <p:ext uri="{BB962C8B-B14F-4D97-AF65-F5344CB8AC3E}">
        <p14:creationId xmlns:p14="http://schemas.microsoft.com/office/powerpoint/2010/main" val="159399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DBB1E8-B207-4C3C-ABBD-7EAF1E18E783}" type="datetimeFigureOut">
              <a:rPr lang="en-GB" smtClean="0"/>
              <a:t>09/10/2019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7D9E23-E6F4-4204-8743-6FE91B9D13B8}" type="slidenum">
              <a:rPr lang="en-GB" smtClean="0"/>
              <a:t>‹#›</a:t>
            </a:fld>
            <a:endParaRPr lang="en-GB" dirty="0"/>
          </a:p>
        </p:txBody>
      </p:sp>
    </p:spTree>
    <p:extLst>
      <p:ext uri="{BB962C8B-B14F-4D97-AF65-F5344CB8AC3E}">
        <p14:creationId xmlns:p14="http://schemas.microsoft.com/office/powerpoint/2010/main" val="333023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DBB1E8-B207-4C3C-ABBD-7EAF1E18E783}" type="datetimeFigureOut">
              <a:rPr lang="en-GB" smtClean="0"/>
              <a:t>09/10/2019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7D9E23-E6F4-4204-8743-6FE91B9D13B8}" type="slidenum">
              <a:rPr lang="en-GB" smtClean="0"/>
              <a:t>‹#›</a:t>
            </a:fld>
            <a:endParaRPr lang="en-GB" dirty="0"/>
          </a:p>
        </p:txBody>
      </p:sp>
    </p:spTree>
    <p:extLst>
      <p:ext uri="{BB962C8B-B14F-4D97-AF65-F5344CB8AC3E}">
        <p14:creationId xmlns:p14="http://schemas.microsoft.com/office/powerpoint/2010/main" val="154444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DBB1E8-B207-4C3C-ABBD-7EAF1E18E783}" type="datetimeFigureOut">
              <a:rPr lang="en-GB" smtClean="0"/>
              <a:t>09/10/2019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B7D9E23-E6F4-4204-8743-6FE91B9D13B8}" type="slidenum">
              <a:rPr lang="en-GB" smtClean="0"/>
              <a:t>‹#›</a:t>
            </a:fld>
            <a:endParaRPr lang="en-GB" dirty="0"/>
          </a:p>
        </p:txBody>
      </p:sp>
    </p:spTree>
    <p:extLst>
      <p:ext uri="{BB962C8B-B14F-4D97-AF65-F5344CB8AC3E}">
        <p14:creationId xmlns:p14="http://schemas.microsoft.com/office/powerpoint/2010/main" val="330503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DBB1E8-B207-4C3C-ABBD-7EAF1E18E783}" type="datetimeFigureOut">
              <a:rPr lang="en-GB" smtClean="0"/>
              <a:t>09/10/2019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7D9E23-E6F4-4204-8743-6FE91B9D13B8}" type="slidenum">
              <a:rPr lang="en-GB" smtClean="0"/>
              <a:t>‹#›</a:t>
            </a:fld>
            <a:endParaRPr lang="en-GB" dirty="0"/>
          </a:p>
        </p:txBody>
      </p:sp>
    </p:spTree>
    <p:extLst>
      <p:ext uri="{BB962C8B-B14F-4D97-AF65-F5344CB8AC3E}">
        <p14:creationId xmlns:p14="http://schemas.microsoft.com/office/powerpoint/2010/main" val="356211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BB1E8-B207-4C3C-ABBD-7EAF1E18E783}" type="datetimeFigureOut">
              <a:rPr lang="en-GB" smtClean="0"/>
              <a:t>09/10/2019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B7D9E23-E6F4-4204-8743-6FE91B9D13B8}" type="slidenum">
              <a:rPr lang="en-GB" smtClean="0"/>
              <a:t>‹#›</a:t>
            </a:fld>
            <a:endParaRPr lang="en-GB" dirty="0"/>
          </a:p>
        </p:txBody>
      </p:sp>
    </p:spTree>
    <p:extLst>
      <p:ext uri="{BB962C8B-B14F-4D97-AF65-F5344CB8AC3E}">
        <p14:creationId xmlns:p14="http://schemas.microsoft.com/office/powerpoint/2010/main" val="315777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DBB1E8-B207-4C3C-ABBD-7EAF1E18E783}" type="datetimeFigureOut">
              <a:rPr lang="en-GB" smtClean="0"/>
              <a:t>09/10/2019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7D9E23-E6F4-4204-8743-6FE91B9D13B8}" type="slidenum">
              <a:rPr lang="en-GB" smtClean="0"/>
              <a:t>‹#›</a:t>
            </a:fld>
            <a:endParaRPr lang="en-GB" dirty="0"/>
          </a:p>
        </p:txBody>
      </p:sp>
    </p:spTree>
    <p:extLst>
      <p:ext uri="{BB962C8B-B14F-4D97-AF65-F5344CB8AC3E}">
        <p14:creationId xmlns:p14="http://schemas.microsoft.com/office/powerpoint/2010/main" val="411316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DBB1E8-B207-4C3C-ABBD-7EAF1E18E783}" type="datetimeFigureOut">
              <a:rPr lang="en-GB" smtClean="0"/>
              <a:t>09/10/2019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7D9E23-E6F4-4204-8743-6FE91B9D13B8}" type="slidenum">
              <a:rPr lang="en-GB" smtClean="0"/>
              <a:t>‹#›</a:t>
            </a:fld>
            <a:endParaRPr lang="en-GB" dirty="0"/>
          </a:p>
        </p:txBody>
      </p:sp>
    </p:spTree>
    <p:extLst>
      <p:ext uri="{BB962C8B-B14F-4D97-AF65-F5344CB8AC3E}">
        <p14:creationId xmlns:p14="http://schemas.microsoft.com/office/powerpoint/2010/main" val="20148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BB1E8-B207-4C3C-ABBD-7EAF1E18E783}" type="datetimeFigureOut">
              <a:rPr lang="en-GB" smtClean="0"/>
              <a:t>09/10/2019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D9E23-E6F4-4204-8743-6FE91B9D13B8}" type="slidenum">
              <a:rPr lang="en-GB" smtClean="0"/>
              <a:t>‹#›</a:t>
            </a:fld>
            <a:endParaRPr lang="en-GB" dirty="0"/>
          </a:p>
        </p:txBody>
      </p:sp>
    </p:spTree>
    <p:extLst>
      <p:ext uri="{BB962C8B-B14F-4D97-AF65-F5344CB8AC3E}">
        <p14:creationId xmlns:p14="http://schemas.microsoft.com/office/powerpoint/2010/main" val="406955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813015"/>
            <a:ext cx="12192000" cy="8128000"/>
          </a:xfrm>
          <a:prstGeom prst="rect">
            <a:avLst/>
          </a:prstGeom>
        </p:spPr>
      </p:pic>
      <p:pic>
        <p:nvPicPr>
          <p:cNvPr id="3" name="Picture 2" descr="AMICI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8770" y="5680363"/>
            <a:ext cx="2466722" cy="81066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23785" y="2604654"/>
            <a:ext cx="8626251" cy="646331"/>
          </a:xfrm>
          <a:prstGeom prst="rect">
            <a:avLst/>
          </a:prstGeom>
        </p:spPr>
        <p:txBody>
          <a:bodyPr wrap="square">
            <a:spAutoFit/>
          </a:bodyPr>
          <a:lstStyle/>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WP4: INNOVATION</a:t>
            </a:r>
            <a:endParaRPr lang="en-GB" sz="3600" b="1" dirty="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flipH="1">
            <a:off x="448842" y="5901027"/>
            <a:ext cx="4270642" cy="369332"/>
          </a:xfrm>
          <a:prstGeom prst="rect">
            <a:avLst/>
          </a:prstGeom>
          <a:noFill/>
        </p:spPr>
        <p:txBody>
          <a:bodyPr wrap="square" rtlCol="0">
            <a:spAutoFit/>
          </a:bodyPr>
          <a:lstStyle/>
          <a:p>
            <a:r>
              <a:rPr lang="en-GB" b="1" dirty="0">
                <a:solidFill>
                  <a:schemeClr val="bg1"/>
                </a:solidFill>
                <a:effectLst>
                  <a:outerShdw blurRad="38100" dist="38100" dir="2700000" algn="tl">
                    <a:srgbClr val="000000">
                      <a:alpha val="43137"/>
                    </a:srgbClr>
                  </a:outerShdw>
                </a:effectLst>
              </a:rPr>
              <a:t>a</a:t>
            </a:r>
            <a:r>
              <a:rPr lang="en-GB" b="1" dirty="0" smtClean="0">
                <a:solidFill>
                  <a:schemeClr val="bg1"/>
                </a:solidFill>
                <a:effectLst>
                  <a:outerShdw blurRad="38100" dist="38100" dir="2700000" algn="tl">
                    <a:srgbClr val="000000">
                      <a:alpha val="43137"/>
                    </a:srgbClr>
                  </a:outerShdw>
                </a:effectLst>
              </a:rPr>
              <a:t>nthony.gleeson@stfc.ac.uk</a:t>
            </a:r>
            <a:endParaRPr lang="en-GB"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23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6425" y="893564"/>
            <a:ext cx="7537910" cy="4351338"/>
          </a:xfrm>
        </p:spPr>
        <p:txBody>
          <a:bodyPr>
            <a:noAutofit/>
          </a:bodyPr>
          <a:lstStyle/>
          <a:p>
            <a:pPr marL="0" indent="0">
              <a:buNone/>
            </a:pPr>
            <a:r>
              <a:rPr lang="en-GB" sz="2400" b="1" dirty="0" smtClean="0"/>
              <a:t>Industry</a:t>
            </a:r>
          </a:p>
          <a:p>
            <a:r>
              <a:rPr lang="en-GB" sz="2400" dirty="0"/>
              <a:t>S</a:t>
            </a:r>
            <a:r>
              <a:rPr lang="en-GB" sz="2400" dirty="0" smtClean="0"/>
              <a:t>ocietal </a:t>
            </a:r>
            <a:r>
              <a:rPr lang="en-GB" sz="2400" dirty="0"/>
              <a:t>applications present a possibility to diversify markets, some of which will support considerable volumes and </a:t>
            </a:r>
            <a:r>
              <a:rPr lang="en-GB" sz="2400" dirty="0" smtClean="0"/>
              <a:t>margins</a:t>
            </a:r>
          </a:p>
          <a:p>
            <a:r>
              <a:rPr lang="en-GB" sz="2400" dirty="0" smtClean="0"/>
              <a:t>Allow </a:t>
            </a:r>
            <a:r>
              <a:rPr lang="en-GB" sz="2400" dirty="0"/>
              <a:t>businesses to more readily deal with the cyclic and irregular nature of the scientific research market</a:t>
            </a:r>
            <a:r>
              <a:rPr lang="en-GB" sz="2400" dirty="0" smtClean="0"/>
              <a:t>.</a:t>
            </a:r>
          </a:p>
          <a:p>
            <a:pPr marL="0" indent="0">
              <a:buNone/>
            </a:pPr>
            <a:endParaRPr lang="en-GB" sz="2400" dirty="0" smtClean="0"/>
          </a:p>
          <a:p>
            <a:pPr marL="0" indent="0">
              <a:buNone/>
            </a:pPr>
            <a:r>
              <a:rPr lang="en-GB" sz="2400" b="1" dirty="0" smtClean="0"/>
              <a:t>National Laboratories</a:t>
            </a:r>
          </a:p>
          <a:p>
            <a:r>
              <a:rPr lang="en-GB" sz="2400" dirty="0"/>
              <a:t>R</a:t>
            </a:r>
            <a:r>
              <a:rPr lang="en-GB" sz="2400" dirty="0" smtClean="0"/>
              <a:t>egional </a:t>
            </a:r>
            <a:r>
              <a:rPr lang="en-GB" sz="2400" dirty="0"/>
              <a:t>and national funding initiatives and core funding increasingly being driven by a broader range of societal and economic metrics, in addition to scientific output</a:t>
            </a:r>
            <a:r>
              <a:rPr lang="en-GB" sz="2400" dirty="0" smtClean="0"/>
              <a:t>.</a:t>
            </a:r>
          </a:p>
          <a:p>
            <a:r>
              <a:rPr lang="en-GB" sz="2400" dirty="0" smtClean="0"/>
              <a:t>Opportunities to demonstrate innovation potential</a:t>
            </a:r>
          </a:p>
          <a:p>
            <a:r>
              <a:rPr lang="en-GB" sz="2400" dirty="0"/>
              <a:t>Helps to underpin a well-resourced and financially more stable Supply Chain.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285465">
            <a:off x="518399" y="1385542"/>
            <a:ext cx="3245323" cy="4586365"/>
          </a:xfrm>
          <a:prstGeom prst="rect">
            <a:avLst/>
          </a:prstGeom>
          <a:ln>
            <a:solidFill>
              <a:schemeClr val="bg2"/>
            </a:solidFill>
          </a:ln>
          <a:effectLst>
            <a:outerShdw blurRad="50800" dist="114300" dir="2700000" algn="tl" rotWithShape="0">
              <a:prstClr val="black">
                <a:alpha val="17000"/>
              </a:prstClr>
            </a:outerShdw>
          </a:effec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7" name="Straight Connector 6"/>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71196" y="6425511"/>
            <a:ext cx="2946128" cy="276999"/>
          </a:xfrm>
          <a:prstGeom prst="rect">
            <a:avLst/>
          </a:prstGeom>
        </p:spPr>
        <p:txBody>
          <a:bodyPr wrap="none">
            <a:spAutoFit/>
          </a:bodyPr>
          <a:lstStyle/>
          <a:p>
            <a:r>
              <a:rPr lang="en-GB" sz="1200" dirty="0">
                <a:ea typeface="Times New Roman" panose="02020603050405020304" pitchFamily="18" charset="0"/>
              </a:rPr>
              <a:t>https://edms.cern.ch/document/1325147/2</a:t>
            </a:r>
            <a:endParaRPr lang="en-GB" sz="1200" dirty="0"/>
          </a:p>
        </p:txBody>
      </p:sp>
    </p:spTree>
    <p:extLst>
      <p:ext uri="{BB962C8B-B14F-4D97-AF65-F5344CB8AC3E}">
        <p14:creationId xmlns:p14="http://schemas.microsoft.com/office/powerpoint/2010/main" val="282241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5955" y="343355"/>
            <a:ext cx="5426106" cy="2841634"/>
          </a:xfrm>
          <a:prstGeom prst="rect">
            <a:avLst/>
          </a:prstGeom>
        </p:spPr>
      </p:pic>
      <p:pic>
        <p:nvPicPr>
          <p:cNvPr id="6" name="Picture 5"/>
          <p:cNvPicPr>
            <a:picLocks noChangeAspect="1"/>
          </p:cNvPicPr>
          <p:nvPr/>
        </p:nvPicPr>
        <p:blipFill>
          <a:blip r:embed="rId4"/>
          <a:stretch>
            <a:fillRect/>
          </a:stretch>
        </p:blipFill>
        <p:spPr>
          <a:xfrm>
            <a:off x="5974311" y="365125"/>
            <a:ext cx="5384536" cy="2819864"/>
          </a:xfrm>
          <a:prstGeom prst="rect">
            <a:avLst/>
          </a:prstGeom>
        </p:spPr>
      </p:pic>
      <p:pic>
        <p:nvPicPr>
          <p:cNvPr id="8" name="Picture 7"/>
          <p:cNvPicPr>
            <a:picLocks noChangeAspect="1"/>
          </p:cNvPicPr>
          <p:nvPr/>
        </p:nvPicPr>
        <p:blipFill>
          <a:blip r:embed="rId5"/>
          <a:stretch>
            <a:fillRect/>
          </a:stretch>
        </p:blipFill>
        <p:spPr>
          <a:xfrm>
            <a:off x="345955" y="3284336"/>
            <a:ext cx="5384536" cy="2819864"/>
          </a:xfrm>
          <a:prstGeom prst="rect">
            <a:avLst/>
          </a:prstGeom>
        </p:spPr>
      </p:pic>
      <p:pic>
        <p:nvPicPr>
          <p:cNvPr id="9" name="Picture 8"/>
          <p:cNvPicPr>
            <a:picLocks noChangeAspect="1"/>
          </p:cNvPicPr>
          <p:nvPr/>
        </p:nvPicPr>
        <p:blipFill>
          <a:blip r:embed="rId6"/>
          <a:stretch>
            <a:fillRect/>
          </a:stretch>
        </p:blipFill>
        <p:spPr>
          <a:xfrm>
            <a:off x="5965013" y="3274597"/>
            <a:ext cx="5403132" cy="2829603"/>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55667" y="6104200"/>
            <a:ext cx="1267224" cy="411188"/>
          </a:xfrm>
          <a:prstGeom prst="rect">
            <a:avLst/>
          </a:prstGeom>
        </p:spPr>
      </p:pic>
      <p:sp>
        <p:nvSpPr>
          <p:cNvPr id="4" name="TextBox 3"/>
          <p:cNvSpPr txBox="1"/>
          <p:nvPr/>
        </p:nvSpPr>
        <p:spPr>
          <a:xfrm>
            <a:off x="2190605" y="440833"/>
            <a:ext cx="1695236" cy="36933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pPr algn="ctr"/>
            <a:r>
              <a:rPr lang="en-GB" dirty="0"/>
              <a:t>HEALTHCARE</a:t>
            </a:r>
          </a:p>
        </p:txBody>
      </p:sp>
      <p:sp>
        <p:nvSpPr>
          <p:cNvPr id="11" name="TextBox 10"/>
          <p:cNvSpPr txBox="1"/>
          <p:nvPr/>
        </p:nvSpPr>
        <p:spPr>
          <a:xfrm>
            <a:off x="8145695" y="440833"/>
            <a:ext cx="1695236" cy="36933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pPr algn="ctr"/>
            <a:r>
              <a:rPr lang="en-GB" dirty="0" smtClean="0"/>
              <a:t>INDUSTRIAL</a:t>
            </a:r>
            <a:endParaRPr lang="en-GB" dirty="0"/>
          </a:p>
        </p:txBody>
      </p:sp>
      <p:sp>
        <p:nvSpPr>
          <p:cNvPr id="12" name="TextBox 11"/>
          <p:cNvSpPr txBox="1"/>
          <p:nvPr/>
        </p:nvSpPr>
        <p:spPr>
          <a:xfrm>
            <a:off x="2211390" y="3425603"/>
            <a:ext cx="1695236" cy="36933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pPr algn="ctr"/>
            <a:r>
              <a:rPr lang="en-GB" dirty="0" smtClean="0"/>
              <a:t>ENERGY</a:t>
            </a:r>
            <a:endParaRPr lang="en-GB" dirty="0"/>
          </a:p>
        </p:txBody>
      </p:sp>
      <p:sp>
        <p:nvSpPr>
          <p:cNvPr id="13" name="TextBox 12"/>
          <p:cNvSpPr txBox="1"/>
          <p:nvPr/>
        </p:nvSpPr>
        <p:spPr>
          <a:xfrm>
            <a:off x="8145695" y="3425603"/>
            <a:ext cx="1695236" cy="36933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pPr algn="ctr"/>
            <a:r>
              <a:rPr lang="en-GB" dirty="0" smtClean="0"/>
              <a:t>SECURITY</a:t>
            </a:r>
            <a:endParaRPr lang="en-GB" dirty="0"/>
          </a:p>
        </p:txBody>
      </p:sp>
    </p:spTree>
    <p:extLst>
      <p:ext uri="{BB962C8B-B14F-4D97-AF65-F5344CB8AC3E}">
        <p14:creationId xmlns:p14="http://schemas.microsoft.com/office/powerpoint/2010/main" val="36026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5"/>
          <p:cNvPicPr>
            <a:picLocks noChangeAspect="1"/>
          </p:cNvPicPr>
          <p:nvPr/>
        </p:nvPicPr>
        <p:blipFill>
          <a:blip r:embed="rId2"/>
          <a:stretch>
            <a:fillRect/>
          </a:stretch>
        </p:blipFill>
        <p:spPr>
          <a:xfrm>
            <a:off x="2169726" y="832106"/>
            <a:ext cx="7544546" cy="5629393"/>
          </a:xfrm>
          <a:prstGeom prst="rect">
            <a:avLst/>
          </a:prstGeom>
          <a:ln>
            <a:noFill/>
          </a:ln>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7" name="Straight Connector 6"/>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29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 y="-1"/>
            <a:ext cx="12192000" cy="6924043"/>
          </a:xfrm>
        </p:spPr>
      </p:pic>
      <p:pic>
        <p:nvPicPr>
          <p:cNvPr id="5" name="Picture 4" descr="AMICI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8770" y="5680363"/>
            <a:ext cx="2466722" cy="8106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23785" y="2604654"/>
            <a:ext cx="8626251" cy="1200329"/>
          </a:xfrm>
          <a:prstGeom prst="rect">
            <a:avLst/>
          </a:prstGeom>
        </p:spPr>
        <p:txBody>
          <a:bodyPr wrap="square">
            <a:spAutoFit/>
          </a:bodyPr>
          <a:lstStyle/>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CHALLENGES </a:t>
            </a:r>
          </a:p>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SOLUTIONS</a:t>
            </a:r>
            <a:endParaRPr lang="en-GB" sz="3600" b="1" dirty="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7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4639" y="1491151"/>
            <a:ext cx="11282722" cy="1802656"/>
          </a:xfrm>
          <a:prstGeom prst="roundRect">
            <a:avLst>
              <a:gd name="adj" fmla="val 9894"/>
            </a:avLst>
          </a:prstGeom>
          <a:solidFill>
            <a:schemeClr val="accent2">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454639" y="3510115"/>
            <a:ext cx="11282722" cy="2666848"/>
          </a:xfrm>
          <a:prstGeom prst="roundRect">
            <a:avLst>
              <a:gd name="adj" fmla="val 9894"/>
            </a:avLst>
          </a:prstGeom>
          <a:solidFill>
            <a:schemeClr val="accent2">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Challenges: Communication</a:t>
            </a:r>
            <a:endParaRPr lang="en-GB" dirty="0"/>
          </a:p>
        </p:txBody>
      </p:sp>
      <p:sp>
        <p:nvSpPr>
          <p:cNvPr id="3" name="Content Placeholder 2"/>
          <p:cNvSpPr>
            <a:spLocks noGrp="1"/>
          </p:cNvSpPr>
          <p:nvPr>
            <p:ph idx="1"/>
          </p:nvPr>
        </p:nvSpPr>
        <p:spPr/>
        <p:txBody>
          <a:bodyPr/>
          <a:lstStyle/>
          <a:p>
            <a:pPr marL="0" indent="0">
              <a:buNone/>
            </a:pPr>
            <a:r>
              <a:rPr lang="en-GB" i="1" dirty="0"/>
              <a:t>“Sharing of knowledge and information within the particle accelerator community (academic and commercial) in Europe is poor. It relies on informal networks</a:t>
            </a:r>
            <a:r>
              <a:rPr lang="en-GB" i="1" dirty="0" smtClean="0"/>
              <a:t>.”</a:t>
            </a:r>
          </a:p>
          <a:p>
            <a:pPr marL="0" indent="0">
              <a:buNone/>
            </a:pPr>
            <a:endParaRPr lang="en-GB" i="1" dirty="0" smtClean="0"/>
          </a:p>
          <a:p>
            <a:r>
              <a:rPr lang="en-GB" dirty="0"/>
              <a:t>Survey respondents were universally supportive of efforts to enhance coordination </a:t>
            </a:r>
            <a:r>
              <a:rPr lang="en-GB" dirty="0" smtClean="0"/>
              <a:t>but </a:t>
            </a:r>
            <a:r>
              <a:rPr lang="en-GB" dirty="0"/>
              <a:t>many commented that the overall picture for Industry regarding </a:t>
            </a:r>
            <a:r>
              <a:rPr lang="en-GB" b="1" dirty="0">
                <a:solidFill>
                  <a:schemeClr val="accent2">
                    <a:lumMod val="50000"/>
                  </a:schemeClr>
                </a:solidFill>
              </a:rPr>
              <a:t>use of the </a:t>
            </a:r>
            <a:r>
              <a:rPr lang="en-GB" b="1" dirty="0" smtClean="0">
                <a:solidFill>
                  <a:schemeClr val="accent2">
                    <a:lumMod val="50000"/>
                  </a:schemeClr>
                </a:solidFill>
              </a:rPr>
              <a:t>Technology Infrastructure was </a:t>
            </a:r>
            <a:r>
              <a:rPr lang="en-GB" b="1" dirty="0">
                <a:solidFill>
                  <a:schemeClr val="accent2">
                    <a:lumMod val="50000"/>
                  </a:schemeClr>
                </a:solidFill>
              </a:rPr>
              <a:t>‘opaque’. </a:t>
            </a:r>
          </a:p>
          <a:p>
            <a:r>
              <a:rPr lang="en-GB" b="1" dirty="0" smtClean="0">
                <a:solidFill>
                  <a:schemeClr val="accent2">
                    <a:lumMod val="50000"/>
                  </a:schemeClr>
                </a:solidFill>
              </a:rPr>
              <a:t>Industry cannot make use of facilities if they do not know they are available</a:t>
            </a:r>
            <a:r>
              <a:rPr lang="en-GB" dirty="0" smtClean="0"/>
              <a:t>, or do not know what benefits they offer.</a:t>
            </a: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40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75353" y="1690689"/>
            <a:ext cx="5863975" cy="4847764"/>
          </a:xfrm>
          <a:prstGeom prst="roundRect">
            <a:avLst>
              <a:gd name="adj" fmla="val 9894"/>
            </a:avLst>
          </a:prstGeom>
          <a:solidFill>
            <a:schemeClr val="accent1">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Action: Communication - Portal Optimisation</a:t>
            </a:r>
            <a:endParaRPr lang="en-GB" dirty="0"/>
          </a:p>
        </p:txBody>
      </p:sp>
      <p:sp>
        <p:nvSpPr>
          <p:cNvPr id="3" name="Content Placeholder 2"/>
          <p:cNvSpPr>
            <a:spLocks noGrp="1"/>
          </p:cNvSpPr>
          <p:nvPr>
            <p:ph sz="half" idx="1"/>
          </p:nvPr>
        </p:nvSpPr>
        <p:spPr/>
        <p:txBody>
          <a:bodyPr>
            <a:noAutofit/>
          </a:bodyPr>
          <a:lstStyle/>
          <a:p>
            <a:pPr marL="0" lvl="0" indent="0">
              <a:buNone/>
            </a:pPr>
            <a:r>
              <a:rPr lang="en-GB" sz="1700" dirty="0" smtClean="0"/>
              <a:t>Standard </a:t>
            </a:r>
            <a:r>
              <a:rPr lang="en-GB" sz="1700" dirty="0"/>
              <a:t>information matrix for each platform including:</a:t>
            </a:r>
          </a:p>
          <a:p>
            <a:pPr lvl="1"/>
            <a:r>
              <a:rPr lang="en-GB" sz="1700" dirty="0"/>
              <a:t>Detailed specification of facility and specialist expertise.</a:t>
            </a:r>
          </a:p>
          <a:p>
            <a:pPr lvl="1"/>
            <a:r>
              <a:rPr lang="en-GB" sz="1700" dirty="0"/>
              <a:t>Industrial contact.</a:t>
            </a:r>
          </a:p>
          <a:p>
            <a:pPr lvl="1"/>
            <a:r>
              <a:rPr lang="en-GB" sz="1700" dirty="0"/>
              <a:t>Access mechanism(s) for Industry: pay per day; collaborative research only; academic partner required etc.</a:t>
            </a:r>
          </a:p>
          <a:p>
            <a:pPr lvl="1"/>
            <a:r>
              <a:rPr lang="en-GB" sz="1700" dirty="0"/>
              <a:t>% time available for industrial use (if restricted.)</a:t>
            </a:r>
          </a:p>
          <a:p>
            <a:pPr lvl="1"/>
            <a:r>
              <a:rPr lang="en-GB" sz="1700" dirty="0"/>
              <a:t>Schedule of availability.</a:t>
            </a:r>
          </a:p>
          <a:p>
            <a:pPr lvl="1"/>
            <a:r>
              <a:rPr lang="en-GB" sz="1700" dirty="0"/>
              <a:t>Indicative cost if possible – this could be in simplified terms (i.e. €, €€, €€€).</a:t>
            </a:r>
          </a:p>
          <a:p>
            <a:pPr lvl="1"/>
            <a:r>
              <a:rPr lang="en-GB" sz="1700" dirty="0"/>
              <a:t>Publications.</a:t>
            </a:r>
          </a:p>
          <a:p>
            <a:pPr lvl="1"/>
            <a:r>
              <a:rPr lang="en-GB" sz="1700" b="1" dirty="0">
                <a:solidFill>
                  <a:schemeClr val="accent6">
                    <a:lumMod val="50000"/>
                  </a:schemeClr>
                </a:solidFill>
              </a:rPr>
              <a:t>Patents (those developed with help from TF) – to aid capture of industrial contacts through patent searches.</a:t>
            </a:r>
          </a:p>
          <a:p>
            <a:pPr lvl="1"/>
            <a:r>
              <a:rPr lang="en-GB" sz="1700" dirty="0"/>
              <a:t>Case study material in common AMICI format</a:t>
            </a:r>
            <a:r>
              <a:rPr lang="en-GB" sz="1700" dirty="0" smtClean="0"/>
              <a:t>.</a:t>
            </a:r>
            <a:endParaRPr lang="en-GB" sz="1700" dirty="0"/>
          </a:p>
        </p:txBody>
      </p:sp>
      <p:sp>
        <p:nvSpPr>
          <p:cNvPr id="4" name="Content Placeholder 3"/>
          <p:cNvSpPr>
            <a:spLocks noGrp="1"/>
          </p:cNvSpPr>
          <p:nvPr>
            <p:ph sz="half" idx="2"/>
          </p:nvPr>
        </p:nvSpPr>
        <p:spPr>
          <a:xfrm>
            <a:off x="6788649" y="1825625"/>
            <a:ext cx="5181600" cy="4351338"/>
          </a:xfrm>
        </p:spPr>
        <p:txBody>
          <a:bodyPr>
            <a:noAutofit/>
          </a:bodyPr>
          <a:lstStyle/>
          <a:p>
            <a:pPr lvl="0"/>
            <a:r>
              <a:rPr lang="en-GB" sz="1800" dirty="0" smtClean="0"/>
              <a:t>AMICI’s ‘shop window’</a:t>
            </a:r>
          </a:p>
          <a:p>
            <a:pPr lvl="0"/>
            <a:r>
              <a:rPr lang="en-GB" sz="1800" b="1" dirty="0" smtClean="0">
                <a:solidFill>
                  <a:schemeClr val="accent6">
                    <a:lumMod val="50000"/>
                  </a:schemeClr>
                </a:solidFill>
              </a:rPr>
              <a:t>Use </a:t>
            </a:r>
            <a:r>
              <a:rPr lang="en-GB" sz="1800" b="1" dirty="0">
                <a:solidFill>
                  <a:schemeClr val="accent6">
                    <a:lumMod val="50000"/>
                  </a:schemeClr>
                </a:solidFill>
              </a:rPr>
              <a:t>language which everyone understands</a:t>
            </a:r>
            <a:r>
              <a:rPr lang="en-GB" sz="1800" dirty="0"/>
              <a:t>, avoid the use of specialist terms where possible</a:t>
            </a:r>
            <a:r>
              <a:rPr lang="en-GB" sz="1800" dirty="0" smtClean="0"/>
              <a:t>.</a:t>
            </a:r>
          </a:p>
          <a:p>
            <a:r>
              <a:rPr lang="en-GB" sz="1800" dirty="0"/>
              <a:t>Search engine optimised</a:t>
            </a:r>
            <a:r>
              <a:rPr lang="en-GB" sz="1800" dirty="0" smtClean="0"/>
              <a:t>.</a:t>
            </a:r>
            <a:endParaRPr lang="en-GB" sz="1800" dirty="0"/>
          </a:p>
          <a:p>
            <a:pPr lvl="0"/>
            <a:r>
              <a:rPr lang="en-GB" sz="1800" dirty="0"/>
              <a:t>To ensure effective co-ordination,</a:t>
            </a:r>
            <a:r>
              <a:rPr lang="en-GB" sz="1800" dirty="0">
                <a:solidFill>
                  <a:schemeClr val="accent6">
                    <a:lumMod val="50000"/>
                  </a:schemeClr>
                </a:solidFill>
              </a:rPr>
              <a:t> </a:t>
            </a:r>
            <a:r>
              <a:rPr lang="en-GB" sz="1800" b="1" dirty="0">
                <a:solidFill>
                  <a:schemeClr val="accent6">
                    <a:lumMod val="50000"/>
                  </a:schemeClr>
                </a:solidFill>
              </a:rPr>
              <a:t>time limits should be defined </a:t>
            </a:r>
            <a:r>
              <a:rPr lang="en-GB" sz="1800" dirty="0"/>
              <a:t>for responding to enquiries received through the portal.</a:t>
            </a:r>
            <a:r>
              <a:rPr lang="en-GB" sz="1800" dirty="0">
                <a:solidFill>
                  <a:schemeClr val="accent6">
                    <a:lumMod val="50000"/>
                  </a:schemeClr>
                </a:solidFill>
              </a:rPr>
              <a:t> </a:t>
            </a:r>
            <a:r>
              <a:rPr lang="en-GB" sz="1800" b="1" dirty="0">
                <a:solidFill>
                  <a:schemeClr val="accent6">
                    <a:lumMod val="50000"/>
                  </a:schemeClr>
                </a:solidFill>
              </a:rPr>
              <a:t>This will require assigned resource</a:t>
            </a:r>
            <a:r>
              <a:rPr lang="en-GB" sz="1800" dirty="0">
                <a:solidFill>
                  <a:schemeClr val="accent6">
                    <a:lumMod val="50000"/>
                  </a:schemeClr>
                </a:solidFill>
              </a:rPr>
              <a:t>.</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7" name="Straight Connector 6"/>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54636" y="4401272"/>
            <a:ext cx="4616807" cy="2137181"/>
          </a:xfrm>
          <a:prstGeom prst="rect">
            <a:avLst/>
          </a:prstGeom>
        </p:spPr>
      </p:pic>
    </p:spTree>
    <p:extLst>
      <p:ext uri="{BB962C8B-B14F-4D97-AF65-F5344CB8AC3E}">
        <p14:creationId xmlns:p14="http://schemas.microsoft.com/office/powerpoint/2010/main" val="398625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08225" y="1458931"/>
            <a:ext cx="11466110" cy="5079522"/>
          </a:xfrm>
          <a:prstGeom prst="roundRect">
            <a:avLst>
              <a:gd name="adj" fmla="val 9894"/>
            </a:avLst>
          </a:prstGeom>
          <a:solidFill>
            <a:schemeClr val="accent4">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7"/>
          <p:cNvSpPr>
            <a:spLocks noGrp="1"/>
          </p:cNvSpPr>
          <p:nvPr>
            <p:ph type="title"/>
          </p:nvPr>
        </p:nvSpPr>
        <p:spPr/>
        <p:txBody>
          <a:bodyPr/>
          <a:lstStyle/>
          <a:p>
            <a:r>
              <a:rPr lang="en-GB" dirty="0" smtClean="0"/>
              <a:t>Action: Communication - AMICI Promotion</a:t>
            </a:r>
            <a:endParaRPr lang="en-GB" dirty="0"/>
          </a:p>
        </p:txBody>
      </p:sp>
      <p:sp>
        <p:nvSpPr>
          <p:cNvPr id="20" name="TextBox 19"/>
          <p:cNvSpPr txBox="1"/>
          <p:nvPr/>
        </p:nvSpPr>
        <p:spPr>
          <a:xfrm>
            <a:off x="483372" y="1690688"/>
            <a:ext cx="11068843" cy="4678204"/>
          </a:xfrm>
          <a:prstGeom prst="rect">
            <a:avLst/>
          </a:prstGeom>
          <a:noFill/>
        </p:spPr>
        <p:txBody>
          <a:bodyPr wrap="square" rtlCol="0">
            <a:spAutoFit/>
          </a:bodyPr>
          <a:lstStyle/>
          <a:p>
            <a:r>
              <a:rPr lang="en-GB" sz="2000" b="1" dirty="0" smtClean="0"/>
              <a:t>For </a:t>
            </a:r>
            <a:r>
              <a:rPr lang="en-GB" sz="2000" b="1" dirty="0"/>
              <a:t>National </a:t>
            </a:r>
            <a:r>
              <a:rPr lang="en-GB" sz="2000" b="1" dirty="0" smtClean="0"/>
              <a:t>Laboratories</a:t>
            </a:r>
            <a:r>
              <a:rPr lang="en-GB" sz="2000" b="1" dirty="0"/>
              <a:t>, benefits include:</a:t>
            </a:r>
          </a:p>
          <a:p>
            <a:pPr marL="285750" lvl="0" indent="-285750">
              <a:buFont typeface="Arial" panose="020B0604020202020204" pitchFamily="34" charset="0"/>
              <a:buChar char="•"/>
            </a:pPr>
            <a:r>
              <a:rPr lang="en-GB" sz="2000" dirty="0"/>
              <a:t>Increased opportunities for co-innovation, providing solutions aligned with Key Technology Areas.</a:t>
            </a:r>
          </a:p>
          <a:p>
            <a:pPr marL="285750" lvl="0" indent="-285750">
              <a:buFont typeface="Arial" panose="020B0604020202020204" pitchFamily="34" charset="0"/>
              <a:buChar char="•"/>
            </a:pPr>
            <a:r>
              <a:rPr lang="en-GB" sz="2000" dirty="0"/>
              <a:t>Enhanced inward innovation from Industry through better knowledge of needs and strengths.</a:t>
            </a:r>
          </a:p>
          <a:p>
            <a:pPr marL="285750" lvl="0" indent="-285750">
              <a:buFont typeface="Arial" panose="020B0604020202020204" pitchFamily="34" charset="0"/>
              <a:buChar char="•"/>
            </a:pPr>
            <a:r>
              <a:rPr lang="en-GB" sz="2000" dirty="0"/>
              <a:t>Enhanced access to broader resource pool (facilities and staff) within Industry, augmenting capacity and capability.</a:t>
            </a:r>
          </a:p>
          <a:p>
            <a:pPr marL="285750" lvl="0" indent="-285750">
              <a:buFont typeface="Arial" panose="020B0604020202020204" pitchFamily="34" charset="0"/>
              <a:buChar char="•"/>
            </a:pPr>
            <a:r>
              <a:rPr lang="en-GB" sz="2000" dirty="0"/>
              <a:t>Prospect of alternative funding routes (e.g. share of national innovation programmes looking at societal applications thematic areas, often requiring commercial partners).</a:t>
            </a:r>
          </a:p>
          <a:p>
            <a:pPr marL="285750" lvl="0" indent="-285750">
              <a:buFont typeface="Arial" panose="020B0604020202020204" pitchFamily="34" charset="0"/>
              <a:buChar char="•"/>
            </a:pPr>
            <a:r>
              <a:rPr lang="en-GB" sz="2000" b="1" dirty="0">
                <a:solidFill>
                  <a:schemeClr val="accent6">
                    <a:lumMod val="50000"/>
                  </a:schemeClr>
                </a:solidFill>
              </a:rPr>
              <a:t>Contribution to economic and societal impact metrics of Industry, which may be viewed favourably by regional and national funding bodies in justification of core funding.</a:t>
            </a:r>
          </a:p>
          <a:p>
            <a:pPr marL="285750" lvl="0" indent="-285750">
              <a:buFont typeface="Arial" panose="020B0604020202020204" pitchFamily="34" charset="0"/>
              <a:buChar char="•"/>
            </a:pPr>
            <a:r>
              <a:rPr lang="en-GB" sz="2000" dirty="0"/>
              <a:t>Demonstrable increase in demand for Technical Platforms – ability to retain/enhance dedicated resources and improve sustainability.</a:t>
            </a:r>
          </a:p>
          <a:p>
            <a:pPr marL="285750" lvl="0" indent="-285750">
              <a:buFont typeface="Arial" panose="020B0604020202020204" pitchFamily="34" charset="0"/>
              <a:buChar char="•"/>
            </a:pPr>
            <a:r>
              <a:rPr lang="en-GB" sz="2000" dirty="0"/>
              <a:t>Development of shared training programmes and skills base with Industry. Strengthens support for academic/ commercial strategic funding bids.</a:t>
            </a:r>
          </a:p>
          <a:p>
            <a:pPr marL="285750" lvl="0" indent="-285750">
              <a:buFont typeface="Arial" panose="020B0604020202020204" pitchFamily="34" charset="0"/>
              <a:buChar char="•"/>
            </a:pPr>
            <a:r>
              <a:rPr lang="en-GB" sz="2000" dirty="0"/>
              <a:t>Standardisation of some test and validation procedures – more efficient use of resources.</a:t>
            </a:r>
          </a:p>
          <a:p>
            <a:endParaRPr lang="en-GB" dirty="0"/>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24" name="Straight Connector 23"/>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21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76433" y="4602822"/>
            <a:ext cx="11282722" cy="2044558"/>
          </a:xfrm>
          <a:prstGeom prst="roundRect">
            <a:avLst>
              <a:gd name="adj" fmla="val 9894"/>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376433" y="734531"/>
            <a:ext cx="11282722" cy="3703965"/>
          </a:xfrm>
          <a:prstGeom prst="roundRect">
            <a:avLst>
              <a:gd name="adj" fmla="val 4624"/>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673679" y="4652418"/>
            <a:ext cx="10515599" cy="2585323"/>
          </a:xfrm>
          <a:prstGeom prst="rect">
            <a:avLst/>
          </a:prstGeom>
          <a:noFill/>
        </p:spPr>
        <p:txBody>
          <a:bodyPr wrap="square" rtlCol="0">
            <a:spAutoFit/>
          </a:bodyPr>
          <a:lstStyle/>
          <a:p>
            <a:r>
              <a:rPr lang="en-GB" b="1" dirty="0"/>
              <a:t>For the European </a:t>
            </a:r>
            <a:r>
              <a:rPr lang="en-GB" b="1" dirty="0" smtClean="0"/>
              <a:t>Science </a:t>
            </a:r>
            <a:r>
              <a:rPr lang="en-GB" b="1" dirty="0"/>
              <a:t>B</a:t>
            </a:r>
            <a:r>
              <a:rPr lang="en-GB" b="1" dirty="0" smtClean="0"/>
              <a:t>ase</a:t>
            </a:r>
            <a:r>
              <a:rPr lang="en-GB" b="1" dirty="0"/>
              <a:t>, the benefits include:</a:t>
            </a:r>
          </a:p>
          <a:p>
            <a:pPr marL="285750" lvl="0" indent="-285750">
              <a:buFont typeface="Arial" panose="020B0604020202020204" pitchFamily="34" charset="0"/>
              <a:buChar char="•"/>
            </a:pPr>
            <a:r>
              <a:rPr lang="en-GB" dirty="0" smtClean="0"/>
              <a:t>Enhanced </a:t>
            </a:r>
            <a:r>
              <a:rPr lang="en-GB" dirty="0"/>
              <a:t>delivery in Key Technology Areas.</a:t>
            </a:r>
          </a:p>
          <a:p>
            <a:pPr marL="285750" lvl="0" indent="-285750">
              <a:buFont typeface="Arial" panose="020B0604020202020204" pitchFamily="34" charset="0"/>
              <a:buChar char="•"/>
            </a:pPr>
            <a:r>
              <a:rPr lang="en-GB" dirty="0"/>
              <a:t>Co-ordination of Technical Platforms, enhancing effective capacity, capability and expertise across existing infrastructure.</a:t>
            </a:r>
          </a:p>
          <a:p>
            <a:pPr marL="285750" lvl="0" indent="-285750">
              <a:buFont typeface="Arial" panose="020B0604020202020204" pitchFamily="34" charset="0"/>
              <a:buChar char="•"/>
            </a:pPr>
            <a:r>
              <a:rPr lang="en-GB" dirty="0"/>
              <a:t>Co-ordination of future Technical Platform developments  – providing maximum scientific impact from capital investments.</a:t>
            </a:r>
          </a:p>
          <a:p>
            <a:pPr marL="285750" lvl="0" indent="-285750">
              <a:buFont typeface="Arial" panose="020B0604020202020204" pitchFamily="34" charset="0"/>
              <a:buChar char="•"/>
            </a:pPr>
            <a:r>
              <a:rPr lang="en-GB" b="1" dirty="0">
                <a:solidFill>
                  <a:schemeClr val="accent6">
                    <a:lumMod val="50000"/>
                  </a:schemeClr>
                </a:solidFill>
              </a:rPr>
              <a:t>Enhanced sustainability of the TIs through increased usage by a broadened user base.</a:t>
            </a:r>
          </a:p>
          <a:p>
            <a:endParaRPr lang="en-GB" dirty="0"/>
          </a:p>
          <a:p>
            <a:endParaRPr lang="en-GB" dirty="0"/>
          </a:p>
        </p:txBody>
      </p:sp>
      <p:sp>
        <p:nvSpPr>
          <p:cNvPr id="4" name="TextBox 3"/>
          <p:cNvSpPr txBox="1"/>
          <p:nvPr/>
        </p:nvSpPr>
        <p:spPr>
          <a:xfrm>
            <a:off x="673678" y="753615"/>
            <a:ext cx="10515599" cy="3693319"/>
          </a:xfrm>
          <a:prstGeom prst="rect">
            <a:avLst/>
          </a:prstGeom>
          <a:noFill/>
        </p:spPr>
        <p:txBody>
          <a:bodyPr wrap="square" rtlCol="0">
            <a:spAutoFit/>
          </a:bodyPr>
          <a:lstStyle/>
          <a:p>
            <a:r>
              <a:rPr lang="en-GB" b="1" dirty="0"/>
              <a:t>For the Lateral Markets and Supply Chain, benefits include:</a:t>
            </a:r>
          </a:p>
          <a:p>
            <a:pPr marL="285750" lvl="0" indent="-285750">
              <a:buFont typeface="Arial" panose="020B0604020202020204" pitchFamily="34" charset="0"/>
              <a:buChar char="•"/>
            </a:pPr>
            <a:r>
              <a:rPr lang="en-GB" dirty="0" smtClean="0"/>
              <a:t>Access </a:t>
            </a:r>
            <a:r>
              <a:rPr lang="en-GB" dirty="0"/>
              <a:t>to advanced facilities for technology development, test and validation – opens new innovation opportunities and expedites product development. </a:t>
            </a:r>
          </a:p>
          <a:p>
            <a:pPr marL="285750" lvl="0" indent="-285750">
              <a:buFont typeface="Arial" panose="020B0604020202020204" pitchFamily="34" charset="0"/>
              <a:buChar char="•"/>
            </a:pPr>
            <a:r>
              <a:rPr lang="en-GB" dirty="0"/>
              <a:t>Increased opportunities for co-innovation and tech transfer into the Research Infrastructure market.</a:t>
            </a:r>
          </a:p>
          <a:p>
            <a:pPr marL="285750" lvl="0" indent="-285750">
              <a:buFont typeface="Arial" panose="020B0604020202020204" pitchFamily="34" charset="0"/>
              <a:buChar char="•"/>
            </a:pPr>
            <a:r>
              <a:rPr lang="en-GB" dirty="0"/>
              <a:t>Heightened knowledge of available IPR, capabilities and capacity located within National Laboratories. </a:t>
            </a:r>
          </a:p>
          <a:p>
            <a:pPr marL="285750" lvl="0" indent="-285750">
              <a:buFont typeface="Arial" panose="020B0604020202020204" pitchFamily="34" charset="0"/>
              <a:buChar char="•"/>
            </a:pPr>
            <a:r>
              <a:rPr lang="en-GB" b="1" dirty="0">
                <a:solidFill>
                  <a:schemeClr val="accent6">
                    <a:lumMod val="50000"/>
                  </a:schemeClr>
                </a:solidFill>
              </a:rPr>
              <a:t>Coordinated (ideally, integrated) access, IPR, and technology transfer policies.</a:t>
            </a:r>
          </a:p>
          <a:p>
            <a:pPr marL="285750" lvl="0" indent="-285750">
              <a:buFont typeface="Arial" panose="020B0604020202020204" pitchFamily="34" charset="0"/>
              <a:buChar char="•"/>
            </a:pPr>
            <a:r>
              <a:rPr lang="en-GB" b="1" dirty="0">
                <a:solidFill>
                  <a:schemeClr val="accent6">
                    <a:lumMod val="50000"/>
                  </a:schemeClr>
                </a:solidFill>
              </a:rPr>
              <a:t>Transparent costing and scheduling information, allowing accurate project evaluation. </a:t>
            </a:r>
          </a:p>
          <a:p>
            <a:pPr marL="285750" lvl="0" indent="-285750">
              <a:buFont typeface="Arial" panose="020B0604020202020204" pitchFamily="34" charset="0"/>
              <a:buChar char="•"/>
            </a:pPr>
            <a:r>
              <a:rPr lang="en-GB" dirty="0"/>
              <a:t>Exposure to larger Supply Chain, promoting opportunities for business-to-business partnerships. Increased opportunities to develop integrated sub-systems through brokering service. </a:t>
            </a:r>
          </a:p>
          <a:p>
            <a:pPr marL="285750" lvl="0" indent="-285750">
              <a:buFont typeface="Arial" panose="020B0604020202020204" pitchFamily="34" charset="0"/>
              <a:buChar char="•"/>
            </a:pPr>
            <a:r>
              <a:rPr lang="en-GB" b="1" dirty="0">
                <a:solidFill>
                  <a:schemeClr val="accent6">
                    <a:lumMod val="50000"/>
                  </a:schemeClr>
                </a:solidFill>
              </a:rPr>
              <a:t>Opportunity to input into development of future platforms to better reflect Industry requirements.</a:t>
            </a:r>
          </a:p>
          <a:p>
            <a:pPr marL="285750" lvl="0" indent="-285750">
              <a:buFont typeface="Arial" panose="020B0604020202020204" pitchFamily="34" charset="0"/>
              <a:buChar char="•"/>
            </a:pPr>
            <a:r>
              <a:rPr lang="en-GB" dirty="0"/>
              <a:t>Underpins stronger, longer-term relationships with National Laboratories.</a:t>
            </a:r>
          </a:p>
          <a:p>
            <a:pPr marL="285750" lvl="0" indent="-285750">
              <a:buFont typeface="Arial" panose="020B0604020202020204" pitchFamily="34" charset="0"/>
              <a:buChar char="•"/>
            </a:pPr>
            <a:r>
              <a:rPr lang="en-GB" dirty="0"/>
              <a:t>Delivered through added value, not subsidy; allowing European Industry to continue to tender internationally. </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7" name="Straight Connector 6"/>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87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91613" y="1417835"/>
            <a:ext cx="11282722" cy="5120618"/>
          </a:xfrm>
          <a:prstGeom prst="roundRect">
            <a:avLst>
              <a:gd name="adj" fmla="val 9894"/>
            </a:avLst>
          </a:prstGeom>
          <a:solidFill>
            <a:schemeClr val="accent2">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GB" sz="4000" dirty="0" smtClean="0"/>
              <a:t>Action: Communication - Feedback to Industry</a:t>
            </a:r>
            <a:endParaRPr lang="en-GB" sz="4000" dirty="0"/>
          </a:p>
        </p:txBody>
      </p:sp>
      <p:sp>
        <p:nvSpPr>
          <p:cNvPr id="3" name="Content Placeholder 2"/>
          <p:cNvSpPr>
            <a:spLocks noGrp="1"/>
          </p:cNvSpPr>
          <p:nvPr>
            <p:ph idx="1"/>
          </p:nvPr>
        </p:nvSpPr>
        <p:spPr/>
        <p:txBody>
          <a:bodyPr>
            <a:normAutofit lnSpcReduction="10000"/>
          </a:bodyPr>
          <a:lstStyle/>
          <a:p>
            <a:r>
              <a:rPr lang="en-GB" b="1" dirty="0" smtClean="0">
                <a:solidFill>
                  <a:schemeClr val="accent6">
                    <a:lumMod val="50000"/>
                  </a:schemeClr>
                </a:solidFill>
              </a:rPr>
              <a:t>Industry </a:t>
            </a:r>
            <a:r>
              <a:rPr lang="en-GB" b="1" dirty="0">
                <a:solidFill>
                  <a:schemeClr val="accent6">
                    <a:lumMod val="50000"/>
                  </a:schemeClr>
                </a:solidFill>
              </a:rPr>
              <a:t>would benefit from a simplified roadmap </a:t>
            </a:r>
            <a:r>
              <a:rPr lang="en-GB" dirty="0"/>
              <a:t>of upcoming </a:t>
            </a:r>
            <a:r>
              <a:rPr lang="en-GB" dirty="0" smtClean="0"/>
              <a:t>Research Infrastructure projects </a:t>
            </a:r>
            <a:r>
              <a:rPr lang="en-GB" dirty="0"/>
              <a:t>with an estimation about how likely they are to be funded and information about the likely sub-system/ component requirements. </a:t>
            </a:r>
            <a:r>
              <a:rPr lang="en-GB" dirty="0" smtClean="0"/>
              <a:t>AMICI </a:t>
            </a:r>
            <a:r>
              <a:rPr lang="en-GB" dirty="0"/>
              <a:t>could adopt the role of producing regularly-updated simplified technology development roadmaps </a:t>
            </a:r>
            <a:r>
              <a:rPr lang="en-GB" dirty="0" smtClean="0"/>
              <a:t>specifically for </a:t>
            </a:r>
            <a:r>
              <a:rPr lang="en-GB" dirty="0"/>
              <a:t>an Industrial </a:t>
            </a:r>
            <a:r>
              <a:rPr lang="en-GB" dirty="0" smtClean="0"/>
              <a:t>audience.</a:t>
            </a:r>
          </a:p>
          <a:p>
            <a:r>
              <a:rPr lang="en-GB" dirty="0"/>
              <a:t>National Laboratories are often poor at providing feedback on equipment performance once operational. Providing more </a:t>
            </a:r>
            <a:r>
              <a:rPr lang="en-GB" b="1" dirty="0">
                <a:solidFill>
                  <a:schemeClr val="accent6">
                    <a:lumMod val="50000"/>
                  </a:schemeClr>
                </a:solidFill>
              </a:rPr>
              <a:t>detail about in-service performance</a:t>
            </a:r>
            <a:r>
              <a:rPr lang="en-GB" dirty="0"/>
              <a:t>, would assist industrial R&amp;D and may prompt additional opportunities for co-innovation or inward innovation from Industry.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69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216310"/>
            <a:ext cx="12192000" cy="7560785"/>
          </a:xfrm>
        </p:spPr>
      </p:pic>
      <p:pic>
        <p:nvPicPr>
          <p:cNvPr id="5" name="Picture 4" descr="AMICI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8770" y="5680363"/>
            <a:ext cx="2466722" cy="810661"/>
          </a:xfrm>
          <a:prstGeom prst="rect">
            <a:avLst/>
          </a:prstGeom>
          <a:noFill/>
          <a:effectLst>
            <a:outerShdw blurRad="50800" dist="38100" dir="2700000" sx="104000" sy="104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23785" y="2604654"/>
            <a:ext cx="8626251" cy="1200329"/>
          </a:xfrm>
          <a:prstGeom prst="rect">
            <a:avLst/>
          </a:prstGeom>
        </p:spPr>
        <p:txBody>
          <a:bodyPr wrap="square">
            <a:spAutoFit/>
          </a:bodyPr>
          <a:lstStyle/>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FACILITY ACCESS:</a:t>
            </a:r>
          </a:p>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CONSIDERATIONS</a:t>
            </a:r>
            <a:endParaRPr lang="en-GB" sz="3600" b="1" dirty="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815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2884" y="433573"/>
            <a:ext cx="1882094" cy="2618220"/>
          </a:xfrm>
          <a:prstGeom prst="rect">
            <a:avLst/>
          </a:prstGeom>
          <a:ln>
            <a:solidFill>
              <a:schemeClr val="bg1">
                <a:lumMod val="75000"/>
              </a:schemeClr>
            </a:solidFill>
          </a:ln>
          <a:effectLst>
            <a:outerShdw blurRad="50800" dist="38100" dir="2700000" sx="102000" sy="102000" algn="tl" rotWithShape="0">
              <a:prstClr val="black">
                <a:alpha val="40000"/>
              </a:prstClr>
            </a:outerShdw>
          </a:effec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3641" y="2186439"/>
            <a:ext cx="1841085" cy="2613028"/>
          </a:xfrm>
          <a:prstGeom prst="rect">
            <a:avLst/>
          </a:prstGeom>
          <a:ln>
            <a:solidFill>
              <a:schemeClr val="bg1">
                <a:lumMod val="75000"/>
              </a:schemeClr>
            </a:solidFill>
          </a:ln>
          <a:effectLst>
            <a:outerShdw blurRad="50800" dist="38100" dir="2700000" sx="102000" sy="102000" algn="tl" rotWithShape="0">
              <a:prstClr val="black">
                <a:alpha val="40000"/>
              </a:prstClr>
            </a:outerShdw>
          </a:effectLst>
        </p:spPr>
      </p:pic>
      <p:sp>
        <p:nvSpPr>
          <p:cNvPr id="9" name="TextBox 8"/>
          <p:cNvSpPr txBox="1"/>
          <p:nvPr/>
        </p:nvSpPr>
        <p:spPr>
          <a:xfrm>
            <a:off x="4114146" y="941557"/>
            <a:ext cx="4483848" cy="1015663"/>
          </a:xfrm>
          <a:prstGeom prst="rect">
            <a:avLst/>
          </a:prstGeom>
          <a:noFill/>
        </p:spPr>
        <p:txBody>
          <a:bodyPr wrap="square" rtlCol="0">
            <a:spAutoFit/>
          </a:bodyPr>
          <a:lstStyle/>
          <a:p>
            <a:r>
              <a:rPr lang="en-GB" sz="2000" b="1" dirty="0" smtClean="0"/>
              <a:t>D4.1: Report on Accelerator Market Study</a:t>
            </a:r>
          </a:p>
          <a:p>
            <a:r>
              <a:rPr lang="en-GB" sz="2000" dirty="0" smtClean="0"/>
              <a:t>Anthony Gleeson, Donna Pittaway</a:t>
            </a:r>
            <a:endParaRPr lang="en-GB" sz="2000"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55667" y="6104200"/>
            <a:ext cx="1267224" cy="411188"/>
          </a:xfrm>
          <a:prstGeom prst="rect">
            <a:avLst/>
          </a:prstGeom>
        </p:spPr>
      </p:pic>
      <p:sp>
        <p:nvSpPr>
          <p:cNvPr id="2" name="TextBox 1"/>
          <p:cNvSpPr txBox="1"/>
          <p:nvPr/>
        </p:nvSpPr>
        <p:spPr>
          <a:xfrm>
            <a:off x="5276391" y="2680495"/>
            <a:ext cx="4198503" cy="1015663"/>
          </a:xfrm>
          <a:prstGeom prst="rect">
            <a:avLst/>
          </a:prstGeom>
          <a:noFill/>
        </p:spPr>
        <p:txBody>
          <a:bodyPr wrap="square" rtlCol="0">
            <a:spAutoFit/>
          </a:bodyPr>
          <a:lstStyle/>
          <a:p>
            <a:r>
              <a:rPr lang="en-GB" sz="2000" b="1" dirty="0"/>
              <a:t>D4.2: Report on </a:t>
            </a:r>
            <a:r>
              <a:rPr lang="en-GB" sz="2000" b="1" dirty="0" smtClean="0"/>
              <a:t>Superconducting </a:t>
            </a:r>
            <a:r>
              <a:rPr lang="en-GB" sz="2000" b="1" dirty="0"/>
              <a:t>Magnet Market Study</a:t>
            </a:r>
          </a:p>
          <a:p>
            <a:r>
              <a:rPr lang="en-GB" sz="2000" dirty="0"/>
              <a:t>Pierre Vedrine, Arifé </a:t>
            </a:r>
            <a:r>
              <a:rPr lang="en-GB" sz="2000" dirty="0" smtClean="0"/>
              <a:t>Yildirim</a:t>
            </a:r>
            <a:endParaRPr lang="en-GB" sz="2000" dirty="0"/>
          </a:p>
        </p:txBody>
      </p:sp>
      <p:sp>
        <p:nvSpPr>
          <p:cNvPr id="3" name="TextBox 2"/>
          <p:cNvSpPr txBox="1"/>
          <p:nvPr/>
        </p:nvSpPr>
        <p:spPr>
          <a:xfrm>
            <a:off x="6020613" y="4483811"/>
            <a:ext cx="4813642" cy="1323439"/>
          </a:xfrm>
          <a:prstGeom prst="rect">
            <a:avLst/>
          </a:prstGeom>
          <a:noFill/>
        </p:spPr>
        <p:txBody>
          <a:bodyPr wrap="square" rtlCol="0">
            <a:spAutoFit/>
          </a:bodyPr>
          <a:lstStyle/>
          <a:p>
            <a:r>
              <a:rPr lang="en-GB" sz="2000" b="1" dirty="0"/>
              <a:t>D4.3: Report on Best Practice Collaboration Between Industry and Technology Infrastructure</a:t>
            </a:r>
          </a:p>
          <a:p>
            <a:r>
              <a:rPr lang="en-GB" sz="2000" dirty="0"/>
              <a:t>David Alesini, Andrea Liedl</a:t>
            </a:r>
          </a:p>
        </p:txBody>
      </p:sp>
      <p:cxnSp>
        <p:nvCxnSpPr>
          <p:cNvPr id="10" name="Straight Connector 9"/>
          <p:cNvCxnSpPr/>
          <p:nvPr/>
        </p:nvCxnSpPr>
        <p:spPr>
          <a:xfrm>
            <a:off x="273210" y="5927876"/>
            <a:ext cx="11549681" cy="1856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95093" y="3900609"/>
            <a:ext cx="1817637" cy="2614779"/>
          </a:xfrm>
          <a:prstGeom prst="rect">
            <a:avLst/>
          </a:prstGeom>
          <a:ln>
            <a:solidFill>
              <a:schemeClr val="bg1">
                <a:lumMod val="75000"/>
              </a:schemeClr>
            </a:solidFill>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382544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91613" y="1571947"/>
            <a:ext cx="11282722" cy="4027469"/>
          </a:xfrm>
          <a:prstGeom prst="roundRect">
            <a:avLst>
              <a:gd name="adj" fmla="val 9894"/>
            </a:avLst>
          </a:prstGeom>
          <a:solidFill>
            <a:schemeClr val="accent1">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Barriers to Collaboration: Bureaucracy</a:t>
            </a:r>
            <a:endParaRPr lang="en-GB" dirty="0"/>
          </a:p>
        </p:txBody>
      </p:sp>
      <p:sp>
        <p:nvSpPr>
          <p:cNvPr id="3" name="Content Placeholder 2"/>
          <p:cNvSpPr>
            <a:spLocks noGrp="1"/>
          </p:cNvSpPr>
          <p:nvPr>
            <p:ph idx="1"/>
          </p:nvPr>
        </p:nvSpPr>
        <p:spPr/>
        <p:txBody>
          <a:bodyPr>
            <a:normAutofit/>
          </a:bodyPr>
          <a:lstStyle/>
          <a:p>
            <a:r>
              <a:rPr lang="en-GB" dirty="0" smtClean="0"/>
              <a:t>Almost </a:t>
            </a:r>
            <a:r>
              <a:rPr lang="en-GB" dirty="0"/>
              <a:t>all companies (86%) complain of </a:t>
            </a:r>
            <a:r>
              <a:rPr lang="en-GB" b="1" dirty="0">
                <a:solidFill>
                  <a:schemeClr val="accent2">
                    <a:lumMod val="50000"/>
                  </a:schemeClr>
                </a:solidFill>
              </a:rPr>
              <a:t>problems with the bureaucracy </a:t>
            </a:r>
            <a:r>
              <a:rPr lang="en-GB" dirty="0"/>
              <a:t>of institutes and </a:t>
            </a:r>
            <a:r>
              <a:rPr lang="en-GB" dirty="0" smtClean="0"/>
              <a:t>many (58%) </a:t>
            </a:r>
            <a:r>
              <a:rPr lang="en-GB" dirty="0"/>
              <a:t>have</a:t>
            </a:r>
            <a:r>
              <a:rPr lang="en-GB" b="1" dirty="0">
                <a:solidFill>
                  <a:schemeClr val="accent2">
                    <a:lumMod val="50000"/>
                  </a:schemeClr>
                </a:solidFill>
              </a:rPr>
              <a:t> difficulties obtaining clear explanations</a:t>
            </a:r>
            <a:r>
              <a:rPr lang="en-GB" dirty="0"/>
              <a:t> and clarification from </a:t>
            </a:r>
            <a:r>
              <a:rPr lang="en-GB" dirty="0" smtClean="0"/>
              <a:t>RI/TI offices</a:t>
            </a:r>
          </a:p>
          <a:p>
            <a:r>
              <a:rPr lang="en-GB" dirty="0" smtClean="0"/>
              <a:t>Since </a:t>
            </a:r>
            <a:r>
              <a:rPr lang="en-GB" dirty="0"/>
              <a:t>the main source of contact in the National Laboratories is </a:t>
            </a:r>
            <a:r>
              <a:rPr lang="en-GB" dirty="0" smtClean="0"/>
              <a:t>typically a </a:t>
            </a:r>
            <a:r>
              <a:rPr lang="en-GB" dirty="0"/>
              <a:t>“personal” one, and may be different from one company to another, </a:t>
            </a:r>
            <a:r>
              <a:rPr lang="en-GB" b="1" dirty="0" smtClean="0">
                <a:solidFill>
                  <a:schemeClr val="accent2">
                    <a:lumMod val="50000"/>
                  </a:schemeClr>
                </a:solidFill>
              </a:rPr>
              <a:t>it is difficult to develop </a:t>
            </a:r>
            <a:r>
              <a:rPr lang="en-GB" b="1" dirty="0">
                <a:solidFill>
                  <a:schemeClr val="accent2">
                    <a:lumMod val="50000"/>
                  </a:schemeClr>
                </a:solidFill>
              </a:rPr>
              <a:t>and promote a global innovation strategy</a:t>
            </a:r>
            <a:r>
              <a:rPr lang="en-GB" b="1" dirty="0" smtClean="0">
                <a:solidFill>
                  <a:schemeClr val="accent2">
                    <a:lumMod val="50000"/>
                  </a:schemeClr>
                </a:solidFill>
              </a:rPr>
              <a:t>.</a:t>
            </a:r>
          </a:p>
          <a:p>
            <a:r>
              <a:rPr lang="en-GB" dirty="0" smtClean="0"/>
              <a:t>Potential AMICI role for a supported, well resourced ‘back office’</a:t>
            </a: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93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91613" y="1414043"/>
            <a:ext cx="6094122" cy="5124409"/>
          </a:xfrm>
          <a:prstGeom prst="roundRect">
            <a:avLst>
              <a:gd name="adj" fmla="val 9894"/>
            </a:avLst>
          </a:prstGeom>
          <a:solidFill>
            <a:schemeClr val="accent4">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Action: Supported Innovation Pathway</a:t>
            </a:r>
            <a:endParaRPr lang="en-GB" dirty="0"/>
          </a:p>
        </p:txBody>
      </p:sp>
      <p:grpSp>
        <p:nvGrpSpPr>
          <p:cNvPr id="4" name="Group 3"/>
          <p:cNvGrpSpPr/>
          <p:nvPr/>
        </p:nvGrpSpPr>
        <p:grpSpPr>
          <a:xfrm>
            <a:off x="6888678" y="1414043"/>
            <a:ext cx="4675390" cy="4884420"/>
            <a:chOff x="0" y="0"/>
            <a:chExt cx="5767070" cy="6291964"/>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551814"/>
              <a:ext cx="5767070" cy="374015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5767070" cy="2447925"/>
            </a:xfrm>
            <a:prstGeom prst="rect">
              <a:avLst/>
            </a:prstGeom>
          </p:spPr>
        </p:pic>
      </p:grpSp>
      <p:sp>
        <p:nvSpPr>
          <p:cNvPr id="8" name="Content Placeholder 7"/>
          <p:cNvSpPr>
            <a:spLocks noGrp="1"/>
          </p:cNvSpPr>
          <p:nvPr>
            <p:ph idx="1"/>
          </p:nvPr>
        </p:nvSpPr>
        <p:spPr>
          <a:xfrm>
            <a:off x="838201" y="1825625"/>
            <a:ext cx="5572873" cy="4351338"/>
          </a:xfrm>
        </p:spPr>
        <p:txBody>
          <a:bodyPr>
            <a:normAutofit fontScale="62500" lnSpcReduction="20000"/>
          </a:bodyPr>
          <a:lstStyle/>
          <a:p>
            <a:r>
              <a:rPr lang="en-GB" dirty="0"/>
              <a:t>All communication to be dealt with promptly, to agreed timescales</a:t>
            </a:r>
          </a:p>
          <a:p>
            <a:r>
              <a:rPr lang="en-GB" b="1" dirty="0" smtClean="0">
                <a:solidFill>
                  <a:schemeClr val="accent6">
                    <a:lumMod val="50000"/>
                  </a:schemeClr>
                </a:solidFill>
              </a:rPr>
              <a:t>Some </a:t>
            </a:r>
            <a:r>
              <a:rPr lang="en-GB" b="1" dirty="0">
                <a:solidFill>
                  <a:schemeClr val="accent6">
                    <a:lumMod val="50000"/>
                  </a:schemeClr>
                </a:solidFill>
              </a:rPr>
              <a:t>full-time staff to ensure </a:t>
            </a:r>
            <a:r>
              <a:rPr lang="en-GB" b="1" dirty="0" smtClean="0">
                <a:solidFill>
                  <a:schemeClr val="accent6">
                    <a:lumMod val="50000"/>
                  </a:schemeClr>
                </a:solidFill>
              </a:rPr>
              <a:t>project continuity</a:t>
            </a:r>
            <a:endParaRPr lang="en-GB" b="1" dirty="0">
              <a:solidFill>
                <a:schemeClr val="accent6">
                  <a:lumMod val="50000"/>
                </a:schemeClr>
              </a:solidFill>
            </a:endParaRPr>
          </a:p>
          <a:p>
            <a:r>
              <a:rPr lang="en-GB" dirty="0"/>
              <a:t>Monitor the progress of enquiries through entire process to ensure delivery</a:t>
            </a:r>
          </a:p>
          <a:p>
            <a:r>
              <a:rPr lang="en-GB" dirty="0"/>
              <a:t>C</a:t>
            </a:r>
            <a:r>
              <a:rPr lang="en-GB" dirty="0" smtClean="0"/>
              <a:t>ollect </a:t>
            </a:r>
            <a:r>
              <a:rPr lang="en-GB" b="1" dirty="0" smtClean="0">
                <a:solidFill>
                  <a:schemeClr val="accent6">
                    <a:lumMod val="50000"/>
                  </a:schemeClr>
                </a:solidFill>
              </a:rPr>
              <a:t>delivery metrics </a:t>
            </a:r>
            <a:r>
              <a:rPr lang="en-GB" dirty="0"/>
              <a:t>against which the performance of the AMICI ecosystem can be evaluated</a:t>
            </a:r>
          </a:p>
          <a:p>
            <a:r>
              <a:rPr lang="en-GB" dirty="0"/>
              <a:t>C</a:t>
            </a:r>
            <a:r>
              <a:rPr lang="en-GB" dirty="0" smtClean="0"/>
              <a:t>ollect </a:t>
            </a:r>
            <a:r>
              <a:rPr lang="en-GB" b="1" dirty="0">
                <a:solidFill>
                  <a:schemeClr val="accent6">
                    <a:lumMod val="50000"/>
                  </a:schemeClr>
                </a:solidFill>
              </a:rPr>
              <a:t>impact metrics </a:t>
            </a:r>
            <a:r>
              <a:rPr lang="en-GB" dirty="0"/>
              <a:t>from collaborating Industry partners and any feedback required for continuous improvement</a:t>
            </a:r>
            <a:r>
              <a:rPr lang="en-GB" dirty="0" smtClean="0"/>
              <a:t>.</a:t>
            </a:r>
          </a:p>
          <a:p>
            <a:r>
              <a:rPr lang="en-GB" dirty="0" smtClean="0"/>
              <a:t>Contact staff able to direct technical, process, funding and legal enquiries</a:t>
            </a:r>
          </a:p>
          <a:p>
            <a:r>
              <a:rPr lang="en-GB" b="1" dirty="0" smtClean="0">
                <a:solidFill>
                  <a:schemeClr val="accent6">
                    <a:lumMod val="50000"/>
                  </a:schemeClr>
                </a:solidFill>
              </a:rPr>
              <a:t>Train all staff </a:t>
            </a:r>
            <a:r>
              <a:rPr lang="en-GB" dirty="0" smtClean="0"/>
              <a:t>to understand the advantages and opportunities for their institutes, as well as the social impact, of the exploitation of new technologies developed with industries. </a:t>
            </a:r>
            <a:endParaRPr lang="en-GB" dirty="0"/>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11" name="Straight Connector 10"/>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68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91613" y="1387011"/>
            <a:ext cx="11282722" cy="5151441"/>
          </a:xfrm>
          <a:prstGeom prst="roundRect">
            <a:avLst>
              <a:gd name="adj" fmla="val 9894"/>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pPr lvl="0"/>
            <a:r>
              <a:rPr lang="en-GB" dirty="0" smtClean="0"/>
              <a:t>Action: Facility Access</a:t>
            </a:r>
            <a:endParaRPr lang="en-GB" dirty="0"/>
          </a:p>
        </p:txBody>
      </p:sp>
      <p:sp>
        <p:nvSpPr>
          <p:cNvPr id="3" name="Content Placeholder 2"/>
          <p:cNvSpPr>
            <a:spLocks noGrp="1"/>
          </p:cNvSpPr>
          <p:nvPr>
            <p:ph idx="1"/>
          </p:nvPr>
        </p:nvSpPr>
        <p:spPr>
          <a:xfrm>
            <a:off x="838200" y="1592494"/>
            <a:ext cx="10515600" cy="4584469"/>
          </a:xfrm>
        </p:spPr>
        <p:txBody>
          <a:bodyPr>
            <a:normAutofit fontScale="70000" lnSpcReduction="20000"/>
          </a:bodyPr>
          <a:lstStyle/>
          <a:p>
            <a:pPr marL="0" indent="0">
              <a:lnSpc>
                <a:spcPct val="120000"/>
              </a:lnSpc>
              <a:buNone/>
            </a:pPr>
            <a:r>
              <a:rPr lang="en-GB" dirty="0" smtClean="0"/>
              <a:t>For </a:t>
            </a:r>
            <a:r>
              <a:rPr lang="en-GB" dirty="0"/>
              <a:t>an open innovation model to become established and sustainable, it is </a:t>
            </a:r>
            <a:r>
              <a:rPr lang="en-GB" b="1" dirty="0"/>
              <a:t>essential for it to deliver predictable and repeatable levels of service</a:t>
            </a:r>
            <a:r>
              <a:rPr lang="en-GB" dirty="0"/>
              <a:t>, such that Industry view positively further innovation activities. The following are desirable to deliver such a service:</a:t>
            </a:r>
          </a:p>
          <a:p>
            <a:pPr lvl="0">
              <a:lnSpc>
                <a:spcPct val="120000"/>
              </a:lnSpc>
            </a:pPr>
            <a:r>
              <a:rPr lang="en-GB" dirty="0"/>
              <a:t>Lead facility contact.</a:t>
            </a:r>
          </a:p>
          <a:p>
            <a:pPr lvl="0">
              <a:lnSpc>
                <a:spcPct val="120000"/>
              </a:lnSpc>
            </a:pPr>
            <a:r>
              <a:rPr lang="en-GB" b="1" dirty="0">
                <a:solidFill>
                  <a:schemeClr val="accent6">
                    <a:lumMod val="50000"/>
                  </a:schemeClr>
                </a:solidFill>
              </a:rPr>
              <a:t>Published availability </a:t>
            </a:r>
            <a:r>
              <a:rPr lang="en-GB" b="1" dirty="0" smtClean="0">
                <a:solidFill>
                  <a:schemeClr val="accent6">
                    <a:lumMod val="50000"/>
                  </a:schemeClr>
                </a:solidFill>
              </a:rPr>
              <a:t>schedule </a:t>
            </a:r>
            <a:r>
              <a:rPr lang="en-GB" dirty="0" smtClean="0"/>
              <a:t>(where practical).</a:t>
            </a:r>
            <a:endParaRPr lang="en-GB" dirty="0"/>
          </a:p>
          <a:p>
            <a:pPr lvl="0">
              <a:lnSpc>
                <a:spcPct val="120000"/>
              </a:lnSpc>
            </a:pPr>
            <a:r>
              <a:rPr lang="en-GB" dirty="0"/>
              <a:t>Defined pricing policy.</a:t>
            </a:r>
          </a:p>
          <a:p>
            <a:pPr lvl="0">
              <a:lnSpc>
                <a:spcPct val="120000"/>
              </a:lnSpc>
            </a:pPr>
            <a:r>
              <a:rPr lang="en-GB" dirty="0"/>
              <a:t>Access policy, including selection criteria for oversubscription.</a:t>
            </a:r>
          </a:p>
          <a:p>
            <a:pPr lvl="0">
              <a:lnSpc>
                <a:spcPct val="120000"/>
              </a:lnSpc>
            </a:pPr>
            <a:r>
              <a:rPr lang="en-GB" dirty="0"/>
              <a:t>Summary of facility health &amp; safety requirements, including user risk assessment.</a:t>
            </a:r>
          </a:p>
          <a:p>
            <a:pPr lvl="0">
              <a:lnSpc>
                <a:spcPct val="120000"/>
              </a:lnSpc>
            </a:pPr>
            <a:r>
              <a:rPr lang="en-GB" dirty="0"/>
              <a:t>IPR and Technology transfer policy.</a:t>
            </a:r>
          </a:p>
          <a:p>
            <a:pPr lvl="0">
              <a:lnSpc>
                <a:spcPct val="120000"/>
              </a:lnSpc>
            </a:pPr>
            <a:r>
              <a:rPr lang="en-GB" dirty="0"/>
              <a:t>Standard legal &amp; commercial documentation.</a:t>
            </a:r>
          </a:p>
          <a:p>
            <a:pPr lvl="0">
              <a:lnSpc>
                <a:spcPct val="120000"/>
              </a:lnSpc>
            </a:pPr>
            <a:r>
              <a:rPr lang="en-GB" dirty="0"/>
              <a:t>Pre-assigned staff resource to undertake innovation work.</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82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91613" y="1109609"/>
            <a:ext cx="11282722" cy="5271525"/>
          </a:xfrm>
          <a:prstGeom prst="roundRect">
            <a:avLst>
              <a:gd name="adj" fmla="val 9894"/>
            </a:avLst>
          </a:prstGeom>
          <a:solidFill>
            <a:schemeClr val="accent2">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838200" y="1417834"/>
            <a:ext cx="10515600" cy="4759129"/>
          </a:xfrm>
        </p:spPr>
        <p:txBody>
          <a:bodyPr>
            <a:normAutofit fontScale="85000" lnSpcReduction="20000"/>
          </a:bodyPr>
          <a:lstStyle/>
          <a:p>
            <a:pPr>
              <a:lnSpc>
                <a:spcPct val="120000"/>
              </a:lnSpc>
            </a:pPr>
            <a:r>
              <a:rPr lang="en-GB" dirty="0"/>
              <a:t>In an idealised scenario, these requirements should be harmonised across all AMICI Partners. Where legacy considerations make implementation difficult or delayed, policies </a:t>
            </a:r>
            <a:r>
              <a:rPr lang="en-GB" b="1" dirty="0">
                <a:solidFill>
                  <a:schemeClr val="accent6">
                    <a:lumMod val="50000"/>
                  </a:schemeClr>
                </a:solidFill>
              </a:rPr>
              <a:t>should be aligned to AMICI best practice wherever practicable</a:t>
            </a:r>
            <a:r>
              <a:rPr lang="en-GB" dirty="0"/>
              <a:t>.</a:t>
            </a:r>
          </a:p>
          <a:p>
            <a:pPr>
              <a:lnSpc>
                <a:spcPct val="120000"/>
              </a:lnSpc>
            </a:pPr>
            <a:r>
              <a:rPr lang="en-GB" dirty="0"/>
              <a:t>Timing is critical. In many cases, having </a:t>
            </a:r>
            <a:r>
              <a:rPr lang="en-GB" b="1" dirty="0">
                <a:solidFill>
                  <a:schemeClr val="accent6">
                    <a:lumMod val="50000"/>
                  </a:schemeClr>
                </a:solidFill>
              </a:rPr>
              <a:t>clarity on scheduling </a:t>
            </a:r>
            <a:r>
              <a:rPr lang="en-GB" dirty="0"/>
              <a:t>and possible delays is as important to collaborators as having quick access. The effect of delays can often be countered, but there needs to be clarity at the start of engagement as to what those timescales are, so that Industry can draft project plans and accurately assess impact, since use of an AMICI Technical Platform may form just one part of a much larger development programme</a:t>
            </a:r>
            <a:r>
              <a:rPr lang="en-GB" dirty="0" smtClean="0"/>
              <a:t>.</a:t>
            </a:r>
          </a:p>
          <a:p>
            <a:pPr>
              <a:lnSpc>
                <a:spcPct val="120000"/>
              </a:lnSpc>
            </a:pPr>
            <a:r>
              <a:rPr lang="en-GB" dirty="0"/>
              <a:t>As with other elements of the AMICI coordination model, </a:t>
            </a:r>
            <a:r>
              <a:rPr lang="en-GB" b="1" dirty="0">
                <a:solidFill>
                  <a:schemeClr val="accent6">
                    <a:lumMod val="50000"/>
                  </a:schemeClr>
                </a:solidFill>
              </a:rPr>
              <a:t>a valuable </a:t>
            </a:r>
            <a:r>
              <a:rPr lang="en-GB" b="1" dirty="0" smtClean="0">
                <a:solidFill>
                  <a:schemeClr val="accent6">
                    <a:lumMod val="50000"/>
                  </a:schemeClr>
                </a:solidFill>
              </a:rPr>
              <a:t>next step would </a:t>
            </a:r>
            <a:r>
              <a:rPr lang="en-GB" b="1" dirty="0">
                <a:solidFill>
                  <a:schemeClr val="accent6">
                    <a:lumMod val="50000"/>
                  </a:schemeClr>
                </a:solidFill>
              </a:rPr>
              <a:t>be to evaluate each facility’s preparedness levels using test </a:t>
            </a:r>
            <a:r>
              <a:rPr lang="en-GB" b="1" dirty="0" smtClean="0">
                <a:solidFill>
                  <a:schemeClr val="accent6">
                    <a:lumMod val="50000"/>
                  </a:schemeClr>
                </a:solidFill>
              </a:rPr>
              <a:t>cases (stress tests).</a:t>
            </a:r>
            <a:endParaRPr lang="en-GB" b="1" dirty="0">
              <a:solidFill>
                <a:schemeClr val="accent6">
                  <a:lumMod val="50000"/>
                </a:schemeClr>
              </a:solidFill>
            </a:endParaRP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3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descr="AMICI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8770" y="5680363"/>
            <a:ext cx="2466722" cy="8106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23785" y="2604654"/>
            <a:ext cx="8626251" cy="1200329"/>
          </a:xfrm>
          <a:prstGeom prst="rect">
            <a:avLst/>
          </a:prstGeom>
        </p:spPr>
        <p:txBody>
          <a:bodyPr wrap="square">
            <a:spAutoFit/>
          </a:bodyPr>
          <a:lstStyle/>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PRICING &amp;</a:t>
            </a:r>
          </a:p>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INTELLECTUAL PROPERTY</a:t>
            </a:r>
            <a:endParaRPr lang="en-GB" sz="3600" b="1" dirty="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1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76433" y="1496452"/>
            <a:ext cx="5407918" cy="5058460"/>
          </a:xfrm>
          <a:prstGeom prst="roundRect">
            <a:avLst>
              <a:gd name="adj" fmla="val 6238"/>
            </a:avLst>
          </a:prstGeom>
          <a:solidFill>
            <a:schemeClr val="accent5">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ounded Rectangle 11"/>
          <p:cNvSpPr/>
          <p:nvPr/>
        </p:nvSpPr>
        <p:spPr>
          <a:xfrm>
            <a:off x="6096000" y="1496452"/>
            <a:ext cx="5407918" cy="5058460"/>
          </a:xfrm>
          <a:prstGeom prst="roundRect">
            <a:avLst>
              <a:gd name="adj" fmla="val 6238"/>
            </a:avLst>
          </a:prstGeom>
          <a:solidFill>
            <a:schemeClr val="accent5">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bodyPr>
          <a:lstStyle/>
          <a:p>
            <a:r>
              <a:rPr lang="en-GB" sz="3600" i="1" dirty="0"/>
              <a:t>“…access to Lab facilities is too expensive and restricted”</a:t>
            </a:r>
            <a:endParaRPr lang="en-GB" sz="3600" dirty="0"/>
          </a:p>
        </p:txBody>
      </p:sp>
      <p:sp>
        <p:nvSpPr>
          <p:cNvPr id="4" name="TextBox 3"/>
          <p:cNvSpPr txBox="1"/>
          <p:nvPr/>
        </p:nvSpPr>
        <p:spPr>
          <a:xfrm>
            <a:off x="584647" y="1857792"/>
            <a:ext cx="5107236" cy="4524315"/>
          </a:xfrm>
          <a:prstGeom prst="rect">
            <a:avLst/>
          </a:prstGeom>
          <a:noFill/>
        </p:spPr>
        <p:txBody>
          <a:bodyPr wrap="square" rtlCol="0">
            <a:spAutoFit/>
          </a:bodyPr>
          <a:lstStyle/>
          <a:p>
            <a:pPr algn="ctr"/>
            <a:r>
              <a:rPr lang="en-GB" b="1" dirty="0" smtClean="0"/>
              <a:t>Industry Perspective</a:t>
            </a:r>
          </a:p>
          <a:p>
            <a:endParaRPr lang="en-GB" dirty="0"/>
          </a:p>
          <a:p>
            <a:pPr marL="285750" indent="-285750">
              <a:buFont typeface="Arial" panose="020B0604020202020204" pitchFamily="34" charset="0"/>
              <a:buChar char="•"/>
            </a:pPr>
            <a:r>
              <a:rPr lang="en-GB" dirty="0" smtClean="0"/>
              <a:t>Can represent poor value for money for the services received</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a:t>W</a:t>
            </a:r>
            <a:r>
              <a:rPr lang="en-GB" dirty="0" smtClean="0"/>
              <a:t>ould </a:t>
            </a:r>
            <a:r>
              <a:rPr lang="en-GB" dirty="0"/>
              <a:t>like to see a more thorough assessment of the contributions of Industry when assessing relative cost in co-innovation projects since co-innovation and collaboration are a good mechanism to reduce risk for both Industry and RIs</a:t>
            </a:r>
            <a:r>
              <a:rPr lang="en-GB" dirty="0" smtClean="0"/>
              <a: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a:t>Industry needs to demonstrate a return on investment in a commercially-relevant timescale to encourage its internal finance /backers to invest in innovation programmes. </a:t>
            </a:r>
          </a:p>
        </p:txBody>
      </p:sp>
      <p:sp>
        <p:nvSpPr>
          <p:cNvPr id="5" name="TextBox 4"/>
          <p:cNvSpPr txBox="1"/>
          <p:nvPr/>
        </p:nvSpPr>
        <p:spPr>
          <a:xfrm>
            <a:off x="6318606" y="1857792"/>
            <a:ext cx="4932773" cy="4524315"/>
          </a:xfrm>
          <a:prstGeom prst="rect">
            <a:avLst/>
          </a:prstGeom>
          <a:noFill/>
        </p:spPr>
        <p:txBody>
          <a:bodyPr wrap="square" rtlCol="0">
            <a:spAutoFit/>
          </a:bodyPr>
          <a:lstStyle/>
          <a:p>
            <a:pPr lvl="0" algn="ctr"/>
            <a:r>
              <a:rPr lang="en-GB" b="1" dirty="0" smtClean="0"/>
              <a:t>National Laboratory Perspective</a:t>
            </a:r>
          </a:p>
          <a:p>
            <a:pPr lvl="0"/>
            <a:endParaRPr lang="en-GB" dirty="0"/>
          </a:p>
          <a:p>
            <a:pPr marL="285750" lvl="0" indent="-285750">
              <a:buFont typeface="Arial" panose="020B0604020202020204" pitchFamily="34" charset="0"/>
              <a:buChar char="•"/>
            </a:pPr>
            <a:r>
              <a:rPr lang="en-GB" dirty="0" smtClean="0"/>
              <a:t>Supported </a:t>
            </a:r>
            <a:r>
              <a:rPr lang="en-GB" dirty="0"/>
              <a:t>by considerable taxpayer funding and are required to recoup Full Economic Cost or similar, as dictated by local funding policies.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smtClean="0"/>
              <a:t>It </a:t>
            </a:r>
            <a:r>
              <a:rPr lang="en-GB" dirty="0"/>
              <a:t>is also necessary to avoid accusations of state funding or subsidy of European versus non-European Industry. </a:t>
            </a:r>
            <a:endParaRPr lang="en-GB" dirty="0" smtClean="0"/>
          </a:p>
          <a:p>
            <a:pPr marL="285750" lvl="0" indent="-285750">
              <a:buFont typeface="Arial" panose="020B0604020202020204" pitchFamily="34" charset="0"/>
              <a:buChar char="•"/>
            </a:pPr>
            <a:endParaRPr lang="en-GB" dirty="0" smtClean="0"/>
          </a:p>
          <a:p>
            <a:pPr marL="285750" lvl="0" indent="-285750">
              <a:buFont typeface="Arial" panose="020B0604020202020204" pitchFamily="34" charset="0"/>
              <a:buChar char="•"/>
            </a:pPr>
            <a:r>
              <a:rPr lang="en-GB" dirty="0"/>
              <a:t>The current arrangement for the majority of AMICI TFs is that support comes from the facility staff in addition to their ‘business as usual’ duties</a:t>
            </a:r>
            <a:r>
              <a:rPr lang="en-GB" dirty="0" smtClean="0"/>
              <a: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b="1" dirty="0" smtClean="0"/>
              <a:t>ACTION: </a:t>
            </a:r>
            <a:r>
              <a:rPr lang="en-GB" b="1" dirty="0" smtClean="0">
                <a:solidFill>
                  <a:schemeClr val="accent6">
                    <a:lumMod val="50000"/>
                  </a:schemeClr>
                </a:solidFill>
              </a:rPr>
              <a:t>Define pricing policy for each TP</a:t>
            </a:r>
            <a:endParaRPr lang="en-GB" b="1" dirty="0">
              <a:solidFill>
                <a:schemeClr val="accent6">
                  <a:lumMod val="50000"/>
                </a:schemeClr>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9" name="Straight Connector 8"/>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17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5034898" y="2982577"/>
            <a:ext cx="6318902" cy="3139935"/>
          </a:xfrm>
          <a:prstGeom prst="roundRect">
            <a:avLst>
              <a:gd name="adj" fmla="val 9894"/>
            </a:avLst>
          </a:prstGeom>
          <a:solidFill>
            <a:schemeClr val="accent4">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Action: Intellectual Property Rights</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a:ext>
            </a:extLst>
          </a:blip>
          <a:stretch>
            <a:fillRect/>
          </a:stretch>
        </p:blipFill>
        <p:spPr>
          <a:xfrm>
            <a:off x="838199" y="1690688"/>
            <a:ext cx="3882365" cy="4484081"/>
          </a:xfrm>
          <a:prstGeom prst="rect">
            <a:avLst/>
          </a:prstGeom>
        </p:spPr>
      </p:pic>
      <p:sp>
        <p:nvSpPr>
          <p:cNvPr id="5" name="Rectangle 4"/>
          <p:cNvSpPr/>
          <p:nvPr/>
        </p:nvSpPr>
        <p:spPr>
          <a:xfrm>
            <a:off x="5189656" y="3117630"/>
            <a:ext cx="6129050" cy="2862322"/>
          </a:xfrm>
          <a:prstGeom prst="rect">
            <a:avLst/>
          </a:prstGeom>
        </p:spPr>
        <p:txBody>
          <a:bodyPr wrap="square">
            <a:spAutoFit/>
          </a:bodyPr>
          <a:lstStyle/>
          <a:p>
            <a:r>
              <a:rPr lang="en-GB" dirty="0"/>
              <a:t>IP rights are distributed on a project-by-project basis, following considerable negotiation and legal process. </a:t>
            </a:r>
            <a:r>
              <a:rPr lang="en-GB" b="1" dirty="0">
                <a:solidFill>
                  <a:schemeClr val="accent6">
                    <a:lumMod val="50000"/>
                  </a:schemeClr>
                </a:solidFill>
              </a:rPr>
              <a:t>A database has been proposed </a:t>
            </a:r>
            <a:r>
              <a:rPr lang="en-GB" dirty="0"/>
              <a:t>that contains the records of previous scientific collaboration </a:t>
            </a:r>
            <a:r>
              <a:rPr lang="en-GB" dirty="0" smtClean="0"/>
              <a:t>contracts (anonymised) </a:t>
            </a:r>
            <a:r>
              <a:rPr lang="en-GB" dirty="0"/>
              <a:t>and the right/wrong practices to help avoid issues about IP during and after the collaboration. This database requires to be continuously updated during time with new cases and related feedbacks. Use of this tool can be useful to simplify the negotiation phase and to achieve clearer contracts for a fruitful National Laboratory-Company engagement. </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9" name="Straight Connector 8"/>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76737" y="1690688"/>
            <a:ext cx="5712542" cy="954107"/>
          </a:xfrm>
          <a:prstGeom prst="rect">
            <a:avLst/>
          </a:prstGeom>
          <a:noFill/>
        </p:spPr>
        <p:txBody>
          <a:bodyPr wrap="square" rtlCol="0">
            <a:spAutoFit/>
          </a:bodyPr>
          <a:lstStyle/>
          <a:p>
            <a:r>
              <a:rPr lang="en-GB" sz="2800" i="1" dirty="0" smtClean="0"/>
              <a:t>“Half </a:t>
            </a:r>
            <a:r>
              <a:rPr lang="en-GB" sz="2800" i="1" dirty="0"/>
              <a:t>of the companies point out issues regarding </a:t>
            </a:r>
            <a:r>
              <a:rPr lang="en-GB" sz="2800" i="1" dirty="0" smtClean="0"/>
              <a:t>IP”</a:t>
            </a:r>
            <a:endParaRPr lang="en-GB" sz="2800" i="1" dirty="0"/>
          </a:p>
        </p:txBody>
      </p:sp>
    </p:spTree>
    <p:extLst>
      <p:ext uri="{BB962C8B-B14F-4D97-AF65-F5344CB8AC3E}">
        <p14:creationId xmlns:p14="http://schemas.microsoft.com/office/powerpoint/2010/main" val="388156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76432" y="1496452"/>
            <a:ext cx="11446459" cy="2033329"/>
          </a:xfrm>
          <a:prstGeom prst="roundRect">
            <a:avLst>
              <a:gd name="adj" fmla="val 9894"/>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ounded Rectangle 9"/>
          <p:cNvSpPr/>
          <p:nvPr/>
        </p:nvSpPr>
        <p:spPr>
          <a:xfrm>
            <a:off x="385850" y="3755923"/>
            <a:ext cx="11446459" cy="2474605"/>
          </a:xfrm>
          <a:prstGeom prst="roundRect">
            <a:avLst>
              <a:gd name="adj" fmla="val 9894"/>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838200" y="1825625"/>
            <a:ext cx="10668000" cy="4351338"/>
          </a:xfrm>
        </p:spPr>
        <p:txBody>
          <a:bodyPr>
            <a:normAutofit fontScale="85000" lnSpcReduction="10000"/>
          </a:bodyPr>
          <a:lstStyle/>
          <a:p>
            <a:pPr marL="0" indent="0">
              <a:buNone/>
            </a:pPr>
            <a:r>
              <a:rPr lang="en-GB" dirty="0" smtClean="0"/>
              <a:t>There </a:t>
            </a:r>
            <a:r>
              <a:rPr lang="en-GB" dirty="0"/>
              <a:t>is a conventional hierarchical structure to </a:t>
            </a:r>
            <a:r>
              <a:rPr lang="en-GB" dirty="0" smtClean="0"/>
              <a:t>Technical Platforms </a:t>
            </a:r>
            <a:r>
              <a:rPr lang="en-GB" dirty="0"/>
              <a:t>whereby hardware is designed specified to meet RI requirements, and located at National Laboratory sites. Access to such facilities is granted to Industry where opportunities exist for co-innovation beneficial to the </a:t>
            </a:r>
            <a:r>
              <a:rPr lang="en-GB" dirty="0" smtClean="0"/>
              <a:t>Research Infrastructure, </a:t>
            </a:r>
            <a:r>
              <a:rPr lang="en-GB" dirty="0"/>
              <a:t>and project, regional, national and EU funding is used to supplement co-financing from Industry. </a:t>
            </a:r>
            <a:endParaRPr lang="en-GB" dirty="0" smtClean="0"/>
          </a:p>
          <a:p>
            <a:pPr marL="0" indent="0">
              <a:buNone/>
            </a:pPr>
            <a:endParaRPr lang="en-GB" dirty="0" smtClean="0"/>
          </a:p>
          <a:p>
            <a:pPr marL="0" indent="0">
              <a:buNone/>
            </a:pPr>
            <a:r>
              <a:rPr lang="en-GB" dirty="0" smtClean="0"/>
              <a:t>However</a:t>
            </a:r>
            <a:r>
              <a:rPr lang="en-GB" dirty="0"/>
              <a:t>, this model is now being supplemented by different TI- Industry interaction </a:t>
            </a:r>
            <a:r>
              <a:rPr lang="en-GB" dirty="0" smtClean="0"/>
              <a:t>models, including:</a:t>
            </a:r>
          </a:p>
          <a:p>
            <a:pPr marL="685800" lvl="2">
              <a:spcBef>
                <a:spcPts val="1000"/>
              </a:spcBef>
            </a:pPr>
            <a:r>
              <a:rPr lang="en-GB" sz="2400" dirty="0"/>
              <a:t>Industry Directly Supports TI Hardware at a National Laboratory Site.</a:t>
            </a:r>
          </a:p>
          <a:p>
            <a:pPr marL="685800" lvl="2">
              <a:spcBef>
                <a:spcPts val="1000"/>
              </a:spcBef>
            </a:pPr>
            <a:r>
              <a:rPr lang="en-GB" sz="2400" dirty="0"/>
              <a:t>Hosting of External Industry Test and Development Hardware at a National Laboratory Site.</a:t>
            </a:r>
          </a:p>
          <a:p>
            <a:pPr marL="685800" lvl="2">
              <a:spcBef>
                <a:spcPts val="1000"/>
              </a:spcBef>
            </a:pPr>
            <a:r>
              <a:rPr lang="en-GB" sz="2400" dirty="0"/>
              <a:t>Location of National Laboratory Hardware at an Industry </a:t>
            </a:r>
            <a:r>
              <a:rPr lang="en-GB" sz="2400" dirty="0" smtClean="0"/>
              <a:t>Site.</a:t>
            </a:r>
          </a:p>
          <a:p>
            <a:pPr marL="685800" lvl="2">
              <a:spcBef>
                <a:spcPts val="1000"/>
              </a:spcBef>
            </a:pPr>
            <a:r>
              <a:rPr lang="en-GB" sz="2400" dirty="0" smtClean="0">
                <a:solidFill>
                  <a:schemeClr val="bg1">
                    <a:lumMod val="50000"/>
                  </a:schemeClr>
                </a:solidFill>
              </a:rPr>
              <a:t>Incorporation of external Industry infrastructure within AMICI model for broader use.</a:t>
            </a:r>
            <a:endParaRPr lang="en-GB" sz="2400" dirty="0">
              <a:solidFill>
                <a:schemeClr val="bg1">
                  <a:lumMod val="50000"/>
                </a:schemeClr>
              </a:solidFill>
            </a:endParaRPr>
          </a:p>
          <a:p>
            <a:endParaRPr lang="en-GB" b="1" dirty="0"/>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GB" dirty="0" smtClean="0"/>
              <a:t>Comment: Alternative Support Models</a:t>
            </a:r>
            <a:endParaRPr lang="en-GB" dirty="0"/>
          </a:p>
        </p:txBody>
      </p:sp>
      <p:sp>
        <p:nvSpPr>
          <p:cNvPr id="8"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361445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6432" y="1496451"/>
            <a:ext cx="11446459" cy="4680511"/>
          </a:xfrm>
          <a:prstGeom prst="roundRect">
            <a:avLst>
              <a:gd name="adj" fmla="val 9894"/>
            </a:avLst>
          </a:prstGeom>
          <a:solidFill>
            <a:schemeClr val="accent2">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Action: Industry Input</a:t>
            </a:r>
            <a:endParaRPr lang="en-GB" dirty="0"/>
          </a:p>
        </p:txBody>
      </p:sp>
      <p:sp>
        <p:nvSpPr>
          <p:cNvPr id="3" name="Content Placeholder 2"/>
          <p:cNvSpPr>
            <a:spLocks noGrp="1"/>
          </p:cNvSpPr>
          <p:nvPr>
            <p:ph idx="1"/>
          </p:nvPr>
        </p:nvSpPr>
        <p:spPr/>
        <p:txBody>
          <a:bodyPr/>
          <a:lstStyle/>
          <a:p>
            <a:r>
              <a:rPr lang="en-GB" dirty="0"/>
              <a:t>Going forward, Industry oversight incorporated in the </a:t>
            </a:r>
            <a:r>
              <a:rPr lang="en-GB" b="1" dirty="0">
                <a:solidFill>
                  <a:schemeClr val="accent6">
                    <a:lumMod val="50000"/>
                  </a:schemeClr>
                </a:solidFill>
              </a:rPr>
              <a:t>AMICI </a:t>
            </a:r>
            <a:r>
              <a:rPr lang="en-GB" b="1" dirty="0" smtClean="0">
                <a:solidFill>
                  <a:schemeClr val="accent6">
                    <a:lumMod val="50000"/>
                  </a:schemeClr>
                </a:solidFill>
              </a:rPr>
              <a:t>collaboration provides </a:t>
            </a:r>
            <a:r>
              <a:rPr lang="en-GB" b="1" dirty="0">
                <a:solidFill>
                  <a:schemeClr val="accent6">
                    <a:lumMod val="50000"/>
                  </a:schemeClr>
                </a:solidFill>
              </a:rPr>
              <a:t>a mechanism </a:t>
            </a:r>
            <a:r>
              <a:rPr lang="en-GB" dirty="0"/>
              <a:t>for participating Industry to input into the specification of testing protocols and hardware to enhance suitability for Industry, and a mechanism for reducing the likelihood of AMICI facilities encroaching on commercially available testing services (i.e. </a:t>
            </a:r>
            <a:r>
              <a:rPr lang="en-GB" b="1" dirty="0">
                <a:solidFill>
                  <a:schemeClr val="accent6">
                    <a:lumMod val="50000"/>
                  </a:schemeClr>
                </a:solidFill>
              </a:rPr>
              <a:t>avoiding market distortion</a:t>
            </a:r>
            <a:r>
              <a:rPr lang="en-GB" dirty="0"/>
              <a:t>). </a:t>
            </a:r>
            <a:endParaRPr lang="en-GB" dirty="0" smtClean="0"/>
          </a:p>
          <a:p>
            <a:r>
              <a:rPr lang="en-GB" b="1" dirty="0" smtClean="0">
                <a:solidFill>
                  <a:schemeClr val="accent6">
                    <a:lumMod val="50000"/>
                  </a:schemeClr>
                </a:solidFill>
              </a:rPr>
              <a:t>The </a:t>
            </a:r>
            <a:r>
              <a:rPr lang="en-GB" b="1" dirty="0">
                <a:solidFill>
                  <a:schemeClr val="accent6">
                    <a:lumMod val="50000"/>
                  </a:schemeClr>
                </a:solidFill>
              </a:rPr>
              <a:t>most straightforward mechanism to encourage active participation and inward investment from Industry into the AMICI ecosystem is to develop facilities and </a:t>
            </a:r>
            <a:r>
              <a:rPr lang="en-GB" b="1" dirty="0" smtClean="0">
                <a:solidFill>
                  <a:schemeClr val="accent6">
                    <a:lumMod val="50000"/>
                  </a:schemeClr>
                </a:solidFill>
              </a:rPr>
              <a:t>services </a:t>
            </a:r>
            <a:r>
              <a:rPr lang="en-GB" b="1" dirty="0">
                <a:solidFill>
                  <a:schemeClr val="accent6">
                    <a:lumMod val="50000"/>
                  </a:schemeClr>
                </a:solidFill>
              </a:rPr>
              <a:t>which are </a:t>
            </a:r>
            <a:r>
              <a:rPr lang="en-GB" b="1" dirty="0" smtClean="0">
                <a:solidFill>
                  <a:schemeClr val="accent6">
                    <a:lumMod val="50000"/>
                  </a:schemeClr>
                </a:solidFill>
              </a:rPr>
              <a:t>also directly </a:t>
            </a:r>
            <a:r>
              <a:rPr lang="en-GB" b="1" dirty="0">
                <a:solidFill>
                  <a:schemeClr val="accent6">
                    <a:lumMod val="50000"/>
                  </a:schemeClr>
                </a:solidFill>
              </a:rPr>
              <a:t>relevant to Industry</a:t>
            </a:r>
            <a:r>
              <a:rPr lang="en-GB" dirty="0"/>
              <a:t>.</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98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76432" y="1355526"/>
            <a:ext cx="11446459" cy="5159988"/>
          </a:xfrm>
          <a:prstGeom prst="roundRect">
            <a:avLst>
              <a:gd name="adj" fmla="val 9894"/>
            </a:avLst>
          </a:prstGeom>
          <a:solidFill>
            <a:schemeClr val="accent1">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838200" y="1461785"/>
            <a:ext cx="10515600" cy="5198723"/>
          </a:xfrm>
        </p:spPr>
        <p:txBody>
          <a:bodyPr>
            <a:noAutofit/>
          </a:bodyPr>
          <a:lstStyle/>
          <a:p>
            <a:pPr lvl="0">
              <a:lnSpc>
                <a:spcPct val="120000"/>
              </a:lnSpc>
            </a:pPr>
            <a:r>
              <a:rPr lang="en-GB" sz="1600" b="1" dirty="0" smtClean="0"/>
              <a:t>Supporting </a:t>
            </a:r>
            <a:r>
              <a:rPr lang="en-GB" sz="1600" b="1" dirty="0"/>
              <a:t>innovation within the particle accelerator sector is essential </a:t>
            </a:r>
            <a:r>
              <a:rPr lang="en-GB" sz="1600" dirty="0"/>
              <a:t>for both the successful implementation of future European Research Infrastructures and in developing potential </a:t>
            </a:r>
            <a:r>
              <a:rPr lang="en-GB" sz="1600" dirty="0" smtClean="0"/>
              <a:t>key technology </a:t>
            </a:r>
            <a:r>
              <a:rPr lang="en-GB" sz="1600" dirty="0"/>
              <a:t>solutions for a broadening range of societal application areas.</a:t>
            </a:r>
          </a:p>
          <a:p>
            <a:pPr lvl="0">
              <a:lnSpc>
                <a:spcPct val="120000"/>
              </a:lnSpc>
            </a:pPr>
            <a:r>
              <a:rPr lang="en-GB" sz="1600" dirty="0"/>
              <a:t>A number of existing co-innovation activities between AMICI Partners and Industry have resulted in products and services benefitting large-scale accelerator projects.</a:t>
            </a:r>
          </a:p>
          <a:p>
            <a:pPr lvl="0">
              <a:lnSpc>
                <a:spcPct val="120000"/>
              </a:lnSpc>
            </a:pPr>
            <a:r>
              <a:rPr lang="en-GB" sz="1600" dirty="0" smtClean="0"/>
              <a:t>Innovation </a:t>
            </a:r>
            <a:r>
              <a:rPr lang="en-GB" sz="1600" dirty="0"/>
              <a:t>activities between AMICI Partners and Lateral Markets, in order to develop accelerator-related societal applications, have </a:t>
            </a:r>
            <a:r>
              <a:rPr lang="en-GB" sz="1600" b="1" dirty="0"/>
              <a:t>favoured the healthcare sector, with some representation in the security sector</a:t>
            </a:r>
            <a:r>
              <a:rPr lang="en-GB" sz="1600" dirty="0"/>
              <a:t>. The industrial sector is a significant market for a high proportion of the Supply Chain, whilst opportunities for potential developments in the </a:t>
            </a:r>
            <a:r>
              <a:rPr lang="en-GB" sz="1600" b="1" dirty="0"/>
              <a:t>energy </a:t>
            </a:r>
            <a:r>
              <a:rPr lang="en-GB" sz="1600" b="1" dirty="0" smtClean="0"/>
              <a:t>and transport </a:t>
            </a:r>
            <a:r>
              <a:rPr lang="en-GB" sz="1600" dirty="0" smtClean="0"/>
              <a:t>sectors </a:t>
            </a:r>
            <a:r>
              <a:rPr lang="en-GB" sz="1600" dirty="0"/>
              <a:t>are comparatively unexplored.</a:t>
            </a:r>
          </a:p>
          <a:p>
            <a:pPr lvl="0">
              <a:lnSpc>
                <a:spcPct val="120000"/>
              </a:lnSpc>
            </a:pPr>
            <a:r>
              <a:rPr lang="en-GB" sz="1600" dirty="0"/>
              <a:t>Industry sees the potential for increased interaction with the National Laboratories technology development, test and validation Technical Platforms, </a:t>
            </a:r>
            <a:r>
              <a:rPr lang="en-GB" sz="1600" b="1" dirty="0"/>
              <a:t>but investment of commercial resources must be able to be supported by a valid business case. The Technical Platforms should be able to supply clear specifications, costs and timescales to support such cases.</a:t>
            </a:r>
          </a:p>
          <a:p>
            <a:pPr lvl="0">
              <a:lnSpc>
                <a:spcPct val="120000"/>
              </a:lnSpc>
            </a:pPr>
            <a:r>
              <a:rPr lang="en-GB" sz="1600" dirty="0"/>
              <a:t>Communications, cost of access, IP and transparency were highlighted by Industry as potential barriers to access. </a:t>
            </a:r>
            <a:r>
              <a:rPr lang="en-GB" sz="1600" b="1" dirty="0"/>
              <a:t>The outputs from AMICI </a:t>
            </a:r>
            <a:r>
              <a:rPr lang="en-GB" sz="1600" b="1" dirty="0" smtClean="0"/>
              <a:t>WP4 can help address </a:t>
            </a:r>
            <a:r>
              <a:rPr lang="en-GB" sz="1600" b="1" dirty="0"/>
              <a:t>barriers to </a:t>
            </a:r>
            <a:r>
              <a:rPr lang="en-GB" sz="1600" b="1" dirty="0" smtClean="0"/>
              <a:t>access and develop common</a:t>
            </a:r>
            <a:r>
              <a:rPr lang="en-GB" sz="1600" b="1" dirty="0"/>
              <a:t>, transparent systems and processes across the Technology </a:t>
            </a:r>
            <a:r>
              <a:rPr lang="en-GB" sz="1600" b="1" dirty="0" smtClean="0"/>
              <a:t>Infrastructure (e.g. IP database, patent searches, installed equipment feedback etc.)</a:t>
            </a:r>
            <a:endParaRPr lang="en-GB" sz="1600" b="1" dirty="0"/>
          </a:p>
          <a:p>
            <a:pPr marL="0" indent="0">
              <a:buNone/>
            </a:pPr>
            <a:endParaRPr lang="en-GB" sz="16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7" name="Straight Connector 6"/>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27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91613" y="2287563"/>
            <a:ext cx="11282722" cy="4250889"/>
          </a:xfrm>
          <a:prstGeom prst="roundRect">
            <a:avLst>
              <a:gd name="adj" fmla="val 9894"/>
            </a:avLst>
          </a:prstGeom>
          <a:solidFill>
            <a:schemeClr val="accent4">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764309" y="808470"/>
            <a:ext cx="10515600" cy="1325563"/>
          </a:xfrm>
        </p:spPr>
        <p:txBody>
          <a:bodyPr/>
          <a:lstStyle/>
          <a:p>
            <a:r>
              <a:rPr lang="en-US" dirty="0" smtClean="0"/>
              <a:t>The Proposition: An Integrated Ecosystem That Will Foster Innovation</a:t>
            </a:r>
            <a:endParaRPr lang="en-GB" dirty="0"/>
          </a:p>
        </p:txBody>
      </p:sp>
      <p:sp>
        <p:nvSpPr>
          <p:cNvPr id="3" name="Subtitle 2"/>
          <p:cNvSpPr>
            <a:spLocks noGrp="1"/>
          </p:cNvSpPr>
          <p:nvPr>
            <p:ph idx="1"/>
          </p:nvPr>
        </p:nvSpPr>
        <p:spPr>
          <a:xfrm>
            <a:off x="764309" y="2425988"/>
            <a:ext cx="10709936" cy="4351338"/>
          </a:xfrm>
        </p:spPr>
        <p:txBody>
          <a:bodyPr/>
          <a:lstStyle/>
          <a:p>
            <a:pPr marL="0" indent="0">
              <a:buNone/>
            </a:pPr>
            <a:r>
              <a:rPr lang="en-US" b="1" dirty="0"/>
              <a:t>Technology development, test and validation is at the epicenter </a:t>
            </a:r>
            <a:r>
              <a:rPr lang="en-US" dirty="0"/>
              <a:t>of both the delivery of inspiring new European Research Infrastructures for fundamental research, and also the development of innovative products, processes and services by leading European companies to </a:t>
            </a:r>
            <a:r>
              <a:rPr lang="en-US" b="1" dirty="0"/>
              <a:t>generate measurable scientific, economic and societal impact</a:t>
            </a:r>
            <a:r>
              <a:rPr lang="en-US" dirty="0" smtClean="0"/>
              <a:t>.</a:t>
            </a:r>
          </a:p>
          <a:p>
            <a:pPr marL="0" indent="0">
              <a:buNone/>
            </a:pPr>
            <a:r>
              <a:rPr lang="en-US" dirty="0"/>
              <a:t>The AMICI partnership is ideally placed to co-ordinate, promote and expand this concept, </a:t>
            </a:r>
            <a:r>
              <a:rPr lang="en-US" b="1" dirty="0"/>
              <a:t>taking the </a:t>
            </a:r>
            <a:r>
              <a:rPr lang="en-US" b="1" dirty="0" smtClean="0"/>
              <a:t>existing building </a:t>
            </a:r>
            <a:r>
              <a:rPr lang="en-US" b="1" dirty="0"/>
              <a:t>blocks and establishing an integrated ecosystem </a:t>
            </a:r>
            <a:r>
              <a:rPr lang="en-US" dirty="0"/>
              <a:t>that will assist in streamlining access processes, standardizing </a:t>
            </a:r>
            <a:r>
              <a:rPr lang="en-US" dirty="0" smtClean="0"/>
              <a:t>procedures</a:t>
            </a:r>
            <a:r>
              <a:rPr lang="en-US" dirty="0"/>
              <a:t>, and </a:t>
            </a:r>
            <a:r>
              <a:rPr lang="en-US" b="1" dirty="0"/>
              <a:t>maximizing </a:t>
            </a:r>
            <a:r>
              <a:rPr lang="en-US" b="1" dirty="0" smtClean="0"/>
              <a:t>exploitation to realise the full innovation potential</a:t>
            </a:r>
            <a:r>
              <a:rPr lang="en-US" dirty="0" smtClean="0"/>
              <a:t>.</a:t>
            </a:r>
            <a:endParaRPr lang="en-US" dirty="0"/>
          </a:p>
          <a:p>
            <a:pPr marL="0" indent="0">
              <a:buNone/>
            </a:pP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8" name="Straight Connector 7"/>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48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6432" y="894736"/>
            <a:ext cx="11446459" cy="5230762"/>
          </a:xfrm>
          <a:prstGeom prst="roundRect">
            <a:avLst>
              <a:gd name="adj" fmla="val 9894"/>
            </a:avLst>
          </a:prstGeom>
          <a:solidFill>
            <a:schemeClr val="accent4">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838200" y="1117701"/>
            <a:ext cx="10515600" cy="5355018"/>
          </a:xfrm>
        </p:spPr>
        <p:txBody>
          <a:bodyPr>
            <a:normAutofit fontScale="47500" lnSpcReduction="20000"/>
          </a:bodyPr>
          <a:lstStyle/>
          <a:p>
            <a:pPr lvl="0">
              <a:lnSpc>
                <a:spcPct val="120000"/>
              </a:lnSpc>
            </a:pPr>
            <a:r>
              <a:rPr lang="en-GB" sz="3800" dirty="0"/>
              <a:t>The demand from Industry is not restricted to gaining access to uniquely specified Technical Platforms within the National Laboratories to address capability shortfalls; it also encompasses requirements for consultancy, </a:t>
            </a:r>
            <a:r>
              <a:rPr lang="en-GB" sz="3800" b="1" dirty="0"/>
              <a:t>training</a:t>
            </a:r>
            <a:r>
              <a:rPr lang="en-GB" sz="3800" dirty="0"/>
              <a:t> and for assisting in managing Industry’s own fluctuating capacity requirements.</a:t>
            </a:r>
          </a:p>
          <a:p>
            <a:pPr lvl="0">
              <a:lnSpc>
                <a:spcPct val="120000"/>
              </a:lnSpc>
            </a:pPr>
            <a:r>
              <a:rPr lang="en-GB" sz="3800" dirty="0"/>
              <a:t>The Research Infrastructure market for components and sub-systems is relatively hard to predict and can be viewed as high risk. Coordination of facilities and platforms under unifying Technology Infrastructures will significantly </a:t>
            </a:r>
            <a:r>
              <a:rPr lang="en-GB" sz="3800" b="1" dirty="0"/>
              <a:t>assist Industry in better assessing innovation opportunities</a:t>
            </a:r>
            <a:r>
              <a:rPr lang="en-GB" sz="3800" dirty="0"/>
              <a:t> and managing capacity.</a:t>
            </a:r>
          </a:p>
          <a:p>
            <a:pPr lvl="0">
              <a:lnSpc>
                <a:spcPct val="120000"/>
              </a:lnSpc>
            </a:pPr>
            <a:r>
              <a:rPr lang="en-GB" sz="3800" dirty="0"/>
              <a:t>The preliminary KTA mapping with Industry indicates considerable areas of overlap. </a:t>
            </a:r>
            <a:r>
              <a:rPr lang="en-GB" sz="3800" b="1" dirty="0" smtClean="0"/>
              <a:t>Open</a:t>
            </a:r>
            <a:r>
              <a:rPr lang="en-GB" sz="3800" b="1" dirty="0"/>
              <a:t>, regular </a:t>
            </a:r>
            <a:r>
              <a:rPr lang="en-GB" sz="3800" b="1" dirty="0" smtClean="0"/>
              <a:t>forums </a:t>
            </a:r>
            <a:r>
              <a:rPr lang="en-GB" sz="3800" b="1" dirty="0"/>
              <a:t>for discussion with Industry should be established to crystallise Industry’s technology development needs, and then be routinely </a:t>
            </a:r>
            <a:r>
              <a:rPr lang="en-GB" sz="3800" b="1" dirty="0" smtClean="0"/>
              <a:t>updated</a:t>
            </a:r>
            <a:r>
              <a:rPr lang="en-GB" sz="3800" b="1" dirty="0"/>
              <a:t> </a:t>
            </a:r>
            <a:r>
              <a:rPr lang="en-GB" sz="3800" dirty="0" smtClean="0"/>
              <a:t>(e.g. thematic workshops, AMICI representation at Industry sector meetings)</a:t>
            </a:r>
            <a:endParaRPr lang="en-GB" sz="3800" dirty="0"/>
          </a:p>
          <a:p>
            <a:pPr lvl="0">
              <a:lnSpc>
                <a:spcPct val="120000"/>
              </a:lnSpc>
            </a:pPr>
            <a:r>
              <a:rPr lang="en-GB" sz="3800" b="1" dirty="0"/>
              <a:t>A diverse, active and informed Supply Chain will be central to maximising the innovation potential of the Technology Infrastructures.</a:t>
            </a:r>
          </a:p>
          <a:p>
            <a:pPr lvl="0">
              <a:lnSpc>
                <a:spcPct val="120000"/>
              </a:lnSpc>
            </a:pPr>
            <a:r>
              <a:rPr lang="en-GB" sz="3800" b="1" dirty="0"/>
              <a:t>This coordination will oversee a transition from a primarily </a:t>
            </a:r>
            <a:r>
              <a:rPr lang="en-GB" sz="3800" b="1" dirty="0" smtClean="0"/>
              <a:t>Research Infrastructure-driven </a:t>
            </a:r>
            <a:r>
              <a:rPr lang="en-GB" sz="3800" b="1" dirty="0"/>
              <a:t>model to a broader ecosystem supporting enhanced partnership with Industry. Such cultural changes need to be embedded and supported over extended periods of time, strengthening the case for AMICI to be a strategic activity, resourced and supported over the longer term.</a:t>
            </a: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32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1"/>
            <a:ext cx="12192000" cy="7392365"/>
          </a:xfrm>
        </p:spPr>
      </p:pic>
      <p:pic>
        <p:nvPicPr>
          <p:cNvPr id="5" name="Picture 4" descr="AMICI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8770" y="5680363"/>
            <a:ext cx="2466722" cy="8106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23785" y="2604654"/>
            <a:ext cx="8626251" cy="1200329"/>
          </a:xfrm>
          <a:prstGeom prst="rect">
            <a:avLst/>
          </a:prstGeom>
        </p:spPr>
        <p:txBody>
          <a:bodyPr wrap="square">
            <a:spAutoFit/>
          </a:bodyPr>
          <a:lstStyle/>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p>
          <a:p>
            <a:r>
              <a:rPr lang="en-GB" sz="3600" b="1" dirty="0" smtClean="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endParaRPr lang="en-GB" sz="3600" b="1" dirty="0">
              <a:ln>
                <a:solidFill>
                  <a:schemeClr val="tx1">
                    <a:lumMod val="65000"/>
                    <a:lumOff val="3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p:cNvSpPr txBox="1"/>
          <p:nvPr/>
        </p:nvSpPr>
        <p:spPr>
          <a:xfrm flipH="1">
            <a:off x="448842" y="5901027"/>
            <a:ext cx="4270642" cy="369332"/>
          </a:xfrm>
          <a:prstGeom prst="rect">
            <a:avLst/>
          </a:prstGeom>
          <a:noFill/>
        </p:spPr>
        <p:txBody>
          <a:bodyPr wrap="square" rtlCol="0">
            <a:spAutoFit/>
          </a:bodyPr>
          <a:lstStyle/>
          <a:p>
            <a:r>
              <a:rPr lang="en-GB" b="1" dirty="0">
                <a:solidFill>
                  <a:schemeClr val="bg1"/>
                </a:solidFill>
                <a:effectLst>
                  <a:outerShdw blurRad="38100" dist="38100" dir="2700000" algn="tl">
                    <a:srgbClr val="000000">
                      <a:alpha val="43137"/>
                    </a:srgbClr>
                  </a:outerShdw>
                </a:effectLst>
              </a:rPr>
              <a:t>a</a:t>
            </a:r>
            <a:r>
              <a:rPr lang="en-GB" b="1" dirty="0" smtClean="0">
                <a:solidFill>
                  <a:schemeClr val="bg1"/>
                </a:solidFill>
                <a:effectLst>
                  <a:outerShdw blurRad="38100" dist="38100" dir="2700000" algn="tl">
                    <a:srgbClr val="000000">
                      <a:alpha val="43137"/>
                    </a:srgbClr>
                  </a:outerShdw>
                </a:effectLst>
              </a:rPr>
              <a:t>nthony.gleeson@stfc.ac.uk</a:t>
            </a:r>
            <a:endParaRPr lang="en-GB"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429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91613" y="1530479"/>
            <a:ext cx="11282722" cy="2254940"/>
          </a:xfrm>
          <a:prstGeom prst="roundRect">
            <a:avLst>
              <a:gd name="adj" fmla="val 9894"/>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What Do We Mean By Innovation?</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sz="3800" i="1" dirty="0" smtClean="0"/>
              <a:t>“The development </a:t>
            </a:r>
            <a:r>
              <a:rPr lang="en-GB" sz="3800" i="1" dirty="0"/>
              <a:t>and translation of scientific knowledge or technology to a product, process or service that can be utilised by academia, industry and society</a:t>
            </a:r>
            <a:r>
              <a:rPr lang="en-GB" sz="3800" i="1" dirty="0" smtClean="0"/>
              <a:t>.”</a:t>
            </a:r>
          </a:p>
          <a:p>
            <a:pPr marL="0" indent="0">
              <a:buNone/>
            </a:pPr>
            <a:endParaRPr lang="en-GB" sz="3800" i="1" dirty="0"/>
          </a:p>
          <a:p>
            <a:pPr marL="0" indent="0">
              <a:buNone/>
            </a:pPr>
            <a:r>
              <a:rPr lang="en-GB" b="1" dirty="0" smtClean="0"/>
              <a:t>This </a:t>
            </a:r>
            <a:r>
              <a:rPr lang="en-GB" b="1" dirty="0"/>
              <a:t>may include steps which all parties consider inventive, but it is not a requirement. </a:t>
            </a:r>
            <a:r>
              <a:rPr lang="en-GB" dirty="0"/>
              <a:t>It also encompasses the development of ideas and technology that some collaborative parties may consider as routine, but that yield positive benefits when translated to new products, processes and services in a different application. </a:t>
            </a: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515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4639" y="1520648"/>
            <a:ext cx="11282722" cy="3228334"/>
          </a:xfrm>
          <a:prstGeom prst="roundRect">
            <a:avLst>
              <a:gd name="adj" fmla="val 9894"/>
            </a:avLst>
          </a:prstGeom>
          <a:solidFill>
            <a:schemeClr val="accent5">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Assumptions: Industry Drivers For AMICI</a:t>
            </a:r>
            <a:endParaRPr lang="en-GB" dirty="0"/>
          </a:p>
        </p:txBody>
      </p:sp>
      <p:sp>
        <p:nvSpPr>
          <p:cNvPr id="3" name="Content Placeholder 2"/>
          <p:cNvSpPr>
            <a:spLocks noGrp="1"/>
          </p:cNvSpPr>
          <p:nvPr>
            <p:ph idx="1"/>
          </p:nvPr>
        </p:nvSpPr>
        <p:spPr/>
        <p:txBody>
          <a:bodyPr>
            <a:normAutofit lnSpcReduction="10000"/>
          </a:bodyPr>
          <a:lstStyle/>
          <a:p>
            <a:r>
              <a:rPr lang="en-GB" dirty="0" smtClean="0"/>
              <a:t>Issues for Industry supplying into the highly cyclic Research Infrastructure market - </a:t>
            </a:r>
            <a:r>
              <a:rPr lang="en-US" dirty="0"/>
              <a:t>a major challenge for companies in defining their strategic innovation agenda.</a:t>
            </a:r>
            <a:endParaRPr lang="en-GB" dirty="0" smtClean="0"/>
          </a:p>
          <a:p>
            <a:r>
              <a:rPr lang="en-GB" dirty="0" smtClean="0"/>
              <a:t>Reported barriers to entry for co-innovation and access to Technical Platforms including cost, bureaucracy, </a:t>
            </a:r>
            <a:r>
              <a:rPr lang="en-GB" dirty="0"/>
              <a:t>delayed </a:t>
            </a:r>
            <a:r>
              <a:rPr lang="en-GB" dirty="0" smtClean="0"/>
              <a:t>access and IP terms</a:t>
            </a:r>
          </a:p>
          <a:p>
            <a:r>
              <a:rPr lang="en-GB" dirty="0" smtClean="0"/>
              <a:t>Europe perceived to be not as good as the US and Asia in translating scientific and technological discoveries into profitable products*</a:t>
            </a:r>
          </a:p>
          <a:p>
            <a:pPr marL="0" indent="0">
              <a:buNone/>
            </a:pPr>
            <a:endParaRPr lang="en-GB" dirty="0" smtClean="0"/>
          </a:p>
          <a:p>
            <a:pPr marL="0" indent="0">
              <a:buNone/>
            </a:pPr>
            <a:r>
              <a:rPr lang="en-GB" sz="2000" dirty="0" smtClean="0"/>
              <a:t> *</a:t>
            </a:r>
            <a:r>
              <a:rPr lang="en-GB" sz="2000" dirty="0"/>
              <a:t>E</a:t>
            </a:r>
            <a:r>
              <a:rPr lang="en-GB" sz="2000" dirty="0" smtClean="0"/>
              <a:t>videnced by </a:t>
            </a:r>
            <a:r>
              <a:rPr lang="en-GB" sz="2000" dirty="0"/>
              <a:t>D</a:t>
            </a:r>
            <a:r>
              <a:rPr lang="en-GB" sz="2000" dirty="0" smtClean="0"/>
              <a:t>4.3, which found the outputs from existing collaborations resulted in a high number of </a:t>
            </a:r>
            <a:r>
              <a:rPr lang="en-GB" sz="2000" dirty="0"/>
              <a:t>publications and a relatively moderate quantity of </a:t>
            </a:r>
            <a:r>
              <a:rPr lang="en-GB" sz="2000" dirty="0" smtClean="0"/>
              <a:t>prototypes, whilst </a:t>
            </a:r>
            <a:r>
              <a:rPr lang="en-GB" sz="2000" dirty="0"/>
              <a:t>the number of patents and commercial products </a:t>
            </a:r>
            <a:r>
              <a:rPr lang="en-GB" sz="2000" dirty="0" smtClean="0"/>
              <a:t>was very low</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6" name="Straight Connector 5"/>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41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AMICI Drivers - Key Technology Areas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4074892"/>
              </p:ext>
            </p:extLst>
          </p:nvPr>
        </p:nvGraphicFramePr>
        <p:xfrm>
          <a:off x="2327564" y="1616363"/>
          <a:ext cx="8109527" cy="4553527"/>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2673195">
                  <a:extLst>
                    <a:ext uri="{9D8B030D-6E8A-4147-A177-3AD203B41FA5}">
                      <a16:colId xmlns:a16="http://schemas.microsoft.com/office/drawing/2014/main" val="377362024"/>
                    </a:ext>
                  </a:extLst>
                </a:gridCol>
                <a:gridCol w="5436332">
                  <a:extLst>
                    <a:ext uri="{9D8B030D-6E8A-4147-A177-3AD203B41FA5}">
                      <a16:colId xmlns:a16="http://schemas.microsoft.com/office/drawing/2014/main" val="1113747992"/>
                    </a:ext>
                  </a:extLst>
                </a:gridCol>
              </a:tblGrid>
              <a:tr h="569191">
                <a:tc>
                  <a:txBody>
                    <a:bodyPr/>
                    <a:lstStyle/>
                    <a:p>
                      <a:pPr indent="0" algn="ctr">
                        <a:spcBef>
                          <a:spcPts val="200"/>
                        </a:spcBef>
                        <a:spcAft>
                          <a:spcPts val="0"/>
                        </a:spcAft>
                      </a:pPr>
                      <a:r>
                        <a:rPr lang="en-GB" sz="1600" dirty="0">
                          <a:effectLst/>
                        </a:rPr>
                        <a:t>AMICI Key Technology Areas </a:t>
                      </a:r>
                      <a:endParaRPr lang="en-GB"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solidFill>
                  </a:tcPr>
                </a:tc>
                <a:tc>
                  <a:txBody>
                    <a:bodyPr/>
                    <a:lstStyle/>
                    <a:p>
                      <a:pPr indent="0" algn="ctr">
                        <a:spcBef>
                          <a:spcPts val="200"/>
                        </a:spcBef>
                        <a:spcAft>
                          <a:spcPts val="0"/>
                        </a:spcAft>
                      </a:pPr>
                      <a:r>
                        <a:rPr lang="en-GB" sz="1600" dirty="0">
                          <a:effectLst/>
                        </a:rPr>
                        <a:t>AMICI Illustrative Examples</a:t>
                      </a:r>
                      <a:endParaRPr lang="en-GB"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extLst>
                  <a:ext uri="{0D108BD9-81ED-4DB2-BD59-A6C34878D82A}">
                    <a16:rowId xmlns:a16="http://schemas.microsoft.com/office/drawing/2014/main" val="314823233"/>
                  </a:ext>
                </a:extLst>
              </a:tr>
              <a:tr h="284595">
                <a:tc>
                  <a:txBody>
                    <a:bodyPr/>
                    <a:lstStyle/>
                    <a:p>
                      <a:pPr indent="0" algn="l">
                        <a:spcBef>
                          <a:spcPts val="200"/>
                        </a:spcBef>
                        <a:spcAft>
                          <a:spcPts val="0"/>
                        </a:spcAft>
                      </a:pPr>
                      <a:r>
                        <a:rPr lang="en-GB" sz="1600" dirty="0">
                          <a:effectLst/>
                        </a:rPr>
                        <a:t>Particle Sources</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indent="0" algn="just">
                        <a:spcBef>
                          <a:spcPts val="200"/>
                        </a:spcBef>
                        <a:spcAft>
                          <a:spcPts val="0"/>
                        </a:spcAft>
                      </a:pPr>
                      <a:r>
                        <a:rPr lang="en-GB" sz="1600" dirty="0">
                          <a:effectLst/>
                        </a:rPr>
                        <a:t>Ions sources, ECR, EBIS, positron sources, polarized beams</a:t>
                      </a:r>
                      <a:endParaRPr lang="en-GB"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62027601"/>
                  </a:ext>
                </a:extLst>
              </a:tr>
              <a:tr h="569191">
                <a:tc>
                  <a:txBody>
                    <a:bodyPr/>
                    <a:lstStyle/>
                    <a:p>
                      <a:pPr indent="0" algn="l">
                        <a:spcBef>
                          <a:spcPts val="200"/>
                        </a:spcBef>
                        <a:spcAft>
                          <a:spcPts val="0"/>
                        </a:spcAft>
                      </a:pPr>
                      <a:r>
                        <a:rPr lang="en-GB" sz="1600" dirty="0">
                          <a:effectLst/>
                        </a:rPr>
                        <a:t>Magnets and Vacuum Systems</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indent="0" algn="just">
                        <a:spcBef>
                          <a:spcPts val="200"/>
                        </a:spcBef>
                        <a:spcAft>
                          <a:spcPts val="0"/>
                        </a:spcAft>
                      </a:pPr>
                      <a:r>
                        <a:rPr lang="en-GB" sz="1600" dirty="0">
                          <a:effectLst/>
                        </a:rPr>
                        <a:t>Permanent &amp; iron magnets for 4</a:t>
                      </a:r>
                      <a:r>
                        <a:rPr lang="en-GB" sz="1600" baseline="30000" dirty="0">
                          <a:effectLst/>
                        </a:rPr>
                        <a:t>th</a:t>
                      </a:r>
                      <a:r>
                        <a:rPr lang="en-GB" sz="1600" dirty="0">
                          <a:effectLst/>
                        </a:rPr>
                        <a:t> generation synchrotron, FFAG, ion separators, small vacuum chambers</a:t>
                      </a:r>
                      <a:endParaRPr lang="en-GB"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10329405"/>
                  </a:ext>
                </a:extLst>
              </a:tr>
              <a:tr h="569191">
                <a:tc>
                  <a:txBody>
                    <a:bodyPr/>
                    <a:lstStyle/>
                    <a:p>
                      <a:pPr indent="0" algn="l">
                        <a:spcBef>
                          <a:spcPts val="200"/>
                        </a:spcBef>
                        <a:spcAft>
                          <a:spcPts val="0"/>
                        </a:spcAft>
                      </a:pPr>
                      <a:r>
                        <a:rPr lang="en-GB" sz="1600" dirty="0">
                          <a:effectLst/>
                        </a:rPr>
                        <a:t>High Field SC Magnets</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indent="0" algn="just">
                        <a:spcBef>
                          <a:spcPts val="200"/>
                        </a:spcBef>
                        <a:spcAft>
                          <a:spcPts val="0"/>
                        </a:spcAft>
                      </a:pPr>
                      <a:r>
                        <a:rPr lang="en-GB" sz="1600" dirty="0">
                          <a:effectLst/>
                        </a:rPr>
                        <a:t>High Tc and Nb3Sn conductors, HFM technologies, cost reduction</a:t>
                      </a:r>
                      <a:endParaRPr lang="en-GB"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11173731"/>
                  </a:ext>
                </a:extLst>
              </a:tr>
              <a:tr h="853787">
                <a:tc>
                  <a:txBody>
                    <a:bodyPr/>
                    <a:lstStyle/>
                    <a:p>
                      <a:pPr indent="0" algn="l">
                        <a:spcBef>
                          <a:spcPts val="200"/>
                        </a:spcBef>
                        <a:spcAft>
                          <a:spcPts val="0"/>
                        </a:spcAft>
                      </a:pPr>
                      <a:r>
                        <a:rPr lang="en-GB" sz="1600" dirty="0">
                          <a:effectLst/>
                        </a:rPr>
                        <a:t>Normal Conducting Radio Frequency  (RF) Structures</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indent="0" algn="just">
                        <a:spcBef>
                          <a:spcPts val="200"/>
                        </a:spcBef>
                        <a:spcAft>
                          <a:spcPts val="0"/>
                        </a:spcAft>
                      </a:pPr>
                      <a:r>
                        <a:rPr lang="en-GB" sz="1600" dirty="0">
                          <a:effectLst/>
                        </a:rPr>
                        <a:t>RFQ &amp; pill-box structures, high precision fabrication, RF breakdown conditioning</a:t>
                      </a:r>
                      <a:endParaRPr lang="en-GB"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71167815"/>
                  </a:ext>
                </a:extLst>
              </a:tr>
              <a:tr h="569191">
                <a:tc>
                  <a:txBody>
                    <a:bodyPr/>
                    <a:lstStyle/>
                    <a:p>
                      <a:pPr indent="0" algn="l">
                        <a:spcBef>
                          <a:spcPts val="200"/>
                        </a:spcBef>
                        <a:spcAft>
                          <a:spcPts val="0"/>
                        </a:spcAft>
                      </a:pPr>
                      <a:r>
                        <a:rPr lang="en-GB" sz="1600" dirty="0">
                          <a:effectLst/>
                        </a:rPr>
                        <a:t>Superconducting RF Cavities and cryomodules</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indent="0" algn="just">
                        <a:spcBef>
                          <a:spcPts val="200"/>
                        </a:spcBef>
                        <a:spcAft>
                          <a:spcPts val="0"/>
                        </a:spcAft>
                      </a:pPr>
                      <a:r>
                        <a:rPr lang="en-GB" sz="1600" dirty="0">
                          <a:effectLst/>
                        </a:rPr>
                        <a:t>High Q</a:t>
                      </a:r>
                      <a:r>
                        <a:rPr lang="en-GB" sz="1600" baseline="-25000" dirty="0">
                          <a:effectLst/>
                        </a:rPr>
                        <a:t>0</a:t>
                      </a:r>
                      <a:r>
                        <a:rPr lang="en-GB" sz="1600" dirty="0">
                          <a:effectLst/>
                        </a:rPr>
                        <a:t>, high gradient, HTC materials, fabrication methods, SRF guns, </a:t>
                      </a:r>
                      <a:r>
                        <a:rPr lang="en-US" sz="1600" dirty="0">
                          <a:effectLst/>
                        </a:rPr>
                        <a:t>robotics, cost reduction</a:t>
                      </a:r>
                      <a:endParaRPr lang="en-GB"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47549733"/>
                  </a:ext>
                </a:extLst>
              </a:tr>
              <a:tr h="569191">
                <a:tc>
                  <a:txBody>
                    <a:bodyPr/>
                    <a:lstStyle/>
                    <a:p>
                      <a:pPr indent="0" algn="l">
                        <a:spcBef>
                          <a:spcPts val="200"/>
                        </a:spcBef>
                        <a:spcAft>
                          <a:spcPts val="0"/>
                        </a:spcAft>
                      </a:pPr>
                      <a:r>
                        <a:rPr lang="en-GB" sz="1600" dirty="0">
                          <a:effectLst/>
                        </a:rPr>
                        <a:t>RF Power Sources</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indent="0" algn="just">
                        <a:spcBef>
                          <a:spcPts val="200"/>
                        </a:spcBef>
                        <a:spcAft>
                          <a:spcPts val="0"/>
                        </a:spcAft>
                      </a:pPr>
                      <a:r>
                        <a:rPr lang="en-GB" sz="1600" dirty="0">
                          <a:effectLst/>
                        </a:rPr>
                        <a:t>High efficiency Klystrons, continuous wave RF sources, solid state amplifiers</a:t>
                      </a:r>
                      <a:endParaRPr lang="en-GB"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9398226"/>
                  </a:ext>
                </a:extLst>
              </a:tr>
              <a:tr h="284595">
                <a:tc>
                  <a:txBody>
                    <a:bodyPr/>
                    <a:lstStyle/>
                    <a:p>
                      <a:pPr indent="0" algn="l">
                        <a:spcBef>
                          <a:spcPts val="200"/>
                        </a:spcBef>
                        <a:spcAft>
                          <a:spcPts val="0"/>
                        </a:spcAft>
                      </a:pPr>
                      <a:r>
                        <a:rPr lang="en-GB" sz="1600" dirty="0">
                          <a:effectLst/>
                        </a:rPr>
                        <a:t>Cryogenics</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indent="0" algn="just">
                        <a:spcBef>
                          <a:spcPts val="200"/>
                        </a:spcBef>
                        <a:spcAft>
                          <a:spcPts val="0"/>
                        </a:spcAft>
                      </a:pPr>
                      <a:r>
                        <a:rPr lang="en-GB" sz="1600" dirty="0">
                          <a:effectLst/>
                        </a:rPr>
                        <a:t>High efficiency and , </a:t>
                      </a:r>
                      <a:r>
                        <a:rPr lang="en-US" sz="1600" dirty="0">
                          <a:effectLst/>
                        </a:rPr>
                        <a:t>cryogen free cooling, cryo-safety</a:t>
                      </a:r>
                      <a:endParaRPr lang="en-GB"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90370740"/>
                  </a:ext>
                </a:extLst>
              </a:tr>
              <a:tr h="284595">
                <a:tc>
                  <a:txBody>
                    <a:bodyPr/>
                    <a:lstStyle/>
                    <a:p>
                      <a:pPr indent="0" algn="l">
                        <a:spcBef>
                          <a:spcPts val="200"/>
                        </a:spcBef>
                        <a:spcAft>
                          <a:spcPts val="0"/>
                        </a:spcAft>
                      </a:pPr>
                      <a:r>
                        <a:rPr lang="en-GB" sz="1600" dirty="0">
                          <a:effectLst/>
                        </a:rPr>
                        <a:t>Beam Instrumentation</a:t>
                      </a:r>
                      <a:endParaRPr lang="en-GB"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indent="0" algn="just">
                        <a:spcBef>
                          <a:spcPts val="200"/>
                        </a:spcBef>
                        <a:spcAft>
                          <a:spcPts val="0"/>
                        </a:spcAft>
                      </a:pPr>
                      <a:r>
                        <a:rPr lang="en-GB" sz="1600" dirty="0">
                          <a:effectLst/>
                        </a:rPr>
                        <a:t>Non-invasive and RF diagnostics, beam control systems</a:t>
                      </a:r>
                      <a:endParaRPr lang="en-GB" sz="16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5678335"/>
                  </a:ext>
                </a:extLst>
              </a:tr>
            </a:tbl>
          </a:graphicData>
        </a:graphic>
      </p:graphicFrame>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9" name="Straight Connector 8"/>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25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237" y="1382415"/>
            <a:ext cx="3096659" cy="3428096"/>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8467" y="4863879"/>
            <a:ext cx="1953843" cy="1446388"/>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5651" y="1338467"/>
            <a:ext cx="3385824" cy="3472044"/>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2635" y="1372054"/>
            <a:ext cx="3098856" cy="3438457"/>
          </a:xfrm>
          <a:prstGeom prst="rect">
            <a:avLst/>
          </a:prstGeom>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95760" y="4810511"/>
            <a:ext cx="1953843" cy="1536700"/>
          </a:xfrm>
          <a:prstGeom prst="rect">
            <a:avLst/>
          </a:prstGeom>
        </p:spPr>
      </p:pic>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55667" y="6104200"/>
            <a:ext cx="1267224" cy="411188"/>
          </a:xfrm>
          <a:prstGeom prst="rect">
            <a:avLst/>
          </a:prstGeom>
        </p:spPr>
      </p:pic>
      <p:sp>
        <p:nvSpPr>
          <p:cNvPr id="2" name="TextBox 1"/>
          <p:cNvSpPr txBox="1"/>
          <p:nvPr/>
        </p:nvSpPr>
        <p:spPr>
          <a:xfrm>
            <a:off x="540237" y="6400579"/>
            <a:ext cx="8416413" cy="246221"/>
          </a:xfrm>
          <a:prstGeom prst="rect">
            <a:avLst/>
          </a:prstGeom>
          <a:noFill/>
        </p:spPr>
        <p:txBody>
          <a:bodyPr wrap="square" rtlCol="0">
            <a:spAutoFit/>
          </a:bodyPr>
          <a:lstStyle/>
          <a:p>
            <a:r>
              <a:rPr lang="en-GB" sz="1000" dirty="0">
                <a:solidFill>
                  <a:schemeClr val="bg1">
                    <a:lumMod val="65000"/>
                  </a:schemeClr>
                </a:solidFill>
              </a:rPr>
              <a:t>Distribution of positive responses received in Key Technology Areas</a:t>
            </a:r>
          </a:p>
        </p:txBody>
      </p:sp>
    </p:spTree>
    <p:extLst>
      <p:ext uri="{BB962C8B-B14F-4D97-AF65-F5344CB8AC3E}">
        <p14:creationId xmlns:p14="http://schemas.microsoft.com/office/powerpoint/2010/main" val="109893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91613" y="4798142"/>
            <a:ext cx="11282722" cy="1288026"/>
          </a:xfrm>
          <a:prstGeom prst="roundRect">
            <a:avLst>
              <a:gd name="adj" fmla="val 22871"/>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p:nvPr/>
        </p:nvSpPr>
        <p:spPr>
          <a:xfrm>
            <a:off x="454639" y="1396182"/>
            <a:ext cx="11282722" cy="3205315"/>
          </a:xfrm>
          <a:prstGeom prst="roundRect">
            <a:avLst>
              <a:gd name="adj" fmla="val 9894"/>
            </a:avLst>
          </a:prstGeom>
          <a:solidFill>
            <a:schemeClr val="accent6">
              <a:lumMod val="20000"/>
              <a:lumOff val="80000"/>
            </a:schemeClr>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Action: AMICI </a:t>
            </a:r>
            <a:r>
              <a:rPr lang="en-GB" dirty="0"/>
              <a:t>Key Technology Areas</a:t>
            </a:r>
          </a:p>
        </p:txBody>
      </p:sp>
      <p:sp>
        <p:nvSpPr>
          <p:cNvPr id="3" name="Content Placeholder 2"/>
          <p:cNvSpPr>
            <a:spLocks noGrp="1"/>
          </p:cNvSpPr>
          <p:nvPr>
            <p:ph idx="1"/>
          </p:nvPr>
        </p:nvSpPr>
        <p:spPr>
          <a:xfrm>
            <a:off x="759994" y="1493116"/>
            <a:ext cx="10515600" cy="4351338"/>
          </a:xfrm>
        </p:spPr>
        <p:txBody>
          <a:bodyPr>
            <a:noAutofit/>
          </a:bodyPr>
          <a:lstStyle/>
          <a:p>
            <a:pPr>
              <a:lnSpc>
                <a:spcPct val="100000"/>
              </a:lnSpc>
              <a:spcAft>
                <a:spcPts val="0"/>
              </a:spcAft>
            </a:pPr>
            <a:r>
              <a:rPr lang="en-GB" sz="2000" dirty="0"/>
              <a:t>The KTAs during the AMICI process were principally informed by the requirements of the National Laboratories</a:t>
            </a:r>
          </a:p>
          <a:p>
            <a:pPr>
              <a:lnSpc>
                <a:spcPct val="100000"/>
              </a:lnSpc>
              <a:spcAft>
                <a:spcPts val="0"/>
              </a:spcAft>
            </a:pPr>
            <a:r>
              <a:rPr lang="en-GB" sz="2000" dirty="0"/>
              <a:t>Influenced by the shorter-term requirements of the Research Infrastructures currently in development</a:t>
            </a:r>
          </a:p>
          <a:p>
            <a:pPr>
              <a:lnSpc>
                <a:spcPct val="100000"/>
              </a:lnSpc>
              <a:spcAft>
                <a:spcPts val="0"/>
              </a:spcAft>
            </a:pPr>
            <a:r>
              <a:rPr lang="en-GB" sz="2000" dirty="0"/>
              <a:t>Naturally reflected in the make-up of Technical Platforms currently offered under the AMICI project.</a:t>
            </a:r>
          </a:p>
          <a:p>
            <a:pPr>
              <a:lnSpc>
                <a:spcPct val="100000"/>
              </a:lnSpc>
            </a:pPr>
            <a:r>
              <a:rPr lang="en-GB" sz="2000" b="1" dirty="0"/>
              <a:t>There is clear overlap in the technical requirements of both the AMICI Partners and Industry irrespective of the final specification and application. </a:t>
            </a:r>
          </a:p>
          <a:p>
            <a:pPr>
              <a:lnSpc>
                <a:spcPct val="100000"/>
              </a:lnSpc>
            </a:pPr>
            <a:endParaRPr lang="en-GB" sz="2000" dirty="0"/>
          </a:p>
          <a:p>
            <a:pPr marL="0" indent="0">
              <a:lnSpc>
                <a:spcPct val="100000"/>
              </a:lnSpc>
              <a:buNone/>
            </a:pPr>
            <a:r>
              <a:rPr lang="en-GB" sz="2000" dirty="0"/>
              <a:t>An initial step to developing a more effective European innovation ecosystem to support accelerator-related developments would be </a:t>
            </a:r>
            <a:r>
              <a:rPr lang="en-GB" sz="2000" b="1" dirty="0">
                <a:solidFill>
                  <a:schemeClr val="accent6">
                    <a:lumMod val="50000"/>
                  </a:schemeClr>
                </a:solidFill>
              </a:rPr>
              <a:t>the integration of broader Industry-driven KTA requirements into the overarching development goals</a:t>
            </a:r>
            <a:r>
              <a:rPr lang="en-GB" sz="2000" dirty="0">
                <a:solidFill>
                  <a:schemeClr val="accent6">
                    <a:lumMod val="50000"/>
                  </a:schemeClr>
                </a:solidFill>
              </a:rPr>
              <a:t>. </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429" y="111558"/>
            <a:ext cx="2250831" cy="437122"/>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5667" y="137492"/>
            <a:ext cx="1267224" cy="411188"/>
          </a:xfrm>
          <a:prstGeom prst="rect">
            <a:avLst/>
          </a:prstGeom>
        </p:spPr>
      </p:pic>
      <p:cxnSp>
        <p:nvCxnSpPr>
          <p:cNvPr id="7" name="Straight Connector 6"/>
          <p:cNvCxnSpPr/>
          <p:nvPr/>
        </p:nvCxnSpPr>
        <p:spPr>
          <a:xfrm flipV="1">
            <a:off x="261254" y="633193"/>
            <a:ext cx="11513081" cy="217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80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 y="1"/>
            <a:ext cx="12192000" cy="6862946"/>
          </a:xfrm>
        </p:spPr>
      </p:pic>
      <p:pic>
        <p:nvPicPr>
          <p:cNvPr id="6" name="Picture 5" descr="AMICI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8770" y="5680363"/>
            <a:ext cx="2466722" cy="8106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23785" y="2604654"/>
            <a:ext cx="8626251" cy="1200329"/>
          </a:xfrm>
          <a:prstGeom prst="rect">
            <a:avLst/>
          </a:prstGeom>
        </p:spPr>
        <p:txBody>
          <a:bodyPr wrap="square">
            <a:spAutoFit/>
          </a:bodyPr>
          <a:lstStyle/>
          <a:p>
            <a:r>
              <a:rPr lang="en-GB" sz="3600" b="1" dirty="0" smtClean="0">
                <a:ln>
                  <a:solidFill>
                    <a:schemeClr val="tx1">
                      <a:lumMod val="85000"/>
                      <a:lumOff val="1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SOCIETAL APPLICATIONS:</a:t>
            </a:r>
          </a:p>
          <a:p>
            <a:r>
              <a:rPr lang="en-GB" sz="3600" b="1" dirty="0" smtClean="0">
                <a:ln>
                  <a:solidFill>
                    <a:schemeClr val="tx1">
                      <a:lumMod val="85000"/>
                      <a:lumOff val="1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MAPPING</a:t>
            </a:r>
            <a:endParaRPr lang="en-GB" sz="3600" b="1" dirty="0">
              <a:ln>
                <a:solidFill>
                  <a:schemeClr val="tx1">
                    <a:lumMod val="85000"/>
                    <a:lumOff val="15000"/>
                  </a:schemeClr>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04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2792</Words>
  <Application>Microsoft Office PowerPoint</Application>
  <PresentationFormat>Widescreen</PresentationFormat>
  <Paragraphs>188</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PowerPoint Presentation</vt:lpstr>
      <vt:lpstr>PowerPoint Presentation</vt:lpstr>
      <vt:lpstr>The Proposition: An Integrated Ecosystem That Will Foster Innovation</vt:lpstr>
      <vt:lpstr>What Do We Mean By Innovation?</vt:lpstr>
      <vt:lpstr>Assumptions: Industry Drivers For AMICI</vt:lpstr>
      <vt:lpstr>AMICI Drivers - Key Technology Areas</vt:lpstr>
      <vt:lpstr>PowerPoint Presentation</vt:lpstr>
      <vt:lpstr>Action: AMICI Key Technology Areas</vt:lpstr>
      <vt:lpstr>PowerPoint Presentation</vt:lpstr>
      <vt:lpstr>PowerPoint Presentation</vt:lpstr>
      <vt:lpstr>PowerPoint Presentation</vt:lpstr>
      <vt:lpstr>PowerPoint Presentation</vt:lpstr>
      <vt:lpstr>PowerPoint Presentation</vt:lpstr>
      <vt:lpstr>Challenges: Communication</vt:lpstr>
      <vt:lpstr>Action: Communication - Portal Optimisation</vt:lpstr>
      <vt:lpstr>Action: Communication - AMICI Promotion</vt:lpstr>
      <vt:lpstr>PowerPoint Presentation</vt:lpstr>
      <vt:lpstr>Action: Communication - Feedback to Industry</vt:lpstr>
      <vt:lpstr>PowerPoint Presentation</vt:lpstr>
      <vt:lpstr>Barriers to Collaboration: Bureaucracy</vt:lpstr>
      <vt:lpstr>Action: Supported Innovation Pathway</vt:lpstr>
      <vt:lpstr>Action: Facility Access</vt:lpstr>
      <vt:lpstr>PowerPoint Presentation</vt:lpstr>
      <vt:lpstr>PowerPoint Presentation</vt:lpstr>
      <vt:lpstr>“…access to Lab facilities is too expensive and restricted”</vt:lpstr>
      <vt:lpstr>Action: Intellectual Property Rights</vt:lpstr>
      <vt:lpstr>Comment: Alternative Support Models</vt:lpstr>
      <vt:lpstr>Action: Industry Input</vt:lpstr>
      <vt:lpstr>Summary</vt:lpstr>
      <vt:lpstr>PowerPoint Presentation</vt:lpstr>
      <vt:lpstr>PowerPoint Presentation</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AMICI Brussels</dc:title>
  <dc:creator>Gleeson, Anthony (STFC,DL,AST)</dc:creator>
  <cp:lastModifiedBy>Gleeson, Anthony (STFC,DL,AST)</cp:lastModifiedBy>
  <cp:revision>86</cp:revision>
  <dcterms:created xsi:type="dcterms:W3CDTF">2019-09-13T07:13:11Z</dcterms:created>
  <dcterms:modified xsi:type="dcterms:W3CDTF">2019-10-09T12:41:48Z</dcterms:modified>
</cp:coreProperties>
</file>