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9441-7194-4D1B-9239-6CD0CFAADAE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9A5C6-73A4-4321-AC26-EB87FE50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906F-7D36-45FD-9BB5-62E3A3489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8370E-52F7-423E-BE73-4B5B2B5C2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CA73-3984-4AA8-B5B9-6AED1174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D1EAA-E99A-4B1E-95AA-3992C664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D23B-8CDA-43C5-AAD4-2D126438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4365-9EB2-474B-84E7-B2F881B6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06876-EEAB-42BB-976C-AB3E9D2EC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EA60-619E-4F6C-B719-ADCBCC39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5CE1F-1A06-4846-BAC5-72581B7A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0C66-2104-48E1-9E83-B474E834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25F83-25EE-439E-81DC-0D8C35D40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F27EE-8BAF-4CF7-B6F9-D434E9BE1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D3BFC-CDC7-4A45-8DF8-FA1F70E7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2BDB6-9ABB-4AFE-8ADA-DF936DBA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B98C6-04A6-44D3-95B6-2FF2384B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4507-780C-4829-B453-63178422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8BF9-2BD1-459A-9EC5-6CDDBB52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E5A2-9246-4501-9E89-CDD65D83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8356-3504-45BC-A2DE-B8AF3E78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02734-D505-4E99-88A4-2A549404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D898-037D-48E0-B9B0-1F35E2C7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4A031-FDDB-45AC-B79C-7D4D8AD55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DD10-C7A4-4B2D-AC11-71C39399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5DC9-C256-41D0-9A4B-1BB5DEC5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D4B2-548F-4B5E-B6F5-B2FFFC1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353D-963B-4911-8EAD-6255BB33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4C3F-3047-40EA-9D2A-69A0340E7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0F5A9-1B17-4A93-A100-2CB564EFD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EACC2-8B17-49A5-904B-EC3BC845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8D36-4EDD-46D5-BC02-CA8BC166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E3019-36B2-4030-A9E5-EA0F97EC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6937-1A86-4786-935E-F1B53503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AECC-7C45-4F85-9ED1-72B43E41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7B1D-B702-41DE-85C4-9D8BB096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C1F19-5B60-40B5-9181-765EAAD00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49F6E4-85C7-40F5-A27B-C422EECF5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C39AE-767B-468F-8B86-3DBF1269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765E-107A-47C8-BC78-A9921C5B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19D73-2F2A-4677-9F46-A93A1ADF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9A8D-E9AE-4905-AC4F-97A0B08C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8C706-4BB7-45C0-A660-07A12109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7BDFF-FA95-453E-9B49-27F06262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183B6-F1C3-45A3-96E4-15119E15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DA47-A404-405E-97E2-F257697F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D6F16-4C66-4ACC-B512-ADA8C31A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29CA3-6723-4F45-BDB9-028E5D49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2435-F1B8-4123-A3A8-871A53EA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2056-0364-4D96-8F16-F9A92F9C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C3F8-9E3E-4822-9767-270F9026C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BEC54-C250-406A-BB33-3A323403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9CE13-8818-406F-B410-263EF4A4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96F78-2D3D-4C60-A07E-4DD421A3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582B-69B0-4DBE-8CFE-BF8B0652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05396-74E9-45CC-8B6F-B559436E9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DAFBF-C183-45BF-8A3E-032530B49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75676-3A9F-41F2-B45B-5239BA5B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D6A02-BEAD-4261-AE25-916153A6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79EA3-CC87-41A1-9887-C76375A8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08857-F209-4049-88DA-E3F3F944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90171-DD37-46F7-B7BC-A9CFB022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4B54C-3498-47B5-A800-858A191AD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10/9/2019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5493-26AD-4E32-BEBC-3D508D5AA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ECFFB-8AFB-40B4-A2E4-E77FFE23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04D4-07DC-42E7-BE92-D5A068D0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D4F-2834-4B49-8A42-825A7CF26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68" y="2800307"/>
            <a:ext cx="10138611" cy="2387600"/>
          </a:xfrm>
        </p:spPr>
        <p:txBody>
          <a:bodyPr>
            <a:normAutofit fontScale="90000"/>
          </a:bodyPr>
          <a:lstStyle/>
          <a:p>
            <a:r>
              <a:rPr lang="en-US" sz="4400" spc="-25" dirty="0">
                <a:latin typeface="Bookman Old Style"/>
                <a:cs typeface="Bookman Old Style"/>
              </a:rPr>
              <a:t>On the significant role played by the </a:t>
            </a:r>
            <a:br>
              <a:rPr lang="en-US" sz="4400" spc="-25" dirty="0">
                <a:latin typeface="Bookman Old Style"/>
                <a:cs typeface="Bookman Old Style"/>
              </a:rPr>
            </a:br>
            <a:r>
              <a:rPr lang="en-US" sz="4400" spc="-25" dirty="0">
                <a:latin typeface="Bookman Old Style"/>
                <a:cs typeface="Bookman Old Style"/>
              </a:rPr>
              <a:t>AMICI European Technology Infrastructure </a:t>
            </a:r>
            <a:br>
              <a:rPr lang="en-US" sz="4400" spc="-25" dirty="0">
                <a:latin typeface="Bookman Old Style"/>
                <a:cs typeface="Bookman Old Style"/>
              </a:rPr>
            </a:br>
            <a:r>
              <a:rPr lang="en-US" sz="4400" spc="-25" dirty="0">
                <a:latin typeface="Bookman Old Style"/>
                <a:cs typeface="Bookman Old Style"/>
              </a:rPr>
              <a:t>for the development and build-up of </a:t>
            </a:r>
            <a:br>
              <a:rPr lang="en-US" sz="4400" spc="-25" dirty="0">
                <a:latin typeface="Bookman Old Style"/>
                <a:cs typeface="Bookman Old Style"/>
              </a:rPr>
            </a:br>
            <a:r>
              <a:rPr lang="en-US" sz="4400" spc="-25" dirty="0">
                <a:latin typeface="Bookman Old Style"/>
                <a:cs typeface="Bookman Old Style"/>
              </a:rPr>
              <a:t>the Large Research </a:t>
            </a:r>
            <a:r>
              <a:rPr lang="en-US" sz="4400" spc="-25" dirty="0">
                <a:latin typeface="Bookman Old Style" panose="02050604050505020204" pitchFamily="18" charset="0"/>
                <a:cs typeface="Bookman Old Style"/>
              </a:rPr>
              <a:t>Infrastructures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056FD-A1F0-4BF3-810B-6219183A7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60026"/>
            <a:ext cx="9144000" cy="1655762"/>
          </a:xfrm>
        </p:spPr>
        <p:txBody>
          <a:bodyPr>
            <a:normAutofit fontScale="92500"/>
          </a:bodyPr>
          <a:lstStyle/>
          <a:p>
            <a:pPr marL="12065" marR="5080">
              <a:lnSpc>
                <a:spcPct val="94400"/>
              </a:lnSpc>
            </a:pPr>
            <a:endParaRPr lang="en-US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ct val="94400"/>
              </a:lnSpc>
            </a:pPr>
            <a:r>
              <a:rPr lang="en-US" spc="-4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Report </a:t>
            </a:r>
            <a:r>
              <a:rPr lang="en-US" spc="-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by the</a:t>
            </a:r>
            <a:r>
              <a:rPr lang="en-US" spc="-4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Members of the </a:t>
            </a:r>
            <a:r>
              <a:rPr lang="en-US" spc="-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</a:t>
            </a:r>
            <a:r>
              <a:rPr lang="en-US" spc="-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</a:t>
            </a:r>
            <a:r>
              <a:rPr lang="en-US" spc="-6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</a:t>
            </a:r>
            <a:r>
              <a:rPr lang="en-US" spc="-3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CI</a:t>
            </a:r>
            <a:r>
              <a:rPr lang="en-US" spc="-2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pc="-47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spc="-4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as</a:t>
            </a: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</a:t>
            </a:r>
            <a:r>
              <a:rPr lang="en-US" spc="-5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pc="-8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en-US" spc="-5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3 on </a:t>
            </a:r>
            <a:r>
              <a:rPr lang="en-US" spc="-2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</a:t>
            </a:r>
            <a:r>
              <a:rPr lang="en-US" spc="-7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Sustainabilit</a:t>
            </a:r>
            <a:r>
              <a:rPr lang="en-US" spc="-6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y</a:t>
            </a:r>
            <a:r>
              <a:rPr lang="en-US" spc="-25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”</a:t>
            </a:r>
          </a:p>
          <a:p>
            <a:pPr marL="12065" marR="5080">
              <a:lnSpc>
                <a:spcPct val="94400"/>
              </a:lnSpc>
            </a:pP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Tord Ekelof, Pierre Vedrine, Hans Weise and Maurizio Vretenar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73C67B-90E3-43C4-9BF8-B0A791BD26F2}"/>
              </a:ext>
            </a:extLst>
          </p:cNvPr>
          <p:cNvSpPr/>
          <p:nvPr/>
        </p:nvSpPr>
        <p:spPr>
          <a:xfrm>
            <a:off x="5013579" y="0"/>
            <a:ext cx="2164841" cy="121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9A0B3-3B49-4328-A714-B571C33D8176}"/>
              </a:ext>
            </a:extLst>
          </p:cNvPr>
          <p:cNvSpPr txBox="1"/>
          <p:nvPr/>
        </p:nvSpPr>
        <p:spPr>
          <a:xfrm>
            <a:off x="2861953" y="5831122"/>
            <a:ext cx="674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at the AMICI Third Annual Meeting in Paris 9 October 2019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F47E77-EC51-41DB-9DC6-0BB4A06F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94F7BA-FB24-4CE2-A965-838FA4EC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EC7544-895B-4808-8E55-87D8D929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9983-1261-4AAA-909F-3399E096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49003"/>
            <a:ext cx="10515600" cy="1325563"/>
          </a:xfrm>
        </p:spPr>
        <p:txBody>
          <a:bodyPr/>
          <a:lstStyle/>
          <a:p>
            <a:r>
              <a:rPr lang="en-US" dirty="0"/>
              <a:t>The co-operation TF - Industry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84A0-96E3-4816-B410-9D2A11E4C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471" y="1118636"/>
            <a:ext cx="7258049" cy="6242284"/>
          </a:xfrm>
        </p:spPr>
        <p:txBody>
          <a:bodyPr>
            <a:normAutofit/>
          </a:bodyPr>
          <a:lstStyle/>
          <a:p>
            <a:r>
              <a:rPr lang="en-US" sz="2600" spc="-5" dirty="0">
                <a:cs typeface="Calibri"/>
              </a:rPr>
              <a:t>The involvement of Industry in the development and construction of an RI requires that there are s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ie</a:t>
            </a:r>
            <a:r>
              <a:rPr lang="en-US" sz="2600" dirty="0">
                <a:cs typeface="Calibri"/>
              </a:rPr>
              <a:t>nt</a:t>
            </a:r>
            <a:r>
              <a:rPr lang="en-US" sz="2600" spc="-5" dirty="0">
                <a:cs typeface="Calibri"/>
              </a:rPr>
              <a:t>is</a:t>
            </a:r>
            <a:r>
              <a:rPr lang="en-US" sz="2600" dirty="0">
                <a:cs typeface="Calibri"/>
              </a:rPr>
              <a:t>ts</a:t>
            </a:r>
            <a:r>
              <a:rPr lang="en-US" sz="2600" spc="2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and</a:t>
            </a:r>
            <a:r>
              <a:rPr lang="en-US" sz="2600" spc="-5" dirty="0">
                <a:cs typeface="Calibri"/>
              </a:rPr>
              <a:t> e</a:t>
            </a:r>
            <a:r>
              <a:rPr lang="en-US" sz="2600" dirty="0">
                <a:cs typeface="Calibri"/>
              </a:rPr>
              <a:t>ng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eer</a:t>
            </a:r>
            <a:r>
              <a:rPr lang="en-US" sz="2600" dirty="0">
                <a:cs typeface="Calibri"/>
              </a:rPr>
              <a:t>s that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ha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dirty="0">
                <a:cs typeface="Calibri"/>
              </a:rPr>
              <a:t>e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ex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erie</a:t>
            </a:r>
            <a:r>
              <a:rPr lang="en-US" sz="2600" spc="5" dirty="0">
                <a:cs typeface="Calibri"/>
              </a:rPr>
              <a:t>n</a:t>
            </a:r>
            <a:r>
              <a:rPr lang="en-US" sz="2600" dirty="0">
                <a:cs typeface="Calibri"/>
              </a:rPr>
              <a:t>ce</a:t>
            </a:r>
            <a:r>
              <a:rPr lang="en-US" sz="2600" spc="1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o</a:t>
            </a:r>
            <a:r>
              <a:rPr lang="en-US" sz="2600" dirty="0">
                <a:cs typeface="Calibri"/>
              </a:rPr>
              <a:t>f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wor</a:t>
            </a:r>
            <a:r>
              <a:rPr lang="en-US" sz="2600" dirty="0">
                <a:cs typeface="Calibri"/>
              </a:rPr>
              <a:t>k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ng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wi</a:t>
            </a:r>
            <a:r>
              <a:rPr lang="en-US" sz="2600" dirty="0">
                <a:cs typeface="Calibri"/>
              </a:rPr>
              <a:t>th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the</a:t>
            </a:r>
            <a:r>
              <a:rPr lang="en-US" sz="2600" spc="-15" dirty="0">
                <a:cs typeface="Calibri"/>
              </a:rPr>
              <a:t> development of the </a:t>
            </a:r>
            <a:r>
              <a:rPr lang="en-US" sz="2600" spc="-5" dirty="0">
                <a:cs typeface="Calibri"/>
              </a:rPr>
              <a:t>s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f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c</a:t>
            </a:r>
            <a:r>
              <a:rPr lang="en-US" sz="2600" spc="2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type</a:t>
            </a:r>
            <a:r>
              <a:rPr lang="en-US" sz="2600" spc="-2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o</a:t>
            </a:r>
            <a:r>
              <a:rPr lang="en-US" sz="2600" dirty="0">
                <a:cs typeface="Calibri"/>
              </a:rPr>
              <a:t>f RI in question, having at th</a:t>
            </a:r>
            <a:r>
              <a:rPr lang="en-US" sz="2600" spc="-5" dirty="0">
                <a:cs typeface="Calibri"/>
              </a:rPr>
              <a:t>ei</a:t>
            </a:r>
            <a:r>
              <a:rPr lang="en-US" sz="2600" dirty="0">
                <a:cs typeface="Calibri"/>
              </a:rPr>
              <a:t>r</a:t>
            </a:r>
            <a:r>
              <a:rPr lang="en-US" sz="2600" spc="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d</a:t>
            </a:r>
            <a:r>
              <a:rPr lang="en-US" sz="2600" spc="-5" dirty="0">
                <a:cs typeface="Calibri"/>
              </a:rPr>
              <a:t>is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os</a:t>
            </a:r>
            <a:r>
              <a:rPr lang="en-US" sz="2600" dirty="0">
                <a:cs typeface="Calibri"/>
              </a:rPr>
              <a:t>al ad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quat</a:t>
            </a:r>
            <a:r>
              <a:rPr lang="en-US" sz="2600" spc="-5" dirty="0">
                <a:cs typeface="Calibri"/>
              </a:rPr>
              <a:t>el</a:t>
            </a:r>
            <a:r>
              <a:rPr lang="en-US" sz="2600" dirty="0">
                <a:cs typeface="Calibri"/>
              </a:rPr>
              <a:t>y</a:t>
            </a:r>
            <a:r>
              <a:rPr lang="en-US" sz="2600" spc="-5" dirty="0">
                <a:cs typeface="Calibri"/>
              </a:rPr>
              <a:t> e</a:t>
            </a:r>
            <a:r>
              <a:rPr lang="en-US" sz="2600" dirty="0">
                <a:cs typeface="Calibri"/>
              </a:rPr>
              <a:t>qu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pp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d </a:t>
            </a:r>
            <a:r>
              <a:rPr lang="en-US" sz="2600" spc="-5" dirty="0">
                <a:cs typeface="Calibri"/>
              </a:rPr>
              <a:t>TFs </a:t>
            </a:r>
            <a:r>
              <a:rPr lang="en-US" sz="2600" dirty="0">
                <a:cs typeface="Calibri"/>
              </a:rPr>
              <a:t>for their </a:t>
            </a:r>
            <a:r>
              <a:rPr lang="en-US" sz="2600" spc="-10" dirty="0">
                <a:cs typeface="Calibri"/>
              </a:rPr>
              <a:t>collaboration with the RIs and the </a:t>
            </a:r>
            <a:r>
              <a:rPr lang="en-US" sz="2600" spc="-10" dirty="0">
                <a:cs typeface="Calibri Light"/>
              </a:rPr>
              <a:t>S</a:t>
            </a:r>
            <a:r>
              <a:rPr lang="en-US" sz="2600" spc="-15" dirty="0">
                <a:cs typeface="Calibri Light"/>
              </a:rPr>
              <a:t>M</a:t>
            </a:r>
            <a:r>
              <a:rPr lang="en-US" sz="2600" dirty="0">
                <a:cs typeface="Calibri Light"/>
              </a:rPr>
              <a:t>Es</a:t>
            </a:r>
            <a:r>
              <a:rPr lang="en-US" sz="2600" spc="-55" dirty="0">
                <a:cs typeface="Calibri Light"/>
              </a:rPr>
              <a:t> </a:t>
            </a:r>
            <a:r>
              <a:rPr lang="en-US" sz="2600" dirty="0">
                <a:cs typeface="Calibri"/>
              </a:rPr>
              <a:t>as</a:t>
            </a:r>
            <a:r>
              <a:rPr lang="en-US" sz="2600" spc="10" dirty="0">
                <a:cs typeface="Calibri"/>
              </a:rPr>
              <a:t> 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pa</a:t>
            </a:r>
            <a:r>
              <a:rPr lang="en-US" sz="2600" spc="-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tn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rs.</a:t>
            </a:r>
          </a:p>
          <a:p>
            <a:r>
              <a:rPr lang="en-US" sz="2600" spc="5" dirty="0">
                <a:cs typeface="Calibri"/>
              </a:rPr>
              <a:t>T</a:t>
            </a:r>
            <a:r>
              <a:rPr lang="en-US" sz="2600" dirty="0">
                <a:cs typeface="Calibri"/>
              </a:rPr>
              <a:t>he </a:t>
            </a:r>
            <a:r>
              <a:rPr lang="en-US" sz="2600" spc="-5" dirty="0">
                <a:cs typeface="Calibri"/>
              </a:rPr>
              <a:t>TFs need to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ha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dirty="0">
                <a:cs typeface="Calibri"/>
              </a:rPr>
              <a:t>e most of</a:t>
            </a:r>
            <a:r>
              <a:rPr lang="en-US" sz="2600" spc="-10" dirty="0">
                <a:cs typeface="Calibri"/>
              </a:rPr>
              <a:t>  their basic salary, premises and overhead 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os</a:t>
            </a:r>
            <a:r>
              <a:rPr lang="en-US" sz="2600" dirty="0">
                <a:cs typeface="Calibri"/>
              </a:rPr>
              <a:t>ts c</a:t>
            </a:r>
            <a:r>
              <a:rPr lang="en-US" sz="2600" spc="-5" dirty="0">
                <a:cs typeface="Calibri"/>
              </a:rPr>
              <a:t>o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spc="-5" dirty="0">
                <a:cs typeface="Calibri"/>
              </a:rPr>
              <a:t>ere</a:t>
            </a:r>
            <a:r>
              <a:rPr lang="en-US" sz="2600" dirty="0">
                <a:cs typeface="Calibri"/>
              </a:rPr>
              <a:t>d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by</a:t>
            </a:r>
            <a:r>
              <a:rPr lang="en-US" sz="2600" spc="-1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pub</a:t>
            </a:r>
            <a:r>
              <a:rPr lang="en-US" sz="2600" spc="-5" dirty="0">
                <a:cs typeface="Calibri"/>
              </a:rPr>
              <a:t>li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fund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ng</a:t>
            </a:r>
            <a:r>
              <a:rPr lang="en-US" sz="2600" spc="-3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–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f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t </a:t>
            </a:r>
            <a:r>
              <a:rPr lang="en-US" sz="2600" spc="-5" dirty="0">
                <a:cs typeface="Calibri"/>
              </a:rPr>
              <a:t>wer</a:t>
            </a:r>
            <a:r>
              <a:rPr lang="en-US" sz="2600" dirty="0">
                <a:cs typeface="Calibri"/>
              </a:rPr>
              <a:t>e to ha</a:t>
            </a:r>
            <a:r>
              <a:rPr lang="en-US" sz="2600" spc="-5" dirty="0">
                <a:cs typeface="Calibri"/>
              </a:rPr>
              <a:t>v</a:t>
            </a:r>
            <a:r>
              <a:rPr lang="en-US" sz="2600" dirty="0">
                <a:cs typeface="Calibri"/>
              </a:rPr>
              <a:t>e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to a</a:t>
            </a:r>
            <a:r>
              <a:rPr lang="en-US" sz="2600" spc="-5" dirty="0">
                <a:cs typeface="Calibri"/>
              </a:rPr>
              <a:t>s</a:t>
            </a:r>
            <a:r>
              <a:rPr lang="en-US" sz="2600" dirty="0">
                <a:cs typeface="Calibri"/>
              </a:rPr>
              <a:t>k the SME</a:t>
            </a:r>
            <a:r>
              <a:rPr lang="en-US" sz="2600" spc="-1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to c</a:t>
            </a:r>
            <a:r>
              <a:rPr lang="en-US" sz="2600" spc="-5" dirty="0">
                <a:cs typeface="Calibri"/>
              </a:rPr>
              <a:t>o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r </a:t>
            </a:r>
            <a:r>
              <a:rPr lang="en-US" sz="2600" spc="-10" dirty="0">
                <a:cs typeface="Calibri"/>
              </a:rPr>
              <a:t>also</a:t>
            </a:r>
            <a:r>
              <a:rPr lang="en-US" sz="2600" dirty="0">
                <a:cs typeface="Calibri"/>
              </a:rPr>
              <a:t> these c</a:t>
            </a:r>
            <a:r>
              <a:rPr lang="en-US" sz="2600" spc="-5" dirty="0">
                <a:cs typeface="Calibri"/>
              </a:rPr>
              <a:t>os</a:t>
            </a:r>
            <a:r>
              <a:rPr lang="en-US" sz="2600" dirty="0">
                <a:cs typeface="Calibri"/>
              </a:rPr>
              <a:t>ts </a:t>
            </a:r>
            <a:r>
              <a:rPr lang="en-US" sz="2600" spc="-5" dirty="0">
                <a:cs typeface="Calibri"/>
              </a:rPr>
              <a:t>fo</a:t>
            </a:r>
            <a:r>
              <a:rPr lang="en-US" sz="2600" dirty="0">
                <a:cs typeface="Calibri"/>
              </a:rPr>
              <a:t>r the </a:t>
            </a:r>
            <a:r>
              <a:rPr lang="en-US" sz="2600" spc="-5" dirty="0">
                <a:cs typeface="Calibri"/>
              </a:rPr>
              <a:t>servi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s</a:t>
            </a:r>
            <a:r>
              <a:rPr lang="en-US" sz="2600" spc="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o</a:t>
            </a:r>
            <a:r>
              <a:rPr lang="en-US" sz="2600" dirty="0">
                <a:cs typeface="Calibri"/>
              </a:rPr>
              <a:t>ff</a:t>
            </a:r>
            <a:r>
              <a:rPr lang="en-US" sz="2600" spc="-5" dirty="0">
                <a:cs typeface="Calibri"/>
              </a:rPr>
              <a:t>ere</a:t>
            </a:r>
            <a:r>
              <a:rPr lang="en-US" sz="2600" dirty="0">
                <a:cs typeface="Calibri"/>
              </a:rPr>
              <a:t>d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the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o-o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er</a:t>
            </a:r>
            <a:r>
              <a:rPr lang="en-US" sz="2600" dirty="0">
                <a:cs typeface="Calibri"/>
              </a:rPr>
              <a:t>at</a:t>
            </a:r>
            <a:r>
              <a:rPr lang="en-US" sz="2600" spc="-5" dirty="0">
                <a:cs typeface="Calibri"/>
              </a:rPr>
              <a:t>io</a:t>
            </a:r>
            <a:r>
              <a:rPr lang="en-US" sz="2600" dirty="0">
                <a:cs typeface="Calibri"/>
              </a:rPr>
              <a:t>n, th</a:t>
            </a:r>
            <a:r>
              <a:rPr lang="en-US" sz="2600" spc="-10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s </a:t>
            </a:r>
            <a:r>
              <a:rPr lang="en-US" sz="2600" spc="-5" dirty="0">
                <a:cs typeface="Calibri"/>
              </a:rPr>
              <a:t>wil</a:t>
            </a:r>
            <a:r>
              <a:rPr lang="en-US" sz="2600" dirty="0">
                <a:cs typeface="Calibri"/>
              </a:rPr>
              <a:t>l</a:t>
            </a:r>
            <a:r>
              <a:rPr lang="en-US" sz="2600" spc="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orm</a:t>
            </a:r>
            <a:r>
              <a:rPr lang="en-US" sz="2600" dirty="0">
                <a:cs typeface="Calibri"/>
              </a:rPr>
              <a:t>a</a:t>
            </a:r>
            <a:r>
              <a:rPr lang="en-US" sz="2600" spc="-5" dirty="0">
                <a:cs typeface="Calibri"/>
              </a:rPr>
              <a:t>ll</a:t>
            </a:r>
            <a:r>
              <a:rPr lang="en-US" sz="2600" dirty="0">
                <a:cs typeface="Calibri"/>
              </a:rPr>
              <a:t>y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re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rese</a:t>
            </a:r>
            <a:r>
              <a:rPr lang="en-US" sz="2600" dirty="0">
                <a:cs typeface="Calibri"/>
              </a:rPr>
              <a:t>nt</a:t>
            </a:r>
            <a:r>
              <a:rPr lang="en-US" sz="2600" spc="1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too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b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g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a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ris</a:t>
            </a:r>
            <a:r>
              <a:rPr lang="en-US" sz="2600" dirty="0">
                <a:cs typeface="Calibri"/>
              </a:rPr>
              <a:t>k</a:t>
            </a:r>
            <a:r>
              <a:rPr lang="en-US" sz="2600" spc="1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fo</a:t>
            </a:r>
            <a:r>
              <a:rPr lang="en-US" sz="2600" dirty="0">
                <a:cs typeface="Calibri"/>
              </a:rPr>
              <a:t>r the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SM</a:t>
            </a:r>
            <a:r>
              <a:rPr lang="en-US" sz="2600" spc="5" dirty="0">
                <a:cs typeface="Calibri"/>
              </a:rPr>
              <a:t>E and make this kind of  co-operation impossible</a:t>
            </a:r>
            <a:r>
              <a:rPr lang="en-US" sz="2600" dirty="0">
                <a:cs typeface="Calibri"/>
              </a:rPr>
              <a:t>. </a:t>
            </a:r>
          </a:p>
          <a:p>
            <a:endParaRPr lang="en-US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51D6683-8046-42CA-A79D-1A5E5ED52F5F}"/>
              </a:ext>
            </a:extLst>
          </p:cNvPr>
          <p:cNvSpPr/>
          <p:nvPr/>
        </p:nvSpPr>
        <p:spPr>
          <a:xfrm>
            <a:off x="8046720" y="2388870"/>
            <a:ext cx="3943711" cy="234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DDC6E-C879-453F-BE64-F4B82F9A1395}"/>
              </a:ext>
            </a:extLst>
          </p:cNvPr>
          <p:cNvSpPr txBox="1"/>
          <p:nvPr/>
        </p:nvSpPr>
        <p:spPr>
          <a:xfrm>
            <a:off x="8153400" y="4896445"/>
            <a:ext cx="384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i="1" spc="-15" dirty="0">
                <a:cs typeface="Calibri"/>
              </a:rPr>
              <a:t>An</a:t>
            </a:r>
            <a:r>
              <a:rPr lang="en-US" i="1" spc="-5" dirty="0">
                <a:cs typeface="Calibri"/>
              </a:rPr>
              <a:t> a</a:t>
            </a:r>
            <a:r>
              <a:rPr lang="en-US" i="1" spc="-10" dirty="0">
                <a:cs typeface="Calibri"/>
              </a:rPr>
              <a:t>l</a:t>
            </a:r>
            <a:r>
              <a:rPr lang="en-US" i="1" dirty="0">
                <a:cs typeface="Calibri"/>
              </a:rPr>
              <a:t>mo</a:t>
            </a:r>
            <a:r>
              <a:rPr lang="en-US" i="1" spc="-30" dirty="0">
                <a:cs typeface="Calibri"/>
              </a:rPr>
              <a:t>s</a:t>
            </a:r>
            <a:r>
              <a:rPr lang="en-US" i="1" spc="-10" dirty="0">
                <a:cs typeface="Calibri"/>
              </a:rPr>
              <a:t>t</a:t>
            </a:r>
            <a:r>
              <a:rPr lang="en-US" i="1" spc="10" dirty="0">
                <a:cs typeface="Calibri"/>
              </a:rPr>
              <a:t> </a:t>
            </a:r>
            <a:r>
              <a:rPr lang="en-US" i="1" dirty="0">
                <a:cs typeface="Calibri"/>
              </a:rPr>
              <a:t>f</a:t>
            </a:r>
            <a:r>
              <a:rPr lang="en-US" i="1" spc="-5" dirty="0">
                <a:cs typeface="Calibri"/>
              </a:rPr>
              <a:t>inis</a:t>
            </a:r>
            <a:r>
              <a:rPr lang="en-US" i="1" spc="-15" dirty="0">
                <a:cs typeface="Calibri"/>
              </a:rPr>
              <a:t>h</a:t>
            </a:r>
            <a:r>
              <a:rPr lang="en-US" i="1" spc="-10" dirty="0">
                <a:cs typeface="Calibri"/>
              </a:rPr>
              <a:t>e</a:t>
            </a:r>
            <a:r>
              <a:rPr lang="en-US" i="1" dirty="0">
                <a:cs typeface="Calibri"/>
              </a:rPr>
              <a:t>d</a:t>
            </a:r>
            <a:r>
              <a:rPr lang="en-US" i="1" spc="20" dirty="0">
                <a:cs typeface="Calibri"/>
              </a:rPr>
              <a:t> </a:t>
            </a:r>
            <a:r>
              <a:rPr lang="en-US" i="1" spc="-15" dirty="0">
                <a:cs typeface="Calibri"/>
              </a:rPr>
              <a:t>Eur</a:t>
            </a:r>
            <a:r>
              <a:rPr lang="en-US" i="1" dirty="0">
                <a:cs typeface="Calibri"/>
              </a:rPr>
              <a:t>o</a:t>
            </a:r>
            <a:r>
              <a:rPr lang="en-US" i="1" spc="-15" dirty="0">
                <a:cs typeface="Calibri"/>
              </a:rPr>
              <a:t>p</a:t>
            </a:r>
            <a:r>
              <a:rPr lang="en-US" i="1" spc="-10" dirty="0">
                <a:cs typeface="Calibri"/>
              </a:rPr>
              <a:t>e</a:t>
            </a:r>
            <a:r>
              <a:rPr lang="en-US" i="1" spc="-5" dirty="0">
                <a:cs typeface="Calibri"/>
              </a:rPr>
              <a:t>a</a:t>
            </a:r>
            <a:r>
              <a:rPr lang="en-US" i="1" dirty="0">
                <a:cs typeface="Calibri"/>
              </a:rPr>
              <a:t>n XF</a:t>
            </a:r>
            <a:r>
              <a:rPr lang="en-US" i="1" spc="-5" dirty="0">
                <a:cs typeface="Calibri"/>
              </a:rPr>
              <a:t>EL</a:t>
            </a:r>
            <a:endParaRPr lang="en-US" dirty="0"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i="1" dirty="0">
                <a:cs typeface="Calibri"/>
              </a:rPr>
              <a:t>3.</a:t>
            </a:r>
            <a:r>
              <a:rPr lang="en-US" i="1" spc="-10" dirty="0">
                <a:cs typeface="Calibri"/>
              </a:rPr>
              <a:t>9</a:t>
            </a:r>
            <a:r>
              <a:rPr lang="en-US" i="1" spc="-5" dirty="0">
                <a:cs typeface="Calibri"/>
              </a:rPr>
              <a:t> </a:t>
            </a:r>
            <a:r>
              <a:rPr lang="en-US" i="1" spc="-15" dirty="0">
                <a:cs typeface="Calibri"/>
              </a:rPr>
              <a:t>G</a:t>
            </a:r>
            <a:r>
              <a:rPr lang="en-US" i="1" spc="-10" dirty="0">
                <a:cs typeface="Calibri"/>
              </a:rPr>
              <a:t>H</a:t>
            </a:r>
            <a:r>
              <a:rPr lang="en-US" i="1" dirty="0">
                <a:cs typeface="Calibri"/>
              </a:rPr>
              <a:t>z</a:t>
            </a:r>
            <a:r>
              <a:rPr lang="en-US" i="1" spc="10" dirty="0">
                <a:cs typeface="Calibri"/>
              </a:rPr>
              <a:t> </a:t>
            </a:r>
            <a:r>
              <a:rPr lang="en-US" i="1" dirty="0">
                <a:cs typeface="Calibri"/>
              </a:rPr>
              <a:t>mo</a:t>
            </a:r>
            <a:r>
              <a:rPr lang="en-US" i="1" spc="-5" dirty="0">
                <a:cs typeface="Calibri"/>
              </a:rPr>
              <a:t>du</a:t>
            </a:r>
            <a:r>
              <a:rPr lang="en-US" i="1" spc="-10" dirty="0">
                <a:cs typeface="Calibri"/>
              </a:rPr>
              <a:t>le</a:t>
            </a:r>
            <a:r>
              <a:rPr lang="en-US" i="1" spc="15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a</a:t>
            </a:r>
            <a:r>
              <a:rPr lang="en-US" i="1" dirty="0">
                <a:cs typeface="Calibri"/>
              </a:rPr>
              <a:t>f</a:t>
            </a:r>
            <a:r>
              <a:rPr lang="en-US" i="1" spc="-40" dirty="0">
                <a:cs typeface="Calibri"/>
              </a:rPr>
              <a:t>t</a:t>
            </a:r>
            <a:r>
              <a:rPr lang="en-US" i="1" spc="-10" dirty="0">
                <a:cs typeface="Calibri"/>
              </a:rPr>
              <a:t>er</a:t>
            </a:r>
            <a:r>
              <a:rPr lang="en-US" i="1" spc="-5" dirty="0">
                <a:cs typeface="Calibri"/>
              </a:rPr>
              <a:t> ass</a:t>
            </a:r>
            <a:r>
              <a:rPr lang="en-US" i="1" spc="-10" dirty="0">
                <a:cs typeface="Calibri"/>
              </a:rPr>
              <a:t>e</a:t>
            </a:r>
            <a:r>
              <a:rPr lang="en-US" i="1" dirty="0">
                <a:cs typeface="Calibri"/>
              </a:rPr>
              <a:t>m</a:t>
            </a:r>
            <a:r>
              <a:rPr lang="en-US" i="1" spc="-5" dirty="0">
                <a:cs typeface="Calibri"/>
              </a:rPr>
              <a:t>bl</a:t>
            </a:r>
            <a:r>
              <a:rPr lang="en-US" i="1" dirty="0">
                <a:cs typeface="Calibri"/>
              </a:rPr>
              <a:t>y</a:t>
            </a:r>
            <a:r>
              <a:rPr lang="en-US" i="1" spc="10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a</a:t>
            </a:r>
            <a:r>
              <a:rPr lang="en-US" i="1" spc="-10" dirty="0">
                <a:cs typeface="Calibri"/>
              </a:rPr>
              <a:t>t</a:t>
            </a:r>
            <a:r>
              <a:rPr lang="en-US" i="1" spc="5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D</a:t>
            </a:r>
            <a:r>
              <a:rPr lang="en-US" i="1" spc="-15" dirty="0">
                <a:cs typeface="Calibri"/>
              </a:rPr>
              <a:t>E</a:t>
            </a:r>
            <a:r>
              <a:rPr lang="en-US" i="1" spc="-25" dirty="0">
                <a:cs typeface="Calibri"/>
              </a:rPr>
              <a:t>S</a:t>
            </a:r>
            <a:r>
              <a:rPr lang="en-US" i="1" dirty="0">
                <a:cs typeface="Calibri"/>
              </a:rPr>
              <a:t>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338B38-F665-4ACE-A246-5D452267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28F710-56C3-4016-891E-96F5CAA2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6E7F4-68BA-4643-8B93-322F1C86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4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36C2-F8F9-44D5-AF6D-93614E5F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co-operation TF-Industry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35DEB-3B16-4452-BCB6-BC73A7C05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52147" cy="4351338"/>
          </a:xfrm>
        </p:spPr>
        <p:txBody>
          <a:bodyPr/>
          <a:lstStyle/>
          <a:p>
            <a:r>
              <a:rPr lang="en-US" dirty="0">
                <a:cs typeface="Calibri"/>
              </a:rPr>
              <a:t>An important function of the TFs is to make their test benches and other TPs available on-site for use by industry. In general industry is paying for such access, illustrating the industrial and societal relevance of the TFs. </a:t>
            </a:r>
          </a:p>
          <a:p>
            <a:r>
              <a:rPr lang="en-US" dirty="0">
                <a:cs typeface="Calibri"/>
              </a:rPr>
              <a:t>Such income can to some extent help the sustainability of the TF but cannot be a dominant source for covering the basic operation costs of the TFs.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22247-26A1-4841-B014-09140FE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58C23-73BE-4020-9C2C-021BB85D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70A8C-53A6-4835-8085-FD6C0CA6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11</a:t>
            </a:fld>
            <a:endParaRPr lang="en-US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9FB6B46-4CB8-4704-ABDA-3EF692E417DA}"/>
              </a:ext>
            </a:extLst>
          </p:cNvPr>
          <p:cNvSpPr/>
          <p:nvPr/>
        </p:nvSpPr>
        <p:spPr>
          <a:xfrm>
            <a:off x="7924802" y="1916526"/>
            <a:ext cx="3428998" cy="2557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B09F2-2F32-447C-A7BE-6133E6D6C1A6}"/>
              </a:ext>
            </a:extLst>
          </p:cNvPr>
          <p:cNvSpPr txBox="1"/>
          <p:nvPr/>
        </p:nvSpPr>
        <p:spPr>
          <a:xfrm>
            <a:off x="8069055" y="4699635"/>
            <a:ext cx="3284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-5" dirty="0">
                <a:cs typeface="Calibri"/>
              </a:rPr>
              <a:t>L</a:t>
            </a:r>
            <a:r>
              <a:rPr lang="en-US" spc="-35" dirty="0">
                <a:cs typeface="Calibri"/>
              </a:rPr>
              <a:t>ay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u</a:t>
            </a:r>
            <a:r>
              <a:rPr lang="en-US" spc="-10" dirty="0">
                <a:cs typeface="Calibri"/>
              </a:rPr>
              <a:t>t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e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4</a:t>
            </a:r>
            <a:r>
              <a:rPr lang="en-US" spc="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mag</a:t>
            </a:r>
            <a:r>
              <a:rPr lang="en-US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ic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r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 </a:t>
            </a:r>
          </a:p>
          <a:p>
            <a:pPr algn="ctr"/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oll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c</a:t>
            </a:r>
            <a:r>
              <a:rPr lang="en-US" spc="-25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H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r</a:t>
            </a:r>
            <a:r>
              <a:rPr lang="en-US" dirty="0">
                <a:cs typeface="Calibri"/>
              </a:rPr>
              <a:t>ns</a:t>
            </a:r>
            <a:r>
              <a:rPr lang="en-US" spc="1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w</a:t>
            </a:r>
            <a:r>
              <a:rPr lang="en-US" spc="-5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h</a:t>
            </a:r>
            <a:r>
              <a:rPr lang="en-US" spc="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r</a:t>
            </a:r>
            <a:r>
              <a:rPr lang="en-US" spc="5" dirty="0">
                <a:cs typeface="Calibri"/>
              </a:rPr>
              <a:t> </a:t>
            </a:r>
          </a:p>
          <a:p>
            <a:pPr algn="ctr"/>
            <a:r>
              <a:rPr lang="en-US" spc="-15" dirty="0">
                <a:cs typeface="Calibri"/>
              </a:rPr>
              <a:t>35</a:t>
            </a:r>
            <a:r>
              <a:rPr lang="en-US" spc="-10" dirty="0">
                <a:cs typeface="Calibri"/>
              </a:rPr>
              <a:t>0</a:t>
            </a:r>
            <a:r>
              <a:rPr lang="en-US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‘00</a:t>
            </a:r>
            <a:r>
              <a:rPr lang="en-US" spc="-10" dirty="0">
                <a:cs typeface="Calibri"/>
              </a:rPr>
              <a:t>0</a:t>
            </a:r>
            <a:r>
              <a:rPr lang="en-US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 pu</a:t>
            </a:r>
            <a:r>
              <a:rPr lang="en-US" spc="-10" dirty="0">
                <a:cs typeface="Calibri"/>
              </a:rPr>
              <a:t>l</a:t>
            </a:r>
            <a:r>
              <a:rPr lang="en-US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d </a:t>
            </a:r>
            <a:r>
              <a:rPr lang="en-US" spc="-20" dirty="0">
                <a:cs typeface="Calibri"/>
              </a:rPr>
              <a:t>c</a:t>
            </a:r>
            <a:r>
              <a:rPr lang="en-US" dirty="0">
                <a:cs typeface="Calibri"/>
              </a:rPr>
              <a:t>u</a:t>
            </a:r>
            <a:r>
              <a:rPr lang="en-US" spc="-15" dirty="0">
                <a:cs typeface="Calibri"/>
              </a:rPr>
              <a:t>r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ent</a:t>
            </a:r>
          </a:p>
          <a:p>
            <a:pPr algn="ctr"/>
            <a:r>
              <a:rPr lang="en-US" spc="20" dirty="0">
                <a:cs typeface="Calibri"/>
              </a:rPr>
              <a:t> </a:t>
            </a:r>
            <a:r>
              <a:rPr lang="en-US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u</a:t>
            </a:r>
            <a:r>
              <a:rPr lang="en-US" spc="-40" dirty="0">
                <a:cs typeface="Calibri"/>
              </a:rPr>
              <a:t>r</a:t>
            </a:r>
            <a:r>
              <a:rPr lang="en-US" spc="-20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 </a:t>
            </a:r>
            <a:r>
              <a:rPr lang="en-US" spc="-10" dirty="0" err="1">
                <a:cs typeface="Calibri"/>
              </a:rPr>
              <a:t>ESSnuSB</a:t>
            </a:r>
            <a:r>
              <a:rPr lang="en-US" spc="5" dirty="0">
                <a:cs typeface="Calibri"/>
              </a:rPr>
              <a:t> 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4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5CB3-66AA-4768-9215-0F65550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5F33-BD50-4C8E-BAF2-D161B3B16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7206049" cy="44145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TFs are needed to enable development and construction of the new large RIs and  thereby </a:t>
            </a:r>
            <a:r>
              <a:rPr lang="en-US" i="1" dirty="0"/>
              <a:t>maintain</a:t>
            </a:r>
            <a:r>
              <a:rPr lang="en-US" dirty="0"/>
              <a:t> Europe’s leading position in science, technology, innovation and economy.</a:t>
            </a:r>
          </a:p>
          <a:p>
            <a:r>
              <a:rPr lang="en-US" dirty="0"/>
              <a:t>The significance of the TF-RI co-operation needs to be explained to the general public and governments in order for the TFs to be sustained.</a:t>
            </a:r>
          </a:p>
          <a:p>
            <a:r>
              <a:rPr lang="en-US" dirty="0"/>
              <a:t>The TFs need to engage in partnership with their respective national governments  and funding authorities on the</a:t>
            </a:r>
            <a:r>
              <a:rPr lang="en-US" i="1" dirty="0"/>
              <a:t> national </a:t>
            </a:r>
            <a:r>
              <a:rPr lang="en-US" dirty="0"/>
              <a:t>level.</a:t>
            </a:r>
          </a:p>
          <a:p>
            <a:r>
              <a:rPr lang="en-US" dirty="0"/>
              <a:t>The </a:t>
            </a:r>
            <a:r>
              <a:rPr lang="en-US" i="1" dirty="0"/>
              <a:t>European Regional Development Funds </a:t>
            </a:r>
            <a:r>
              <a:rPr lang="en-US" dirty="0"/>
              <a:t>is a source of support that </a:t>
            </a:r>
            <a:r>
              <a:rPr lang="en-US" dirty="0" err="1"/>
              <a:t>shoul</a:t>
            </a:r>
            <a:r>
              <a:rPr lang="en-US" dirty="0"/>
              <a:t> be explored.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AFD1C20-5696-4E20-90A1-5264F9BA424A}"/>
              </a:ext>
            </a:extLst>
          </p:cNvPr>
          <p:cNvSpPr/>
          <p:nvPr/>
        </p:nvSpPr>
        <p:spPr>
          <a:xfrm>
            <a:off x="8133588" y="1046988"/>
            <a:ext cx="3982211" cy="398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20C68-1624-4D72-BD21-FC1A7A3B4FA0}"/>
              </a:ext>
            </a:extLst>
          </p:cNvPr>
          <p:cNvSpPr txBox="1"/>
          <p:nvPr/>
        </p:nvSpPr>
        <p:spPr>
          <a:xfrm>
            <a:off x="8133588" y="5164681"/>
            <a:ext cx="3928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-25" dirty="0">
                <a:cs typeface="Calibri"/>
              </a:rPr>
              <a:t>M</a:t>
            </a:r>
            <a:r>
              <a:rPr lang="en-US" spc="-5" dirty="0">
                <a:cs typeface="Calibri"/>
              </a:rPr>
              <a:t>ulti</a:t>
            </a:r>
            <a:r>
              <a:rPr lang="en-US" dirty="0">
                <a:cs typeface="Calibri"/>
              </a:rPr>
              <a:t>-</a:t>
            </a:r>
            <a:r>
              <a:rPr lang="en-US" spc="-5" dirty="0">
                <a:cs typeface="Calibri"/>
              </a:rPr>
              <a:t>pur</a:t>
            </a:r>
            <a:r>
              <a:rPr lang="en-US" spc="-20" dirty="0">
                <a:cs typeface="Calibri"/>
              </a:rPr>
              <a:t>po</a:t>
            </a:r>
            <a:r>
              <a:rPr lang="en-US" spc="-10" dirty="0">
                <a:cs typeface="Calibri"/>
              </a:rPr>
              <a:t>s</a:t>
            </a:r>
            <a:r>
              <a:rPr lang="en-US" dirty="0">
                <a:cs typeface="Calibri"/>
              </a:rPr>
              <a:t>e</a:t>
            </a:r>
            <a:r>
              <a:rPr lang="en-US" spc="-4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t</a:t>
            </a:r>
            <a:r>
              <a:rPr lang="en-US" spc="5" dirty="0">
                <a:cs typeface="Calibri"/>
              </a:rPr>
              <a:t>e</a:t>
            </a:r>
            <a:r>
              <a:rPr lang="en-US" spc="-3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s</a:t>
            </a:r>
            <a:r>
              <a:rPr lang="en-US" spc="-25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d </a:t>
            </a:r>
            <a:r>
              <a:rPr lang="en-US" spc="-30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o</a:t>
            </a:r>
            <a:r>
              <a:rPr lang="en-US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 hig</a:t>
            </a:r>
            <a:r>
              <a:rPr lang="en-US" spc="-10" dirty="0">
                <a:cs typeface="Calibri"/>
              </a:rPr>
              <a:t>h</a:t>
            </a:r>
            <a:r>
              <a:rPr lang="en-US" spc="-5" dirty="0">
                <a:cs typeface="Calibri"/>
              </a:rPr>
              <a:t> p</a:t>
            </a:r>
            <a:r>
              <a:rPr lang="en-US" spc="-10" dirty="0">
                <a:cs typeface="Calibri"/>
              </a:rPr>
              <a:t>owe</a:t>
            </a:r>
            <a:r>
              <a:rPr lang="en-US" dirty="0">
                <a:cs typeface="Calibri"/>
              </a:rPr>
              <a:t>r</a:t>
            </a:r>
            <a:r>
              <a:rPr lang="en-US" spc="-30" dirty="0">
                <a:cs typeface="Calibri"/>
              </a:rPr>
              <a:t> </a:t>
            </a:r>
          </a:p>
          <a:p>
            <a:pPr algn="ctr"/>
            <a:r>
              <a:rPr lang="en-US" spc="5" dirty="0">
                <a:cs typeface="Calibri"/>
              </a:rPr>
              <a:t>p</a:t>
            </a:r>
            <a:r>
              <a:rPr lang="en-US" spc="-3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o</a:t>
            </a:r>
            <a:r>
              <a:rPr lang="en-US" spc="-2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on</a:t>
            </a:r>
            <a:r>
              <a:rPr lang="en-US" spc="-3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</a:t>
            </a:r>
            <a:r>
              <a:rPr lang="en-US" dirty="0">
                <a:cs typeface="Calibri"/>
              </a:rPr>
              <a:t>cc</a:t>
            </a:r>
            <a:r>
              <a:rPr lang="en-US" spc="5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e</a:t>
            </a:r>
            <a:r>
              <a:rPr lang="en-US" spc="-40" dirty="0">
                <a:cs typeface="Calibri"/>
              </a:rPr>
              <a:t>r</a:t>
            </a:r>
            <a:r>
              <a:rPr lang="en-US" spc="-25" dirty="0">
                <a:cs typeface="Calibri"/>
              </a:rPr>
              <a:t>at</a:t>
            </a:r>
            <a:r>
              <a:rPr lang="en-US" spc="-20" dirty="0">
                <a:cs typeface="Calibri"/>
              </a:rPr>
              <a:t>o</a:t>
            </a:r>
            <a:r>
              <a:rPr lang="en-US" dirty="0">
                <a:cs typeface="Calibri"/>
              </a:rPr>
              <a:t>r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f</a:t>
            </a:r>
            <a:r>
              <a:rPr lang="en-US" spc="-3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</a:t>
            </a:r>
            <a:r>
              <a:rPr lang="en-US" dirty="0">
                <a:cs typeface="Calibri"/>
              </a:rPr>
              <a:t> </a:t>
            </a:r>
            <a:r>
              <a:rPr lang="en-US" spc="5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nd</a:t>
            </a:r>
            <a:r>
              <a:rPr lang="en-US" dirty="0">
                <a:cs typeface="Calibri"/>
              </a:rPr>
              <a:t> </a:t>
            </a:r>
          </a:p>
          <a:p>
            <a:pPr algn="ctr"/>
            <a:r>
              <a:rPr lang="en-US" spc="-35" dirty="0">
                <a:cs typeface="Calibri"/>
              </a:rPr>
              <a:t>t</a:t>
            </a:r>
            <a:r>
              <a:rPr lang="en-US" spc="5" dirty="0">
                <a:cs typeface="Calibri"/>
              </a:rPr>
              <a:t>e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hn</a:t>
            </a:r>
            <a:r>
              <a:rPr lang="en-US" spc="-20" dirty="0">
                <a:cs typeface="Calibri"/>
              </a:rPr>
              <a:t>o</a:t>
            </a:r>
            <a:r>
              <a:rPr lang="en-US" spc="-5" dirty="0">
                <a:cs typeface="Calibri"/>
              </a:rPr>
              <a:t>l</a:t>
            </a:r>
            <a:r>
              <a:rPr lang="en-US" spc="-20" dirty="0">
                <a:cs typeface="Calibri"/>
              </a:rPr>
              <a:t>o</a:t>
            </a:r>
            <a:r>
              <a:rPr lang="en-US" spc="-5" dirty="0">
                <a:cs typeface="Calibri"/>
              </a:rPr>
              <a:t>g</a:t>
            </a:r>
            <a:r>
              <a:rPr lang="en-US" spc="-10" dirty="0">
                <a:cs typeface="Calibri"/>
              </a:rPr>
              <a:t>ies</a:t>
            </a:r>
            <a:r>
              <a:rPr lang="en-US" spc="-3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t</a:t>
            </a:r>
            <a:r>
              <a:rPr lang="en-US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S</a:t>
            </a:r>
            <a:r>
              <a:rPr lang="en-US" spc="-15" dirty="0">
                <a:cs typeface="Calibri"/>
              </a:rPr>
              <a:t>TFC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C296A-77F3-4469-9230-25724D10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BF7EE-B648-4FB6-A06F-92BA1339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3D7A2-987B-4AEE-BAA8-36A13E2B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7D5E-9263-453D-B6C0-BB0308E3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6"/>
            <a:ext cx="10515600" cy="1325563"/>
          </a:xfrm>
        </p:spPr>
        <p:txBody>
          <a:bodyPr/>
          <a:lstStyle/>
          <a:p>
            <a:r>
              <a:rPr lang="en-US" dirty="0"/>
              <a:t>Concluding remarks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2CE6-1443-442B-9676-D2472E0E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49" y="1256151"/>
            <a:ext cx="6822989" cy="49211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EC constitutes through its Research and Innovation Directorate a common platform for these national research and innovation agencies and can play an important role by developing and supporting a long-term common </a:t>
            </a:r>
            <a:r>
              <a:rPr lang="en-US" i="1" dirty="0"/>
              <a:t>European </a:t>
            </a:r>
            <a:r>
              <a:rPr lang="en-US" dirty="0"/>
              <a:t>plan.</a:t>
            </a:r>
          </a:p>
          <a:p>
            <a:r>
              <a:rPr lang="en-US" dirty="0"/>
              <a:t>The European TFs should coordinate their efforts, avoiding </a:t>
            </a:r>
            <a:r>
              <a:rPr lang="en-US" i="1" dirty="0"/>
              <a:t>unnecessary duplication</a:t>
            </a:r>
            <a:r>
              <a:rPr lang="en-US" dirty="0"/>
              <a:t>, and organize their co-operation with industry in a coherent way, in particular regarding </a:t>
            </a:r>
            <a:r>
              <a:rPr lang="en-US" i="1" dirty="0"/>
              <a:t>IP</a:t>
            </a:r>
            <a:r>
              <a:rPr lang="en-US" dirty="0"/>
              <a:t> and </a:t>
            </a:r>
            <a:r>
              <a:rPr lang="en-US" i="1" dirty="0"/>
              <a:t>technology transfer</a:t>
            </a:r>
            <a:r>
              <a:rPr lang="en-US" dirty="0"/>
              <a:t>.</a:t>
            </a:r>
          </a:p>
          <a:p>
            <a:r>
              <a:rPr lang="en-US" dirty="0"/>
              <a:t>AMICI has as purpose to facilitate the development in this direction by acting as a </a:t>
            </a:r>
            <a:r>
              <a:rPr lang="en-US" i="1" dirty="0"/>
              <a:t>forceful coordinating and supporting common platform</a:t>
            </a:r>
            <a:r>
              <a:rPr lang="en-US" dirty="0"/>
              <a:t> for the European Technological Facilities.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2D8566B-4F04-4F69-8EC0-F016AB541598}"/>
              </a:ext>
            </a:extLst>
          </p:cNvPr>
          <p:cNvSpPr/>
          <p:nvPr/>
        </p:nvSpPr>
        <p:spPr>
          <a:xfrm>
            <a:off x="7881751" y="1256151"/>
            <a:ext cx="3966959" cy="3966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19C3B-3BCE-4BD2-A912-03DA89ADEF02}"/>
              </a:ext>
            </a:extLst>
          </p:cNvPr>
          <p:cNvSpPr txBox="1"/>
          <p:nvPr/>
        </p:nvSpPr>
        <p:spPr>
          <a:xfrm>
            <a:off x="7805948" y="5569545"/>
            <a:ext cx="4118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Calibri"/>
              </a:rPr>
              <a:t>Ins</a:t>
            </a:r>
            <a:r>
              <a:rPr lang="en-US" spc="-10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rt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e</a:t>
            </a:r>
            <a:r>
              <a:rPr lang="en-US" spc="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E</a:t>
            </a:r>
            <a:r>
              <a:rPr lang="en-US" dirty="0">
                <a:cs typeface="Calibri"/>
              </a:rPr>
              <a:t>SS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sp</a:t>
            </a:r>
            <a:r>
              <a:rPr lang="en-US" spc="-5" dirty="0">
                <a:cs typeface="Calibri"/>
              </a:rPr>
              <a:t>o</a:t>
            </a:r>
            <a:r>
              <a:rPr lang="en-US" spc="-75" dirty="0">
                <a:cs typeface="Calibri"/>
              </a:rPr>
              <a:t>k</a:t>
            </a:r>
            <a:r>
              <a:rPr lang="en-US" spc="-10" dirty="0">
                <a:cs typeface="Calibri"/>
              </a:rPr>
              <a:t>e</a:t>
            </a:r>
            <a:r>
              <a:rPr lang="en-US" spc="5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c</a:t>
            </a:r>
            <a:r>
              <a:rPr lang="en-US" spc="-25" dirty="0">
                <a:cs typeface="Calibri"/>
              </a:rPr>
              <a:t>a</a:t>
            </a:r>
            <a:r>
              <a:rPr lang="en-US" dirty="0">
                <a:cs typeface="Calibri"/>
              </a:rPr>
              <a:t>v</a:t>
            </a:r>
            <a:r>
              <a:rPr lang="en-US" spc="-5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y</a:t>
            </a:r>
            <a:r>
              <a:rPr lang="en-US" spc="-5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</a:t>
            </a:r>
            <a:r>
              <a:rPr lang="en-US" spc="-40" dirty="0" err="1">
                <a:cs typeface="Calibri"/>
              </a:rPr>
              <a:t>r</a:t>
            </a:r>
            <a:r>
              <a:rPr lang="en-US" spc="-5" dirty="0" err="1">
                <a:cs typeface="Calibri"/>
              </a:rPr>
              <a:t>o</a:t>
            </a:r>
            <a:r>
              <a:rPr lang="en-US" spc="-25" dirty="0" err="1">
                <a:cs typeface="Calibri"/>
              </a:rPr>
              <a:t>t</a:t>
            </a:r>
            <a:r>
              <a:rPr lang="en-US" spc="-15" dirty="0" err="1">
                <a:cs typeface="Calibri"/>
              </a:rPr>
              <a:t>o</a:t>
            </a:r>
            <a:r>
              <a:rPr lang="en-US" spc="-10" dirty="0" err="1">
                <a:cs typeface="Calibri"/>
              </a:rPr>
              <a:t>y</a:t>
            </a:r>
            <a:r>
              <a:rPr lang="en-US" dirty="0" err="1">
                <a:cs typeface="Calibri"/>
              </a:rPr>
              <a:t>p</a:t>
            </a:r>
            <a:r>
              <a:rPr lang="en-US" spc="-10" dirty="0" err="1">
                <a:cs typeface="Calibri"/>
              </a:rPr>
              <a:t>e</a:t>
            </a:r>
            <a:r>
              <a:rPr lang="en-US" spc="5" dirty="0">
                <a:cs typeface="Calibri"/>
              </a:rPr>
              <a:t> </a:t>
            </a:r>
          </a:p>
          <a:p>
            <a:pPr algn="ctr"/>
            <a:r>
              <a:rPr lang="en-US" spc="-35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 </a:t>
            </a:r>
            <a:r>
              <a:rPr lang="en-US" spc="-4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s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h</a:t>
            </a:r>
            <a:r>
              <a:rPr lang="en-US" spc="-10" dirty="0">
                <a:cs typeface="Calibri"/>
              </a:rPr>
              <a:t>e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IA</a:t>
            </a:r>
            <a:r>
              <a:rPr lang="en-US" spc="-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h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i</a:t>
            </a:r>
            <a:r>
              <a:rPr lang="en-US" spc="-40" dirty="0">
                <a:cs typeface="Calibri"/>
              </a:rPr>
              <a:t>z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n</a:t>
            </a:r>
            <a:r>
              <a:rPr lang="en-US" spc="-40" dirty="0">
                <a:cs typeface="Calibri"/>
              </a:rPr>
              <a:t>t</a:t>
            </a:r>
            <a:r>
              <a:rPr lang="en-US" dirty="0">
                <a:cs typeface="Calibri"/>
              </a:rPr>
              <a:t>al</a:t>
            </a:r>
            <a:r>
              <a:rPr lang="en-US" spc="2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r</a:t>
            </a:r>
            <a:r>
              <a:rPr lang="en-US" spc="-35" dirty="0">
                <a:cs typeface="Calibri"/>
              </a:rPr>
              <a:t>y</a:t>
            </a:r>
            <a:r>
              <a:rPr lang="en-US" spc="-5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t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94DBE-FE35-4B30-9516-A53F8D5D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E5E8E-550E-4113-ACE8-83021291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1504F-DF97-452F-A63E-3B99B257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7E73-6B69-4C03-B637-0D36B573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7947" cy="1325563"/>
          </a:xfrm>
        </p:spPr>
        <p:txBody>
          <a:bodyPr/>
          <a:lstStyle/>
          <a:p>
            <a:r>
              <a:rPr lang="sv-SE" spc="-5" dirty="0"/>
              <a:t>T</a:t>
            </a:r>
            <a:r>
              <a:rPr lang="sv-SE" dirty="0"/>
              <a:t>h</a:t>
            </a:r>
            <a:r>
              <a:rPr lang="sv-SE" spc="-20" dirty="0"/>
              <a:t>e</a:t>
            </a:r>
            <a:r>
              <a:rPr lang="sv-SE" spc="-15" dirty="0"/>
              <a:t> </a:t>
            </a:r>
            <a:r>
              <a:rPr lang="sv-SE" spc="-25" dirty="0"/>
              <a:t>AM</a:t>
            </a:r>
            <a:r>
              <a:rPr lang="sv-SE" dirty="0"/>
              <a:t>IC</a:t>
            </a:r>
            <a:r>
              <a:rPr lang="sv-SE" spc="-10" dirty="0"/>
              <a:t>I </a:t>
            </a:r>
            <a:r>
              <a:rPr lang="sv-SE" spc="-10" dirty="0" err="1"/>
              <a:t>E</a:t>
            </a:r>
            <a:r>
              <a:rPr lang="sv-SE" dirty="0" err="1"/>
              <a:t>u</a:t>
            </a:r>
            <a:r>
              <a:rPr lang="sv-SE" spc="-75" dirty="0" err="1"/>
              <a:t>r</a:t>
            </a:r>
            <a:r>
              <a:rPr lang="sv-SE" spc="-5" dirty="0" err="1"/>
              <a:t>o</a:t>
            </a:r>
            <a:r>
              <a:rPr lang="sv-SE" dirty="0" err="1"/>
              <a:t>p</a:t>
            </a:r>
            <a:r>
              <a:rPr lang="sv-SE" spc="-25" dirty="0" err="1"/>
              <a:t>e</a:t>
            </a:r>
            <a:r>
              <a:rPr lang="sv-SE" dirty="0" err="1"/>
              <a:t>an</a:t>
            </a:r>
            <a:r>
              <a:rPr lang="sv-SE" spc="-20" dirty="0"/>
              <a:t> </a:t>
            </a:r>
            <a:r>
              <a:rPr lang="sv-SE" spc="-330" dirty="0" err="1"/>
              <a:t>T</a:t>
            </a:r>
            <a:r>
              <a:rPr lang="sv-SE" spc="-25" dirty="0" err="1"/>
              <a:t>e</a:t>
            </a:r>
            <a:r>
              <a:rPr lang="sv-SE" spc="-20" dirty="0" err="1"/>
              <a:t>c</a:t>
            </a:r>
            <a:r>
              <a:rPr lang="sv-SE" dirty="0" err="1"/>
              <a:t>hn</a:t>
            </a:r>
            <a:r>
              <a:rPr lang="sv-SE" spc="-5" dirty="0" err="1"/>
              <a:t>o</a:t>
            </a:r>
            <a:r>
              <a:rPr lang="sv-SE" dirty="0" err="1"/>
              <a:t>l</a:t>
            </a:r>
            <a:r>
              <a:rPr lang="sv-SE" spc="-5" dirty="0" err="1"/>
              <a:t>o</a:t>
            </a:r>
            <a:r>
              <a:rPr lang="sv-SE" spc="-25" dirty="0" err="1"/>
              <a:t>g</a:t>
            </a:r>
            <a:r>
              <a:rPr lang="sv-SE" spc="-20" dirty="0" err="1"/>
              <a:t>y</a:t>
            </a:r>
            <a:r>
              <a:rPr lang="sv-SE" spc="-10" dirty="0"/>
              <a:t> </a:t>
            </a:r>
            <a:r>
              <a:rPr lang="sv-SE" dirty="0" err="1"/>
              <a:t>I</a:t>
            </a:r>
            <a:r>
              <a:rPr lang="sv-SE" spc="-20" dirty="0" err="1"/>
              <a:t>n</a:t>
            </a:r>
            <a:r>
              <a:rPr lang="sv-SE" spc="5" dirty="0" err="1"/>
              <a:t>f</a:t>
            </a:r>
            <a:r>
              <a:rPr lang="sv-SE" spc="-85" dirty="0" err="1"/>
              <a:t>r</a:t>
            </a:r>
            <a:r>
              <a:rPr lang="sv-SE" dirty="0" err="1"/>
              <a:t>a</a:t>
            </a:r>
            <a:r>
              <a:rPr lang="sv-SE" spc="-40" dirty="0" err="1"/>
              <a:t>s</a:t>
            </a:r>
            <a:r>
              <a:rPr lang="sv-SE" spc="-25" dirty="0" err="1"/>
              <a:t>t</a:t>
            </a:r>
            <a:r>
              <a:rPr lang="sv-SE" spc="5" dirty="0" err="1"/>
              <a:t>r</a:t>
            </a:r>
            <a:r>
              <a:rPr lang="sv-SE" dirty="0" err="1"/>
              <a:t>u</a:t>
            </a:r>
            <a:r>
              <a:rPr lang="sv-SE" spc="-20" dirty="0" err="1"/>
              <a:t>c</a:t>
            </a:r>
            <a:r>
              <a:rPr lang="sv-SE" spc="-25" dirty="0" err="1"/>
              <a:t>t</a:t>
            </a:r>
            <a:r>
              <a:rPr lang="sv-SE" spc="-10" dirty="0" err="1"/>
              <a:t>u</a:t>
            </a:r>
            <a:r>
              <a:rPr lang="sv-SE" spc="-75" dirty="0" err="1"/>
              <a:t>r</a:t>
            </a:r>
            <a:r>
              <a:rPr lang="sv-SE" spc="-20" dirty="0" err="1"/>
              <a:t>e</a:t>
            </a:r>
            <a:endParaRPr lang="en-US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ABCEAB37-B65E-4042-9E7C-6BBB466C2DF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31950"/>
            <a:ext cx="11431588" cy="4724400"/>
            <a:chOff x="0" y="0"/>
            <a:chExt cx="18003" cy="7440"/>
          </a:xfrm>
        </p:grpSpPr>
        <p:pic>
          <p:nvPicPr>
            <p:cNvPr id="6" name="Picture 3" descr="image007">
              <a:extLst>
                <a:ext uri="{FF2B5EF4-FFF2-40B4-BE49-F238E27FC236}">
                  <a16:creationId xmlns:a16="http://schemas.microsoft.com/office/drawing/2014/main" id="{C458C68A-9418-4D1D-85F1-6ACC731B3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0" cy="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008">
              <a:extLst>
                <a:ext uri="{FF2B5EF4-FFF2-40B4-BE49-F238E27FC236}">
                  <a16:creationId xmlns:a16="http://schemas.microsoft.com/office/drawing/2014/main" id="{F555B4BD-CBCA-4A4A-9F37-133EECC23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" y="2040"/>
              <a:ext cx="8043" cy="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5EC312-3548-4001-AC34-7A2BF09D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3C6A00-4476-4033-862C-A411D187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C1FC6F-D7D5-4EDB-BFEA-15085EB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9BFD-50CD-415D-BD45-95F860BB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Technological Facilities (TF) and the Research Infrastructures (RI)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493DF-3DA8-45EA-AE7E-2D24638692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AMICI TFs</a:t>
            </a:r>
            <a:r>
              <a:rPr lang="sv-SE" spc="-5" dirty="0">
                <a:cs typeface="Calibri"/>
              </a:rPr>
              <a:t> C</a:t>
            </a:r>
            <a:r>
              <a:rPr lang="sv-SE" spc="-20" dirty="0">
                <a:cs typeface="Calibri"/>
              </a:rPr>
              <a:t>E</a:t>
            </a:r>
            <a:r>
              <a:rPr lang="sv-SE" spc="15" dirty="0">
                <a:cs typeface="Calibri"/>
              </a:rPr>
              <a:t>A</a:t>
            </a:r>
            <a:r>
              <a:rPr lang="sv-SE" dirty="0">
                <a:cs typeface="Calibri"/>
              </a:rPr>
              <a:t>,</a:t>
            </a:r>
            <a:r>
              <a:rPr lang="sv-SE" spc="-20" dirty="0">
                <a:cs typeface="Calibri"/>
              </a:rPr>
              <a:t> </a:t>
            </a:r>
            <a:r>
              <a:rPr lang="sv-SE" spc="-5" dirty="0">
                <a:cs typeface="Calibri"/>
              </a:rPr>
              <a:t>C</a:t>
            </a:r>
            <a:r>
              <a:rPr lang="sv-SE" spc="5" dirty="0">
                <a:cs typeface="Calibri"/>
              </a:rPr>
              <a:t>E</a:t>
            </a:r>
            <a:r>
              <a:rPr lang="sv-SE" dirty="0">
                <a:cs typeface="Calibri"/>
              </a:rPr>
              <a:t>RN,</a:t>
            </a:r>
            <a:r>
              <a:rPr lang="sv-SE" spc="-30" dirty="0">
                <a:cs typeface="Calibri"/>
              </a:rPr>
              <a:t> </a:t>
            </a:r>
            <a:r>
              <a:rPr lang="sv-SE" spc="-5" dirty="0">
                <a:cs typeface="Calibri"/>
              </a:rPr>
              <a:t>C</a:t>
            </a:r>
            <a:r>
              <a:rPr lang="sv-SE" dirty="0">
                <a:cs typeface="Calibri"/>
              </a:rPr>
              <a:t>N</a:t>
            </a:r>
            <a:r>
              <a:rPr lang="sv-SE" spc="-25" dirty="0">
                <a:cs typeface="Calibri"/>
              </a:rPr>
              <a:t>R</a:t>
            </a:r>
            <a:r>
              <a:rPr lang="sv-SE" dirty="0">
                <a:cs typeface="Calibri"/>
              </a:rPr>
              <a:t>S, </a:t>
            </a:r>
            <a:r>
              <a:rPr lang="en-US" dirty="0">
                <a:cs typeface="Calibri"/>
              </a:rPr>
              <a:t>D</a:t>
            </a:r>
            <a:r>
              <a:rPr lang="en-US" spc="-20" dirty="0">
                <a:cs typeface="Calibri"/>
              </a:rPr>
              <a:t>E</a:t>
            </a:r>
            <a:r>
              <a:rPr lang="en-US" spc="-25" dirty="0">
                <a:cs typeface="Calibri"/>
              </a:rPr>
              <a:t>S</a:t>
            </a:r>
            <a:r>
              <a:rPr lang="en-US" spc="-245" dirty="0">
                <a:cs typeface="Calibri"/>
              </a:rPr>
              <a:t>Y</a:t>
            </a:r>
            <a:r>
              <a:rPr lang="en-US" dirty="0">
                <a:cs typeface="Calibri"/>
              </a:rPr>
              <a:t>,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FR</a:t>
            </a:r>
            <a:r>
              <a:rPr lang="en-US" spc="5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I</a:t>
            </a:r>
            <a:r>
              <a:rPr lang="en-US" spc="15" dirty="0">
                <a:cs typeface="Calibri"/>
              </a:rPr>
              <a:t>A</a:t>
            </a:r>
            <a:r>
              <a:rPr lang="en-US" dirty="0">
                <a:cs typeface="Calibri"/>
              </a:rPr>
              <a:t>,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</a:t>
            </a:r>
            <a:r>
              <a:rPr lang="en-US" spc="-105" dirty="0">
                <a:cs typeface="Calibri"/>
              </a:rPr>
              <a:t>F</a:t>
            </a:r>
            <a:r>
              <a:rPr lang="en-US" dirty="0">
                <a:cs typeface="Calibri"/>
              </a:rPr>
              <a:t>J</a:t>
            </a:r>
            <a:r>
              <a:rPr lang="en-US" spc="-10" dirty="0">
                <a:cs typeface="Calibri"/>
              </a:rPr>
              <a:t> </a:t>
            </a:r>
            <a:r>
              <a:rPr lang="en-US" spc="-150" dirty="0">
                <a:cs typeface="Calibri"/>
              </a:rPr>
              <a:t>P</a:t>
            </a:r>
            <a:r>
              <a:rPr lang="en-US" dirty="0">
                <a:cs typeface="Calibri"/>
              </a:rPr>
              <a:t>AN,</a:t>
            </a:r>
            <a:r>
              <a:rPr lang="en-US" spc="-5" dirty="0">
                <a:cs typeface="Calibri"/>
              </a:rPr>
              <a:t> I</a:t>
            </a:r>
            <a:r>
              <a:rPr lang="en-US" dirty="0">
                <a:cs typeface="Calibri"/>
              </a:rPr>
              <a:t>NFN,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K</a:t>
            </a:r>
            <a:r>
              <a:rPr lang="en-US" spc="-5" dirty="0">
                <a:cs typeface="Calibri"/>
              </a:rPr>
              <a:t>I</a:t>
            </a:r>
            <a:r>
              <a:rPr lang="en-US" spc="-210" dirty="0">
                <a:cs typeface="Calibri"/>
              </a:rPr>
              <a:t>T</a:t>
            </a:r>
            <a:r>
              <a:rPr lang="en-US" dirty="0">
                <a:cs typeface="Calibri"/>
              </a:rPr>
              <a:t>,</a:t>
            </a:r>
            <a:r>
              <a:rPr lang="en-US" spc="-5" dirty="0">
                <a:cs typeface="Calibri"/>
              </a:rPr>
              <a:t> P</a:t>
            </a:r>
            <a:r>
              <a:rPr lang="en-US" dirty="0">
                <a:cs typeface="Calibri"/>
              </a:rPr>
              <a:t>SI and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C</a:t>
            </a:r>
            <a:r>
              <a:rPr lang="en-US" dirty="0">
                <a:cs typeface="Calibri"/>
              </a:rPr>
              <a:t> used to be also RIs – now only CERN and DESY are RIs</a:t>
            </a:r>
          </a:p>
          <a:p>
            <a:r>
              <a:rPr lang="en-US" dirty="0">
                <a:cs typeface="Calibri"/>
              </a:rPr>
              <a:t>These few and very large RIs are in absolute need of the co-operation of the Technical Platforms of the TFs for their build-up and development</a:t>
            </a:r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93F9B3F-20C6-4338-9FD8-53BDF1D9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6179" y="1825625"/>
            <a:ext cx="4239126" cy="3067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A46A-FB06-4B9B-87E1-3020E218D10D}"/>
              </a:ext>
            </a:extLst>
          </p:cNvPr>
          <p:cNvSpPr txBox="1"/>
          <p:nvPr/>
        </p:nvSpPr>
        <p:spPr>
          <a:xfrm>
            <a:off x="7210496" y="5253633"/>
            <a:ext cx="3670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-17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tio</a:t>
            </a:r>
            <a:r>
              <a:rPr lang="en-US" dirty="0">
                <a:cs typeface="Calibri"/>
              </a:rPr>
              <a:t>ns</a:t>
            </a:r>
            <a:r>
              <a:rPr lang="en-US" spc="-10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 err="1">
                <a:cs typeface="Calibri"/>
              </a:rPr>
              <a:t>sc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mag</a:t>
            </a:r>
            <a:r>
              <a:rPr lang="en-US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s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and 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r</a:t>
            </a:r>
            <a:r>
              <a:rPr lang="en-US" spc="-20" dirty="0">
                <a:cs typeface="Calibri"/>
              </a:rPr>
              <a:t>g</a:t>
            </a:r>
            <a:r>
              <a:rPr lang="en-US" spc="-10" dirty="0">
                <a:cs typeface="Calibri"/>
              </a:rPr>
              <a:t>e</a:t>
            </a:r>
            <a:r>
              <a:rPr lang="en-US" spc="5" dirty="0">
                <a:cs typeface="Calibri"/>
              </a:rPr>
              <a:t> </a:t>
            </a:r>
          </a:p>
          <a:p>
            <a:pPr algn="ctr"/>
            <a:r>
              <a:rPr lang="en-US" spc="-2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r</a:t>
            </a:r>
            <a:r>
              <a:rPr lang="en-US" spc="-35" dirty="0">
                <a:cs typeface="Calibri"/>
              </a:rPr>
              <a:t>y</a:t>
            </a:r>
            <a:r>
              <a:rPr lang="en-US" spc="-5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g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c</a:t>
            </a:r>
            <a:r>
              <a:rPr lang="en-US" spc="15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mp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en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s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40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</a:t>
            </a:r>
            <a:r>
              <a:rPr lang="en-US" spc="-10" dirty="0" err="1">
                <a:cs typeface="Calibri"/>
              </a:rPr>
              <a:t>c</a:t>
            </a:r>
            <a:r>
              <a:rPr lang="en-US" spc="-5" dirty="0" err="1">
                <a:cs typeface="Calibri"/>
              </a:rPr>
              <a:t>l</a:t>
            </a:r>
            <a:r>
              <a:rPr lang="en-US" spc="-35" dirty="0" err="1">
                <a:cs typeface="Calibri"/>
              </a:rPr>
              <a:t>a</a:t>
            </a:r>
            <a:r>
              <a:rPr lang="en-US" spc="-10" dirty="0" err="1">
                <a:cs typeface="Calibri"/>
              </a:rPr>
              <a:t>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868B3-BC41-4F97-AF60-63EA68E3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4378D-BFB4-401F-AB26-62482B3A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B1403-8267-4F33-8CC4-70157319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0D1E-CA7E-4FB9-B6F6-593D595A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/>
              <a:t>The 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57BED-C52E-4EA2-A078-FFC09CEC4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280461"/>
            <a:ext cx="5967663" cy="4863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Almost all components for the build-up of the ESS are being  developed and tested by the TFs, which also place the production orders in industry.</a:t>
            </a:r>
          </a:p>
          <a:p>
            <a:r>
              <a:rPr lang="en-US" dirty="0"/>
              <a:t>If technical personnel would have been employed, equipment acquired and lab buildings built on-site to an extent sufficient to develop and build ESS without support from the TFs, this would have required 7 additional years and 77 MEUR in additional investment capital.</a:t>
            </a:r>
          </a:p>
          <a:p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3EE5119-688B-4299-ACB3-B7EB226E98C2}"/>
              </a:ext>
            </a:extLst>
          </p:cNvPr>
          <p:cNvSpPr/>
          <p:nvPr/>
        </p:nvSpPr>
        <p:spPr>
          <a:xfrm>
            <a:off x="6665977" y="1122948"/>
            <a:ext cx="4836212" cy="3879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ACBA530-7063-41CB-816F-6BD3E74827AB}"/>
              </a:ext>
            </a:extLst>
          </p:cNvPr>
          <p:cNvSpPr txBox="1"/>
          <p:nvPr/>
        </p:nvSpPr>
        <p:spPr>
          <a:xfrm>
            <a:off x="7625798" y="5341754"/>
            <a:ext cx="320484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us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mme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ci</a:t>
            </a:r>
            <a:r>
              <a:rPr sz="1800" dirty="0">
                <a:latin typeface="Calibri"/>
                <a:cs typeface="Calibri"/>
              </a:rPr>
              <a:t>al 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3C58178-8D68-49E3-A242-4E77C359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99C388-E409-4D26-9265-2D7A81DA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EB7277-2BCC-4BBC-A13C-17DD6822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3B2C-ECD9-464A-96DC-F4542A30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categories of Technological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BF2B-8900-4C8E-94FC-FE8CA72B1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79105" cy="4398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Single laboratory with a large accelerator facility with a large use community, also having TPs: </a:t>
            </a:r>
            <a:r>
              <a:rPr lang="en-US" spc="-5" dirty="0">
                <a:cs typeface="Calibri"/>
              </a:rPr>
              <a:t>C</a:t>
            </a:r>
            <a:r>
              <a:rPr lang="en-US" spc="5" dirty="0">
                <a:cs typeface="Calibri"/>
              </a:rPr>
              <a:t>E</a:t>
            </a:r>
            <a:r>
              <a:rPr lang="en-US" dirty="0">
                <a:cs typeface="Calibri"/>
              </a:rPr>
              <a:t>RN,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D</a:t>
            </a:r>
            <a:r>
              <a:rPr lang="en-US" spc="-20" dirty="0">
                <a:cs typeface="Calibri"/>
              </a:rPr>
              <a:t>E</a:t>
            </a:r>
            <a:r>
              <a:rPr lang="en-US" spc="-25" dirty="0">
                <a:cs typeface="Calibri"/>
              </a:rPr>
              <a:t>S</a:t>
            </a:r>
            <a:r>
              <a:rPr lang="en-US" spc="-245" dirty="0">
                <a:cs typeface="Calibri"/>
              </a:rPr>
              <a:t>Y</a:t>
            </a:r>
            <a:r>
              <a:rPr lang="en-US" dirty="0">
                <a:cs typeface="Calibri"/>
              </a:rPr>
              <a:t>,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</a:t>
            </a:r>
            <a:r>
              <a:rPr lang="en-US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,</a:t>
            </a:r>
            <a:r>
              <a:rPr lang="en-US" spc="-5" dirty="0">
                <a:cs typeface="Calibri"/>
              </a:rPr>
              <a:t> I</a:t>
            </a:r>
            <a:r>
              <a:rPr lang="en-US" dirty="0">
                <a:cs typeface="Calibri"/>
              </a:rPr>
              <a:t>NFN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F</a:t>
            </a:r>
            <a:r>
              <a:rPr lang="en-US" spc="-40" dirty="0">
                <a:cs typeface="Calibri"/>
              </a:rPr>
              <a:t>r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c</a:t>
            </a:r>
            <a:r>
              <a:rPr lang="en-US" spc="-25" dirty="0">
                <a:cs typeface="Calibri"/>
              </a:rPr>
              <a:t>a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 and</a:t>
            </a:r>
            <a:r>
              <a:rPr lang="en-US" spc="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F</a:t>
            </a:r>
            <a:r>
              <a:rPr lang="en-US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RAL</a:t>
            </a:r>
          </a:p>
          <a:p>
            <a:r>
              <a:rPr lang="en-US" dirty="0">
                <a:cs typeface="Calibri"/>
              </a:rPr>
              <a:t>2. National cluster of smaller labs with smaller accelerator for tests and TPs:</a:t>
            </a:r>
            <a:r>
              <a:rPr lang="en-US" spc="-40" dirty="0">
                <a:cs typeface="Calibri"/>
              </a:rPr>
              <a:t> some of the national laboratories of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NFN,</a:t>
            </a:r>
            <a:r>
              <a:rPr lang="en-US" spc="-4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T</a:t>
            </a:r>
            <a:r>
              <a:rPr lang="en-US" spc="-45" dirty="0">
                <a:cs typeface="Calibri"/>
              </a:rPr>
              <a:t>F</a:t>
            </a:r>
            <a:r>
              <a:rPr lang="en-US" spc="-40" dirty="0">
                <a:cs typeface="Calibri"/>
              </a:rPr>
              <a:t>C</a:t>
            </a:r>
            <a:r>
              <a:rPr lang="en-US" dirty="0">
                <a:cs typeface="Calibri"/>
              </a:rPr>
              <a:t> and </a:t>
            </a:r>
            <a:r>
              <a:rPr lang="en-US" spc="-5" dirty="0">
                <a:cs typeface="Calibri"/>
              </a:rPr>
              <a:t>C</a:t>
            </a:r>
            <a:r>
              <a:rPr lang="en-US" dirty="0">
                <a:cs typeface="Calibri"/>
              </a:rPr>
              <a:t>N</a:t>
            </a:r>
            <a:r>
              <a:rPr lang="en-US" spc="-7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-I</a:t>
            </a:r>
            <a:r>
              <a:rPr lang="en-US" spc="-10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2P3</a:t>
            </a:r>
          </a:p>
          <a:p>
            <a:r>
              <a:rPr lang="en-US" spc="-15" dirty="0">
                <a:cs typeface="Calibri"/>
              </a:rPr>
              <a:t>3. S</a:t>
            </a:r>
            <a:r>
              <a:rPr lang="en-US" spc="-20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ng</a:t>
            </a:r>
            <a:r>
              <a:rPr lang="en-US" spc="-20" dirty="0">
                <a:cs typeface="Calibri"/>
              </a:rPr>
              <a:t>l</a:t>
            </a:r>
            <a:r>
              <a:rPr lang="en-US" dirty="0">
                <a:cs typeface="Calibri"/>
              </a:rPr>
              <a:t>e</a:t>
            </a:r>
            <a:r>
              <a:rPr lang="en-US" spc="-6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l</a:t>
            </a:r>
            <a:r>
              <a:rPr lang="en-US" spc="-15" dirty="0">
                <a:cs typeface="Calibri"/>
              </a:rPr>
              <a:t>ab</a:t>
            </a:r>
            <a:r>
              <a:rPr lang="en-US" dirty="0">
                <a:cs typeface="Calibri"/>
              </a:rPr>
              <a:t>o</a:t>
            </a:r>
            <a:r>
              <a:rPr lang="en-US" spc="-55" dirty="0">
                <a:cs typeface="Calibri"/>
              </a:rPr>
              <a:t>r</a:t>
            </a:r>
            <a:r>
              <a:rPr lang="en-US" spc="-50" dirty="0">
                <a:cs typeface="Calibri"/>
              </a:rPr>
              <a:t>a</a:t>
            </a:r>
            <a:r>
              <a:rPr lang="en-US" spc="-60" dirty="0">
                <a:cs typeface="Calibri"/>
              </a:rPr>
              <a:t>t</a:t>
            </a:r>
            <a:r>
              <a:rPr lang="en-US" dirty="0">
                <a:cs typeface="Calibri"/>
              </a:rPr>
              <a:t>o</a:t>
            </a:r>
            <a:r>
              <a:rPr lang="en-US" spc="20" dirty="0">
                <a:cs typeface="Calibri"/>
              </a:rPr>
              <a:t>ries</a:t>
            </a:r>
            <a:r>
              <a:rPr lang="en-US" spc="-55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w</a:t>
            </a:r>
            <a:r>
              <a:rPr lang="en-US" spc="-20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t</a:t>
            </a:r>
            <a:r>
              <a:rPr lang="en-US" dirty="0">
                <a:cs typeface="Calibri"/>
              </a:rPr>
              <a:t>h</a:t>
            </a:r>
            <a:r>
              <a:rPr lang="en-US" spc="-3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n</a:t>
            </a:r>
            <a:r>
              <a:rPr lang="en-US" dirty="0">
                <a:cs typeface="Calibri"/>
              </a:rPr>
              <a:t>o</a:t>
            </a:r>
            <a:r>
              <a:rPr lang="en-US" spc="-3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a</a:t>
            </a:r>
            <a:r>
              <a:rPr lang="en-US" spc="-45" dirty="0">
                <a:cs typeface="Calibri"/>
              </a:rPr>
              <a:t>c</a:t>
            </a:r>
            <a:r>
              <a:rPr lang="en-US" spc="-20" dirty="0">
                <a:cs typeface="Calibri"/>
              </a:rPr>
              <a:t>c</a:t>
            </a:r>
            <a:r>
              <a:rPr lang="en-US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e</a:t>
            </a:r>
            <a:r>
              <a:rPr lang="en-US" spc="-65" dirty="0">
                <a:cs typeface="Calibri"/>
              </a:rPr>
              <a:t>r</a:t>
            </a:r>
            <a:r>
              <a:rPr lang="en-US" spc="-50" dirty="0">
                <a:cs typeface="Calibri"/>
              </a:rPr>
              <a:t>a</a:t>
            </a:r>
            <a:r>
              <a:rPr lang="en-US" spc="-60" dirty="0">
                <a:cs typeface="Calibri"/>
              </a:rPr>
              <a:t>t</a:t>
            </a:r>
            <a:r>
              <a:rPr lang="en-US" dirty="0">
                <a:cs typeface="Calibri"/>
              </a:rPr>
              <a:t>or but with TPs:</a:t>
            </a:r>
            <a:r>
              <a:rPr lang="en-US" spc="-40" dirty="0">
                <a:cs typeface="Calibri"/>
              </a:rPr>
              <a:t> some of the national laboratories of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NFN,</a:t>
            </a:r>
            <a:r>
              <a:rPr lang="en-US" spc="-4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T</a:t>
            </a:r>
            <a:r>
              <a:rPr lang="en-US" spc="-45" dirty="0">
                <a:cs typeface="Calibri"/>
              </a:rPr>
              <a:t>F</a:t>
            </a:r>
            <a:r>
              <a:rPr lang="en-US" spc="-40" dirty="0">
                <a:cs typeface="Calibri"/>
              </a:rPr>
              <a:t>C</a:t>
            </a:r>
            <a:r>
              <a:rPr lang="en-US" dirty="0">
                <a:cs typeface="Calibri"/>
              </a:rPr>
              <a:t> and </a:t>
            </a:r>
            <a:r>
              <a:rPr lang="en-US" spc="-5" dirty="0">
                <a:cs typeface="Calibri"/>
              </a:rPr>
              <a:t>C</a:t>
            </a:r>
            <a:r>
              <a:rPr lang="en-US" dirty="0">
                <a:cs typeface="Calibri"/>
              </a:rPr>
              <a:t>N</a:t>
            </a:r>
            <a:r>
              <a:rPr lang="en-US" spc="-7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-I</a:t>
            </a:r>
            <a:r>
              <a:rPr lang="en-US" spc="-10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2P3, in particular </a:t>
            </a:r>
            <a:r>
              <a:rPr lang="en-US" spc="-5" dirty="0"/>
              <a:t>C</a:t>
            </a:r>
            <a:r>
              <a:rPr lang="en-US" spc="-45" dirty="0"/>
              <a:t>E</a:t>
            </a:r>
            <a:r>
              <a:rPr lang="en-US" dirty="0"/>
              <a:t>A-</a:t>
            </a:r>
            <a:r>
              <a:rPr lang="en-US" dirty="0" err="1"/>
              <a:t>Saclay</a:t>
            </a:r>
            <a:r>
              <a:rPr lang="en-US" dirty="0"/>
              <a:t>, F</a:t>
            </a:r>
            <a:r>
              <a:rPr lang="en-US" spc="-10" dirty="0"/>
              <a:t>RE</a:t>
            </a:r>
            <a:r>
              <a:rPr lang="en-US" spc="-5" dirty="0"/>
              <a:t>I</a:t>
            </a:r>
            <a:r>
              <a:rPr lang="en-US" spc="25" dirty="0"/>
              <a:t>A and IFJ PAN</a:t>
            </a:r>
          </a:p>
          <a:p>
            <a:r>
              <a:rPr lang="en-US" spc="25" dirty="0"/>
              <a:t>These categories have </a:t>
            </a:r>
            <a:r>
              <a:rPr lang="en-US" spc="25" dirty="0" err="1"/>
              <a:t>ifferent</a:t>
            </a:r>
            <a:r>
              <a:rPr lang="en-US" spc="25" dirty="0"/>
              <a:t> sustainability conditions – a user community provides important support</a:t>
            </a:r>
          </a:p>
          <a:p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7B834E3-C132-4670-9D8C-837F9979E867}"/>
              </a:ext>
            </a:extLst>
          </p:cNvPr>
          <p:cNvSpPr/>
          <p:nvPr/>
        </p:nvSpPr>
        <p:spPr>
          <a:xfrm>
            <a:off x="8458198" y="2667000"/>
            <a:ext cx="3579621" cy="198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9BDE0D5-ECFD-419B-A002-F86C27072888}"/>
              </a:ext>
            </a:extLst>
          </p:cNvPr>
          <p:cNvSpPr txBox="1"/>
          <p:nvPr/>
        </p:nvSpPr>
        <p:spPr>
          <a:xfrm>
            <a:off x="8958642" y="4887911"/>
            <a:ext cx="2578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eam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9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95D73-BF97-45B6-836A-8135419A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A0CE9-1567-4C2A-AE1F-94E8A560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B6B00-0B98-4C69-9E5F-4E12227C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DA31-BE43-4C80-9EAB-9F4C69AE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00"/>
            <a:ext cx="10515600" cy="1325563"/>
          </a:xfrm>
        </p:spPr>
        <p:txBody>
          <a:bodyPr/>
          <a:lstStyle/>
          <a:p>
            <a:r>
              <a:rPr lang="en-US" dirty="0"/>
              <a:t>The conditions for the TF-RI co-operation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C4F2-F34D-482C-81E0-320028DC5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491" y="1381763"/>
            <a:ext cx="7391400" cy="482231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The TF will in general d</a:t>
            </a:r>
            <a:r>
              <a:rPr lang="en-US" spc="-5" dirty="0">
                <a:cs typeface="Calibri"/>
              </a:rPr>
              <a:t>em</a:t>
            </a:r>
            <a:r>
              <a:rPr lang="en-US" dirty="0">
                <a:cs typeface="Calibri"/>
              </a:rPr>
              <a:t>and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RI to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v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r the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</a:t>
            </a:r>
            <a:r>
              <a:rPr lang="en-US" dirty="0">
                <a:cs typeface="Calibri"/>
              </a:rPr>
              <a:t>u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l c</a:t>
            </a:r>
            <a:r>
              <a:rPr lang="en-US" spc="-5" dirty="0">
                <a:cs typeface="Calibri"/>
              </a:rPr>
              <a:t>os</a:t>
            </a:r>
            <a:r>
              <a:rPr lang="en-US" dirty="0">
                <a:cs typeface="Calibri"/>
              </a:rPr>
              <a:t>ts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for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l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pu</a:t>
            </a:r>
            <a:r>
              <a:rPr lang="en-US" spc="-5" dirty="0">
                <a:cs typeface="Calibri"/>
              </a:rPr>
              <a:t>r</a:t>
            </a:r>
            <a:r>
              <a:rPr lang="en-US" dirty="0">
                <a:cs typeface="Calibri"/>
              </a:rPr>
              <a:t>ch</a:t>
            </a:r>
            <a:r>
              <a:rPr lang="en-US" spc="-5" dirty="0">
                <a:cs typeface="Calibri"/>
              </a:rPr>
              <a:t>ase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 e</a:t>
            </a:r>
            <a:r>
              <a:rPr lang="en-US" dirty="0">
                <a:cs typeface="Calibri"/>
              </a:rPr>
              <a:t>qu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p</a:t>
            </a:r>
            <a:r>
              <a:rPr lang="en-US" spc="-5" dirty="0">
                <a:cs typeface="Calibri"/>
              </a:rPr>
              <a:t>me</a:t>
            </a:r>
            <a:r>
              <a:rPr lang="en-US" dirty="0">
                <a:cs typeface="Calibri"/>
              </a:rPr>
              <a:t>nt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om</a:t>
            </a:r>
            <a:r>
              <a:rPr lang="en-US" dirty="0">
                <a:cs typeface="Calibri"/>
              </a:rPr>
              <a:t>p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nts, industrial orders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and c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u</a:t>
            </a:r>
            <a:r>
              <a:rPr lang="en-US" spc="-5" dirty="0">
                <a:cs typeface="Calibri"/>
              </a:rPr>
              <a:t>m</a:t>
            </a:r>
            <a:r>
              <a:rPr lang="en-US" dirty="0">
                <a:cs typeface="Calibri"/>
              </a:rPr>
              <a:t>ab</a:t>
            </a:r>
            <a:r>
              <a:rPr lang="en-US" spc="-5" dirty="0">
                <a:cs typeface="Calibri"/>
              </a:rPr>
              <a:t>le</a:t>
            </a:r>
            <a:r>
              <a:rPr lang="en-US" dirty="0">
                <a:cs typeface="Calibri"/>
              </a:rPr>
              <a:t>s </a:t>
            </a:r>
            <a:r>
              <a:rPr lang="en-US" spc="-5" dirty="0">
                <a:cs typeface="Calibri"/>
              </a:rPr>
              <a:t>and in some cases also the personnel costs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spc="5" dirty="0">
                <a:cs typeface="Calibri"/>
              </a:rPr>
              <a:t>The RI will in general 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t</a:t>
            </a:r>
            <a:r>
              <a:rPr lang="en-US" spc="-20" dirty="0">
                <a:cs typeface="Calibri"/>
              </a:rPr>
              <a:t> be 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k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d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pay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for TF operational costs like costs for re</a:t>
            </a:r>
            <a:r>
              <a:rPr lang="en-US" dirty="0">
                <a:cs typeface="Calibri"/>
              </a:rPr>
              <a:t>ntal of premises, for overhead </a:t>
            </a:r>
            <a:r>
              <a:rPr lang="en-US" spc="-5" dirty="0">
                <a:cs typeface="Calibri"/>
              </a:rPr>
              <a:t>and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</a:t>
            </a:r>
            <a:r>
              <a:rPr lang="en-US" dirty="0">
                <a:cs typeface="Calibri"/>
              </a:rPr>
              <a:t>r </a:t>
            </a:r>
            <a:r>
              <a:rPr lang="en-US" spc="-5" dirty="0">
                <a:cs typeface="Calibri"/>
              </a:rPr>
              <a:t>depreciation of exis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ng</a:t>
            </a:r>
            <a:r>
              <a:rPr lang="en-US" spc="20" dirty="0">
                <a:cs typeface="Calibri"/>
              </a:rPr>
              <a:t> equipment </a:t>
            </a:r>
            <a:r>
              <a:rPr lang="en-US" spc="15" dirty="0">
                <a:cs typeface="Calibri"/>
              </a:rPr>
              <a:t>at the TF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TF-RI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-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p</a:t>
            </a:r>
            <a:r>
              <a:rPr lang="en-US" spc="-5" dirty="0">
                <a:cs typeface="Calibri"/>
              </a:rPr>
              <a:t>er</a:t>
            </a:r>
            <a:r>
              <a:rPr lang="en-US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has </a:t>
            </a:r>
            <a:r>
              <a:rPr lang="en-US" spc="-5" dirty="0">
                <a:cs typeface="Calibri"/>
              </a:rPr>
              <a:t>mor</a:t>
            </a:r>
            <a:r>
              <a:rPr lang="en-US" dirty="0">
                <a:cs typeface="Calibri"/>
              </a:rPr>
              <a:t>e a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cha</a:t>
            </a:r>
            <a:r>
              <a:rPr lang="en-US" spc="-5" dirty="0">
                <a:cs typeface="Calibri"/>
              </a:rPr>
              <a:t>r</a:t>
            </a:r>
            <a:r>
              <a:rPr lang="en-US" dirty="0">
                <a:cs typeface="Calibri"/>
              </a:rPr>
              <a:t>act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r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 c</a:t>
            </a:r>
            <a:r>
              <a:rPr lang="en-US" spc="-5" dirty="0">
                <a:cs typeface="Calibri"/>
              </a:rPr>
              <a:t>oll</a:t>
            </a:r>
            <a:r>
              <a:rPr lang="en-US" dirty="0">
                <a:cs typeface="Calibri"/>
              </a:rPr>
              <a:t>ab</a:t>
            </a:r>
            <a:r>
              <a:rPr lang="en-US" spc="-5" dirty="0">
                <a:cs typeface="Calibri"/>
              </a:rPr>
              <a:t>or</a:t>
            </a:r>
            <a:r>
              <a:rPr lang="en-US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 o</a:t>
            </a:r>
            <a:r>
              <a:rPr lang="en-US" dirty="0">
                <a:cs typeface="Calibri"/>
              </a:rPr>
              <a:t>f </a:t>
            </a:r>
            <a:r>
              <a:rPr lang="en-US" spc="-5" dirty="0">
                <a:cs typeface="Calibri"/>
              </a:rPr>
              <a:t>m</a:t>
            </a:r>
            <a:r>
              <a:rPr lang="en-US" dirty="0">
                <a:cs typeface="Calibri"/>
              </a:rPr>
              <a:t>utual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nt</a:t>
            </a:r>
            <a:r>
              <a:rPr lang="en-US" spc="-5" dirty="0">
                <a:cs typeface="Calibri"/>
              </a:rPr>
              <a:t>eres</a:t>
            </a:r>
            <a:r>
              <a:rPr lang="en-US" dirty="0">
                <a:cs typeface="Calibri"/>
              </a:rPr>
              <a:t>t</a:t>
            </a:r>
            <a:r>
              <a:rPr lang="en-US" spc="2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b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efi</a:t>
            </a:r>
            <a:r>
              <a:rPr lang="en-US" dirty="0">
                <a:cs typeface="Calibri"/>
              </a:rPr>
              <a:t>t rather than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that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 c</a:t>
            </a:r>
            <a:r>
              <a:rPr lang="en-US" spc="-5" dirty="0">
                <a:cs typeface="Calibri"/>
              </a:rPr>
              <a:t>ommer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al relation. </a:t>
            </a:r>
          </a:p>
          <a:p>
            <a:r>
              <a:rPr lang="en-US" spc="5" dirty="0">
                <a:cs typeface="Calibri"/>
              </a:rPr>
              <a:t>This is natural as the TFs are basically public service institutions and not commercial companies.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3DE77A5-C402-429A-BB62-962BDFA25984}"/>
              </a:ext>
            </a:extLst>
          </p:cNvPr>
          <p:cNvSpPr/>
          <p:nvPr/>
        </p:nvSpPr>
        <p:spPr>
          <a:xfrm>
            <a:off x="8641442" y="1655180"/>
            <a:ext cx="2910067" cy="4031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8D3F6-65C3-4504-9A51-F68823C80F04}"/>
              </a:ext>
            </a:extLst>
          </p:cNvPr>
          <p:cNvSpPr txBox="1"/>
          <p:nvPr/>
        </p:nvSpPr>
        <p:spPr>
          <a:xfrm>
            <a:off x="8353170" y="5862674"/>
            <a:ext cx="3482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Calibri"/>
              </a:rPr>
              <a:t>I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 s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u</a:t>
            </a:r>
            <a:r>
              <a:rPr lang="en-US" spc="-40" dirty="0">
                <a:cs typeface="Calibri"/>
              </a:rPr>
              <a:t>r</a:t>
            </a:r>
            <a:r>
              <a:rPr lang="en-US" spc="-20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e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f</a:t>
            </a:r>
            <a:r>
              <a:rPr lang="en-US" spc="-4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m</a:t>
            </a:r>
            <a:r>
              <a:rPr lang="en-US" spc="-10" dirty="0">
                <a:cs typeface="Calibri"/>
              </a:rPr>
              <a:t> INFN</a:t>
            </a:r>
            <a:r>
              <a:rPr lang="en-US" dirty="0">
                <a:cs typeface="Calibri"/>
              </a:rPr>
              <a:t> C</a:t>
            </a:r>
            <a:r>
              <a:rPr lang="en-US" spc="-10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t</a:t>
            </a:r>
            <a:r>
              <a:rPr lang="en-US" dirty="0">
                <a:cs typeface="Calibri"/>
              </a:rPr>
              <a:t>an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a being</a:t>
            </a:r>
            <a:endParaRPr lang="en-US" spc="-10" dirty="0">
              <a:cs typeface="Calibri"/>
            </a:endParaRPr>
          </a:p>
          <a:p>
            <a:pPr algn="ctr"/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-20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l</a:t>
            </a:r>
            <a:r>
              <a:rPr lang="en-US" spc="-5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d</a:t>
            </a:r>
            <a:r>
              <a:rPr lang="en-US" spc="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at</a:t>
            </a:r>
            <a:r>
              <a:rPr lang="en-US" spc="-15" dirty="0">
                <a:cs typeface="Calibri"/>
              </a:rPr>
              <a:t> E</a:t>
            </a:r>
            <a:r>
              <a:rPr lang="en-US" dirty="0">
                <a:cs typeface="Calibri"/>
              </a:rPr>
              <a:t>SS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E695F-A5FB-4874-AAD3-9F833440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867E8-312C-415F-AA2F-38A35093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C5104-16B9-4E07-B0D8-17984512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318A-A156-4B83-8586-5CDE4873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79" y="30984"/>
            <a:ext cx="11563864" cy="1325563"/>
          </a:xfrm>
        </p:spPr>
        <p:txBody>
          <a:bodyPr/>
          <a:lstStyle/>
          <a:p>
            <a:r>
              <a:rPr lang="en-US" dirty="0"/>
              <a:t>The TF-RI co-operation is not publicly recognized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2AFC-96F1-4AAE-A642-0C9CC144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979" y="1343818"/>
            <a:ext cx="6526428" cy="5341295"/>
          </a:xfrm>
        </p:spPr>
        <p:txBody>
          <a:bodyPr>
            <a:noAutofit/>
          </a:bodyPr>
          <a:lstStyle/>
          <a:p>
            <a:r>
              <a:rPr lang="en-US" sz="2600" spc="-5" dirty="0">
                <a:cs typeface="Calibri"/>
              </a:rPr>
              <a:t>The ge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er</a:t>
            </a:r>
            <a:r>
              <a:rPr lang="en-US" sz="2600" dirty="0">
                <a:cs typeface="Calibri"/>
              </a:rPr>
              <a:t>al pub</a:t>
            </a:r>
            <a:r>
              <a:rPr lang="en-US" sz="2600" spc="-5" dirty="0">
                <a:cs typeface="Calibri"/>
              </a:rPr>
              <a:t>li</a:t>
            </a:r>
            <a:r>
              <a:rPr lang="en-US" sz="2600" dirty="0">
                <a:cs typeface="Calibri"/>
              </a:rPr>
              <a:t>c as well as the funding authorities u</a:t>
            </a:r>
            <a:r>
              <a:rPr lang="en-US" sz="2600" spc="-5" dirty="0">
                <a:cs typeface="Calibri"/>
              </a:rPr>
              <a:t>s</a:t>
            </a:r>
            <a:r>
              <a:rPr lang="en-US" sz="2600" dirty="0">
                <a:cs typeface="Calibri"/>
              </a:rPr>
              <a:t>ua</a:t>
            </a:r>
            <a:r>
              <a:rPr lang="en-US" sz="2600" spc="-5" dirty="0">
                <a:cs typeface="Calibri"/>
              </a:rPr>
              <a:t>ll</a:t>
            </a:r>
            <a:r>
              <a:rPr lang="en-US" sz="2600" dirty="0">
                <a:cs typeface="Calibri"/>
              </a:rPr>
              <a:t>y</a:t>
            </a:r>
            <a:r>
              <a:rPr lang="en-US" sz="2600" spc="-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ha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dirty="0">
                <a:cs typeface="Calibri"/>
              </a:rPr>
              <a:t>e the und</a:t>
            </a:r>
            <a:r>
              <a:rPr lang="en-US" sz="2600" spc="-5" dirty="0">
                <a:cs typeface="Calibri"/>
              </a:rPr>
              <a:t>ers</a:t>
            </a:r>
            <a:r>
              <a:rPr lang="en-US" sz="2600" dirty="0">
                <a:cs typeface="Calibri"/>
              </a:rPr>
              <a:t>tand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ng</a:t>
            </a:r>
            <a:r>
              <a:rPr lang="en-US" sz="2600" spc="-3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that the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C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RN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LH</a:t>
            </a:r>
            <a:r>
              <a:rPr lang="en-US" sz="2600" dirty="0">
                <a:cs typeface="Calibri"/>
              </a:rPr>
              <a:t>C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and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ts upg</a:t>
            </a:r>
            <a:r>
              <a:rPr lang="en-US" sz="2600" spc="-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ad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, the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D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S</a:t>
            </a:r>
            <a:r>
              <a:rPr lang="en-US" sz="2600" spc="-5" dirty="0">
                <a:cs typeface="Calibri"/>
              </a:rPr>
              <a:t>Y'</a:t>
            </a:r>
            <a:r>
              <a:rPr lang="en-US" sz="2600" dirty="0">
                <a:cs typeface="Calibri"/>
              </a:rPr>
              <a:t>s</a:t>
            </a:r>
            <a:r>
              <a:rPr lang="en-US" sz="2600" spc="-2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XFEL</a:t>
            </a:r>
            <a:r>
              <a:rPr lang="en-US" sz="2600" spc="-1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and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SS's n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ut</a:t>
            </a:r>
            <a:r>
              <a:rPr lang="en-US" sz="2600" spc="-5" dirty="0">
                <a:cs typeface="Calibri"/>
              </a:rPr>
              <a:t>ro</a:t>
            </a:r>
            <a:r>
              <a:rPr lang="en-US" sz="2600" dirty="0">
                <a:cs typeface="Calibri"/>
              </a:rPr>
              <a:t>n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s</a:t>
            </a:r>
            <a:r>
              <a:rPr lang="en-US" sz="2600" dirty="0">
                <a:cs typeface="Calibri"/>
              </a:rPr>
              <a:t>pa</a:t>
            </a:r>
            <a:r>
              <a:rPr lang="en-US" sz="2600" spc="-5" dirty="0">
                <a:cs typeface="Calibri"/>
              </a:rPr>
              <a:t>ll</a:t>
            </a:r>
            <a:r>
              <a:rPr lang="en-US" sz="2600" dirty="0">
                <a:cs typeface="Calibri"/>
              </a:rPr>
              <a:t>at</a:t>
            </a:r>
            <a:r>
              <a:rPr lang="en-US" sz="2600" spc="-5" dirty="0">
                <a:cs typeface="Calibri"/>
              </a:rPr>
              <a:t>io</a:t>
            </a:r>
            <a:r>
              <a:rPr lang="en-US" sz="2600" dirty="0">
                <a:cs typeface="Calibri"/>
              </a:rPr>
              <a:t>n</a:t>
            </a:r>
            <a:r>
              <a:rPr lang="en-US" sz="2600" spc="1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so</a:t>
            </a:r>
            <a:r>
              <a:rPr lang="en-US" sz="2600" dirty="0">
                <a:cs typeface="Calibri"/>
              </a:rPr>
              <a:t>u</a:t>
            </a:r>
            <a:r>
              <a:rPr lang="en-US" sz="2600" spc="-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ce a</a:t>
            </a:r>
            <a:r>
              <a:rPr lang="en-US" sz="2600" spc="-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e bu</a:t>
            </a:r>
            <a:r>
              <a:rPr lang="en-US" sz="2600" spc="-5" dirty="0">
                <a:cs typeface="Calibri"/>
              </a:rPr>
              <a:t>il</a:t>
            </a:r>
            <a:r>
              <a:rPr lang="en-US" sz="2600" dirty="0">
                <a:cs typeface="Calibri"/>
              </a:rPr>
              <a:t>d by</a:t>
            </a:r>
            <a:r>
              <a:rPr lang="en-US" sz="2600" spc="-1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C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RN,</a:t>
            </a:r>
            <a:r>
              <a:rPr lang="en-US" sz="2600" spc="-3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XFEL</a:t>
            </a:r>
            <a:r>
              <a:rPr lang="en-US" sz="2600" spc="-2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and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SS,</a:t>
            </a:r>
            <a:r>
              <a:rPr lang="en-US" sz="2600" spc="-5" dirty="0">
                <a:cs typeface="Calibri"/>
              </a:rPr>
              <a:t> respectively, </a:t>
            </a:r>
            <a:r>
              <a:rPr lang="en-US" sz="2600" dirty="0">
                <a:cs typeface="Calibri"/>
              </a:rPr>
              <a:t>and</a:t>
            </a:r>
            <a:r>
              <a:rPr lang="en-US" sz="2600" spc="-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that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s a</a:t>
            </a:r>
            <a:r>
              <a:rPr lang="en-US" sz="2600" spc="-5" dirty="0">
                <a:cs typeface="Calibri"/>
              </a:rPr>
              <a:t>ll</a:t>
            </a:r>
            <a:r>
              <a:rPr lang="en-US" sz="2600" dirty="0">
                <a:cs typeface="Calibri"/>
              </a:rPr>
              <a:t>.</a:t>
            </a:r>
            <a:r>
              <a:rPr lang="en-US" sz="2600" spc="10" dirty="0">
                <a:cs typeface="Calibri"/>
              </a:rPr>
              <a:t> </a:t>
            </a:r>
          </a:p>
          <a:p>
            <a:r>
              <a:rPr lang="en-US" sz="2600" spc="-5" dirty="0">
                <a:cs typeface="Calibri"/>
              </a:rPr>
              <a:t>T</a:t>
            </a:r>
            <a:r>
              <a:rPr lang="en-US" sz="2600" dirty="0">
                <a:cs typeface="Calibri"/>
              </a:rPr>
              <a:t>he </a:t>
            </a:r>
            <a:r>
              <a:rPr lang="en-US" sz="2600" spc="-5" dirty="0">
                <a:cs typeface="Calibri"/>
              </a:rPr>
              <a:t>ex</a:t>
            </a:r>
            <a:r>
              <a:rPr lang="en-US" sz="2600" dirty="0">
                <a:cs typeface="Calibri"/>
              </a:rPr>
              <a:t>t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si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dirty="0">
                <a:cs typeface="Calibri"/>
              </a:rPr>
              <a:t>e</a:t>
            </a:r>
            <a:r>
              <a:rPr lang="en-US" sz="2600" spc="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and</a:t>
            </a:r>
            <a:r>
              <a:rPr lang="en-US" sz="2600" spc="-5" dirty="0">
                <a:cs typeface="Calibri"/>
              </a:rPr>
              <a:t> i</a:t>
            </a:r>
            <a:r>
              <a:rPr lang="en-US" sz="2600" dirty="0">
                <a:cs typeface="Calibri"/>
              </a:rPr>
              <a:t>nt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si</a:t>
            </a:r>
            <a:r>
              <a:rPr lang="en-US" sz="2600" spc="-10" dirty="0">
                <a:cs typeface="Calibri"/>
              </a:rPr>
              <a:t>v</a:t>
            </a:r>
            <a:r>
              <a:rPr lang="en-US" sz="2600" dirty="0">
                <a:cs typeface="Calibri"/>
              </a:rPr>
              <a:t>e</a:t>
            </a:r>
            <a:r>
              <a:rPr lang="en-US" sz="2600" spc="1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nt</a:t>
            </a:r>
            <a:r>
              <a:rPr lang="en-US" sz="2600" spc="-5" dirty="0">
                <a:cs typeface="Calibri"/>
              </a:rPr>
              <a:t>er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l</a:t>
            </a:r>
            <a:r>
              <a:rPr lang="en-US" sz="2600" dirty="0">
                <a:cs typeface="Calibri"/>
              </a:rPr>
              <a:t>ay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existing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b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t</a:t>
            </a:r>
            <a:r>
              <a:rPr lang="en-US" sz="2600" spc="-5" dirty="0">
                <a:cs typeface="Calibri"/>
              </a:rPr>
              <a:t>wee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 the RIs and </a:t>
            </a:r>
            <a:r>
              <a:rPr lang="en-US" sz="2600" dirty="0">
                <a:cs typeface="Calibri"/>
              </a:rPr>
              <a:t>a</a:t>
            </a:r>
            <a:r>
              <a:rPr lang="en-US" sz="2600" spc="-5" dirty="0">
                <a:cs typeface="Calibri"/>
              </a:rPr>
              <a:t>l</a:t>
            </a:r>
            <a:r>
              <a:rPr lang="en-US" sz="2600" dirty="0">
                <a:cs typeface="Calibri"/>
              </a:rPr>
              <a:t>l</a:t>
            </a:r>
            <a:r>
              <a:rPr lang="en-US" sz="2600" spc="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the </a:t>
            </a:r>
            <a:r>
              <a:rPr lang="en-US" sz="2600" spc="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u</a:t>
            </a:r>
            <a:r>
              <a:rPr lang="en-US" sz="2600" spc="-5" dirty="0">
                <a:cs typeface="Calibri"/>
              </a:rPr>
              <a:t>ro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an TFs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</a:t>
            </a:r>
            <a:r>
              <a:rPr lang="en-US" sz="2600" spc="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c</a:t>
            </a:r>
            <a:r>
              <a:rPr lang="en-US" sz="2600" spc="-5" dirty="0">
                <a:cs typeface="Calibri"/>
              </a:rPr>
              <a:t>oll</a:t>
            </a:r>
            <a:r>
              <a:rPr lang="en-US" sz="2600" dirty="0">
                <a:cs typeface="Calibri"/>
              </a:rPr>
              <a:t>ab</a:t>
            </a:r>
            <a:r>
              <a:rPr lang="en-US" sz="2600" spc="-5" dirty="0">
                <a:cs typeface="Calibri"/>
              </a:rPr>
              <a:t>or</a:t>
            </a:r>
            <a:r>
              <a:rPr lang="en-US" sz="2600" dirty="0">
                <a:cs typeface="Calibri"/>
              </a:rPr>
              <a:t>at</a:t>
            </a:r>
            <a:r>
              <a:rPr lang="en-US" sz="2600" spc="-5" dirty="0">
                <a:cs typeface="Calibri"/>
              </a:rPr>
              <a:t>io</a:t>
            </a:r>
            <a:r>
              <a:rPr lang="en-US" sz="2600" dirty="0">
                <a:cs typeface="Calibri"/>
              </a:rPr>
              <a:t>n</a:t>
            </a:r>
            <a:r>
              <a:rPr lang="en-US" sz="2600" spc="-5" dirty="0">
                <a:cs typeface="Calibri"/>
              </a:rPr>
              <a:t> wi</a:t>
            </a:r>
            <a:r>
              <a:rPr lang="en-US" sz="2600" dirty="0">
                <a:cs typeface="Calibri"/>
              </a:rPr>
              <a:t>th</a:t>
            </a:r>
            <a:r>
              <a:rPr lang="en-US" sz="2600" spc="5" dirty="0">
                <a:cs typeface="Calibri"/>
              </a:rPr>
              <a:t> E</a:t>
            </a:r>
            <a:r>
              <a:rPr lang="en-US" sz="2600" dirty="0">
                <a:cs typeface="Calibri"/>
              </a:rPr>
              <a:t>u</a:t>
            </a:r>
            <a:r>
              <a:rPr lang="en-US" sz="2600" spc="-5" dirty="0">
                <a:cs typeface="Calibri"/>
              </a:rPr>
              <a:t>ro</a:t>
            </a:r>
            <a:r>
              <a:rPr lang="en-US" sz="2600" dirty="0">
                <a:cs typeface="Calibri"/>
              </a:rPr>
              <a:t>p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an </a:t>
            </a:r>
            <a:r>
              <a:rPr lang="en-US" sz="2600" spc="-5" dirty="0">
                <a:cs typeface="Calibri"/>
              </a:rPr>
              <a:t>Hi</a:t>
            </a:r>
            <a:r>
              <a:rPr lang="en-US" sz="2600" dirty="0">
                <a:cs typeface="Calibri"/>
              </a:rPr>
              <a:t>gh</a:t>
            </a:r>
            <a:r>
              <a:rPr lang="en-US" sz="2600" spc="-5" dirty="0">
                <a:cs typeface="Calibri"/>
              </a:rPr>
              <a:t>-Te</a:t>
            </a:r>
            <a:r>
              <a:rPr lang="en-US" sz="2600" dirty="0">
                <a:cs typeface="Calibri"/>
              </a:rPr>
              <a:t>ch</a:t>
            </a:r>
            <a:r>
              <a:rPr lang="en-US" sz="2600" spc="-5" dirty="0">
                <a:cs typeface="Calibri"/>
              </a:rPr>
              <a:t> I</a:t>
            </a:r>
            <a:r>
              <a:rPr lang="en-US" sz="2600" dirty="0">
                <a:cs typeface="Calibri"/>
              </a:rPr>
              <a:t>ndu</a:t>
            </a:r>
            <a:r>
              <a:rPr lang="en-US" sz="2600" spc="-5" dirty="0">
                <a:cs typeface="Calibri"/>
              </a:rPr>
              <a:t>s</a:t>
            </a:r>
            <a:r>
              <a:rPr lang="en-US" sz="2600" dirty="0">
                <a:cs typeface="Calibri"/>
              </a:rPr>
              <a:t>t</a:t>
            </a:r>
            <a:r>
              <a:rPr lang="en-US" sz="2600" spc="-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y</a:t>
            </a:r>
            <a:r>
              <a:rPr lang="en-US" sz="2600" spc="-20" dirty="0">
                <a:cs typeface="Calibri"/>
              </a:rPr>
              <a:t> 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s to a</a:t>
            </a:r>
            <a:r>
              <a:rPr lang="en-US" sz="2600" spc="-10" dirty="0">
                <a:cs typeface="Calibri"/>
              </a:rPr>
              <a:t> v</a:t>
            </a:r>
            <a:r>
              <a:rPr lang="en-US" sz="2600" dirty="0">
                <a:cs typeface="Calibri"/>
              </a:rPr>
              <a:t>a</a:t>
            </a:r>
            <a:r>
              <a:rPr lang="en-US" sz="2600" spc="-5" dirty="0">
                <a:cs typeface="Calibri"/>
              </a:rPr>
              <a:t>r</a:t>
            </a:r>
            <a:r>
              <a:rPr lang="en-US" sz="2600" dirty="0">
                <a:cs typeface="Calibri"/>
              </a:rPr>
              <a:t>y</a:t>
            </a:r>
            <a:r>
              <a:rPr lang="en-US" sz="2600" spc="-5" dirty="0">
                <a:cs typeface="Calibri"/>
              </a:rPr>
              <a:t>i</a:t>
            </a:r>
            <a:r>
              <a:rPr lang="en-US" sz="2600" dirty="0">
                <a:cs typeface="Calibri"/>
              </a:rPr>
              <a:t>ng</a:t>
            </a:r>
            <a:r>
              <a:rPr lang="en-US" sz="2600" spc="-5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d</a:t>
            </a:r>
            <a:r>
              <a:rPr lang="en-US" sz="2600" spc="-5" dirty="0">
                <a:cs typeface="Calibri"/>
              </a:rPr>
              <a:t>e</a:t>
            </a:r>
            <a:r>
              <a:rPr lang="en-US" sz="2600" dirty="0">
                <a:cs typeface="Calibri"/>
              </a:rPr>
              <a:t>g</a:t>
            </a:r>
            <a:r>
              <a:rPr lang="en-US" sz="2600" spc="-5" dirty="0">
                <a:cs typeface="Calibri"/>
              </a:rPr>
              <a:t>re</a:t>
            </a:r>
            <a:r>
              <a:rPr lang="en-US" sz="2600" dirty="0">
                <a:cs typeface="Calibri"/>
              </a:rPr>
              <a:t>e</a:t>
            </a:r>
            <a:r>
              <a:rPr lang="en-US" sz="2600" spc="-1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unkn</a:t>
            </a:r>
            <a:r>
              <a:rPr lang="en-US" sz="2600" spc="-5" dirty="0">
                <a:cs typeface="Calibri"/>
              </a:rPr>
              <a:t>ow</a:t>
            </a:r>
            <a:r>
              <a:rPr lang="en-US" sz="2600" dirty="0">
                <a:cs typeface="Calibri"/>
              </a:rPr>
              <a:t>n.</a:t>
            </a:r>
          </a:p>
          <a:p>
            <a:r>
              <a:rPr lang="en-US" sz="2600" dirty="0">
                <a:cs typeface="Calibri"/>
              </a:rPr>
              <a:t>It is essential for the sustainability of the TFs that this important TF-RI interrelation and its conditions be generally known and recognized. </a:t>
            </a:r>
            <a:endParaRPr lang="en-US" sz="2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4DAAAD6-6DDB-4C2F-9BCE-BCCA69911F9D}"/>
              </a:ext>
            </a:extLst>
          </p:cNvPr>
          <p:cNvSpPr/>
          <p:nvPr/>
        </p:nvSpPr>
        <p:spPr>
          <a:xfrm>
            <a:off x="7533503" y="1934493"/>
            <a:ext cx="4398262" cy="3325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8F533-D28E-4110-97FA-5215A82A63A1}"/>
              </a:ext>
            </a:extLst>
          </p:cNvPr>
          <p:cNvSpPr txBox="1"/>
          <p:nvPr/>
        </p:nvSpPr>
        <p:spPr>
          <a:xfrm>
            <a:off x="7459736" y="5514640"/>
            <a:ext cx="454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>
                <a:cs typeface="Calibri"/>
              </a:rPr>
              <a:t>C</a:t>
            </a:r>
            <a:r>
              <a:rPr lang="en-US" dirty="0">
                <a:cs typeface="Calibri"/>
              </a:rPr>
              <a:t>-band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20" dirty="0">
                <a:cs typeface="Calibri"/>
              </a:rPr>
              <a:t>cc</a:t>
            </a:r>
            <a:r>
              <a:rPr lang="en-US" spc="-10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e</a:t>
            </a:r>
            <a:r>
              <a:rPr lang="en-US" spc="-50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g</a:t>
            </a:r>
            <a:r>
              <a:rPr lang="en-US" spc="1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</a:t>
            </a:r>
            <a:r>
              <a:rPr lang="en-US" spc="-15" dirty="0">
                <a:cs typeface="Calibri"/>
              </a:rPr>
              <a:t>tr</a:t>
            </a:r>
            <a:r>
              <a:rPr lang="en-US" spc="-10" dirty="0">
                <a:cs typeface="Calibri"/>
              </a:rPr>
              <a:t>u</a:t>
            </a:r>
            <a:r>
              <a:rPr lang="en-US" spc="-2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t</a:t>
            </a:r>
            <a:r>
              <a:rPr lang="en-US" dirty="0">
                <a:cs typeface="Calibri"/>
              </a:rPr>
              <a:t>u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s</a:t>
            </a:r>
            <a:r>
              <a:rPr lang="en-US" spc="15" dirty="0">
                <a:cs typeface="Calibri"/>
              </a:rPr>
              <a:t> </a:t>
            </a:r>
            <a:r>
              <a:rPr lang="en-US" spc="-4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dirty="0">
                <a:cs typeface="Calibri"/>
              </a:rPr>
              <a:t>and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</a:t>
            </a:r>
            <a:r>
              <a:rPr lang="en-US" dirty="0">
                <a:cs typeface="Calibri"/>
              </a:rPr>
              <a:t>SI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4C588-93C7-4139-A0F3-08689676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AC7B4-ACF9-4E1E-829B-215B3DBD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DFDCB-FA13-449F-8BD6-A11F320C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944B-AB1F-4342-A518-72A3F40C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21" y="311959"/>
            <a:ext cx="10515600" cy="1325563"/>
          </a:xfrm>
        </p:spPr>
        <p:txBody>
          <a:bodyPr/>
          <a:lstStyle/>
          <a:p>
            <a:r>
              <a:rPr lang="en-US" dirty="0"/>
              <a:t>What needs to be made generally recognized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9021-2223-40CA-A6B5-D8F787637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7125182" cy="4667250"/>
          </a:xfrm>
        </p:spPr>
        <p:txBody>
          <a:bodyPr>
            <a:normAutofit lnSpcReduction="10000"/>
          </a:bodyPr>
          <a:lstStyle/>
          <a:p>
            <a:r>
              <a:rPr lang="en-US" spc="-5" dirty="0">
                <a:cs typeface="Calibri"/>
              </a:rPr>
              <a:t>Ex</a:t>
            </a:r>
            <a:r>
              <a:rPr lang="en-US" dirty="0">
                <a:cs typeface="Calibri"/>
              </a:rPr>
              <a:t>p</a:t>
            </a:r>
            <a:r>
              <a:rPr lang="en-US" spc="-5" dirty="0">
                <a:cs typeface="Calibri"/>
              </a:rPr>
              <a:t>erime</a:t>
            </a:r>
            <a:r>
              <a:rPr lang="en-US" dirty="0">
                <a:cs typeface="Calibri"/>
              </a:rPr>
              <a:t>ntal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funda</a:t>
            </a:r>
            <a:r>
              <a:rPr lang="en-US" spc="-5" dirty="0">
                <a:cs typeface="Calibri"/>
              </a:rPr>
              <a:t>me</a:t>
            </a:r>
            <a:r>
              <a:rPr lang="en-US" dirty="0">
                <a:cs typeface="Calibri"/>
              </a:rPr>
              <a:t>ntal 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ie</a:t>
            </a:r>
            <a:r>
              <a:rPr lang="en-US" dirty="0">
                <a:cs typeface="Calibri"/>
              </a:rPr>
              <a:t>nce,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</a:t>
            </a:r>
            <a:r>
              <a:rPr lang="en-US" dirty="0">
                <a:cs typeface="Calibri"/>
              </a:rPr>
              <a:t>h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ch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has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si</a:t>
            </a:r>
            <a:r>
              <a:rPr lang="en-US" dirty="0">
                <a:cs typeface="Calibri"/>
              </a:rPr>
              <a:t>nce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the R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na</a:t>
            </a:r>
            <a:r>
              <a:rPr lang="en-US" spc="-5" dirty="0">
                <a:cs typeface="Calibri"/>
              </a:rPr>
              <a:t>iss</a:t>
            </a:r>
            <a:r>
              <a:rPr lang="en-US" dirty="0">
                <a:cs typeface="Calibri"/>
              </a:rPr>
              <a:t>ance</a:t>
            </a:r>
            <a:r>
              <a:rPr lang="en-US" spc="15" dirty="0">
                <a:cs typeface="Calibri"/>
              </a:rPr>
              <a:t> </a:t>
            </a:r>
            <a:r>
              <a:rPr lang="en-US" dirty="0">
                <a:cs typeface="Calibri"/>
              </a:rPr>
              <a:t>b</a:t>
            </a:r>
            <a:r>
              <a:rPr lang="en-US" spc="-5" dirty="0">
                <a:cs typeface="Calibri"/>
              </a:rPr>
              <a:t>ee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the </a:t>
            </a:r>
            <a:r>
              <a:rPr lang="en-US" i="1" spc="-5" dirty="0">
                <a:cs typeface="Calibri"/>
              </a:rPr>
              <a:t>l</a:t>
            </a:r>
            <a:r>
              <a:rPr lang="en-US" i="1" dirty="0">
                <a:cs typeface="Calibri"/>
              </a:rPr>
              <a:t>ong</a:t>
            </a:r>
            <a:r>
              <a:rPr lang="en-US" i="1" spc="-5" dirty="0">
                <a:cs typeface="Calibri"/>
              </a:rPr>
              <a:t>-</a:t>
            </a:r>
            <a:r>
              <a:rPr lang="en-US" i="1" dirty="0">
                <a:cs typeface="Calibri"/>
              </a:rPr>
              <a:t>te</a:t>
            </a:r>
            <a:r>
              <a:rPr lang="en-US" i="1" spc="-5" dirty="0">
                <a:cs typeface="Calibri"/>
              </a:rPr>
              <a:t>r</a:t>
            </a:r>
            <a:r>
              <a:rPr lang="en-US" i="1" dirty="0">
                <a:cs typeface="Calibri"/>
              </a:rPr>
              <a:t>m</a:t>
            </a:r>
            <a:r>
              <a:rPr lang="en-US" i="1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ri</a:t>
            </a:r>
            <a:r>
              <a:rPr lang="en-US" spc="-10" dirty="0">
                <a:cs typeface="Calibri"/>
              </a:rPr>
              <a:t>v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r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 the Western World’s t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chn</a:t>
            </a:r>
            <a:r>
              <a:rPr lang="en-US" spc="-5" dirty="0">
                <a:cs typeface="Calibri"/>
              </a:rPr>
              <a:t>olo</a:t>
            </a:r>
            <a:r>
              <a:rPr lang="en-US" dirty="0">
                <a:cs typeface="Calibri"/>
              </a:rPr>
              <a:t>g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cal and economic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leadership in the World,</a:t>
            </a:r>
            <a:r>
              <a:rPr lang="en-US" spc="-20" dirty="0">
                <a:cs typeface="Calibri"/>
              </a:rPr>
              <a:t> nowadays requires </a:t>
            </a:r>
            <a:r>
              <a:rPr lang="en-US" spc="-5" dirty="0">
                <a:cs typeface="Calibri"/>
              </a:rPr>
              <a:t>RIs that </a:t>
            </a:r>
            <a:r>
              <a:rPr lang="en-US" dirty="0">
                <a:cs typeface="Calibri"/>
              </a:rPr>
              <a:t>ha</a:t>
            </a:r>
            <a:r>
              <a:rPr lang="en-US" spc="-10" dirty="0">
                <a:cs typeface="Calibri"/>
              </a:rPr>
              <a:t>v</a:t>
            </a:r>
            <a:r>
              <a:rPr lang="en-US" dirty="0">
                <a:cs typeface="Calibri"/>
              </a:rPr>
              <a:t>e b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om</a:t>
            </a:r>
            <a:r>
              <a:rPr lang="en-US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o 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r</a:t>
            </a:r>
            <a:r>
              <a:rPr lang="en-US" dirty="0">
                <a:cs typeface="Calibri"/>
              </a:rPr>
              <a:t>ge and c</a:t>
            </a:r>
            <a:r>
              <a:rPr lang="en-US" spc="-5" dirty="0">
                <a:cs typeface="Calibri"/>
              </a:rPr>
              <a:t>om</a:t>
            </a:r>
            <a:r>
              <a:rPr lang="en-US" dirty="0">
                <a:cs typeface="Calibri"/>
              </a:rPr>
              <a:t>p</a:t>
            </a:r>
            <a:r>
              <a:rPr lang="en-US" spc="-5" dirty="0">
                <a:cs typeface="Calibri"/>
              </a:rPr>
              <a:t>le</a:t>
            </a:r>
            <a:r>
              <a:rPr lang="en-US" dirty="0">
                <a:cs typeface="Calibri"/>
              </a:rPr>
              <a:t>x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that th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y</a:t>
            </a:r>
            <a:r>
              <a:rPr lang="en-US" spc="-5" dirty="0">
                <a:cs typeface="Calibri"/>
              </a:rPr>
              <a:t> need</a:t>
            </a:r>
            <a:r>
              <a:rPr lang="en-US" dirty="0">
                <a:cs typeface="Calibri"/>
              </a:rPr>
              <a:t> the support of all European </a:t>
            </a:r>
            <a:r>
              <a:rPr lang="en-US" spc="-5" dirty="0">
                <a:cs typeface="Calibri"/>
              </a:rPr>
              <a:t>TFs </a:t>
            </a:r>
            <a:r>
              <a:rPr lang="en-US" dirty="0">
                <a:cs typeface="Calibri"/>
              </a:rPr>
              <a:t>and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Hi</a:t>
            </a:r>
            <a:r>
              <a:rPr lang="en-US" dirty="0">
                <a:cs typeface="Calibri"/>
              </a:rPr>
              <a:t>g</a:t>
            </a:r>
            <a:r>
              <a:rPr lang="en-US" spc="5" dirty="0">
                <a:cs typeface="Calibri"/>
              </a:rPr>
              <a:t>h</a:t>
            </a:r>
            <a:r>
              <a:rPr lang="en-US" spc="-5" dirty="0">
                <a:cs typeface="Calibri"/>
              </a:rPr>
              <a:t>-Te</a:t>
            </a:r>
            <a:r>
              <a:rPr lang="en-US" dirty="0">
                <a:cs typeface="Calibri"/>
              </a:rPr>
              <a:t>ch</a:t>
            </a:r>
            <a:r>
              <a:rPr lang="en-US" spc="-5" dirty="0">
                <a:cs typeface="Calibri"/>
              </a:rPr>
              <a:t> I</a:t>
            </a:r>
            <a:r>
              <a:rPr lang="en-US" dirty="0">
                <a:cs typeface="Calibri"/>
              </a:rPr>
              <a:t>ndu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ry.</a:t>
            </a:r>
          </a:p>
          <a:p>
            <a:r>
              <a:rPr lang="en-US" spc="-5" dirty="0">
                <a:cs typeface="Calibri"/>
              </a:rPr>
              <a:t>This is made particularly important by the fact that Europe’s  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chn</a:t>
            </a:r>
            <a:r>
              <a:rPr lang="en-US" spc="-5" dirty="0">
                <a:cs typeface="Calibri"/>
              </a:rPr>
              <a:t>olo</a:t>
            </a:r>
            <a:r>
              <a:rPr lang="en-US" dirty="0">
                <a:cs typeface="Calibri"/>
              </a:rPr>
              <a:t>g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cal and economic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leadership i</a:t>
            </a:r>
            <a:r>
              <a:rPr lang="en-US" dirty="0">
                <a:cs typeface="Calibri"/>
              </a:rPr>
              <a:t>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currently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serio</a:t>
            </a:r>
            <a:r>
              <a:rPr lang="en-US" dirty="0">
                <a:cs typeface="Calibri"/>
              </a:rPr>
              <a:t>u</a:t>
            </a:r>
            <a:r>
              <a:rPr lang="en-US" spc="-5" dirty="0">
                <a:cs typeface="Calibri"/>
              </a:rPr>
              <a:t>sl</a:t>
            </a:r>
            <a:r>
              <a:rPr lang="en-US" dirty="0">
                <a:cs typeface="Calibri"/>
              </a:rPr>
              <a:t>y ch</a:t>
            </a:r>
            <a:r>
              <a:rPr lang="en-US" spc="-5" dirty="0">
                <a:cs typeface="Calibri"/>
              </a:rPr>
              <a:t>alle</a:t>
            </a:r>
            <a:r>
              <a:rPr lang="en-US" dirty="0">
                <a:cs typeface="Calibri"/>
              </a:rPr>
              <a:t>nged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by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th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upco</a:t>
            </a:r>
            <a:r>
              <a:rPr lang="en-US" spc="-5" dirty="0">
                <a:cs typeface="Calibri"/>
              </a:rPr>
              <a:t>mi</a:t>
            </a:r>
            <a:r>
              <a:rPr lang="en-US" dirty="0">
                <a:cs typeface="Calibri"/>
              </a:rPr>
              <a:t>ng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</a:t>
            </a:r>
            <a:r>
              <a:rPr lang="en-US" dirty="0">
                <a:cs typeface="Calibri"/>
              </a:rPr>
              <a:t>aj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re</a:t>
            </a:r>
            <a:r>
              <a:rPr lang="en-US" dirty="0">
                <a:cs typeface="Calibri"/>
              </a:rPr>
              <a:t>g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ns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the </a:t>
            </a:r>
            <a:r>
              <a:rPr lang="en-US" spc="-5" dirty="0">
                <a:cs typeface="Calibri"/>
              </a:rPr>
              <a:t>worl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 li</a:t>
            </a:r>
            <a:r>
              <a:rPr lang="en-US" dirty="0">
                <a:cs typeface="Calibri"/>
              </a:rPr>
              <a:t>ke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</a:t>
            </a:r>
            <a:r>
              <a:rPr lang="en-US" dirty="0">
                <a:cs typeface="Calibri"/>
              </a:rPr>
              <a:t>h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na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and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nd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a.</a:t>
            </a:r>
            <a:r>
              <a:rPr lang="en-US" spc="-10" dirty="0">
                <a:cs typeface="Calibri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6C48C-07C4-48C6-A62E-333AA570A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7" b="19295"/>
          <a:stretch/>
        </p:blipFill>
        <p:spPr>
          <a:xfrm>
            <a:off x="8573079" y="1736524"/>
            <a:ext cx="2446019" cy="3657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F9DFB-C748-49A9-A988-D7DC74E8474E}"/>
              </a:ext>
            </a:extLst>
          </p:cNvPr>
          <p:cNvSpPr txBox="1"/>
          <p:nvPr/>
        </p:nvSpPr>
        <p:spPr>
          <a:xfrm>
            <a:off x="8272770" y="5439369"/>
            <a:ext cx="3246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-5" dirty="0">
                <a:cs typeface="Calibri"/>
              </a:rPr>
              <a:t>W</a:t>
            </a:r>
            <a:r>
              <a:rPr lang="en-US" spc="-10" dirty="0">
                <a:cs typeface="Calibri"/>
              </a:rPr>
              <a:t>i</a:t>
            </a:r>
            <a:r>
              <a:rPr lang="en-US" dirty="0">
                <a:cs typeface="Calibri"/>
              </a:rPr>
              <a:t>nd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g</a:t>
            </a:r>
            <a:r>
              <a:rPr lang="en-US" spc="3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 a C</a:t>
            </a:r>
            <a:r>
              <a:rPr lang="en-US" spc="10" dirty="0">
                <a:cs typeface="Calibri"/>
              </a:rPr>
              <a:t>C</a:t>
            </a:r>
            <a:r>
              <a:rPr lang="en-US" dirty="0">
                <a:cs typeface="Calibri"/>
              </a:rPr>
              <a:t>T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r</a:t>
            </a:r>
            <a:r>
              <a:rPr lang="en-US" dirty="0">
                <a:cs typeface="Calibri"/>
              </a:rPr>
              <a:t>b</a:t>
            </a:r>
            <a:r>
              <a:rPr lang="en-US" spc="-10" dirty="0">
                <a:cs typeface="Calibri"/>
              </a:rPr>
              <a:t>it</a:t>
            </a:r>
            <a:r>
              <a:rPr lang="en-US" spc="10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r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c</a:t>
            </a:r>
            <a:r>
              <a:rPr lang="en-US" spc="-25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 </a:t>
            </a:r>
          </a:p>
          <a:p>
            <a:pPr algn="ctr"/>
            <a:r>
              <a:rPr lang="en-US" dirty="0">
                <a:cs typeface="Calibri"/>
              </a:rPr>
              <a:t>d</a:t>
            </a:r>
            <a:r>
              <a:rPr lang="en-US" spc="-10" dirty="0">
                <a:cs typeface="Calibri"/>
              </a:rPr>
              <a:t>i</a:t>
            </a:r>
            <a:r>
              <a:rPr lang="en-US" dirty="0">
                <a:cs typeface="Calibri"/>
              </a:rPr>
              <a:t>p</a:t>
            </a:r>
            <a:r>
              <a:rPr lang="en-US" spc="-5" dirty="0">
                <a:cs typeface="Calibri"/>
              </a:rPr>
              <a:t>ol</a:t>
            </a:r>
            <a:r>
              <a:rPr lang="en-US" spc="-10" dirty="0">
                <a:cs typeface="Calibri"/>
              </a:rPr>
              <a:t>e</a:t>
            </a:r>
            <a:r>
              <a:rPr lang="en-US" spc="25" dirty="0">
                <a:cs typeface="Calibri"/>
              </a:rPr>
              <a:t> </a:t>
            </a:r>
            <a:r>
              <a:rPr lang="en-US" dirty="0">
                <a:cs typeface="Calibri"/>
              </a:rPr>
              <a:t>p</a:t>
            </a:r>
            <a:r>
              <a:rPr lang="en-US" spc="-4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o</a:t>
            </a:r>
            <a:r>
              <a:rPr lang="en-US" spc="-25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y</a:t>
            </a:r>
            <a:r>
              <a:rPr lang="en-US" dirty="0">
                <a:cs typeface="Calibri"/>
              </a:rPr>
              <a:t>p</a:t>
            </a:r>
            <a:r>
              <a:rPr lang="en-US" spc="-10" dirty="0">
                <a:cs typeface="Calibri"/>
              </a:rPr>
              <a:t>e</a:t>
            </a:r>
            <a:r>
              <a:rPr lang="en-US" spc="5" dirty="0">
                <a:cs typeface="Calibri"/>
              </a:rPr>
              <a:t> for HL-LHC </a:t>
            </a:r>
            <a:r>
              <a:rPr lang="en-US" spc="-35" dirty="0">
                <a:cs typeface="Calibri"/>
              </a:rPr>
              <a:t>at</a:t>
            </a:r>
          </a:p>
          <a:p>
            <a:pPr algn="ctr"/>
            <a:r>
              <a:rPr lang="en-US" spc="-35" dirty="0">
                <a:cs typeface="Calibri"/>
              </a:rPr>
              <a:t> the </a:t>
            </a:r>
            <a:r>
              <a:rPr lang="en-US" spc="-35" dirty="0" err="1">
                <a:cs typeface="Calibri"/>
              </a:rPr>
              <a:t>Scanditronix</a:t>
            </a:r>
            <a:r>
              <a:rPr lang="en-US" spc="-35" dirty="0">
                <a:cs typeface="Calibri"/>
              </a:rPr>
              <a:t> AB company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B99FD-5121-4CFC-9343-5BE315D5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C93C0-6555-4DE7-B805-B0CC8A94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5DFC-4F0B-4A37-BCE0-F116A7AF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F50B-4BFD-406E-B384-EFF8477B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26"/>
            <a:ext cx="11169570" cy="1325563"/>
          </a:xfrm>
        </p:spPr>
        <p:txBody>
          <a:bodyPr/>
          <a:lstStyle/>
          <a:p>
            <a:r>
              <a:rPr lang="en-US" dirty="0"/>
              <a:t>The different roles of the ILOs and the 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3B24-4ECF-47F6-8150-7D143F03B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9597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ndu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ri</a:t>
            </a:r>
            <a:r>
              <a:rPr lang="en-US" dirty="0">
                <a:cs typeface="Calibri"/>
              </a:rPr>
              <a:t>al </a:t>
            </a:r>
            <a:r>
              <a:rPr lang="en-US" spc="-5" dirty="0">
                <a:cs typeface="Calibri"/>
              </a:rPr>
              <a:t>Li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iso</a:t>
            </a:r>
            <a:r>
              <a:rPr lang="en-US" dirty="0">
                <a:cs typeface="Calibri"/>
              </a:rPr>
              <a:t>n</a:t>
            </a:r>
            <a:r>
              <a:rPr lang="en-US" spc="5" dirty="0">
                <a:cs typeface="Calibri"/>
              </a:rPr>
              <a:t> O</a:t>
            </a:r>
            <a:r>
              <a:rPr lang="en-US" spc="-5" dirty="0">
                <a:cs typeface="Calibri"/>
              </a:rPr>
              <a:t>ffi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er</a:t>
            </a:r>
            <a:r>
              <a:rPr lang="en-US" dirty="0">
                <a:cs typeface="Calibri"/>
              </a:rPr>
              <a:t>s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dirty="0">
                <a:cs typeface="Calibri"/>
              </a:rPr>
              <a:t>gan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ze product overviews and </a:t>
            </a:r>
            <a:r>
              <a:rPr lang="en-US" spc="-5" dirty="0">
                <a:cs typeface="Calibri"/>
              </a:rPr>
              <a:t>re</a:t>
            </a:r>
            <a:r>
              <a:rPr lang="en-US" dirty="0">
                <a:cs typeface="Calibri"/>
              </a:rPr>
              <a:t>gu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ar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form</a:t>
            </a:r>
            <a:r>
              <a:rPr lang="en-US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 meeting</a:t>
            </a:r>
            <a:r>
              <a:rPr lang="en-US" dirty="0">
                <a:cs typeface="Calibri"/>
              </a:rPr>
              <a:t>s </a:t>
            </a:r>
            <a:r>
              <a:rPr lang="en-US" spc="-5" dirty="0">
                <a:cs typeface="Calibri"/>
              </a:rPr>
              <a:t>wi</a:t>
            </a:r>
            <a:r>
              <a:rPr lang="en-US" dirty="0">
                <a:cs typeface="Calibri"/>
              </a:rPr>
              <a:t>th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ndu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r</a:t>
            </a:r>
            <a:r>
              <a:rPr lang="en-US" spc="5" dirty="0">
                <a:cs typeface="Calibri"/>
              </a:rPr>
              <a:t>y</a:t>
            </a:r>
            <a:r>
              <a:rPr lang="en-US" dirty="0">
                <a:cs typeface="Calibri"/>
              </a:rPr>
              <a:t>,</a:t>
            </a:r>
            <a:r>
              <a:rPr lang="en-US" spc="-3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li</a:t>
            </a:r>
            <a:r>
              <a:rPr lang="en-US" dirty="0">
                <a:cs typeface="Calibri"/>
              </a:rPr>
              <a:t>ke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the B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g Science Bu</a:t>
            </a:r>
            <a:r>
              <a:rPr lang="en-US" spc="-5" dirty="0">
                <a:cs typeface="Calibri"/>
              </a:rPr>
              <a:t>si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es</a:t>
            </a:r>
            <a:r>
              <a:rPr lang="en-US" dirty="0">
                <a:cs typeface="Calibri"/>
              </a:rPr>
              <a:t>s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or</a:t>
            </a:r>
            <a:r>
              <a:rPr lang="en-US" dirty="0">
                <a:cs typeface="Calibri"/>
              </a:rPr>
              <a:t>ums,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fa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ili</a:t>
            </a:r>
            <a:r>
              <a:rPr lang="en-US" dirty="0">
                <a:cs typeface="Calibri"/>
              </a:rPr>
              <a:t>tate</a:t>
            </a:r>
            <a:r>
              <a:rPr lang="en-US" spc="35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ntacts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and </a:t>
            </a:r>
            <a:r>
              <a:rPr lang="en-US" spc="-10" dirty="0">
                <a:cs typeface="Calibri"/>
              </a:rPr>
              <a:t>identify companies that can deliver </a:t>
            </a:r>
            <a:r>
              <a:rPr lang="en-US" i="1" spc="-10" dirty="0">
                <a:cs typeface="Calibri"/>
              </a:rPr>
              <a:t>already  </a:t>
            </a:r>
            <a:r>
              <a:rPr lang="en-US" i="1" spc="-5" dirty="0">
                <a:cs typeface="Calibri"/>
              </a:rPr>
              <a:t>commercialized</a:t>
            </a:r>
            <a:r>
              <a:rPr lang="en-US" i="1" spc="20" dirty="0">
                <a:cs typeface="Calibri"/>
              </a:rPr>
              <a:t> 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chn</a:t>
            </a:r>
            <a:r>
              <a:rPr lang="en-US" spc="-10" dirty="0">
                <a:cs typeface="Calibri"/>
              </a:rPr>
              <a:t>i</a:t>
            </a:r>
            <a:r>
              <a:rPr lang="en-US" dirty="0">
                <a:cs typeface="Calibri"/>
              </a:rPr>
              <a:t>cal p</a:t>
            </a:r>
            <a:r>
              <a:rPr lang="en-US" spc="-5" dirty="0">
                <a:cs typeface="Calibri"/>
              </a:rPr>
              <a:t>ro</a:t>
            </a:r>
            <a:r>
              <a:rPr lang="en-US" dirty="0">
                <a:cs typeface="Calibri"/>
              </a:rPr>
              <a:t>duct</a:t>
            </a:r>
            <a:r>
              <a:rPr lang="en-US" spc="-5" dirty="0">
                <a:cs typeface="Calibri"/>
              </a:rPr>
              <a:t>s required by the </a:t>
            </a:r>
            <a:r>
              <a:rPr lang="en-US" spc="-5" dirty="0" err="1">
                <a:cs typeface="Calibri"/>
              </a:rPr>
              <a:t>Ris</a:t>
            </a:r>
            <a:r>
              <a:rPr lang="en-US" spc="-5" dirty="0">
                <a:cs typeface="Calibri"/>
              </a:rPr>
              <a:t>.</a:t>
            </a:r>
          </a:p>
          <a:p>
            <a:r>
              <a:rPr lang="en-US" spc="-15" dirty="0">
                <a:cs typeface="Calibri"/>
              </a:rPr>
              <a:t>The development of the </a:t>
            </a:r>
            <a:r>
              <a:rPr lang="en-US" i="1" spc="-15" dirty="0">
                <a:cs typeface="Calibri"/>
              </a:rPr>
              <a:t>new  </a:t>
            </a:r>
            <a:r>
              <a:rPr lang="en-US" i="1" dirty="0">
                <a:cs typeface="Calibri"/>
              </a:rPr>
              <a:t>t</a:t>
            </a:r>
            <a:r>
              <a:rPr lang="en-US" i="1" spc="-5" dirty="0">
                <a:cs typeface="Calibri"/>
              </a:rPr>
              <a:t>e</a:t>
            </a:r>
            <a:r>
              <a:rPr lang="en-US" i="1" dirty="0">
                <a:cs typeface="Calibri"/>
              </a:rPr>
              <a:t>chn</a:t>
            </a:r>
            <a:r>
              <a:rPr lang="en-US" i="1" spc="-5" dirty="0">
                <a:cs typeface="Calibri"/>
              </a:rPr>
              <a:t>olo</a:t>
            </a:r>
            <a:r>
              <a:rPr lang="en-US" i="1" spc="5" dirty="0">
                <a:cs typeface="Calibri"/>
              </a:rPr>
              <a:t>gies</a:t>
            </a:r>
            <a:r>
              <a:rPr lang="en-US" i="1" spc="-30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required </a:t>
            </a:r>
            <a:r>
              <a:rPr lang="en-US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r the RIs </a:t>
            </a:r>
            <a:r>
              <a:rPr lang="en-US" spc="-10" dirty="0">
                <a:cs typeface="Calibri"/>
              </a:rPr>
              <a:t>most often implies too high risks to be financed on purely commercial grounds. The 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ght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chn</a:t>
            </a:r>
            <a:r>
              <a:rPr lang="en-US" spc="-10" dirty="0">
                <a:cs typeface="Calibri"/>
              </a:rPr>
              <a:t>i</a:t>
            </a:r>
            <a:r>
              <a:rPr lang="en-US" dirty="0">
                <a:cs typeface="Calibri"/>
              </a:rPr>
              <a:t>cal c</a:t>
            </a:r>
            <a:r>
              <a:rPr lang="en-US" spc="-5" dirty="0">
                <a:cs typeface="Calibri"/>
              </a:rPr>
              <a:t>oll</a:t>
            </a:r>
            <a:r>
              <a:rPr lang="en-US" dirty="0">
                <a:cs typeface="Calibri"/>
              </a:rPr>
              <a:t>ab</a:t>
            </a:r>
            <a:r>
              <a:rPr lang="en-US" spc="-5" dirty="0">
                <a:cs typeface="Calibri"/>
              </a:rPr>
              <a:t>or</a:t>
            </a:r>
            <a:r>
              <a:rPr lang="en-US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between the TIs and high-tech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ndu</a:t>
            </a:r>
            <a:r>
              <a:rPr lang="en-US" spc="-5" dirty="0">
                <a:cs typeface="Calibri"/>
              </a:rPr>
              <a:t>s</a:t>
            </a:r>
            <a:r>
              <a:rPr lang="en-US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ri</a:t>
            </a:r>
            <a:r>
              <a:rPr lang="en-US" dirty="0">
                <a:cs typeface="Calibri"/>
              </a:rPr>
              <a:t>al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om</a:t>
            </a:r>
            <a:r>
              <a:rPr lang="en-US" dirty="0">
                <a:cs typeface="Calibri"/>
              </a:rPr>
              <a:t>pan</a:t>
            </a:r>
            <a:r>
              <a:rPr lang="en-US" spc="-5" dirty="0">
                <a:cs typeface="Calibri"/>
              </a:rPr>
              <a:t>ies constitutes a necessary condition for the development of new RIs.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CA7CF6-0D4B-4BC5-BBBB-45D024E3C874}"/>
              </a:ext>
            </a:extLst>
          </p:cNvPr>
          <p:cNvSpPr/>
          <p:nvPr/>
        </p:nvSpPr>
        <p:spPr>
          <a:xfrm>
            <a:off x="7575262" y="2002635"/>
            <a:ext cx="4267200" cy="2886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32B95-C822-4BE9-AFA9-FF6B4A9BB651}"/>
              </a:ext>
            </a:extLst>
          </p:cNvPr>
          <p:cNvSpPr txBox="1"/>
          <p:nvPr/>
        </p:nvSpPr>
        <p:spPr>
          <a:xfrm>
            <a:off x="8063925" y="5162309"/>
            <a:ext cx="3289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-16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dirty="0">
                <a:cs typeface="Calibri"/>
              </a:rPr>
              <a:t>and </a:t>
            </a:r>
            <a:r>
              <a:rPr lang="en-US" spc="-35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X</a:t>
            </a:r>
            <a:r>
              <a:rPr lang="en-US" spc="-5" dirty="0">
                <a:cs typeface="Calibri"/>
              </a:rPr>
              <a:t>-</a:t>
            </a:r>
            <a:r>
              <a:rPr lang="en-US" dirty="0">
                <a:cs typeface="Calibri"/>
              </a:rPr>
              <a:t>band</a:t>
            </a:r>
            <a:r>
              <a:rPr lang="en-US" spc="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</a:t>
            </a:r>
            <a:r>
              <a:rPr lang="en-US" spc="-20" dirty="0">
                <a:cs typeface="Calibri"/>
              </a:rPr>
              <a:t>cc</a:t>
            </a:r>
            <a:r>
              <a:rPr lang="en-US" spc="-10" dirty="0">
                <a:cs typeface="Calibri"/>
              </a:rPr>
              <a:t>ele</a:t>
            </a:r>
            <a:r>
              <a:rPr lang="en-US" spc="-50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i</a:t>
            </a:r>
            <a:r>
              <a:rPr lang="en-US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g</a:t>
            </a:r>
          </a:p>
          <a:p>
            <a:pPr algn="ctr"/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</a:t>
            </a:r>
            <a:r>
              <a:rPr lang="en-US" spc="-15" dirty="0">
                <a:cs typeface="Calibri"/>
              </a:rPr>
              <a:t>tr</a:t>
            </a:r>
            <a:r>
              <a:rPr lang="en-US" spc="-10" dirty="0">
                <a:cs typeface="Calibri"/>
              </a:rPr>
              <a:t>u</a:t>
            </a:r>
            <a:r>
              <a:rPr lang="en-US" spc="-2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t</a:t>
            </a:r>
            <a:r>
              <a:rPr lang="en-US" dirty="0">
                <a:cs typeface="Calibri"/>
              </a:rPr>
              <a:t>u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s</a:t>
            </a:r>
            <a:r>
              <a:rPr lang="en-US" spc="1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LI</a:t>
            </a:r>
            <a:r>
              <a:rPr lang="en-US" dirty="0">
                <a:cs typeface="Calibri"/>
              </a:rPr>
              <a:t>C</a:t>
            </a:r>
            <a:r>
              <a:rPr lang="en-US" spc="1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at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N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EB2C-9977-4E40-BF5A-EAAE7FE7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10/9/2019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67101-C87C-490F-AD56-0F796314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AMICI  Third Annual Meeting                                                               Tord Ekelof   Uppsala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7264A-6861-4EE6-B52B-293A82E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04D4-07DC-42E7-BE92-D5A068D0F4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1342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 New Roman</vt:lpstr>
      <vt:lpstr>Office Theme</vt:lpstr>
      <vt:lpstr>On the significant role played by the  AMICI European Technology Infrastructure  for the development and build-up of  the Large Research Infrastructures </vt:lpstr>
      <vt:lpstr>The AMICI European Technology Infrastructure</vt:lpstr>
      <vt:lpstr>The Technological Facilities (TF) and the Research Infrastructures (RI) </vt:lpstr>
      <vt:lpstr>The ESS example</vt:lpstr>
      <vt:lpstr>Three categories of Technological Facilities</vt:lpstr>
      <vt:lpstr>The conditions for the TF-RI co-operation</vt:lpstr>
      <vt:lpstr>The TF-RI co-operation is not publicly recognized</vt:lpstr>
      <vt:lpstr>What needs to be made generally recognized</vt:lpstr>
      <vt:lpstr>The different roles of the ILOs and the TFs</vt:lpstr>
      <vt:lpstr>The co-operation TF - Industry I</vt:lpstr>
      <vt:lpstr>The co-operation TF-Industry II</vt:lpstr>
      <vt:lpstr>Concluding remarks I</vt:lpstr>
      <vt:lpstr>Concluding remarks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significant role played by the  AMICI European Technology Infrastructure  for the development and build-up of  the Large Research Infrastructures</dc:title>
  <dc:creator>Tord Ekelöf</dc:creator>
  <cp:lastModifiedBy>Tord Ekelöf</cp:lastModifiedBy>
  <cp:revision>35</cp:revision>
  <dcterms:created xsi:type="dcterms:W3CDTF">2019-10-07T18:46:57Z</dcterms:created>
  <dcterms:modified xsi:type="dcterms:W3CDTF">2019-10-09T09:31:57Z</dcterms:modified>
</cp:coreProperties>
</file>