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Lst>
  <p:notesMasterIdLst>
    <p:notesMasterId r:id="rId28"/>
  </p:notesMasterIdLst>
  <p:sldIdLst>
    <p:sldId id="256" r:id="rId2"/>
    <p:sldId id="263" r:id="rId3"/>
    <p:sldId id="259" r:id="rId4"/>
    <p:sldId id="280" r:id="rId5"/>
    <p:sldId id="264" r:id="rId6"/>
    <p:sldId id="300" r:id="rId7"/>
    <p:sldId id="302" r:id="rId8"/>
    <p:sldId id="301" r:id="rId9"/>
    <p:sldId id="277" r:id="rId10"/>
    <p:sldId id="273" r:id="rId11"/>
    <p:sldId id="260" r:id="rId12"/>
    <p:sldId id="286" r:id="rId13"/>
    <p:sldId id="285" r:id="rId14"/>
    <p:sldId id="299" r:id="rId15"/>
    <p:sldId id="290" r:id="rId16"/>
    <p:sldId id="291" r:id="rId17"/>
    <p:sldId id="292" r:id="rId18"/>
    <p:sldId id="293" r:id="rId19"/>
    <p:sldId id="294" r:id="rId20"/>
    <p:sldId id="295" r:id="rId21"/>
    <p:sldId id="296" r:id="rId22"/>
    <p:sldId id="282" r:id="rId23"/>
    <p:sldId id="288" r:id="rId24"/>
    <p:sldId id="303" r:id="rId25"/>
    <p:sldId id="262" r:id="rId26"/>
    <p:sldId id="271"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5"/>
    <p:restoredTop sz="94745"/>
  </p:normalViewPr>
  <p:slideViewPr>
    <p:cSldViewPr snapToGrid="0" snapToObjects="1">
      <p:cViewPr varScale="1">
        <p:scale>
          <a:sx n="99" d="100"/>
          <a:sy n="99" d="100"/>
        </p:scale>
        <p:origin x="8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92B97F-5D33-4042-B67C-047D8166521E}" type="datetimeFigureOut">
              <a:rPr lang="fr-FR" smtClean="0"/>
              <a:t>09/10/2019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8F0A4-9C27-EF4D-9EC3-0594CF20B68C}" type="slidenum">
              <a:rPr lang="fr-FR" smtClean="0"/>
              <a:t>‹N°›</a:t>
            </a:fld>
            <a:endParaRPr lang="fr-FR"/>
          </a:p>
        </p:txBody>
      </p:sp>
    </p:spTree>
    <p:extLst>
      <p:ext uri="{BB962C8B-B14F-4D97-AF65-F5344CB8AC3E}">
        <p14:creationId xmlns:p14="http://schemas.microsoft.com/office/powerpoint/2010/main" val="258557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B73429-6A60-6B47-9057-8F002C874CE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64E395E-9E1B-084A-ADCD-4017D0B70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323916B5-FD4C-2544-8A0A-CB304050069F}"/>
              </a:ext>
            </a:extLst>
          </p:cNvPr>
          <p:cNvSpPr>
            <a:spLocks noGrp="1"/>
          </p:cNvSpPr>
          <p:nvPr>
            <p:ph type="dt" sz="half" idx="10"/>
          </p:nvPr>
        </p:nvSpPr>
        <p:spPr/>
        <p:txBody>
          <a:bodyPr/>
          <a:lstStyle/>
          <a:p>
            <a:r>
              <a:rPr lang="fr-FR"/>
              <a:t>Uppsala, 21/02/2018</a:t>
            </a:r>
          </a:p>
        </p:txBody>
      </p:sp>
      <p:sp>
        <p:nvSpPr>
          <p:cNvPr id="5" name="Espace réservé du pied de page 4">
            <a:extLst>
              <a:ext uri="{FF2B5EF4-FFF2-40B4-BE49-F238E27FC236}">
                <a16:creationId xmlns:a16="http://schemas.microsoft.com/office/drawing/2014/main" id="{DCD1EEBB-451C-FB44-AD95-59E65DD21539}"/>
              </a:ext>
            </a:extLst>
          </p:cNvPr>
          <p:cNvSpPr>
            <a:spLocks noGrp="1"/>
          </p:cNvSpPr>
          <p:nvPr>
            <p:ph type="ftr" sz="quarter" idx="11"/>
          </p:nvPr>
        </p:nvSpPr>
        <p:spPr/>
        <p:txBody>
          <a:bodyPr/>
          <a:lstStyle/>
          <a:p>
            <a:r>
              <a:rPr lang="fr-FR" dirty="0"/>
              <a:t>AMICI First Annual Meeting</a:t>
            </a:r>
          </a:p>
        </p:txBody>
      </p:sp>
      <p:sp>
        <p:nvSpPr>
          <p:cNvPr id="6" name="Espace réservé du numéro de diapositive 5">
            <a:extLst>
              <a:ext uri="{FF2B5EF4-FFF2-40B4-BE49-F238E27FC236}">
                <a16:creationId xmlns:a16="http://schemas.microsoft.com/office/drawing/2014/main" id="{8DCB49A9-2F40-5A4D-9F19-001FA04BFEE8}"/>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25622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D027E-8BB5-364A-9D0E-79429CD95B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271F1D2-DB2D-3543-B236-17FA88557F6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C0C904-735E-E544-B423-3700A4641FF4}"/>
              </a:ext>
            </a:extLst>
          </p:cNvPr>
          <p:cNvSpPr>
            <a:spLocks noGrp="1"/>
          </p:cNvSpPr>
          <p:nvPr>
            <p:ph type="dt" sz="half" idx="10"/>
          </p:nvPr>
        </p:nvSpPr>
        <p:spPr/>
        <p:txBody>
          <a:bodyPr/>
          <a:lstStyle/>
          <a:p>
            <a:r>
              <a:rPr lang="fr-FR"/>
              <a:t>Uppsala, 21/02/2018</a:t>
            </a:r>
          </a:p>
        </p:txBody>
      </p:sp>
      <p:sp>
        <p:nvSpPr>
          <p:cNvPr id="5" name="Espace réservé du pied de page 4">
            <a:extLst>
              <a:ext uri="{FF2B5EF4-FFF2-40B4-BE49-F238E27FC236}">
                <a16:creationId xmlns:a16="http://schemas.microsoft.com/office/drawing/2014/main" id="{EB4CB610-2AC2-6F47-AE14-BE6A8AD937FF}"/>
              </a:ext>
            </a:extLst>
          </p:cNvPr>
          <p:cNvSpPr>
            <a:spLocks noGrp="1"/>
          </p:cNvSpPr>
          <p:nvPr>
            <p:ph type="ftr" sz="quarter" idx="11"/>
          </p:nvPr>
        </p:nvSpPr>
        <p:spPr/>
        <p:txBody>
          <a:bodyPr/>
          <a:lstStyle/>
          <a:p>
            <a:r>
              <a:rPr lang="fr-FR" dirty="0"/>
              <a:t>AMICI First Annual Meeting</a:t>
            </a:r>
          </a:p>
        </p:txBody>
      </p:sp>
      <p:sp>
        <p:nvSpPr>
          <p:cNvPr id="6" name="Espace réservé du numéro de diapositive 5">
            <a:extLst>
              <a:ext uri="{FF2B5EF4-FFF2-40B4-BE49-F238E27FC236}">
                <a16:creationId xmlns:a16="http://schemas.microsoft.com/office/drawing/2014/main" id="{CB9EF800-401C-0E4C-A2D0-0B46BF8CF2AE}"/>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156016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34DD738-11C3-7245-A8BC-2093AFF1F2A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269BD58-5FE7-0845-845D-71F791B7D59C}"/>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A23AC6-1257-7642-85E6-A45ECDF19716}"/>
              </a:ext>
            </a:extLst>
          </p:cNvPr>
          <p:cNvSpPr>
            <a:spLocks noGrp="1"/>
          </p:cNvSpPr>
          <p:nvPr>
            <p:ph type="dt" sz="half" idx="10"/>
          </p:nvPr>
        </p:nvSpPr>
        <p:spPr/>
        <p:txBody>
          <a:bodyPr/>
          <a:lstStyle/>
          <a:p>
            <a:r>
              <a:rPr lang="fr-FR"/>
              <a:t>Uppsala, 21/02/2018</a:t>
            </a:r>
          </a:p>
        </p:txBody>
      </p:sp>
      <p:sp>
        <p:nvSpPr>
          <p:cNvPr id="5" name="Espace réservé du pied de page 4">
            <a:extLst>
              <a:ext uri="{FF2B5EF4-FFF2-40B4-BE49-F238E27FC236}">
                <a16:creationId xmlns:a16="http://schemas.microsoft.com/office/drawing/2014/main" id="{4D3792FD-F223-074C-85CB-69B602B2975C}"/>
              </a:ext>
            </a:extLst>
          </p:cNvPr>
          <p:cNvSpPr>
            <a:spLocks noGrp="1"/>
          </p:cNvSpPr>
          <p:nvPr>
            <p:ph type="ftr" sz="quarter" idx="11"/>
          </p:nvPr>
        </p:nvSpPr>
        <p:spPr/>
        <p:txBody>
          <a:bodyPr/>
          <a:lstStyle/>
          <a:p>
            <a:r>
              <a:rPr lang="fr-FR" dirty="0"/>
              <a:t>AMICI First Annual Meeting</a:t>
            </a:r>
          </a:p>
        </p:txBody>
      </p:sp>
      <p:sp>
        <p:nvSpPr>
          <p:cNvPr id="6" name="Espace réservé du numéro de diapositive 5">
            <a:extLst>
              <a:ext uri="{FF2B5EF4-FFF2-40B4-BE49-F238E27FC236}">
                <a16:creationId xmlns:a16="http://schemas.microsoft.com/office/drawing/2014/main" id="{958FB808-234C-884D-A812-4F6E786F3CB3}"/>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251762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17D11-6864-DD4F-A729-2E6FFA06E5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D73CF2D-49DB-3B4B-A77C-35590CFC6F4F}"/>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24C75F-521A-EC40-86A2-77E7713FD18B}"/>
              </a:ext>
            </a:extLst>
          </p:cNvPr>
          <p:cNvSpPr>
            <a:spLocks noGrp="1"/>
          </p:cNvSpPr>
          <p:nvPr>
            <p:ph type="dt" sz="half" idx="10"/>
          </p:nvPr>
        </p:nvSpPr>
        <p:spPr/>
        <p:txBody>
          <a:bodyPr/>
          <a:lstStyle/>
          <a:p>
            <a:r>
              <a:rPr lang="fr-FR"/>
              <a:t>Uppsala, 21/02/2018</a:t>
            </a:r>
          </a:p>
        </p:txBody>
      </p:sp>
      <p:sp>
        <p:nvSpPr>
          <p:cNvPr id="5" name="Espace réservé du pied de page 4">
            <a:extLst>
              <a:ext uri="{FF2B5EF4-FFF2-40B4-BE49-F238E27FC236}">
                <a16:creationId xmlns:a16="http://schemas.microsoft.com/office/drawing/2014/main" id="{4C8216E8-B628-9041-B52B-A641491FD6B7}"/>
              </a:ext>
            </a:extLst>
          </p:cNvPr>
          <p:cNvSpPr>
            <a:spLocks noGrp="1"/>
          </p:cNvSpPr>
          <p:nvPr>
            <p:ph type="ftr" sz="quarter" idx="11"/>
          </p:nvPr>
        </p:nvSpPr>
        <p:spPr/>
        <p:txBody>
          <a:bodyPr/>
          <a:lstStyle/>
          <a:p>
            <a:r>
              <a:rPr lang="fr-FR" dirty="0"/>
              <a:t>AMICI First Annual Meeting</a:t>
            </a:r>
          </a:p>
        </p:txBody>
      </p:sp>
      <p:sp>
        <p:nvSpPr>
          <p:cNvPr id="6" name="Espace réservé du numéro de diapositive 5">
            <a:extLst>
              <a:ext uri="{FF2B5EF4-FFF2-40B4-BE49-F238E27FC236}">
                <a16:creationId xmlns:a16="http://schemas.microsoft.com/office/drawing/2014/main" id="{2658EFE7-6803-944B-8F2B-C72FB0E6DAAC}"/>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303246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3C229-A01A-304C-9F32-AFA6C62D0D7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C984098-E9DE-9348-840D-E5BF3E39C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2E62A40-AB8B-A445-B11A-42A903505578}"/>
              </a:ext>
            </a:extLst>
          </p:cNvPr>
          <p:cNvSpPr>
            <a:spLocks noGrp="1"/>
          </p:cNvSpPr>
          <p:nvPr>
            <p:ph type="dt" sz="half" idx="10"/>
          </p:nvPr>
        </p:nvSpPr>
        <p:spPr/>
        <p:txBody>
          <a:bodyPr/>
          <a:lstStyle/>
          <a:p>
            <a:r>
              <a:rPr lang="fr-FR"/>
              <a:t>Uppsala, 21/02/2018</a:t>
            </a:r>
          </a:p>
        </p:txBody>
      </p:sp>
      <p:sp>
        <p:nvSpPr>
          <p:cNvPr id="5" name="Espace réservé du pied de page 4">
            <a:extLst>
              <a:ext uri="{FF2B5EF4-FFF2-40B4-BE49-F238E27FC236}">
                <a16:creationId xmlns:a16="http://schemas.microsoft.com/office/drawing/2014/main" id="{3DC744F7-8634-2343-AF3F-8B16C5947168}"/>
              </a:ext>
            </a:extLst>
          </p:cNvPr>
          <p:cNvSpPr>
            <a:spLocks noGrp="1"/>
          </p:cNvSpPr>
          <p:nvPr>
            <p:ph type="ftr" sz="quarter" idx="11"/>
          </p:nvPr>
        </p:nvSpPr>
        <p:spPr/>
        <p:txBody>
          <a:bodyPr/>
          <a:lstStyle/>
          <a:p>
            <a:r>
              <a:rPr lang="fr-FR" dirty="0"/>
              <a:t>AMICI First Annual Meeting</a:t>
            </a:r>
          </a:p>
        </p:txBody>
      </p:sp>
      <p:sp>
        <p:nvSpPr>
          <p:cNvPr id="6" name="Espace réservé du numéro de diapositive 5">
            <a:extLst>
              <a:ext uri="{FF2B5EF4-FFF2-40B4-BE49-F238E27FC236}">
                <a16:creationId xmlns:a16="http://schemas.microsoft.com/office/drawing/2014/main" id="{C4198FE8-98D0-B848-BCEE-24B84569FAEB}"/>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135745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50759-260E-E341-995F-B76CE8CCD58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E78F5FC-9C4A-DE4B-AA41-9BC209E8725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39D82D0-847C-0A44-9F05-F4F07DABD65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CDC3EDD-DC2F-E147-83B1-760F2BBC14C7}"/>
              </a:ext>
            </a:extLst>
          </p:cNvPr>
          <p:cNvSpPr>
            <a:spLocks noGrp="1"/>
          </p:cNvSpPr>
          <p:nvPr>
            <p:ph type="dt" sz="half" idx="10"/>
          </p:nvPr>
        </p:nvSpPr>
        <p:spPr/>
        <p:txBody>
          <a:bodyPr/>
          <a:lstStyle/>
          <a:p>
            <a:r>
              <a:rPr lang="fr-FR"/>
              <a:t>Uppsala, 21/02/2018</a:t>
            </a:r>
          </a:p>
        </p:txBody>
      </p:sp>
      <p:sp>
        <p:nvSpPr>
          <p:cNvPr id="6" name="Espace réservé du pied de page 5">
            <a:extLst>
              <a:ext uri="{FF2B5EF4-FFF2-40B4-BE49-F238E27FC236}">
                <a16:creationId xmlns:a16="http://schemas.microsoft.com/office/drawing/2014/main" id="{9A945F0E-41CA-9E4D-9A4C-DA03DCD298FC}"/>
              </a:ext>
            </a:extLst>
          </p:cNvPr>
          <p:cNvSpPr>
            <a:spLocks noGrp="1"/>
          </p:cNvSpPr>
          <p:nvPr>
            <p:ph type="ftr" sz="quarter" idx="11"/>
          </p:nvPr>
        </p:nvSpPr>
        <p:spPr/>
        <p:txBody>
          <a:bodyPr/>
          <a:lstStyle/>
          <a:p>
            <a:r>
              <a:rPr lang="fr-FR" dirty="0"/>
              <a:t>AMICI First Annual Meeting</a:t>
            </a:r>
          </a:p>
        </p:txBody>
      </p:sp>
      <p:sp>
        <p:nvSpPr>
          <p:cNvPr id="7" name="Espace réservé du numéro de diapositive 6">
            <a:extLst>
              <a:ext uri="{FF2B5EF4-FFF2-40B4-BE49-F238E27FC236}">
                <a16:creationId xmlns:a16="http://schemas.microsoft.com/office/drawing/2014/main" id="{962C9FD2-9B11-7F45-8825-BE784A8678B8}"/>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86418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A5A8D-2049-5C45-ABB2-0987FD9A3A2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09A7FBD-1713-CA41-92FD-496EA6BF20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B5E01A3-A60F-9046-B36F-5DFADE7C56A7}"/>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BDAF564-4A94-7B48-A17E-C43B4A9CBB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4D65441-8719-8C45-90D3-291040B445D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8742603-0363-4D4F-A2D7-F2A311FF45B8}"/>
              </a:ext>
            </a:extLst>
          </p:cNvPr>
          <p:cNvSpPr>
            <a:spLocks noGrp="1"/>
          </p:cNvSpPr>
          <p:nvPr>
            <p:ph type="dt" sz="half" idx="10"/>
          </p:nvPr>
        </p:nvSpPr>
        <p:spPr/>
        <p:txBody>
          <a:bodyPr/>
          <a:lstStyle/>
          <a:p>
            <a:r>
              <a:rPr lang="fr-FR"/>
              <a:t>Uppsala, 21/02/2018</a:t>
            </a:r>
          </a:p>
        </p:txBody>
      </p:sp>
      <p:sp>
        <p:nvSpPr>
          <p:cNvPr id="8" name="Espace réservé du pied de page 7">
            <a:extLst>
              <a:ext uri="{FF2B5EF4-FFF2-40B4-BE49-F238E27FC236}">
                <a16:creationId xmlns:a16="http://schemas.microsoft.com/office/drawing/2014/main" id="{2348EA3B-60E0-FB45-A493-1DDF38644E49}"/>
              </a:ext>
            </a:extLst>
          </p:cNvPr>
          <p:cNvSpPr>
            <a:spLocks noGrp="1"/>
          </p:cNvSpPr>
          <p:nvPr>
            <p:ph type="ftr" sz="quarter" idx="11"/>
          </p:nvPr>
        </p:nvSpPr>
        <p:spPr/>
        <p:txBody>
          <a:bodyPr/>
          <a:lstStyle/>
          <a:p>
            <a:r>
              <a:rPr lang="fr-FR" dirty="0"/>
              <a:t>AMICI First Annual Meeting</a:t>
            </a:r>
          </a:p>
        </p:txBody>
      </p:sp>
      <p:sp>
        <p:nvSpPr>
          <p:cNvPr id="9" name="Espace réservé du numéro de diapositive 8">
            <a:extLst>
              <a:ext uri="{FF2B5EF4-FFF2-40B4-BE49-F238E27FC236}">
                <a16:creationId xmlns:a16="http://schemas.microsoft.com/office/drawing/2014/main" id="{733BAA53-AB6C-8E4D-8FD1-42D774611375}"/>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76706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1C5B8-D51C-D64A-9951-8CFBE70644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920F753-2159-144A-A2B9-354D3CB9B063}"/>
              </a:ext>
            </a:extLst>
          </p:cNvPr>
          <p:cNvSpPr>
            <a:spLocks noGrp="1"/>
          </p:cNvSpPr>
          <p:nvPr>
            <p:ph type="dt" sz="half" idx="10"/>
          </p:nvPr>
        </p:nvSpPr>
        <p:spPr/>
        <p:txBody>
          <a:bodyPr/>
          <a:lstStyle/>
          <a:p>
            <a:r>
              <a:rPr lang="fr-FR"/>
              <a:t>Uppsala, 21/02/2018</a:t>
            </a:r>
          </a:p>
        </p:txBody>
      </p:sp>
      <p:sp>
        <p:nvSpPr>
          <p:cNvPr id="4" name="Espace réservé du pied de page 3">
            <a:extLst>
              <a:ext uri="{FF2B5EF4-FFF2-40B4-BE49-F238E27FC236}">
                <a16:creationId xmlns:a16="http://schemas.microsoft.com/office/drawing/2014/main" id="{60B9AFDF-E422-0643-A573-A1159AEEA9A4}"/>
              </a:ext>
            </a:extLst>
          </p:cNvPr>
          <p:cNvSpPr>
            <a:spLocks noGrp="1"/>
          </p:cNvSpPr>
          <p:nvPr>
            <p:ph type="ftr" sz="quarter" idx="11"/>
          </p:nvPr>
        </p:nvSpPr>
        <p:spPr/>
        <p:txBody>
          <a:bodyPr/>
          <a:lstStyle/>
          <a:p>
            <a:r>
              <a:rPr lang="fr-FR" dirty="0"/>
              <a:t>AMICI First Annual Meeting</a:t>
            </a:r>
          </a:p>
        </p:txBody>
      </p:sp>
      <p:sp>
        <p:nvSpPr>
          <p:cNvPr id="5" name="Espace réservé du numéro de diapositive 4">
            <a:extLst>
              <a:ext uri="{FF2B5EF4-FFF2-40B4-BE49-F238E27FC236}">
                <a16:creationId xmlns:a16="http://schemas.microsoft.com/office/drawing/2014/main" id="{EA69B4FA-3C9B-2641-A8B9-A63F471C214F}"/>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284608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B4A0A1-FC85-7145-B6B2-352177D31F09}"/>
              </a:ext>
            </a:extLst>
          </p:cNvPr>
          <p:cNvSpPr>
            <a:spLocks noGrp="1"/>
          </p:cNvSpPr>
          <p:nvPr>
            <p:ph type="dt" sz="half" idx="10"/>
          </p:nvPr>
        </p:nvSpPr>
        <p:spPr/>
        <p:txBody>
          <a:bodyPr/>
          <a:lstStyle/>
          <a:p>
            <a:r>
              <a:rPr lang="fr-FR"/>
              <a:t>Uppsala, 21/02/2018</a:t>
            </a:r>
          </a:p>
        </p:txBody>
      </p:sp>
      <p:sp>
        <p:nvSpPr>
          <p:cNvPr id="3" name="Espace réservé du pied de page 2">
            <a:extLst>
              <a:ext uri="{FF2B5EF4-FFF2-40B4-BE49-F238E27FC236}">
                <a16:creationId xmlns:a16="http://schemas.microsoft.com/office/drawing/2014/main" id="{EE94EABF-6137-5B4F-BEFF-8F01BDF6909C}"/>
              </a:ext>
            </a:extLst>
          </p:cNvPr>
          <p:cNvSpPr>
            <a:spLocks noGrp="1"/>
          </p:cNvSpPr>
          <p:nvPr>
            <p:ph type="ftr" sz="quarter" idx="11"/>
          </p:nvPr>
        </p:nvSpPr>
        <p:spPr/>
        <p:txBody>
          <a:bodyPr/>
          <a:lstStyle/>
          <a:p>
            <a:r>
              <a:rPr lang="fr-FR" dirty="0"/>
              <a:t>AMICI First Annual Meeting</a:t>
            </a:r>
          </a:p>
        </p:txBody>
      </p:sp>
      <p:sp>
        <p:nvSpPr>
          <p:cNvPr id="4" name="Espace réservé du numéro de diapositive 3">
            <a:extLst>
              <a:ext uri="{FF2B5EF4-FFF2-40B4-BE49-F238E27FC236}">
                <a16:creationId xmlns:a16="http://schemas.microsoft.com/office/drawing/2014/main" id="{AA4D2605-956A-E741-AF83-EA4FC2455EE5}"/>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382162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269C46-BE86-684F-9C9B-4104161EB70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B1E550-4610-6F4A-9A01-E3CE5D3BB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0EBAB3B-EC41-954B-BE2B-07C74E8A6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14D1E03-8546-1D43-91A5-CD1F9BF95165}"/>
              </a:ext>
            </a:extLst>
          </p:cNvPr>
          <p:cNvSpPr>
            <a:spLocks noGrp="1"/>
          </p:cNvSpPr>
          <p:nvPr>
            <p:ph type="dt" sz="half" idx="10"/>
          </p:nvPr>
        </p:nvSpPr>
        <p:spPr/>
        <p:txBody>
          <a:bodyPr/>
          <a:lstStyle/>
          <a:p>
            <a:r>
              <a:rPr lang="fr-FR"/>
              <a:t>Uppsala, 21/02/2018</a:t>
            </a:r>
          </a:p>
        </p:txBody>
      </p:sp>
      <p:sp>
        <p:nvSpPr>
          <p:cNvPr id="6" name="Espace réservé du pied de page 5">
            <a:extLst>
              <a:ext uri="{FF2B5EF4-FFF2-40B4-BE49-F238E27FC236}">
                <a16:creationId xmlns:a16="http://schemas.microsoft.com/office/drawing/2014/main" id="{9D5B4361-3701-884A-862C-9C618A4E402D}"/>
              </a:ext>
            </a:extLst>
          </p:cNvPr>
          <p:cNvSpPr>
            <a:spLocks noGrp="1"/>
          </p:cNvSpPr>
          <p:nvPr>
            <p:ph type="ftr" sz="quarter" idx="11"/>
          </p:nvPr>
        </p:nvSpPr>
        <p:spPr/>
        <p:txBody>
          <a:bodyPr/>
          <a:lstStyle/>
          <a:p>
            <a:r>
              <a:rPr lang="fr-FR" dirty="0"/>
              <a:t>AMICI First Annual Meeting</a:t>
            </a:r>
          </a:p>
        </p:txBody>
      </p:sp>
      <p:sp>
        <p:nvSpPr>
          <p:cNvPr id="7" name="Espace réservé du numéro de diapositive 6">
            <a:extLst>
              <a:ext uri="{FF2B5EF4-FFF2-40B4-BE49-F238E27FC236}">
                <a16:creationId xmlns:a16="http://schemas.microsoft.com/office/drawing/2014/main" id="{A8185D15-BFD2-0542-8501-D63D467E279F}"/>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323485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8D563-E643-5B49-9905-BF16AC0A56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FA5C93C9-9427-7B49-B387-52B2BE743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46B4565-0687-204F-B960-61F9A9A47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D29CD73-FA24-CE47-89D0-4893F0C8A562}"/>
              </a:ext>
            </a:extLst>
          </p:cNvPr>
          <p:cNvSpPr>
            <a:spLocks noGrp="1"/>
          </p:cNvSpPr>
          <p:nvPr>
            <p:ph type="dt" sz="half" idx="10"/>
          </p:nvPr>
        </p:nvSpPr>
        <p:spPr/>
        <p:txBody>
          <a:bodyPr/>
          <a:lstStyle/>
          <a:p>
            <a:r>
              <a:rPr lang="fr-FR"/>
              <a:t>Uppsala, 21/02/2018</a:t>
            </a:r>
          </a:p>
        </p:txBody>
      </p:sp>
      <p:sp>
        <p:nvSpPr>
          <p:cNvPr id="6" name="Espace réservé du pied de page 5">
            <a:extLst>
              <a:ext uri="{FF2B5EF4-FFF2-40B4-BE49-F238E27FC236}">
                <a16:creationId xmlns:a16="http://schemas.microsoft.com/office/drawing/2014/main" id="{362DBD69-72B8-164D-B044-2AE13E9BE5A3}"/>
              </a:ext>
            </a:extLst>
          </p:cNvPr>
          <p:cNvSpPr>
            <a:spLocks noGrp="1"/>
          </p:cNvSpPr>
          <p:nvPr>
            <p:ph type="ftr" sz="quarter" idx="11"/>
          </p:nvPr>
        </p:nvSpPr>
        <p:spPr/>
        <p:txBody>
          <a:bodyPr/>
          <a:lstStyle/>
          <a:p>
            <a:r>
              <a:rPr lang="fr-FR" dirty="0"/>
              <a:t>AMICI First Annual Meeting</a:t>
            </a:r>
          </a:p>
        </p:txBody>
      </p:sp>
      <p:sp>
        <p:nvSpPr>
          <p:cNvPr id="7" name="Espace réservé du numéro de diapositive 6">
            <a:extLst>
              <a:ext uri="{FF2B5EF4-FFF2-40B4-BE49-F238E27FC236}">
                <a16:creationId xmlns:a16="http://schemas.microsoft.com/office/drawing/2014/main" id="{49900B52-2FAB-4640-8892-3B84DAE80465}"/>
              </a:ext>
            </a:extLst>
          </p:cNvPr>
          <p:cNvSpPr>
            <a:spLocks noGrp="1"/>
          </p:cNvSpPr>
          <p:nvPr>
            <p:ph type="sldNum" sz="quarter" idx="12"/>
          </p:nvPr>
        </p:nvSpPr>
        <p:spPr/>
        <p:txBody>
          <a:bodyPr/>
          <a:lstStyle/>
          <a:p>
            <a:fld id="{967CC8E4-A0B3-3249-B948-C221A81F9459}" type="slidenum">
              <a:rPr lang="fr-FR" smtClean="0"/>
              <a:t>‹N°›</a:t>
            </a:fld>
            <a:endParaRPr lang="fr-FR"/>
          </a:p>
        </p:txBody>
      </p:sp>
    </p:spTree>
    <p:extLst>
      <p:ext uri="{BB962C8B-B14F-4D97-AF65-F5344CB8AC3E}">
        <p14:creationId xmlns:p14="http://schemas.microsoft.com/office/powerpoint/2010/main" val="189559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D9DA182-C5E0-EB4A-87CD-EF58CD4B75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D4C334C-4DC8-9A41-A103-403EF4DF1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6DFDB8-CBC1-4749-8DCE-D38864A77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Uppsala, 21/02/2018</a:t>
            </a:r>
          </a:p>
        </p:txBody>
      </p:sp>
      <p:sp>
        <p:nvSpPr>
          <p:cNvPr id="5" name="Espace réservé du pied de page 4">
            <a:extLst>
              <a:ext uri="{FF2B5EF4-FFF2-40B4-BE49-F238E27FC236}">
                <a16:creationId xmlns:a16="http://schemas.microsoft.com/office/drawing/2014/main" id="{A097A337-7DDC-0441-8E9C-DA5331EA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AMICI First Annual Meeting</a:t>
            </a:r>
          </a:p>
        </p:txBody>
      </p:sp>
      <p:sp>
        <p:nvSpPr>
          <p:cNvPr id="6" name="Espace réservé du numéro de diapositive 5">
            <a:extLst>
              <a:ext uri="{FF2B5EF4-FFF2-40B4-BE49-F238E27FC236}">
                <a16:creationId xmlns:a16="http://schemas.microsoft.com/office/drawing/2014/main" id="{B96C3FAA-9DA8-704B-9B3C-6A82407EF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CC8E4-A0B3-3249-B948-C221A81F9459}" type="slidenum">
              <a:rPr lang="fr-FR" smtClean="0"/>
              <a:t>‹N°›</a:t>
            </a:fld>
            <a:endParaRPr lang="fr-FR"/>
          </a:p>
        </p:txBody>
      </p:sp>
    </p:spTree>
    <p:extLst>
      <p:ext uri="{BB962C8B-B14F-4D97-AF65-F5344CB8AC3E}">
        <p14:creationId xmlns:p14="http://schemas.microsoft.com/office/powerpoint/2010/main" val="38447173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tiff"/><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11E224-6DBC-984E-8EFC-7344C870C972}"/>
              </a:ext>
            </a:extLst>
          </p:cNvPr>
          <p:cNvSpPr>
            <a:spLocks noGrp="1"/>
          </p:cNvSpPr>
          <p:nvPr>
            <p:ph type="ctrTitle"/>
          </p:nvPr>
        </p:nvSpPr>
        <p:spPr>
          <a:xfrm>
            <a:off x="1647495" y="734989"/>
            <a:ext cx="9144000" cy="1195411"/>
          </a:xfrm>
        </p:spPr>
        <p:txBody>
          <a:bodyPr>
            <a:normAutofit fontScale="90000"/>
          </a:bodyPr>
          <a:lstStyle/>
          <a:p>
            <a:pPr>
              <a:lnSpc>
                <a:spcPct val="100000"/>
              </a:lnSpc>
            </a:pPr>
            <a:r>
              <a:rPr lang="en-GB" sz="4400" dirty="0">
                <a:solidFill>
                  <a:schemeClr val="accent1">
                    <a:lumMod val="75000"/>
                  </a:schemeClr>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AMICI Third Annual Meeting</a:t>
            </a:r>
            <a:br>
              <a:rPr lang="en-GB" sz="4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br>
            <a:r>
              <a:rPr lang="en-GB" sz="3100" dirty="0">
                <a:ln w="0"/>
                <a:solidFill>
                  <a:schemeClr val="accent5">
                    <a:lumMod val="75000"/>
                  </a:schemeClr>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Work Package 2:</a:t>
            </a:r>
            <a:endParaRPr lang="en-GB" sz="3100" dirty="0">
              <a:solidFill>
                <a:schemeClr val="accent5">
                  <a:lumMod val="75000"/>
                </a:schemeClr>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16EB42DD-8B74-B84F-A33E-3159DCAE7063}"/>
              </a:ext>
            </a:extLst>
          </p:cNvPr>
          <p:cNvSpPr>
            <a:spLocks noGrp="1"/>
          </p:cNvSpPr>
          <p:nvPr>
            <p:ph type="subTitle" idx="1"/>
          </p:nvPr>
        </p:nvSpPr>
        <p:spPr>
          <a:xfrm>
            <a:off x="2295989" y="5005148"/>
            <a:ext cx="7533811" cy="836852"/>
          </a:xfrm>
        </p:spPr>
        <p:txBody>
          <a:bodyPr>
            <a:normAutofit/>
          </a:bodyPr>
          <a:lstStyle/>
          <a:p>
            <a:r>
              <a:rPr lang="en-GB" sz="1800" dirty="0">
                <a:latin typeface="Arial" panose="020B0604020202020204" pitchFamily="34" charset="0"/>
                <a:cs typeface="Arial" panose="020B0604020202020204" pitchFamily="34" charset="0"/>
              </a:rPr>
              <a:t>Walid KAABI- LAL/IN2P3/CNRS</a:t>
            </a:r>
          </a:p>
          <a:p>
            <a:r>
              <a:rPr lang="en-GB" sz="1600" dirty="0">
                <a:latin typeface="Arial" panose="020B0604020202020204" pitchFamily="34" charset="0"/>
                <a:cs typeface="Arial" panose="020B0604020202020204" pitchFamily="34" charset="0"/>
              </a:rPr>
              <a:t>Paris-</a:t>
            </a:r>
            <a:r>
              <a:rPr lang="en-GB" sz="1600" dirty="0" err="1">
                <a:latin typeface="Arial" panose="020B0604020202020204" pitchFamily="34" charset="0"/>
                <a:cs typeface="Arial" panose="020B0604020202020204" pitchFamily="34" charset="0"/>
              </a:rPr>
              <a:t>Saclay</a:t>
            </a:r>
            <a:r>
              <a:rPr lang="en-GB" sz="1600" dirty="0">
                <a:latin typeface="Arial" panose="020B0604020202020204" pitchFamily="34" charset="0"/>
                <a:cs typeface="Arial" panose="020B0604020202020204" pitchFamily="34" charset="0"/>
              </a:rPr>
              <a:t> Campus, October 9</a:t>
            </a:r>
            <a:r>
              <a:rPr lang="en-GB" sz="1600" baseline="30000" dirty="0">
                <a:latin typeface="Arial" panose="020B0604020202020204" pitchFamily="34" charset="0"/>
                <a:cs typeface="Arial" panose="020B0604020202020204" pitchFamily="34" charset="0"/>
              </a:rPr>
              <a:t>th</a:t>
            </a:r>
            <a:r>
              <a:rPr lang="en-GB" sz="1600" dirty="0">
                <a:latin typeface="Arial" panose="020B0604020202020204" pitchFamily="34" charset="0"/>
                <a:cs typeface="Arial" panose="020B0604020202020204" pitchFamily="34" charset="0"/>
              </a:rPr>
              <a:t> 2019</a:t>
            </a:r>
          </a:p>
        </p:txBody>
      </p:sp>
      <p:pic>
        <p:nvPicPr>
          <p:cNvPr id="4" name="Image 3">
            <a:extLst>
              <a:ext uri="{FF2B5EF4-FFF2-40B4-BE49-F238E27FC236}">
                <a16:creationId xmlns:a16="http://schemas.microsoft.com/office/drawing/2014/main" id="{8322F8A5-5C57-0B43-A805-226A8A70EF9C}"/>
              </a:ext>
            </a:extLst>
          </p:cNvPr>
          <p:cNvPicPr>
            <a:picLocks noChangeAspect="1"/>
          </p:cNvPicPr>
          <p:nvPr/>
        </p:nvPicPr>
        <p:blipFill>
          <a:blip r:embed="rId2"/>
          <a:stretch>
            <a:fillRect/>
          </a:stretch>
        </p:blipFill>
        <p:spPr>
          <a:xfrm>
            <a:off x="3337794" y="1967075"/>
            <a:ext cx="5409696" cy="2886544"/>
          </a:xfrm>
          <a:prstGeom prst="rect">
            <a:avLst/>
          </a:prstGeom>
        </p:spPr>
      </p:pic>
      <p:pic>
        <p:nvPicPr>
          <p:cNvPr id="5" name="Image 4">
            <a:extLst>
              <a:ext uri="{FF2B5EF4-FFF2-40B4-BE49-F238E27FC236}">
                <a16:creationId xmlns:a16="http://schemas.microsoft.com/office/drawing/2014/main" id="{9EE88EEC-C0BF-DC4E-AB3B-47CA2AD219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870" y="113440"/>
            <a:ext cx="2096022" cy="1099697"/>
          </a:xfrm>
          <a:prstGeom prst="rect">
            <a:avLst/>
          </a:prstGeom>
        </p:spPr>
      </p:pic>
      <p:pic>
        <p:nvPicPr>
          <p:cNvPr id="7" name="Image 2">
            <a:extLst>
              <a:ext uri="{FF2B5EF4-FFF2-40B4-BE49-F238E27FC236}">
                <a16:creationId xmlns:a16="http://schemas.microsoft.com/office/drawing/2014/main" id="{66B54F90-80BB-2C43-AE10-4CAB8267899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170428" y="250197"/>
            <a:ext cx="1775884" cy="935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er 17">
            <a:extLst>
              <a:ext uri="{FF2B5EF4-FFF2-40B4-BE49-F238E27FC236}">
                <a16:creationId xmlns:a16="http://schemas.microsoft.com/office/drawing/2014/main" id="{C81E3610-2CD6-024D-A8B9-A1906E38964E}"/>
              </a:ext>
            </a:extLst>
          </p:cNvPr>
          <p:cNvGrpSpPr/>
          <p:nvPr/>
        </p:nvGrpSpPr>
        <p:grpSpPr>
          <a:xfrm>
            <a:off x="1843217" y="5943599"/>
            <a:ext cx="8260479" cy="685801"/>
            <a:chOff x="448092" y="3479645"/>
            <a:chExt cx="8260479" cy="773997"/>
          </a:xfrm>
        </p:grpSpPr>
        <p:pic>
          <p:nvPicPr>
            <p:cNvPr id="9" name="Image 8">
              <a:extLst>
                <a:ext uri="{FF2B5EF4-FFF2-40B4-BE49-F238E27FC236}">
                  <a16:creationId xmlns:a16="http://schemas.microsoft.com/office/drawing/2014/main" id="{C3856BC0-F182-2D45-936D-12101C6862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092" y="3528784"/>
              <a:ext cx="705718" cy="719385"/>
            </a:xfrm>
            <a:prstGeom prst="rect">
              <a:avLst/>
            </a:prstGeom>
          </p:spPr>
        </p:pic>
        <p:pic>
          <p:nvPicPr>
            <p:cNvPr id="10" name="Image 9">
              <a:extLst>
                <a:ext uri="{FF2B5EF4-FFF2-40B4-BE49-F238E27FC236}">
                  <a16:creationId xmlns:a16="http://schemas.microsoft.com/office/drawing/2014/main" id="{0C337452-435E-E64C-83B3-558CE657F8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21611" y="3479645"/>
              <a:ext cx="672096" cy="768524"/>
            </a:xfrm>
            <a:prstGeom prst="rect">
              <a:avLst/>
            </a:prstGeom>
          </p:spPr>
        </p:pic>
        <p:pic>
          <p:nvPicPr>
            <p:cNvPr id="11" name="Image 10">
              <a:extLst>
                <a:ext uri="{FF2B5EF4-FFF2-40B4-BE49-F238E27FC236}">
                  <a16:creationId xmlns:a16="http://schemas.microsoft.com/office/drawing/2014/main" id="{4F61116A-77D9-0E42-8FA8-75D28D694A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63064" y="3525468"/>
              <a:ext cx="1132395" cy="722701"/>
            </a:xfrm>
            <a:prstGeom prst="rect">
              <a:avLst/>
            </a:prstGeom>
          </p:spPr>
        </p:pic>
        <p:pic>
          <p:nvPicPr>
            <p:cNvPr id="12" name="Image 11">
              <a:extLst>
                <a:ext uri="{FF2B5EF4-FFF2-40B4-BE49-F238E27FC236}">
                  <a16:creationId xmlns:a16="http://schemas.microsoft.com/office/drawing/2014/main" id="{F1807D2B-DBF9-2040-921D-3D48E8AF6B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1737" y="3525468"/>
              <a:ext cx="722605" cy="722701"/>
            </a:xfrm>
            <a:prstGeom prst="rect">
              <a:avLst/>
            </a:prstGeom>
          </p:spPr>
        </p:pic>
        <p:pic>
          <p:nvPicPr>
            <p:cNvPr id="13" name="Image 12">
              <a:extLst>
                <a:ext uri="{FF2B5EF4-FFF2-40B4-BE49-F238E27FC236}">
                  <a16:creationId xmlns:a16="http://schemas.microsoft.com/office/drawing/2014/main" id="{BBDF7A87-A1C7-D14B-A61C-E8AF876B20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96797" y="3524803"/>
              <a:ext cx="725751" cy="723366"/>
            </a:xfrm>
            <a:prstGeom prst="rect">
              <a:avLst/>
            </a:prstGeom>
          </p:spPr>
        </p:pic>
        <p:pic>
          <p:nvPicPr>
            <p:cNvPr id="14" name="Image 13">
              <a:extLst>
                <a:ext uri="{FF2B5EF4-FFF2-40B4-BE49-F238E27FC236}">
                  <a16:creationId xmlns:a16="http://schemas.microsoft.com/office/drawing/2014/main" id="{2BCE4C55-660A-B04A-91CD-749C431C26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60976" y="3693662"/>
              <a:ext cx="1347595" cy="547250"/>
            </a:xfrm>
            <a:prstGeom prst="rect">
              <a:avLst/>
            </a:prstGeom>
          </p:spPr>
        </p:pic>
        <p:pic>
          <p:nvPicPr>
            <p:cNvPr id="15" name="Image 14">
              <a:extLst>
                <a:ext uri="{FF2B5EF4-FFF2-40B4-BE49-F238E27FC236}">
                  <a16:creationId xmlns:a16="http://schemas.microsoft.com/office/drawing/2014/main" id="{8CA80D51-7EBF-FA41-A703-2775A7EADB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81195" y="3524803"/>
              <a:ext cx="821261" cy="723364"/>
            </a:xfrm>
            <a:prstGeom prst="rect">
              <a:avLst/>
            </a:prstGeom>
          </p:spPr>
        </p:pic>
        <p:pic>
          <p:nvPicPr>
            <p:cNvPr id="16" name="Image 15">
              <a:extLst>
                <a:ext uri="{FF2B5EF4-FFF2-40B4-BE49-F238E27FC236}">
                  <a16:creationId xmlns:a16="http://schemas.microsoft.com/office/drawing/2014/main" id="{C58AB3B4-7246-5241-BBCC-FAC20E870AE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18880" y="3528784"/>
              <a:ext cx="885820" cy="724858"/>
            </a:xfrm>
            <a:prstGeom prst="rect">
              <a:avLst/>
            </a:prstGeom>
          </p:spPr>
        </p:pic>
      </p:grpSp>
    </p:spTree>
    <p:extLst>
      <p:ext uri="{BB962C8B-B14F-4D97-AF65-F5344CB8AC3E}">
        <p14:creationId xmlns:p14="http://schemas.microsoft.com/office/powerpoint/2010/main" val="205605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0DEF2E9-5BBF-CF47-B0A6-5777299C663D}"/>
              </a:ext>
            </a:extLst>
          </p:cNvPr>
          <p:cNvSpPr txBox="1"/>
          <p:nvPr/>
        </p:nvSpPr>
        <p:spPr>
          <a:xfrm>
            <a:off x="3985059" y="3104469"/>
            <a:ext cx="4301544" cy="720000"/>
          </a:xfrm>
          <a:prstGeom prst="rect">
            <a:avLst/>
          </a:prstGeom>
          <a:noFill/>
          <a:ln w="57150">
            <a:solidFill>
              <a:schemeClr val="bg2">
                <a:lumMod val="50000"/>
              </a:schemeClr>
            </a:solidFill>
          </a:ln>
        </p:spPr>
        <p:txBody>
          <a:bodyPr wrap="square" rtlCol="0" anchor="ctr">
            <a:spAutoFit/>
          </a:bodyPr>
          <a:lstStyle/>
          <a:p>
            <a:pPr algn="ctr"/>
            <a:r>
              <a:rPr lang="en-GB" sz="3200" dirty="0">
                <a:latin typeface="Arial" panose="020B0604020202020204" pitchFamily="34" charset="0"/>
                <a:cs typeface="Arial" panose="020B0604020202020204" pitchFamily="34" charset="0"/>
              </a:rPr>
              <a:t>KTAs choice criteria</a:t>
            </a:r>
          </a:p>
        </p:txBody>
      </p:sp>
      <p:sp>
        <p:nvSpPr>
          <p:cNvPr id="3" name="Ellipse 2">
            <a:extLst>
              <a:ext uri="{FF2B5EF4-FFF2-40B4-BE49-F238E27FC236}">
                <a16:creationId xmlns:a16="http://schemas.microsoft.com/office/drawing/2014/main" id="{D81396D4-E472-9445-BA81-50625D9BDD41}"/>
              </a:ext>
            </a:extLst>
          </p:cNvPr>
          <p:cNvSpPr/>
          <p:nvPr/>
        </p:nvSpPr>
        <p:spPr>
          <a:xfrm>
            <a:off x="4918894" y="548706"/>
            <a:ext cx="2700000" cy="2160000"/>
          </a:xfrm>
          <a:prstGeom prst="ellips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Cutting-edge technology of high interest for accelerator or SC magnet communities</a:t>
            </a:r>
            <a:r>
              <a:rPr lang="fr-FR" dirty="0">
                <a:latin typeface="Arial" panose="020B0604020202020204" pitchFamily="34" charset="0"/>
                <a:cs typeface="Arial" panose="020B0604020202020204" pitchFamily="34" charset="0"/>
              </a:rPr>
              <a:t> </a:t>
            </a:r>
          </a:p>
        </p:txBody>
      </p:sp>
      <p:sp>
        <p:nvSpPr>
          <p:cNvPr id="8" name="Ellipse 7">
            <a:extLst>
              <a:ext uri="{FF2B5EF4-FFF2-40B4-BE49-F238E27FC236}">
                <a16:creationId xmlns:a16="http://schemas.microsoft.com/office/drawing/2014/main" id="{2E7E198E-7BDE-904C-9F7B-531A99F5BF46}"/>
              </a:ext>
            </a:extLst>
          </p:cNvPr>
          <p:cNvSpPr/>
          <p:nvPr/>
        </p:nvSpPr>
        <p:spPr>
          <a:xfrm>
            <a:off x="8759487" y="1799575"/>
            <a:ext cx="2700000" cy="216000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Widely needed for the future projects</a:t>
            </a:r>
            <a:r>
              <a:rPr lang="fr-FR" dirty="0">
                <a:latin typeface="Arial" panose="020B0604020202020204" pitchFamily="34" charset="0"/>
                <a:cs typeface="Arial" panose="020B0604020202020204" pitchFamily="34" charset="0"/>
              </a:rPr>
              <a:t> </a:t>
            </a:r>
          </a:p>
        </p:txBody>
      </p:sp>
      <p:sp>
        <p:nvSpPr>
          <p:cNvPr id="9" name="Ellipse 8">
            <a:extLst>
              <a:ext uri="{FF2B5EF4-FFF2-40B4-BE49-F238E27FC236}">
                <a16:creationId xmlns:a16="http://schemas.microsoft.com/office/drawing/2014/main" id="{3FF88AD0-7EA7-A746-BF6F-B52F671B5081}"/>
              </a:ext>
            </a:extLst>
          </p:cNvPr>
          <p:cNvSpPr/>
          <p:nvPr/>
        </p:nvSpPr>
        <p:spPr>
          <a:xfrm>
            <a:off x="6309821" y="4300029"/>
            <a:ext cx="2700000" cy="2160000"/>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High technical development potential to meet future machine requirements </a:t>
            </a:r>
            <a:endParaRPr lang="fr-FR" dirty="0">
              <a:latin typeface="Arial" panose="020B0604020202020204" pitchFamily="34" charset="0"/>
              <a:cs typeface="Arial" panose="020B0604020202020204" pitchFamily="34" charset="0"/>
            </a:endParaRPr>
          </a:p>
        </p:txBody>
      </p:sp>
      <p:sp>
        <p:nvSpPr>
          <p:cNvPr id="10" name="Ellipse 9">
            <a:extLst>
              <a:ext uri="{FF2B5EF4-FFF2-40B4-BE49-F238E27FC236}">
                <a16:creationId xmlns:a16="http://schemas.microsoft.com/office/drawing/2014/main" id="{570600C1-A7E0-4846-BFA2-BF7B623D2F7C}"/>
              </a:ext>
            </a:extLst>
          </p:cNvPr>
          <p:cNvSpPr/>
          <p:nvPr/>
        </p:nvSpPr>
        <p:spPr>
          <a:xfrm>
            <a:off x="996207" y="1799574"/>
            <a:ext cx="2700000" cy="21600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Critically dependent on single/very few vendor(s)</a:t>
            </a:r>
            <a:r>
              <a:rPr lang="fr-FR" dirty="0">
                <a:latin typeface="Arial" panose="020B0604020202020204" pitchFamily="34" charset="0"/>
                <a:cs typeface="Arial" panose="020B0604020202020204" pitchFamily="34" charset="0"/>
              </a:rPr>
              <a:t> </a:t>
            </a:r>
          </a:p>
        </p:txBody>
      </p:sp>
      <p:sp>
        <p:nvSpPr>
          <p:cNvPr id="11" name="Ellipse 10">
            <a:extLst>
              <a:ext uri="{FF2B5EF4-FFF2-40B4-BE49-F238E27FC236}">
                <a16:creationId xmlns:a16="http://schemas.microsoft.com/office/drawing/2014/main" id="{0D1A6866-0689-7E46-9BB5-3C1405972B8E}"/>
              </a:ext>
            </a:extLst>
          </p:cNvPr>
          <p:cNvSpPr/>
          <p:nvPr/>
        </p:nvSpPr>
        <p:spPr>
          <a:xfrm>
            <a:off x="3349285" y="4300028"/>
            <a:ext cx="2700000" cy="2160000"/>
          </a:xfrm>
          <a:prstGeom prst="ellipse">
            <a:avLst/>
          </a:prstGeom>
          <a:solidFill>
            <a:schemeClr val="tx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High technical development potential to reduce construction &amp; operation costs </a:t>
            </a:r>
            <a:endParaRPr lang="fr-FR" dirty="0">
              <a:latin typeface="Arial" panose="020B0604020202020204" pitchFamily="34" charset="0"/>
              <a:cs typeface="Arial" panose="020B0604020202020204" pitchFamily="34" charset="0"/>
            </a:endParaRPr>
          </a:p>
          <a:p>
            <a:pPr algn="ctr"/>
            <a:endParaRPr lang="fr-FR" dirty="0"/>
          </a:p>
        </p:txBody>
      </p:sp>
      <p:sp>
        <p:nvSpPr>
          <p:cNvPr id="14" name="Espace réservé du numéro de diapositive 13">
            <a:extLst>
              <a:ext uri="{FF2B5EF4-FFF2-40B4-BE49-F238E27FC236}">
                <a16:creationId xmlns:a16="http://schemas.microsoft.com/office/drawing/2014/main" id="{72BA9086-D8D1-5747-A3AB-C70603CBE1D2}"/>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10</a:t>
            </a:fld>
            <a:endParaRPr lang="fr-FR" dirty="0"/>
          </a:p>
        </p:txBody>
      </p:sp>
      <p:sp>
        <p:nvSpPr>
          <p:cNvPr id="16" name="Espace réservé du pied de page 4">
            <a:extLst>
              <a:ext uri="{FF2B5EF4-FFF2-40B4-BE49-F238E27FC236}">
                <a16:creationId xmlns:a16="http://schemas.microsoft.com/office/drawing/2014/main" id="{245C4F32-897C-6846-9A87-73C905B2577C}"/>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e la date 3">
            <a:extLst>
              <a:ext uri="{FF2B5EF4-FFF2-40B4-BE49-F238E27FC236}">
                <a16:creationId xmlns:a16="http://schemas.microsoft.com/office/drawing/2014/main" id="{C76612BD-3ED5-FE42-B790-82E005B30F98}"/>
              </a:ext>
            </a:extLst>
          </p:cNvPr>
          <p:cNvSpPr>
            <a:spLocks noGrp="1"/>
          </p:cNvSpPr>
          <p:nvPr>
            <p:ph type="dt" sz="half" idx="10"/>
          </p:nvPr>
        </p:nvSpPr>
        <p:spPr>
          <a:xfrm>
            <a:off x="323047" y="6356350"/>
            <a:ext cx="2743200" cy="365125"/>
          </a:xfrm>
        </p:spPr>
        <p:txBody>
          <a:bodyPr/>
          <a:lstStyle/>
          <a:p>
            <a:r>
              <a:rPr lang="en-GB"/>
              <a:t>Paris-Saclay Campus, 9 October 2019</a:t>
            </a:r>
          </a:p>
        </p:txBody>
      </p:sp>
      <p:pic>
        <p:nvPicPr>
          <p:cNvPr id="17" name="Image 16">
            <a:extLst>
              <a:ext uri="{FF2B5EF4-FFF2-40B4-BE49-F238E27FC236}">
                <a16:creationId xmlns:a16="http://schemas.microsoft.com/office/drawing/2014/main" id="{88C5F707-FCD3-B443-8669-90C0A81B1E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9040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C9851D3-A5C3-BA4D-929D-7537120E4422}"/>
              </a:ext>
            </a:extLst>
          </p:cNvPr>
          <p:cNvSpPr txBox="1"/>
          <p:nvPr/>
        </p:nvSpPr>
        <p:spPr>
          <a:xfrm>
            <a:off x="245774" y="81329"/>
            <a:ext cx="11692942" cy="892552"/>
          </a:xfrm>
          <a:prstGeom prst="rect">
            <a:avLst/>
          </a:prstGeom>
          <a:noFill/>
        </p:spPr>
        <p:txBody>
          <a:bodyPr wrap="square" rtlCol="0">
            <a:spAutoFit/>
          </a:bodyPr>
          <a:lstStyle/>
          <a:p>
            <a:r>
              <a:rPr lang="en-GB" sz="2600" b="1" dirty="0">
                <a:solidFill>
                  <a:schemeClr val="accent1"/>
                </a:solidFill>
                <a:latin typeface="Arial" panose="020B0604020202020204" pitchFamily="34" charset="0"/>
                <a:cs typeface="Arial" panose="020B0604020202020204" pitchFamily="34" charset="0"/>
              </a:rPr>
              <a:t>Key Technological Areas (KTA) being developed </a:t>
            </a:r>
          </a:p>
          <a:p>
            <a:r>
              <a:rPr lang="en-GB" sz="2600" b="1" dirty="0">
                <a:solidFill>
                  <a:schemeClr val="accent1"/>
                </a:solidFill>
                <a:latin typeface="Arial" panose="020B0604020202020204" pitchFamily="34" charset="0"/>
                <a:cs typeface="Arial" panose="020B0604020202020204" pitchFamily="34" charset="0"/>
              </a:rPr>
              <a:t>for future major projects</a:t>
            </a:r>
          </a:p>
        </p:txBody>
      </p:sp>
      <p:sp>
        <p:nvSpPr>
          <p:cNvPr id="10" name="Espace réservé de la date 3">
            <a:extLst>
              <a:ext uri="{FF2B5EF4-FFF2-40B4-BE49-F238E27FC236}">
                <a16:creationId xmlns:a16="http://schemas.microsoft.com/office/drawing/2014/main" id="{1E7C2B68-14C5-2247-BA74-6C46D2BD8A8E}"/>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11</a:t>
            </a:fld>
            <a:endParaRPr lang="fr-FR" dirty="0"/>
          </a:p>
        </p:txBody>
      </p:sp>
      <p:pic>
        <p:nvPicPr>
          <p:cNvPr id="2" name="Image 1">
            <a:extLst>
              <a:ext uri="{FF2B5EF4-FFF2-40B4-BE49-F238E27FC236}">
                <a16:creationId xmlns:a16="http://schemas.microsoft.com/office/drawing/2014/main" id="{BB6755FD-15F1-3440-B94A-03DDF370A653}"/>
              </a:ext>
            </a:extLst>
          </p:cNvPr>
          <p:cNvPicPr>
            <a:picLocks noChangeAspect="1"/>
          </p:cNvPicPr>
          <p:nvPr/>
        </p:nvPicPr>
        <p:blipFill>
          <a:blip r:embed="rId2"/>
          <a:stretch>
            <a:fillRect/>
          </a:stretch>
        </p:blipFill>
        <p:spPr>
          <a:xfrm>
            <a:off x="245773" y="1346528"/>
            <a:ext cx="8139448" cy="4551999"/>
          </a:xfrm>
          <a:prstGeom prst="rect">
            <a:avLst/>
          </a:prstGeom>
        </p:spPr>
      </p:pic>
      <p:sp>
        <p:nvSpPr>
          <p:cNvPr id="3" name="ZoneTexte 2">
            <a:extLst>
              <a:ext uri="{FF2B5EF4-FFF2-40B4-BE49-F238E27FC236}">
                <a16:creationId xmlns:a16="http://schemas.microsoft.com/office/drawing/2014/main" id="{D265D610-0A10-CF4E-914C-50935B537713}"/>
              </a:ext>
            </a:extLst>
          </p:cNvPr>
          <p:cNvSpPr txBox="1"/>
          <p:nvPr/>
        </p:nvSpPr>
        <p:spPr>
          <a:xfrm>
            <a:off x="8577329" y="1648497"/>
            <a:ext cx="3361386" cy="4247317"/>
          </a:xfrm>
          <a:prstGeom prst="rect">
            <a:avLst/>
          </a:prstGeom>
          <a:noFill/>
        </p:spPr>
        <p:txBody>
          <a:bodyPr wrap="square" rtlCol="0">
            <a:spAutoFit/>
          </a:bodyPr>
          <a:lstStyle/>
          <a:p>
            <a:r>
              <a:rPr lang="en-GB" dirty="0"/>
              <a:t>This table shows which KTAs are being further developed for the major Research Infrastructures of the global landscape, based on the following criteria:</a:t>
            </a:r>
          </a:p>
          <a:p>
            <a:r>
              <a:rPr lang="en-GB" dirty="0"/>
              <a:t>1. being widely needed for the future projects</a:t>
            </a:r>
          </a:p>
          <a:p>
            <a:r>
              <a:rPr lang="en-GB" dirty="0"/>
              <a:t>2. presenting a high development potential allowing to meet the needs of future challenging machines</a:t>
            </a:r>
          </a:p>
          <a:p>
            <a:r>
              <a:rPr lang="en-GB" dirty="0"/>
              <a:t>3. presenting a high development potential allowing to reduce the construction and/or operation </a:t>
            </a:r>
          </a:p>
          <a:p>
            <a:endParaRPr lang="en-GB" dirty="0"/>
          </a:p>
        </p:txBody>
      </p:sp>
      <p:cxnSp>
        <p:nvCxnSpPr>
          <p:cNvPr id="8" name="Connecteur droit 7">
            <a:extLst>
              <a:ext uri="{FF2B5EF4-FFF2-40B4-BE49-F238E27FC236}">
                <a16:creationId xmlns:a16="http://schemas.microsoft.com/office/drawing/2014/main" id="{DED3BCCD-2EFC-3C44-949D-AA28C4E64FB9}"/>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7080B3BD-1FF2-0B45-BCCD-46C2DA012A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2916535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082547-F9E9-2741-9859-8BCF37D5C714}"/>
              </a:ext>
            </a:extLst>
          </p:cNvPr>
          <p:cNvSpPr txBox="1"/>
          <p:nvPr/>
        </p:nvSpPr>
        <p:spPr>
          <a:xfrm>
            <a:off x="369518" y="313151"/>
            <a:ext cx="9300575" cy="523220"/>
          </a:xfrm>
          <a:prstGeom prst="rect">
            <a:avLst/>
          </a:prstGeom>
          <a:noFill/>
        </p:spPr>
        <p:txBody>
          <a:bodyPr wrap="square" rtlCol="0">
            <a:spAutoFit/>
          </a:bodyPr>
          <a:lstStyle/>
          <a:p>
            <a:r>
              <a:rPr lang="en-GB" sz="2800" b="1">
                <a:solidFill>
                  <a:srgbClr val="0070C0"/>
                </a:solidFill>
                <a:latin typeface="Arial" panose="020B0604020202020204" pitchFamily="34" charset="0"/>
                <a:cs typeface="Arial" panose="020B0604020202020204" pitchFamily="34" charset="0"/>
              </a:rPr>
              <a:t>Developments needed in </a:t>
            </a:r>
            <a:r>
              <a:rPr lang="en-GB" sz="2800" b="1">
                <a:solidFill>
                  <a:schemeClr val="accent1"/>
                </a:solidFill>
                <a:latin typeface="Arial" panose="020B0604020202020204" pitchFamily="34" charset="0"/>
                <a:cs typeface="Arial" panose="020B0604020202020204" pitchFamily="34" charset="0"/>
              </a:rPr>
              <a:t>Key Technology Areas :</a:t>
            </a:r>
          </a:p>
        </p:txBody>
      </p:sp>
      <p:sp>
        <p:nvSpPr>
          <p:cNvPr id="10" name="Espace réservé du numéro de diapositive 13">
            <a:extLst>
              <a:ext uri="{FF2B5EF4-FFF2-40B4-BE49-F238E27FC236}">
                <a16:creationId xmlns:a16="http://schemas.microsoft.com/office/drawing/2014/main" id="{8B8560BA-8E78-2545-8A5C-D6DB0CA3B6D3}"/>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12</a:t>
            </a:fld>
            <a:endParaRPr lang="fr-FR" dirty="0"/>
          </a:p>
        </p:txBody>
      </p:sp>
      <p:sp>
        <p:nvSpPr>
          <p:cNvPr id="12" name="Espace réservé du pied de page 4">
            <a:extLst>
              <a:ext uri="{FF2B5EF4-FFF2-40B4-BE49-F238E27FC236}">
                <a16:creationId xmlns:a16="http://schemas.microsoft.com/office/drawing/2014/main" id="{1AB5A5D4-1081-4A4A-BA37-FB0F975D3A0A}"/>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8" name="Espace réservé du contenu 2">
            <a:extLst>
              <a:ext uri="{FF2B5EF4-FFF2-40B4-BE49-F238E27FC236}">
                <a16:creationId xmlns:a16="http://schemas.microsoft.com/office/drawing/2014/main" id="{E411F783-1B14-6342-B434-F3DBE947A978}"/>
              </a:ext>
            </a:extLst>
          </p:cNvPr>
          <p:cNvSpPr>
            <a:spLocks noGrp="1"/>
          </p:cNvSpPr>
          <p:nvPr>
            <p:ph idx="1"/>
          </p:nvPr>
        </p:nvSpPr>
        <p:spPr>
          <a:xfrm>
            <a:off x="369518" y="1845734"/>
            <a:ext cx="11479045" cy="4023360"/>
          </a:xfrm>
        </p:spPr>
        <p:txBody>
          <a:bodyPr>
            <a:normAutofit/>
          </a:bodyPr>
          <a:lstStyle/>
          <a:p>
            <a:r>
              <a:rPr lang="en-US" sz="2000" b="1" dirty="0"/>
              <a:t>Key Technology Areas 			Needed Developments</a:t>
            </a:r>
            <a:endParaRPr lang="en-US" sz="2000" b="1" i="1" dirty="0"/>
          </a:p>
          <a:p>
            <a:pPr marL="457200" indent="-457200">
              <a:buFont typeface="+mj-lt"/>
              <a:buAutoNum type="arabicPeriod"/>
            </a:pPr>
            <a:r>
              <a:rPr lang="en-US" sz="2000" dirty="0"/>
              <a:t>Particle sources			High intensity heavy ions, positron sources, polarized beams</a:t>
            </a:r>
          </a:p>
          <a:p>
            <a:pPr marL="457200" indent="-457200">
              <a:buFont typeface="+mj-lt"/>
              <a:buAutoNum type="arabicPeriod"/>
            </a:pPr>
            <a:r>
              <a:rPr lang="en-US" sz="2000" dirty="0"/>
              <a:t>Magnets and vacuum systems		Permanent magnets, Small chambers evacuation</a:t>
            </a:r>
          </a:p>
          <a:p>
            <a:pPr marL="457200" indent="-457200">
              <a:buFont typeface="+mj-lt"/>
              <a:buAutoNum type="arabicPeriod"/>
            </a:pPr>
            <a:r>
              <a:rPr lang="en-US" sz="2000" dirty="0"/>
              <a:t>High field SC magnets			High-Tc conductors, Cost reduction</a:t>
            </a:r>
          </a:p>
          <a:p>
            <a:pPr marL="457200" indent="-457200">
              <a:buFont typeface="+mj-lt"/>
              <a:buAutoNum type="arabicPeriod"/>
            </a:pPr>
            <a:r>
              <a:rPr lang="en-US" sz="2000" dirty="0"/>
              <a:t>Normal Conducting RF structures	High precision fabrication and tuning, RF breakdown</a:t>
            </a:r>
          </a:p>
          <a:p>
            <a:pPr marL="457200" indent="-457200">
              <a:buFont typeface="+mj-lt"/>
              <a:buAutoNum type="arabicPeriod"/>
            </a:pPr>
            <a:r>
              <a:rPr lang="en-US" sz="2000" dirty="0"/>
              <a:t>Superconducting RF cavities		Surface treatments, Robotics, Cost reduction</a:t>
            </a:r>
          </a:p>
          <a:p>
            <a:pPr marL="457200" indent="-457200">
              <a:buFont typeface="+mj-lt"/>
              <a:buAutoNum type="arabicPeriod"/>
            </a:pPr>
            <a:r>
              <a:rPr lang="en-US" sz="2000" dirty="0"/>
              <a:t>Radio Frequency power sources	CW sources, Solid State Amplifiers, High efficiency</a:t>
            </a:r>
          </a:p>
          <a:p>
            <a:pPr marL="457200" indent="-457200">
              <a:buFont typeface="+mj-lt"/>
              <a:buAutoNum type="arabicPeriod"/>
            </a:pPr>
            <a:r>
              <a:rPr lang="en-US" sz="2000" dirty="0"/>
              <a:t>Cryogenics				High efficiency, </a:t>
            </a:r>
            <a:r>
              <a:rPr lang="en-US" sz="2000" dirty="0" err="1"/>
              <a:t>Cryo</a:t>
            </a:r>
            <a:r>
              <a:rPr lang="en-US" sz="2000" dirty="0"/>
              <a:t>-coolers, </a:t>
            </a:r>
            <a:r>
              <a:rPr lang="en-US" sz="2000" dirty="0" err="1"/>
              <a:t>Cryo</a:t>
            </a:r>
            <a:r>
              <a:rPr lang="en-US" sz="2000" dirty="0"/>
              <a:t>-safety</a:t>
            </a:r>
          </a:p>
          <a:p>
            <a:pPr marL="457200" indent="-457200">
              <a:buFont typeface="+mj-lt"/>
              <a:buAutoNum type="arabicPeriod"/>
            </a:pPr>
            <a:r>
              <a:rPr lang="en-US" sz="2000" dirty="0"/>
              <a:t>Beam instrumentation		Optical and RF diagnostics, Fast electronics and feedback</a:t>
            </a:r>
          </a:p>
        </p:txBody>
      </p:sp>
      <p:sp>
        <p:nvSpPr>
          <p:cNvPr id="9" name="Espace réservé de la date 3">
            <a:extLst>
              <a:ext uri="{FF2B5EF4-FFF2-40B4-BE49-F238E27FC236}">
                <a16:creationId xmlns:a16="http://schemas.microsoft.com/office/drawing/2014/main" id="{EBEA0968-CD28-6B4B-AE68-1E575AE569BA}"/>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13" name="Connecteur droit 12">
            <a:extLst>
              <a:ext uri="{FF2B5EF4-FFF2-40B4-BE49-F238E27FC236}">
                <a16:creationId xmlns:a16="http://schemas.microsoft.com/office/drawing/2014/main" id="{6D26AF9D-8AB8-474D-A95A-FBA8E96FED61}"/>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E5813E0C-1A5C-2F49-A99B-EE0D0200D3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86655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E92D6C2-1231-A94C-B7A0-20BF5DF5201F}"/>
              </a:ext>
            </a:extLst>
          </p:cNvPr>
          <p:cNvSpPr txBox="1"/>
          <p:nvPr/>
        </p:nvSpPr>
        <p:spPr>
          <a:xfrm>
            <a:off x="369518" y="1309531"/>
            <a:ext cx="11322610" cy="3266920"/>
          </a:xfrm>
          <a:prstGeom prst="rect">
            <a:avLst/>
          </a:prstGeom>
          <a:noFill/>
        </p:spPr>
        <p:txBody>
          <a:bodyPr wrap="square" rtlCol="0">
            <a:spAutoFit/>
          </a:bodyPr>
          <a:lstStyle/>
          <a:p>
            <a:pPr algn="just">
              <a:lnSpc>
                <a:spcPct val="150000"/>
              </a:lnSpc>
              <a:buClr>
                <a:srgbClr val="FFC000"/>
              </a:buClr>
            </a:pPr>
            <a:r>
              <a:rPr lang="en-GB" sz="2000" dirty="0">
                <a:latin typeface="Arial" panose="020B0604020202020204" pitchFamily="34" charset="0"/>
                <a:cs typeface="Arial" panose="020B0604020202020204" pitchFamily="34" charset="0"/>
              </a:rPr>
              <a:t>For each KTA, we have to go through the following items:</a:t>
            </a:r>
          </a:p>
          <a:p>
            <a:pPr marL="742950" lvl="1" indent="-285750" algn="just">
              <a:lnSpc>
                <a:spcPct val="150000"/>
              </a:lnSpc>
              <a:buClr>
                <a:srgbClr val="FFC000"/>
              </a:buClr>
              <a:buFont typeface="Wingdings" pitchFamily="2" charset="2"/>
              <a:buChar char="Ø"/>
            </a:pPr>
            <a:r>
              <a:rPr lang="en-GB" sz="2000" dirty="0">
                <a:latin typeface="Arial" panose="020B0604020202020204" pitchFamily="34" charset="0"/>
                <a:cs typeface="Arial" panose="020B0604020202020204" pitchFamily="34" charset="0"/>
              </a:rPr>
              <a:t>Justification of the choice of the KTA according to the criteria (one or many). </a:t>
            </a:r>
          </a:p>
          <a:p>
            <a:pPr marL="742950" lvl="1" indent="-285750" algn="just">
              <a:lnSpc>
                <a:spcPct val="150000"/>
              </a:lnSpc>
              <a:buClr>
                <a:srgbClr val="FFC000"/>
              </a:buClr>
              <a:buFont typeface="Wingdings" pitchFamily="2" charset="2"/>
              <a:buChar char="Ø"/>
            </a:pPr>
            <a:r>
              <a:rPr lang="en-GB" sz="2000" dirty="0">
                <a:latin typeface="Arial" panose="020B0604020202020204" pitchFamily="34" charset="0"/>
                <a:cs typeface="Arial" panose="020B0604020202020204" pitchFamily="34" charset="0"/>
              </a:rPr>
              <a:t>State of the art in each KTA.</a:t>
            </a:r>
          </a:p>
          <a:p>
            <a:pPr marL="742950" lvl="1" indent="-285750" algn="just">
              <a:lnSpc>
                <a:spcPct val="150000"/>
              </a:lnSpc>
              <a:buClr>
                <a:srgbClr val="FFC000"/>
              </a:buClr>
              <a:buFont typeface="Wingdings" pitchFamily="2" charset="2"/>
              <a:buChar char="Ø"/>
            </a:pPr>
            <a:r>
              <a:rPr lang="en-GB" sz="2000" dirty="0">
                <a:latin typeface="Arial" panose="020B0604020202020204" pitchFamily="34" charset="0"/>
                <a:cs typeface="Arial" panose="020B0604020202020204" pitchFamily="34" charset="0"/>
              </a:rPr>
              <a:t>Targeted performances beyond state of the art regarding future project needs.</a:t>
            </a:r>
          </a:p>
          <a:p>
            <a:pPr marL="742950" lvl="1" indent="-285750" algn="just">
              <a:lnSpc>
                <a:spcPct val="150000"/>
              </a:lnSpc>
              <a:buClr>
                <a:srgbClr val="FFC000"/>
              </a:buClr>
              <a:buFont typeface="Wingdings" pitchFamily="2" charset="2"/>
              <a:buChar char="Ø"/>
            </a:pPr>
            <a:r>
              <a:rPr lang="en-GB" sz="2000" dirty="0">
                <a:latin typeface="Arial" panose="020B0604020202020204" pitchFamily="34" charset="0"/>
                <a:cs typeface="Arial" panose="020B0604020202020204" pitchFamily="34" charset="0"/>
              </a:rPr>
              <a:t>Technical development paths to improve the performances (or reduce cost) and meet future project needs.</a:t>
            </a:r>
            <a:endParaRPr lang="en-GB" sz="2000" b="1" u="sng" dirty="0">
              <a:latin typeface="Arial" panose="020B0604020202020204" pitchFamily="34" charset="0"/>
              <a:cs typeface="Arial" panose="020B0604020202020204" pitchFamily="34" charset="0"/>
            </a:endParaRPr>
          </a:p>
          <a:p>
            <a:pPr algn="just">
              <a:lnSpc>
                <a:spcPct val="150000"/>
              </a:lnSpc>
            </a:pPr>
            <a:endParaRPr lang="en-GB" sz="2000" b="1" u="sng"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8C9851D3-A5C3-BA4D-929D-7537120E4422}"/>
              </a:ext>
            </a:extLst>
          </p:cNvPr>
          <p:cNvSpPr txBox="1"/>
          <p:nvPr/>
        </p:nvSpPr>
        <p:spPr>
          <a:xfrm>
            <a:off x="369518" y="313151"/>
            <a:ext cx="11322610"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Guidelines for Key Technology Areas report preparation:</a:t>
            </a:r>
          </a:p>
        </p:txBody>
      </p:sp>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13</a:t>
            </a:fld>
            <a:endParaRPr lang="fr-FR" dirty="0"/>
          </a:p>
        </p:txBody>
      </p:sp>
      <p:sp>
        <p:nvSpPr>
          <p:cNvPr id="7" name="Espace réservé de la date 3">
            <a:extLst>
              <a:ext uri="{FF2B5EF4-FFF2-40B4-BE49-F238E27FC236}">
                <a16:creationId xmlns:a16="http://schemas.microsoft.com/office/drawing/2014/main" id="{000DD089-34FA-6A49-AB80-B9B9C5CF5E00}"/>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8" name="Connecteur droit 7">
            <a:extLst>
              <a:ext uri="{FF2B5EF4-FFF2-40B4-BE49-F238E27FC236}">
                <a16:creationId xmlns:a16="http://schemas.microsoft.com/office/drawing/2014/main" id="{7A79576C-DA72-5045-90E8-3673C10D3325}"/>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8ACB5FD2-65B7-0A41-B14E-4169F4B3A5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242775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14</a:t>
            </a:fld>
            <a:endParaRPr lang="fr-FR" dirty="0"/>
          </a:p>
        </p:txBody>
      </p:sp>
      <p:sp>
        <p:nvSpPr>
          <p:cNvPr id="3" name="Rectangle 2">
            <a:extLst>
              <a:ext uri="{FF2B5EF4-FFF2-40B4-BE49-F238E27FC236}">
                <a16:creationId xmlns:a16="http://schemas.microsoft.com/office/drawing/2014/main" id="{F6C20C25-4E8A-FE4D-A025-E8D226CA6740}"/>
              </a:ext>
            </a:extLst>
          </p:cNvPr>
          <p:cNvSpPr/>
          <p:nvPr/>
        </p:nvSpPr>
        <p:spPr>
          <a:xfrm>
            <a:off x="303728" y="195210"/>
            <a:ext cx="10604677" cy="523220"/>
          </a:xfrm>
          <a:prstGeom prst="rect">
            <a:avLst/>
          </a:prstGeom>
        </p:spPr>
        <p:txBody>
          <a:bodyPr wrap="square">
            <a:spAutoFit/>
          </a:bodyPr>
          <a:lstStyle/>
          <a:p>
            <a:r>
              <a:rPr lang="en-GB" sz="2800" b="1" dirty="0">
                <a:solidFill>
                  <a:schemeClr val="accent1"/>
                </a:solidFill>
                <a:latin typeface="Arial" panose="020B0604020202020204" pitchFamily="34" charset="0"/>
                <a:cs typeface="Arial" panose="020B0604020202020204" pitchFamily="34" charset="0"/>
              </a:rPr>
              <a:t>1- Particle Sources</a:t>
            </a:r>
            <a:endParaRPr lang="fr-FR" sz="2800" dirty="0"/>
          </a:p>
        </p:txBody>
      </p:sp>
      <p:sp>
        <p:nvSpPr>
          <p:cNvPr id="4" name="ZoneTexte 3">
            <a:extLst>
              <a:ext uri="{FF2B5EF4-FFF2-40B4-BE49-F238E27FC236}">
                <a16:creationId xmlns:a16="http://schemas.microsoft.com/office/drawing/2014/main" id="{EC5242CA-49AA-9243-8BC4-09BA51CB6DC8}"/>
              </a:ext>
            </a:extLst>
          </p:cNvPr>
          <p:cNvSpPr txBox="1"/>
          <p:nvPr/>
        </p:nvSpPr>
        <p:spPr>
          <a:xfrm>
            <a:off x="167425" y="1030312"/>
            <a:ext cx="11771290" cy="5632311"/>
          </a:xfrm>
          <a:prstGeom prst="rect">
            <a:avLst/>
          </a:prstGeom>
          <a:noFill/>
        </p:spPr>
        <p:txBody>
          <a:bodyPr wrap="square" rtlCol="0">
            <a:spAutoFit/>
          </a:bodyPr>
          <a:lstStyle/>
          <a:p>
            <a:r>
              <a:rPr lang="en-GB" sz="1500" dirty="0"/>
              <a:t>The research potential of the accelerator or post-accelerator facilities could be determined by its particle sources:</a:t>
            </a:r>
          </a:p>
          <a:p>
            <a:r>
              <a:rPr lang="en-GB" sz="1500" b="1" dirty="0"/>
              <a:t>- Proton accelerators </a:t>
            </a:r>
            <a:r>
              <a:rPr lang="en-GB" sz="1500" dirty="0"/>
              <a:t>(e.g. LHC, SNS, ESS, etc…) are using </a:t>
            </a:r>
            <a:r>
              <a:rPr lang="en-GB" sz="1500" b="1" dirty="0"/>
              <a:t>high intensity H</a:t>
            </a:r>
            <a:r>
              <a:rPr lang="en-GB" sz="1500" b="1" baseline="30000" dirty="0"/>
              <a:t>+</a:t>
            </a:r>
            <a:r>
              <a:rPr lang="en-GB" sz="1500" b="1" dirty="0"/>
              <a:t> or H</a:t>
            </a:r>
            <a:r>
              <a:rPr lang="en-GB" sz="1500" b="1" baseline="30000" dirty="0"/>
              <a:t>-</a:t>
            </a:r>
            <a:r>
              <a:rPr lang="en-GB" sz="1500" b="1" dirty="0"/>
              <a:t> ion sources</a:t>
            </a:r>
            <a:r>
              <a:rPr lang="en-GB" sz="1500" dirty="0"/>
              <a:t>, </a:t>
            </a:r>
          </a:p>
          <a:p>
            <a:r>
              <a:rPr lang="en-GB" sz="1500" b="1" dirty="0"/>
              <a:t>- Heavy ions accelerator </a:t>
            </a:r>
            <a:r>
              <a:rPr lang="en-GB" sz="1500" dirty="0"/>
              <a:t>are based on the widest range of stable ions from </a:t>
            </a:r>
            <a:r>
              <a:rPr lang="en-GB" sz="1500" b="1" dirty="0"/>
              <a:t>helium to heavy stable ions </a:t>
            </a:r>
            <a:r>
              <a:rPr lang="en-GB" sz="1500" dirty="0"/>
              <a:t>(e.g. lead or uranium).</a:t>
            </a:r>
          </a:p>
          <a:p>
            <a:r>
              <a:rPr lang="en-GB" sz="1500" b="1" dirty="0"/>
              <a:t>- Radioactive ions beams </a:t>
            </a:r>
            <a:r>
              <a:rPr lang="en-GB" sz="1500" dirty="0"/>
              <a:t>are using </a:t>
            </a:r>
            <a:r>
              <a:rPr lang="en-GB" sz="1500" b="1" dirty="0"/>
              <a:t>secondary sources including a target</a:t>
            </a:r>
            <a:r>
              <a:rPr lang="en-GB" sz="1500" dirty="0"/>
              <a:t>. </a:t>
            </a:r>
          </a:p>
          <a:p>
            <a:r>
              <a:rPr lang="en-GB" sz="1500" b="1" dirty="0"/>
              <a:t>- Fusion reactors</a:t>
            </a:r>
            <a:r>
              <a:rPr lang="en-GB" sz="1500" dirty="0"/>
              <a:t> are using </a:t>
            </a:r>
            <a:r>
              <a:rPr lang="en-GB" sz="1500" b="1" dirty="0"/>
              <a:t>MeV-energy intense ion sources (e.g. D-) </a:t>
            </a:r>
            <a:r>
              <a:rPr lang="en-GB" sz="1500" dirty="0"/>
              <a:t>for neutral injection as a plasma heating mechanism. </a:t>
            </a:r>
          </a:p>
          <a:p>
            <a:r>
              <a:rPr lang="en-GB" sz="1500" dirty="0"/>
              <a:t>- For </a:t>
            </a:r>
            <a:r>
              <a:rPr lang="en-GB" sz="1500" b="1" dirty="0"/>
              <a:t>spatial</a:t>
            </a:r>
            <a:r>
              <a:rPr lang="en-GB" sz="1500" dirty="0"/>
              <a:t> (e.g. ion thruster) &amp; </a:t>
            </a:r>
            <a:r>
              <a:rPr lang="en-GB" sz="1500" b="1" dirty="0"/>
              <a:t>industry</a:t>
            </a:r>
            <a:r>
              <a:rPr lang="en-GB" sz="1500" dirty="0"/>
              <a:t> (e.g. ion beam lithography) </a:t>
            </a:r>
            <a:r>
              <a:rPr lang="en-GB" sz="1500" b="1" dirty="0"/>
              <a:t>applications</a:t>
            </a:r>
            <a:r>
              <a:rPr lang="en-GB" sz="1500" dirty="0"/>
              <a:t>, </a:t>
            </a:r>
            <a:r>
              <a:rPr lang="en-GB" sz="1500" b="1" dirty="0"/>
              <a:t>compactness &amp; reliability </a:t>
            </a:r>
            <a:r>
              <a:rPr lang="en-GB" sz="1500" dirty="0"/>
              <a:t>are crucial properties of the ion sources. </a:t>
            </a:r>
          </a:p>
          <a:p>
            <a:r>
              <a:rPr lang="en-GB" sz="1500" dirty="0"/>
              <a:t>- Strong interest in </a:t>
            </a:r>
            <a:r>
              <a:rPr lang="en-GB" sz="1500" b="1" dirty="0"/>
              <a:t>material science </a:t>
            </a:r>
            <a:r>
              <a:rPr lang="en-GB" sz="1500" dirty="0"/>
              <a:t>for </a:t>
            </a:r>
            <a:r>
              <a:rPr lang="en-GB" sz="1500" b="1" dirty="0"/>
              <a:t>ion traps producing highly charged ions </a:t>
            </a:r>
            <a:r>
              <a:rPr lang="en-GB" sz="1500" dirty="0"/>
              <a:t>at rest. </a:t>
            </a:r>
          </a:p>
          <a:p>
            <a:r>
              <a:rPr lang="en-GB" sz="1500" b="1" dirty="0"/>
              <a:t>- </a:t>
            </a:r>
            <a:r>
              <a:rPr lang="en-GB" sz="1500" dirty="0"/>
              <a:t>For</a:t>
            </a:r>
            <a:r>
              <a:rPr lang="en-GB" sz="1500" b="1" dirty="0"/>
              <a:t> Electron sources</a:t>
            </a:r>
            <a:r>
              <a:rPr lang="en-GB" sz="1500" dirty="0"/>
              <a:t>, the new generation of CW FELs calls for </a:t>
            </a:r>
            <a:r>
              <a:rPr lang="en-GB" sz="1500" b="1" dirty="0"/>
              <a:t>high current high repetition rate (10 kHz-1 MHz) RF photo-injectors (SRF gun, DC gun)</a:t>
            </a:r>
            <a:r>
              <a:rPr lang="en-GB" sz="1500" dirty="0"/>
              <a:t> </a:t>
            </a:r>
          </a:p>
          <a:p>
            <a:r>
              <a:rPr lang="en-GB" sz="1500" dirty="0"/>
              <a:t>- Pushing the intensity of </a:t>
            </a:r>
            <a:r>
              <a:rPr lang="en-GB" sz="1500" b="1" dirty="0"/>
              <a:t>positron sources</a:t>
            </a:r>
            <a:r>
              <a:rPr lang="en-GB" sz="1500" dirty="0"/>
              <a:t> is mandatory for colliders, together with polarization. </a:t>
            </a:r>
          </a:p>
          <a:p>
            <a:r>
              <a:rPr lang="en-GB" sz="1500" dirty="0"/>
              <a:t>- Creating </a:t>
            </a:r>
            <a:r>
              <a:rPr lang="en-GB" sz="1500" b="1" dirty="0"/>
              <a:t>low-emittance energetic muon beams</a:t>
            </a:r>
            <a:r>
              <a:rPr lang="en-GB" sz="1500" dirty="0"/>
              <a:t> would open the way for a </a:t>
            </a:r>
            <a:r>
              <a:rPr lang="en-GB" sz="1500" b="1" dirty="0"/>
              <a:t>new generation of lepton colliders</a:t>
            </a:r>
            <a:r>
              <a:rPr lang="en-GB" sz="1500" dirty="0"/>
              <a:t>.</a:t>
            </a:r>
          </a:p>
          <a:p>
            <a:endParaRPr lang="fr-FR" sz="1500" dirty="0"/>
          </a:p>
          <a:p>
            <a:r>
              <a:rPr lang="en-US" b="1" dirty="0">
                <a:solidFill>
                  <a:srgbClr val="0070C0"/>
                </a:solidFill>
              </a:rPr>
              <a:t>Advances: High intensity heavy ions, positron sources, polarized beams</a:t>
            </a:r>
          </a:p>
          <a:p>
            <a:endParaRPr lang="en-US" sz="1500" b="1" dirty="0">
              <a:solidFill>
                <a:srgbClr val="0070C0"/>
              </a:solidFill>
            </a:endParaRPr>
          </a:p>
          <a:p>
            <a:pPr marL="285750" indent="-285750">
              <a:buFont typeface="Wingdings" pitchFamily="2" charset="2"/>
              <a:buChar char="§"/>
            </a:pPr>
            <a:r>
              <a:rPr lang="en-US" sz="1500" b="1" dirty="0"/>
              <a:t>Electron Cyclotron Resonance (ECR) </a:t>
            </a:r>
            <a:r>
              <a:rPr lang="en-US" sz="1500" dirty="0"/>
              <a:t>ion source </a:t>
            </a:r>
            <a:r>
              <a:rPr lang="en-US" sz="1500" b="1" dirty="0"/>
              <a:t>breakthroughs in intensity </a:t>
            </a:r>
            <a:r>
              <a:rPr lang="en-US" sz="1500" dirty="0"/>
              <a:t>can be expected by increasing the </a:t>
            </a:r>
            <a:r>
              <a:rPr lang="en-US" sz="1500" b="1" dirty="0"/>
              <a:t>RF frequency (up to 45 GHz) </a:t>
            </a:r>
            <a:r>
              <a:rPr lang="en-US" sz="1500" dirty="0"/>
              <a:t>and using </a:t>
            </a:r>
            <a:r>
              <a:rPr lang="en-US" sz="1500" b="1" dirty="0"/>
              <a:t>superconducting coils (up to 11 T with Nb3Sn or HTSC) </a:t>
            </a:r>
            <a:r>
              <a:rPr lang="en-US" sz="1500" dirty="0"/>
              <a:t>to match the resonance condition. On the other hand, the </a:t>
            </a:r>
            <a:r>
              <a:rPr lang="en-US" sz="1500" b="1" dirty="0"/>
              <a:t>standard ECR sources </a:t>
            </a:r>
            <a:r>
              <a:rPr lang="en-US" sz="1500" dirty="0"/>
              <a:t>(0.8 T, 2.45 GHz) can </a:t>
            </a:r>
            <a:r>
              <a:rPr lang="en-US" sz="1500" b="1" dirty="0"/>
              <a:t>increase their power efficiency</a:t>
            </a:r>
            <a:r>
              <a:rPr lang="en-US" sz="1500" dirty="0"/>
              <a:t>, ease of operation and compactness by using </a:t>
            </a:r>
            <a:r>
              <a:rPr lang="en-US" sz="1500" b="1" dirty="0"/>
              <a:t>permanent magnets for spatial and industry applications. </a:t>
            </a:r>
            <a:endParaRPr lang="fr-FR" sz="1500" b="1" dirty="0"/>
          </a:p>
          <a:p>
            <a:pPr marL="285750" indent="-285750">
              <a:buFont typeface="Wingdings" pitchFamily="2" charset="2"/>
              <a:buChar char="§"/>
            </a:pPr>
            <a:r>
              <a:rPr lang="en-US" sz="1500" b="1" dirty="0"/>
              <a:t>Electron Beam ion sources (EBIS) </a:t>
            </a:r>
            <a:r>
              <a:rPr lang="en-US" sz="1500" dirty="0"/>
              <a:t>are </a:t>
            </a:r>
            <a:r>
              <a:rPr lang="en-US" sz="1500" b="1" dirty="0"/>
              <a:t>more efficient for highly charged heavy ion sources</a:t>
            </a:r>
            <a:r>
              <a:rPr lang="en-US" sz="1500" dirty="0"/>
              <a:t>. A large range of studies are in progress to improve their </a:t>
            </a:r>
            <a:r>
              <a:rPr lang="en-US" sz="1500" b="1" dirty="0"/>
              <a:t>reliability and ease of operation</a:t>
            </a:r>
            <a:r>
              <a:rPr lang="en-US" sz="1500" dirty="0"/>
              <a:t>.</a:t>
            </a:r>
            <a:endParaRPr lang="fr-FR" sz="1500" dirty="0"/>
          </a:p>
          <a:p>
            <a:pPr marL="285750" indent="-285750">
              <a:buFont typeface="Wingdings" pitchFamily="2" charset="2"/>
              <a:buChar char="§"/>
            </a:pPr>
            <a:r>
              <a:rPr lang="en-US" sz="1500" dirty="0"/>
              <a:t>The creation of </a:t>
            </a:r>
            <a:r>
              <a:rPr lang="en-US" sz="1500" b="1" dirty="0"/>
              <a:t>electron-positron pairs </a:t>
            </a:r>
            <a:r>
              <a:rPr lang="en-US" sz="1500" dirty="0"/>
              <a:t>in matter is the </a:t>
            </a:r>
            <a:r>
              <a:rPr lang="en-US" sz="1500" b="1" dirty="0"/>
              <a:t>basic mechanism </a:t>
            </a:r>
            <a:r>
              <a:rPr lang="en-US" sz="1500" dirty="0"/>
              <a:t>for the positron sources; hence </a:t>
            </a:r>
            <a:r>
              <a:rPr lang="en-US" sz="1500" b="1" dirty="0"/>
              <a:t>thermal effects on the solid target</a:t>
            </a:r>
            <a:r>
              <a:rPr lang="en-US" sz="1500" dirty="0"/>
              <a:t> limit the beam intensity. </a:t>
            </a:r>
            <a:r>
              <a:rPr lang="en-US" sz="1500" b="1" dirty="0"/>
              <a:t>New schemes are proposed using intense photon radiation from laser collision </a:t>
            </a:r>
            <a:r>
              <a:rPr lang="en-US" sz="1500" dirty="0"/>
              <a:t>or </a:t>
            </a:r>
            <a:r>
              <a:rPr lang="en-US" sz="1500" b="1" dirty="0"/>
              <a:t>undulators</a:t>
            </a:r>
            <a:r>
              <a:rPr lang="en-US" sz="1500" dirty="0"/>
              <a:t>, preferably superconducting, or </a:t>
            </a:r>
            <a:r>
              <a:rPr lang="en-US" sz="1500" b="1" dirty="0"/>
              <a:t>atomic crystals, followed by photon conversion on thin targets</a:t>
            </a:r>
            <a:r>
              <a:rPr lang="en-US" sz="1500" dirty="0"/>
              <a:t>. Some schemes are amenable to producing </a:t>
            </a:r>
            <a:r>
              <a:rPr lang="en-US" sz="1500" b="1" dirty="0"/>
              <a:t>polarized positron beams</a:t>
            </a:r>
            <a:r>
              <a:rPr lang="en-US" sz="1500" dirty="0"/>
              <a:t>, others are considered to produce </a:t>
            </a:r>
            <a:r>
              <a:rPr lang="en-US" sz="1500" b="1" dirty="0"/>
              <a:t>muon pairs</a:t>
            </a:r>
            <a:r>
              <a:rPr lang="en-US" sz="1500" dirty="0"/>
              <a:t>. </a:t>
            </a:r>
            <a:endParaRPr lang="fr-FR" sz="1500" dirty="0"/>
          </a:p>
          <a:p>
            <a:endParaRPr lang="fr-FR" sz="1500" dirty="0"/>
          </a:p>
        </p:txBody>
      </p:sp>
      <p:sp>
        <p:nvSpPr>
          <p:cNvPr id="8" name="Espace réservé de la date 3">
            <a:extLst>
              <a:ext uri="{FF2B5EF4-FFF2-40B4-BE49-F238E27FC236}">
                <a16:creationId xmlns:a16="http://schemas.microsoft.com/office/drawing/2014/main" id="{B015C489-D420-AF47-BB4B-44998B26E91D}"/>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8E4B0FC4-B9EB-5D48-B3F5-3821A34BF015}"/>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08B563EF-87AD-6341-8625-1CF564B64F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360408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15</a:t>
            </a:fld>
            <a:endParaRPr lang="fr-FR" dirty="0"/>
          </a:p>
        </p:txBody>
      </p:sp>
      <p:sp>
        <p:nvSpPr>
          <p:cNvPr id="6" name="Espace réservé du contenu 2">
            <a:extLst>
              <a:ext uri="{FF2B5EF4-FFF2-40B4-BE49-F238E27FC236}">
                <a16:creationId xmlns:a16="http://schemas.microsoft.com/office/drawing/2014/main" id="{C29CF49E-DD34-BE44-BF1E-C210A9F560B2}"/>
              </a:ext>
            </a:extLst>
          </p:cNvPr>
          <p:cNvSpPr>
            <a:spLocks noGrp="1"/>
          </p:cNvSpPr>
          <p:nvPr>
            <p:ph idx="1"/>
          </p:nvPr>
        </p:nvSpPr>
        <p:spPr>
          <a:xfrm>
            <a:off x="303728" y="1253300"/>
            <a:ext cx="11300137" cy="4387645"/>
          </a:xfrm>
        </p:spPr>
        <p:txBody>
          <a:bodyPr>
            <a:normAutofit/>
          </a:bodyPr>
          <a:lstStyle/>
          <a:p>
            <a:pPr marL="0" indent="0" algn="just">
              <a:buNone/>
            </a:pPr>
            <a:r>
              <a:rPr lang="en-GB" sz="2000" dirty="0"/>
              <a:t>Warm magnet technology is indeed basic for guiding particle beams along accelerators, with a widespread group of laboratories and industries capable of producing and testing conventional magnets in large series. However, </a:t>
            </a:r>
            <a:r>
              <a:rPr lang="en-GB" sz="2000" b="1" dirty="0"/>
              <a:t>new promising beam transport techniques</a:t>
            </a:r>
            <a:r>
              <a:rPr lang="en-GB" sz="2000" dirty="0"/>
              <a:t> have recently been discovered or implemented successfully (e.g. </a:t>
            </a:r>
            <a:r>
              <a:rPr lang="en-GB" sz="2000" b="1" dirty="0"/>
              <a:t>ultimate-brilliance synchrotron-radiation storage rings </a:t>
            </a:r>
            <a:r>
              <a:rPr lang="en-GB" sz="2000" dirty="0"/>
              <a:t>(DLSR), </a:t>
            </a:r>
            <a:r>
              <a:rPr lang="en-GB" sz="2000" b="1" dirty="0"/>
              <a:t>fixed-field alternating gradient</a:t>
            </a:r>
            <a:r>
              <a:rPr lang="en-GB" sz="2000" dirty="0"/>
              <a:t> accelerators (FFAG), </a:t>
            </a:r>
            <a:r>
              <a:rPr lang="en-GB" sz="2000" b="1" dirty="0"/>
              <a:t>beam channels for plasma acceleration</a:t>
            </a:r>
            <a:r>
              <a:rPr lang="en-GB" sz="2000" dirty="0"/>
              <a:t>) that extend the design and manufacturability needs for warm magnets, be they resistive magnets or permanent magnets, beyond their current state of the art. In many cases, </a:t>
            </a:r>
            <a:r>
              <a:rPr lang="en-GB" sz="2000" b="1" dirty="0"/>
              <a:t>small gap vacuum chambers with high pumping speed and low desorption are required to implement these techniques</a:t>
            </a:r>
            <a:r>
              <a:rPr lang="en-GB" sz="2000" dirty="0"/>
              <a:t>.</a:t>
            </a:r>
          </a:p>
          <a:p>
            <a:pPr marL="0" indent="0">
              <a:buNone/>
            </a:pPr>
            <a:r>
              <a:rPr lang="en-GB" sz="2000" b="1" dirty="0">
                <a:solidFill>
                  <a:srgbClr val="0070C0"/>
                </a:solidFill>
              </a:rPr>
              <a:t>Advances: Special Function Magnets, Permanent Magnets, Small Vacuum Chambers</a:t>
            </a:r>
          </a:p>
          <a:p>
            <a:pPr lvl="1">
              <a:buFont typeface="Arial" panose="020B0604020202020204" pitchFamily="34" charset="0"/>
              <a:buChar char="•"/>
            </a:pPr>
            <a:r>
              <a:rPr lang="en-GB" sz="2000" dirty="0"/>
              <a:t>Manufacturing of </a:t>
            </a:r>
            <a:r>
              <a:rPr lang="en-GB" sz="2000" b="1" dirty="0"/>
              <a:t>combined function magnets </a:t>
            </a:r>
            <a:r>
              <a:rPr lang="en-GB" sz="2000" dirty="0"/>
              <a:t>with </a:t>
            </a:r>
            <a:r>
              <a:rPr lang="en-GB" sz="2000" b="1" dirty="0"/>
              <a:t>complex magnetic polar pieces </a:t>
            </a:r>
          </a:p>
          <a:p>
            <a:pPr lvl="1">
              <a:buFont typeface="Arial" panose="020B0604020202020204" pitchFamily="34" charset="0"/>
              <a:buChar char="•"/>
            </a:pPr>
            <a:r>
              <a:rPr lang="en-GB" sz="2000" b="1" dirty="0"/>
              <a:t>Permanent magnets </a:t>
            </a:r>
            <a:r>
              <a:rPr lang="en-GB" sz="2000" dirty="0"/>
              <a:t>introducing </a:t>
            </a:r>
            <a:r>
              <a:rPr lang="en-GB" sz="2000" b="1" dirty="0"/>
              <a:t>high permeability material</a:t>
            </a:r>
            <a:r>
              <a:rPr lang="en-GB" sz="2000" dirty="0"/>
              <a:t> like Neodymium or Praseodymium</a:t>
            </a:r>
          </a:p>
          <a:p>
            <a:pPr lvl="1">
              <a:buFont typeface="Arial" panose="020B0604020202020204" pitchFamily="34" charset="0"/>
              <a:buChar char="•"/>
            </a:pPr>
            <a:r>
              <a:rPr lang="en-GB" sz="2000" b="1" dirty="0"/>
              <a:t>Coating of small aperture vacuum chambers </a:t>
            </a:r>
            <a:r>
              <a:rPr lang="en-GB" sz="2000" dirty="0"/>
              <a:t>using the Non-Evaporable-Getter (</a:t>
            </a:r>
            <a:r>
              <a:rPr lang="en-GB" sz="2000" b="1" dirty="0"/>
              <a:t>NEG</a:t>
            </a:r>
            <a:r>
              <a:rPr lang="en-GB" sz="2000" dirty="0"/>
              <a:t>) technology </a:t>
            </a:r>
          </a:p>
          <a:p>
            <a:pPr lvl="1">
              <a:buFont typeface="Arial" panose="020B0604020202020204" pitchFamily="34" charset="0"/>
              <a:buChar char="•"/>
            </a:pPr>
            <a:r>
              <a:rPr lang="en-GB" sz="2000" b="1" dirty="0">
                <a:solidFill>
                  <a:schemeClr val="tx1"/>
                </a:solidFill>
              </a:rPr>
              <a:t>Surface treatment of vacuum chamber </a:t>
            </a:r>
            <a:r>
              <a:rPr lang="en-GB" sz="2000" dirty="0">
                <a:solidFill>
                  <a:schemeClr val="tx1"/>
                </a:solidFill>
              </a:rPr>
              <a:t>to reduce </a:t>
            </a:r>
            <a:r>
              <a:rPr lang="en-GB" sz="2000" b="1" dirty="0">
                <a:solidFill>
                  <a:schemeClr val="tx1"/>
                </a:solidFill>
              </a:rPr>
              <a:t>secondary electron emission yield</a:t>
            </a:r>
            <a:r>
              <a:rPr lang="en-GB" sz="2000" dirty="0">
                <a:solidFill>
                  <a:schemeClr val="tx1"/>
                </a:solidFill>
              </a:rPr>
              <a:t>. </a:t>
            </a:r>
          </a:p>
          <a:p>
            <a:endParaRPr lang="en-GB" sz="2000" dirty="0"/>
          </a:p>
        </p:txBody>
      </p:sp>
      <p:sp>
        <p:nvSpPr>
          <p:cNvPr id="7" name="Rectangle 6">
            <a:extLst>
              <a:ext uri="{FF2B5EF4-FFF2-40B4-BE49-F238E27FC236}">
                <a16:creationId xmlns:a16="http://schemas.microsoft.com/office/drawing/2014/main" id="{1EFC30E0-DB9E-0A42-9ED0-732B5C85F08A}"/>
              </a:ext>
            </a:extLst>
          </p:cNvPr>
          <p:cNvSpPr/>
          <p:nvPr/>
        </p:nvSpPr>
        <p:spPr>
          <a:xfrm>
            <a:off x="303728" y="195210"/>
            <a:ext cx="10604677" cy="523220"/>
          </a:xfrm>
          <a:prstGeom prst="rect">
            <a:avLst/>
          </a:prstGeom>
        </p:spPr>
        <p:txBody>
          <a:bodyPr wrap="square">
            <a:spAutoFit/>
          </a:bodyPr>
          <a:lstStyle/>
          <a:p>
            <a:r>
              <a:rPr lang="en-GB" sz="2800" b="1" dirty="0">
                <a:solidFill>
                  <a:srgbClr val="0070C0"/>
                </a:solidFill>
                <a:latin typeface="Arial" panose="020B0604020202020204" pitchFamily="34" charset="0"/>
                <a:cs typeface="Arial" panose="020B0604020202020204" pitchFamily="34" charset="0"/>
              </a:rPr>
              <a:t>2- Magnets and vacuum systems</a:t>
            </a:r>
          </a:p>
        </p:txBody>
      </p:sp>
      <p:sp>
        <p:nvSpPr>
          <p:cNvPr id="8" name="Espace réservé de la date 3">
            <a:extLst>
              <a:ext uri="{FF2B5EF4-FFF2-40B4-BE49-F238E27FC236}">
                <a16:creationId xmlns:a16="http://schemas.microsoft.com/office/drawing/2014/main" id="{4AEFB00B-90B7-6443-A27A-75BBC150142A}"/>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329B6FA2-9296-DB4C-BB18-0F599A23ADC8}"/>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C91E3C97-CD93-624D-AA5E-3BE236BAD6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97802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16</a:t>
            </a:fld>
            <a:endParaRPr lang="fr-FR" dirty="0"/>
          </a:p>
        </p:txBody>
      </p:sp>
      <p:sp>
        <p:nvSpPr>
          <p:cNvPr id="6" name="Espace réservé du contenu 2">
            <a:extLst>
              <a:ext uri="{FF2B5EF4-FFF2-40B4-BE49-F238E27FC236}">
                <a16:creationId xmlns:a16="http://schemas.microsoft.com/office/drawing/2014/main" id="{FA8411A2-B0E0-3640-B727-3EFEB06DF2E7}"/>
              </a:ext>
            </a:extLst>
          </p:cNvPr>
          <p:cNvSpPr>
            <a:spLocks noGrp="1"/>
          </p:cNvSpPr>
          <p:nvPr>
            <p:ph idx="1"/>
          </p:nvPr>
        </p:nvSpPr>
        <p:spPr>
          <a:xfrm>
            <a:off x="822037" y="1396314"/>
            <a:ext cx="10788072" cy="4942702"/>
          </a:xfrm>
        </p:spPr>
        <p:txBody>
          <a:bodyPr>
            <a:normAutofit/>
          </a:bodyPr>
          <a:lstStyle/>
          <a:p>
            <a:pPr algn="just"/>
            <a:r>
              <a:rPr lang="en-GB" sz="1800" dirty="0"/>
              <a:t>Large and powerful </a:t>
            </a:r>
            <a:r>
              <a:rPr lang="en-GB" sz="1800" b="1" dirty="0"/>
              <a:t>high-field superconducting magnets</a:t>
            </a:r>
            <a:r>
              <a:rPr lang="en-GB" sz="1800" dirty="0"/>
              <a:t> are routinely used </a:t>
            </a:r>
            <a:r>
              <a:rPr lang="en-GB" sz="1800" b="1" dirty="0"/>
              <a:t>in science</a:t>
            </a:r>
            <a:r>
              <a:rPr lang="en-GB" sz="1800" dirty="0"/>
              <a:t>, </a:t>
            </a:r>
            <a:r>
              <a:rPr lang="en-GB" sz="1800" b="1" dirty="0"/>
              <a:t>research and technological development (RTD)</a:t>
            </a:r>
            <a:r>
              <a:rPr lang="en-GB" sz="1800" dirty="0"/>
              <a:t> and </a:t>
            </a:r>
            <a:r>
              <a:rPr lang="en-GB" sz="1800" b="1" dirty="0"/>
              <a:t>in medical diagnostics</a:t>
            </a:r>
            <a:r>
              <a:rPr lang="en-GB" sz="1800" dirty="0"/>
              <a:t>, using </a:t>
            </a:r>
            <a:r>
              <a:rPr lang="en-GB" sz="1800" b="1" dirty="0"/>
              <a:t>Magnetic Resonance Imaging </a:t>
            </a:r>
            <a:r>
              <a:rPr lang="en-GB" sz="1800" dirty="0"/>
              <a:t>(MRI), the latter representing the biggest current market for superconductivity. In addition, </a:t>
            </a:r>
            <a:r>
              <a:rPr lang="en-GB" sz="1800" b="1" dirty="0"/>
              <a:t>superconductors bring potentially large energy savings in power</a:t>
            </a:r>
            <a:r>
              <a:rPr lang="en-GB" sz="1800" dirty="0"/>
              <a:t> applications, with demonstrations of </a:t>
            </a:r>
            <a:r>
              <a:rPr lang="en-GB" sz="1800" b="1" dirty="0"/>
              <a:t>power cables, transformers, motors or current limiters </a:t>
            </a:r>
            <a:r>
              <a:rPr lang="en-GB" sz="1800" dirty="0"/>
              <a:t>already have been made.</a:t>
            </a:r>
          </a:p>
          <a:p>
            <a:pPr algn="just"/>
            <a:r>
              <a:rPr lang="en-GB" sz="1800" dirty="0"/>
              <a:t>There is a strong drive on new superconductor developments </a:t>
            </a:r>
            <a:r>
              <a:rPr lang="en-GB" sz="1800" b="1" dirty="0"/>
              <a:t>to increase the power of hadron colliders </a:t>
            </a:r>
            <a:r>
              <a:rPr lang="en-GB" sz="1800" dirty="0"/>
              <a:t>and </a:t>
            </a:r>
            <a:r>
              <a:rPr lang="en-GB" sz="1800" b="1" dirty="0"/>
              <a:t>MRI</a:t>
            </a:r>
            <a:r>
              <a:rPr lang="en-GB" sz="1800" dirty="0"/>
              <a:t> for scientific research, and for tokamaks for the next demonstrators by </a:t>
            </a:r>
            <a:r>
              <a:rPr lang="en-GB" sz="1800" b="1" dirty="0"/>
              <a:t>raising </a:t>
            </a:r>
            <a:r>
              <a:rPr lang="it-IT" sz="1800" b="1" dirty="0"/>
              <a:t>the magnetic field strength in large volumes using new innovative superconducting materials</a:t>
            </a:r>
            <a:r>
              <a:rPr lang="it-IT" sz="1800" dirty="0"/>
              <a:t>, such as </a:t>
            </a:r>
            <a:r>
              <a:rPr lang="it-IT" sz="1800" b="1" dirty="0"/>
              <a:t>Nb</a:t>
            </a:r>
            <a:r>
              <a:rPr lang="it-IT" sz="1800" b="1" baseline="-25000" dirty="0"/>
              <a:t>3</a:t>
            </a:r>
            <a:r>
              <a:rPr lang="it-IT" sz="1800" b="1" dirty="0"/>
              <a:t>Sn or High Temperature Superconductors (HTS)</a:t>
            </a:r>
            <a:r>
              <a:rPr lang="it-IT" sz="1800" dirty="0"/>
              <a:t>,</a:t>
            </a:r>
            <a:r>
              <a:rPr lang="en-GB" sz="1800" dirty="0"/>
              <a:t> </a:t>
            </a:r>
            <a:r>
              <a:rPr lang="it-IT" sz="1800" dirty="0"/>
              <a:t>and developing cable and coil </a:t>
            </a:r>
            <a:r>
              <a:rPr lang="it-IT" sz="1800" b="1" dirty="0"/>
              <a:t>innovative cooling technologies</a:t>
            </a:r>
            <a:r>
              <a:rPr lang="it-IT" sz="1800" dirty="0"/>
              <a:t>.</a:t>
            </a:r>
            <a:endParaRPr lang="en-US" sz="1800" dirty="0"/>
          </a:p>
          <a:p>
            <a:pPr marL="0" indent="0" algn="just">
              <a:buNone/>
            </a:pPr>
            <a:r>
              <a:rPr lang="en-US" sz="1800" b="1" dirty="0">
                <a:solidFill>
                  <a:srgbClr val="0070C0"/>
                </a:solidFill>
              </a:rPr>
              <a:t>Advances: Nb3Sn and High-Tc conductors, </a:t>
            </a:r>
            <a:r>
              <a:rPr lang="en-US" sz="1800" b="1" dirty="0" err="1">
                <a:solidFill>
                  <a:srgbClr val="0070C0"/>
                </a:solidFill>
              </a:rPr>
              <a:t>Cryo</a:t>
            </a:r>
            <a:r>
              <a:rPr lang="en-US" sz="1800" b="1" dirty="0">
                <a:solidFill>
                  <a:srgbClr val="0070C0"/>
                </a:solidFill>
              </a:rPr>
              <a:t>-cooling, Cost reduction</a:t>
            </a:r>
          </a:p>
          <a:p>
            <a:pPr lvl="1" algn="just">
              <a:buFont typeface="Arial" panose="020B0604020202020204" pitchFamily="34" charset="0"/>
              <a:buChar char="•"/>
            </a:pPr>
            <a:r>
              <a:rPr lang="en-GB" sz="1800" dirty="0"/>
              <a:t>Development and use of </a:t>
            </a:r>
            <a:r>
              <a:rPr lang="en-GB" sz="1800" b="1" dirty="0"/>
              <a:t>ultimate performance Nb</a:t>
            </a:r>
            <a:r>
              <a:rPr lang="en-GB" sz="1800" b="1" baseline="-25000" dirty="0"/>
              <a:t>3</a:t>
            </a:r>
            <a:r>
              <a:rPr lang="en-GB" sz="1800" b="1" dirty="0"/>
              <a:t>Sn conductors</a:t>
            </a:r>
            <a:r>
              <a:rPr lang="en-GB" sz="1800" dirty="0"/>
              <a:t>, the most mature option so far, to overcome cost and coil fabrication issues.</a:t>
            </a:r>
          </a:p>
          <a:p>
            <a:pPr lvl="1" algn="just">
              <a:buFont typeface="Arial" panose="020B0604020202020204" pitchFamily="34" charset="0"/>
              <a:buChar char="•"/>
            </a:pPr>
            <a:r>
              <a:rPr lang="en-GB" sz="1800" dirty="0"/>
              <a:t>Development and use of </a:t>
            </a:r>
            <a:r>
              <a:rPr lang="en-GB" sz="1800" b="1" dirty="0"/>
              <a:t>HTS conductors still needing R&amp;D </a:t>
            </a:r>
            <a:r>
              <a:rPr lang="en-GB" sz="1800" dirty="0"/>
              <a:t>on material science to electromechanical engineering.</a:t>
            </a:r>
          </a:p>
          <a:p>
            <a:pPr lvl="1" algn="just">
              <a:buFont typeface="Arial" panose="020B0604020202020204" pitchFamily="34" charset="0"/>
              <a:buChar char="•"/>
            </a:pPr>
            <a:r>
              <a:rPr lang="en-GB" sz="1800" b="1" dirty="0"/>
              <a:t>Innovative conductor and cold mass cooling methods</a:t>
            </a:r>
            <a:r>
              <a:rPr lang="en-GB" sz="1800" dirty="0"/>
              <a:t> to increase the operating temperature margin.</a:t>
            </a:r>
          </a:p>
          <a:p>
            <a:pPr lvl="1" algn="just">
              <a:buFont typeface="Arial" panose="020B0604020202020204" pitchFamily="34" charset="0"/>
              <a:buChar char="•"/>
            </a:pPr>
            <a:r>
              <a:rPr lang="en-GB" sz="1800" dirty="0"/>
              <a:t>Reinforcement of the conductor mechanical strength to</a:t>
            </a:r>
            <a:r>
              <a:rPr lang="fr-FR" sz="1800" dirty="0"/>
              <a:t> </a:t>
            </a:r>
            <a:r>
              <a:rPr lang="en-GB" sz="1800" dirty="0"/>
              <a:t>take on much higher internal magnetic forces</a:t>
            </a:r>
            <a:r>
              <a:rPr lang="fr-FR" sz="1800" dirty="0"/>
              <a:t>.</a:t>
            </a:r>
          </a:p>
          <a:p>
            <a:pPr lvl="1" algn="just">
              <a:buFont typeface="Arial" panose="020B0604020202020204" pitchFamily="34" charset="0"/>
              <a:buChar char="•"/>
            </a:pPr>
            <a:endParaRPr lang="en-GB" sz="1800" dirty="0"/>
          </a:p>
          <a:p>
            <a:pPr algn="just"/>
            <a:endParaRPr lang="en-US" sz="1800" dirty="0"/>
          </a:p>
        </p:txBody>
      </p:sp>
      <p:sp>
        <p:nvSpPr>
          <p:cNvPr id="7" name="Rectangle 6">
            <a:extLst>
              <a:ext uri="{FF2B5EF4-FFF2-40B4-BE49-F238E27FC236}">
                <a16:creationId xmlns:a16="http://schemas.microsoft.com/office/drawing/2014/main" id="{C226B455-937B-904D-B9F8-A594BAF09B35}"/>
              </a:ext>
            </a:extLst>
          </p:cNvPr>
          <p:cNvSpPr/>
          <p:nvPr/>
        </p:nvSpPr>
        <p:spPr>
          <a:xfrm>
            <a:off x="303728" y="195210"/>
            <a:ext cx="10604677" cy="523220"/>
          </a:xfrm>
          <a:prstGeom prst="rect">
            <a:avLst/>
          </a:prstGeom>
        </p:spPr>
        <p:txBody>
          <a:bodyPr wrap="square">
            <a:spAutoFit/>
          </a:bodyPr>
          <a:lstStyle/>
          <a:p>
            <a:r>
              <a:rPr lang="en-GB" sz="2800" b="1" dirty="0">
                <a:solidFill>
                  <a:srgbClr val="0070C0"/>
                </a:solidFill>
                <a:latin typeface="Arial" panose="020B0604020202020204" pitchFamily="34" charset="0"/>
                <a:cs typeface="Arial" panose="020B0604020202020204" pitchFamily="34" charset="0"/>
              </a:rPr>
              <a:t>3- High Field Superconducting Magnets</a:t>
            </a:r>
          </a:p>
        </p:txBody>
      </p:sp>
      <p:sp>
        <p:nvSpPr>
          <p:cNvPr id="8" name="Espace réservé de la date 3">
            <a:extLst>
              <a:ext uri="{FF2B5EF4-FFF2-40B4-BE49-F238E27FC236}">
                <a16:creationId xmlns:a16="http://schemas.microsoft.com/office/drawing/2014/main" id="{2552783F-2784-DB43-85E7-88BC95C90D52}"/>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8A86029B-E865-8942-8510-0E8531A60425}"/>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DFAF030C-B71D-1640-9C2F-E6DB86D4DB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1720847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17</a:t>
            </a:fld>
            <a:endParaRPr lang="fr-FR" dirty="0"/>
          </a:p>
        </p:txBody>
      </p:sp>
      <p:sp>
        <p:nvSpPr>
          <p:cNvPr id="6" name="Espace réservé du contenu 2">
            <a:extLst>
              <a:ext uri="{FF2B5EF4-FFF2-40B4-BE49-F238E27FC236}">
                <a16:creationId xmlns:a16="http://schemas.microsoft.com/office/drawing/2014/main" id="{A47465B1-A3A5-B142-ACD9-1734B33644BF}"/>
              </a:ext>
            </a:extLst>
          </p:cNvPr>
          <p:cNvSpPr>
            <a:spLocks noGrp="1"/>
          </p:cNvSpPr>
          <p:nvPr>
            <p:ph idx="1"/>
          </p:nvPr>
        </p:nvSpPr>
        <p:spPr>
          <a:xfrm>
            <a:off x="257576" y="1112975"/>
            <a:ext cx="11443955" cy="5313582"/>
          </a:xfrm>
        </p:spPr>
        <p:txBody>
          <a:bodyPr>
            <a:noAutofit/>
          </a:bodyPr>
          <a:lstStyle/>
          <a:p>
            <a:pPr marL="0" indent="0" algn="just">
              <a:buNone/>
            </a:pPr>
            <a:r>
              <a:rPr lang="en-GB" sz="1800" dirty="0"/>
              <a:t>Radio Frequency acceleration technology (normal conducting) was introduced 90 years ago (e.g. drift tube </a:t>
            </a:r>
            <a:r>
              <a:rPr lang="en-GB" sz="1800" dirty="0" err="1"/>
              <a:t>linacs</a:t>
            </a:r>
            <a:r>
              <a:rPr lang="en-GB" sz="1800" dirty="0"/>
              <a:t>) and is still the standard reference for acceleration, used in the majority of particle accelerators worldwide. There are </a:t>
            </a:r>
            <a:r>
              <a:rPr lang="en-GB" sz="1800" b="1" dirty="0"/>
              <a:t>irreplaceable in the front-end injection systems </a:t>
            </a:r>
            <a:r>
              <a:rPr lang="en-GB" sz="1800" dirty="0"/>
              <a:t>of </a:t>
            </a:r>
            <a:r>
              <a:rPr lang="en-GB" sz="1800" b="1" dirty="0"/>
              <a:t>proton and ion linear accelerators</a:t>
            </a:r>
            <a:r>
              <a:rPr lang="en-GB" sz="1800" dirty="0"/>
              <a:t> (</a:t>
            </a:r>
            <a:r>
              <a:rPr lang="en-GB" sz="1800" dirty="0" err="1"/>
              <a:t>e.g</a:t>
            </a:r>
            <a:r>
              <a:rPr lang="en-GB" sz="1800" dirty="0"/>
              <a:t>, Radio-Frequency-Quadrupole). Normal-conducting RF cavities are characterised by a </a:t>
            </a:r>
            <a:r>
              <a:rPr lang="en-GB" sz="1800" b="1" dirty="0"/>
              <a:t>large variety of designs </a:t>
            </a:r>
            <a:r>
              <a:rPr lang="en-GB" sz="1800" dirty="0"/>
              <a:t>(single cell, multi-cell, TE-mode, TM-mode, RFQ, etc.), </a:t>
            </a:r>
            <a:r>
              <a:rPr lang="en-GB" sz="1800" b="1" dirty="0"/>
              <a:t>operating frequencies </a:t>
            </a:r>
            <a:r>
              <a:rPr lang="en-GB" sz="1800" dirty="0"/>
              <a:t>(from the kHz to the multi-GHz range), </a:t>
            </a:r>
            <a:r>
              <a:rPr lang="en-GB" sz="1800" b="1" dirty="0"/>
              <a:t>operating modes </a:t>
            </a:r>
            <a:r>
              <a:rPr lang="en-GB" sz="1800" dirty="0"/>
              <a:t>(CW or pulsed, </a:t>
            </a:r>
            <a:r>
              <a:rPr lang="en-GB" sz="1800" dirty="0" err="1"/>
              <a:t>tunable</a:t>
            </a:r>
            <a:r>
              <a:rPr lang="en-GB" sz="1800" dirty="0"/>
              <a:t> or fixed frequency, coupled or stand-alone, etc.), and of </a:t>
            </a:r>
            <a:r>
              <a:rPr lang="en-GB" sz="1800" b="1" dirty="0"/>
              <a:t>fabrication technologies </a:t>
            </a:r>
            <a:r>
              <a:rPr lang="en-GB" sz="1800" dirty="0"/>
              <a:t>(Cu-plated or full copper, bolted, welded or brazed). The availability of simple designs using conventional fabrication techniques makes normal-conducting RF accessible to small universities and laboratories without the need for specialised infrastructure. Conversely, </a:t>
            </a:r>
            <a:r>
              <a:rPr lang="en-GB" sz="1800" b="1" dirty="0"/>
              <a:t>sophisticated designs reaching challenging parameters </a:t>
            </a:r>
            <a:r>
              <a:rPr lang="en-GB" sz="1800" dirty="0"/>
              <a:t>and/or </a:t>
            </a:r>
            <a:r>
              <a:rPr lang="en-GB" sz="1800" b="1" dirty="0"/>
              <a:t>large-scale productions</a:t>
            </a:r>
            <a:r>
              <a:rPr lang="en-GB" sz="1800" dirty="0"/>
              <a:t> require specific technological infrastructure for the manufacturing and for the processing of the cavities.</a:t>
            </a:r>
            <a:endParaRPr lang="fr-FR" sz="1800" dirty="0"/>
          </a:p>
          <a:p>
            <a:pPr marL="0" indent="0" algn="just">
              <a:buNone/>
            </a:pPr>
            <a:r>
              <a:rPr lang="en-US" sz="2000" b="1" dirty="0">
                <a:solidFill>
                  <a:srgbClr val="0070C0"/>
                </a:solidFill>
              </a:rPr>
              <a:t>Advances: High precision fabrication and tuning, RF breakdown</a:t>
            </a:r>
          </a:p>
          <a:p>
            <a:pPr lvl="1" algn="just">
              <a:buFont typeface="Arial" panose="020B0604020202020204" pitchFamily="34" charset="0"/>
              <a:buChar char="•"/>
            </a:pPr>
            <a:r>
              <a:rPr lang="en-GB" sz="1800" dirty="0"/>
              <a:t>The main ongoing developments for accelerating RF cavities are related to </a:t>
            </a:r>
            <a:r>
              <a:rPr lang="en-GB" sz="1800" b="1" dirty="0"/>
              <a:t>increasing the accelerating gradient </a:t>
            </a:r>
            <a:r>
              <a:rPr lang="en-GB" sz="1800" dirty="0"/>
              <a:t>to </a:t>
            </a:r>
            <a:r>
              <a:rPr lang="en-GB" sz="1800" b="1" dirty="0"/>
              <a:t>reduce the length the accelerator</a:t>
            </a:r>
            <a:r>
              <a:rPr lang="en-GB" sz="1800" dirty="0"/>
              <a:t>, and to </a:t>
            </a:r>
            <a:r>
              <a:rPr lang="en-GB" sz="1800" b="1" dirty="0"/>
              <a:t>increase the power efficiency</a:t>
            </a:r>
            <a:r>
              <a:rPr lang="en-GB" sz="1800" dirty="0"/>
              <a:t>. This latter challenge leads </a:t>
            </a:r>
            <a:r>
              <a:rPr lang="en-GB" sz="1800" b="1" dirty="0"/>
              <a:t>to increasing the operating frequency reducing at the same time the cavity dimensions</a:t>
            </a:r>
            <a:r>
              <a:rPr lang="en-GB" sz="1800" dirty="0"/>
              <a:t>, thus imposing additional challenges on the manufacturing in terms of </a:t>
            </a:r>
            <a:r>
              <a:rPr lang="en-GB" sz="1800" b="1" dirty="0"/>
              <a:t>precision machining and surface quality</a:t>
            </a:r>
            <a:r>
              <a:rPr lang="en-GB" sz="1800" dirty="0"/>
              <a:t>.</a:t>
            </a:r>
          </a:p>
          <a:p>
            <a:pPr lvl="1" algn="just">
              <a:buFont typeface="Arial" panose="020B0604020202020204" pitchFamily="34" charset="0"/>
              <a:buChar char="•"/>
            </a:pPr>
            <a:r>
              <a:rPr lang="en-GB" sz="1800" dirty="0"/>
              <a:t>Given the pressing need of proton or ion high intensity injectors, the </a:t>
            </a:r>
            <a:r>
              <a:rPr lang="en-GB" sz="1800" b="1" dirty="0"/>
              <a:t>fabrication of RFQs in industry </a:t>
            </a:r>
            <a:r>
              <a:rPr lang="en-GB" sz="1800" dirty="0"/>
              <a:t>requires </a:t>
            </a:r>
            <a:r>
              <a:rPr lang="en-GB" sz="1800" b="1" dirty="0"/>
              <a:t>sophisticated machining, thermal treatment and firing of ultra-pure copper</a:t>
            </a:r>
            <a:r>
              <a:rPr lang="en-GB" sz="1800" dirty="0"/>
              <a:t>, with some commonalities with the fabrication of high power RF input </a:t>
            </a:r>
            <a:r>
              <a:rPr lang="en-GB" sz="1800" dirty="0">
                <a:solidFill>
                  <a:schemeClr val="tx1"/>
                </a:solidFill>
              </a:rPr>
              <a:t>couplers and CW RF guns. </a:t>
            </a:r>
            <a:r>
              <a:rPr lang="en-GB" sz="1800" b="1" dirty="0">
                <a:solidFill>
                  <a:schemeClr val="tx1"/>
                </a:solidFill>
              </a:rPr>
              <a:t>Consolidating </a:t>
            </a:r>
            <a:r>
              <a:rPr lang="en-GB" sz="1800" b="1" dirty="0"/>
              <a:t>these techniques over time and regions</a:t>
            </a:r>
            <a:r>
              <a:rPr lang="en-GB" sz="1800" dirty="0"/>
              <a:t> would benefit to the lead time and cost of their fabrication</a:t>
            </a:r>
          </a:p>
        </p:txBody>
      </p:sp>
      <p:sp>
        <p:nvSpPr>
          <p:cNvPr id="7" name="Rectangle 6">
            <a:extLst>
              <a:ext uri="{FF2B5EF4-FFF2-40B4-BE49-F238E27FC236}">
                <a16:creationId xmlns:a16="http://schemas.microsoft.com/office/drawing/2014/main" id="{04620D15-9C12-7F4A-8455-8CBA930582A9}"/>
              </a:ext>
            </a:extLst>
          </p:cNvPr>
          <p:cNvSpPr/>
          <p:nvPr/>
        </p:nvSpPr>
        <p:spPr>
          <a:xfrm>
            <a:off x="303728" y="195210"/>
            <a:ext cx="10604677" cy="523220"/>
          </a:xfrm>
          <a:prstGeom prst="rect">
            <a:avLst/>
          </a:prstGeom>
        </p:spPr>
        <p:txBody>
          <a:bodyPr wrap="square">
            <a:spAutoFit/>
          </a:bodyPr>
          <a:lstStyle/>
          <a:p>
            <a:r>
              <a:rPr lang="en-GB" sz="2800" b="1">
                <a:solidFill>
                  <a:srgbClr val="0070C0"/>
                </a:solidFill>
                <a:latin typeface="Arial" panose="020B0604020202020204" pitchFamily="34" charset="0"/>
                <a:cs typeface="Arial" panose="020B0604020202020204" pitchFamily="34" charset="0"/>
              </a:rPr>
              <a:t>4- Normal Conducting RF Stuctures</a:t>
            </a:r>
          </a:p>
        </p:txBody>
      </p:sp>
      <p:sp>
        <p:nvSpPr>
          <p:cNvPr id="8" name="Espace réservé de la date 3">
            <a:extLst>
              <a:ext uri="{FF2B5EF4-FFF2-40B4-BE49-F238E27FC236}">
                <a16:creationId xmlns:a16="http://schemas.microsoft.com/office/drawing/2014/main" id="{11C7659C-603A-A84B-A46F-8260CC8796C6}"/>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619B4B90-E7F6-CC4B-ADF6-FE56E6686791}"/>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49DBD5A2-426F-0445-AAB0-5B6891B23E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2036529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18</a:t>
            </a:fld>
            <a:endParaRPr lang="fr-FR" dirty="0"/>
          </a:p>
        </p:txBody>
      </p:sp>
      <p:sp>
        <p:nvSpPr>
          <p:cNvPr id="6" name="Espace réservé du contenu 2">
            <a:extLst>
              <a:ext uri="{FF2B5EF4-FFF2-40B4-BE49-F238E27FC236}">
                <a16:creationId xmlns:a16="http://schemas.microsoft.com/office/drawing/2014/main" id="{926A9CF1-58A6-CB4F-AE93-B05CF65694AB}"/>
              </a:ext>
            </a:extLst>
          </p:cNvPr>
          <p:cNvSpPr>
            <a:spLocks noGrp="1"/>
          </p:cNvSpPr>
          <p:nvPr>
            <p:ph idx="1"/>
          </p:nvPr>
        </p:nvSpPr>
        <p:spPr>
          <a:xfrm>
            <a:off x="553792" y="1408670"/>
            <a:ext cx="11056317" cy="4868562"/>
          </a:xfrm>
        </p:spPr>
        <p:txBody>
          <a:bodyPr>
            <a:normAutofit/>
          </a:bodyPr>
          <a:lstStyle/>
          <a:p>
            <a:pPr marL="0" indent="0" algn="just">
              <a:buNone/>
            </a:pPr>
            <a:r>
              <a:rPr lang="en-GB" sz="1800" dirty="0"/>
              <a:t>The past two decades have seen the advent of superconducting RF cavities in most of the accelerators recently built or under construction, resulting from the dramatic </a:t>
            </a:r>
            <a:r>
              <a:rPr lang="en-GB" sz="1800" b="1" dirty="0"/>
              <a:t>breakthroughs in the accelerating field </a:t>
            </a:r>
            <a:r>
              <a:rPr lang="en-GB" sz="1800" dirty="0"/>
              <a:t>(from 5 MV/m to 30 MV/m) and </a:t>
            </a:r>
            <a:r>
              <a:rPr lang="en-GB" sz="1800" b="1" dirty="0"/>
              <a:t>cryogenic consumption at roughly constant fabrication cost and unsurpassed operation efficiency</a:t>
            </a:r>
            <a:r>
              <a:rPr lang="en-GB" sz="1800" dirty="0"/>
              <a:t>. After LEP200 operational success, the usage of </a:t>
            </a:r>
            <a:r>
              <a:rPr lang="en-GB" sz="1800" b="1" dirty="0"/>
              <a:t>niobium based SRF technology</a:t>
            </a:r>
            <a:r>
              <a:rPr lang="en-GB" sz="1800" dirty="0"/>
              <a:t> became widespread and </a:t>
            </a:r>
            <a:r>
              <a:rPr lang="en-GB" sz="1800" b="1" dirty="0"/>
              <a:t>almost unavoidable </a:t>
            </a:r>
            <a:r>
              <a:rPr lang="en-GB" sz="1800" dirty="0"/>
              <a:t>for</a:t>
            </a:r>
            <a:r>
              <a:rPr lang="en-GB" sz="1800" b="1" dirty="0"/>
              <a:t> circular and linear accelerator </a:t>
            </a:r>
            <a:r>
              <a:rPr lang="en-GB" sz="1800" dirty="0"/>
              <a:t>projects using </a:t>
            </a:r>
            <a:r>
              <a:rPr lang="en-GB" sz="1800" b="1" dirty="0"/>
              <a:t>electron, proton and heavy ion beams </a:t>
            </a:r>
            <a:r>
              <a:rPr lang="en-GB" sz="1800" dirty="0"/>
              <a:t>in </a:t>
            </a:r>
            <a:r>
              <a:rPr lang="en-GB" sz="1800" b="1" dirty="0"/>
              <a:t>pulsed or CW mode operation</a:t>
            </a:r>
            <a:r>
              <a:rPr lang="en-GB" sz="1800" dirty="0"/>
              <a:t>. It also opened up new operation modes included </a:t>
            </a:r>
            <a:r>
              <a:rPr lang="en-GB" sz="1800" b="1" dirty="0"/>
              <a:t>beam recirculation</a:t>
            </a:r>
            <a:r>
              <a:rPr lang="en-GB" sz="1800" dirty="0"/>
              <a:t> and </a:t>
            </a:r>
            <a:r>
              <a:rPr lang="en-GB" sz="1800" b="1" dirty="0"/>
              <a:t>beam energy recovery</a:t>
            </a:r>
            <a:r>
              <a:rPr lang="en-GB" sz="1800" dirty="0"/>
              <a:t>, and new applications like </a:t>
            </a:r>
            <a:r>
              <a:rPr lang="en-GB" sz="1800" b="1" dirty="0"/>
              <a:t>SRF electron guns </a:t>
            </a:r>
            <a:r>
              <a:rPr lang="en-GB" sz="1800" dirty="0"/>
              <a:t>and </a:t>
            </a:r>
            <a:r>
              <a:rPr lang="en-GB" sz="1800" b="1" dirty="0"/>
              <a:t>transverse deflection</a:t>
            </a:r>
            <a:r>
              <a:rPr lang="en-GB" sz="1800" dirty="0"/>
              <a:t>. Furthermore, some advances are still the result of </a:t>
            </a:r>
            <a:r>
              <a:rPr lang="en-GB" sz="1800" b="1" dirty="0"/>
              <a:t>recent R&amp;D</a:t>
            </a:r>
            <a:r>
              <a:rPr lang="en-GB" sz="1800" dirty="0"/>
              <a:t> demonstrating that </a:t>
            </a:r>
            <a:r>
              <a:rPr lang="en-GB" sz="1800" b="1" dirty="0"/>
              <a:t>higher performances are to be expected in the medium term future</a:t>
            </a:r>
            <a:r>
              <a:rPr lang="en-GB" sz="1800" dirty="0"/>
              <a:t>.</a:t>
            </a:r>
            <a:endParaRPr lang="fr-FR" sz="1800" dirty="0"/>
          </a:p>
          <a:p>
            <a:pPr algn="just"/>
            <a:r>
              <a:rPr lang="en-US" sz="2000" b="1" dirty="0">
                <a:solidFill>
                  <a:srgbClr val="0070C0"/>
                </a:solidFill>
              </a:rPr>
              <a:t>Advances: Surface treatments, New Materials, Particle-free Assembly and Robotics, Cost reduction</a:t>
            </a:r>
          </a:p>
          <a:p>
            <a:pPr lvl="1" algn="just">
              <a:buFont typeface="Arial" panose="020B0604020202020204" pitchFamily="34" charset="0"/>
              <a:buChar char="•"/>
            </a:pPr>
            <a:r>
              <a:rPr lang="en-GB" sz="1800" b="1" dirty="0"/>
              <a:t>High Q</a:t>
            </a:r>
            <a:r>
              <a:rPr lang="en-GB" sz="1800" b="1" baseline="-25000" dirty="0"/>
              <a:t>0</a:t>
            </a:r>
            <a:r>
              <a:rPr lang="en-GB" sz="1800" b="1" dirty="0"/>
              <a:t> / high gradient SRF structures</a:t>
            </a:r>
            <a:r>
              <a:rPr lang="en-GB" sz="1800" dirty="0"/>
              <a:t>, requesting </a:t>
            </a:r>
            <a:r>
              <a:rPr lang="en-GB" sz="1800" b="1" dirty="0"/>
              <a:t>special furnaces</a:t>
            </a:r>
            <a:r>
              <a:rPr lang="en-GB" sz="1800" dirty="0"/>
              <a:t>, and other </a:t>
            </a:r>
            <a:r>
              <a:rPr lang="en-GB" sz="1800" b="1" dirty="0"/>
              <a:t>demanding infrastructure </a:t>
            </a:r>
            <a:endParaRPr lang="fr-FR" sz="1800" b="1" dirty="0"/>
          </a:p>
          <a:p>
            <a:pPr lvl="1" algn="just">
              <a:buFont typeface="Arial" panose="020B0604020202020204" pitchFamily="34" charset="0"/>
              <a:buChar char="•"/>
            </a:pPr>
            <a:r>
              <a:rPr lang="en-GB" sz="1800" b="1" dirty="0"/>
              <a:t>Surface preparation </a:t>
            </a:r>
            <a:r>
              <a:rPr lang="en-GB" sz="1800" dirty="0"/>
              <a:t>of SRF cavities requesting innovative sophisticated surface modification methods like </a:t>
            </a:r>
            <a:r>
              <a:rPr lang="en-GB" sz="1800" b="1" dirty="0"/>
              <a:t>Nitrogen doping or infusion</a:t>
            </a:r>
            <a:endParaRPr lang="fr-FR" sz="1800" b="1" dirty="0"/>
          </a:p>
          <a:p>
            <a:pPr lvl="1" algn="just">
              <a:buFont typeface="Arial" panose="020B0604020202020204" pitchFamily="34" charset="0"/>
              <a:buChar char="•"/>
            </a:pPr>
            <a:r>
              <a:rPr lang="en-GB" sz="1800" dirty="0"/>
              <a:t>New fabrication techniques using </a:t>
            </a:r>
            <a:r>
              <a:rPr lang="en-GB" sz="1800" b="1" dirty="0"/>
              <a:t>large grain bulk niobium </a:t>
            </a:r>
            <a:r>
              <a:rPr lang="en-GB" sz="1800" dirty="0"/>
              <a:t>or </a:t>
            </a:r>
            <a:r>
              <a:rPr lang="en-GB" sz="1800" b="1" dirty="0"/>
              <a:t>coated cavities with higher Tc material</a:t>
            </a:r>
            <a:endParaRPr lang="fr-FR" sz="1800" b="1" dirty="0"/>
          </a:p>
          <a:p>
            <a:pPr lvl="1" algn="just">
              <a:buFont typeface="Arial" panose="020B0604020202020204" pitchFamily="34" charset="0"/>
              <a:buChar char="•"/>
            </a:pPr>
            <a:r>
              <a:rPr lang="en-GB" sz="1800" b="1" dirty="0"/>
              <a:t>SRF electron sources </a:t>
            </a:r>
            <a:r>
              <a:rPr lang="en-GB" sz="1800" dirty="0"/>
              <a:t>of high demand for future CW FEL operation</a:t>
            </a:r>
          </a:p>
          <a:p>
            <a:pPr lvl="1" algn="just">
              <a:buFont typeface="Arial" panose="020B0604020202020204" pitchFamily="34" charset="0"/>
              <a:buChar char="•"/>
            </a:pPr>
            <a:r>
              <a:rPr lang="en-GB" sz="1800" b="1" dirty="0"/>
              <a:t>Optimized cryostat design </a:t>
            </a:r>
            <a:r>
              <a:rPr lang="en-GB" sz="1800" dirty="0"/>
              <a:t>for </a:t>
            </a:r>
            <a:r>
              <a:rPr lang="en-GB" sz="1800" b="1" dirty="0"/>
              <a:t>particle-free assembly and robotics</a:t>
            </a:r>
            <a:r>
              <a:rPr lang="en-GB" sz="1800" dirty="0"/>
              <a:t>, and </a:t>
            </a:r>
            <a:r>
              <a:rPr lang="en-GB" sz="1800" b="1" dirty="0"/>
              <a:t>cost reduction</a:t>
            </a:r>
            <a:r>
              <a:rPr lang="en-GB" sz="1800" dirty="0"/>
              <a:t>.</a:t>
            </a:r>
            <a:endParaRPr lang="fr-FR" sz="1800" dirty="0"/>
          </a:p>
          <a:p>
            <a:pPr algn="just"/>
            <a:endParaRPr lang="en-GB" dirty="0"/>
          </a:p>
          <a:p>
            <a:pPr algn="just"/>
            <a:endParaRPr lang="en-US" dirty="0"/>
          </a:p>
        </p:txBody>
      </p:sp>
      <p:sp>
        <p:nvSpPr>
          <p:cNvPr id="8" name="Rectangle 7">
            <a:extLst>
              <a:ext uri="{FF2B5EF4-FFF2-40B4-BE49-F238E27FC236}">
                <a16:creationId xmlns:a16="http://schemas.microsoft.com/office/drawing/2014/main" id="{E746F4F7-BB2C-C947-8E92-AA937475B452}"/>
              </a:ext>
            </a:extLst>
          </p:cNvPr>
          <p:cNvSpPr/>
          <p:nvPr/>
        </p:nvSpPr>
        <p:spPr>
          <a:xfrm>
            <a:off x="303728" y="195210"/>
            <a:ext cx="10604677" cy="523220"/>
          </a:xfrm>
          <a:prstGeom prst="rect">
            <a:avLst/>
          </a:prstGeom>
        </p:spPr>
        <p:txBody>
          <a:bodyPr wrap="square">
            <a:spAutoFit/>
          </a:bodyPr>
          <a:lstStyle/>
          <a:p>
            <a:r>
              <a:rPr lang="en-GB" sz="2800" b="1" dirty="0">
                <a:solidFill>
                  <a:srgbClr val="0070C0"/>
                </a:solidFill>
                <a:latin typeface="Arial" panose="020B0604020202020204" pitchFamily="34" charset="0"/>
                <a:cs typeface="Arial" panose="020B0604020202020204" pitchFamily="34" charset="0"/>
              </a:rPr>
              <a:t>5 - Superconducting RF cavities</a:t>
            </a:r>
          </a:p>
        </p:txBody>
      </p:sp>
      <p:sp>
        <p:nvSpPr>
          <p:cNvPr id="9" name="Espace réservé de la date 3">
            <a:extLst>
              <a:ext uri="{FF2B5EF4-FFF2-40B4-BE49-F238E27FC236}">
                <a16:creationId xmlns:a16="http://schemas.microsoft.com/office/drawing/2014/main" id="{8EC7AEE9-9967-9748-8FF4-951745C53D71}"/>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13" name="Connecteur droit 12">
            <a:extLst>
              <a:ext uri="{FF2B5EF4-FFF2-40B4-BE49-F238E27FC236}">
                <a16:creationId xmlns:a16="http://schemas.microsoft.com/office/drawing/2014/main" id="{254688D0-4099-8C4C-AD5E-91364A954513}"/>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DB0F45A9-2B59-DC43-9ABD-25D142CC6C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74695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19</a:t>
            </a:fld>
            <a:endParaRPr lang="fr-FR" dirty="0"/>
          </a:p>
        </p:txBody>
      </p:sp>
      <p:sp>
        <p:nvSpPr>
          <p:cNvPr id="3" name="ZoneTexte 2">
            <a:extLst>
              <a:ext uri="{FF2B5EF4-FFF2-40B4-BE49-F238E27FC236}">
                <a16:creationId xmlns:a16="http://schemas.microsoft.com/office/drawing/2014/main" id="{9AC043DF-AED5-6E40-8483-D6EE417ABCDA}"/>
              </a:ext>
            </a:extLst>
          </p:cNvPr>
          <p:cNvSpPr txBox="1"/>
          <p:nvPr/>
        </p:nvSpPr>
        <p:spPr>
          <a:xfrm>
            <a:off x="450761" y="1081826"/>
            <a:ext cx="11250770" cy="5324535"/>
          </a:xfrm>
          <a:prstGeom prst="rect">
            <a:avLst/>
          </a:prstGeom>
          <a:noFill/>
        </p:spPr>
        <p:txBody>
          <a:bodyPr wrap="square" rtlCol="0">
            <a:spAutoFit/>
          </a:bodyPr>
          <a:lstStyle/>
          <a:p>
            <a:pPr lvl="0" algn="just"/>
            <a:r>
              <a:rPr lang="en-GB" sz="1600" dirty="0"/>
              <a:t>The electrical power consumption of future accelerators will be driven to a large part by their RF systems. A significant part of the initial investment and running cost of the large scale machines will be determined by the purchasing cost and the efficiency of their RF sources. Increasing the efficiency of existing RF systems to higher levels means several millions euros saved per year on the electricity bill. The upcoming large scale accelerators are expected to require RF power in the range of 10 to 100 MW (for comparison, the Large Hadron Collider (LHC) has a total RF drive of 5 MW). This is particularly true for electrons colliders, circular (e.g. FCC-</a:t>
            </a:r>
            <a:r>
              <a:rPr lang="en-GB" sz="1600" dirty="0" err="1"/>
              <a:t>ee</a:t>
            </a:r>
            <a:r>
              <a:rPr lang="en-GB" sz="1600" dirty="0"/>
              <a:t> or CEPC) or linear (e.g. ILC or CLIC), High power hadron </a:t>
            </a:r>
            <a:r>
              <a:rPr lang="en-GB" sz="1600" dirty="0" err="1"/>
              <a:t>Linacs</a:t>
            </a:r>
            <a:r>
              <a:rPr lang="en-GB" sz="1600" dirty="0"/>
              <a:t> (e.g. PIP2) and Accelerator Driven Systems (e.g. MYRRHA). </a:t>
            </a:r>
            <a:endParaRPr lang="en-US" sz="1600" dirty="0"/>
          </a:p>
          <a:p>
            <a:pPr algn="just"/>
            <a:r>
              <a:rPr lang="en-US" sz="2000" b="1" dirty="0">
                <a:solidFill>
                  <a:srgbClr val="0070C0"/>
                </a:solidFill>
              </a:rPr>
              <a:t>Advances: High Efficiency for Klystrons and Modulators, Solid State Amplifiers</a:t>
            </a:r>
          </a:p>
          <a:p>
            <a:pPr lvl="1" algn="just">
              <a:buFont typeface="Arial" panose="020B0604020202020204" pitchFamily="34" charset="0"/>
              <a:buChar char="•"/>
            </a:pPr>
            <a:r>
              <a:rPr lang="en-GB" sz="1600" dirty="0"/>
              <a:t>Modulators</a:t>
            </a:r>
            <a:r>
              <a:rPr lang="en-GB" sz="1600" b="1" dirty="0"/>
              <a:t>:</a:t>
            </a:r>
            <a:r>
              <a:rPr lang="en-GB" sz="1600" dirty="0"/>
              <a:t> today’s modulator are already operating with very </a:t>
            </a:r>
            <a:r>
              <a:rPr lang="en-GB" sz="1600" b="1" dirty="0"/>
              <a:t>high efficiency (85-92%)</a:t>
            </a:r>
            <a:r>
              <a:rPr lang="en-GB" sz="1600" dirty="0"/>
              <a:t> almost independent of their output power (kW-MW), Voltage (1-100kV), and pulse length. For </a:t>
            </a:r>
            <a:r>
              <a:rPr lang="en-GB" sz="1600" b="1" dirty="0"/>
              <a:t>short pulses </a:t>
            </a:r>
            <a:r>
              <a:rPr lang="en-GB" sz="1600" dirty="0"/>
              <a:t>(&lt;500 </a:t>
            </a:r>
            <a:r>
              <a:rPr lang="en-GB" sz="1600" dirty="0">
                <a:sym typeface="Symbol" panose="05050102010706020507" pitchFamily="18" charset="2"/>
              </a:rPr>
              <a:t></a:t>
            </a:r>
            <a:r>
              <a:rPr lang="en-GB" sz="1600" dirty="0"/>
              <a:t>s), the modulator </a:t>
            </a:r>
            <a:r>
              <a:rPr lang="en-GB" sz="1600" b="1" dirty="0"/>
              <a:t>rise time becomes an important factor in the system efficiency</a:t>
            </a:r>
            <a:r>
              <a:rPr lang="en-GB" sz="1600" dirty="0"/>
              <a:t> and this is where further developments, such as the </a:t>
            </a:r>
            <a:r>
              <a:rPr lang="en-GB" sz="1600" b="1" dirty="0"/>
              <a:t>Stacked Multi-Level (SML) design</a:t>
            </a:r>
            <a:r>
              <a:rPr lang="en-GB" sz="1600" dirty="0"/>
              <a:t>, are expected to make a significant difference.</a:t>
            </a:r>
            <a:endParaRPr lang="fr-FR" sz="1600" dirty="0"/>
          </a:p>
          <a:p>
            <a:pPr lvl="1" algn="just">
              <a:buFont typeface="Arial" panose="020B0604020202020204" pitchFamily="34" charset="0"/>
              <a:buChar char="•"/>
            </a:pPr>
            <a:r>
              <a:rPr lang="en-GB" sz="1600" dirty="0"/>
              <a:t>Klystrons: Current State of the art Klystrons can deliver a maximum efficiency of approximatively 65%. The limiting factor is the electron bunch profile as it approaches the output cavity of klystrons, as well as the velocity of the lowest electron leaving the output gap. With the </a:t>
            </a:r>
            <a:r>
              <a:rPr lang="en-GB" sz="1600" b="1" dirty="0"/>
              <a:t>advance of modern beam dynamics tools</a:t>
            </a:r>
            <a:r>
              <a:rPr lang="en-GB" sz="1600" dirty="0"/>
              <a:t>, number of </a:t>
            </a:r>
            <a:r>
              <a:rPr lang="en-GB" sz="1600" b="1" dirty="0"/>
              <a:t>novel electron bunching mechanisms </a:t>
            </a:r>
            <a:r>
              <a:rPr lang="en-GB" sz="1600" dirty="0"/>
              <a:t>such as the </a:t>
            </a:r>
            <a:r>
              <a:rPr lang="en-GB" sz="1600" b="1" dirty="0"/>
              <a:t>Core Oscillation Method</a:t>
            </a:r>
            <a:r>
              <a:rPr lang="en-GB" sz="1600" dirty="0"/>
              <a:t> (COM), </a:t>
            </a:r>
            <a:r>
              <a:rPr lang="en-GB" sz="1600" b="1" dirty="0"/>
              <a:t>the Bunching, Alignment and Collecting </a:t>
            </a:r>
            <a:r>
              <a:rPr lang="en-GB" sz="1600" dirty="0"/>
              <a:t>(BAC) </a:t>
            </a:r>
            <a:r>
              <a:rPr lang="en-GB" sz="1600" b="1" dirty="0"/>
              <a:t>method and the Core Stabilisation Method </a:t>
            </a:r>
            <a:r>
              <a:rPr lang="en-GB" sz="1600" dirty="0"/>
              <a:t>(CSM), have shown an </a:t>
            </a:r>
            <a:r>
              <a:rPr lang="en-GB" sz="1600" b="1" dirty="0"/>
              <a:t>improve on the efficiency through numerical investigations</a:t>
            </a:r>
            <a:r>
              <a:rPr lang="en-GB" sz="1600" dirty="0"/>
              <a:t>.    </a:t>
            </a:r>
            <a:endParaRPr lang="fr-FR" sz="1600" dirty="0"/>
          </a:p>
          <a:p>
            <a:pPr lvl="1" algn="just">
              <a:buFont typeface="Arial" panose="020B0604020202020204" pitchFamily="34" charset="0"/>
              <a:buChar char="•"/>
            </a:pPr>
            <a:r>
              <a:rPr lang="en-GB" sz="1600" dirty="0"/>
              <a:t>Solid State Amplifiers (SSA): SSAs promise cost efficient RF power generation and the advantages of modular systems. This imply an effective combination of the single units (of 1 kW) to reach high power values (&gt; 100kW). A promising solution is to </a:t>
            </a:r>
            <a:r>
              <a:rPr lang="en-GB" sz="1600" b="1" dirty="0"/>
              <a:t>use combiner cavities that combine all the output of single units in one stage</a:t>
            </a:r>
            <a:r>
              <a:rPr lang="en-GB" sz="1600" dirty="0"/>
              <a:t>. The difficulty still to match hundreds of input antennas and minimise the reflected power due to manufacturing tolerances of the electronics or to failed units.</a:t>
            </a:r>
            <a:endParaRPr lang="fr-FR" sz="1600" dirty="0"/>
          </a:p>
          <a:p>
            <a:pPr algn="just"/>
            <a:endParaRPr lang="fr-FR" sz="1600" dirty="0"/>
          </a:p>
        </p:txBody>
      </p:sp>
      <p:sp>
        <p:nvSpPr>
          <p:cNvPr id="7" name="Rectangle 6">
            <a:extLst>
              <a:ext uri="{FF2B5EF4-FFF2-40B4-BE49-F238E27FC236}">
                <a16:creationId xmlns:a16="http://schemas.microsoft.com/office/drawing/2014/main" id="{4471DC11-6D0A-3D4A-83E8-7F5A836B0CD1}"/>
              </a:ext>
            </a:extLst>
          </p:cNvPr>
          <p:cNvSpPr/>
          <p:nvPr/>
        </p:nvSpPr>
        <p:spPr>
          <a:xfrm>
            <a:off x="303728" y="195210"/>
            <a:ext cx="10604677" cy="523220"/>
          </a:xfrm>
          <a:prstGeom prst="rect">
            <a:avLst/>
          </a:prstGeom>
        </p:spPr>
        <p:txBody>
          <a:bodyPr wrap="square">
            <a:spAutoFit/>
          </a:bodyPr>
          <a:lstStyle/>
          <a:p>
            <a:r>
              <a:rPr lang="en-GB" sz="2800" b="1" dirty="0">
                <a:solidFill>
                  <a:srgbClr val="0070C0"/>
                </a:solidFill>
                <a:latin typeface="Arial" panose="020B0604020202020204" pitchFamily="34" charset="0"/>
                <a:cs typeface="Arial" panose="020B0604020202020204" pitchFamily="34" charset="0"/>
              </a:rPr>
              <a:t>6 - Radio-Frequency Power Sources</a:t>
            </a:r>
          </a:p>
        </p:txBody>
      </p:sp>
      <p:sp>
        <p:nvSpPr>
          <p:cNvPr id="8" name="Espace réservé de la date 3">
            <a:extLst>
              <a:ext uri="{FF2B5EF4-FFF2-40B4-BE49-F238E27FC236}">
                <a16:creationId xmlns:a16="http://schemas.microsoft.com/office/drawing/2014/main" id="{BEB2D25E-183E-F14D-80B9-0D68A1A79C08}"/>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377BA15E-E185-314E-883B-C0E52E3491DB}"/>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23DB67A1-C831-E04A-BBB1-3369507113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40845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19E2328-BB2D-9A4D-BA16-8A07B67F7AA6}"/>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a:t>
            </a:fld>
            <a:endParaRPr lang="fr-FR" dirty="0"/>
          </a:p>
        </p:txBody>
      </p:sp>
      <p:sp>
        <p:nvSpPr>
          <p:cNvPr id="18" name="ZoneTexte 17">
            <a:extLst>
              <a:ext uri="{FF2B5EF4-FFF2-40B4-BE49-F238E27FC236}">
                <a16:creationId xmlns:a16="http://schemas.microsoft.com/office/drawing/2014/main" id="{2A1D1D88-3C81-FF48-83EF-EB9DD8EB338C}"/>
              </a:ext>
            </a:extLst>
          </p:cNvPr>
          <p:cNvSpPr txBox="1"/>
          <p:nvPr/>
        </p:nvSpPr>
        <p:spPr>
          <a:xfrm>
            <a:off x="382044" y="338203"/>
            <a:ext cx="9300575"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Goals of Strategy Working Group:</a:t>
            </a:r>
            <a:endParaRPr lang="fr-FR" sz="2800" b="1" dirty="0">
              <a:solidFill>
                <a:schemeClr val="accent1">
                  <a:lumMod val="75000"/>
                </a:schemeClr>
              </a:solidFill>
              <a:latin typeface="Arial" panose="020B0604020202020204" pitchFamily="34" charset="0"/>
              <a:cs typeface="Arial" panose="020B0604020202020204" pitchFamily="34" charset="0"/>
            </a:endParaRPr>
          </a:p>
        </p:txBody>
      </p:sp>
      <p:sp>
        <p:nvSpPr>
          <p:cNvPr id="9" name="Espace réservé du contenu 2">
            <a:extLst>
              <a:ext uri="{FF2B5EF4-FFF2-40B4-BE49-F238E27FC236}">
                <a16:creationId xmlns:a16="http://schemas.microsoft.com/office/drawing/2014/main" id="{F7366669-B8B4-ED4C-B565-5E7FE6095EAC}"/>
              </a:ext>
            </a:extLst>
          </p:cNvPr>
          <p:cNvSpPr>
            <a:spLocks noGrp="1"/>
          </p:cNvSpPr>
          <p:nvPr>
            <p:ph idx="1"/>
          </p:nvPr>
        </p:nvSpPr>
        <p:spPr>
          <a:xfrm>
            <a:off x="205933" y="1496903"/>
            <a:ext cx="11568533" cy="4459398"/>
          </a:xfrm>
        </p:spPr>
        <p:txBody>
          <a:bodyPr>
            <a:noAutofit/>
          </a:bodyPr>
          <a:lstStyle/>
          <a:p>
            <a:pPr algn="just">
              <a:lnSpc>
                <a:spcPct val="130000"/>
              </a:lnSpc>
              <a:buClr>
                <a:srgbClr val="FFB817"/>
              </a:buClr>
              <a:buFont typeface="Wingdings" pitchFamily="2" charset="2"/>
              <a:buChar char="§"/>
            </a:pPr>
            <a:r>
              <a:rPr lang="en-GB" sz="2200" dirty="0">
                <a:latin typeface="Arial" panose="020B0604020202020204" pitchFamily="34" charset="0"/>
                <a:cs typeface="Arial" panose="020B0604020202020204" pitchFamily="34" charset="0"/>
              </a:rPr>
              <a:t>Provide the European industries with a clear view of the </a:t>
            </a:r>
            <a:r>
              <a:rPr lang="en-GB" sz="2200" b="1" dirty="0">
                <a:latin typeface="Arial" panose="020B0604020202020204" pitchFamily="34" charset="0"/>
                <a:cs typeface="Arial" panose="020B0604020202020204" pitchFamily="34" charset="0"/>
              </a:rPr>
              <a:t>strategic science and technology roadmaps</a:t>
            </a:r>
            <a:r>
              <a:rPr lang="en-GB" sz="2200" dirty="0">
                <a:latin typeface="Arial" panose="020B0604020202020204" pitchFamily="34" charset="0"/>
                <a:cs typeface="Arial" panose="020B0604020202020204" pitchFamily="34" charset="0"/>
              </a:rPr>
              <a:t> for the future accelerator and SC magnet based Research Infrastructures worldwide.  </a:t>
            </a:r>
          </a:p>
          <a:p>
            <a:pPr algn="just">
              <a:lnSpc>
                <a:spcPct val="130000"/>
              </a:lnSpc>
              <a:buClr>
                <a:srgbClr val="FFB817"/>
              </a:buClr>
              <a:buFont typeface="Wingdings" pitchFamily="2" charset="2"/>
              <a:buChar char="§"/>
            </a:pPr>
            <a:r>
              <a:rPr lang="en-GB" sz="2200" dirty="0">
                <a:latin typeface="Arial" panose="020B0604020202020204" pitchFamily="34" charset="0"/>
                <a:cs typeface="Arial" panose="020B0604020202020204" pitchFamily="34" charset="0"/>
              </a:rPr>
              <a:t>Identify the </a:t>
            </a:r>
            <a:r>
              <a:rPr lang="en-GB" sz="2200" b="1" dirty="0">
                <a:latin typeface="Arial" panose="020B0604020202020204" pitchFamily="34" charset="0"/>
                <a:cs typeface="Arial" panose="020B0604020202020204" pitchFamily="34" charset="0"/>
              </a:rPr>
              <a:t>Key Technology Areas </a:t>
            </a:r>
            <a:r>
              <a:rPr lang="en-GB" sz="2200" dirty="0">
                <a:latin typeface="Arial" panose="020B0604020202020204" pitchFamily="34" charset="0"/>
                <a:cs typeface="Arial" panose="020B0604020202020204" pitchFamily="34" charset="0"/>
              </a:rPr>
              <a:t>(</a:t>
            </a:r>
            <a:r>
              <a:rPr lang="en-GB" sz="2200" b="1" dirty="0">
                <a:latin typeface="Arial" panose="020B0604020202020204" pitchFamily="34" charset="0"/>
                <a:cs typeface="Arial" panose="020B0604020202020204" pitchFamily="34" charset="0"/>
              </a:rPr>
              <a:t>KTAs</a:t>
            </a:r>
            <a:r>
              <a:rPr lang="en-GB" sz="2200" dirty="0">
                <a:latin typeface="Arial" panose="020B0604020202020204" pitchFamily="34" charset="0"/>
                <a:cs typeface="Arial" panose="020B0604020202020204" pitchFamily="34" charset="0"/>
              </a:rPr>
              <a:t>) that need special support and important technical development to  meet the future projects challenging requirements. </a:t>
            </a:r>
          </a:p>
          <a:p>
            <a:pPr algn="just">
              <a:lnSpc>
                <a:spcPct val="130000"/>
              </a:lnSpc>
              <a:buClr>
                <a:srgbClr val="FFB817"/>
              </a:buClr>
              <a:buFont typeface="Wingdings" pitchFamily="2" charset="2"/>
              <a:buChar char="§"/>
            </a:pPr>
            <a:r>
              <a:rPr lang="en-GB" sz="2200" dirty="0">
                <a:latin typeface="Arial" panose="020B0604020202020204" pitchFamily="34" charset="0"/>
                <a:cs typeface="Arial" panose="020B0604020202020204" pitchFamily="34" charset="0"/>
              </a:rPr>
              <a:t>Identify the European </a:t>
            </a:r>
            <a:r>
              <a:rPr lang="en-GB" sz="2200" b="1" dirty="0">
                <a:latin typeface="Arial" panose="020B0604020202020204" pitchFamily="34" charset="0"/>
                <a:cs typeface="Arial" panose="020B0604020202020204" pitchFamily="34" charset="0"/>
              </a:rPr>
              <a:t>Technological Infrastructures</a:t>
            </a:r>
            <a:r>
              <a:rPr lang="en-GB" sz="2200"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TIs</a:t>
            </a:r>
            <a:r>
              <a:rPr lang="en-GB" sz="2200" dirty="0">
                <a:latin typeface="Arial" panose="020B0604020202020204" pitchFamily="34" charset="0"/>
                <a:cs typeface="Arial" panose="020B0604020202020204" pitchFamily="34" charset="0"/>
              </a:rPr>
              <a:t>) where technical development on KTAs could be performed, identify the needs on new TIs </a:t>
            </a:r>
            <a:r>
              <a:rPr lang="en-GB" sz="2200" dirty="0">
                <a:latin typeface="Arial" panose="020B0604020202020204" pitchFamily="34" charset="0"/>
                <a:cs typeface="Arial" panose="020B0604020202020204" pitchFamily="34" charset="0"/>
                <a:sym typeface="Wingdings" pitchFamily="2" charset="2"/>
              </a:rPr>
              <a:t> Set up a </a:t>
            </a:r>
            <a:r>
              <a:rPr lang="en-GB" sz="2200" b="1" dirty="0">
                <a:latin typeface="Arial" panose="020B0604020202020204" pitchFamily="34" charset="0"/>
                <a:cs typeface="Arial" panose="020B0604020202020204" pitchFamily="34" charset="0"/>
                <a:sym typeface="Wingdings" pitchFamily="2" charset="2"/>
              </a:rPr>
              <a:t>TI roadmap</a:t>
            </a:r>
            <a:r>
              <a:rPr lang="en-GB" sz="2200" dirty="0">
                <a:latin typeface="Arial" panose="020B0604020202020204" pitchFamily="34" charset="0"/>
                <a:cs typeface="Arial" panose="020B0604020202020204" pitchFamily="34" charset="0"/>
                <a:sym typeface="Wingdings" pitchFamily="2" charset="2"/>
              </a:rPr>
              <a:t>. </a:t>
            </a:r>
            <a:r>
              <a:rPr lang="en-GB" sz="2200" dirty="0">
                <a:latin typeface="Arial" panose="020B0604020202020204" pitchFamily="34" charset="0"/>
                <a:cs typeface="Arial" panose="020B0604020202020204" pitchFamily="34" charset="0"/>
              </a:rPr>
              <a:t> </a:t>
            </a:r>
          </a:p>
          <a:p>
            <a:pPr algn="just">
              <a:lnSpc>
                <a:spcPct val="130000"/>
              </a:lnSpc>
              <a:buClr>
                <a:srgbClr val="FFB817"/>
              </a:buClr>
              <a:buFont typeface="Wingdings" charset="2"/>
              <a:buChar char="§"/>
            </a:pPr>
            <a:r>
              <a:rPr lang="en-GB" sz="2200" dirty="0">
                <a:latin typeface="Arial" panose="020B0604020202020204" pitchFamily="34" charset="0"/>
                <a:cs typeface="Arial" panose="020B0604020202020204" pitchFamily="34" charset="0"/>
              </a:rPr>
              <a:t>Identify the elements necessary for a successful implementation of a </a:t>
            </a:r>
            <a:r>
              <a:rPr lang="en-GB" sz="2200" b="1" dirty="0">
                <a:latin typeface="Arial" panose="020B0604020202020204" pitchFamily="34" charset="0"/>
                <a:cs typeface="Arial" panose="020B0604020202020204" pitchFamily="34" charset="0"/>
              </a:rPr>
              <a:t>sustainable cluster of TIs</a:t>
            </a:r>
            <a:r>
              <a:rPr lang="en-GB" sz="2200" dirty="0">
                <a:latin typeface="Arial" panose="020B0604020202020204" pitchFamily="34" charset="0"/>
                <a:cs typeface="Arial" panose="020B0604020202020204" pitchFamily="34" charset="0"/>
              </a:rPr>
              <a:t> in partnership with industry. </a:t>
            </a:r>
          </a:p>
        </p:txBody>
      </p:sp>
      <p:sp>
        <p:nvSpPr>
          <p:cNvPr id="10" name="Espace réservé de la date 3">
            <a:extLst>
              <a:ext uri="{FF2B5EF4-FFF2-40B4-BE49-F238E27FC236}">
                <a16:creationId xmlns:a16="http://schemas.microsoft.com/office/drawing/2014/main" id="{20C43CFA-96C8-B848-B498-422CD90B7A8F}"/>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sp>
        <p:nvSpPr>
          <p:cNvPr id="11" name="Espace réservé du pied de page 4">
            <a:extLst>
              <a:ext uri="{FF2B5EF4-FFF2-40B4-BE49-F238E27FC236}">
                <a16:creationId xmlns:a16="http://schemas.microsoft.com/office/drawing/2014/main" id="{47F01BA1-469F-914A-9D82-CF7B1B63A4B6}"/>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cxnSp>
        <p:nvCxnSpPr>
          <p:cNvPr id="3" name="Connecteur droit 2">
            <a:extLst>
              <a:ext uri="{FF2B5EF4-FFF2-40B4-BE49-F238E27FC236}">
                <a16:creationId xmlns:a16="http://schemas.microsoft.com/office/drawing/2014/main" id="{2E777266-CD95-1E42-997B-9692962F780C}"/>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E2DD2ABC-16A7-424B-8B85-6C113FCBBD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78197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20</a:t>
            </a:fld>
            <a:endParaRPr lang="fr-FR" dirty="0"/>
          </a:p>
        </p:txBody>
      </p:sp>
      <p:sp>
        <p:nvSpPr>
          <p:cNvPr id="6" name="Espace réservé du contenu 2">
            <a:extLst>
              <a:ext uri="{FF2B5EF4-FFF2-40B4-BE49-F238E27FC236}">
                <a16:creationId xmlns:a16="http://schemas.microsoft.com/office/drawing/2014/main" id="{3C0EE43F-06DA-AD4E-BFB2-3F0C28E7D9E2}"/>
              </a:ext>
            </a:extLst>
          </p:cNvPr>
          <p:cNvSpPr>
            <a:spLocks noGrp="1"/>
          </p:cNvSpPr>
          <p:nvPr>
            <p:ph idx="1"/>
          </p:nvPr>
        </p:nvSpPr>
        <p:spPr>
          <a:xfrm>
            <a:off x="822037" y="1408669"/>
            <a:ext cx="10788072" cy="4880919"/>
          </a:xfrm>
        </p:spPr>
        <p:txBody>
          <a:bodyPr>
            <a:normAutofit/>
          </a:bodyPr>
          <a:lstStyle/>
          <a:p>
            <a:pPr algn="just"/>
            <a:r>
              <a:rPr lang="en-US" sz="1800" dirty="0"/>
              <a:t>Cryogenics is a base technology for the numerous worldwide research facilities that utilize large superconducting (SC) magnets or SC particle accelerators, be it with </a:t>
            </a:r>
            <a:r>
              <a:rPr lang="en-US" sz="1800" b="1" dirty="0"/>
              <a:t>superconductive radio-frequency cavities </a:t>
            </a:r>
            <a:r>
              <a:rPr lang="en-US" sz="1800" dirty="0"/>
              <a:t>or </a:t>
            </a:r>
            <a:r>
              <a:rPr lang="en-US" sz="1800" b="1" dirty="0"/>
              <a:t>high-field magnets</a:t>
            </a:r>
            <a:r>
              <a:rPr lang="en-US" sz="1800" dirty="0"/>
              <a:t>. The </a:t>
            </a:r>
            <a:r>
              <a:rPr lang="en-US" sz="1800" b="1" dirty="0"/>
              <a:t>rarity and potential shortage </a:t>
            </a:r>
            <a:r>
              <a:rPr lang="en-US" sz="1800" dirty="0"/>
              <a:t>of </a:t>
            </a:r>
            <a:r>
              <a:rPr lang="en-US" sz="1800" b="1" dirty="0"/>
              <a:t>helium gas</a:t>
            </a:r>
            <a:r>
              <a:rPr lang="en-US" sz="1800" dirty="0"/>
              <a:t>, as the most used cooling liquid for the large facilities, call for critical advances in </a:t>
            </a:r>
            <a:r>
              <a:rPr lang="en-US" sz="1800" b="1" dirty="0"/>
              <a:t>reducing</a:t>
            </a:r>
            <a:r>
              <a:rPr lang="en-US" sz="1800" dirty="0"/>
              <a:t> </a:t>
            </a:r>
            <a:r>
              <a:rPr lang="en-US" sz="1800" b="1" dirty="0"/>
              <a:t>the overall helium consumption </a:t>
            </a:r>
            <a:r>
              <a:rPr lang="en-US" sz="1800" dirty="0"/>
              <a:t>and </a:t>
            </a:r>
            <a:r>
              <a:rPr lang="en-US" sz="1800" b="1" dirty="0"/>
              <a:t>raising efficiency</a:t>
            </a:r>
            <a:r>
              <a:rPr lang="en-US" sz="1800" dirty="0"/>
              <a:t>, as well as </a:t>
            </a:r>
            <a:r>
              <a:rPr lang="en-US" sz="1800" b="1" dirty="0"/>
              <a:t>alternative cryo-cooling technologies</a:t>
            </a:r>
            <a:r>
              <a:rPr lang="en-US" sz="1800" dirty="0"/>
              <a:t>.</a:t>
            </a:r>
          </a:p>
          <a:p>
            <a:pPr algn="just"/>
            <a:r>
              <a:rPr lang="en-US" sz="1800" dirty="0"/>
              <a:t>Industry, especially European firms, and research laboratories are leading these developments. European PED certification is not fully adapted to the peculiar risk and technical solutions of the Helium cryostats used in accelerators.</a:t>
            </a:r>
            <a:endParaRPr lang="fr-FR" sz="1800" dirty="0"/>
          </a:p>
          <a:p>
            <a:pPr marL="0" indent="0">
              <a:buNone/>
            </a:pPr>
            <a:r>
              <a:rPr lang="en-US" sz="2000" b="1" dirty="0">
                <a:solidFill>
                  <a:srgbClr val="0070C0"/>
                </a:solidFill>
              </a:rPr>
              <a:t>Advances: High efficiency, </a:t>
            </a:r>
            <a:r>
              <a:rPr lang="en-US" sz="2000" b="1" dirty="0" err="1">
                <a:solidFill>
                  <a:srgbClr val="0070C0"/>
                </a:solidFill>
              </a:rPr>
              <a:t>Cryo</a:t>
            </a:r>
            <a:r>
              <a:rPr lang="en-US" sz="2000" b="1" dirty="0">
                <a:solidFill>
                  <a:srgbClr val="0070C0"/>
                </a:solidFill>
              </a:rPr>
              <a:t>-coolers, </a:t>
            </a:r>
            <a:r>
              <a:rPr lang="en-US" sz="2000" b="1" dirty="0" err="1">
                <a:solidFill>
                  <a:srgbClr val="0070C0"/>
                </a:solidFill>
              </a:rPr>
              <a:t>Cryo</a:t>
            </a:r>
            <a:r>
              <a:rPr lang="en-US" sz="2000" b="1" dirty="0">
                <a:solidFill>
                  <a:srgbClr val="0070C0"/>
                </a:solidFill>
              </a:rPr>
              <a:t>-safety</a:t>
            </a:r>
          </a:p>
          <a:p>
            <a:pPr lvl="1" algn="just">
              <a:buFont typeface="Arial" panose="020B0604020202020204" pitchFamily="34" charset="0"/>
              <a:buChar char="•"/>
            </a:pPr>
            <a:r>
              <a:rPr lang="en-GB" sz="1800" b="1" dirty="0"/>
              <a:t>higher efficiency </a:t>
            </a:r>
            <a:r>
              <a:rPr lang="en-GB" sz="1800" b="1" dirty="0" err="1"/>
              <a:t>cryo</a:t>
            </a:r>
            <a:r>
              <a:rPr lang="en-GB" sz="1800" b="1" dirty="0"/>
              <a:t>-plants </a:t>
            </a:r>
            <a:r>
              <a:rPr lang="en-GB" sz="1800" dirty="0"/>
              <a:t>through </a:t>
            </a:r>
            <a:r>
              <a:rPr lang="en-GB" sz="1800" b="1" dirty="0"/>
              <a:t>improved performance sub-system </a:t>
            </a:r>
            <a:r>
              <a:rPr lang="en-GB" sz="1800" dirty="0"/>
              <a:t>components such as heat exchangers, turbines, instrumentation and process control optimisation, </a:t>
            </a:r>
          </a:p>
          <a:p>
            <a:pPr lvl="1" algn="just">
              <a:buFont typeface="Arial" panose="020B0604020202020204" pitchFamily="34" charset="0"/>
              <a:buChar char="•"/>
            </a:pPr>
            <a:r>
              <a:rPr lang="en-GB" sz="1800" dirty="0"/>
              <a:t>cryo-coolers: adopting </a:t>
            </a:r>
            <a:r>
              <a:rPr lang="en-GB" sz="1800" b="1" dirty="0"/>
              <a:t>development</a:t>
            </a:r>
            <a:r>
              <a:rPr lang="en-GB" sz="1800" dirty="0"/>
              <a:t> technologies employed from </a:t>
            </a:r>
            <a:r>
              <a:rPr lang="en-GB" sz="1800" b="1" dirty="0"/>
              <a:t>space industry </a:t>
            </a:r>
            <a:r>
              <a:rPr lang="en-GB" sz="1800" dirty="0"/>
              <a:t>applications and possibly </a:t>
            </a:r>
            <a:r>
              <a:rPr lang="en-GB" sz="1800" b="1" dirty="0"/>
              <a:t>new cryogenic fluid mixtures</a:t>
            </a:r>
            <a:r>
              <a:rPr lang="en-GB" sz="1800" dirty="0"/>
              <a:t>,</a:t>
            </a:r>
          </a:p>
          <a:p>
            <a:pPr lvl="1" algn="just">
              <a:buFont typeface="Arial" panose="020B0604020202020204" pitchFamily="34" charset="0"/>
              <a:buChar char="•"/>
            </a:pPr>
            <a:r>
              <a:rPr lang="en-GB" sz="1800" b="1" dirty="0"/>
              <a:t>safety</a:t>
            </a:r>
            <a:r>
              <a:rPr lang="en-GB" sz="1800" dirty="0"/>
              <a:t> specifically for accelerator equipment, by </a:t>
            </a:r>
            <a:r>
              <a:rPr lang="en-GB" sz="1800" b="1" dirty="0"/>
              <a:t>developing dynamic </a:t>
            </a:r>
            <a:r>
              <a:rPr lang="en-GB" sz="1800" b="1" dirty="0">
                <a:solidFill>
                  <a:schemeClr val="tx1"/>
                </a:solidFill>
              </a:rPr>
              <a:t>models </a:t>
            </a:r>
            <a:r>
              <a:rPr lang="en-GB" sz="1800" dirty="0">
                <a:solidFill>
                  <a:schemeClr val="tx1"/>
                </a:solidFill>
              </a:rPr>
              <a:t>for improving mitigation of cryogenic incidents and </a:t>
            </a:r>
            <a:r>
              <a:rPr lang="en-GB" sz="1800" b="1" dirty="0">
                <a:solidFill>
                  <a:schemeClr val="tx1"/>
                </a:solidFill>
              </a:rPr>
              <a:t>new European standards </a:t>
            </a:r>
            <a:r>
              <a:rPr lang="en-GB" sz="1800" dirty="0">
                <a:solidFill>
                  <a:schemeClr val="tx1"/>
                </a:solidFill>
              </a:rPr>
              <a:t>to certify cryostat design and fabrication</a:t>
            </a:r>
            <a:r>
              <a:rPr lang="en-GB" sz="1800" dirty="0"/>
              <a:t>.</a:t>
            </a:r>
            <a:endParaRPr lang="fr-FR" sz="1800" dirty="0"/>
          </a:p>
        </p:txBody>
      </p:sp>
      <p:sp>
        <p:nvSpPr>
          <p:cNvPr id="7" name="Rectangle 6">
            <a:extLst>
              <a:ext uri="{FF2B5EF4-FFF2-40B4-BE49-F238E27FC236}">
                <a16:creationId xmlns:a16="http://schemas.microsoft.com/office/drawing/2014/main" id="{9D15193F-26AC-8F4A-9355-B4608E016F45}"/>
              </a:ext>
            </a:extLst>
          </p:cNvPr>
          <p:cNvSpPr/>
          <p:nvPr/>
        </p:nvSpPr>
        <p:spPr>
          <a:xfrm>
            <a:off x="303728" y="195210"/>
            <a:ext cx="10604677" cy="523220"/>
          </a:xfrm>
          <a:prstGeom prst="rect">
            <a:avLst/>
          </a:prstGeom>
        </p:spPr>
        <p:txBody>
          <a:bodyPr wrap="square">
            <a:spAutoFit/>
          </a:bodyPr>
          <a:lstStyle/>
          <a:p>
            <a:r>
              <a:rPr lang="en-GB" sz="2800" b="1">
                <a:solidFill>
                  <a:srgbClr val="0070C0"/>
                </a:solidFill>
                <a:latin typeface="Arial" panose="020B0604020202020204" pitchFamily="34" charset="0"/>
                <a:cs typeface="Arial" panose="020B0604020202020204" pitchFamily="34" charset="0"/>
              </a:rPr>
              <a:t>7 - Cryogenics</a:t>
            </a:r>
          </a:p>
        </p:txBody>
      </p:sp>
      <p:sp>
        <p:nvSpPr>
          <p:cNvPr id="8" name="Espace réservé de la date 3">
            <a:extLst>
              <a:ext uri="{FF2B5EF4-FFF2-40B4-BE49-F238E27FC236}">
                <a16:creationId xmlns:a16="http://schemas.microsoft.com/office/drawing/2014/main" id="{7C15A405-206F-F34C-BAFB-E087E77A5740}"/>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E042D620-176C-DD4D-8392-800D7CD3B5E3}"/>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2F8D14EF-C075-9B48-B640-84899D2E24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87509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7DD35B92-D4F2-C94B-AF03-A6EBCF6B1DA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12" name="Espace réservé du numéro de diapositive 13">
            <a:extLst>
              <a:ext uri="{FF2B5EF4-FFF2-40B4-BE49-F238E27FC236}">
                <a16:creationId xmlns:a16="http://schemas.microsoft.com/office/drawing/2014/main" id="{7E75738C-94BF-E74D-B1EC-97C516AC2CDB}"/>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21</a:t>
            </a:fld>
            <a:endParaRPr lang="fr-FR" dirty="0"/>
          </a:p>
        </p:txBody>
      </p:sp>
      <p:sp>
        <p:nvSpPr>
          <p:cNvPr id="6" name="Espace réservé du contenu 2">
            <a:extLst>
              <a:ext uri="{FF2B5EF4-FFF2-40B4-BE49-F238E27FC236}">
                <a16:creationId xmlns:a16="http://schemas.microsoft.com/office/drawing/2014/main" id="{A9BAB2BB-D4FE-694A-ADE8-0AFBBE41F09E}"/>
              </a:ext>
            </a:extLst>
          </p:cNvPr>
          <p:cNvSpPr>
            <a:spLocks noGrp="1"/>
          </p:cNvSpPr>
          <p:nvPr>
            <p:ph idx="1"/>
          </p:nvPr>
        </p:nvSpPr>
        <p:spPr>
          <a:xfrm>
            <a:off x="544946" y="1197737"/>
            <a:ext cx="10871474" cy="5231954"/>
          </a:xfrm>
        </p:spPr>
        <p:txBody>
          <a:bodyPr>
            <a:normAutofit fontScale="62500" lnSpcReduction="20000"/>
          </a:bodyPr>
          <a:lstStyle/>
          <a:p>
            <a:pPr marL="0" indent="0" algn="just">
              <a:buNone/>
            </a:pPr>
            <a:r>
              <a:rPr lang="en-US" sz="2900" dirty="0"/>
              <a:t>Beam instrumentation is the accelerator artificial intelligence: it keeps particle beams running under control and brings it to its required performance level. As an analogy, beams stored during one day on powerful circular accelerators travel the same distance as the orbit of Pluto (about 30 billion kilometers), while keeping their sub-millimeter orbit and size characteristics. Beam instrumentation includes</a:t>
            </a:r>
          </a:p>
          <a:p>
            <a:pPr lvl="1" algn="just">
              <a:buFont typeface="Arial" panose="020B0604020202020204" pitchFamily="34" charset="0"/>
              <a:buChar char="•"/>
            </a:pPr>
            <a:r>
              <a:rPr lang="en-US" sz="2900" b="1" dirty="0"/>
              <a:t>beam diagnostics</a:t>
            </a:r>
            <a:r>
              <a:rPr lang="en-US" sz="2900" dirty="0"/>
              <a:t>, i.e. instruments that </a:t>
            </a:r>
            <a:r>
              <a:rPr lang="en-US" sz="2900" b="1" dirty="0"/>
              <a:t>sense the electro/optical signals </a:t>
            </a:r>
            <a:r>
              <a:rPr lang="en-US" sz="2900" dirty="0"/>
              <a:t>of charged particles and </a:t>
            </a:r>
            <a:r>
              <a:rPr lang="en-US" sz="2900" b="1" dirty="0"/>
              <a:t>monitor their evolution</a:t>
            </a:r>
          </a:p>
          <a:p>
            <a:pPr lvl="1" algn="just">
              <a:buFont typeface="Arial" panose="020B0604020202020204" pitchFamily="34" charset="0"/>
              <a:buChar char="•"/>
            </a:pPr>
            <a:r>
              <a:rPr lang="en-US" sz="2900" dirty="0"/>
              <a:t>front-end systems, i.e. </a:t>
            </a:r>
            <a:r>
              <a:rPr lang="en-US" sz="2900" b="1" dirty="0"/>
              <a:t>ultra-fast electronics systems </a:t>
            </a:r>
            <a:r>
              <a:rPr lang="en-US" sz="2900" dirty="0"/>
              <a:t>that </a:t>
            </a:r>
            <a:r>
              <a:rPr lang="en-US" sz="2900" b="1" dirty="0"/>
              <a:t>process these signals </a:t>
            </a:r>
            <a:r>
              <a:rPr lang="en-US" sz="2900" dirty="0"/>
              <a:t>and </a:t>
            </a:r>
            <a:r>
              <a:rPr lang="en-US" sz="2900" b="1" dirty="0"/>
              <a:t>dynamically generate corrective actions</a:t>
            </a:r>
          </a:p>
          <a:p>
            <a:pPr lvl="1" algn="just">
              <a:buFont typeface="Arial" panose="020B0604020202020204" pitchFamily="34" charset="0"/>
              <a:buChar char="•"/>
            </a:pPr>
            <a:r>
              <a:rPr lang="en-US" sz="2900" b="1" dirty="0"/>
              <a:t>control systems</a:t>
            </a:r>
            <a:r>
              <a:rPr lang="en-US" sz="2900" dirty="0"/>
              <a:t>, i.e. specialized software suites that </a:t>
            </a:r>
            <a:r>
              <a:rPr lang="en-US" sz="2900" b="1" dirty="0"/>
              <a:t>command and regulate the operation </a:t>
            </a:r>
            <a:r>
              <a:rPr lang="en-US" sz="2900" dirty="0"/>
              <a:t>of the many technical individual constituents and systems </a:t>
            </a:r>
            <a:r>
              <a:rPr lang="en-US" sz="2900" b="1" dirty="0"/>
              <a:t>cooperating collectively to stabilize the accelerator operation</a:t>
            </a:r>
            <a:r>
              <a:rPr lang="en-US" sz="2900" dirty="0"/>
              <a:t>, from the beam source to beam  delivery. </a:t>
            </a:r>
          </a:p>
          <a:p>
            <a:pPr marL="0" indent="0">
              <a:buNone/>
            </a:pPr>
            <a:r>
              <a:rPr lang="en-US" sz="3200" b="1" dirty="0">
                <a:solidFill>
                  <a:srgbClr val="0070C0"/>
                </a:solidFill>
              </a:rPr>
              <a:t>Advances: Optical and RF diagnostics, Digital and Fast electronics, Feedback Algorithms</a:t>
            </a:r>
          </a:p>
          <a:p>
            <a:pPr lvl="1">
              <a:buFont typeface="Arial" panose="020B0604020202020204" pitchFamily="34" charset="0"/>
              <a:buChar char="•"/>
            </a:pPr>
            <a:r>
              <a:rPr lang="en-US" sz="2900" b="1" dirty="0"/>
              <a:t>Non-invasive diagnostics </a:t>
            </a:r>
            <a:r>
              <a:rPr lang="en-US" sz="2900" dirty="0"/>
              <a:t>based on RF or optical signals, particularly for high intensity beams.</a:t>
            </a:r>
          </a:p>
          <a:p>
            <a:pPr lvl="1">
              <a:buFont typeface="Arial" panose="020B0604020202020204" pitchFamily="34" charset="0"/>
              <a:buChar char="•"/>
            </a:pPr>
            <a:r>
              <a:rPr lang="en-US" sz="2900" b="1" dirty="0"/>
              <a:t>Longitudinal diagnostics </a:t>
            </a:r>
            <a:r>
              <a:rPr lang="en-US" sz="2900" dirty="0"/>
              <a:t>for ultra-short bunches based in RF structures, electro-optics or Terahertz detectors.</a:t>
            </a:r>
          </a:p>
          <a:p>
            <a:pPr lvl="1">
              <a:buFont typeface="Arial" panose="020B0604020202020204" pitchFamily="34" charset="0"/>
              <a:buChar char="•"/>
            </a:pPr>
            <a:r>
              <a:rPr lang="en-US" sz="2900" b="1" dirty="0"/>
              <a:t>Digital conversion</a:t>
            </a:r>
            <a:r>
              <a:rPr lang="en-US" sz="2900" dirty="0"/>
              <a:t> of electric or light signals with high resolution and large bandwidth.</a:t>
            </a:r>
          </a:p>
          <a:p>
            <a:pPr lvl="1">
              <a:buFont typeface="Arial" panose="020B0604020202020204" pitchFamily="34" charset="0"/>
              <a:buChar char="•"/>
            </a:pPr>
            <a:r>
              <a:rPr lang="en-US" sz="2900" b="1" dirty="0"/>
              <a:t>Ultra-fast electronics </a:t>
            </a:r>
            <a:r>
              <a:rPr lang="en-US" sz="2900" dirty="0"/>
              <a:t>based on parallel developments in computer industry and high-speed communications</a:t>
            </a:r>
          </a:p>
          <a:p>
            <a:pPr lvl="1">
              <a:buFont typeface="Arial" panose="020B0604020202020204" pitchFamily="34" charset="0"/>
              <a:buChar char="•"/>
            </a:pPr>
            <a:r>
              <a:rPr lang="en-US" sz="2900" dirty="0"/>
              <a:t>Innovative </a:t>
            </a:r>
            <a:r>
              <a:rPr lang="en-US" sz="2900" b="1" dirty="0"/>
              <a:t>feedback algorithms </a:t>
            </a:r>
            <a:r>
              <a:rPr lang="en-US" sz="2900" dirty="0"/>
              <a:t>in control </a:t>
            </a:r>
            <a:r>
              <a:rPr lang="en-US" sz="2900" dirty="0">
                <a:solidFill>
                  <a:schemeClr val="tx1"/>
                </a:solidFill>
              </a:rPr>
              <a:t>systems, e.g. software development to handle normal operation and fault detection, hardware for personnel and machine protection, machine learning methods capable of detecting patterns in data and using them to achieve desired automation tasks.</a:t>
            </a:r>
          </a:p>
          <a:p>
            <a:pPr lvl="1">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E3D1EA11-69B1-FA4E-9E0C-8581FE53840F}"/>
              </a:ext>
            </a:extLst>
          </p:cNvPr>
          <p:cNvSpPr/>
          <p:nvPr/>
        </p:nvSpPr>
        <p:spPr>
          <a:xfrm>
            <a:off x="303728" y="195210"/>
            <a:ext cx="10604677" cy="523220"/>
          </a:xfrm>
          <a:prstGeom prst="rect">
            <a:avLst/>
          </a:prstGeom>
        </p:spPr>
        <p:txBody>
          <a:bodyPr wrap="square">
            <a:spAutoFit/>
          </a:bodyPr>
          <a:lstStyle/>
          <a:p>
            <a:r>
              <a:rPr lang="en-GB" sz="2800" b="1">
                <a:solidFill>
                  <a:srgbClr val="0070C0"/>
                </a:solidFill>
                <a:latin typeface="Arial" panose="020B0604020202020204" pitchFamily="34" charset="0"/>
                <a:cs typeface="Arial" panose="020B0604020202020204" pitchFamily="34" charset="0"/>
              </a:rPr>
              <a:t>8 - Beam Instrumentation</a:t>
            </a:r>
          </a:p>
        </p:txBody>
      </p:sp>
      <p:sp>
        <p:nvSpPr>
          <p:cNvPr id="8" name="Espace réservé de la date 3">
            <a:extLst>
              <a:ext uri="{FF2B5EF4-FFF2-40B4-BE49-F238E27FC236}">
                <a16:creationId xmlns:a16="http://schemas.microsoft.com/office/drawing/2014/main" id="{E05314A4-59D9-564A-BFB7-CBBA9EE420D5}"/>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10B9A4C3-B8DA-B445-AD9A-6719D36AC597}"/>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6ACFE16E-3B71-2C4A-9BA6-1574352977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935141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E92D6C2-1231-A94C-B7A0-20BF5DF5201F}"/>
              </a:ext>
            </a:extLst>
          </p:cNvPr>
          <p:cNvSpPr txBox="1"/>
          <p:nvPr/>
        </p:nvSpPr>
        <p:spPr>
          <a:xfrm>
            <a:off x="707136" y="1833952"/>
            <a:ext cx="10984992" cy="2118465"/>
          </a:xfrm>
          <a:prstGeom prst="rect">
            <a:avLst/>
          </a:prstGeom>
          <a:noFill/>
        </p:spPr>
        <p:txBody>
          <a:bodyPr wrap="square" rtlCol="0">
            <a:spAutoFit/>
          </a:bodyPr>
          <a:lstStyle/>
          <a:p>
            <a:pPr algn="just">
              <a:lnSpc>
                <a:spcPct val="150000"/>
              </a:lnSpc>
              <a:buClr>
                <a:srgbClr val="00B050"/>
              </a:buClr>
            </a:pPr>
            <a:r>
              <a:rPr lang="en-GB" dirty="0">
                <a:latin typeface="Arial" panose="020B0604020202020204" pitchFamily="34" charset="0"/>
                <a:cs typeface="Arial" panose="020B0604020202020204" pitchFamily="34" charset="0"/>
              </a:rPr>
              <a:t>Once all the KTAs defined, we have to identify:</a:t>
            </a:r>
          </a:p>
          <a:p>
            <a:pPr marL="742950" lvl="1" indent="-285750" algn="just">
              <a:lnSpc>
                <a:spcPct val="150000"/>
              </a:lnSpc>
              <a:buClr>
                <a:srgbClr val="FFC000"/>
              </a:buClr>
              <a:buFont typeface="Wingdings" pitchFamily="2" charset="2"/>
              <a:buChar char="Ø"/>
            </a:pPr>
            <a:r>
              <a:rPr lang="en-GB" dirty="0">
                <a:latin typeface="Arial" panose="020B0604020202020204" pitchFamily="34" charset="0"/>
                <a:cs typeface="Arial" panose="020B0604020202020204" pitchFamily="34" charset="0"/>
              </a:rPr>
              <a:t>Where KTA technical development/testing is (or could be) made in the AMICI technological Infrastructures (TIs) or European companies.</a:t>
            </a:r>
          </a:p>
          <a:p>
            <a:pPr marL="742950" lvl="1" indent="-285750" algn="just">
              <a:lnSpc>
                <a:spcPct val="150000"/>
              </a:lnSpc>
              <a:buClr>
                <a:srgbClr val="FFC000"/>
              </a:buClr>
              <a:buFont typeface="Wingdings" pitchFamily="2" charset="2"/>
              <a:buChar char="Ø"/>
            </a:pPr>
            <a:r>
              <a:rPr lang="en-GB" dirty="0">
                <a:latin typeface="Arial" panose="020B0604020202020204" pitchFamily="34" charset="0"/>
                <a:cs typeface="Arial" panose="020B0604020202020204" pitchFamily="34" charset="0"/>
                <a:sym typeface="Wingdings" pitchFamily="2" charset="2"/>
              </a:rPr>
              <a:t>The needs on new TIs or the upgrade of existing ones.  </a:t>
            </a:r>
          </a:p>
          <a:p>
            <a:pPr algn="just">
              <a:lnSpc>
                <a:spcPct val="150000"/>
              </a:lnSpc>
              <a:buClr>
                <a:srgbClr val="FF0000"/>
              </a:buClr>
            </a:pPr>
            <a:endParaRPr lang="en-GB"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4677362C-8D10-844F-94BA-8ADE2E7040A7}"/>
              </a:ext>
            </a:extLst>
          </p:cNvPr>
          <p:cNvSpPr txBox="1"/>
          <p:nvPr/>
        </p:nvSpPr>
        <p:spPr>
          <a:xfrm>
            <a:off x="369518" y="42692"/>
            <a:ext cx="11593882" cy="95410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WP2.2: Guidelines for KTAs technical roadmap </a:t>
            </a:r>
          </a:p>
          <a:p>
            <a:r>
              <a:rPr lang="en-GB" sz="2800" b="1" dirty="0">
                <a:solidFill>
                  <a:schemeClr val="accent1"/>
                </a:solidFill>
                <a:latin typeface="Arial" panose="020B0604020202020204" pitchFamily="34" charset="0"/>
                <a:cs typeface="Arial" panose="020B0604020202020204" pitchFamily="34" charset="0"/>
              </a:rPr>
              <a:t>report preparation</a:t>
            </a:r>
          </a:p>
        </p:txBody>
      </p:sp>
      <p:sp>
        <p:nvSpPr>
          <p:cNvPr id="7" name="Espace réservé du pied de page 4">
            <a:extLst>
              <a:ext uri="{FF2B5EF4-FFF2-40B4-BE49-F238E27FC236}">
                <a16:creationId xmlns:a16="http://schemas.microsoft.com/office/drawing/2014/main" id="{E56DA995-A9AB-1F47-94E7-336238A108B3}"/>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8" name="Espace réservé de la date 3">
            <a:extLst>
              <a:ext uri="{FF2B5EF4-FFF2-40B4-BE49-F238E27FC236}">
                <a16:creationId xmlns:a16="http://schemas.microsoft.com/office/drawing/2014/main" id="{28E83B99-9D90-644F-B557-09E1B65688F3}"/>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A57C674A-EA92-FF46-8BAA-6140F1E13D11}"/>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33EF189-3820-EF42-B1A8-AFB001E30F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
        <p:nvSpPr>
          <p:cNvPr id="11" name="Espace réservé du numéro de diapositive 13">
            <a:extLst>
              <a:ext uri="{FF2B5EF4-FFF2-40B4-BE49-F238E27FC236}">
                <a16:creationId xmlns:a16="http://schemas.microsoft.com/office/drawing/2014/main" id="{D3058A1A-8F55-FE49-B83F-CC58A3571C44}"/>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22</a:t>
            </a:fld>
            <a:endParaRPr lang="fr-FR" dirty="0"/>
          </a:p>
        </p:txBody>
      </p:sp>
    </p:spTree>
    <p:extLst>
      <p:ext uri="{BB962C8B-B14F-4D97-AF65-F5344CB8AC3E}">
        <p14:creationId xmlns:p14="http://schemas.microsoft.com/office/powerpoint/2010/main" val="1845542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77362C-8D10-844F-94BA-8ADE2E7040A7}"/>
              </a:ext>
            </a:extLst>
          </p:cNvPr>
          <p:cNvSpPr txBox="1"/>
          <p:nvPr/>
        </p:nvSpPr>
        <p:spPr>
          <a:xfrm>
            <a:off x="369518" y="42692"/>
            <a:ext cx="11593882" cy="954107"/>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The Role of AMICI Technological Facilities for the </a:t>
            </a:r>
          </a:p>
          <a:p>
            <a:r>
              <a:rPr lang="en-GB" sz="2800" b="1" dirty="0">
                <a:solidFill>
                  <a:schemeClr val="accent1"/>
                </a:solidFill>
                <a:latin typeface="Arial" panose="020B0604020202020204" pitchFamily="34" charset="0"/>
                <a:cs typeface="Arial" panose="020B0604020202020204" pitchFamily="34" charset="0"/>
              </a:rPr>
              <a:t>Development of Key Technology Areas</a:t>
            </a:r>
          </a:p>
        </p:txBody>
      </p:sp>
      <p:sp>
        <p:nvSpPr>
          <p:cNvPr id="7" name="Espace réservé du pied de page 4">
            <a:extLst>
              <a:ext uri="{FF2B5EF4-FFF2-40B4-BE49-F238E27FC236}">
                <a16:creationId xmlns:a16="http://schemas.microsoft.com/office/drawing/2014/main" id="{E56DA995-A9AB-1F47-94E7-336238A108B3}"/>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pic>
        <p:nvPicPr>
          <p:cNvPr id="2" name="Image 1">
            <a:extLst>
              <a:ext uri="{FF2B5EF4-FFF2-40B4-BE49-F238E27FC236}">
                <a16:creationId xmlns:a16="http://schemas.microsoft.com/office/drawing/2014/main" id="{58397477-3E1E-9042-BC3E-320C79064CA9}"/>
              </a:ext>
            </a:extLst>
          </p:cNvPr>
          <p:cNvPicPr>
            <a:picLocks noChangeAspect="1"/>
          </p:cNvPicPr>
          <p:nvPr/>
        </p:nvPicPr>
        <p:blipFill>
          <a:blip r:embed="rId2"/>
          <a:stretch>
            <a:fillRect/>
          </a:stretch>
        </p:blipFill>
        <p:spPr>
          <a:xfrm>
            <a:off x="209796" y="1581828"/>
            <a:ext cx="8728143" cy="4278064"/>
          </a:xfrm>
          <a:prstGeom prst="rect">
            <a:avLst/>
          </a:prstGeom>
        </p:spPr>
      </p:pic>
      <p:sp>
        <p:nvSpPr>
          <p:cNvPr id="3" name="ZoneTexte 2">
            <a:extLst>
              <a:ext uri="{FF2B5EF4-FFF2-40B4-BE49-F238E27FC236}">
                <a16:creationId xmlns:a16="http://schemas.microsoft.com/office/drawing/2014/main" id="{7C6B80C2-F35A-E642-AA92-64DF773F8EA3}"/>
              </a:ext>
            </a:extLst>
          </p:cNvPr>
          <p:cNvSpPr txBox="1"/>
          <p:nvPr/>
        </p:nvSpPr>
        <p:spPr>
          <a:xfrm>
            <a:off x="8937937" y="2174260"/>
            <a:ext cx="3025463" cy="3416320"/>
          </a:xfrm>
          <a:prstGeom prst="rect">
            <a:avLst/>
          </a:prstGeom>
          <a:noFill/>
        </p:spPr>
        <p:txBody>
          <a:bodyPr wrap="square" rtlCol="0">
            <a:spAutoFit/>
          </a:bodyPr>
          <a:lstStyle/>
          <a:p>
            <a:r>
              <a:rPr lang="en-GB" dirty="0"/>
              <a:t>This table shows the </a:t>
            </a:r>
            <a:r>
              <a:rPr lang="en-GB" b="1" dirty="0"/>
              <a:t>matching </a:t>
            </a:r>
            <a:r>
              <a:rPr lang="en-GB" dirty="0"/>
              <a:t>of KTAs with the Technological Facilities that constitute the current AMICI  Technology Infrastructure: for the checked entries, scientists at TFs recognize pursuing cutting-edge technical developments aimed at breakthroughs in performance, cost or reliability of the given KTA.</a:t>
            </a:r>
          </a:p>
          <a:p>
            <a:endParaRPr lang="en-GB" dirty="0"/>
          </a:p>
        </p:txBody>
      </p:sp>
      <p:sp>
        <p:nvSpPr>
          <p:cNvPr id="8" name="Espace réservé de la date 3">
            <a:extLst>
              <a:ext uri="{FF2B5EF4-FFF2-40B4-BE49-F238E27FC236}">
                <a16:creationId xmlns:a16="http://schemas.microsoft.com/office/drawing/2014/main" id="{50AE97A4-B217-D94F-BEE3-236184D31587}"/>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186241C4-5DAE-D84B-9BAB-0DF6563364F0}"/>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AB92048-2F12-AB4D-8519-BA0C0F4F0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
        <p:nvSpPr>
          <p:cNvPr id="11" name="Espace réservé du numéro de diapositive 13">
            <a:extLst>
              <a:ext uri="{FF2B5EF4-FFF2-40B4-BE49-F238E27FC236}">
                <a16:creationId xmlns:a16="http://schemas.microsoft.com/office/drawing/2014/main" id="{BE99E0D7-F336-7D42-AF15-E99C1D470E74}"/>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23</a:t>
            </a:fld>
            <a:endParaRPr lang="fr-FR" dirty="0"/>
          </a:p>
        </p:txBody>
      </p:sp>
    </p:spTree>
    <p:extLst>
      <p:ext uri="{BB962C8B-B14F-4D97-AF65-F5344CB8AC3E}">
        <p14:creationId xmlns:p14="http://schemas.microsoft.com/office/powerpoint/2010/main" val="3114061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677362C-8D10-844F-94BA-8ADE2E7040A7}"/>
              </a:ext>
            </a:extLst>
          </p:cNvPr>
          <p:cNvSpPr txBox="1"/>
          <p:nvPr/>
        </p:nvSpPr>
        <p:spPr>
          <a:xfrm>
            <a:off x="369518" y="248756"/>
            <a:ext cx="11593882"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Examples of upgrade needs for AMICI TIs </a:t>
            </a:r>
          </a:p>
        </p:txBody>
      </p:sp>
      <p:sp>
        <p:nvSpPr>
          <p:cNvPr id="7" name="Espace réservé du pied de page 4">
            <a:extLst>
              <a:ext uri="{FF2B5EF4-FFF2-40B4-BE49-F238E27FC236}">
                <a16:creationId xmlns:a16="http://schemas.microsoft.com/office/drawing/2014/main" id="{E56DA995-A9AB-1F47-94E7-336238A108B3}"/>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8" name="Espace réservé de la date 3">
            <a:extLst>
              <a:ext uri="{FF2B5EF4-FFF2-40B4-BE49-F238E27FC236}">
                <a16:creationId xmlns:a16="http://schemas.microsoft.com/office/drawing/2014/main" id="{50AE97A4-B217-D94F-BEE3-236184D31587}"/>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9" name="Connecteur droit 8">
            <a:extLst>
              <a:ext uri="{FF2B5EF4-FFF2-40B4-BE49-F238E27FC236}">
                <a16:creationId xmlns:a16="http://schemas.microsoft.com/office/drawing/2014/main" id="{186241C4-5DAE-D84B-9BAB-0DF6563364F0}"/>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AB92048-2F12-AB4D-8519-BA0C0F4F0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
        <p:nvSpPr>
          <p:cNvPr id="11" name="Espace réservé du numéro de diapositive 13">
            <a:extLst>
              <a:ext uri="{FF2B5EF4-FFF2-40B4-BE49-F238E27FC236}">
                <a16:creationId xmlns:a16="http://schemas.microsoft.com/office/drawing/2014/main" id="{BE99E0D7-F336-7D42-AF15-E99C1D470E74}"/>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24</a:t>
            </a:fld>
            <a:endParaRPr lang="fr-FR" dirty="0"/>
          </a:p>
        </p:txBody>
      </p:sp>
      <p:sp>
        <p:nvSpPr>
          <p:cNvPr id="5" name="ZoneTexte 4">
            <a:extLst>
              <a:ext uri="{FF2B5EF4-FFF2-40B4-BE49-F238E27FC236}">
                <a16:creationId xmlns:a16="http://schemas.microsoft.com/office/drawing/2014/main" id="{E5B66DD8-F01E-9F4D-8F30-3C73A26A1FEC}"/>
              </a:ext>
            </a:extLst>
          </p:cNvPr>
          <p:cNvSpPr txBox="1"/>
          <p:nvPr/>
        </p:nvSpPr>
        <p:spPr>
          <a:xfrm>
            <a:off x="323047" y="978790"/>
            <a:ext cx="11685121" cy="5262979"/>
          </a:xfrm>
          <a:prstGeom prst="rect">
            <a:avLst/>
          </a:prstGeom>
          <a:noFill/>
        </p:spPr>
        <p:txBody>
          <a:bodyPr wrap="square" rtlCol="0">
            <a:spAutoFit/>
          </a:bodyPr>
          <a:lstStyle/>
          <a:p>
            <a:pPr algn="just"/>
            <a:r>
              <a:rPr lang="en-GB" sz="1600" b="1" dirty="0">
                <a:solidFill>
                  <a:srgbClr val="0070C0"/>
                </a:solidFill>
              </a:rPr>
              <a:t>KTA - Cryogenics:</a:t>
            </a:r>
          </a:p>
          <a:p>
            <a:pPr marL="285750" indent="-285750" algn="just">
              <a:buFont typeface="Wingdings" pitchFamily="2" charset="2"/>
              <a:buChar char="§"/>
            </a:pPr>
            <a:r>
              <a:rPr lang="en-GB" sz="1600" dirty="0"/>
              <a:t>CEA needs to upgraded the existent </a:t>
            </a:r>
            <a:r>
              <a:rPr lang="en-GB" sz="1600" dirty="0" err="1"/>
              <a:t>cryoplant</a:t>
            </a:r>
            <a:r>
              <a:rPr lang="en-GB" sz="1600" dirty="0"/>
              <a:t>  to a higher capacity (250 l/h cold box with a 35 K helium distribution) to ease parallel operation on SC cavities for different projects and to adapt to mass production, and to simultaneously to continue SC magnet test program (e.g. FCC) with much higher electrical efficiency.</a:t>
            </a:r>
          </a:p>
          <a:p>
            <a:pPr algn="just"/>
            <a:r>
              <a:rPr lang="en-GB" sz="1600" b="1" dirty="0">
                <a:solidFill>
                  <a:srgbClr val="0070C0"/>
                </a:solidFill>
              </a:rPr>
              <a:t>KTA - Superconducting RF cavities:</a:t>
            </a:r>
            <a:endParaRPr lang="en-GB" sz="1600" b="1" dirty="0"/>
          </a:p>
          <a:p>
            <a:pPr marL="285750" indent="-285750" algn="just">
              <a:buFont typeface="Wingdings" pitchFamily="2" charset="2"/>
              <a:buChar char="§"/>
            </a:pPr>
            <a:r>
              <a:rPr lang="en-GB" sz="1600" dirty="0"/>
              <a:t>Upgrade of the SRF equipment at STFC by a horizontal cryostat allowing integrated cavity, coupler and tuner tests of production cavities. Such an upgrade would significantly enhance SRF testing validation capability prior to cryomodule integration.</a:t>
            </a:r>
          </a:p>
          <a:p>
            <a:pPr marL="285750" indent="-285750" algn="just">
              <a:buFont typeface="Wingdings" pitchFamily="2" charset="2"/>
              <a:buChar char="§"/>
            </a:pPr>
            <a:r>
              <a:rPr lang="en-GB" sz="1600" dirty="0">
                <a:solidFill>
                  <a:srgbClr val="000000"/>
                </a:solidFill>
              </a:rPr>
              <a:t>refurbishing of the SC cavities test facility at INFN-LNL (especially He and N distribution system) before giving them reliably to labs or industries.</a:t>
            </a:r>
            <a:endParaRPr lang="en-GB" sz="1600" dirty="0"/>
          </a:p>
          <a:p>
            <a:pPr algn="just"/>
            <a:r>
              <a:rPr lang="en-GB" sz="1600" b="1" dirty="0">
                <a:solidFill>
                  <a:srgbClr val="0070C0"/>
                </a:solidFill>
              </a:rPr>
              <a:t>KTA - Normal Conducting RF structures:</a:t>
            </a:r>
          </a:p>
          <a:p>
            <a:pPr algn="just"/>
            <a:r>
              <a:rPr lang="en-GB" sz="1600" dirty="0"/>
              <a:t>INFN stressed the importance of promoting/creating new copper coating facilities for large structures because of the very limited number of </a:t>
            </a:r>
            <a:r>
              <a:rPr lang="en-GB" sz="1600" dirty="0">
                <a:solidFill>
                  <a:srgbClr val="000000"/>
                </a:solidFill>
              </a:rPr>
              <a:t>facilities Europe-wide with the appropriate skills and equipment</a:t>
            </a:r>
            <a:r>
              <a:rPr lang="en-GB" sz="1600" dirty="0"/>
              <a:t>. </a:t>
            </a:r>
          </a:p>
          <a:p>
            <a:pPr algn="just"/>
            <a:r>
              <a:rPr lang="en-GB" sz="1600" b="1" dirty="0">
                <a:solidFill>
                  <a:srgbClr val="0070C0"/>
                </a:solidFill>
              </a:rPr>
              <a:t>KTA- Magnets and vacuum systems:</a:t>
            </a:r>
          </a:p>
          <a:p>
            <a:pPr algn="just"/>
            <a:r>
              <a:rPr lang="en-GB" sz="1600" dirty="0"/>
              <a:t>Upgrade of the material deposition facilities @ STFC: </a:t>
            </a:r>
          </a:p>
          <a:p>
            <a:pPr marL="285750" indent="-285750" algn="just">
              <a:buFont typeface="Wingdings" pitchFamily="2" charset="2"/>
              <a:buChar char="à"/>
            </a:pPr>
            <a:r>
              <a:rPr lang="en-GB" sz="1600" dirty="0">
                <a:sym typeface="Wingdings" pitchFamily="2" charset="2"/>
              </a:rPr>
              <a:t>To allow</a:t>
            </a:r>
            <a:r>
              <a:rPr lang="en-GB" sz="1600" dirty="0"/>
              <a:t> long structures treatment (NEG deposition) to enhance pumping capability in long insertion devices with ultra-narrow apertures. </a:t>
            </a:r>
          </a:p>
          <a:p>
            <a:pPr marL="285750" indent="-285750" algn="just">
              <a:buFont typeface="Wingdings" pitchFamily="2" charset="2"/>
              <a:buChar char="à"/>
            </a:pPr>
            <a:r>
              <a:rPr lang="en-GB" sz="1600" dirty="0"/>
              <a:t>Being able to treat large and complex SRF cavity geometries with high Tc and/or multi-layer thin films, in order to demonstrate high performance capability, following smaller scale validation   </a:t>
            </a:r>
          </a:p>
          <a:p>
            <a:pPr algn="just"/>
            <a:r>
              <a:rPr lang="en-GB" sz="1600" b="1" dirty="0">
                <a:solidFill>
                  <a:srgbClr val="0070C0"/>
                </a:solidFill>
              </a:rPr>
              <a:t>KTA- Radio Frequency power sources:</a:t>
            </a:r>
          </a:p>
          <a:p>
            <a:pPr marL="285750" indent="-285750" algn="just">
              <a:buFont typeface="Wingdings" pitchFamily="2" charset="2"/>
              <a:buChar char="§"/>
            </a:pPr>
            <a:r>
              <a:rPr lang="en-GB" sz="1600" dirty="0"/>
              <a:t>To develop a new solid-state power station (400 kW peak power at 352 MHz) at FREIA, In order to maximise the efficiency while delivering variable power levels to the superconductive cavities.</a:t>
            </a:r>
            <a:endParaRPr lang="en-GB" dirty="0"/>
          </a:p>
        </p:txBody>
      </p:sp>
    </p:spTree>
    <p:extLst>
      <p:ext uri="{BB962C8B-B14F-4D97-AF65-F5344CB8AC3E}">
        <p14:creationId xmlns:p14="http://schemas.microsoft.com/office/powerpoint/2010/main" val="68252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2D8BA9-EFBF-ED46-BC90-B5E84F902D6F}"/>
              </a:ext>
            </a:extLst>
          </p:cNvPr>
          <p:cNvSpPr txBox="1"/>
          <p:nvPr/>
        </p:nvSpPr>
        <p:spPr>
          <a:xfrm>
            <a:off x="496160" y="401156"/>
            <a:ext cx="11593882" cy="523220"/>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Conclusions:</a:t>
            </a:r>
          </a:p>
        </p:txBody>
      </p:sp>
      <p:sp>
        <p:nvSpPr>
          <p:cNvPr id="5" name="Espace réservé du pied de page 4">
            <a:extLst>
              <a:ext uri="{FF2B5EF4-FFF2-40B4-BE49-F238E27FC236}">
                <a16:creationId xmlns:a16="http://schemas.microsoft.com/office/drawing/2014/main" id="{77621C03-3949-0443-A971-33684EA332CD}"/>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2" name="ZoneTexte 1">
            <a:extLst>
              <a:ext uri="{FF2B5EF4-FFF2-40B4-BE49-F238E27FC236}">
                <a16:creationId xmlns:a16="http://schemas.microsoft.com/office/drawing/2014/main" id="{325473D0-7293-EF4F-B66E-E8E23515FE67}"/>
              </a:ext>
            </a:extLst>
          </p:cNvPr>
          <p:cNvSpPr txBox="1"/>
          <p:nvPr/>
        </p:nvSpPr>
        <p:spPr>
          <a:xfrm>
            <a:off x="323047" y="1081825"/>
            <a:ext cx="11589911" cy="4524315"/>
          </a:xfrm>
          <a:prstGeom prst="rect">
            <a:avLst/>
          </a:prstGeom>
          <a:noFill/>
        </p:spPr>
        <p:txBody>
          <a:bodyPr wrap="square" rtlCol="0">
            <a:spAutoFit/>
          </a:bodyPr>
          <a:lstStyle/>
          <a:p>
            <a:pPr>
              <a:lnSpc>
                <a:spcPct val="150000"/>
              </a:lnSpc>
            </a:pPr>
            <a:endParaRPr lang="en-GB"/>
          </a:p>
          <a:p>
            <a:pPr>
              <a:lnSpc>
                <a:spcPct val="150000"/>
              </a:lnSpc>
            </a:pPr>
            <a:r>
              <a:rPr lang="en-GB"/>
              <a:t>The </a:t>
            </a:r>
            <a:r>
              <a:rPr lang="en-GB" b="1"/>
              <a:t>evolution of Global Landscape </a:t>
            </a:r>
            <a:r>
              <a:rPr lang="en-GB"/>
              <a:t>needs </a:t>
            </a:r>
            <a:r>
              <a:rPr lang="en-GB" b="1"/>
              <a:t>continuous effort </a:t>
            </a:r>
            <a:r>
              <a:rPr lang="en-GB"/>
              <a:t>from the AMICI project.</a:t>
            </a:r>
          </a:p>
          <a:p>
            <a:pPr>
              <a:lnSpc>
                <a:spcPct val="150000"/>
              </a:lnSpc>
            </a:pPr>
            <a:r>
              <a:rPr lang="en-GB"/>
              <a:t>• The </a:t>
            </a:r>
            <a:r>
              <a:rPr lang="en-GB" b="1"/>
              <a:t>descriptions of Key Technology Areas </a:t>
            </a:r>
            <a:r>
              <a:rPr lang="en-GB"/>
              <a:t>and their needed/promising advances are developed in 1-2 page per KTA, in a document which, </a:t>
            </a:r>
            <a:r>
              <a:rPr lang="en-GB" b="1"/>
              <a:t>together with the description of the  Global Landscape</a:t>
            </a:r>
            <a:r>
              <a:rPr lang="en-GB"/>
              <a:t>, is to be delivered to the EC.</a:t>
            </a:r>
          </a:p>
          <a:p>
            <a:pPr>
              <a:lnSpc>
                <a:spcPct val="150000"/>
              </a:lnSpc>
            </a:pPr>
            <a:r>
              <a:rPr lang="en-GB"/>
              <a:t>• All AMICI deliverable reports are public and will be available in October 2019 on the AMICI web page.</a:t>
            </a:r>
          </a:p>
          <a:p>
            <a:pPr>
              <a:lnSpc>
                <a:spcPct val="150000"/>
              </a:lnSpc>
            </a:pPr>
            <a:r>
              <a:rPr lang="en-GB"/>
              <a:t>http://eu-amici.eu/about/documents</a:t>
            </a:r>
          </a:p>
          <a:p>
            <a:pPr>
              <a:lnSpc>
                <a:spcPct val="150000"/>
              </a:lnSpc>
            </a:pPr>
            <a:r>
              <a:rPr lang="en-GB"/>
              <a:t>• The AMICI Technology Infrastructure is, to first order</a:t>
            </a:r>
            <a:r>
              <a:rPr lang="en-GB" b="1"/>
              <a:t>, well equipped and staffed to host the KTAs further developments</a:t>
            </a:r>
            <a:r>
              <a:rPr lang="en-GB"/>
              <a:t>. </a:t>
            </a:r>
          </a:p>
          <a:p>
            <a:pPr>
              <a:lnSpc>
                <a:spcPct val="150000"/>
              </a:lnSpc>
            </a:pPr>
            <a:r>
              <a:rPr lang="en-GB"/>
              <a:t>• This overall statement shoud be refined at the level of the individual technical platforms, taking into account platform availability and needed upgrades.</a:t>
            </a:r>
          </a:p>
          <a:p>
            <a:r>
              <a:rPr lang="en-GB"/>
              <a:t>• We are ready to dialog with our industrial partners to see how we can bring them in the picture, on a case-by-case basis.</a:t>
            </a:r>
          </a:p>
        </p:txBody>
      </p:sp>
      <p:sp>
        <p:nvSpPr>
          <p:cNvPr id="6" name="Espace réservé de la date 3">
            <a:extLst>
              <a:ext uri="{FF2B5EF4-FFF2-40B4-BE49-F238E27FC236}">
                <a16:creationId xmlns:a16="http://schemas.microsoft.com/office/drawing/2014/main" id="{A09642AA-05EF-744E-B15F-42EF8834244E}"/>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8" name="Connecteur droit 7">
            <a:extLst>
              <a:ext uri="{FF2B5EF4-FFF2-40B4-BE49-F238E27FC236}">
                <a16:creationId xmlns:a16="http://schemas.microsoft.com/office/drawing/2014/main" id="{9DFDBB84-A070-8545-A301-B4E7D4F81117}"/>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B24CDCA8-A918-EE40-BE08-470ED4A98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
        <p:nvSpPr>
          <p:cNvPr id="10" name="Espace réservé du numéro de diapositive 13">
            <a:extLst>
              <a:ext uri="{FF2B5EF4-FFF2-40B4-BE49-F238E27FC236}">
                <a16:creationId xmlns:a16="http://schemas.microsoft.com/office/drawing/2014/main" id="{F3DD246A-CD3B-A94F-9366-C0C9EC9C28D1}"/>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25</a:t>
            </a:fld>
            <a:endParaRPr lang="fr-FR" dirty="0"/>
          </a:p>
        </p:txBody>
      </p:sp>
    </p:spTree>
    <p:extLst>
      <p:ext uri="{BB962C8B-B14F-4D97-AF65-F5344CB8AC3E}">
        <p14:creationId xmlns:p14="http://schemas.microsoft.com/office/powerpoint/2010/main" val="226280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9B1B688-987C-ED40-84FD-994C7627DE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7289" y="2357224"/>
            <a:ext cx="1967894" cy="1108673"/>
          </a:xfrm>
          <a:prstGeom prst="rect">
            <a:avLst/>
          </a:prstGeom>
        </p:spPr>
      </p:pic>
      <p:sp>
        <p:nvSpPr>
          <p:cNvPr id="12" name="Espace réservé du contenu 4">
            <a:extLst>
              <a:ext uri="{FF2B5EF4-FFF2-40B4-BE49-F238E27FC236}">
                <a16:creationId xmlns:a16="http://schemas.microsoft.com/office/drawing/2014/main" id="{5F5CA33F-6672-6C4C-B219-68314BBD484D}"/>
              </a:ext>
            </a:extLst>
          </p:cNvPr>
          <p:cNvSpPr>
            <a:spLocks noGrp="1"/>
          </p:cNvSpPr>
          <p:nvPr>
            <p:ph idx="1"/>
          </p:nvPr>
        </p:nvSpPr>
        <p:spPr>
          <a:xfrm>
            <a:off x="457199" y="2559160"/>
            <a:ext cx="11154427" cy="1111535"/>
          </a:xfrm>
        </p:spPr>
        <p:txBody>
          <a:bodyPr>
            <a:noAutofit/>
          </a:bodyPr>
          <a:lstStyle/>
          <a:p>
            <a:pPr marL="0" indent="0" algn="ctr">
              <a:buNone/>
            </a:pPr>
            <a:r>
              <a:rPr lang="en-GB" sz="3800" b="1" dirty="0">
                <a:solidFill>
                  <a:schemeClr val="accent1">
                    <a:lumMod val="50000"/>
                  </a:schemeClr>
                </a:solidFill>
                <a:latin typeface="Arial" panose="020B0604020202020204" pitchFamily="34" charset="0"/>
                <a:cs typeface="Arial" panose="020B0604020202020204" pitchFamily="34" charset="0"/>
              </a:rPr>
              <a:t>Thanks to all                     for the attention</a:t>
            </a:r>
          </a:p>
        </p:txBody>
      </p:sp>
      <p:sp>
        <p:nvSpPr>
          <p:cNvPr id="8" name="Espace réservé du pied de page 4">
            <a:extLst>
              <a:ext uri="{FF2B5EF4-FFF2-40B4-BE49-F238E27FC236}">
                <a16:creationId xmlns:a16="http://schemas.microsoft.com/office/drawing/2014/main" id="{80EDDCC5-21A6-6A4E-A2D6-41FCE02D62BB}"/>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9" name="Espace réservé du numéro de diapositive 13">
            <a:extLst>
              <a:ext uri="{FF2B5EF4-FFF2-40B4-BE49-F238E27FC236}">
                <a16:creationId xmlns:a16="http://schemas.microsoft.com/office/drawing/2014/main" id="{3BBFB546-6558-E543-AE55-B5EA812681D3}"/>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26</a:t>
            </a:fld>
            <a:endParaRPr lang="fr-FR" dirty="0"/>
          </a:p>
        </p:txBody>
      </p:sp>
      <p:sp>
        <p:nvSpPr>
          <p:cNvPr id="10" name="Espace réservé de la date 3">
            <a:extLst>
              <a:ext uri="{FF2B5EF4-FFF2-40B4-BE49-F238E27FC236}">
                <a16:creationId xmlns:a16="http://schemas.microsoft.com/office/drawing/2014/main" id="{6204C881-F151-034F-9CA2-EC2BC934CB73}"/>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spTree>
    <p:extLst>
      <p:ext uri="{BB962C8B-B14F-4D97-AF65-F5344CB8AC3E}">
        <p14:creationId xmlns:p14="http://schemas.microsoft.com/office/powerpoint/2010/main" val="2607063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17">
            <a:extLst>
              <a:ext uri="{FF2B5EF4-FFF2-40B4-BE49-F238E27FC236}">
                <a16:creationId xmlns:a16="http://schemas.microsoft.com/office/drawing/2014/main" id="{C3A8088D-E051-DE49-9CB7-5BCE5B3B7953}"/>
              </a:ext>
            </a:extLst>
          </p:cNvPr>
          <p:cNvGrpSpPr/>
          <p:nvPr/>
        </p:nvGrpSpPr>
        <p:grpSpPr>
          <a:xfrm>
            <a:off x="1944817" y="5408952"/>
            <a:ext cx="8260479" cy="773997"/>
            <a:chOff x="448092" y="3479645"/>
            <a:chExt cx="8260479" cy="773997"/>
          </a:xfrm>
        </p:grpSpPr>
        <p:pic>
          <p:nvPicPr>
            <p:cNvPr id="5" name="Image 4">
              <a:extLst>
                <a:ext uri="{FF2B5EF4-FFF2-40B4-BE49-F238E27FC236}">
                  <a16:creationId xmlns:a16="http://schemas.microsoft.com/office/drawing/2014/main" id="{E5A8B703-41D8-0341-8F73-1EB90BB26C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092" y="3528784"/>
              <a:ext cx="705718" cy="719385"/>
            </a:xfrm>
            <a:prstGeom prst="rect">
              <a:avLst/>
            </a:prstGeom>
          </p:spPr>
        </p:pic>
        <p:pic>
          <p:nvPicPr>
            <p:cNvPr id="6" name="Image 5">
              <a:extLst>
                <a:ext uri="{FF2B5EF4-FFF2-40B4-BE49-F238E27FC236}">
                  <a16:creationId xmlns:a16="http://schemas.microsoft.com/office/drawing/2014/main" id="{013C1FA5-9D56-DA4E-8D0C-899B7802A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1611" y="3479645"/>
              <a:ext cx="672096" cy="768524"/>
            </a:xfrm>
            <a:prstGeom prst="rect">
              <a:avLst/>
            </a:prstGeom>
          </p:spPr>
        </p:pic>
        <p:pic>
          <p:nvPicPr>
            <p:cNvPr id="7" name="Image 6">
              <a:extLst>
                <a:ext uri="{FF2B5EF4-FFF2-40B4-BE49-F238E27FC236}">
                  <a16:creationId xmlns:a16="http://schemas.microsoft.com/office/drawing/2014/main" id="{32602180-67C2-8E46-A949-DAC0AB4071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3064" y="3525468"/>
              <a:ext cx="1132395" cy="722701"/>
            </a:xfrm>
            <a:prstGeom prst="rect">
              <a:avLst/>
            </a:prstGeom>
          </p:spPr>
        </p:pic>
        <p:pic>
          <p:nvPicPr>
            <p:cNvPr id="8" name="Image 7">
              <a:extLst>
                <a:ext uri="{FF2B5EF4-FFF2-40B4-BE49-F238E27FC236}">
                  <a16:creationId xmlns:a16="http://schemas.microsoft.com/office/drawing/2014/main" id="{F835453A-6DD9-584C-95C8-ED5CE29D20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1737" y="3525468"/>
              <a:ext cx="722605" cy="722701"/>
            </a:xfrm>
            <a:prstGeom prst="rect">
              <a:avLst/>
            </a:prstGeom>
          </p:spPr>
        </p:pic>
        <p:pic>
          <p:nvPicPr>
            <p:cNvPr id="9" name="Image 8">
              <a:extLst>
                <a:ext uri="{FF2B5EF4-FFF2-40B4-BE49-F238E27FC236}">
                  <a16:creationId xmlns:a16="http://schemas.microsoft.com/office/drawing/2014/main" id="{DECD74D7-997B-BF40-9BEC-1669577809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96797" y="3524803"/>
              <a:ext cx="725751" cy="723366"/>
            </a:xfrm>
            <a:prstGeom prst="rect">
              <a:avLst/>
            </a:prstGeom>
          </p:spPr>
        </p:pic>
        <p:pic>
          <p:nvPicPr>
            <p:cNvPr id="10" name="Image 9">
              <a:extLst>
                <a:ext uri="{FF2B5EF4-FFF2-40B4-BE49-F238E27FC236}">
                  <a16:creationId xmlns:a16="http://schemas.microsoft.com/office/drawing/2014/main" id="{CD9CDEA8-2A19-7241-971B-AC0AAD0F83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0976" y="3693662"/>
              <a:ext cx="1347595" cy="547250"/>
            </a:xfrm>
            <a:prstGeom prst="rect">
              <a:avLst/>
            </a:prstGeom>
          </p:spPr>
        </p:pic>
        <p:pic>
          <p:nvPicPr>
            <p:cNvPr id="11" name="Image 10">
              <a:extLst>
                <a:ext uri="{FF2B5EF4-FFF2-40B4-BE49-F238E27FC236}">
                  <a16:creationId xmlns:a16="http://schemas.microsoft.com/office/drawing/2014/main" id="{C8106655-FD1A-E743-8B2B-3A6C8D889B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1195" y="3524803"/>
              <a:ext cx="821261" cy="723364"/>
            </a:xfrm>
            <a:prstGeom prst="rect">
              <a:avLst/>
            </a:prstGeom>
          </p:spPr>
        </p:pic>
        <p:pic>
          <p:nvPicPr>
            <p:cNvPr id="12" name="Image 11">
              <a:extLst>
                <a:ext uri="{FF2B5EF4-FFF2-40B4-BE49-F238E27FC236}">
                  <a16:creationId xmlns:a16="http://schemas.microsoft.com/office/drawing/2014/main" id="{245AA85D-8392-014A-B212-A1DDD80257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18880" y="3528784"/>
              <a:ext cx="885820" cy="724858"/>
            </a:xfrm>
            <a:prstGeom prst="rect">
              <a:avLst/>
            </a:prstGeom>
          </p:spPr>
        </p:pic>
      </p:grpSp>
      <p:sp>
        <p:nvSpPr>
          <p:cNvPr id="16" name="Espace réservé du contenu 2">
            <a:extLst>
              <a:ext uri="{FF2B5EF4-FFF2-40B4-BE49-F238E27FC236}">
                <a16:creationId xmlns:a16="http://schemas.microsoft.com/office/drawing/2014/main" id="{AA1F1AAF-AA9F-9C4A-BD38-46474B6F32EE}"/>
              </a:ext>
            </a:extLst>
          </p:cNvPr>
          <p:cNvSpPr>
            <a:spLocks noGrp="1"/>
          </p:cNvSpPr>
          <p:nvPr>
            <p:ph idx="1"/>
          </p:nvPr>
        </p:nvSpPr>
        <p:spPr>
          <a:xfrm>
            <a:off x="294362" y="1061582"/>
            <a:ext cx="11580312" cy="4525963"/>
          </a:xfrm>
        </p:spPr>
        <p:txBody>
          <a:bodyPr>
            <a:normAutofit/>
          </a:bodyPr>
          <a:lstStyle/>
          <a:p>
            <a:pPr marL="0" indent="0">
              <a:lnSpc>
                <a:spcPct val="150000"/>
              </a:lnSpc>
              <a:buNone/>
            </a:pPr>
            <a:r>
              <a:rPr lang="en-GB" sz="1800" dirty="0">
                <a:latin typeface="Arial"/>
                <a:cs typeface="Arial"/>
              </a:rPr>
              <a:t>The WP2 will be subdivided in 3 sub-tasks:</a:t>
            </a:r>
          </a:p>
          <a:p>
            <a:pPr>
              <a:lnSpc>
                <a:spcPct val="150000"/>
              </a:lnSpc>
              <a:buClr>
                <a:srgbClr val="FFB817"/>
              </a:buClr>
              <a:buFont typeface="Wingdings" charset="2"/>
              <a:buChar char="§"/>
            </a:pPr>
            <a:r>
              <a:rPr lang="en-GB" sz="1800" dirty="0">
                <a:latin typeface="Arial"/>
                <a:cs typeface="Arial"/>
              </a:rPr>
              <a:t>WP2.1: Key Technological Area (</a:t>
            </a:r>
            <a:r>
              <a:rPr lang="en-GB" sz="1800" b="1" u="sng" dirty="0">
                <a:latin typeface="Arial"/>
                <a:cs typeface="Arial"/>
              </a:rPr>
              <a:t>CNRS</a:t>
            </a:r>
            <a:r>
              <a:rPr lang="en-GB" sz="1800" dirty="0">
                <a:latin typeface="Arial"/>
                <a:cs typeface="Arial"/>
              </a:rPr>
              <a:t>, IFJ PAN, CEA, STFC)</a:t>
            </a:r>
          </a:p>
          <a:p>
            <a:pPr>
              <a:lnSpc>
                <a:spcPct val="150000"/>
              </a:lnSpc>
              <a:buClr>
                <a:srgbClr val="FFB817"/>
              </a:buClr>
              <a:buFont typeface="Wingdings" charset="2"/>
              <a:buChar char="§"/>
            </a:pPr>
            <a:r>
              <a:rPr lang="en-GB" sz="1800" dirty="0">
                <a:latin typeface="Arial"/>
                <a:cs typeface="Arial"/>
              </a:rPr>
              <a:t>WP2.2: Global Landscape (</a:t>
            </a:r>
            <a:r>
              <a:rPr lang="en-GB" sz="1800" b="1" u="sng" dirty="0">
                <a:latin typeface="Arial"/>
                <a:cs typeface="Arial"/>
              </a:rPr>
              <a:t>CEA</a:t>
            </a:r>
            <a:r>
              <a:rPr lang="en-GB" sz="1800" dirty="0">
                <a:latin typeface="Arial"/>
                <a:cs typeface="Arial"/>
              </a:rPr>
              <a:t>, CERN, INFN, CNRS)</a:t>
            </a:r>
          </a:p>
          <a:p>
            <a:pPr>
              <a:lnSpc>
                <a:spcPct val="150000"/>
              </a:lnSpc>
              <a:buClr>
                <a:srgbClr val="FFB817"/>
              </a:buClr>
              <a:buFont typeface="Wingdings" charset="2"/>
              <a:buChar char="§"/>
            </a:pPr>
            <a:r>
              <a:rPr lang="en-GB" sz="1800" dirty="0">
                <a:latin typeface="Arial"/>
                <a:cs typeface="Arial"/>
              </a:rPr>
              <a:t>WP2.3: Accelerator and SC Magnet Technology Infrastructures Sustainability (</a:t>
            </a:r>
            <a:r>
              <a:rPr lang="en-GB" sz="1800" b="1" u="sng" dirty="0">
                <a:latin typeface="Arial"/>
                <a:cs typeface="Arial"/>
              </a:rPr>
              <a:t>UU</a:t>
            </a:r>
            <a:r>
              <a:rPr lang="en-GB" sz="1800" dirty="0">
                <a:latin typeface="Arial"/>
                <a:cs typeface="Arial"/>
              </a:rPr>
              <a:t>, DESY, CEA, CNRS, CERN) </a:t>
            </a:r>
          </a:p>
          <a:p>
            <a:pPr marL="0" indent="0">
              <a:lnSpc>
                <a:spcPct val="150000"/>
              </a:lnSpc>
              <a:buClr>
                <a:srgbClr val="FFB817"/>
              </a:buClr>
              <a:buNone/>
            </a:pPr>
            <a:r>
              <a:rPr lang="en-GB" sz="1800" dirty="0">
                <a:latin typeface="Arial"/>
                <a:cs typeface="Arial"/>
              </a:rPr>
              <a:t> </a:t>
            </a:r>
          </a:p>
        </p:txBody>
      </p:sp>
      <p:graphicFrame>
        <p:nvGraphicFramePr>
          <p:cNvPr id="17" name="Tableau 16">
            <a:extLst>
              <a:ext uri="{FF2B5EF4-FFF2-40B4-BE49-F238E27FC236}">
                <a16:creationId xmlns:a16="http://schemas.microsoft.com/office/drawing/2014/main" id="{64D43D2E-45A1-9F4B-87C4-CCE36FBDB710}"/>
              </a:ext>
            </a:extLst>
          </p:cNvPr>
          <p:cNvGraphicFramePr>
            <a:graphicFrameLocks noGrp="1"/>
          </p:cNvGraphicFramePr>
          <p:nvPr>
            <p:extLst>
              <p:ext uri="{D42A27DB-BD31-4B8C-83A1-F6EECF244321}">
                <p14:modId xmlns:p14="http://schemas.microsoft.com/office/powerpoint/2010/main" val="4149814855"/>
              </p:ext>
            </p:extLst>
          </p:nvPr>
        </p:nvGraphicFramePr>
        <p:xfrm>
          <a:off x="1002082" y="3401493"/>
          <a:ext cx="9970719" cy="1724674"/>
        </p:xfrm>
        <a:graphic>
          <a:graphicData uri="http://schemas.openxmlformats.org/drawingml/2006/table">
            <a:tbl>
              <a:tblPr firstRow="1" bandRow="1">
                <a:tableStyleId>{5C22544A-7EE6-4342-B048-85BDC9FD1C3A}</a:tableStyleId>
              </a:tblPr>
              <a:tblGrid>
                <a:gridCol w="3323573">
                  <a:extLst>
                    <a:ext uri="{9D8B030D-6E8A-4147-A177-3AD203B41FA5}">
                      <a16:colId xmlns:a16="http://schemas.microsoft.com/office/drawing/2014/main" val="20002"/>
                    </a:ext>
                  </a:extLst>
                </a:gridCol>
                <a:gridCol w="3323573">
                  <a:extLst>
                    <a:ext uri="{9D8B030D-6E8A-4147-A177-3AD203B41FA5}">
                      <a16:colId xmlns:a16="http://schemas.microsoft.com/office/drawing/2014/main" val="20003"/>
                    </a:ext>
                  </a:extLst>
                </a:gridCol>
                <a:gridCol w="3323573">
                  <a:extLst>
                    <a:ext uri="{9D8B030D-6E8A-4147-A177-3AD203B41FA5}">
                      <a16:colId xmlns:a16="http://schemas.microsoft.com/office/drawing/2014/main" val="20004"/>
                    </a:ext>
                  </a:extLst>
                </a:gridCol>
              </a:tblGrid>
              <a:tr h="52524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WP2: 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W. Kaabi</a:t>
                      </a: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dirty="0"/>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dirty="0"/>
                    </a:p>
                  </a:txBody>
                  <a:tcPr anchor="ctr"/>
                </a:tc>
                <a:extLst>
                  <a:ext uri="{0D108BD9-81ED-4DB2-BD59-A6C34878D82A}">
                    <a16:rowId xmlns:a16="http://schemas.microsoft.com/office/drawing/2014/main" val="1930351833"/>
                  </a:ext>
                </a:extLst>
              </a:tr>
              <a:tr h="525243">
                <a:tc>
                  <a:txBody>
                    <a:bodyPr/>
                    <a:lstStyle/>
                    <a:p>
                      <a:pPr algn="ctr"/>
                      <a:r>
                        <a:rPr lang="en-GB" dirty="0"/>
                        <a:t>WP2.1: Key Technological Area</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dirty="0"/>
                        <a:t>WP2.2: Global Landscape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dirty="0"/>
                        <a:t>WP2.3: Technology Infrastructures Sustainability</a:t>
                      </a:r>
                    </a:p>
                  </a:txBody>
                  <a:tcPr anchor="ctr"/>
                </a:tc>
                <a:extLst>
                  <a:ext uri="{0D108BD9-81ED-4DB2-BD59-A6C34878D82A}">
                    <a16:rowId xmlns:a16="http://schemas.microsoft.com/office/drawing/2014/main" val="10000"/>
                  </a:ext>
                </a:extLst>
              </a:tr>
              <a:tr h="444514">
                <a:tc>
                  <a:txBody>
                    <a:bodyPr/>
                    <a:lstStyle/>
                    <a:p>
                      <a:pPr algn="ctr"/>
                      <a:r>
                        <a:rPr lang="en-GB" dirty="0"/>
                        <a:t>W. </a:t>
                      </a:r>
                      <a:r>
                        <a:rPr lang="en-GB" dirty="0" err="1"/>
                        <a:t>Kaabi</a:t>
                      </a:r>
                      <a:r>
                        <a:rPr lang="en-GB" dirty="0"/>
                        <a:t> - CNRS</a:t>
                      </a:r>
                    </a:p>
                  </a:txBody>
                  <a:tcPr/>
                </a:tc>
                <a:tc>
                  <a:txBody>
                    <a:bodyPr/>
                    <a:lstStyle/>
                    <a:p>
                      <a:pPr algn="ctr"/>
                      <a:r>
                        <a:rPr lang="en-GB" dirty="0"/>
                        <a:t>O. </a:t>
                      </a:r>
                      <a:r>
                        <a:rPr lang="en-GB" dirty="0" err="1"/>
                        <a:t>Napoly</a:t>
                      </a:r>
                      <a:r>
                        <a:rPr lang="en-GB" dirty="0"/>
                        <a:t> - CEA</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dirty="0"/>
                        <a:t>T. </a:t>
                      </a:r>
                      <a:r>
                        <a:rPr lang="en-US" sz="1800" dirty="0" err="1"/>
                        <a:t>Ekelöf</a:t>
                      </a:r>
                      <a:r>
                        <a:rPr lang="en-US" sz="1800" dirty="0"/>
                        <a:t> – Uppsala Univ.</a:t>
                      </a:r>
                      <a:endParaRPr lang="fr-FR" sz="1800" dirty="0"/>
                    </a:p>
                  </a:txBody>
                  <a:tcPr/>
                </a:tc>
                <a:extLst>
                  <a:ext uri="{0D108BD9-81ED-4DB2-BD59-A6C34878D82A}">
                    <a16:rowId xmlns:a16="http://schemas.microsoft.com/office/drawing/2014/main" val="10001"/>
                  </a:ext>
                </a:extLst>
              </a:tr>
            </a:tbl>
          </a:graphicData>
        </a:graphic>
      </p:graphicFrame>
      <p:sp>
        <p:nvSpPr>
          <p:cNvPr id="18" name="ZoneTexte 17">
            <a:extLst>
              <a:ext uri="{FF2B5EF4-FFF2-40B4-BE49-F238E27FC236}">
                <a16:creationId xmlns:a16="http://schemas.microsoft.com/office/drawing/2014/main" id="{2A1D1D88-3C81-FF48-83EF-EB9DD8EB338C}"/>
              </a:ext>
            </a:extLst>
          </p:cNvPr>
          <p:cNvSpPr txBox="1"/>
          <p:nvPr/>
        </p:nvSpPr>
        <p:spPr>
          <a:xfrm>
            <a:off x="369518" y="313151"/>
            <a:ext cx="9300575"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Organization of WP2:</a:t>
            </a:r>
            <a:endParaRPr lang="fr-FR" sz="2800" b="1" dirty="0">
              <a:solidFill>
                <a:schemeClr val="accent1">
                  <a:lumMod val="75000"/>
                </a:schemeClr>
              </a:solidFill>
              <a:latin typeface="Arial" panose="020B0604020202020204" pitchFamily="34" charset="0"/>
              <a:cs typeface="Arial" panose="020B0604020202020204" pitchFamily="34" charset="0"/>
            </a:endParaRPr>
          </a:p>
        </p:txBody>
      </p:sp>
      <p:sp>
        <p:nvSpPr>
          <p:cNvPr id="22" name="Espace réservé du numéro de diapositive 13">
            <a:extLst>
              <a:ext uri="{FF2B5EF4-FFF2-40B4-BE49-F238E27FC236}">
                <a16:creationId xmlns:a16="http://schemas.microsoft.com/office/drawing/2014/main" id="{7C704FD1-8CE0-EC4A-892E-29CC2D9B0804}"/>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3</a:t>
            </a:fld>
            <a:endParaRPr lang="fr-FR" dirty="0"/>
          </a:p>
        </p:txBody>
      </p:sp>
      <p:sp>
        <p:nvSpPr>
          <p:cNvPr id="23" name="Espace réservé du pied de page 4">
            <a:extLst>
              <a:ext uri="{FF2B5EF4-FFF2-40B4-BE49-F238E27FC236}">
                <a16:creationId xmlns:a16="http://schemas.microsoft.com/office/drawing/2014/main" id="{134E2897-EBA7-5843-8657-67A6392C4F35}"/>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20" name="Espace réservé de la date 3">
            <a:extLst>
              <a:ext uri="{FF2B5EF4-FFF2-40B4-BE49-F238E27FC236}">
                <a16:creationId xmlns:a16="http://schemas.microsoft.com/office/drawing/2014/main" id="{DD5C09BF-56B7-9042-8FA8-3C7B820AFC4E}"/>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21" name="Connecteur droit 20">
            <a:extLst>
              <a:ext uri="{FF2B5EF4-FFF2-40B4-BE49-F238E27FC236}">
                <a16:creationId xmlns:a16="http://schemas.microsoft.com/office/drawing/2014/main" id="{C39F6965-F5D9-754E-9103-7E5DAA6057F0}"/>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id="{8AEECA20-7348-F143-A5C1-D385638B2B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158687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3672C308-0592-A449-849F-A9F9AD7F3A78}"/>
              </a:ext>
            </a:extLst>
          </p:cNvPr>
          <p:cNvSpPr>
            <a:spLocks noGrp="1"/>
          </p:cNvSpPr>
          <p:nvPr>
            <p:ph idx="1"/>
          </p:nvPr>
        </p:nvSpPr>
        <p:spPr>
          <a:xfrm>
            <a:off x="658980" y="1342356"/>
            <a:ext cx="10821819" cy="4525963"/>
          </a:xfrm>
        </p:spPr>
        <p:txBody>
          <a:bodyPr>
            <a:normAutofit lnSpcReduction="10000"/>
          </a:bodyPr>
          <a:lstStyle/>
          <a:p>
            <a:pPr marL="0" indent="0">
              <a:lnSpc>
                <a:spcPct val="150000"/>
              </a:lnSpc>
              <a:buClr>
                <a:srgbClr val="FFB817"/>
              </a:buClr>
              <a:buNone/>
            </a:pPr>
            <a:r>
              <a:rPr lang="en-GB" sz="2400" b="1" u="sng" dirty="0">
                <a:latin typeface="Arial"/>
                <a:cs typeface="Arial"/>
              </a:rPr>
              <a:t>Milestones:</a:t>
            </a:r>
          </a:p>
          <a:p>
            <a:pPr>
              <a:lnSpc>
                <a:spcPct val="150000"/>
              </a:lnSpc>
              <a:buClr>
                <a:srgbClr val="00B050"/>
              </a:buClr>
              <a:buFont typeface="Wingdings" pitchFamily="2" charset="2"/>
              <a:buChar char="ü"/>
            </a:pPr>
            <a:r>
              <a:rPr lang="en-GB" sz="2000" dirty="0">
                <a:solidFill>
                  <a:srgbClr val="00B050"/>
                </a:solidFill>
                <a:latin typeface="Arial"/>
                <a:cs typeface="Arial"/>
              </a:rPr>
              <a:t> </a:t>
            </a:r>
            <a:r>
              <a:rPr lang="en-GB" sz="2000" dirty="0">
                <a:latin typeface="Arial"/>
                <a:cs typeface="Arial"/>
              </a:rPr>
              <a:t>M2.1: Updating of the Key Technological Areas </a:t>
            </a:r>
            <a:r>
              <a:rPr lang="en-GB" sz="2000" dirty="0">
                <a:solidFill>
                  <a:srgbClr val="00B050"/>
                </a:solidFill>
                <a:latin typeface="Arial"/>
                <a:cs typeface="Arial"/>
              </a:rPr>
              <a:t>(M9)</a:t>
            </a:r>
            <a:r>
              <a:rPr lang="en-GB" sz="2000" dirty="0">
                <a:latin typeface="Arial"/>
                <a:cs typeface="Arial"/>
              </a:rPr>
              <a:t>.</a:t>
            </a:r>
          </a:p>
          <a:p>
            <a:pPr>
              <a:lnSpc>
                <a:spcPct val="150000"/>
              </a:lnSpc>
              <a:buClr>
                <a:srgbClr val="00B050"/>
              </a:buClr>
              <a:buFont typeface="Wingdings" pitchFamily="2" charset="2"/>
              <a:buChar char="ü"/>
            </a:pPr>
            <a:r>
              <a:rPr lang="en-GB" sz="2000" dirty="0">
                <a:latin typeface="Arial"/>
                <a:cs typeface="Arial"/>
              </a:rPr>
              <a:t> M2.2: Collection of the scientific Roadmaps </a:t>
            </a:r>
            <a:r>
              <a:rPr lang="en-GB" sz="2000" dirty="0">
                <a:solidFill>
                  <a:srgbClr val="00B050"/>
                </a:solidFill>
                <a:latin typeface="Arial"/>
                <a:cs typeface="Arial"/>
              </a:rPr>
              <a:t>(M12)</a:t>
            </a:r>
            <a:r>
              <a:rPr lang="en-GB" sz="2000" dirty="0">
                <a:latin typeface="Arial"/>
                <a:cs typeface="Arial"/>
              </a:rPr>
              <a:t>.</a:t>
            </a:r>
          </a:p>
          <a:p>
            <a:pPr>
              <a:lnSpc>
                <a:spcPct val="150000"/>
              </a:lnSpc>
              <a:buClr>
                <a:srgbClr val="00B050"/>
              </a:buClr>
              <a:buFont typeface="Wingdings" pitchFamily="2" charset="2"/>
              <a:buChar char="ü"/>
            </a:pPr>
            <a:r>
              <a:rPr lang="en-GB" sz="2000" dirty="0">
                <a:latin typeface="Arial"/>
                <a:cs typeface="Arial"/>
              </a:rPr>
              <a:t> M2.3: Intermediate report on sustainability </a:t>
            </a:r>
            <a:r>
              <a:rPr lang="en-GB" sz="2000" dirty="0">
                <a:solidFill>
                  <a:srgbClr val="00B050"/>
                </a:solidFill>
                <a:latin typeface="Arial"/>
                <a:cs typeface="Arial"/>
              </a:rPr>
              <a:t>(M18)</a:t>
            </a:r>
            <a:r>
              <a:rPr lang="en-GB" sz="2000" dirty="0">
                <a:latin typeface="Arial"/>
                <a:cs typeface="Arial"/>
              </a:rPr>
              <a:t>.</a:t>
            </a:r>
            <a:r>
              <a:rPr lang="en-GB" sz="2000" dirty="0">
                <a:solidFill>
                  <a:srgbClr val="00B050"/>
                </a:solidFill>
                <a:latin typeface="Arial"/>
                <a:cs typeface="Arial"/>
              </a:rPr>
              <a:t> </a:t>
            </a:r>
            <a:endParaRPr lang="en-GB" sz="2000" dirty="0">
              <a:latin typeface="Arial"/>
              <a:cs typeface="Arial"/>
            </a:endParaRPr>
          </a:p>
          <a:p>
            <a:pPr marL="0" indent="0">
              <a:lnSpc>
                <a:spcPct val="150000"/>
              </a:lnSpc>
              <a:buNone/>
            </a:pPr>
            <a:r>
              <a:rPr lang="en-GB" sz="2000" b="1" u="sng" dirty="0">
                <a:latin typeface="Arial"/>
                <a:cs typeface="Arial"/>
              </a:rPr>
              <a:t>Deliverables:</a:t>
            </a:r>
          </a:p>
          <a:p>
            <a:pPr>
              <a:lnSpc>
                <a:spcPct val="150000"/>
              </a:lnSpc>
              <a:buClr>
                <a:srgbClr val="FF0000"/>
              </a:buClr>
              <a:buFont typeface="Wingdings" pitchFamily="2" charset="2"/>
              <a:buChar char="Ø"/>
            </a:pPr>
            <a:r>
              <a:rPr lang="en-GB" sz="1800" dirty="0">
                <a:latin typeface="Arial"/>
                <a:cs typeface="Arial"/>
              </a:rPr>
              <a:t>D2.1: Report on Key Technological Areas (KTA) and prospective outlook </a:t>
            </a:r>
            <a:r>
              <a:rPr lang="en-GB" sz="1800" dirty="0">
                <a:solidFill>
                  <a:srgbClr val="FF0000"/>
                </a:solidFill>
                <a:latin typeface="Arial"/>
                <a:cs typeface="Arial"/>
              </a:rPr>
              <a:t>(M27</a:t>
            </a:r>
            <a:r>
              <a:rPr lang="en-GB" sz="1800" dirty="0">
                <a:solidFill>
                  <a:srgbClr val="FF0000"/>
                </a:solidFill>
                <a:latin typeface="Arial"/>
                <a:cs typeface="Arial"/>
                <a:sym typeface="Wingdings" pitchFamily="2" charset="2"/>
              </a:rPr>
              <a:t> M30</a:t>
            </a:r>
            <a:r>
              <a:rPr lang="en-GB" sz="1800" dirty="0">
                <a:solidFill>
                  <a:srgbClr val="FF0000"/>
                </a:solidFill>
                <a:latin typeface="Arial"/>
                <a:cs typeface="Arial"/>
              </a:rPr>
              <a:t>)</a:t>
            </a:r>
            <a:r>
              <a:rPr lang="en-GB" sz="1800" dirty="0">
                <a:latin typeface="Arial"/>
                <a:cs typeface="Arial"/>
              </a:rPr>
              <a:t>.</a:t>
            </a:r>
          </a:p>
          <a:p>
            <a:pPr>
              <a:lnSpc>
                <a:spcPct val="150000"/>
              </a:lnSpc>
              <a:buClr>
                <a:srgbClr val="FF0000"/>
              </a:buClr>
              <a:buFont typeface="Wingdings" pitchFamily="2" charset="2"/>
              <a:buChar char="Ø"/>
            </a:pPr>
            <a:r>
              <a:rPr lang="en-GB" sz="1800" dirty="0">
                <a:latin typeface="Arial"/>
                <a:cs typeface="Arial"/>
              </a:rPr>
              <a:t>D2.2: Report on the Technological Roadmaps for the different KTA </a:t>
            </a:r>
            <a:r>
              <a:rPr lang="en-GB" sz="1800" dirty="0">
                <a:solidFill>
                  <a:srgbClr val="FF0000"/>
                </a:solidFill>
                <a:latin typeface="Arial"/>
                <a:cs typeface="Arial"/>
              </a:rPr>
              <a:t>(M29</a:t>
            </a:r>
            <a:r>
              <a:rPr lang="en-GB" sz="1800" dirty="0">
                <a:solidFill>
                  <a:srgbClr val="FF0000"/>
                </a:solidFill>
                <a:latin typeface="Arial"/>
                <a:cs typeface="Arial"/>
                <a:sym typeface="Wingdings" pitchFamily="2" charset="2"/>
              </a:rPr>
              <a:t> M30</a:t>
            </a:r>
            <a:r>
              <a:rPr lang="en-GB" sz="1800" dirty="0">
                <a:solidFill>
                  <a:srgbClr val="FF0000"/>
                </a:solidFill>
                <a:latin typeface="Arial"/>
                <a:cs typeface="Arial"/>
              </a:rPr>
              <a:t>)</a:t>
            </a:r>
            <a:r>
              <a:rPr lang="en-GB" sz="1800" dirty="0">
                <a:latin typeface="Arial"/>
                <a:cs typeface="Arial"/>
              </a:rPr>
              <a:t>.</a:t>
            </a:r>
          </a:p>
          <a:p>
            <a:pPr>
              <a:lnSpc>
                <a:spcPct val="150000"/>
              </a:lnSpc>
              <a:buClr>
                <a:srgbClr val="FF0000"/>
              </a:buClr>
              <a:buFont typeface="Wingdings" pitchFamily="2" charset="2"/>
              <a:buChar char="Ø"/>
            </a:pPr>
            <a:r>
              <a:rPr lang="en-GB" sz="1800" dirty="0">
                <a:latin typeface="Arial"/>
                <a:cs typeface="Arial"/>
              </a:rPr>
              <a:t>D2.3: Report on propositions to guarantee the long term sustainability of TIs </a:t>
            </a:r>
            <a:r>
              <a:rPr lang="en-GB" sz="1800" dirty="0">
                <a:solidFill>
                  <a:srgbClr val="FF0000"/>
                </a:solidFill>
                <a:latin typeface="Arial"/>
                <a:cs typeface="Arial"/>
              </a:rPr>
              <a:t>(M30).</a:t>
            </a:r>
          </a:p>
          <a:p>
            <a:pPr>
              <a:lnSpc>
                <a:spcPct val="150000"/>
              </a:lnSpc>
              <a:buClr>
                <a:srgbClr val="FFB817"/>
              </a:buClr>
              <a:buFont typeface="Wingdings" charset="2"/>
              <a:buChar char="§"/>
            </a:pPr>
            <a:endParaRPr lang="en-GB" sz="1800" dirty="0">
              <a:latin typeface="Arial"/>
              <a:cs typeface="Arial"/>
            </a:endParaRPr>
          </a:p>
        </p:txBody>
      </p:sp>
      <p:sp>
        <p:nvSpPr>
          <p:cNvPr id="4" name="ZoneTexte 3">
            <a:extLst>
              <a:ext uri="{FF2B5EF4-FFF2-40B4-BE49-F238E27FC236}">
                <a16:creationId xmlns:a16="http://schemas.microsoft.com/office/drawing/2014/main" id="{B0CFE0DD-98C7-3340-A05B-D525E077F9F1}"/>
              </a:ext>
            </a:extLst>
          </p:cNvPr>
          <p:cNvSpPr txBox="1"/>
          <p:nvPr/>
        </p:nvSpPr>
        <p:spPr>
          <a:xfrm>
            <a:off x="369518" y="313151"/>
            <a:ext cx="9300575"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WP2 Milestones and deliverables:</a:t>
            </a:r>
            <a:endParaRPr lang="fr-FR" sz="2800" b="1" dirty="0">
              <a:solidFill>
                <a:schemeClr val="accent1">
                  <a:lumMod val="75000"/>
                </a:schemeClr>
              </a:solidFill>
              <a:latin typeface="Arial" panose="020B0604020202020204" pitchFamily="34" charset="0"/>
              <a:cs typeface="Arial" panose="020B0604020202020204" pitchFamily="34" charset="0"/>
            </a:endParaRPr>
          </a:p>
        </p:txBody>
      </p:sp>
      <p:sp>
        <p:nvSpPr>
          <p:cNvPr id="8" name="Espace réservé du numéro de diapositive 13">
            <a:extLst>
              <a:ext uri="{FF2B5EF4-FFF2-40B4-BE49-F238E27FC236}">
                <a16:creationId xmlns:a16="http://schemas.microsoft.com/office/drawing/2014/main" id="{0B5CA90A-0F83-5D4C-942D-74F9952CB757}"/>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4</a:t>
            </a:fld>
            <a:endParaRPr lang="fr-FR" dirty="0"/>
          </a:p>
        </p:txBody>
      </p:sp>
      <p:sp>
        <p:nvSpPr>
          <p:cNvPr id="10" name="Espace réservé du pied de page 4">
            <a:extLst>
              <a:ext uri="{FF2B5EF4-FFF2-40B4-BE49-F238E27FC236}">
                <a16:creationId xmlns:a16="http://schemas.microsoft.com/office/drawing/2014/main" id="{8C7271D6-F29D-4845-BC46-EA3444D44009}"/>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7" name="Espace réservé de la date 3">
            <a:extLst>
              <a:ext uri="{FF2B5EF4-FFF2-40B4-BE49-F238E27FC236}">
                <a16:creationId xmlns:a16="http://schemas.microsoft.com/office/drawing/2014/main" id="{49298265-BF7A-C543-9136-28EF2888846F}"/>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11" name="Connecteur droit 10">
            <a:extLst>
              <a:ext uri="{FF2B5EF4-FFF2-40B4-BE49-F238E27FC236}">
                <a16:creationId xmlns:a16="http://schemas.microsoft.com/office/drawing/2014/main" id="{3A8503A2-71F4-FE4E-9F9C-272EFCF2EA3D}"/>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631C61D1-6962-E940-B1AE-57980076B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266324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2A1D1D88-3C81-FF48-83EF-EB9DD8EB338C}"/>
              </a:ext>
            </a:extLst>
          </p:cNvPr>
          <p:cNvSpPr txBox="1"/>
          <p:nvPr/>
        </p:nvSpPr>
        <p:spPr>
          <a:xfrm>
            <a:off x="382044" y="338203"/>
            <a:ext cx="9300575"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How to proceed?</a:t>
            </a:r>
            <a:endParaRPr lang="fr-FR" sz="2800" b="1" dirty="0">
              <a:solidFill>
                <a:schemeClr val="accent1">
                  <a:lumMod val="7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4D70392-1C8D-8447-B08D-E496185BC04B}"/>
              </a:ext>
            </a:extLst>
          </p:cNvPr>
          <p:cNvSpPr/>
          <p:nvPr/>
        </p:nvSpPr>
        <p:spPr>
          <a:xfrm>
            <a:off x="382044" y="1111118"/>
            <a:ext cx="11204531" cy="5113579"/>
          </a:xfrm>
          <a:prstGeom prst="rect">
            <a:avLst/>
          </a:prstGeom>
        </p:spPr>
        <p:txBody>
          <a:bodyPr wrap="square">
            <a:spAutoFit/>
          </a:bodyPr>
          <a:lstStyle/>
          <a:p>
            <a:pPr marL="342900" indent="-342900" algn="just">
              <a:lnSpc>
                <a:spcPct val="150000"/>
              </a:lnSpc>
              <a:buClr>
                <a:srgbClr val="FFC000"/>
              </a:buClr>
              <a:buFont typeface="Wingdings" pitchFamily="2" charset="2"/>
              <a:buChar char="§"/>
            </a:pPr>
            <a:r>
              <a:rPr lang="en-GB" sz="2000" dirty="0">
                <a:latin typeface="Arial" panose="020B0604020202020204" pitchFamily="34" charset="0"/>
                <a:cs typeface="Arial" panose="020B0604020202020204" pitchFamily="34" charset="0"/>
              </a:rPr>
              <a:t>Collect and analyse the scientific roadmaps and the agendas of the future Research Infrastructures in Europe and worldwide (</a:t>
            </a:r>
            <a:r>
              <a:rPr lang="en-GB" sz="2000" b="1" dirty="0">
                <a:latin typeface="Arial" panose="020B0604020202020204" pitchFamily="34" charset="0"/>
                <a:cs typeface="Arial" panose="020B0604020202020204" pitchFamily="34" charset="0"/>
              </a:rPr>
              <a:t>WP 2.2</a:t>
            </a:r>
            <a:r>
              <a:rPr lang="en-GB" sz="2000" dirty="0">
                <a:latin typeface="Arial" panose="020B0604020202020204" pitchFamily="34" charset="0"/>
                <a:cs typeface="Arial" panose="020B0604020202020204" pitchFamily="34" charset="0"/>
              </a:rPr>
              <a:t>), </a:t>
            </a:r>
          </a:p>
          <a:p>
            <a:pPr marL="342900" indent="-342900" algn="just">
              <a:lnSpc>
                <a:spcPct val="150000"/>
              </a:lnSpc>
              <a:buClr>
                <a:srgbClr val="FFC000"/>
              </a:buClr>
              <a:buFont typeface="Wingdings" pitchFamily="2" charset="2"/>
              <a:buChar char="§"/>
            </a:pPr>
            <a:r>
              <a:rPr lang="en-GB" sz="2000" dirty="0">
                <a:latin typeface="Arial" panose="020B0604020202020204" pitchFamily="34" charset="0"/>
                <a:cs typeface="Arial" panose="020B0604020202020204" pitchFamily="34" charset="0"/>
              </a:rPr>
              <a:t>Regarding the future project needs and the technical development effort made by accelerator and SC magnet communities, identify the KTAs in which the most performances progress are expected (</a:t>
            </a:r>
            <a:r>
              <a:rPr lang="en-GB" sz="2000" b="1" dirty="0">
                <a:latin typeface="Arial" panose="020B0604020202020204" pitchFamily="34" charset="0"/>
                <a:cs typeface="Arial" panose="020B0604020202020204" pitchFamily="34" charset="0"/>
              </a:rPr>
              <a:t>WP 2.1</a:t>
            </a:r>
            <a:r>
              <a:rPr lang="en-GB" sz="2000" dirty="0">
                <a:latin typeface="Arial" panose="020B0604020202020204" pitchFamily="34" charset="0"/>
                <a:cs typeface="Arial" panose="020B0604020202020204" pitchFamily="34" charset="0"/>
              </a:rPr>
              <a:t>),</a:t>
            </a:r>
          </a:p>
          <a:p>
            <a:pPr marL="342900" indent="-342900" algn="just">
              <a:lnSpc>
                <a:spcPct val="150000"/>
              </a:lnSpc>
              <a:buClr>
                <a:srgbClr val="FFC000"/>
              </a:buClr>
              <a:buFont typeface="Wingdings" pitchFamily="2" charset="2"/>
              <a:buChar char="§"/>
            </a:pPr>
            <a:r>
              <a:rPr lang="en-GB" sz="2000" dirty="0">
                <a:latin typeface="Arial" panose="020B0604020202020204" pitchFamily="34" charset="0"/>
                <a:cs typeface="Arial" panose="020B0604020202020204" pitchFamily="34" charset="0"/>
              </a:rPr>
              <a:t>Collect and analyse information about the available European TIs (funding, manpower, link to an RI, link to local facility, operation and sustainability model…), via AMICI partners census (</a:t>
            </a:r>
            <a:r>
              <a:rPr lang="en-GB" sz="2000" b="1" dirty="0">
                <a:latin typeface="Arial" panose="020B0604020202020204" pitchFamily="34" charset="0"/>
                <a:cs typeface="Arial" panose="020B0604020202020204" pitchFamily="34" charset="0"/>
              </a:rPr>
              <a:t>WP 2.3</a:t>
            </a:r>
            <a:r>
              <a:rPr lang="en-GB" sz="2000" dirty="0">
                <a:latin typeface="Arial" panose="020B0604020202020204" pitchFamily="34" charset="0"/>
                <a:cs typeface="Arial" panose="020B0604020202020204" pitchFamily="34" charset="0"/>
              </a:rPr>
              <a:t>).   </a:t>
            </a:r>
          </a:p>
          <a:p>
            <a:pPr algn="just">
              <a:lnSpc>
                <a:spcPct val="150000"/>
              </a:lnSpc>
            </a:pPr>
            <a:r>
              <a:rPr lang="en-GB" sz="2000" b="1" dirty="0">
                <a:solidFill>
                  <a:srgbClr val="FFB817"/>
                </a:solidFill>
                <a:latin typeface="Arial" panose="020B0604020202020204" pitchFamily="34" charset="0"/>
                <a:cs typeface="Arial" panose="020B0604020202020204" pitchFamily="34" charset="0"/>
                <a:sym typeface="Wingdings"/>
              </a:rPr>
              <a:t></a:t>
            </a:r>
            <a:r>
              <a:rPr lang="en-GB" sz="2000" dirty="0">
                <a:latin typeface="Arial" panose="020B0604020202020204" pitchFamily="34" charset="0"/>
                <a:cs typeface="Arial" panose="020B0604020202020204" pitchFamily="34" charset="0"/>
                <a:sym typeface="Wingdings"/>
              </a:rPr>
              <a:t> The cross-reference of these analysis will allow to define the technological roadmap for the different identified KTAs, showing thereby the opportunities and needs that could orient and sustain the activity of the TI.  </a:t>
            </a:r>
            <a:r>
              <a:rPr lang="en-GB" sz="2000" dirty="0">
                <a:latin typeface="Arial" panose="020B0604020202020204" pitchFamily="34" charset="0"/>
                <a:cs typeface="Arial" panose="020B0604020202020204" pitchFamily="34" charset="0"/>
              </a:rPr>
              <a:t>     </a:t>
            </a:r>
          </a:p>
        </p:txBody>
      </p:sp>
      <p:sp>
        <p:nvSpPr>
          <p:cNvPr id="9" name="Espace réservé du numéro de diapositive 13">
            <a:extLst>
              <a:ext uri="{FF2B5EF4-FFF2-40B4-BE49-F238E27FC236}">
                <a16:creationId xmlns:a16="http://schemas.microsoft.com/office/drawing/2014/main" id="{3A3F9756-DAC1-D741-B76F-80ADA076F212}"/>
              </a:ext>
            </a:extLst>
          </p:cNvPr>
          <p:cNvSpPr txBox="1">
            <a:spLocks/>
          </p:cNvSpPr>
          <p:nvPr/>
        </p:nvSpPr>
        <p:spPr>
          <a:xfrm>
            <a:off x="8958331"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7CC8E4-A0B3-3249-B948-C221A81F9459}" type="slidenum">
              <a:rPr lang="fr-FR" smtClean="0"/>
              <a:pPr/>
              <a:t>5</a:t>
            </a:fld>
            <a:endParaRPr lang="fr-FR" dirty="0"/>
          </a:p>
        </p:txBody>
      </p:sp>
      <p:sp>
        <p:nvSpPr>
          <p:cNvPr id="11" name="Espace réservé du pied de page 4">
            <a:extLst>
              <a:ext uri="{FF2B5EF4-FFF2-40B4-BE49-F238E27FC236}">
                <a16:creationId xmlns:a16="http://schemas.microsoft.com/office/drawing/2014/main" id="{58BAAC28-CE40-054F-837D-B43974BC5D90}"/>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7" name="Espace réservé de la date 3">
            <a:extLst>
              <a:ext uri="{FF2B5EF4-FFF2-40B4-BE49-F238E27FC236}">
                <a16:creationId xmlns:a16="http://schemas.microsoft.com/office/drawing/2014/main" id="{A5AABE99-D2EF-F443-B633-D786DBE0756A}"/>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8" name="Connecteur droit 7">
            <a:extLst>
              <a:ext uri="{FF2B5EF4-FFF2-40B4-BE49-F238E27FC236}">
                <a16:creationId xmlns:a16="http://schemas.microsoft.com/office/drawing/2014/main" id="{1FC70F28-B209-7246-9615-E8039E6ED9CE}"/>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C3F58A0D-4E5D-F742-87DB-558972184A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16045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Espace réservé du numéro de diapositive 13">
            <a:extLst>
              <a:ext uri="{FF2B5EF4-FFF2-40B4-BE49-F238E27FC236}">
                <a16:creationId xmlns:a16="http://schemas.microsoft.com/office/drawing/2014/main" id="{C2098CBB-7C02-654F-9BEE-666D54912314}"/>
              </a:ext>
            </a:extLst>
          </p:cNvPr>
          <p:cNvSpPr>
            <a:spLocks noGrp="1"/>
          </p:cNvSpPr>
          <p:nvPr>
            <p:ph type="sldNum" sz="quarter" idx="12"/>
          </p:nvPr>
        </p:nvSpPr>
        <p:spPr>
          <a:xfrm>
            <a:off x="8958331" y="6356350"/>
            <a:ext cx="2743200" cy="365125"/>
          </a:xfrm>
        </p:spPr>
        <p:txBody>
          <a:bodyPr/>
          <a:lstStyle/>
          <a:p>
            <a:fld id="{967CC8E4-A0B3-3249-B948-C221A81F9459}" type="slidenum">
              <a:rPr lang="fr-FR" smtClean="0"/>
              <a:t>6</a:t>
            </a:fld>
            <a:endParaRPr lang="fr-FR" dirty="0"/>
          </a:p>
        </p:txBody>
      </p:sp>
      <p:sp>
        <p:nvSpPr>
          <p:cNvPr id="88" name="Espace réservé du pied de page 4">
            <a:extLst>
              <a:ext uri="{FF2B5EF4-FFF2-40B4-BE49-F238E27FC236}">
                <a16:creationId xmlns:a16="http://schemas.microsoft.com/office/drawing/2014/main" id="{A97D9E71-45DD-3148-B94A-9F708EC389AD}"/>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pic>
        <p:nvPicPr>
          <p:cNvPr id="7" name="Image 6">
            <a:extLst>
              <a:ext uri="{FF2B5EF4-FFF2-40B4-BE49-F238E27FC236}">
                <a16:creationId xmlns:a16="http://schemas.microsoft.com/office/drawing/2014/main" id="{80F430AB-A6CF-7943-A36E-7C12413F084A}"/>
              </a:ext>
            </a:extLst>
          </p:cNvPr>
          <p:cNvPicPr>
            <a:picLocks noChangeAspect="1"/>
          </p:cNvPicPr>
          <p:nvPr/>
        </p:nvPicPr>
        <p:blipFill>
          <a:blip r:embed="rId2"/>
          <a:stretch>
            <a:fillRect/>
          </a:stretch>
        </p:blipFill>
        <p:spPr>
          <a:xfrm>
            <a:off x="180305" y="1399792"/>
            <a:ext cx="7882353" cy="4421459"/>
          </a:xfrm>
          <a:prstGeom prst="rect">
            <a:avLst/>
          </a:prstGeom>
        </p:spPr>
      </p:pic>
      <p:sp>
        <p:nvSpPr>
          <p:cNvPr id="8" name="ZoneTexte 7">
            <a:extLst>
              <a:ext uri="{FF2B5EF4-FFF2-40B4-BE49-F238E27FC236}">
                <a16:creationId xmlns:a16="http://schemas.microsoft.com/office/drawing/2014/main" id="{454AE28E-FC01-E04F-B989-1DBECEBF6D06}"/>
              </a:ext>
            </a:extLst>
          </p:cNvPr>
          <p:cNvSpPr txBox="1"/>
          <p:nvPr/>
        </p:nvSpPr>
        <p:spPr>
          <a:xfrm>
            <a:off x="7997819" y="1618735"/>
            <a:ext cx="3863628" cy="3785652"/>
          </a:xfrm>
          <a:prstGeom prst="rect">
            <a:avLst/>
          </a:prstGeom>
          <a:noFill/>
        </p:spPr>
        <p:txBody>
          <a:bodyPr wrap="square" rtlCol="0">
            <a:spAutoFit/>
          </a:bodyPr>
          <a:lstStyle/>
          <a:p>
            <a:pPr algn="just"/>
            <a:r>
              <a:rPr lang="en-US" sz="1600" dirty="0"/>
              <a:t>Research Infrastructures based on Accelerators and large Superconducting Magnets are enabling scientific instruments to advance and push the limits of pure human knowledge and of societal welfare.</a:t>
            </a:r>
          </a:p>
          <a:p>
            <a:pPr algn="just"/>
            <a:r>
              <a:rPr lang="en-US" sz="1600" dirty="0"/>
              <a:t>Motivated by the successful operation of the existing Research Infrastructures and building on engineering progress, more powerful facilities are under study. The map illustrates the rich Global Landscape of the proposed future Research Infrastructures worldwide serving a wide range of applications from science to technology, spanning fundamental, applied and technological research. </a:t>
            </a:r>
          </a:p>
        </p:txBody>
      </p:sp>
      <p:sp>
        <p:nvSpPr>
          <p:cNvPr id="9" name="ZoneTexte 8">
            <a:extLst>
              <a:ext uri="{FF2B5EF4-FFF2-40B4-BE49-F238E27FC236}">
                <a16:creationId xmlns:a16="http://schemas.microsoft.com/office/drawing/2014/main" id="{FE4AFCEC-83C9-8647-8BA9-5E155F4B1941}"/>
              </a:ext>
            </a:extLst>
          </p:cNvPr>
          <p:cNvSpPr txBox="1"/>
          <p:nvPr/>
        </p:nvSpPr>
        <p:spPr>
          <a:xfrm>
            <a:off x="356486" y="200547"/>
            <a:ext cx="8749935"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Global Landscape of Future Accelerator Project:</a:t>
            </a:r>
          </a:p>
        </p:txBody>
      </p:sp>
      <p:sp>
        <p:nvSpPr>
          <p:cNvPr id="10" name="Espace réservé de la date 3">
            <a:extLst>
              <a:ext uri="{FF2B5EF4-FFF2-40B4-BE49-F238E27FC236}">
                <a16:creationId xmlns:a16="http://schemas.microsoft.com/office/drawing/2014/main" id="{EC313ABC-7789-6841-8E74-962F625EE5FF}"/>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11" name="Connecteur droit 10">
            <a:extLst>
              <a:ext uri="{FF2B5EF4-FFF2-40B4-BE49-F238E27FC236}">
                <a16:creationId xmlns:a16="http://schemas.microsoft.com/office/drawing/2014/main" id="{C569AAB9-E0B3-4E4E-9BC0-39AC32A3F9F7}"/>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A6B4E8D1-8C03-2741-911C-FB68A8C1D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4258685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ZoneTexte 96">
            <a:extLst>
              <a:ext uri="{FF2B5EF4-FFF2-40B4-BE49-F238E27FC236}">
                <a16:creationId xmlns:a16="http://schemas.microsoft.com/office/drawing/2014/main" id="{A26A6AC0-8187-0243-8FDB-3FFA9FBD09B2}"/>
              </a:ext>
            </a:extLst>
          </p:cNvPr>
          <p:cNvSpPr txBox="1"/>
          <p:nvPr/>
        </p:nvSpPr>
        <p:spPr>
          <a:xfrm>
            <a:off x="369013" y="161925"/>
            <a:ext cx="6984156" cy="523220"/>
          </a:xfrm>
          <a:prstGeom prst="rect">
            <a:avLst/>
          </a:prstGeom>
          <a:noFill/>
        </p:spPr>
        <p:txBody>
          <a:bodyPr wrap="square" rtlCol="0">
            <a:spAutoFit/>
          </a:bodyPr>
          <a:lstStyle/>
          <a:p>
            <a:r>
              <a:rPr lang="fr-FR" sz="2800" b="1" dirty="0">
                <a:solidFill>
                  <a:schemeClr val="accent1">
                    <a:lumMod val="75000"/>
                  </a:schemeClr>
                </a:solidFill>
                <a:latin typeface="Arial" panose="020B0604020202020204" pitchFamily="34" charset="0"/>
                <a:cs typeface="Arial" panose="020B0604020202020204" pitchFamily="34" charset="0"/>
              </a:rPr>
              <a:t>Future Accelerator Project </a:t>
            </a:r>
            <a:r>
              <a:rPr lang="en-GB" sz="2800" b="1" dirty="0">
                <a:solidFill>
                  <a:schemeClr val="accent1">
                    <a:lumMod val="75000"/>
                  </a:schemeClr>
                </a:solidFill>
                <a:latin typeface="Arial" panose="020B0604020202020204" pitchFamily="34" charset="0"/>
                <a:cs typeface="Arial" panose="020B0604020202020204" pitchFamily="34" charset="0"/>
              </a:rPr>
              <a:t>Timelines</a:t>
            </a:r>
            <a:r>
              <a:rPr lang="fr-FR" sz="2800" b="1" dirty="0">
                <a:solidFill>
                  <a:schemeClr val="accent1">
                    <a:lumMod val="75000"/>
                  </a:schemeClr>
                </a:solidFill>
                <a:latin typeface="Arial" panose="020B0604020202020204" pitchFamily="34" charset="0"/>
                <a:cs typeface="Arial" panose="020B0604020202020204" pitchFamily="34" charset="0"/>
              </a:rPr>
              <a:t>:</a:t>
            </a:r>
          </a:p>
        </p:txBody>
      </p:sp>
      <p:sp>
        <p:nvSpPr>
          <p:cNvPr id="4" name="ZoneTexte 3">
            <a:extLst>
              <a:ext uri="{FF2B5EF4-FFF2-40B4-BE49-F238E27FC236}">
                <a16:creationId xmlns:a16="http://schemas.microsoft.com/office/drawing/2014/main" id="{655DE772-EC45-124A-908D-C00BF0F5DA83}"/>
              </a:ext>
            </a:extLst>
          </p:cNvPr>
          <p:cNvSpPr txBox="1"/>
          <p:nvPr/>
        </p:nvSpPr>
        <p:spPr>
          <a:xfrm>
            <a:off x="7186411" y="1290808"/>
            <a:ext cx="4799525" cy="5262979"/>
          </a:xfrm>
          <a:prstGeom prst="rect">
            <a:avLst/>
          </a:prstGeom>
          <a:noFill/>
        </p:spPr>
        <p:txBody>
          <a:bodyPr wrap="square" rtlCol="0">
            <a:spAutoFit/>
          </a:bodyPr>
          <a:lstStyle/>
          <a:p>
            <a:pPr algn="just"/>
            <a:r>
              <a:rPr lang="fr-FR" sz="1600" dirty="0"/>
              <a:t>This </a:t>
            </a:r>
            <a:r>
              <a:rPr lang="fr-FR" sz="1600" dirty="0" err="1"/>
              <a:t>timeline</a:t>
            </a:r>
            <a:r>
              <a:rPr lang="fr-FR" sz="1600" dirty="0"/>
              <a:t> of the </a:t>
            </a:r>
            <a:r>
              <a:rPr lang="fr-FR" sz="1600" dirty="0" err="1"/>
              <a:t>proposed</a:t>
            </a:r>
            <a:r>
              <a:rPr lang="fr-FR" sz="1600" dirty="0"/>
              <a:t> future </a:t>
            </a:r>
            <a:r>
              <a:rPr lang="fr-FR" sz="1600" dirty="0" err="1"/>
              <a:t>Research</a:t>
            </a:r>
            <a:r>
              <a:rPr lang="fr-FR" sz="1600" dirty="0"/>
              <a:t> Infrastructures </a:t>
            </a:r>
            <a:r>
              <a:rPr lang="fr-FR" sz="1600" dirty="0" err="1"/>
              <a:t>highlights</a:t>
            </a:r>
            <a:r>
              <a:rPr lang="fr-FR" sz="1600" dirty="0"/>
              <a:t> the planning </a:t>
            </a:r>
            <a:r>
              <a:rPr lang="fr-FR" sz="1600" dirty="0" err="1"/>
              <a:t>strategy</a:t>
            </a:r>
            <a:r>
              <a:rPr lang="fr-FR" sz="1600" dirty="0"/>
              <a:t> distinction </a:t>
            </a:r>
            <a:r>
              <a:rPr lang="fr-FR" sz="1600" dirty="0" err="1"/>
              <a:t>between</a:t>
            </a:r>
            <a:r>
              <a:rPr lang="fr-FR" sz="1600" dirty="0"/>
              <a:t>:</a:t>
            </a:r>
          </a:p>
          <a:p>
            <a:pPr marL="342900" indent="-342900" algn="just">
              <a:buAutoNum type="alphaLcParenR"/>
            </a:pPr>
            <a:r>
              <a:rPr lang="fr-FR" sz="1600" dirty="0"/>
              <a:t>multi-billion Euro international </a:t>
            </a:r>
            <a:r>
              <a:rPr lang="fr-FR" sz="1600" dirty="0" err="1"/>
              <a:t>projects</a:t>
            </a:r>
            <a:r>
              <a:rPr lang="fr-FR" sz="1600" dirty="0"/>
              <a:t> </a:t>
            </a:r>
            <a:r>
              <a:rPr lang="fr-FR" sz="1600" dirty="0" err="1"/>
              <a:t>like</a:t>
            </a:r>
            <a:r>
              <a:rPr lang="fr-FR" sz="1600" dirty="0"/>
              <a:t> the large high-</a:t>
            </a:r>
            <a:r>
              <a:rPr lang="fr-FR" sz="1600" dirty="0" err="1"/>
              <a:t>energy</a:t>
            </a:r>
            <a:r>
              <a:rPr lang="fr-FR" sz="1600" dirty="0"/>
              <a:t> </a:t>
            </a:r>
            <a:r>
              <a:rPr lang="fr-FR" sz="1600" dirty="0" err="1"/>
              <a:t>colliders</a:t>
            </a:r>
            <a:r>
              <a:rPr lang="fr-FR" sz="1600" dirty="0"/>
              <a:t> and the </a:t>
            </a:r>
            <a:r>
              <a:rPr lang="fr-FR" sz="1600" dirty="0" err="1"/>
              <a:t>nuclear</a:t>
            </a:r>
            <a:r>
              <a:rPr lang="fr-FR" sz="1600" dirty="0"/>
              <a:t> fusion </a:t>
            </a:r>
            <a:r>
              <a:rPr lang="fr-FR" sz="1600" dirty="0" err="1"/>
              <a:t>demonstrators</a:t>
            </a:r>
            <a:r>
              <a:rPr lang="fr-FR" sz="1600" dirty="0"/>
              <a:t>: at </a:t>
            </a:r>
            <a:r>
              <a:rPr lang="fr-FR" sz="1600" dirty="0" err="1"/>
              <a:t>such</a:t>
            </a:r>
            <a:r>
              <a:rPr lang="fr-FR" sz="1600" dirty="0"/>
              <a:t> high </a:t>
            </a:r>
            <a:r>
              <a:rPr lang="fr-FR" sz="1600" dirty="0" err="1"/>
              <a:t>costs</a:t>
            </a:r>
            <a:r>
              <a:rPr lang="fr-FR" sz="1600" dirty="0"/>
              <a:t>, </a:t>
            </a:r>
            <a:r>
              <a:rPr lang="fr-FR" sz="1600" dirty="0" err="1"/>
              <a:t>these</a:t>
            </a:r>
            <a:r>
              <a:rPr lang="fr-FR" sz="1600" dirty="0"/>
              <a:t> </a:t>
            </a:r>
            <a:r>
              <a:rPr lang="fr-FR" sz="1600" dirty="0" err="1"/>
              <a:t>projects</a:t>
            </a:r>
            <a:r>
              <a:rPr lang="fr-FR" sz="1600" dirty="0"/>
              <a:t> are </a:t>
            </a:r>
            <a:r>
              <a:rPr lang="fr-FR" sz="1600" dirty="0" err="1"/>
              <a:t>planned</a:t>
            </a:r>
            <a:r>
              <a:rPr lang="fr-FR" sz="1600" dirty="0"/>
              <a:t> over </a:t>
            </a:r>
            <a:r>
              <a:rPr lang="fr-FR" sz="1600" dirty="0" err="1"/>
              <a:t>several</a:t>
            </a:r>
            <a:r>
              <a:rPr lang="fr-FR" sz="1600" dirty="0"/>
              <a:t> </a:t>
            </a:r>
            <a:r>
              <a:rPr lang="fr-FR" sz="1600" dirty="0" err="1"/>
              <a:t>decades</a:t>
            </a:r>
            <a:r>
              <a:rPr lang="fr-FR" sz="1600" dirty="0"/>
              <a:t> by collaborations </a:t>
            </a:r>
            <a:r>
              <a:rPr lang="fr-FR" sz="1600" dirty="0" err="1"/>
              <a:t>representing</a:t>
            </a:r>
            <a:r>
              <a:rPr lang="fr-FR" sz="1600" dirty="0"/>
              <a:t> one science </a:t>
            </a:r>
            <a:r>
              <a:rPr lang="fr-FR" sz="1600" dirty="0" err="1"/>
              <a:t>community</a:t>
            </a:r>
            <a:r>
              <a:rPr lang="fr-FR" sz="1600" dirty="0"/>
              <a:t>, and must </a:t>
            </a:r>
            <a:r>
              <a:rPr lang="fr-FR" sz="1600" dirty="0" err="1"/>
              <a:t>undergo</a:t>
            </a:r>
            <a:r>
              <a:rPr lang="fr-FR" sz="1600" dirty="0"/>
              <a:t> a down-</a:t>
            </a:r>
            <a:r>
              <a:rPr lang="fr-FR" sz="1600" dirty="0" err="1"/>
              <a:t>selection</a:t>
            </a:r>
            <a:r>
              <a:rPr lang="fr-FR" sz="1600" dirty="0"/>
              <a:t> </a:t>
            </a:r>
            <a:r>
              <a:rPr lang="fr-FR" sz="1600" dirty="0" err="1"/>
              <a:t>until</a:t>
            </a:r>
            <a:r>
              <a:rPr lang="fr-FR" sz="1600" dirty="0"/>
              <a:t> at </a:t>
            </a:r>
            <a:r>
              <a:rPr lang="fr-FR" sz="1600" dirty="0" err="1"/>
              <a:t>most</a:t>
            </a:r>
            <a:r>
              <a:rPr lang="fr-FR" sz="1600" dirty="0"/>
              <a:t> one </a:t>
            </a:r>
            <a:r>
              <a:rPr lang="fr-FR" sz="1600" dirty="0" err="1"/>
              <a:t>facility</a:t>
            </a:r>
            <a:r>
              <a:rPr lang="fr-FR" sz="1600" dirty="0"/>
              <a:t> </a:t>
            </a:r>
            <a:r>
              <a:rPr lang="fr-FR" sz="1600" dirty="0" err="1"/>
              <a:t>is</a:t>
            </a:r>
            <a:r>
              <a:rPr lang="fr-FR" sz="1600" dirty="0"/>
              <a:t> </a:t>
            </a:r>
            <a:r>
              <a:rPr lang="fr-FR" sz="1600" dirty="0" err="1"/>
              <a:t>built</a:t>
            </a:r>
            <a:r>
              <a:rPr lang="fr-FR" sz="1600" dirty="0"/>
              <a:t> to serve a </a:t>
            </a:r>
            <a:r>
              <a:rPr lang="fr-FR" sz="1600" dirty="0" err="1"/>
              <a:t>common</a:t>
            </a:r>
            <a:r>
              <a:rPr lang="fr-FR" sz="1600" dirty="0"/>
              <a:t> </a:t>
            </a:r>
            <a:r>
              <a:rPr lang="fr-FR" sz="1600" dirty="0" err="1"/>
              <a:t>research</a:t>
            </a:r>
            <a:r>
              <a:rPr lang="fr-FR" sz="1600" dirty="0"/>
              <a:t> goal.</a:t>
            </a:r>
          </a:p>
          <a:p>
            <a:pPr marL="342900" indent="-342900" algn="just">
              <a:buAutoNum type="alphaLcParenR"/>
            </a:pPr>
            <a:r>
              <a:rPr lang="fr-FR" sz="1600" dirty="0"/>
              <a:t>Billion-range </a:t>
            </a:r>
            <a:r>
              <a:rPr lang="fr-FR" sz="1600" dirty="0" err="1"/>
              <a:t>regional</a:t>
            </a:r>
            <a:r>
              <a:rPr lang="fr-FR" sz="1600" dirty="0"/>
              <a:t> </a:t>
            </a:r>
            <a:r>
              <a:rPr lang="fr-FR" sz="1600" dirty="0" err="1"/>
              <a:t>projects</a:t>
            </a:r>
            <a:r>
              <a:rPr lang="fr-FR" sz="1600" dirty="0"/>
              <a:t> </a:t>
            </a:r>
            <a:r>
              <a:rPr lang="fr-FR" sz="1600" dirty="0" err="1"/>
              <a:t>like</a:t>
            </a:r>
            <a:r>
              <a:rPr lang="fr-FR" sz="1600" dirty="0"/>
              <a:t> the synchrotron or FEL light sources, </a:t>
            </a:r>
            <a:r>
              <a:rPr lang="fr-FR" sz="1600" dirty="0" err="1"/>
              <a:t>generally</a:t>
            </a:r>
            <a:r>
              <a:rPr lang="fr-FR" sz="1600" dirty="0"/>
              <a:t> </a:t>
            </a:r>
            <a:r>
              <a:rPr lang="fr-FR" sz="1600" dirty="0" err="1"/>
              <a:t>planned</a:t>
            </a:r>
            <a:r>
              <a:rPr lang="fr-FR" sz="1600" dirty="0"/>
              <a:t> by one country over a </a:t>
            </a:r>
            <a:r>
              <a:rPr lang="fr-FR" sz="1600" dirty="0" err="1"/>
              <a:t>decade</a:t>
            </a:r>
            <a:r>
              <a:rPr lang="fr-FR" sz="1600" dirty="0"/>
              <a:t>: </a:t>
            </a:r>
            <a:r>
              <a:rPr lang="fr-FR" sz="1600" dirty="0" err="1"/>
              <a:t>these</a:t>
            </a:r>
            <a:r>
              <a:rPr lang="fr-FR" sz="1600" dirty="0"/>
              <a:t> </a:t>
            </a:r>
            <a:r>
              <a:rPr lang="fr-FR" sz="1600" dirty="0" err="1"/>
              <a:t>projects</a:t>
            </a:r>
            <a:r>
              <a:rPr lang="fr-FR" sz="1600" dirty="0"/>
              <a:t> serve </a:t>
            </a:r>
            <a:r>
              <a:rPr lang="fr-FR" sz="1600" dirty="0" err="1"/>
              <a:t>several</a:t>
            </a:r>
            <a:r>
              <a:rPr lang="fr-FR" sz="1600" dirty="0"/>
              <a:t> science-user </a:t>
            </a:r>
            <a:r>
              <a:rPr lang="fr-FR" sz="1600" dirty="0" err="1"/>
              <a:t>communities</a:t>
            </a:r>
            <a:r>
              <a:rPr lang="fr-FR" sz="1600" dirty="0"/>
              <a:t> </a:t>
            </a:r>
            <a:r>
              <a:rPr lang="fr-FR" sz="1600" dirty="0" err="1"/>
              <a:t>organized</a:t>
            </a:r>
            <a:r>
              <a:rPr lang="fr-FR" sz="1600" dirty="0"/>
              <a:t> in </a:t>
            </a:r>
            <a:r>
              <a:rPr lang="fr-FR" sz="1600" dirty="0" err="1"/>
              <a:t>small</a:t>
            </a:r>
            <a:r>
              <a:rPr lang="fr-FR" sz="1600" dirty="0"/>
              <a:t> collaborations running </a:t>
            </a:r>
            <a:r>
              <a:rPr lang="fr-FR" sz="1600" dirty="0" err="1"/>
              <a:t>experiments</a:t>
            </a:r>
            <a:r>
              <a:rPr lang="fr-FR" sz="1600" dirty="0"/>
              <a:t> in </a:t>
            </a:r>
            <a:r>
              <a:rPr lang="fr-FR" sz="1600" dirty="0" err="1"/>
              <a:t>parallel</a:t>
            </a:r>
            <a:r>
              <a:rPr lang="fr-FR" sz="1600" dirty="0"/>
              <a:t> and </a:t>
            </a:r>
            <a:r>
              <a:rPr lang="fr-FR" sz="1600" dirty="0" err="1"/>
              <a:t>during</a:t>
            </a:r>
            <a:r>
              <a:rPr lang="fr-FR" sz="1600" dirty="0"/>
              <a:t> a </a:t>
            </a:r>
            <a:r>
              <a:rPr lang="fr-FR" sz="1600" dirty="0" err="1"/>
              <a:t>limited</a:t>
            </a:r>
            <a:r>
              <a:rPr lang="fr-FR" sz="1600" dirty="0"/>
              <a:t> time. </a:t>
            </a:r>
            <a:r>
              <a:rPr lang="fr-FR" sz="1600" dirty="0" err="1"/>
              <a:t>Competition</a:t>
            </a:r>
            <a:r>
              <a:rPr lang="fr-FR" sz="1600" dirty="0"/>
              <a:t> </a:t>
            </a:r>
            <a:r>
              <a:rPr lang="fr-FR" sz="1600" dirty="0" err="1"/>
              <a:t>between</a:t>
            </a:r>
            <a:r>
              <a:rPr lang="fr-FR" sz="1600" dirty="0"/>
              <a:t> the </a:t>
            </a:r>
            <a:r>
              <a:rPr lang="fr-FR" sz="1600" dirty="0" err="1"/>
              <a:t>facilities</a:t>
            </a:r>
            <a:r>
              <a:rPr lang="fr-FR" sz="1600" dirty="0"/>
              <a:t> </a:t>
            </a:r>
            <a:r>
              <a:rPr lang="fr-FR" sz="1600" dirty="0" err="1"/>
              <a:t>built</a:t>
            </a:r>
            <a:r>
              <a:rPr lang="fr-FR" sz="1600" dirty="0"/>
              <a:t> at </a:t>
            </a:r>
            <a:r>
              <a:rPr lang="fr-FR" sz="1600" dirty="0" err="1"/>
              <a:t>several</a:t>
            </a:r>
            <a:r>
              <a:rPr lang="fr-FR" sz="1600" dirty="0"/>
              <a:t> places </a:t>
            </a:r>
            <a:r>
              <a:rPr lang="fr-FR" sz="1600" dirty="0" err="1"/>
              <a:t>worldwide</a:t>
            </a:r>
            <a:r>
              <a:rPr lang="fr-FR" sz="1600" dirty="0"/>
              <a:t> leads to innovation  and </a:t>
            </a:r>
            <a:r>
              <a:rPr lang="fr-FR" sz="1600" dirty="0" err="1"/>
              <a:t>improved</a:t>
            </a:r>
            <a:r>
              <a:rPr lang="fr-FR" sz="1600" dirty="0"/>
              <a:t> modes of </a:t>
            </a:r>
            <a:r>
              <a:rPr lang="fr-FR" sz="1600" dirty="0" err="1"/>
              <a:t>operation</a:t>
            </a:r>
            <a:r>
              <a:rPr lang="fr-FR" sz="1600" dirty="0"/>
              <a:t>, and </a:t>
            </a:r>
            <a:r>
              <a:rPr lang="fr-FR" sz="1600" dirty="0" err="1"/>
              <a:t>thus</a:t>
            </a:r>
            <a:r>
              <a:rPr lang="fr-FR" sz="1600" dirty="0"/>
              <a:t> to </a:t>
            </a:r>
            <a:r>
              <a:rPr lang="fr-FR" sz="1600" dirty="0" err="1"/>
              <a:t>increasing</a:t>
            </a:r>
            <a:r>
              <a:rPr lang="fr-FR" sz="1600" dirty="0"/>
              <a:t> </a:t>
            </a:r>
            <a:r>
              <a:rPr lang="fr-FR" sz="1600" dirty="0" err="1"/>
              <a:t>steadily</a:t>
            </a:r>
            <a:r>
              <a:rPr lang="fr-FR" sz="1600" dirty="0"/>
              <a:t> the </a:t>
            </a:r>
            <a:r>
              <a:rPr lang="fr-FR" sz="1600" dirty="0" err="1"/>
              <a:t>scientific</a:t>
            </a:r>
            <a:r>
              <a:rPr lang="fr-FR" sz="1600" dirty="0"/>
              <a:t> </a:t>
            </a:r>
            <a:r>
              <a:rPr lang="fr-FR" sz="1600" dirty="0" err="1"/>
              <a:t>reach</a:t>
            </a:r>
            <a:r>
              <a:rPr lang="fr-FR" sz="1600" dirty="0"/>
              <a:t> of </a:t>
            </a:r>
            <a:r>
              <a:rPr lang="fr-FR" sz="1600" dirty="0" err="1"/>
              <a:t>these</a:t>
            </a:r>
            <a:r>
              <a:rPr lang="fr-FR" sz="1600" dirty="0"/>
              <a:t> </a:t>
            </a:r>
            <a:r>
              <a:rPr lang="fr-FR" sz="1600" dirty="0" err="1"/>
              <a:t>facilities</a:t>
            </a:r>
            <a:r>
              <a:rPr lang="fr-FR" sz="1600" dirty="0"/>
              <a:t>.</a:t>
            </a:r>
          </a:p>
          <a:p>
            <a:pPr marL="342900" indent="-342900" algn="just">
              <a:buAutoNum type="alphaLcParenR"/>
            </a:pPr>
            <a:endParaRPr lang="fr-FR" sz="1600" dirty="0"/>
          </a:p>
        </p:txBody>
      </p:sp>
      <p:grpSp>
        <p:nvGrpSpPr>
          <p:cNvPr id="5" name="Groupe 4">
            <a:extLst>
              <a:ext uri="{FF2B5EF4-FFF2-40B4-BE49-F238E27FC236}">
                <a16:creationId xmlns:a16="http://schemas.microsoft.com/office/drawing/2014/main" id="{F859CF3B-C2EB-E44C-B0A6-A0E92D86D7F4}"/>
              </a:ext>
            </a:extLst>
          </p:cNvPr>
          <p:cNvGrpSpPr/>
          <p:nvPr/>
        </p:nvGrpSpPr>
        <p:grpSpPr>
          <a:xfrm>
            <a:off x="45248" y="1168787"/>
            <a:ext cx="7192679" cy="5412316"/>
            <a:chOff x="148281" y="1347528"/>
            <a:chExt cx="6820832" cy="4990134"/>
          </a:xfrm>
        </p:grpSpPr>
        <p:pic>
          <p:nvPicPr>
            <p:cNvPr id="6" name="Image 5">
              <a:extLst>
                <a:ext uri="{FF2B5EF4-FFF2-40B4-BE49-F238E27FC236}">
                  <a16:creationId xmlns:a16="http://schemas.microsoft.com/office/drawing/2014/main" id="{7830EBA4-CF2C-1D47-8EA8-DB8B4DF08D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281" y="1347528"/>
              <a:ext cx="6820832" cy="4990134"/>
            </a:xfrm>
            <a:prstGeom prst="rect">
              <a:avLst/>
            </a:prstGeom>
          </p:spPr>
        </p:pic>
        <p:pic>
          <p:nvPicPr>
            <p:cNvPr id="7" name="Image 6">
              <a:extLst>
                <a:ext uri="{FF2B5EF4-FFF2-40B4-BE49-F238E27FC236}">
                  <a16:creationId xmlns:a16="http://schemas.microsoft.com/office/drawing/2014/main" id="{B84AAFBB-5C15-7C46-BE5E-B7EB007206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94162" y="2384855"/>
              <a:ext cx="1264635" cy="1149178"/>
            </a:xfrm>
            <a:prstGeom prst="rect">
              <a:avLst/>
            </a:prstGeom>
          </p:spPr>
        </p:pic>
      </p:grpSp>
      <p:cxnSp>
        <p:nvCxnSpPr>
          <p:cNvPr id="8" name="Connecteur droit 7">
            <a:extLst>
              <a:ext uri="{FF2B5EF4-FFF2-40B4-BE49-F238E27FC236}">
                <a16:creationId xmlns:a16="http://schemas.microsoft.com/office/drawing/2014/main" id="{28807228-1C16-0A47-83FE-6BA33CF1C8A7}"/>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3F97A12B-1C8F-9540-B787-C54AC85BD4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4269476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8FD6481C-0B9F-8A4E-952F-E00277482A28}"/>
              </a:ext>
            </a:extLst>
          </p:cNvPr>
          <p:cNvSpPr txBox="1"/>
          <p:nvPr/>
        </p:nvSpPr>
        <p:spPr>
          <a:xfrm>
            <a:off x="292091" y="58878"/>
            <a:ext cx="11493136" cy="954107"/>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Global Landscape of Future Medical Accelerator </a:t>
            </a:r>
          </a:p>
          <a:p>
            <a:r>
              <a:rPr lang="en-GB" sz="2800" b="1" dirty="0">
                <a:solidFill>
                  <a:schemeClr val="accent1">
                    <a:lumMod val="75000"/>
                  </a:schemeClr>
                </a:solidFill>
                <a:latin typeface="Arial" panose="020B0604020202020204" pitchFamily="34" charset="0"/>
                <a:cs typeface="Arial" panose="020B0604020202020204" pitchFamily="34" charset="0"/>
              </a:rPr>
              <a:t>(Proton-therapy):</a:t>
            </a:r>
          </a:p>
        </p:txBody>
      </p:sp>
      <p:pic>
        <p:nvPicPr>
          <p:cNvPr id="23" name="Image 22">
            <a:extLst>
              <a:ext uri="{FF2B5EF4-FFF2-40B4-BE49-F238E27FC236}">
                <a16:creationId xmlns:a16="http://schemas.microsoft.com/office/drawing/2014/main" id="{AAC7169B-3E40-E541-82DA-A07EDF099F2C}"/>
              </a:ext>
            </a:extLst>
          </p:cNvPr>
          <p:cNvPicPr>
            <a:picLocks noChangeAspect="1"/>
          </p:cNvPicPr>
          <p:nvPr/>
        </p:nvPicPr>
        <p:blipFill>
          <a:blip r:embed="rId2"/>
          <a:stretch>
            <a:fillRect/>
          </a:stretch>
        </p:blipFill>
        <p:spPr>
          <a:xfrm>
            <a:off x="123862" y="1512699"/>
            <a:ext cx="7922588" cy="4411583"/>
          </a:xfrm>
          <a:prstGeom prst="rect">
            <a:avLst/>
          </a:prstGeom>
        </p:spPr>
      </p:pic>
      <p:sp>
        <p:nvSpPr>
          <p:cNvPr id="24" name="ZoneTexte 23">
            <a:extLst>
              <a:ext uri="{FF2B5EF4-FFF2-40B4-BE49-F238E27FC236}">
                <a16:creationId xmlns:a16="http://schemas.microsoft.com/office/drawing/2014/main" id="{792B3BE6-827C-9D4E-A7F0-616B45518C96}"/>
              </a:ext>
            </a:extLst>
          </p:cNvPr>
          <p:cNvSpPr txBox="1"/>
          <p:nvPr/>
        </p:nvSpPr>
        <p:spPr>
          <a:xfrm>
            <a:off x="8046450" y="1339403"/>
            <a:ext cx="4058577" cy="5073454"/>
          </a:xfrm>
          <a:prstGeom prst="rect">
            <a:avLst/>
          </a:prstGeom>
          <a:noFill/>
        </p:spPr>
        <p:txBody>
          <a:bodyPr wrap="square" rtlCol="0">
            <a:spAutoFit/>
          </a:bodyPr>
          <a:lstStyle/>
          <a:p>
            <a:r>
              <a:rPr lang="en-GB" sz="1600" dirty="0"/>
              <a:t>Radio-</a:t>
            </a:r>
            <a:r>
              <a:rPr lang="en-GB" sz="1600" dirty="0" err="1"/>
              <a:t>medecine</a:t>
            </a:r>
            <a:r>
              <a:rPr lang="en-GB" sz="1600" dirty="0"/>
              <a:t> uses particles like photons (X-rays and gamma-rays), electrons, protons, neutrons, various atomic nuclei to  penetrate living tissue, for non-invasive imaging of internal organs, or at higher energies selectively destroy malignant tissue. This map illustrates the worldwide landscape of proton-therapy medical accelerators, based on state-of-the-art cyclotrons or synchrotrons whose construction is scheduled in 2020-2023, mostly at oncology </a:t>
            </a:r>
            <a:r>
              <a:rPr lang="en-GB" sz="1600" dirty="0" err="1"/>
              <a:t>centers</a:t>
            </a:r>
            <a:r>
              <a:rPr lang="en-GB" sz="1600" dirty="0"/>
              <a:t>. </a:t>
            </a:r>
            <a:endParaRPr lang="fr-FR" sz="1600" dirty="0"/>
          </a:p>
          <a:p>
            <a:r>
              <a:rPr lang="en-GB" sz="1600" dirty="0"/>
              <a:t>Besides radio-medicine, health applications of superconducting magnets encompass mainly the magnetic resonance imaging (MRI) scanners when coupled to radio-frequency antennas, and compact gantry systems around hadron-therapy facilities. Health application of accelerators encompasses also the production of radio-nuclides used for disease diagnostics and treatment</a:t>
            </a:r>
            <a:endParaRPr lang="en-US" sz="1600" dirty="0"/>
          </a:p>
        </p:txBody>
      </p:sp>
      <p:cxnSp>
        <p:nvCxnSpPr>
          <p:cNvPr id="25" name="Connecteur droit 24">
            <a:extLst>
              <a:ext uri="{FF2B5EF4-FFF2-40B4-BE49-F238E27FC236}">
                <a16:creationId xmlns:a16="http://schemas.microsoft.com/office/drawing/2014/main" id="{7E621635-05C8-3048-994F-3BED9B52752A}"/>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5949DB65-AC93-7747-BD40-E1D9BFDF47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3146961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F737B948-40E4-6E40-B7BF-019C651BB9B7}"/>
              </a:ext>
            </a:extLst>
          </p:cNvPr>
          <p:cNvSpPr>
            <a:spLocks noGrp="1"/>
          </p:cNvSpPr>
          <p:nvPr>
            <p:ph type="sldNum" sz="quarter" idx="12"/>
          </p:nvPr>
        </p:nvSpPr>
        <p:spPr/>
        <p:txBody>
          <a:bodyPr/>
          <a:lstStyle/>
          <a:p>
            <a:fld id="{967CC8E4-A0B3-3249-B948-C221A81F9459}" type="slidenum">
              <a:rPr lang="fr-FR" smtClean="0"/>
              <a:t>9</a:t>
            </a:fld>
            <a:endParaRPr lang="fr-FR"/>
          </a:p>
        </p:txBody>
      </p:sp>
      <p:sp>
        <p:nvSpPr>
          <p:cNvPr id="8" name="ZoneTexte 7">
            <a:extLst>
              <a:ext uri="{FF2B5EF4-FFF2-40B4-BE49-F238E27FC236}">
                <a16:creationId xmlns:a16="http://schemas.microsoft.com/office/drawing/2014/main" id="{6AEC9495-5B44-4D4B-8F4A-195D1FA64E8F}"/>
              </a:ext>
            </a:extLst>
          </p:cNvPr>
          <p:cNvSpPr txBox="1"/>
          <p:nvPr/>
        </p:nvSpPr>
        <p:spPr>
          <a:xfrm>
            <a:off x="369013" y="303594"/>
            <a:ext cx="9354536" cy="523220"/>
          </a:xfrm>
          <a:prstGeom prst="rect">
            <a:avLst/>
          </a:prstGeom>
          <a:noFill/>
        </p:spPr>
        <p:txBody>
          <a:bodyPr wrap="square" rtlCol="0">
            <a:spAutoFit/>
          </a:bodyPr>
          <a:lstStyle/>
          <a:p>
            <a:r>
              <a:rPr lang="en-GB" sz="2800" b="1">
                <a:solidFill>
                  <a:schemeClr val="accent1">
                    <a:lumMod val="75000"/>
                  </a:schemeClr>
                </a:solidFill>
                <a:latin typeface="Arial" panose="020B0604020202020204" pitchFamily="34" charset="0"/>
                <a:cs typeface="Arial" panose="020B0604020202020204" pitchFamily="34" charset="0"/>
              </a:rPr>
              <a:t>Future accelerator projects &amp; main technical areas :</a:t>
            </a:r>
          </a:p>
        </p:txBody>
      </p:sp>
      <p:sp>
        <p:nvSpPr>
          <p:cNvPr id="2" name="Rectangle à coins arrondis 1">
            <a:extLst>
              <a:ext uri="{FF2B5EF4-FFF2-40B4-BE49-F238E27FC236}">
                <a16:creationId xmlns:a16="http://schemas.microsoft.com/office/drawing/2014/main" id="{C24AC304-28AE-2E4C-BBC2-8C452AE87AFA}"/>
              </a:ext>
            </a:extLst>
          </p:cNvPr>
          <p:cNvSpPr/>
          <p:nvPr/>
        </p:nvSpPr>
        <p:spPr>
          <a:xfrm>
            <a:off x="1906607" y="1558344"/>
            <a:ext cx="2160000" cy="566671"/>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Arial" panose="020B0604020202020204" pitchFamily="34" charset="0"/>
                <a:cs typeface="Arial" panose="020B0604020202020204" pitchFamily="34" charset="0"/>
              </a:rPr>
              <a:t>Leptons </a:t>
            </a:r>
            <a:r>
              <a:rPr lang="fr-FR" sz="1600" dirty="0" err="1">
                <a:latin typeface="Arial" panose="020B0604020202020204" pitchFamily="34" charset="0"/>
                <a:cs typeface="Arial" panose="020B0604020202020204" pitchFamily="34" charset="0"/>
              </a:rPr>
              <a:t>Accelerators</a:t>
            </a:r>
            <a:endParaRPr lang="fr-FR" sz="1600" dirty="0">
              <a:latin typeface="Arial" panose="020B0604020202020204" pitchFamily="34" charset="0"/>
              <a:cs typeface="Arial" panose="020B0604020202020204" pitchFamily="34" charset="0"/>
            </a:endParaRPr>
          </a:p>
        </p:txBody>
      </p:sp>
      <p:sp>
        <p:nvSpPr>
          <p:cNvPr id="9" name="Rectangle à coins arrondis 8">
            <a:extLst>
              <a:ext uri="{FF2B5EF4-FFF2-40B4-BE49-F238E27FC236}">
                <a16:creationId xmlns:a16="http://schemas.microsoft.com/office/drawing/2014/main" id="{FE281F84-1EEC-CF41-98DD-9101F29277E9}"/>
              </a:ext>
            </a:extLst>
          </p:cNvPr>
          <p:cNvSpPr/>
          <p:nvPr/>
        </p:nvSpPr>
        <p:spPr>
          <a:xfrm>
            <a:off x="8074522" y="1532586"/>
            <a:ext cx="2196000" cy="566671"/>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Arial" panose="020B0604020202020204" pitchFamily="34" charset="0"/>
                <a:cs typeface="Arial" panose="020B0604020202020204" pitchFamily="34" charset="0"/>
              </a:rPr>
              <a:t>Hadrons </a:t>
            </a:r>
            <a:r>
              <a:rPr lang="fr-FR" sz="1600" dirty="0" err="1">
                <a:latin typeface="Arial" panose="020B0604020202020204" pitchFamily="34" charset="0"/>
                <a:cs typeface="Arial" panose="020B0604020202020204" pitchFamily="34" charset="0"/>
              </a:rPr>
              <a:t>Accelerators</a:t>
            </a:r>
            <a:endParaRPr lang="fr-FR" sz="1600" dirty="0">
              <a:latin typeface="Arial" panose="020B0604020202020204" pitchFamily="34" charset="0"/>
              <a:cs typeface="Arial" panose="020B0604020202020204" pitchFamily="34" charset="0"/>
            </a:endParaRPr>
          </a:p>
        </p:txBody>
      </p:sp>
      <p:sp>
        <p:nvSpPr>
          <p:cNvPr id="10" name="Rectangle à coins arrondis 9">
            <a:extLst>
              <a:ext uri="{FF2B5EF4-FFF2-40B4-BE49-F238E27FC236}">
                <a16:creationId xmlns:a16="http://schemas.microsoft.com/office/drawing/2014/main" id="{6A460E83-9C18-FE4B-90F9-DFDDD09D7764}"/>
              </a:ext>
            </a:extLst>
          </p:cNvPr>
          <p:cNvSpPr/>
          <p:nvPr/>
        </p:nvSpPr>
        <p:spPr>
          <a:xfrm>
            <a:off x="1140306" y="2302100"/>
            <a:ext cx="2160000" cy="566671"/>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Pulsed machines</a:t>
            </a:r>
          </a:p>
        </p:txBody>
      </p:sp>
      <p:sp>
        <p:nvSpPr>
          <p:cNvPr id="11" name="Rectangle à coins arrondis 10">
            <a:extLst>
              <a:ext uri="{FF2B5EF4-FFF2-40B4-BE49-F238E27FC236}">
                <a16:creationId xmlns:a16="http://schemas.microsoft.com/office/drawing/2014/main" id="{715CFC1A-9C42-0546-A19B-B9CB4E0F3F03}"/>
              </a:ext>
            </a:extLst>
          </p:cNvPr>
          <p:cNvSpPr/>
          <p:nvPr/>
        </p:nvSpPr>
        <p:spPr>
          <a:xfrm>
            <a:off x="9035049" y="2297179"/>
            <a:ext cx="2160000" cy="566671"/>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Arial" panose="020B0604020202020204" pitchFamily="34" charset="0"/>
                <a:cs typeface="Arial" panose="020B0604020202020204" pitchFamily="34" charset="0"/>
              </a:rPr>
              <a:t>CW machines</a:t>
            </a:r>
          </a:p>
        </p:txBody>
      </p:sp>
      <p:sp>
        <p:nvSpPr>
          <p:cNvPr id="12" name="Rectangle à coins arrondis 11">
            <a:extLst>
              <a:ext uri="{FF2B5EF4-FFF2-40B4-BE49-F238E27FC236}">
                <a16:creationId xmlns:a16="http://schemas.microsoft.com/office/drawing/2014/main" id="{FA2CEA48-36B1-144B-9021-05266CBE0FCA}"/>
              </a:ext>
            </a:extLst>
          </p:cNvPr>
          <p:cNvSpPr/>
          <p:nvPr/>
        </p:nvSpPr>
        <p:spPr>
          <a:xfrm>
            <a:off x="369722" y="3123130"/>
            <a:ext cx="2160000" cy="566671"/>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Normal conducting technology</a:t>
            </a:r>
          </a:p>
        </p:txBody>
      </p:sp>
      <p:sp>
        <p:nvSpPr>
          <p:cNvPr id="13" name="Rectangle à coins arrondis 12">
            <a:extLst>
              <a:ext uri="{FF2B5EF4-FFF2-40B4-BE49-F238E27FC236}">
                <a16:creationId xmlns:a16="http://schemas.microsoft.com/office/drawing/2014/main" id="{EC408A91-B3EB-EC4B-8505-286B687DD6CA}"/>
              </a:ext>
            </a:extLst>
          </p:cNvPr>
          <p:cNvSpPr/>
          <p:nvPr/>
        </p:nvSpPr>
        <p:spPr>
          <a:xfrm>
            <a:off x="9757341" y="3063547"/>
            <a:ext cx="2160000" cy="566671"/>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Superconducting technology</a:t>
            </a:r>
            <a:endParaRPr lang="fr-FR" sz="1600" dirty="0"/>
          </a:p>
        </p:txBody>
      </p:sp>
      <p:sp>
        <p:nvSpPr>
          <p:cNvPr id="14" name="Rectangle à coins arrondis 13">
            <a:extLst>
              <a:ext uri="{FF2B5EF4-FFF2-40B4-BE49-F238E27FC236}">
                <a16:creationId xmlns:a16="http://schemas.microsoft.com/office/drawing/2014/main" id="{7E8BE356-175A-704C-B86A-0664BB4E1525}"/>
              </a:ext>
            </a:extLst>
          </p:cNvPr>
          <p:cNvSpPr/>
          <p:nvPr/>
        </p:nvSpPr>
        <p:spPr>
          <a:xfrm>
            <a:off x="1140306" y="3944160"/>
            <a:ext cx="2160000" cy="566671"/>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Linear accelerators</a:t>
            </a:r>
          </a:p>
        </p:txBody>
      </p:sp>
      <p:sp>
        <p:nvSpPr>
          <p:cNvPr id="15" name="Rectangle à coins arrondis 14">
            <a:extLst>
              <a:ext uri="{FF2B5EF4-FFF2-40B4-BE49-F238E27FC236}">
                <a16:creationId xmlns:a16="http://schemas.microsoft.com/office/drawing/2014/main" id="{6616A435-B2B9-8542-836E-D2BC50EC1741}"/>
              </a:ext>
            </a:extLst>
          </p:cNvPr>
          <p:cNvSpPr/>
          <p:nvPr/>
        </p:nvSpPr>
        <p:spPr>
          <a:xfrm>
            <a:off x="9027558" y="3905523"/>
            <a:ext cx="2160000" cy="566671"/>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Circular Accelerators</a:t>
            </a:r>
            <a:endParaRPr lang="fr-FR" sz="1600" dirty="0"/>
          </a:p>
        </p:txBody>
      </p:sp>
      <p:sp>
        <p:nvSpPr>
          <p:cNvPr id="16" name="Rectangle à coins arrondis 15">
            <a:extLst>
              <a:ext uri="{FF2B5EF4-FFF2-40B4-BE49-F238E27FC236}">
                <a16:creationId xmlns:a16="http://schemas.microsoft.com/office/drawing/2014/main" id="{B2DF0D9C-0989-3141-A7C4-01A1E9D36058}"/>
              </a:ext>
            </a:extLst>
          </p:cNvPr>
          <p:cNvSpPr/>
          <p:nvPr/>
        </p:nvSpPr>
        <p:spPr>
          <a:xfrm>
            <a:off x="1906607" y="4695639"/>
            <a:ext cx="2160000" cy="566671"/>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Small machines</a:t>
            </a:r>
          </a:p>
        </p:txBody>
      </p:sp>
      <p:sp>
        <p:nvSpPr>
          <p:cNvPr id="17" name="Rectangle à coins arrondis 16">
            <a:extLst>
              <a:ext uri="{FF2B5EF4-FFF2-40B4-BE49-F238E27FC236}">
                <a16:creationId xmlns:a16="http://schemas.microsoft.com/office/drawing/2014/main" id="{B697AB47-F961-1045-B008-768D17664D61}"/>
              </a:ext>
            </a:extLst>
          </p:cNvPr>
          <p:cNvSpPr/>
          <p:nvPr/>
        </p:nvSpPr>
        <p:spPr>
          <a:xfrm>
            <a:off x="8074522" y="4698445"/>
            <a:ext cx="2196000" cy="566671"/>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Large machines</a:t>
            </a:r>
            <a:endParaRPr lang="fr-FR" sz="1600" dirty="0"/>
          </a:p>
        </p:txBody>
      </p:sp>
      <p:sp>
        <p:nvSpPr>
          <p:cNvPr id="18" name="Rectangle à coins arrondis 17">
            <a:extLst>
              <a:ext uri="{FF2B5EF4-FFF2-40B4-BE49-F238E27FC236}">
                <a16:creationId xmlns:a16="http://schemas.microsoft.com/office/drawing/2014/main" id="{CADFA154-97A7-C545-A27F-B260B4FEF453}"/>
              </a:ext>
            </a:extLst>
          </p:cNvPr>
          <p:cNvSpPr/>
          <p:nvPr/>
        </p:nvSpPr>
        <p:spPr>
          <a:xfrm>
            <a:off x="4268273" y="5459997"/>
            <a:ext cx="3420000" cy="566671"/>
          </a:xfrm>
          <a:prstGeom prst="round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Wide range of beam parameters</a:t>
            </a:r>
            <a:endParaRPr lang="fr-FR" sz="1600" dirty="0"/>
          </a:p>
        </p:txBody>
      </p:sp>
      <p:sp>
        <p:nvSpPr>
          <p:cNvPr id="7" name="Ellipse 6">
            <a:extLst>
              <a:ext uri="{FF2B5EF4-FFF2-40B4-BE49-F238E27FC236}">
                <a16:creationId xmlns:a16="http://schemas.microsoft.com/office/drawing/2014/main" id="{4B3775D6-03F7-BC4B-B6EB-A5C857A83DDE}"/>
              </a:ext>
            </a:extLst>
          </p:cNvPr>
          <p:cNvSpPr/>
          <p:nvPr/>
        </p:nvSpPr>
        <p:spPr>
          <a:xfrm>
            <a:off x="4659912" y="1872177"/>
            <a:ext cx="1251488" cy="961176"/>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Particle source</a:t>
            </a:r>
          </a:p>
        </p:txBody>
      </p:sp>
      <p:sp>
        <p:nvSpPr>
          <p:cNvPr id="19" name="Ellipse 18">
            <a:extLst>
              <a:ext uri="{FF2B5EF4-FFF2-40B4-BE49-F238E27FC236}">
                <a16:creationId xmlns:a16="http://schemas.microsoft.com/office/drawing/2014/main" id="{0676B37F-5794-0E4C-939F-188FAF80A794}"/>
              </a:ext>
            </a:extLst>
          </p:cNvPr>
          <p:cNvSpPr/>
          <p:nvPr/>
        </p:nvSpPr>
        <p:spPr>
          <a:xfrm>
            <a:off x="6081467" y="1872177"/>
            <a:ext cx="1251488" cy="961176"/>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Cavity shape</a:t>
            </a:r>
          </a:p>
        </p:txBody>
      </p:sp>
      <p:sp>
        <p:nvSpPr>
          <p:cNvPr id="20" name="Ellipse 19">
            <a:extLst>
              <a:ext uri="{FF2B5EF4-FFF2-40B4-BE49-F238E27FC236}">
                <a16:creationId xmlns:a16="http://schemas.microsoft.com/office/drawing/2014/main" id="{2AD7057C-C8F0-144A-B560-396DBE17ED77}"/>
              </a:ext>
            </a:extLst>
          </p:cNvPr>
          <p:cNvSpPr/>
          <p:nvPr/>
        </p:nvSpPr>
        <p:spPr>
          <a:xfrm>
            <a:off x="7135073" y="2692846"/>
            <a:ext cx="1481073" cy="900000"/>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err="1">
                <a:cs typeface="Arial" panose="020B0604020202020204" pitchFamily="34" charset="0"/>
              </a:rPr>
              <a:t>Cryoplant</a:t>
            </a:r>
            <a:r>
              <a:rPr lang="en-GB" sz="1500" dirty="0">
                <a:cs typeface="Arial" panose="020B0604020202020204" pitchFamily="34" charset="0"/>
              </a:rPr>
              <a:t> efficiency</a:t>
            </a:r>
          </a:p>
        </p:txBody>
      </p:sp>
      <p:sp>
        <p:nvSpPr>
          <p:cNvPr id="21" name="Ellipse 20">
            <a:extLst>
              <a:ext uri="{FF2B5EF4-FFF2-40B4-BE49-F238E27FC236}">
                <a16:creationId xmlns:a16="http://schemas.microsoft.com/office/drawing/2014/main" id="{0F4F6C94-5DEE-294E-87FC-21ED05DB451D}"/>
              </a:ext>
            </a:extLst>
          </p:cNvPr>
          <p:cNvSpPr/>
          <p:nvPr/>
        </p:nvSpPr>
        <p:spPr>
          <a:xfrm>
            <a:off x="5131289" y="3013744"/>
            <a:ext cx="1846065" cy="868878"/>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Cavity materials &amp; performances</a:t>
            </a:r>
          </a:p>
        </p:txBody>
      </p:sp>
      <p:sp>
        <p:nvSpPr>
          <p:cNvPr id="22" name="Ellipse 21">
            <a:extLst>
              <a:ext uri="{FF2B5EF4-FFF2-40B4-BE49-F238E27FC236}">
                <a16:creationId xmlns:a16="http://schemas.microsoft.com/office/drawing/2014/main" id="{AB716CF4-E34E-D044-9227-C27F9F3EF292}"/>
              </a:ext>
            </a:extLst>
          </p:cNvPr>
          <p:cNvSpPr/>
          <p:nvPr/>
        </p:nvSpPr>
        <p:spPr>
          <a:xfrm>
            <a:off x="3581400" y="2799277"/>
            <a:ext cx="1415600" cy="900000"/>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RF source efficiency</a:t>
            </a:r>
          </a:p>
        </p:txBody>
      </p:sp>
      <p:sp>
        <p:nvSpPr>
          <p:cNvPr id="23" name="Ellipse 22">
            <a:extLst>
              <a:ext uri="{FF2B5EF4-FFF2-40B4-BE49-F238E27FC236}">
                <a16:creationId xmlns:a16="http://schemas.microsoft.com/office/drawing/2014/main" id="{184A14E0-249F-AA45-994D-78F26D2D0347}"/>
              </a:ext>
            </a:extLst>
          </p:cNvPr>
          <p:cNvSpPr/>
          <p:nvPr/>
        </p:nvSpPr>
        <p:spPr>
          <a:xfrm>
            <a:off x="6832600" y="3759646"/>
            <a:ext cx="1313646" cy="84846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SC Magnet</a:t>
            </a:r>
          </a:p>
        </p:txBody>
      </p:sp>
      <p:sp>
        <p:nvSpPr>
          <p:cNvPr id="24" name="Ellipse 23">
            <a:extLst>
              <a:ext uri="{FF2B5EF4-FFF2-40B4-BE49-F238E27FC236}">
                <a16:creationId xmlns:a16="http://schemas.microsoft.com/office/drawing/2014/main" id="{23B17C96-4DF5-4645-87BD-4B61243DBF78}"/>
              </a:ext>
            </a:extLst>
          </p:cNvPr>
          <p:cNvSpPr/>
          <p:nvPr/>
        </p:nvSpPr>
        <p:spPr>
          <a:xfrm>
            <a:off x="4051300" y="3785046"/>
            <a:ext cx="1313646" cy="84846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High precision Magnet</a:t>
            </a:r>
          </a:p>
        </p:txBody>
      </p:sp>
      <p:sp>
        <p:nvSpPr>
          <p:cNvPr id="26" name="Ellipse 25">
            <a:extLst>
              <a:ext uri="{FF2B5EF4-FFF2-40B4-BE49-F238E27FC236}">
                <a16:creationId xmlns:a16="http://schemas.microsoft.com/office/drawing/2014/main" id="{56908ABC-FB94-164A-B9BF-03DE3D00CBF4}"/>
              </a:ext>
            </a:extLst>
          </p:cNvPr>
          <p:cNvSpPr/>
          <p:nvPr/>
        </p:nvSpPr>
        <p:spPr>
          <a:xfrm>
            <a:off x="5336217" y="4280346"/>
            <a:ext cx="1552238" cy="848462"/>
          </a:xfrm>
          <a:prstGeom prst="ellipse">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cs typeface="Arial" panose="020B0604020202020204" pitchFamily="34" charset="0"/>
              </a:rPr>
              <a:t>Beam diagnostics</a:t>
            </a:r>
          </a:p>
        </p:txBody>
      </p:sp>
      <p:sp>
        <p:nvSpPr>
          <p:cNvPr id="27" name="Ellipse 26">
            <a:extLst>
              <a:ext uri="{FF2B5EF4-FFF2-40B4-BE49-F238E27FC236}">
                <a16:creationId xmlns:a16="http://schemas.microsoft.com/office/drawing/2014/main" id="{C1128E30-76FC-BC41-B5D8-0659B75D740A}"/>
              </a:ext>
            </a:extLst>
          </p:cNvPr>
          <p:cNvSpPr/>
          <p:nvPr/>
        </p:nvSpPr>
        <p:spPr>
          <a:xfrm>
            <a:off x="3322134" y="1627903"/>
            <a:ext cx="5478966" cy="3596307"/>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ce réservé du pied de page 4">
            <a:extLst>
              <a:ext uri="{FF2B5EF4-FFF2-40B4-BE49-F238E27FC236}">
                <a16:creationId xmlns:a16="http://schemas.microsoft.com/office/drawing/2014/main" id="{FFCDC017-845F-9348-B214-B0A14BBA8ADD}"/>
              </a:ext>
            </a:extLst>
          </p:cNvPr>
          <p:cNvSpPr>
            <a:spLocks noGrp="1"/>
          </p:cNvSpPr>
          <p:nvPr>
            <p:ph type="ftr" sz="quarter" idx="11"/>
          </p:nvPr>
        </p:nvSpPr>
        <p:spPr>
          <a:xfrm>
            <a:off x="4347694" y="6356350"/>
            <a:ext cx="4114800" cy="365125"/>
          </a:xfrm>
        </p:spPr>
        <p:txBody>
          <a:bodyPr/>
          <a:lstStyle/>
          <a:p>
            <a:r>
              <a:rPr lang="fr-FR" dirty="0"/>
              <a:t>AMICI </a:t>
            </a:r>
            <a:r>
              <a:rPr lang="fr-FR" dirty="0" err="1"/>
              <a:t>Third</a:t>
            </a:r>
            <a:r>
              <a:rPr lang="fr-FR" dirty="0"/>
              <a:t> Annual Meeting</a:t>
            </a:r>
          </a:p>
        </p:txBody>
      </p:sp>
      <p:sp>
        <p:nvSpPr>
          <p:cNvPr id="30" name="Espace réservé de la date 3">
            <a:extLst>
              <a:ext uri="{FF2B5EF4-FFF2-40B4-BE49-F238E27FC236}">
                <a16:creationId xmlns:a16="http://schemas.microsoft.com/office/drawing/2014/main" id="{36686405-A508-CB4B-9BE8-487E33B3A1CB}"/>
              </a:ext>
            </a:extLst>
          </p:cNvPr>
          <p:cNvSpPr>
            <a:spLocks noGrp="1"/>
          </p:cNvSpPr>
          <p:nvPr>
            <p:ph type="dt" sz="half" idx="10"/>
          </p:nvPr>
        </p:nvSpPr>
        <p:spPr>
          <a:xfrm>
            <a:off x="323047" y="6356350"/>
            <a:ext cx="2743200" cy="365125"/>
          </a:xfrm>
        </p:spPr>
        <p:txBody>
          <a:bodyPr/>
          <a:lstStyle/>
          <a:p>
            <a:r>
              <a:rPr lang="fr-FR" dirty="0"/>
              <a:t>Paris-Saclay Campus, 9 </a:t>
            </a:r>
            <a:r>
              <a:rPr lang="fr-FR" dirty="0" err="1"/>
              <a:t>October</a:t>
            </a:r>
            <a:r>
              <a:rPr lang="fr-FR" dirty="0"/>
              <a:t> 2019</a:t>
            </a:r>
          </a:p>
        </p:txBody>
      </p:sp>
      <p:cxnSp>
        <p:nvCxnSpPr>
          <p:cNvPr id="31" name="Connecteur droit 30">
            <a:extLst>
              <a:ext uri="{FF2B5EF4-FFF2-40B4-BE49-F238E27FC236}">
                <a16:creationId xmlns:a16="http://schemas.microsoft.com/office/drawing/2014/main" id="{6F469761-EAA3-F84A-ADF4-1EADE8BF3694}"/>
              </a:ext>
            </a:extLst>
          </p:cNvPr>
          <p:cNvCxnSpPr/>
          <p:nvPr/>
        </p:nvCxnSpPr>
        <p:spPr>
          <a:xfrm>
            <a:off x="399244" y="978794"/>
            <a:ext cx="734095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18CCF770-7F5D-BD48-B501-A705C134F4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2587" y="0"/>
            <a:ext cx="1865581" cy="978794"/>
          </a:xfrm>
          <a:prstGeom prst="rect">
            <a:avLst/>
          </a:prstGeom>
        </p:spPr>
      </p:pic>
    </p:spTree>
    <p:extLst>
      <p:ext uri="{BB962C8B-B14F-4D97-AF65-F5344CB8AC3E}">
        <p14:creationId xmlns:p14="http://schemas.microsoft.com/office/powerpoint/2010/main" val="1274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7" grpId="0" animBg="1"/>
      <p:bldP spid="19" grpId="0" animBg="1"/>
      <p:bldP spid="20" grpId="0" animBg="1"/>
      <p:bldP spid="21" grpId="0" animBg="1"/>
      <p:bldP spid="22" grpId="0" animBg="1"/>
      <p:bldP spid="23" grpId="0" animBg="1"/>
      <p:bldP spid="24" grpId="0" animBg="1"/>
      <p:bldP spid="26" grpId="0" animBg="1"/>
      <p:bldP spid="2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11882</TotalTime>
  <Words>3955</Words>
  <Application>Microsoft Macintosh PowerPoint</Application>
  <PresentationFormat>Grand écran</PresentationFormat>
  <Paragraphs>266</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Calibri</vt:lpstr>
      <vt:lpstr>Calibri Light</vt:lpstr>
      <vt:lpstr>Symbol</vt:lpstr>
      <vt:lpstr>Wingdings</vt:lpstr>
      <vt:lpstr>Thème Office</vt:lpstr>
      <vt:lpstr>AMICI Third Annual Meeting Work Package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AMICI First Annual Meeting  Work Package 2: Strategy</dc:title>
  <dc:creator>Utilisateur Microsoft Office</dc:creator>
  <cp:lastModifiedBy>Utilisateur Microsoft Office</cp:lastModifiedBy>
  <cp:revision>211</cp:revision>
  <dcterms:created xsi:type="dcterms:W3CDTF">2018-02-16T22:21:55Z</dcterms:created>
  <dcterms:modified xsi:type="dcterms:W3CDTF">2019-10-09T12:26:15Z</dcterms:modified>
</cp:coreProperties>
</file>