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6" r:id="rId4"/>
    <p:sldId id="278" r:id="rId5"/>
    <p:sldId id="274" r:id="rId6"/>
    <p:sldId id="277" r:id="rId7"/>
    <p:sldId id="257" r:id="rId8"/>
    <p:sldId id="273" r:id="rId9"/>
    <p:sldId id="270" r:id="rId10"/>
    <p:sldId id="279" r:id="rId11"/>
    <p:sldId id="275" r:id="rId12"/>
    <p:sldId id="280" r:id="rId13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57C88823-9AFA-445F-A9F1-1C442F793CBF}">
          <p14:sldIdLst>
            <p14:sldId id="256"/>
            <p14:sldId id="267"/>
            <p14:sldId id="276"/>
            <p14:sldId id="278"/>
            <p14:sldId id="274"/>
            <p14:sldId id="277"/>
            <p14:sldId id="257"/>
            <p14:sldId id="273"/>
            <p14:sldId id="270"/>
            <p14:sldId id="279"/>
            <p14:sldId id="275"/>
            <p14:sldId id="2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89F0E"/>
    <a:srgbClr val="F1A6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66" autoAdjust="0"/>
    <p:restoredTop sz="94660"/>
  </p:normalViewPr>
  <p:slideViewPr>
    <p:cSldViewPr>
      <p:cViewPr varScale="1">
        <p:scale>
          <a:sx n="100" d="100"/>
          <a:sy n="100" d="100"/>
        </p:scale>
        <p:origin x="540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W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or</a:t>
            </a:r>
            <a:r>
              <a:rPr sz="1200" spc="-20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p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ac</a:t>
            </a:r>
            <a:r>
              <a:rPr sz="1200" spc="-4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200" spc="-2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200" spc="10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‹N°›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W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or</a:t>
            </a:r>
            <a:r>
              <a:rPr sz="1200" spc="-20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p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ac</a:t>
            </a:r>
            <a:r>
              <a:rPr sz="1200" spc="-4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200" spc="-2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200" spc="10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‹N°›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W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or</a:t>
            </a:r>
            <a:r>
              <a:rPr sz="1200" spc="-20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p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ac</a:t>
            </a:r>
            <a:r>
              <a:rPr sz="1200" spc="-4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200" spc="-2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200" spc="10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‹N°›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W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or</a:t>
            </a:r>
            <a:r>
              <a:rPr sz="1200" spc="-20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p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ac</a:t>
            </a:r>
            <a:r>
              <a:rPr sz="1200" spc="-4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200" spc="-2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200" spc="10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‹N°›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762000"/>
          </a:xfrm>
          <a:custGeom>
            <a:avLst/>
            <a:gdLst/>
            <a:ahLst/>
            <a:cxnLst/>
            <a:rect l="l" t="t" r="r" b="b"/>
            <a:pathLst>
              <a:path w="12192000" h="762000">
                <a:moveTo>
                  <a:pt x="0" y="762000"/>
                </a:moveTo>
                <a:lnTo>
                  <a:pt x="12192000" y="762000"/>
                </a:lnTo>
                <a:lnTo>
                  <a:pt x="121920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EC6C0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2192000" cy="762000"/>
          </a:xfrm>
          <a:custGeom>
            <a:avLst/>
            <a:gdLst/>
            <a:ahLst/>
            <a:cxnLst/>
            <a:rect l="l" t="t" r="r" b="b"/>
            <a:pathLst>
              <a:path w="12192000" h="762000">
                <a:moveTo>
                  <a:pt x="0" y="762000"/>
                </a:moveTo>
                <a:lnTo>
                  <a:pt x="12192000" y="762000"/>
                </a:lnTo>
                <a:lnTo>
                  <a:pt x="121920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12192">
            <a:solidFill>
              <a:srgbClr val="EC6C0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38200" y="1447800"/>
            <a:ext cx="10515600" cy="4351020"/>
          </a:xfrm>
          <a:custGeom>
            <a:avLst/>
            <a:gdLst/>
            <a:ahLst/>
            <a:cxnLst/>
            <a:rect l="l" t="t" r="r" b="b"/>
            <a:pathLst>
              <a:path w="10515600" h="4351020">
                <a:moveTo>
                  <a:pt x="0" y="4351020"/>
                </a:moveTo>
                <a:lnTo>
                  <a:pt x="10515600" y="4351020"/>
                </a:lnTo>
                <a:lnTo>
                  <a:pt x="10515600" y="0"/>
                </a:lnTo>
                <a:lnTo>
                  <a:pt x="0" y="0"/>
                </a:lnTo>
                <a:lnTo>
                  <a:pt x="0" y="435102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W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or</a:t>
            </a:r>
            <a:r>
              <a:rPr sz="1200" spc="-20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p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ac</a:t>
            </a:r>
            <a:r>
              <a:rPr sz="1200" spc="-4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200" spc="-2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200" spc="10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‹N°›</a:t>
            </a:fld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762000"/>
          </a:xfrm>
          <a:custGeom>
            <a:avLst/>
            <a:gdLst/>
            <a:ahLst/>
            <a:cxnLst/>
            <a:rect l="l" t="t" r="r" b="b"/>
            <a:pathLst>
              <a:path w="12192000" h="762000">
                <a:moveTo>
                  <a:pt x="0" y="762000"/>
                </a:moveTo>
                <a:lnTo>
                  <a:pt x="12192000" y="762000"/>
                </a:lnTo>
                <a:lnTo>
                  <a:pt x="121920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solidFill>
            <a:srgbClr val="EC6C0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2192000" cy="762000"/>
          </a:xfrm>
          <a:custGeom>
            <a:avLst/>
            <a:gdLst/>
            <a:ahLst/>
            <a:cxnLst/>
            <a:rect l="l" t="t" r="r" b="b"/>
            <a:pathLst>
              <a:path w="12192000" h="762000">
                <a:moveTo>
                  <a:pt x="0" y="762000"/>
                </a:moveTo>
                <a:lnTo>
                  <a:pt x="12192000" y="762000"/>
                </a:lnTo>
                <a:lnTo>
                  <a:pt x="12192000" y="0"/>
                </a:lnTo>
                <a:lnTo>
                  <a:pt x="0" y="0"/>
                </a:lnTo>
                <a:lnTo>
                  <a:pt x="0" y="762000"/>
                </a:lnTo>
                <a:close/>
              </a:path>
            </a:pathLst>
          </a:custGeom>
          <a:ln w="12192">
            <a:solidFill>
              <a:srgbClr val="EC6C0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26670"/>
            <a:ext cx="10358120" cy="6475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1437513"/>
            <a:ext cx="11424919" cy="187439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609082" y="6576364"/>
            <a:ext cx="973099" cy="20319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W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or</a:t>
            </a:r>
            <a:r>
              <a:rPr sz="1200" spc="-20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p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ac</a:t>
            </a:r>
            <a:r>
              <a:rPr sz="1200" spc="-45" dirty="0" smtClean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200" spc="-25" dirty="0" smtClean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200" spc="10" dirty="0" smtClean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8739" y="6576364"/>
            <a:ext cx="764337" cy="20319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0" dirty="0" smtClean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1200" spc="-5" dirty="0" smtClean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19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997435" y="6576364"/>
            <a:ext cx="128066" cy="20319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‹N°›</a:t>
            </a:fld>
            <a:endParaRPr sz="1200"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8709" y="1786711"/>
            <a:ext cx="12192000" cy="2910839"/>
          </a:xfrm>
          <a:custGeom>
            <a:avLst/>
            <a:gdLst/>
            <a:ahLst/>
            <a:cxnLst/>
            <a:rect l="l" t="t" r="r" b="b"/>
            <a:pathLst>
              <a:path w="12192000" h="2910839">
                <a:moveTo>
                  <a:pt x="0" y="2910839"/>
                </a:moveTo>
                <a:lnTo>
                  <a:pt x="12192000" y="2910839"/>
                </a:lnTo>
                <a:lnTo>
                  <a:pt x="12192000" y="0"/>
                </a:lnTo>
                <a:lnTo>
                  <a:pt x="0" y="0"/>
                </a:lnTo>
                <a:lnTo>
                  <a:pt x="0" y="2910839"/>
                </a:lnTo>
                <a:close/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-16774" y="1626719"/>
            <a:ext cx="12192000" cy="3085487"/>
          </a:xfrm>
          <a:custGeom>
            <a:avLst/>
            <a:gdLst/>
            <a:ahLst/>
            <a:cxnLst/>
            <a:rect l="l" t="t" r="r" b="b"/>
            <a:pathLst>
              <a:path w="12192000" h="2910839">
                <a:moveTo>
                  <a:pt x="0" y="2910839"/>
                </a:moveTo>
                <a:lnTo>
                  <a:pt x="12192000" y="2910839"/>
                </a:lnTo>
                <a:lnTo>
                  <a:pt x="12192000" y="0"/>
                </a:lnTo>
                <a:lnTo>
                  <a:pt x="0" y="0"/>
                </a:lnTo>
                <a:lnTo>
                  <a:pt x="0" y="2910839"/>
                </a:lnTo>
                <a:close/>
              </a:path>
            </a:pathLst>
          </a:custGeom>
          <a:ln w="12192">
            <a:noFill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693389"/>
            <a:ext cx="12192000" cy="2145792"/>
          </a:xfrm>
          <a:custGeom>
            <a:avLst/>
            <a:gdLst/>
            <a:ahLst/>
            <a:cxnLst/>
            <a:rect l="l" t="t" r="r" b="b"/>
            <a:pathLst>
              <a:path w="12192000" h="2145792">
                <a:moveTo>
                  <a:pt x="0" y="2145792"/>
                </a:moveTo>
                <a:lnTo>
                  <a:pt x="12192000" y="2145792"/>
                </a:lnTo>
                <a:lnTo>
                  <a:pt x="12192000" y="0"/>
                </a:lnTo>
                <a:lnTo>
                  <a:pt x="0" y="0"/>
                </a:lnTo>
                <a:lnTo>
                  <a:pt x="0" y="2145792"/>
                </a:lnTo>
                <a:close/>
              </a:path>
            </a:pathLst>
          </a:custGeom>
          <a:solidFill>
            <a:srgbClr val="EC6C0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712208"/>
            <a:ext cx="12192000" cy="2145790"/>
          </a:xfrm>
          <a:custGeom>
            <a:avLst/>
            <a:gdLst/>
            <a:ahLst/>
            <a:cxnLst/>
            <a:rect l="l" t="t" r="r" b="b"/>
            <a:pathLst>
              <a:path w="12192000" h="2145790">
                <a:moveTo>
                  <a:pt x="12192000" y="2145790"/>
                </a:moveTo>
                <a:lnTo>
                  <a:pt x="12192000" y="0"/>
                </a:lnTo>
                <a:lnTo>
                  <a:pt x="0" y="0"/>
                </a:lnTo>
                <a:lnTo>
                  <a:pt x="0" y="2145790"/>
                </a:lnTo>
              </a:path>
            </a:pathLst>
          </a:custGeom>
          <a:ln w="12192">
            <a:solidFill>
              <a:srgbClr val="EC6C0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39535" y="950698"/>
            <a:ext cx="5726430" cy="12560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4540"/>
              </a:lnSpc>
            </a:pPr>
            <a:r>
              <a:rPr sz="4200" dirty="0" err="1" smtClean="0">
                <a:latin typeface="Calibri Light"/>
                <a:cs typeface="Calibri Light"/>
              </a:rPr>
              <a:t>Lab</a:t>
            </a:r>
            <a:r>
              <a:rPr sz="4200" spc="5" dirty="0" err="1" smtClean="0">
                <a:latin typeface="Calibri Light"/>
                <a:cs typeface="Calibri Light"/>
              </a:rPr>
              <a:t>o</a:t>
            </a:r>
            <a:r>
              <a:rPr sz="4200" spc="-80" dirty="0" err="1" smtClean="0">
                <a:latin typeface="Calibri Light"/>
                <a:cs typeface="Calibri Light"/>
              </a:rPr>
              <a:t>r</a:t>
            </a:r>
            <a:r>
              <a:rPr sz="4200" spc="-35" dirty="0" err="1" smtClean="0">
                <a:latin typeface="Calibri Light"/>
                <a:cs typeface="Calibri Light"/>
              </a:rPr>
              <a:t>a</a:t>
            </a:r>
            <a:r>
              <a:rPr sz="4200" spc="-40" dirty="0" err="1" smtClean="0">
                <a:latin typeface="Calibri Light"/>
                <a:cs typeface="Calibri Light"/>
              </a:rPr>
              <a:t>t</a:t>
            </a:r>
            <a:r>
              <a:rPr sz="4200" spc="0" dirty="0" err="1" smtClean="0">
                <a:latin typeface="Calibri Light"/>
                <a:cs typeface="Calibri Light"/>
              </a:rPr>
              <a:t>oi</a:t>
            </a:r>
            <a:r>
              <a:rPr sz="4200" spc="-70" dirty="0" err="1" smtClean="0">
                <a:latin typeface="Calibri Light"/>
                <a:cs typeface="Calibri Light"/>
              </a:rPr>
              <a:t>r</a:t>
            </a:r>
            <a:r>
              <a:rPr sz="4200" spc="0" dirty="0" err="1" smtClean="0">
                <a:latin typeface="Calibri Light"/>
                <a:cs typeface="Calibri Light"/>
              </a:rPr>
              <a:t>es</a:t>
            </a:r>
            <a:r>
              <a:rPr sz="4200" spc="-30" dirty="0" smtClean="0">
                <a:latin typeface="Calibri Light"/>
                <a:cs typeface="Calibri Light"/>
              </a:rPr>
              <a:t> </a:t>
            </a:r>
            <a:r>
              <a:rPr sz="4200" spc="0" dirty="0" smtClean="0">
                <a:latin typeface="Calibri Light"/>
                <a:cs typeface="Calibri Light"/>
              </a:rPr>
              <a:t>de la </a:t>
            </a:r>
            <a:r>
              <a:rPr sz="4200" spc="-65" dirty="0" err="1" smtClean="0">
                <a:latin typeface="Calibri Light"/>
                <a:cs typeface="Calibri Light"/>
              </a:rPr>
              <a:t>v</a:t>
            </a:r>
            <a:r>
              <a:rPr sz="4200" spc="0" dirty="0" err="1" smtClean="0">
                <a:latin typeface="Calibri Light"/>
                <a:cs typeface="Calibri Light"/>
              </a:rPr>
              <a:t>allée</a:t>
            </a:r>
            <a:r>
              <a:rPr sz="4200" spc="0" dirty="0" smtClean="0">
                <a:latin typeface="Calibri Light"/>
                <a:cs typeface="Calibri Light"/>
              </a:rPr>
              <a:t> d’</a:t>
            </a:r>
            <a:endParaRPr sz="4200" dirty="0">
              <a:latin typeface="Calibri Light"/>
              <a:cs typeface="Calibri Ligh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903259" y="877776"/>
            <a:ext cx="881380" cy="679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200" spc="-95" dirty="0" smtClean="0">
                <a:latin typeface="Calibri Light"/>
                <a:cs typeface="Calibri Light"/>
              </a:rPr>
              <a:t>r</a:t>
            </a:r>
            <a:r>
              <a:rPr sz="4200" spc="-20" dirty="0" smtClean="0">
                <a:latin typeface="Calibri Light"/>
                <a:cs typeface="Calibri Light"/>
              </a:rPr>
              <a:t>s</a:t>
            </a:r>
            <a:r>
              <a:rPr sz="4200" spc="-110" dirty="0" smtClean="0">
                <a:latin typeface="Calibri Light"/>
                <a:cs typeface="Calibri Light"/>
              </a:rPr>
              <a:t>a</a:t>
            </a:r>
            <a:r>
              <a:rPr sz="4200" spc="-20" dirty="0" smtClean="0">
                <a:latin typeface="Calibri Light"/>
                <a:cs typeface="Calibri Light"/>
              </a:rPr>
              <a:t>y</a:t>
            </a:r>
            <a:endParaRPr sz="4200" dirty="0">
              <a:latin typeface="Calibri Light"/>
              <a:cs typeface="Calibri Light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378545" y="1062555"/>
            <a:ext cx="43050" cy="47522"/>
          </a:xfrm>
          <a:custGeom>
            <a:avLst/>
            <a:gdLst/>
            <a:ahLst/>
            <a:cxnLst/>
            <a:rect l="l" t="t" r="r" b="b"/>
            <a:pathLst>
              <a:path w="43050" h="47522">
                <a:moveTo>
                  <a:pt x="22254" y="0"/>
                </a:moveTo>
                <a:lnTo>
                  <a:pt x="8698" y="4069"/>
                </a:lnTo>
                <a:lnTo>
                  <a:pt x="0" y="14531"/>
                </a:lnTo>
                <a:lnTo>
                  <a:pt x="1446" y="31734"/>
                </a:lnTo>
                <a:lnTo>
                  <a:pt x="8102" y="42660"/>
                </a:lnTo>
                <a:lnTo>
                  <a:pt x="18381" y="47522"/>
                </a:lnTo>
                <a:lnTo>
                  <a:pt x="33496" y="44268"/>
                </a:lnTo>
                <a:lnTo>
                  <a:pt x="43050" y="35214"/>
                </a:lnTo>
                <a:lnTo>
                  <a:pt x="42494" y="17418"/>
                </a:lnTo>
                <a:lnTo>
                  <a:pt x="36783" y="6038"/>
                </a:lnTo>
                <a:lnTo>
                  <a:pt x="27509" y="618"/>
                </a:lnTo>
                <a:lnTo>
                  <a:pt x="22254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334263" y="1116579"/>
            <a:ext cx="29638" cy="29594"/>
          </a:xfrm>
          <a:custGeom>
            <a:avLst/>
            <a:gdLst/>
            <a:ahLst/>
            <a:cxnLst/>
            <a:rect l="l" t="t" r="r" b="b"/>
            <a:pathLst>
              <a:path w="29638" h="29594">
                <a:moveTo>
                  <a:pt x="23067" y="0"/>
                </a:moveTo>
                <a:lnTo>
                  <a:pt x="6524" y="0"/>
                </a:lnTo>
                <a:lnTo>
                  <a:pt x="0" y="6536"/>
                </a:lnTo>
                <a:lnTo>
                  <a:pt x="0" y="23053"/>
                </a:lnTo>
                <a:lnTo>
                  <a:pt x="6524" y="29594"/>
                </a:lnTo>
                <a:lnTo>
                  <a:pt x="23067" y="29594"/>
                </a:lnTo>
                <a:lnTo>
                  <a:pt x="29638" y="23053"/>
                </a:lnTo>
                <a:lnTo>
                  <a:pt x="29638" y="6536"/>
                </a:lnTo>
                <a:lnTo>
                  <a:pt x="23067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76620" y="1290347"/>
            <a:ext cx="0" cy="57808"/>
          </a:xfrm>
          <a:custGeom>
            <a:avLst/>
            <a:gdLst/>
            <a:ahLst/>
            <a:cxnLst/>
            <a:rect l="l" t="t" r="r" b="b"/>
            <a:pathLst>
              <a:path h="57808">
                <a:moveTo>
                  <a:pt x="0" y="0"/>
                </a:moveTo>
                <a:lnTo>
                  <a:pt x="0" y="57808"/>
                </a:lnTo>
              </a:path>
            </a:pathLst>
          </a:custGeom>
          <a:ln w="14025">
            <a:solidFill>
              <a:srgbClr val="FDFDF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703705" y="1290347"/>
            <a:ext cx="49989" cy="57808"/>
          </a:xfrm>
          <a:custGeom>
            <a:avLst/>
            <a:gdLst/>
            <a:ahLst/>
            <a:cxnLst/>
            <a:rect l="l" t="t" r="r" b="b"/>
            <a:pathLst>
              <a:path w="49989" h="57808">
                <a:moveTo>
                  <a:pt x="0" y="0"/>
                </a:moveTo>
                <a:lnTo>
                  <a:pt x="0" y="57808"/>
                </a:lnTo>
                <a:lnTo>
                  <a:pt x="12755" y="57808"/>
                </a:lnTo>
                <a:lnTo>
                  <a:pt x="12755" y="39226"/>
                </a:lnTo>
                <a:lnTo>
                  <a:pt x="37268" y="39226"/>
                </a:lnTo>
                <a:lnTo>
                  <a:pt x="35855" y="37162"/>
                </a:lnTo>
                <a:lnTo>
                  <a:pt x="43437" y="34410"/>
                </a:lnTo>
                <a:lnTo>
                  <a:pt x="48266" y="28562"/>
                </a:lnTo>
                <a:lnTo>
                  <a:pt x="48266" y="27874"/>
                </a:lnTo>
                <a:lnTo>
                  <a:pt x="12755" y="27874"/>
                </a:lnTo>
                <a:lnTo>
                  <a:pt x="12755" y="11357"/>
                </a:lnTo>
                <a:lnTo>
                  <a:pt x="45564" y="11357"/>
                </a:lnTo>
                <a:lnTo>
                  <a:pt x="43707" y="6155"/>
                </a:lnTo>
                <a:lnTo>
                  <a:pt x="31096" y="286"/>
                </a:lnTo>
                <a:lnTo>
                  <a:pt x="0" y="0"/>
                </a:lnTo>
                <a:close/>
              </a:path>
              <a:path w="49989" h="57808">
                <a:moveTo>
                  <a:pt x="37268" y="39226"/>
                </a:moveTo>
                <a:lnTo>
                  <a:pt x="22754" y="39226"/>
                </a:lnTo>
                <a:lnTo>
                  <a:pt x="35166" y="57808"/>
                </a:lnTo>
                <a:lnTo>
                  <a:pt x="49989" y="57808"/>
                </a:lnTo>
                <a:lnTo>
                  <a:pt x="37268" y="39226"/>
                </a:lnTo>
                <a:close/>
              </a:path>
              <a:path w="49989" h="57808">
                <a:moveTo>
                  <a:pt x="45564" y="11357"/>
                </a:moveTo>
                <a:lnTo>
                  <a:pt x="31719" y="11357"/>
                </a:lnTo>
                <a:lnTo>
                  <a:pt x="35510" y="14109"/>
                </a:lnTo>
                <a:lnTo>
                  <a:pt x="35510" y="24778"/>
                </a:lnTo>
                <a:lnTo>
                  <a:pt x="31719" y="27874"/>
                </a:lnTo>
                <a:lnTo>
                  <a:pt x="48266" y="27874"/>
                </a:lnTo>
                <a:lnTo>
                  <a:pt x="48266" y="18925"/>
                </a:lnTo>
                <a:lnTo>
                  <a:pt x="45564" y="1135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627170" y="1289659"/>
            <a:ext cx="61367" cy="58496"/>
          </a:xfrm>
          <a:custGeom>
            <a:avLst/>
            <a:gdLst/>
            <a:ahLst/>
            <a:cxnLst/>
            <a:rect l="l" t="t" r="r" b="b"/>
            <a:pathLst>
              <a:path w="61367" h="58496">
                <a:moveTo>
                  <a:pt x="36544" y="0"/>
                </a:moveTo>
                <a:lnTo>
                  <a:pt x="24822" y="0"/>
                </a:lnTo>
                <a:lnTo>
                  <a:pt x="0" y="58496"/>
                </a:lnTo>
                <a:lnTo>
                  <a:pt x="13100" y="58496"/>
                </a:lnTo>
                <a:lnTo>
                  <a:pt x="18274" y="45423"/>
                </a:lnTo>
                <a:lnTo>
                  <a:pt x="55819" y="45423"/>
                </a:lnTo>
                <a:lnTo>
                  <a:pt x="51000" y="34066"/>
                </a:lnTo>
                <a:lnTo>
                  <a:pt x="22754" y="34066"/>
                </a:lnTo>
                <a:lnTo>
                  <a:pt x="30685" y="15485"/>
                </a:lnTo>
                <a:lnTo>
                  <a:pt x="43115" y="15485"/>
                </a:lnTo>
                <a:lnTo>
                  <a:pt x="36544" y="0"/>
                </a:lnTo>
                <a:close/>
              </a:path>
              <a:path w="61367" h="58496">
                <a:moveTo>
                  <a:pt x="55819" y="45423"/>
                </a:moveTo>
                <a:lnTo>
                  <a:pt x="42752" y="45423"/>
                </a:lnTo>
                <a:lnTo>
                  <a:pt x="48266" y="58496"/>
                </a:lnTo>
                <a:lnTo>
                  <a:pt x="61367" y="58496"/>
                </a:lnTo>
                <a:lnTo>
                  <a:pt x="55819" y="45423"/>
                </a:lnTo>
                <a:close/>
              </a:path>
              <a:path w="61367" h="58496">
                <a:moveTo>
                  <a:pt x="43115" y="15485"/>
                </a:moveTo>
                <a:lnTo>
                  <a:pt x="30685" y="15485"/>
                </a:lnTo>
                <a:lnTo>
                  <a:pt x="38267" y="34066"/>
                </a:lnTo>
                <a:lnTo>
                  <a:pt x="51000" y="34066"/>
                </a:lnTo>
                <a:lnTo>
                  <a:pt x="43115" y="1548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76496" y="1290347"/>
            <a:ext cx="45849" cy="57808"/>
          </a:xfrm>
          <a:custGeom>
            <a:avLst/>
            <a:gdLst/>
            <a:ahLst/>
            <a:cxnLst/>
            <a:rect l="l" t="t" r="r" b="b"/>
            <a:pathLst>
              <a:path w="45849" h="57808">
                <a:moveTo>
                  <a:pt x="23784" y="0"/>
                </a:moveTo>
                <a:lnTo>
                  <a:pt x="0" y="0"/>
                </a:lnTo>
                <a:lnTo>
                  <a:pt x="0" y="57808"/>
                </a:lnTo>
                <a:lnTo>
                  <a:pt x="12755" y="57808"/>
                </a:lnTo>
                <a:lnTo>
                  <a:pt x="12755" y="40263"/>
                </a:lnTo>
                <a:lnTo>
                  <a:pt x="22405" y="40263"/>
                </a:lnTo>
                <a:lnTo>
                  <a:pt x="36590" y="36824"/>
                </a:lnTo>
                <a:lnTo>
                  <a:pt x="43009" y="28906"/>
                </a:lnTo>
                <a:lnTo>
                  <a:pt x="12755" y="28906"/>
                </a:lnTo>
                <a:lnTo>
                  <a:pt x="12755" y="11357"/>
                </a:lnTo>
                <a:lnTo>
                  <a:pt x="42971" y="11357"/>
                </a:lnTo>
                <a:lnTo>
                  <a:pt x="41542" y="7087"/>
                </a:lnTo>
                <a:lnTo>
                  <a:pt x="29474" y="496"/>
                </a:lnTo>
                <a:lnTo>
                  <a:pt x="23784" y="0"/>
                </a:lnTo>
                <a:close/>
              </a:path>
              <a:path w="45849" h="57808">
                <a:moveTo>
                  <a:pt x="42971" y="11357"/>
                </a:moveTo>
                <a:lnTo>
                  <a:pt x="28958" y="11357"/>
                </a:lnTo>
                <a:lnTo>
                  <a:pt x="32749" y="14453"/>
                </a:lnTo>
                <a:lnTo>
                  <a:pt x="32749" y="25122"/>
                </a:lnTo>
                <a:lnTo>
                  <a:pt x="29302" y="28906"/>
                </a:lnTo>
                <a:lnTo>
                  <a:pt x="43009" y="28906"/>
                </a:lnTo>
                <a:lnTo>
                  <a:pt x="44877" y="26602"/>
                </a:lnTo>
                <a:lnTo>
                  <a:pt x="45849" y="19957"/>
                </a:lnTo>
                <a:lnTo>
                  <a:pt x="42971" y="1135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148439" y="1289659"/>
            <a:ext cx="61344" cy="58496"/>
          </a:xfrm>
          <a:custGeom>
            <a:avLst/>
            <a:gdLst/>
            <a:ahLst/>
            <a:cxnLst/>
            <a:rect l="l" t="t" r="r" b="b"/>
            <a:pathLst>
              <a:path w="61344" h="58496">
                <a:moveTo>
                  <a:pt x="36530" y="0"/>
                </a:moveTo>
                <a:lnTo>
                  <a:pt x="24813" y="0"/>
                </a:lnTo>
                <a:lnTo>
                  <a:pt x="0" y="58496"/>
                </a:lnTo>
                <a:lnTo>
                  <a:pt x="13095" y="58496"/>
                </a:lnTo>
                <a:lnTo>
                  <a:pt x="18242" y="45423"/>
                </a:lnTo>
                <a:lnTo>
                  <a:pt x="55798" y="45423"/>
                </a:lnTo>
                <a:lnTo>
                  <a:pt x="50981" y="34066"/>
                </a:lnTo>
                <a:lnTo>
                  <a:pt x="22745" y="34066"/>
                </a:lnTo>
                <a:lnTo>
                  <a:pt x="30327" y="15485"/>
                </a:lnTo>
                <a:lnTo>
                  <a:pt x="43099" y="15485"/>
                </a:lnTo>
                <a:lnTo>
                  <a:pt x="36530" y="0"/>
                </a:lnTo>
                <a:close/>
              </a:path>
              <a:path w="61344" h="58496">
                <a:moveTo>
                  <a:pt x="55798" y="45423"/>
                </a:moveTo>
                <a:lnTo>
                  <a:pt x="42734" y="45423"/>
                </a:lnTo>
                <a:lnTo>
                  <a:pt x="47926" y="58496"/>
                </a:lnTo>
                <a:lnTo>
                  <a:pt x="61344" y="58496"/>
                </a:lnTo>
                <a:lnTo>
                  <a:pt x="55798" y="45423"/>
                </a:lnTo>
                <a:close/>
              </a:path>
              <a:path w="61344" h="58496">
                <a:moveTo>
                  <a:pt x="43099" y="15485"/>
                </a:moveTo>
                <a:lnTo>
                  <a:pt x="30327" y="15485"/>
                </a:lnTo>
                <a:lnTo>
                  <a:pt x="38276" y="34066"/>
                </a:lnTo>
                <a:lnTo>
                  <a:pt x="50981" y="34066"/>
                </a:lnTo>
                <a:lnTo>
                  <a:pt x="43099" y="1548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799889" y="1289315"/>
            <a:ext cx="45854" cy="59520"/>
          </a:xfrm>
          <a:custGeom>
            <a:avLst/>
            <a:gdLst/>
            <a:ahLst/>
            <a:cxnLst/>
            <a:rect l="l" t="t" r="r" b="b"/>
            <a:pathLst>
              <a:path w="45854" h="59520">
                <a:moveTo>
                  <a:pt x="7586" y="41295"/>
                </a:moveTo>
                <a:lnTo>
                  <a:pt x="0" y="50239"/>
                </a:lnTo>
                <a:lnTo>
                  <a:pt x="11219" y="57065"/>
                </a:lnTo>
                <a:lnTo>
                  <a:pt x="23705" y="59520"/>
                </a:lnTo>
                <a:lnTo>
                  <a:pt x="38406" y="55779"/>
                </a:lnTo>
                <a:lnTo>
                  <a:pt x="43512" y="48175"/>
                </a:lnTo>
                <a:lnTo>
                  <a:pt x="18274" y="48175"/>
                </a:lnTo>
                <a:lnTo>
                  <a:pt x="12755" y="45423"/>
                </a:lnTo>
                <a:lnTo>
                  <a:pt x="7586" y="41295"/>
                </a:lnTo>
                <a:close/>
              </a:path>
              <a:path w="45854" h="59520">
                <a:moveTo>
                  <a:pt x="31030" y="0"/>
                </a:moveTo>
                <a:lnTo>
                  <a:pt x="22410" y="0"/>
                </a:lnTo>
                <a:lnTo>
                  <a:pt x="8448" y="4287"/>
                </a:lnTo>
                <a:lnTo>
                  <a:pt x="2143" y="15837"/>
                </a:lnTo>
                <a:lnTo>
                  <a:pt x="2067" y="17549"/>
                </a:lnTo>
                <a:lnTo>
                  <a:pt x="6977" y="29442"/>
                </a:lnTo>
                <a:lnTo>
                  <a:pt x="20156" y="35116"/>
                </a:lnTo>
                <a:lnTo>
                  <a:pt x="31030" y="37850"/>
                </a:lnTo>
                <a:lnTo>
                  <a:pt x="33098" y="39570"/>
                </a:lnTo>
                <a:lnTo>
                  <a:pt x="33098" y="46111"/>
                </a:lnTo>
                <a:lnTo>
                  <a:pt x="29996" y="48175"/>
                </a:lnTo>
                <a:lnTo>
                  <a:pt x="43512" y="48175"/>
                </a:lnTo>
                <a:lnTo>
                  <a:pt x="45546" y="45147"/>
                </a:lnTo>
                <a:lnTo>
                  <a:pt x="45854" y="41295"/>
                </a:lnTo>
                <a:lnTo>
                  <a:pt x="45854" y="31314"/>
                </a:lnTo>
                <a:lnTo>
                  <a:pt x="38956" y="27186"/>
                </a:lnTo>
                <a:lnTo>
                  <a:pt x="27234" y="24090"/>
                </a:lnTo>
                <a:lnTo>
                  <a:pt x="17240" y="21677"/>
                </a:lnTo>
                <a:lnTo>
                  <a:pt x="14823" y="20301"/>
                </a:lnTo>
                <a:lnTo>
                  <a:pt x="14823" y="13421"/>
                </a:lnTo>
                <a:lnTo>
                  <a:pt x="17585" y="11357"/>
                </a:lnTo>
                <a:lnTo>
                  <a:pt x="41321" y="11357"/>
                </a:lnTo>
                <a:lnTo>
                  <a:pt x="44131" y="7572"/>
                </a:lnTo>
                <a:lnTo>
                  <a:pt x="38267" y="2752"/>
                </a:lnTo>
                <a:lnTo>
                  <a:pt x="31030" y="0"/>
                </a:lnTo>
                <a:close/>
              </a:path>
              <a:path w="45854" h="59520">
                <a:moveTo>
                  <a:pt x="41321" y="11357"/>
                </a:moveTo>
                <a:lnTo>
                  <a:pt x="27234" y="11357"/>
                </a:lnTo>
                <a:lnTo>
                  <a:pt x="32408" y="13421"/>
                </a:lnTo>
                <a:lnTo>
                  <a:pt x="37233" y="16861"/>
                </a:lnTo>
                <a:lnTo>
                  <a:pt x="41321" y="1135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09783" y="1290347"/>
            <a:ext cx="57254" cy="57808"/>
          </a:xfrm>
          <a:custGeom>
            <a:avLst/>
            <a:gdLst/>
            <a:ahLst/>
            <a:cxnLst/>
            <a:rect l="l" t="t" r="r" b="b"/>
            <a:pathLst>
              <a:path w="57254" h="57808">
                <a:moveTo>
                  <a:pt x="14842" y="0"/>
                </a:moveTo>
                <a:lnTo>
                  <a:pt x="0" y="0"/>
                </a:lnTo>
                <a:lnTo>
                  <a:pt x="22423" y="34754"/>
                </a:lnTo>
                <a:lnTo>
                  <a:pt x="22423" y="57808"/>
                </a:lnTo>
                <a:lnTo>
                  <a:pt x="35198" y="57808"/>
                </a:lnTo>
                <a:lnTo>
                  <a:pt x="35198" y="34754"/>
                </a:lnTo>
                <a:lnTo>
                  <a:pt x="42621" y="23058"/>
                </a:lnTo>
                <a:lnTo>
                  <a:pt x="28627" y="23058"/>
                </a:lnTo>
                <a:lnTo>
                  <a:pt x="14842" y="0"/>
                </a:lnTo>
                <a:close/>
              </a:path>
              <a:path w="57254" h="57808">
                <a:moveTo>
                  <a:pt x="57254" y="0"/>
                </a:moveTo>
                <a:lnTo>
                  <a:pt x="42780" y="0"/>
                </a:lnTo>
                <a:lnTo>
                  <a:pt x="28627" y="23058"/>
                </a:lnTo>
                <a:lnTo>
                  <a:pt x="42621" y="23058"/>
                </a:lnTo>
                <a:lnTo>
                  <a:pt x="57254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096009" y="1336119"/>
            <a:ext cx="41401" cy="11419"/>
          </a:xfrm>
          <a:custGeom>
            <a:avLst/>
            <a:gdLst/>
            <a:ahLst/>
            <a:cxnLst/>
            <a:rect l="l" t="t" r="r" b="b"/>
            <a:pathLst>
              <a:path w="41401" h="11419">
                <a:moveTo>
                  <a:pt x="0" y="5709"/>
                </a:moveTo>
                <a:lnTo>
                  <a:pt x="41401" y="5709"/>
                </a:lnTo>
              </a:path>
            </a:pathLst>
          </a:custGeom>
          <a:ln w="12689">
            <a:solidFill>
              <a:srgbClr val="FDFDF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096009" y="1290440"/>
            <a:ext cx="12774" cy="45679"/>
          </a:xfrm>
          <a:custGeom>
            <a:avLst/>
            <a:gdLst/>
            <a:ahLst/>
            <a:cxnLst/>
            <a:rect l="l" t="t" r="r" b="b"/>
            <a:pathLst>
              <a:path w="12774" h="45679">
                <a:moveTo>
                  <a:pt x="0" y="22839"/>
                </a:moveTo>
                <a:lnTo>
                  <a:pt x="12774" y="22839"/>
                </a:lnTo>
              </a:path>
            </a:pathLst>
          </a:custGeom>
          <a:ln w="46949">
            <a:solidFill>
              <a:srgbClr val="FDFDF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955717" y="1289659"/>
            <a:ext cx="61348" cy="58496"/>
          </a:xfrm>
          <a:custGeom>
            <a:avLst/>
            <a:gdLst/>
            <a:ahLst/>
            <a:cxnLst/>
            <a:rect l="l" t="t" r="r" b="b"/>
            <a:pathLst>
              <a:path w="61348" h="58496">
                <a:moveTo>
                  <a:pt x="36535" y="0"/>
                </a:moveTo>
                <a:lnTo>
                  <a:pt x="24817" y="0"/>
                </a:lnTo>
                <a:lnTo>
                  <a:pt x="0" y="58496"/>
                </a:lnTo>
                <a:lnTo>
                  <a:pt x="13100" y="58496"/>
                </a:lnTo>
                <a:lnTo>
                  <a:pt x="18292" y="45423"/>
                </a:lnTo>
                <a:lnTo>
                  <a:pt x="55803" y="45423"/>
                </a:lnTo>
                <a:lnTo>
                  <a:pt x="50985" y="34066"/>
                </a:lnTo>
                <a:lnTo>
                  <a:pt x="23117" y="34066"/>
                </a:lnTo>
                <a:lnTo>
                  <a:pt x="30699" y="15485"/>
                </a:lnTo>
                <a:lnTo>
                  <a:pt x="43104" y="15485"/>
                </a:lnTo>
                <a:lnTo>
                  <a:pt x="36535" y="0"/>
                </a:lnTo>
                <a:close/>
              </a:path>
              <a:path w="61348" h="58496">
                <a:moveTo>
                  <a:pt x="55803" y="45423"/>
                </a:moveTo>
                <a:lnTo>
                  <a:pt x="42738" y="45423"/>
                </a:lnTo>
                <a:lnTo>
                  <a:pt x="48252" y="58496"/>
                </a:lnTo>
                <a:lnTo>
                  <a:pt x="61348" y="58496"/>
                </a:lnTo>
                <a:lnTo>
                  <a:pt x="55803" y="45423"/>
                </a:lnTo>
                <a:close/>
              </a:path>
              <a:path w="61348" h="58496">
                <a:moveTo>
                  <a:pt x="43104" y="15485"/>
                </a:moveTo>
                <a:lnTo>
                  <a:pt x="30699" y="15485"/>
                </a:lnTo>
                <a:lnTo>
                  <a:pt x="38281" y="34066"/>
                </a:lnTo>
                <a:lnTo>
                  <a:pt x="50985" y="34066"/>
                </a:lnTo>
                <a:lnTo>
                  <a:pt x="43104" y="15485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026026" y="1289315"/>
            <a:ext cx="53118" cy="59210"/>
          </a:xfrm>
          <a:custGeom>
            <a:avLst/>
            <a:gdLst/>
            <a:ahLst/>
            <a:cxnLst/>
            <a:rect l="l" t="t" r="r" b="b"/>
            <a:pathLst>
              <a:path w="53118" h="59210">
                <a:moveTo>
                  <a:pt x="41033" y="0"/>
                </a:moveTo>
                <a:lnTo>
                  <a:pt x="416" y="24772"/>
                </a:lnTo>
                <a:lnTo>
                  <a:pt x="0" y="29938"/>
                </a:lnTo>
                <a:lnTo>
                  <a:pt x="3278" y="43736"/>
                </a:lnTo>
                <a:lnTo>
                  <a:pt x="12151" y="54029"/>
                </a:lnTo>
                <a:lnTo>
                  <a:pt x="25178" y="59210"/>
                </a:lnTo>
                <a:lnTo>
                  <a:pt x="40892" y="57535"/>
                </a:lnTo>
                <a:lnTo>
                  <a:pt x="50568" y="52109"/>
                </a:lnTo>
                <a:lnTo>
                  <a:pt x="48578" y="47831"/>
                </a:lnTo>
                <a:lnTo>
                  <a:pt x="20356" y="47831"/>
                </a:lnTo>
                <a:lnTo>
                  <a:pt x="13463" y="39570"/>
                </a:lnTo>
                <a:lnTo>
                  <a:pt x="13463" y="19613"/>
                </a:lnTo>
                <a:lnTo>
                  <a:pt x="20356" y="11701"/>
                </a:lnTo>
                <a:lnTo>
                  <a:pt x="50763" y="11701"/>
                </a:lnTo>
                <a:lnTo>
                  <a:pt x="53118" y="8948"/>
                </a:lnTo>
                <a:lnTo>
                  <a:pt x="47604" y="3440"/>
                </a:lnTo>
                <a:lnTo>
                  <a:pt x="41033" y="0"/>
                </a:lnTo>
                <a:close/>
              </a:path>
              <a:path w="53118" h="59210">
                <a:moveTo>
                  <a:pt x="45537" y="41295"/>
                </a:moveTo>
                <a:lnTo>
                  <a:pt x="40712" y="45423"/>
                </a:lnTo>
                <a:lnTo>
                  <a:pt x="36898" y="47831"/>
                </a:lnTo>
                <a:lnTo>
                  <a:pt x="48578" y="47831"/>
                </a:lnTo>
                <a:lnTo>
                  <a:pt x="45537" y="41295"/>
                </a:lnTo>
                <a:close/>
              </a:path>
              <a:path w="53118" h="59210">
                <a:moveTo>
                  <a:pt x="50763" y="11701"/>
                </a:moveTo>
                <a:lnTo>
                  <a:pt x="35887" y="11701"/>
                </a:lnTo>
                <a:lnTo>
                  <a:pt x="40712" y="14109"/>
                </a:lnTo>
                <a:lnTo>
                  <a:pt x="45169" y="18237"/>
                </a:lnTo>
                <a:lnTo>
                  <a:pt x="50763" y="11701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860222" y="1316502"/>
            <a:ext cx="25511" cy="12040"/>
          </a:xfrm>
          <a:custGeom>
            <a:avLst/>
            <a:gdLst/>
            <a:ahLst/>
            <a:cxnLst/>
            <a:rect l="l" t="t" r="r" b="b"/>
            <a:pathLst>
              <a:path w="25511" h="12040">
                <a:moveTo>
                  <a:pt x="0" y="6020"/>
                </a:moveTo>
                <a:lnTo>
                  <a:pt x="25511" y="6020"/>
                </a:lnTo>
              </a:path>
            </a:pathLst>
          </a:custGeom>
          <a:ln w="13310">
            <a:solidFill>
              <a:srgbClr val="FDFDF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898835" y="1289315"/>
            <a:ext cx="45849" cy="59512"/>
          </a:xfrm>
          <a:custGeom>
            <a:avLst/>
            <a:gdLst/>
            <a:ahLst/>
            <a:cxnLst/>
            <a:rect l="l" t="t" r="r" b="b"/>
            <a:pathLst>
              <a:path w="45849" h="59512">
                <a:moveTo>
                  <a:pt x="7581" y="41295"/>
                </a:moveTo>
                <a:lnTo>
                  <a:pt x="0" y="50239"/>
                </a:lnTo>
                <a:lnTo>
                  <a:pt x="11107" y="57008"/>
                </a:lnTo>
                <a:lnTo>
                  <a:pt x="23702" y="59512"/>
                </a:lnTo>
                <a:lnTo>
                  <a:pt x="38542" y="55778"/>
                </a:lnTo>
                <a:lnTo>
                  <a:pt x="43556" y="48175"/>
                </a:lnTo>
                <a:lnTo>
                  <a:pt x="18269" y="48175"/>
                </a:lnTo>
                <a:lnTo>
                  <a:pt x="12755" y="45423"/>
                </a:lnTo>
                <a:lnTo>
                  <a:pt x="7581" y="41295"/>
                </a:lnTo>
                <a:close/>
              </a:path>
              <a:path w="45849" h="59512">
                <a:moveTo>
                  <a:pt x="31025" y="0"/>
                </a:moveTo>
                <a:lnTo>
                  <a:pt x="22750" y="0"/>
                </a:lnTo>
                <a:lnTo>
                  <a:pt x="8653" y="4288"/>
                </a:lnTo>
                <a:lnTo>
                  <a:pt x="2485" y="15841"/>
                </a:lnTo>
                <a:lnTo>
                  <a:pt x="2412" y="17549"/>
                </a:lnTo>
                <a:lnTo>
                  <a:pt x="7321" y="29443"/>
                </a:lnTo>
                <a:lnTo>
                  <a:pt x="20500" y="35117"/>
                </a:lnTo>
                <a:lnTo>
                  <a:pt x="31370" y="37850"/>
                </a:lnTo>
                <a:lnTo>
                  <a:pt x="33093" y="39570"/>
                </a:lnTo>
                <a:lnTo>
                  <a:pt x="33093" y="46111"/>
                </a:lnTo>
                <a:lnTo>
                  <a:pt x="29991" y="48175"/>
                </a:lnTo>
                <a:lnTo>
                  <a:pt x="43556" y="48175"/>
                </a:lnTo>
                <a:lnTo>
                  <a:pt x="45551" y="45150"/>
                </a:lnTo>
                <a:lnTo>
                  <a:pt x="45849" y="41295"/>
                </a:lnTo>
                <a:lnTo>
                  <a:pt x="45849" y="31314"/>
                </a:lnTo>
                <a:lnTo>
                  <a:pt x="39301" y="27186"/>
                </a:lnTo>
                <a:lnTo>
                  <a:pt x="27579" y="24090"/>
                </a:lnTo>
                <a:lnTo>
                  <a:pt x="17580" y="21677"/>
                </a:lnTo>
                <a:lnTo>
                  <a:pt x="15168" y="20301"/>
                </a:lnTo>
                <a:lnTo>
                  <a:pt x="15168" y="13421"/>
                </a:lnTo>
                <a:lnTo>
                  <a:pt x="17580" y="11357"/>
                </a:lnTo>
                <a:lnTo>
                  <a:pt x="41456" y="11357"/>
                </a:lnTo>
                <a:lnTo>
                  <a:pt x="44126" y="7572"/>
                </a:lnTo>
                <a:lnTo>
                  <a:pt x="38267" y="2752"/>
                </a:lnTo>
                <a:lnTo>
                  <a:pt x="31025" y="0"/>
                </a:lnTo>
                <a:close/>
              </a:path>
              <a:path w="45849" h="59512">
                <a:moveTo>
                  <a:pt x="41456" y="11357"/>
                </a:moveTo>
                <a:lnTo>
                  <a:pt x="27234" y="11357"/>
                </a:lnTo>
                <a:lnTo>
                  <a:pt x="32404" y="13421"/>
                </a:lnTo>
                <a:lnTo>
                  <a:pt x="37573" y="16861"/>
                </a:lnTo>
                <a:lnTo>
                  <a:pt x="41456" y="1135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800064" y="1171291"/>
            <a:ext cx="0" cy="89810"/>
          </a:xfrm>
          <a:custGeom>
            <a:avLst/>
            <a:gdLst/>
            <a:ahLst/>
            <a:cxnLst/>
            <a:rect l="l" t="t" r="r" b="b"/>
            <a:pathLst>
              <a:path h="89810">
                <a:moveTo>
                  <a:pt x="0" y="0"/>
                </a:moveTo>
                <a:lnTo>
                  <a:pt x="0" y="89810"/>
                </a:lnTo>
              </a:path>
            </a:pathLst>
          </a:custGeom>
          <a:ln w="17472">
            <a:solidFill>
              <a:srgbClr val="FDFDF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931217" y="1171746"/>
            <a:ext cx="83780" cy="91419"/>
          </a:xfrm>
          <a:custGeom>
            <a:avLst/>
            <a:gdLst/>
            <a:ahLst/>
            <a:cxnLst/>
            <a:rect l="l" t="t" r="r" b="b"/>
            <a:pathLst>
              <a:path w="83780" h="91419">
                <a:moveTo>
                  <a:pt x="55714" y="0"/>
                </a:moveTo>
                <a:lnTo>
                  <a:pt x="12383" y="11753"/>
                </a:lnTo>
                <a:lnTo>
                  <a:pt x="0" y="32648"/>
                </a:lnTo>
                <a:lnTo>
                  <a:pt x="1026" y="50671"/>
                </a:lnTo>
                <a:lnTo>
                  <a:pt x="21329" y="85236"/>
                </a:lnTo>
                <a:lnTo>
                  <a:pt x="43481" y="91419"/>
                </a:lnTo>
                <a:lnTo>
                  <a:pt x="56700" y="89786"/>
                </a:lnTo>
                <a:lnTo>
                  <a:pt x="68189" y="84846"/>
                </a:lnTo>
                <a:lnTo>
                  <a:pt x="78117" y="76816"/>
                </a:lnTo>
                <a:lnTo>
                  <a:pt x="47189" y="76816"/>
                </a:lnTo>
                <a:lnTo>
                  <a:pt x="32282" y="74178"/>
                </a:lnTo>
                <a:lnTo>
                  <a:pt x="21672" y="66551"/>
                </a:lnTo>
                <a:lnTo>
                  <a:pt x="15666" y="54776"/>
                </a:lnTo>
                <a:lnTo>
                  <a:pt x="83458" y="50816"/>
                </a:lnTo>
                <a:lnTo>
                  <a:pt x="83458" y="49440"/>
                </a:lnTo>
                <a:lnTo>
                  <a:pt x="83780" y="47720"/>
                </a:lnTo>
                <a:lnTo>
                  <a:pt x="83780" y="45307"/>
                </a:lnTo>
                <a:lnTo>
                  <a:pt x="82891" y="38083"/>
                </a:lnTo>
                <a:lnTo>
                  <a:pt x="14845" y="38083"/>
                </a:lnTo>
                <a:lnTo>
                  <a:pt x="19927" y="24150"/>
                </a:lnTo>
                <a:lnTo>
                  <a:pt x="29419" y="14815"/>
                </a:lnTo>
                <a:lnTo>
                  <a:pt x="41414" y="11589"/>
                </a:lnTo>
                <a:lnTo>
                  <a:pt x="72092" y="11589"/>
                </a:lnTo>
                <a:lnTo>
                  <a:pt x="67375" y="6283"/>
                </a:lnTo>
                <a:lnTo>
                  <a:pt x="55714" y="0"/>
                </a:lnTo>
                <a:close/>
              </a:path>
              <a:path w="83780" h="91419">
                <a:moveTo>
                  <a:pt x="71052" y="64232"/>
                </a:moveTo>
                <a:lnTo>
                  <a:pt x="69995" y="65269"/>
                </a:lnTo>
                <a:lnTo>
                  <a:pt x="59294" y="73381"/>
                </a:lnTo>
                <a:lnTo>
                  <a:pt x="47189" y="76816"/>
                </a:lnTo>
                <a:lnTo>
                  <a:pt x="78117" y="76816"/>
                </a:lnTo>
                <a:lnTo>
                  <a:pt x="78465" y="76535"/>
                </a:lnTo>
                <a:lnTo>
                  <a:pt x="81391" y="73525"/>
                </a:lnTo>
                <a:lnTo>
                  <a:pt x="71052" y="64232"/>
                </a:lnTo>
                <a:close/>
              </a:path>
              <a:path w="83780" h="91419">
                <a:moveTo>
                  <a:pt x="72092" y="11589"/>
                </a:moveTo>
                <a:lnTo>
                  <a:pt x="41414" y="11589"/>
                </a:lnTo>
                <a:lnTo>
                  <a:pt x="55623" y="15775"/>
                </a:lnTo>
                <a:lnTo>
                  <a:pt x="64018" y="26109"/>
                </a:lnTo>
                <a:lnTo>
                  <a:pt x="14845" y="38083"/>
                </a:lnTo>
                <a:lnTo>
                  <a:pt x="82891" y="38083"/>
                </a:lnTo>
                <a:lnTo>
                  <a:pt x="81820" y="29385"/>
                </a:lnTo>
                <a:lnTo>
                  <a:pt x="76215" y="16228"/>
                </a:lnTo>
                <a:lnTo>
                  <a:pt x="72092" y="11589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576151" y="1171291"/>
            <a:ext cx="78603" cy="91530"/>
          </a:xfrm>
          <a:custGeom>
            <a:avLst/>
            <a:gdLst/>
            <a:ahLst/>
            <a:cxnLst/>
            <a:rect l="l" t="t" r="r" b="b"/>
            <a:pathLst>
              <a:path w="78603" h="91530">
                <a:moveTo>
                  <a:pt x="15857" y="0"/>
                </a:moveTo>
                <a:lnTo>
                  <a:pt x="0" y="0"/>
                </a:lnTo>
                <a:lnTo>
                  <a:pt x="0" y="55400"/>
                </a:lnTo>
                <a:lnTo>
                  <a:pt x="2544" y="70500"/>
                </a:lnTo>
                <a:lnTo>
                  <a:pt x="9751" y="81956"/>
                </a:lnTo>
                <a:lnTo>
                  <a:pt x="20983" y="89165"/>
                </a:lnTo>
                <a:lnTo>
                  <a:pt x="34816" y="91530"/>
                </a:lnTo>
                <a:lnTo>
                  <a:pt x="47957" y="89274"/>
                </a:lnTo>
                <a:lnTo>
                  <a:pt x="58687" y="82410"/>
                </a:lnTo>
                <a:lnTo>
                  <a:pt x="78603" y="82411"/>
                </a:lnTo>
                <a:lnTo>
                  <a:pt x="78603" y="74414"/>
                </a:lnTo>
                <a:lnTo>
                  <a:pt x="49281" y="74414"/>
                </a:lnTo>
                <a:lnTo>
                  <a:pt x="31281" y="73563"/>
                </a:lnTo>
                <a:lnTo>
                  <a:pt x="20643" y="67485"/>
                </a:lnTo>
                <a:lnTo>
                  <a:pt x="16180" y="57080"/>
                </a:lnTo>
                <a:lnTo>
                  <a:pt x="15857" y="0"/>
                </a:lnTo>
                <a:close/>
              </a:path>
              <a:path w="78603" h="91530">
                <a:moveTo>
                  <a:pt x="78603" y="82411"/>
                </a:moveTo>
                <a:lnTo>
                  <a:pt x="58687" y="82410"/>
                </a:lnTo>
                <a:lnTo>
                  <a:pt x="62741" y="89810"/>
                </a:lnTo>
                <a:lnTo>
                  <a:pt x="78603" y="89810"/>
                </a:lnTo>
                <a:lnTo>
                  <a:pt x="78603" y="82411"/>
                </a:lnTo>
                <a:close/>
              </a:path>
              <a:path w="78603" h="91530">
                <a:moveTo>
                  <a:pt x="78603" y="0"/>
                </a:moveTo>
                <a:lnTo>
                  <a:pt x="62741" y="0"/>
                </a:lnTo>
                <a:lnTo>
                  <a:pt x="62741" y="51271"/>
                </a:lnTo>
                <a:lnTo>
                  <a:pt x="59119" y="65480"/>
                </a:lnTo>
                <a:lnTo>
                  <a:pt x="49281" y="74414"/>
                </a:lnTo>
                <a:lnTo>
                  <a:pt x="78603" y="74414"/>
                </a:lnTo>
                <a:lnTo>
                  <a:pt x="78603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684057" y="1169571"/>
            <a:ext cx="78947" cy="91530"/>
          </a:xfrm>
          <a:custGeom>
            <a:avLst/>
            <a:gdLst/>
            <a:ahLst/>
            <a:cxnLst/>
            <a:rect l="l" t="t" r="r" b="b"/>
            <a:pathLst>
              <a:path w="78947" h="91530">
                <a:moveTo>
                  <a:pt x="16202" y="1720"/>
                </a:moveTo>
                <a:lnTo>
                  <a:pt x="0" y="1720"/>
                </a:lnTo>
                <a:lnTo>
                  <a:pt x="0" y="91530"/>
                </a:lnTo>
                <a:lnTo>
                  <a:pt x="16202" y="91530"/>
                </a:lnTo>
                <a:lnTo>
                  <a:pt x="16202" y="40258"/>
                </a:lnTo>
                <a:lnTo>
                  <a:pt x="19824" y="26051"/>
                </a:lnTo>
                <a:lnTo>
                  <a:pt x="29663" y="17117"/>
                </a:lnTo>
                <a:lnTo>
                  <a:pt x="74019" y="17117"/>
                </a:lnTo>
                <a:lnTo>
                  <a:pt x="69328" y="9575"/>
                </a:lnTo>
                <a:lnTo>
                  <a:pt x="68463" y="9020"/>
                </a:lnTo>
                <a:lnTo>
                  <a:pt x="20163" y="9020"/>
                </a:lnTo>
                <a:lnTo>
                  <a:pt x="16202" y="1720"/>
                </a:lnTo>
                <a:close/>
              </a:path>
              <a:path w="78947" h="91530">
                <a:moveTo>
                  <a:pt x="74019" y="17117"/>
                </a:moveTo>
                <a:lnTo>
                  <a:pt x="29663" y="17117"/>
                </a:lnTo>
                <a:lnTo>
                  <a:pt x="47815" y="17903"/>
                </a:lnTo>
                <a:lnTo>
                  <a:pt x="58403" y="23897"/>
                </a:lnTo>
                <a:lnTo>
                  <a:pt x="62773" y="34360"/>
                </a:lnTo>
                <a:lnTo>
                  <a:pt x="63085" y="91530"/>
                </a:lnTo>
                <a:lnTo>
                  <a:pt x="78947" y="91530"/>
                </a:lnTo>
                <a:lnTo>
                  <a:pt x="78947" y="36130"/>
                </a:lnTo>
                <a:lnTo>
                  <a:pt x="76453" y="21031"/>
                </a:lnTo>
                <a:lnTo>
                  <a:pt x="74019" y="17117"/>
                </a:lnTo>
                <a:close/>
              </a:path>
              <a:path w="78947" h="91530">
                <a:moveTo>
                  <a:pt x="44126" y="0"/>
                </a:moveTo>
                <a:lnTo>
                  <a:pt x="30927" y="2254"/>
                </a:lnTo>
                <a:lnTo>
                  <a:pt x="20163" y="9020"/>
                </a:lnTo>
                <a:lnTo>
                  <a:pt x="68463" y="9020"/>
                </a:lnTo>
                <a:lnTo>
                  <a:pt x="58107" y="2366"/>
                </a:lnTo>
                <a:lnTo>
                  <a:pt x="44126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829192" y="1171291"/>
            <a:ext cx="91014" cy="90498"/>
          </a:xfrm>
          <a:custGeom>
            <a:avLst/>
            <a:gdLst/>
            <a:ahLst/>
            <a:cxnLst/>
            <a:rect l="l" t="t" r="r" b="b"/>
            <a:pathLst>
              <a:path w="91014" h="90498">
                <a:moveTo>
                  <a:pt x="17585" y="0"/>
                </a:moveTo>
                <a:lnTo>
                  <a:pt x="0" y="0"/>
                </a:lnTo>
                <a:lnTo>
                  <a:pt x="38612" y="90498"/>
                </a:lnTo>
                <a:lnTo>
                  <a:pt x="52057" y="90498"/>
                </a:lnTo>
                <a:lnTo>
                  <a:pt x="61092" y="69509"/>
                </a:lnTo>
                <a:lnTo>
                  <a:pt x="45509" y="69509"/>
                </a:lnTo>
                <a:lnTo>
                  <a:pt x="17585" y="0"/>
                </a:lnTo>
                <a:close/>
              </a:path>
              <a:path w="91014" h="90498">
                <a:moveTo>
                  <a:pt x="91014" y="0"/>
                </a:moveTo>
                <a:lnTo>
                  <a:pt x="73778" y="0"/>
                </a:lnTo>
                <a:lnTo>
                  <a:pt x="45509" y="69509"/>
                </a:lnTo>
                <a:lnTo>
                  <a:pt x="61092" y="69509"/>
                </a:lnTo>
                <a:lnTo>
                  <a:pt x="91014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037744" y="1169915"/>
            <a:ext cx="51372" cy="91186"/>
          </a:xfrm>
          <a:custGeom>
            <a:avLst/>
            <a:gdLst/>
            <a:ahLst/>
            <a:cxnLst/>
            <a:rect l="l" t="t" r="r" b="b"/>
            <a:pathLst>
              <a:path w="51372" h="91186">
                <a:moveTo>
                  <a:pt x="16220" y="1376"/>
                </a:moveTo>
                <a:lnTo>
                  <a:pt x="0" y="1376"/>
                </a:lnTo>
                <a:lnTo>
                  <a:pt x="0" y="91186"/>
                </a:lnTo>
                <a:lnTo>
                  <a:pt x="16220" y="91186"/>
                </a:lnTo>
                <a:lnTo>
                  <a:pt x="16220" y="55056"/>
                </a:lnTo>
                <a:lnTo>
                  <a:pt x="18572" y="39229"/>
                </a:lnTo>
                <a:lnTo>
                  <a:pt x="25269" y="27124"/>
                </a:lnTo>
                <a:lnTo>
                  <a:pt x="35775" y="19437"/>
                </a:lnTo>
                <a:lnTo>
                  <a:pt x="36791" y="19269"/>
                </a:lnTo>
                <a:lnTo>
                  <a:pt x="16220" y="19269"/>
                </a:lnTo>
                <a:lnTo>
                  <a:pt x="16220" y="1376"/>
                </a:lnTo>
                <a:close/>
              </a:path>
              <a:path w="51372" h="91186">
                <a:moveTo>
                  <a:pt x="51372" y="0"/>
                </a:moveTo>
                <a:lnTo>
                  <a:pt x="17093" y="17860"/>
                </a:lnTo>
                <a:lnTo>
                  <a:pt x="16220" y="19269"/>
                </a:lnTo>
                <a:lnTo>
                  <a:pt x="36791" y="19269"/>
                </a:lnTo>
                <a:lnTo>
                  <a:pt x="51372" y="16861"/>
                </a:lnTo>
                <a:lnTo>
                  <a:pt x="51372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232207" y="1141696"/>
            <a:ext cx="59965" cy="119586"/>
          </a:xfrm>
          <a:custGeom>
            <a:avLst/>
            <a:gdLst/>
            <a:ahLst/>
            <a:cxnLst/>
            <a:rect l="l" t="t" r="r" b="b"/>
            <a:pathLst>
              <a:path w="59965" h="119586">
                <a:moveTo>
                  <a:pt x="32762" y="44047"/>
                </a:moveTo>
                <a:lnTo>
                  <a:pt x="16909" y="44047"/>
                </a:lnTo>
                <a:lnTo>
                  <a:pt x="16909" y="94970"/>
                </a:lnTo>
                <a:lnTo>
                  <a:pt x="20193" y="109497"/>
                </a:lnTo>
                <a:lnTo>
                  <a:pt x="29705" y="118257"/>
                </a:lnTo>
                <a:lnTo>
                  <a:pt x="47545" y="119586"/>
                </a:lnTo>
                <a:lnTo>
                  <a:pt x="56746" y="118061"/>
                </a:lnTo>
                <a:lnTo>
                  <a:pt x="59965" y="116653"/>
                </a:lnTo>
                <a:lnTo>
                  <a:pt x="59965" y="105984"/>
                </a:lnTo>
                <a:lnTo>
                  <a:pt x="36898" y="105984"/>
                </a:lnTo>
                <a:lnTo>
                  <a:pt x="32762" y="101855"/>
                </a:lnTo>
                <a:lnTo>
                  <a:pt x="32762" y="44047"/>
                </a:lnTo>
                <a:close/>
              </a:path>
              <a:path w="59965" h="119586">
                <a:moveTo>
                  <a:pt x="59965" y="102199"/>
                </a:moveTo>
                <a:lnTo>
                  <a:pt x="57897" y="103231"/>
                </a:lnTo>
                <a:lnTo>
                  <a:pt x="53440" y="105295"/>
                </a:lnTo>
                <a:lnTo>
                  <a:pt x="49994" y="105984"/>
                </a:lnTo>
                <a:lnTo>
                  <a:pt x="59965" y="105984"/>
                </a:lnTo>
                <a:lnTo>
                  <a:pt x="59965" y="102199"/>
                </a:lnTo>
                <a:close/>
              </a:path>
              <a:path w="59965" h="119586">
                <a:moveTo>
                  <a:pt x="60333" y="29594"/>
                </a:moveTo>
                <a:lnTo>
                  <a:pt x="0" y="29594"/>
                </a:lnTo>
                <a:lnTo>
                  <a:pt x="0" y="44047"/>
                </a:lnTo>
                <a:lnTo>
                  <a:pt x="60333" y="44047"/>
                </a:lnTo>
                <a:lnTo>
                  <a:pt x="60333" y="29594"/>
                </a:lnTo>
                <a:close/>
              </a:path>
              <a:path w="59965" h="119586">
                <a:moveTo>
                  <a:pt x="32762" y="0"/>
                </a:moveTo>
                <a:lnTo>
                  <a:pt x="16909" y="8948"/>
                </a:lnTo>
                <a:lnTo>
                  <a:pt x="16909" y="29594"/>
                </a:lnTo>
                <a:lnTo>
                  <a:pt x="32762" y="29594"/>
                </a:lnTo>
                <a:lnTo>
                  <a:pt x="32762" y="0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306649" y="1169571"/>
            <a:ext cx="85190" cy="93555"/>
          </a:xfrm>
          <a:custGeom>
            <a:avLst/>
            <a:gdLst/>
            <a:ahLst/>
            <a:cxnLst/>
            <a:rect l="l" t="t" r="r" b="b"/>
            <a:pathLst>
              <a:path w="85190" h="93555">
                <a:moveTo>
                  <a:pt x="43467" y="0"/>
                </a:moveTo>
                <a:lnTo>
                  <a:pt x="8288" y="18529"/>
                </a:lnTo>
                <a:lnTo>
                  <a:pt x="0" y="46329"/>
                </a:lnTo>
                <a:lnTo>
                  <a:pt x="2106" y="61235"/>
                </a:lnTo>
                <a:lnTo>
                  <a:pt x="8036" y="74017"/>
                </a:lnTo>
                <a:lnTo>
                  <a:pt x="17204" y="84068"/>
                </a:lnTo>
                <a:lnTo>
                  <a:pt x="29025" y="90783"/>
                </a:lnTo>
                <a:lnTo>
                  <a:pt x="42911" y="93555"/>
                </a:lnTo>
                <a:lnTo>
                  <a:pt x="56880" y="92087"/>
                </a:lnTo>
                <a:lnTo>
                  <a:pt x="68524" y="87577"/>
                </a:lnTo>
                <a:lnTo>
                  <a:pt x="78594" y="79976"/>
                </a:lnTo>
                <a:lnTo>
                  <a:pt x="79579" y="78964"/>
                </a:lnTo>
                <a:lnTo>
                  <a:pt x="48944" y="78964"/>
                </a:lnTo>
                <a:lnTo>
                  <a:pt x="33803" y="76348"/>
                </a:lnTo>
                <a:lnTo>
                  <a:pt x="23170" y="68738"/>
                </a:lnTo>
                <a:lnTo>
                  <a:pt x="17331" y="56980"/>
                </a:lnTo>
                <a:lnTo>
                  <a:pt x="84823" y="52992"/>
                </a:lnTo>
                <a:lnTo>
                  <a:pt x="85190" y="51615"/>
                </a:lnTo>
                <a:lnTo>
                  <a:pt x="85190" y="47483"/>
                </a:lnTo>
                <a:lnTo>
                  <a:pt x="84297" y="40258"/>
                </a:lnTo>
                <a:lnTo>
                  <a:pt x="16586" y="40258"/>
                </a:lnTo>
                <a:lnTo>
                  <a:pt x="21435" y="26314"/>
                </a:lnTo>
                <a:lnTo>
                  <a:pt x="30926" y="16977"/>
                </a:lnTo>
                <a:lnTo>
                  <a:pt x="76384" y="16977"/>
                </a:lnTo>
                <a:lnTo>
                  <a:pt x="68732" y="8376"/>
                </a:lnTo>
                <a:lnTo>
                  <a:pt x="57099" y="2118"/>
                </a:lnTo>
                <a:lnTo>
                  <a:pt x="43467" y="0"/>
                </a:lnTo>
                <a:close/>
              </a:path>
              <a:path w="85190" h="93555">
                <a:moveTo>
                  <a:pt x="72416" y="66408"/>
                </a:moveTo>
                <a:lnTo>
                  <a:pt x="71727" y="67445"/>
                </a:lnTo>
                <a:lnTo>
                  <a:pt x="60959" y="75489"/>
                </a:lnTo>
                <a:lnTo>
                  <a:pt x="48944" y="78964"/>
                </a:lnTo>
                <a:lnTo>
                  <a:pt x="79579" y="78964"/>
                </a:lnTo>
                <a:lnTo>
                  <a:pt x="82755" y="75701"/>
                </a:lnTo>
                <a:lnTo>
                  <a:pt x="72416" y="66408"/>
                </a:lnTo>
                <a:close/>
              </a:path>
              <a:path w="85190" h="93555">
                <a:moveTo>
                  <a:pt x="76384" y="16977"/>
                </a:moveTo>
                <a:lnTo>
                  <a:pt x="30926" y="16977"/>
                </a:lnTo>
                <a:lnTo>
                  <a:pt x="49482" y="17586"/>
                </a:lnTo>
                <a:lnTo>
                  <a:pt x="60931" y="23248"/>
                </a:lnTo>
                <a:lnTo>
                  <a:pt x="66946" y="32108"/>
                </a:lnTo>
                <a:lnTo>
                  <a:pt x="16586" y="40258"/>
                </a:lnTo>
                <a:lnTo>
                  <a:pt x="84297" y="40258"/>
                </a:lnTo>
                <a:lnTo>
                  <a:pt x="83215" y="31511"/>
                </a:lnTo>
                <a:lnTo>
                  <a:pt x="77583" y="18325"/>
                </a:lnTo>
                <a:lnTo>
                  <a:pt x="76384" y="1697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101523" y="1170553"/>
            <a:ext cx="70350" cy="92257"/>
          </a:xfrm>
          <a:custGeom>
            <a:avLst/>
            <a:gdLst/>
            <a:ahLst/>
            <a:cxnLst/>
            <a:rect l="l" t="t" r="r" b="b"/>
            <a:pathLst>
              <a:path w="70350" h="92257">
                <a:moveTo>
                  <a:pt x="8317" y="66463"/>
                </a:moveTo>
                <a:lnTo>
                  <a:pt x="0" y="78159"/>
                </a:lnTo>
                <a:lnTo>
                  <a:pt x="1056" y="79191"/>
                </a:lnTo>
                <a:lnTo>
                  <a:pt x="11912" y="85944"/>
                </a:lnTo>
                <a:lnTo>
                  <a:pt x="24239" y="90463"/>
                </a:lnTo>
                <a:lnTo>
                  <a:pt x="36927" y="92257"/>
                </a:lnTo>
                <a:lnTo>
                  <a:pt x="52796" y="89499"/>
                </a:lnTo>
                <a:lnTo>
                  <a:pt x="64047" y="81868"/>
                </a:lnTo>
                <a:lnTo>
                  <a:pt x="65897" y="78159"/>
                </a:lnTo>
                <a:lnTo>
                  <a:pt x="38644" y="78159"/>
                </a:lnTo>
                <a:lnTo>
                  <a:pt x="26631" y="76324"/>
                </a:lnTo>
                <a:lnTo>
                  <a:pt x="14620" y="71005"/>
                </a:lnTo>
                <a:lnTo>
                  <a:pt x="8317" y="66463"/>
                </a:lnTo>
                <a:close/>
              </a:path>
              <a:path w="70350" h="92257">
                <a:moveTo>
                  <a:pt x="43588" y="0"/>
                </a:moveTo>
                <a:lnTo>
                  <a:pt x="25335" y="1798"/>
                </a:lnTo>
                <a:lnTo>
                  <a:pt x="12828" y="7720"/>
                </a:lnTo>
                <a:lnTo>
                  <a:pt x="5980" y="17015"/>
                </a:lnTo>
                <a:lnTo>
                  <a:pt x="4503" y="25855"/>
                </a:lnTo>
                <a:lnTo>
                  <a:pt x="9061" y="39145"/>
                </a:lnTo>
                <a:lnTo>
                  <a:pt x="19917" y="46940"/>
                </a:lnTo>
                <a:lnTo>
                  <a:pt x="48417" y="56950"/>
                </a:lnTo>
                <a:lnTo>
                  <a:pt x="54783" y="65251"/>
                </a:lnTo>
                <a:lnTo>
                  <a:pt x="54819" y="73343"/>
                </a:lnTo>
                <a:lnTo>
                  <a:pt x="48294" y="78159"/>
                </a:lnTo>
                <a:lnTo>
                  <a:pt x="65897" y="78159"/>
                </a:lnTo>
                <a:lnTo>
                  <a:pt x="69792" y="70353"/>
                </a:lnTo>
                <a:lnTo>
                  <a:pt x="70350" y="64738"/>
                </a:lnTo>
                <a:lnTo>
                  <a:pt x="70350" y="64394"/>
                </a:lnTo>
                <a:lnTo>
                  <a:pt x="65577" y="50825"/>
                </a:lnTo>
                <a:lnTo>
                  <a:pt x="54550" y="42926"/>
                </a:lnTo>
                <a:lnTo>
                  <a:pt x="42206" y="38488"/>
                </a:lnTo>
                <a:lnTo>
                  <a:pt x="41033" y="37900"/>
                </a:lnTo>
                <a:lnTo>
                  <a:pt x="20034" y="31708"/>
                </a:lnTo>
                <a:lnTo>
                  <a:pt x="20034" y="17599"/>
                </a:lnTo>
                <a:lnTo>
                  <a:pt x="26237" y="13127"/>
                </a:lnTo>
                <a:lnTo>
                  <a:pt x="67022" y="13127"/>
                </a:lnTo>
                <a:lnTo>
                  <a:pt x="68971" y="10030"/>
                </a:lnTo>
                <a:lnTo>
                  <a:pt x="67593" y="8994"/>
                </a:lnTo>
                <a:lnTo>
                  <a:pt x="56117" y="3325"/>
                </a:lnTo>
                <a:lnTo>
                  <a:pt x="43588" y="0"/>
                </a:lnTo>
                <a:close/>
              </a:path>
              <a:path w="70350" h="92257">
                <a:moveTo>
                  <a:pt x="67022" y="13127"/>
                </a:moveTo>
                <a:lnTo>
                  <a:pt x="35198" y="13127"/>
                </a:lnTo>
                <a:lnTo>
                  <a:pt x="47117" y="15153"/>
                </a:lnTo>
                <a:lnTo>
                  <a:pt x="59339" y="20775"/>
                </a:lnTo>
                <a:lnTo>
                  <a:pt x="61390" y="22071"/>
                </a:lnTo>
                <a:lnTo>
                  <a:pt x="67022" y="1312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205303" y="1171291"/>
            <a:ext cx="0" cy="89810"/>
          </a:xfrm>
          <a:custGeom>
            <a:avLst/>
            <a:gdLst/>
            <a:ahLst/>
            <a:cxnLst/>
            <a:rect l="l" t="t" r="r" b="b"/>
            <a:pathLst>
              <a:path h="89810">
                <a:moveTo>
                  <a:pt x="0" y="0"/>
                </a:moveTo>
                <a:lnTo>
                  <a:pt x="0" y="89810"/>
                </a:lnTo>
              </a:path>
            </a:pathLst>
          </a:custGeom>
          <a:ln w="17122">
            <a:solidFill>
              <a:srgbClr val="FDFDF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1995916" y="4719325"/>
            <a:ext cx="7910830" cy="14065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26670" algn="ctr">
              <a:lnSpc>
                <a:spcPct val="100000"/>
              </a:lnSpc>
            </a:pPr>
            <a:r>
              <a:rPr lang="fr-FR" sz="6000" spc="-30" dirty="0" smtClean="0">
                <a:solidFill>
                  <a:srgbClr val="FFFFFF"/>
                </a:solidFill>
                <a:latin typeface="Calibri"/>
                <a:cs typeface="Calibri"/>
              </a:rPr>
              <a:t>Quizz</a:t>
            </a:r>
          </a:p>
          <a:p>
            <a:pPr marR="26670" algn="ctr">
              <a:lnSpc>
                <a:spcPct val="100000"/>
              </a:lnSpc>
            </a:pPr>
            <a:r>
              <a:rPr lang="fr-FR" sz="4400" spc="-30" dirty="0" smtClean="0">
                <a:solidFill>
                  <a:srgbClr val="FFFFFF"/>
                </a:solidFill>
                <a:latin typeface="Calibri"/>
                <a:cs typeface="Calibri"/>
              </a:rPr>
              <a:t>10 questions </a:t>
            </a:r>
            <a:endParaRPr sz="4400" dirty="0">
              <a:latin typeface="Calibri"/>
              <a:cs typeface="Calibri"/>
            </a:endParaRPr>
          </a:p>
          <a:p>
            <a:pPr>
              <a:lnSpc>
                <a:spcPts val="600"/>
              </a:lnSpc>
              <a:spcBef>
                <a:spcPts val="6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</p:txBody>
      </p:sp>
      <p:sp>
        <p:nvSpPr>
          <p:cNvPr id="70" name="object 70"/>
          <p:cNvSpPr/>
          <p:nvPr/>
        </p:nvSpPr>
        <p:spPr>
          <a:xfrm>
            <a:off x="10287000" y="237154"/>
            <a:ext cx="191974" cy="207135"/>
          </a:xfrm>
          <a:custGeom>
            <a:avLst/>
            <a:gdLst/>
            <a:ahLst/>
            <a:cxnLst/>
            <a:rect l="l" t="t" r="r" b="b"/>
            <a:pathLst>
              <a:path w="191974" h="207135">
                <a:moveTo>
                  <a:pt x="94243" y="0"/>
                </a:moveTo>
                <a:lnTo>
                  <a:pt x="54418" y="10164"/>
                </a:lnTo>
                <a:lnTo>
                  <a:pt x="23042" y="36216"/>
                </a:lnTo>
                <a:lnTo>
                  <a:pt x="3972" y="73985"/>
                </a:lnTo>
                <a:lnTo>
                  <a:pt x="0" y="103614"/>
                </a:lnTo>
                <a:lnTo>
                  <a:pt x="138" y="109225"/>
                </a:lnTo>
                <a:lnTo>
                  <a:pt x="10593" y="150774"/>
                </a:lnTo>
                <a:lnTo>
                  <a:pt x="35467" y="183362"/>
                </a:lnTo>
                <a:lnTo>
                  <a:pt x="71646" y="203077"/>
                </a:lnTo>
                <a:lnTo>
                  <a:pt x="100510" y="207135"/>
                </a:lnTo>
                <a:lnTo>
                  <a:pt x="114135" y="205402"/>
                </a:lnTo>
                <a:lnTo>
                  <a:pt x="150536" y="188768"/>
                </a:lnTo>
                <a:lnTo>
                  <a:pt x="177380" y="157763"/>
                </a:lnTo>
                <a:lnTo>
                  <a:pt x="191004" y="115969"/>
                </a:lnTo>
                <a:lnTo>
                  <a:pt x="191974" y="100259"/>
                </a:lnTo>
                <a:lnTo>
                  <a:pt x="190541" y="85364"/>
                </a:lnTo>
                <a:lnTo>
                  <a:pt x="175456" y="45508"/>
                </a:lnTo>
                <a:lnTo>
                  <a:pt x="146958" y="16056"/>
                </a:lnTo>
                <a:lnTo>
                  <a:pt x="108604" y="1075"/>
                </a:lnTo>
                <a:lnTo>
                  <a:pt x="94243" y="0"/>
                </a:lnTo>
                <a:close/>
              </a:path>
            </a:pathLst>
          </a:custGeom>
          <a:solidFill>
            <a:srgbClr val="52B9F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0288524" y="561780"/>
            <a:ext cx="191935" cy="208552"/>
          </a:xfrm>
          <a:custGeom>
            <a:avLst/>
            <a:gdLst/>
            <a:ahLst/>
            <a:cxnLst/>
            <a:rect l="l" t="t" r="r" b="b"/>
            <a:pathLst>
              <a:path w="191935" h="208552">
                <a:moveTo>
                  <a:pt x="93624" y="0"/>
                </a:moveTo>
                <a:lnTo>
                  <a:pt x="54037" y="10432"/>
                </a:lnTo>
                <a:lnTo>
                  <a:pt x="22872" y="36701"/>
                </a:lnTo>
                <a:lnTo>
                  <a:pt x="3941" y="74641"/>
                </a:lnTo>
                <a:lnTo>
                  <a:pt x="0" y="104362"/>
                </a:lnTo>
                <a:lnTo>
                  <a:pt x="247" y="111921"/>
                </a:lnTo>
                <a:lnTo>
                  <a:pt x="11206" y="153019"/>
                </a:lnTo>
                <a:lnTo>
                  <a:pt x="36350" y="185186"/>
                </a:lnTo>
                <a:lnTo>
                  <a:pt x="72838" y="204594"/>
                </a:lnTo>
                <a:lnTo>
                  <a:pt x="102063" y="208552"/>
                </a:lnTo>
                <a:lnTo>
                  <a:pt x="115486" y="206602"/>
                </a:lnTo>
                <a:lnTo>
                  <a:pt x="151296" y="189475"/>
                </a:lnTo>
                <a:lnTo>
                  <a:pt x="177651" y="158067"/>
                </a:lnTo>
                <a:lnTo>
                  <a:pt x="190993" y="115763"/>
                </a:lnTo>
                <a:lnTo>
                  <a:pt x="191935" y="99826"/>
                </a:lnTo>
                <a:lnTo>
                  <a:pt x="190370" y="84979"/>
                </a:lnTo>
                <a:lnTo>
                  <a:pt x="175060" y="45276"/>
                </a:lnTo>
                <a:lnTo>
                  <a:pt x="146479" y="15962"/>
                </a:lnTo>
                <a:lnTo>
                  <a:pt x="108039" y="1065"/>
                </a:lnTo>
                <a:lnTo>
                  <a:pt x="93624" y="0"/>
                </a:lnTo>
                <a:close/>
              </a:path>
            </a:pathLst>
          </a:custGeom>
          <a:solidFill>
            <a:srgbClr val="EC403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0288524" y="886378"/>
            <a:ext cx="191974" cy="207135"/>
          </a:xfrm>
          <a:custGeom>
            <a:avLst/>
            <a:gdLst/>
            <a:ahLst/>
            <a:cxnLst/>
            <a:rect l="l" t="t" r="r" b="b"/>
            <a:pathLst>
              <a:path w="191974" h="207135">
                <a:moveTo>
                  <a:pt x="94243" y="0"/>
                </a:moveTo>
                <a:lnTo>
                  <a:pt x="54418" y="10164"/>
                </a:lnTo>
                <a:lnTo>
                  <a:pt x="23042" y="36216"/>
                </a:lnTo>
                <a:lnTo>
                  <a:pt x="3972" y="73985"/>
                </a:lnTo>
                <a:lnTo>
                  <a:pt x="0" y="103614"/>
                </a:lnTo>
                <a:lnTo>
                  <a:pt x="138" y="109225"/>
                </a:lnTo>
                <a:lnTo>
                  <a:pt x="10593" y="150774"/>
                </a:lnTo>
                <a:lnTo>
                  <a:pt x="35467" y="183362"/>
                </a:lnTo>
                <a:lnTo>
                  <a:pt x="71646" y="203077"/>
                </a:lnTo>
                <a:lnTo>
                  <a:pt x="100510" y="207135"/>
                </a:lnTo>
                <a:lnTo>
                  <a:pt x="114135" y="205402"/>
                </a:lnTo>
                <a:lnTo>
                  <a:pt x="150536" y="188768"/>
                </a:lnTo>
                <a:lnTo>
                  <a:pt x="177380" y="157763"/>
                </a:lnTo>
                <a:lnTo>
                  <a:pt x="191004" y="115969"/>
                </a:lnTo>
                <a:lnTo>
                  <a:pt x="191974" y="100259"/>
                </a:lnTo>
                <a:lnTo>
                  <a:pt x="190541" y="85364"/>
                </a:lnTo>
                <a:lnTo>
                  <a:pt x="175456" y="45508"/>
                </a:lnTo>
                <a:lnTo>
                  <a:pt x="146958" y="16056"/>
                </a:lnTo>
                <a:lnTo>
                  <a:pt x="108604" y="1075"/>
                </a:lnTo>
                <a:lnTo>
                  <a:pt x="94243" y="0"/>
                </a:lnTo>
                <a:close/>
              </a:path>
            </a:pathLst>
          </a:custGeom>
          <a:solidFill>
            <a:srgbClr val="52217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0288524" y="1209480"/>
            <a:ext cx="191935" cy="208552"/>
          </a:xfrm>
          <a:custGeom>
            <a:avLst/>
            <a:gdLst/>
            <a:ahLst/>
            <a:cxnLst/>
            <a:rect l="l" t="t" r="r" b="b"/>
            <a:pathLst>
              <a:path w="191935" h="208552">
                <a:moveTo>
                  <a:pt x="93624" y="0"/>
                </a:moveTo>
                <a:lnTo>
                  <a:pt x="54037" y="10432"/>
                </a:lnTo>
                <a:lnTo>
                  <a:pt x="22872" y="36701"/>
                </a:lnTo>
                <a:lnTo>
                  <a:pt x="3941" y="74641"/>
                </a:lnTo>
                <a:lnTo>
                  <a:pt x="0" y="104362"/>
                </a:lnTo>
                <a:lnTo>
                  <a:pt x="247" y="111921"/>
                </a:lnTo>
                <a:lnTo>
                  <a:pt x="11206" y="153019"/>
                </a:lnTo>
                <a:lnTo>
                  <a:pt x="36350" y="185186"/>
                </a:lnTo>
                <a:lnTo>
                  <a:pt x="72838" y="204594"/>
                </a:lnTo>
                <a:lnTo>
                  <a:pt x="102063" y="208552"/>
                </a:lnTo>
                <a:lnTo>
                  <a:pt x="115486" y="206602"/>
                </a:lnTo>
                <a:lnTo>
                  <a:pt x="151296" y="189475"/>
                </a:lnTo>
                <a:lnTo>
                  <a:pt x="177651" y="158067"/>
                </a:lnTo>
                <a:lnTo>
                  <a:pt x="190993" y="115763"/>
                </a:lnTo>
                <a:lnTo>
                  <a:pt x="191935" y="99826"/>
                </a:lnTo>
                <a:lnTo>
                  <a:pt x="190370" y="84979"/>
                </a:lnTo>
                <a:lnTo>
                  <a:pt x="175060" y="45276"/>
                </a:lnTo>
                <a:lnTo>
                  <a:pt x="146479" y="15962"/>
                </a:lnTo>
                <a:lnTo>
                  <a:pt x="108039" y="1065"/>
                </a:lnTo>
                <a:lnTo>
                  <a:pt x="93624" y="0"/>
                </a:lnTo>
                <a:close/>
              </a:path>
            </a:pathLst>
          </a:custGeom>
          <a:solidFill>
            <a:srgbClr val="3BA1A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0288524" y="1534078"/>
            <a:ext cx="191974" cy="207135"/>
          </a:xfrm>
          <a:custGeom>
            <a:avLst/>
            <a:gdLst/>
            <a:ahLst/>
            <a:cxnLst/>
            <a:rect l="l" t="t" r="r" b="b"/>
            <a:pathLst>
              <a:path w="191974" h="207135">
                <a:moveTo>
                  <a:pt x="94243" y="0"/>
                </a:moveTo>
                <a:lnTo>
                  <a:pt x="54418" y="10164"/>
                </a:lnTo>
                <a:lnTo>
                  <a:pt x="23042" y="36216"/>
                </a:lnTo>
                <a:lnTo>
                  <a:pt x="3972" y="73985"/>
                </a:lnTo>
                <a:lnTo>
                  <a:pt x="0" y="103614"/>
                </a:lnTo>
                <a:lnTo>
                  <a:pt x="138" y="109225"/>
                </a:lnTo>
                <a:lnTo>
                  <a:pt x="10593" y="150774"/>
                </a:lnTo>
                <a:lnTo>
                  <a:pt x="35467" y="183362"/>
                </a:lnTo>
                <a:lnTo>
                  <a:pt x="71646" y="203077"/>
                </a:lnTo>
                <a:lnTo>
                  <a:pt x="100510" y="207135"/>
                </a:lnTo>
                <a:lnTo>
                  <a:pt x="114135" y="205402"/>
                </a:lnTo>
                <a:lnTo>
                  <a:pt x="150536" y="188768"/>
                </a:lnTo>
                <a:lnTo>
                  <a:pt x="177380" y="157763"/>
                </a:lnTo>
                <a:lnTo>
                  <a:pt x="191004" y="115969"/>
                </a:lnTo>
                <a:lnTo>
                  <a:pt x="191974" y="100259"/>
                </a:lnTo>
                <a:lnTo>
                  <a:pt x="190541" y="85364"/>
                </a:lnTo>
                <a:lnTo>
                  <a:pt x="175456" y="45508"/>
                </a:lnTo>
                <a:lnTo>
                  <a:pt x="146958" y="16056"/>
                </a:lnTo>
                <a:lnTo>
                  <a:pt x="108604" y="1075"/>
                </a:lnTo>
                <a:lnTo>
                  <a:pt x="94243" y="0"/>
                </a:lnTo>
                <a:close/>
              </a:path>
            </a:pathLst>
          </a:custGeom>
          <a:solidFill>
            <a:srgbClr val="406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10610087" y="185420"/>
            <a:ext cx="700405" cy="16433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6034" marR="12700" indent="-13970">
              <a:lnSpc>
                <a:spcPct val="110400"/>
              </a:lnSpc>
            </a:pPr>
            <a:r>
              <a:rPr sz="1800" dirty="0" smtClean="0">
                <a:latin typeface="Calibri"/>
                <a:cs typeface="Calibri"/>
              </a:rPr>
              <a:t>CSNSM </a:t>
            </a:r>
            <a:r>
              <a:rPr sz="1800" spc="-15" dirty="0" smtClean="0">
                <a:latin typeface="Calibri"/>
                <a:cs typeface="Calibri"/>
              </a:rPr>
              <a:t>IMNC</a:t>
            </a:r>
            <a:endParaRPr sz="1800" dirty="0">
              <a:latin typeface="Calibri"/>
              <a:cs typeface="Calibri"/>
            </a:endParaRPr>
          </a:p>
          <a:p>
            <a:pPr marL="26034" marR="198755">
              <a:lnSpc>
                <a:spcPct val="116500"/>
              </a:lnSpc>
              <a:spcBef>
                <a:spcPts val="425"/>
              </a:spcBef>
            </a:pPr>
            <a:r>
              <a:rPr sz="1800" spc="-10" dirty="0" smtClean="0">
                <a:latin typeface="Calibri"/>
                <a:cs typeface="Calibri"/>
              </a:rPr>
              <a:t>IPNO</a:t>
            </a:r>
            <a:r>
              <a:rPr sz="1800" spc="-5" dirty="0" smtClean="0">
                <a:latin typeface="Calibri"/>
                <a:cs typeface="Calibri"/>
              </a:rPr>
              <a:t> LAL L</a:t>
            </a:r>
            <a:r>
              <a:rPr sz="1800" spc="-20" dirty="0" smtClean="0">
                <a:latin typeface="Calibri"/>
                <a:cs typeface="Calibri"/>
              </a:rPr>
              <a:t>P</a:t>
            </a:r>
            <a:r>
              <a:rPr sz="1800" spc="0" dirty="0" smtClean="0">
                <a:latin typeface="Calibri"/>
                <a:cs typeface="Calibri"/>
              </a:rPr>
              <a:t>T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0093832" y="6345529"/>
            <a:ext cx="125476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000" dirty="0" smtClean="0">
                <a:solidFill>
                  <a:srgbClr val="FFFFFF"/>
                </a:solidFill>
                <a:latin typeface="Calibri"/>
                <a:cs typeface="Calibri"/>
              </a:rPr>
              <a:t>21/05</a:t>
            </a:r>
            <a:r>
              <a:rPr sz="2000" spc="0" dirty="0" smtClean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2000" spc="-10" dirty="0" smtClean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sz="2000" spc="0" dirty="0" smtClean="0">
                <a:solidFill>
                  <a:srgbClr val="FFFFFF"/>
                </a:solidFill>
                <a:latin typeface="Calibri"/>
                <a:cs typeface="Calibri"/>
              </a:rPr>
              <a:t>19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85" name="Image 8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76" y="995045"/>
            <a:ext cx="625456" cy="625456"/>
          </a:xfrm>
          <a:prstGeom prst="rect">
            <a:avLst/>
          </a:prstGeom>
        </p:spPr>
      </p:pic>
      <p:sp>
        <p:nvSpPr>
          <p:cNvPr id="95" name="Rectangle 94"/>
          <p:cNvSpPr/>
          <p:nvPr/>
        </p:nvSpPr>
        <p:spPr>
          <a:xfrm>
            <a:off x="8448240" y="4522650"/>
            <a:ext cx="688242" cy="125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9" name="Image 9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892710">
            <a:off x="433188" y="2140940"/>
            <a:ext cx="2758657" cy="2287665"/>
          </a:xfrm>
          <a:prstGeom prst="snip1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67" y="886378"/>
            <a:ext cx="613040" cy="69942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2449" y="816162"/>
            <a:ext cx="786487" cy="707838"/>
          </a:xfrm>
          <a:prstGeom prst="rect">
            <a:avLst/>
          </a:prstGeom>
        </p:spPr>
      </p:pic>
      <p:sp>
        <p:nvSpPr>
          <p:cNvPr id="83" name="object 59"/>
          <p:cNvSpPr txBox="1"/>
          <p:nvPr/>
        </p:nvSpPr>
        <p:spPr>
          <a:xfrm>
            <a:off x="2071635" y="2490387"/>
            <a:ext cx="7910830" cy="15887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26670" algn="ctr">
              <a:lnSpc>
                <a:spcPct val="100000"/>
              </a:lnSpc>
            </a:pPr>
            <a:r>
              <a:rPr lang="fr-FR" sz="4000" spc="-30" dirty="0" smtClean="0">
                <a:solidFill>
                  <a:srgbClr val="FF6600"/>
                </a:solidFill>
                <a:latin typeface="Calibri"/>
                <a:cs typeface="Calibri"/>
              </a:rPr>
              <a:t>Bienvenue à nos collègues </a:t>
            </a:r>
          </a:p>
          <a:p>
            <a:pPr marR="26670" algn="ctr">
              <a:lnSpc>
                <a:spcPct val="100000"/>
              </a:lnSpc>
            </a:pPr>
            <a:r>
              <a:rPr lang="fr-FR" sz="4000" spc="-30" dirty="0" smtClean="0">
                <a:solidFill>
                  <a:srgbClr val="FF6600"/>
                </a:solidFill>
                <a:latin typeface="Calibri"/>
                <a:cs typeface="Calibri"/>
              </a:rPr>
              <a:t>de la Délégation</a:t>
            </a:r>
          </a:p>
          <a:p>
            <a:pPr marR="26670" algn="ctr"/>
            <a:r>
              <a:rPr lang="fr-FR" sz="4000" b="1" spc="-185" dirty="0">
                <a:solidFill>
                  <a:srgbClr val="FF6600"/>
                </a:solidFill>
                <a:latin typeface="Calibri Light"/>
                <a:cs typeface="Calibri Light"/>
              </a:rPr>
              <a:t>MOY400 Tour</a:t>
            </a:r>
            <a:endParaRPr lang="fr-FR" sz="4000" b="1" dirty="0">
              <a:solidFill>
                <a:srgbClr val="FF6600"/>
              </a:solidFill>
              <a:latin typeface="Calibri Light"/>
              <a:cs typeface="Calibri Light"/>
            </a:endParaRPr>
          </a:p>
          <a:p>
            <a:pPr marR="26670" algn="ctr">
              <a:lnSpc>
                <a:spcPct val="100000"/>
              </a:lnSpc>
            </a:pPr>
            <a:endParaRPr sz="4000" dirty="0">
              <a:solidFill>
                <a:srgbClr val="FF6600"/>
              </a:solidFill>
              <a:latin typeface="Calibri"/>
              <a:cs typeface="Calibri"/>
            </a:endParaRPr>
          </a:p>
          <a:p>
            <a:pPr>
              <a:lnSpc>
                <a:spcPts val="600"/>
              </a:lnSpc>
              <a:spcBef>
                <a:spcPts val="6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2296" y="125043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À l’IPN - </a:t>
            </a:r>
            <a:r>
              <a:rPr lang="fr-FR" sz="2800" dirty="0" err="1" smtClean="0">
                <a:solidFill>
                  <a:schemeClr val="bg1"/>
                </a:solidFill>
                <a:latin typeface="Calibri"/>
                <a:cs typeface="Calibri"/>
              </a:rPr>
              <a:t>Supratech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10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0" name="Demi-cadre 9"/>
          <p:cNvSpPr/>
          <p:nvPr/>
        </p:nvSpPr>
        <p:spPr>
          <a:xfrm>
            <a:off x="916571" y="967350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45171" y="1072351"/>
            <a:ext cx="4265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Coup de froid à </a:t>
            </a:r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Supratech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1" name="object 18"/>
          <p:cNvSpPr txBox="1">
            <a:spLocks/>
          </p:cNvSpPr>
          <p:nvPr/>
        </p:nvSpPr>
        <p:spPr>
          <a:xfrm>
            <a:off x="9601200" y="6451142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107071" y="1631120"/>
            <a:ext cx="8953501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6600"/>
                </a:solidFill>
              </a:rPr>
              <a:t>En cryogénie, pour atteindre des </a:t>
            </a:r>
            <a:r>
              <a:rPr lang="fr-FR" sz="3200" b="1" dirty="0" smtClean="0">
                <a:solidFill>
                  <a:srgbClr val="FF6600"/>
                </a:solidFill>
              </a:rPr>
              <a:t/>
            </a:r>
            <a:br>
              <a:rPr lang="fr-FR" sz="3200" b="1" dirty="0" smtClean="0">
                <a:solidFill>
                  <a:srgbClr val="FF6600"/>
                </a:solidFill>
              </a:rPr>
            </a:br>
            <a:r>
              <a:rPr lang="fr-FR" sz="3200" b="1" dirty="0" smtClean="0">
                <a:solidFill>
                  <a:srgbClr val="FF6600"/>
                </a:solidFill>
              </a:rPr>
              <a:t>températures </a:t>
            </a:r>
            <a:r>
              <a:rPr lang="fr-FR" sz="3200" b="1" dirty="0">
                <a:solidFill>
                  <a:srgbClr val="FF6600"/>
                </a:solidFill>
              </a:rPr>
              <a:t>proches de -270 degrés (2K), </a:t>
            </a:r>
            <a:r>
              <a:rPr lang="fr-FR" sz="3200" b="1" dirty="0" smtClean="0">
                <a:solidFill>
                  <a:srgbClr val="FF6600"/>
                </a:solidFill>
              </a:rPr>
              <a:t/>
            </a:r>
            <a:br>
              <a:rPr lang="fr-FR" sz="3200" b="1" dirty="0" smtClean="0">
                <a:solidFill>
                  <a:srgbClr val="FF6600"/>
                </a:solidFill>
              </a:rPr>
            </a:br>
            <a:r>
              <a:rPr lang="fr-FR" sz="3200" b="1" dirty="0" smtClean="0">
                <a:solidFill>
                  <a:srgbClr val="FF6600"/>
                </a:solidFill>
              </a:rPr>
              <a:t>il </a:t>
            </a:r>
            <a:r>
              <a:rPr lang="fr-FR" sz="3200" b="1" dirty="0">
                <a:solidFill>
                  <a:srgbClr val="FF6600"/>
                </a:solidFill>
              </a:rPr>
              <a:t>est </a:t>
            </a:r>
            <a:r>
              <a:rPr lang="fr-FR" sz="3200" b="1" dirty="0" smtClean="0">
                <a:solidFill>
                  <a:srgbClr val="FF6600"/>
                </a:solidFill>
              </a:rPr>
              <a:t>utilisé :</a:t>
            </a:r>
            <a:endParaRPr lang="fr-FR" sz="3200" b="1" dirty="0">
              <a:solidFill>
                <a:srgbClr val="FF6600"/>
              </a:solidFill>
            </a:endParaRP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/>
              <a:t>De </a:t>
            </a:r>
            <a:r>
              <a:rPr lang="fr-FR" sz="3200" dirty="0" smtClean="0"/>
              <a:t>l’air liquide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De l’azote liquide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De l’hélium liquide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1371064"/>
            <a:ext cx="2581198" cy="130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21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À l’IPN 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11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0" name="Demi-cadre 9"/>
          <p:cNvSpPr/>
          <p:nvPr/>
        </p:nvSpPr>
        <p:spPr>
          <a:xfrm>
            <a:off x="916571" y="967350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45171" y="1072351"/>
            <a:ext cx="3045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A propos de l’hélium</a:t>
            </a:r>
          </a:p>
        </p:txBody>
      </p:sp>
      <p:sp>
        <p:nvSpPr>
          <p:cNvPr id="11" name="object 18"/>
          <p:cNvSpPr txBox="1">
            <a:spLocks/>
          </p:cNvSpPr>
          <p:nvPr/>
        </p:nvSpPr>
        <p:spPr>
          <a:xfrm>
            <a:off x="9601200" y="6451142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025533" y="1745389"/>
            <a:ext cx="8500985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6600"/>
                </a:solidFill>
              </a:rPr>
              <a:t>L’hélium est récupéré pour …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/>
              <a:t>Gonfler des ballons pour les </a:t>
            </a:r>
            <a:r>
              <a:rPr lang="fr-FR" sz="3200" dirty="0" smtClean="0"/>
              <a:t>enfants </a:t>
            </a:r>
            <a:br>
              <a:rPr lang="fr-FR" sz="3200" dirty="0" smtClean="0"/>
            </a:br>
            <a:r>
              <a:rPr lang="fr-FR" sz="3200" dirty="0" smtClean="0"/>
              <a:t>à la fêt</a:t>
            </a:r>
            <a:r>
              <a:rPr lang="fr-FR" sz="2800" dirty="0" smtClean="0"/>
              <a:t>e</a:t>
            </a:r>
            <a:r>
              <a:rPr lang="fr-FR" sz="3200" dirty="0" smtClean="0"/>
              <a:t> de la science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Le Pulvériser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Le Liquéfier</a:t>
            </a:r>
            <a:endParaRPr lang="fr-FR" sz="32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l="5264" t="279" b="-279"/>
          <a:stretch/>
        </p:blipFill>
        <p:spPr>
          <a:xfrm rot="1584610">
            <a:off x="9999261" y="1302378"/>
            <a:ext cx="826129" cy="146293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r="5528"/>
          <a:stretch/>
        </p:blipFill>
        <p:spPr>
          <a:xfrm rot="20775223">
            <a:off x="8905520" y="982376"/>
            <a:ext cx="922066" cy="1952037"/>
          </a:xfrm>
          <a:prstGeom prst="snip2Diag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808631" y="2311317"/>
            <a:ext cx="475575" cy="154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9033478" y="2449636"/>
            <a:ext cx="482930" cy="453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74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Bravo ! 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12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0" name="Demi-cadre 9"/>
          <p:cNvSpPr/>
          <p:nvPr/>
        </p:nvSpPr>
        <p:spPr>
          <a:xfrm>
            <a:off x="916571" y="967350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45171" y="1072351"/>
            <a:ext cx="3045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>
                    <a:lumMod val="50000"/>
                  </a:schemeClr>
                </a:solidFill>
              </a:rPr>
              <a:t>Et l’équipe gagnante est …</a:t>
            </a:r>
            <a:endParaRPr lang="fr-FR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object 18"/>
          <p:cNvSpPr txBox="1">
            <a:spLocks/>
          </p:cNvSpPr>
          <p:nvPr/>
        </p:nvSpPr>
        <p:spPr>
          <a:xfrm>
            <a:off x="9601200" y="6451142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907046" y="4370456"/>
            <a:ext cx="8183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3200" b="1" dirty="0" smtClean="0">
                <a:solidFill>
                  <a:srgbClr val="FF6600"/>
                </a:solidFill>
              </a:rPr>
              <a:t>Merci à tous !</a:t>
            </a:r>
            <a:endParaRPr lang="fr-FR" sz="3200" b="1" dirty="0">
              <a:solidFill>
                <a:srgbClr val="FF66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08631" y="2311317"/>
            <a:ext cx="475575" cy="154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9033478" y="2449636"/>
            <a:ext cx="482930" cy="453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452" y="4308642"/>
            <a:ext cx="1293178" cy="129317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003" y="1734598"/>
            <a:ext cx="1276350" cy="127635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165" y="1714771"/>
            <a:ext cx="1276350" cy="127635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0327" y="1714771"/>
            <a:ext cx="1276350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66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spc="-20" dirty="0" smtClean="0">
                <a:solidFill>
                  <a:srgbClr val="FFFFFF"/>
                </a:solidFill>
                <a:latin typeface="Calibri"/>
                <a:cs typeface="Calibri"/>
              </a:rPr>
              <a:t>Au LAL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2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3" name="Demi-cadre 12"/>
          <p:cNvSpPr/>
          <p:nvPr/>
        </p:nvSpPr>
        <p:spPr>
          <a:xfrm>
            <a:off x="916571" y="967350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108448" y="1071969"/>
            <a:ext cx="3615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Connaissez-vous bien le LAL ?</a:t>
            </a:r>
          </a:p>
        </p:txBody>
      </p:sp>
      <p:sp>
        <p:nvSpPr>
          <p:cNvPr id="16" name="object 18"/>
          <p:cNvSpPr txBox="1">
            <a:spLocks/>
          </p:cNvSpPr>
          <p:nvPr/>
        </p:nvSpPr>
        <p:spPr>
          <a:xfrm>
            <a:off x="9601200" y="6451142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952499" y="1828800"/>
            <a:ext cx="850098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6600"/>
                </a:solidFill>
              </a:rPr>
              <a:t>Quelle est l’année de fondation du LAL ? 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1905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1958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1998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1417927"/>
            <a:ext cx="1828800" cy="72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42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À l’IPN - ALTO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3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0" name="Demi-cadre 9"/>
          <p:cNvSpPr/>
          <p:nvPr/>
        </p:nvSpPr>
        <p:spPr>
          <a:xfrm>
            <a:off x="916571" y="967350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45171" y="1070275"/>
            <a:ext cx="3045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La méthode ALTO</a:t>
            </a:r>
          </a:p>
        </p:txBody>
      </p:sp>
      <p:sp>
        <p:nvSpPr>
          <p:cNvPr id="11" name="object 18"/>
          <p:cNvSpPr txBox="1">
            <a:spLocks/>
          </p:cNvSpPr>
          <p:nvPr/>
        </p:nvSpPr>
        <p:spPr>
          <a:xfrm>
            <a:off x="9601200" y="6451142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952499" y="1828800"/>
            <a:ext cx="8953501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6600"/>
                </a:solidFill>
              </a:rPr>
              <a:t>Pour produire des faisceaux </a:t>
            </a:r>
            <a:r>
              <a:rPr lang="fr-FR" sz="3200" b="1" dirty="0" smtClean="0">
                <a:solidFill>
                  <a:srgbClr val="FF6600"/>
                </a:solidFill>
              </a:rPr>
              <a:t>radioactifs, </a:t>
            </a:r>
            <a:br>
              <a:rPr lang="fr-FR" sz="3200" b="1" dirty="0" smtClean="0">
                <a:solidFill>
                  <a:srgbClr val="FF6600"/>
                </a:solidFill>
              </a:rPr>
            </a:br>
            <a:r>
              <a:rPr lang="fr-FR" sz="3200" b="1" dirty="0" smtClean="0">
                <a:solidFill>
                  <a:srgbClr val="FF6600"/>
                </a:solidFill>
              </a:rPr>
              <a:t>quelle </a:t>
            </a:r>
            <a:r>
              <a:rPr lang="fr-FR" sz="3200" b="1" dirty="0">
                <a:solidFill>
                  <a:srgbClr val="FF6600"/>
                </a:solidFill>
              </a:rPr>
              <a:t>est la méthode utilisée à ALTO ? 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La spallation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La fusion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smtClean="0"/>
              <a:t>La photofission</a:t>
            </a:r>
            <a:endParaRPr lang="fr-FR" sz="32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clrChange>
              <a:clrFrom>
                <a:srgbClr val="608CB9"/>
              </a:clrFrom>
              <a:clrTo>
                <a:srgbClr val="608CB9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915" y="1435580"/>
            <a:ext cx="3281285" cy="188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07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À l’IPN - </a:t>
            </a:r>
            <a:r>
              <a:rPr lang="fr-FR" sz="2800" dirty="0" err="1" smtClean="0">
                <a:solidFill>
                  <a:schemeClr val="bg1"/>
                </a:solidFill>
                <a:latin typeface="Calibri"/>
                <a:cs typeface="Calibri"/>
              </a:rPr>
              <a:t>Supratech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4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0" name="Demi-cadre 9"/>
          <p:cNvSpPr/>
          <p:nvPr/>
        </p:nvSpPr>
        <p:spPr>
          <a:xfrm>
            <a:off x="916571" y="967350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35646" y="1055624"/>
            <a:ext cx="4265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err="1">
                <a:solidFill>
                  <a:schemeClr val="bg1">
                    <a:lumMod val="50000"/>
                  </a:schemeClr>
                </a:solidFill>
              </a:rPr>
              <a:t>Supra</a:t>
            </a:r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califragilisticexpialidocious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 ! </a:t>
            </a:r>
          </a:p>
        </p:txBody>
      </p:sp>
      <p:sp>
        <p:nvSpPr>
          <p:cNvPr id="11" name="object 18"/>
          <p:cNvSpPr txBox="1">
            <a:spLocks/>
          </p:cNvSpPr>
          <p:nvPr/>
        </p:nvSpPr>
        <p:spPr>
          <a:xfrm>
            <a:off x="9601200" y="6451142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80642" y="1766899"/>
            <a:ext cx="8953501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6600"/>
                </a:solidFill>
              </a:rPr>
              <a:t>Qu’est-ce qu’un </a:t>
            </a:r>
            <a:r>
              <a:rPr lang="fr-FR" sz="3200" b="1" dirty="0" smtClean="0">
                <a:solidFill>
                  <a:srgbClr val="FF6600"/>
                </a:solidFill>
              </a:rPr>
              <a:t>"Supraconducteur"?</a:t>
            </a:r>
            <a:endParaRPr lang="fr-FR" sz="3200" b="1" dirty="0">
              <a:solidFill>
                <a:srgbClr val="FF6600"/>
              </a:solidFill>
            </a:endParaRP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/>
              <a:t>Un logiciel de pilotage pour la supervision des </a:t>
            </a:r>
            <a:r>
              <a:rPr lang="fr-FR" sz="3200" dirty="0" smtClean="0"/>
              <a:t>installations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Une </a:t>
            </a:r>
            <a:r>
              <a:rPr lang="fr-FR" sz="3200" dirty="0"/>
              <a:t>personne capable de conduire un véhicule à très vive </a:t>
            </a:r>
            <a:r>
              <a:rPr lang="fr-FR" sz="3200" dirty="0" smtClean="0"/>
              <a:t>allure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Un matériau </a:t>
            </a:r>
            <a:r>
              <a:rPr lang="fr-FR" sz="3200" dirty="0"/>
              <a:t>qui n’offre aucune résistance électrique à très basse température</a:t>
            </a:r>
            <a:endParaRPr lang="fr-FR" sz="3200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54" t="13274" r="17232" b="25242"/>
          <a:stretch/>
        </p:blipFill>
        <p:spPr>
          <a:xfrm>
            <a:off x="9906000" y="1591660"/>
            <a:ext cx="1540820" cy="154082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0062743" y="3505200"/>
            <a:ext cx="679114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9224544" y="1455734"/>
            <a:ext cx="838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i="1" dirty="0" smtClean="0">
                <a:solidFill>
                  <a:srgbClr val="FF6600"/>
                </a:solidFill>
              </a:rPr>
              <a:t>?</a:t>
            </a:r>
            <a:endParaRPr lang="fr-FR" sz="3200" b="1" i="1" dirty="0">
              <a:solidFill>
                <a:srgbClr val="FF6600"/>
              </a:solidFill>
            </a:endParaRPr>
          </a:p>
        </p:txBody>
      </p:sp>
      <p:sp>
        <p:nvSpPr>
          <p:cNvPr id="12" name="Pensées 11"/>
          <p:cNvSpPr/>
          <p:nvPr/>
        </p:nvSpPr>
        <p:spPr>
          <a:xfrm rot="16200000">
            <a:off x="8878684" y="1182484"/>
            <a:ext cx="1001776" cy="1052855"/>
          </a:xfrm>
          <a:prstGeom prst="cloudCallout">
            <a:avLst>
              <a:gd name="adj1" fmla="val -21570"/>
              <a:gd name="adj2" fmla="val 79805"/>
            </a:avLst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81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Au LAL - </a:t>
            </a:r>
            <a:r>
              <a:rPr lang="fr-FR" sz="2800" dirty="0" err="1" smtClean="0">
                <a:solidFill>
                  <a:schemeClr val="bg1"/>
                </a:solidFill>
                <a:latin typeface="Calibri"/>
                <a:cs typeface="Calibri"/>
              </a:rPr>
              <a:t>ThomX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5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9" name="object 18"/>
          <p:cNvSpPr txBox="1">
            <a:spLocks/>
          </p:cNvSpPr>
          <p:nvPr/>
        </p:nvSpPr>
        <p:spPr>
          <a:xfrm>
            <a:off x="9453485" y="6405821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990600" y="1905000"/>
            <a:ext cx="8500985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err="1">
                <a:solidFill>
                  <a:srgbClr val="FF6600"/>
                </a:solidFill>
              </a:rPr>
              <a:t>ThomX</a:t>
            </a:r>
            <a:r>
              <a:rPr lang="fr-FR" sz="3200" b="1" dirty="0">
                <a:solidFill>
                  <a:srgbClr val="FF6600"/>
                </a:solidFill>
              </a:rPr>
              <a:t> est une machine compacte </a:t>
            </a:r>
            <a:r>
              <a:rPr lang="fr-FR" sz="3200" b="1" dirty="0" smtClean="0">
                <a:solidFill>
                  <a:srgbClr val="FF6600"/>
                </a:solidFill>
              </a:rPr>
              <a:t>avec</a:t>
            </a:r>
            <a:br>
              <a:rPr lang="fr-FR" sz="3200" b="1" dirty="0" smtClean="0">
                <a:solidFill>
                  <a:srgbClr val="FF6600"/>
                </a:solidFill>
              </a:rPr>
            </a:br>
            <a:r>
              <a:rPr lang="fr-FR" sz="3200" b="1" dirty="0" smtClean="0">
                <a:solidFill>
                  <a:srgbClr val="FF6600"/>
                </a:solidFill>
              </a:rPr>
              <a:t>un </a:t>
            </a:r>
            <a:r>
              <a:rPr lang="fr-FR" sz="3200" b="1" dirty="0">
                <a:solidFill>
                  <a:srgbClr val="FF6600"/>
                </a:solidFill>
              </a:rPr>
              <a:t>accélérateur d’une dimension de :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 ~  5 M</a:t>
            </a:r>
            <a:r>
              <a:rPr lang="fr-FR" sz="3200" baseline="30000" dirty="0" smtClean="0"/>
              <a:t>2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~ 30 </a:t>
            </a:r>
            <a:r>
              <a:rPr lang="fr-FR" sz="3200" dirty="0"/>
              <a:t>M</a:t>
            </a:r>
            <a:r>
              <a:rPr lang="fr-FR" sz="3200" baseline="30000" dirty="0"/>
              <a:t>2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smtClean="0"/>
              <a:t>~ </a:t>
            </a:r>
            <a:r>
              <a:rPr lang="fr-FR" sz="3200" smtClean="0"/>
              <a:t>80 </a:t>
            </a:r>
            <a:r>
              <a:rPr lang="fr-FR" sz="3200" dirty="0"/>
              <a:t>M</a:t>
            </a:r>
            <a:r>
              <a:rPr lang="fr-FR" sz="3200" baseline="30000" dirty="0"/>
              <a:t>2</a:t>
            </a:r>
          </a:p>
        </p:txBody>
      </p:sp>
      <p:sp>
        <p:nvSpPr>
          <p:cNvPr id="14" name="Demi-cadre 13"/>
          <p:cNvSpPr/>
          <p:nvPr/>
        </p:nvSpPr>
        <p:spPr>
          <a:xfrm>
            <a:off x="952500" y="992517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66800" y="1081764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ThomX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, c’est grand comment ?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383" y="1443774"/>
            <a:ext cx="2926417" cy="72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7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À l’IPN - </a:t>
            </a:r>
            <a:r>
              <a:rPr lang="fr-FR" sz="2800" dirty="0" err="1" smtClean="0">
                <a:solidFill>
                  <a:schemeClr val="bg1"/>
                </a:solidFill>
                <a:latin typeface="Calibri"/>
                <a:cs typeface="Calibri"/>
              </a:rPr>
              <a:t>Supratech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6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0" name="Demi-cadre 9"/>
          <p:cNvSpPr/>
          <p:nvPr/>
        </p:nvSpPr>
        <p:spPr>
          <a:xfrm>
            <a:off x="916571" y="967350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45171" y="1072351"/>
            <a:ext cx="3503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" </a:t>
            </a:r>
            <a:r>
              <a:rPr lang="fr-FR" sz="2000" dirty="0" smtClean="0">
                <a:solidFill>
                  <a:schemeClr val="bg1">
                    <a:lumMod val="50000"/>
                  </a:schemeClr>
                </a:solidFill>
              </a:rPr>
              <a:t>Dr </a:t>
            </a:r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Spoke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, I </a:t>
            </a:r>
            <a:r>
              <a:rPr lang="fr-FR" sz="2000" dirty="0" err="1" smtClean="0">
                <a:solidFill>
                  <a:schemeClr val="bg1">
                    <a:lumMod val="50000"/>
                  </a:schemeClr>
                </a:solidFill>
              </a:rPr>
              <a:t>presume</a:t>
            </a:r>
            <a:r>
              <a:rPr lang="fr-FR" sz="2000" dirty="0" smtClean="0">
                <a:solidFill>
                  <a:schemeClr val="bg1">
                    <a:lumMod val="50000"/>
                  </a:schemeClr>
                </a:solidFill>
              </a:rPr>
              <a:t> ? " </a:t>
            </a:r>
            <a:endParaRPr lang="fr-FR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object 18"/>
          <p:cNvSpPr txBox="1">
            <a:spLocks/>
          </p:cNvSpPr>
          <p:nvPr/>
        </p:nvSpPr>
        <p:spPr>
          <a:xfrm>
            <a:off x="9601200" y="6451142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107071" y="1631120"/>
            <a:ext cx="8953501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6600"/>
                </a:solidFill>
              </a:rPr>
              <a:t>Pourquoi appelle-t-on les cavités traitées sur la plateforme </a:t>
            </a:r>
            <a:r>
              <a:rPr lang="fr-FR" sz="3200" b="1" dirty="0" err="1" smtClean="0">
                <a:solidFill>
                  <a:srgbClr val="FF6600"/>
                </a:solidFill>
              </a:rPr>
              <a:t>Supratech</a:t>
            </a:r>
            <a:r>
              <a:rPr lang="fr-FR" sz="3200" b="1" dirty="0" smtClean="0">
                <a:solidFill>
                  <a:srgbClr val="FF6600"/>
                </a:solidFill>
              </a:rPr>
              <a:t>, "</a:t>
            </a:r>
            <a:r>
              <a:rPr lang="fr-FR" sz="3200" b="1" dirty="0" err="1" smtClean="0">
                <a:solidFill>
                  <a:srgbClr val="FF6600"/>
                </a:solidFill>
              </a:rPr>
              <a:t>Spoke</a:t>
            </a:r>
            <a:r>
              <a:rPr lang="fr-FR" sz="3200" b="1" dirty="0" smtClean="0">
                <a:solidFill>
                  <a:srgbClr val="FF6600"/>
                </a:solidFill>
              </a:rPr>
              <a:t>"?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/>
              <a:t>Parce que lors de la mise en froid du métal, il émet un bruit du type </a:t>
            </a:r>
            <a:r>
              <a:rPr lang="fr-FR" sz="3200" dirty="0" smtClean="0"/>
              <a:t>: "</a:t>
            </a:r>
            <a:r>
              <a:rPr lang="fr-FR" sz="3200" dirty="0" err="1" smtClean="0"/>
              <a:t>Spoke</a:t>
            </a:r>
            <a:r>
              <a:rPr lang="fr-FR" sz="3200" dirty="0" smtClean="0"/>
              <a:t>" </a:t>
            </a:r>
            <a:r>
              <a:rPr lang="fr-FR" sz="3200" dirty="0"/>
              <a:t>!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Parce que cela correspond à la forme des cavités accélératrices 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Parce que l’inventeur des cavités s’appelait Monsieur </a:t>
            </a:r>
            <a:r>
              <a:rPr lang="fr-FR" sz="3200" dirty="0" err="1" smtClean="0"/>
              <a:t>Spoke</a:t>
            </a:r>
            <a:r>
              <a:rPr lang="fr-FR" sz="3200" dirty="0" smtClean="0"/>
              <a:t> -et avait des oreilles en pointe-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0F0F0F"/>
              </a:clrFrom>
              <a:clrTo>
                <a:srgbClr val="0F0F0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62" t="19980" r="12508" b="20370"/>
          <a:stretch/>
        </p:blipFill>
        <p:spPr>
          <a:xfrm>
            <a:off x="10236466" y="1293801"/>
            <a:ext cx="1066800" cy="120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91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Au LAL - </a:t>
            </a:r>
            <a:r>
              <a:rPr lang="fr-FR" sz="2800" dirty="0" err="1" smtClean="0">
                <a:solidFill>
                  <a:schemeClr val="bg1"/>
                </a:solidFill>
                <a:latin typeface="Calibri"/>
                <a:cs typeface="Calibri"/>
              </a:rPr>
              <a:t>ThomX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7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9" name="object 18"/>
          <p:cNvSpPr txBox="1">
            <a:spLocks/>
          </p:cNvSpPr>
          <p:nvPr/>
        </p:nvSpPr>
        <p:spPr>
          <a:xfrm>
            <a:off x="9453485" y="6405821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952500" y="1905000"/>
            <a:ext cx="8500985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6600"/>
                </a:solidFill>
              </a:rPr>
              <a:t>Dans </a:t>
            </a:r>
            <a:r>
              <a:rPr lang="fr-FR" sz="3200" b="1" dirty="0" err="1">
                <a:solidFill>
                  <a:srgbClr val="FF6600"/>
                </a:solidFill>
              </a:rPr>
              <a:t>ThomX</a:t>
            </a:r>
            <a:r>
              <a:rPr lang="fr-FR" sz="3200" b="1" dirty="0">
                <a:solidFill>
                  <a:srgbClr val="FF6600"/>
                </a:solidFill>
              </a:rPr>
              <a:t>, on utilise </a:t>
            </a:r>
            <a:r>
              <a:rPr lang="fr-FR" sz="3200" b="1" dirty="0" smtClean="0">
                <a:solidFill>
                  <a:srgbClr val="FF6600"/>
                </a:solidFill>
              </a:rPr>
              <a:t>l’effet </a:t>
            </a:r>
            <a:r>
              <a:rPr lang="fr-FR" sz="3200" b="1" dirty="0">
                <a:solidFill>
                  <a:srgbClr val="FF6600"/>
                </a:solidFill>
              </a:rPr>
              <a:t>Compton </a:t>
            </a:r>
            <a:r>
              <a:rPr lang="fr-FR" sz="3200" b="1" dirty="0" smtClean="0">
                <a:solidFill>
                  <a:srgbClr val="FF6600"/>
                </a:solidFill>
              </a:rPr>
              <a:t/>
            </a:r>
            <a:br>
              <a:rPr lang="fr-FR" sz="3200" b="1" dirty="0" smtClean="0">
                <a:solidFill>
                  <a:srgbClr val="FF6600"/>
                </a:solidFill>
              </a:rPr>
            </a:br>
            <a:r>
              <a:rPr lang="fr-FR" sz="3200" b="1" dirty="0" smtClean="0">
                <a:solidFill>
                  <a:srgbClr val="FF6600"/>
                </a:solidFill>
              </a:rPr>
              <a:t>pour </a:t>
            </a:r>
            <a:r>
              <a:rPr lang="fr-FR" sz="3200" b="1" dirty="0">
                <a:solidFill>
                  <a:srgbClr val="FF6600"/>
                </a:solidFill>
              </a:rPr>
              <a:t>produire : 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Des rayons X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Des rayons </a:t>
            </a:r>
            <a:r>
              <a:rPr lang="fr-FR" sz="3200" dirty="0"/>
              <a:t>solaires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/>
              <a:t>Des rayons </a:t>
            </a:r>
            <a:r>
              <a:rPr lang="fr-FR" sz="3200" dirty="0" smtClean="0"/>
              <a:t>lasers</a:t>
            </a:r>
          </a:p>
        </p:txBody>
      </p:sp>
      <p:sp>
        <p:nvSpPr>
          <p:cNvPr id="14" name="Demi-cadre 13"/>
          <p:cNvSpPr/>
          <p:nvPr/>
        </p:nvSpPr>
        <p:spPr>
          <a:xfrm>
            <a:off x="952500" y="992517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66800" y="1081764"/>
            <a:ext cx="518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A propos de </a:t>
            </a:r>
            <a:r>
              <a:rPr lang="fr-FR" sz="2000" dirty="0" err="1">
                <a:solidFill>
                  <a:schemeClr val="bg1">
                    <a:lumMod val="50000"/>
                  </a:schemeClr>
                </a:solidFill>
              </a:rPr>
              <a:t>ThomX</a:t>
            </a:r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 et de l’effet Compton…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676400"/>
            <a:ext cx="2231134" cy="15177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À l’IPN - ALTO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8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0" name="Demi-cadre 9"/>
          <p:cNvSpPr/>
          <p:nvPr/>
        </p:nvSpPr>
        <p:spPr>
          <a:xfrm>
            <a:off x="916571" y="967350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45171" y="1072351"/>
            <a:ext cx="3045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Du gaz dans le Tandem</a:t>
            </a:r>
          </a:p>
        </p:txBody>
      </p:sp>
      <p:sp>
        <p:nvSpPr>
          <p:cNvPr id="11" name="object 18"/>
          <p:cNvSpPr txBox="1">
            <a:spLocks/>
          </p:cNvSpPr>
          <p:nvPr/>
        </p:nvSpPr>
        <p:spPr>
          <a:xfrm>
            <a:off x="9601200" y="6451142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952499" y="1828800"/>
            <a:ext cx="8953501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6600"/>
                </a:solidFill>
              </a:rPr>
              <a:t>Pour assurer l'isolation électrique dans l'accélérateur électrostatique </a:t>
            </a:r>
            <a:r>
              <a:rPr lang="fr-FR" sz="3200" b="1" dirty="0" smtClean="0">
                <a:solidFill>
                  <a:srgbClr val="FF6600"/>
                </a:solidFill>
              </a:rPr>
              <a:t>le Tandem, </a:t>
            </a:r>
            <a:br>
              <a:rPr lang="fr-FR" sz="3200" b="1" dirty="0" smtClean="0">
                <a:solidFill>
                  <a:srgbClr val="FF6600"/>
                </a:solidFill>
              </a:rPr>
            </a:br>
            <a:r>
              <a:rPr lang="fr-FR" sz="3200" b="1" dirty="0" smtClean="0">
                <a:solidFill>
                  <a:srgbClr val="FF6600"/>
                </a:solidFill>
              </a:rPr>
              <a:t>quel </a:t>
            </a:r>
            <a:r>
              <a:rPr lang="fr-FR" sz="3200" b="1" dirty="0">
                <a:solidFill>
                  <a:srgbClr val="FF6600"/>
                </a:solidFill>
              </a:rPr>
              <a:t>est le gaz utilisé ? 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Azote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SF6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Hydrogène</a:t>
            </a:r>
            <a:endParaRPr lang="fr-FR" sz="32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45916" y="1481986"/>
            <a:ext cx="16287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571" y="130341"/>
            <a:ext cx="10358120" cy="64757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fr-FR" sz="2800" dirty="0" smtClean="0">
                <a:solidFill>
                  <a:schemeClr val="bg1"/>
                </a:solidFill>
                <a:latin typeface="Calibri"/>
                <a:cs typeface="Calibri"/>
              </a:rPr>
              <a:t>Au </a:t>
            </a:r>
            <a:r>
              <a:rPr lang="fr-FR" sz="2800" dirty="0">
                <a:solidFill>
                  <a:schemeClr val="bg1"/>
                </a:solidFill>
                <a:latin typeface="Calibri"/>
                <a:cs typeface="Calibri"/>
              </a:rPr>
              <a:t>LAL</a:t>
            </a:r>
            <a:endParaRPr sz="2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spc="-10" dirty="0" smtClean="0">
                <a:solidFill>
                  <a:srgbClr val="888888"/>
                </a:solidFill>
                <a:latin typeface="Calibri"/>
                <a:cs typeface="Calibri"/>
              </a:rPr>
              <a:t>9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10" name="Demi-cadre 9"/>
          <p:cNvSpPr/>
          <p:nvPr/>
        </p:nvSpPr>
        <p:spPr>
          <a:xfrm>
            <a:off x="916571" y="967350"/>
            <a:ext cx="228600" cy="455283"/>
          </a:xfrm>
          <a:prstGeom prst="halfFram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66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45171" y="1072351"/>
            <a:ext cx="3426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>
                    <a:lumMod val="50000"/>
                  </a:schemeClr>
                </a:solidFill>
              </a:rPr>
              <a:t>Connaissez-vous bien le LAL ?</a:t>
            </a:r>
          </a:p>
        </p:txBody>
      </p:sp>
      <p:sp>
        <p:nvSpPr>
          <p:cNvPr id="11" name="object 18"/>
          <p:cNvSpPr txBox="1">
            <a:spLocks/>
          </p:cNvSpPr>
          <p:nvPr/>
        </p:nvSpPr>
        <p:spPr>
          <a:xfrm>
            <a:off x="9601200" y="6451142"/>
            <a:ext cx="2281315" cy="3737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/>
            <a:r>
              <a:rPr lang="fr-FR" sz="1200" spc="-65" dirty="0" smtClean="0">
                <a:solidFill>
                  <a:srgbClr val="888888"/>
                </a:solidFill>
                <a:latin typeface="Calibri"/>
                <a:cs typeface="Calibri"/>
              </a:rPr>
              <a:t>Quizz MOY400 Tour – 21 mai 2019</a:t>
            </a:r>
            <a:endParaRPr lang="fr-FR" sz="1200" dirty="0">
              <a:latin typeface="Calibri"/>
              <a:cs typeface="Calibri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952499" y="1828800"/>
            <a:ext cx="850098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6600"/>
                </a:solidFill>
              </a:rPr>
              <a:t>Combien de personnes travaillent au LAL ? 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Environ 50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Environ 300</a:t>
            </a:r>
          </a:p>
          <a:p>
            <a:pPr marL="514350" indent="-514350">
              <a:spcBef>
                <a:spcPts val="1200"/>
              </a:spcBef>
              <a:buClr>
                <a:srgbClr val="FF6600"/>
              </a:buClr>
              <a:buFont typeface="+mj-lt"/>
              <a:buAutoNum type="arabicParenR"/>
            </a:pPr>
            <a:r>
              <a:rPr lang="fr-FR" sz="3200" dirty="0" smtClean="0"/>
              <a:t>Plus de 500</a:t>
            </a:r>
            <a:endParaRPr lang="fr-FR" sz="32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lasticWrap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0" y="1684414"/>
            <a:ext cx="1371600" cy="137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14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380</Words>
  <Application>Microsoft Office PowerPoint</Application>
  <PresentationFormat>Grand écran</PresentationFormat>
  <Paragraphs>99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Présentation PowerPoint</vt:lpstr>
      <vt:lpstr>Au LAL</vt:lpstr>
      <vt:lpstr>À l’IPN - ALTO</vt:lpstr>
      <vt:lpstr>À l’IPN - Supratech</vt:lpstr>
      <vt:lpstr>Au LAL - ThomX</vt:lpstr>
      <vt:lpstr>À l’IPN - Supratech</vt:lpstr>
      <vt:lpstr>Au LAL - ThomX</vt:lpstr>
      <vt:lpstr>À l’IPN - ALTO</vt:lpstr>
      <vt:lpstr>Au LAL</vt:lpstr>
      <vt:lpstr>À l’IPN - Supratech</vt:lpstr>
      <vt:lpstr>À l’IPN </vt:lpstr>
      <vt:lpstr>Bravo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 massacrier</dc:creator>
  <cp:lastModifiedBy>Valérie FROIS</cp:lastModifiedBy>
  <cp:revision>82</cp:revision>
  <dcterms:created xsi:type="dcterms:W3CDTF">2019-03-05T09:40:55Z</dcterms:created>
  <dcterms:modified xsi:type="dcterms:W3CDTF">2019-05-21T07:05:33Z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2019-02-25T00:00:00Z</vt:filetime>
  </property>
  <property fmtid="{D5CDD505-2E9C-101B-9397-08002B2CF9AE}" pid="3" name="LastSaved">
    <vt:filetime>2019-03-05T00:00:00Z</vt:filetime>
  </property>
</Properties>
</file>