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56" r:id="rId2"/>
    <p:sldId id="263" r:id="rId3"/>
    <p:sldId id="259" r:id="rId4"/>
    <p:sldId id="262" r:id="rId5"/>
    <p:sldId id="257" r:id="rId6"/>
    <p:sldId id="258" r:id="rId7"/>
    <p:sldId id="260" r:id="rId8"/>
    <p:sldId id="261" r:id="rId9"/>
    <p:sldId id="402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1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66" d="100"/>
          <a:sy n="66" d="100"/>
        </p:scale>
        <p:origin x="2610" y="-27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2DFAA-07D9-4AE1-B7C2-57F3C7AB61B7}" type="datetimeFigureOut">
              <a:rPr lang="fr-FR" smtClean="0"/>
              <a:t>28/11/2019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A322D-4F0B-44E8-92E3-5B80B78B4F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14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A322D-4F0B-44E8-92E3-5B80B78B4F8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095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Intérêt du mode « livre » pour expliquer en profondeur les avancées scientifique à un public large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Histoire de la M-E-S Le temps des sciences chez Fayard (Odile venait de quitter Fayard, remplacée par Eric Vigne); plusieurs traductions, réédition chez Gallimard.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Impact de la recension par Ilya Prigogine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A322D-4F0B-44E8-92E3-5B80B78B4F8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53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Impact de la M-E-S sur Prigogine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A322D-4F0B-44E8-92E3-5B80B78B4F8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7709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</a:t>
            </a:r>
            <a:r>
              <a:rPr lang="fr-FR" dirty="0" err="1"/>
              <a:t>recontres</a:t>
            </a:r>
            <a:r>
              <a:rPr lang="fr-FR" dirty="0"/>
              <a:t> PIF. Le très grand succès de la première sur le temps et sa flèche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A322D-4F0B-44E8-92E3-5B80B78B4F8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4371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livre d’</a:t>
            </a:r>
            <a:r>
              <a:rPr lang="fr-FR" dirty="0" err="1"/>
              <a:t>Andé</a:t>
            </a:r>
            <a:r>
              <a:rPr lang="fr-FR" dirty="0"/>
              <a:t> Comte Sponville qui a suivi la rencontre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A322D-4F0B-44E8-92E3-5B80B78B4F8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977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Réédition de la méthodologie de la M-E-S après la découverte du Boson BEH: prendre le temps et la place d’être le plus complet possible</a:t>
            </a:r>
          </a:p>
          <a:p>
            <a:r>
              <a:rPr lang="fr-FR" dirty="0"/>
              <a:t>La relation avec Michel Serres</a:t>
            </a:r>
          </a:p>
          <a:p>
            <a:r>
              <a:rPr lang="fr-FR" dirty="0"/>
              <a:t>Sa postface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A322D-4F0B-44E8-92E3-5B80B78B4F8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022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Retour sur le livre du Pommier à propos du LHC</a:t>
            </a:r>
          </a:p>
          <a:p>
            <a:r>
              <a:rPr lang="fr-FR" dirty="0"/>
              <a:t>Et nouvelle édition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A322D-4F0B-44E8-92E3-5B80B78B4F8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4000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nouveau palier.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A2487-2A4E-4727-98C3-59C6E6FE8C0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5968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D55D01-A24B-44B9-A8B4-F7BF49B64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8E854DB-F159-41E6-B0B2-64465F3A3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3799E4-F38B-4A73-96EF-90A22C06A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F5822B-1CB4-4072-9B23-CCFBA998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929071-D9D7-4BAF-91D4-F1CCE79B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A7C7B-A89F-4CB1-B370-F12D8B264A8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9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4CB23E-CA8B-4CAB-BE35-E0DDE21C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3C2C7A7-A8F4-415A-9BCD-0DA8A95CA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44117E-BD87-4139-8449-ABC999F84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21826E-D0EB-4B88-825B-29027960A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9B069A-B3D8-4D77-A8A0-E52CA5D05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A7C7B-A89F-4CB1-B370-F12D8B264A8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14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B02BA22-1C2C-4A48-B0B6-50E925A84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635B354-841E-450C-B530-43DEDD0AF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3E7C82-363B-4C61-9033-D30B98DF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57F368-695E-487B-8FC3-64567E64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DBDDCF-225F-485C-8227-98B9CBDBA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A7C7B-A89F-4CB1-B370-F12D8B264A8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03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B4C3FC-344A-4197-8DE7-BE7D3BED9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05D739-5FEB-4C72-A4A7-C0B248CCE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BF7FE5-F50D-42BB-99DD-7350AEAB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442258-53BB-400C-BF9A-FCE424D3C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65E24E-FD8F-4A16-BB67-7820FA09A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A7C7B-A89F-4CB1-B370-F12D8B264A8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19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50118C-BEF1-425F-A7DF-280717185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280E46-CFF4-4E87-A2D0-4012618F1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83A3E0-D855-4CAF-9BC6-7FB9ACCF3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DD8157-C083-4A46-BCC3-2BACCADEA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F96DAF-46FE-4DB5-9ACF-975BB18EF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A7C7B-A89F-4CB1-B370-F12D8B264A8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91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14DEC6-6BC4-4BA9-AC6B-3F39EF79B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270E0-4077-404C-B2E1-35DAAA2EB6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DD6AD5-3FA1-4D06-8406-8A9C51579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0D29CF-5DBC-4B92-983A-7874764E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11/29/2019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0F895E-EEF3-4798-9E9E-EAF2304C1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CEAB90-F3DF-4D99-A5F1-69CC71702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A7C7B-A89F-4CB1-B370-F12D8B264A8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28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21763B-578E-43FC-ADE7-D4F3788AA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CDE37D-969B-4BDA-A819-0E4808467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6F93E2-46B6-4832-8BC6-7D0DEA42D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8C810A-DD55-4AC2-A521-889CEBBC7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9CC6EBD-AC4F-469E-9ED9-B42E19B55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5C60E8B-05F3-4156-A252-FA1EA36F1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11/29/2019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407E53F-EBC1-4AF5-9EA7-71F34E861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28E9E7E-AE38-4D9A-BF10-22608630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A7C7B-A89F-4CB1-B370-F12D8B264A8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3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B8F721-4F42-4732-9375-8E1C86764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417539E-5494-427C-886C-A2C20657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11/29/2019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4908E0-05DD-4032-90A2-EFD9ED43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AF0754-3718-4A80-AE9A-0DBD361E3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A7C7B-A89F-4CB1-B370-F12D8B264A8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59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E1AC2E4-14B2-4D3D-A388-50167FDF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11/29/2019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1325C95-03DF-4E6A-997F-B4EBCC41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3984A8-0EA6-4E26-BAF3-39C43C86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A7C7B-A89F-4CB1-B370-F12D8B264A8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2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0EB2B3-2345-4191-93B7-4102533D5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E9922B-9BAF-4F32-BB60-C2F4432DE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9B59098-96EE-4AED-AD95-090FF9AC1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31A8F9-D1E1-4160-B8CA-F7BE2FA32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11/29/2019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A13A22-A46B-4ACA-8859-48EED033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84F841-F042-4039-AF65-4D2CB4A4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A7C7B-A89F-4CB1-B370-F12D8B264A8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97B8A6-2DB5-4097-80A8-A20424EBA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FA7FCE0-B34D-4957-8F2D-9441E4E5D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19BF55E-8A31-4411-9B71-7F51819F6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33FC7F-FDDE-4A6E-A9FA-EC34D3BB5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11/29/2019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014894-2E35-4116-B422-7208901F1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F1F2A0-6590-4AE1-A70F-99B449FE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A7C7B-A89F-4CB1-B370-F12D8B264A8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93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574A032-C133-47EA-B263-37C602234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2BC351-EAFB-4E7E-9C5B-01E7FA78C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C52015-7187-4302-B1F7-FE8534D6F1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11/29/2019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41868C-4D0A-4729-A357-F8F65FA15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45658D-6EF6-4910-ABDE-5D8730651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A7C7B-A89F-4CB1-B370-F12D8B264A8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2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F977CA-B861-48C4-8C49-ACEDBD60E3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Cérémonie</a:t>
            </a:r>
            <a:r>
              <a:rPr lang="en-US" dirty="0"/>
              <a:t> de remise du prix </a:t>
            </a:r>
            <a:r>
              <a:rPr lang="en-US" dirty="0" err="1"/>
              <a:t>Lagarrigue</a:t>
            </a:r>
            <a:r>
              <a:rPr lang="en-US" dirty="0"/>
              <a:t> à Michel Spiro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4A39116-3775-4C04-AE26-3DBD6BD6E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Gilles Cohen-Tannoudji</a:t>
            </a:r>
          </a:p>
          <a:p>
            <a:r>
              <a:rPr lang="en-US" dirty="0"/>
              <a:t>29/11/2019</a:t>
            </a:r>
          </a:p>
        </p:txBody>
      </p:sp>
    </p:spTree>
    <p:extLst>
      <p:ext uri="{BB962C8B-B14F-4D97-AF65-F5344CB8AC3E}">
        <p14:creationId xmlns:p14="http://schemas.microsoft.com/office/powerpoint/2010/main" val="920271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0AFA6ED-3100-4E90-A5B6-EC19D0DC1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6747785-5881-44D0-93E2-0393A2B9F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11/29/2019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F32664-3A5E-46FE-8E84-AA78BD1B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DF443F-4AE4-43F7-81C9-A0B855C5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A7C7B-A89F-4CB1-B370-F12D8B264A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34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CD2B09A-C480-43D1-9BEF-25E5B3CAC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591" y="588362"/>
            <a:ext cx="3020083" cy="50257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0E2835-1B84-4F43-A055-273BBCEE4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903" y="458001"/>
            <a:ext cx="3536413" cy="5347485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741466-B541-4A21-88F8-95A3B0F34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11/29/2019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4B9F756-75EF-474E-9788-FA506CC46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345672-B60C-47F3-9EF2-58B78148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A7C7B-A89F-4CB1-B370-F12D8B264A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68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1B22726-2857-4A2E-A309-47E004A76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203" y="193155"/>
            <a:ext cx="3916734" cy="6471690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295CA76-61D9-4CE5-9025-01CDAF03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11/29/2019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72E4D2-E0C4-4328-A89C-F985C33C2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5A0EB9-4476-43E2-A8A5-5DF41F0D4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A7C7B-A89F-4CB1-B370-F12D8B264A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04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786AE81-CAC1-4210-930E-687060231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286" y="1355054"/>
            <a:ext cx="3334527" cy="5502945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4EECBE9-102C-4E09-BB43-4CF80E61B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11/29/2019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1874645-5EB1-4A0F-AE5F-04B1044A9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DDB87E-753B-498C-953B-3CD99B248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A7C7B-A89F-4CB1-B370-F12D8B264A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2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AD77F8F-98A4-473E-B1DF-20A96E97E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583" y="1111348"/>
            <a:ext cx="3419999" cy="505733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6AA496-8B0E-402C-8A4A-728001661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582" y="1111349"/>
            <a:ext cx="3373702" cy="505733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9CF8B0-1B1A-41BC-A248-B5D156D43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A20A0D-97F8-45DC-AB63-2C020E6C8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E5C9D9-1921-4B55-AB8F-347222F7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A7C7B-A89F-4CB1-B370-F12D8B264A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3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F89EA4E-17D9-42E0-B4AA-929C7DBE4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984" y="581064"/>
            <a:ext cx="3674045" cy="6030751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83C49B0-A00C-4270-950F-A69A0328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11/29/2019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E9EEB83-5F1B-45A7-B973-E8EA7AF47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131C93-2241-4749-9585-D0E138B3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A7C7B-A89F-4CB1-B370-F12D8B264A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64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85E6A9F-0835-44F4-99A0-1722B3D25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180" y="1171743"/>
            <a:ext cx="3168235" cy="532306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FD61291-DB25-49A8-9E8E-3BB61C1B8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585" y="1171743"/>
            <a:ext cx="3296529" cy="5222121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5CA8CD-4959-43DD-A35A-DE91AC6A2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8B166E-3018-42D0-B38E-13F78B6F5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 Michel Spiro pour le prix Lagarrigue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7198A5-E032-4258-858D-DD130080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A7C7B-A89F-4CB1-B370-F12D8B264A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89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2261898" y="842746"/>
            <a:ext cx="7668204" cy="4458463"/>
            <a:chOff x="288172" y="368253"/>
            <a:chExt cx="8567656" cy="5172509"/>
          </a:xfrm>
        </p:grpSpPr>
        <p:sp>
          <p:nvSpPr>
            <p:cNvPr id="6" name="Ellipse 5"/>
            <p:cNvSpPr/>
            <p:nvPr/>
          </p:nvSpPr>
          <p:spPr>
            <a:xfrm>
              <a:off x="2587083" y="1480163"/>
              <a:ext cx="2609386" cy="25675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7" name="Ellipse 6"/>
            <p:cNvSpPr/>
            <p:nvPr/>
          </p:nvSpPr>
          <p:spPr>
            <a:xfrm>
              <a:off x="4471639" y="1480163"/>
              <a:ext cx="2609386" cy="25675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8" name="Ellipse 7"/>
            <p:cNvSpPr/>
            <p:nvPr/>
          </p:nvSpPr>
          <p:spPr>
            <a:xfrm>
              <a:off x="3512634" y="2973194"/>
              <a:ext cx="2609386" cy="25675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9" name="ZoneTexte 4"/>
            <p:cNvSpPr txBox="1"/>
            <p:nvPr/>
          </p:nvSpPr>
          <p:spPr>
            <a:xfrm>
              <a:off x="3299008" y="1999393"/>
              <a:ext cx="635620" cy="34814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350" b="1" dirty="0">
                  <a:solidFill>
                    <a:srgbClr val="FF0000"/>
                  </a:solidFill>
                  <a:latin typeface="MT Extra" panose="05050102010205020202" pitchFamily="18" charset="2"/>
                </a:rPr>
                <a:t>h </a:t>
              </a:r>
              <a:r>
                <a:rPr lang="fr-FR" sz="1350" b="1" i="1" dirty="0">
                  <a:solidFill>
                    <a:srgbClr val="FF0000"/>
                  </a:solidFill>
                </a:rPr>
                <a:t>c</a:t>
              </a:r>
              <a:endParaRPr lang="en-US" sz="1350" b="1" dirty="0">
                <a:solidFill>
                  <a:srgbClr val="FF0000"/>
                </a:solidFill>
                <a:latin typeface="MT Extra" panose="05050102010205020202" pitchFamily="18" charset="2"/>
              </a:endParaRPr>
            </a:p>
          </p:txBody>
        </p:sp>
        <p:sp>
          <p:nvSpPr>
            <p:cNvPr id="10" name="ZoneTexte 7"/>
            <p:cNvSpPr txBox="1"/>
            <p:nvPr/>
          </p:nvSpPr>
          <p:spPr>
            <a:xfrm>
              <a:off x="5485186" y="2022838"/>
              <a:ext cx="635620" cy="34814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350" b="1" i="1" dirty="0">
                  <a:solidFill>
                    <a:srgbClr val="FF0000"/>
                  </a:solidFill>
                </a:rPr>
                <a:t>G</a:t>
              </a:r>
              <a:r>
                <a:rPr lang="fr-FR" sz="1350" b="1" dirty="0">
                  <a:solidFill>
                    <a:srgbClr val="FF0000"/>
                  </a:solidFill>
                  <a:latin typeface="MT Extra" panose="05050102010205020202" pitchFamily="18" charset="2"/>
                </a:rPr>
                <a:t> </a:t>
              </a:r>
              <a:r>
                <a:rPr lang="fr-FR" sz="1350" b="1" dirty="0">
                  <a:solidFill>
                    <a:srgbClr val="FF0000"/>
                  </a:solidFill>
                </a:rPr>
                <a:t> </a:t>
              </a:r>
              <a:r>
                <a:rPr lang="fr-FR" sz="1350" b="1" i="1" dirty="0">
                  <a:solidFill>
                    <a:srgbClr val="FF0000"/>
                  </a:solidFill>
                </a:rPr>
                <a:t>c</a:t>
              </a:r>
              <a:endParaRPr lang="en-US" sz="1350" b="1" dirty="0">
                <a:solidFill>
                  <a:srgbClr val="FF0000"/>
                </a:solidFill>
                <a:latin typeface="MT Extra" panose="05050102010205020202" pitchFamily="18" charset="2"/>
              </a:endParaRPr>
            </a:p>
          </p:txBody>
        </p:sp>
        <p:sp>
          <p:nvSpPr>
            <p:cNvPr id="11" name="ZoneTexte 9"/>
            <p:cNvSpPr txBox="1"/>
            <p:nvPr/>
          </p:nvSpPr>
          <p:spPr>
            <a:xfrm>
              <a:off x="3820224" y="4256978"/>
              <a:ext cx="2124307" cy="607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 dirty="0">
                  <a:solidFill>
                    <a:srgbClr val="FF0000"/>
                  </a:solidFill>
                </a:rPr>
                <a:t>Thermodynamique d’intrication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ZoneTexte 10"/>
            <p:cNvSpPr txBox="1"/>
            <p:nvPr/>
          </p:nvSpPr>
          <p:spPr>
            <a:xfrm>
              <a:off x="4499517" y="4889827"/>
              <a:ext cx="635620" cy="34814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350" b="1" dirty="0">
                  <a:solidFill>
                    <a:srgbClr val="FF0000"/>
                  </a:solidFill>
                  <a:latin typeface="MT Extra" panose="05050102010205020202" pitchFamily="18" charset="2"/>
                </a:rPr>
                <a:t>h </a:t>
              </a:r>
              <a:r>
                <a:rPr lang="fr-FR" sz="1350" b="1" dirty="0">
                  <a:solidFill>
                    <a:srgbClr val="FF0000"/>
                  </a:solidFill>
                </a:rPr>
                <a:t> </a:t>
              </a:r>
              <a:r>
                <a:rPr lang="fr-FR" sz="1350" b="1" i="1" dirty="0">
                  <a:solidFill>
                    <a:srgbClr val="FF0000"/>
                  </a:solidFill>
                </a:rPr>
                <a:t>k</a:t>
              </a:r>
              <a:endParaRPr lang="en-US" sz="1350" b="1" dirty="0">
                <a:solidFill>
                  <a:srgbClr val="FF0000"/>
                </a:solidFill>
                <a:latin typeface="MT Extra" panose="05050102010205020202" pitchFamily="18" charset="2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642770" y="3027061"/>
              <a:ext cx="354051" cy="34814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35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 </a:t>
              </a:r>
              <a:endParaRPr lang="en-US" sz="135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ZoneTexte 16"/>
            <p:cNvSpPr txBox="1"/>
            <p:nvPr/>
          </p:nvSpPr>
          <p:spPr>
            <a:xfrm>
              <a:off x="288172" y="4305355"/>
              <a:ext cx="2562357" cy="60701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 dirty="0"/>
                <a:t>Modèle standard de la physique des particules</a:t>
              </a:r>
              <a:endParaRPr lang="en-US" sz="1400" b="1" dirty="0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flipV="1">
              <a:off x="2850529" y="3703639"/>
              <a:ext cx="1326996" cy="6017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8"/>
            <p:cNvSpPr txBox="1"/>
            <p:nvPr/>
          </p:nvSpPr>
          <p:spPr>
            <a:xfrm>
              <a:off x="6293471" y="4152957"/>
              <a:ext cx="2562357" cy="60701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 dirty="0"/>
                <a:t>Nouveau modèle standard de la cosmologie (</a:t>
              </a:r>
              <a:r>
                <a:rPr lang="fr-FR" sz="14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r>
                <a:rPr lang="fr-FR" sz="1400" b="1" dirty="0">
                  <a:solidFill>
                    <a:srgbClr val="FF0000"/>
                  </a:solidFill>
                </a:rPr>
                <a:t>CDM</a:t>
              </a:r>
              <a:r>
                <a:rPr lang="fr-FR" sz="1400" b="1" dirty="0"/>
                <a:t>)</a:t>
              </a:r>
              <a:endParaRPr lang="en-US" sz="1400" b="1" dirty="0"/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 flipH="1" flipV="1">
              <a:off x="5426462" y="3551240"/>
              <a:ext cx="867009" cy="6017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20"/>
            <p:cNvSpPr txBox="1"/>
            <p:nvPr/>
          </p:nvSpPr>
          <p:spPr>
            <a:xfrm>
              <a:off x="7200720" y="3504237"/>
              <a:ext cx="1512567" cy="60701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 dirty="0"/>
                <a:t>Gravité quantique</a:t>
              </a:r>
              <a:endParaRPr lang="en-US" sz="1400" b="1" dirty="0"/>
            </a:p>
          </p:txBody>
        </p:sp>
        <p:cxnSp>
          <p:nvCxnSpPr>
            <p:cNvPr id="19" name="Connecteur droit avec flèche 18"/>
            <p:cNvCxnSpPr/>
            <p:nvPr/>
          </p:nvCxnSpPr>
          <p:spPr>
            <a:xfrm flipH="1" flipV="1">
              <a:off x="4884160" y="3438919"/>
              <a:ext cx="2321636" cy="1846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22"/>
            <p:cNvSpPr txBox="1"/>
            <p:nvPr/>
          </p:nvSpPr>
          <p:spPr>
            <a:xfrm rot="21392416">
              <a:off x="4590011" y="3271570"/>
              <a:ext cx="501805" cy="42848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b="1" dirty="0"/>
                <a:t>?</a:t>
              </a:r>
            </a:p>
          </p:txBody>
        </p:sp>
        <p:sp>
          <p:nvSpPr>
            <p:cNvPr id="21" name="ZoneTexte 23"/>
            <p:cNvSpPr txBox="1"/>
            <p:nvPr/>
          </p:nvSpPr>
          <p:spPr>
            <a:xfrm>
              <a:off x="3535747" y="368253"/>
              <a:ext cx="2562357" cy="60701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 dirty="0"/>
                <a:t>Physique au-delà des modèles standards</a:t>
              </a:r>
              <a:endParaRPr lang="en-US" sz="1400" b="1" dirty="0"/>
            </a:p>
          </p:txBody>
        </p:sp>
        <p:cxnSp>
          <p:nvCxnSpPr>
            <p:cNvPr id="22" name="Connecteur droit avec flèche 21"/>
            <p:cNvCxnSpPr>
              <a:stCxn id="21" idx="2"/>
            </p:cNvCxnSpPr>
            <p:nvPr/>
          </p:nvCxnSpPr>
          <p:spPr>
            <a:xfrm>
              <a:off x="4816926" y="975269"/>
              <a:ext cx="23988" cy="135243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5"/>
            <p:cNvSpPr txBox="1"/>
            <p:nvPr/>
          </p:nvSpPr>
          <p:spPr>
            <a:xfrm>
              <a:off x="4590011" y="2386324"/>
              <a:ext cx="501805" cy="42848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b="1" dirty="0"/>
                <a:t>?</a:t>
              </a:r>
            </a:p>
          </p:txBody>
        </p:sp>
        <p:sp>
          <p:nvSpPr>
            <p:cNvPr id="24" name="ZoneTexte 26"/>
            <p:cNvSpPr txBox="1"/>
            <p:nvPr/>
          </p:nvSpPr>
          <p:spPr>
            <a:xfrm>
              <a:off x="5153399" y="2533114"/>
              <a:ext cx="1488688" cy="607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 dirty="0"/>
                <a:t>Relativité générale</a:t>
              </a:r>
              <a:endParaRPr lang="en-US" sz="1400" b="1" dirty="0"/>
            </a:p>
          </p:txBody>
        </p:sp>
        <p:sp>
          <p:nvSpPr>
            <p:cNvPr id="25" name="ZoneTexte 28"/>
            <p:cNvSpPr txBox="1"/>
            <p:nvPr/>
          </p:nvSpPr>
          <p:spPr>
            <a:xfrm>
              <a:off x="2782621" y="2385935"/>
              <a:ext cx="1488688" cy="856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 dirty="0"/>
                <a:t>Théorie quantique des champs</a:t>
              </a:r>
              <a:endParaRPr lang="en-US" sz="1400" b="1" dirty="0"/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4079776" y="566124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Vers  un nouveau palier des connaissances 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7824192" y="188641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D’après GC-T et Michel Spiro, </a:t>
            </a:r>
            <a:r>
              <a:rPr lang="fr-FR" b="1" i="1" dirty="0">
                <a:solidFill>
                  <a:srgbClr val="0070C0"/>
                </a:solidFill>
              </a:rPr>
              <a:t>relativité et quanta: une nouvelle révolution scientifique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26" name="Espace réservé de la date 25">
            <a:extLst>
              <a:ext uri="{FF2B5EF4-FFF2-40B4-BE49-F238E27FC236}">
                <a16:creationId xmlns:a16="http://schemas.microsoft.com/office/drawing/2014/main" id="{70C60354-45E1-4D6D-8D68-A4796559D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11/29/2019</a:t>
            </a:r>
            <a:endParaRPr lang="fr-FR"/>
          </a:p>
        </p:txBody>
      </p:sp>
      <p:sp>
        <p:nvSpPr>
          <p:cNvPr id="29" name="Espace réservé du pied de page 28">
            <a:extLst>
              <a:ext uri="{FF2B5EF4-FFF2-40B4-BE49-F238E27FC236}">
                <a16:creationId xmlns:a16="http://schemas.microsoft.com/office/drawing/2014/main" id="{895928B0-86EB-4AD7-A11D-A4469058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 Michel Spiro pour le prix Lagarrigue</a:t>
            </a:r>
          </a:p>
        </p:txBody>
      </p:sp>
      <p:sp>
        <p:nvSpPr>
          <p:cNvPr id="30" name="Espace réservé du numéro de diapositive 29">
            <a:extLst>
              <a:ext uri="{FF2B5EF4-FFF2-40B4-BE49-F238E27FC236}">
                <a16:creationId xmlns:a16="http://schemas.microsoft.com/office/drawing/2014/main" id="{D747B9DB-0DF4-456A-842D-2800E08E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10A09-ED7E-44E8-865F-0962C4C1DB9F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3582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287</Words>
  <Application>Microsoft Office PowerPoint</Application>
  <PresentationFormat>Grand écran</PresentationFormat>
  <Paragraphs>62</Paragraphs>
  <Slides>9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MT Extra</vt:lpstr>
      <vt:lpstr>Symbol</vt:lpstr>
      <vt:lpstr>Thème Office</vt:lpstr>
      <vt:lpstr>Cérémonie de remise du prix Lagarrigue à Michel Spiro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Prix Lagarrigue</dc:title>
  <dc:creator>Gilles COHEN-TANNOUDJI</dc:creator>
  <cp:lastModifiedBy>Gilles COHEN-TANNOUDJI</cp:lastModifiedBy>
  <cp:revision>9</cp:revision>
  <dcterms:created xsi:type="dcterms:W3CDTF">2019-11-19T16:12:42Z</dcterms:created>
  <dcterms:modified xsi:type="dcterms:W3CDTF">2019-11-28T20:29:50Z</dcterms:modified>
</cp:coreProperties>
</file>