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1" r:id="rId4"/>
    <p:sldId id="312" r:id="rId5"/>
    <p:sldId id="323" r:id="rId6"/>
    <p:sldId id="335" r:id="rId7"/>
    <p:sldId id="336" r:id="rId8"/>
    <p:sldId id="319" r:id="rId9"/>
    <p:sldId id="333" r:id="rId10"/>
    <p:sldId id="321" r:id="rId11"/>
    <p:sldId id="320" r:id="rId12"/>
    <p:sldId id="291" r:id="rId13"/>
    <p:sldId id="328" r:id="rId14"/>
    <p:sldId id="330" r:id="rId15"/>
    <p:sldId id="329" r:id="rId16"/>
    <p:sldId id="315" r:id="rId17"/>
    <p:sldId id="314" r:id="rId18"/>
    <p:sldId id="316" r:id="rId19"/>
    <p:sldId id="324" r:id="rId20"/>
    <p:sldId id="326" r:id="rId21"/>
    <p:sldId id="332" r:id="rId22"/>
    <p:sldId id="325" r:id="rId23"/>
    <p:sldId id="327" r:id="rId24"/>
    <p:sldId id="282" r:id="rId25"/>
    <p:sldId id="304" r:id="rId26"/>
    <p:sldId id="308" r:id="rId27"/>
    <p:sldId id="322" r:id="rId28"/>
    <p:sldId id="310" r:id="rId29"/>
    <p:sldId id="317" r:id="rId30"/>
    <p:sldId id="334" r:id="rId31"/>
    <p:sldId id="306" r:id="rId32"/>
    <p:sldId id="30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0000FF"/>
    <a:srgbClr val="3333CC"/>
    <a:srgbClr val="FF9900"/>
    <a:srgbClr val="FFFF00"/>
    <a:srgbClr val="009900"/>
    <a:srgbClr val="33CC3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4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9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5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4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0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9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57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349E-515B-482A-837B-B0568A32A6E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EDE1-E107-40F1-ABDD-B488ADE43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4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wmf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12160" y="6525344"/>
            <a:ext cx="2708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Cooper Black" panose="0208090404030B020404" pitchFamily="18" charset="0"/>
              </a:rPr>
              <a:t>D. Vignaud      29 </a:t>
            </a:r>
            <a:r>
              <a:rPr lang="fr-FR" sz="1200" b="1" dirty="0" err="1" smtClean="0">
                <a:latin typeface="Cooper Black" panose="0208090404030B020404" pitchFamily="18" charset="0"/>
              </a:rPr>
              <a:t>November</a:t>
            </a:r>
            <a:r>
              <a:rPr lang="fr-FR" sz="1200" b="1" dirty="0" smtClean="0">
                <a:latin typeface="Cooper Black" panose="0208090404030B020404" pitchFamily="18" charset="0"/>
              </a:rPr>
              <a:t> 2019</a:t>
            </a:r>
            <a:endParaRPr lang="fr-FR" sz="1200" b="1" dirty="0">
              <a:latin typeface="Cooper Black" panose="0208090404030B0204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74049" y="3284984"/>
            <a:ext cx="5229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latin typeface="Cooper Black" panose="0208090404030B020404" pitchFamily="18" charset="0"/>
              </a:rPr>
              <a:t>1984 - …</a:t>
            </a:r>
          </a:p>
          <a:p>
            <a:pPr algn="ctr"/>
            <a:r>
              <a:rPr lang="fr-FR" sz="3200" dirty="0" smtClean="0">
                <a:latin typeface="Cooper Black" panose="0208090404030B020404" pitchFamily="18" charset="0"/>
              </a:rPr>
              <a:t>L’aventure de GALLEX </a:t>
            </a:r>
          </a:p>
          <a:p>
            <a:pPr algn="ctr"/>
            <a:r>
              <a:rPr lang="fr-FR" sz="3200" dirty="0" smtClean="0">
                <a:latin typeface="Cooper Black" panose="0208090404030B020404" pitchFamily="18" charset="0"/>
              </a:rPr>
              <a:t>et des neutrinos solaires</a:t>
            </a:r>
            <a:endParaRPr lang="fr-FR" sz="3200" dirty="0">
              <a:latin typeface="Cooper Black" panose="0208090404030B020404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640458" y="-315416"/>
            <a:ext cx="3612062" cy="2880320"/>
            <a:chOff x="2613617" y="2924944"/>
            <a:chExt cx="3830591" cy="3085527"/>
          </a:xfrm>
        </p:grpSpPr>
        <p:pic>
          <p:nvPicPr>
            <p:cNvPr id="1026" name="Picture 2" descr="Couronne de Laurier or, vector — Image vectorielle #127825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17" y="2924944"/>
              <a:ext cx="3830591" cy="308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853" y="3501008"/>
              <a:ext cx="1134203" cy="1474465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22" y="0"/>
            <a:ext cx="2469266" cy="2031305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691681" y="3140968"/>
            <a:ext cx="5616624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6761"/>
            <a:ext cx="3084682" cy="6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11150" y="276225"/>
            <a:ext cx="8750300" cy="6527800"/>
            <a:chOff x="311150" y="276225"/>
            <a:chExt cx="8750300" cy="6527800"/>
          </a:xfrm>
        </p:grpSpPr>
        <p:pic>
          <p:nvPicPr>
            <p:cNvPr id="3" name="Picture 2" descr="37cldetect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413" y="1003300"/>
              <a:ext cx="3133725" cy="405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447800" y="1069975"/>
              <a:ext cx="1676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FF66"/>
                  </a:solidFill>
                  <a:latin typeface="Comic Sans MS" pitchFamily="66" charset="0"/>
                </a:rPr>
                <a:t>1970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FF66"/>
                  </a:solidFill>
                  <a:latin typeface="Comic Sans MS" pitchFamily="66" charset="0"/>
                </a:rPr>
                <a:t>le détecteur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23850" y="5168900"/>
              <a:ext cx="4752975" cy="15494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11150" y="5165725"/>
              <a:ext cx="3783013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800" b="1" dirty="0" err="1">
                  <a:latin typeface="Comic Sans MS" pitchFamily="66" charset="0"/>
                </a:rPr>
                <a:t>Homestake</a:t>
              </a:r>
              <a:r>
                <a:rPr lang="fr-FR" altLang="fr-FR" sz="1800" b="1" dirty="0">
                  <a:latin typeface="Comic Sans MS" pitchFamily="66" charset="0"/>
                </a:rPr>
                <a:t> mine (South Dakota)</a:t>
              </a:r>
            </a:p>
            <a:p>
              <a:pPr algn="ctr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800" b="1" dirty="0">
                  <a:latin typeface="Comic Sans MS" pitchFamily="66" charset="0"/>
                </a:rPr>
                <a:t>600 </a:t>
              </a:r>
              <a:r>
                <a:rPr lang="fr-FR" altLang="fr-FR" sz="1800" b="1" dirty="0" smtClean="0">
                  <a:latin typeface="Comic Sans MS" pitchFamily="66" charset="0"/>
                </a:rPr>
                <a:t>tonnes de </a:t>
              </a:r>
              <a:r>
                <a:rPr lang="fr-FR" altLang="fr-FR" sz="1800" b="1" dirty="0">
                  <a:latin typeface="Comic Sans MS" pitchFamily="66" charset="0"/>
                </a:rPr>
                <a:t>C</a:t>
              </a:r>
              <a:r>
                <a:rPr lang="fr-FR" altLang="fr-FR" sz="1800" b="1" baseline="-25000" dirty="0">
                  <a:latin typeface="Comic Sans MS" pitchFamily="66" charset="0"/>
                </a:rPr>
                <a:t>2</a:t>
              </a:r>
              <a:r>
                <a:rPr lang="fr-FR" altLang="fr-FR" sz="1800" b="1" dirty="0">
                  <a:latin typeface="Comic Sans MS" pitchFamily="66" charset="0"/>
                </a:rPr>
                <a:t>Cl</a:t>
              </a:r>
              <a:r>
                <a:rPr lang="fr-FR" altLang="fr-FR" sz="1800" b="1" baseline="-25000" dirty="0">
                  <a:latin typeface="Comic Sans MS" pitchFamily="66" charset="0"/>
                </a:rPr>
                <a:t>4</a:t>
              </a:r>
              <a:endParaRPr lang="fr-FR" altLang="fr-FR" sz="1800" b="1" dirty="0">
                <a:latin typeface="Comic Sans MS" pitchFamily="66" charset="0"/>
              </a:endParaRPr>
            </a:p>
            <a:p>
              <a:pPr algn="ctr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800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altLang="fr-FR" sz="1800" b="1" baseline="-25000" dirty="0">
                  <a:solidFill>
                    <a:srgbClr val="FF0000"/>
                  </a:solidFill>
                  <a:latin typeface="Comic Sans MS" pitchFamily="66" charset="0"/>
                </a:rPr>
                <a:t>e</a:t>
              </a:r>
              <a:r>
                <a:rPr lang="fr-FR" altLang="fr-FR" sz="1800" b="1" dirty="0">
                  <a:solidFill>
                    <a:srgbClr val="FF0000"/>
                  </a:solidFill>
                  <a:latin typeface="Comic Sans MS" pitchFamily="66" charset="0"/>
                </a:rPr>
                <a:t> + </a:t>
              </a:r>
              <a:r>
                <a:rPr lang="fr-FR" altLang="fr-FR" sz="1800" b="1" baseline="30000" dirty="0">
                  <a:solidFill>
                    <a:srgbClr val="FF0000"/>
                  </a:solidFill>
                  <a:latin typeface="Comic Sans MS" pitchFamily="66" charset="0"/>
                </a:rPr>
                <a:t>37</a:t>
              </a:r>
              <a:r>
                <a:rPr lang="fr-FR" altLang="fr-FR" sz="1800" b="1" dirty="0">
                  <a:solidFill>
                    <a:srgbClr val="FF0000"/>
                  </a:solidFill>
                  <a:latin typeface="Comic Sans MS" pitchFamily="66" charset="0"/>
                </a:rPr>
                <a:t>Cl </a:t>
              </a:r>
              <a:r>
                <a:rPr lang="fr-FR" altLang="fr-FR" sz="1800" b="1" dirty="0">
                  <a:solidFill>
                    <a:srgbClr val="FF0000"/>
                  </a:solidFill>
                  <a:latin typeface="Symbol" pitchFamily="18" charset="2"/>
                </a:rPr>
                <a:t>®</a:t>
              </a:r>
              <a:r>
                <a:rPr lang="fr-FR" altLang="fr-FR" sz="1800" b="1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fr-FR" altLang="fr-FR" sz="1800" b="1" baseline="30000" dirty="0">
                  <a:solidFill>
                    <a:srgbClr val="FF0000"/>
                  </a:solidFill>
                  <a:latin typeface="Comic Sans MS" pitchFamily="66" charset="0"/>
                </a:rPr>
                <a:t>37</a:t>
              </a:r>
              <a:r>
                <a:rPr lang="fr-FR" altLang="fr-FR" sz="1800" b="1" dirty="0">
                  <a:solidFill>
                    <a:srgbClr val="FF0000"/>
                  </a:solidFill>
                  <a:latin typeface="Comic Sans MS" pitchFamily="66" charset="0"/>
                </a:rPr>
                <a:t>Ar + e</a:t>
              </a:r>
              <a:r>
                <a:rPr lang="fr-FR" altLang="fr-FR" sz="1800" b="1" baseline="30000" dirty="0">
                  <a:solidFill>
                    <a:srgbClr val="FF0000"/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619375" y="6200775"/>
              <a:ext cx="342900" cy="200025"/>
            </a:xfrm>
            <a:custGeom>
              <a:avLst/>
              <a:gdLst>
                <a:gd name="T0" fmla="*/ 0 w 234"/>
                <a:gd name="T1" fmla="*/ 0 h 126"/>
                <a:gd name="T2" fmla="*/ 0 w 234"/>
                <a:gd name="T3" fmla="*/ 2147483647 h 126"/>
                <a:gd name="T4" fmla="*/ 2147483647 w 234"/>
                <a:gd name="T5" fmla="*/ 2147483647 h 126"/>
                <a:gd name="T6" fmla="*/ 0 60000 65536"/>
                <a:gd name="T7" fmla="*/ 0 60000 65536"/>
                <a:gd name="T8" fmla="*/ 0 60000 65536"/>
                <a:gd name="T9" fmla="*/ 0 w 234"/>
                <a:gd name="T10" fmla="*/ 0 h 126"/>
                <a:gd name="T11" fmla="*/ 234 w 23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126">
                  <a:moveTo>
                    <a:pt x="0" y="0"/>
                  </a:moveTo>
                  <a:lnTo>
                    <a:pt x="0" y="126"/>
                  </a:lnTo>
                  <a:lnTo>
                    <a:pt x="234" y="12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044825" y="6213475"/>
              <a:ext cx="2016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 baseline="30000">
                  <a:latin typeface="Comic Sans MS" pitchFamily="66" charset="0"/>
                </a:rPr>
                <a:t>37</a:t>
              </a:r>
              <a:r>
                <a:rPr lang="fr-FR" altLang="fr-FR" sz="1800" b="1">
                  <a:latin typeface="Comic Sans MS" pitchFamily="66" charset="0"/>
                </a:rPr>
                <a:t>Cl  (T</a:t>
              </a:r>
              <a:r>
                <a:rPr lang="fr-FR" altLang="fr-FR" sz="1800" b="1" baseline="-25000">
                  <a:latin typeface="Comic Sans MS" pitchFamily="66" charset="0"/>
                </a:rPr>
                <a:t>1/2</a:t>
              </a:r>
              <a:r>
                <a:rPr lang="fr-FR" altLang="fr-FR" sz="1800" b="1">
                  <a:latin typeface="Comic Sans MS" pitchFamily="66" charset="0"/>
                </a:rPr>
                <a:t>=35 d)</a:t>
              </a:r>
            </a:p>
          </p:txBody>
        </p:sp>
        <p:sp>
          <p:nvSpPr>
            <p:cNvPr id="9" name="AutoShape 10"/>
            <p:cNvSpPr>
              <a:spLocks noGrp="1" noChangeArrowheads="1"/>
            </p:cNvSpPr>
            <p:nvPr>
              <p:ph type="title"/>
            </p:nvPr>
          </p:nvSpPr>
          <p:spPr>
            <a:xfrm>
              <a:off x="984250" y="276225"/>
              <a:ext cx="7277100" cy="66516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 eaLnBrk="1" hangingPunct="1"/>
              <a:r>
                <a:rPr lang="fr-FR" altLang="fr-FR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L’expérience « pionnière » de Davis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943475" y="1065213"/>
              <a:ext cx="3641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fr-FR" altLang="fr-FR" sz="1400" b="1">
                  <a:solidFill>
                    <a:srgbClr val="339933"/>
                  </a:solidFill>
                  <a:latin typeface="Comic Sans MS" pitchFamily="66" charset="0"/>
                </a:rPr>
                <a:t> Radiochimique</a:t>
              </a:r>
            </a:p>
            <a:p>
              <a:pPr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fr-FR" altLang="fr-FR" sz="1400" b="1">
                  <a:solidFill>
                    <a:srgbClr val="339933"/>
                  </a:solidFill>
                  <a:latin typeface="Comic Sans MS" pitchFamily="66" charset="0"/>
                </a:rPr>
                <a:t> Sensible aux neutrinos Be et B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495925" y="6516688"/>
              <a:ext cx="3565525" cy="287337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omic Sans MS" pitchFamily="66" charset="0"/>
                </a:rPr>
                <a:t>B.T.Cleveland et al., Ap. J. 496 (1998) 505</a:t>
              </a:r>
            </a:p>
          </p:txBody>
        </p:sp>
        <p:grpSp>
          <p:nvGrpSpPr>
            <p:cNvPr id="12" name="Groupe 17"/>
            <p:cNvGrpSpPr>
              <a:grpSpLocks/>
            </p:cNvGrpSpPr>
            <p:nvPr/>
          </p:nvGrpSpPr>
          <p:grpSpPr bwMode="auto">
            <a:xfrm>
              <a:off x="4749800" y="1639888"/>
              <a:ext cx="4035425" cy="3602037"/>
              <a:chOff x="4749800" y="1639126"/>
              <a:chExt cx="4035425" cy="3602799"/>
            </a:xfrm>
          </p:grpSpPr>
          <p:pic>
            <p:nvPicPr>
              <p:cNvPr id="16" name="Picture 3" descr="fg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800" y="1639126"/>
                <a:ext cx="4035425" cy="2774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5757863" y="4587875"/>
                <a:ext cx="2279650" cy="65405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fr-FR" altLang="fr-FR" sz="1800" b="1">
                    <a:solidFill>
                      <a:srgbClr val="FF0000"/>
                    </a:solidFill>
                    <a:latin typeface="Comic Sans MS" pitchFamily="66" charset="0"/>
                  </a:rPr>
                  <a:t>Résultat :</a:t>
                </a:r>
              </a:p>
              <a:p>
                <a:pPr algn="ctr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fr-FR" altLang="fr-FR" sz="1800" b="1">
                    <a:solidFill>
                      <a:srgbClr val="FF0000"/>
                    </a:solidFill>
                    <a:latin typeface="Comic Sans MS" pitchFamily="66" charset="0"/>
                  </a:rPr>
                  <a:t>2.56 </a:t>
                </a:r>
                <a:r>
                  <a:rPr lang="fr-FR" altLang="fr-FR" sz="1800">
                    <a:solidFill>
                      <a:srgbClr val="FF0000"/>
                    </a:solidFill>
                    <a:latin typeface="Comic Sans MS" pitchFamily="66" charset="0"/>
                  </a:rPr>
                  <a:t>±</a:t>
                </a:r>
                <a:r>
                  <a:rPr lang="fr-FR" altLang="fr-FR" sz="1800" b="1">
                    <a:solidFill>
                      <a:srgbClr val="FF0000"/>
                    </a:solidFill>
                    <a:latin typeface="Comic Sans MS" pitchFamily="66" charset="0"/>
                  </a:rPr>
                  <a:t> 0.20 SNU</a:t>
                </a:r>
              </a:p>
            </p:txBody>
          </p:sp>
          <p:cxnSp>
            <p:nvCxnSpPr>
              <p:cNvPr id="18" name="Connecteur droit 15"/>
              <p:cNvCxnSpPr>
                <a:cxnSpLocks noChangeShapeType="1"/>
              </p:cNvCxnSpPr>
              <p:nvPr/>
            </p:nvCxnSpPr>
            <p:spPr bwMode="auto">
              <a:xfrm>
                <a:off x="5245100" y="3225800"/>
                <a:ext cx="3111500" cy="0"/>
              </a:xfrm>
              <a:prstGeom prst="line">
                <a:avLst/>
              </a:prstGeom>
              <a:noFill/>
              <a:ln w="57150" cmpd="tri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e 18"/>
            <p:cNvGrpSpPr>
              <a:grpSpLocks/>
            </p:cNvGrpSpPr>
            <p:nvPr/>
          </p:nvGrpSpPr>
          <p:grpSpPr bwMode="auto">
            <a:xfrm>
              <a:off x="5295900" y="1917700"/>
              <a:ext cx="3111500" cy="4432300"/>
              <a:chOff x="5295900" y="1917700"/>
              <a:chExt cx="3111500" cy="4432300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880100" y="5416550"/>
                <a:ext cx="2125663" cy="933450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fr-FR" altLang="fr-FR" sz="1800" b="1">
                    <a:solidFill>
                      <a:schemeClr val="bg1"/>
                    </a:solidFill>
                    <a:latin typeface="Comic Sans MS" pitchFamily="66" charset="0"/>
                  </a:rPr>
                  <a:t>1/3 des</a:t>
                </a:r>
              </a:p>
              <a:p>
                <a:pPr algn="ctr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fr-FR" altLang="fr-FR" sz="1800" b="1">
                    <a:solidFill>
                      <a:schemeClr val="bg1"/>
                    </a:solidFill>
                    <a:latin typeface="Comic Sans MS" pitchFamily="66" charset="0"/>
                  </a:rPr>
                  <a:t>modèles solaires</a:t>
                </a:r>
              </a:p>
              <a:p>
                <a:pPr algn="ctr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fr-FR" altLang="fr-FR" sz="1800" b="1">
                    <a:solidFill>
                      <a:schemeClr val="bg1"/>
                    </a:solidFill>
                    <a:latin typeface="Comic Sans MS" pitchFamily="66" charset="0"/>
                  </a:rPr>
                  <a:t>(7.6 </a:t>
                </a:r>
                <a:r>
                  <a:rPr lang="fr-FR" altLang="fr-FR" sz="1800">
                    <a:solidFill>
                      <a:schemeClr val="bg1"/>
                    </a:solidFill>
                    <a:latin typeface="Comic Sans MS" pitchFamily="66" charset="0"/>
                  </a:rPr>
                  <a:t>±</a:t>
                </a:r>
                <a:r>
                  <a:rPr lang="fr-FR" altLang="fr-FR" sz="1800" b="1">
                    <a:solidFill>
                      <a:schemeClr val="bg1"/>
                    </a:solidFill>
                    <a:latin typeface="Comic Sans MS" pitchFamily="66" charset="0"/>
                  </a:rPr>
                  <a:t> 1.2 SNU)</a:t>
                </a:r>
                <a:endParaRPr lang="fr-FR" altLang="fr-FR" sz="1800" b="1">
                  <a:solidFill>
                    <a:schemeClr val="hlink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5" name="Connecteur droit 16"/>
              <p:cNvCxnSpPr>
                <a:cxnSpLocks noChangeShapeType="1"/>
              </p:cNvCxnSpPr>
              <p:nvPr/>
            </p:nvCxnSpPr>
            <p:spPr bwMode="auto">
              <a:xfrm>
                <a:off x="5295900" y="1917700"/>
                <a:ext cx="3111500" cy="0"/>
              </a:xfrm>
              <a:prstGeom prst="line">
                <a:avLst/>
              </a:prstGeom>
              <a:noFill/>
              <a:ln w="57150" cmpd="tri" algn="ctr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8309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10413" y="4357688"/>
            <a:ext cx="328612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2198688" y="2036763"/>
            <a:ext cx="1627187" cy="3795712"/>
            <a:chOff x="1385" y="1283"/>
            <a:chExt cx="1025" cy="2391"/>
          </a:xfrm>
        </p:grpSpPr>
        <p:grpSp>
          <p:nvGrpSpPr>
            <p:cNvPr id="124" name="Group 110"/>
            <p:cNvGrpSpPr>
              <a:grpSpLocks/>
            </p:cNvGrpSpPr>
            <p:nvPr/>
          </p:nvGrpSpPr>
          <p:grpSpPr bwMode="auto">
            <a:xfrm>
              <a:off x="1385" y="1283"/>
              <a:ext cx="1025" cy="1331"/>
              <a:chOff x="1385" y="1283"/>
              <a:chExt cx="1025" cy="1331"/>
            </a:xfrm>
          </p:grpSpPr>
          <p:sp>
            <p:nvSpPr>
              <p:cNvPr id="126" name="Rectangle 4"/>
              <p:cNvSpPr>
                <a:spLocks noChangeArrowheads="1"/>
              </p:cNvSpPr>
              <p:nvPr/>
            </p:nvSpPr>
            <p:spPr bwMode="auto">
              <a:xfrm>
                <a:off x="1988" y="1447"/>
                <a:ext cx="247" cy="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rgbClr val="000066"/>
                    </a:solidFill>
                    <a:latin typeface="Times New Roman" pitchFamily="18" charset="0"/>
                  </a:rPr>
                  <a:t>pp</a:t>
                </a:r>
                <a:endParaRPr lang="fr-FR" altLang="fr-FR" sz="2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1385" y="1283"/>
                <a:ext cx="1025" cy="1331"/>
              </a:xfrm>
              <a:custGeom>
                <a:avLst/>
                <a:gdLst>
                  <a:gd name="T0" fmla="*/ 0 w 1069"/>
                  <a:gd name="T1" fmla="*/ 9 h 1405"/>
                  <a:gd name="T2" fmla="*/ 21 w 1069"/>
                  <a:gd name="T3" fmla="*/ 9 h 1405"/>
                  <a:gd name="T4" fmla="*/ 40 w 1069"/>
                  <a:gd name="T5" fmla="*/ 9 h 1405"/>
                  <a:gd name="T6" fmla="*/ 54 w 1069"/>
                  <a:gd name="T7" fmla="*/ 9 h 1405"/>
                  <a:gd name="T8" fmla="*/ 70 w 1069"/>
                  <a:gd name="T9" fmla="*/ 1 h 1405"/>
                  <a:gd name="T10" fmla="*/ 76 w 1069"/>
                  <a:gd name="T11" fmla="*/ 9 h 1405"/>
                  <a:gd name="T12" fmla="*/ 81 w 1069"/>
                  <a:gd name="T13" fmla="*/ 9 h 1405"/>
                  <a:gd name="T14" fmla="*/ 84 w 1069"/>
                  <a:gd name="T15" fmla="*/ 9 h 1405"/>
                  <a:gd name="T16" fmla="*/ 85 w 1069"/>
                  <a:gd name="T17" fmla="*/ 9 h 1405"/>
                  <a:gd name="T18" fmla="*/ 89 w 1069"/>
                  <a:gd name="T19" fmla="*/ 9 h 1405"/>
                  <a:gd name="T20" fmla="*/ 89 w 1069"/>
                  <a:gd name="T21" fmla="*/ 9 h 1405"/>
                  <a:gd name="T22" fmla="*/ 89 w 1069"/>
                  <a:gd name="T23" fmla="*/ 12 h 1405"/>
                  <a:gd name="T24" fmla="*/ 89 w 1069"/>
                  <a:gd name="T25" fmla="*/ 58 h 1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9"/>
                  <a:gd name="T40" fmla="*/ 0 h 1405"/>
                  <a:gd name="T41" fmla="*/ 1069 w 1069"/>
                  <a:gd name="T42" fmla="*/ 1405 h 14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9" h="1405">
                    <a:moveTo>
                      <a:pt x="0" y="129"/>
                    </a:moveTo>
                    <a:cubicBezTo>
                      <a:pt x="79" y="114"/>
                      <a:pt x="158" y="99"/>
                      <a:pt x="236" y="85"/>
                    </a:cubicBezTo>
                    <a:cubicBezTo>
                      <a:pt x="314" y="71"/>
                      <a:pt x="402" y="56"/>
                      <a:pt x="468" y="45"/>
                    </a:cubicBezTo>
                    <a:cubicBezTo>
                      <a:pt x="534" y="34"/>
                      <a:pt x="573" y="24"/>
                      <a:pt x="632" y="17"/>
                    </a:cubicBezTo>
                    <a:cubicBezTo>
                      <a:pt x="691" y="10"/>
                      <a:pt x="774" y="2"/>
                      <a:pt x="820" y="1"/>
                    </a:cubicBezTo>
                    <a:cubicBezTo>
                      <a:pt x="866" y="0"/>
                      <a:pt x="885" y="6"/>
                      <a:pt x="908" y="9"/>
                    </a:cubicBezTo>
                    <a:cubicBezTo>
                      <a:pt x="931" y="12"/>
                      <a:pt x="944" y="10"/>
                      <a:pt x="960" y="17"/>
                    </a:cubicBezTo>
                    <a:cubicBezTo>
                      <a:pt x="976" y="24"/>
                      <a:pt x="991" y="40"/>
                      <a:pt x="1004" y="53"/>
                    </a:cubicBezTo>
                    <a:cubicBezTo>
                      <a:pt x="1017" y="66"/>
                      <a:pt x="1027" y="81"/>
                      <a:pt x="1036" y="97"/>
                    </a:cubicBezTo>
                    <a:cubicBezTo>
                      <a:pt x="1045" y="113"/>
                      <a:pt x="1055" y="135"/>
                      <a:pt x="1060" y="149"/>
                    </a:cubicBezTo>
                    <a:cubicBezTo>
                      <a:pt x="1065" y="163"/>
                      <a:pt x="1067" y="156"/>
                      <a:pt x="1068" y="181"/>
                    </a:cubicBezTo>
                    <a:cubicBezTo>
                      <a:pt x="1069" y="206"/>
                      <a:pt x="1068" y="97"/>
                      <a:pt x="1068" y="301"/>
                    </a:cubicBezTo>
                    <a:cubicBezTo>
                      <a:pt x="1068" y="505"/>
                      <a:pt x="1068" y="955"/>
                      <a:pt x="1068" y="1405"/>
                    </a:cubicBezTo>
                  </a:path>
                </a:pathLst>
              </a:custGeom>
              <a:noFill/>
              <a:ln w="508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2408" y="2617"/>
              <a:ext cx="2" cy="1057"/>
            </a:xfrm>
            <a:custGeom>
              <a:avLst/>
              <a:gdLst>
                <a:gd name="T0" fmla="*/ 0 w 1"/>
                <a:gd name="T1" fmla="*/ 0 h 1116"/>
                <a:gd name="T2" fmla="*/ 0 w 1"/>
                <a:gd name="T3" fmla="*/ 45 h 1116"/>
                <a:gd name="T4" fmla="*/ 0 60000 65536"/>
                <a:gd name="T5" fmla="*/ 0 60000 65536"/>
                <a:gd name="T6" fmla="*/ 0 w 1"/>
                <a:gd name="T7" fmla="*/ 0 h 1116"/>
                <a:gd name="T8" fmla="*/ 1 w 1"/>
                <a:gd name="T9" fmla="*/ 1116 h 1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16">
                  <a:moveTo>
                    <a:pt x="0" y="0"/>
                  </a:moveTo>
                  <a:cubicBezTo>
                    <a:pt x="0" y="0"/>
                    <a:pt x="0" y="558"/>
                    <a:pt x="0" y="1116"/>
                  </a:cubicBezTo>
                </a:path>
              </a:pathLst>
            </a:custGeom>
            <a:noFill/>
            <a:ln w="508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198688" y="4068763"/>
            <a:ext cx="5686425" cy="1758950"/>
            <a:chOff x="1385" y="2563"/>
            <a:chExt cx="3582" cy="1108"/>
          </a:xfrm>
        </p:grpSpPr>
        <p:sp>
          <p:nvSpPr>
            <p:cNvPr id="121" name="Freeform 7"/>
            <p:cNvSpPr>
              <a:spLocks/>
            </p:cNvSpPr>
            <p:nvPr/>
          </p:nvSpPr>
          <p:spPr bwMode="auto">
            <a:xfrm>
              <a:off x="1385" y="2738"/>
              <a:ext cx="1870" cy="493"/>
            </a:xfrm>
            <a:custGeom>
              <a:avLst/>
              <a:gdLst>
                <a:gd name="T0" fmla="*/ 0 w 1949"/>
                <a:gd name="T1" fmla="*/ 20 h 522"/>
                <a:gd name="T2" fmla="*/ 44 w 1949"/>
                <a:gd name="T3" fmla="*/ 14 h 522"/>
                <a:gd name="T4" fmla="*/ 86 w 1949"/>
                <a:gd name="T5" fmla="*/ 9 h 522"/>
                <a:gd name="T6" fmla="*/ 136 w 1949"/>
                <a:gd name="T7" fmla="*/ 9 h 522"/>
                <a:gd name="T8" fmla="*/ 164 w 1949"/>
                <a:gd name="T9" fmla="*/ 8 h 522"/>
                <a:gd name="T10" fmla="*/ 169 w 1949"/>
                <a:gd name="T11" fmla="*/ 0 h 5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9"/>
                <a:gd name="T19" fmla="*/ 0 h 522"/>
                <a:gd name="T20" fmla="*/ 1949 w 1949"/>
                <a:gd name="T21" fmla="*/ 522 h 5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9" h="522">
                  <a:moveTo>
                    <a:pt x="0" y="522"/>
                  </a:moveTo>
                  <a:cubicBezTo>
                    <a:pt x="167" y="472"/>
                    <a:pt x="334" y="422"/>
                    <a:pt x="498" y="375"/>
                  </a:cubicBezTo>
                  <a:cubicBezTo>
                    <a:pt x="662" y="328"/>
                    <a:pt x="807" y="285"/>
                    <a:pt x="984" y="237"/>
                  </a:cubicBezTo>
                  <a:cubicBezTo>
                    <a:pt x="1161" y="189"/>
                    <a:pt x="1413" y="124"/>
                    <a:pt x="1563" y="87"/>
                  </a:cubicBezTo>
                  <a:cubicBezTo>
                    <a:pt x="1713" y="50"/>
                    <a:pt x="1825" y="29"/>
                    <a:pt x="1887" y="15"/>
                  </a:cubicBezTo>
                  <a:cubicBezTo>
                    <a:pt x="1949" y="1"/>
                    <a:pt x="1943" y="0"/>
                    <a:pt x="1938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3254" y="2563"/>
              <a:ext cx="1713" cy="1108"/>
            </a:xfrm>
            <a:custGeom>
              <a:avLst/>
              <a:gdLst>
                <a:gd name="T0" fmla="*/ 0 w 1784"/>
                <a:gd name="T1" fmla="*/ 9 h 1169"/>
                <a:gd name="T2" fmla="*/ 39 w 1784"/>
                <a:gd name="T3" fmla="*/ 9 h 1169"/>
                <a:gd name="T4" fmla="*/ 60 w 1784"/>
                <a:gd name="T5" fmla="*/ 9 h 1169"/>
                <a:gd name="T6" fmla="*/ 89 w 1784"/>
                <a:gd name="T7" fmla="*/ 9 h 1169"/>
                <a:gd name="T8" fmla="*/ 107 w 1784"/>
                <a:gd name="T9" fmla="*/ 1 h 1169"/>
                <a:gd name="T10" fmla="*/ 118 w 1784"/>
                <a:gd name="T11" fmla="*/ 9 h 1169"/>
                <a:gd name="T12" fmla="*/ 127 w 1784"/>
                <a:gd name="T13" fmla="*/ 9 h 1169"/>
                <a:gd name="T14" fmla="*/ 135 w 1784"/>
                <a:gd name="T15" fmla="*/ 9 h 1169"/>
                <a:gd name="T16" fmla="*/ 145 w 1784"/>
                <a:gd name="T17" fmla="*/ 9 h 1169"/>
                <a:gd name="T18" fmla="*/ 151 w 1784"/>
                <a:gd name="T19" fmla="*/ 12 h 1169"/>
                <a:gd name="T20" fmla="*/ 154 w 1784"/>
                <a:gd name="T21" fmla="*/ 18 h 1169"/>
                <a:gd name="T22" fmla="*/ 157 w 1784"/>
                <a:gd name="T23" fmla="*/ 23 h 1169"/>
                <a:gd name="T24" fmla="*/ 159 w 1784"/>
                <a:gd name="T25" fmla="*/ 30 h 1169"/>
                <a:gd name="T26" fmla="*/ 160 w 1784"/>
                <a:gd name="T27" fmla="*/ 36 h 1169"/>
                <a:gd name="T28" fmla="*/ 160 w 1784"/>
                <a:gd name="T29" fmla="*/ 41 h 1169"/>
                <a:gd name="T30" fmla="*/ 162 w 1784"/>
                <a:gd name="T31" fmla="*/ 49 h 1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4"/>
                <a:gd name="T49" fmla="*/ 0 h 1169"/>
                <a:gd name="T50" fmla="*/ 1784 w 1784"/>
                <a:gd name="T51" fmla="*/ 1169 h 1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4" h="1169">
                  <a:moveTo>
                    <a:pt x="0" y="181"/>
                  </a:moveTo>
                  <a:cubicBezTo>
                    <a:pt x="162" y="147"/>
                    <a:pt x="325" y="114"/>
                    <a:pt x="436" y="93"/>
                  </a:cubicBezTo>
                  <a:cubicBezTo>
                    <a:pt x="547" y="72"/>
                    <a:pt x="579" y="67"/>
                    <a:pt x="668" y="53"/>
                  </a:cubicBezTo>
                  <a:cubicBezTo>
                    <a:pt x="757" y="39"/>
                    <a:pt x="888" y="18"/>
                    <a:pt x="972" y="9"/>
                  </a:cubicBezTo>
                  <a:cubicBezTo>
                    <a:pt x="1056" y="0"/>
                    <a:pt x="1118" y="0"/>
                    <a:pt x="1172" y="1"/>
                  </a:cubicBezTo>
                  <a:cubicBezTo>
                    <a:pt x="1226" y="2"/>
                    <a:pt x="1259" y="8"/>
                    <a:pt x="1296" y="13"/>
                  </a:cubicBezTo>
                  <a:cubicBezTo>
                    <a:pt x="1333" y="18"/>
                    <a:pt x="1364" y="22"/>
                    <a:pt x="1396" y="33"/>
                  </a:cubicBezTo>
                  <a:cubicBezTo>
                    <a:pt x="1428" y="44"/>
                    <a:pt x="1457" y="58"/>
                    <a:pt x="1488" y="81"/>
                  </a:cubicBezTo>
                  <a:cubicBezTo>
                    <a:pt x="1519" y="104"/>
                    <a:pt x="1557" y="137"/>
                    <a:pt x="1584" y="173"/>
                  </a:cubicBezTo>
                  <a:cubicBezTo>
                    <a:pt x="1611" y="209"/>
                    <a:pt x="1635" y="257"/>
                    <a:pt x="1652" y="297"/>
                  </a:cubicBezTo>
                  <a:cubicBezTo>
                    <a:pt x="1669" y="337"/>
                    <a:pt x="1677" y="373"/>
                    <a:pt x="1688" y="413"/>
                  </a:cubicBezTo>
                  <a:cubicBezTo>
                    <a:pt x="1699" y="453"/>
                    <a:pt x="1711" y="487"/>
                    <a:pt x="1720" y="537"/>
                  </a:cubicBezTo>
                  <a:cubicBezTo>
                    <a:pt x="1729" y="587"/>
                    <a:pt x="1737" y="662"/>
                    <a:pt x="1744" y="713"/>
                  </a:cubicBezTo>
                  <a:cubicBezTo>
                    <a:pt x="1751" y="764"/>
                    <a:pt x="1756" y="800"/>
                    <a:pt x="1760" y="841"/>
                  </a:cubicBezTo>
                  <a:cubicBezTo>
                    <a:pt x="1764" y="882"/>
                    <a:pt x="1764" y="902"/>
                    <a:pt x="1768" y="957"/>
                  </a:cubicBezTo>
                  <a:cubicBezTo>
                    <a:pt x="1772" y="1012"/>
                    <a:pt x="1781" y="1134"/>
                    <a:pt x="1784" y="1169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4393" y="271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fr-FR" altLang="fr-FR" sz="24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08438" y="4056063"/>
            <a:ext cx="447675" cy="296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594100" y="6140450"/>
            <a:ext cx="33035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5187950" y="3198813"/>
            <a:ext cx="755650" cy="2633662"/>
            <a:chOff x="3268" y="2015"/>
            <a:chExt cx="476" cy="1659"/>
          </a:xfrm>
        </p:grpSpPr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3268" y="2015"/>
              <a:ext cx="1" cy="1659"/>
            </a:xfrm>
            <a:custGeom>
              <a:avLst/>
              <a:gdLst>
                <a:gd name="T0" fmla="*/ 0 w 1"/>
                <a:gd name="T1" fmla="*/ 0 h 1752"/>
                <a:gd name="T2" fmla="*/ 0 w 1"/>
                <a:gd name="T3" fmla="*/ 71 h 1752"/>
                <a:gd name="T4" fmla="*/ 0 60000 65536"/>
                <a:gd name="T5" fmla="*/ 0 60000 65536"/>
                <a:gd name="T6" fmla="*/ 0 w 1"/>
                <a:gd name="T7" fmla="*/ 0 h 1752"/>
                <a:gd name="T8" fmla="*/ 1 w 1"/>
                <a:gd name="T9" fmla="*/ 1752 h 1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52">
                  <a:moveTo>
                    <a:pt x="0" y="0"/>
                  </a:moveTo>
                  <a:cubicBezTo>
                    <a:pt x="0" y="0"/>
                    <a:pt x="0" y="876"/>
                    <a:pt x="0" y="1752"/>
                  </a:cubicBezTo>
                </a:path>
              </a:pathLst>
            </a:custGeom>
            <a:noFill/>
            <a:ln w="508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3427" y="2149"/>
              <a:ext cx="317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0099FF"/>
                  </a:solidFill>
                  <a:latin typeface="Times New Roman" pitchFamily="18" charset="0"/>
                </a:rPr>
                <a:t>pep</a:t>
              </a:r>
              <a:endParaRPr lang="fr-FR" altLang="fr-FR" sz="1800" b="1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11488" y="1997075"/>
            <a:ext cx="5302250" cy="3798888"/>
          </a:xfrm>
          <a:prstGeom prst="rect">
            <a:avLst/>
          </a:prstGeom>
          <a:solidFill>
            <a:srgbClr val="0066FF">
              <a:alpha val="1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697288" y="2711450"/>
            <a:ext cx="912812" cy="3130550"/>
            <a:chOff x="2329" y="1708"/>
            <a:chExt cx="575" cy="1972"/>
          </a:xfrm>
        </p:grpSpPr>
        <p:sp>
          <p:nvSpPr>
            <p:cNvPr id="116" name="Freeform 10"/>
            <p:cNvSpPr>
              <a:spLocks/>
            </p:cNvSpPr>
            <p:nvPr/>
          </p:nvSpPr>
          <p:spPr bwMode="auto">
            <a:xfrm>
              <a:off x="2329" y="1913"/>
              <a:ext cx="1" cy="1767"/>
            </a:xfrm>
            <a:custGeom>
              <a:avLst/>
              <a:gdLst>
                <a:gd name="T0" fmla="*/ 0 w 1"/>
                <a:gd name="T1" fmla="*/ 0 h 1866"/>
                <a:gd name="T2" fmla="*/ 0 w 1"/>
                <a:gd name="T3" fmla="*/ 75 h 1866"/>
                <a:gd name="T4" fmla="*/ 0 60000 65536"/>
                <a:gd name="T5" fmla="*/ 0 60000 65536"/>
                <a:gd name="T6" fmla="*/ 0 w 1"/>
                <a:gd name="T7" fmla="*/ 0 h 1866"/>
                <a:gd name="T8" fmla="*/ 1 w 1"/>
                <a:gd name="T9" fmla="*/ 1866 h 18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66">
                  <a:moveTo>
                    <a:pt x="0" y="0"/>
                  </a:moveTo>
                  <a:cubicBezTo>
                    <a:pt x="0" y="0"/>
                    <a:pt x="0" y="933"/>
                    <a:pt x="0" y="1866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Text Box 12"/>
            <p:cNvSpPr txBox="1">
              <a:spLocks noChangeArrowheads="1"/>
            </p:cNvSpPr>
            <p:nvPr/>
          </p:nvSpPr>
          <p:spPr bwMode="auto">
            <a:xfrm>
              <a:off x="2452" y="2507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008000"/>
                  </a:solidFill>
                  <a:latin typeface="Times New Roman" pitchFamily="18" charset="0"/>
                </a:rPr>
                <a:t>7</a:t>
              </a:r>
              <a:r>
                <a:rPr lang="fr-FR" altLang="fr-FR" sz="2400" b="1">
                  <a:solidFill>
                    <a:srgbClr val="008000"/>
                  </a:solidFill>
                  <a:latin typeface="Times New Roman" pitchFamily="18" charset="0"/>
                </a:rPr>
                <a:t>Be</a:t>
              </a:r>
              <a:endParaRPr lang="fr-FR" altLang="fr-FR" sz="2400" b="1">
                <a:latin typeface="Times New Roman" pitchFamily="18" charset="0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2903" y="1708"/>
              <a:ext cx="1" cy="1961"/>
            </a:xfrm>
            <a:custGeom>
              <a:avLst/>
              <a:gdLst>
                <a:gd name="T0" fmla="*/ 0 w 1"/>
                <a:gd name="T1" fmla="*/ 0 h 2070"/>
                <a:gd name="T2" fmla="*/ 0 w 1"/>
                <a:gd name="T3" fmla="*/ 84 h 2070"/>
                <a:gd name="T4" fmla="*/ 0 60000 65536"/>
                <a:gd name="T5" fmla="*/ 0 60000 65536"/>
                <a:gd name="T6" fmla="*/ 0 w 1"/>
                <a:gd name="T7" fmla="*/ 0 h 2070"/>
                <a:gd name="T8" fmla="*/ 1 w 1"/>
                <a:gd name="T9" fmla="*/ 2070 h 20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70">
                  <a:moveTo>
                    <a:pt x="0" y="0"/>
                  </a:moveTo>
                  <a:cubicBezTo>
                    <a:pt x="0" y="0"/>
                    <a:pt x="0" y="1035"/>
                    <a:pt x="0" y="2070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725988" y="5935663"/>
            <a:ext cx="201612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267575" y="5929313"/>
            <a:ext cx="319088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15975" y="2486025"/>
            <a:ext cx="768350" cy="286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806450" y="1827213"/>
            <a:ext cx="7589838" cy="4656137"/>
            <a:chOff x="508" y="1151"/>
            <a:chExt cx="4781" cy="2933"/>
          </a:xfrm>
        </p:grpSpPr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2161" y="3896"/>
              <a:ext cx="2086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99"/>
                  </a:solidFill>
                  <a:latin typeface="Times New Roman" pitchFamily="18" charset="0"/>
                </a:rPr>
                <a:t>Energie des neutrinos (MeV)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-5397527">
              <a:off x="18" y="2144"/>
              <a:ext cx="1669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Flux</a:t>
              </a:r>
              <a:endParaRPr lang="fr-FR" altLang="fr-FR" sz="1800" b="1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itchFamily="18" charset="0"/>
                </a:rPr>
                <a:t>Spectres continus : cm</a:t>
              </a:r>
              <a:r>
                <a:rPr lang="fr-FR" altLang="fr-FR" sz="1400" b="1" baseline="30000">
                  <a:latin typeface="Times New Roman" pitchFamily="18" charset="0"/>
                </a:rPr>
                <a:t>-2</a:t>
              </a:r>
              <a:r>
                <a:rPr lang="fr-FR" altLang="fr-FR" sz="1400" b="1">
                  <a:latin typeface="Times New Roman" pitchFamily="18" charset="0"/>
                </a:rPr>
                <a:t>s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r>
                <a:rPr lang="fr-FR" altLang="fr-FR" sz="1400" b="1">
                  <a:latin typeface="Times New Roman" pitchFamily="18" charset="0"/>
                </a:rPr>
                <a:t>MeV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endParaRPr lang="fr-FR" altLang="fr-FR" sz="1400" b="1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itchFamily="18" charset="0"/>
                </a:rPr>
                <a:t>Raies monoénergétiques : cm</a:t>
              </a:r>
              <a:r>
                <a:rPr lang="fr-FR" altLang="fr-FR" sz="1400" b="1" baseline="30000">
                  <a:latin typeface="Times New Roman" pitchFamily="18" charset="0"/>
                </a:rPr>
                <a:t>-2</a:t>
              </a:r>
              <a:r>
                <a:rPr lang="fr-FR" altLang="fr-FR" sz="1400" b="1">
                  <a:latin typeface="Times New Roman" pitchFamily="18" charset="0"/>
                </a:rPr>
                <a:t>s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endParaRPr lang="fr-FR" altLang="fr-FR" sz="1400" b="1">
                <a:latin typeface="Times New Roman" pitchFamily="18" charset="0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1385" y="1151"/>
              <a:ext cx="3904" cy="2523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grpSp>
          <p:nvGrpSpPr>
            <p:cNvPr id="46" name="Group 103"/>
            <p:cNvGrpSpPr>
              <a:grpSpLocks/>
            </p:cNvGrpSpPr>
            <p:nvPr/>
          </p:nvGrpSpPr>
          <p:grpSpPr bwMode="auto">
            <a:xfrm>
              <a:off x="1876" y="1151"/>
              <a:ext cx="3247" cy="107"/>
              <a:chOff x="1876" y="1151"/>
              <a:chExt cx="3247" cy="107"/>
            </a:xfrm>
          </p:grpSpPr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>
                <a:off x="2363" y="115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>
                <a:off x="293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>
                <a:off x="1876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>
                <a:off x="216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>
                <a:off x="252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Line 52"/>
              <p:cNvSpPr>
                <a:spLocks noChangeShapeType="1"/>
              </p:cNvSpPr>
              <p:nvPr/>
            </p:nvSpPr>
            <p:spPr bwMode="auto">
              <a:xfrm>
                <a:off x="264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>
                <a:off x="275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>
                <a:off x="2851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>
                <a:off x="3010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Line 56"/>
              <p:cNvSpPr>
                <a:spLocks noChangeShapeType="1"/>
              </p:cNvSpPr>
              <p:nvPr/>
            </p:nvSpPr>
            <p:spPr bwMode="auto">
              <a:xfrm>
                <a:off x="350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Line 57"/>
              <p:cNvSpPr>
                <a:spLocks noChangeShapeType="1"/>
              </p:cNvSpPr>
              <p:nvPr/>
            </p:nvSpPr>
            <p:spPr bwMode="auto">
              <a:xfrm>
                <a:off x="378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Line 58"/>
              <p:cNvSpPr>
                <a:spLocks noChangeShapeType="1"/>
              </p:cNvSpPr>
              <p:nvPr/>
            </p:nvSpPr>
            <p:spPr bwMode="auto">
              <a:xfrm>
                <a:off x="398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Line 59"/>
              <p:cNvSpPr>
                <a:spLocks noChangeShapeType="1"/>
              </p:cNvSpPr>
              <p:nvPr/>
            </p:nvSpPr>
            <p:spPr bwMode="auto">
              <a:xfrm>
                <a:off x="414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>
                <a:off x="427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Line 61"/>
              <p:cNvSpPr>
                <a:spLocks noChangeShapeType="1"/>
              </p:cNvSpPr>
              <p:nvPr/>
            </p:nvSpPr>
            <p:spPr bwMode="auto">
              <a:xfrm>
                <a:off x="438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Line 62"/>
              <p:cNvSpPr>
                <a:spLocks noChangeShapeType="1"/>
              </p:cNvSpPr>
              <p:nvPr/>
            </p:nvSpPr>
            <p:spPr bwMode="auto">
              <a:xfrm>
                <a:off x="447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Line 63"/>
              <p:cNvSpPr>
                <a:spLocks noChangeShapeType="1"/>
              </p:cNvSpPr>
              <p:nvPr/>
            </p:nvSpPr>
            <p:spPr bwMode="auto">
              <a:xfrm>
                <a:off x="456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Line 64"/>
              <p:cNvSpPr>
                <a:spLocks noChangeShapeType="1"/>
              </p:cNvSpPr>
              <p:nvPr/>
            </p:nvSpPr>
            <p:spPr bwMode="auto">
              <a:xfrm>
                <a:off x="4635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Line 65"/>
              <p:cNvSpPr>
                <a:spLocks noChangeShapeType="1"/>
              </p:cNvSpPr>
              <p:nvPr/>
            </p:nvSpPr>
            <p:spPr bwMode="auto">
              <a:xfrm>
                <a:off x="512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7" name="Group 107"/>
            <p:cNvGrpSpPr>
              <a:grpSpLocks/>
            </p:cNvGrpSpPr>
            <p:nvPr/>
          </p:nvGrpSpPr>
          <p:grpSpPr bwMode="auto">
            <a:xfrm>
              <a:off x="1064" y="1370"/>
              <a:ext cx="420" cy="2194"/>
              <a:chOff x="1064" y="1370"/>
              <a:chExt cx="420" cy="2194"/>
            </a:xfrm>
          </p:grpSpPr>
          <p:sp>
            <p:nvSpPr>
              <p:cNvPr id="83" name="Text Box 24"/>
              <p:cNvSpPr txBox="1">
                <a:spLocks noChangeArrowheads="1"/>
              </p:cNvSpPr>
              <p:nvPr/>
            </p:nvSpPr>
            <p:spPr bwMode="auto">
              <a:xfrm>
                <a:off x="1087" y="3333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2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84" name="Text Box 25"/>
              <p:cNvSpPr txBox="1">
                <a:spLocks noChangeArrowheads="1"/>
              </p:cNvSpPr>
              <p:nvPr/>
            </p:nvSpPr>
            <p:spPr bwMode="auto">
              <a:xfrm>
                <a:off x="1102" y="243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6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1064" y="149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10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grpSp>
            <p:nvGrpSpPr>
              <p:cNvPr id="86" name="Group 106"/>
              <p:cNvGrpSpPr>
                <a:grpSpLocks/>
              </p:cNvGrpSpPr>
              <p:nvPr/>
            </p:nvGrpSpPr>
            <p:grpSpPr bwMode="auto">
              <a:xfrm>
                <a:off x="1387" y="1370"/>
                <a:ext cx="97" cy="2071"/>
                <a:chOff x="1387" y="1370"/>
                <a:chExt cx="97" cy="2071"/>
              </a:xfrm>
            </p:grpSpPr>
            <p:sp>
              <p:nvSpPr>
                <p:cNvPr id="87" name="Line 66"/>
                <p:cNvSpPr>
                  <a:spLocks noChangeShapeType="1"/>
                </p:cNvSpPr>
                <p:nvPr/>
              </p:nvSpPr>
              <p:spPr bwMode="auto">
                <a:xfrm>
                  <a:off x="1387" y="3439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Line 67"/>
                <p:cNvSpPr>
                  <a:spLocks noChangeShapeType="1"/>
                </p:cNvSpPr>
                <p:nvPr/>
              </p:nvSpPr>
              <p:spPr bwMode="auto">
                <a:xfrm>
                  <a:off x="1394" y="3217"/>
                  <a:ext cx="90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Line 68"/>
                <p:cNvSpPr>
                  <a:spLocks noChangeShapeType="1"/>
                </p:cNvSpPr>
                <p:nvPr/>
              </p:nvSpPr>
              <p:spPr bwMode="auto">
                <a:xfrm>
                  <a:off x="1387" y="298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Line 69"/>
                <p:cNvSpPr>
                  <a:spLocks noChangeShapeType="1"/>
                </p:cNvSpPr>
                <p:nvPr/>
              </p:nvSpPr>
              <p:spPr bwMode="auto">
                <a:xfrm>
                  <a:off x="1387" y="2757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>
                  <a:off x="1387" y="2532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>
                  <a:off x="1387" y="2296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72"/>
                <p:cNvSpPr>
                  <a:spLocks noChangeShapeType="1"/>
                </p:cNvSpPr>
                <p:nvPr/>
              </p:nvSpPr>
              <p:spPr bwMode="auto">
                <a:xfrm>
                  <a:off x="1388" y="1370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73"/>
                <p:cNvSpPr>
                  <a:spLocks noChangeShapeType="1"/>
                </p:cNvSpPr>
                <p:nvPr/>
              </p:nvSpPr>
              <p:spPr bwMode="auto">
                <a:xfrm>
                  <a:off x="1388" y="1603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74"/>
                <p:cNvSpPr>
                  <a:spLocks noChangeShapeType="1"/>
                </p:cNvSpPr>
                <p:nvPr/>
              </p:nvSpPr>
              <p:spPr bwMode="auto">
                <a:xfrm>
                  <a:off x="1387" y="182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75"/>
                <p:cNvSpPr>
                  <a:spLocks noChangeShapeType="1"/>
                </p:cNvSpPr>
                <p:nvPr/>
              </p:nvSpPr>
              <p:spPr bwMode="auto">
                <a:xfrm>
                  <a:off x="1387" y="2060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8" name="Group 105"/>
            <p:cNvGrpSpPr>
              <a:grpSpLocks/>
            </p:cNvGrpSpPr>
            <p:nvPr/>
          </p:nvGrpSpPr>
          <p:grpSpPr bwMode="auto">
            <a:xfrm>
              <a:off x="5200" y="1370"/>
              <a:ext cx="88" cy="2071"/>
              <a:chOff x="5200" y="1370"/>
              <a:chExt cx="88" cy="2071"/>
            </a:xfrm>
          </p:grpSpPr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>
                <a:off x="5200" y="3439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7"/>
              <p:cNvSpPr>
                <a:spLocks noChangeShapeType="1"/>
              </p:cNvSpPr>
              <p:nvPr/>
            </p:nvSpPr>
            <p:spPr bwMode="auto">
              <a:xfrm>
                <a:off x="5209" y="3217"/>
                <a:ext cx="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78"/>
              <p:cNvSpPr>
                <a:spLocks noChangeShapeType="1"/>
              </p:cNvSpPr>
              <p:nvPr/>
            </p:nvSpPr>
            <p:spPr bwMode="auto">
              <a:xfrm>
                <a:off x="5200" y="298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9"/>
              <p:cNvSpPr>
                <a:spLocks noChangeShapeType="1"/>
              </p:cNvSpPr>
              <p:nvPr/>
            </p:nvSpPr>
            <p:spPr bwMode="auto">
              <a:xfrm>
                <a:off x="5200" y="2757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Line 80"/>
              <p:cNvSpPr>
                <a:spLocks noChangeShapeType="1"/>
              </p:cNvSpPr>
              <p:nvPr/>
            </p:nvSpPr>
            <p:spPr bwMode="auto">
              <a:xfrm>
                <a:off x="5200" y="2532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81"/>
              <p:cNvSpPr>
                <a:spLocks noChangeShapeType="1"/>
              </p:cNvSpPr>
              <p:nvPr/>
            </p:nvSpPr>
            <p:spPr bwMode="auto">
              <a:xfrm>
                <a:off x="5200" y="2296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Line 82"/>
              <p:cNvSpPr>
                <a:spLocks noChangeShapeType="1"/>
              </p:cNvSpPr>
              <p:nvPr/>
            </p:nvSpPr>
            <p:spPr bwMode="auto">
              <a:xfrm>
                <a:off x="5201" y="137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Line 83"/>
              <p:cNvSpPr>
                <a:spLocks noChangeShapeType="1"/>
              </p:cNvSpPr>
              <p:nvPr/>
            </p:nvSpPr>
            <p:spPr bwMode="auto">
              <a:xfrm>
                <a:off x="5201" y="1603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84"/>
              <p:cNvSpPr>
                <a:spLocks noChangeShapeType="1"/>
              </p:cNvSpPr>
              <p:nvPr/>
            </p:nvSpPr>
            <p:spPr bwMode="auto">
              <a:xfrm>
                <a:off x="5200" y="182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85"/>
              <p:cNvSpPr>
                <a:spLocks noChangeShapeType="1"/>
              </p:cNvSpPr>
              <p:nvPr/>
            </p:nvSpPr>
            <p:spPr bwMode="auto">
              <a:xfrm>
                <a:off x="5200" y="206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9" name="Group 108"/>
            <p:cNvGrpSpPr>
              <a:grpSpLocks/>
            </p:cNvGrpSpPr>
            <p:nvPr/>
          </p:nvGrpSpPr>
          <p:grpSpPr bwMode="auto">
            <a:xfrm>
              <a:off x="1245" y="3575"/>
              <a:ext cx="3878" cy="334"/>
              <a:chOff x="1245" y="3575"/>
              <a:chExt cx="3878" cy="334"/>
            </a:xfrm>
          </p:grpSpPr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2921" y="367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4510" y="367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</a:p>
            </p:txBody>
          </p:sp>
          <p:grpSp>
            <p:nvGrpSpPr>
              <p:cNvPr id="52" name="Group 104"/>
              <p:cNvGrpSpPr>
                <a:grpSpLocks/>
              </p:cNvGrpSpPr>
              <p:nvPr/>
            </p:nvGrpSpPr>
            <p:grpSpPr bwMode="auto">
              <a:xfrm>
                <a:off x="1876" y="3575"/>
                <a:ext cx="3247" cy="108"/>
                <a:chOff x="1876" y="3575"/>
                <a:chExt cx="3247" cy="108"/>
              </a:xfrm>
            </p:grpSpPr>
            <p:sp>
              <p:nvSpPr>
                <p:cNvPr id="54" name="Line 28"/>
                <p:cNvSpPr>
                  <a:spLocks noChangeShapeType="1"/>
                </p:cNvSpPr>
                <p:nvPr/>
              </p:nvSpPr>
              <p:spPr bwMode="auto">
                <a:xfrm>
                  <a:off x="2363" y="3625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Line 29"/>
                <p:cNvSpPr>
                  <a:spLocks noChangeShapeType="1"/>
                </p:cNvSpPr>
                <p:nvPr/>
              </p:nvSpPr>
              <p:spPr bwMode="auto">
                <a:xfrm>
                  <a:off x="293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30"/>
                <p:cNvSpPr>
                  <a:spLocks noChangeShapeType="1"/>
                </p:cNvSpPr>
                <p:nvPr/>
              </p:nvSpPr>
              <p:spPr bwMode="auto">
                <a:xfrm>
                  <a:off x="1876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Line 31"/>
                <p:cNvSpPr>
                  <a:spLocks noChangeShapeType="1"/>
                </p:cNvSpPr>
                <p:nvPr/>
              </p:nvSpPr>
              <p:spPr bwMode="auto">
                <a:xfrm>
                  <a:off x="216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Line 32"/>
                <p:cNvSpPr>
                  <a:spLocks noChangeShapeType="1"/>
                </p:cNvSpPr>
                <p:nvPr/>
              </p:nvSpPr>
              <p:spPr bwMode="auto">
                <a:xfrm>
                  <a:off x="252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Line 33"/>
                <p:cNvSpPr>
                  <a:spLocks noChangeShapeType="1"/>
                </p:cNvSpPr>
                <p:nvPr/>
              </p:nvSpPr>
              <p:spPr bwMode="auto">
                <a:xfrm>
                  <a:off x="264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Line 34"/>
                <p:cNvSpPr>
                  <a:spLocks noChangeShapeType="1"/>
                </p:cNvSpPr>
                <p:nvPr/>
              </p:nvSpPr>
              <p:spPr bwMode="auto">
                <a:xfrm>
                  <a:off x="275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Line 35"/>
                <p:cNvSpPr>
                  <a:spLocks noChangeShapeType="1"/>
                </p:cNvSpPr>
                <p:nvPr/>
              </p:nvSpPr>
              <p:spPr bwMode="auto">
                <a:xfrm>
                  <a:off x="2851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Line 36"/>
                <p:cNvSpPr>
                  <a:spLocks noChangeShapeType="1"/>
                </p:cNvSpPr>
                <p:nvPr/>
              </p:nvSpPr>
              <p:spPr bwMode="auto">
                <a:xfrm>
                  <a:off x="3010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Line 37"/>
                <p:cNvSpPr>
                  <a:spLocks noChangeShapeType="1"/>
                </p:cNvSpPr>
                <p:nvPr/>
              </p:nvSpPr>
              <p:spPr bwMode="auto">
                <a:xfrm>
                  <a:off x="350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Line 38"/>
                <p:cNvSpPr>
                  <a:spLocks noChangeShapeType="1"/>
                </p:cNvSpPr>
                <p:nvPr/>
              </p:nvSpPr>
              <p:spPr bwMode="auto">
                <a:xfrm>
                  <a:off x="378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Line 39"/>
                <p:cNvSpPr>
                  <a:spLocks noChangeShapeType="1"/>
                </p:cNvSpPr>
                <p:nvPr/>
              </p:nvSpPr>
              <p:spPr bwMode="auto">
                <a:xfrm>
                  <a:off x="398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Line 40"/>
                <p:cNvSpPr>
                  <a:spLocks noChangeShapeType="1"/>
                </p:cNvSpPr>
                <p:nvPr/>
              </p:nvSpPr>
              <p:spPr bwMode="auto">
                <a:xfrm>
                  <a:off x="414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Line 41"/>
                <p:cNvSpPr>
                  <a:spLocks noChangeShapeType="1"/>
                </p:cNvSpPr>
                <p:nvPr/>
              </p:nvSpPr>
              <p:spPr bwMode="auto">
                <a:xfrm>
                  <a:off x="427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Line 42"/>
                <p:cNvSpPr>
                  <a:spLocks noChangeShapeType="1"/>
                </p:cNvSpPr>
                <p:nvPr/>
              </p:nvSpPr>
              <p:spPr bwMode="auto">
                <a:xfrm>
                  <a:off x="438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Line 43"/>
                <p:cNvSpPr>
                  <a:spLocks noChangeShapeType="1"/>
                </p:cNvSpPr>
                <p:nvPr/>
              </p:nvSpPr>
              <p:spPr bwMode="auto">
                <a:xfrm>
                  <a:off x="447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Line 44"/>
                <p:cNvSpPr>
                  <a:spLocks noChangeShapeType="1"/>
                </p:cNvSpPr>
                <p:nvPr/>
              </p:nvSpPr>
              <p:spPr bwMode="auto">
                <a:xfrm>
                  <a:off x="456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45"/>
                <p:cNvSpPr>
                  <a:spLocks noChangeShapeType="1"/>
                </p:cNvSpPr>
                <p:nvPr/>
              </p:nvSpPr>
              <p:spPr bwMode="auto">
                <a:xfrm>
                  <a:off x="4635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46"/>
                <p:cNvSpPr>
                  <a:spLocks noChangeShapeType="1"/>
                </p:cNvSpPr>
                <p:nvPr/>
              </p:nvSpPr>
              <p:spPr bwMode="auto">
                <a:xfrm>
                  <a:off x="512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3" name="Text Box 86"/>
              <p:cNvSpPr txBox="1">
                <a:spLocks noChangeArrowheads="1"/>
              </p:cNvSpPr>
              <p:nvPr/>
            </p:nvSpPr>
            <p:spPr bwMode="auto">
              <a:xfrm>
                <a:off x="1245" y="3678"/>
                <a:ext cx="2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0,1</a:t>
                </a:r>
              </a:p>
            </p:txBody>
          </p:sp>
        </p:grpSp>
      </p:grpSp>
      <p:sp>
        <p:nvSpPr>
          <p:cNvPr id="15" name="AutoShape 101"/>
          <p:cNvSpPr>
            <a:spLocks noChangeArrowheads="1"/>
          </p:cNvSpPr>
          <p:nvPr/>
        </p:nvSpPr>
        <p:spPr bwMode="auto">
          <a:xfrm>
            <a:off x="1131888" y="215900"/>
            <a:ext cx="7181850" cy="5619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Comic Sans MS" pitchFamily="66" charset="0"/>
              </a:rPr>
              <a:t>Spectre en énergie des neutrinos solaires</a:t>
            </a:r>
          </a:p>
        </p:txBody>
      </p: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4184650" y="4767263"/>
            <a:ext cx="3883025" cy="1079500"/>
            <a:chOff x="2800" y="2731"/>
            <a:chExt cx="2650" cy="680"/>
          </a:xfrm>
        </p:grpSpPr>
        <p:sp>
          <p:nvSpPr>
            <p:cNvPr id="41" name="Text Box 115"/>
            <p:cNvSpPr txBox="1">
              <a:spLocks noChangeArrowheads="1"/>
            </p:cNvSpPr>
            <p:nvPr/>
          </p:nvSpPr>
          <p:spPr bwMode="auto">
            <a:xfrm>
              <a:off x="3966" y="2731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hep</a:t>
              </a:r>
            </a:p>
          </p:txBody>
        </p:sp>
        <p:sp>
          <p:nvSpPr>
            <p:cNvPr id="42" name="Freeform 116"/>
            <p:cNvSpPr>
              <a:spLocks/>
            </p:cNvSpPr>
            <p:nvPr/>
          </p:nvSpPr>
          <p:spPr bwMode="auto">
            <a:xfrm>
              <a:off x="2800" y="2993"/>
              <a:ext cx="2650" cy="418"/>
            </a:xfrm>
            <a:custGeom>
              <a:avLst/>
              <a:gdLst>
                <a:gd name="T0" fmla="*/ 0 w 2548"/>
                <a:gd name="T1" fmla="*/ 20 h 441"/>
                <a:gd name="T2" fmla="*/ 4412 w 2548"/>
                <a:gd name="T3" fmla="*/ 14 h 441"/>
                <a:gd name="T4" fmla="*/ 8558 w 2548"/>
                <a:gd name="T5" fmla="*/ 9 h 441"/>
                <a:gd name="T6" fmla="*/ 12244 w 2548"/>
                <a:gd name="T7" fmla="*/ 9 h 441"/>
                <a:gd name="T8" fmla="*/ 14633 w 2548"/>
                <a:gd name="T9" fmla="*/ 9 h 441"/>
                <a:gd name="T10" fmla="*/ 16410 w 2548"/>
                <a:gd name="T11" fmla="*/ 9 h 441"/>
                <a:gd name="T12" fmla="*/ 17792 w 2548"/>
                <a:gd name="T13" fmla="*/ 9 h 441"/>
                <a:gd name="T14" fmla="*/ 19425 w 2548"/>
                <a:gd name="T15" fmla="*/ 9 h 441"/>
                <a:gd name="T16" fmla="*/ 21073 w 2548"/>
                <a:gd name="T17" fmla="*/ 1 h 441"/>
                <a:gd name="T18" fmla="*/ 22003 w 2548"/>
                <a:gd name="T19" fmla="*/ 9 h 441"/>
                <a:gd name="T20" fmla="*/ 22661 w 2548"/>
                <a:gd name="T21" fmla="*/ 9 h 441"/>
                <a:gd name="T22" fmla="*/ 23597 w 2548"/>
                <a:gd name="T23" fmla="*/ 9 h 441"/>
                <a:gd name="T24" fmla="*/ 24354 w 2548"/>
                <a:gd name="T25" fmla="*/ 9 h 441"/>
                <a:gd name="T26" fmla="*/ 25125 w 2548"/>
                <a:gd name="T27" fmla="*/ 9 h 441"/>
                <a:gd name="T28" fmla="*/ 25492 w 2548"/>
                <a:gd name="T29" fmla="*/ 12 h 441"/>
                <a:gd name="T30" fmla="*/ 25607 w 2548"/>
                <a:gd name="T31" fmla="*/ 15 h 441"/>
                <a:gd name="T32" fmla="*/ 25815 w 2548"/>
                <a:gd name="T33" fmla="*/ 2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48"/>
                <a:gd name="T52" fmla="*/ 0 h 441"/>
                <a:gd name="T53" fmla="*/ 2548 w 2548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48" h="441">
                  <a:moveTo>
                    <a:pt x="0" y="437"/>
                  </a:moveTo>
                  <a:cubicBezTo>
                    <a:pt x="147" y="397"/>
                    <a:pt x="295" y="357"/>
                    <a:pt x="436" y="321"/>
                  </a:cubicBezTo>
                  <a:cubicBezTo>
                    <a:pt x="577" y="285"/>
                    <a:pt x="715" y="251"/>
                    <a:pt x="844" y="221"/>
                  </a:cubicBezTo>
                  <a:cubicBezTo>
                    <a:pt x="973" y="191"/>
                    <a:pt x="1108" y="162"/>
                    <a:pt x="1208" y="141"/>
                  </a:cubicBezTo>
                  <a:cubicBezTo>
                    <a:pt x="1308" y="120"/>
                    <a:pt x="1375" y="107"/>
                    <a:pt x="1444" y="93"/>
                  </a:cubicBezTo>
                  <a:cubicBezTo>
                    <a:pt x="1513" y="79"/>
                    <a:pt x="1568" y="66"/>
                    <a:pt x="1620" y="57"/>
                  </a:cubicBezTo>
                  <a:cubicBezTo>
                    <a:pt x="1672" y="48"/>
                    <a:pt x="1707" y="45"/>
                    <a:pt x="1756" y="37"/>
                  </a:cubicBezTo>
                  <a:cubicBezTo>
                    <a:pt x="1805" y="29"/>
                    <a:pt x="1862" y="15"/>
                    <a:pt x="1916" y="9"/>
                  </a:cubicBezTo>
                  <a:cubicBezTo>
                    <a:pt x="1970" y="3"/>
                    <a:pt x="2037" y="0"/>
                    <a:pt x="2080" y="1"/>
                  </a:cubicBezTo>
                  <a:cubicBezTo>
                    <a:pt x="2123" y="2"/>
                    <a:pt x="2146" y="9"/>
                    <a:pt x="2172" y="13"/>
                  </a:cubicBezTo>
                  <a:cubicBezTo>
                    <a:pt x="2198" y="17"/>
                    <a:pt x="2210" y="18"/>
                    <a:pt x="2236" y="25"/>
                  </a:cubicBezTo>
                  <a:cubicBezTo>
                    <a:pt x="2262" y="32"/>
                    <a:pt x="2300" y="45"/>
                    <a:pt x="2328" y="57"/>
                  </a:cubicBezTo>
                  <a:cubicBezTo>
                    <a:pt x="2356" y="69"/>
                    <a:pt x="2379" y="74"/>
                    <a:pt x="2404" y="97"/>
                  </a:cubicBezTo>
                  <a:cubicBezTo>
                    <a:pt x="2429" y="120"/>
                    <a:pt x="2461" y="161"/>
                    <a:pt x="2480" y="193"/>
                  </a:cubicBezTo>
                  <a:cubicBezTo>
                    <a:pt x="2499" y="225"/>
                    <a:pt x="2508" y="264"/>
                    <a:pt x="2516" y="289"/>
                  </a:cubicBezTo>
                  <a:cubicBezTo>
                    <a:pt x="2524" y="314"/>
                    <a:pt x="2523" y="320"/>
                    <a:pt x="2528" y="345"/>
                  </a:cubicBezTo>
                  <a:cubicBezTo>
                    <a:pt x="2533" y="370"/>
                    <a:pt x="2540" y="405"/>
                    <a:pt x="2548" y="441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2197100" y="2778125"/>
            <a:ext cx="3182938" cy="3055938"/>
            <a:chOff x="1499" y="1750"/>
            <a:chExt cx="2172" cy="1925"/>
          </a:xfrm>
        </p:grpSpPr>
        <p:grpSp>
          <p:nvGrpSpPr>
            <p:cNvPr id="33" name="Group 112"/>
            <p:cNvGrpSpPr>
              <a:grpSpLocks/>
            </p:cNvGrpSpPr>
            <p:nvPr/>
          </p:nvGrpSpPr>
          <p:grpSpPr bwMode="auto">
            <a:xfrm>
              <a:off x="1499" y="1750"/>
              <a:ext cx="1898" cy="1925"/>
              <a:chOff x="1444" y="1482"/>
              <a:chExt cx="1898" cy="1925"/>
            </a:xfrm>
          </p:grpSpPr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1444" y="1585"/>
                <a:ext cx="1898" cy="1822"/>
              </a:xfrm>
              <a:custGeom>
                <a:avLst/>
                <a:gdLst>
                  <a:gd name="T0" fmla="*/ 0 w 1825"/>
                  <a:gd name="T1" fmla="*/ 12 h 1923"/>
                  <a:gd name="T2" fmla="*/ 3651 w 1825"/>
                  <a:gd name="T3" fmla="*/ 9 h 1923"/>
                  <a:gd name="T4" fmla="*/ 6436 w 1825"/>
                  <a:gd name="T5" fmla="*/ 9 h 1923"/>
                  <a:gd name="T6" fmla="*/ 8530 w 1825"/>
                  <a:gd name="T7" fmla="*/ 9 h 1923"/>
                  <a:gd name="T8" fmla="*/ 11185 w 1825"/>
                  <a:gd name="T9" fmla="*/ 9 h 1923"/>
                  <a:gd name="T10" fmla="*/ 12696 w 1825"/>
                  <a:gd name="T11" fmla="*/ 9 h 1923"/>
                  <a:gd name="T12" fmla="*/ 13864 w 1825"/>
                  <a:gd name="T13" fmla="*/ 7 h 1923"/>
                  <a:gd name="T14" fmla="*/ 14996 w 1825"/>
                  <a:gd name="T15" fmla="*/ 7 h 1923"/>
                  <a:gd name="T16" fmla="*/ 16016 w 1825"/>
                  <a:gd name="T17" fmla="*/ 3 h 1923"/>
                  <a:gd name="T18" fmla="*/ 16868 w 1825"/>
                  <a:gd name="T19" fmla="*/ 9 h 1923"/>
                  <a:gd name="T20" fmla="*/ 17472 w 1825"/>
                  <a:gd name="T21" fmla="*/ 9 h 1923"/>
                  <a:gd name="T22" fmla="*/ 17936 w 1825"/>
                  <a:gd name="T23" fmla="*/ 9 h 1923"/>
                  <a:gd name="T24" fmla="*/ 18168 w 1825"/>
                  <a:gd name="T25" fmla="*/ 9 h 1923"/>
                  <a:gd name="T26" fmla="*/ 18383 w 1825"/>
                  <a:gd name="T27" fmla="*/ 9 h 1923"/>
                  <a:gd name="T28" fmla="*/ 18419 w 1825"/>
                  <a:gd name="T29" fmla="*/ 9 h 1923"/>
                  <a:gd name="T30" fmla="*/ 18444 w 1825"/>
                  <a:gd name="T31" fmla="*/ 9 h 1923"/>
                  <a:gd name="T32" fmla="*/ 18444 w 1825"/>
                  <a:gd name="T33" fmla="*/ 16 h 1923"/>
                  <a:gd name="T34" fmla="*/ 18444 w 1825"/>
                  <a:gd name="T35" fmla="*/ 28 h 1923"/>
                  <a:gd name="T36" fmla="*/ 18444 w 1825"/>
                  <a:gd name="T37" fmla="*/ 80 h 19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5"/>
                  <a:gd name="T58" fmla="*/ 0 h 1923"/>
                  <a:gd name="T59" fmla="*/ 1825 w 1825"/>
                  <a:gd name="T60" fmla="*/ 1923 h 19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5" h="1923">
                    <a:moveTo>
                      <a:pt x="0" y="303"/>
                    </a:moveTo>
                    <a:cubicBezTo>
                      <a:pt x="127" y="272"/>
                      <a:pt x="254" y="241"/>
                      <a:pt x="360" y="215"/>
                    </a:cubicBezTo>
                    <a:cubicBezTo>
                      <a:pt x="466" y="189"/>
                      <a:pt x="555" y="165"/>
                      <a:pt x="636" y="147"/>
                    </a:cubicBezTo>
                    <a:cubicBezTo>
                      <a:pt x="717" y="129"/>
                      <a:pt x="766" y="124"/>
                      <a:pt x="844" y="107"/>
                    </a:cubicBezTo>
                    <a:cubicBezTo>
                      <a:pt x="922" y="90"/>
                      <a:pt x="1035" y="62"/>
                      <a:pt x="1104" y="47"/>
                    </a:cubicBezTo>
                    <a:cubicBezTo>
                      <a:pt x="1173" y="32"/>
                      <a:pt x="1211" y="26"/>
                      <a:pt x="1256" y="19"/>
                    </a:cubicBezTo>
                    <a:cubicBezTo>
                      <a:pt x="1301" y="12"/>
                      <a:pt x="1334" y="9"/>
                      <a:pt x="1372" y="7"/>
                    </a:cubicBezTo>
                    <a:cubicBezTo>
                      <a:pt x="1410" y="5"/>
                      <a:pt x="1449" y="8"/>
                      <a:pt x="1484" y="7"/>
                    </a:cubicBezTo>
                    <a:cubicBezTo>
                      <a:pt x="1519" y="6"/>
                      <a:pt x="1553" y="0"/>
                      <a:pt x="1584" y="3"/>
                    </a:cubicBezTo>
                    <a:cubicBezTo>
                      <a:pt x="1615" y="6"/>
                      <a:pt x="1644" y="20"/>
                      <a:pt x="1668" y="27"/>
                    </a:cubicBezTo>
                    <a:cubicBezTo>
                      <a:pt x="1692" y="34"/>
                      <a:pt x="1711" y="38"/>
                      <a:pt x="1728" y="47"/>
                    </a:cubicBezTo>
                    <a:cubicBezTo>
                      <a:pt x="1745" y="56"/>
                      <a:pt x="1761" y="72"/>
                      <a:pt x="1772" y="83"/>
                    </a:cubicBezTo>
                    <a:cubicBezTo>
                      <a:pt x="1783" y="94"/>
                      <a:pt x="1789" y="101"/>
                      <a:pt x="1796" y="111"/>
                    </a:cubicBezTo>
                    <a:cubicBezTo>
                      <a:pt x="1803" y="121"/>
                      <a:pt x="1812" y="132"/>
                      <a:pt x="1816" y="143"/>
                    </a:cubicBezTo>
                    <a:cubicBezTo>
                      <a:pt x="1820" y="154"/>
                      <a:pt x="1819" y="160"/>
                      <a:pt x="1820" y="175"/>
                    </a:cubicBezTo>
                    <a:cubicBezTo>
                      <a:pt x="1821" y="190"/>
                      <a:pt x="1823" y="198"/>
                      <a:pt x="1824" y="231"/>
                    </a:cubicBezTo>
                    <a:cubicBezTo>
                      <a:pt x="1825" y="264"/>
                      <a:pt x="1824" y="298"/>
                      <a:pt x="1824" y="375"/>
                    </a:cubicBezTo>
                    <a:cubicBezTo>
                      <a:pt x="1824" y="452"/>
                      <a:pt x="1824" y="433"/>
                      <a:pt x="1824" y="691"/>
                    </a:cubicBezTo>
                    <a:cubicBezTo>
                      <a:pt x="1824" y="949"/>
                      <a:pt x="1824" y="1436"/>
                      <a:pt x="1824" y="1923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Text Box 114"/>
              <p:cNvSpPr txBox="1">
                <a:spLocks noChangeArrowheads="1"/>
              </p:cNvSpPr>
              <p:nvPr/>
            </p:nvSpPr>
            <p:spPr bwMode="auto">
              <a:xfrm>
                <a:off x="1652" y="1482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13</a:t>
                </a:r>
                <a:r>
                  <a:rPr lang="fr-FR" altLang="fr-FR" sz="2400" b="1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34" name="Group 115"/>
            <p:cNvGrpSpPr>
              <a:grpSpLocks/>
            </p:cNvGrpSpPr>
            <p:nvPr/>
          </p:nvGrpSpPr>
          <p:grpSpPr bwMode="auto">
            <a:xfrm>
              <a:off x="1500" y="1913"/>
              <a:ext cx="2171" cy="1762"/>
              <a:chOff x="1444" y="1641"/>
              <a:chExt cx="2171" cy="1762"/>
            </a:xfrm>
          </p:grpSpPr>
          <p:sp>
            <p:nvSpPr>
              <p:cNvPr id="35" name="Text Box 116"/>
              <p:cNvSpPr txBox="1">
                <a:spLocks noChangeArrowheads="1"/>
              </p:cNvSpPr>
              <p:nvPr/>
            </p:nvSpPr>
            <p:spPr bwMode="auto">
              <a:xfrm>
                <a:off x="1770" y="1857"/>
                <a:ext cx="3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15</a:t>
                </a:r>
                <a:r>
                  <a:rPr lang="fr-FR" altLang="fr-FR" sz="2400" b="1">
                    <a:latin typeface="Times New Roman" pitchFamily="18" charset="0"/>
                  </a:rPr>
                  <a:t>O</a:t>
                </a:r>
              </a:p>
            </p:txBody>
          </p:sp>
          <p:grpSp>
            <p:nvGrpSpPr>
              <p:cNvPr id="36" name="Group 117"/>
              <p:cNvGrpSpPr>
                <a:grpSpLocks/>
              </p:cNvGrpSpPr>
              <p:nvPr/>
            </p:nvGrpSpPr>
            <p:grpSpPr bwMode="auto">
              <a:xfrm>
                <a:off x="1444" y="1641"/>
                <a:ext cx="2171" cy="1762"/>
                <a:chOff x="1388" y="1732"/>
                <a:chExt cx="2088" cy="1860"/>
              </a:xfrm>
            </p:grpSpPr>
            <p:sp>
              <p:nvSpPr>
                <p:cNvPr id="37" name="Freeform 118"/>
                <p:cNvSpPr>
                  <a:spLocks/>
                </p:cNvSpPr>
                <p:nvPr/>
              </p:nvSpPr>
              <p:spPr bwMode="auto">
                <a:xfrm>
                  <a:off x="1388" y="1732"/>
                  <a:ext cx="2088" cy="344"/>
                </a:xfrm>
                <a:custGeom>
                  <a:avLst/>
                  <a:gdLst>
                    <a:gd name="T0" fmla="*/ 0 w 2088"/>
                    <a:gd name="T1" fmla="*/ 344 h 344"/>
                    <a:gd name="T2" fmla="*/ 340 w 2088"/>
                    <a:gd name="T3" fmla="*/ 256 h 344"/>
                    <a:gd name="T4" fmla="*/ 680 w 2088"/>
                    <a:gd name="T5" fmla="*/ 180 h 344"/>
                    <a:gd name="T6" fmla="*/ 864 w 2088"/>
                    <a:gd name="T7" fmla="*/ 136 h 344"/>
                    <a:gd name="T8" fmla="*/ 1140 w 2088"/>
                    <a:gd name="T9" fmla="*/ 84 h 344"/>
                    <a:gd name="T10" fmla="*/ 1340 w 2088"/>
                    <a:gd name="T11" fmla="*/ 52 h 344"/>
                    <a:gd name="T12" fmla="*/ 1512 w 2088"/>
                    <a:gd name="T13" fmla="*/ 24 h 344"/>
                    <a:gd name="T14" fmla="*/ 1700 w 2088"/>
                    <a:gd name="T15" fmla="*/ 4 h 344"/>
                    <a:gd name="T16" fmla="*/ 1808 w 2088"/>
                    <a:gd name="T17" fmla="*/ 4 h 344"/>
                    <a:gd name="T18" fmla="*/ 1900 w 2088"/>
                    <a:gd name="T19" fmla="*/ 28 h 344"/>
                    <a:gd name="T20" fmla="*/ 1992 w 2088"/>
                    <a:gd name="T21" fmla="*/ 76 h 344"/>
                    <a:gd name="T22" fmla="*/ 2044 w 2088"/>
                    <a:gd name="T23" fmla="*/ 116 h 344"/>
                    <a:gd name="T24" fmla="*/ 2060 w 2088"/>
                    <a:gd name="T25" fmla="*/ 148 h 344"/>
                    <a:gd name="T26" fmla="*/ 2088 w 2088"/>
                    <a:gd name="T27" fmla="*/ 212 h 3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8"/>
                    <a:gd name="T43" fmla="*/ 0 h 344"/>
                    <a:gd name="T44" fmla="*/ 2088 w 2088"/>
                    <a:gd name="T45" fmla="*/ 344 h 3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8" h="344">
                      <a:moveTo>
                        <a:pt x="0" y="344"/>
                      </a:moveTo>
                      <a:cubicBezTo>
                        <a:pt x="113" y="313"/>
                        <a:pt x="227" y="283"/>
                        <a:pt x="340" y="256"/>
                      </a:cubicBezTo>
                      <a:cubicBezTo>
                        <a:pt x="453" y="229"/>
                        <a:pt x="593" y="200"/>
                        <a:pt x="680" y="180"/>
                      </a:cubicBezTo>
                      <a:cubicBezTo>
                        <a:pt x="767" y="160"/>
                        <a:pt x="787" y="152"/>
                        <a:pt x="864" y="136"/>
                      </a:cubicBezTo>
                      <a:cubicBezTo>
                        <a:pt x="941" y="120"/>
                        <a:pt x="1061" y="98"/>
                        <a:pt x="1140" y="84"/>
                      </a:cubicBezTo>
                      <a:cubicBezTo>
                        <a:pt x="1219" y="70"/>
                        <a:pt x="1278" y="62"/>
                        <a:pt x="1340" y="52"/>
                      </a:cubicBezTo>
                      <a:cubicBezTo>
                        <a:pt x="1402" y="42"/>
                        <a:pt x="1452" y="32"/>
                        <a:pt x="1512" y="24"/>
                      </a:cubicBezTo>
                      <a:cubicBezTo>
                        <a:pt x="1572" y="16"/>
                        <a:pt x="1651" y="7"/>
                        <a:pt x="1700" y="4"/>
                      </a:cubicBezTo>
                      <a:cubicBezTo>
                        <a:pt x="1749" y="1"/>
                        <a:pt x="1775" y="0"/>
                        <a:pt x="1808" y="4"/>
                      </a:cubicBezTo>
                      <a:cubicBezTo>
                        <a:pt x="1841" y="8"/>
                        <a:pt x="1869" y="16"/>
                        <a:pt x="1900" y="28"/>
                      </a:cubicBezTo>
                      <a:cubicBezTo>
                        <a:pt x="1931" y="40"/>
                        <a:pt x="1968" y="61"/>
                        <a:pt x="1992" y="76"/>
                      </a:cubicBezTo>
                      <a:cubicBezTo>
                        <a:pt x="2016" y="91"/>
                        <a:pt x="2033" y="104"/>
                        <a:pt x="2044" y="116"/>
                      </a:cubicBezTo>
                      <a:cubicBezTo>
                        <a:pt x="2055" y="128"/>
                        <a:pt x="2053" y="132"/>
                        <a:pt x="2060" y="148"/>
                      </a:cubicBezTo>
                      <a:cubicBezTo>
                        <a:pt x="2067" y="164"/>
                        <a:pt x="2077" y="188"/>
                        <a:pt x="2088" y="21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3473" y="1948"/>
                  <a:ext cx="0" cy="16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2244725" y="971957"/>
            <a:ext cx="6089139" cy="891768"/>
            <a:chOff x="1412" y="421"/>
            <a:chExt cx="3995" cy="593"/>
          </a:xfrm>
        </p:grpSpPr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2486" y="421"/>
              <a:ext cx="2921" cy="203"/>
              <a:chOff x="2486" y="421"/>
              <a:chExt cx="2921" cy="203"/>
            </a:xfrm>
          </p:grpSpPr>
          <p:sp>
            <p:nvSpPr>
              <p:cNvPr id="29" name="Line 92"/>
              <p:cNvSpPr>
                <a:spLocks noChangeShapeType="1"/>
              </p:cNvSpPr>
              <p:nvPr/>
            </p:nvSpPr>
            <p:spPr bwMode="auto">
              <a:xfrm flipV="1">
                <a:off x="2928" y="528"/>
                <a:ext cx="2479" cy="7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2486" y="421"/>
                <a:ext cx="46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1">
                    <a:solidFill>
                      <a:srgbClr val="009900"/>
                    </a:solidFill>
                    <a:latin typeface="Times New Roman" pitchFamily="18" charset="0"/>
                  </a:rPr>
                  <a:t>Chlore</a:t>
                </a:r>
                <a:endParaRPr lang="fr-FR" altLang="fr-FR" sz="1800" b="1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97"/>
            <p:cNvGrpSpPr>
              <a:grpSpLocks/>
            </p:cNvGrpSpPr>
            <p:nvPr/>
          </p:nvGrpSpPr>
          <p:grpSpPr bwMode="auto">
            <a:xfrm>
              <a:off x="1412" y="523"/>
              <a:ext cx="3995" cy="491"/>
              <a:chOff x="1412" y="523"/>
              <a:chExt cx="3995" cy="491"/>
            </a:xfrm>
          </p:grpSpPr>
          <p:sp>
            <p:nvSpPr>
              <p:cNvPr id="26" name="Line 98"/>
              <p:cNvSpPr>
                <a:spLocks noChangeShapeType="1"/>
              </p:cNvSpPr>
              <p:nvPr/>
            </p:nvSpPr>
            <p:spPr bwMode="auto">
              <a:xfrm>
                <a:off x="1896" y="768"/>
                <a:ext cx="3511" cy="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Text Box 99"/>
              <p:cNvSpPr txBox="1">
                <a:spLocks noChangeArrowheads="1"/>
              </p:cNvSpPr>
              <p:nvPr/>
            </p:nvSpPr>
            <p:spPr bwMode="auto">
              <a:xfrm>
                <a:off x="1412" y="523"/>
                <a:ext cx="53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>
                    <a:solidFill>
                      <a:srgbClr val="000099"/>
                    </a:solidFill>
                    <a:latin typeface="Times New Roman" pitchFamily="18" charset="0"/>
                  </a:rPr>
                  <a:t>Gallium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400" b="1" dirty="0">
                  <a:solidFill>
                    <a:srgbClr val="B2B2B2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400" b="1" dirty="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Line 100"/>
              <p:cNvSpPr>
                <a:spLocks noChangeShapeType="1"/>
              </p:cNvSpPr>
              <p:nvPr/>
            </p:nvSpPr>
            <p:spPr bwMode="auto">
              <a:xfrm flipH="1">
                <a:off x="1889" y="600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25963" y="2625725"/>
            <a:ext cx="3787775" cy="3198813"/>
          </a:xfrm>
          <a:prstGeom prst="rect">
            <a:avLst/>
          </a:prstGeom>
          <a:solidFill>
            <a:srgbClr val="00CC00">
              <a:alpha val="1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179512" y="1033572"/>
            <a:ext cx="1741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L’intérêt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</a:rPr>
              <a:t>u gallium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200150" y="1987679"/>
            <a:ext cx="2589151" cy="7475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54" y="620688"/>
            <a:ext cx="286226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52654" y="4293096"/>
            <a:ext cx="2713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0162" rIns="76200" bIns="30162">
            <a:spAutoFit/>
          </a:bodyPr>
          <a:lstStyle>
            <a:lvl1pPr marL="460375" indent="-460375" defTabSz="184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4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4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4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4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Comic Sans MS" pitchFamily="66" charset="0"/>
              </a:rPr>
              <a:t>30.3 </a:t>
            </a:r>
            <a:r>
              <a:rPr lang="fr-FR" altLang="fr-FR" sz="1200" b="1" dirty="0" smtClean="0">
                <a:solidFill>
                  <a:srgbClr val="FF6600"/>
                </a:solidFill>
                <a:latin typeface="Comic Sans MS" pitchFamily="66" charset="0"/>
              </a:rPr>
              <a:t>tonnes de </a:t>
            </a:r>
            <a:r>
              <a:rPr lang="fr-FR" altLang="fr-FR" sz="1200" b="1" dirty="0">
                <a:solidFill>
                  <a:srgbClr val="FF6600"/>
                </a:solidFill>
                <a:latin typeface="Comic Sans MS" pitchFamily="66" charset="0"/>
              </a:rPr>
              <a:t>gallium</a:t>
            </a:r>
            <a:endParaRPr lang="fr-FR" altLang="fr-FR" sz="12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Comic Sans MS" pitchFamily="66" charset="0"/>
              </a:rPr>
              <a:t>in </a:t>
            </a:r>
            <a:r>
              <a:rPr lang="fr-FR" altLang="fr-FR" sz="1200" b="1" dirty="0" err="1">
                <a:latin typeface="Comic Sans MS" pitchFamily="66" charset="0"/>
              </a:rPr>
              <a:t>aqueous</a:t>
            </a:r>
            <a:r>
              <a:rPr lang="fr-FR" altLang="fr-FR" sz="1200" b="1" dirty="0">
                <a:latin typeface="Comic Sans MS" pitchFamily="66" charset="0"/>
              </a:rPr>
              <a:t> solution (GaCl</a:t>
            </a:r>
            <a:r>
              <a:rPr lang="fr-FR" altLang="fr-FR" sz="1200" b="1" baseline="-25000" dirty="0">
                <a:latin typeface="Comic Sans MS" pitchFamily="66" charset="0"/>
              </a:rPr>
              <a:t>3</a:t>
            </a:r>
            <a:r>
              <a:rPr lang="fr-FR" altLang="fr-FR" sz="1200" b="1" dirty="0">
                <a:latin typeface="Comic Sans MS" pitchFamily="66" charset="0"/>
              </a:rPr>
              <a:t>  + </a:t>
            </a:r>
            <a:r>
              <a:rPr lang="fr-FR" altLang="fr-FR" sz="1200" b="1" dirty="0" err="1">
                <a:solidFill>
                  <a:srgbClr val="FF6600"/>
                </a:solidFill>
                <a:latin typeface="Comic Sans MS" pitchFamily="66" charset="0"/>
              </a:rPr>
              <a:t>HCl</a:t>
            </a:r>
            <a:r>
              <a:rPr lang="fr-FR" altLang="fr-FR" sz="1200" b="1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r>
              <a:rPr lang="fr-FR" altLang="fr-FR" sz="1200" b="1" dirty="0">
                <a:latin typeface="Comic Sans MS" pitchFamily="66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5367" y="5201443"/>
            <a:ext cx="2673350" cy="3921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6600FF"/>
                </a:solidFill>
                <a:latin typeface="Symbol" pitchFamily="18" charset="2"/>
              </a:rPr>
              <a:t>n</a:t>
            </a:r>
            <a:r>
              <a:rPr lang="fr-FR" altLang="fr-FR" sz="1800" b="1" baseline="-25000">
                <a:solidFill>
                  <a:srgbClr val="6600FF"/>
                </a:solidFill>
                <a:latin typeface="Comic Sans MS" pitchFamily="66" charset="0"/>
              </a:rPr>
              <a:t>e</a:t>
            </a:r>
            <a:r>
              <a:rPr lang="fr-FR" altLang="fr-FR" sz="1800" b="1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Ga </a:t>
            </a:r>
            <a:r>
              <a:rPr lang="fr-FR" altLang="fr-FR" sz="1800" b="1">
                <a:solidFill>
                  <a:srgbClr val="FF6600"/>
                </a:solidFill>
                <a:latin typeface="Symbol" pitchFamily="18" charset="2"/>
              </a:rPr>
              <a:t>®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Ge + e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22774" y="5984944"/>
            <a:ext cx="224741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rgbClr val="DC0081"/>
                </a:solidFill>
                <a:latin typeface="Comic Sans MS" pitchFamily="66" charset="0"/>
              </a:rPr>
              <a:t>seuil </a:t>
            </a:r>
            <a:r>
              <a:rPr lang="fr-FR" altLang="fr-FR" sz="1600" b="1" dirty="0">
                <a:solidFill>
                  <a:srgbClr val="DC0081"/>
                </a:solidFill>
                <a:latin typeface="Comic Sans MS" pitchFamily="66" charset="0"/>
              </a:rPr>
              <a:t>= 233 </a:t>
            </a:r>
            <a:r>
              <a:rPr lang="fr-FR" altLang="fr-FR" sz="1600" b="1" dirty="0" err="1">
                <a:solidFill>
                  <a:srgbClr val="DC0081"/>
                </a:solidFill>
                <a:latin typeface="Comic Sans MS" pitchFamily="66" charset="0"/>
              </a:rPr>
              <a:t>keV</a:t>
            </a:r>
            <a:endParaRPr lang="fr-FR" altLang="fr-FR" sz="1600" b="1" dirty="0">
              <a:solidFill>
                <a:srgbClr val="DC0081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rgbClr val="000099"/>
                </a:solidFill>
                <a:latin typeface="Comic Sans MS" pitchFamily="66" charset="0"/>
              </a:rPr>
              <a:t>s</a:t>
            </a:r>
            <a:r>
              <a:rPr lang="en-US" altLang="fr-FR" sz="1600" b="1" dirty="0" smtClean="0">
                <a:solidFill>
                  <a:srgbClr val="000099"/>
                </a:solidFill>
                <a:latin typeface="Comic Sans MS" pitchFamily="66" charset="0"/>
              </a:rPr>
              <a:t>ensible à </a:t>
            </a:r>
            <a:r>
              <a:rPr lang="en-US" altLang="fr-FR" sz="1600" b="1" dirty="0" err="1" smtClean="0">
                <a:solidFill>
                  <a:srgbClr val="000099"/>
                </a:solidFill>
                <a:latin typeface="Comic Sans MS" pitchFamily="66" charset="0"/>
              </a:rPr>
              <a:t>tous</a:t>
            </a:r>
            <a:r>
              <a:rPr lang="en-US" altLang="fr-FR" sz="1600" b="1" dirty="0" smtClean="0">
                <a:solidFill>
                  <a:srgbClr val="000099"/>
                </a:solidFill>
                <a:latin typeface="Comic Sans MS" pitchFamily="66" charset="0"/>
              </a:rPr>
              <a:t> les </a:t>
            </a:r>
            <a:r>
              <a:rPr lang="en-US" altLang="fr-FR" sz="1600" b="1" dirty="0">
                <a:solidFill>
                  <a:srgbClr val="000099"/>
                </a:solidFill>
                <a:latin typeface="Symbol" pitchFamily="18" charset="2"/>
              </a:rPr>
              <a:t>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600" b="1" dirty="0" smtClean="0">
                <a:solidFill>
                  <a:srgbClr val="000099"/>
                </a:solidFill>
                <a:latin typeface="Comic Sans MS" pitchFamily="66" charset="0"/>
              </a:rPr>
              <a:t>(y </a:t>
            </a:r>
            <a:r>
              <a:rPr lang="en-US" altLang="fr-FR" sz="1600" b="1" dirty="0" err="1" smtClean="0">
                <a:solidFill>
                  <a:srgbClr val="000099"/>
                </a:solidFill>
                <a:latin typeface="Comic Sans MS" pitchFamily="66" charset="0"/>
              </a:rPr>
              <a:t>compris</a:t>
            </a:r>
            <a:r>
              <a:rPr lang="en-US" altLang="fr-FR" sz="16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fr-FR" sz="1600" b="1" dirty="0">
                <a:solidFill>
                  <a:srgbClr val="000099"/>
                </a:solidFill>
                <a:latin typeface="Comic Sans MS" pitchFamily="66" charset="0"/>
              </a:rPr>
              <a:t>pp)</a:t>
            </a:r>
            <a:endParaRPr lang="fr-FR" altLang="fr-FR" sz="16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8" name="Picture 5" descr="gall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4" y="136536"/>
            <a:ext cx="8175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03228" y="4869160"/>
            <a:ext cx="7797628" cy="923330"/>
          </a:xfrm>
          <a:prstGeom prst="rect">
            <a:avLst/>
          </a:pr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5400" b="1" dirty="0">
                <a:solidFill>
                  <a:srgbClr val="6600FF"/>
                </a:solidFill>
                <a:latin typeface="Symbol" pitchFamily="18" charset="2"/>
              </a:rPr>
              <a:t>n</a:t>
            </a:r>
            <a:r>
              <a:rPr lang="fr-FR" altLang="fr-FR" sz="5400" b="1" baseline="-25000" dirty="0">
                <a:solidFill>
                  <a:srgbClr val="6600FF"/>
                </a:solidFill>
                <a:latin typeface="Comic Sans MS" pitchFamily="66" charset="0"/>
              </a:rPr>
              <a:t>e</a:t>
            </a:r>
            <a:r>
              <a:rPr lang="fr-FR" altLang="fr-FR" sz="5400" b="1" dirty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fr-FR" altLang="fr-FR" sz="5400" b="1" baseline="30000" dirty="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Ga </a:t>
            </a:r>
            <a:r>
              <a:rPr lang="fr-FR" altLang="fr-FR" sz="5400" b="1" dirty="0">
                <a:solidFill>
                  <a:srgbClr val="FF6600"/>
                </a:solidFill>
                <a:latin typeface="Symbol" pitchFamily="18" charset="2"/>
              </a:rPr>
              <a:t>®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altLang="fr-FR" sz="5400" b="1" baseline="30000" dirty="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Ge + e</a:t>
            </a:r>
            <a:r>
              <a:rPr lang="fr-FR" altLang="fr-FR" sz="5400" b="1" baseline="30000" dirty="0">
                <a:solidFill>
                  <a:srgbClr val="FF6600"/>
                </a:solidFill>
                <a:latin typeface="Comic Sans MS" pitchFamily="66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80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6837" y="476672"/>
            <a:ext cx="87849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FF0066"/>
                </a:solidFill>
                <a:sym typeface="Wingdings"/>
              </a:rPr>
              <a:t>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smtClean="0"/>
              <a:t>Retour fin 1984: Michel doit convaincre les « autorités »! En l’occurrence R. </a:t>
            </a:r>
            <a:r>
              <a:rPr lang="fr-FR" b="1" dirty="0" err="1" smtClean="0"/>
              <a:t>Turlay</a:t>
            </a:r>
            <a:r>
              <a:rPr lang="fr-FR" b="1" dirty="0" smtClean="0"/>
              <a:t> (chef du </a:t>
            </a:r>
            <a:r>
              <a:rPr lang="fr-FR" b="1" dirty="0" err="1" smtClean="0"/>
              <a:t>DPhPE</a:t>
            </a:r>
            <a:r>
              <a:rPr lang="fr-FR" b="1" dirty="0" smtClean="0"/>
              <a:t>), M. Banner (adjoint), G. </a:t>
            </a:r>
            <a:r>
              <a:rPr lang="fr-FR" b="1" dirty="0" err="1" smtClean="0"/>
              <a:t>Smadja</a:t>
            </a:r>
            <a:r>
              <a:rPr lang="fr-FR" b="1" dirty="0" smtClean="0"/>
              <a:t> (chef du SPP).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009900"/>
                </a:solidFill>
                <a:sym typeface="Wingdings"/>
              </a:rPr>
              <a:t></a:t>
            </a:r>
            <a:r>
              <a:rPr lang="fr-FR" b="1" dirty="0" smtClean="0">
                <a:solidFill>
                  <a:srgbClr val="FF0066"/>
                </a:solidFill>
                <a:sym typeface="Wingdings"/>
              </a:rPr>
              <a:t> </a:t>
            </a:r>
            <a:r>
              <a:rPr lang="fr-FR" b="1" dirty="0" smtClean="0">
                <a:solidFill>
                  <a:srgbClr val="FF0066"/>
                </a:solidFill>
              </a:rPr>
              <a:t>Engagement </a:t>
            </a:r>
            <a:r>
              <a:rPr lang="fr-FR" b="1" dirty="0">
                <a:solidFill>
                  <a:srgbClr val="FF0066"/>
                </a:solidFill>
              </a:rPr>
              <a:t>Saclay: </a:t>
            </a:r>
            <a:r>
              <a:rPr lang="fr-FR" sz="2000" b="1" u="sng" dirty="0">
                <a:solidFill>
                  <a:srgbClr val="FF0066"/>
                </a:solidFill>
              </a:rPr>
              <a:t>source de chrome</a:t>
            </a:r>
            <a:r>
              <a:rPr lang="fr-FR" b="1" dirty="0">
                <a:solidFill>
                  <a:srgbClr val="FF0066"/>
                </a:solidFill>
              </a:rPr>
              <a:t>, étude des bruits de fond des neutrons et des muons cosmiques</a:t>
            </a:r>
            <a:r>
              <a:rPr lang="fr-FR" b="1" dirty="0"/>
              <a:t>. L’IN2P3 ne suivra </a:t>
            </a:r>
            <a:r>
              <a:rPr lang="fr-FR" b="1" dirty="0" smtClean="0"/>
              <a:t>pas (seule C. Tao rejoindra l’équipe individuellement).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66"/>
                </a:solidFill>
                <a:sym typeface="Wingdings"/>
              </a:rPr>
              <a:t>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smtClean="0"/>
              <a:t>Contacts avec les services techniques (L. Gosset, J.C. </a:t>
            </a:r>
            <a:r>
              <a:rPr lang="fr-FR" b="1" dirty="0" err="1" smtClean="0"/>
              <a:t>Languillat</a:t>
            </a:r>
            <a:r>
              <a:rPr lang="fr-FR" b="1" dirty="0" smtClean="0"/>
              <a:t>, B. Pichard, J.P. </a:t>
            </a:r>
            <a:r>
              <a:rPr lang="fr-FR" b="1" dirty="0" err="1" smtClean="0"/>
              <a:t>Soirat</a:t>
            </a:r>
            <a:r>
              <a:rPr lang="fr-FR" b="1" dirty="0" smtClean="0"/>
              <a:t>).</a:t>
            </a:r>
          </a:p>
          <a:p>
            <a:r>
              <a:rPr lang="fr-FR" b="1" dirty="0">
                <a:solidFill>
                  <a:srgbClr val="FF0066"/>
                </a:solidFill>
                <a:sym typeface="Wingdings"/>
              </a:rPr>
              <a:t></a:t>
            </a:r>
            <a:r>
              <a:rPr lang="fr-FR" b="1" dirty="0">
                <a:sym typeface="Wingdings"/>
              </a:rPr>
              <a:t> </a:t>
            </a:r>
            <a:r>
              <a:rPr lang="fr-FR" b="1" dirty="0" smtClean="0"/>
              <a:t>Contacts avec Siloé à Grenoble (</a:t>
            </a:r>
            <a:r>
              <a:rPr lang="fr-FR" b="1" dirty="0" err="1" smtClean="0"/>
              <a:t>G.Dupont</a:t>
            </a:r>
            <a:r>
              <a:rPr lang="fr-FR" b="1" dirty="0" smtClean="0"/>
              <a:t>, A. </a:t>
            </a:r>
            <a:r>
              <a:rPr lang="fr-FR" b="1" dirty="0" err="1" smtClean="0"/>
              <a:t>Bevilacqua</a:t>
            </a:r>
            <a:r>
              <a:rPr lang="fr-FR" b="1" dirty="0" smtClean="0"/>
              <a:t>).</a:t>
            </a:r>
          </a:p>
          <a:p>
            <a:r>
              <a:rPr lang="fr-FR" b="1" dirty="0">
                <a:solidFill>
                  <a:srgbClr val="FF0066"/>
                </a:solidFill>
                <a:sym typeface="Wingdings"/>
              </a:rPr>
              <a:t></a:t>
            </a:r>
            <a:r>
              <a:rPr lang="fr-FR" b="1" dirty="0">
                <a:sym typeface="Wingdings"/>
              </a:rPr>
              <a:t> </a:t>
            </a:r>
            <a:r>
              <a:rPr lang="fr-FR" b="1" dirty="0" smtClean="0"/>
              <a:t>Contacts avec l’IRF (Jules Horowitz: directeur de l’IRF et grand spécialiste des réacteurs).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FF9900"/>
                </a:solidFill>
                <a:sym typeface="Wingdings"/>
              </a:rPr>
              <a:t> </a:t>
            </a:r>
            <a:r>
              <a:rPr lang="fr-FR" b="1" dirty="0" smtClean="0"/>
              <a:t>Contacts avec astrophysiciens </a:t>
            </a:r>
            <a:r>
              <a:rPr lang="fr-FR" b="1" smtClean="0"/>
              <a:t>de Saclay </a:t>
            </a:r>
            <a:r>
              <a:rPr lang="fr-FR" b="1" dirty="0" smtClean="0"/>
              <a:t>(Michel Cassé et Sylvaine </a:t>
            </a:r>
            <a:r>
              <a:rPr lang="fr-FR" b="1" dirty="0" err="1" smtClean="0"/>
              <a:t>Turck-Chièze</a:t>
            </a:r>
            <a:r>
              <a:rPr lang="fr-FR" b="1" dirty="0" smtClean="0"/>
              <a:t>) pour les modèles solaires.</a:t>
            </a:r>
          </a:p>
          <a:p>
            <a:r>
              <a:rPr lang="fr-FR" b="1" dirty="0" smtClean="0"/>
              <a:t> </a:t>
            </a:r>
            <a:endParaRPr lang="fr-FR" b="1" dirty="0"/>
          </a:p>
          <a:p>
            <a:r>
              <a:rPr lang="fr-FR" b="1" dirty="0" smtClean="0">
                <a:sym typeface="Wingdings"/>
              </a:rPr>
              <a:t> </a:t>
            </a:r>
            <a:r>
              <a:rPr lang="fr-FR" b="1" dirty="0" smtClean="0">
                <a:solidFill>
                  <a:srgbClr val="00CC00"/>
                </a:solidFill>
              </a:rPr>
              <a:t>Effet MSW (été 1985) [papier Bouchez, Cribier, Rich, </a:t>
            </a:r>
            <a:r>
              <a:rPr lang="fr-FR" b="1" dirty="0" err="1" smtClean="0">
                <a:solidFill>
                  <a:srgbClr val="00CC00"/>
                </a:solidFill>
              </a:rPr>
              <a:t>Spiro</a:t>
            </a:r>
            <a:r>
              <a:rPr lang="fr-FR" b="1" dirty="0" smtClean="0">
                <a:solidFill>
                  <a:srgbClr val="00CC00"/>
                </a:solidFill>
              </a:rPr>
              <a:t>, Vignaud, </a:t>
            </a:r>
            <a:r>
              <a:rPr lang="fr-FR" b="1" dirty="0" err="1" smtClean="0">
                <a:solidFill>
                  <a:srgbClr val="00CC00"/>
                </a:solidFill>
              </a:rPr>
              <a:t>Hampel</a:t>
            </a:r>
            <a:r>
              <a:rPr lang="fr-FR" b="1" dirty="0" smtClean="0">
                <a:solidFill>
                  <a:srgbClr val="00CC00"/>
                </a:solidFill>
              </a:rPr>
              <a:t>]</a:t>
            </a:r>
          </a:p>
          <a:p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4034" y="489296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/>
              </a:rPr>
              <a:t> </a:t>
            </a:r>
            <a:r>
              <a:rPr lang="fr-FR" b="1" dirty="0" smtClean="0">
                <a:solidFill>
                  <a:srgbClr val="3333CC"/>
                </a:solidFill>
              </a:rPr>
              <a:t>Peu de considération des physiciens des particules pour les expériences radiochimiques (Pouah!!!). </a:t>
            </a:r>
          </a:p>
          <a:p>
            <a:r>
              <a:rPr lang="fr-FR" b="1" dirty="0" smtClean="0">
                <a:solidFill>
                  <a:srgbClr val="3333CC"/>
                </a:solidFill>
              </a:rPr>
              <a:t>En 1993, Morrison, le pourfendeur de la fusion froide, voudra jouer le même rôle vis-à-vis de Davis, mais cette fois, c’est lui qui se trompe.</a:t>
            </a:r>
            <a:endParaRPr lang="fr-FR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3537"/>
            <a:ext cx="6768752" cy="57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43808" y="1988840"/>
            <a:ext cx="339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Problème expérimental ?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339752" y="4005064"/>
            <a:ext cx="20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Problème des neutrinos ?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88025" y="3940602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Problème des modèles solaires ?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257866" y="1169457"/>
            <a:ext cx="292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66"/>
                </a:solidFill>
              </a:rPr>
              <a:t>On fait une nouvelle expérience (avec du gallium) et on valide avec une source artificielle!</a:t>
            </a:r>
            <a:endParaRPr lang="fr-FR" sz="2000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717" y="5766355"/>
            <a:ext cx="240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Et si les neutrinos oscillaient (1985: effet MSW)</a:t>
            </a:r>
            <a:endParaRPr lang="fr-FR" sz="2000" b="1" dirty="0">
              <a:solidFill>
                <a:srgbClr val="00CC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0192" y="5489937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9900"/>
                </a:solidFill>
              </a:rPr>
              <a:t>J. </a:t>
            </a:r>
            <a:r>
              <a:rPr lang="fr-FR" sz="2000" b="1" dirty="0" err="1" smtClean="0">
                <a:solidFill>
                  <a:srgbClr val="FF9900"/>
                </a:solidFill>
              </a:rPr>
              <a:t>Bahcall</a:t>
            </a:r>
            <a:r>
              <a:rPr lang="fr-FR" sz="2000" b="1" dirty="0" smtClean="0">
                <a:solidFill>
                  <a:srgbClr val="FF9900"/>
                </a:solidFill>
              </a:rPr>
              <a:t> n’est plus seul: Intérêt  accru des astrophysiciens (en particulier à Saclay)</a:t>
            </a:r>
            <a:endParaRPr lang="fr-FR" sz="2000" b="1" dirty="0">
              <a:solidFill>
                <a:srgbClr val="FF99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2780928"/>
            <a:ext cx="6336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ooper Black" panose="0208090404030B020404" pitchFamily="18" charset="0"/>
              </a:rPr>
              <a:t>Le groupe de Saclay est bien placé pour jouer un rôle important</a:t>
            </a:r>
            <a:endParaRPr lang="fr-FR" sz="2800" b="1" dirty="0">
              <a:latin typeface="Cooper Black" panose="0208090404030B0204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192946"/>
            <a:ext cx="6833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latin typeface="Cooper Black" panose="0208090404030B020404" pitchFamily="18" charset="0"/>
            </a:endParaRPr>
          </a:p>
          <a:p>
            <a:r>
              <a:rPr lang="fr-FR" sz="2800" b="1" dirty="0" smtClean="0">
                <a:latin typeface="Cooper Black" panose="0208090404030B020404" pitchFamily="18" charset="0"/>
              </a:rPr>
              <a:t>Le problème des neutrinos solaires ?</a:t>
            </a:r>
          </a:p>
          <a:p>
            <a:endParaRPr lang="fr-FR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0850" y="1692275"/>
            <a:ext cx="2133600" cy="8509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omic Sans MS" pitchFamily="66" charset="0"/>
              </a:rPr>
              <a:t>L = 150 millions km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600" b="1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omic Sans MS" pitchFamily="66" charset="0"/>
              </a:rPr>
              <a:t>&lt;E&gt; = 1 MeV</a:t>
            </a:r>
          </a:p>
        </p:txBody>
      </p:sp>
      <p:pic>
        <p:nvPicPr>
          <p:cNvPr id="3" name="Picture 3" descr="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3100" y="6080125"/>
            <a:ext cx="536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Comic Sans MS" pitchFamily="66" charset="0"/>
              </a:rPr>
              <a:t>Détecteur européen GALLEX (Gran Sasso)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46225"/>
            <a:ext cx="346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98488" y="441325"/>
            <a:ext cx="3651250" cy="436403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9400" y="3956050"/>
            <a:ext cx="2673350" cy="3921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6600FF"/>
                </a:solidFill>
                <a:latin typeface="Symbol" pitchFamily="18" charset="2"/>
              </a:rPr>
              <a:t>n</a:t>
            </a:r>
            <a:r>
              <a:rPr lang="fr-FR" altLang="fr-FR" sz="1800" b="1" baseline="-25000">
                <a:solidFill>
                  <a:srgbClr val="6600FF"/>
                </a:solidFill>
                <a:latin typeface="Comic Sans MS" pitchFamily="66" charset="0"/>
              </a:rPr>
              <a:t>e</a:t>
            </a:r>
            <a:r>
              <a:rPr lang="fr-FR" altLang="fr-FR" sz="1800" b="1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Ga </a:t>
            </a:r>
            <a:r>
              <a:rPr lang="fr-FR" altLang="fr-FR" sz="1800" b="1">
                <a:solidFill>
                  <a:srgbClr val="FF6600"/>
                </a:solidFill>
                <a:latin typeface="Symbol" pitchFamily="18" charset="2"/>
              </a:rPr>
              <a:t>®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Ge + e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00788" y="2305050"/>
            <a:ext cx="275748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0162" rIns="76200" bIns="30162">
            <a:spAutoFit/>
          </a:bodyPr>
          <a:lstStyle>
            <a:lvl1pPr marL="460375" indent="-460375" defTabSz="184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4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4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4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4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6600"/>
                </a:solidFill>
                <a:latin typeface="Comic Sans MS" pitchFamily="66" charset="0"/>
              </a:rPr>
              <a:t>30.3 tonnes de gallium</a:t>
            </a:r>
            <a:endParaRPr lang="fr-FR" altLang="fr-FR" sz="1800" b="1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Comic Sans MS" pitchFamily="66" charset="0"/>
              </a:rPr>
              <a:t>en solution aqueuse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Comic Sans MS" pitchFamily="66" charset="0"/>
              </a:rPr>
              <a:t>GaCl</a:t>
            </a:r>
            <a:r>
              <a:rPr lang="fr-FR" altLang="fr-FR" sz="1800" b="1" baseline="-25000" dirty="0">
                <a:latin typeface="Comic Sans MS" pitchFamily="66" charset="0"/>
              </a:rPr>
              <a:t>3</a:t>
            </a:r>
            <a:r>
              <a:rPr lang="fr-FR" altLang="fr-FR" sz="1800" b="1" dirty="0">
                <a:latin typeface="Comic Sans MS" pitchFamily="66" charset="0"/>
              </a:rPr>
              <a:t>  + </a:t>
            </a:r>
            <a:r>
              <a:rPr lang="fr-FR" altLang="fr-FR" sz="1800" b="1" dirty="0" err="1">
                <a:solidFill>
                  <a:srgbClr val="FF6600"/>
                </a:solidFill>
                <a:latin typeface="Comic Sans MS" pitchFamily="66" charset="0"/>
              </a:rPr>
              <a:t>HCl</a:t>
            </a:r>
            <a:r>
              <a:rPr lang="fr-FR" altLang="fr-FR" sz="1800" b="1" dirty="0">
                <a:latin typeface="Comic Sans MS" pitchFamily="66" charset="0"/>
              </a:rPr>
              <a:t> </a:t>
            </a:r>
          </a:p>
        </p:txBody>
      </p:sp>
      <p:sp>
        <p:nvSpPr>
          <p:cNvPr id="9" name="AutoShape 10"/>
          <p:cNvSpPr txBox="1">
            <a:spLocks noChangeArrowheads="1"/>
          </p:cNvSpPr>
          <p:nvPr/>
        </p:nvSpPr>
        <p:spPr>
          <a:xfrm>
            <a:off x="2009775" y="149225"/>
            <a:ext cx="6192838" cy="13350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GALLEX (1992) : </a:t>
            </a:r>
            <a:br>
              <a:rPr lang="fr-FR" altLang="fr-FR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alt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détection radiochimique des neutrinos solaires primordiaux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0875" y="441325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DC0081"/>
                </a:solidFill>
                <a:latin typeface="Comic Sans MS" pitchFamily="66" charset="0"/>
              </a:rPr>
              <a:t>seuil = 233 keV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0" y="4805363"/>
            <a:ext cx="3278188" cy="1274762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Comic Sans MS" pitchFamily="66" charset="0"/>
              </a:rPr>
              <a:t>65  10</a:t>
            </a:r>
            <a:r>
              <a:rPr lang="fr-FR" altLang="fr-FR" sz="1400" b="1" baseline="30000">
                <a:latin typeface="Comic Sans MS" pitchFamily="66" charset="0"/>
              </a:rPr>
              <a:t>9</a:t>
            </a:r>
            <a:r>
              <a:rPr lang="fr-FR" altLang="fr-FR" sz="1400" b="1">
                <a:latin typeface="Comic Sans MS" pitchFamily="66" charset="0"/>
              </a:rPr>
              <a:t>  neutrinos solaires/cm</a:t>
            </a:r>
            <a:r>
              <a:rPr lang="fr-FR" altLang="fr-FR" sz="1400" b="1" baseline="30000">
                <a:latin typeface="Comic Sans MS" pitchFamily="66" charset="0"/>
              </a:rPr>
              <a:t>2</a:t>
            </a:r>
            <a:r>
              <a:rPr lang="fr-FR" altLang="fr-FR" sz="1400" b="1">
                <a:latin typeface="Comic Sans MS" pitchFamily="66" charset="0"/>
              </a:rPr>
              <a:t>/s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Symbol" pitchFamily="18" charset="2"/>
              </a:rPr>
              <a:t>Þ</a:t>
            </a:r>
            <a:r>
              <a:rPr lang="fr-FR" altLang="fr-FR" sz="1400">
                <a:latin typeface="Comic Sans MS" pitchFamily="66" charset="0"/>
              </a:rPr>
              <a:t> </a:t>
            </a:r>
            <a:r>
              <a:rPr lang="fr-FR" altLang="fr-FR" sz="1400" b="1">
                <a:solidFill>
                  <a:srgbClr val="FF0000"/>
                </a:solidFill>
                <a:latin typeface="Comic Sans MS" pitchFamily="66" charset="0"/>
              </a:rPr>
              <a:t>1,2 atome de </a:t>
            </a:r>
            <a:r>
              <a:rPr lang="fr-FR" altLang="fr-FR" sz="1400" b="1" baseline="30000">
                <a:solidFill>
                  <a:srgbClr val="FF0000"/>
                </a:solidFill>
                <a:latin typeface="Comic Sans MS" pitchFamily="66" charset="0"/>
              </a:rPr>
              <a:t>71</a:t>
            </a:r>
            <a:r>
              <a:rPr lang="fr-FR" altLang="fr-FR" sz="1400" b="1">
                <a:solidFill>
                  <a:srgbClr val="FF0000"/>
                </a:solidFill>
                <a:latin typeface="Comic Sans MS" pitchFamily="66" charset="0"/>
              </a:rPr>
              <a:t>Ge</a:t>
            </a:r>
            <a:r>
              <a:rPr lang="fr-FR" altLang="fr-FR" sz="1400" b="1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fr-FR" altLang="fr-FR" sz="1400" b="1">
                <a:latin typeface="Comic Sans MS" pitchFamily="66" charset="0"/>
              </a:rPr>
              <a:t> par jour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Comic Sans MS" pitchFamily="66" charset="0"/>
              </a:rPr>
              <a:t>dans 30 tonnes de gallium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43405" y="5000625"/>
            <a:ext cx="2159566" cy="892552"/>
          </a:xfrm>
          <a:prstGeom prst="rect">
            <a:avLst/>
          </a:prstGeom>
          <a:solidFill>
            <a:srgbClr val="FFFFCC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rgbClr val="00CC00"/>
                </a:solidFill>
                <a:latin typeface="Comic Sans MS" pitchFamily="66" charset="0"/>
              </a:rPr>
              <a:t>64% </a:t>
            </a:r>
            <a:r>
              <a:rPr lang="fr-FR" altLang="fr-FR" sz="1600" b="1" dirty="0">
                <a:solidFill>
                  <a:srgbClr val="00CC00"/>
                </a:solidFill>
                <a:latin typeface="Comic Sans MS" pitchFamily="66" charset="0"/>
              </a:rPr>
              <a:t>des neutrinos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00CC00"/>
                </a:solidFill>
                <a:latin typeface="Comic Sans MS" pitchFamily="66" charset="0"/>
              </a:rPr>
              <a:t>solaires attendus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CC00"/>
                </a:solidFill>
                <a:latin typeface="Comic Sans MS" pitchFamily="66" charset="0"/>
              </a:rPr>
              <a:t>(</a:t>
            </a:r>
            <a:r>
              <a:rPr lang="fr-FR" altLang="fr-FR" sz="2000" b="1" dirty="0" smtClean="0">
                <a:solidFill>
                  <a:srgbClr val="00CC00"/>
                </a:solidFill>
                <a:latin typeface="Comic Sans MS" pitchFamily="66" charset="0"/>
              </a:rPr>
              <a:t>124-132) </a:t>
            </a:r>
            <a:r>
              <a:rPr lang="fr-FR" altLang="fr-FR" sz="2000" b="1" dirty="0">
                <a:solidFill>
                  <a:srgbClr val="00CC00"/>
                </a:solidFill>
                <a:latin typeface="Comic Sans MS" pitchFamily="66" charset="0"/>
              </a:rPr>
              <a:t>SNU</a:t>
            </a:r>
          </a:p>
        </p:txBody>
      </p:sp>
      <p:pic>
        <p:nvPicPr>
          <p:cNvPr id="14" name="Picture 5" descr="gall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9063"/>
            <a:ext cx="6985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6157802" y="3492877"/>
            <a:ext cx="261642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smtClean="0">
                <a:latin typeface="Comic Sans MS" pitchFamily="66" charset="0"/>
              </a:rPr>
              <a:t>10 </a:t>
            </a:r>
            <a:r>
              <a:rPr lang="fr-FR" altLang="fr-FR" sz="1400" b="1" dirty="0" err="1">
                <a:latin typeface="Comic Sans MS" pitchFamily="66" charset="0"/>
              </a:rPr>
              <a:t>runs</a:t>
            </a:r>
            <a:endParaRPr lang="fr-FR" altLang="fr-FR" sz="1400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66"/>
                </a:solidFill>
                <a:latin typeface="Comic Sans MS" pitchFamily="66" charset="0"/>
              </a:rPr>
              <a:t>83±19</a:t>
            </a:r>
            <a:r>
              <a:rPr lang="fr-FR" altLang="fr-FR" sz="1200" b="1" dirty="0" smtClean="0">
                <a:solidFill>
                  <a:srgbClr val="FF0066"/>
                </a:solidFill>
                <a:latin typeface="Comic Sans MS" pitchFamily="66" charset="0"/>
              </a:rPr>
              <a:t>(stat)</a:t>
            </a:r>
            <a:r>
              <a:rPr lang="fr-FR" altLang="fr-FR" sz="1800" b="1" dirty="0" smtClean="0">
                <a:solidFill>
                  <a:srgbClr val="FF0066"/>
                </a:solidFill>
                <a:latin typeface="Comic Sans MS" pitchFamily="66" charset="0"/>
              </a:rPr>
              <a:t>±</a:t>
            </a:r>
            <a:r>
              <a:rPr lang="fr-FR" altLang="fr-FR" sz="1800" b="1" dirty="0">
                <a:solidFill>
                  <a:srgbClr val="FF0066"/>
                </a:solidFill>
                <a:latin typeface="Comic Sans MS" pitchFamily="66" charset="0"/>
              </a:rPr>
              <a:t>8</a:t>
            </a:r>
            <a:r>
              <a:rPr lang="fr-FR" altLang="fr-FR" sz="1200" b="1" dirty="0" smtClean="0">
                <a:solidFill>
                  <a:srgbClr val="FF0066"/>
                </a:solidFill>
                <a:latin typeface="Comic Sans MS" pitchFamily="66" charset="0"/>
              </a:rPr>
              <a:t>(</a:t>
            </a:r>
            <a:r>
              <a:rPr lang="fr-FR" altLang="fr-FR" sz="1200" b="1" dirty="0" err="1" smtClean="0">
                <a:solidFill>
                  <a:srgbClr val="FF0066"/>
                </a:solidFill>
                <a:latin typeface="Comic Sans MS" pitchFamily="66" charset="0"/>
              </a:rPr>
              <a:t>syst</a:t>
            </a:r>
            <a:r>
              <a:rPr lang="fr-FR" altLang="fr-FR" sz="1200" b="1" dirty="0">
                <a:solidFill>
                  <a:srgbClr val="FF0066"/>
                </a:solidFill>
                <a:latin typeface="Comic Sans MS" pitchFamily="66" charset="0"/>
              </a:rPr>
              <a:t>)</a:t>
            </a:r>
            <a:r>
              <a:rPr lang="fr-FR" altLang="fr-FR" sz="16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altLang="fr-FR" sz="1800" b="1" dirty="0">
                <a:solidFill>
                  <a:srgbClr val="FF0066"/>
                </a:solidFill>
                <a:latin typeface="Comic Sans MS" pitchFamily="66" charset="0"/>
              </a:rPr>
              <a:t>SNU</a:t>
            </a:r>
          </a:p>
        </p:txBody>
      </p:sp>
      <p:sp>
        <p:nvSpPr>
          <p:cNvPr id="17" name="Rectangle à coins arrondis 2"/>
          <p:cNvSpPr>
            <a:spLocks noChangeArrowheads="1"/>
          </p:cNvSpPr>
          <p:nvPr/>
        </p:nvSpPr>
        <p:spPr bwMode="auto">
          <a:xfrm>
            <a:off x="5867400" y="3861048"/>
            <a:ext cx="3211513" cy="42227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03765" y="6516052"/>
            <a:ext cx="560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OldNewspaperTypes" panose="02000603060000020004" pitchFamily="2" charset="0"/>
              </a:rPr>
              <a:t>P. </a:t>
            </a:r>
            <a:r>
              <a:rPr lang="fr-FR" dirty="0" err="1" smtClean="0">
                <a:latin typeface="OldNewspaperTypes" panose="02000603060000020004" pitchFamily="2" charset="0"/>
              </a:rPr>
              <a:t>Anselmann</a:t>
            </a:r>
            <a:r>
              <a:rPr lang="fr-FR" dirty="0" smtClean="0">
                <a:latin typeface="OldNewspaperTypes" panose="02000603060000020004" pitchFamily="2" charset="0"/>
              </a:rPr>
              <a:t> et al., Phys. </a:t>
            </a:r>
            <a:r>
              <a:rPr lang="fr-FR" dirty="0" err="1" smtClean="0">
                <a:latin typeface="OldNewspaperTypes" panose="02000603060000020004" pitchFamily="2" charset="0"/>
              </a:rPr>
              <a:t>Lett</a:t>
            </a:r>
            <a:r>
              <a:rPr lang="fr-FR" dirty="0" smtClean="0">
                <a:latin typeface="OldNewspaperTypes" panose="02000603060000020004" pitchFamily="2" charset="0"/>
              </a:rPr>
              <a:t>. B285 (1992) 376</a:t>
            </a:r>
            <a:endParaRPr lang="fr-FR" dirty="0">
              <a:latin typeface="OldNewspaperTypes" panose="02000603060000020004" pitchFamily="2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5796137" y="4348163"/>
            <a:ext cx="3888432" cy="2167889"/>
          </a:xfrm>
          <a:prstGeom prst="irregularSeal1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1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olei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0444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49149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"/>
          <p:cNvGrpSpPr>
            <a:grpSpLocks noChangeAspect="1"/>
          </p:cNvGrpSpPr>
          <p:nvPr/>
        </p:nvGrpSpPr>
        <p:grpSpPr bwMode="auto">
          <a:xfrm>
            <a:off x="-36513" y="0"/>
            <a:ext cx="1806576" cy="1806575"/>
            <a:chOff x="-36512" y="0"/>
            <a:chExt cx="6885384" cy="6885385"/>
          </a:xfrm>
        </p:grpSpPr>
        <p:pic>
          <p:nvPicPr>
            <p:cNvPr id="3" name="Picture 2" descr="http://www.google.fr/url?source=imglanding&amp;ct=img&amp;q=http://www.spaceweather.com/images2010/06dec10/epicblast.jpg?PHPSESSID=plifo71fgtc9vi9hm9en036bn7&amp;sa=X&amp;ei=mjX2U9aNAcfY0QXEz4AY&amp;ved=0CAkQ8wc&amp;usg=AFQjCNHZrsQON7HPAt7rZCICdLcrRuvfL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6885384" cy="688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209" y="6594965"/>
              <a:ext cx="3273280" cy="2601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9538"/>
            <a:ext cx="144780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476500"/>
            <a:ext cx="16510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06413"/>
            <a:ext cx="40592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77813"/>
            <a:ext cx="1581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377950"/>
            <a:ext cx="5476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7"/>
          <p:cNvGrpSpPr>
            <a:grpSpLocks/>
          </p:cNvGrpSpPr>
          <p:nvPr/>
        </p:nvGrpSpPr>
        <p:grpSpPr bwMode="auto">
          <a:xfrm>
            <a:off x="2230438" y="2279650"/>
            <a:ext cx="5062537" cy="1449388"/>
            <a:chOff x="2297009" y="3491345"/>
            <a:chExt cx="5062037" cy="1448790"/>
          </a:xfrm>
        </p:grpSpPr>
        <p:sp>
          <p:nvSpPr>
            <p:cNvPr id="11" name="Parchemin horizontal 6"/>
            <p:cNvSpPr>
              <a:spLocks noChangeArrowheads="1"/>
            </p:cNvSpPr>
            <p:nvPr/>
          </p:nvSpPr>
          <p:spPr bwMode="auto">
            <a:xfrm>
              <a:off x="2297009" y="3491345"/>
              <a:ext cx="5062037" cy="1448790"/>
            </a:xfrm>
            <a:prstGeom prst="horizontalScroll">
              <a:avLst>
                <a:gd name="adj" fmla="val 125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pic>
          <p:nvPicPr>
            <p:cNvPr id="12" name="Imag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559" y="3954477"/>
              <a:ext cx="4817435" cy="52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7113" y="4154488"/>
            <a:ext cx="3503612" cy="6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190500" y="3873500"/>
            <a:ext cx="8853488" cy="2784475"/>
            <a:chOff x="190500" y="3873500"/>
            <a:chExt cx="8853488" cy="2784475"/>
          </a:xfrm>
        </p:grpSpPr>
        <p:grpSp>
          <p:nvGrpSpPr>
            <p:cNvPr id="15" name="Groupe 3"/>
            <p:cNvGrpSpPr>
              <a:grpSpLocks/>
            </p:cNvGrpSpPr>
            <p:nvPr/>
          </p:nvGrpSpPr>
          <p:grpSpPr bwMode="auto">
            <a:xfrm>
              <a:off x="5340350" y="3873500"/>
              <a:ext cx="3257550" cy="1243013"/>
              <a:chOff x="5340350" y="3873500"/>
              <a:chExt cx="3257550" cy="1243013"/>
            </a:xfrm>
          </p:grpSpPr>
          <p:pic>
            <p:nvPicPr>
              <p:cNvPr id="30" name="Imag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0350" y="4237038"/>
                <a:ext cx="3257550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Imag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625" y="3873500"/>
                <a:ext cx="17430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Image 1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975" y="3946525"/>
                <a:ext cx="1030288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e 4"/>
            <p:cNvGrpSpPr>
              <a:grpSpLocks/>
            </p:cNvGrpSpPr>
            <p:nvPr/>
          </p:nvGrpSpPr>
          <p:grpSpPr bwMode="auto">
            <a:xfrm>
              <a:off x="4325938" y="5529263"/>
              <a:ext cx="4718050" cy="952500"/>
              <a:chOff x="4325938" y="5529263"/>
              <a:chExt cx="4718050" cy="952500"/>
            </a:xfrm>
          </p:grpSpPr>
          <p:pic>
            <p:nvPicPr>
              <p:cNvPr id="27" name="Image 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625" y="5529263"/>
                <a:ext cx="957263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0038" y="5565775"/>
                <a:ext cx="1285875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 1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938" y="5956300"/>
                <a:ext cx="4718050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e 1"/>
            <p:cNvGrpSpPr>
              <a:grpSpLocks/>
            </p:cNvGrpSpPr>
            <p:nvPr/>
          </p:nvGrpSpPr>
          <p:grpSpPr bwMode="auto">
            <a:xfrm>
              <a:off x="190500" y="4178300"/>
              <a:ext cx="4916488" cy="850900"/>
              <a:chOff x="190500" y="4178300"/>
              <a:chExt cx="4916488" cy="850900"/>
            </a:xfrm>
          </p:grpSpPr>
          <p:pic>
            <p:nvPicPr>
              <p:cNvPr id="22" name="Picture 14" descr="Libératio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" y="4178300"/>
                <a:ext cx="14271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age 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13" y="4799013"/>
                <a:ext cx="1322387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e 17"/>
              <p:cNvGrpSpPr>
                <a:grpSpLocks/>
              </p:cNvGrpSpPr>
              <p:nvPr/>
            </p:nvGrpSpPr>
            <p:grpSpPr bwMode="auto">
              <a:xfrm>
                <a:off x="1846263" y="4198761"/>
                <a:ext cx="3260725" cy="747713"/>
                <a:chOff x="1845864" y="4178393"/>
                <a:chExt cx="3260724" cy="747662"/>
              </a:xfrm>
            </p:grpSpPr>
            <p:pic>
              <p:nvPicPr>
                <p:cNvPr id="25" name="Image 6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5864" y="4218666"/>
                  <a:ext cx="3260724" cy="707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4050" y="4178393"/>
                  <a:ext cx="3043238" cy="1126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solidFill>
                      <a:srgbClr val="00CC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8" name="Groupe 2"/>
            <p:cNvGrpSpPr>
              <a:grpSpLocks/>
            </p:cNvGrpSpPr>
            <p:nvPr/>
          </p:nvGrpSpPr>
          <p:grpSpPr bwMode="auto">
            <a:xfrm>
              <a:off x="346925" y="5640388"/>
              <a:ext cx="3798038" cy="1017587"/>
              <a:chOff x="346925" y="5640388"/>
              <a:chExt cx="3798038" cy="1017587"/>
            </a:xfrm>
          </p:grpSpPr>
          <p:pic>
            <p:nvPicPr>
              <p:cNvPr id="19" name="Image 4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3325" y="5640388"/>
                <a:ext cx="1671638" cy="101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 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925" y="5725120"/>
                <a:ext cx="2098675" cy="52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 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550" y="6309320"/>
                <a:ext cx="176212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18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91" y="332656"/>
            <a:ext cx="5657850" cy="43719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9160"/>
            <a:ext cx="8353425" cy="10001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35896" y="206084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SMA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71410" y="155679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MA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88640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66"/>
                </a:solidFill>
              </a:rPr>
              <a:t>Juin 1992</a:t>
            </a:r>
          </a:p>
          <a:p>
            <a:pPr algn="ctr"/>
            <a:r>
              <a:rPr lang="fr-FR" b="1" dirty="0" smtClean="0">
                <a:solidFill>
                  <a:srgbClr val="FF0066"/>
                </a:solidFill>
              </a:rPr>
              <a:t>Interprétation du déficit de GALLEX en termes d’oscillation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56727" y="6376370"/>
            <a:ext cx="560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OldNewspaperTypes" panose="02000603060000020004" pitchFamily="2" charset="0"/>
              </a:rPr>
              <a:t>P. </a:t>
            </a:r>
            <a:r>
              <a:rPr lang="fr-FR" dirty="0" err="1" smtClean="0">
                <a:latin typeface="OldNewspaperTypes" panose="02000603060000020004" pitchFamily="2" charset="0"/>
              </a:rPr>
              <a:t>Anselmann</a:t>
            </a:r>
            <a:r>
              <a:rPr lang="fr-FR" dirty="0" smtClean="0">
                <a:latin typeface="OldNewspaperTypes" panose="02000603060000020004" pitchFamily="2" charset="0"/>
              </a:rPr>
              <a:t> et al., Phys. </a:t>
            </a:r>
            <a:r>
              <a:rPr lang="fr-FR" dirty="0" err="1" smtClean="0">
                <a:latin typeface="OldNewspaperTypes" panose="02000603060000020004" pitchFamily="2" charset="0"/>
              </a:rPr>
              <a:t>Lett</a:t>
            </a:r>
            <a:r>
              <a:rPr lang="fr-FR" dirty="0" smtClean="0">
                <a:latin typeface="OldNewspaperTypes" panose="02000603060000020004" pitchFamily="2" charset="0"/>
              </a:rPr>
              <a:t>. B285 (1992) 390</a:t>
            </a:r>
            <a:endParaRPr lang="fr-FR" dirty="0">
              <a:latin typeface="OldNewspaperTypes" panose="02000603060000020004" pitchFamily="2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67744" y="476672"/>
            <a:ext cx="6261120" cy="3672408"/>
            <a:chOff x="2267744" y="476672"/>
            <a:chExt cx="6261120" cy="3672408"/>
          </a:xfrm>
        </p:grpSpPr>
        <p:grpSp>
          <p:nvGrpSpPr>
            <p:cNvPr id="13" name="Groupe 12"/>
            <p:cNvGrpSpPr/>
            <p:nvPr/>
          </p:nvGrpSpPr>
          <p:grpSpPr>
            <a:xfrm>
              <a:off x="2267744" y="476672"/>
              <a:ext cx="4752528" cy="3672408"/>
              <a:chOff x="2267744" y="476672"/>
              <a:chExt cx="4752528" cy="3672408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6804248" y="476672"/>
                <a:ext cx="0" cy="3672408"/>
              </a:xfrm>
              <a:prstGeom prst="line">
                <a:avLst/>
              </a:prstGeom>
              <a:ln w="254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 flipV="1">
                <a:off x="2267744" y="1376772"/>
                <a:ext cx="4752528" cy="0"/>
              </a:xfrm>
              <a:prstGeom prst="line">
                <a:avLst/>
              </a:prstGeom>
              <a:ln w="254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7210490" y="1196752"/>
              <a:ext cx="1318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Aujourd’hui</a:t>
              </a:r>
              <a:endParaRPr lang="fr-FR" b="1" dirty="0">
                <a:solidFill>
                  <a:srgbClr val="33CC33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3635896" y="5085184"/>
            <a:ext cx="3024336" cy="2840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0850" y="1692275"/>
            <a:ext cx="2133600" cy="8509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omic Sans MS" pitchFamily="66" charset="0"/>
              </a:rPr>
              <a:t>L = 150 millions km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600" b="1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omic Sans MS" pitchFamily="66" charset="0"/>
              </a:rPr>
              <a:t>&lt;E&gt; = 1 MeV</a:t>
            </a:r>
          </a:p>
        </p:txBody>
      </p:sp>
      <p:pic>
        <p:nvPicPr>
          <p:cNvPr id="3" name="Picture 3" descr="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3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3100" y="6080125"/>
            <a:ext cx="536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Comic Sans MS" pitchFamily="66" charset="0"/>
              </a:rPr>
              <a:t>Détecteur européen GALLEX (Gran Sasso)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46225"/>
            <a:ext cx="346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98488" y="441325"/>
            <a:ext cx="3651250" cy="436403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9400" y="3956050"/>
            <a:ext cx="2673350" cy="3921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6600FF"/>
                </a:solidFill>
                <a:latin typeface="Symbol" pitchFamily="18" charset="2"/>
              </a:rPr>
              <a:t>n</a:t>
            </a:r>
            <a:r>
              <a:rPr lang="fr-FR" altLang="fr-FR" sz="1800" b="1" baseline="-25000">
                <a:solidFill>
                  <a:srgbClr val="6600FF"/>
                </a:solidFill>
                <a:latin typeface="Comic Sans MS" pitchFamily="66" charset="0"/>
              </a:rPr>
              <a:t>e</a:t>
            </a:r>
            <a:r>
              <a:rPr lang="fr-FR" altLang="fr-FR" sz="1800" b="1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Ga </a:t>
            </a:r>
            <a:r>
              <a:rPr lang="fr-FR" altLang="fr-FR" sz="1800" b="1">
                <a:solidFill>
                  <a:srgbClr val="FF6600"/>
                </a:solidFill>
                <a:latin typeface="Symbol" pitchFamily="18" charset="2"/>
              </a:rPr>
              <a:t>®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71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Ge + e</a:t>
            </a:r>
            <a:r>
              <a:rPr lang="fr-FR" altLang="fr-FR" sz="1800" b="1" baseline="30000">
                <a:solidFill>
                  <a:srgbClr val="FF6600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00788" y="2305050"/>
            <a:ext cx="275748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0162" rIns="76200" bIns="30162">
            <a:spAutoFit/>
          </a:bodyPr>
          <a:lstStyle>
            <a:lvl1pPr marL="460375" indent="-460375" defTabSz="184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4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4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4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4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30.3 tonnes de gallium</a:t>
            </a:r>
            <a:endParaRPr lang="fr-FR" altLang="fr-FR" sz="1800" b="1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itchFamily="66" charset="0"/>
              </a:rPr>
              <a:t>en solution aqueuse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itchFamily="66" charset="0"/>
              </a:rPr>
              <a:t>GaCl</a:t>
            </a:r>
            <a:r>
              <a:rPr lang="fr-FR" altLang="fr-FR" sz="1800" b="1" baseline="-25000">
                <a:latin typeface="Comic Sans MS" pitchFamily="66" charset="0"/>
              </a:rPr>
              <a:t>3</a:t>
            </a:r>
            <a:r>
              <a:rPr lang="fr-FR" altLang="fr-FR" sz="1800" b="1">
                <a:latin typeface="Comic Sans MS" pitchFamily="66" charset="0"/>
              </a:rPr>
              <a:t>  + </a:t>
            </a:r>
            <a:r>
              <a:rPr lang="fr-FR" altLang="fr-FR" sz="1800" b="1">
                <a:solidFill>
                  <a:srgbClr val="FF6600"/>
                </a:solidFill>
                <a:latin typeface="Comic Sans MS" pitchFamily="66" charset="0"/>
              </a:rPr>
              <a:t>HCl</a:t>
            </a:r>
            <a:r>
              <a:rPr lang="fr-FR" altLang="fr-FR" sz="1800" b="1">
                <a:latin typeface="Comic Sans MS" pitchFamily="66" charset="0"/>
              </a:rPr>
              <a:t> </a:t>
            </a:r>
          </a:p>
        </p:txBody>
      </p:sp>
      <p:sp>
        <p:nvSpPr>
          <p:cNvPr id="9" name="AutoShape 10"/>
          <p:cNvSpPr txBox="1">
            <a:spLocks noChangeArrowheads="1"/>
          </p:cNvSpPr>
          <p:nvPr/>
        </p:nvSpPr>
        <p:spPr>
          <a:xfrm>
            <a:off x="2009775" y="149225"/>
            <a:ext cx="6192838" cy="13350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smtClean="0">
                <a:solidFill>
                  <a:srgbClr val="FF0000"/>
                </a:solidFill>
                <a:latin typeface="Comic Sans MS" pitchFamily="66" charset="0"/>
              </a:rPr>
              <a:t>GALLEX (1992-2002) : </a:t>
            </a:r>
            <a:br>
              <a:rPr lang="fr-FR" altLang="fr-FR" sz="2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altLang="fr-FR" sz="2800" b="1" smtClean="0">
                <a:solidFill>
                  <a:srgbClr val="FF0000"/>
                </a:solidFill>
                <a:latin typeface="Comic Sans MS" pitchFamily="66" charset="0"/>
              </a:rPr>
              <a:t>détection radiochimique des neutrinos solaires primordiaux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0875" y="441325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DC0081"/>
                </a:solidFill>
                <a:latin typeface="Comic Sans MS" pitchFamily="66" charset="0"/>
              </a:rPr>
              <a:t>seuil = 233 keV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0" y="4805363"/>
            <a:ext cx="3278188" cy="1274762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Comic Sans MS" pitchFamily="66" charset="0"/>
              </a:rPr>
              <a:t>65  10</a:t>
            </a:r>
            <a:r>
              <a:rPr lang="fr-FR" altLang="fr-FR" sz="1400" b="1" baseline="30000">
                <a:latin typeface="Comic Sans MS" pitchFamily="66" charset="0"/>
              </a:rPr>
              <a:t>9</a:t>
            </a:r>
            <a:r>
              <a:rPr lang="fr-FR" altLang="fr-FR" sz="1400" b="1">
                <a:latin typeface="Comic Sans MS" pitchFamily="66" charset="0"/>
              </a:rPr>
              <a:t>  neutrinos solaires/cm</a:t>
            </a:r>
            <a:r>
              <a:rPr lang="fr-FR" altLang="fr-FR" sz="1400" b="1" baseline="30000">
                <a:latin typeface="Comic Sans MS" pitchFamily="66" charset="0"/>
              </a:rPr>
              <a:t>2</a:t>
            </a:r>
            <a:r>
              <a:rPr lang="fr-FR" altLang="fr-FR" sz="1400" b="1">
                <a:latin typeface="Comic Sans MS" pitchFamily="66" charset="0"/>
              </a:rPr>
              <a:t>/s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Symbol" pitchFamily="18" charset="2"/>
              </a:rPr>
              <a:t>Þ</a:t>
            </a:r>
            <a:r>
              <a:rPr lang="fr-FR" altLang="fr-FR" sz="1400">
                <a:latin typeface="Comic Sans MS" pitchFamily="66" charset="0"/>
              </a:rPr>
              <a:t> </a:t>
            </a:r>
            <a:r>
              <a:rPr lang="fr-FR" altLang="fr-FR" sz="1400" b="1">
                <a:solidFill>
                  <a:srgbClr val="FF0000"/>
                </a:solidFill>
                <a:latin typeface="Comic Sans MS" pitchFamily="66" charset="0"/>
              </a:rPr>
              <a:t>1,2 atome de </a:t>
            </a:r>
            <a:r>
              <a:rPr lang="fr-FR" altLang="fr-FR" sz="1400" b="1" baseline="30000">
                <a:solidFill>
                  <a:srgbClr val="FF0000"/>
                </a:solidFill>
                <a:latin typeface="Comic Sans MS" pitchFamily="66" charset="0"/>
              </a:rPr>
              <a:t>71</a:t>
            </a:r>
            <a:r>
              <a:rPr lang="fr-FR" altLang="fr-FR" sz="1400" b="1">
                <a:solidFill>
                  <a:srgbClr val="FF0000"/>
                </a:solidFill>
                <a:latin typeface="Comic Sans MS" pitchFamily="66" charset="0"/>
              </a:rPr>
              <a:t>Ge</a:t>
            </a:r>
            <a:r>
              <a:rPr lang="fr-FR" altLang="fr-FR" sz="1400" b="1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fr-FR" altLang="fr-FR" sz="1400" b="1">
                <a:latin typeface="Comic Sans MS" pitchFamily="66" charset="0"/>
              </a:rPr>
              <a:t> par jour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Comic Sans MS" pitchFamily="66" charset="0"/>
              </a:rPr>
              <a:t>dans 30 tonnes de gallium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707188" y="5000625"/>
            <a:ext cx="2032000" cy="892175"/>
          </a:xfrm>
          <a:prstGeom prst="rect">
            <a:avLst/>
          </a:prstGeom>
          <a:solidFill>
            <a:srgbClr val="FFFFCC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CC00"/>
                </a:solidFill>
                <a:latin typeface="Comic Sans MS" pitchFamily="66" charset="0"/>
              </a:rPr>
              <a:t>56% des neutrinos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CC00"/>
                </a:solidFill>
                <a:latin typeface="Comic Sans MS" pitchFamily="66" charset="0"/>
              </a:rPr>
              <a:t>solaires attendus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CC00"/>
                </a:solidFill>
                <a:latin typeface="Comic Sans MS" pitchFamily="66" charset="0"/>
              </a:rPr>
              <a:t>(128 </a:t>
            </a:r>
            <a:r>
              <a:rPr lang="fr-FR" altLang="fr-FR" sz="2000">
                <a:solidFill>
                  <a:srgbClr val="00CC00"/>
                </a:solidFill>
                <a:latin typeface="Comic Sans MS" pitchFamily="66" charset="0"/>
              </a:rPr>
              <a:t>±</a:t>
            </a:r>
            <a:r>
              <a:rPr lang="fr-FR" altLang="fr-FR" sz="2000" b="1">
                <a:solidFill>
                  <a:srgbClr val="00CC00"/>
                </a:solidFill>
                <a:latin typeface="Comic Sans MS" pitchFamily="66" charset="0"/>
              </a:rPr>
              <a:t> 8) SNU</a:t>
            </a:r>
          </a:p>
        </p:txBody>
      </p:sp>
      <p:pic>
        <p:nvPicPr>
          <p:cNvPr id="14" name="Picture 5" descr="gall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9063"/>
            <a:ext cx="6985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no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285750"/>
            <a:ext cx="534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5867400" y="4035425"/>
            <a:ext cx="3197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Comic Sans MS" pitchFamily="66" charset="0"/>
              </a:rPr>
              <a:t>108 runs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Comic Sans MS" pitchFamily="66" charset="0"/>
              </a:rPr>
              <a:t>70.8±4.5</a:t>
            </a:r>
            <a:r>
              <a:rPr lang="fr-FR" altLang="fr-FR" sz="1200" b="1">
                <a:solidFill>
                  <a:srgbClr val="FF0066"/>
                </a:solidFill>
                <a:latin typeface="Comic Sans MS" pitchFamily="66" charset="0"/>
              </a:rPr>
              <a:t>(stat)</a:t>
            </a:r>
            <a:r>
              <a:rPr lang="fr-FR" altLang="fr-FR" sz="1800" b="1">
                <a:solidFill>
                  <a:srgbClr val="FF0066"/>
                </a:solidFill>
                <a:latin typeface="Comic Sans MS" pitchFamily="66" charset="0"/>
              </a:rPr>
              <a:t>±3.8</a:t>
            </a:r>
            <a:r>
              <a:rPr lang="fr-FR" altLang="fr-FR" sz="1200" b="1">
                <a:solidFill>
                  <a:srgbClr val="FF0066"/>
                </a:solidFill>
                <a:latin typeface="Comic Sans MS" pitchFamily="66" charset="0"/>
              </a:rPr>
              <a:t>(syst)</a:t>
            </a:r>
            <a:r>
              <a:rPr lang="fr-FR" altLang="fr-FR" sz="16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fr-FR" altLang="fr-FR" sz="1800" b="1">
                <a:solidFill>
                  <a:srgbClr val="FF0066"/>
                </a:solidFill>
                <a:latin typeface="Comic Sans MS" pitchFamily="66" charset="0"/>
              </a:rPr>
              <a:t>SNU</a:t>
            </a:r>
          </a:p>
        </p:txBody>
      </p:sp>
      <p:sp>
        <p:nvSpPr>
          <p:cNvPr id="17" name="Rectangle à coins arrondis 2"/>
          <p:cNvSpPr>
            <a:spLocks noChangeArrowheads="1"/>
          </p:cNvSpPr>
          <p:nvPr/>
        </p:nvSpPr>
        <p:spPr bwMode="auto">
          <a:xfrm>
            <a:off x="5867400" y="4413250"/>
            <a:ext cx="3211513" cy="42227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834501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1984</a:t>
            </a:r>
            <a:r>
              <a:rPr lang="fr-FR" dirty="0" smtClean="0"/>
              <a:t> : Michel vient de passer des années passionnantes à la recherche du W et du Z. </a:t>
            </a:r>
            <a:r>
              <a:rPr lang="fr-FR" dirty="0"/>
              <a:t>L</a:t>
            </a:r>
            <a:r>
              <a:rPr lang="fr-FR" dirty="0" smtClean="0"/>
              <a:t>’expérience UA1, à laquelle sa contribution a été déterminante, a été un succès. Mais il n’a pas envie de poursuivre à ce rythme en continuant avec le LEP, qui eut été la voie naturelle… Il prend du recul et commence à s’intéresser à d’autres domaines. Il fourmille d’idées…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836712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1984</a:t>
            </a:r>
            <a:r>
              <a:rPr lang="fr-FR" dirty="0" smtClean="0"/>
              <a:t> : Michel vient de passer des années passionnantes à la recherche du W et du Z. </a:t>
            </a:r>
            <a:r>
              <a:rPr lang="fr-FR" dirty="0"/>
              <a:t>L</a:t>
            </a:r>
            <a:r>
              <a:rPr lang="fr-FR" dirty="0" smtClean="0"/>
              <a:t>’expérience UA1, à laquelle sa contribution a été déterminante, a été un succès. Mais il n’a pas envie de poursuivre à ce rythme en continuant avec le LEP, qui eut été la voie naturelle… Il prend du recul et commence à s’intéresser à d’autres domaines. Il fourmille d’idées…</a:t>
            </a:r>
            <a:endParaRPr lang="fr-FR" dirty="0"/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475656" y="2637268"/>
            <a:ext cx="6768396" cy="1295788"/>
            <a:chOff x="1475656" y="2637268"/>
            <a:chExt cx="6768396" cy="12957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2637268"/>
              <a:ext cx="1295788" cy="1295788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475656" y="2693819"/>
              <a:ext cx="5760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 err="1" smtClean="0"/>
                <a:t>J.Rich</a:t>
              </a:r>
              <a:r>
                <a:rPr lang="fr-FR" dirty="0" smtClean="0"/>
                <a:t>, D. Lloyd Owen, </a:t>
              </a:r>
              <a:r>
                <a:rPr lang="fr-FR" dirty="0" err="1" smtClean="0"/>
                <a:t>M.Spiro</a:t>
              </a:r>
              <a:endParaRPr lang="fr-FR" dirty="0" smtClean="0"/>
            </a:p>
            <a:p>
              <a:r>
                <a:rPr lang="fr-FR" b="1" dirty="0" err="1" smtClean="0"/>
                <a:t>Experimental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particle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physics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without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accelerators</a:t>
              </a:r>
              <a:endParaRPr lang="fr-FR" b="1" dirty="0" smtClean="0"/>
            </a:p>
            <a:p>
              <a:r>
                <a:rPr lang="fr-FR" dirty="0" smtClean="0"/>
                <a:t>Phys. </a:t>
              </a:r>
              <a:r>
                <a:rPr lang="fr-FR" dirty="0" err="1" smtClean="0"/>
                <a:t>Rep</a:t>
              </a:r>
              <a:r>
                <a:rPr lang="fr-FR" dirty="0" smtClean="0"/>
                <a:t>. 151 (1987) 237</a:t>
              </a:r>
            </a:p>
          </p:txBody>
        </p:sp>
      </p:grpSp>
      <p:pic>
        <p:nvPicPr>
          <p:cNvPr id="1026" name="Picture 2" descr="Homme gros cerveau &amp; bulles —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8812"/>
            <a:ext cx="1907704" cy="18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95536" y="332656"/>
            <a:ext cx="8413526" cy="1323975"/>
            <a:chOff x="395536" y="332656"/>
            <a:chExt cx="8413526" cy="1323975"/>
          </a:xfrm>
        </p:grpSpPr>
        <p:sp>
          <p:nvSpPr>
            <p:cNvPr id="2" name="ZoneTexte 1"/>
            <p:cNvSpPr txBox="1"/>
            <p:nvPr/>
          </p:nvSpPr>
          <p:spPr>
            <a:xfrm>
              <a:off x="395536" y="548680"/>
              <a:ext cx="69127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ym typeface="Wingdings"/>
                </a:rPr>
                <a:t> </a:t>
              </a:r>
              <a:r>
                <a:rPr lang="fr-FR" dirty="0" smtClean="0"/>
                <a:t>Les expériences radiochimiques (extraire quelques atomes de dizaines ou centaines de tonnes avec une efficacité connue proche de 100%) laissent perplexes.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332656"/>
              <a:ext cx="1428750" cy="1323975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440341" y="165663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Idée : « calibrer » ou « vérifier » avec une source artificielle d’intensité connue. Dès le départ, l’idée de Till Kirsten a été d’inclure une expérience « source » à GALLEX.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39214" y="2118295"/>
            <a:ext cx="8669290" cy="2415031"/>
            <a:chOff x="439214" y="2118295"/>
            <a:chExt cx="8669290" cy="2415031"/>
          </a:xfrm>
        </p:grpSpPr>
        <p:grpSp>
          <p:nvGrpSpPr>
            <p:cNvPr id="8" name="Groupe 7"/>
            <p:cNvGrpSpPr/>
            <p:nvPr/>
          </p:nvGrpSpPr>
          <p:grpSpPr>
            <a:xfrm>
              <a:off x="439214" y="2118295"/>
              <a:ext cx="8669290" cy="2267687"/>
              <a:chOff x="439214" y="2118295"/>
              <a:chExt cx="8669290" cy="2267687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439214" y="2828835"/>
                <a:ext cx="55729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Wingdings"/>
                  </a:rPr>
                  <a:t> </a:t>
                </a:r>
                <a:r>
                  <a:rPr lang="fr-FR" dirty="0" smtClean="0"/>
                  <a:t>Une source presque idéale : un isotope radioactif du chrome, le </a:t>
                </a:r>
                <a:r>
                  <a:rPr lang="fr-FR" baseline="30000" dirty="0" smtClean="0"/>
                  <a:t>51</a:t>
                </a:r>
                <a:r>
                  <a:rPr lang="fr-FR" dirty="0" smtClean="0"/>
                  <a:t>Cr (T</a:t>
                </a:r>
                <a:r>
                  <a:rPr lang="fr-FR" baseline="-25000" dirty="0" smtClean="0"/>
                  <a:t>1/2</a:t>
                </a:r>
                <a:r>
                  <a:rPr lang="fr-FR" dirty="0" smtClean="0"/>
                  <a:t>=27.7 jours).</a:t>
                </a:r>
              </a:p>
              <a:p>
                <a:r>
                  <a:rPr lang="fr-FR" dirty="0" smtClean="0"/>
                  <a:t>Comment le produire: en irradiant le </a:t>
                </a:r>
                <a:r>
                  <a:rPr lang="fr-FR" baseline="30000" dirty="0" smtClean="0"/>
                  <a:t>50</a:t>
                </a:r>
                <a:r>
                  <a:rPr lang="fr-FR" dirty="0" smtClean="0"/>
                  <a:t>Cr par des neutrons dans un réacteur nucléaire.</a:t>
                </a:r>
              </a:p>
            </p:txBody>
          </p:sp>
          <p:pic>
            <p:nvPicPr>
              <p:cNvPr id="6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1856" y="2118295"/>
                <a:ext cx="3146648" cy="2267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ZoneTexte 8"/>
            <p:cNvSpPr txBox="1"/>
            <p:nvPr/>
          </p:nvSpPr>
          <p:spPr>
            <a:xfrm>
              <a:off x="1487711" y="4163994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Baskerville Old Face" panose="02020602080505020303" pitchFamily="18" charset="0"/>
                </a:rPr>
                <a:t>n + </a:t>
              </a:r>
              <a:r>
                <a:rPr lang="fr-FR" b="1" baseline="30000" dirty="0" smtClean="0">
                  <a:latin typeface="Baskerville Old Face" panose="02020602080505020303" pitchFamily="18" charset="0"/>
                </a:rPr>
                <a:t>50</a:t>
              </a:r>
              <a:r>
                <a:rPr lang="fr-FR" b="1" dirty="0" smtClean="0">
                  <a:latin typeface="Baskerville Old Face" panose="02020602080505020303" pitchFamily="18" charset="0"/>
                </a:rPr>
                <a:t>Cr  </a:t>
              </a:r>
              <a:r>
                <a:rPr lang="fr-FR" b="1" dirty="0" smtClean="0">
                  <a:latin typeface="Baskerville Old Face" panose="02020602080505020303" pitchFamily="18" charset="0"/>
                  <a:sym typeface="Wingdings 3"/>
                </a:rPr>
                <a:t></a:t>
              </a:r>
              <a:r>
                <a:rPr lang="fr-FR" b="1" dirty="0" smtClean="0">
                  <a:latin typeface="Baskerville Old Face" panose="02020602080505020303" pitchFamily="18" charset="0"/>
                </a:rPr>
                <a:t> </a:t>
              </a:r>
              <a:r>
                <a:rPr lang="fr-FR" b="1" baseline="30000" dirty="0" smtClean="0">
                  <a:latin typeface="Baskerville Old Face" panose="02020602080505020303" pitchFamily="18" charset="0"/>
                </a:rPr>
                <a:t>51</a:t>
              </a:r>
              <a:r>
                <a:rPr lang="fr-FR" b="1" dirty="0" smtClean="0">
                  <a:latin typeface="Baskerville Old Face" panose="02020602080505020303" pitchFamily="18" charset="0"/>
                </a:rPr>
                <a:t>Cr + </a:t>
              </a:r>
              <a:r>
                <a:rPr lang="fr-FR" b="1" dirty="0" smtClean="0">
                  <a:latin typeface="Symbol" panose="05050102010706020507" pitchFamily="18" charset="2"/>
                </a:rPr>
                <a:t>g</a:t>
              </a:r>
              <a:endParaRPr lang="fr-FR" b="1" dirty="0">
                <a:latin typeface="Symbol" panose="05050102010706020507" pitchFamily="18" charset="2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67544" y="47971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Où trouver un réacteur nucléaire adéquat ? Il y a Siloé, réacteur du CEA à Grenoble, quasiment le seul en Europe.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67544" y="5222967"/>
            <a:ext cx="7782502" cy="1366838"/>
            <a:chOff x="467544" y="5222967"/>
            <a:chExt cx="7782502" cy="1366838"/>
          </a:xfrm>
        </p:grpSpPr>
        <p:sp>
          <p:nvSpPr>
            <p:cNvPr id="12" name="ZoneTexte 11"/>
            <p:cNvSpPr txBox="1"/>
            <p:nvPr/>
          </p:nvSpPr>
          <p:spPr>
            <a:xfrm>
              <a:off x="467544" y="5661248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fr-FR" dirty="0" smtClean="0"/>
                <a:t>Pour optimiser l’irradiation, enrichir le chrome en </a:t>
              </a:r>
              <a:r>
                <a:rPr lang="fr-FR" baseline="30000" dirty="0" smtClean="0"/>
                <a:t>50</a:t>
              </a:r>
              <a:r>
                <a:rPr lang="fr-FR" dirty="0" smtClean="0"/>
                <a:t>Cr.</a:t>
              </a:r>
            </a:p>
            <a:p>
              <a:r>
                <a:rPr lang="fr-FR" dirty="0" smtClean="0"/>
                <a:t>Centrifugation gazeuse à </a:t>
              </a:r>
              <a:r>
                <a:rPr lang="fr-FR" dirty="0" err="1" smtClean="0"/>
                <a:t>Kurchatov</a:t>
              </a:r>
              <a:r>
                <a:rPr lang="fr-FR" dirty="0" smtClean="0"/>
                <a:t> (Russie) : 40 kg</a:t>
              </a:r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6456171" y="5222967"/>
              <a:ext cx="1793875" cy="1366838"/>
              <a:chOff x="3067" y="4670"/>
              <a:chExt cx="1130" cy="861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V="1">
                <a:off x="3336" y="4816"/>
                <a:ext cx="544" cy="512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067" y="5294"/>
                <a:ext cx="450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fr-FR" altLang="fr-FR">
                    <a:solidFill>
                      <a:srgbClr val="FE9B03"/>
                    </a:solidFill>
                    <a:latin typeface="Arial" charset="0"/>
                  </a:rPr>
                  <a:t>4,5%</a:t>
                </a: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787" y="4670"/>
                <a:ext cx="410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fr-FR" altLang="fr-FR">
                    <a:solidFill>
                      <a:srgbClr val="FE9B03"/>
                    </a:solidFill>
                    <a:latin typeface="Arial" charset="0"/>
                  </a:rPr>
                  <a:t>39%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355" y="4963"/>
                <a:ext cx="478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fr-FR" altLang="fr-FR" sz="2400" baseline="30000" dirty="0">
                    <a:solidFill>
                      <a:schemeClr val="accent2"/>
                    </a:solidFill>
                    <a:latin typeface="Arial" charset="0"/>
                  </a:rPr>
                  <a:t>50</a:t>
                </a:r>
                <a:r>
                  <a:rPr lang="fr-FR" altLang="fr-FR" sz="2400" dirty="0">
                    <a:solidFill>
                      <a:schemeClr val="accent2"/>
                    </a:solidFill>
                    <a:latin typeface="Arial" charset="0"/>
                  </a:rPr>
                  <a:t>Cr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9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254561" y="1117848"/>
            <a:ext cx="7067550" cy="4759424"/>
            <a:chOff x="1254561" y="1117848"/>
            <a:chExt cx="7067550" cy="475942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835" y="1117848"/>
              <a:ext cx="6486525" cy="27432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905051"/>
              <a:ext cx="6486283" cy="316037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61" y="4410422"/>
              <a:ext cx="7067550" cy="1466850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054742" y="44624"/>
            <a:ext cx="6691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ooper Black" panose="0208090404030B020404" pitchFamily="18" charset="0"/>
              </a:rPr>
              <a:t>1987: faisabilité d’une source intense de chrome-51</a:t>
            </a:r>
            <a:endParaRPr lang="fr-FR" sz="2800" b="1" dirty="0">
              <a:latin typeface="Cooper Black" panose="0208090404030B020404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574014" y="6021288"/>
            <a:ext cx="5990166" cy="828092"/>
            <a:chOff x="1574014" y="6021288"/>
            <a:chExt cx="5990166" cy="82809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14" y="6021288"/>
              <a:ext cx="5990166" cy="792088"/>
            </a:xfrm>
            <a:prstGeom prst="rect">
              <a:avLst/>
            </a:prstGeom>
          </p:spPr>
        </p:pic>
        <p:sp>
          <p:nvSpPr>
            <p:cNvPr id="8" name="Rectangle à coins arrondis 7"/>
            <p:cNvSpPr/>
            <p:nvPr/>
          </p:nvSpPr>
          <p:spPr>
            <a:xfrm>
              <a:off x="5724128" y="6165304"/>
              <a:ext cx="1368152" cy="4320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574014" y="6417332"/>
              <a:ext cx="1773850" cy="4320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054742" y="1484784"/>
            <a:ext cx="3805291" cy="526210"/>
            <a:chOff x="1054742" y="1484784"/>
            <a:chExt cx="3805291" cy="526210"/>
          </a:xfrm>
        </p:grpSpPr>
        <p:sp>
          <p:nvSpPr>
            <p:cNvPr id="2" name="Ellipse 1"/>
            <p:cNvSpPr/>
            <p:nvPr/>
          </p:nvSpPr>
          <p:spPr>
            <a:xfrm>
              <a:off x="1054742" y="1484784"/>
              <a:ext cx="1406197" cy="50405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99675" y="1506938"/>
              <a:ext cx="1060358" cy="50405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054741" y="1621748"/>
            <a:ext cx="6037539" cy="2677530"/>
            <a:chOff x="1054741" y="1621748"/>
            <a:chExt cx="6037539" cy="267753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741" y="2076232"/>
              <a:ext cx="1933083" cy="222304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621748"/>
              <a:ext cx="2160240" cy="248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95536" y="260648"/>
            <a:ext cx="8264209" cy="4895353"/>
            <a:chOff x="395536" y="260648"/>
            <a:chExt cx="8264209" cy="4895353"/>
          </a:xfrm>
        </p:grpSpPr>
        <p:pic>
          <p:nvPicPr>
            <p:cNvPr id="2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085" y="260648"/>
              <a:ext cx="2392660" cy="489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95536" y="260648"/>
              <a:ext cx="532859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Juin 1994</a:t>
              </a:r>
            </a:p>
            <a:p>
              <a:r>
                <a:rPr lang="fr-FR" dirty="0" smtClean="0"/>
                <a:t>Irradiation dans Siloé (24 jours) et préparation.</a:t>
              </a:r>
            </a:p>
            <a:p>
              <a:endParaRPr lang="fr-FR" dirty="0"/>
            </a:p>
            <a:p>
              <a:r>
                <a:rPr lang="fr-FR" sz="2400" b="1" dirty="0" smtClean="0"/>
                <a:t>Activité : 62.5±0.4 </a:t>
              </a:r>
              <a:r>
                <a:rPr lang="fr-FR" sz="2400" b="1" dirty="0" err="1" smtClean="0"/>
                <a:t>PBq</a:t>
              </a:r>
              <a:r>
                <a:rPr lang="fr-FR" sz="2400" b="1" dirty="0" smtClean="0"/>
                <a:t>  (62.5 10</a:t>
              </a:r>
              <a:r>
                <a:rPr lang="fr-FR" sz="2400" b="1" baseline="30000" dirty="0" smtClean="0"/>
                <a:t>15</a:t>
              </a:r>
              <a:r>
                <a:rPr lang="fr-FR" sz="2400" b="1" dirty="0" smtClean="0"/>
                <a:t> Bq</a:t>
              </a:r>
              <a:r>
                <a:rPr lang="fr-FR" dirty="0" smtClean="0"/>
                <a:t>)</a:t>
              </a:r>
            </a:p>
            <a:p>
              <a:endParaRPr lang="fr-FR" dirty="0"/>
            </a:p>
            <a:p>
              <a:r>
                <a:rPr lang="fr-FR" dirty="0" smtClean="0"/>
                <a:t>380 W seulement!</a:t>
              </a:r>
            </a:p>
            <a:p>
              <a:endParaRPr lang="fr-FR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95536" y="260648"/>
            <a:ext cx="8604051" cy="6647974"/>
            <a:chOff x="395536" y="260648"/>
            <a:chExt cx="8604051" cy="664797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60648"/>
              <a:ext cx="3419475" cy="465772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95536" y="260648"/>
              <a:ext cx="5328592" cy="66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Juin 1994</a:t>
              </a:r>
            </a:p>
            <a:p>
              <a:r>
                <a:rPr lang="fr-FR" dirty="0" smtClean="0"/>
                <a:t>Irradiation dans Siloé (24 jours) et préparation.</a:t>
              </a:r>
            </a:p>
            <a:p>
              <a:endParaRPr lang="fr-FR" dirty="0"/>
            </a:p>
            <a:p>
              <a:r>
                <a:rPr lang="fr-FR" sz="2400" b="1" dirty="0" smtClean="0"/>
                <a:t>Activité : 62.5±0.4 </a:t>
              </a:r>
              <a:r>
                <a:rPr lang="fr-FR" sz="2400" b="1" dirty="0" err="1" smtClean="0"/>
                <a:t>PBq</a:t>
              </a:r>
              <a:r>
                <a:rPr lang="fr-FR" sz="2400" b="1" dirty="0" smtClean="0"/>
                <a:t>  (62.5 10</a:t>
              </a:r>
              <a:r>
                <a:rPr lang="fr-FR" sz="2400" b="1" baseline="30000" dirty="0" smtClean="0"/>
                <a:t>15</a:t>
              </a:r>
              <a:r>
                <a:rPr lang="fr-FR" sz="2400" b="1" dirty="0" smtClean="0"/>
                <a:t> Bq</a:t>
              </a:r>
              <a:r>
                <a:rPr lang="fr-FR" dirty="0" smtClean="0"/>
                <a:t>)</a:t>
              </a:r>
            </a:p>
            <a:p>
              <a:endParaRPr lang="fr-FR" dirty="0"/>
            </a:p>
            <a:p>
              <a:r>
                <a:rPr lang="fr-FR" dirty="0" smtClean="0"/>
                <a:t>380 W seulement!</a:t>
              </a:r>
            </a:p>
            <a:p>
              <a:endParaRPr lang="fr-FR" dirty="0"/>
            </a:p>
            <a:p>
              <a:r>
                <a:rPr lang="fr-FR" dirty="0" smtClean="0"/>
                <a:t>Transport au </a:t>
              </a:r>
              <a:r>
                <a:rPr lang="fr-FR" dirty="0" err="1" smtClean="0"/>
                <a:t>Gran</a:t>
              </a:r>
              <a:r>
                <a:rPr lang="fr-FR" dirty="0" smtClean="0"/>
                <a:t> </a:t>
              </a:r>
              <a:r>
                <a:rPr lang="fr-FR" dirty="0" err="1" smtClean="0"/>
                <a:t>Sasso</a:t>
              </a:r>
              <a:r>
                <a:rPr lang="fr-FR" dirty="0" smtClean="0"/>
                <a:t> et installation au cœur du détecteur GALLEX.</a:t>
              </a:r>
            </a:p>
            <a:p>
              <a:endParaRPr lang="fr-FR" dirty="0"/>
            </a:p>
            <a:p>
              <a:r>
                <a:rPr lang="fr-FR" dirty="0" smtClean="0"/>
                <a:t>12 atomes de </a:t>
              </a:r>
              <a:r>
                <a:rPr lang="fr-FR" baseline="30000" dirty="0" smtClean="0"/>
                <a:t>71</a:t>
              </a:r>
              <a:r>
                <a:rPr lang="fr-FR" dirty="0" smtClean="0"/>
                <a:t>Ge produits par jour (au début) contre 1 pour les neutrinos solaires.</a:t>
              </a:r>
            </a:p>
            <a:p>
              <a:endParaRPr lang="fr-FR" dirty="0"/>
            </a:p>
            <a:p>
              <a:r>
                <a:rPr lang="fr-FR" dirty="0" smtClean="0"/>
                <a:t>En 48 jours, la source a émis  3x10</a:t>
              </a:r>
              <a:r>
                <a:rPr lang="fr-FR" baseline="30000" dirty="0" smtClean="0"/>
                <a:t>23</a:t>
              </a:r>
              <a:r>
                <a:rPr lang="fr-FR" dirty="0" smtClean="0"/>
                <a:t> neutrinos et GALLEX en a capturé 320:</a:t>
              </a:r>
            </a:p>
            <a:p>
              <a:r>
                <a:rPr lang="fr-FR" dirty="0" smtClean="0"/>
                <a:t> </a:t>
              </a:r>
              <a:r>
                <a:rPr lang="fr-FR" b="1" dirty="0" smtClean="0">
                  <a:solidFill>
                    <a:srgbClr val="FF0000"/>
                  </a:solidFill>
                </a:rPr>
                <a:t>« One </a:t>
              </a:r>
              <a:r>
                <a:rPr lang="fr-FR" b="1" dirty="0">
                  <a:solidFill>
                    <a:srgbClr val="FF0000"/>
                  </a:solidFill>
                </a:rPr>
                <a:t>of the </a:t>
              </a:r>
              <a:r>
                <a:rPr lang="fr-FR" b="1" dirty="0" err="1">
                  <a:solidFill>
                    <a:srgbClr val="FF0000"/>
                  </a:solidFill>
                </a:rPr>
                <a:t>most</a:t>
              </a:r>
              <a:r>
                <a:rPr lang="fr-FR" b="1" dirty="0">
                  <a:solidFill>
                    <a:srgbClr val="FF0000"/>
                  </a:solidFill>
                </a:rPr>
                <a:t> inefficient </a:t>
              </a:r>
              <a:r>
                <a:rPr lang="fr-FR" b="1" dirty="0" smtClean="0">
                  <a:solidFill>
                    <a:srgbClr val="FF0000"/>
                  </a:solidFill>
                </a:rPr>
                <a:t>detectors </a:t>
              </a:r>
              <a:r>
                <a:rPr lang="fr-FR" b="1" dirty="0" err="1">
                  <a:solidFill>
                    <a:srgbClr val="FF0000"/>
                  </a:solidFill>
                </a:rPr>
                <a:t>ever</a:t>
              </a:r>
              <a:r>
                <a:rPr lang="fr-FR" b="1" dirty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built</a:t>
              </a:r>
              <a:r>
                <a:rPr lang="fr-FR" b="1" dirty="0" smtClean="0">
                  <a:solidFill>
                    <a:srgbClr val="FF0000"/>
                  </a:solidFill>
                </a:rPr>
                <a:t> !»</a:t>
              </a:r>
            </a:p>
            <a:p>
              <a:endParaRPr lang="fr-FR" dirty="0"/>
            </a:p>
            <a:p>
              <a:r>
                <a:rPr lang="fr-FR" b="1" dirty="0" smtClean="0"/>
                <a:t>Résultat (nombre mesuré / nombre prédit):</a:t>
              </a:r>
            </a:p>
            <a:p>
              <a:r>
                <a:rPr lang="fr-FR" sz="2400" b="1" dirty="0" smtClean="0"/>
                <a:t>0.97 ± 0.11</a:t>
              </a:r>
            </a:p>
            <a:p>
              <a:endParaRPr lang="fr-FR" sz="2400" b="1" dirty="0"/>
            </a:p>
            <a:p>
              <a:r>
                <a:rPr lang="fr-FR" sz="2400" b="1" dirty="0" smtClean="0"/>
                <a:t>Après deux sources</a:t>
              </a:r>
              <a:r>
                <a:rPr lang="fr-FR" dirty="0" smtClean="0"/>
                <a:t>: </a:t>
              </a:r>
              <a:r>
                <a:rPr lang="fr-FR" sz="2400" b="1" dirty="0" smtClean="0"/>
                <a:t>0.93 ± 0.08  </a:t>
              </a:r>
              <a:r>
                <a:rPr lang="fr-FR" sz="2400" b="1" dirty="0" smtClean="0">
                  <a:latin typeface="Wingdings" panose="05000000000000000000" pitchFamily="2" charset="2"/>
                </a:rPr>
                <a:t>à </a:t>
              </a:r>
              <a:r>
                <a:rPr lang="fr-FR" sz="2400" b="1" dirty="0" smtClean="0"/>
                <a:t>GALLEX fonctionne bien!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724128" y="5818038"/>
            <a:ext cx="3256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OldNewspaperTypes" panose="02000603060000020004" pitchFamily="2" charset="0"/>
              </a:rPr>
              <a:t>P. </a:t>
            </a:r>
            <a:r>
              <a:rPr lang="fr-FR" dirty="0" err="1" smtClean="0">
                <a:latin typeface="OldNewspaperTypes" panose="02000603060000020004" pitchFamily="2" charset="0"/>
              </a:rPr>
              <a:t>Anselmann</a:t>
            </a:r>
            <a:r>
              <a:rPr lang="fr-FR" dirty="0" smtClean="0">
                <a:latin typeface="OldNewspaperTypes" panose="02000603060000020004" pitchFamily="2" charset="0"/>
              </a:rPr>
              <a:t> et al., </a:t>
            </a:r>
          </a:p>
          <a:p>
            <a:r>
              <a:rPr lang="fr-FR" dirty="0" smtClean="0">
                <a:latin typeface="OldNewspaperTypes" panose="02000603060000020004" pitchFamily="2" charset="0"/>
              </a:rPr>
              <a:t>Phys. </a:t>
            </a:r>
            <a:r>
              <a:rPr lang="fr-FR" dirty="0" err="1" smtClean="0">
                <a:latin typeface="OldNewspaperTypes" panose="02000603060000020004" pitchFamily="2" charset="0"/>
              </a:rPr>
              <a:t>Lett</a:t>
            </a:r>
            <a:r>
              <a:rPr lang="fr-FR" dirty="0" smtClean="0">
                <a:latin typeface="OldNewspaperTypes" panose="02000603060000020004" pitchFamily="2" charset="0"/>
              </a:rPr>
              <a:t>. B342 (1995) 440</a:t>
            </a:r>
          </a:p>
          <a:p>
            <a:r>
              <a:rPr lang="fr-FR" dirty="0" smtClean="0">
                <a:latin typeface="OldNewspaperTypes" panose="02000603060000020004" pitchFamily="2" charset="0"/>
              </a:rPr>
              <a:t>Phys. </a:t>
            </a:r>
            <a:r>
              <a:rPr lang="fr-FR" dirty="0" err="1" smtClean="0">
                <a:latin typeface="OldNewspaperTypes" panose="02000603060000020004" pitchFamily="2" charset="0"/>
              </a:rPr>
              <a:t>Lett</a:t>
            </a:r>
            <a:r>
              <a:rPr lang="fr-FR" dirty="0" smtClean="0">
                <a:latin typeface="OldNewspaperTypes" panose="02000603060000020004" pitchFamily="2" charset="0"/>
              </a:rPr>
              <a:t>. B420 (1998) 114</a:t>
            </a:r>
            <a:endParaRPr lang="fr-FR" dirty="0">
              <a:latin typeface="OldNewspaperTypes" panose="020006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18" y="344601"/>
            <a:ext cx="2680599" cy="4185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3"/>
            <a:ext cx="3960440" cy="2853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2996952"/>
            <a:ext cx="53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Installation de la source dans le blindage de transport</a:t>
            </a:r>
          </a:p>
          <a:p>
            <a:pPr algn="ctr"/>
            <a:r>
              <a:rPr lang="fr-FR" b="1" dirty="0" smtClean="0"/>
              <a:t>60 </a:t>
            </a:r>
            <a:r>
              <a:rPr lang="fr-FR" b="1" dirty="0" err="1" smtClean="0"/>
              <a:t>PBq</a:t>
            </a:r>
            <a:r>
              <a:rPr lang="fr-FR" b="1" dirty="0" smtClean="0"/>
              <a:t> de radioactivité: même pas peur!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48144" y="4653136"/>
            <a:ext cx="389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Michel à la manœuvre pour descendre la source au cœur de GALLEX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0" y="3643283"/>
            <a:ext cx="3105928" cy="31161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3888" y="5812516"/>
            <a:ext cx="191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Michel Cribier et Till Kirsten</a:t>
            </a:r>
          </a:p>
        </p:txBody>
      </p:sp>
    </p:spTree>
    <p:extLst>
      <p:ext uri="{BB962C8B-B14F-4D97-AF65-F5344CB8AC3E}">
        <p14:creationId xmlns:p14="http://schemas.microsoft.com/office/powerpoint/2010/main" val="2875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755580" y="3140968"/>
            <a:ext cx="5334003" cy="3568224"/>
            <a:chOff x="755576" y="779809"/>
            <a:chExt cx="7620000" cy="5097463"/>
          </a:xfrm>
        </p:grpSpPr>
        <p:pic>
          <p:nvPicPr>
            <p:cNvPr id="2" name="Picture 2" descr="L:\IMGBi43t+moess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779809"/>
              <a:ext cx="7620000" cy="5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65576" y="779809"/>
              <a:ext cx="3810000" cy="509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Picture 6" descr="Résultat de recherche d'images pour &quot;jules horowitz 1921-1995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69"/>
            <a:ext cx="2401964" cy="30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2" y="1052736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 </a:t>
            </a:r>
            <a:r>
              <a:rPr lang="fr-FR" b="1" dirty="0" smtClean="0"/>
              <a:t>Jules Horowitz </a:t>
            </a:r>
            <a:r>
              <a:rPr lang="fr-FR" dirty="0" smtClean="0"/>
              <a:t>(directeur de l’Institut de Recherche Fondamentale du CEA)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4900058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 </a:t>
            </a:r>
            <a:r>
              <a:rPr lang="fr-FR" b="1" dirty="0" smtClean="0"/>
              <a:t>Rudolf </a:t>
            </a:r>
            <a:r>
              <a:rPr lang="fr-FR" b="1" dirty="0" err="1" smtClean="0"/>
              <a:t>Mossbauer</a:t>
            </a:r>
            <a:r>
              <a:rPr lang="fr-FR" b="1" dirty="0" smtClean="0"/>
              <a:t> </a:t>
            </a:r>
            <a:r>
              <a:rPr lang="fr-FR" dirty="0" smtClean="0"/>
              <a:t>(prix Nobel, ancien directeur de l’ILL et membre de GALLEX) 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983603" y="1997967"/>
            <a:ext cx="4908877" cy="2286001"/>
            <a:chOff x="3983603" y="1997967"/>
            <a:chExt cx="4908877" cy="2286001"/>
          </a:xfrm>
        </p:grpSpPr>
        <p:pic>
          <p:nvPicPr>
            <p:cNvPr id="8194" name="Picture 2" descr="Résultat de recherche d'images pour &quot;dompteur dessin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330" y="1997967"/>
              <a:ext cx="272415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983603" y="2494637"/>
              <a:ext cx="21059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Deux monstres sacrés que Michel a réussi à dompter (essayé de dompter???)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620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9" y="1973375"/>
            <a:ext cx="2600697" cy="21757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36096" y="2768839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Ah bon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1722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9672" y="188640"/>
            <a:ext cx="5558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66"/>
                </a:solidFill>
                <a:latin typeface="Cooper Black" panose="0208090404030B020404" pitchFamily="18" charset="0"/>
              </a:rPr>
              <a:t>Février 1990</a:t>
            </a:r>
          </a:p>
          <a:p>
            <a:r>
              <a:rPr lang="fr-FR" dirty="0" smtClean="0">
                <a:latin typeface="Cooper Black" panose="0208090404030B020404" pitchFamily="18" charset="0"/>
              </a:rPr>
              <a:t>Michel vient passer une semaine au </a:t>
            </a:r>
            <a:r>
              <a:rPr lang="fr-FR" dirty="0" err="1" smtClean="0">
                <a:latin typeface="Cooper Black" panose="0208090404030B020404" pitchFamily="18" charset="0"/>
              </a:rPr>
              <a:t>Gran</a:t>
            </a:r>
            <a:r>
              <a:rPr lang="fr-FR" dirty="0" smtClean="0">
                <a:latin typeface="Cooper Black" panose="0208090404030B020404" pitchFamily="18" charset="0"/>
              </a:rPr>
              <a:t> </a:t>
            </a:r>
            <a:r>
              <a:rPr lang="fr-FR" dirty="0" err="1" smtClean="0">
                <a:latin typeface="Cooper Black" panose="0208090404030B020404" pitchFamily="18" charset="0"/>
              </a:rPr>
              <a:t>Sasso</a:t>
            </a:r>
            <a:r>
              <a:rPr lang="fr-FR" dirty="0" smtClean="0">
                <a:latin typeface="Cooper Black" panose="0208090404030B020404" pitchFamily="18" charset="0"/>
              </a:rPr>
              <a:t> (où je suis en année sabbatique) … avec rien de très précis à faire. </a:t>
            </a:r>
            <a:r>
              <a:rPr lang="fr-FR" dirty="0" smtClean="0">
                <a:latin typeface="Cooper Black" panose="0208090404030B020404" pitchFamily="18" charset="0"/>
              </a:rPr>
              <a:t>Pour qui le connaît, ça </a:t>
            </a:r>
            <a:r>
              <a:rPr lang="fr-FR" dirty="0" smtClean="0">
                <a:latin typeface="Cooper Black" panose="0208090404030B020404" pitchFamily="18" charset="0"/>
              </a:rPr>
              <a:t>peut être redoutable …</a:t>
            </a:r>
            <a:endParaRPr lang="fr-FR" dirty="0">
              <a:latin typeface="Cooper Black" panose="0208090404030B0204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19672" y="1730464"/>
            <a:ext cx="55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oper Black" panose="0208090404030B020404" pitchFamily="18" charset="0"/>
              </a:rPr>
              <a:t>… mais il a une idée !</a:t>
            </a:r>
            <a:endParaRPr lang="fr-FR" dirty="0">
              <a:latin typeface="Cooper Black" panose="0208090404030B020404" pitchFamily="18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94828" y="2099796"/>
            <a:ext cx="8525669" cy="4713580"/>
            <a:chOff x="294828" y="2099796"/>
            <a:chExt cx="8525669" cy="4713580"/>
          </a:xfrm>
        </p:grpSpPr>
        <p:grpSp>
          <p:nvGrpSpPr>
            <p:cNvPr id="13" name="Groupe 12"/>
            <p:cNvGrpSpPr/>
            <p:nvPr/>
          </p:nvGrpSpPr>
          <p:grpSpPr>
            <a:xfrm>
              <a:off x="294828" y="2284462"/>
              <a:ext cx="8525669" cy="4528914"/>
              <a:chOff x="294828" y="2284462"/>
              <a:chExt cx="8525669" cy="4528914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899592" y="2284462"/>
                <a:ext cx="7920905" cy="4528914"/>
                <a:chOff x="1115616" y="1996430"/>
                <a:chExt cx="7920905" cy="4528914"/>
              </a:xfrm>
            </p:grpSpPr>
            <p:grpSp>
              <p:nvGrpSpPr>
                <p:cNvPr id="8" name="Groupe 7"/>
                <p:cNvGrpSpPr/>
                <p:nvPr/>
              </p:nvGrpSpPr>
              <p:grpSpPr>
                <a:xfrm>
                  <a:off x="1115616" y="1996430"/>
                  <a:ext cx="6830249" cy="4528914"/>
                  <a:chOff x="1198135" y="1340768"/>
                  <a:chExt cx="6830249" cy="4528914"/>
                </a:xfrm>
              </p:grpSpPr>
              <p:pic>
                <p:nvPicPr>
                  <p:cNvPr id="2" name="Imag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1680" y="1340768"/>
                    <a:ext cx="5486400" cy="971550"/>
                  </a:xfrm>
                  <a:prstGeom prst="rect">
                    <a:avLst/>
                  </a:prstGeom>
                </p:spPr>
              </p:pic>
              <p:pic>
                <p:nvPicPr>
                  <p:cNvPr id="3" name="Image 2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8135" y="2466974"/>
                    <a:ext cx="6677025" cy="962025"/>
                  </a:xfrm>
                  <a:prstGeom prst="rect">
                    <a:avLst/>
                  </a:prstGeom>
                </p:spPr>
              </p:pic>
              <p:pic>
                <p:nvPicPr>
                  <p:cNvPr id="4" name="Image 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5776" y="3717032"/>
                    <a:ext cx="3409950" cy="2152650"/>
                  </a:xfrm>
                  <a:prstGeom prst="rect">
                    <a:avLst/>
                  </a:prstGeom>
                </p:spPr>
              </p:pic>
              <p:sp>
                <p:nvSpPr>
                  <p:cNvPr id="6" name="Rectangle à coins arrondis 5"/>
                  <p:cNvSpPr/>
                  <p:nvPr/>
                </p:nvSpPr>
                <p:spPr>
                  <a:xfrm>
                    <a:off x="1198135" y="2466974"/>
                    <a:ext cx="6830249" cy="385962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" name="Rectangle à coins arrondis 6"/>
                  <p:cNvSpPr/>
                  <p:nvPr/>
                </p:nvSpPr>
                <p:spPr>
                  <a:xfrm>
                    <a:off x="2483768" y="4077072"/>
                    <a:ext cx="3600400" cy="1080120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9" name="ZoneTexte 8"/>
                <p:cNvSpPr txBox="1"/>
                <p:nvPr/>
              </p:nvSpPr>
              <p:spPr>
                <a:xfrm>
                  <a:off x="6444208" y="6002124"/>
                  <a:ext cx="25923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>
                      <a:latin typeface="OldNewspaperTypes" panose="02000603060000020004" pitchFamily="2" charset="0"/>
                    </a:rPr>
                    <a:t>Phys. </a:t>
                  </a:r>
                  <a:r>
                    <a:rPr lang="fr-FR" sz="1400" b="1" dirty="0" err="1" smtClean="0">
                      <a:latin typeface="OldNewspaperTypes" panose="02000603060000020004" pitchFamily="2" charset="0"/>
                    </a:rPr>
                    <a:t>Lett</a:t>
                  </a:r>
                  <a:r>
                    <a:rPr lang="fr-FR" sz="1400" b="1" dirty="0" smtClean="0">
                      <a:latin typeface="OldNewspaperTypes" panose="02000603060000020004" pitchFamily="2" charset="0"/>
                    </a:rPr>
                    <a:t>. B 242 (1990) 279</a:t>
                  </a:r>
                </a:p>
                <a:p>
                  <a:r>
                    <a:rPr lang="fr-FR" sz="1400" b="1" dirty="0" smtClean="0">
                      <a:latin typeface="OldNewspaperTypes" panose="02000603060000020004" pitchFamily="2" charset="0"/>
                    </a:rPr>
                    <a:t>[Citations: 72]</a:t>
                  </a:r>
                  <a:endParaRPr lang="fr-FR" sz="1400" b="1" dirty="0">
                    <a:latin typeface="OldNewspaperTypes" panose="02000603060000020004" pitchFamily="2" charset="0"/>
                  </a:endParaRPr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294828" y="5129518"/>
                <a:ext cx="1645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66"/>
                    </a:solidFill>
                    <a:latin typeface="Cooper Black" panose="0208090404030B020404" pitchFamily="18" charset="0"/>
                  </a:rPr>
                  <a:t>Une seule hypothèse:</a:t>
                </a:r>
                <a:endParaRPr lang="fr-FR" dirty="0">
                  <a:solidFill>
                    <a:srgbClr val="FF0066"/>
                  </a:solidFill>
                  <a:latin typeface="Cooper Black" panose="0208090404030B020404" pitchFamily="18" charset="0"/>
                </a:endParaRPr>
              </a:p>
            </p:txBody>
          </p:sp>
        </p:grpSp>
        <p:sp>
          <p:nvSpPr>
            <p:cNvPr id="14" name="Organigramme : Alternative 13"/>
            <p:cNvSpPr/>
            <p:nvPr/>
          </p:nvSpPr>
          <p:spPr>
            <a:xfrm>
              <a:off x="1259632" y="2099796"/>
              <a:ext cx="5328592" cy="670441"/>
            </a:xfrm>
            <a:prstGeom prst="flowChartAlternateProcess">
              <a:avLst/>
            </a:prstGeom>
            <a:noFill/>
            <a:ln w="508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6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6" y="3068081"/>
            <a:ext cx="4377412" cy="29523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51920" y="6021288"/>
            <a:ext cx="512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ooper Black" panose="0208090404030B020404" pitchFamily="18" charset="0"/>
              </a:rPr>
              <a:t>Hubert Curien (ministre de la Recherche) </a:t>
            </a:r>
          </a:p>
          <a:p>
            <a:pPr algn="ctr"/>
            <a:r>
              <a:rPr lang="fr-FR" dirty="0" smtClean="0">
                <a:latin typeface="Cooper Black" panose="0208090404030B020404" pitchFamily="18" charset="0"/>
              </a:rPr>
              <a:t>au </a:t>
            </a:r>
            <a:r>
              <a:rPr lang="fr-FR" dirty="0" err="1" smtClean="0">
                <a:latin typeface="Cooper Black" panose="0208090404030B020404" pitchFamily="18" charset="0"/>
              </a:rPr>
              <a:t>Gran</a:t>
            </a:r>
            <a:r>
              <a:rPr lang="fr-FR" dirty="0" smtClean="0">
                <a:latin typeface="Cooper Black" panose="0208090404030B020404" pitchFamily="18" charset="0"/>
              </a:rPr>
              <a:t> </a:t>
            </a:r>
            <a:r>
              <a:rPr lang="fr-FR" dirty="0" err="1" smtClean="0">
                <a:latin typeface="Cooper Black" panose="0208090404030B020404" pitchFamily="18" charset="0"/>
              </a:rPr>
              <a:t>Sasso</a:t>
            </a:r>
            <a:r>
              <a:rPr lang="fr-FR" dirty="0" smtClean="0">
                <a:latin typeface="Cooper Black" panose="0208090404030B020404" pitchFamily="18" charset="0"/>
              </a:rPr>
              <a:t> (avril 1990)</a:t>
            </a:r>
            <a:endParaRPr lang="fr-FR" dirty="0">
              <a:latin typeface="Cooper Black" panose="0208090404030B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9495"/>
            <a:ext cx="4251777" cy="27534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74277" y="55288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oper Black" panose="0208090404030B020404" pitchFamily="18" charset="0"/>
              </a:rPr>
              <a:t>Première visite au</a:t>
            </a:r>
          </a:p>
          <a:p>
            <a:pPr algn="ctr"/>
            <a:r>
              <a:rPr lang="fr-FR" dirty="0" err="1" smtClean="0">
                <a:latin typeface="Cooper Black" panose="0208090404030B020404" pitchFamily="18" charset="0"/>
              </a:rPr>
              <a:t>Gran</a:t>
            </a:r>
            <a:r>
              <a:rPr lang="fr-FR" dirty="0" smtClean="0">
                <a:latin typeface="Cooper Black" panose="0208090404030B020404" pitchFamily="18" charset="0"/>
              </a:rPr>
              <a:t> </a:t>
            </a:r>
            <a:r>
              <a:rPr lang="fr-FR" dirty="0" err="1" smtClean="0">
                <a:latin typeface="Cooper Black" panose="0208090404030B020404" pitchFamily="18" charset="0"/>
              </a:rPr>
              <a:t>Sasso</a:t>
            </a:r>
            <a:r>
              <a:rPr lang="fr-FR" dirty="0" smtClean="0">
                <a:latin typeface="Cooper Black" panose="0208090404030B020404" pitchFamily="18" charset="0"/>
              </a:rPr>
              <a:t> (février 1985)</a:t>
            </a:r>
          </a:p>
          <a:p>
            <a:pPr algn="ctr"/>
            <a:r>
              <a:rPr lang="fr-FR" dirty="0" smtClean="0">
                <a:latin typeface="Cooper Black" panose="0208090404030B020404" pitchFamily="18" charset="0"/>
              </a:rPr>
              <a:t>Michel et Ettore </a:t>
            </a:r>
            <a:r>
              <a:rPr lang="fr-FR" dirty="0" err="1" smtClean="0">
                <a:latin typeface="Cooper Black" panose="0208090404030B020404" pitchFamily="18" charset="0"/>
              </a:rPr>
              <a:t>Fiorini</a:t>
            </a:r>
            <a:endParaRPr lang="fr-FR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8326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Proceedings</a:t>
            </a:r>
            <a:r>
              <a:rPr lang="fr-FR" b="1" dirty="0" smtClean="0"/>
              <a:t> of the International </a:t>
            </a:r>
            <a:r>
              <a:rPr lang="fr-FR" b="1" dirty="0" err="1" smtClean="0"/>
              <a:t>Nuclear</a:t>
            </a:r>
            <a:r>
              <a:rPr lang="fr-FR" b="1" dirty="0" smtClean="0"/>
              <a:t> </a:t>
            </a:r>
            <a:r>
              <a:rPr lang="fr-FR" b="1" dirty="0" err="1" smtClean="0"/>
              <a:t>Physics</a:t>
            </a:r>
            <a:r>
              <a:rPr lang="fr-FR" b="1" dirty="0" smtClean="0"/>
              <a:t> </a:t>
            </a:r>
            <a:r>
              <a:rPr lang="fr-FR" b="1" dirty="0" err="1" smtClean="0"/>
              <a:t>Conference</a:t>
            </a:r>
            <a:r>
              <a:rPr lang="fr-FR" b="1" dirty="0" smtClean="0"/>
              <a:t> (INPC98), Paris, August 1998 (</a:t>
            </a:r>
            <a:r>
              <a:rPr lang="fr-FR" b="1" dirty="0" err="1" smtClean="0"/>
              <a:t>Nucl</a:t>
            </a:r>
            <a:r>
              <a:rPr lang="fr-FR" b="1" dirty="0" smtClean="0"/>
              <a:t>. Phys. A 654)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36773" y="2605782"/>
            <a:ext cx="8067675" cy="1290836"/>
            <a:chOff x="536773" y="2609850"/>
            <a:chExt cx="8067675" cy="129083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2" y="2609850"/>
              <a:ext cx="6772275" cy="29527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" y="2852936"/>
              <a:ext cx="8067675" cy="1047750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14996"/>
            <a:ext cx="3810000" cy="6858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395537" y="2488828"/>
            <a:ext cx="8280920" cy="151216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0189" y="4361036"/>
            <a:ext cx="7670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J"/>
            </a:pPr>
            <a:r>
              <a:rPr lang="fr-FR" sz="2400" b="1" dirty="0" smtClean="0">
                <a:solidFill>
                  <a:srgbClr val="FF0066"/>
                </a:solidFill>
              </a:rPr>
              <a:t>En 2001, SNO démontrera </a:t>
            </a:r>
            <a:r>
              <a:rPr lang="fr-FR" sz="2400" b="1" dirty="0" smtClean="0">
                <a:solidFill>
                  <a:srgbClr val="FF0066"/>
                </a:solidFill>
                <a:sym typeface="Wingdings"/>
              </a:rPr>
              <a:t></a:t>
            </a:r>
            <a:r>
              <a:rPr lang="fr-FR" sz="2400" b="1" dirty="0" smtClean="0">
                <a:solidFill>
                  <a:srgbClr val="FF0066"/>
                </a:solidFill>
              </a:rPr>
              <a:t> que les neutrinos solaires oscillent et </a:t>
            </a:r>
            <a:r>
              <a:rPr lang="fr-FR" sz="2400" b="1" dirty="0" smtClean="0">
                <a:solidFill>
                  <a:srgbClr val="FF0066"/>
                </a:solidFill>
                <a:sym typeface="Wingdings"/>
              </a:rPr>
              <a:t></a:t>
            </a:r>
            <a:r>
              <a:rPr lang="fr-FR" sz="2400" b="1" dirty="0" smtClean="0">
                <a:solidFill>
                  <a:srgbClr val="FF0066"/>
                </a:solidFill>
              </a:rPr>
              <a:t> que les modèles solaires sont fiables</a:t>
            </a:r>
          </a:p>
          <a:p>
            <a:pPr marL="285750" indent="-285750">
              <a:buFont typeface="Wingdings"/>
              <a:buChar char="J"/>
            </a:pPr>
            <a:endParaRPr lang="fr-FR" sz="2400" b="1" dirty="0">
              <a:solidFill>
                <a:srgbClr val="FF0066"/>
              </a:solidFill>
            </a:endParaRPr>
          </a:p>
          <a:p>
            <a:pPr marL="285750" indent="-285750">
              <a:buFont typeface="Wingdings"/>
              <a:buChar char="J"/>
            </a:pPr>
            <a:r>
              <a:rPr lang="fr-FR" sz="2400" b="1" dirty="0" smtClean="0">
                <a:solidFill>
                  <a:srgbClr val="FF0066"/>
                </a:solidFill>
              </a:rPr>
              <a:t>Entre 2007 et 2014, </a:t>
            </a:r>
            <a:r>
              <a:rPr lang="fr-FR" sz="2400" b="1" dirty="0" err="1" smtClean="0">
                <a:solidFill>
                  <a:srgbClr val="FF0066"/>
                </a:solidFill>
              </a:rPr>
              <a:t>Borexino</a:t>
            </a:r>
            <a:r>
              <a:rPr lang="fr-FR" sz="2400" b="1" dirty="0" smtClean="0">
                <a:solidFill>
                  <a:srgbClr val="FF0066"/>
                </a:solidFill>
              </a:rPr>
              <a:t> mesurera le spectre des neutrinos-pp, des neutrinos du béryllium-7, des neutrinos-pp </a:t>
            </a:r>
            <a:r>
              <a:rPr lang="fr-FR" b="1" dirty="0" smtClean="0"/>
              <a:t>(sans la participation officielle de </a:t>
            </a:r>
            <a:r>
              <a:rPr lang="fr-FR" b="1" dirty="0" smtClean="0"/>
              <a:t>l’IN2P3  </a:t>
            </a:r>
            <a:r>
              <a:rPr lang="fr-FR" b="1" dirty="0" smtClean="0">
                <a:sym typeface="Wingdings"/>
              </a:rPr>
              <a:t>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3491880" y="3068960"/>
            <a:ext cx="1008112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35422" y="3568948"/>
            <a:ext cx="784250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8980" y="260648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oper Black" panose="0208090404030B020404" pitchFamily="18" charset="0"/>
              </a:rPr>
              <a:t>GALLEX n’est pas la fin des neutrinos solaires!</a:t>
            </a:r>
            <a:endParaRPr lang="fr-FR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10413" y="4357688"/>
            <a:ext cx="328612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2198688" y="2036763"/>
            <a:ext cx="1627187" cy="3795712"/>
            <a:chOff x="1385" y="1283"/>
            <a:chExt cx="1025" cy="2391"/>
          </a:xfrm>
        </p:grpSpPr>
        <p:grpSp>
          <p:nvGrpSpPr>
            <p:cNvPr id="130" name="Group 110"/>
            <p:cNvGrpSpPr>
              <a:grpSpLocks/>
            </p:cNvGrpSpPr>
            <p:nvPr/>
          </p:nvGrpSpPr>
          <p:grpSpPr bwMode="auto">
            <a:xfrm>
              <a:off x="1385" y="1283"/>
              <a:ext cx="1025" cy="1331"/>
              <a:chOff x="1385" y="1283"/>
              <a:chExt cx="1025" cy="1331"/>
            </a:xfrm>
          </p:grpSpPr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988" y="1447"/>
                <a:ext cx="247" cy="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rgbClr val="000066"/>
                    </a:solidFill>
                    <a:latin typeface="Times New Roman" pitchFamily="18" charset="0"/>
                  </a:rPr>
                  <a:t>pp</a:t>
                </a:r>
                <a:endParaRPr lang="fr-FR" altLang="fr-FR" sz="2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" name="Freeform 5"/>
              <p:cNvSpPr>
                <a:spLocks/>
              </p:cNvSpPr>
              <p:nvPr/>
            </p:nvSpPr>
            <p:spPr bwMode="auto">
              <a:xfrm>
                <a:off x="1385" y="1283"/>
                <a:ext cx="1025" cy="1331"/>
              </a:xfrm>
              <a:custGeom>
                <a:avLst/>
                <a:gdLst>
                  <a:gd name="T0" fmla="*/ 0 w 1069"/>
                  <a:gd name="T1" fmla="*/ 9 h 1405"/>
                  <a:gd name="T2" fmla="*/ 21 w 1069"/>
                  <a:gd name="T3" fmla="*/ 9 h 1405"/>
                  <a:gd name="T4" fmla="*/ 40 w 1069"/>
                  <a:gd name="T5" fmla="*/ 9 h 1405"/>
                  <a:gd name="T6" fmla="*/ 54 w 1069"/>
                  <a:gd name="T7" fmla="*/ 9 h 1405"/>
                  <a:gd name="T8" fmla="*/ 70 w 1069"/>
                  <a:gd name="T9" fmla="*/ 1 h 1405"/>
                  <a:gd name="T10" fmla="*/ 76 w 1069"/>
                  <a:gd name="T11" fmla="*/ 9 h 1405"/>
                  <a:gd name="T12" fmla="*/ 81 w 1069"/>
                  <a:gd name="T13" fmla="*/ 9 h 1405"/>
                  <a:gd name="T14" fmla="*/ 84 w 1069"/>
                  <a:gd name="T15" fmla="*/ 9 h 1405"/>
                  <a:gd name="T16" fmla="*/ 85 w 1069"/>
                  <a:gd name="T17" fmla="*/ 9 h 1405"/>
                  <a:gd name="T18" fmla="*/ 89 w 1069"/>
                  <a:gd name="T19" fmla="*/ 9 h 1405"/>
                  <a:gd name="T20" fmla="*/ 89 w 1069"/>
                  <a:gd name="T21" fmla="*/ 9 h 1405"/>
                  <a:gd name="T22" fmla="*/ 89 w 1069"/>
                  <a:gd name="T23" fmla="*/ 12 h 1405"/>
                  <a:gd name="T24" fmla="*/ 89 w 1069"/>
                  <a:gd name="T25" fmla="*/ 58 h 1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9"/>
                  <a:gd name="T40" fmla="*/ 0 h 1405"/>
                  <a:gd name="T41" fmla="*/ 1069 w 1069"/>
                  <a:gd name="T42" fmla="*/ 1405 h 14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9" h="1405">
                    <a:moveTo>
                      <a:pt x="0" y="129"/>
                    </a:moveTo>
                    <a:cubicBezTo>
                      <a:pt x="79" y="114"/>
                      <a:pt x="158" y="99"/>
                      <a:pt x="236" y="85"/>
                    </a:cubicBezTo>
                    <a:cubicBezTo>
                      <a:pt x="314" y="71"/>
                      <a:pt x="402" y="56"/>
                      <a:pt x="468" y="45"/>
                    </a:cubicBezTo>
                    <a:cubicBezTo>
                      <a:pt x="534" y="34"/>
                      <a:pt x="573" y="24"/>
                      <a:pt x="632" y="17"/>
                    </a:cubicBezTo>
                    <a:cubicBezTo>
                      <a:pt x="691" y="10"/>
                      <a:pt x="774" y="2"/>
                      <a:pt x="820" y="1"/>
                    </a:cubicBezTo>
                    <a:cubicBezTo>
                      <a:pt x="866" y="0"/>
                      <a:pt x="885" y="6"/>
                      <a:pt x="908" y="9"/>
                    </a:cubicBezTo>
                    <a:cubicBezTo>
                      <a:pt x="931" y="12"/>
                      <a:pt x="944" y="10"/>
                      <a:pt x="960" y="17"/>
                    </a:cubicBezTo>
                    <a:cubicBezTo>
                      <a:pt x="976" y="24"/>
                      <a:pt x="991" y="40"/>
                      <a:pt x="1004" y="53"/>
                    </a:cubicBezTo>
                    <a:cubicBezTo>
                      <a:pt x="1017" y="66"/>
                      <a:pt x="1027" y="81"/>
                      <a:pt x="1036" y="97"/>
                    </a:cubicBezTo>
                    <a:cubicBezTo>
                      <a:pt x="1045" y="113"/>
                      <a:pt x="1055" y="135"/>
                      <a:pt x="1060" y="149"/>
                    </a:cubicBezTo>
                    <a:cubicBezTo>
                      <a:pt x="1065" y="163"/>
                      <a:pt x="1067" y="156"/>
                      <a:pt x="1068" y="181"/>
                    </a:cubicBezTo>
                    <a:cubicBezTo>
                      <a:pt x="1069" y="206"/>
                      <a:pt x="1068" y="97"/>
                      <a:pt x="1068" y="301"/>
                    </a:cubicBezTo>
                    <a:cubicBezTo>
                      <a:pt x="1068" y="505"/>
                      <a:pt x="1068" y="955"/>
                      <a:pt x="1068" y="1405"/>
                    </a:cubicBezTo>
                  </a:path>
                </a:pathLst>
              </a:custGeom>
              <a:noFill/>
              <a:ln w="508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2408" y="2617"/>
              <a:ext cx="2" cy="1057"/>
            </a:xfrm>
            <a:custGeom>
              <a:avLst/>
              <a:gdLst>
                <a:gd name="T0" fmla="*/ 0 w 1"/>
                <a:gd name="T1" fmla="*/ 0 h 1116"/>
                <a:gd name="T2" fmla="*/ 0 w 1"/>
                <a:gd name="T3" fmla="*/ 45 h 1116"/>
                <a:gd name="T4" fmla="*/ 0 60000 65536"/>
                <a:gd name="T5" fmla="*/ 0 60000 65536"/>
                <a:gd name="T6" fmla="*/ 0 w 1"/>
                <a:gd name="T7" fmla="*/ 0 h 1116"/>
                <a:gd name="T8" fmla="*/ 1 w 1"/>
                <a:gd name="T9" fmla="*/ 1116 h 1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16">
                  <a:moveTo>
                    <a:pt x="0" y="0"/>
                  </a:moveTo>
                  <a:cubicBezTo>
                    <a:pt x="0" y="0"/>
                    <a:pt x="0" y="558"/>
                    <a:pt x="0" y="1116"/>
                  </a:cubicBezTo>
                </a:path>
              </a:pathLst>
            </a:custGeom>
            <a:noFill/>
            <a:ln w="508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198688" y="4068763"/>
            <a:ext cx="5686425" cy="1758950"/>
            <a:chOff x="1385" y="2563"/>
            <a:chExt cx="3582" cy="1108"/>
          </a:xfrm>
        </p:grpSpPr>
        <p:sp>
          <p:nvSpPr>
            <p:cNvPr id="127" name="Freeform 7"/>
            <p:cNvSpPr>
              <a:spLocks/>
            </p:cNvSpPr>
            <p:nvPr/>
          </p:nvSpPr>
          <p:spPr bwMode="auto">
            <a:xfrm>
              <a:off x="1385" y="2738"/>
              <a:ext cx="1870" cy="493"/>
            </a:xfrm>
            <a:custGeom>
              <a:avLst/>
              <a:gdLst>
                <a:gd name="T0" fmla="*/ 0 w 1949"/>
                <a:gd name="T1" fmla="*/ 20 h 522"/>
                <a:gd name="T2" fmla="*/ 44 w 1949"/>
                <a:gd name="T3" fmla="*/ 14 h 522"/>
                <a:gd name="T4" fmla="*/ 86 w 1949"/>
                <a:gd name="T5" fmla="*/ 9 h 522"/>
                <a:gd name="T6" fmla="*/ 136 w 1949"/>
                <a:gd name="T7" fmla="*/ 9 h 522"/>
                <a:gd name="T8" fmla="*/ 164 w 1949"/>
                <a:gd name="T9" fmla="*/ 8 h 522"/>
                <a:gd name="T10" fmla="*/ 169 w 1949"/>
                <a:gd name="T11" fmla="*/ 0 h 5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9"/>
                <a:gd name="T19" fmla="*/ 0 h 522"/>
                <a:gd name="T20" fmla="*/ 1949 w 1949"/>
                <a:gd name="T21" fmla="*/ 522 h 5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9" h="522">
                  <a:moveTo>
                    <a:pt x="0" y="522"/>
                  </a:moveTo>
                  <a:cubicBezTo>
                    <a:pt x="167" y="472"/>
                    <a:pt x="334" y="422"/>
                    <a:pt x="498" y="375"/>
                  </a:cubicBezTo>
                  <a:cubicBezTo>
                    <a:pt x="662" y="328"/>
                    <a:pt x="807" y="285"/>
                    <a:pt x="984" y="237"/>
                  </a:cubicBezTo>
                  <a:cubicBezTo>
                    <a:pt x="1161" y="189"/>
                    <a:pt x="1413" y="124"/>
                    <a:pt x="1563" y="87"/>
                  </a:cubicBezTo>
                  <a:cubicBezTo>
                    <a:pt x="1713" y="50"/>
                    <a:pt x="1825" y="29"/>
                    <a:pt x="1887" y="15"/>
                  </a:cubicBezTo>
                  <a:cubicBezTo>
                    <a:pt x="1949" y="1"/>
                    <a:pt x="1943" y="0"/>
                    <a:pt x="1938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Freeform 8"/>
            <p:cNvSpPr>
              <a:spLocks/>
            </p:cNvSpPr>
            <p:nvPr/>
          </p:nvSpPr>
          <p:spPr bwMode="auto">
            <a:xfrm>
              <a:off x="3254" y="2563"/>
              <a:ext cx="1713" cy="1108"/>
            </a:xfrm>
            <a:custGeom>
              <a:avLst/>
              <a:gdLst>
                <a:gd name="T0" fmla="*/ 0 w 1784"/>
                <a:gd name="T1" fmla="*/ 9 h 1169"/>
                <a:gd name="T2" fmla="*/ 39 w 1784"/>
                <a:gd name="T3" fmla="*/ 9 h 1169"/>
                <a:gd name="T4" fmla="*/ 60 w 1784"/>
                <a:gd name="T5" fmla="*/ 9 h 1169"/>
                <a:gd name="T6" fmla="*/ 89 w 1784"/>
                <a:gd name="T7" fmla="*/ 9 h 1169"/>
                <a:gd name="T8" fmla="*/ 107 w 1784"/>
                <a:gd name="T9" fmla="*/ 1 h 1169"/>
                <a:gd name="T10" fmla="*/ 118 w 1784"/>
                <a:gd name="T11" fmla="*/ 9 h 1169"/>
                <a:gd name="T12" fmla="*/ 127 w 1784"/>
                <a:gd name="T13" fmla="*/ 9 h 1169"/>
                <a:gd name="T14" fmla="*/ 135 w 1784"/>
                <a:gd name="T15" fmla="*/ 9 h 1169"/>
                <a:gd name="T16" fmla="*/ 145 w 1784"/>
                <a:gd name="T17" fmla="*/ 9 h 1169"/>
                <a:gd name="T18" fmla="*/ 151 w 1784"/>
                <a:gd name="T19" fmla="*/ 12 h 1169"/>
                <a:gd name="T20" fmla="*/ 154 w 1784"/>
                <a:gd name="T21" fmla="*/ 18 h 1169"/>
                <a:gd name="T22" fmla="*/ 157 w 1784"/>
                <a:gd name="T23" fmla="*/ 23 h 1169"/>
                <a:gd name="T24" fmla="*/ 159 w 1784"/>
                <a:gd name="T25" fmla="*/ 30 h 1169"/>
                <a:gd name="T26" fmla="*/ 160 w 1784"/>
                <a:gd name="T27" fmla="*/ 36 h 1169"/>
                <a:gd name="T28" fmla="*/ 160 w 1784"/>
                <a:gd name="T29" fmla="*/ 41 h 1169"/>
                <a:gd name="T30" fmla="*/ 162 w 1784"/>
                <a:gd name="T31" fmla="*/ 49 h 1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4"/>
                <a:gd name="T49" fmla="*/ 0 h 1169"/>
                <a:gd name="T50" fmla="*/ 1784 w 1784"/>
                <a:gd name="T51" fmla="*/ 1169 h 1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4" h="1169">
                  <a:moveTo>
                    <a:pt x="0" y="181"/>
                  </a:moveTo>
                  <a:cubicBezTo>
                    <a:pt x="162" y="147"/>
                    <a:pt x="325" y="114"/>
                    <a:pt x="436" y="93"/>
                  </a:cubicBezTo>
                  <a:cubicBezTo>
                    <a:pt x="547" y="72"/>
                    <a:pt x="579" y="67"/>
                    <a:pt x="668" y="53"/>
                  </a:cubicBezTo>
                  <a:cubicBezTo>
                    <a:pt x="757" y="39"/>
                    <a:pt x="888" y="18"/>
                    <a:pt x="972" y="9"/>
                  </a:cubicBezTo>
                  <a:cubicBezTo>
                    <a:pt x="1056" y="0"/>
                    <a:pt x="1118" y="0"/>
                    <a:pt x="1172" y="1"/>
                  </a:cubicBezTo>
                  <a:cubicBezTo>
                    <a:pt x="1226" y="2"/>
                    <a:pt x="1259" y="8"/>
                    <a:pt x="1296" y="13"/>
                  </a:cubicBezTo>
                  <a:cubicBezTo>
                    <a:pt x="1333" y="18"/>
                    <a:pt x="1364" y="22"/>
                    <a:pt x="1396" y="33"/>
                  </a:cubicBezTo>
                  <a:cubicBezTo>
                    <a:pt x="1428" y="44"/>
                    <a:pt x="1457" y="58"/>
                    <a:pt x="1488" y="81"/>
                  </a:cubicBezTo>
                  <a:cubicBezTo>
                    <a:pt x="1519" y="104"/>
                    <a:pt x="1557" y="137"/>
                    <a:pt x="1584" y="173"/>
                  </a:cubicBezTo>
                  <a:cubicBezTo>
                    <a:pt x="1611" y="209"/>
                    <a:pt x="1635" y="257"/>
                    <a:pt x="1652" y="297"/>
                  </a:cubicBezTo>
                  <a:cubicBezTo>
                    <a:pt x="1669" y="337"/>
                    <a:pt x="1677" y="373"/>
                    <a:pt x="1688" y="413"/>
                  </a:cubicBezTo>
                  <a:cubicBezTo>
                    <a:pt x="1699" y="453"/>
                    <a:pt x="1711" y="487"/>
                    <a:pt x="1720" y="537"/>
                  </a:cubicBezTo>
                  <a:cubicBezTo>
                    <a:pt x="1729" y="587"/>
                    <a:pt x="1737" y="662"/>
                    <a:pt x="1744" y="713"/>
                  </a:cubicBezTo>
                  <a:cubicBezTo>
                    <a:pt x="1751" y="764"/>
                    <a:pt x="1756" y="800"/>
                    <a:pt x="1760" y="841"/>
                  </a:cubicBezTo>
                  <a:cubicBezTo>
                    <a:pt x="1764" y="882"/>
                    <a:pt x="1764" y="902"/>
                    <a:pt x="1768" y="957"/>
                  </a:cubicBezTo>
                  <a:cubicBezTo>
                    <a:pt x="1772" y="1012"/>
                    <a:pt x="1781" y="1134"/>
                    <a:pt x="1784" y="1169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4393" y="271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fr-FR" altLang="fr-FR" sz="24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08438" y="4056063"/>
            <a:ext cx="447675" cy="296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594100" y="6140450"/>
            <a:ext cx="33035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5187950" y="3198813"/>
            <a:ext cx="755650" cy="2633662"/>
            <a:chOff x="3268" y="2015"/>
            <a:chExt cx="476" cy="1659"/>
          </a:xfrm>
        </p:grpSpPr>
        <p:sp>
          <p:nvSpPr>
            <p:cNvPr id="125" name="Freeform 15"/>
            <p:cNvSpPr>
              <a:spLocks/>
            </p:cNvSpPr>
            <p:nvPr/>
          </p:nvSpPr>
          <p:spPr bwMode="auto">
            <a:xfrm>
              <a:off x="3268" y="2015"/>
              <a:ext cx="1" cy="1659"/>
            </a:xfrm>
            <a:custGeom>
              <a:avLst/>
              <a:gdLst>
                <a:gd name="T0" fmla="*/ 0 w 1"/>
                <a:gd name="T1" fmla="*/ 0 h 1752"/>
                <a:gd name="T2" fmla="*/ 0 w 1"/>
                <a:gd name="T3" fmla="*/ 71 h 1752"/>
                <a:gd name="T4" fmla="*/ 0 60000 65536"/>
                <a:gd name="T5" fmla="*/ 0 60000 65536"/>
                <a:gd name="T6" fmla="*/ 0 w 1"/>
                <a:gd name="T7" fmla="*/ 0 h 1752"/>
                <a:gd name="T8" fmla="*/ 1 w 1"/>
                <a:gd name="T9" fmla="*/ 1752 h 1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52">
                  <a:moveTo>
                    <a:pt x="0" y="0"/>
                  </a:moveTo>
                  <a:cubicBezTo>
                    <a:pt x="0" y="0"/>
                    <a:pt x="0" y="876"/>
                    <a:pt x="0" y="1752"/>
                  </a:cubicBezTo>
                </a:path>
              </a:pathLst>
            </a:custGeom>
            <a:noFill/>
            <a:ln w="508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3427" y="2149"/>
              <a:ext cx="317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0099FF"/>
                  </a:solidFill>
                  <a:latin typeface="Times New Roman" pitchFamily="18" charset="0"/>
                </a:rPr>
                <a:t>pep</a:t>
              </a:r>
              <a:endParaRPr lang="fr-FR" altLang="fr-FR" sz="1800" b="1">
                <a:latin typeface="Times New Roman" pitchFamily="18" charset="0"/>
              </a:endParaRP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3697288" y="2711450"/>
            <a:ext cx="912812" cy="3130550"/>
            <a:chOff x="2329" y="1708"/>
            <a:chExt cx="575" cy="1972"/>
          </a:xfrm>
        </p:grpSpPr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2329" y="1913"/>
              <a:ext cx="1" cy="1767"/>
            </a:xfrm>
            <a:custGeom>
              <a:avLst/>
              <a:gdLst>
                <a:gd name="T0" fmla="*/ 0 w 1"/>
                <a:gd name="T1" fmla="*/ 0 h 1866"/>
                <a:gd name="T2" fmla="*/ 0 w 1"/>
                <a:gd name="T3" fmla="*/ 75 h 1866"/>
                <a:gd name="T4" fmla="*/ 0 60000 65536"/>
                <a:gd name="T5" fmla="*/ 0 60000 65536"/>
                <a:gd name="T6" fmla="*/ 0 w 1"/>
                <a:gd name="T7" fmla="*/ 0 h 1866"/>
                <a:gd name="T8" fmla="*/ 1 w 1"/>
                <a:gd name="T9" fmla="*/ 1866 h 18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66">
                  <a:moveTo>
                    <a:pt x="0" y="0"/>
                  </a:moveTo>
                  <a:cubicBezTo>
                    <a:pt x="0" y="0"/>
                    <a:pt x="0" y="933"/>
                    <a:pt x="0" y="1866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2452" y="2507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008000"/>
                  </a:solidFill>
                  <a:latin typeface="Times New Roman" pitchFamily="18" charset="0"/>
                </a:rPr>
                <a:t>7</a:t>
              </a:r>
              <a:r>
                <a:rPr lang="fr-FR" altLang="fr-FR" sz="2400" b="1">
                  <a:solidFill>
                    <a:srgbClr val="008000"/>
                  </a:solidFill>
                  <a:latin typeface="Times New Roman" pitchFamily="18" charset="0"/>
                </a:rPr>
                <a:t>Be</a:t>
              </a:r>
              <a:endParaRPr lang="fr-FR" altLang="fr-FR" sz="2400" b="1">
                <a:latin typeface="Times New Roman" pitchFamily="18" charset="0"/>
              </a:endParaRPr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2903" y="1708"/>
              <a:ext cx="1" cy="1961"/>
            </a:xfrm>
            <a:custGeom>
              <a:avLst/>
              <a:gdLst>
                <a:gd name="T0" fmla="*/ 0 w 1"/>
                <a:gd name="T1" fmla="*/ 0 h 2070"/>
                <a:gd name="T2" fmla="*/ 0 w 1"/>
                <a:gd name="T3" fmla="*/ 84 h 2070"/>
                <a:gd name="T4" fmla="*/ 0 60000 65536"/>
                <a:gd name="T5" fmla="*/ 0 60000 65536"/>
                <a:gd name="T6" fmla="*/ 0 w 1"/>
                <a:gd name="T7" fmla="*/ 0 h 2070"/>
                <a:gd name="T8" fmla="*/ 1 w 1"/>
                <a:gd name="T9" fmla="*/ 2070 h 20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70">
                  <a:moveTo>
                    <a:pt x="0" y="0"/>
                  </a:moveTo>
                  <a:cubicBezTo>
                    <a:pt x="0" y="0"/>
                    <a:pt x="0" y="1035"/>
                    <a:pt x="0" y="2070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725988" y="5935663"/>
            <a:ext cx="201612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7267575" y="5929313"/>
            <a:ext cx="319088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815975" y="2486025"/>
            <a:ext cx="768350" cy="286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13" name="Group 109"/>
          <p:cNvGrpSpPr>
            <a:grpSpLocks/>
          </p:cNvGrpSpPr>
          <p:nvPr/>
        </p:nvGrpSpPr>
        <p:grpSpPr bwMode="auto">
          <a:xfrm>
            <a:off x="806450" y="1827213"/>
            <a:ext cx="7589838" cy="4656137"/>
            <a:chOff x="508" y="1151"/>
            <a:chExt cx="4781" cy="2933"/>
          </a:xfrm>
        </p:grpSpPr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2161" y="3896"/>
              <a:ext cx="2086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99"/>
                  </a:solidFill>
                  <a:latin typeface="Times New Roman" pitchFamily="18" charset="0"/>
                </a:rPr>
                <a:t>Energie des neutrinos (MeV)</a:t>
              </a: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 rot="-5397527">
              <a:off x="18" y="2144"/>
              <a:ext cx="1669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latin typeface="Times New Roman" pitchFamily="18" charset="0"/>
                </a:rPr>
                <a:t>Flux</a:t>
              </a:r>
              <a:endParaRPr lang="fr-FR" altLang="fr-FR" sz="1800" b="1" dirty="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Times New Roman" pitchFamily="18" charset="0"/>
                </a:rPr>
                <a:t>Spectres continus : cm</a:t>
              </a:r>
              <a:r>
                <a:rPr lang="fr-FR" altLang="fr-FR" sz="1400" b="1" baseline="30000" dirty="0">
                  <a:latin typeface="Times New Roman" pitchFamily="18" charset="0"/>
                </a:rPr>
                <a:t>-2</a:t>
              </a:r>
              <a:r>
                <a:rPr lang="fr-FR" altLang="fr-FR" sz="1400" b="1" dirty="0">
                  <a:latin typeface="Times New Roman" pitchFamily="18" charset="0"/>
                </a:rPr>
                <a:t>s</a:t>
              </a:r>
              <a:r>
                <a:rPr lang="fr-FR" altLang="fr-FR" sz="1400" b="1" baseline="30000" dirty="0">
                  <a:latin typeface="Times New Roman" pitchFamily="18" charset="0"/>
                </a:rPr>
                <a:t>-1</a:t>
              </a:r>
              <a:r>
                <a:rPr lang="fr-FR" altLang="fr-FR" sz="1400" b="1" dirty="0">
                  <a:latin typeface="Times New Roman" pitchFamily="18" charset="0"/>
                </a:rPr>
                <a:t>MeV</a:t>
              </a:r>
              <a:r>
                <a:rPr lang="fr-FR" altLang="fr-FR" sz="1400" b="1" baseline="30000" dirty="0">
                  <a:latin typeface="Times New Roman" pitchFamily="18" charset="0"/>
                </a:rPr>
                <a:t>-1</a:t>
              </a:r>
              <a:endParaRPr lang="fr-FR" altLang="fr-FR" sz="1400" b="1" dirty="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latin typeface="Times New Roman" pitchFamily="18" charset="0"/>
                </a:rPr>
                <a:t>Raies </a:t>
              </a:r>
              <a:r>
                <a:rPr lang="fr-FR" altLang="fr-FR" sz="1400" b="1" dirty="0" err="1">
                  <a:latin typeface="Times New Roman" pitchFamily="18" charset="0"/>
                </a:rPr>
                <a:t>monoénergétiques</a:t>
              </a:r>
              <a:r>
                <a:rPr lang="fr-FR" altLang="fr-FR" sz="1400" b="1" dirty="0">
                  <a:latin typeface="Times New Roman" pitchFamily="18" charset="0"/>
                </a:rPr>
                <a:t> : cm</a:t>
              </a:r>
              <a:r>
                <a:rPr lang="fr-FR" altLang="fr-FR" sz="1400" b="1" baseline="30000" dirty="0">
                  <a:latin typeface="Times New Roman" pitchFamily="18" charset="0"/>
                </a:rPr>
                <a:t>-2</a:t>
              </a:r>
              <a:r>
                <a:rPr lang="fr-FR" altLang="fr-FR" sz="1400" b="1" dirty="0">
                  <a:latin typeface="Times New Roman" pitchFamily="18" charset="0"/>
                </a:rPr>
                <a:t>s</a:t>
              </a:r>
              <a:r>
                <a:rPr lang="fr-FR" altLang="fr-FR" sz="1400" b="1" baseline="30000" dirty="0">
                  <a:latin typeface="Times New Roman" pitchFamily="18" charset="0"/>
                </a:rPr>
                <a:t>-1</a:t>
              </a:r>
              <a:endParaRPr lang="fr-FR" altLang="fr-FR" sz="1400" b="1" dirty="0">
                <a:latin typeface="Times New Roman" pitchFamily="18" charset="0"/>
              </a:endParaRP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1385" y="1151"/>
              <a:ext cx="3904" cy="2523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grpSp>
          <p:nvGrpSpPr>
            <p:cNvPr id="52" name="Group 103"/>
            <p:cNvGrpSpPr>
              <a:grpSpLocks/>
            </p:cNvGrpSpPr>
            <p:nvPr/>
          </p:nvGrpSpPr>
          <p:grpSpPr bwMode="auto">
            <a:xfrm>
              <a:off x="1876" y="1151"/>
              <a:ext cx="3247" cy="107"/>
              <a:chOff x="1876" y="1151"/>
              <a:chExt cx="3247" cy="107"/>
            </a:xfrm>
          </p:grpSpPr>
          <p:sp>
            <p:nvSpPr>
              <p:cNvPr id="103" name="Line 47"/>
              <p:cNvSpPr>
                <a:spLocks noChangeShapeType="1"/>
              </p:cNvSpPr>
              <p:nvPr/>
            </p:nvSpPr>
            <p:spPr bwMode="auto">
              <a:xfrm>
                <a:off x="2363" y="115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Line 48"/>
              <p:cNvSpPr>
                <a:spLocks noChangeShapeType="1"/>
              </p:cNvSpPr>
              <p:nvPr/>
            </p:nvSpPr>
            <p:spPr bwMode="auto">
              <a:xfrm>
                <a:off x="293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Line 49"/>
              <p:cNvSpPr>
                <a:spLocks noChangeShapeType="1"/>
              </p:cNvSpPr>
              <p:nvPr/>
            </p:nvSpPr>
            <p:spPr bwMode="auto">
              <a:xfrm>
                <a:off x="1876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Line 50"/>
              <p:cNvSpPr>
                <a:spLocks noChangeShapeType="1"/>
              </p:cNvSpPr>
              <p:nvPr/>
            </p:nvSpPr>
            <p:spPr bwMode="auto">
              <a:xfrm>
                <a:off x="216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Line 51"/>
              <p:cNvSpPr>
                <a:spLocks noChangeShapeType="1"/>
              </p:cNvSpPr>
              <p:nvPr/>
            </p:nvSpPr>
            <p:spPr bwMode="auto">
              <a:xfrm>
                <a:off x="252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>
                <a:off x="264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Line 53"/>
              <p:cNvSpPr>
                <a:spLocks noChangeShapeType="1"/>
              </p:cNvSpPr>
              <p:nvPr/>
            </p:nvSpPr>
            <p:spPr bwMode="auto">
              <a:xfrm>
                <a:off x="275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Line 54"/>
              <p:cNvSpPr>
                <a:spLocks noChangeShapeType="1"/>
              </p:cNvSpPr>
              <p:nvPr/>
            </p:nvSpPr>
            <p:spPr bwMode="auto">
              <a:xfrm>
                <a:off x="2851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Line 55"/>
              <p:cNvSpPr>
                <a:spLocks noChangeShapeType="1"/>
              </p:cNvSpPr>
              <p:nvPr/>
            </p:nvSpPr>
            <p:spPr bwMode="auto">
              <a:xfrm>
                <a:off x="3010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Line 56"/>
              <p:cNvSpPr>
                <a:spLocks noChangeShapeType="1"/>
              </p:cNvSpPr>
              <p:nvPr/>
            </p:nvSpPr>
            <p:spPr bwMode="auto">
              <a:xfrm>
                <a:off x="350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Line 57"/>
              <p:cNvSpPr>
                <a:spLocks noChangeShapeType="1"/>
              </p:cNvSpPr>
              <p:nvPr/>
            </p:nvSpPr>
            <p:spPr bwMode="auto">
              <a:xfrm>
                <a:off x="378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Line 58"/>
              <p:cNvSpPr>
                <a:spLocks noChangeShapeType="1"/>
              </p:cNvSpPr>
              <p:nvPr/>
            </p:nvSpPr>
            <p:spPr bwMode="auto">
              <a:xfrm>
                <a:off x="398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Line 59"/>
              <p:cNvSpPr>
                <a:spLocks noChangeShapeType="1"/>
              </p:cNvSpPr>
              <p:nvPr/>
            </p:nvSpPr>
            <p:spPr bwMode="auto">
              <a:xfrm>
                <a:off x="414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Line 60"/>
              <p:cNvSpPr>
                <a:spLocks noChangeShapeType="1"/>
              </p:cNvSpPr>
              <p:nvPr/>
            </p:nvSpPr>
            <p:spPr bwMode="auto">
              <a:xfrm>
                <a:off x="427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Line 61"/>
              <p:cNvSpPr>
                <a:spLocks noChangeShapeType="1"/>
              </p:cNvSpPr>
              <p:nvPr/>
            </p:nvSpPr>
            <p:spPr bwMode="auto">
              <a:xfrm>
                <a:off x="438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Line 62"/>
              <p:cNvSpPr>
                <a:spLocks noChangeShapeType="1"/>
              </p:cNvSpPr>
              <p:nvPr/>
            </p:nvSpPr>
            <p:spPr bwMode="auto">
              <a:xfrm>
                <a:off x="447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Line 63"/>
              <p:cNvSpPr>
                <a:spLocks noChangeShapeType="1"/>
              </p:cNvSpPr>
              <p:nvPr/>
            </p:nvSpPr>
            <p:spPr bwMode="auto">
              <a:xfrm>
                <a:off x="456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Line 64"/>
              <p:cNvSpPr>
                <a:spLocks noChangeShapeType="1"/>
              </p:cNvSpPr>
              <p:nvPr/>
            </p:nvSpPr>
            <p:spPr bwMode="auto">
              <a:xfrm>
                <a:off x="4635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Line 65"/>
              <p:cNvSpPr>
                <a:spLocks noChangeShapeType="1"/>
              </p:cNvSpPr>
              <p:nvPr/>
            </p:nvSpPr>
            <p:spPr bwMode="auto">
              <a:xfrm>
                <a:off x="512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3" name="Group 107"/>
            <p:cNvGrpSpPr>
              <a:grpSpLocks/>
            </p:cNvGrpSpPr>
            <p:nvPr/>
          </p:nvGrpSpPr>
          <p:grpSpPr bwMode="auto">
            <a:xfrm>
              <a:off x="1064" y="1370"/>
              <a:ext cx="420" cy="2194"/>
              <a:chOff x="1064" y="1370"/>
              <a:chExt cx="420" cy="2194"/>
            </a:xfrm>
          </p:grpSpPr>
          <p:sp>
            <p:nvSpPr>
              <p:cNvPr id="89" name="Text Box 24"/>
              <p:cNvSpPr txBox="1">
                <a:spLocks noChangeArrowheads="1"/>
              </p:cNvSpPr>
              <p:nvPr/>
            </p:nvSpPr>
            <p:spPr bwMode="auto">
              <a:xfrm>
                <a:off x="1087" y="3333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2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90" name="Text Box 25"/>
              <p:cNvSpPr txBox="1">
                <a:spLocks noChangeArrowheads="1"/>
              </p:cNvSpPr>
              <p:nvPr/>
            </p:nvSpPr>
            <p:spPr bwMode="auto">
              <a:xfrm>
                <a:off x="1102" y="243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6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91" name="Text Box 26"/>
              <p:cNvSpPr txBox="1">
                <a:spLocks noChangeArrowheads="1"/>
              </p:cNvSpPr>
              <p:nvPr/>
            </p:nvSpPr>
            <p:spPr bwMode="auto">
              <a:xfrm>
                <a:off x="1064" y="149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10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grpSp>
            <p:nvGrpSpPr>
              <p:cNvPr id="92" name="Group 106"/>
              <p:cNvGrpSpPr>
                <a:grpSpLocks/>
              </p:cNvGrpSpPr>
              <p:nvPr/>
            </p:nvGrpSpPr>
            <p:grpSpPr bwMode="auto">
              <a:xfrm>
                <a:off x="1387" y="1370"/>
                <a:ext cx="97" cy="2071"/>
                <a:chOff x="1387" y="1370"/>
                <a:chExt cx="97" cy="2071"/>
              </a:xfrm>
            </p:grpSpPr>
            <p:sp>
              <p:nvSpPr>
                <p:cNvPr id="93" name="Line 66"/>
                <p:cNvSpPr>
                  <a:spLocks noChangeShapeType="1"/>
                </p:cNvSpPr>
                <p:nvPr/>
              </p:nvSpPr>
              <p:spPr bwMode="auto">
                <a:xfrm>
                  <a:off x="1387" y="3439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67"/>
                <p:cNvSpPr>
                  <a:spLocks noChangeShapeType="1"/>
                </p:cNvSpPr>
                <p:nvPr/>
              </p:nvSpPr>
              <p:spPr bwMode="auto">
                <a:xfrm>
                  <a:off x="1394" y="3217"/>
                  <a:ext cx="90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68"/>
                <p:cNvSpPr>
                  <a:spLocks noChangeShapeType="1"/>
                </p:cNvSpPr>
                <p:nvPr/>
              </p:nvSpPr>
              <p:spPr bwMode="auto">
                <a:xfrm>
                  <a:off x="1387" y="298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69"/>
                <p:cNvSpPr>
                  <a:spLocks noChangeShapeType="1"/>
                </p:cNvSpPr>
                <p:nvPr/>
              </p:nvSpPr>
              <p:spPr bwMode="auto">
                <a:xfrm>
                  <a:off x="1387" y="2757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" name="Line 70"/>
                <p:cNvSpPr>
                  <a:spLocks noChangeShapeType="1"/>
                </p:cNvSpPr>
                <p:nvPr/>
              </p:nvSpPr>
              <p:spPr bwMode="auto">
                <a:xfrm>
                  <a:off x="1387" y="2532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" name="Line 71"/>
                <p:cNvSpPr>
                  <a:spLocks noChangeShapeType="1"/>
                </p:cNvSpPr>
                <p:nvPr/>
              </p:nvSpPr>
              <p:spPr bwMode="auto">
                <a:xfrm>
                  <a:off x="1387" y="2296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9" name="Line 72"/>
                <p:cNvSpPr>
                  <a:spLocks noChangeShapeType="1"/>
                </p:cNvSpPr>
                <p:nvPr/>
              </p:nvSpPr>
              <p:spPr bwMode="auto">
                <a:xfrm>
                  <a:off x="1388" y="1370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" name="Line 73"/>
                <p:cNvSpPr>
                  <a:spLocks noChangeShapeType="1"/>
                </p:cNvSpPr>
                <p:nvPr/>
              </p:nvSpPr>
              <p:spPr bwMode="auto">
                <a:xfrm>
                  <a:off x="1388" y="1603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Line 74"/>
                <p:cNvSpPr>
                  <a:spLocks noChangeShapeType="1"/>
                </p:cNvSpPr>
                <p:nvPr/>
              </p:nvSpPr>
              <p:spPr bwMode="auto">
                <a:xfrm>
                  <a:off x="1387" y="182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Line 75"/>
                <p:cNvSpPr>
                  <a:spLocks noChangeShapeType="1"/>
                </p:cNvSpPr>
                <p:nvPr/>
              </p:nvSpPr>
              <p:spPr bwMode="auto">
                <a:xfrm>
                  <a:off x="1387" y="2060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4" name="Group 105"/>
            <p:cNvGrpSpPr>
              <a:grpSpLocks/>
            </p:cNvGrpSpPr>
            <p:nvPr/>
          </p:nvGrpSpPr>
          <p:grpSpPr bwMode="auto">
            <a:xfrm>
              <a:off x="5200" y="1370"/>
              <a:ext cx="88" cy="2071"/>
              <a:chOff x="5200" y="1370"/>
              <a:chExt cx="88" cy="2071"/>
            </a:xfrm>
          </p:grpSpPr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>
                <a:off x="5200" y="3439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>
                <a:off x="5209" y="3217"/>
                <a:ext cx="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>
                <a:off x="5200" y="298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79"/>
              <p:cNvSpPr>
                <a:spLocks noChangeShapeType="1"/>
              </p:cNvSpPr>
              <p:nvPr/>
            </p:nvSpPr>
            <p:spPr bwMode="auto">
              <a:xfrm>
                <a:off x="5200" y="2757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Line 80"/>
              <p:cNvSpPr>
                <a:spLocks noChangeShapeType="1"/>
              </p:cNvSpPr>
              <p:nvPr/>
            </p:nvSpPr>
            <p:spPr bwMode="auto">
              <a:xfrm>
                <a:off x="5200" y="2532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Line 81"/>
              <p:cNvSpPr>
                <a:spLocks noChangeShapeType="1"/>
              </p:cNvSpPr>
              <p:nvPr/>
            </p:nvSpPr>
            <p:spPr bwMode="auto">
              <a:xfrm>
                <a:off x="5200" y="2296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Line 82"/>
              <p:cNvSpPr>
                <a:spLocks noChangeShapeType="1"/>
              </p:cNvSpPr>
              <p:nvPr/>
            </p:nvSpPr>
            <p:spPr bwMode="auto">
              <a:xfrm>
                <a:off x="5201" y="137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Line 83"/>
              <p:cNvSpPr>
                <a:spLocks noChangeShapeType="1"/>
              </p:cNvSpPr>
              <p:nvPr/>
            </p:nvSpPr>
            <p:spPr bwMode="auto">
              <a:xfrm>
                <a:off x="5201" y="1603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Line 84"/>
              <p:cNvSpPr>
                <a:spLocks noChangeShapeType="1"/>
              </p:cNvSpPr>
              <p:nvPr/>
            </p:nvSpPr>
            <p:spPr bwMode="auto">
              <a:xfrm>
                <a:off x="5200" y="182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Line 85"/>
              <p:cNvSpPr>
                <a:spLocks noChangeShapeType="1"/>
              </p:cNvSpPr>
              <p:nvPr/>
            </p:nvSpPr>
            <p:spPr bwMode="auto">
              <a:xfrm>
                <a:off x="5200" y="206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5" name="Group 108"/>
            <p:cNvGrpSpPr>
              <a:grpSpLocks/>
            </p:cNvGrpSpPr>
            <p:nvPr/>
          </p:nvGrpSpPr>
          <p:grpSpPr bwMode="auto">
            <a:xfrm>
              <a:off x="1245" y="3575"/>
              <a:ext cx="3878" cy="334"/>
              <a:chOff x="1245" y="3575"/>
              <a:chExt cx="3878" cy="334"/>
            </a:xfrm>
          </p:grpSpPr>
          <p:sp>
            <p:nvSpPr>
              <p:cNvPr id="56" name="Text Box 19"/>
              <p:cNvSpPr txBox="1">
                <a:spLocks noChangeArrowheads="1"/>
              </p:cNvSpPr>
              <p:nvPr/>
            </p:nvSpPr>
            <p:spPr bwMode="auto">
              <a:xfrm>
                <a:off x="2921" y="367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7" name="Text Box 21"/>
              <p:cNvSpPr txBox="1">
                <a:spLocks noChangeArrowheads="1"/>
              </p:cNvSpPr>
              <p:nvPr/>
            </p:nvSpPr>
            <p:spPr bwMode="auto">
              <a:xfrm>
                <a:off x="4510" y="367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</a:p>
            </p:txBody>
          </p:sp>
          <p:grpSp>
            <p:nvGrpSpPr>
              <p:cNvPr id="58" name="Group 104"/>
              <p:cNvGrpSpPr>
                <a:grpSpLocks/>
              </p:cNvGrpSpPr>
              <p:nvPr/>
            </p:nvGrpSpPr>
            <p:grpSpPr bwMode="auto">
              <a:xfrm>
                <a:off x="1876" y="3575"/>
                <a:ext cx="3247" cy="108"/>
                <a:chOff x="1876" y="3575"/>
                <a:chExt cx="3247" cy="108"/>
              </a:xfrm>
            </p:grpSpPr>
            <p:sp>
              <p:nvSpPr>
                <p:cNvPr id="60" name="Line 28"/>
                <p:cNvSpPr>
                  <a:spLocks noChangeShapeType="1"/>
                </p:cNvSpPr>
                <p:nvPr/>
              </p:nvSpPr>
              <p:spPr bwMode="auto">
                <a:xfrm>
                  <a:off x="2363" y="3625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Line 29"/>
                <p:cNvSpPr>
                  <a:spLocks noChangeShapeType="1"/>
                </p:cNvSpPr>
                <p:nvPr/>
              </p:nvSpPr>
              <p:spPr bwMode="auto">
                <a:xfrm>
                  <a:off x="293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Line 30"/>
                <p:cNvSpPr>
                  <a:spLocks noChangeShapeType="1"/>
                </p:cNvSpPr>
                <p:nvPr/>
              </p:nvSpPr>
              <p:spPr bwMode="auto">
                <a:xfrm>
                  <a:off x="1876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Line 31"/>
                <p:cNvSpPr>
                  <a:spLocks noChangeShapeType="1"/>
                </p:cNvSpPr>
                <p:nvPr/>
              </p:nvSpPr>
              <p:spPr bwMode="auto">
                <a:xfrm>
                  <a:off x="216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Line 32"/>
                <p:cNvSpPr>
                  <a:spLocks noChangeShapeType="1"/>
                </p:cNvSpPr>
                <p:nvPr/>
              </p:nvSpPr>
              <p:spPr bwMode="auto">
                <a:xfrm>
                  <a:off x="252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Line 33"/>
                <p:cNvSpPr>
                  <a:spLocks noChangeShapeType="1"/>
                </p:cNvSpPr>
                <p:nvPr/>
              </p:nvSpPr>
              <p:spPr bwMode="auto">
                <a:xfrm>
                  <a:off x="264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Line 34"/>
                <p:cNvSpPr>
                  <a:spLocks noChangeShapeType="1"/>
                </p:cNvSpPr>
                <p:nvPr/>
              </p:nvSpPr>
              <p:spPr bwMode="auto">
                <a:xfrm>
                  <a:off x="275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Line 35"/>
                <p:cNvSpPr>
                  <a:spLocks noChangeShapeType="1"/>
                </p:cNvSpPr>
                <p:nvPr/>
              </p:nvSpPr>
              <p:spPr bwMode="auto">
                <a:xfrm>
                  <a:off x="2851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Line 36"/>
                <p:cNvSpPr>
                  <a:spLocks noChangeShapeType="1"/>
                </p:cNvSpPr>
                <p:nvPr/>
              </p:nvSpPr>
              <p:spPr bwMode="auto">
                <a:xfrm>
                  <a:off x="3010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Line 37"/>
                <p:cNvSpPr>
                  <a:spLocks noChangeShapeType="1"/>
                </p:cNvSpPr>
                <p:nvPr/>
              </p:nvSpPr>
              <p:spPr bwMode="auto">
                <a:xfrm>
                  <a:off x="350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Line 38"/>
                <p:cNvSpPr>
                  <a:spLocks noChangeShapeType="1"/>
                </p:cNvSpPr>
                <p:nvPr/>
              </p:nvSpPr>
              <p:spPr bwMode="auto">
                <a:xfrm>
                  <a:off x="378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39"/>
                <p:cNvSpPr>
                  <a:spLocks noChangeShapeType="1"/>
                </p:cNvSpPr>
                <p:nvPr/>
              </p:nvSpPr>
              <p:spPr bwMode="auto">
                <a:xfrm>
                  <a:off x="398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40"/>
                <p:cNvSpPr>
                  <a:spLocks noChangeShapeType="1"/>
                </p:cNvSpPr>
                <p:nvPr/>
              </p:nvSpPr>
              <p:spPr bwMode="auto">
                <a:xfrm>
                  <a:off x="414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Line 41"/>
                <p:cNvSpPr>
                  <a:spLocks noChangeShapeType="1"/>
                </p:cNvSpPr>
                <p:nvPr/>
              </p:nvSpPr>
              <p:spPr bwMode="auto">
                <a:xfrm>
                  <a:off x="427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" name="Line 42"/>
                <p:cNvSpPr>
                  <a:spLocks noChangeShapeType="1"/>
                </p:cNvSpPr>
                <p:nvPr/>
              </p:nvSpPr>
              <p:spPr bwMode="auto">
                <a:xfrm>
                  <a:off x="438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5" name="Line 43"/>
                <p:cNvSpPr>
                  <a:spLocks noChangeShapeType="1"/>
                </p:cNvSpPr>
                <p:nvPr/>
              </p:nvSpPr>
              <p:spPr bwMode="auto">
                <a:xfrm>
                  <a:off x="447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6" name="Line 44"/>
                <p:cNvSpPr>
                  <a:spLocks noChangeShapeType="1"/>
                </p:cNvSpPr>
                <p:nvPr/>
              </p:nvSpPr>
              <p:spPr bwMode="auto">
                <a:xfrm>
                  <a:off x="456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7" name="Line 45"/>
                <p:cNvSpPr>
                  <a:spLocks noChangeShapeType="1"/>
                </p:cNvSpPr>
                <p:nvPr/>
              </p:nvSpPr>
              <p:spPr bwMode="auto">
                <a:xfrm>
                  <a:off x="4635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8" name="Line 46"/>
                <p:cNvSpPr>
                  <a:spLocks noChangeShapeType="1"/>
                </p:cNvSpPr>
                <p:nvPr/>
              </p:nvSpPr>
              <p:spPr bwMode="auto">
                <a:xfrm>
                  <a:off x="512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9" name="Text Box 86"/>
              <p:cNvSpPr txBox="1">
                <a:spLocks noChangeArrowheads="1"/>
              </p:cNvSpPr>
              <p:nvPr/>
            </p:nvSpPr>
            <p:spPr bwMode="auto">
              <a:xfrm>
                <a:off x="1245" y="3678"/>
                <a:ext cx="2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0,1</a:t>
                </a:r>
              </a:p>
            </p:txBody>
          </p:sp>
        </p:grpSp>
      </p:grpSp>
      <p:sp>
        <p:nvSpPr>
          <p:cNvPr id="14" name="AutoShape 101"/>
          <p:cNvSpPr>
            <a:spLocks noChangeArrowheads="1"/>
          </p:cNvSpPr>
          <p:nvPr/>
        </p:nvSpPr>
        <p:spPr bwMode="auto">
          <a:xfrm>
            <a:off x="1131888" y="215900"/>
            <a:ext cx="7181850" cy="5619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Comic Sans MS" pitchFamily="66" charset="0"/>
              </a:rPr>
              <a:t>Spectre en énergie des neutrinos solaires</a:t>
            </a:r>
          </a:p>
        </p:txBody>
      </p: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4184650" y="4767263"/>
            <a:ext cx="3883025" cy="1079500"/>
            <a:chOff x="2800" y="2731"/>
            <a:chExt cx="2650" cy="680"/>
          </a:xfrm>
        </p:grpSpPr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3966" y="2731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hep</a:t>
              </a:r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2800" y="2993"/>
              <a:ext cx="2650" cy="418"/>
            </a:xfrm>
            <a:custGeom>
              <a:avLst/>
              <a:gdLst>
                <a:gd name="T0" fmla="*/ 0 w 2548"/>
                <a:gd name="T1" fmla="*/ 20 h 441"/>
                <a:gd name="T2" fmla="*/ 4412 w 2548"/>
                <a:gd name="T3" fmla="*/ 14 h 441"/>
                <a:gd name="T4" fmla="*/ 8558 w 2548"/>
                <a:gd name="T5" fmla="*/ 9 h 441"/>
                <a:gd name="T6" fmla="*/ 12244 w 2548"/>
                <a:gd name="T7" fmla="*/ 9 h 441"/>
                <a:gd name="T8" fmla="*/ 14633 w 2548"/>
                <a:gd name="T9" fmla="*/ 9 h 441"/>
                <a:gd name="T10" fmla="*/ 16410 w 2548"/>
                <a:gd name="T11" fmla="*/ 9 h 441"/>
                <a:gd name="T12" fmla="*/ 17792 w 2548"/>
                <a:gd name="T13" fmla="*/ 9 h 441"/>
                <a:gd name="T14" fmla="*/ 19425 w 2548"/>
                <a:gd name="T15" fmla="*/ 9 h 441"/>
                <a:gd name="T16" fmla="*/ 21073 w 2548"/>
                <a:gd name="T17" fmla="*/ 1 h 441"/>
                <a:gd name="T18" fmla="*/ 22003 w 2548"/>
                <a:gd name="T19" fmla="*/ 9 h 441"/>
                <a:gd name="T20" fmla="*/ 22661 w 2548"/>
                <a:gd name="T21" fmla="*/ 9 h 441"/>
                <a:gd name="T22" fmla="*/ 23597 w 2548"/>
                <a:gd name="T23" fmla="*/ 9 h 441"/>
                <a:gd name="T24" fmla="*/ 24354 w 2548"/>
                <a:gd name="T25" fmla="*/ 9 h 441"/>
                <a:gd name="T26" fmla="*/ 25125 w 2548"/>
                <a:gd name="T27" fmla="*/ 9 h 441"/>
                <a:gd name="T28" fmla="*/ 25492 w 2548"/>
                <a:gd name="T29" fmla="*/ 12 h 441"/>
                <a:gd name="T30" fmla="*/ 25607 w 2548"/>
                <a:gd name="T31" fmla="*/ 15 h 441"/>
                <a:gd name="T32" fmla="*/ 25815 w 2548"/>
                <a:gd name="T33" fmla="*/ 2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48"/>
                <a:gd name="T52" fmla="*/ 0 h 441"/>
                <a:gd name="T53" fmla="*/ 2548 w 2548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48" h="441">
                  <a:moveTo>
                    <a:pt x="0" y="437"/>
                  </a:moveTo>
                  <a:cubicBezTo>
                    <a:pt x="147" y="397"/>
                    <a:pt x="295" y="357"/>
                    <a:pt x="436" y="321"/>
                  </a:cubicBezTo>
                  <a:cubicBezTo>
                    <a:pt x="577" y="285"/>
                    <a:pt x="715" y="251"/>
                    <a:pt x="844" y="221"/>
                  </a:cubicBezTo>
                  <a:cubicBezTo>
                    <a:pt x="973" y="191"/>
                    <a:pt x="1108" y="162"/>
                    <a:pt x="1208" y="141"/>
                  </a:cubicBezTo>
                  <a:cubicBezTo>
                    <a:pt x="1308" y="120"/>
                    <a:pt x="1375" y="107"/>
                    <a:pt x="1444" y="93"/>
                  </a:cubicBezTo>
                  <a:cubicBezTo>
                    <a:pt x="1513" y="79"/>
                    <a:pt x="1568" y="66"/>
                    <a:pt x="1620" y="57"/>
                  </a:cubicBezTo>
                  <a:cubicBezTo>
                    <a:pt x="1672" y="48"/>
                    <a:pt x="1707" y="45"/>
                    <a:pt x="1756" y="37"/>
                  </a:cubicBezTo>
                  <a:cubicBezTo>
                    <a:pt x="1805" y="29"/>
                    <a:pt x="1862" y="15"/>
                    <a:pt x="1916" y="9"/>
                  </a:cubicBezTo>
                  <a:cubicBezTo>
                    <a:pt x="1970" y="3"/>
                    <a:pt x="2037" y="0"/>
                    <a:pt x="2080" y="1"/>
                  </a:cubicBezTo>
                  <a:cubicBezTo>
                    <a:pt x="2123" y="2"/>
                    <a:pt x="2146" y="9"/>
                    <a:pt x="2172" y="13"/>
                  </a:cubicBezTo>
                  <a:cubicBezTo>
                    <a:pt x="2198" y="17"/>
                    <a:pt x="2210" y="18"/>
                    <a:pt x="2236" y="25"/>
                  </a:cubicBezTo>
                  <a:cubicBezTo>
                    <a:pt x="2262" y="32"/>
                    <a:pt x="2300" y="45"/>
                    <a:pt x="2328" y="57"/>
                  </a:cubicBezTo>
                  <a:cubicBezTo>
                    <a:pt x="2356" y="69"/>
                    <a:pt x="2379" y="74"/>
                    <a:pt x="2404" y="97"/>
                  </a:cubicBezTo>
                  <a:cubicBezTo>
                    <a:pt x="2429" y="120"/>
                    <a:pt x="2461" y="161"/>
                    <a:pt x="2480" y="193"/>
                  </a:cubicBezTo>
                  <a:cubicBezTo>
                    <a:pt x="2499" y="225"/>
                    <a:pt x="2508" y="264"/>
                    <a:pt x="2516" y="289"/>
                  </a:cubicBezTo>
                  <a:cubicBezTo>
                    <a:pt x="2524" y="314"/>
                    <a:pt x="2523" y="320"/>
                    <a:pt x="2528" y="345"/>
                  </a:cubicBezTo>
                  <a:cubicBezTo>
                    <a:pt x="2533" y="370"/>
                    <a:pt x="2540" y="405"/>
                    <a:pt x="2548" y="441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2197100" y="2778125"/>
            <a:ext cx="3182938" cy="3055938"/>
            <a:chOff x="1499" y="1750"/>
            <a:chExt cx="2172" cy="1925"/>
          </a:xfrm>
        </p:grpSpPr>
        <p:grpSp>
          <p:nvGrpSpPr>
            <p:cNvPr id="39" name="Group 112"/>
            <p:cNvGrpSpPr>
              <a:grpSpLocks/>
            </p:cNvGrpSpPr>
            <p:nvPr/>
          </p:nvGrpSpPr>
          <p:grpSpPr bwMode="auto">
            <a:xfrm>
              <a:off x="1499" y="1750"/>
              <a:ext cx="1898" cy="1925"/>
              <a:chOff x="1444" y="1482"/>
              <a:chExt cx="1898" cy="1925"/>
            </a:xfrm>
          </p:grpSpPr>
          <p:sp>
            <p:nvSpPr>
              <p:cNvPr id="45" name="Freeform 113"/>
              <p:cNvSpPr>
                <a:spLocks/>
              </p:cNvSpPr>
              <p:nvPr/>
            </p:nvSpPr>
            <p:spPr bwMode="auto">
              <a:xfrm>
                <a:off x="1444" y="1585"/>
                <a:ext cx="1898" cy="1822"/>
              </a:xfrm>
              <a:custGeom>
                <a:avLst/>
                <a:gdLst>
                  <a:gd name="T0" fmla="*/ 0 w 1825"/>
                  <a:gd name="T1" fmla="*/ 12 h 1923"/>
                  <a:gd name="T2" fmla="*/ 3651 w 1825"/>
                  <a:gd name="T3" fmla="*/ 9 h 1923"/>
                  <a:gd name="T4" fmla="*/ 6436 w 1825"/>
                  <a:gd name="T5" fmla="*/ 9 h 1923"/>
                  <a:gd name="T6" fmla="*/ 8530 w 1825"/>
                  <a:gd name="T7" fmla="*/ 9 h 1923"/>
                  <a:gd name="T8" fmla="*/ 11185 w 1825"/>
                  <a:gd name="T9" fmla="*/ 9 h 1923"/>
                  <a:gd name="T10" fmla="*/ 12696 w 1825"/>
                  <a:gd name="T11" fmla="*/ 9 h 1923"/>
                  <a:gd name="T12" fmla="*/ 13864 w 1825"/>
                  <a:gd name="T13" fmla="*/ 7 h 1923"/>
                  <a:gd name="T14" fmla="*/ 14996 w 1825"/>
                  <a:gd name="T15" fmla="*/ 7 h 1923"/>
                  <a:gd name="T16" fmla="*/ 16016 w 1825"/>
                  <a:gd name="T17" fmla="*/ 3 h 1923"/>
                  <a:gd name="T18" fmla="*/ 16868 w 1825"/>
                  <a:gd name="T19" fmla="*/ 9 h 1923"/>
                  <a:gd name="T20" fmla="*/ 17472 w 1825"/>
                  <a:gd name="T21" fmla="*/ 9 h 1923"/>
                  <a:gd name="T22" fmla="*/ 17936 w 1825"/>
                  <a:gd name="T23" fmla="*/ 9 h 1923"/>
                  <a:gd name="T24" fmla="*/ 18168 w 1825"/>
                  <a:gd name="T25" fmla="*/ 9 h 1923"/>
                  <a:gd name="T26" fmla="*/ 18383 w 1825"/>
                  <a:gd name="T27" fmla="*/ 9 h 1923"/>
                  <a:gd name="T28" fmla="*/ 18419 w 1825"/>
                  <a:gd name="T29" fmla="*/ 9 h 1923"/>
                  <a:gd name="T30" fmla="*/ 18444 w 1825"/>
                  <a:gd name="T31" fmla="*/ 9 h 1923"/>
                  <a:gd name="T32" fmla="*/ 18444 w 1825"/>
                  <a:gd name="T33" fmla="*/ 16 h 1923"/>
                  <a:gd name="T34" fmla="*/ 18444 w 1825"/>
                  <a:gd name="T35" fmla="*/ 28 h 1923"/>
                  <a:gd name="T36" fmla="*/ 18444 w 1825"/>
                  <a:gd name="T37" fmla="*/ 80 h 19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5"/>
                  <a:gd name="T58" fmla="*/ 0 h 1923"/>
                  <a:gd name="T59" fmla="*/ 1825 w 1825"/>
                  <a:gd name="T60" fmla="*/ 1923 h 19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5" h="1923">
                    <a:moveTo>
                      <a:pt x="0" y="303"/>
                    </a:moveTo>
                    <a:cubicBezTo>
                      <a:pt x="127" y="272"/>
                      <a:pt x="254" y="241"/>
                      <a:pt x="360" y="215"/>
                    </a:cubicBezTo>
                    <a:cubicBezTo>
                      <a:pt x="466" y="189"/>
                      <a:pt x="555" y="165"/>
                      <a:pt x="636" y="147"/>
                    </a:cubicBezTo>
                    <a:cubicBezTo>
                      <a:pt x="717" y="129"/>
                      <a:pt x="766" y="124"/>
                      <a:pt x="844" y="107"/>
                    </a:cubicBezTo>
                    <a:cubicBezTo>
                      <a:pt x="922" y="90"/>
                      <a:pt x="1035" y="62"/>
                      <a:pt x="1104" y="47"/>
                    </a:cubicBezTo>
                    <a:cubicBezTo>
                      <a:pt x="1173" y="32"/>
                      <a:pt x="1211" y="26"/>
                      <a:pt x="1256" y="19"/>
                    </a:cubicBezTo>
                    <a:cubicBezTo>
                      <a:pt x="1301" y="12"/>
                      <a:pt x="1334" y="9"/>
                      <a:pt x="1372" y="7"/>
                    </a:cubicBezTo>
                    <a:cubicBezTo>
                      <a:pt x="1410" y="5"/>
                      <a:pt x="1449" y="8"/>
                      <a:pt x="1484" y="7"/>
                    </a:cubicBezTo>
                    <a:cubicBezTo>
                      <a:pt x="1519" y="6"/>
                      <a:pt x="1553" y="0"/>
                      <a:pt x="1584" y="3"/>
                    </a:cubicBezTo>
                    <a:cubicBezTo>
                      <a:pt x="1615" y="6"/>
                      <a:pt x="1644" y="20"/>
                      <a:pt x="1668" y="27"/>
                    </a:cubicBezTo>
                    <a:cubicBezTo>
                      <a:pt x="1692" y="34"/>
                      <a:pt x="1711" y="38"/>
                      <a:pt x="1728" y="47"/>
                    </a:cubicBezTo>
                    <a:cubicBezTo>
                      <a:pt x="1745" y="56"/>
                      <a:pt x="1761" y="72"/>
                      <a:pt x="1772" y="83"/>
                    </a:cubicBezTo>
                    <a:cubicBezTo>
                      <a:pt x="1783" y="94"/>
                      <a:pt x="1789" y="101"/>
                      <a:pt x="1796" y="111"/>
                    </a:cubicBezTo>
                    <a:cubicBezTo>
                      <a:pt x="1803" y="121"/>
                      <a:pt x="1812" y="132"/>
                      <a:pt x="1816" y="143"/>
                    </a:cubicBezTo>
                    <a:cubicBezTo>
                      <a:pt x="1820" y="154"/>
                      <a:pt x="1819" y="160"/>
                      <a:pt x="1820" y="175"/>
                    </a:cubicBezTo>
                    <a:cubicBezTo>
                      <a:pt x="1821" y="190"/>
                      <a:pt x="1823" y="198"/>
                      <a:pt x="1824" y="231"/>
                    </a:cubicBezTo>
                    <a:cubicBezTo>
                      <a:pt x="1825" y="264"/>
                      <a:pt x="1824" y="298"/>
                      <a:pt x="1824" y="375"/>
                    </a:cubicBezTo>
                    <a:cubicBezTo>
                      <a:pt x="1824" y="452"/>
                      <a:pt x="1824" y="433"/>
                      <a:pt x="1824" y="691"/>
                    </a:cubicBezTo>
                    <a:cubicBezTo>
                      <a:pt x="1824" y="949"/>
                      <a:pt x="1824" y="1436"/>
                      <a:pt x="1824" y="1923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Text Box 114"/>
              <p:cNvSpPr txBox="1">
                <a:spLocks noChangeArrowheads="1"/>
              </p:cNvSpPr>
              <p:nvPr/>
            </p:nvSpPr>
            <p:spPr bwMode="auto">
              <a:xfrm>
                <a:off x="1652" y="1482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13</a:t>
                </a:r>
                <a:r>
                  <a:rPr lang="fr-FR" altLang="fr-FR" sz="2400" b="1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40" name="Group 115"/>
            <p:cNvGrpSpPr>
              <a:grpSpLocks/>
            </p:cNvGrpSpPr>
            <p:nvPr/>
          </p:nvGrpSpPr>
          <p:grpSpPr bwMode="auto">
            <a:xfrm>
              <a:off x="1500" y="1913"/>
              <a:ext cx="2171" cy="1762"/>
              <a:chOff x="1444" y="1641"/>
              <a:chExt cx="2171" cy="1762"/>
            </a:xfrm>
          </p:grpSpPr>
          <p:sp>
            <p:nvSpPr>
              <p:cNvPr id="41" name="Text Box 116"/>
              <p:cNvSpPr txBox="1">
                <a:spLocks noChangeArrowheads="1"/>
              </p:cNvSpPr>
              <p:nvPr/>
            </p:nvSpPr>
            <p:spPr bwMode="auto">
              <a:xfrm>
                <a:off x="1770" y="1857"/>
                <a:ext cx="3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15</a:t>
                </a:r>
                <a:r>
                  <a:rPr lang="fr-FR" altLang="fr-FR" sz="2400" b="1">
                    <a:latin typeface="Times New Roman" pitchFamily="18" charset="0"/>
                  </a:rPr>
                  <a:t>O</a:t>
                </a:r>
              </a:p>
            </p:txBody>
          </p:sp>
          <p:grpSp>
            <p:nvGrpSpPr>
              <p:cNvPr id="42" name="Group 117"/>
              <p:cNvGrpSpPr>
                <a:grpSpLocks/>
              </p:cNvGrpSpPr>
              <p:nvPr/>
            </p:nvGrpSpPr>
            <p:grpSpPr bwMode="auto">
              <a:xfrm>
                <a:off x="1444" y="1641"/>
                <a:ext cx="2171" cy="1762"/>
                <a:chOff x="1388" y="1732"/>
                <a:chExt cx="2088" cy="1860"/>
              </a:xfrm>
            </p:grpSpPr>
            <p:sp>
              <p:nvSpPr>
                <p:cNvPr id="43" name="Freeform 118"/>
                <p:cNvSpPr>
                  <a:spLocks/>
                </p:cNvSpPr>
                <p:nvPr/>
              </p:nvSpPr>
              <p:spPr bwMode="auto">
                <a:xfrm>
                  <a:off x="1388" y="1732"/>
                  <a:ext cx="2088" cy="344"/>
                </a:xfrm>
                <a:custGeom>
                  <a:avLst/>
                  <a:gdLst>
                    <a:gd name="T0" fmla="*/ 0 w 2088"/>
                    <a:gd name="T1" fmla="*/ 344 h 344"/>
                    <a:gd name="T2" fmla="*/ 340 w 2088"/>
                    <a:gd name="T3" fmla="*/ 256 h 344"/>
                    <a:gd name="T4" fmla="*/ 680 w 2088"/>
                    <a:gd name="T5" fmla="*/ 180 h 344"/>
                    <a:gd name="T6" fmla="*/ 864 w 2088"/>
                    <a:gd name="T7" fmla="*/ 136 h 344"/>
                    <a:gd name="T8" fmla="*/ 1140 w 2088"/>
                    <a:gd name="T9" fmla="*/ 84 h 344"/>
                    <a:gd name="T10" fmla="*/ 1340 w 2088"/>
                    <a:gd name="T11" fmla="*/ 52 h 344"/>
                    <a:gd name="T12" fmla="*/ 1512 w 2088"/>
                    <a:gd name="T13" fmla="*/ 24 h 344"/>
                    <a:gd name="T14" fmla="*/ 1700 w 2088"/>
                    <a:gd name="T15" fmla="*/ 4 h 344"/>
                    <a:gd name="T16" fmla="*/ 1808 w 2088"/>
                    <a:gd name="T17" fmla="*/ 4 h 344"/>
                    <a:gd name="T18" fmla="*/ 1900 w 2088"/>
                    <a:gd name="T19" fmla="*/ 28 h 344"/>
                    <a:gd name="T20" fmla="*/ 1992 w 2088"/>
                    <a:gd name="T21" fmla="*/ 76 h 344"/>
                    <a:gd name="T22" fmla="*/ 2044 w 2088"/>
                    <a:gd name="T23" fmla="*/ 116 h 344"/>
                    <a:gd name="T24" fmla="*/ 2060 w 2088"/>
                    <a:gd name="T25" fmla="*/ 148 h 344"/>
                    <a:gd name="T26" fmla="*/ 2088 w 2088"/>
                    <a:gd name="T27" fmla="*/ 212 h 3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8"/>
                    <a:gd name="T43" fmla="*/ 0 h 344"/>
                    <a:gd name="T44" fmla="*/ 2088 w 2088"/>
                    <a:gd name="T45" fmla="*/ 344 h 3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8" h="344">
                      <a:moveTo>
                        <a:pt x="0" y="344"/>
                      </a:moveTo>
                      <a:cubicBezTo>
                        <a:pt x="113" y="313"/>
                        <a:pt x="227" y="283"/>
                        <a:pt x="340" y="256"/>
                      </a:cubicBezTo>
                      <a:cubicBezTo>
                        <a:pt x="453" y="229"/>
                        <a:pt x="593" y="200"/>
                        <a:pt x="680" y="180"/>
                      </a:cubicBezTo>
                      <a:cubicBezTo>
                        <a:pt x="767" y="160"/>
                        <a:pt x="787" y="152"/>
                        <a:pt x="864" y="136"/>
                      </a:cubicBezTo>
                      <a:cubicBezTo>
                        <a:pt x="941" y="120"/>
                        <a:pt x="1061" y="98"/>
                        <a:pt x="1140" y="84"/>
                      </a:cubicBezTo>
                      <a:cubicBezTo>
                        <a:pt x="1219" y="70"/>
                        <a:pt x="1278" y="62"/>
                        <a:pt x="1340" y="52"/>
                      </a:cubicBezTo>
                      <a:cubicBezTo>
                        <a:pt x="1402" y="42"/>
                        <a:pt x="1452" y="32"/>
                        <a:pt x="1512" y="24"/>
                      </a:cubicBezTo>
                      <a:cubicBezTo>
                        <a:pt x="1572" y="16"/>
                        <a:pt x="1651" y="7"/>
                        <a:pt x="1700" y="4"/>
                      </a:cubicBezTo>
                      <a:cubicBezTo>
                        <a:pt x="1749" y="1"/>
                        <a:pt x="1775" y="0"/>
                        <a:pt x="1808" y="4"/>
                      </a:cubicBezTo>
                      <a:cubicBezTo>
                        <a:pt x="1841" y="8"/>
                        <a:pt x="1869" y="16"/>
                        <a:pt x="1900" y="28"/>
                      </a:cubicBezTo>
                      <a:cubicBezTo>
                        <a:pt x="1931" y="40"/>
                        <a:pt x="1968" y="61"/>
                        <a:pt x="1992" y="76"/>
                      </a:cubicBezTo>
                      <a:cubicBezTo>
                        <a:pt x="2016" y="91"/>
                        <a:pt x="2033" y="104"/>
                        <a:pt x="2044" y="116"/>
                      </a:cubicBezTo>
                      <a:cubicBezTo>
                        <a:pt x="2055" y="128"/>
                        <a:pt x="2053" y="132"/>
                        <a:pt x="2060" y="148"/>
                      </a:cubicBezTo>
                      <a:cubicBezTo>
                        <a:pt x="2067" y="164"/>
                        <a:pt x="2077" y="188"/>
                        <a:pt x="2088" y="21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3473" y="1948"/>
                  <a:ext cx="0" cy="16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917575" y="836613"/>
            <a:ext cx="7442200" cy="3187700"/>
            <a:chOff x="917575" y="836613"/>
            <a:chExt cx="7442200" cy="3187700"/>
          </a:xfrm>
        </p:grpSpPr>
        <p:grpSp>
          <p:nvGrpSpPr>
            <p:cNvPr id="18" name="Groupe 1"/>
            <p:cNvGrpSpPr>
              <a:grpSpLocks/>
            </p:cNvGrpSpPr>
            <p:nvPr/>
          </p:nvGrpSpPr>
          <p:grpSpPr bwMode="auto">
            <a:xfrm>
              <a:off x="1200150" y="836613"/>
              <a:ext cx="7159625" cy="3187700"/>
              <a:chOff x="1200150" y="836613"/>
              <a:chExt cx="7159625" cy="3187700"/>
            </a:xfrm>
          </p:grpSpPr>
          <p:grpSp>
            <p:nvGrpSpPr>
              <p:cNvPr id="20" name="Group 87"/>
              <p:cNvGrpSpPr>
                <a:grpSpLocks/>
              </p:cNvGrpSpPr>
              <p:nvPr/>
            </p:nvGrpSpPr>
            <p:grpSpPr bwMode="auto">
              <a:xfrm>
                <a:off x="2244725" y="836613"/>
                <a:ext cx="6115050" cy="1027112"/>
                <a:chOff x="1412" y="331"/>
                <a:chExt cx="4012" cy="683"/>
              </a:xfrm>
            </p:grpSpPr>
            <p:grpSp>
              <p:nvGrpSpPr>
                <p:cNvPr id="26" name="Group 88"/>
                <p:cNvGrpSpPr>
                  <a:grpSpLocks/>
                </p:cNvGrpSpPr>
                <p:nvPr/>
              </p:nvGrpSpPr>
              <p:grpSpPr bwMode="auto">
                <a:xfrm>
                  <a:off x="3236" y="331"/>
                  <a:ext cx="2188" cy="203"/>
                  <a:chOff x="3236" y="331"/>
                  <a:chExt cx="2188" cy="203"/>
                </a:xfrm>
              </p:grpSpPr>
              <p:sp>
                <p:nvSpPr>
                  <p:cNvPr id="3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020" y="438"/>
                    <a:ext cx="14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8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6" y="331"/>
                    <a:ext cx="807" cy="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36" tIns="45718" rIns="91436" bIns="45718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solidFill>
                          <a:srgbClr val="FFCCFF"/>
                        </a:solidFill>
                        <a:latin typeface="Times New Roman" pitchFamily="18" charset="0"/>
                      </a:rPr>
                      <a:t>SuperK, SNO</a:t>
                    </a:r>
                    <a:endParaRPr lang="fr-FR" altLang="fr-FR" sz="1800" b="1">
                      <a:solidFill>
                        <a:srgbClr val="FFCC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7" name="Group 91"/>
                <p:cNvGrpSpPr>
                  <a:grpSpLocks/>
                </p:cNvGrpSpPr>
                <p:nvPr/>
              </p:nvGrpSpPr>
              <p:grpSpPr bwMode="auto">
                <a:xfrm>
                  <a:off x="2486" y="421"/>
                  <a:ext cx="2921" cy="203"/>
                  <a:chOff x="2486" y="421"/>
                  <a:chExt cx="2921" cy="203"/>
                </a:xfrm>
              </p:grpSpPr>
              <p:sp>
                <p:nvSpPr>
                  <p:cNvPr id="35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8" y="528"/>
                    <a:ext cx="2479" cy="7"/>
                  </a:xfrm>
                  <a:prstGeom prst="line">
                    <a:avLst/>
                  </a:prstGeom>
                  <a:noFill/>
                  <a:ln w="38100">
                    <a:solidFill>
                      <a:srgbClr val="CCFF99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6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86" y="421"/>
                    <a:ext cx="464" cy="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36" tIns="45718" rIns="91436" bIns="45718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solidFill>
                          <a:srgbClr val="CCFF99"/>
                        </a:solidFill>
                        <a:latin typeface="Times New Roman" pitchFamily="18" charset="0"/>
                      </a:rPr>
                      <a:t>Chlore</a:t>
                    </a:r>
                    <a:endParaRPr lang="fr-FR" altLang="fr-FR" sz="1800" b="1">
                      <a:solidFill>
                        <a:srgbClr val="CCFF99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8" name="Group 94"/>
                <p:cNvGrpSpPr>
                  <a:grpSpLocks/>
                </p:cNvGrpSpPr>
                <p:nvPr/>
              </p:nvGrpSpPr>
              <p:grpSpPr bwMode="auto">
                <a:xfrm>
                  <a:off x="1883" y="429"/>
                  <a:ext cx="3541" cy="225"/>
                  <a:chOff x="1883" y="429"/>
                  <a:chExt cx="3541" cy="225"/>
                </a:xfrm>
              </p:grpSpPr>
              <p:sp>
                <p:nvSpPr>
                  <p:cNvPr id="3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4" y="636"/>
                    <a:ext cx="3480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3" y="429"/>
                    <a:ext cx="642" cy="2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36" tIns="45718" rIns="91436" bIns="45718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600" b="1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Borexino</a:t>
                    </a:r>
                  </a:p>
                </p:txBody>
              </p:sp>
            </p:grpSp>
            <p:grpSp>
              <p:nvGrpSpPr>
                <p:cNvPr id="29" name="Group 97"/>
                <p:cNvGrpSpPr>
                  <a:grpSpLocks/>
                </p:cNvGrpSpPr>
                <p:nvPr/>
              </p:nvGrpSpPr>
              <p:grpSpPr bwMode="auto">
                <a:xfrm>
                  <a:off x="1412" y="523"/>
                  <a:ext cx="3995" cy="491"/>
                  <a:chOff x="1412" y="523"/>
                  <a:chExt cx="3995" cy="491"/>
                </a:xfrm>
              </p:grpSpPr>
              <p:sp>
                <p:nvSpPr>
                  <p:cNvPr id="3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896" y="768"/>
                    <a:ext cx="3511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66CC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2" y="523"/>
                    <a:ext cx="532" cy="4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36" tIns="45718" rIns="91436" bIns="45718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solidFill>
                          <a:srgbClr val="66CCFF"/>
                        </a:solidFill>
                        <a:latin typeface="Times New Roman" pitchFamily="18" charset="0"/>
                      </a:rPr>
                      <a:t>Gallium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solidFill>
                          <a:srgbClr val="B2B2B2"/>
                        </a:solidFill>
                        <a:latin typeface="Times New Roman" pitchFamily="18" charset="0"/>
                      </a:rPr>
                      <a:t>Indium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 b="1">
                        <a:solidFill>
                          <a:srgbClr val="B2B2B2"/>
                        </a:solidFill>
                        <a:latin typeface="Times New Roman" pitchFamily="18" charset="0"/>
                      </a:rPr>
                      <a:t>TPC</a:t>
                    </a:r>
                  </a:p>
                </p:txBody>
              </p:sp>
              <p:sp>
                <p:nvSpPr>
                  <p:cNvPr id="32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9" y="600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66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" name="ZoneTexte 124"/>
              <p:cNvSpPr txBox="1">
                <a:spLocks noChangeArrowheads="1"/>
              </p:cNvSpPr>
              <p:nvPr/>
            </p:nvSpPr>
            <p:spPr bwMode="auto">
              <a:xfrm>
                <a:off x="1200150" y="1133475"/>
                <a:ext cx="8350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&gt; 2007</a:t>
                </a:r>
              </a:p>
            </p:txBody>
          </p:sp>
          <p:cxnSp>
            <p:nvCxnSpPr>
              <p:cNvPr id="22" name="Connecteur droit avec flèche 2"/>
              <p:cNvCxnSpPr>
                <a:cxnSpLocks noChangeShapeType="1"/>
              </p:cNvCxnSpPr>
              <p:nvPr/>
            </p:nvCxnSpPr>
            <p:spPr bwMode="auto">
              <a:xfrm>
                <a:off x="6742113" y="1295400"/>
                <a:ext cx="0" cy="2728913"/>
              </a:xfrm>
              <a:prstGeom prst="straightConnector1">
                <a:avLst/>
              </a:prstGeom>
              <a:noFill/>
              <a:ln w="66675" cmpd="tri" algn="ctr">
                <a:solidFill>
                  <a:srgbClr val="FF00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Connecteur droit avec flèche 127"/>
              <p:cNvCxnSpPr>
                <a:cxnSpLocks noChangeShapeType="1"/>
                <a:endCxn id="125" idx="1"/>
              </p:cNvCxnSpPr>
              <p:nvPr/>
            </p:nvCxnSpPr>
            <p:spPr bwMode="auto">
              <a:xfrm flipH="1">
                <a:off x="5187950" y="1322388"/>
                <a:ext cx="368300" cy="2173287"/>
              </a:xfrm>
              <a:prstGeom prst="straightConnector1">
                <a:avLst/>
              </a:prstGeom>
              <a:noFill/>
              <a:ln w="66675" cmpd="tri" algn="ctr">
                <a:solidFill>
                  <a:srgbClr val="0066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Connecteur droit avec flèche 130"/>
              <p:cNvCxnSpPr>
                <a:cxnSpLocks noChangeShapeType="1"/>
              </p:cNvCxnSpPr>
              <p:nvPr/>
            </p:nvCxnSpPr>
            <p:spPr bwMode="auto">
              <a:xfrm flipH="1">
                <a:off x="4608513" y="1322388"/>
                <a:ext cx="477837" cy="2322512"/>
              </a:xfrm>
              <a:prstGeom prst="straightConnector1">
                <a:avLst/>
              </a:prstGeom>
              <a:noFill/>
              <a:ln w="66675" cmpd="tri" algn="ctr">
                <a:solidFill>
                  <a:srgbClr val="00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Connecteur droit avec flèche 133"/>
              <p:cNvCxnSpPr>
                <a:cxnSpLocks noChangeShapeType="1"/>
              </p:cNvCxnSpPr>
              <p:nvPr/>
            </p:nvCxnSpPr>
            <p:spPr bwMode="auto">
              <a:xfrm flipH="1">
                <a:off x="3825875" y="1277938"/>
                <a:ext cx="409575" cy="1296987"/>
              </a:xfrm>
              <a:prstGeom prst="straightConnector1">
                <a:avLst/>
              </a:prstGeom>
              <a:noFill/>
              <a:ln w="66675" cmpd="tri" algn="ctr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Explosion 1 8"/>
            <p:cNvSpPr>
              <a:spLocks noChangeArrowheads="1"/>
            </p:cNvSpPr>
            <p:nvPr/>
          </p:nvSpPr>
          <p:spPr bwMode="auto">
            <a:xfrm>
              <a:off x="917575" y="866775"/>
              <a:ext cx="1404938" cy="1020763"/>
            </a:xfrm>
            <a:prstGeom prst="irregularSeal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" y="620688"/>
            <a:ext cx="8437200" cy="561662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53400" y="836712"/>
            <a:ext cx="5946792" cy="5112568"/>
            <a:chOff x="353400" y="836712"/>
            <a:chExt cx="5946792" cy="5112568"/>
          </a:xfrm>
        </p:grpSpPr>
        <p:sp>
          <p:nvSpPr>
            <p:cNvPr id="2" name="Ellipse 1"/>
            <p:cNvSpPr/>
            <p:nvPr/>
          </p:nvSpPr>
          <p:spPr>
            <a:xfrm>
              <a:off x="353400" y="836712"/>
              <a:ext cx="11222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505800" y="2492896"/>
              <a:ext cx="11222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611560" y="5517232"/>
              <a:ext cx="11222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788024" y="4437112"/>
              <a:ext cx="151216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05800" y="4653136"/>
              <a:ext cx="2914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4841280" y="1205136"/>
              <a:ext cx="145891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11560" y="116632"/>
            <a:ext cx="80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Experimental</a:t>
            </a:r>
            <a:r>
              <a:rPr lang="fr-FR" b="1" dirty="0"/>
              <a:t> </a:t>
            </a:r>
            <a:r>
              <a:rPr lang="fr-FR" b="1" dirty="0" err="1"/>
              <a:t>particle</a:t>
            </a:r>
            <a:r>
              <a:rPr lang="fr-FR" b="1" dirty="0"/>
              <a:t> </a:t>
            </a:r>
            <a:r>
              <a:rPr lang="fr-FR" b="1" dirty="0" err="1"/>
              <a:t>physics</a:t>
            </a:r>
            <a:r>
              <a:rPr lang="fr-FR" b="1" dirty="0"/>
              <a:t> </a:t>
            </a:r>
            <a:r>
              <a:rPr lang="fr-FR" b="1" dirty="0" err="1"/>
              <a:t>without</a:t>
            </a:r>
            <a:r>
              <a:rPr lang="fr-FR" b="1" dirty="0"/>
              <a:t> </a:t>
            </a:r>
            <a:r>
              <a:rPr lang="fr-FR" b="1" dirty="0" err="1" smtClean="0"/>
              <a:t>accelerators</a:t>
            </a:r>
            <a:r>
              <a:rPr lang="fr-FR" b="1" dirty="0" smtClean="0"/>
              <a:t> (</a:t>
            </a:r>
            <a:r>
              <a:rPr lang="fr-FR" dirty="0" err="1"/>
              <a:t>J.Rich</a:t>
            </a:r>
            <a:r>
              <a:rPr lang="fr-FR" dirty="0"/>
              <a:t>, D. Lloyd Owen, </a:t>
            </a:r>
            <a:r>
              <a:rPr lang="fr-FR" dirty="0" err="1" smtClean="0"/>
              <a:t>M.Spiro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953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8466" y="204550"/>
            <a:ext cx="6143643" cy="41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Au-delà des neutrinos solaires…</a:t>
            </a:r>
            <a:endParaRPr lang="fr-FR" sz="2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6207" y="860045"/>
            <a:ext cx="6285039" cy="461665"/>
          </a:xfrm>
          <a:prstGeom prst="rect">
            <a:avLst/>
          </a:prstGeom>
          <a:solidFill>
            <a:srgbClr val="FFFFCC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latin typeface="Cooper Black" panose="0208090404030B020404" pitchFamily="18" charset="0"/>
              </a:rPr>
              <a:t>La « lumière » des neutrinos</a:t>
            </a:r>
          </a:p>
        </p:txBody>
      </p: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729272" y="1655889"/>
            <a:ext cx="7867650" cy="4172744"/>
            <a:chOff x="79" y="360"/>
            <a:chExt cx="6065" cy="3669"/>
          </a:xfrm>
        </p:grpSpPr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18" y="2276"/>
              <a:ext cx="496" cy="254"/>
            </a:xfrm>
            <a:custGeom>
              <a:avLst/>
              <a:gdLst>
                <a:gd name="T0" fmla="*/ 0 w 496"/>
                <a:gd name="T1" fmla="*/ 128 h 254"/>
                <a:gd name="T2" fmla="*/ 98 w 496"/>
                <a:gd name="T3" fmla="*/ 66 h 254"/>
                <a:gd name="T4" fmla="*/ 180 w 496"/>
                <a:gd name="T5" fmla="*/ 20 h 254"/>
                <a:gd name="T6" fmla="*/ 254 w 496"/>
                <a:gd name="T7" fmla="*/ 2 h 254"/>
                <a:gd name="T8" fmla="*/ 324 w 496"/>
                <a:gd name="T9" fmla="*/ 10 h 254"/>
                <a:gd name="T10" fmla="*/ 400 w 496"/>
                <a:gd name="T11" fmla="*/ 50 h 254"/>
                <a:gd name="T12" fmla="*/ 442 w 496"/>
                <a:gd name="T13" fmla="*/ 94 h 254"/>
                <a:gd name="T14" fmla="*/ 472 w 496"/>
                <a:gd name="T15" fmla="*/ 144 h 254"/>
                <a:gd name="T16" fmla="*/ 486 w 496"/>
                <a:gd name="T17" fmla="*/ 192 h 254"/>
                <a:gd name="T18" fmla="*/ 496 w 496"/>
                <a:gd name="T1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254">
                  <a:moveTo>
                    <a:pt x="0" y="128"/>
                  </a:moveTo>
                  <a:cubicBezTo>
                    <a:pt x="34" y="106"/>
                    <a:pt x="68" y="84"/>
                    <a:pt x="98" y="66"/>
                  </a:cubicBezTo>
                  <a:cubicBezTo>
                    <a:pt x="128" y="48"/>
                    <a:pt x="154" y="31"/>
                    <a:pt x="180" y="20"/>
                  </a:cubicBezTo>
                  <a:cubicBezTo>
                    <a:pt x="206" y="9"/>
                    <a:pt x="230" y="4"/>
                    <a:pt x="254" y="2"/>
                  </a:cubicBezTo>
                  <a:cubicBezTo>
                    <a:pt x="278" y="0"/>
                    <a:pt x="300" y="2"/>
                    <a:pt x="324" y="10"/>
                  </a:cubicBezTo>
                  <a:cubicBezTo>
                    <a:pt x="348" y="18"/>
                    <a:pt x="380" y="36"/>
                    <a:pt x="400" y="50"/>
                  </a:cubicBezTo>
                  <a:cubicBezTo>
                    <a:pt x="420" y="64"/>
                    <a:pt x="430" y="78"/>
                    <a:pt x="442" y="94"/>
                  </a:cubicBezTo>
                  <a:cubicBezTo>
                    <a:pt x="454" y="110"/>
                    <a:pt x="465" y="128"/>
                    <a:pt x="472" y="144"/>
                  </a:cubicBezTo>
                  <a:cubicBezTo>
                    <a:pt x="479" y="160"/>
                    <a:pt x="482" y="174"/>
                    <a:pt x="486" y="192"/>
                  </a:cubicBezTo>
                  <a:cubicBezTo>
                    <a:pt x="490" y="210"/>
                    <a:pt x="493" y="232"/>
                    <a:pt x="496" y="254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79" y="360"/>
              <a:ext cx="6041" cy="3669"/>
              <a:chOff x="79" y="360"/>
              <a:chExt cx="6041" cy="3669"/>
            </a:xfrm>
          </p:grpSpPr>
          <p:grpSp>
            <p:nvGrpSpPr>
              <p:cNvPr id="44" name="Group 77"/>
              <p:cNvGrpSpPr>
                <a:grpSpLocks/>
              </p:cNvGrpSpPr>
              <p:nvPr/>
            </p:nvGrpSpPr>
            <p:grpSpPr bwMode="auto">
              <a:xfrm>
                <a:off x="249" y="360"/>
                <a:ext cx="344" cy="3616"/>
                <a:chOff x="249" y="360"/>
                <a:chExt cx="344" cy="3616"/>
              </a:xfrm>
            </p:grpSpPr>
            <p:sp>
              <p:nvSpPr>
                <p:cNvPr id="85" name="Freeform 19"/>
                <p:cNvSpPr>
                  <a:spLocks/>
                </p:cNvSpPr>
                <p:nvPr/>
              </p:nvSpPr>
              <p:spPr bwMode="auto">
                <a:xfrm>
                  <a:off x="592" y="360"/>
                  <a:ext cx="1" cy="3616"/>
                </a:xfrm>
                <a:custGeom>
                  <a:avLst/>
                  <a:gdLst>
                    <a:gd name="T0" fmla="*/ 0 w 1"/>
                    <a:gd name="T1" fmla="*/ 0 h 3616"/>
                    <a:gd name="T2" fmla="*/ 0 w 1"/>
                    <a:gd name="T3" fmla="*/ 3616 h 3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16">
                      <a:moveTo>
                        <a:pt x="0" y="0"/>
                      </a:moveTo>
                      <a:cubicBezTo>
                        <a:pt x="0" y="0"/>
                        <a:pt x="0" y="1808"/>
                        <a:pt x="0" y="361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6" name="Line 21"/>
                <p:cNvSpPr>
                  <a:spLocks noChangeShapeType="1"/>
                </p:cNvSpPr>
                <p:nvPr/>
              </p:nvSpPr>
              <p:spPr bwMode="auto">
                <a:xfrm>
                  <a:off x="521" y="1932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" name="Line 22"/>
                <p:cNvSpPr>
                  <a:spLocks noChangeShapeType="1"/>
                </p:cNvSpPr>
                <p:nvPr/>
              </p:nvSpPr>
              <p:spPr bwMode="auto">
                <a:xfrm>
                  <a:off x="521" y="825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Line 23"/>
                <p:cNvSpPr>
                  <a:spLocks noChangeShapeType="1"/>
                </p:cNvSpPr>
                <p:nvPr/>
              </p:nvSpPr>
              <p:spPr bwMode="auto">
                <a:xfrm>
                  <a:off x="521" y="66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Line 24"/>
                <p:cNvSpPr>
                  <a:spLocks noChangeShapeType="1"/>
                </p:cNvSpPr>
                <p:nvPr/>
              </p:nvSpPr>
              <p:spPr bwMode="auto">
                <a:xfrm>
                  <a:off x="521" y="978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>
                  <a:off x="522" y="50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Line 26"/>
                <p:cNvSpPr>
                  <a:spLocks noChangeShapeType="1"/>
                </p:cNvSpPr>
                <p:nvPr/>
              </p:nvSpPr>
              <p:spPr bwMode="auto">
                <a:xfrm>
                  <a:off x="521" y="1767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Line 27"/>
                <p:cNvSpPr>
                  <a:spLocks noChangeShapeType="1"/>
                </p:cNvSpPr>
                <p:nvPr/>
              </p:nvSpPr>
              <p:spPr bwMode="auto">
                <a:xfrm>
                  <a:off x="521" y="207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28"/>
                <p:cNvSpPr>
                  <a:spLocks noChangeShapeType="1"/>
                </p:cNvSpPr>
                <p:nvPr/>
              </p:nvSpPr>
              <p:spPr bwMode="auto">
                <a:xfrm>
                  <a:off x="521" y="1611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29"/>
                <p:cNvSpPr>
                  <a:spLocks noChangeShapeType="1"/>
                </p:cNvSpPr>
                <p:nvPr/>
              </p:nvSpPr>
              <p:spPr bwMode="auto">
                <a:xfrm>
                  <a:off x="521" y="1452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30"/>
                <p:cNvSpPr>
                  <a:spLocks noChangeShapeType="1"/>
                </p:cNvSpPr>
                <p:nvPr/>
              </p:nvSpPr>
              <p:spPr bwMode="auto">
                <a:xfrm>
                  <a:off x="522" y="1293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31"/>
                <p:cNvSpPr>
                  <a:spLocks noChangeShapeType="1"/>
                </p:cNvSpPr>
                <p:nvPr/>
              </p:nvSpPr>
              <p:spPr bwMode="auto">
                <a:xfrm>
                  <a:off x="521" y="1137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" name="Line 32"/>
                <p:cNvSpPr>
                  <a:spLocks noChangeShapeType="1"/>
                </p:cNvSpPr>
                <p:nvPr/>
              </p:nvSpPr>
              <p:spPr bwMode="auto">
                <a:xfrm>
                  <a:off x="521" y="2235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" name="Line 33"/>
                <p:cNvSpPr>
                  <a:spLocks noChangeShapeType="1"/>
                </p:cNvSpPr>
                <p:nvPr/>
              </p:nvSpPr>
              <p:spPr bwMode="auto">
                <a:xfrm>
                  <a:off x="522" y="2385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9" name="Line 34"/>
                <p:cNvSpPr>
                  <a:spLocks noChangeShapeType="1"/>
                </p:cNvSpPr>
                <p:nvPr/>
              </p:nvSpPr>
              <p:spPr bwMode="auto">
                <a:xfrm>
                  <a:off x="521" y="2559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" name="Line 35"/>
                <p:cNvSpPr>
                  <a:spLocks noChangeShapeType="1"/>
                </p:cNvSpPr>
                <p:nvPr/>
              </p:nvSpPr>
              <p:spPr bwMode="auto">
                <a:xfrm>
                  <a:off x="521" y="2715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Line 36"/>
                <p:cNvSpPr>
                  <a:spLocks noChangeShapeType="1"/>
                </p:cNvSpPr>
                <p:nvPr/>
              </p:nvSpPr>
              <p:spPr bwMode="auto">
                <a:xfrm>
                  <a:off x="521" y="2862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Line 37"/>
                <p:cNvSpPr>
                  <a:spLocks noChangeShapeType="1"/>
                </p:cNvSpPr>
                <p:nvPr/>
              </p:nvSpPr>
              <p:spPr bwMode="auto">
                <a:xfrm>
                  <a:off x="521" y="3018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>
                  <a:off x="521" y="3168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Line 39"/>
                <p:cNvSpPr>
                  <a:spLocks noChangeShapeType="1"/>
                </p:cNvSpPr>
                <p:nvPr/>
              </p:nvSpPr>
              <p:spPr bwMode="auto">
                <a:xfrm>
                  <a:off x="522" y="333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49" y="3219"/>
                  <a:ext cx="29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-12</a:t>
                  </a:r>
                  <a:endParaRPr lang="fr-FR" altLang="fr-FR" sz="1200"/>
                </a:p>
              </p:txBody>
            </p:sp>
            <p:sp>
              <p:nvSpPr>
                <p:cNvPr id="10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72" y="2901"/>
                  <a:ext cx="26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-8</a:t>
                  </a:r>
                  <a:endParaRPr lang="fr-FR" altLang="fr-FR" sz="1200"/>
                </a:p>
              </p:txBody>
            </p:sp>
            <p:sp>
              <p:nvSpPr>
                <p:cNvPr id="10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72" y="2584"/>
                  <a:ext cx="26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-4</a:t>
                  </a:r>
                  <a:endParaRPr lang="fr-FR" altLang="fr-FR" sz="1200"/>
                </a:p>
              </p:txBody>
            </p:sp>
            <p:sp>
              <p:nvSpPr>
                <p:cNvPr id="10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94" y="2267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0</a:t>
                  </a:r>
                  <a:endParaRPr lang="fr-FR" altLang="fr-FR" sz="1200"/>
                </a:p>
              </p:txBody>
            </p:sp>
            <p:sp>
              <p:nvSpPr>
                <p:cNvPr id="10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" y="1949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4</a:t>
                  </a:r>
                  <a:endParaRPr lang="fr-FR" altLang="fr-FR" sz="1200"/>
                </a:p>
              </p:txBody>
            </p:sp>
            <p:sp>
              <p:nvSpPr>
                <p:cNvPr id="11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94" y="1632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8</a:t>
                  </a:r>
                  <a:endParaRPr lang="fr-FR" altLang="fr-FR" sz="1200"/>
                </a:p>
              </p:txBody>
            </p:sp>
            <p:sp>
              <p:nvSpPr>
                <p:cNvPr id="11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72" y="1314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12</a:t>
                  </a:r>
                  <a:endParaRPr lang="fr-FR" altLang="fr-FR" sz="1200"/>
                </a:p>
              </p:txBody>
            </p:sp>
            <p:sp>
              <p:nvSpPr>
                <p:cNvPr id="11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72" y="1020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16</a:t>
                  </a:r>
                  <a:endParaRPr lang="fr-FR" altLang="fr-FR" sz="1200"/>
                </a:p>
              </p:txBody>
            </p:sp>
            <p:sp>
              <p:nvSpPr>
                <p:cNvPr id="11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72" y="702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20</a:t>
                  </a:r>
                  <a:endParaRPr lang="fr-FR" altLang="fr-FR" sz="1200"/>
                </a:p>
              </p:txBody>
            </p:sp>
            <p:sp>
              <p:nvSpPr>
                <p:cNvPr id="11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72" y="385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24</a:t>
                  </a:r>
                  <a:endParaRPr lang="fr-FR" altLang="fr-FR" sz="1200"/>
                </a:p>
              </p:txBody>
            </p:sp>
          </p:grpSp>
          <p:sp>
            <p:nvSpPr>
              <p:cNvPr id="45" name="Text Box 78"/>
              <p:cNvSpPr txBox="1">
                <a:spLocks noChangeArrowheads="1"/>
              </p:cNvSpPr>
              <p:nvPr/>
            </p:nvSpPr>
            <p:spPr bwMode="auto">
              <a:xfrm rot="16200000" flipH="1">
                <a:off x="-557" y="1808"/>
                <a:ext cx="15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olidFill>
                      <a:srgbClr val="0033CC"/>
                    </a:solidFill>
                  </a:rPr>
                  <a:t>Flux (cm-2 s-1 MeV-1)</a:t>
                </a:r>
              </a:p>
            </p:txBody>
          </p:sp>
          <p:grpSp>
            <p:nvGrpSpPr>
              <p:cNvPr id="46" name="Group 90"/>
              <p:cNvGrpSpPr>
                <a:grpSpLocks/>
              </p:cNvGrpSpPr>
              <p:nvPr/>
            </p:nvGrpSpPr>
            <p:grpSpPr bwMode="auto">
              <a:xfrm>
                <a:off x="592" y="3419"/>
                <a:ext cx="5528" cy="390"/>
                <a:chOff x="592" y="3419"/>
                <a:chExt cx="5528" cy="390"/>
              </a:xfrm>
            </p:grpSpPr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592" y="3488"/>
                  <a:ext cx="5528" cy="1"/>
                </a:xfrm>
                <a:custGeom>
                  <a:avLst/>
                  <a:gdLst>
                    <a:gd name="T0" fmla="*/ 5528 w 5528"/>
                    <a:gd name="T1" fmla="*/ 0 h 1"/>
                    <a:gd name="T2" fmla="*/ 0 w 552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528" h="1">
                      <a:moveTo>
                        <a:pt x="5528" y="0"/>
                      </a:moveTo>
                      <a:cubicBezTo>
                        <a:pt x="5528" y="0"/>
                        <a:pt x="2764" y="0"/>
                        <a:pt x="0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735" y="345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939" y="3453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Line 42"/>
                <p:cNvSpPr>
                  <a:spLocks noChangeShapeType="1"/>
                </p:cNvSpPr>
                <p:nvPr/>
              </p:nvSpPr>
              <p:spPr bwMode="auto">
                <a:xfrm rot="-5400000">
                  <a:off x="1152" y="345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 rot="-5400000">
                  <a:off x="1997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77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575" y="3456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785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2205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2418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Line 49"/>
                <p:cNvSpPr>
                  <a:spLocks noChangeShapeType="1"/>
                </p:cNvSpPr>
                <p:nvPr/>
              </p:nvSpPr>
              <p:spPr bwMode="auto">
                <a:xfrm rot="-5400000">
                  <a:off x="2634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Line 50"/>
                <p:cNvSpPr>
                  <a:spLocks noChangeShapeType="1"/>
                </p:cNvSpPr>
                <p:nvPr/>
              </p:nvSpPr>
              <p:spPr bwMode="auto">
                <a:xfrm rot="-5400000">
                  <a:off x="2838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Line 51"/>
                <p:cNvSpPr>
                  <a:spLocks noChangeShapeType="1"/>
                </p:cNvSpPr>
                <p:nvPr/>
              </p:nvSpPr>
              <p:spPr bwMode="auto">
                <a:xfrm rot="-5400000">
                  <a:off x="3055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Line 52"/>
                <p:cNvSpPr>
                  <a:spLocks noChangeShapeType="1"/>
                </p:cNvSpPr>
                <p:nvPr/>
              </p:nvSpPr>
              <p:spPr bwMode="auto">
                <a:xfrm rot="-5400000">
                  <a:off x="3264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Line 53"/>
                <p:cNvSpPr>
                  <a:spLocks noChangeShapeType="1"/>
                </p:cNvSpPr>
                <p:nvPr/>
              </p:nvSpPr>
              <p:spPr bwMode="auto">
                <a:xfrm rot="-5400000">
                  <a:off x="3470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3680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Line 55"/>
                <p:cNvSpPr>
                  <a:spLocks noChangeShapeType="1"/>
                </p:cNvSpPr>
                <p:nvPr/>
              </p:nvSpPr>
              <p:spPr bwMode="auto">
                <a:xfrm rot="-5400000">
                  <a:off x="3899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4103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Line 57"/>
                <p:cNvSpPr>
                  <a:spLocks noChangeShapeType="1"/>
                </p:cNvSpPr>
                <p:nvPr/>
              </p:nvSpPr>
              <p:spPr bwMode="auto">
                <a:xfrm rot="-5400000">
                  <a:off x="4313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Line 58"/>
                <p:cNvSpPr>
                  <a:spLocks noChangeShapeType="1"/>
                </p:cNvSpPr>
                <p:nvPr/>
              </p:nvSpPr>
              <p:spPr bwMode="auto">
                <a:xfrm rot="-5400000">
                  <a:off x="4529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Line 59"/>
                <p:cNvSpPr>
                  <a:spLocks noChangeShapeType="1"/>
                </p:cNvSpPr>
                <p:nvPr/>
              </p:nvSpPr>
              <p:spPr bwMode="auto">
                <a:xfrm rot="-5400000">
                  <a:off x="4739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Line 60"/>
                <p:cNvSpPr>
                  <a:spLocks noChangeShapeType="1"/>
                </p:cNvSpPr>
                <p:nvPr/>
              </p:nvSpPr>
              <p:spPr bwMode="auto">
                <a:xfrm rot="-5400000">
                  <a:off x="4943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Line 61"/>
                <p:cNvSpPr>
                  <a:spLocks noChangeShapeType="1"/>
                </p:cNvSpPr>
                <p:nvPr/>
              </p:nvSpPr>
              <p:spPr bwMode="auto">
                <a:xfrm rot="-5400000">
                  <a:off x="5165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62"/>
                <p:cNvSpPr>
                  <a:spLocks noChangeShapeType="1"/>
                </p:cNvSpPr>
                <p:nvPr/>
              </p:nvSpPr>
              <p:spPr bwMode="auto">
                <a:xfrm rot="-5400000">
                  <a:off x="5780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63"/>
                <p:cNvSpPr>
                  <a:spLocks noChangeShapeType="1"/>
                </p:cNvSpPr>
                <p:nvPr/>
              </p:nvSpPr>
              <p:spPr bwMode="auto">
                <a:xfrm rot="-5400000">
                  <a:off x="5372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Line 64"/>
                <p:cNvSpPr>
                  <a:spLocks noChangeShapeType="1"/>
                </p:cNvSpPr>
                <p:nvPr/>
              </p:nvSpPr>
              <p:spPr bwMode="auto">
                <a:xfrm rot="-5400000">
                  <a:off x="5579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" name="Line 65"/>
                <p:cNvSpPr>
                  <a:spLocks noChangeShapeType="1"/>
                </p:cNvSpPr>
                <p:nvPr/>
              </p:nvSpPr>
              <p:spPr bwMode="auto">
                <a:xfrm rot="-5400000">
                  <a:off x="5969" y="3454"/>
                  <a:ext cx="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5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44" y="3491"/>
                  <a:ext cx="26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-6</a:t>
                  </a:r>
                  <a:endParaRPr lang="fr-FR" altLang="fr-FR" sz="1200"/>
                </a:p>
              </p:txBody>
            </p:sp>
            <p:sp>
              <p:nvSpPr>
                <p:cNvPr id="7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274" y="3491"/>
                  <a:ext cx="26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-3</a:t>
                  </a:r>
                  <a:endParaRPr lang="fr-FR" altLang="fr-FR" sz="1200"/>
                </a:p>
              </p:txBody>
            </p:sp>
            <p:sp>
              <p:nvSpPr>
                <p:cNvPr id="7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46" y="3491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</a:t>
                  </a:r>
                </a:p>
              </p:txBody>
            </p:sp>
            <p:sp>
              <p:nvSpPr>
                <p:cNvPr id="7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540" y="3491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3</a:t>
                  </a:r>
                  <a:endParaRPr lang="fr-FR" altLang="fr-FR" sz="1200"/>
                </a:p>
              </p:txBody>
            </p:sp>
            <p:sp>
              <p:nvSpPr>
                <p:cNvPr id="7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194" y="3491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6</a:t>
                  </a:r>
                  <a:endParaRPr lang="fr-FR" altLang="fr-FR" sz="1200"/>
                </a:p>
              </p:txBody>
            </p:sp>
            <p:sp>
              <p:nvSpPr>
                <p:cNvPr id="8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818" y="3491"/>
                  <a:ext cx="24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9</a:t>
                  </a:r>
                  <a:endParaRPr lang="fr-FR" altLang="fr-FR" sz="1200"/>
                </a:p>
              </p:txBody>
            </p:sp>
            <p:sp>
              <p:nvSpPr>
                <p:cNvPr id="8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436" y="3491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12</a:t>
                  </a:r>
                  <a:endParaRPr lang="fr-FR" altLang="fr-FR" sz="1200"/>
                </a:p>
              </p:txBody>
            </p:sp>
            <p:sp>
              <p:nvSpPr>
                <p:cNvPr id="8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5090" y="3491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15</a:t>
                  </a:r>
                  <a:endParaRPr lang="fr-FR" altLang="fr-FR" sz="1200"/>
                </a:p>
              </p:txBody>
            </p:sp>
            <p:sp>
              <p:nvSpPr>
                <p:cNvPr id="8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684" y="3491"/>
                  <a:ext cx="2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/>
                    <a:t>10</a:t>
                  </a:r>
                  <a:r>
                    <a:rPr lang="fr-FR" altLang="fr-FR" sz="1200" baseline="30000"/>
                    <a:t>18</a:t>
                  </a:r>
                  <a:endParaRPr lang="fr-FR" altLang="fr-FR" sz="1200"/>
                </a:p>
              </p:txBody>
            </p:sp>
            <p:sp>
              <p:nvSpPr>
                <p:cNvPr id="8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608" y="3617"/>
                  <a:ext cx="537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400">
                      <a:latin typeface="Symbol" pitchFamily="18" charset="2"/>
                    </a:rPr>
                    <a:t>m</a:t>
                  </a:r>
                  <a:r>
                    <a:rPr lang="fr-FR" altLang="fr-FR" sz="1400"/>
                    <a:t>eV                meV                eV                keV                 MeV             GeV               TeV                PeV              EeV</a:t>
                  </a:r>
                </a:p>
              </p:txBody>
            </p:sp>
          </p:grpSp>
          <p:sp>
            <p:nvSpPr>
              <p:cNvPr id="47" name="Text Box 89"/>
              <p:cNvSpPr txBox="1">
                <a:spLocks noChangeArrowheads="1"/>
              </p:cNvSpPr>
              <p:nvPr/>
            </p:nvSpPr>
            <p:spPr bwMode="auto">
              <a:xfrm>
                <a:off x="2498" y="3798"/>
                <a:ext cx="16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olidFill>
                      <a:srgbClr val="0033CC"/>
                    </a:solidFill>
                  </a:rPr>
                  <a:t>Energie du neutrino (eV)</a:t>
                </a:r>
              </a:p>
            </p:txBody>
          </p:sp>
        </p:grp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>
              <a:off x="776" y="683"/>
              <a:ext cx="2179" cy="1893"/>
              <a:chOff x="776" y="683"/>
              <a:chExt cx="2179" cy="1893"/>
            </a:xfrm>
          </p:grpSpPr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776" y="683"/>
                <a:ext cx="824" cy="1893"/>
              </a:xfrm>
              <a:custGeom>
                <a:avLst/>
                <a:gdLst>
                  <a:gd name="T0" fmla="*/ 0 w 824"/>
                  <a:gd name="T1" fmla="*/ 501 h 1893"/>
                  <a:gd name="T2" fmla="*/ 84 w 824"/>
                  <a:gd name="T3" fmla="*/ 381 h 1893"/>
                  <a:gd name="T4" fmla="*/ 176 w 824"/>
                  <a:gd name="T5" fmla="*/ 257 h 1893"/>
                  <a:gd name="T6" fmla="*/ 300 w 824"/>
                  <a:gd name="T7" fmla="*/ 129 h 1893"/>
                  <a:gd name="T8" fmla="*/ 404 w 824"/>
                  <a:gd name="T9" fmla="*/ 33 h 1893"/>
                  <a:gd name="T10" fmla="*/ 440 w 824"/>
                  <a:gd name="T11" fmla="*/ 13 h 1893"/>
                  <a:gd name="T12" fmla="*/ 480 w 824"/>
                  <a:gd name="T13" fmla="*/ 1 h 1893"/>
                  <a:gd name="T14" fmla="*/ 524 w 824"/>
                  <a:gd name="T15" fmla="*/ 5 h 1893"/>
                  <a:gd name="T16" fmla="*/ 560 w 824"/>
                  <a:gd name="T17" fmla="*/ 25 h 1893"/>
                  <a:gd name="T18" fmla="*/ 604 w 824"/>
                  <a:gd name="T19" fmla="*/ 101 h 1893"/>
                  <a:gd name="T20" fmla="*/ 636 w 824"/>
                  <a:gd name="T21" fmla="*/ 189 h 1893"/>
                  <a:gd name="T22" fmla="*/ 684 w 824"/>
                  <a:gd name="T23" fmla="*/ 401 h 1893"/>
                  <a:gd name="T24" fmla="*/ 740 w 824"/>
                  <a:gd name="T25" fmla="*/ 817 h 1893"/>
                  <a:gd name="T26" fmla="*/ 784 w 824"/>
                  <a:gd name="T27" fmla="*/ 1237 h 1893"/>
                  <a:gd name="T28" fmla="*/ 808 w 824"/>
                  <a:gd name="T29" fmla="*/ 1617 h 1893"/>
                  <a:gd name="T30" fmla="*/ 824 w 824"/>
                  <a:gd name="T31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1893">
                    <a:moveTo>
                      <a:pt x="0" y="501"/>
                    </a:moveTo>
                    <a:cubicBezTo>
                      <a:pt x="27" y="461"/>
                      <a:pt x="55" y="422"/>
                      <a:pt x="84" y="381"/>
                    </a:cubicBezTo>
                    <a:cubicBezTo>
                      <a:pt x="113" y="340"/>
                      <a:pt x="140" y="299"/>
                      <a:pt x="176" y="257"/>
                    </a:cubicBezTo>
                    <a:cubicBezTo>
                      <a:pt x="212" y="215"/>
                      <a:pt x="262" y="166"/>
                      <a:pt x="300" y="129"/>
                    </a:cubicBezTo>
                    <a:cubicBezTo>
                      <a:pt x="338" y="92"/>
                      <a:pt x="381" y="52"/>
                      <a:pt x="404" y="33"/>
                    </a:cubicBezTo>
                    <a:cubicBezTo>
                      <a:pt x="427" y="14"/>
                      <a:pt x="427" y="18"/>
                      <a:pt x="440" y="13"/>
                    </a:cubicBezTo>
                    <a:cubicBezTo>
                      <a:pt x="453" y="8"/>
                      <a:pt x="466" y="2"/>
                      <a:pt x="480" y="1"/>
                    </a:cubicBezTo>
                    <a:cubicBezTo>
                      <a:pt x="494" y="0"/>
                      <a:pt x="511" y="1"/>
                      <a:pt x="524" y="5"/>
                    </a:cubicBezTo>
                    <a:cubicBezTo>
                      <a:pt x="537" y="9"/>
                      <a:pt x="547" y="9"/>
                      <a:pt x="560" y="25"/>
                    </a:cubicBezTo>
                    <a:cubicBezTo>
                      <a:pt x="573" y="41"/>
                      <a:pt x="591" y="74"/>
                      <a:pt x="604" y="101"/>
                    </a:cubicBezTo>
                    <a:cubicBezTo>
                      <a:pt x="617" y="128"/>
                      <a:pt x="623" y="139"/>
                      <a:pt x="636" y="189"/>
                    </a:cubicBezTo>
                    <a:cubicBezTo>
                      <a:pt x="649" y="239"/>
                      <a:pt x="667" y="296"/>
                      <a:pt x="684" y="401"/>
                    </a:cubicBezTo>
                    <a:cubicBezTo>
                      <a:pt x="701" y="506"/>
                      <a:pt x="723" y="678"/>
                      <a:pt x="740" y="817"/>
                    </a:cubicBezTo>
                    <a:cubicBezTo>
                      <a:pt x="757" y="956"/>
                      <a:pt x="773" y="1104"/>
                      <a:pt x="784" y="1237"/>
                    </a:cubicBezTo>
                    <a:cubicBezTo>
                      <a:pt x="795" y="1370"/>
                      <a:pt x="801" y="1508"/>
                      <a:pt x="808" y="1617"/>
                    </a:cubicBezTo>
                    <a:cubicBezTo>
                      <a:pt x="815" y="1726"/>
                      <a:pt x="819" y="1809"/>
                      <a:pt x="824" y="1893"/>
                    </a:cubicBezTo>
                  </a:path>
                </a:pathLst>
              </a:custGeom>
              <a:noFill/>
              <a:ln w="317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Text Box 92"/>
              <p:cNvSpPr txBox="1">
                <a:spLocks noChangeArrowheads="1"/>
              </p:cNvSpPr>
              <p:nvPr/>
            </p:nvSpPr>
            <p:spPr bwMode="auto">
              <a:xfrm>
                <a:off x="1496" y="811"/>
                <a:ext cx="14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cosmologiques</a:t>
                </a:r>
                <a:endParaRPr lang="fr-FR" altLang="fr-FR"/>
              </a:p>
            </p:txBody>
          </p:sp>
          <p:sp>
            <p:nvSpPr>
              <p:cNvPr id="43" name="Line 93"/>
              <p:cNvSpPr>
                <a:spLocks noChangeShapeType="1"/>
              </p:cNvSpPr>
              <p:nvPr/>
            </p:nvSpPr>
            <p:spPr bwMode="auto">
              <a:xfrm>
                <a:off x="1448" y="1012"/>
                <a:ext cx="14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2357" y="1363"/>
              <a:ext cx="1995" cy="1123"/>
              <a:chOff x="2357" y="1363"/>
              <a:chExt cx="1995" cy="1123"/>
            </a:xfrm>
          </p:grpSpPr>
          <p:grpSp>
            <p:nvGrpSpPr>
              <p:cNvPr id="35" name="Group 66"/>
              <p:cNvGrpSpPr>
                <a:grpSpLocks/>
              </p:cNvGrpSpPr>
              <p:nvPr/>
            </p:nvGrpSpPr>
            <p:grpSpPr bwMode="auto">
              <a:xfrm>
                <a:off x="2357" y="1495"/>
                <a:ext cx="1183" cy="991"/>
                <a:chOff x="2357" y="1495"/>
                <a:chExt cx="1183" cy="991"/>
              </a:xfrm>
            </p:grpSpPr>
            <p:sp>
              <p:nvSpPr>
                <p:cNvPr id="38" name="Freeform 11"/>
                <p:cNvSpPr>
                  <a:spLocks/>
                </p:cNvSpPr>
                <p:nvPr/>
              </p:nvSpPr>
              <p:spPr bwMode="auto">
                <a:xfrm>
                  <a:off x="2357" y="1495"/>
                  <a:ext cx="1004" cy="991"/>
                </a:xfrm>
                <a:custGeom>
                  <a:avLst/>
                  <a:gdLst>
                    <a:gd name="T0" fmla="*/ 0 w 1004"/>
                    <a:gd name="T1" fmla="*/ 991 h 991"/>
                    <a:gd name="T2" fmla="*/ 140 w 1004"/>
                    <a:gd name="T3" fmla="*/ 807 h 991"/>
                    <a:gd name="T4" fmla="*/ 324 w 1004"/>
                    <a:gd name="T5" fmla="*/ 543 h 991"/>
                    <a:gd name="T6" fmla="*/ 480 w 1004"/>
                    <a:gd name="T7" fmla="*/ 335 h 991"/>
                    <a:gd name="T8" fmla="*/ 652 w 1004"/>
                    <a:gd name="T9" fmla="*/ 131 h 991"/>
                    <a:gd name="T10" fmla="*/ 748 w 1004"/>
                    <a:gd name="T11" fmla="*/ 39 h 991"/>
                    <a:gd name="T12" fmla="*/ 792 w 1004"/>
                    <a:gd name="T13" fmla="*/ 3 h 991"/>
                    <a:gd name="T14" fmla="*/ 840 w 1004"/>
                    <a:gd name="T15" fmla="*/ 19 h 991"/>
                    <a:gd name="T16" fmla="*/ 836 w 1004"/>
                    <a:gd name="T17" fmla="*/ 67 h 991"/>
                    <a:gd name="T18" fmla="*/ 840 w 1004"/>
                    <a:gd name="T19" fmla="*/ 267 h 991"/>
                    <a:gd name="T20" fmla="*/ 896 w 1004"/>
                    <a:gd name="T21" fmla="*/ 247 h 991"/>
                    <a:gd name="T22" fmla="*/ 924 w 1004"/>
                    <a:gd name="T23" fmla="*/ 223 h 991"/>
                    <a:gd name="T24" fmla="*/ 952 w 1004"/>
                    <a:gd name="T25" fmla="*/ 235 h 991"/>
                    <a:gd name="T26" fmla="*/ 976 w 1004"/>
                    <a:gd name="T27" fmla="*/ 283 h 991"/>
                    <a:gd name="T28" fmla="*/ 1004 w 1004"/>
                    <a:gd name="T29" fmla="*/ 399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04" h="991">
                      <a:moveTo>
                        <a:pt x="0" y="991"/>
                      </a:moveTo>
                      <a:cubicBezTo>
                        <a:pt x="43" y="936"/>
                        <a:pt x="86" y="882"/>
                        <a:pt x="140" y="807"/>
                      </a:cubicBezTo>
                      <a:cubicBezTo>
                        <a:pt x="194" y="732"/>
                        <a:pt x="267" y="622"/>
                        <a:pt x="324" y="543"/>
                      </a:cubicBezTo>
                      <a:cubicBezTo>
                        <a:pt x="381" y="464"/>
                        <a:pt x="425" y="404"/>
                        <a:pt x="480" y="335"/>
                      </a:cubicBezTo>
                      <a:cubicBezTo>
                        <a:pt x="535" y="266"/>
                        <a:pt x="607" y="180"/>
                        <a:pt x="652" y="131"/>
                      </a:cubicBezTo>
                      <a:cubicBezTo>
                        <a:pt x="697" y="82"/>
                        <a:pt x="725" y="60"/>
                        <a:pt x="748" y="39"/>
                      </a:cubicBezTo>
                      <a:cubicBezTo>
                        <a:pt x="771" y="18"/>
                        <a:pt x="777" y="6"/>
                        <a:pt x="792" y="3"/>
                      </a:cubicBezTo>
                      <a:cubicBezTo>
                        <a:pt x="807" y="0"/>
                        <a:pt x="833" y="8"/>
                        <a:pt x="840" y="19"/>
                      </a:cubicBezTo>
                      <a:cubicBezTo>
                        <a:pt x="847" y="30"/>
                        <a:pt x="836" y="26"/>
                        <a:pt x="836" y="67"/>
                      </a:cubicBezTo>
                      <a:cubicBezTo>
                        <a:pt x="836" y="108"/>
                        <a:pt x="830" y="237"/>
                        <a:pt x="840" y="267"/>
                      </a:cubicBezTo>
                      <a:cubicBezTo>
                        <a:pt x="850" y="297"/>
                        <a:pt x="882" y="254"/>
                        <a:pt x="896" y="247"/>
                      </a:cubicBezTo>
                      <a:cubicBezTo>
                        <a:pt x="910" y="240"/>
                        <a:pt x="915" y="225"/>
                        <a:pt x="924" y="223"/>
                      </a:cubicBezTo>
                      <a:cubicBezTo>
                        <a:pt x="933" y="221"/>
                        <a:pt x="943" y="225"/>
                        <a:pt x="952" y="235"/>
                      </a:cubicBezTo>
                      <a:cubicBezTo>
                        <a:pt x="961" y="245"/>
                        <a:pt x="967" y="256"/>
                        <a:pt x="976" y="283"/>
                      </a:cubicBezTo>
                      <a:cubicBezTo>
                        <a:pt x="985" y="310"/>
                        <a:pt x="994" y="354"/>
                        <a:pt x="1004" y="399"/>
                      </a:cubicBezTo>
                    </a:path>
                  </a:pathLst>
                </a:custGeom>
                <a:noFill/>
                <a:ln w="317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Freeform 12"/>
                <p:cNvSpPr>
                  <a:spLocks/>
                </p:cNvSpPr>
                <p:nvPr/>
              </p:nvSpPr>
              <p:spPr bwMode="auto">
                <a:xfrm>
                  <a:off x="3262" y="1632"/>
                  <a:ext cx="4" cy="112"/>
                </a:xfrm>
                <a:custGeom>
                  <a:avLst/>
                  <a:gdLst>
                    <a:gd name="T0" fmla="*/ 4 w 4"/>
                    <a:gd name="T1" fmla="*/ 0 h 112"/>
                    <a:gd name="T2" fmla="*/ 0 w 4"/>
                    <a:gd name="T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112">
                      <a:moveTo>
                        <a:pt x="4" y="0"/>
                      </a:moveTo>
                      <a:cubicBezTo>
                        <a:pt x="4" y="0"/>
                        <a:pt x="2" y="56"/>
                        <a:pt x="0" y="112"/>
                      </a:cubicBezTo>
                    </a:path>
                  </a:pathLst>
                </a:custGeom>
                <a:noFill/>
                <a:ln w="317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3368" y="1944"/>
                  <a:ext cx="172" cy="158"/>
                </a:xfrm>
                <a:custGeom>
                  <a:avLst/>
                  <a:gdLst>
                    <a:gd name="T0" fmla="*/ 0 w 172"/>
                    <a:gd name="T1" fmla="*/ 50 h 158"/>
                    <a:gd name="T2" fmla="*/ 44 w 172"/>
                    <a:gd name="T3" fmla="*/ 12 h 158"/>
                    <a:gd name="T4" fmla="*/ 88 w 172"/>
                    <a:gd name="T5" fmla="*/ 0 h 158"/>
                    <a:gd name="T6" fmla="*/ 136 w 172"/>
                    <a:gd name="T7" fmla="*/ 10 h 158"/>
                    <a:gd name="T8" fmla="*/ 156 w 172"/>
                    <a:gd name="T9" fmla="*/ 40 h 158"/>
                    <a:gd name="T10" fmla="*/ 170 w 172"/>
                    <a:gd name="T11" fmla="*/ 74 h 158"/>
                    <a:gd name="T12" fmla="*/ 170 w 172"/>
                    <a:gd name="T13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158">
                      <a:moveTo>
                        <a:pt x="0" y="50"/>
                      </a:moveTo>
                      <a:cubicBezTo>
                        <a:pt x="14" y="35"/>
                        <a:pt x="29" y="20"/>
                        <a:pt x="44" y="12"/>
                      </a:cubicBezTo>
                      <a:cubicBezTo>
                        <a:pt x="59" y="4"/>
                        <a:pt x="73" y="0"/>
                        <a:pt x="88" y="0"/>
                      </a:cubicBezTo>
                      <a:cubicBezTo>
                        <a:pt x="103" y="0"/>
                        <a:pt x="125" y="3"/>
                        <a:pt x="136" y="10"/>
                      </a:cubicBezTo>
                      <a:cubicBezTo>
                        <a:pt x="147" y="17"/>
                        <a:pt x="150" y="29"/>
                        <a:pt x="156" y="40"/>
                      </a:cubicBezTo>
                      <a:cubicBezTo>
                        <a:pt x="162" y="51"/>
                        <a:pt x="168" y="54"/>
                        <a:pt x="170" y="74"/>
                      </a:cubicBezTo>
                      <a:cubicBezTo>
                        <a:pt x="172" y="94"/>
                        <a:pt x="171" y="126"/>
                        <a:pt x="170" y="158"/>
                      </a:cubicBezTo>
                    </a:path>
                  </a:pathLst>
                </a:custGeom>
                <a:noFill/>
                <a:ln w="317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6" name="Text Box 95"/>
              <p:cNvSpPr txBox="1">
                <a:spLocks noChangeArrowheads="1"/>
              </p:cNvSpPr>
              <p:nvPr/>
            </p:nvSpPr>
            <p:spPr bwMode="auto">
              <a:xfrm>
                <a:off x="3270" y="1363"/>
                <a:ext cx="10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solaires</a:t>
                </a:r>
                <a:endParaRPr lang="fr-FR" altLang="fr-FR"/>
              </a:p>
            </p:txBody>
          </p:sp>
          <p:sp>
            <p:nvSpPr>
              <p:cNvPr id="37" name="Line 96"/>
              <p:cNvSpPr>
                <a:spLocks noChangeShapeType="1"/>
              </p:cNvSpPr>
              <p:nvPr/>
            </p:nvSpPr>
            <p:spPr bwMode="auto">
              <a:xfrm>
                <a:off x="3192" y="1548"/>
                <a:ext cx="1092" cy="0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116"/>
            <p:cNvGrpSpPr>
              <a:grpSpLocks/>
            </p:cNvGrpSpPr>
            <p:nvPr/>
          </p:nvGrpSpPr>
          <p:grpSpPr bwMode="auto">
            <a:xfrm>
              <a:off x="3112" y="1647"/>
              <a:ext cx="1979" cy="225"/>
              <a:chOff x="3112" y="1647"/>
              <a:chExt cx="1979" cy="225"/>
            </a:xfrm>
          </p:grpSpPr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3112" y="1647"/>
                <a:ext cx="512" cy="225"/>
              </a:xfrm>
              <a:custGeom>
                <a:avLst/>
                <a:gdLst>
                  <a:gd name="T0" fmla="*/ 0 w 512"/>
                  <a:gd name="T1" fmla="*/ 205 h 225"/>
                  <a:gd name="T2" fmla="*/ 108 w 512"/>
                  <a:gd name="T3" fmla="*/ 125 h 225"/>
                  <a:gd name="T4" fmla="*/ 230 w 512"/>
                  <a:gd name="T5" fmla="*/ 41 h 225"/>
                  <a:gd name="T6" fmla="*/ 286 w 512"/>
                  <a:gd name="T7" fmla="*/ 7 h 225"/>
                  <a:gd name="T8" fmla="*/ 344 w 512"/>
                  <a:gd name="T9" fmla="*/ 1 h 225"/>
                  <a:gd name="T10" fmla="*/ 392 w 512"/>
                  <a:gd name="T11" fmla="*/ 5 h 225"/>
                  <a:gd name="T12" fmla="*/ 430 w 512"/>
                  <a:gd name="T13" fmla="*/ 29 h 225"/>
                  <a:gd name="T14" fmla="*/ 466 w 512"/>
                  <a:gd name="T15" fmla="*/ 81 h 225"/>
                  <a:gd name="T16" fmla="*/ 486 w 512"/>
                  <a:gd name="T17" fmla="*/ 135 h 225"/>
                  <a:gd name="T18" fmla="*/ 512 w 512"/>
                  <a:gd name="T1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225">
                    <a:moveTo>
                      <a:pt x="0" y="205"/>
                    </a:moveTo>
                    <a:cubicBezTo>
                      <a:pt x="35" y="178"/>
                      <a:pt x="70" y="152"/>
                      <a:pt x="108" y="125"/>
                    </a:cubicBezTo>
                    <a:cubicBezTo>
                      <a:pt x="146" y="98"/>
                      <a:pt x="200" y="61"/>
                      <a:pt x="230" y="41"/>
                    </a:cubicBezTo>
                    <a:cubicBezTo>
                      <a:pt x="260" y="21"/>
                      <a:pt x="267" y="14"/>
                      <a:pt x="286" y="7"/>
                    </a:cubicBezTo>
                    <a:cubicBezTo>
                      <a:pt x="305" y="0"/>
                      <a:pt x="326" y="1"/>
                      <a:pt x="344" y="1"/>
                    </a:cubicBezTo>
                    <a:cubicBezTo>
                      <a:pt x="362" y="1"/>
                      <a:pt x="378" y="0"/>
                      <a:pt x="392" y="5"/>
                    </a:cubicBezTo>
                    <a:cubicBezTo>
                      <a:pt x="406" y="10"/>
                      <a:pt x="418" y="16"/>
                      <a:pt x="430" y="29"/>
                    </a:cubicBezTo>
                    <a:cubicBezTo>
                      <a:pt x="442" y="42"/>
                      <a:pt x="457" y="63"/>
                      <a:pt x="466" y="81"/>
                    </a:cubicBezTo>
                    <a:cubicBezTo>
                      <a:pt x="475" y="99"/>
                      <a:pt x="478" y="111"/>
                      <a:pt x="486" y="135"/>
                    </a:cubicBezTo>
                    <a:cubicBezTo>
                      <a:pt x="494" y="159"/>
                      <a:pt x="508" y="210"/>
                      <a:pt x="512" y="225"/>
                    </a:cubicBezTo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Text Box 97"/>
              <p:cNvSpPr txBox="1">
                <a:spLocks noChangeArrowheads="1"/>
              </p:cNvSpPr>
              <p:nvPr/>
            </p:nvSpPr>
            <p:spPr bwMode="auto">
              <a:xfrm>
                <a:off x="3694" y="1659"/>
                <a:ext cx="139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de supernova</a:t>
                </a:r>
                <a:endParaRPr lang="fr-FR" altLang="fr-FR"/>
              </a:p>
            </p:txBody>
          </p:sp>
          <p:sp>
            <p:nvSpPr>
              <p:cNvPr id="34" name="Line 98"/>
              <p:cNvSpPr>
                <a:spLocks noChangeShapeType="1"/>
              </p:cNvSpPr>
              <p:nvPr/>
            </p:nvSpPr>
            <p:spPr bwMode="auto">
              <a:xfrm>
                <a:off x="3628" y="1848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3104" y="1837"/>
              <a:ext cx="1876" cy="319"/>
              <a:chOff x="3104" y="1837"/>
              <a:chExt cx="1876" cy="319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3104" y="1837"/>
                <a:ext cx="288" cy="319"/>
              </a:xfrm>
              <a:custGeom>
                <a:avLst/>
                <a:gdLst>
                  <a:gd name="T0" fmla="*/ 0 w 288"/>
                  <a:gd name="T1" fmla="*/ 1 h 319"/>
                  <a:gd name="T2" fmla="*/ 130 w 288"/>
                  <a:gd name="T3" fmla="*/ 1 h 319"/>
                  <a:gd name="T4" fmla="*/ 168 w 288"/>
                  <a:gd name="T5" fmla="*/ 5 h 319"/>
                  <a:gd name="T6" fmla="*/ 192 w 288"/>
                  <a:gd name="T7" fmla="*/ 17 h 319"/>
                  <a:gd name="T8" fmla="*/ 204 w 288"/>
                  <a:gd name="T9" fmla="*/ 51 h 319"/>
                  <a:gd name="T10" fmla="*/ 204 w 288"/>
                  <a:gd name="T11" fmla="*/ 89 h 319"/>
                  <a:gd name="T12" fmla="*/ 210 w 288"/>
                  <a:gd name="T13" fmla="*/ 101 h 319"/>
                  <a:gd name="T14" fmla="*/ 230 w 288"/>
                  <a:gd name="T15" fmla="*/ 99 h 319"/>
                  <a:gd name="T16" fmla="*/ 250 w 288"/>
                  <a:gd name="T17" fmla="*/ 107 h 319"/>
                  <a:gd name="T18" fmla="*/ 250 w 288"/>
                  <a:gd name="T19" fmla="*/ 165 h 319"/>
                  <a:gd name="T20" fmla="*/ 258 w 288"/>
                  <a:gd name="T21" fmla="*/ 189 h 319"/>
                  <a:gd name="T22" fmla="*/ 284 w 288"/>
                  <a:gd name="T23" fmla="*/ 217 h 319"/>
                  <a:gd name="T24" fmla="*/ 284 w 288"/>
                  <a:gd name="T25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19">
                    <a:moveTo>
                      <a:pt x="0" y="1"/>
                    </a:moveTo>
                    <a:cubicBezTo>
                      <a:pt x="51" y="0"/>
                      <a:pt x="102" y="0"/>
                      <a:pt x="130" y="1"/>
                    </a:cubicBezTo>
                    <a:cubicBezTo>
                      <a:pt x="158" y="2"/>
                      <a:pt x="158" y="2"/>
                      <a:pt x="168" y="5"/>
                    </a:cubicBezTo>
                    <a:cubicBezTo>
                      <a:pt x="178" y="8"/>
                      <a:pt x="186" y="9"/>
                      <a:pt x="192" y="17"/>
                    </a:cubicBezTo>
                    <a:cubicBezTo>
                      <a:pt x="198" y="25"/>
                      <a:pt x="202" y="39"/>
                      <a:pt x="204" y="51"/>
                    </a:cubicBezTo>
                    <a:cubicBezTo>
                      <a:pt x="206" y="63"/>
                      <a:pt x="203" y="81"/>
                      <a:pt x="204" y="89"/>
                    </a:cubicBezTo>
                    <a:cubicBezTo>
                      <a:pt x="205" y="97"/>
                      <a:pt x="206" y="99"/>
                      <a:pt x="210" y="101"/>
                    </a:cubicBezTo>
                    <a:cubicBezTo>
                      <a:pt x="214" y="103"/>
                      <a:pt x="223" y="98"/>
                      <a:pt x="230" y="99"/>
                    </a:cubicBezTo>
                    <a:cubicBezTo>
                      <a:pt x="237" y="100"/>
                      <a:pt x="247" y="96"/>
                      <a:pt x="250" y="107"/>
                    </a:cubicBezTo>
                    <a:cubicBezTo>
                      <a:pt x="253" y="118"/>
                      <a:pt x="249" y="151"/>
                      <a:pt x="250" y="165"/>
                    </a:cubicBezTo>
                    <a:cubicBezTo>
                      <a:pt x="251" y="179"/>
                      <a:pt x="252" y="180"/>
                      <a:pt x="258" y="189"/>
                    </a:cubicBezTo>
                    <a:cubicBezTo>
                      <a:pt x="264" y="198"/>
                      <a:pt x="280" y="195"/>
                      <a:pt x="284" y="217"/>
                    </a:cubicBezTo>
                    <a:cubicBezTo>
                      <a:pt x="288" y="239"/>
                      <a:pt x="286" y="279"/>
                      <a:pt x="284" y="319"/>
                    </a:cubicBezTo>
                  </a:path>
                </a:pathLst>
              </a:custGeom>
              <a:noFill/>
              <a:ln w="31750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Text Box 102"/>
              <p:cNvSpPr txBox="1">
                <a:spLocks noChangeArrowheads="1"/>
              </p:cNvSpPr>
              <p:nvPr/>
            </p:nvSpPr>
            <p:spPr bwMode="auto">
              <a:xfrm>
                <a:off x="3678" y="1884"/>
                <a:ext cx="13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géologiques</a:t>
                </a:r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>
                <a:off x="3384" y="2100"/>
                <a:ext cx="1520" cy="0"/>
              </a:xfrm>
              <a:prstGeom prst="line">
                <a:avLst/>
              </a:prstGeom>
              <a:noFill/>
              <a:ln w="127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107"/>
            <p:cNvGrpSpPr>
              <a:grpSpLocks/>
            </p:cNvGrpSpPr>
            <p:nvPr/>
          </p:nvGrpSpPr>
          <p:grpSpPr bwMode="auto">
            <a:xfrm>
              <a:off x="3330" y="1959"/>
              <a:ext cx="2306" cy="387"/>
              <a:chOff x="3330" y="1959"/>
              <a:chExt cx="2306" cy="387"/>
            </a:xfrm>
          </p:grpSpPr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3330" y="1959"/>
                <a:ext cx="162" cy="387"/>
              </a:xfrm>
              <a:custGeom>
                <a:avLst/>
                <a:gdLst>
                  <a:gd name="T0" fmla="*/ 0 w 162"/>
                  <a:gd name="T1" fmla="*/ 1 h 387"/>
                  <a:gd name="T2" fmla="*/ 44 w 162"/>
                  <a:gd name="T3" fmla="*/ 11 h 387"/>
                  <a:gd name="T4" fmla="*/ 92 w 162"/>
                  <a:gd name="T5" fmla="*/ 69 h 387"/>
                  <a:gd name="T6" fmla="*/ 130 w 162"/>
                  <a:gd name="T7" fmla="*/ 141 h 387"/>
                  <a:gd name="T8" fmla="*/ 150 w 162"/>
                  <a:gd name="T9" fmla="*/ 217 h 387"/>
                  <a:gd name="T10" fmla="*/ 160 w 162"/>
                  <a:gd name="T11" fmla="*/ 285 h 387"/>
                  <a:gd name="T12" fmla="*/ 160 w 162"/>
                  <a:gd name="T13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87">
                    <a:moveTo>
                      <a:pt x="0" y="1"/>
                    </a:moveTo>
                    <a:cubicBezTo>
                      <a:pt x="14" y="0"/>
                      <a:pt x="29" y="0"/>
                      <a:pt x="44" y="11"/>
                    </a:cubicBezTo>
                    <a:cubicBezTo>
                      <a:pt x="59" y="22"/>
                      <a:pt x="78" y="47"/>
                      <a:pt x="92" y="69"/>
                    </a:cubicBezTo>
                    <a:cubicBezTo>
                      <a:pt x="106" y="91"/>
                      <a:pt x="120" y="116"/>
                      <a:pt x="130" y="141"/>
                    </a:cubicBezTo>
                    <a:cubicBezTo>
                      <a:pt x="140" y="166"/>
                      <a:pt x="145" y="193"/>
                      <a:pt x="150" y="217"/>
                    </a:cubicBezTo>
                    <a:cubicBezTo>
                      <a:pt x="155" y="241"/>
                      <a:pt x="158" y="257"/>
                      <a:pt x="160" y="285"/>
                    </a:cubicBezTo>
                    <a:cubicBezTo>
                      <a:pt x="162" y="313"/>
                      <a:pt x="161" y="350"/>
                      <a:pt x="160" y="387"/>
                    </a:cubicBezTo>
                  </a:path>
                </a:pathLst>
              </a:custGeom>
              <a:noFill/>
              <a:ln w="317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Text Box 103"/>
              <p:cNvSpPr txBox="1">
                <a:spLocks noChangeArrowheads="1"/>
              </p:cNvSpPr>
              <p:nvPr/>
            </p:nvSpPr>
            <p:spPr bwMode="auto">
              <a:xfrm>
                <a:off x="3678" y="2095"/>
                <a:ext cx="19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des centrales nucléaires</a:t>
                </a:r>
              </a:p>
            </p:txBody>
          </p:sp>
          <p:sp>
            <p:nvSpPr>
              <p:cNvPr id="28" name="Line 106"/>
              <p:cNvSpPr>
                <a:spLocks noChangeShapeType="1"/>
              </p:cNvSpPr>
              <p:nvPr/>
            </p:nvSpPr>
            <p:spPr bwMode="auto">
              <a:xfrm>
                <a:off x="3496" y="2276"/>
                <a:ext cx="2080" cy="0"/>
              </a:xfrm>
              <a:prstGeom prst="line">
                <a:avLst/>
              </a:prstGeom>
              <a:noFill/>
              <a:ln w="127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>
              <a:off x="3372" y="2486"/>
              <a:ext cx="2247" cy="940"/>
              <a:chOff x="3372" y="2486"/>
              <a:chExt cx="2247" cy="940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372" y="2492"/>
                <a:ext cx="1926" cy="934"/>
              </a:xfrm>
              <a:custGeom>
                <a:avLst/>
                <a:gdLst>
                  <a:gd name="T0" fmla="*/ 0 w 1926"/>
                  <a:gd name="T1" fmla="*/ 82 h 934"/>
                  <a:gd name="T2" fmla="*/ 96 w 1926"/>
                  <a:gd name="T3" fmla="*/ 31 h 934"/>
                  <a:gd name="T4" fmla="*/ 165 w 1926"/>
                  <a:gd name="T5" fmla="*/ 10 h 934"/>
                  <a:gd name="T6" fmla="*/ 213 w 1926"/>
                  <a:gd name="T7" fmla="*/ 1 h 934"/>
                  <a:gd name="T8" fmla="*/ 285 w 1926"/>
                  <a:gd name="T9" fmla="*/ 16 h 934"/>
                  <a:gd name="T10" fmla="*/ 387 w 1926"/>
                  <a:gd name="T11" fmla="*/ 64 h 934"/>
                  <a:gd name="T12" fmla="*/ 651 w 1926"/>
                  <a:gd name="T13" fmla="*/ 199 h 934"/>
                  <a:gd name="T14" fmla="*/ 1080 w 1926"/>
                  <a:gd name="T15" fmla="*/ 424 h 934"/>
                  <a:gd name="T16" fmla="*/ 1437 w 1926"/>
                  <a:gd name="T17" fmla="*/ 631 h 934"/>
                  <a:gd name="T18" fmla="*/ 1926 w 1926"/>
                  <a:gd name="T19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6" h="934">
                    <a:moveTo>
                      <a:pt x="0" y="82"/>
                    </a:moveTo>
                    <a:cubicBezTo>
                      <a:pt x="34" y="62"/>
                      <a:pt x="69" y="43"/>
                      <a:pt x="96" y="31"/>
                    </a:cubicBezTo>
                    <a:cubicBezTo>
                      <a:pt x="123" y="19"/>
                      <a:pt x="146" y="15"/>
                      <a:pt x="165" y="10"/>
                    </a:cubicBezTo>
                    <a:cubicBezTo>
                      <a:pt x="184" y="5"/>
                      <a:pt x="193" y="0"/>
                      <a:pt x="213" y="1"/>
                    </a:cubicBezTo>
                    <a:cubicBezTo>
                      <a:pt x="233" y="2"/>
                      <a:pt x="256" y="6"/>
                      <a:pt x="285" y="16"/>
                    </a:cubicBezTo>
                    <a:cubicBezTo>
                      <a:pt x="314" y="26"/>
                      <a:pt x="326" y="34"/>
                      <a:pt x="387" y="64"/>
                    </a:cubicBezTo>
                    <a:cubicBezTo>
                      <a:pt x="448" y="94"/>
                      <a:pt x="536" y="139"/>
                      <a:pt x="651" y="199"/>
                    </a:cubicBezTo>
                    <a:cubicBezTo>
                      <a:pt x="766" y="259"/>
                      <a:pt x="949" y="352"/>
                      <a:pt x="1080" y="424"/>
                    </a:cubicBezTo>
                    <a:cubicBezTo>
                      <a:pt x="1211" y="496"/>
                      <a:pt x="1296" y="546"/>
                      <a:pt x="1437" y="631"/>
                    </a:cubicBezTo>
                    <a:cubicBezTo>
                      <a:pt x="1578" y="716"/>
                      <a:pt x="1752" y="825"/>
                      <a:pt x="1926" y="934"/>
                    </a:cubicBezTo>
                  </a:path>
                </a:pathLst>
              </a:custGeom>
              <a:noFill/>
              <a:ln w="31750" cap="flat" cmpd="sng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Text Box 108"/>
              <p:cNvSpPr txBox="1">
                <a:spLocks noChangeArrowheads="1"/>
              </p:cNvSpPr>
              <p:nvPr/>
            </p:nvSpPr>
            <p:spPr bwMode="auto">
              <a:xfrm>
                <a:off x="4082" y="2486"/>
                <a:ext cx="15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atmosphériques</a:t>
                </a:r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4016" y="2684"/>
                <a:ext cx="1528" cy="0"/>
              </a:xfrm>
              <a:prstGeom prst="line">
                <a:avLst/>
              </a:prstGeom>
              <a:noFill/>
              <a:ln w="127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118"/>
            <p:cNvGrpSpPr>
              <a:grpSpLocks/>
            </p:cNvGrpSpPr>
            <p:nvPr/>
          </p:nvGrpSpPr>
          <p:grpSpPr bwMode="auto">
            <a:xfrm>
              <a:off x="4263" y="2847"/>
              <a:ext cx="1881" cy="507"/>
              <a:chOff x="4263" y="2847"/>
              <a:chExt cx="1881" cy="50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4263" y="3224"/>
                <a:ext cx="1206" cy="130"/>
              </a:xfrm>
              <a:custGeom>
                <a:avLst/>
                <a:gdLst>
                  <a:gd name="T0" fmla="*/ 0 w 1206"/>
                  <a:gd name="T1" fmla="*/ 4 h 130"/>
                  <a:gd name="T2" fmla="*/ 270 w 1206"/>
                  <a:gd name="T3" fmla="*/ 1 h 130"/>
                  <a:gd name="T4" fmla="*/ 534 w 1206"/>
                  <a:gd name="T5" fmla="*/ 1 h 130"/>
                  <a:gd name="T6" fmla="*/ 789 w 1206"/>
                  <a:gd name="T7" fmla="*/ 7 h 130"/>
                  <a:gd name="T8" fmla="*/ 879 w 1206"/>
                  <a:gd name="T9" fmla="*/ 13 h 130"/>
                  <a:gd name="T10" fmla="*/ 954 w 1206"/>
                  <a:gd name="T11" fmla="*/ 34 h 130"/>
                  <a:gd name="T12" fmla="*/ 1053 w 1206"/>
                  <a:gd name="T13" fmla="*/ 61 h 130"/>
                  <a:gd name="T14" fmla="*/ 1122 w 1206"/>
                  <a:gd name="T15" fmla="*/ 94 h 130"/>
                  <a:gd name="T16" fmla="*/ 1206 w 1206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130">
                    <a:moveTo>
                      <a:pt x="0" y="4"/>
                    </a:moveTo>
                    <a:cubicBezTo>
                      <a:pt x="90" y="3"/>
                      <a:pt x="181" y="2"/>
                      <a:pt x="270" y="1"/>
                    </a:cubicBezTo>
                    <a:cubicBezTo>
                      <a:pt x="359" y="0"/>
                      <a:pt x="448" y="0"/>
                      <a:pt x="534" y="1"/>
                    </a:cubicBezTo>
                    <a:cubicBezTo>
                      <a:pt x="620" y="2"/>
                      <a:pt x="732" y="5"/>
                      <a:pt x="789" y="7"/>
                    </a:cubicBezTo>
                    <a:cubicBezTo>
                      <a:pt x="846" y="9"/>
                      <a:pt x="852" y="9"/>
                      <a:pt x="879" y="13"/>
                    </a:cubicBezTo>
                    <a:cubicBezTo>
                      <a:pt x="906" y="17"/>
                      <a:pt x="925" y="26"/>
                      <a:pt x="954" y="34"/>
                    </a:cubicBezTo>
                    <a:cubicBezTo>
                      <a:pt x="983" y="42"/>
                      <a:pt x="1025" y="51"/>
                      <a:pt x="1053" y="61"/>
                    </a:cubicBezTo>
                    <a:cubicBezTo>
                      <a:pt x="1081" y="71"/>
                      <a:pt x="1097" y="83"/>
                      <a:pt x="1122" y="94"/>
                    </a:cubicBezTo>
                    <a:cubicBezTo>
                      <a:pt x="1147" y="105"/>
                      <a:pt x="1176" y="117"/>
                      <a:pt x="1206" y="13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Text Box 110"/>
              <p:cNvSpPr txBox="1">
                <a:spLocks noChangeArrowheads="1"/>
              </p:cNvSpPr>
              <p:nvPr/>
            </p:nvSpPr>
            <p:spPr bwMode="auto">
              <a:xfrm>
                <a:off x="4982" y="2847"/>
                <a:ext cx="11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neutrinos des AGN</a:t>
                </a:r>
              </a:p>
            </p:txBody>
          </p:sp>
          <p:sp>
            <p:nvSpPr>
              <p:cNvPr id="21" name="Line 111"/>
              <p:cNvSpPr>
                <a:spLocks noChangeShapeType="1"/>
              </p:cNvSpPr>
              <p:nvPr/>
            </p:nvSpPr>
            <p:spPr bwMode="auto">
              <a:xfrm>
                <a:off x="5044" y="3044"/>
                <a:ext cx="100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 flipV="1">
                <a:off x="5356" y="3044"/>
                <a:ext cx="0" cy="2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5" name="Groupe 114"/>
          <p:cNvGrpSpPr/>
          <p:nvPr/>
        </p:nvGrpSpPr>
        <p:grpSpPr>
          <a:xfrm>
            <a:off x="2548712" y="259507"/>
            <a:ext cx="4089923" cy="6429839"/>
            <a:chOff x="1646370" y="104797"/>
            <a:chExt cx="4089923" cy="642983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370" y="104797"/>
              <a:ext cx="4089923" cy="5916491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747115" y="616530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ooper Black" panose="0208090404030B020404" pitchFamily="18" charset="0"/>
                </a:rPr>
                <a:t>Février 1995</a:t>
              </a:r>
              <a:endParaRPr lang="fr-FR" dirty="0"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5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87622" y="1156102"/>
            <a:ext cx="7027981" cy="5351303"/>
            <a:chOff x="1187624" y="1167044"/>
            <a:chExt cx="7027981" cy="535130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167044"/>
              <a:ext cx="7027981" cy="4392488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563888" y="6149015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ooper Black" panose="0208090404030B020404" pitchFamily="18" charset="0"/>
                </a:rPr>
                <a:t>2 décembre 1978</a:t>
              </a:r>
              <a:endParaRPr lang="fr-FR" dirty="0">
                <a:latin typeface="Cooper Black" panose="0208090404030B020404" pitchFamily="18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560433" y="404664"/>
            <a:ext cx="628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oper Black" panose="0208090404030B020404" pitchFamily="18" charset="0"/>
              </a:rPr>
              <a:t>Non, Michel n’est pas un écolo de la dernière heure…</a:t>
            </a:r>
            <a:endParaRPr lang="fr-FR" dirty="0">
              <a:latin typeface="Cooper Black" panose="0208090404030B0204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067944" y="2665797"/>
            <a:ext cx="1296144" cy="16561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2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400098" y="158580"/>
            <a:ext cx="3612062" cy="2880320"/>
            <a:chOff x="2613617" y="2924944"/>
            <a:chExt cx="3830591" cy="3085527"/>
          </a:xfrm>
        </p:grpSpPr>
        <p:pic>
          <p:nvPicPr>
            <p:cNvPr id="3" name="Picture 2" descr="Couronne de Laurier or, vector — Image vectorielle #127825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17" y="2924944"/>
              <a:ext cx="3830591" cy="308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853" y="3501008"/>
              <a:ext cx="1134203" cy="1474465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1115616" y="4293096"/>
            <a:ext cx="76106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oper Black" panose="0208090404030B020404" pitchFamily="18" charset="0"/>
              </a:rPr>
              <a:t>Michel, on est très heureux et très fiers d’avoir travaillé avec toi</a:t>
            </a:r>
          </a:p>
          <a:p>
            <a:r>
              <a:rPr lang="fr-FR" dirty="0">
                <a:latin typeface="Cooper Black" panose="0208090404030B020404" pitchFamily="18" charset="0"/>
              </a:rPr>
              <a:t>p</a:t>
            </a:r>
            <a:r>
              <a:rPr lang="fr-FR" dirty="0" smtClean="0">
                <a:latin typeface="Cooper Black" panose="0208090404030B020404" pitchFamily="18" charset="0"/>
              </a:rPr>
              <a:t>endant cette période fabuleuse!</a:t>
            </a:r>
          </a:p>
          <a:p>
            <a:endParaRPr lang="fr-FR" dirty="0">
              <a:latin typeface="Cooper Black" panose="0208090404030B020404" pitchFamily="18" charset="0"/>
            </a:endParaRPr>
          </a:p>
          <a:p>
            <a:r>
              <a:rPr lang="fr-FR" dirty="0" smtClean="0">
                <a:latin typeface="Cooper Black" panose="0208090404030B020404" pitchFamily="18" charset="0"/>
              </a:rPr>
              <a:t>Tu as été un véritable pionnier de l’</a:t>
            </a:r>
            <a:r>
              <a:rPr lang="fr-FR" dirty="0" err="1" smtClean="0">
                <a:latin typeface="Cooper Black" panose="0208090404030B020404" pitchFamily="18" charset="0"/>
              </a:rPr>
              <a:t>astroparticule</a:t>
            </a:r>
            <a:r>
              <a:rPr lang="fr-FR" dirty="0" smtClean="0">
                <a:latin typeface="Cooper Black" panose="0208090404030B020404" pitchFamily="18" charset="0"/>
              </a:rPr>
              <a:t>!</a:t>
            </a:r>
          </a:p>
          <a:p>
            <a:endParaRPr lang="fr-FR" dirty="0">
              <a:latin typeface="Cooper Black" panose="0208090404030B020404" pitchFamily="18" charset="0"/>
            </a:endParaRPr>
          </a:p>
          <a:p>
            <a:r>
              <a:rPr lang="fr-FR" dirty="0" smtClean="0">
                <a:latin typeface="Cooper Black" panose="0208090404030B020404" pitchFamily="18" charset="0"/>
              </a:rPr>
              <a:t>Toutes nos félicitations pour le prix André </a:t>
            </a:r>
            <a:r>
              <a:rPr lang="fr-FR" dirty="0" err="1" smtClean="0">
                <a:latin typeface="Cooper Black" panose="0208090404030B020404" pitchFamily="18" charset="0"/>
              </a:rPr>
              <a:t>Lagarrigue</a:t>
            </a:r>
            <a:r>
              <a:rPr lang="fr-FR" dirty="0" smtClean="0">
                <a:latin typeface="Cooper Black" panose="0208090404030B020404" pitchFamily="18" charset="0"/>
              </a:rPr>
              <a:t>!</a:t>
            </a:r>
            <a:endParaRPr lang="fr-FR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834501"/>
            <a:ext cx="576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1984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: Michel vient de passer des années passionnantes à la recherche du W et du Z.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’expérience UA1, à laquelle sa contribution a été déterminante, a été un succès. Mais il n’a pas envie de poursuivre à ce rythme en continuant avec le LEP, qui eut été la voie naturelle… Il prend du recul et commence à s’intéresser à d’autres domaines. Il fourmille d’idées…</a:t>
            </a:r>
          </a:p>
          <a:p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J.Rich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, D. Lloyd Owen,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M.Spiro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Experimental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particle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physics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without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accelerators</a:t>
            </a:r>
            <a:endParaRPr lang="fr-FR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Phys.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Rep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. 151 (1987) 237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D. </a:t>
            </a:r>
            <a:r>
              <a:rPr lang="fr-FR" dirty="0" err="1" smtClean="0"/>
              <a:t>Denegri</a:t>
            </a:r>
            <a:r>
              <a:rPr lang="fr-FR" dirty="0" smtClean="0"/>
              <a:t>, B. </a:t>
            </a:r>
            <a:r>
              <a:rPr lang="fr-FR" dirty="0" err="1" smtClean="0"/>
              <a:t>Sadoulet</a:t>
            </a:r>
            <a:r>
              <a:rPr lang="fr-FR" dirty="0" smtClean="0"/>
              <a:t>, </a:t>
            </a:r>
            <a:r>
              <a:rPr lang="fr-FR" dirty="0" err="1" smtClean="0"/>
              <a:t>M.Spiro</a:t>
            </a:r>
            <a:endParaRPr lang="fr-FR" dirty="0" smtClean="0"/>
          </a:p>
          <a:p>
            <a:r>
              <a:rPr lang="fr-FR" b="1" dirty="0" smtClean="0"/>
              <a:t>The </a:t>
            </a:r>
            <a:r>
              <a:rPr lang="fr-FR" b="1" dirty="0" err="1" smtClean="0"/>
              <a:t>number</a:t>
            </a:r>
            <a:r>
              <a:rPr lang="fr-FR" b="1" dirty="0" smtClean="0"/>
              <a:t> of neutrino </a:t>
            </a:r>
            <a:r>
              <a:rPr lang="fr-FR" b="1" dirty="0" err="1" smtClean="0"/>
              <a:t>species</a:t>
            </a:r>
            <a:endParaRPr lang="fr-FR" b="1" dirty="0" smtClean="0"/>
          </a:p>
          <a:p>
            <a:r>
              <a:rPr lang="fr-FR" dirty="0" err="1" smtClean="0"/>
              <a:t>Rev</a:t>
            </a:r>
            <a:r>
              <a:rPr lang="fr-FR" dirty="0" smtClean="0"/>
              <a:t>. </a:t>
            </a:r>
            <a:r>
              <a:rPr lang="fr-FR" dirty="0" err="1" smtClean="0"/>
              <a:t>Mod</a:t>
            </a:r>
            <a:r>
              <a:rPr lang="fr-FR" dirty="0" smtClean="0"/>
              <a:t>. Phys. 62 (1990) 1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37268"/>
            <a:ext cx="1295788" cy="12957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5203066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Parmi ces idées: le problème des neutrinos solaires, i.e. le déficit des neutrinos observés par rapport aux prédictions des modèles astrophysiques (J. </a:t>
            </a:r>
            <a:r>
              <a:rPr lang="fr-FR" b="1" dirty="0" err="1" smtClean="0">
                <a:solidFill>
                  <a:srgbClr val="FF0000"/>
                </a:solidFill>
              </a:rPr>
              <a:t>Bahcall</a:t>
            </a:r>
            <a:r>
              <a:rPr lang="fr-FR" b="1" dirty="0" smtClean="0">
                <a:solidFill>
                  <a:srgbClr val="FF0000"/>
                </a:solidFill>
              </a:rPr>
              <a:t>).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Automne 1984: Rencontres avec Till Kirsten.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9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72720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Automne 1984 : « C’est la cristallisation » (comme dit Stendhal)…</a:t>
            </a:r>
          </a:p>
          <a:p>
            <a:endParaRPr lang="fr-FR" b="1" dirty="0"/>
          </a:p>
          <a:p>
            <a:r>
              <a:rPr lang="fr-FR" b="1" dirty="0" smtClean="0">
                <a:sym typeface="Wingdings"/>
              </a:rPr>
              <a:t> </a:t>
            </a:r>
            <a:r>
              <a:rPr lang="fr-FR" b="1" dirty="0" smtClean="0"/>
              <a:t>Le problème des neutrinos solaires est sur la table. Trigger en France: Evry Schatzman.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33CC33"/>
                </a:solidFill>
                <a:latin typeface="ZapfDingbats"/>
                <a:sym typeface="Wingdings"/>
              </a:rPr>
              <a:t> </a:t>
            </a:r>
            <a:r>
              <a:rPr lang="fr-FR" b="1" dirty="0"/>
              <a:t>Début des recherches sur l’indium comme </a:t>
            </a:r>
            <a:r>
              <a:rPr lang="fr-FR" b="1" dirty="0" smtClean="0"/>
              <a:t>détecteur en 1983. </a:t>
            </a:r>
            <a:r>
              <a:rPr lang="fr-FR" b="1" dirty="0"/>
              <a:t>Michel </a:t>
            </a:r>
            <a:r>
              <a:rPr lang="fr-FR" b="1" dirty="0" smtClean="0"/>
              <a:t>Cribier à Neutrino’84 (juin), puis à une conférence neutrinos solaires à </a:t>
            </a:r>
            <a:r>
              <a:rPr lang="fr-FR" b="1" dirty="0" err="1" smtClean="0"/>
              <a:t>Homestake</a:t>
            </a:r>
            <a:r>
              <a:rPr lang="fr-FR" b="1" dirty="0" smtClean="0"/>
              <a:t> (août). 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33CC33"/>
                </a:solidFill>
                <a:sym typeface="Wingdings"/>
              </a:rPr>
              <a:t>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smtClean="0"/>
              <a:t>Till Kirsten a rompu à l’amiable avec ses collaborateurs américains pour le montage d’une expérience au gallium  et recherche des collaborateurs en Europe.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FF0066"/>
                </a:solidFill>
              </a:rPr>
              <a:t>Septembre</a:t>
            </a:r>
            <a:r>
              <a:rPr lang="fr-FR" b="1" dirty="0" smtClean="0"/>
              <a:t>: réunion à l’Orme des Merisiers sur l’avenir du laboratoire souterrain de Modane au-delà de l’expérience Fréjus sur la durée de vie du proton.</a:t>
            </a:r>
          </a:p>
          <a:p>
            <a:r>
              <a:rPr lang="fr-FR" b="1" dirty="0" smtClean="0"/>
              <a:t>Michel est présent. Till Kirsten également, qui n’a pas encore conclu avec le </a:t>
            </a:r>
            <a:r>
              <a:rPr lang="fr-FR" b="1" dirty="0" err="1" smtClean="0"/>
              <a:t>Gran</a:t>
            </a:r>
            <a:r>
              <a:rPr lang="fr-FR" b="1" dirty="0" smtClean="0"/>
              <a:t> </a:t>
            </a:r>
            <a:r>
              <a:rPr lang="fr-FR" b="1" dirty="0" err="1" smtClean="0"/>
              <a:t>Sasso</a:t>
            </a:r>
            <a:r>
              <a:rPr lang="fr-FR" b="1" dirty="0" smtClean="0"/>
              <a:t>… et qui a déjà contacté le CEA de Grenoble pour une source artificielle de neutrinos. Le contact est immédiat et fructueux: Michel a immédiatement senti une opportunité scientifique majeure!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66"/>
                </a:solidFill>
              </a:rPr>
              <a:t>Novembre</a:t>
            </a:r>
            <a:r>
              <a:rPr lang="fr-FR" b="1" dirty="0" smtClean="0"/>
              <a:t>: Réunion au Collège de France </a:t>
            </a:r>
            <a:r>
              <a:rPr lang="fr-FR" b="1" dirty="0"/>
              <a:t>(</a:t>
            </a:r>
            <a:r>
              <a:rPr lang="fr-FR" b="1" dirty="0" err="1" smtClean="0"/>
              <a:t>T.Kirsten</a:t>
            </a:r>
            <a:r>
              <a:rPr lang="fr-FR" b="1" dirty="0" smtClean="0"/>
              <a:t> et </a:t>
            </a:r>
            <a:r>
              <a:rPr lang="fr-FR" b="1" dirty="0" err="1" smtClean="0"/>
              <a:t>W.Hampel</a:t>
            </a:r>
            <a:r>
              <a:rPr lang="fr-FR" b="1" dirty="0" smtClean="0"/>
              <a:t> (Heidelberg), </a:t>
            </a:r>
            <a:r>
              <a:rPr lang="fr-FR" b="1" dirty="0" err="1" smtClean="0"/>
              <a:t>M.Cribier</a:t>
            </a:r>
            <a:r>
              <a:rPr lang="fr-FR" b="1" dirty="0" smtClean="0"/>
              <a:t>, </a:t>
            </a:r>
            <a:r>
              <a:rPr lang="fr-FR" b="1" dirty="0" err="1" smtClean="0"/>
              <a:t>J.Rich</a:t>
            </a:r>
            <a:r>
              <a:rPr lang="fr-FR" b="1" dirty="0" smtClean="0"/>
              <a:t>, </a:t>
            </a:r>
            <a:r>
              <a:rPr lang="fr-FR" b="1" dirty="0" err="1" smtClean="0"/>
              <a:t>M.Spiro</a:t>
            </a:r>
            <a:r>
              <a:rPr lang="fr-FR" b="1" dirty="0" smtClean="0"/>
              <a:t>, </a:t>
            </a:r>
            <a:r>
              <a:rPr lang="fr-FR" b="1" dirty="0" err="1" smtClean="0"/>
              <a:t>D.Vignaud</a:t>
            </a:r>
            <a:r>
              <a:rPr lang="fr-FR" b="1" dirty="0" smtClean="0"/>
              <a:t> (Saclay), A.de </a:t>
            </a:r>
            <a:r>
              <a:rPr lang="fr-FR" b="1" dirty="0" err="1" smtClean="0"/>
              <a:t>Bellefon</a:t>
            </a:r>
            <a:r>
              <a:rPr lang="fr-FR" b="1" dirty="0" smtClean="0"/>
              <a:t> (IN2P3),…)</a:t>
            </a:r>
          </a:p>
          <a:p>
            <a:r>
              <a:rPr lang="fr-FR" b="1" dirty="0" smtClean="0"/>
              <a:t>Le courant passe et le groupe de Saclay rejoint la collaboration GALLEX en cours de formation.</a:t>
            </a:r>
          </a:p>
        </p:txBody>
      </p:sp>
    </p:spTree>
    <p:extLst>
      <p:ext uri="{BB962C8B-B14F-4D97-AF65-F5344CB8AC3E}">
        <p14:creationId xmlns:p14="http://schemas.microsoft.com/office/powerpoint/2010/main" val="39656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2201654"/>
            <a:ext cx="72226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latin typeface="OldNewspaperTypes" panose="02000603060000020004" pitchFamily="2" charset="0"/>
              </a:rPr>
              <a:t>Qu’est-ce que le</a:t>
            </a:r>
          </a:p>
          <a:p>
            <a:pPr algn="ctr"/>
            <a:r>
              <a:rPr lang="fr-FR" sz="3600" dirty="0" smtClean="0">
                <a:latin typeface="OldNewspaperTypes" panose="02000603060000020004" pitchFamily="2" charset="0"/>
              </a:rPr>
              <a:t>problème des neutrinos solaires</a:t>
            </a:r>
          </a:p>
          <a:p>
            <a:pPr algn="ctr"/>
            <a:r>
              <a:rPr lang="fr-FR" sz="3600" dirty="0" smtClean="0">
                <a:latin typeface="OldNewspaperTypes" panose="02000603060000020004" pitchFamily="2" charset="0"/>
              </a:rPr>
              <a:t>en 1984 ?</a:t>
            </a:r>
            <a:endParaRPr lang="fr-FR" sz="3600" dirty="0">
              <a:latin typeface="OldNewspaperTypes" panose="02000603060000020004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1916832"/>
            <a:ext cx="7560840" cy="23762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69234" y="116632"/>
            <a:ext cx="7131158" cy="1008112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dirty="0" smtClean="0">
                <a:latin typeface="Comic Sans MS" pitchFamily="66" charset="0"/>
              </a:rPr>
              <a:t>Comment fonctionne le Soleil</a:t>
            </a:r>
            <a:r>
              <a:rPr lang="fr-FR" altLang="fr-FR" sz="3200" b="1" dirty="0" smtClean="0">
                <a:latin typeface="Comic Sans MS" pitchFamily="66" charset="0"/>
              </a:rPr>
              <a:t>:</a:t>
            </a:r>
            <a:endParaRPr lang="fr-FR" altLang="fr-FR" sz="3200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70088" y="1920875"/>
            <a:ext cx="2486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p + p  </a:t>
            </a:r>
            <a:r>
              <a:rPr lang="fr-FR" altLang="fr-FR" sz="1600" b="1">
                <a:solidFill>
                  <a:srgbClr val="0066FF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H + e</a:t>
            </a: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+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altLang="fr-FR" sz="1600" b="1" baseline="-2500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fr-FR" altLang="fr-F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7599363" y="54054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altLang="fr-FR" sz="2400" b="1" baseline="-2500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fr-FR" altLang="fr-FR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0" y="1565275"/>
            <a:ext cx="4456113" cy="1038225"/>
            <a:chOff x="0" y="1564482"/>
            <a:chExt cx="4456113" cy="1039018"/>
          </a:xfrm>
        </p:grpSpPr>
        <p:sp>
          <p:nvSpPr>
            <p:cNvPr id="51" name="ZoneTexte 1"/>
            <p:cNvSpPr txBox="1">
              <a:spLocks noChangeArrowheads="1"/>
            </p:cNvSpPr>
            <p:nvPr/>
          </p:nvSpPr>
          <p:spPr bwMode="auto">
            <a:xfrm>
              <a:off x="142503" y="1813168"/>
              <a:ext cx="1733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66FF"/>
                  </a:solidFill>
                  <a:latin typeface="Comic Sans MS" pitchFamily="66" charset="0"/>
                </a:rPr>
                <a:t>Réaction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66FF"/>
                  </a:solidFill>
                  <a:latin typeface="Comic Sans MS" pitchFamily="66" charset="0"/>
                </a:rPr>
                <a:t>fusion primordiale</a:t>
              </a:r>
            </a:p>
          </p:txBody>
        </p:sp>
        <p:sp>
          <p:nvSpPr>
            <p:cNvPr id="52" name="Rectangle à coins arrondis 2"/>
            <p:cNvSpPr>
              <a:spLocks noChangeArrowheads="1"/>
            </p:cNvSpPr>
            <p:nvPr/>
          </p:nvSpPr>
          <p:spPr bwMode="auto">
            <a:xfrm>
              <a:off x="1970088" y="1920875"/>
              <a:ext cx="2486025" cy="33655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53" name="Explosion 2 3"/>
            <p:cNvSpPr>
              <a:spLocks noChangeArrowheads="1"/>
            </p:cNvSpPr>
            <p:nvPr/>
          </p:nvSpPr>
          <p:spPr bwMode="auto">
            <a:xfrm>
              <a:off x="0" y="1564482"/>
              <a:ext cx="2220687" cy="1039018"/>
            </a:xfrm>
            <a:prstGeom prst="irregularSeal2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9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69234" y="116632"/>
            <a:ext cx="7131158" cy="1008112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dirty="0" smtClean="0">
                <a:latin typeface="Comic Sans MS" pitchFamily="66" charset="0"/>
              </a:rPr>
              <a:t>Comment fonctionne le Soleil: cycles de réactions nucléaires</a:t>
            </a:r>
            <a:endParaRPr lang="fr-FR" altLang="fr-FR" sz="3200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70088" y="1920875"/>
            <a:ext cx="2486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p + p  </a:t>
            </a:r>
            <a:r>
              <a:rPr lang="fr-FR" altLang="fr-FR" sz="1600" b="1">
                <a:solidFill>
                  <a:srgbClr val="0066FF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H + e</a:t>
            </a: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+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altLang="fr-FR" sz="1600" b="1" baseline="-2500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fr-FR" altLang="fr-FR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70088" y="3360738"/>
            <a:ext cx="2552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3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He + </a:t>
            </a:r>
            <a:r>
              <a:rPr lang="fr-FR" altLang="fr-FR" sz="1600" b="1" baseline="30000">
                <a:solidFill>
                  <a:srgbClr val="0066FF"/>
                </a:solidFill>
                <a:latin typeface="Comic Sans MS" pitchFamily="66" charset="0"/>
              </a:rPr>
              <a:t>3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He </a:t>
            </a:r>
            <a:r>
              <a:rPr lang="fr-FR" altLang="fr-FR" sz="1600" b="1">
                <a:solidFill>
                  <a:srgbClr val="0066FF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003399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3399"/>
                </a:solidFill>
                <a:latin typeface="Comic Sans MS" pitchFamily="66" charset="0"/>
              </a:rPr>
              <a:t>He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+ 2p</a:t>
            </a:r>
            <a:endParaRPr lang="fr-FR" altLang="fr-FR" sz="1600" b="1">
              <a:solidFill>
                <a:srgbClr val="0066FF"/>
              </a:solidFill>
              <a:latin typeface="Symbol" pitchFamily="18" charset="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97288" y="4081463"/>
            <a:ext cx="237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3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He + </a:t>
            </a: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He </a:t>
            </a:r>
            <a:r>
              <a:rPr lang="fr-FR" altLang="fr-FR" sz="1600" b="1">
                <a:solidFill>
                  <a:srgbClr val="0099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7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Be + </a:t>
            </a:r>
            <a:r>
              <a:rPr lang="fr-FR" altLang="fr-FR" sz="1600" b="1">
                <a:solidFill>
                  <a:srgbClr val="0099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70088" y="4800600"/>
            <a:ext cx="222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7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Be + e</a:t>
            </a: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-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fr-FR" altLang="fr-FR" sz="1600" b="1">
                <a:solidFill>
                  <a:srgbClr val="0099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7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Li +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altLang="fr-FR" sz="1600" b="1" baseline="-2500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70088" y="5519738"/>
            <a:ext cx="2239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009900"/>
                </a:solidFill>
                <a:latin typeface="Comic Sans MS" pitchFamily="66" charset="0"/>
              </a:rPr>
              <a:t>7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Li + p </a:t>
            </a:r>
            <a:r>
              <a:rPr lang="fr-FR" altLang="fr-FR" sz="1600" b="1">
                <a:solidFill>
                  <a:srgbClr val="0099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fr-FR" altLang="fr-FR" sz="1600" b="1" baseline="30000">
                <a:solidFill>
                  <a:srgbClr val="003399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3399"/>
                </a:solidFill>
                <a:latin typeface="Comic Sans MS" pitchFamily="66" charset="0"/>
              </a:rPr>
              <a:t>He</a:t>
            </a:r>
            <a:r>
              <a:rPr lang="fr-FR" altLang="fr-FR" sz="1600" b="1">
                <a:solidFill>
                  <a:srgbClr val="009900"/>
                </a:solidFill>
                <a:latin typeface="Comic Sans MS" pitchFamily="66" charset="0"/>
              </a:rPr>
              <a:t> +</a:t>
            </a:r>
            <a:r>
              <a:rPr lang="fr-FR" altLang="fr-FR" sz="1600" b="1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fr-FR" altLang="fr-FR" sz="1600" b="1" baseline="30000">
                <a:solidFill>
                  <a:srgbClr val="003399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3399"/>
                </a:solidFill>
                <a:latin typeface="Comic Sans MS" pitchFamily="66" charset="0"/>
              </a:rPr>
              <a:t>He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2413" y="4800600"/>
            <a:ext cx="198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Be + p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B +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altLang="fr-FR" sz="1600" b="1" baseline="-25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32413" y="5519738"/>
            <a:ext cx="2181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B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Be + e</a:t>
            </a: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 +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altLang="fr-FR" sz="1600" b="1" baseline="-2500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332413" y="6240463"/>
            <a:ext cx="1903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baseline="3000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Be </a:t>
            </a:r>
            <a:r>
              <a:rPr lang="fr-FR" altLang="fr-FR" sz="1600" b="1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fr-FR" altLang="fr-FR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fr-FR" altLang="fr-FR" sz="1600" b="1" baseline="30000">
                <a:solidFill>
                  <a:srgbClr val="003399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3399"/>
                </a:solidFill>
                <a:latin typeface="Comic Sans MS" pitchFamily="66" charset="0"/>
              </a:rPr>
              <a:t>He</a:t>
            </a:r>
            <a:r>
              <a:rPr lang="fr-FR" altLang="fr-FR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fr-FR" altLang="fr-FR" sz="1600" b="1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altLang="fr-FR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fr-FR" altLang="fr-FR" sz="1600" b="1" baseline="30000">
                <a:solidFill>
                  <a:srgbClr val="003399"/>
                </a:solidFill>
                <a:latin typeface="Comic Sans MS" pitchFamily="66" charset="0"/>
              </a:rPr>
              <a:t>4</a:t>
            </a:r>
            <a:r>
              <a:rPr lang="fr-FR" altLang="fr-FR" sz="1600" b="1">
                <a:solidFill>
                  <a:srgbClr val="003399"/>
                </a:solidFill>
                <a:latin typeface="Comic Sans MS" pitchFamily="66" charset="0"/>
              </a:rPr>
              <a:t>He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3006725" y="2998788"/>
            <a:ext cx="996950" cy="323850"/>
          </a:xfrm>
          <a:prstGeom prst="line">
            <a:avLst/>
          </a:prstGeom>
          <a:noFill/>
          <a:ln w="44450">
            <a:solidFill>
              <a:srgbClr val="0066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rot="16200000" flipH="1">
            <a:off x="4080669" y="3521869"/>
            <a:ext cx="1008062" cy="0"/>
          </a:xfrm>
          <a:prstGeom prst="line">
            <a:avLst/>
          </a:prstGeom>
          <a:noFill/>
          <a:ln w="31750">
            <a:solidFill>
              <a:srgbClr val="00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3006725" y="4438650"/>
            <a:ext cx="996950" cy="3238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073650" y="4438650"/>
            <a:ext cx="995363" cy="323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rot="16200000" flipH="1">
            <a:off x="2690019" y="5312569"/>
            <a:ext cx="360362" cy="0"/>
          </a:xfrm>
          <a:prstGeom prst="line">
            <a:avLst/>
          </a:prstGeom>
          <a:noFill/>
          <a:ln w="31750">
            <a:solidFill>
              <a:srgbClr val="00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16200000" flipH="1">
            <a:off x="5950744" y="5312569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16200000" flipH="1">
            <a:off x="5950743" y="6031707"/>
            <a:ext cx="3603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3006725" y="2279650"/>
            <a:ext cx="2733675" cy="698500"/>
            <a:chOff x="2052" y="984"/>
            <a:chExt cx="1865" cy="440"/>
          </a:xfrm>
        </p:grpSpPr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523" y="1212"/>
              <a:ext cx="1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b="1" baseline="30000">
                  <a:solidFill>
                    <a:srgbClr val="0066FF"/>
                  </a:solidFill>
                  <a:latin typeface="Comic Sans MS" pitchFamily="66" charset="0"/>
                </a:rPr>
                <a:t>2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H + p </a:t>
              </a:r>
              <a:r>
                <a:rPr lang="fr-FR" altLang="fr-FR" sz="1600" b="1">
                  <a:solidFill>
                    <a:srgbClr val="0066FF"/>
                  </a:solidFill>
                  <a:latin typeface="Symbol" pitchFamily="18" charset="2"/>
                </a:rPr>
                <a:t>®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  </a:t>
              </a:r>
              <a:r>
                <a:rPr lang="fr-FR" altLang="fr-FR" sz="1600" b="1" baseline="30000">
                  <a:solidFill>
                    <a:srgbClr val="0066FF"/>
                  </a:solidFill>
                  <a:latin typeface="Comic Sans MS" pitchFamily="66" charset="0"/>
                </a:rPr>
                <a:t>3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He + </a:t>
              </a:r>
              <a:r>
                <a:rPr lang="fr-FR" altLang="fr-FR" sz="1600" b="1">
                  <a:solidFill>
                    <a:srgbClr val="0066FF"/>
                  </a:solidFill>
                  <a:latin typeface="Symbol" pitchFamily="18" charset="2"/>
                </a:rPr>
                <a:t>g</a:t>
              </a:r>
              <a:endParaRPr lang="fr-FR" altLang="fr-FR" sz="1600" b="1" baseline="-250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052" y="984"/>
              <a:ext cx="680" cy="204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2142" y="1008"/>
              <a:ext cx="420" cy="1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omic Sans MS" pitchFamily="66" charset="0"/>
                </a:rPr>
                <a:t>99,76%</a:t>
              </a:r>
            </a:p>
          </p:txBody>
        </p:sp>
      </p:grp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271838" y="3030538"/>
            <a:ext cx="517525" cy="19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omic Sans MS" pitchFamily="66" charset="0"/>
              </a:rPr>
              <a:t>83,3%</a:t>
            </a: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3306763" y="4489450"/>
            <a:ext cx="517525" cy="19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omic Sans MS" pitchFamily="66" charset="0"/>
              </a:rPr>
              <a:t>16,7%</a:t>
            </a:r>
          </a:p>
        </p:txBody>
      </p:sp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5240338" y="4498975"/>
            <a:ext cx="519112" cy="19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omic Sans MS" pitchFamily="66" charset="0"/>
              </a:rPr>
              <a:t>0,02%</a:t>
            </a: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4324350" y="3198813"/>
            <a:ext cx="519113" cy="19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omic Sans MS" pitchFamily="66" charset="0"/>
              </a:rPr>
              <a:t>16,7%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7599363" y="54054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fr-FR" altLang="fr-FR" sz="2400" b="1" baseline="-2500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fr-FR" altLang="fr-FR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7675563" y="5395913"/>
            <a:ext cx="563562" cy="576262"/>
            <a:chOff x="5142" y="2946"/>
            <a:chExt cx="384" cy="363"/>
          </a:xfrm>
        </p:grpSpPr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5142" y="2946"/>
              <a:ext cx="384" cy="3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5186" y="2953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fr-FR" altLang="fr-FR" sz="2400" b="1" baseline="-25000">
                  <a:solidFill>
                    <a:schemeClr val="bg1"/>
                  </a:solidFill>
                  <a:latin typeface="Comic Sans MS" pitchFamily="66" charset="0"/>
                </a:rPr>
                <a:t>B</a:t>
              </a:r>
              <a:endParaRPr lang="fr-FR" altLang="fr-FR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3957638" y="1258888"/>
            <a:ext cx="561975" cy="598487"/>
            <a:chOff x="2604" y="340"/>
            <a:chExt cx="384" cy="377"/>
          </a:xfrm>
        </p:grpSpPr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2604" y="354"/>
              <a:ext cx="384" cy="36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606" y="340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fr-FR" altLang="fr-FR" sz="2400" b="1" baseline="-25000">
                  <a:solidFill>
                    <a:schemeClr val="bg1"/>
                  </a:solidFill>
                  <a:latin typeface="Comic Sans MS" pitchFamily="66" charset="0"/>
                </a:rPr>
                <a:t>pp</a:t>
              </a:r>
              <a:endParaRPr lang="fr-FR" altLang="fr-FR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3" name="Group 47"/>
          <p:cNvGrpSpPr>
            <a:grpSpLocks/>
          </p:cNvGrpSpPr>
          <p:nvPr/>
        </p:nvGrpSpPr>
        <p:grpSpPr bwMode="auto">
          <a:xfrm>
            <a:off x="4211638" y="4713288"/>
            <a:ext cx="609600" cy="582612"/>
            <a:chOff x="2777" y="2516"/>
            <a:chExt cx="416" cy="367"/>
          </a:xfrm>
        </p:grpSpPr>
        <p:sp>
          <p:nvSpPr>
            <p:cNvPr id="34" name="Oval 48"/>
            <p:cNvSpPr>
              <a:spLocks noChangeArrowheads="1"/>
            </p:cNvSpPr>
            <p:nvPr/>
          </p:nvSpPr>
          <p:spPr bwMode="auto">
            <a:xfrm>
              <a:off x="2777" y="2520"/>
              <a:ext cx="384" cy="363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35" name="Text Box 49"/>
            <p:cNvSpPr txBox="1">
              <a:spLocks noChangeArrowheads="1"/>
            </p:cNvSpPr>
            <p:nvPr/>
          </p:nvSpPr>
          <p:spPr bwMode="auto">
            <a:xfrm>
              <a:off x="2793" y="2516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fr-FR" altLang="fr-FR" sz="2400" b="1" baseline="-25000">
                  <a:solidFill>
                    <a:schemeClr val="bg1"/>
                  </a:solidFill>
                  <a:latin typeface="Comic Sans MS" pitchFamily="66" charset="0"/>
                </a:rPr>
                <a:t>Be</a:t>
              </a:r>
              <a:endParaRPr lang="fr-FR" altLang="fr-FR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6" name="Group 50"/>
          <p:cNvGrpSpPr>
            <a:grpSpLocks/>
          </p:cNvGrpSpPr>
          <p:nvPr/>
        </p:nvGrpSpPr>
        <p:grpSpPr bwMode="auto">
          <a:xfrm>
            <a:off x="5002213" y="1258888"/>
            <a:ext cx="2673350" cy="1344612"/>
            <a:chOff x="3151" y="793"/>
            <a:chExt cx="1684" cy="847"/>
          </a:xfrm>
        </p:grpSpPr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3151" y="1210"/>
              <a:ext cx="15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99CCFF"/>
                  </a:solidFill>
                  <a:latin typeface="Comic Sans MS" pitchFamily="66" charset="0"/>
                </a:rPr>
                <a:t>p + e</a:t>
              </a:r>
              <a:r>
                <a:rPr lang="fr-FR" altLang="fr-FR" sz="1600" b="1" baseline="30000">
                  <a:solidFill>
                    <a:srgbClr val="99CCFF"/>
                  </a:solidFill>
                  <a:latin typeface="Comic Sans MS" pitchFamily="66" charset="0"/>
                </a:rPr>
                <a:t>-</a:t>
              </a:r>
              <a:r>
                <a:rPr lang="fr-FR" altLang="fr-FR" sz="1600" b="1">
                  <a:solidFill>
                    <a:srgbClr val="99CCFF"/>
                  </a:solidFill>
                  <a:latin typeface="Comic Sans MS" pitchFamily="66" charset="0"/>
                </a:rPr>
                <a:t> + p  </a:t>
              </a:r>
              <a:r>
                <a:rPr lang="fr-FR" altLang="fr-FR" sz="1600" b="1">
                  <a:solidFill>
                    <a:srgbClr val="99CCFF"/>
                  </a:solidFill>
                  <a:latin typeface="Symbol" pitchFamily="18" charset="2"/>
                </a:rPr>
                <a:t>®</a:t>
              </a:r>
              <a:r>
                <a:rPr lang="fr-FR" altLang="fr-FR" sz="1600" b="1">
                  <a:solidFill>
                    <a:srgbClr val="99CCFF"/>
                  </a:solidFill>
                  <a:latin typeface="Comic Sans MS" pitchFamily="66" charset="0"/>
                </a:rPr>
                <a:t>  </a:t>
              </a:r>
              <a:r>
                <a:rPr lang="fr-FR" altLang="fr-FR" sz="1600" b="1" baseline="30000">
                  <a:solidFill>
                    <a:srgbClr val="99CCFF"/>
                  </a:solidFill>
                  <a:latin typeface="Comic Sans MS" pitchFamily="66" charset="0"/>
                </a:rPr>
                <a:t>2</a:t>
              </a:r>
              <a:r>
                <a:rPr lang="fr-FR" altLang="fr-FR" sz="1600" b="1">
                  <a:solidFill>
                    <a:srgbClr val="99CCFF"/>
                  </a:solidFill>
                  <a:latin typeface="Comic Sans MS" pitchFamily="66" charset="0"/>
                </a:rPr>
                <a:t>H +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 </a:t>
              </a:r>
              <a:r>
                <a:rPr lang="fr-FR" altLang="fr-FR" sz="1600" b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altLang="fr-FR" sz="1600" b="1" baseline="-25000">
                  <a:solidFill>
                    <a:srgbClr val="FF0000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38" name="Line 52"/>
            <p:cNvSpPr>
              <a:spLocks noChangeShapeType="1"/>
            </p:cNvSpPr>
            <p:nvPr/>
          </p:nvSpPr>
          <p:spPr bwMode="auto">
            <a:xfrm flipH="1">
              <a:off x="3197" y="1436"/>
              <a:ext cx="627" cy="20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53"/>
            <p:cNvSpPr>
              <a:spLocks noChangeArrowheads="1"/>
            </p:cNvSpPr>
            <p:nvPr/>
          </p:nvSpPr>
          <p:spPr bwMode="auto">
            <a:xfrm>
              <a:off x="3367" y="1472"/>
              <a:ext cx="327" cy="1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omic Sans MS" pitchFamily="66" charset="0"/>
                </a:rPr>
                <a:t>0,24%</a:t>
              </a:r>
            </a:p>
          </p:txBody>
        </p:sp>
        <p:grpSp>
          <p:nvGrpSpPr>
            <p:cNvPr id="40" name="Group 54"/>
            <p:cNvGrpSpPr>
              <a:grpSpLocks/>
            </p:cNvGrpSpPr>
            <p:nvPr/>
          </p:nvGrpSpPr>
          <p:grpSpPr bwMode="auto">
            <a:xfrm>
              <a:off x="4411" y="793"/>
              <a:ext cx="424" cy="374"/>
              <a:chOff x="4682" y="340"/>
              <a:chExt cx="460" cy="374"/>
            </a:xfrm>
          </p:grpSpPr>
          <p:sp>
            <p:nvSpPr>
              <p:cNvPr id="41" name="Oval 55"/>
              <p:cNvSpPr>
                <a:spLocks noChangeArrowheads="1"/>
              </p:cNvSpPr>
              <p:nvPr/>
            </p:nvSpPr>
            <p:spPr bwMode="auto">
              <a:xfrm>
                <a:off x="4707" y="351"/>
                <a:ext cx="384" cy="363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2" name="Text Box 56"/>
              <p:cNvSpPr txBox="1">
                <a:spLocks noChangeArrowheads="1"/>
              </p:cNvSpPr>
              <p:nvPr/>
            </p:nvSpPr>
            <p:spPr bwMode="auto">
              <a:xfrm>
                <a:off x="4682" y="340"/>
                <a:ext cx="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fr-FR" altLang="fr-FR" sz="2400" b="1" baseline="-25000">
                    <a:solidFill>
                      <a:schemeClr val="bg1"/>
                    </a:solidFill>
                    <a:latin typeface="Comic Sans MS" pitchFamily="66" charset="0"/>
                  </a:rPr>
                  <a:t>pep</a:t>
                </a:r>
                <a:endParaRPr lang="fr-FR" altLang="fr-FR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3" name="Group 57"/>
          <p:cNvGrpSpPr>
            <a:grpSpLocks/>
          </p:cNvGrpSpPr>
          <p:nvPr/>
        </p:nvGrpSpPr>
        <p:grpSpPr bwMode="auto">
          <a:xfrm>
            <a:off x="5002213" y="2998788"/>
            <a:ext cx="3386137" cy="868362"/>
            <a:chOff x="3151" y="1889"/>
            <a:chExt cx="2133" cy="547"/>
          </a:xfrm>
        </p:grpSpPr>
        <p:sp>
          <p:nvSpPr>
            <p:cNvPr id="44" name="Text Box 58"/>
            <p:cNvSpPr txBox="1">
              <a:spLocks noChangeArrowheads="1"/>
            </p:cNvSpPr>
            <p:nvPr/>
          </p:nvSpPr>
          <p:spPr bwMode="auto">
            <a:xfrm>
              <a:off x="3151" y="2117"/>
              <a:ext cx="1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b="1" baseline="30000">
                  <a:latin typeface="Comic Sans MS" pitchFamily="66" charset="0"/>
                </a:rPr>
                <a:t>3</a:t>
              </a:r>
              <a:r>
                <a:rPr lang="fr-FR" altLang="fr-FR" sz="1600" b="1">
                  <a:latin typeface="Comic Sans MS" pitchFamily="66" charset="0"/>
                </a:rPr>
                <a:t>He + p </a:t>
              </a:r>
              <a:r>
                <a:rPr lang="fr-FR" altLang="fr-FR" sz="1600" b="1">
                  <a:latin typeface="Symbol" pitchFamily="18" charset="2"/>
                </a:rPr>
                <a:t>®</a:t>
              </a:r>
              <a:r>
                <a:rPr lang="fr-FR" altLang="fr-FR" sz="1600" b="1">
                  <a:latin typeface="Comic Sans MS" pitchFamily="66" charset="0"/>
                </a:rPr>
                <a:t> </a:t>
              </a:r>
              <a:r>
                <a:rPr lang="fr-FR" altLang="fr-FR" sz="1600" b="1" baseline="30000">
                  <a:solidFill>
                    <a:srgbClr val="003399"/>
                  </a:solidFill>
                  <a:latin typeface="Comic Sans MS" pitchFamily="66" charset="0"/>
                </a:rPr>
                <a:t>4</a:t>
              </a:r>
              <a:r>
                <a:rPr lang="fr-FR" altLang="fr-FR" sz="1600" b="1">
                  <a:solidFill>
                    <a:srgbClr val="003399"/>
                  </a:solidFill>
                  <a:latin typeface="Comic Sans MS" pitchFamily="66" charset="0"/>
                </a:rPr>
                <a:t>He</a:t>
              </a:r>
              <a:r>
                <a:rPr lang="fr-FR" altLang="fr-FR" sz="1600" b="1">
                  <a:latin typeface="Comic Sans MS" pitchFamily="66" charset="0"/>
                </a:rPr>
                <a:t> + e</a:t>
              </a:r>
              <a:r>
                <a:rPr lang="fr-FR" altLang="fr-FR" sz="1600" b="1" baseline="30000">
                  <a:latin typeface="Comic Sans MS" pitchFamily="66" charset="0"/>
                </a:rPr>
                <a:t>+ </a:t>
              </a:r>
              <a:r>
                <a:rPr lang="fr-FR" altLang="fr-FR" sz="1600" b="1">
                  <a:latin typeface="Comic Sans MS" pitchFamily="66" charset="0"/>
                </a:rPr>
                <a:t>+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 </a:t>
              </a:r>
              <a:r>
                <a:rPr lang="fr-FR" altLang="fr-FR" sz="1600" b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altLang="fr-FR" sz="1600" b="1" baseline="-25000">
                  <a:solidFill>
                    <a:srgbClr val="FF0000"/>
                  </a:solidFill>
                  <a:latin typeface="Comic Sans MS" pitchFamily="66" charset="0"/>
                </a:rPr>
                <a:t>e</a:t>
              </a:r>
              <a:r>
                <a:rPr lang="fr-FR" altLang="fr-FR" sz="1600" b="1">
                  <a:solidFill>
                    <a:srgbClr val="0066FF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>
              <a:off x="3196" y="1889"/>
              <a:ext cx="62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AutoShape 60"/>
            <p:cNvSpPr>
              <a:spLocks noChangeArrowheads="1"/>
            </p:cNvSpPr>
            <p:nvPr/>
          </p:nvSpPr>
          <p:spPr bwMode="auto">
            <a:xfrm>
              <a:off x="3312" y="1904"/>
              <a:ext cx="327" cy="1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omic Sans MS" pitchFamily="66" charset="0"/>
                </a:rPr>
                <a:t>2 10</a:t>
              </a:r>
              <a:r>
                <a:rPr lang="fr-FR" altLang="fr-FR" sz="1200" b="1" baseline="30000">
                  <a:latin typeface="Comic Sans MS" pitchFamily="66" charset="0"/>
                </a:rPr>
                <a:t>-5</a:t>
              </a:r>
              <a:endParaRPr lang="fr-FR" altLang="fr-FR" sz="1200" b="1">
                <a:latin typeface="Comic Sans MS" pitchFamily="66" charset="0"/>
              </a:endParaRPr>
            </a:p>
          </p:txBody>
        </p:sp>
        <p:grpSp>
          <p:nvGrpSpPr>
            <p:cNvPr id="47" name="Group 61"/>
            <p:cNvGrpSpPr>
              <a:grpSpLocks/>
            </p:cNvGrpSpPr>
            <p:nvPr/>
          </p:nvGrpSpPr>
          <p:grpSpPr bwMode="auto">
            <a:xfrm>
              <a:off x="4854" y="2056"/>
              <a:ext cx="430" cy="380"/>
              <a:chOff x="5162" y="1603"/>
              <a:chExt cx="466" cy="380"/>
            </a:xfrm>
          </p:grpSpPr>
          <p:sp>
            <p:nvSpPr>
              <p:cNvPr id="48" name="Oval 62"/>
              <p:cNvSpPr>
                <a:spLocks noChangeArrowheads="1"/>
              </p:cNvSpPr>
              <p:nvPr/>
            </p:nvSpPr>
            <p:spPr bwMode="auto">
              <a:xfrm>
                <a:off x="5187" y="1620"/>
                <a:ext cx="384" cy="3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" name="Text Box 63"/>
              <p:cNvSpPr txBox="1">
                <a:spLocks noChangeArrowheads="1"/>
              </p:cNvSpPr>
              <p:nvPr/>
            </p:nvSpPr>
            <p:spPr bwMode="auto">
              <a:xfrm>
                <a:off x="5162" y="1603"/>
                <a:ext cx="4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r>
                  <a:rPr lang="fr-FR" altLang="fr-FR" sz="2400" b="1" baseline="-25000">
                    <a:solidFill>
                      <a:schemeClr val="bg1"/>
                    </a:solidFill>
                    <a:latin typeface="Comic Sans MS" pitchFamily="66" charset="0"/>
                  </a:rPr>
                  <a:t>hep</a:t>
                </a:r>
                <a:endParaRPr lang="fr-FR" altLang="fr-FR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0" y="1565275"/>
            <a:ext cx="4456113" cy="1038225"/>
            <a:chOff x="0" y="1564482"/>
            <a:chExt cx="4456113" cy="1039018"/>
          </a:xfrm>
        </p:grpSpPr>
        <p:sp>
          <p:nvSpPr>
            <p:cNvPr id="51" name="ZoneTexte 1"/>
            <p:cNvSpPr txBox="1">
              <a:spLocks noChangeArrowheads="1"/>
            </p:cNvSpPr>
            <p:nvPr/>
          </p:nvSpPr>
          <p:spPr bwMode="auto">
            <a:xfrm>
              <a:off x="142503" y="1813168"/>
              <a:ext cx="1733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66FF"/>
                  </a:solidFill>
                  <a:latin typeface="Comic Sans MS" pitchFamily="66" charset="0"/>
                </a:rPr>
                <a:t>Réaction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66FF"/>
                  </a:solidFill>
                  <a:latin typeface="Comic Sans MS" pitchFamily="66" charset="0"/>
                </a:rPr>
                <a:t>fusion primordiale</a:t>
              </a:r>
            </a:p>
          </p:txBody>
        </p:sp>
        <p:sp>
          <p:nvSpPr>
            <p:cNvPr id="52" name="Rectangle à coins arrondis 2"/>
            <p:cNvSpPr>
              <a:spLocks noChangeArrowheads="1"/>
            </p:cNvSpPr>
            <p:nvPr/>
          </p:nvSpPr>
          <p:spPr bwMode="auto">
            <a:xfrm>
              <a:off x="1970088" y="1920875"/>
              <a:ext cx="2486025" cy="33655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53" name="Explosion 2 3"/>
            <p:cNvSpPr>
              <a:spLocks noChangeArrowheads="1"/>
            </p:cNvSpPr>
            <p:nvPr/>
          </p:nvSpPr>
          <p:spPr bwMode="auto">
            <a:xfrm>
              <a:off x="0" y="1564482"/>
              <a:ext cx="2220687" cy="1039018"/>
            </a:xfrm>
            <a:prstGeom prst="irregularSeal2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0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10413" y="4357688"/>
            <a:ext cx="328612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2198688" y="2036763"/>
            <a:ext cx="1627187" cy="3795712"/>
            <a:chOff x="1385" y="1283"/>
            <a:chExt cx="1025" cy="2391"/>
          </a:xfrm>
        </p:grpSpPr>
        <p:grpSp>
          <p:nvGrpSpPr>
            <p:cNvPr id="124" name="Group 110"/>
            <p:cNvGrpSpPr>
              <a:grpSpLocks/>
            </p:cNvGrpSpPr>
            <p:nvPr/>
          </p:nvGrpSpPr>
          <p:grpSpPr bwMode="auto">
            <a:xfrm>
              <a:off x="1385" y="1283"/>
              <a:ext cx="1025" cy="1331"/>
              <a:chOff x="1385" y="1283"/>
              <a:chExt cx="1025" cy="1331"/>
            </a:xfrm>
          </p:grpSpPr>
          <p:sp>
            <p:nvSpPr>
              <p:cNvPr id="126" name="Rectangle 4"/>
              <p:cNvSpPr>
                <a:spLocks noChangeArrowheads="1"/>
              </p:cNvSpPr>
              <p:nvPr/>
            </p:nvSpPr>
            <p:spPr bwMode="auto">
              <a:xfrm>
                <a:off x="1988" y="1447"/>
                <a:ext cx="247" cy="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rgbClr val="000066"/>
                    </a:solidFill>
                    <a:latin typeface="Times New Roman" pitchFamily="18" charset="0"/>
                  </a:rPr>
                  <a:t>pp</a:t>
                </a:r>
                <a:endParaRPr lang="fr-FR" altLang="fr-FR" sz="2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1385" y="1283"/>
                <a:ext cx="1025" cy="1331"/>
              </a:xfrm>
              <a:custGeom>
                <a:avLst/>
                <a:gdLst>
                  <a:gd name="T0" fmla="*/ 0 w 1069"/>
                  <a:gd name="T1" fmla="*/ 9 h 1405"/>
                  <a:gd name="T2" fmla="*/ 21 w 1069"/>
                  <a:gd name="T3" fmla="*/ 9 h 1405"/>
                  <a:gd name="T4" fmla="*/ 40 w 1069"/>
                  <a:gd name="T5" fmla="*/ 9 h 1405"/>
                  <a:gd name="T6" fmla="*/ 54 w 1069"/>
                  <a:gd name="T7" fmla="*/ 9 h 1405"/>
                  <a:gd name="T8" fmla="*/ 70 w 1069"/>
                  <a:gd name="T9" fmla="*/ 1 h 1405"/>
                  <a:gd name="T10" fmla="*/ 76 w 1069"/>
                  <a:gd name="T11" fmla="*/ 9 h 1405"/>
                  <a:gd name="T12" fmla="*/ 81 w 1069"/>
                  <a:gd name="T13" fmla="*/ 9 h 1405"/>
                  <a:gd name="T14" fmla="*/ 84 w 1069"/>
                  <a:gd name="T15" fmla="*/ 9 h 1405"/>
                  <a:gd name="T16" fmla="*/ 85 w 1069"/>
                  <a:gd name="T17" fmla="*/ 9 h 1405"/>
                  <a:gd name="T18" fmla="*/ 89 w 1069"/>
                  <a:gd name="T19" fmla="*/ 9 h 1405"/>
                  <a:gd name="T20" fmla="*/ 89 w 1069"/>
                  <a:gd name="T21" fmla="*/ 9 h 1405"/>
                  <a:gd name="T22" fmla="*/ 89 w 1069"/>
                  <a:gd name="T23" fmla="*/ 12 h 1405"/>
                  <a:gd name="T24" fmla="*/ 89 w 1069"/>
                  <a:gd name="T25" fmla="*/ 58 h 1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9"/>
                  <a:gd name="T40" fmla="*/ 0 h 1405"/>
                  <a:gd name="T41" fmla="*/ 1069 w 1069"/>
                  <a:gd name="T42" fmla="*/ 1405 h 14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9" h="1405">
                    <a:moveTo>
                      <a:pt x="0" y="129"/>
                    </a:moveTo>
                    <a:cubicBezTo>
                      <a:pt x="79" y="114"/>
                      <a:pt x="158" y="99"/>
                      <a:pt x="236" y="85"/>
                    </a:cubicBezTo>
                    <a:cubicBezTo>
                      <a:pt x="314" y="71"/>
                      <a:pt x="402" y="56"/>
                      <a:pt x="468" y="45"/>
                    </a:cubicBezTo>
                    <a:cubicBezTo>
                      <a:pt x="534" y="34"/>
                      <a:pt x="573" y="24"/>
                      <a:pt x="632" y="17"/>
                    </a:cubicBezTo>
                    <a:cubicBezTo>
                      <a:pt x="691" y="10"/>
                      <a:pt x="774" y="2"/>
                      <a:pt x="820" y="1"/>
                    </a:cubicBezTo>
                    <a:cubicBezTo>
                      <a:pt x="866" y="0"/>
                      <a:pt x="885" y="6"/>
                      <a:pt x="908" y="9"/>
                    </a:cubicBezTo>
                    <a:cubicBezTo>
                      <a:pt x="931" y="12"/>
                      <a:pt x="944" y="10"/>
                      <a:pt x="960" y="17"/>
                    </a:cubicBezTo>
                    <a:cubicBezTo>
                      <a:pt x="976" y="24"/>
                      <a:pt x="991" y="40"/>
                      <a:pt x="1004" y="53"/>
                    </a:cubicBezTo>
                    <a:cubicBezTo>
                      <a:pt x="1017" y="66"/>
                      <a:pt x="1027" y="81"/>
                      <a:pt x="1036" y="97"/>
                    </a:cubicBezTo>
                    <a:cubicBezTo>
                      <a:pt x="1045" y="113"/>
                      <a:pt x="1055" y="135"/>
                      <a:pt x="1060" y="149"/>
                    </a:cubicBezTo>
                    <a:cubicBezTo>
                      <a:pt x="1065" y="163"/>
                      <a:pt x="1067" y="156"/>
                      <a:pt x="1068" y="181"/>
                    </a:cubicBezTo>
                    <a:cubicBezTo>
                      <a:pt x="1069" y="206"/>
                      <a:pt x="1068" y="97"/>
                      <a:pt x="1068" y="301"/>
                    </a:cubicBezTo>
                    <a:cubicBezTo>
                      <a:pt x="1068" y="505"/>
                      <a:pt x="1068" y="955"/>
                      <a:pt x="1068" y="1405"/>
                    </a:cubicBezTo>
                  </a:path>
                </a:pathLst>
              </a:custGeom>
              <a:noFill/>
              <a:ln w="508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2408" y="2617"/>
              <a:ext cx="2" cy="1057"/>
            </a:xfrm>
            <a:custGeom>
              <a:avLst/>
              <a:gdLst>
                <a:gd name="T0" fmla="*/ 0 w 1"/>
                <a:gd name="T1" fmla="*/ 0 h 1116"/>
                <a:gd name="T2" fmla="*/ 0 w 1"/>
                <a:gd name="T3" fmla="*/ 45 h 1116"/>
                <a:gd name="T4" fmla="*/ 0 60000 65536"/>
                <a:gd name="T5" fmla="*/ 0 60000 65536"/>
                <a:gd name="T6" fmla="*/ 0 w 1"/>
                <a:gd name="T7" fmla="*/ 0 h 1116"/>
                <a:gd name="T8" fmla="*/ 1 w 1"/>
                <a:gd name="T9" fmla="*/ 1116 h 1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16">
                  <a:moveTo>
                    <a:pt x="0" y="0"/>
                  </a:moveTo>
                  <a:cubicBezTo>
                    <a:pt x="0" y="0"/>
                    <a:pt x="0" y="558"/>
                    <a:pt x="0" y="1116"/>
                  </a:cubicBezTo>
                </a:path>
              </a:pathLst>
            </a:custGeom>
            <a:noFill/>
            <a:ln w="508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198688" y="4068763"/>
            <a:ext cx="5686425" cy="1758950"/>
            <a:chOff x="1385" y="2563"/>
            <a:chExt cx="3582" cy="1108"/>
          </a:xfrm>
        </p:grpSpPr>
        <p:sp>
          <p:nvSpPr>
            <p:cNvPr id="121" name="Freeform 7"/>
            <p:cNvSpPr>
              <a:spLocks/>
            </p:cNvSpPr>
            <p:nvPr/>
          </p:nvSpPr>
          <p:spPr bwMode="auto">
            <a:xfrm>
              <a:off x="1385" y="2738"/>
              <a:ext cx="1870" cy="493"/>
            </a:xfrm>
            <a:custGeom>
              <a:avLst/>
              <a:gdLst>
                <a:gd name="T0" fmla="*/ 0 w 1949"/>
                <a:gd name="T1" fmla="*/ 20 h 522"/>
                <a:gd name="T2" fmla="*/ 44 w 1949"/>
                <a:gd name="T3" fmla="*/ 14 h 522"/>
                <a:gd name="T4" fmla="*/ 86 w 1949"/>
                <a:gd name="T5" fmla="*/ 9 h 522"/>
                <a:gd name="T6" fmla="*/ 136 w 1949"/>
                <a:gd name="T7" fmla="*/ 9 h 522"/>
                <a:gd name="T8" fmla="*/ 164 w 1949"/>
                <a:gd name="T9" fmla="*/ 8 h 522"/>
                <a:gd name="T10" fmla="*/ 169 w 1949"/>
                <a:gd name="T11" fmla="*/ 0 h 5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9"/>
                <a:gd name="T19" fmla="*/ 0 h 522"/>
                <a:gd name="T20" fmla="*/ 1949 w 1949"/>
                <a:gd name="T21" fmla="*/ 522 h 5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9" h="522">
                  <a:moveTo>
                    <a:pt x="0" y="522"/>
                  </a:moveTo>
                  <a:cubicBezTo>
                    <a:pt x="167" y="472"/>
                    <a:pt x="334" y="422"/>
                    <a:pt x="498" y="375"/>
                  </a:cubicBezTo>
                  <a:cubicBezTo>
                    <a:pt x="662" y="328"/>
                    <a:pt x="807" y="285"/>
                    <a:pt x="984" y="237"/>
                  </a:cubicBezTo>
                  <a:cubicBezTo>
                    <a:pt x="1161" y="189"/>
                    <a:pt x="1413" y="124"/>
                    <a:pt x="1563" y="87"/>
                  </a:cubicBezTo>
                  <a:cubicBezTo>
                    <a:pt x="1713" y="50"/>
                    <a:pt x="1825" y="29"/>
                    <a:pt x="1887" y="15"/>
                  </a:cubicBezTo>
                  <a:cubicBezTo>
                    <a:pt x="1949" y="1"/>
                    <a:pt x="1943" y="0"/>
                    <a:pt x="1938" y="0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3254" y="2563"/>
              <a:ext cx="1713" cy="1108"/>
            </a:xfrm>
            <a:custGeom>
              <a:avLst/>
              <a:gdLst>
                <a:gd name="T0" fmla="*/ 0 w 1784"/>
                <a:gd name="T1" fmla="*/ 9 h 1169"/>
                <a:gd name="T2" fmla="*/ 39 w 1784"/>
                <a:gd name="T3" fmla="*/ 9 h 1169"/>
                <a:gd name="T4" fmla="*/ 60 w 1784"/>
                <a:gd name="T5" fmla="*/ 9 h 1169"/>
                <a:gd name="T6" fmla="*/ 89 w 1784"/>
                <a:gd name="T7" fmla="*/ 9 h 1169"/>
                <a:gd name="T8" fmla="*/ 107 w 1784"/>
                <a:gd name="T9" fmla="*/ 1 h 1169"/>
                <a:gd name="T10" fmla="*/ 118 w 1784"/>
                <a:gd name="T11" fmla="*/ 9 h 1169"/>
                <a:gd name="T12" fmla="*/ 127 w 1784"/>
                <a:gd name="T13" fmla="*/ 9 h 1169"/>
                <a:gd name="T14" fmla="*/ 135 w 1784"/>
                <a:gd name="T15" fmla="*/ 9 h 1169"/>
                <a:gd name="T16" fmla="*/ 145 w 1784"/>
                <a:gd name="T17" fmla="*/ 9 h 1169"/>
                <a:gd name="T18" fmla="*/ 151 w 1784"/>
                <a:gd name="T19" fmla="*/ 12 h 1169"/>
                <a:gd name="T20" fmla="*/ 154 w 1784"/>
                <a:gd name="T21" fmla="*/ 18 h 1169"/>
                <a:gd name="T22" fmla="*/ 157 w 1784"/>
                <a:gd name="T23" fmla="*/ 23 h 1169"/>
                <a:gd name="T24" fmla="*/ 159 w 1784"/>
                <a:gd name="T25" fmla="*/ 30 h 1169"/>
                <a:gd name="T26" fmla="*/ 160 w 1784"/>
                <a:gd name="T27" fmla="*/ 36 h 1169"/>
                <a:gd name="T28" fmla="*/ 160 w 1784"/>
                <a:gd name="T29" fmla="*/ 41 h 1169"/>
                <a:gd name="T30" fmla="*/ 162 w 1784"/>
                <a:gd name="T31" fmla="*/ 49 h 11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4"/>
                <a:gd name="T49" fmla="*/ 0 h 1169"/>
                <a:gd name="T50" fmla="*/ 1784 w 1784"/>
                <a:gd name="T51" fmla="*/ 1169 h 11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4" h="1169">
                  <a:moveTo>
                    <a:pt x="0" y="181"/>
                  </a:moveTo>
                  <a:cubicBezTo>
                    <a:pt x="162" y="147"/>
                    <a:pt x="325" y="114"/>
                    <a:pt x="436" y="93"/>
                  </a:cubicBezTo>
                  <a:cubicBezTo>
                    <a:pt x="547" y="72"/>
                    <a:pt x="579" y="67"/>
                    <a:pt x="668" y="53"/>
                  </a:cubicBezTo>
                  <a:cubicBezTo>
                    <a:pt x="757" y="39"/>
                    <a:pt x="888" y="18"/>
                    <a:pt x="972" y="9"/>
                  </a:cubicBezTo>
                  <a:cubicBezTo>
                    <a:pt x="1056" y="0"/>
                    <a:pt x="1118" y="0"/>
                    <a:pt x="1172" y="1"/>
                  </a:cubicBezTo>
                  <a:cubicBezTo>
                    <a:pt x="1226" y="2"/>
                    <a:pt x="1259" y="8"/>
                    <a:pt x="1296" y="13"/>
                  </a:cubicBezTo>
                  <a:cubicBezTo>
                    <a:pt x="1333" y="18"/>
                    <a:pt x="1364" y="22"/>
                    <a:pt x="1396" y="33"/>
                  </a:cubicBezTo>
                  <a:cubicBezTo>
                    <a:pt x="1428" y="44"/>
                    <a:pt x="1457" y="58"/>
                    <a:pt x="1488" y="81"/>
                  </a:cubicBezTo>
                  <a:cubicBezTo>
                    <a:pt x="1519" y="104"/>
                    <a:pt x="1557" y="137"/>
                    <a:pt x="1584" y="173"/>
                  </a:cubicBezTo>
                  <a:cubicBezTo>
                    <a:pt x="1611" y="209"/>
                    <a:pt x="1635" y="257"/>
                    <a:pt x="1652" y="297"/>
                  </a:cubicBezTo>
                  <a:cubicBezTo>
                    <a:pt x="1669" y="337"/>
                    <a:pt x="1677" y="373"/>
                    <a:pt x="1688" y="413"/>
                  </a:cubicBezTo>
                  <a:cubicBezTo>
                    <a:pt x="1699" y="453"/>
                    <a:pt x="1711" y="487"/>
                    <a:pt x="1720" y="537"/>
                  </a:cubicBezTo>
                  <a:cubicBezTo>
                    <a:pt x="1729" y="587"/>
                    <a:pt x="1737" y="662"/>
                    <a:pt x="1744" y="713"/>
                  </a:cubicBezTo>
                  <a:cubicBezTo>
                    <a:pt x="1751" y="764"/>
                    <a:pt x="1756" y="800"/>
                    <a:pt x="1760" y="841"/>
                  </a:cubicBezTo>
                  <a:cubicBezTo>
                    <a:pt x="1764" y="882"/>
                    <a:pt x="1764" y="902"/>
                    <a:pt x="1768" y="957"/>
                  </a:cubicBezTo>
                  <a:cubicBezTo>
                    <a:pt x="1772" y="1012"/>
                    <a:pt x="1781" y="1134"/>
                    <a:pt x="1784" y="1169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4393" y="2717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fr-FR" altLang="fr-FR" sz="24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08438" y="4056063"/>
            <a:ext cx="447675" cy="296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594100" y="6140450"/>
            <a:ext cx="33035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5187950" y="3198813"/>
            <a:ext cx="755650" cy="2633662"/>
            <a:chOff x="3268" y="2015"/>
            <a:chExt cx="476" cy="1659"/>
          </a:xfrm>
        </p:grpSpPr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3268" y="2015"/>
              <a:ext cx="1" cy="1659"/>
            </a:xfrm>
            <a:custGeom>
              <a:avLst/>
              <a:gdLst>
                <a:gd name="T0" fmla="*/ 0 w 1"/>
                <a:gd name="T1" fmla="*/ 0 h 1752"/>
                <a:gd name="T2" fmla="*/ 0 w 1"/>
                <a:gd name="T3" fmla="*/ 71 h 1752"/>
                <a:gd name="T4" fmla="*/ 0 60000 65536"/>
                <a:gd name="T5" fmla="*/ 0 60000 65536"/>
                <a:gd name="T6" fmla="*/ 0 w 1"/>
                <a:gd name="T7" fmla="*/ 0 h 1752"/>
                <a:gd name="T8" fmla="*/ 1 w 1"/>
                <a:gd name="T9" fmla="*/ 1752 h 1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52">
                  <a:moveTo>
                    <a:pt x="0" y="0"/>
                  </a:moveTo>
                  <a:cubicBezTo>
                    <a:pt x="0" y="0"/>
                    <a:pt x="0" y="876"/>
                    <a:pt x="0" y="1752"/>
                  </a:cubicBezTo>
                </a:path>
              </a:pathLst>
            </a:custGeom>
            <a:noFill/>
            <a:ln w="508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3427" y="2149"/>
              <a:ext cx="317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0099FF"/>
                  </a:solidFill>
                  <a:latin typeface="Times New Roman" pitchFamily="18" charset="0"/>
                </a:rPr>
                <a:t>pep</a:t>
              </a:r>
              <a:endParaRPr lang="fr-FR" altLang="fr-FR" sz="1800" b="1">
                <a:latin typeface="Times New Roman" pitchFamily="18" charset="0"/>
              </a:endParaRP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697288" y="2711450"/>
            <a:ext cx="912812" cy="3130550"/>
            <a:chOff x="2329" y="1708"/>
            <a:chExt cx="575" cy="1972"/>
          </a:xfrm>
        </p:grpSpPr>
        <p:sp>
          <p:nvSpPr>
            <p:cNvPr id="116" name="Freeform 10"/>
            <p:cNvSpPr>
              <a:spLocks/>
            </p:cNvSpPr>
            <p:nvPr/>
          </p:nvSpPr>
          <p:spPr bwMode="auto">
            <a:xfrm>
              <a:off x="2329" y="1913"/>
              <a:ext cx="1" cy="1767"/>
            </a:xfrm>
            <a:custGeom>
              <a:avLst/>
              <a:gdLst>
                <a:gd name="T0" fmla="*/ 0 w 1"/>
                <a:gd name="T1" fmla="*/ 0 h 1866"/>
                <a:gd name="T2" fmla="*/ 0 w 1"/>
                <a:gd name="T3" fmla="*/ 75 h 1866"/>
                <a:gd name="T4" fmla="*/ 0 60000 65536"/>
                <a:gd name="T5" fmla="*/ 0 60000 65536"/>
                <a:gd name="T6" fmla="*/ 0 w 1"/>
                <a:gd name="T7" fmla="*/ 0 h 1866"/>
                <a:gd name="T8" fmla="*/ 1 w 1"/>
                <a:gd name="T9" fmla="*/ 1866 h 18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66">
                  <a:moveTo>
                    <a:pt x="0" y="0"/>
                  </a:moveTo>
                  <a:cubicBezTo>
                    <a:pt x="0" y="0"/>
                    <a:pt x="0" y="933"/>
                    <a:pt x="0" y="1866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Text Box 12"/>
            <p:cNvSpPr txBox="1">
              <a:spLocks noChangeArrowheads="1"/>
            </p:cNvSpPr>
            <p:nvPr/>
          </p:nvSpPr>
          <p:spPr bwMode="auto">
            <a:xfrm>
              <a:off x="2452" y="2507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 baseline="30000">
                  <a:solidFill>
                    <a:srgbClr val="008000"/>
                  </a:solidFill>
                  <a:latin typeface="Times New Roman" pitchFamily="18" charset="0"/>
                </a:rPr>
                <a:t>7</a:t>
              </a:r>
              <a:r>
                <a:rPr lang="fr-FR" altLang="fr-FR" sz="2400" b="1">
                  <a:solidFill>
                    <a:srgbClr val="008000"/>
                  </a:solidFill>
                  <a:latin typeface="Times New Roman" pitchFamily="18" charset="0"/>
                </a:rPr>
                <a:t>Be</a:t>
              </a:r>
              <a:endParaRPr lang="fr-FR" altLang="fr-FR" sz="2400" b="1">
                <a:latin typeface="Times New Roman" pitchFamily="18" charset="0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2903" y="1708"/>
              <a:ext cx="1" cy="1961"/>
            </a:xfrm>
            <a:custGeom>
              <a:avLst/>
              <a:gdLst>
                <a:gd name="T0" fmla="*/ 0 w 1"/>
                <a:gd name="T1" fmla="*/ 0 h 2070"/>
                <a:gd name="T2" fmla="*/ 0 w 1"/>
                <a:gd name="T3" fmla="*/ 84 h 2070"/>
                <a:gd name="T4" fmla="*/ 0 60000 65536"/>
                <a:gd name="T5" fmla="*/ 0 60000 65536"/>
                <a:gd name="T6" fmla="*/ 0 w 1"/>
                <a:gd name="T7" fmla="*/ 0 h 2070"/>
                <a:gd name="T8" fmla="*/ 1 w 1"/>
                <a:gd name="T9" fmla="*/ 2070 h 20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70">
                  <a:moveTo>
                    <a:pt x="0" y="0"/>
                  </a:moveTo>
                  <a:cubicBezTo>
                    <a:pt x="0" y="0"/>
                    <a:pt x="0" y="1035"/>
                    <a:pt x="0" y="2070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725988" y="5935663"/>
            <a:ext cx="201612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267575" y="5929313"/>
            <a:ext cx="319088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15975" y="2486025"/>
            <a:ext cx="768350" cy="286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CC00"/>
              </a:solidFill>
              <a:latin typeface="Comic Sans MS" pitchFamily="66" charset="0"/>
            </a:endParaRPr>
          </a:p>
        </p:txBody>
      </p: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806450" y="1827213"/>
            <a:ext cx="7589838" cy="4656137"/>
            <a:chOff x="508" y="1151"/>
            <a:chExt cx="4781" cy="2933"/>
          </a:xfrm>
        </p:grpSpPr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2161" y="3896"/>
              <a:ext cx="2086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99"/>
                  </a:solidFill>
                  <a:latin typeface="Times New Roman" pitchFamily="18" charset="0"/>
                </a:rPr>
                <a:t>Energie des neutrinos (MeV)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-5397527">
              <a:off x="18" y="2144"/>
              <a:ext cx="1669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Flux</a:t>
              </a:r>
              <a:endParaRPr lang="fr-FR" altLang="fr-FR" sz="1800" b="1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itchFamily="18" charset="0"/>
                </a:rPr>
                <a:t>Spectres continus : cm</a:t>
              </a:r>
              <a:r>
                <a:rPr lang="fr-FR" altLang="fr-FR" sz="1400" b="1" baseline="30000">
                  <a:latin typeface="Times New Roman" pitchFamily="18" charset="0"/>
                </a:rPr>
                <a:t>-2</a:t>
              </a:r>
              <a:r>
                <a:rPr lang="fr-FR" altLang="fr-FR" sz="1400" b="1">
                  <a:latin typeface="Times New Roman" pitchFamily="18" charset="0"/>
                </a:rPr>
                <a:t>s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r>
                <a:rPr lang="fr-FR" altLang="fr-FR" sz="1400" b="1">
                  <a:latin typeface="Times New Roman" pitchFamily="18" charset="0"/>
                </a:rPr>
                <a:t>MeV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endParaRPr lang="fr-FR" altLang="fr-FR" sz="1400" b="1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itchFamily="18" charset="0"/>
                </a:rPr>
                <a:t>Raies monoénergétiques : cm</a:t>
              </a:r>
              <a:r>
                <a:rPr lang="fr-FR" altLang="fr-FR" sz="1400" b="1" baseline="30000">
                  <a:latin typeface="Times New Roman" pitchFamily="18" charset="0"/>
                </a:rPr>
                <a:t>-2</a:t>
              </a:r>
              <a:r>
                <a:rPr lang="fr-FR" altLang="fr-FR" sz="1400" b="1">
                  <a:latin typeface="Times New Roman" pitchFamily="18" charset="0"/>
                </a:rPr>
                <a:t>s</a:t>
              </a:r>
              <a:r>
                <a:rPr lang="fr-FR" altLang="fr-FR" sz="1400" b="1" baseline="30000">
                  <a:latin typeface="Times New Roman" pitchFamily="18" charset="0"/>
                </a:rPr>
                <a:t>-1</a:t>
              </a:r>
              <a:endParaRPr lang="fr-FR" altLang="fr-FR" sz="1400" b="1">
                <a:latin typeface="Times New Roman" pitchFamily="18" charset="0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1385" y="1151"/>
              <a:ext cx="3904" cy="2523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grpSp>
          <p:nvGrpSpPr>
            <p:cNvPr id="46" name="Group 103"/>
            <p:cNvGrpSpPr>
              <a:grpSpLocks/>
            </p:cNvGrpSpPr>
            <p:nvPr/>
          </p:nvGrpSpPr>
          <p:grpSpPr bwMode="auto">
            <a:xfrm>
              <a:off x="1876" y="1151"/>
              <a:ext cx="3247" cy="107"/>
              <a:chOff x="1876" y="1151"/>
              <a:chExt cx="3247" cy="107"/>
            </a:xfrm>
          </p:grpSpPr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>
                <a:off x="2363" y="115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>
                <a:off x="293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>
                <a:off x="1876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>
                <a:off x="216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>
                <a:off x="252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Line 52"/>
              <p:cNvSpPr>
                <a:spLocks noChangeShapeType="1"/>
              </p:cNvSpPr>
              <p:nvPr/>
            </p:nvSpPr>
            <p:spPr bwMode="auto">
              <a:xfrm>
                <a:off x="264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>
                <a:off x="275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>
                <a:off x="2851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>
                <a:off x="3010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Line 56"/>
              <p:cNvSpPr>
                <a:spLocks noChangeShapeType="1"/>
              </p:cNvSpPr>
              <p:nvPr/>
            </p:nvSpPr>
            <p:spPr bwMode="auto">
              <a:xfrm>
                <a:off x="350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Line 57"/>
              <p:cNvSpPr>
                <a:spLocks noChangeShapeType="1"/>
              </p:cNvSpPr>
              <p:nvPr/>
            </p:nvSpPr>
            <p:spPr bwMode="auto">
              <a:xfrm>
                <a:off x="378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Line 58"/>
              <p:cNvSpPr>
                <a:spLocks noChangeShapeType="1"/>
              </p:cNvSpPr>
              <p:nvPr/>
            </p:nvSpPr>
            <p:spPr bwMode="auto">
              <a:xfrm>
                <a:off x="3988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Line 59"/>
              <p:cNvSpPr>
                <a:spLocks noChangeShapeType="1"/>
              </p:cNvSpPr>
              <p:nvPr/>
            </p:nvSpPr>
            <p:spPr bwMode="auto">
              <a:xfrm>
                <a:off x="414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>
                <a:off x="427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Line 61"/>
              <p:cNvSpPr>
                <a:spLocks noChangeShapeType="1"/>
              </p:cNvSpPr>
              <p:nvPr/>
            </p:nvSpPr>
            <p:spPr bwMode="auto">
              <a:xfrm>
                <a:off x="4382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Line 62"/>
              <p:cNvSpPr>
                <a:spLocks noChangeShapeType="1"/>
              </p:cNvSpPr>
              <p:nvPr/>
            </p:nvSpPr>
            <p:spPr bwMode="auto">
              <a:xfrm>
                <a:off x="4475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Line 63"/>
              <p:cNvSpPr>
                <a:spLocks noChangeShapeType="1"/>
              </p:cNvSpPr>
              <p:nvPr/>
            </p:nvSpPr>
            <p:spPr bwMode="auto">
              <a:xfrm>
                <a:off x="4560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Line 64"/>
              <p:cNvSpPr>
                <a:spLocks noChangeShapeType="1"/>
              </p:cNvSpPr>
              <p:nvPr/>
            </p:nvSpPr>
            <p:spPr bwMode="auto">
              <a:xfrm>
                <a:off x="4635" y="1151"/>
                <a:ext cx="0" cy="1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Line 65"/>
              <p:cNvSpPr>
                <a:spLocks noChangeShapeType="1"/>
              </p:cNvSpPr>
              <p:nvPr/>
            </p:nvSpPr>
            <p:spPr bwMode="auto">
              <a:xfrm>
                <a:off x="5123" y="1151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7" name="Group 107"/>
            <p:cNvGrpSpPr>
              <a:grpSpLocks/>
            </p:cNvGrpSpPr>
            <p:nvPr/>
          </p:nvGrpSpPr>
          <p:grpSpPr bwMode="auto">
            <a:xfrm>
              <a:off x="1064" y="1370"/>
              <a:ext cx="420" cy="2194"/>
              <a:chOff x="1064" y="1370"/>
              <a:chExt cx="420" cy="2194"/>
            </a:xfrm>
          </p:grpSpPr>
          <p:sp>
            <p:nvSpPr>
              <p:cNvPr id="83" name="Text Box 24"/>
              <p:cNvSpPr txBox="1">
                <a:spLocks noChangeArrowheads="1"/>
              </p:cNvSpPr>
              <p:nvPr/>
            </p:nvSpPr>
            <p:spPr bwMode="auto">
              <a:xfrm>
                <a:off x="1087" y="3333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2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84" name="Text Box 25"/>
              <p:cNvSpPr txBox="1">
                <a:spLocks noChangeArrowheads="1"/>
              </p:cNvSpPr>
              <p:nvPr/>
            </p:nvSpPr>
            <p:spPr bwMode="auto">
              <a:xfrm>
                <a:off x="1102" y="243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6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1064" y="149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  <a:r>
                  <a:rPr lang="fr-FR" altLang="fr-FR" sz="1800" b="1" baseline="30000">
                    <a:latin typeface="Times New Roman" pitchFamily="18" charset="0"/>
                  </a:rPr>
                  <a:t>10</a:t>
                </a:r>
                <a:endParaRPr lang="fr-FR" altLang="fr-FR" sz="1800" b="1">
                  <a:latin typeface="Times New Roman" pitchFamily="18" charset="0"/>
                </a:endParaRPr>
              </a:p>
            </p:txBody>
          </p:sp>
          <p:grpSp>
            <p:nvGrpSpPr>
              <p:cNvPr id="86" name="Group 106"/>
              <p:cNvGrpSpPr>
                <a:grpSpLocks/>
              </p:cNvGrpSpPr>
              <p:nvPr/>
            </p:nvGrpSpPr>
            <p:grpSpPr bwMode="auto">
              <a:xfrm>
                <a:off x="1387" y="1370"/>
                <a:ext cx="97" cy="2071"/>
                <a:chOff x="1387" y="1370"/>
                <a:chExt cx="97" cy="2071"/>
              </a:xfrm>
            </p:grpSpPr>
            <p:sp>
              <p:nvSpPr>
                <p:cNvPr id="87" name="Line 66"/>
                <p:cNvSpPr>
                  <a:spLocks noChangeShapeType="1"/>
                </p:cNvSpPr>
                <p:nvPr/>
              </p:nvSpPr>
              <p:spPr bwMode="auto">
                <a:xfrm>
                  <a:off x="1387" y="3439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Line 67"/>
                <p:cNvSpPr>
                  <a:spLocks noChangeShapeType="1"/>
                </p:cNvSpPr>
                <p:nvPr/>
              </p:nvSpPr>
              <p:spPr bwMode="auto">
                <a:xfrm>
                  <a:off x="1394" y="3217"/>
                  <a:ext cx="90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Line 68"/>
                <p:cNvSpPr>
                  <a:spLocks noChangeShapeType="1"/>
                </p:cNvSpPr>
                <p:nvPr/>
              </p:nvSpPr>
              <p:spPr bwMode="auto">
                <a:xfrm>
                  <a:off x="1387" y="298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Line 69"/>
                <p:cNvSpPr>
                  <a:spLocks noChangeShapeType="1"/>
                </p:cNvSpPr>
                <p:nvPr/>
              </p:nvSpPr>
              <p:spPr bwMode="auto">
                <a:xfrm>
                  <a:off x="1387" y="2757"/>
                  <a:ext cx="8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Line 70"/>
                <p:cNvSpPr>
                  <a:spLocks noChangeShapeType="1"/>
                </p:cNvSpPr>
                <p:nvPr/>
              </p:nvSpPr>
              <p:spPr bwMode="auto">
                <a:xfrm>
                  <a:off x="1387" y="2532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Line 71"/>
                <p:cNvSpPr>
                  <a:spLocks noChangeShapeType="1"/>
                </p:cNvSpPr>
                <p:nvPr/>
              </p:nvSpPr>
              <p:spPr bwMode="auto">
                <a:xfrm>
                  <a:off x="1387" y="2296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72"/>
                <p:cNvSpPr>
                  <a:spLocks noChangeShapeType="1"/>
                </p:cNvSpPr>
                <p:nvPr/>
              </p:nvSpPr>
              <p:spPr bwMode="auto">
                <a:xfrm>
                  <a:off x="1388" y="1370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73"/>
                <p:cNvSpPr>
                  <a:spLocks noChangeShapeType="1"/>
                </p:cNvSpPr>
                <p:nvPr/>
              </p:nvSpPr>
              <p:spPr bwMode="auto">
                <a:xfrm>
                  <a:off x="1388" y="1603"/>
                  <a:ext cx="88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74"/>
                <p:cNvSpPr>
                  <a:spLocks noChangeShapeType="1"/>
                </p:cNvSpPr>
                <p:nvPr/>
              </p:nvSpPr>
              <p:spPr bwMode="auto">
                <a:xfrm>
                  <a:off x="1387" y="1827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75"/>
                <p:cNvSpPr>
                  <a:spLocks noChangeShapeType="1"/>
                </p:cNvSpPr>
                <p:nvPr/>
              </p:nvSpPr>
              <p:spPr bwMode="auto">
                <a:xfrm>
                  <a:off x="1387" y="2060"/>
                  <a:ext cx="89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8" name="Group 105"/>
            <p:cNvGrpSpPr>
              <a:grpSpLocks/>
            </p:cNvGrpSpPr>
            <p:nvPr/>
          </p:nvGrpSpPr>
          <p:grpSpPr bwMode="auto">
            <a:xfrm>
              <a:off x="5200" y="1370"/>
              <a:ext cx="88" cy="2071"/>
              <a:chOff x="5200" y="1370"/>
              <a:chExt cx="88" cy="2071"/>
            </a:xfrm>
          </p:grpSpPr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>
                <a:off x="5200" y="3439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7"/>
              <p:cNvSpPr>
                <a:spLocks noChangeShapeType="1"/>
              </p:cNvSpPr>
              <p:nvPr/>
            </p:nvSpPr>
            <p:spPr bwMode="auto">
              <a:xfrm>
                <a:off x="5209" y="3217"/>
                <a:ext cx="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78"/>
              <p:cNvSpPr>
                <a:spLocks noChangeShapeType="1"/>
              </p:cNvSpPr>
              <p:nvPr/>
            </p:nvSpPr>
            <p:spPr bwMode="auto">
              <a:xfrm>
                <a:off x="5200" y="298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9"/>
              <p:cNvSpPr>
                <a:spLocks noChangeShapeType="1"/>
              </p:cNvSpPr>
              <p:nvPr/>
            </p:nvSpPr>
            <p:spPr bwMode="auto">
              <a:xfrm>
                <a:off x="5200" y="2757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Line 80"/>
              <p:cNvSpPr>
                <a:spLocks noChangeShapeType="1"/>
              </p:cNvSpPr>
              <p:nvPr/>
            </p:nvSpPr>
            <p:spPr bwMode="auto">
              <a:xfrm>
                <a:off x="5200" y="2532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81"/>
              <p:cNvSpPr>
                <a:spLocks noChangeShapeType="1"/>
              </p:cNvSpPr>
              <p:nvPr/>
            </p:nvSpPr>
            <p:spPr bwMode="auto">
              <a:xfrm>
                <a:off x="5200" y="2296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Line 82"/>
              <p:cNvSpPr>
                <a:spLocks noChangeShapeType="1"/>
              </p:cNvSpPr>
              <p:nvPr/>
            </p:nvSpPr>
            <p:spPr bwMode="auto">
              <a:xfrm>
                <a:off x="5201" y="137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Line 83"/>
              <p:cNvSpPr>
                <a:spLocks noChangeShapeType="1"/>
              </p:cNvSpPr>
              <p:nvPr/>
            </p:nvSpPr>
            <p:spPr bwMode="auto">
              <a:xfrm>
                <a:off x="5201" y="1603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84"/>
              <p:cNvSpPr>
                <a:spLocks noChangeShapeType="1"/>
              </p:cNvSpPr>
              <p:nvPr/>
            </p:nvSpPr>
            <p:spPr bwMode="auto">
              <a:xfrm>
                <a:off x="5200" y="1827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85"/>
              <p:cNvSpPr>
                <a:spLocks noChangeShapeType="1"/>
              </p:cNvSpPr>
              <p:nvPr/>
            </p:nvSpPr>
            <p:spPr bwMode="auto">
              <a:xfrm>
                <a:off x="5200" y="2060"/>
                <a:ext cx="8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9" name="Group 108"/>
            <p:cNvGrpSpPr>
              <a:grpSpLocks/>
            </p:cNvGrpSpPr>
            <p:nvPr/>
          </p:nvGrpSpPr>
          <p:grpSpPr bwMode="auto">
            <a:xfrm>
              <a:off x="1245" y="3575"/>
              <a:ext cx="3878" cy="334"/>
              <a:chOff x="1245" y="3575"/>
              <a:chExt cx="3878" cy="334"/>
            </a:xfrm>
          </p:grpSpPr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2921" y="367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4510" y="367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10</a:t>
                </a:r>
              </a:p>
            </p:txBody>
          </p:sp>
          <p:grpSp>
            <p:nvGrpSpPr>
              <p:cNvPr id="52" name="Group 104"/>
              <p:cNvGrpSpPr>
                <a:grpSpLocks/>
              </p:cNvGrpSpPr>
              <p:nvPr/>
            </p:nvGrpSpPr>
            <p:grpSpPr bwMode="auto">
              <a:xfrm>
                <a:off x="1876" y="3575"/>
                <a:ext cx="3247" cy="108"/>
                <a:chOff x="1876" y="3575"/>
                <a:chExt cx="3247" cy="108"/>
              </a:xfrm>
            </p:grpSpPr>
            <p:sp>
              <p:nvSpPr>
                <p:cNvPr id="54" name="Line 28"/>
                <p:cNvSpPr>
                  <a:spLocks noChangeShapeType="1"/>
                </p:cNvSpPr>
                <p:nvPr/>
              </p:nvSpPr>
              <p:spPr bwMode="auto">
                <a:xfrm>
                  <a:off x="2363" y="3625"/>
                  <a:ext cx="0" cy="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Line 29"/>
                <p:cNvSpPr>
                  <a:spLocks noChangeShapeType="1"/>
                </p:cNvSpPr>
                <p:nvPr/>
              </p:nvSpPr>
              <p:spPr bwMode="auto">
                <a:xfrm>
                  <a:off x="293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30"/>
                <p:cNvSpPr>
                  <a:spLocks noChangeShapeType="1"/>
                </p:cNvSpPr>
                <p:nvPr/>
              </p:nvSpPr>
              <p:spPr bwMode="auto">
                <a:xfrm>
                  <a:off x="1876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Line 31"/>
                <p:cNvSpPr>
                  <a:spLocks noChangeShapeType="1"/>
                </p:cNvSpPr>
                <p:nvPr/>
              </p:nvSpPr>
              <p:spPr bwMode="auto">
                <a:xfrm>
                  <a:off x="216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Line 32"/>
                <p:cNvSpPr>
                  <a:spLocks noChangeShapeType="1"/>
                </p:cNvSpPr>
                <p:nvPr/>
              </p:nvSpPr>
              <p:spPr bwMode="auto">
                <a:xfrm>
                  <a:off x="252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Line 33"/>
                <p:cNvSpPr>
                  <a:spLocks noChangeShapeType="1"/>
                </p:cNvSpPr>
                <p:nvPr/>
              </p:nvSpPr>
              <p:spPr bwMode="auto">
                <a:xfrm>
                  <a:off x="264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Line 34"/>
                <p:cNvSpPr>
                  <a:spLocks noChangeShapeType="1"/>
                </p:cNvSpPr>
                <p:nvPr/>
              </p:nvSpPr>
              <p:spPr bwMode="auto">
                <a:xfrm>
                  <a:off x="275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Line 35"/>
                <p:cNvSpPr>
                  <a:spLocks noChangeShapeType="1"/>
                </p:cNvSpPr>
                <p:nvPr/>
              </p:nvSpPr>
              <p:spPr bwMode="auto">
                <a:xfrm>
                  <a:off x="2851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Line 36"/>
                <p:cNvSpPr>
                  <a:spLocks noChangeShapeType="1"/>
                </p:cNvSpPr>
                <p:nvPr/>
              </p:nvSpPr>
              <p:spPr bwMode="auto">
                <a:xfrm>
                  <a:off x="3010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Line 37"/>
                <p:cNvSpPr>
                  <a:spLocks noChangeShapeType="1"/>
                </p:cNvSpPr>
                <p:nvPr/>
              </p:nvSpPr>
              <p:spPr bwMode="auto">
                <a:xfrm>
                  <a:off x="350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Line 38"/>
                <p:cNvSpPr>
                  <a:spLocks noChangeShapeType="1"/>
                </p:cNvSpPr>
                <p:nvPr/>
              </p:nvSpPr>
              <p:spPr bwMode="auto">
                <a:xfrm>
                  <a:off x="378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Line 39"/>
                <p:cNvSpPr>
                  <a:spLocks noChangeShapeType="1"/>
                </p:cNvSpPr>
                <p:nvPr/>
              </p:nvSpPr>
              <p:spPr bwMode="auto">
                <a:xfrm>
                  <a:off x="3988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Line 40"/>
                <p:cNvSpPr>
                  <a:spLocks noChangeShapeType="1"/>
                </p:cNvSpPr>
                <p:nvPr/>
              </p:nvSpPr>
              <p:spPr bwMode="auto">
                <a:xfrm>
                  <a:off x="414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Line 41"/>
                <p:cNvSpPr>
                  <a:spLocks noChangeShapeType="1"/>
                </p:cNvSpPr>
                <p:nvPr/>
              </p:nvSpPr>
              <p:spPr bwMode="auto">
                <a:xfrm>
                  <a:off x="427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Line 42"/>
                <p:cNvSpPr>
                  <a:spLocks noChangeShapeType="1"/>
                </p:cNvSpPr>
                <p:nvPr/>
              </p:nvSpPr>
              <p:spPr bwMode="auto">
                <a:xfrm>
                  <a:off x="4382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Line 43"/>
                <p:cNvSpPr>
                  <a:spLocks noChangeShapeType="1"/>
                </p:cNvSpPr>
                <p:nvPr/>
              </p:nvSpPr>
              <p:spPr bwMode="auto">
                <a:xfrm>
                  <a:off x="4475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Line 44"/>
                <p:cNvSpPr>
                  <a:spLocks noChangeShapeType="1"/>
                </p:cNvSpPr>
                <p:nvPr/>
              </p:nvSpPr>
              <p:spPr bwMode="auto">
                <a:xfrm>
                  <a:off x="4560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45"/>
                <p:cNvSpPr>
                  <a:spLocks noChangeShapeType="1"/>
                </p:cNvSpPr>
                <p:nvPr/>
              </p:nvSpPr>
              <p:spPr bwMode="auto">
                <a:xfrm>
                  <a:off x="4635" y="3575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46"/>
                <p:cNvSpPr>
                  <a:spLocks noChangeShapeType="1"/>
                </p:cNvSpPr>
                <p:nvPr/>
              </p:nvSpPr>
              <p:spPr bwMode="auto">
                <a:xfrm>
                  <a:off x="5123" y="3619"/>
                  <a:ext cx="0" cy="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3" name="Text Box 86"/>
              <p:cNvSpPr txBox="1">
                <a:spLocks noChangeArrowheads="1"/>
              </p:cNvSpPr>
              <p:nvPr/>
            </p:nvSpPr>
            <p:spPr bwMode="auto">
              <a:xfrm>
                <a:off x="1245" y="3678"/>
                <a:ext cx="2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latin typeface="Times New Roman" pitchFamily="18" charset="0"/>
                  </a:rPr>
                  <a:t>0,1</a:t>
                </a:r>
              </a:p>
            </p:txBody>
          </p:sp>
        </p:grpSp>
      </p:grpSp>
      <p:sp>
        <p:nvSpPr>
          <p:cNvPr id="15" name="AutoShape 101"/>
          <p:cNvSpPr>
            <a:spLocks noChangeArrowheads="1"/>
          </p:cNvSpPr>
          <p:nvPr/>
        </p:nvSpPr>
        <p:spPr bwMode="auto">
          <a:xfrm>
            <a:off x="1131888" y="215900"/>
            <a:ext cx="7181850" cy="5619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Comic Sans MS" pitchFamily="66" charset="0"/>
              </a:rPr>
              <a:t>Spectre en énergie des neutrinos solaires</a:t>
            </a:r>
          </a:p>
        </p:txBody>
      </p: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4184650" y="4767263"/>
            <a:ext cx="3883025" cy="1079500"/>
            <a:chOff x="2800" y="2731"/>
            <a:chExt cx="2650" cy="680"/>
          </a:xfrm>
        </p:grpSpPr>
        <p:sp>
          <p:nvSpPr>
            <p:cNvPr id="41" name="Text Box 115"/>
            <p:cNvSpPr txBox="1">
              <a:spLocks noChangeArrowheads="1"/>
            </p:cNvSpPr>
            <p:nvPr/>
          </p:nvSpPr>
          <p:spPr bwMode="auto">
            <a:xfrm>
              <a:off x="3966" y="2731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hep</a:t>
              </a:r>
            </a:p>
          </p:txBody>
        </p:sp>
        <p:sp>
          <p:nvSpPr>
            <p:cNvPr id="42" name="Freeform 116"/>
            <p:cNvSpPr>
              <a:spLocks/>
            </p:cNvSpPr>
            <p:nvPr/>
          </p:nvSpPr>
          <p:spPr bwMode="auto">
            <a:xfrm>
              <a:off x="2800" y="2993"/>
              <a:ext cx="2650" cy="418"/>
            </a:xfrm>
            <a:custGeom>
              <a:avLst/>
              <a:gdLst>
                <a:gd name="T0" fmla="*/ 0 w 2548"/>
                <a:gd name="T1" fmla="*/ 20 h 441"/>
                <a:gd name="T2" fmla="*/ 4412 w 2548"/>
                <a:gd name="T3" fmla="*/ 14 h 441"/>
                <a:gd name="T4" fmla="*/ 8558 w 2548"/>
                <a:gd name="T5" fmla="*/ 9 h 441"/>
                <a:gd name="T6" fmla="*/ 12244 w 2548"/>
                <a:gd name="T7" fmla="*/ 9 h 441"/>
                <a:gd name="T8" fmla="*/ 14633 w 2548"/>
                <a:gd name="T9" fmla="*/ 9 h 441"/>
                <a:gd name="T10" fmla="*/ 16410 w 2548"/>
                <a:gd name="T11" fmla="*/ 9 h 441"/>
                <a:gd name="T12" fmla="*/ 17792 w 2548"/>
                <a:gd name="T13" fmla="*/ 9 h 441"/>
                <a:gd name="T14" fmla="*/ 19425 w 2548"/>
                <a:gd name="T15" fmla="*/ 9 h 441"/>
                <a:gd name="T16" fmla="*/ 21073 w 2548"/>
                <a:gd name="T17" fmla="*/ 1 h 441"/>
                <a:gd name="T18" fmla="*/ 22003 w 2548"/>
                <a:gd name="T19" fmla="*/ 9 h 441"/>
                <a:gd name="T20" fmla="*/ 22661 w 2548"/>
                <a:gd name="T21" fmla="*/ 9 h 441"/>
                <a:gd name="T22" fmla="*/ 23597 w 2548"/>
                <a:gd name="T23" fmla="*/ 9 h 441"/>
                <a:gd name="T24" fmla="*/ 24354 w 2548"/>
                <a:gd name="T25" fmla="*/ 9 h 441"/>
                <a:gd name="T26" fmla="*/ 25125 w 2548"/>
                <a:gd name="T27" fmla="*/ 9 h 441"/>
                <a:gd name="T28" fmla="*/ 25492 w 2548"/>
                <a:gd name="T29" fmla="*/ 12 h 441"/>
                <a:gd name="T30" fmla="*/ 25607 w 2548"/>
                <a:gd name="T31" fmla="*/ 15 h 441"/>
                <a:gd name="T32" fmla="*/ 25815 w 2548"/>
                <a:gd name="T33" fmla="*/ 2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48"/>
                <a:gd name="T52" fmla="*/ 0 h 441"/>
                <a:gd name="T53" fmla="*/ 2548 w 2548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48" h="441">
                  <a:moveTo>
                    <a:pt x="0" y="437"/>
                  </a:moveTo>
                  <a:cubicBezTo>
                    <a:pt x="147" y="397"/>
                    <a:pt x="295" y="357"/>
                    <a:pt x="436" y="321"/>
                  </a:cubicBezTo>
                  <a:cubicBezTo>
                    <a:pt x="577" y="285"/>
                    <a:pt x="715" y="251"/>
                    <a:pt x="844" y="221"/>
                  </a:cubicBezTo>
                  <a:cubicBezTo>
                    <a:pt x="973" y="191"/>
                    <a:pt x="1108" y="162"/>
                    <a:pt x="1208" y="141"/>
                  </a:cubicBezTo>
                  <a:cubicBezTo>
                    <a:pt x="1308" y="120"/>
                    <a:pt x="1375" y="107"/>
                    <a:pt x="1444" y="93"/>
                  </a:cubicBezTo>
                  <a:cubicBezTo>
                    <a:pt x="1513" y="79"/>
                    <a:pt x="1568" y="66"/>
                    <a:pt x="1620" y="57"/>
                  </a:cubicBezTo>
                  <a:cubicBezTo>
                    <a:pt x="1672" y="48"/>
                    <a:pt x="1707" y="45"/>
                    <a:pt x="1756" y="37"/>
                  </a:cubicBezTo>
                  <a:cubicBezTo>
                    <a:pt x="1805" y="29"/>
                    <a:pt x="1862" y="15"/>
                    <a:pt x="1916" y="9"/>
                  </a:cubicBezTo>
                  <a:cubicBezTo>
                    <a:pt x="1970" y="3"/>
                    <a:pt x="2037" y="0"/>
                    <a:pt x="2080" y="1"/>
                  </a:cubicBezTo>
                  <a:cubicBezTo>
                    <a:pt x="2123" y="2"/>
                    <a:pt x="2146" y="9"/>
                    <a:pt x="2172" y="13"/>
                  </a:cubicBezTo>
                  <a:cubicBezTo>
                    <a:pt x="2198" y="17"/>
                    <a:pt x="2210" y="18"/>
                    <a:pt x="2236" y="25"/>
                  </a:cubicBezTo>
                  <a:cubicBezTo>
                    <a:pt x="2262" y="32"/>
                    <a:pt x="2300" y="45"/>
                    <a:pt x="2328" y="57"/>
                  </a:cubicBezTo>
                  <a:cubicBezTo>
                    <a:pt x="2356" y="69"/>
                    <a:pt x="2379" y="74"/>
                    <a:pt x="2404" y="97"/>
                  </a:cubicBezTo>
                  <a:cubicBezTo>
                    <a:pt x="2429" y="120"/>
                    <a:pt x="2461" y="161"/>
                    <a:pt x="2480" y="193"/>
                  </a:cubicBezTo>
                  <a:cubicBezTo>
                    <a:pt x="2499" y="225"/>
                    <a:pt x="2508" y="264"/>
                    <a:pt x="2516" y="289"/>
                  </a:cubicBezTo>
                  <a:cubicBezTo>
                    <a:pt x="2524" y="314"/>
                    <a:pt x="2523" y="320"/>
                    <a:pt x="2528" y="345"/>
                  </a:cubicBezTo>
                  <a:cubicBezTo>
                    <a:pt x="2533" y="370"/>
                    <a:pt x="2540" y="405"/>
                    <a:pt x="2548" y="441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2197100" y="2778125"/>
            <a:ext cx="3182938" cy="3055938"/>
            <a:chOff x="1499" y="1750"/>
            <a:chExt cx="2172" cy="1925"/>
          </a:xfrm>
        </p:grpSpPr>
        <p:grpSp>
          <p:nvGrpSpPr>
            <p:cNvPr id="33" name="Group 112"/>
            <p:cNvGrpSpPr>
              <a:grpSpLocks/>
            </p:cNvGrpSpPr>
            <p:nvPr/>
          </p:nvGrpSpPr>
          <p:grpSpPr bwMode="auto">
            <a:xfrm>
              <a:off x="1499" y="1750"/>
              <a:ext cx="1898" cy="1925"/>
              <a:chOff x="1444" y="1482"/>
              <a:chExt cx="1898" cy="1925"/>
            </a:xfrm>
          </p:grpSpPr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1444" y="1585"/>
                <a:ext cx="1898" cy="1822"/>
              </a:xfrm>
              <a:custGeom>
                <a:avLst/>
                <a:gdLst>
                  <a:gd name="T0" fmla="*/ 0 w 1825"/>
                  <a:gd name="T1" fmla="*/ 12 h 1923"/>
                  <a:gd name="T2" fmla="*/ 3651 w 1825"/>
                  <a:gd name="T3" fmla="*/ 9 h 1923"/>
                  <a:gd name="T4" fmla="*/ 6436 w 1825"/>
                  <a:gd name="T5" fmla="*/ 9 h 1923"/>
                  <a:gd name="T6" fmla="*/ 8530 w 1825"/>
                  <a:gd name="T7" fmla="*/ 9 h 1923"/>
                  <a:gd name="T8" fmla="*/ 11185 w 1825"/>
                  <a:gd name="T9" fmla="*/ 9 h 1923"/>
                  <a:gd name="T10" fmla="*/ 12696 w 1825"/>
                  <a:gd name="T11" fmla="*/ 9 h 1923"/>
                  <a:gd name="T12" fmla="*/ 13864 w 1825"/>
                  <a:gd name="T13" fmla="*/ 7 h 1923"/>
                  <a:gd name="T14" fmla="*/ 14996 w 1825"/>
                  <a:gd name="T15" fmla="*/ 7 h 1923"/>
                  <a:gd name="T16" fmla="*/ 16016 w 1825"/>
                  <a:gd name="T17" fmla="*/ 3 h 1923"/>
                  <a:gd name="T18" fmla="*/ 16868 w 1825"/>
                  <a:gd name="T19" fmla="*/ 9 h 1923"/>
                  <a:gd name="T20" fmla="*/ 17472 w 1825"/>
                  <a:gd name="T21" fmla="*/ 9 h 1923"/>
                  <a:gd name="T22" fmla="*/ 17936 w 1825"/>
                  <a:gd name="T23" fmla="*/ 9 h 1923"/>
                  <a:gd name="T24" fmla="*/ 18168 w 1825"/>
                  <a:gd name="T25" fmla="*/ 9 h 1923"/>
                  <a:gd name="T26" fmla="*/ 18383 w 1825"/>
                  <a:gd name="T27" fmla="*/ 9 h 1923"/>
                  <a:gd name="T28" fmla="*/ 18419 w 1825"/>
                  <a:gd name="T29" fmla="*/ 9 h 1923"/>
                  <a:gd name="T30" fmla="*/ 18444 w 1825"/>
                  <a:gd name="T31" fmla="*/ 9 h 1923"/>
                  <a:gd name="T32" fmla="*/ 18444 w 1825"/>
                  <a:gd name="T33" fmla="*/ 16 h 1923"/>
                  <a:gd name="T34" fmla="*/ 18444 w 1825"/>
                  <a:gd name="T35" fmla="*/ 28 h 1923"/>
                  <a:gd name="T36" fmla="*/ 18444 w 1825"/>
                  <a:gd name="T37" fmla="*/ 80 h 19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5"/>
                  <a:gd name="T58" fmla="*/ 0 h 1923"/>
                  <a:gd name="T59" fmla="*/ 1825 w 1825"/>
                  <a:gd name="T60" fmla="*/ 1923 h 19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5" h="1923">
                    <a:moveTo>
                      <a:pt x="0" y="303"/>
                    </a:moveTo>
                    <a:cubicBezTo>
                      <a:pt x="127" y="272"/>
                      <a:pt x="254" y="241"/>
                      <a:pt x="360" y="215"/>
                    </a:cubicBezTo>
                    <a:cubicBezTo>
                      <a:pt x="466" y="189"/>
                      <a:pt x="555" y="165"/>
                      <a:pt x="636" y="147"/>
                    </a:cubicBezTo>
                    <a:cubicBezTo>
                      <a:pt x="717" y="129"/>
                      <a:pt x="766" y="124"/>
                      <a:pt x="844" y="107"/>
                    </a:cubicBezTo>
                    <a:cubicBezTo>
                      <a:pt x="922" y="90"/>
                      <a:pt x="1035" y="62"/>
                      <a:pt x="1104" y="47"/>
                    </a:cubicBezTo>
                    <a:cubicBezTo>
                      <a:pt x="1173" y="32"/>
                      <a:pt x="1211" y="26"/>
                      <a:pt x="1256" y="19"/>
                    </a:cubicBezTo>
                    <a:cubicBezTo>
                      <a:pt x="1301" y="12"/>
                      <a:pt x="1334" y="9"/>
                      <a:pt x="1372" y="7"/>
                    </a:cubicBezTo>
                    <a:cubicBezTo>
                      <a:pt x="1410" y="5"/>
                      <a:pt x="1449" y="8"/>
                      <a:pt x="1484" y="7"/>
                    </a:cubicBezTo>
                    <a:cubicBezTo>
                      <a:pt x="1519" y="6"/>
                      <a:pt x="1553" y="0"/>
                      <a:pt x="1584" y="3"/>
                    </a:cubicBezTo>
                    <a:cubicBezTo>
                      <a:pt x="1615" y="6"/>
                      <a:pt x="1644" y="20"/>
                      <a:pt x="1668" y="27"/>
                    </a:cubicBezTo>
                    <a:cubicBezTo>
                      <a:pt x="1692" y="34"/>
                      <a:pt x="1711" y="38"/>
                      <a:pt x="1728" y="47"/>
                    </a:cubicBezTo>
                    <a:cubicBezTo>
                      <a:pt x="1745" y="56"/>
                      <a:pt x="1761" y="72"/>
                      <a:pt x="1772" y="83"/>
                    </a:cubicBezTo>
                    <a:cubicBezTo>
                      <a:pt x="1783" y="94"/>
                      <a:pt x="1789" y="101"/>
                      <a:pt x="1796" y="111"/>
                    </a:cubicBezTo>
                    <a:cubicBezTo>
                      <a:pt x="1803" y="121"/>
                      <a:pt x="1812" y="132"/>
                      <a:pt x="1816" y="143"/>
                    </a:cubicBezTo>
                    <a:cubicBezTo>
                      <a:pt x="1820" y="154"/>
                      <a:pt x="1819" y="160"/>
                      <a:pt x="1820" y="175"/>
                    </a:cubicBezTo>
                    <a:cubicBezTo>
                      <a:pt x="1821" y="190"/>
                      <a:pt x="1823" y="198"/>
                      <a:pt x="1824" y="231"/>
                    </a:cubicBezTo>
                    <a:cubicBezTo>
                      <a:pt x="1825" y="264"/>
                      <a:pt x="1824" y="298"/>
                      <a:pt x="1824" y="375"/>
                    </a:cubicBezTo>
                    <a:cubicBezTo>
                      <a:pt x="1824" y="452"/>
                      <a:pt x="1824" y="433"/>
                      <a:pt x="1824" y="691"/>
                    </a:cubicBezTo>
                    <a:cubicBezTo>
                      <a:pt x="1824" y="949"/>
                      <a:pt x="1824" y="1436"/>
                      <a:pt x="1824" y="1923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Text Box 114"/>
              <p:cNvSpPr txBox="1">
                <a:spLocks noChangeArrowheads="1"/>
              </p:cNvSpPr>
              <p:nvPr/>
            </p:nvSpPr>
            <p:spPr bwMode="auto">
              <a:xfrm>
                <a:off x="1652" y="1482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13</a:t>
                </a:r>
                <a:r>
                  <a:rPr lang="fr-FR" altLang="fr-FR" sz="2400" b="1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34" name="Group 115"/>
            <p:cNvGrpSpPr>
              <a:grpSpLocks/>
            </p:cNvGrpSpPr>
            <p:nvPr/>
          </p:nvGrpSpPr>
          <p:grpSpPr bwMode="auto">
            <a:xfrm>
              <a:off x="1500" y="1913"/>
              <a:ext cx="2171" cy="1762"/>
              <a:chOff x="1444" y="1641"/>
              <a:chExt cx="2171" cy="1762"/>
            </a:xfrm>
          </p:grpSpPr>
          <p:sp>
            <p:nvSpPr>
              <p:cNvPr id="35" name="Text Box 116"/>
              <p:cNvSpPr txBox="1">
                <a:spLocks noChangeArrowheads="1"/>
              </p:cNvSpPr>
              <p:nvPr/>
            </p:nvSpPr>
            <p:spPr bwMode="auto">
              <a:xfrm>
                <a:off x="1770" y="1857"/>
                <a:ext cx="3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baseline="30000">
                    <a:latin typeface="Times New Roman" pitchFamily="18" charset="0"/>
                  </a:rPr>
                  <a:t>15</a:t>
                </a:r>
                <a:r>
                  <a:rPr lang="fr-FR" altLang="fr-FR" sz="2400" b="1">
                    <a:latin typeface="Times New Roman" pitchFamily="18" charset="0"/>
                  </a:rPr>
                  <a:t>O</a:t>
                </a:r>
              </a:p>
            </p:txBody>
          </p:sp>
          <p:grpSp>
            <p:nvGrpSpPr>
              <p:cNvPr id="36" name="Group 117"/>
              <p:cNvGrpSpPr>
                <a:grpSpLocks/>
              </p:cNvGrpSpPr>
              <p:nvPr/>
            </p:nvGrpSpPr>
            <p:grpSpPr bwMode="auto">
              <a:xfrm>
                <a:off x="1444" y="1641"/>
                <a:ext cx="2171" cy="1762"/>
                <a:chOff x="1388" y="1732"/>
                <a:chExt cx="2088" cy="1860"/>
              </a:xfrm>
            </p:grpSpPr>
            <p:sp>
              <p:nvSpPr>
                <p:cNvPr id="37" name="Freeform 118"/>
                <p:cNvSpPr>
                  <a:spLocks/>
                </p:cNvSpPr>
                <p:nvPr/>
              </p:nvSpPr>
              <p:spPr bwMode="auto">
                <a:xfrm>
                  <a:off x="1388" y="1732"/>
                  <a:ext cx="2088" cy="344"/>
                </a:xfrm>
                <a:custGeom>
                  <a:avLst/>
                  <a:gdLst>
                    <a:gd name="T0" fmla="*/ 0 w 2088"/>
                    <a:gd name="T1" fmla="*/ 344 h 344"/>
                    <a:gd name="T2" fmla="*/ 340 w 2088"/>
                    <a:gd name="T3" fmla="*/ 256 h 344"/>
                    <a:gd name="T4" fmla="*/ 680 w 2088"/>
                    <a:gd name="T5" fmla="*/ 180 h 344"/>
                    <a:gd name="T6" fmla="*/ 864 w 2088"/>
                    <a:gd name="T7" fmla="*/ 136 h 344"/>
                    <a:gd name="T8" fmla="*/ 1140 w 2088"/>
                    <a:gd name="T9" fmla="*/ 84 h 344"/>
                    <a:gd name="T10" fmla="*/ 1340 w 2088"/>
                    <a:gd name="T11" fmla="*/ 52 h 344"/>
                    <a:gd name="T12" fmla="*/ 1512 w 2088"/>
                    <a:gd name="T13" fmla="*/ 24 h 344"/>
                    <a:gd name="T14" fmla="*/ 1700 w 2088"/>
                    <a:gd name="T15" fmla="*/ 4 h 344"/>
                    <a:gd name="T16" fmla="*/ 1808 w 2088"/>
                    <a:gd name="T17" fmla="*/ 4 h 344"/>
                    <a:gd name="T18" fmla="*/ 1900 w 2088"/>
                    <a:gd name="T19" fmla="*/ 28 h 344"/>
                    <a:gd name="T20" fmla="*/ 1992 w 2088"/>
                    <a:gd name="T21" fmla="*/ 76 h 344"/>
                    <a:gd name="T22" fmla="*/ 2044 w 2088"/>
                    <a:gd name="T23" fmla="*/ 116 h 344"/>
                    <a:gd name="T24" fmla="*/ 2060 w 2088"/>
                    <a:gd name="T25" fmla="*/ 148 h 344"/>
                    <a:gd name="T26" fmla="*/ 2088 w 2088"/>
                    <a:gd name="T27" fmla="*/ 212 h 3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8"/>
                    <a:gd name="T43" fmla="*/ 0 h 344"/>
                    <a:gd name="T44" fmla="*/ 2088 w 2088"/>
                    <a:gd name="T45" fmla="*/ 344 h 3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8" h="344">
                      <a:moveTo>
                        <a:pt x="0" y="344"/>
                      </a:moveTo>
                      <a:cubicBezTo>
                        <a:pt x="113" y="313"/>
                        <a:pt x="227" y="283"/>
                        <a:pt x="340" y="256"/>
                      </a:cubicBezTo>
                      <a:cubicBezTo>
                        <a:pt x="453" y="229"/>
                        <a:pt x="593" y="200"/>
                        <a:pt x="680" y="180"/>
                      </a:cubicBezTo>
                      <a:cubicBezTo>
                        <a:pt x="767" y="160"/>
                        <a:pt x="787" y="152"/>
                        <a:pt x="864" y="136"/>
                      </a:cubicBezTo>
                      <a:cubicBezTo>
                        <a:pt x="941" y="120"/>
                        <a:pt x="1061" y="98"/>
                        <a:pt x="1140" y="84"/>
                      </a:cubicBezTo>
                      <a:cubicBezTo>
                        <a:pt x="1219" y="70"/>
                        <a:pt x="1278" y="62"/>
                        <a:pt x="1340" y="52"/>
                      </a:cubicBezTo>
                      <a:cubicBezTo>
                        <a:pt x="1402" y="42"/>
                        <a:pt x="1452" y="32"/>
                        <a:pt x="1512" y="24"/>
                      </a:cubicBezTo>
                      <a:cubicBezTo>
                        <a:pt x="1572" y="16"/>
                        <a:pt x="1651" y="7"/>
                        <a:pt x="1700" y="4"/>
                      </a:cubicBezTo>
                      <a:cubicBezTo>
                        <a:pt x="1749" y="1"/>
                        <a:pt x="1775" y="0"/>
                        <a:pt x="1808" y="4"/>
                      </a:cubicBezTo>
                      <a:cubicBezTo>
                        <a:pt x="1841" y="8"/>
                        <a:pt x="1869" y="16"/>
                        <a:pt x="1900" y="28"/>
                      </a:cubicBezTo>
                      <a:cubicBezTo>
                        <a:pt x="1931" y="40"/>
                        <a:pt x="1968" y="61"/>
                        <a:pt x="1992" y="76"/>
                      </a:cubicBezTo>
                      <a:cubicBezTo>
                        <a:pt x="2016" y="91"/>
                        <a:pt x="2033" y="104"/>
                        <a:pt x="2044" y="116"/>
                      </a:cubicBezTo>
                      <a:cubicBezTo>
                        <a:pt x="2055" y="128"/>
                        <a:pt x="2053" y="132"/>
                        <a:pt x="2060" y="148"/>
                      </a:cubicBezTo>
                      <a:cubicBezTo>
                        <a:pt x="2067" y="164"/>
                        <a:pt x="2077" y="188"/>
                        <a:pt x="2088" y="212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3473" y="1948"/>
                  <a:ext cx="0" cy="16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804703" y="3742829"/>
            <a:ext cx="7797628" cy="923330"/>
          </a:xfrm>
          <a:prstGeom prst="rect">
            <a:avLst/>
          </a:pr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5400" b="1" dirty="0">
                <a:solidFill>
                  <a:srgbClr val="6600FF"/>
                </a:solidFill>
                <a:latin typeface="Symbol" pitchFamily="18" charset="2"/>
              </a:rPr>
              <a:t>n</a:t>
            </a:r>
            <a:r>
              <a:rPr lang="fr-FR" altLang="fr-FR" sz="5400" b="1" baseline="-25000" dirty="0">
                <a:solidFill>
                  <a:srgbClr val="6600FF"/>
                </a:solidFill>
                <a:latin typeface="Comic Sans MS" pitchFamily="66" charset="0"/>
              </a:rPr>
              <a:t>e</a:t>
            </a:r>
            <a:r>
              <a:rPr lang="fr-FR" altLang="fr-FR" sz="5400" b="1" dirty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fr-FR" altLang="fr-FR" sz="5400" b="1" baseline="30000" dirty="0" smtClean="0">
                <a:solidFill>
                  <a:srgbClr val="FF6600"/>
                </a:solidFill>
                <a:latin typeface="Comic Sans MS" pitchFamily="66" charset="0"/>
              </a:rPr>
              <a:t>37</a:t>
            </a:r>
            <a:r>
              <a:rPr lang="fr-FR" altLang="fr-FR" sz="5400" b="1" dirty="0" smtClean="0">
                <a:solidFill>
                  <a:srgbClr val="FF6600"/>
                </a:solidFill>
                <a:latin typeface="Comic Sans MS" pitchFamily="66" charset="0"/>
              </a:rPr>
              <a:t>Cl </a:t>
            </a:r>
            <a:r>
              <a:rPr lang="fr-FR" altLang="fr-FR" sz="5400" b="1" dirty="0">
                <a:solidFill>
                  <a:srgbClr val="FF6600"/>
                </a:solidFill>
                <a:latin typeface="Symbol" pitchFamily="18" charset="2"/>
              </a:rPr>
              <a:t>®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altLang="fr-FR" sz="5400" b="1" baseline="30000" dirty="0" smtClean="0">
                <a:solidFill>
                  <a:srgbClr val="FF6600"/>
                </a:solidFill>
                <a:latin typeface="Comic Sans MS" pitchFamily="66" charset="0"/>
              </a:rPr>
              <a:t>37</a:t>
            </a:r>
            <a:r>
              <a:rPr lang="fr-FR" altLang="fr-FR" sz="5400" b="1" dirty="0" smtClean="0">
                <a:solidFill>
                  <a:srgbClr val="FF6600"/>
                </a:solidFill>
                <a:latin typeface="Comic Sans MS" pitchFamily="66" charset="0"/>
              </a:rPr>
              <a:t>Ar </a:t>
            </a:r>
            <a:r>
              <a:rPr lang="fr-FR" altLang="fr-FR" sz="5400" b="1" dirty="0">
                <a:solidFill>
                  <a:srgbClr val="FF6600"/>
                </a:solidFill>
                <a:latin typeface="Comic Sans MS" pitchFamily="66" charset="0"/>
              </a:rPr>
              <a:t>+ e</a:t>
            </a:r>
            <a:r>
              <a:rPr lang="fr-FR" altLang="fr-FR" sz="5400" b="1" baseline="30000" dirty="0">
                <a:solidFill>
                  <a:srgbClr val="FF6600"/>
                </a:solidFill>
                <a:latin typeface="Comic Sans MS" pitchFamily="66" charset="0"/>
              </a:rPr>
              <a:t>-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95536" y="971957"/>
            <a:ext cx="7938328" cy="4852581"/>
            <a:chOff x="395536" y="971957"/>
            <a:chExt cx="7938328" cy="4852581"/>
          </a:xfrm>
        </p:grpSpPr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3276601" y="971957"/>
              <a:ext cx="5057263" cy="308284"/>
              <a:chOff x="2089" y="421"/>
              <a:chExt cx="3318" cy="205"/>
            </a:xfrm>
          </p:grpSpPr>
          <p:sp>
            <p:nvSpPr>
              <p:cNvPr id="29" name="Line 92"/>
              <p:cNvSpPr>
                <a:spLocks noChangeShapeType="1"/>
              </p:cNvSpPr>
              <p:nvPr/>
            </p:nvSpPr>
            <p:spPr bwMode="auto">
              <a:xfrm flipV="1">
                <a:off x="2928" y="528"/>
                <a:ext cx="2479" cy="7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2089" y="421"/>
                <a:ext cx="85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Davis (Chlore)</a:t>
                </a:r>
                <a:endParaRPr lang="fr-FR" altLang="fr-FR" sz="1800" b="1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25963" y="2625725"/>
              <a:ext cx="3787775" cy="3198813"/>
            </a:xfrm>
            <a:prstGeom prst="rect">
              <a:avLst/>
            </a:prstGeom>
            <a:solidFill>
              <a:srgbClr val="00CC00">
                <a:alpha val="1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95536" y="1033572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1984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1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1695</Words>
  <Application>Microsoft Office PowerPoint</Application>
  <PresentationFormat>Affichage à l'écran (4:3)</PresentationFormat>
  <Paragraphs>334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L’expérience « pionnière » de Davis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vignaud</dc:creator>
  <cp:lastModifiedBy>vignaud</cp:lastModifiedBy>
  <cp:revision>286</cp:revision>
  <dcterms:created xsi:type="dcterms:W3CDTF">2015-05-28T17:35:38Z</dcterms:created>
  <dcterms:modified xsi:type="dcterms:W3CDTF">2019-11-28T15:04:01Z</dcterms:modified>
</cp:coreProperties>
</file>