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8" r:id="rId2"/>
    <p:sldId id="266" r:id="rId3"/>
    <p:sldId id="269" r:id="rId4"/>
    <p:sldId id="267" r:id="rId5"/>
    <p:sldId id="268" r:id="rId6"/>
    <p:sldId id="271" r:id="rId7"/>
    <p:sldId id="258" r:id="rId8"/>
    <p:sldId id="276" r:id="rId9"/>
    <p:sldId id="263" r:id="rId10"/>
    <p:sldId id="277" r:id="rId11"/>
    <p:sldId id="257" r:id="rId12"/>
    <p:sldId id="280" r:id="rId13"/>
    <p:sldId id="281" r:id="rId14"/>
    <p:sldId id="272" r:id="rId15"/>
    <p:sldId id="273" r:id="rId1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50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91" autoAdjust="0"/>
    <p:restoredTop sz="86304" autoAdjust="0"/>
  </p:normalViewPr>
  <p:slideViewPr>
    <p:cSldViewPr snapToGrid="0" snapToObjects="1">
      <p:cViewPr>
        <p:scale>
          <a:sx n="63" d="100"/>
          <a:sy n="63" d="100"/>
        </p:scale>
        <p:origin x="-496" y="3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672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81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831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478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868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4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926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066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59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626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332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8AE95-2DEA-AB40-A02A-F86D2FB134D6}" type="datetimeFigureOut">
              <a:rPr lang="fr-FR" smtClean="0"/>
              <a:t>28/11/19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BC179-19C1-1948-ADF6-C792D6D484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25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i.adsabs.harvard.edu/%23search/q=author:%22Glashow,+S.+L.%22&amp;sort=date%20desc,%20bibcode%20desc" TargetMode="External"/><Relationship Id="rId4" Type="http://schemas.openxmlformats.org/officeDocument/2006/relationships/hyperlink" Target="https://ui.adsabs.harvard.edu/%23search/q=author:%22Sarid,+Uri%22&amp;sort=date%20desc,%20bibcode%20desc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ui.adsabs.harvard.edu/%23search/q=author:%22de+R%C3%BAjula,+A.%22&amp;sort=date%20desc,%20bibcode%20des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i.adsabs.harvard.edu/%23search/q=author:%22Glashow,+S.+L.%22&amp;sort=date%20desc,%20bibcode%20desc" TargetMode="External"/><Relationship Id="rId4" Type="http://schemas.openxmlformats.org/officeDocument/2006/relationships/hyperlink" Target="https://ui.adsabs.harvard.edu/%23search/q=author:%22Sarid,+Uri%22&amp;sort=date%20desc,%20bibcode%20desc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ui.adsabs.harvard.edu/%23search/q=author:%22de+R%C3%BAjula,+A.%22&amp;sort=date%20desc,%20bibcode%20des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i.adsabs.harvard.edu/%23search/q=author:%22Glashow,+S.+L.%22&amp;sort=date%20desc,%20bibcode%20desc" TargetMode="External"/><Relationship Id="rId4" Type="http://schemas.openxmlformats.org/officeDocument/2006/relationships/hyperlink" Target="https://ui.adsabs.harvard.edu/%23search/q=author:%22Sarid,+Uri%22&amp;sort=date%20desc,%20bibcode%20desc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ui.adsabs.harvard.edu/%23search/q=author:%22de+R%C3%BAjula,+A.%22&amp;sort=date%20desc,%20bibcode%20desc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9170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678546" y="2257447"/>
            <a:ext cx="526328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    </a:t>
            </a:r>
            <a:r>
              <a:rPr lang="fr-FR" sz="2800" b="1" dirty="0" smtClean="0"/>
              <a:t>     		 07/11/2019</a:t>
            </a:r>
            <a:endParaRPr lang="fr-FR" sz="2400" dirty="0" smtClean="0">
              <a:solidFill>
                <a:srgbClr val="D50B10"/>
              </a:solidFill>
            </a:endParaRPr>
          </a:p>
          <a:p>
            <a:r>
              <a:rPr lang="fr-FR" sz="2400" dirty="0" smtClean="0">
                <a:solidFill>
                  <a:srgbClr val="D50B10"/>
                </a:solidFill>
              </a:rPr>
              <a:t>(Anniversaire de la révolution d’octobre)</a:t>
            </a:r>
            <a:endParaRPr lang="fr-FR" sz="2400" dirty="0">
              <a:solidFill>
                <a:srgbClr val="D50B10"/>
              </a:solidFill>
            </a:endParaRPr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653" y="813731"/>
            <a:ext cx="4414519" cy="1363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4470"/>
            <a:ext cx="9144000" cy="18543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5483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652" y="1162283"/>
            <a:ext cx="7428981" cy="494545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0488" y="1382677"/>
            <a:ext cx="794191" cy="88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509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80" y="147408"/>
            <a:ext cx="4102100" cy="5918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306454" y="1005595"/>
            <a:ext cx="3643529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Merci</a:t>
            </a:r>
          </a:p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Michel</a:t>
            </a:r>
          </a:p>
          <a:p>
            <a:pPr algn="ctr"/>
            <a:endParaRPr lang="fr-FR" sz="54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Et Bravo !</a:t>
            </a:r>
            <a:endParaRPr lang="fr-F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3635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326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824" y="531551"/>
            <a:ext cx="4046668" cy="136309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2479388" y="2076044"/>
            <a:ext cx="538891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 		</a:t>
            </a:r>
            <a:r>
              <a:rPr lang="fr-FR" sz="2800" b="1" dirty="0" smtClean="0"/>
              <a:t>07/11/2019</a:t>
            </a:r>
          </a:p>
          <a:p>
            <a:endParaRPr lang="fr-FR" dirty="0"/>
          </a:p>
          <a:p>
            <a:r>
              <a:rPr lang="fr-FR" sz="2400" b="1" dirty="0" smtClean="0">
                <a:solidFill>
                  <a:srgbClr val="D50B10"/>
                </a:solidFill>
              </a:rPr>
              <a:t>(Anniversaire de la révolution d’octobre)</a:t>
            </a:r>
            <a:endParaRPr lang="fr-FR" sz="2400" b="1" dirty="0">
              <a:solidFill>
                <a:srgbClr val="D50B10"/>
              </a:solidFill>
            </a:endParaRPr>
          </a:p>
        </p:txBody>
      </p:sp>
      <p:pic>
        <p:nvPicPr>
          <p:cNvPr id="6" name="Imag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59" y="3728818"/>
            <a:ext cx="7619580" cy="1713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2976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788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6097" y="355259"/>
            <a:ext cx="8229600" cy="2567325"/>
          </a:xfrm>
        </p:spPr>
        <p:txBody>
          <a:bodyPr>
            <a:normAutofit/>
          </a:bodyPr>
          <a:lstStyle/>
          <a:p>
            <a:r>
              <a:rPr lang="fr-FR" dirty="0" smtClean="0"/>
              <a:t>L’enseignement de Michel Spiro</a:t>
            </a:r>
            <a:br>
              <a:rPr lang="fr-FR" dirty="0" smtClean="0"/>
            </a:br>
            <a:r>
              <a:rPr lang="fr-FR" dirty="0" smtClean="0"/>
              <a:t>à</a:t>
            </a:r>
            <a:br>
              <a:rPr lang="fr-FR" dirty="0" smtClean="0"/>
            </a:br>
            <a:r>
              <a:rPr lang="fr-FR" dirty="0" smtClean="0"/>
              <a:t>L’École Polytechnique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8847" y="3003166"/>
            <a:ext cx="3329857" cy="3854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428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65568" y="295918"/>
            <a:ext cx="87739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Charged dark matter </a:t>
            </a:r>
            <a:r>
              <a:rPr lang="fr-FR" sz="2800" b="1" dirty="0" smtClean="0"/>
              <a:t>  </a:t>
            </a:r>
            <a:r>
              <a:rPr lang="fr-FR" sz="2400" dirty="0" err="1"/>
              <a:t>Nuclear</a:t>
            </a:r>
            <a:r>
              <a:rPr lang="fr-FR" sz="2400" dirty="0"/>
              <a:t> </a:t>
            </a:r>
            <a:r>
              <a:rPr lang="fr-FR" sz="2400" dirty="0" err="1"/>
              <a:t>Physics</a:t>
            </a:r>
            <a:r>
              <a:rPr lang="fr-FR" sz="2400" dirty="0"/>
              <a:t> </a:t>
            </a:r>
            <a:r>
              <a:rPr lang="fr-FR" sz="2400" dirty="0" smtClean="0"/>
              <a:t>B     </a:t>
            </a:r>
            <a:r>
              <a:rPr lang="en-US" sz="2400" dirty="0" smtClean="0"/>
              <a:t>March </a:t>
            </a:r>
            <a:r>
              <a:rPr lang="en-US" sz="2400" dirty="0"/>
              <a:t>1990</a:t>
            </a:r>
            <a:endParaRPr lang="fr-FR" sz="2400" b="1" dirty="0"/>
          </a:p>
          <a:p>
            <a:r>
              <a:rPr lang="fr-FR" sz="2000" dirty="0">
                <a:hlinkClick r:id="rId2"/>
              </a:rPr>
              <a:t>de Rújula, A.</a:t>
            </a:r>
            <a:r>
              <a:rPr lang="fr-FR" sz="2000" dirty="0" smtClean="0"/>
              <a:t>; </a:t>
            </a:r>
            <a:r>
              <a:rPr lang="fr-FR" sz="2000" dirty="0" smtClean="0">
                <a:hlinkClick r:id="rId3"/>
              </a:rPr>
              <a:t>Glashow</a:t>
            </a:r>
            <a:r>
              <a:rPr lang="fr-FR" sz="2000" dirty="0">
                <a:hlinkClick r:id="rId3"/>
              </a:rPr>
              <a:t>, S. L.</a:t>
            </a:r>
            <a:r>
              <a:rPr lang="fr-FR" sz="2000" dirty="0" smtClean="0"/>
              <a:t>; </a:t>
            </a:r>
            <a:r>
              <a:rPr lang="fr-FR" sz="2000" dirty="0" smtClean="0">
                <a:hlinkClick r:id="rId4"/>
              </a:rPr>
              <a:t>Sarid</a:t>
            </a:r>
            <a:r>
              <a:rPr lang="fr-FR" sz="2000" dirty="0">
                <a:hlinkClick r:id="rId4"/>
              </a:rPr>
              <a:t>, </a:t>
            </a:r>
            <a:r>
              <a:rPr lang="fr-FR" sz="2000" dirty="0" smtClean="0">
                <a:hlinkClick r:id="rId4"/>
              </a:rPr>
              <a:t>Uri</a:t>
            </a:r>
            <a:endParaRPr lang="fr-FR" sz="2000" dirty="0" smtClean="0"/>
          </a:p>
          <a:p>
            <a:endParaRPr lang="fr-FR" dirty="0"/>
          </a:p>
          <a:p>
            <a:r>
              <a:rPr lang="fr-FR" dirty="0" err="1" smtClean="0"/>
              <a:t>CHAMP's</a:t>
            </a:r>
            <a:r>
              <a:rPr lang="fr-FR" dirty="0"/>
              <a:t>, charged massive </a:t>
            </a:r>
            <a:r>
              <a:rPr lang="fr-FR" dirty="0" err="1" smtClean="0"/>
              <a:t>particles</a:t>
            </a:r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dirty="0" err="1"/>
              <a:t>that</a:t>
            </a:r>
            <a:r>
              <a:rPr lang="fr-FR" dirty="0"/>
              <a:t> survive annihilation in the </a:t>
            </a:r>
            <a:r>
              <a:rPr lang="fr-FR" dirty="0" err="1"/>
              <a:t>early</a:t>
            </a:r>
            <a:r>
              <a:rPr lang="fr-FR" dirty="0"/>
              <a:t> </a:t>
            </a:r>
            <a:r>
              <a:rPr lang="fr-FR" dirty="0" err="1" smtClean="0"/>
              <a:t>Universe</a:t>
            </a:r>
            <a:r>
              <a:rPr lang="fr-FR" dirty="0" smtClean="0"/>
              <a:t>. </a:t>
            </a:r>
            <a:r>
              <a:rPr lang="fr-FR" dirty="0" err="1"/>
              <a:t>We</a:t>
            </a:r>
            <a:r>
              <a:rPr lang="fr-FR" dirty="0"/>
              <a:t> show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dirty="0" err="1"/>
              <a:t>window</a:t>
            </a:r>
            <a:r>
              <a:rPr lang="fr-FR" dirty="0"/>
              <a:t>  </a:t>
            </a:r>
            <a:r>
              <a:rPr lang="fr-FR" dirty="0" smtClean="0"/>
              <a:t>of </a:t>
            </a:r>
            <a:r>
              <a:rPr lang="fr-FR" dirty="0" err="1"/>
              <a:t>allowed</a:t>
            </a:r>
            <a:r>
              <a:rPr lang="fr-FR" dirty="0"/>
              <a:t> champ mass </a:t>
            </a:r>
            <a:r>
              <a:rPr lang="fr-FR" dirty="0" err="1"/>
              <a:t>extends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b="1" dirty="0">
                <a:solidFill>
                  <a:srgbClr val="000090"/>
                </a:solidFill>
              </a:rPr>
              <a:t>20 to 1000 </a:t>
            </a:r>
            <a:r>
              <a:rPr lang="fr-FR" b="1" dirty="0" err="1">
                <a:solidFill>
                  <a:srgbClr val="000090"/>
                </a:solidFill>
              </a:rPr>
              <a:t>TeV</a:t>
            </a:r>
            <a:r>
              <a:rPr lang="fr-FR" dirty="0"/>
              <a:t>. Champs of charge + 1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 smtClean="0"/>
              <a:t>now</a:t>
            </a:r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dirty="0" err="1"/>
              <a:t>appear</a:t>
            </a:r>
            <a:r>
              <a:rPr lang="fr-FR" dirty="0"/>
              <a:t> as </a:t>
            </a:r>
            <a:r>
              <a:rPr lang="fr-FR" dirty="0" err="1"/>
              <a:t>super-heavy</a:t>
            </a:r>
            <a:r>
              <a:rPr lang="fr-FR" dirty="0"/>
              <a:t> isotopes of hydrogen.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7145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65568" y="295918"/>
            <a:ext cx="87739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Charged dark matter </a:t>
            </a:r>
            <a:r>
              <a:rPr lang="fr-FR" sz="2800" b="1" dirty="0" smtClean="0"/>
              <a:t>  </a:t>
            </a:r>
            <a:r>
              <a:rPr lang="fr-FR" sz="2400" dirty="0" err="1"/>
              <a:t>Nuclear</a:t>
            </a:r>
            <a:r>
              <a:rPr lang="fr-FR" sz="2400" dirty="0"/>
              <a:t> </a:t>
            </a:r>
            <a:r>
              <a:rPr lang="fr-FR" sz="2400" dirty="0" err="1"/>
              <a:t>Physics</a:t>
            </a:r>
            <a:r>
              <a:rPr lang="fr-FR" sz="2400" dirty="0"/>
              <a:t> </a:t>
            </a:r>
            <a:r>
              <a:rPr lang="fr-FR" sz="2400" dirty="0" smtClean="0"/>
              <a:t>B     </a:t>
            </a:r>
            <a:r>
              <a:rPr lang="en-US" sz="2400" dirty="0" smtClean="0"/>
              <a:t>March </a:t>
            </a:r>
            <a:r>
              <a:rPr lang="en-US" sz="2400" dirty="0"/>
              <a:t>1990</a:t>
            </a:r>
            <a:endParaRPr lang="fr-FR" sz="2400" b="1" dirty="0"/>
          </a:p>
          <a:p>
            <a:r>
              <a:rPr lang="fr-FR" sz="2000" dirty="0">
                <a:hlinkClick r:id="rId2"/>
              </a:rPr>
              <a:t>de Rújula, A.</a:t>
            </a:r>
            <a:r>
              <a:rPr lang="fr-FR" sz="2000" dirty="0" smtClean="0"/>
              <a:t>; </a:t>
            </a:r>
            <a:r>
              <a:rPr lang="fr-FR" sz="2000" dirty="0" smtClean="0">
                <a:hlinkClick r:id="rId3"/>
              </a:rPr>
              <a:t>Glashow</a:t>
            </a:r>
            <a:r>
              <a:rPr lang="fr-FR" sz="2000" dirty="0">
                <a:hlinkClick r:id="rId3"/>
              </a:rPr>
              <a:t>, S. L.</a:t>
            </a:r>
            <a:r>
              <a:rPr lang="fr-FR" sz="2000" dirty="0" smtClean="0"/>
              <a:t>; </a:t>
            </a:r>
            <a:r>
              <a:rPr lang="fr-FR" sz="2000" dirty="0" smtClean="0">
                <a:hlinkClick r:id="rId4"/>
              </a:rPr>
              <a:t>Sarid</a:t>
            </a:r>
            <a:r>
              <a:rPr lang="fr-FR" sz="2000" dirty="0">
                <a:hlinkClick r:id="rId4"/>
              </a:rPr>
              <a:t>, </a:t>
            </a:r>
            <a:r>
              <a:rPr lang="fr-FR" sz="2000" dirty="0" smtClean="0">
                <a:hlinkClick r:id="rId4"/>
              </a:rPr>
              <a:t>Uri</a:t>
            </a:r>
            <a:endParaRPr lang="fr-FR" sz="2000" dirty="0" smtClean="0"/>
          </a:p>
          <a:p>
            <a:endParaRPr lang="fr-FR" dirty="0"/>
          </a:p>
          <a:p>
            <a:r>
              <a:rPr lang="fr-FR" dirty="0" err="1" smtClean="0"/>
              <a:t>CHAMP's</a:t>
            </a:r>
            <a:r>
              <a:rPr lang="fr-FR" dirty="0"/>
              <a:t>, charged massive </a:t>
            </a:r>
            <a:r>
              <a:rPr lang="fr-FR" dirty="0" err="1" smtClean="0"/>
              <a:t>particles</a:t>
            </a:r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dirty="0" err="1"/>
              <a:t>that</a:t>
            </a:r>
            <a:r>
              <a:rPr lang="fr-FR" dirty="0"/>
              <a:t> survive annihilation in the </a:t>
            </a:r>
            <a:r>
              <a:rPr lang="fr-FR" dirty="0" err="1"/>
              <a:t>early</a:t>
            </a:r>
            <a:r>
              <a:rPr lang="fr-FR" dirty="0"/>
              <a:t> </a:t>
            </a:r>
            <a:r>
              <a:rPr lang="fr-FR" dirty="0" err="1" smtClean="0"/>
              <a:t>Universe</a:t>
            </a:r>
            <a:r>
              <a:rPr lang="fr-FR" dirty="0" smtClean="0"/>
              <a:t>. </a:t>
            </a:r>
            <a:r>
              <a:rPr lang="fr-FR" dirty="0" err="1"/>
              <a:t>We</a:t>
            </a:r>
            <a:r>
              <a:rPr lang="fr-FR" dirty="0"/>
              <a:t> show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dirty="0" err="1"/>
              <a:t>window</a:t>
            </a:r>
            <a:r>
              <a:rPr lang="fr-FR" dirty="0"/>
              <a:t>  </a:t>
            </a:r>
            <a:r>
              <a:rPr lang="fr-FR" dirty="0" smtClean="0"/>
              <a:t>of </a:t>
            </a:r>
            <a:r>
              <a:rPr lang="fr-FR" dirty="0" err="1"/>
              <a:t>allowed</a:t>
            </a:r>
            <a:r>
              <a:rPr lang="fr-FR" dirty="0"/>
              <a:t> champ mass </a:t>
            </a:r>
            <a:r>
              <a:rPr lang="fr-FR" dirty="0" err="1"/>
              <a:t>extends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b="1" dirty="0">
                <a:solidFill>
                  <a:srgbClr val="000090"/>
                </a:solidFill>
              </a:rPr>
              <a:t>20 to 1000 </a:t>
            </a:r>
            <a:r>
              <a:rPr lang="fr-FR" b="1" dirty="0" err="1">
                <a:solidFill>
                  <a:srgbClr val="000090"/>
                </a:solidFill>
              </a:rPr>
              <a:t>TeV</a:t>
            </a:r>
            <a:r>
              <a:rPr lang="fr-FR" dirty="0"/>
              <a:t>. Champs of charge + 1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 smtClean="0"/>
              <a:t>now</a:t>
            </a:r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dirty="0" err="1"/>
              <a:t>appear</a:t>
            </a:r>
            <a:r>
              <a:rPr lang="fr-FR" dirty="0"/>
              <a:t> as </a:t>
            </a:r>
            <a:r>
              <a:rPr lang="fr-FR" dirty="0" err="1"/>
              <a:t>super-heavy</a:t>
            </a:r>
            <a:r>
              <a:rPr lang="fr-FR" dirty="0"/>
              <a:t> isotopes of hydrogen.</a:t>
            </a:r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97883" y="2511909"/>
            <a:ext cx="8312367" cy="1477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Is there room for </a:t>
            </a:r>
            <a:r>
              <a:rPr lang="fr-FR" sz="2800" b="1" dirty="0" err="1"/>
              <a:t>changed</a:t>
            </a:r>
            <a:r>
              <a:rPr lang="fr-FR" sz="2800" b="1" dirty="0"/>
              <a:t> dark matter</a:t>
            </a:r>
            <a:r>
              <a:rPr lang="fr-FR" sz="2800" b="1" dirty="0" smtClean="0"/>
              <a:t>? </a:t>
            </a:r>
            <a:r>
              <a:rPr lang="fr-FR" sz="2400" dirty="0" err="1" smtClean="0"/>
              <a:t>Physics</a:t>
            </a:r>
            <a:r>
              <a:rPr lang="fr-FR" sz="2400" dirty="0" smtClean="0"/>
              <a:t> </a:t>
            </a:r>
            <a:r>
              <a:rPr lang="fr-FR" sz="2400" dirty="0" err="1" smtClean="0"/>
              <a:t>Letters</a:t>
            </a:r>
            <a:r>
              <a:rPr lang="fr-FR" sz="2400" dirty="0" smtClean="0"/>
              <a:t> B,</a:t>
            </a:r>
          </a:p>
          <a:p>
            <a:r>
              <a:rPr lang="fr-FR" sz="2400" dirty="0" smtClean="0"/>
              <a:t> 11 </a:t>
            </a:r>
            <a:r>
              <a:rPr lang="fr-FR" sz="2400" dirty="0" err="1"/>
              <a:t>January</a:t>
            </a:r>
            <a:r>
              <a:rPr lang="fr-FR" sz="2400" dirty="0"/>
              <a:t> </a:t>
            </a:r>
            <a:r>
              <a:rPr lang="fr-FR" sz="2400" dirty="0" smtClean="0"/>
              <a:t>1990</a:t>
            </a:r>
          </a:p>
          <a:p>
            <a:r>
              <a:rPr lang="fr-FR" sz="2000" dirty="0" err="1" smtClean="0">
                <a:solidFill>
                  <a:srgbClr val="0000FF"/>
                </a:solidFill>
              </a:rPr>
              <a:t>J.L.Basdevant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  <a:r>
              <a:rPr lang="fr-FR" sz="2000" baseline="30000" dirty="0" smtClean="0">
                <a:solidFill>
                  <a:srgbClr val="0000FF"/>
                </a:solidFill>
              </a:rPr>
              <a:t> </a:t>
            </a:r>
            <a:r>
              <a:rPr lang="fr-FR" sz="2000" dirty="0" smtClean="0">
                <a:solidFill>
                  <a:srgbClr val="0000FF"/>
                </a:solidFill>
              </a:rPr>
              <a:t> </a:t>
            </a:r>
            <a:r>
              <a:rPr lang="fr-FR" sz="2000" dirty="0" err="1" smtClean="0">
                <a:solidFill>
                  <a:srgbClr val="0000FF"/>
                </a:solidFill>
              </a:rPr>
              <a:t>R.Mochkovitch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  <a:r>
              <a:rPr lang="fr-FR" sz="2000" baseline="30000" dirty="0" smtClean="0">
                <a:solidFill>
                  <a:srgbClr val="0000FF"/>
                </a:solidFill>
              </a:rPr>
              <a:t> </a:t>
            </a:r>
            <a:r>
              <a:rPr lang="fr-FR" sz="2000" dirty="0" smtClean="0">
                <a:solidFill>
                  <a:srgbClr val="0000FF"/>
                </a:solidFill>
              </a:rPr>
              <a:t> </a:t>
            </a:r>
            <a:r>
              <a:rPr lang="fr-FR" sz="2000" dirty="0" err="1" smtClean="0">
                <a:solidFill>
                  <a:srgbClr val="0000FF"/>
                </a:solidFill>
              </a:rPr>
              <a:t>J.Rich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  <a:r>
              <a:rPr lang="fr-FR" sz="2000" baseline="30000" dirty="0" smtClean="0">
                <a:solidFill>
                  <a:srgbClr val="0000FF"/>
                </a:solidFill>
              </a:rPr>
              <a:t> </a:t>
            </a:r>
            <a:r>
              <a:rPr lang="fr-FR" sz="2000" dirty="0" smtClean="0">
                <a:solidFill>
                  <a:srgbClr val="0000FF"/>
                </a:solidFill>
              </a:rPr>
              <a:t>  </a:t>
            </a:r>
            <a:r>
              <a:rPr lang="fr-FR" sz="2000" dirty="0" err="1" smtClean="0">
                <a:solidFill>
                  <a:srgbClr val="0000FF"/>
                </a:solidFill>
              </a:rPr>
              <a:t>M.Spiro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  <a:r>
              <a:rPr lang="fr-FR" sz="2000" baseline="30000" dirty="0" smtClean="0">
                <a:solidFill>
                  <a:srgbClr val="0000FF"/>
                </a:solidFill>
              </a:rPr>
              <a:t> </a:t>
            </a:r>
            <a:r>
              <a:rPr lang="fr-FR" sz="2000" dirty="0" smtClean="0">
                <a:solidFill>
                  <a:srgbClr val="0000FF"/>
                </a:solidFill>
              </a:rPr>
              <a:t>  </a:t>
            </a:r>
            <a:r>
              <a:rPr lang="fr-FR" sz="2000" dirty="0" err="1" smtClean="0">
                <a:solidFill>
                  <a:srgbClr val="0000FF"/>
                </a:solidFill>
              </a:rPr>
              <a:t>A.Vidal</a:t>
            </a:r>
            <a:r>
              <a:rPr lang="fr-FR" sz="2000" dirty="0" err="1">
                <a:solidFill>
                  <a:srgbClr val="0000FF"/>
                </a:solidFill>
              </a:rPr>
              <a:t>-</a:t>
            </a:r>
            <a:r>
              <a:rPr lang="fr-FR" sz="2000" dirty="0" err="1" smtClean="0">
                <a:solidFill>
                  <a:srgbClr val="0000FF"/>
                </a:solidFill>
              </a:rPr>
              <a:t>Madjar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  <a:endParaRPr lang="fr-FR" sz="2000" dirty="0">
              <a:solidFill>
                <a:srgbClr val="0000FF"/>
              </a:solidFill>
            </a:endParaRPr>
          </a:p>
          <a:p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2155676" y="4028803"/>
            <a:ext cx="4293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0000FF"/>
                </a:solidFill>
              </a:rPr>
              <a:t>Z !   </a:t>
            </a:r>
            <a:r>
              <a:rPr lang="fr-FR" b="1" dirty="0" err="1">
                <a:solidFill>
                  <a:srgbClr val="0000FF"/>
                </a:solidFill>
              </a:rPr>
              <a:t>Misprints</a:t>
            </a:r>
            <a:r>
              <a:rPr lang="fr-FR" b="1" dirty="0">
                <a:solidFill>
                  <a:srgbClr val="0000FF"/>
                </a:solidFill>
              </a:rPr>
              <a:t>            </a:t>
            </a:r>
            <a:r>
              <a:rPr lang="fr-FR" b="1" dirty="0" smtClean="0"/>
              <a:t>charged</a:t>
            </a:r>
            <a:r>
              <a:rPr lang="fr-FR" dirty="0" smtClean="0"/>
              <a:t>  </a:t>
            </a:r>
            <a:r>
              <a:rPr lang="fr-FR" b="1" dirty="0" smtClean="0">
                <a:solidFill>
                  <a:srgbClr val="008000"/>
                </a:solidFill>
              </a:rPr>
              <a:t> </a:t>
            </a:r>
            <a:r>
              <a:rPr lang="fr-FR" b="1" dirty="0">
                <a:solidFill>
                  <a:srgbClr val="008000"/>
                </a:solidFill>
              </a:rPr>
              <a:t>&lt;=&gt;  </a:t>
            </a:r>
            <a:r>
              <a:rPr lang="fr-FR" b="1" dirty="0" err="1" smtClean="0">
                <a:solidFill>
                  <a:srgbClr val="FF6600"/>
                </a:solidFill>
              </a:rPr>
              <a:t>changed</a:t>
            </a:r>
            <a:endParaRPr lang="fr-FR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45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65568" y="295918"/>
            <a:ext cx="87739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Charged dark matter </a:t>
            </a:r>
            <a:r>
              <a:rPr lang="fr-FR" sz="2800" b="1" dirty="0" smtClean="0"/>
              <a:t>  </a:t>
            </a:r>
            <a:r>
              <a:rPr lang="fr-FR" sz="2400" dirty="0" err="1"/>
              <a:t>Nuclear</a:t>
            </a:r>
            <a:r>
              <a:rPr lang="fr-FR" sz="2400" dirty="0"/>
              <a:t> </a:t>
            </a:r>
            <a:r>
              <a:rPr lang="fr-FR" sz="2400" dirty="0" err="1"/>
              <a:t>Physics</a:t>
            </a:r>
            <a:r>
              <a:rPr lang="fr-FR" sz="2400" dirty="0"/>
              <a:t> </a:t>
            </a:r>
            <a:r>
              <a:rPr lang="fr-FR" sz="2400" dirty="0" smtClean="0"/>
              <a:t>B     </a:t>
            </a:r>
            <a:r>
              <a:rPr lang="en-US" sz="2400" dirty="0" smtClean="0"/>
              <a:t>March </a:t>
            </a:r>
            <a:r>
              <a:rPr lang="en-US" sz="2400" dirty="0"/>
              <a:t>1990</a:t>
            </a:r>
            <a:endParaRPr lang="fr-FR" sz="2400" b="1" dirty="0"/>
          </a:p>
          <a:p>
            <a:r>
              <a:rPr lang="fr-FR" sz="2000" dirty="0">
                <a:hlinkClick r:id="rId2"/>
              </a:rPr>
              <a:t>de Rújula, A.</a:t>
            </a:r>
            <a:r>
              <a:rPr lang="fr-FR" sz="2000" dirty="0" smtClean="0"/>
              <a:t>; </a:t>
            </a:r>
            <a:r>
              <a:rPr lang="fr-FR" sz="2000" dirty="0" smtClean="0">
                <a:hlinkClick r:id="rId3"/>
              </a:rPr>
              <a:t>Glashow</a:t>
            </a:r>
            <a:r>
              <a:rPr lang="fr-FR" sz="2000" dirty="0">
                <a:hlinkClick r:id="rId3"/>
              </a:rPr>
              <a:t>, S. L.</a:t>
            </a:r>
            <a:r>
              <a:rPr lang="fr-FR" sz="2000" dirty="0" smtClean="0"/>
              <a:t>; </a:t>
            </a:r>
            <a:r>
              <a:rPr lang="fr-FR" sz="2000" dirty="0" smtClean="0">
                <a:hlinkClick r:id="rId4"/>
              </a:rPr>
              <a:t>Sarid</a:t>
            </a:r>
            <a:r>
              <a:rPr lang="fr-FR" sz="2000" dirty="0">
                <a:hlinkClick r:id="rId4"/>
              </a:rPr>
              <a:t>, </a:t>
            </a:r>
            <a:r>
              <a:rPr lang="fr-FR" sz="2000" dirty="0" smtClean="0">
                <a:hlinkClick r:id="rId4"/>
              </a:rPr>
              <a:t>Uri</a:t>
            </a:r>
            <a:endParaRPr lang="fr-FR" sz="2000" dirty="0" smtClean="0"/>
          </a:p>
          <a:p>
            <a:endParaRPr lang="fr-FR" dirty="0"/>
          </a:p>
          <a:p>
            <a:r>
              <a:rPr lang="fr-FR" dirty="0" err="1" smtClean="0"/>
              <a:t>CHAMP's</a:t>
            </a:r>
            <a:r>
              <a:rPr lang="fr-FR" dirty="0"/>
              <a:t>, charged massive </a:t>
            </a:r>
            <a:r>
              <a:rPr lang="fr-FR" dirty="0" err="1" smtClean="0"/>
              <a:t>particles</a:t>
            </a:r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dirty="0" err="1"/>
              <a:t>that</a:t>
            </a:r>
            <a:r>
              <a:rPr lang="fr-FR" dirty="0"/>
              <a:t> survive annihilation in the </a:t>
            </a:r>
            <a:r>
              <a:rPr lang="fr-FR" dirty="0" err="1"/>
              <a:t>early</a:t>
            </a:r>
            <a:r>
              <a:rPr lang="fr-FR" dirty="0"/>
              <a:t> </a:t>
            </a:r>
            <a:r>
              <a:rPr lang="fr-FR" dirty="0" err="1" smtClean="0"/>
              <a:t>Universe</a:t>
            </a:r>
            <a:r>
              <a:rPr lang="fr-FR" dirty="0" smtClean="0"/>
              <a:t>. </a:t>
            </a:r>
            <a:r>
              <a:rPr lang="fr-FR" dirty="0" err="1"/>
              <a:t>We</a:t>
            </a:r>
            <a:r>
              <a:rPr lang="fr-FR" dirty="0"/>
              <a:t> show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dirty="0" err="1"/>
              <a:t>window</a:t>
            </a:r>
            <a:r>
              <a:rPr lang="fr-FR" dirty="0"/>
              <a:t>  </a:t>
            </a:r>
            <a:r>
              <a:rPr lang="fr-FR" dirty="0" smtClean="0"/>
              <a:t>of </a:t>
            </a:r>
            <a:r>
              <a:rPr lang="fr-FR" dirty="0" err="1"/>
              <a:t>allowed</a:t>
            </a:r>
            <a:r>
              <a:rPr lang="fr-FR" dirty="0"/>
              <a:t> champ mass </a:t>
            </a:r>
            <a:r>
              <a:rPr lang="fr-FR" dirty="0" err="1"/>
              <a:t>extends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b="1" dirty="0">
                <a:solidFill>
                  <a:srgbClr val="000090"/>
                </a:solidFill>
              </a:rPr>
              <a:t>20 to 1000 </a:t>
            </a:r>
            <a:r>
              <a:rPr lang="fr-FR" b="1" dirty="0" err="1">
                <a:solidFill>
                  <a:srgbClr val="000090"/>
                </a:solidFill>
              </a:rPr>
              <a:t>TeV</a:t>
            </a:r>
            <a:r>
              <a:rPr lang="fr-FR" dirty="0"/>
              <a:t>. Champs of charge + 1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 smtClean="0"/>
              <a:t>now</a:t>
            </a:r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dirty="0" err="1"/>
              <a:t>appear</a:t>
            </a:r>
            <a:r>
              <a:rPr lang="fr-FR" dirty="0"/>
              <a:t> as </a:t>
            </a:r>
            <a:r>
              <a:rPr lang="fr-FR" dirty="0" err="1"/>
              <a:t>super-heavy</a:t>
            </a:r>
            <a:r>
              <a:rPr lang="fr-FR" dirty="0"/>
              <a:t> isotopes of hydrogen.</a:t>
            </a:r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97883" y="2511909"/>
            <a:ext cx="8312367" cy="1477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Is there room for </a:t>
            </a:r>
            <a:r>
              <a:rPr lang="fr-FR" sz="2800" b="1" dirty="0" err="1"/>
              <a:t>changed</a:t>
            </a:r>
            <a:r>
              <a:rPr lang="fr-FR" sz="2800" b="1" dirty="0"/>
              <a:t> dark matter</a:t>
            </a:r>
            <a:r>
              <a:rPr lang="fr-FR" sz="2800" b="1" dirty="0" smtClean="0"/>
              <a:t>? </a:t>
            </a:r>
            <a:r>
              <a:rPr lang="fr-FR" sz="2400" dirty="0" err="1" smtClean="0"/>
              <a:t>Physics</a:t>
            </a:r>
            <a:r>
              <a:rPr lang="fr-FR" sz="2400" dirty="0" smtClean="0"/>
              <a:t> </a:t>
            </a:r>
            <a:r>
              <a:rPr lang="fr-FR" sz="2400" dirty="0" err="1" smtClean="0"/>
              <a:t>Letters</a:t>
            </a:r>
            <a:r>
              <a:rPr lang="fr-FR" sz="2400" dirty="0" smtClean="0"/>
              <a:t> B,</a:t>
            </a:r>
          </a:p>
          <a:p>
            <a:r>
              <a:rPr lang="fr-FR" sz="2400" dirty="0" smtClean="0"/>
              <a:t> 11 </a:t>
            </a:r>
            <a:r>
              <a:rPr lang="fr-FR" sz="2400" dirty="0" err="1"/>
              <a:t>January</a:t>
            </a:r>
            <a:r>
              <a:rPr lang="fr-FR" sz="2400" dirty="0"/>
              <a:t> </a:t>
            </a:r>
            <a:r>
              <a:rPr lang="fr-FR" sz="2400" dirty="0" smtClean="0"/>
              <a:t>1990</a:t>
            </a:r>
          </a:p>
          <a:p>
            <a:r>
              <a:rPr lang="fr-FR" sz="2000" dirty="0" err="1" smtClean="0">
                <a:solidFill>
                  <a:srgbClr val="0000FF"/>
                </a:solidFill>
              </a:rPr>
              <a:t>J.L.Basdevant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  <a:r>
              <a:rPr lang="fr-FR" sz="2000" baseline="30000" dirty="0" smtClean="0">
                <a:solidFill>
                  <a:srgbClr val="0000FF"/>
                </a:solidFill>
              </a:rPr>
              <a:t> </a:t>
            </a:r>
            <a:r>
              <a:rPr lang="fr-FR" sz="2000" dirty="0" smtClean="0">
                <a:solidFill>
                  <a:srgbClr val="0000FF"/>
                </a:solidFill>
              </a:rPr>
              <a:t> </a:t>
            </a:r>
            <a:r>
              <a:rPr lang="fr-FR" sz="2000" dirty="0" err="1" smtClean="0">
                <a:solidFill>
                  <a:srgbClr val="0000FF"/>
                </a:solidFill>
              </a:rPr>
              <a:t>R.Mochkovitch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  <a:r>
              <a:rPr lang="fr-FR" sz="2000" baseline="30000" dirty="0" smtClean="0">
                <a:solidFill>
                  <a:srgbClr val="0000FF"/>
                </a:solidFill>
              </a:rPr>
              <a:t> </a:t>
            </a:r>
            <a:r>
              <a:rPr lang="fr-FR" sz="2000" dirty="0" smtClean="0">
                <a:solidFill>
                  <a:srgbClr val="0000FF"/>
                </a:solidFill>
              </a:rPr>
              <a:t> </a:t>
            </a:r>
            <a:r>
              <a:rPr lang="fr-FR" sz="2000" dirty="0" err="1" smtClean="0">
                <a:solidFill>
                  <a:srgbClr val="0000FF"/>
                </a:solidFill>
              </a:rPr>
              <a:t>J.Rich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  <a:r>
              <a:rPr lang="fr-FR" sz="2000" baseline="30000" dirty="0" smtClean="0">
                <a:solidFill>
                  <a:srgbClr val="0000FF"/>
                </a:solidFill>
              </a:rPr>
              <a:t> </a:t>
            </a:r>
            <a:r>
              <a:rPr lang="fr-FR" sz="2000" dirty="0" smtClean="0">
                <a:solidFill>
                  <a:srgbClr val="0000FF"/>
                </a:solidFill>
              </a:rPr>
              <a:t>  </a:t>
            </a:r>
            <a:r>
              <a:rPr lang="fr-FR" sz="2000" dirty="0" err="1" smtClean="0">
                <a:solidFill>
                  <a:srgbClr val="0000FF"/>
                </a:solidFill>
              </a:rPr>
              <a:t>M.Spiro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  <a:r>
              <a:rPr lang="fr-FR" sz="2000" baseline="30000" dirty="0" smtClean="0">
                <a:solidFill>
                  <a:srgbClr val="0000FF"/>
                </a:solidFill>
              </a:rPr>
              <a:t> </a:t>
            </a:r>
            <a:r>
              <a:rPr lang="fr-FR" sz="2000" dirty="0" smtClean="0">
                <a:solidFill>
                  <a:srgbClr val="0000FF"/>
                </a:solidFill>
              </a:rPr>
              <a:t>  </a:t>
            </a:r>
            <a:r>
              <a:rPr lang="fr-FR" sz="2000" dirty="0" err="1" smtClean="0">
                <a:solidFill>
                  <a:srgbClr val="0000FF"/>
                </a:solidFill>
              </a:rPr>
              <a:t>A.Vidal</a:t>
            </a:r>
            <a:r>
              <a:rPr lang="fr-FR" sz="2000" dirty="0" err="1">
                <a:solidFill>
                  <a:srgbClr val="0000FF"/>
                </a:solidFill>
              </a:rPr>
              <a:t>-</a:t>
            </a:r>
            <a:r>
              <a:rPr lang="fr-FR" sz="2000" dirty="0" err="1" smtClean="0">
                <a:solidFill>
                  <a:srgbClr val="0000FF"/>
                </a:solidFill>
              </a:rPr>
              <a:t>Madjar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  <a:endParaRPr lang="fr-FR" sz="2000" dirty="0">
              <a:solidFill>
                <a:srgbClr val="0000FF"/>
              </a:solidFill>
            </a:endParaRPr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97883" y="4689614"/>
            <a:ext cx="8276625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rgbClr val="000000"/>
                </a:solidFill>
              </a:rPr>
              <a:t>Search for Superheavy Hydrogen in </a:t>
            </a:r>
            <a:r>
              <a:rPr lang="fr-FR" sz="2800" b="1" dirty="0" err="1" smtClean="0">
                <a:solidFill>
                  <a:srgbClr val="000000"/>
                </a:solidFill>
              </a:rPr>
              <a:t>sea</a:t>
            </a:r>
            <a:r>
              <a:rPr lang="fr-FR" sz="2800" b="1" dirty="0" smtClean="0">
                <a:solidFill>
                  <a:srgbClr val="000000"/>
                </a:solidFill>
              </a:rPr>
              <a:t> water</a:t>
            </a:r>
          </a:p>
          <a:p>
            <a:endParaRPr lang="fr-FR" sz="2800" b="1" dirty="0">
              <a:solidFill>
                <a:srgbClr val="000000"/>
              </a:solidFill>
            </a:endParaRPr>
          </a:p>
          <a:p>
            <a:r>
              <a:rPr lang="fr-FR" sz="2000" dirty="0" smtClean="0">
                <a:solidFill>
                  <a:srgbClr val="0000FF"/>
                </a:solidFill>
              </a:rPr>
              <a:t>M</a:t>
            </a:r>
            <a:r>
              <a:rPr lang="fr-FR" sz="2000" dirty="0">
                <a:solidFill>
                  <a:srgbClr val="0000FF"/>
                </a:solidFill>
              </a:rPr>
              <a:t>. Spiro, B. Pichard, J. Rich, J.P. </a:t>
            </a:r>
            <a:r>
              <a:rPr lang="fr-FR" sz="2000" dirty="0" err="1">
                <a:solidFill>
                  <a:srgbClr val="0000FF"/>
                </a:solidFill>
              </a:rPr>
              <a:t>Soirat</a:t>
            </a:r>
            <a:r>
              <a:rPr lang="fr-FR" sz="2000" dirty="0">
                <a:solidFill>
                  <a:srgbClr val="0000FF"/>
                </a:solidFill>
              </a:rPr>
              <a:t>, S. </a:t>
            </a:r>
            <a:r>
              <a:rPr lang="fr-FR" sz="2000" dirty="0" err="1" smtClean="0">
                <a:solidFill>
                  <a:srgbClr val="0000FF"/>
                </a:solidFill>
              </a:rPr>
              <a:t>Zylberajch</a:t>
            </a:r>
            <a:r>
              <a:rPr lang="fr-FR" sz="2000" dirty="0" smtClean="0">
                <a:solidFill>
                  <a:srgbClr val="0000FF"/>
                </a:solidFill>
              </a:rPr>
              <a:t>, </a:t>
            </a:r>
            <a:r>
              <a:rPr lang="fr-FR" sz="2000" dirty="0">
                <a:solidFill>
                  <a:srgbClr val="0000FF"/>
                </a:solidFill>
              </a:rPr>
              <a:t>G. Grynberg, F. Trehin</a:t>
            </a:r>
            <a:r>
              <a:rPr lang="fr-FR" sz="2000" dirty="0" smtClean="0">
                <a:solidFill>
                  <a:srgbClr val="0000FF"/>
                </a:solidFill>
              </a:rPr>
              <a:t>,</a:t>
            </a:r>
          </a:p>
          <a:p>
            <a:r>
              <a:rPr lang="fr-FR" sz="2000" dirty="0" smtClean="0">
                <a:solidFill>
                  <a:srgbClr val="0000FF"/>
                </a:solidFill>
              </a:rPr>
              <a:t> </a:t>
            </a:r>
            <a:r>
              <a:rPr lang="fr-FR" sz="2000" dirty="0">
                <a:solidFill>
                  <a:srgbClr val="0000FF"/>
                </a:solidFill>
              </a:rPr>
              <a:t>P. </a:t>
            </a:r>
            <a:r>
              <a:rPr lang="fr-FR" sz="2000" dirty="0" err="1">
                <a:solidFill>
                  <a:srgbClr val="0000FF"/>
                </a:solidFill>
              </a:rPr>
              <a:t>Verkerk</a:t>
            </a:r>
            <a:r>
              <a:rPr lang="fr-FR" sz="2000" dirty="0">
                <a:solidFill>
                  <a:srgbClr val="0000FF"/>
                </a:solidFill>
              </a:rPr>
              <a:t>, Pierre </a:t>
            </a:r>
            <a:r>
              <a:rPr lang="fr-FR" sz="2000" dirty="0" smtClean="0">
                <a:solidFill>
                  <a:srgbClr val="0000FF"/>
                </a:solidFill>
              </a:rPr>
              <a:t>Fayet, </a:t>
            </a:r>
            <a:r>
              <a:rPr lang="fr-FR" sz="2000" dirty="0">
                <a:solidFill>
                  <a:srgbClr val="0000FF"/>
                </a:solidFill>
              </a:rPr>
              <a:t>M.E. </a:t>
            </a:r>
            <a:r>
              <a:rPr lang="fr-FR" sz="2000" dirty="0" smtClean="0">
                <a:solidFill>
                  <a:srgbClr val="0000FF"/>
                </a:solidFill>
              </a:rPr>
              <a:t>Goldberg)</a:t>
            </a:r>
            <a:r>
              <a:rPr lang="fr-FR" sz="2000" dirty="0">
                <a:solidFill>
                  <a:srgbClr val="0000FF"/>
                </a:solidFill>
              </a:rPr>
              <a:t>. </a:t>
            </a:r>
            <a:r>
              <a:rPr lang="fr-FR" dirty="0" smtClean="0"/>
              <a:t>1990</a:t>
            </a:r>
            <a:r>
              <a:rPr lang="fr-FR" dirty="0"/>
              <a:t>.</a:t>
            </a:r>
            <a:br>
              <a:rPr lang="fr-FR" dirty="0"/>
            </a:br>
            <a:r>
              <a:rPr lang="fr-FR" dirty="0" err="1"/>
              <a:t>Published</a:t>
            </a:r>
            <a:r>
              <a:rPr lang="fr-FR" dirty="0"/>
              <a:t> in In *Les Arcs 1990, </a:t>
            </a:r>
            <a:r>
              <a:rPr lang="fr-FR" dirty="0" err="1"/>
              <a:t>Proceedings</a:t>
            </a:r>
            <a:r>
              <a:rPr lang="fr-FR" dirty="0"/>
              <a:t>, New and </a:t>
            </a:r>
            <a:r>
              <a:rPr lang="fr-FR" dirty="0" err="1"/>
              <a:t>exotic</a:t>
            </a:r>
            <a:r>
              <a:rPr lang="fr-FR" dirty="0"/>
              <a:t> </a:t>
            </a:r>
            <a:r>
              <a:rPr lang="fr-FR" dirty="0" err="1"/>
              <a:t>phenomena</a:t>
            </a:r>
            <a:r>
              <a:rPr lang="fr-FR" dirty="0"/>
              <a:t> '90* 489-498</a:t>
            </a:r>
          </a:p>
        </p:txBody>
      </p:sp>
      <p:sp>
        <p:nvSpPr>
          <p:cNvPr id="2" name="Rectangle 1"/>
          <p:cNvSpPr/>
          <p:nvPr/>
        </p:nvSpPr>
        <p:spPr>
          <a:xfrm>
            <a:off x="2155676" y="4028803"/>
            <a:ext cx="4293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0000FF"/>
                </a:solidFill>
              </a:rPr>
              <a:t>Z !   </a:t>
            </a:r>
            <a:r>
              <a:rPr lang="fr-FR" b="1" dirty="0" err="1">
                <a:solidFill>
                  <a:srgbClr val="0000FF"/>
                </a:solidFill>
              </a:rPr>
              <a:t>Misprints</a:t>
            </a:r>
            <a:r>
              <a:rPr lang="fr-FR" b="1" dirty="0">
                <a:solidFill>
                  <a:srgbClr val="0000FF"/>
                </a:solidFill>
              </a:rPr>
              <a:t>            </a:t>
            </a:r>
            <a:r>
              <a:rPr lang="fr-FR" b="1" dirty="0" smtClean="0"/>
              <a:t>charged</a:t>
            </a:r>
            <a:r>
              <a:rPr lang="fr-FR" dirty="0" smtClean="0"/>
              <a:t>  </a:t>
            </a:r>
            <a:r>
              <a:rPr lang="fr-FR" b="1" dirty="0" smtClean="0">
                <a:solidFill>
                  <a:srgbClr val="008000"/>
                </a:solidFill>
              </a:rPr>
              <a:t> </a:t>
            </a:r>
            <a:r>
              <a:rPr lang="fr-FR" b="1" dirty="0">
                <a:solidFill>
                  <a:srgbClr val="008000"/>
                </a:solidFill>
              </a:rPr>
              <a:t>&lt;=&gt;  </a:t>
            </a:r>
            <a:r>
              <a:rPr lang="fr-FR" b="1" dirty="0" err="1" smtClean="0">
                <a:solidFill>
                  <a:srgbClr val="FF6600"/>
                </a:solidFill>
              </a:rPr>
              <a:t>changed</a:t>
            </a:r>
            <a:endParaRPr lang="fr-FR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45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490091"/>
              </p:ext>
            </p:extLst>
          </p:nvPr>
        </p:nvGraphicFramePr>
        <p:xfrm>
          <a:off x="302364" y="907007"/>
          <a:ext cx="8667776" cy="4494736"/>
        </p:xfrm>
        <a:graphic>
          <a:graphicData uri="http://schemas.openxmlformats.org/drawingml/2006/table">
            <a:tbl>
              <a:tblPr lastRow="1" bandRow="1"/>
              <a:tblGrid>
                <a:gridCol w="2166944"/>
                <a:gridCol w="2207260"/>
                <a:gridCol w="2126628"/>
                <a:gridCol w="2166944"/>
              </a:tblGrid>
              <a:tr h="1123684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Maths </a:t>
                      </a:r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Informatique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Maths </a:t>
                      </a:r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 dirty="0" smtClean="0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     ENSEIGNTS </a:t>
                      </a:r>
                      <a:endParaRPr lang="fr-FR" sz="2400" b="1" i="0" u="none" strike="noStrike" dirty="0">
                        <a:solidFill>
                          <a:srgbClr val="FF66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684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Maths Appliquées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Mécanique 1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Mécanique 2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2400" b="1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            DE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684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Physique (MQ)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Physique </a:t>
                      </a:r>
                      <a:r>
                        <a:rPr lang="fr-F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(MS</a:t>
                      </a:r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Chimie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>
                          <a:solidFill>
                            <a:srgbClr val="FF6600"/>
                          </a:solidFill>
                          <a:effectLst/>
                          <a:latin typeface="Calibri"/>
                        </a:rPr>
                        <a:t>      SYNTHÈSE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684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>
                          <a:solidFill>
                            <a:srgbClr val="000090"/>
                          </a:solidFill>
                          <a:effectLst/>
                          <a:latin typeface="Calibri"/>
                        </a:rPr>
                        <a:t>HSS/Langues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>
                          <a:solidFill>
                            <a:srgbClr val="000090"/>
                          </a:solidFill>
                          <a:effectLst/>
                          <a:latin typeface="Calibri"/>
                        </a:rPr>
                        <a:t>HSS/Langues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>
                          <a:solidFill>
                            <a:srgbClr val="000090"/>
                          </a:solidFill>
                          <a:effectLst/>
                          <a:latin typeface="Calibri"/>
                        </a:rPr>
                        <a:t>HSS/Langues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2400" b="0" i="0" u="none" strike="noStrike" dirty="0">
                          <a:solidFill>
                            <a:srgbClr val="008000"/>
                          </a:solidFill>
                          <a:effectLst/>
                          <a:latin typeface="Calibri"/>
                        </a:rPr>
                        <a:t>        SPORT</a:t>
                      </a:r>
                    </a:p>
                  </a:txBody>
                  <a:tcPr marL="12700" marR="12700" marT="12700" marB="0" anchor="b"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167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21734" y="503894"/>
            <a:ext cx="8405727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Chenyang</a:t>
            </a:r>
            <a:r>
              <a:rPr lang="fr-FR" dirty="0"/>
              <a:t> Jin,  Arnaud </a:t>
            </a:r>
            <a:r>
              <a:rPr lang="fr-FR" dirty="0" err="1"/>
              <a:t>Vanneste</a:t>
            </a:r>
            <a:endParaRPr lang="fr-FR" dirty="0"/>
          </a:p>
          <a:p>
            <a:r>
              <a:rPr lang="fr-FR" sz="2800" dirty="0"/>
              <a:t>La situation énergétique de la Chine</a:t>
            </a:r>
          </a:p>
          <a:p>
            <a:r>
              <a:rPr lang="fr-FR" dirty="0"/>
              <a:t>Energie, environnement et économie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Energie et Environnement</a:t>
            </a:r>
          </a:p>
          <a:p>
            <a:r>
              <a:rPr lang="fr-FR" sz="2800" dirty="0"/>
              <a:t>Centrale à gaz </a:t>
            </a:r>
            <a:r>
              <a:rPr lang="fr-FR" sz="2800" dirty="0" smtClean="0"/>
              <a:t>naturel,  </a:t>
            </a:r>
            <a:r>
              <a:rPr lang="fr-FR" sz="2800" dirty="0" err="1" smtClean="0"/>
              <a:t>Kårstø</a:t>
            </a:r>
            <a:r>
              <a:rPr lang="fr-FR" sz="2800" dirty="0"/>
              <a:t>, Norvège</a:t>
            </a:r>
          </a:p>
          <a:p>
            <a:r>
              <a:rPr lang="fr-FR" dirty="0"/>
              <a:t>Harris </a:t>
            </a:r>
            <a:r>
              <a:rPr lang="fr-FR" dirty="0" err="1"/>
              <a:t>Utne</a:t>
            </a:r>
            <a:endParaRPr lang="fr-FR" dirty="0"/>
          </a:p>
          <a:p>
            <a:r>
              <a:rPr lang="fr-FR" dirty="0"/>
              <a:t> </a:t>
            </a:r>
          </a:p>
          <a:p>
            <a:r>
              <a:rPr lang="fr-FR" dirty="0"/>
              <a:t>Aurore Landry, Energie, environnement</a:t>
            </a:r>
          </a:p>
          <a:p>
            <a:r>
              <a:rPr lang="fr-FR" sz="2800" dirty="0"/>
              <a:t>Combien coûterait l’envoi des déchets dans le soleil ?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 </a:t>
            </a:r>
          </a:p>
          <a:p>
            <a:r>
              <a:rPr lang="fr-FR" dirty="0" err="1"/>
              <a:t>GénéK</a:t>
            </a:r>
            <a:r>
              <a:rPr lang="fr-FR" dirty="0"/>
              <a:t> 2003,   Energie, environnement</a:t>
            </a:r>
          </a:p>
          <a:p>
            <a:r>
              <a:rPr lang="fr-FR" sz="2800" dirty="0"/>
              <a:t>La Pile à Combustible</a:t>
            </a:r>
          </a:p>
          <a:p>
            <a:r>
              <a:rPr lang="fr-FR" dirty="0"/>
              <a:t>Principe, Fabrication, Applications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8013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TER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69" y="177204"/>
            <a:ext cx="8982761" cy="52399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816" y="5680169"/>
            <a:ext cx="7919218" cy="986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688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2207" y="685296"/>
            <a:ext cx="864761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J-L. Basdevant, M. Spiro et J. </a:t>
            </a:r>
            <a:r>
              <a:rPr lang="fr-FR" sz="2400" dirty="0" smtClean="0"/>
              <a:t>Rich :</a:t>
            </a:r>
          </a:p>
          <a:p>
            <a:endParaRPr lang="fr-FR" dirty="0"/>
          </a:p>
          <a:p>
            <a:r>
              <a:rPr lang="fr-FR" sz="2800" b="1" dirty="0"/>
              <a:t>« </a:t>
            </a:r>
            <a:r>
              <a:rPr lang="fr-FR" sz="2800" b="1" i="1" dirty="0"/>
              <a:t>Énergie Nucléaire </a:t>
            </a:r>
            <a:r>
              <a:rPr lang="fr-FR" sz="2800" b="1" dirty="0"/>
              <a:t>»</a:t>
            </a:r>
            <a:r>
              <a:rPr lang="fr-FR" sz="2800" dirty="0"/>
              <a:t>               </a:t>
            </a:r>
            <a:r>
              <a:rPr lang="fr-FR" dirty="0"/>
              <a:t>Ecole Polytechnique, 2003</a:t>
            </a:r>
            <a:r>
              <a:rPr lang="fr-FR" dirty="0" smtClean="0"/>
              <a:t>,</a:t>
            </a:r>
          </a:p>
          <a:p>
            <a:endParaRPr lang="fr-FR" dirty="0"/>
          </a:p>
          <a:p>
            <a:r>
              <a:rPr lang="fr-FR" sz="2800" b="1" dirty="0"/>
              <a:t>« </a:t>
            </a:r>
            <a:r>
              <a:rPr lang="fr-FR" sz="2800" b="1" i="1" dirty="0"/>
              <a:t>Fundamentals of </a:t>
            </a:r>
            <a:r>
              <a:rPr lang="fr-FR" sz="2800" b="1" i="1" dirty="0" err="1"/>
              <a:t>Nuclear</a:t>
            </a:r>
            <a:r>
              <a:rPr lang="fr-FR" sz="2800" b="1" i="1" dirty="0"/>
              <a:t> </a:t>
            </a:r>
            <a:r>
              <a:rPr lang="fr-FR" sz="2800" b="1" i="1" dirty="0" err="1"/>
              <a:t>Physics</a:t>
            </a:r>
            <a:r>
              <a:rPr lang="fr-FR" sz="2800" b="1" i="1" dirty="0"/>
              <a:t> ; </a:t>
            </a:r>
            <a:r>
              <a:rPr lang="fr-FR" sz="2800" b="1" i="1" dirty="0" err="1"/>
              <a:t>from</a:t>
            </a:r>
            <a:r>
              <a:rPr lang="fr-FR" sz="2800" b="1" i="1" dirty="0"/>
              <a:t> </a:t>
            </a:r>
            <a:r>
              <a:rPr lang="fr-FR" sz="2800" b="1" i="1" dirty="0" err="1"/>
              <a:t>Nuclear</a:t>
            </a:r>
            <a:r>
              <a:rPr lang="fr-FR" sz="2800" b="1" i="1" dirty="0"/>
              <a:t> Structure to </a:t>
            </a:r>
            <a:r>
              <a:rPr lang="fr-FR" sz="2800" b="1" i="1" dirty="0" err="1"/>
              <a:t>Cosmology</a:t>
            </a:r>
            <a:r>
              <a:rPr lang="fr-FR" sz="2800" b="1" i="1" dirty="0"/>
              <a:t> </a:t>
            </a:r>
            <a:r>
              <a:rPr lang="fr-FR" sz="2800" b="1" dirty="0"/>
              <a:t>»</a:t>
            </a:r>
            <a:r>
              <a:rPr lang="fr-FR" sz="2800" dirty="0"/>
              <a:t> </a:t>
            </a:r>
            <a:r>
              <a:rPr lang="fr-FR" dirty="0"/>
              <a:t>  </a:t>
            </a:r>
            <a:r>
              <a:rPr lang="fr-FR" dirty="0" smtClean="0"/>
              <a:t>       Springer </a:t>
            </a:r>
            <a:r>
              <a:rPr lang="fr-FR" dirty="0" err="1"/>
              <a:t>Verlag</a:t>
            </a:r>
            <a:r>
              <a:rPr lang="fr-FR" dirty="0"/>
              <a:t>, 2004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/>
              <a:t>	</a:t>
            </a:r>
            <a:r>
              <a:rPr lang="fr-FR" sz="2800" b="1" dirty="0">
                <a:solidFill>
                  <a:srgbClr val="0000FF"/>
                </a:solidFill>
              </a:rPr>
              <a:t>Z !   </a:t>
            </a:r>
            <a:r>
              <a:rPr lang="fr-FR" sz="2800" b="1" dirty="0" err="1">
                <a:solidFill>
                  <a:srgbClr val="0000FF"/>
                </a:solidFill>
              </a:rPr>
              <a:t>Misprints</a:t>
            </a:r>
            <a:r>
              <a:rPr lang="fr-FR" sz="2800" b="1" dirty="0">
                <a:solidFill>
                  <a:srgbClr val="0000FF"/>
                </a:solidFill>
              </a:rPr>
              <a:t>            </a:t>
            </a:r>
            <a:r>
              <a:rPr lang="fr-FR" sz="2800" b="1" dirty="0" err="1"/>
              <a:t>nuclear</a:t>
            </a:r>
            <a:r>
              <a:rPr lang="fr-FR" sz="2800" dirty="0"/>
              <a:t>  </a:t>
            </a:r>
            <a:r>
              <a:rPr lang="fr-FR" sz="2800" b="1" dirty="0">
                <a:solidFill>
                  <a:srgbClr val="008000"/>
                </a:solidFill>
              </a:rPr>
              <a:t> &lt;=&gt;  </a:t>
            </a:r>
            <a:r>
              <a:rPr lang="fr-FR" sz="2800" b="1" dirty="0" err="1" smtClean="0">
                <a:solidFill>
                  <a:srgbClr val="FF6600"/>
                </a:solidFill>
              </a:rPr>
              <a:t>unclear</a:t>
            </a:r>
            <a:endParaRPr lang="fr-FR" sz="2800" b="1" dirty="0" smtClean="0">
              <a:solidFill>
                <a:srgbClr val="FF6600"/>
              </a:solidFill>
            </a:endParaRPr>
          </a:p>
          <a:p>
            <a:endParaRPr lang="fr-FR" sz="2800" dirty="0">
              <a:solidFill>
                <a:srgbClr val="FF6600"/>
              </a:solidFill>
            </a:endParaRPr>
          </a:p>
          <a:p>
            <a:r>
              <a:rPr lang="fr-FR" dirty="0"/>
              <a:t> </a:t>
            </a:r>
          </a:p>
          <a:p>
            <a:r>
              <a:rPr lang="fr-FR" sz="2400" dirty="0"/>
              <a:t>James </a:t>
            </a:r>
            <a:r>
              <a:rPr lang="fr-FR" sz="2400" dirty="0" smtClean="0"/>
              <a:t>A. Rich :</a:t>
            </a:r>
          </a:p>
          <a:p>
            <a:r>
              <a:rPr lang="fr-FR" sz="2800" b="1" dirty="0" smtClean="0"/>
              <a:t>«</a:t>
            </a:r>
            <a:r>
              <a:rPr lang="fr-FR" sz="2800" b="1" i="1" dirty="0"/>
              <a:t> Principes de la Cosmologie </a:t>
            </a:r>
            <a:r>
              <a:rPr lang="fr-FR" sz="2800" b="1" dirty="0"/>
              <a:t>»      </a:t>
            </a:r>
            <a:r>
              <a:rPr lang="fr-FR" sz="2400" dirty="0" smtClean="0"/>
              <a:t>Ecole </a:t>
            </a:r>
            <a:r>
              <a:rPr lang="fr-FR" sz="2400" dirty="0"/>
              <a:t>Polytechnique, 2002. </a:t>
            </a:r>
          </a:p>
          <a:p>
            <a:endParaRPr lang="fr-FR" sz="2800" b="1" dirty="0" smtClean="0"/>
          </a:p>
          <a:p>
            <a:r>
              <a:rPr lang="fr-FR" sz="2800" b="1" dirty="0" smtClean="0"/>
              <a:t>«</a:t>
            </a:r>
            <a:r>
              <a:rPr lang="fr-FR" sz="2800" b="1" dirty="0"/>
              <a:t> </a:t>
            </a:r>
            <a:r>
              <a:rPr lang="fr-FR" sz="2800" b="1" i="1" dirty="0"/>
              <a:t>Fundamentals of Cosmology </a:t>
            </a:r>
            <a:r>
              <a:rPr lang="fr-FR" sz="2800" b="1" dirty="0"/>
              <a:t>»</a:t>
            </a:r>
            <a:r>
              <a:rPr lang="fr-FR" sz="2800" dirty="0"/>
              <a:t> </a:t>
            </a:r>
            <a:r>
              <a:rPr lang="fr-FR" sz="2800" dirty="0" smtClean="0"/>
              <a:t>   </a:t>
            </a:r>
            <a:r>
              <a:rPr lang="fr-FR" sz="2400" dirty="0" smtClean="0"/>
              <a:t>Springer</a:t>
            </a:r>
            <a:r>
              <a:rPr lang="fr-FR" sz="2400" dirty="0"/>
              <a:t>-Verlag, </a:t>
            </a:r>
            <a:r>
              <a:rPr lang="fr-FR" sz="2400" dirty="0" smtClean="0"/>
              <a:t>2009</a:t>
            </a:r>
            <a:r>
              <a:rPr lang="fr-FR" dirty="0" smtClean="0"/>
              <a:t>, </a:t>
            </a:r>
          </a:p>
          <a:p>
            <a:endParaRPr lang="fr-FR" dirty="0"/>
          </a:p>
          <a:p>
            <a:r>
              <a:rPr lang="fr-FR" sz="2800" b="1" dirty="0"/>
              <a:t>«</a:t>
            </a:r>
            <a:r>
              <a:rPr lang="fr-FR" sz="2800" b="1" i="1" dirty="0"/>
              <a:t> Cosmologie </a:t>
            </a:r>
            <a:r>
              <a:rPr lang="fr-FR" sz="2800" b="1" dirty="0"/>
              <a:t>» 		</a:t>
            </a:r>
            <a:r>
              <a:rPr lang="fr-FR" b="1" dirty="0"/>
              <a:t>				</a:t>
            </a:r>
            <a:r>
              <a:rPr lang="fr-FR" sz="2400" dirty="0"/>
              <a:t>De Boeck, 2010</a:t>
            </a:r>
            <a:r>
              <a:rPr lang="fr-FR" sz="2400" dirty="0" smtClean="0"/>
              <a:t>.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244278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Noir .thmx</Template>
  <TotalTime>501</TotalTime>
  <Words>394</Words>
  <Application>Microsoft Macintosh PowerPoint</Application>
  <PresentationFormat>Présentation à l'écran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Présentation PowerPoint</vt:lpstr>
      <vt:lpstr>L’enseignement de Michel Spiro à L’École Polytechnique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Jean-Louis Basdevant</dc:creator>
  <cp:lastModifiedBy>Jean-Louis Basdevant</cp:lastModifiedBy>
  <cp:revision>37</cp:revision>
  <cp:lastPrinted>2019-11-28T19:49:47Z</cp:lastPrinted>
  <dcterms:created xsi:type="dcterms:W3CDTF">2019-11-22T20:17:40Z</dcterms:created>
  <dcterms:modified xsi:type="dcterms:W3CDTF">2019-11-28T21:10:17Z</dcterms:modified>
</cp:coreProperties>
</file>