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56" r:id="rId3"/>
    <p:sldId id="282" r:id="rId4"/>
    <p:sldId id="257" r:id="rId5"/>
    <p:sldId id="267" r:id="rId6"/>
    <p:sldId id="270" r:id="rId7"/>
    <p:sldId id="263" r:id="rId8"/>
    <p:sldId id="276" r:id="rId9"/>
    <p:sldId id="275" r:id="rId10"/>
    <p:sldId id="278" r:id="rId11"/>
    <p:sldId id="260" r:id="rId12"/>
    <p:sldId id="277" r:id="rId13"/>
    <p:sldId id="262" r:id="rId14"/>
    <p:sldId id="279" r:id="rId15"/>
    <p:sldId id="281" r:id="rId16"/>
    <p:sldId id="280" r:id="rId17"/>
    <p:sldId id="283" r:id="rId18"/>
    <p:sldId id="265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-2336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3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8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0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6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1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80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7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0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49BF8-5283-944A-A9D9-66AD78A3D262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A50C-5008-944F-BD9A-D6CA4A86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0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6691" y="-67126"/>
            <a:ext cx="6868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 Spiro et L’IN2P3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3" descr="Bangsbo-Fortress_2007-04.jpg"/>
          <p:cNvPicPr>
            <a:picLocks noChangeAspect="1"/>
          </p:cNvPicPr>
          <p:nvPr/>
        </p:nvPicPr>
        <p:blipFill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2" y="1198563"/>
            <a:ext cx="8572500" cy="4714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06275" y="101607"/>
            <a:ext cx="43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4652" y="5862639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(*) at the time known as The Bunker inside CNRS</a:t>
            </a:r>
            <a:endParaRPr lang="en-US" dirty="0"/>
          </a:p>
        </p:txBody>
      </p:sp>
      <p:pic>
        <p:nvPicPr>
          <p:cNvPr id="7" name="Picture 6" descr="Unknown.png"/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929">
            <a:off x="3951993" y="2547028"/>
            <a:ext cx="639700" cy="2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7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85" y="58886"/>
            <a:ext cx="584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most daring, long standing, extremely difficult mission.</a:t>
            </a:r>
          </a:p>
          <a:p>
            <a:r>
              <a:rPr lang="en-US" dirty="0" smtClean="0"/>
              <a:t>Not one single word on Wikipedia about it : super top secret.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8785" y="637485"/>
            <a:ext cx="6717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carefully crafted, shadowy plot meant to enable the ILC project.</a:t>
            </a:r>
          </a:p>
          <a:p>
            <a:r>
              <a:rPr lang="en-US" dirty="0" smtClean="0"/>
              <a:t>Numerous dedicated people are involved in this long standing effort.</a:t>
            </a:r>
            <a:endParaRPr lang="en-US" dirty="0"/>
          </a:p>
        </p:txBody>
      </p:sp>
      <p:pic>
        <p:nvPicPr>
          <p:cNvPr id="14" name="Picture 13" descr="ICFA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794" y="1365617"/>
            <a:ext cx="11650135" cy="608851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941728" y="203200"/>
            <a:ext cx="0" cy="13885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907861" y="2404535"/>
            <a:ext cx="1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81609" y="5681555"/>
            <a:ext cx="6180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 : secret agent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Picture 2" descr="DavidLynch.jpg"/>
          <p:cNvPicPr>
            <a:picLocks noChangeAspect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6" y="5336984"/>
            <a:ext cx="949702" cy="1267901"/>
          </a:xfrm>
          <a:prstGeom prst="rect">
            <a:avLst/>
          </a:prstGeom>
        </p:spPr>
      </p:pic>
      <p:pic>
        <p:nvPicPr>
          <p:cNvPr id="4" name="Picture 3" descr="passport.jpg"/>
          <p:cNvPicPr>
            <a:picLocks noChangeAspect="1"/>
          </p:cNvPicPr>
          <p:nvPr/>
        </p:nvPicPr>
        <p:blipFill>
          <a:blip r:embed="rId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17" y="5336984"/>
            <a:ext cx="979516" cy="12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5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ot20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6200" cy="6858000"/>
          </a:xfrm>
          <a:prstGeom prst="rect">
            <a:avLst/>
          </a:prstGeom>
        </p:spPr>
      </p:pic>
      <p:pic>
        <p:nvPicPr>
          <p:cNvPr id="3" name="Picture 2" descr="JanotLE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6072" y="953966"/>
            <a:ext cx="6610768" cy="49580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8912" y="1262127"/>
            <a:ext cx="4941582" cy="5420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494" y="6388013"/>
            <a:ext cx="338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first (naïve) victim of the plot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2420" y="5134315"/>
            <a:ext cx="2659702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1) get rid of circular machines</a:t>
            </a:r>
            <a:endParaRPr lang="en-US" sz="1600" dirty="0"/>
          </a:p>
        </p:txBody>
      </p:sp>
      <p:pic>
        <p:nvPicPr>
          <p:cNvPr id="7" name="Picture 6" descr="Screen Shot 2019-11-29 at 10.53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38" y="147268"/>
            <a:ext cx="3355093" cy="1114859"/>
          </a:xfrm>
          <a:prstGeom prst="rect">
            <a:avLst/>
          </a:prstGeom>
        </p:spPr>
      </p:pic>
      <p:pic>
        <p:nvPicPr>
          <p:cNvPr id="8" name="Picture 7" descr="shopp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96" y="-50836"/>
            <a:ext cx="863589" cy="12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ot20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62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6200" y="1269654"/>
            <a:ext cx="4941582" cy="5420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7494" y="6388013"/>
            <a:ext cx="343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next (naïve) victim of the plot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Screen Shot 2019-11-29 at 10.49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67" y="1297399"/>
            <a:ext cx="4578963" cy="3439530"/>
          </a:xfrm>
          <a:prstGeom prst="rect">
            <a:avLst/>
          </a:prstGeom>
        </p:spPr>
      </p:pic>
      <p:pic>
        <p:nvPicPr>
          <p:cNvPr id="12" name="Picture 11" descr="FCCee copy.jpg"/>
          <p:cNvPicPr>
            <a:picLocks noChangeAspect="1"/>
          </p:cNvPicPr>
          <p:nvPr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87" y="2034338"/>
            <a:ext cx="4454601" cy="12720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6837" y="4811836"/>
            <a:ext cx="4526043" cy="20043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9-11-29 at 10.54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20" y="4959811"/>
            <a:ext cx="3310639" cy="6311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53467" y="5920574"/>
            <a:ext cx="13546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ESU 2020</a:t>
            </a:r>
            <a:endParaRPr lang="en-US" dirty="0"/>
          </a:p>
        </p:txBody>
      </p:sp>
      <p:pic>
        <p:nvPicPr>
          <p:cNvPr id="16" name="Picture 15" descr="Screen Shot 2019-11-29 at 11.06.0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40" y="141129"/>
            <a:ext cx="4300596" cy="11285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69500" y="5134315"/>
            <a:ext cx="2659702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1) get rid of circular machines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969500" y="5475455"/>
            <a:ext cx="2659702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) get rid of circular machines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435828" y="1302089"/>
            <a:ext cx="4596602" cy="732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ile-du-14-juillet-Gendarmerie-nationale-630x405-C-D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365125"/>
            <a:ext cx="8001000" cy="5143500"/>
          </a:xfrm>
          <a:prstGeom prst="rect">
            <a:avLst/>
          </a:prstGeom>
        </p:spPr>
      </p:pic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4" y="1336788"/>
            <a:ext cx="2294466" cy="9713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6282267" y="931333"/>
            <a:ext cx="355600" cy="213360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35862" y="5808355"/>
            <a:ext cx="805726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In the meantime, in IN2P3 streets:  The Golden Years</a:t>
            </a: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f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or  ILC under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Michel Spiro stewardship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327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8186" y="46622"/>
            <a:ext cx="6247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slightly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dyslexic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Picture 2" descr="IL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34" y="1593697"/>
            <a:ext cx="2933700" cy="1920624"/>
          </a:xfrm>
          <a:prstGeom prst="rect">
            <a:avLst/>
          </a:prstGeom>
        </p:spPr>
      </p:pic>
      <p:pic>
        <p:nvPicPr>
          <p:cNvPr id="4" name="Picture 3" descr="images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90" y="1593697"/>
            <a:ext cx="2019300" cy="201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42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Everything went fine, except for it.</a:t>
            </a:r>
            <a:endParaRPr lang="en-US" dirty="0"/>
          </a:p>
        </p:txBody>
      </p:sp>
      <p:pic>
        <p:nvPicPr>
          <p:cNvPr id="7" name="Picture 6" descr="Screen Shot 2019-11-28 at 7.46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7" y="3942735"/>
            <a:ext cx="3883243" cy="27347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2529" y="4625308"/>
            <a:ext cx="3156562" cy="20522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9-11-28 at 7.57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4" y="4625308"/>
            <a:ext cx="3318933" cy="688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8648" y="5550688"/>
            <a:ext cx="4034653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fact, beside his difficulty with linearity,</a:t>
            </a:r>
          </a:p>
          <a:p>
            <a:r>
              <a:rPr lang="en-US" dirty="0" smtClean="0"/>
              <a:t>Michel Spiro is very open-minded and a</a:t>
            </a:r>
          </a:p>
          <a:p>
            <a:r>
              <a:rPr lang="en-US" dirty="0"/>
              <a:t>v</a:t>
            </a:r>
            <a:r>
              <a:rPr lang="en-US" dirty="0" smtClean="0"/>
              <a:t>ery nice Boss, not bossy at all.</a:t>
            </a:r>
            <a:endParaRPr lang="en-US" dirty="0"/>
          </a:p>
        </p:txBody>
      </p:sp>
      <p:pic>
        <p:nvPicPr>
          <p:cNvPr id="11" name="Picture 10" descr="TY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40" y="5550688"/>
            <a:ext cx="1387518" cy="923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Screen Shot 2019-11-29 at 12.20.0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02" y="4727315"/>
            <a:ext cx="1406156" cy="5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vail-de-sape-sur-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77" y="0"/>
            <a:ext cx="4583289" cy="68749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707" y="232888"/>
            <a:ext cx="3904472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 et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l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es neutrinos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5507" y="6282267"/>
            <a:ext cx="232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 long travail de </a:t>
            </a:r>
            <a:r>
              <a:rPr lang="en-US" dirty="0" err="1" smtClean="0"/>
              <a:t>sape</a:t>
            </a:r>
            <a:endParaRPr lang="en-US" dirty="0"/>
          </a:p>
        </p:txBody>
      </p:sp>
      <p:pic>
        <p:nvPicPr>
          <p:cNvPr id="3" name="Picture 2" descr="3303434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8" y="232888"/>
            <a:ext cx="4255923" cy="60155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9-11-29 at 12.13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99" y="188319"/>
            <a:ext cx="2623292" cy="4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0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8799" y="1002311"/>
            <a:ext cx="83142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François,</a:t>
            </a:r>
          </a:p>
          <a:p>
            <a:endParaRPr lang="en-US" dirty="0"/>
          </a:p>
          <a:p>
            <a:r>
              <a:rPr lang="en-US" dirty="0"/>
              <a:t>Si </a:t>
            </a:r>
            <a:r>
              <a:rPr lang="en-US" dirty="0" err="1"/>
              <a:t>tu</a:t>
            </a:r>
            <a:r>
              <a:rPr lang="en-US" dirty="0"/>
              <a:t> as </a:t>
            </a:r>
            <a:r>
              <a:rPr lang="en-US" dirty="0" err="1"/>
              <a:t>l'occasion</a:t>
            </a:r>
            <a:r>
              <a:rPr lang="en-US" dirty="0"/>
              <a:t>, </a:t>
            </a:r>
            <a:r>
              <a:rPr lang="en-US" dirty="0" err="1"/>
              <a:t>lis</a:t>
            </a:r>
            <a:r>
              <a:rPr lang="en-US" dirty="0"/>
              <a:t> le </a:t>
            </a:r>
            <a:r>
              <a:rPr lang="en-US" dirty="0" err="1"/>
              <a:t>chapitre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les neutrinos du </a:t>
            </a:r>
            <a:r>
              <a:rPr lang="en-US" dirty="0" err="1"/>
              <a:t>numéro</a:t>
            </a:r>
            <a:r>
              <a:rPr lang="en-US" dirty="0"/>
              <a:t> </a:t>
            </a:r>
            <a:r>
              <a:rPr lang="en-US" dirty="0" err="1"/>
              <a:t>spécial</a:t>
            </a:r>
            <a:r>
              <a:rPr lang="en-US" dirty="0"/>
              <a:t> de Pour la Science </a:t>
            </a:r>
            <a:r>
              <a:rPr lang="en-US" dirty="0" err="1"/>
              <a:t>sur</a:t>
            </a:r>
            <a:r>
              <a:rPr lang="en-US" dirty="0"/>
              <a:t> la physique des </a:t>
            </a:r>
            <a:r>
              <a:rPr lang="en-US" dirty="0" err="1"/>
              <a:t>particules</a:t>
            </a:r>
            <a:r>
              <a:rPr lang="en-US" dirty="0"/>
              <a:t> (par </a:t>
            </a:r>
            <a:r>
              <a:rPr lang="en-US" dirty="0" err="1"/>
              <a:t>ailleurs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 fait):</a:t>
            </a:r>
          </a:p>
          <a:p>
            <a:r>
              <a:rPr lang="en-US" dirty="0"/>
              <a:t>"</a:t>
            </a:r>
            <a:r>
              <a:rPr lang="en-US" dirty="0" err="1"/>
              <a:t>Puisqu'ils</a:t>
            </a:r>
            <a:r>
              <a:rPr lang="en-US" dirty="0"/>
              <a:t> ne </a:t>
            </a:r>
            <a:r>
              <a:rPr lang="en-US" dirty="0" err="1"/>
              <a:t>participent</a:t>
            </a:r>
            <a:r>
              <a:rPr lang="en-US" dirty="0"/>
              <a:t> pas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l'interaction</a:t>
            </a:r>
            <a:r>
              <a:rPr lang="en-US" dirty="0"/>
              <a:t> </a:t>
            </a:r>
            <a:r>
              <a:rPr lang="en-US" dirty="0" err="1"/>
              <a:t>faible</a:t>
            </a:r>
            <a:r>
              <a:rPr lang="en-US" dirty="0"/>
              <a:t>, les neutrinos </a:t>
            </a:r>
            <a:r>
              <a:rPr lang="en-US" dirty="0" err="1"/>
              <a:t>droits</a:t>
            </a:r>
            <a:r>
              <a:rPr lang="en-US" dirty="0"/>
              <a:t> </a:t>
            </a:r>
            <a:r>
              <a:rPr lang="en-US" dirty="0" err="1"/>
              <a:t>n'ont</a:t>
            </a:r>
            <a:r>
              <a:rPr lang="en-US" dirty="0"/>
              <a:t> pas de charges </a:t>
            </a:r>
            <a:r>
              <a:rPr lang="en-US" dirty="0" err="1"/>
              <a:t>faibles</a:t>
            </a:r>
            <a:r>
              <a:rPr lang="en-US" dirty="0"/>
              <a:t> et </a:t>
            </a:r>
            <a:r>
              <a:rPr lang="en-US" dirty="0" err="1"/>
              <a:t>n'interagissent</a:t>
            </a:r>
            <a:r>
              <a:rPr lang="en-US" dirty="0"/>
              <a:t> pas avec le champ de Higgs. </a:t>
            </a:r>
            <a:r>
              <a:rPr lang="en-US" dirty="0" err="1"/>
              <a:t>Dès</a:t>
            </a:r>
            <a:r>
              <a:rPr lang="en-US" dirty="0"/>
              <a:t> </a:t>
            </a:r>
            <a:r>
              <a:rPr lang="en-US" dirty="0" err="1"/>
              <a:t>lors</a:t>
            </a:r>
            <a:r>
              <a:rPr lang="en-US" dirty="0"/>
              <a:t>, </a:t>
            </a:r>
            <a:r>
              <a:rPr lang="en-US" dirty="0" err="1"/>
              <a:t>leurs</a:t>
            </a:r>
            <a:r>
              <a:rPr lang="en-US" dirty="0"/>
              <a:t> masses </a:t>
            </a:r>
            <a:r>
              <a:rPr lang="en-US" dirty="0" err="1"/>
              <a:t>doivent</a:t>
            </a:r>
            <a:r>
              <a:rPr lang="en-US" dirty="0"/>
              <a:t> </a:t>
            </a:r>
            <a:r>
              <a:rPr lang="en-US" dirty="0" err="1"/>
              <a:t>résulter</a:t>
            </a:r>
            <a:r>
              <a:rPr lang="en-US" dirty="0"/>
              <a:t> d'un </a:t>
            </a:r>
            <a:r>
              <a:rPr lang="en-US" dirty="0" err="1"/>
              <a:t>mécanisme</a:t>
            </a:r>
            <a:r>
              <a:rPr lang="en-US" dirty="0"/>
              <a:t> </a:t>
            </a:r>
            <a:r>
              <a:rPr lang="en-US" dirty="0" err="1"/>
              <a:t>différent</a:t>
            </a:r>
            <a:r>
              <a:rPr lang="en-US" dirty="0"/>
              <a:t>..."</a:t>
            </a:r>
          </a:p>
          <a:p>
            <a:endParaRPr lang="en-US" dirty="0"/>
          </a:p>
          <a:p>
            <a:r>
              <a:rPr lang="en-US" dirty="0" err="1"/>
              <a:t>Cela</a:t>
            </a:r>
            <a:r>
              <a:rPr lang="en-US" dirty="0"/>
              <a:t> me </a:t>
            </a:r>
            <a:r>
              <a:rPr lang="en-US" dirty="0" err="1"/>
              <a:t>parait</a:t>
            </a:r>
            <a:r>
              <a:rPr lang="en-US" dirty="0"/>
              <a:t> </a:t>
            </a:r>
            <a:r>
              <a:rPr lang="en-US" dirty="0" err="1"/>
              <a:t>absurde</a:t>
            </a:r>
            <a:r>
              <a:rPr lang="en-US" dirty="0"/>
              <a:t>, </a:t>
            </a:r>
            <a:r>
              <a:rPr lang="en-US" dirty="0" err="1"/>
              <a:t>c'est</a:t>
            </a:r>
            <a:r>
              <a:rPr lang="en-US" dirty="0"/>
              <a:t> </a:t>
            </a:r>
            <a:r>
              <a:rPr lang="en-US" dirty="0" err="1"/>
              <a:t>pareil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pour les </a:t>
            </a:r>
            <a:r>
              <a:rPr lang="en-US" dirty="0" err="1"/>
              <a:t>électrons</a:t>
            </a:r>
            <a:r>
              <a:rPr lang="en-US" dirty="0"/>
              <a:t> </a:t>
            </a:r>
            <a:r>
              <a:rPr lang="en-US" dirty="0" err="1"/>
              <a:t>droits</a:t>
            </a:r>
            <a:r>
              <a:rPr lang="en-US" dirty="0"/>
              <a:t> qui ne </a:t>
            </a:r>
            <a:r>
              <a:rPr lang="en-US" dirty="0" err="1"/>
              <a:t>posent</a:t>
            </a:r>
            <a:r>
              <a:rPr lang="en-US" dirty="0"/>
              <a:t> pas de </a:t>
            </a:r>
            <a:r>
              <a:rPr lang="en-US" dirty="0" err="1"/>
              <a:t>problèmes</a:t>
            </a:r>
            <a:r>
              <a:rPr lang="en-US" dirty="0"/>
              <a:t>!</a:t>
            </a:r>
          </a:p>
          <a:p>
            <a:r>
              <a:rPr lang="en-US" dirty="0" err="1"/>
              <a:t>Qu'en</a:t>
            </a:r>
            <a:r>
              <a:rPr lang="en-US" dirty="0"/>
              <a:t> </a:t>
            </a:r>
            <a:r>
              <a:rPr lang="en-US" dirty="0" err="1"/>
              <a:t>penses-tu</a:t>
            </a:r>
            <a:r>
              <a:rPr lang="en-US" dirty="0"/>
              <a:t>?</a:t>
            </a:r>
          </a:p>
          <a:p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pourtant</a:t>
            </a:r>
            <a:r>
              <a:rPr lang="en-US" dirty="0"/>
              <a:t> des auteurs </a:t>
            </a:r>
            <a:r>
              <a:rPr lang="en-US" dirty="0" err="1"/>
              <a:t>réputés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Amitiés</a:t>
            </a:r>
            <a:r>
              <a:rPr lang="en-US" dirty="0"/>
              <a:t>,</a:t>
            </a:r>
          </a:p>
          <a:p>
            <a:r>
              <a:rPr lang="en-US" dirty="0"/>
              <a:t>Michel </a:t>
            </a:r>
          </a:p>
        </p:txBody>
      </p:sp>
      <p:sp>
        <p:nvSpPr>
          <p:cNvPr id="3" name="Rectangle 2"/>
          <p:cNvSpPr/>
          <p:nvPr/>
        </p:nvSpPr>
        <p:spPr>
          <a:xfrm>
            <a:off x="558799" y="4131735"/>
            <a:ext cx="3556001" cy="2370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8798" y="1913469"/>
            <a:ext cx="2844801" cy="2370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32397" y="1642536"/>
            <a:ext cx="3522136" cy="2370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8798" y="2218274"/>
            <a:ext cx="8195735" cy="79585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. Vignau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63" y="3700792"/>
            <a:ext cx="4453467" cy="29878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743947" y="3386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 smtClean="0"/>
              <a:t>septembre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0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6642" y="507185"/>
            <a:ext cx="761886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Before c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oncluding :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final word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around the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costs to completion issue.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8353" y="3794538"/>
            <a:ext cx="579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was more then 10 years ago, so now there is prescription,</a:t>
            </a:r>
          </a:p>
          <a:p>
            <a:r>
              <a:rPr lang="en-US" dirty="0"/>
              <a:t>a</a:t>
            </a:r>
            <a:r>
              <a:rPr lang="en-US" dirty="0" smtClean="0"/>
              <a:t>nd I can tell the naked truth (I assume it is OK Michel?).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2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eller Re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63" y="-1122484"/>
            <a:ext cx="6060737" cy="11294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8225" y="5403850"/>
            <a:ext cx="120967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dirty="0" smtClean="0"/>
              <a:t>oney left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5319989" y="6070600"/>
            <a:ext cx="1265513" cy="298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8739" y="6748513"/>
            <a:ext cx="1034726" cy="250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041174"/>
              </p:ext>
            </p:extLst>
          </p:nvPr>
        </p:nvGraphicFramePr>
        <p:xfrm>
          <a:off x="183209" y="275668"/>
          <a:ext cx="2539959" cy="5353597"/>
        </p:xfrm>
        <a:graphic>
          <a:graphicData uri="http://schemas.openxmlformats.org/drawingml/2006/table">
            <a:tbl>
              <a:tblPr/>
              <a:tblGrid>
                <a:gridCol w="383057"/>
                <a:gridCol w="271086"/>
                <a:gridCol w="235727"/>
                <a:gridCol w="235727"/>
                <a:gridCol w="235727"/>
                <a:gridCol w="210327"/>
                <a:gridCol w="25400"/>
                <a:gridCol w="235727"/>
                <a:gridCol w="235727"/>
                <a:gridCol w="235727"/>
                <a:gridCol w="235727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effectLst/>
                          <a:latin typeface="Arial"/>
                        </a:rPr>
                        <a:t>kCHF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Besoins exprimés des versements au CERN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    CERN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Detecteur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698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364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uk-UA" sz="500" b="0" i="0" u="none" strike="noStrike">
                          <a:effectLst/>
                          <a:latin typeface="Arial"/>
                        </a:rPr>
                        <a:t>M&amp;O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455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656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388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500" b="0" i="0" u="none" strike="noStrike">
                          <a:effectLst/>
                          <a:latin typeface="Arial"/>
                        </a:rPr>
                        <a:t>397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1789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2591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CERN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2851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6391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Financement CNRS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is-I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BudgetCNRS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effectLst/>
                          <a:latin typeface="Arial"/>
                        </a:rPr>
                        <a:t>1.54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is-I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3132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    CERN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Detecteur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uk-UA" sz="500" b="0" i="0" u="none" strike="noStrike">
                          <a:effectLst/>
                          <a:latin typeface="Arial"/>
                        </a:rPr>
                        <a:t>M&amp;O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CERN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311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505"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Financement par le CNRS des besoins des Laboratoires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effectLst/>
                          <a:latin typeface="Arial"/>
                        </a:rPr>
                        <a:t>1.00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Detecteur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445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1125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479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500" b="0" i="0" u="none" strike="noStrike">
                          <a:effectLst/>
                          <a:latin typeface="Arial"/>
                        </a:rPr>
                        <a:t>577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b="0" i="0" u="none" strike="noStrike"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3121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947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5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Fonctionnement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518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518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211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828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1087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1087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Laboratoires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3949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Fonctionnement Total avec M&amp;O (sans les Fees)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1989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2770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2819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Besoins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5800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6184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3621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3101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Bank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1540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-703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-1223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-1872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-1872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-680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Dette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1540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3401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1475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-397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-2269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-2949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        Remboursement CERN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should be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3132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CNRS Total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4260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3132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H="1" flipV="1">
            <a:off x="2015762" y="4071465"/>
            <a:ext cx="1562463" cy="13323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18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9249512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7" y="3627732"/>
            <a:ext cx="3097563" cy="3097563"/>
          </a:xfrm>
          <a:prstGeom prst="rect">
            <a:avLst/>
          </a:prstGeom>
        </p:spPr>
      </p:pic>
      <p:pic>
        <p:nvPicPr>
          <p:cNvPr id="5" name="Picture 4" descr="Screen Shot 2019-11-24 at 12.03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82" y="1214013"/>
            <a:ext cx="6883400" cy="527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9561" y="46622"/>
            <a:ext cx="616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 et le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hocolat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84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00000000000000000000000000000000000000000000000000000000000lorgnette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71" y="1425869"/>
            <a:ext cx="2868564" cy="1527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3440" y="2009532"/>
            <a:ext cx="32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(par le petit bout de la lorgnette)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56691" y="-67126"/>
            <a:ext cx="6868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 Spiro et L’IN2P3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9467" y="3945467"/>
            <a:ext cx="2890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err="1" smtClean="0"/>
              <a:t>Crise</a:t>
            </a:r>
            <a:r>
              <a:rPr lang="en-US" dirty="0" smtClean="0"/>
              <a:t> du CNRS 2004-2006</a:t>
            </a:r>
          </a:p>
          <a:p>
            <a:pPr marL="342900" indent="-342900">
              <a:buAutoNum type="arabicParenR"/>
            </a:pPr>
            <a:r>
              <a:rPr lang="en-US" dirty="0" err="1" smtClean="0"/>
              <a:t>Perte</a:t>
            </a:r>
            <a:r>
              <a:rPr lang="en-US" dirty="0" smtClean="0"/>
              <a:t> de la “delegation”</a:t>
            </a:r>
          </a:p>
          <a:p>
            <a:pPr marL="342900" indent="-342900">
              <a:buAutoNum type="arabicParenR"/>
            </a:pP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 Shot 2019-11-27 at 5.54.23 PM.png"/>
          <p:cNvPicPr>
            <a:picLocks noChangeAspect="1"/>
          </p:cNvPicPr>
          <p:nvPr/>
        </p:nvPicPr>
        <p:blipFill>
          <a:blip r:embed="rId3">
            <a:alphaModFix amt="9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17" y="1775278"/>
            <a:ext cx="613637" cy="1219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48084" y="2931757"/>
            <a:ext cx="107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DAS=DSD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715" y="6306147"/>
            <a:ext cx="79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Caution :that was a long time ago : memory lapses and alternative facts may occur.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1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kiped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" y="1257601"/>
            <a:ext cx="6790267" cy="3591952"/>
          </a:xfrm>
          <a:prstGeom prst="rect">
            <a:avLst/>
          </a:prstGeom>
        </p:spPr>
      </p:pic>
      <p:pic>
        <p:nvPicPr>
          <p:cNvPr id="5" name="Picture 4" descr="Screen Shot 2019-11-27 at 5.29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1" y="5966463"/>
            <a:ext cx="8856132" cy="3473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118531" y="2048933"/>
            <a:ext cx="4097869" cy="3917530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670800" y="2048933"/>
            <a:ext cx="1303864" cy="3917530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7125" y="136074"/>
            <a:ext cx="8207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 Spiro a l’IN2P3: la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Preuve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!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93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ach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6772"/>
            <a:ext cx="9144000" cy="3191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291" y="6351570"/>
            <a:ext cx="465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difficile</a:t>
            </a:r>
            <a:r>
              <a:rPr lang="en-US" dirty="0" smtClean="0"/>
              <a:t> de pas </a:t>
            </a:r>
            <a:r>
              <a:rPr lang="en-US" dirty="0" err="1" smtClean="0"/>
              <a:t>s’attacher</a:t>
            </a:r>
            <a:r>
              <a:rPr lang="en-US" dirty="0" smtClean="0"/>
              <a:t> a Michel Spiro)</a:t>
            </a:r>
            <a:endParaRPr lang="en-US" dirty="0"/>
          </a:p>
        </p:txBody>
      </p:sp>
      <p:pic>
        <p:nvPicPr>
          <p:cNvPr id="3" name="Picture 2" descr="arton48831-561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45" y="890072"/>
            <a:ext cx="2671127" cy="1786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4412" y="2603062"/>
            <a:ext cx="545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400" dirty="0" err="1" smtClean="0"/>
              <a:t>Polytechnicien</a:t>
            </a:r>
            <a:r>
              <a:rPr lang="en-US" sz="1400" dirty="0" smtClean="0"/>
              <a:t> </a:t>
            </a:r>
            <a:r>
              <a:rPr lang="en-US" sz="1400" dirty="0"/>
              <a:t>:</a:t>
            </a:r>
            <a:r>
              <a:rPr lang="en-US" sz="1400" dirty="0" smtClean="0"/>
              <a:t> </a:t>
            </a:r>
            <a:r>
              <a:rPr lang="en-US" sz="1400" dirty="0" err="1" smtClean="0"/>
              <a:t>ca</a:t>
            </a:r>
            <a:r>
              <a:rPr lang="en-US" sz="1400" dirty="0" smtClean="0"/>
              <a:t> ne </a:t>
            </a:r>
            <a:r>
              <a:rPr lang="en-US" sz="1400" dirty="0" err="1" smtClean="0"/>
              <a:t>peut</a:t>
            </a:r>
            <a:r>
              <a:rPr lang="en-US" sz="1400" dirty="0" smtClean="0"/>
              <a:t> </a:t>
            </a:r>
            <a:r>
              <a:rPr lang="en-US" sz="1400" dirty="0" err="1" smtClean="0"/>
              <a:t>donc</a:t>
            </a:r>
            <a:r>
              <a:rPr lang="en-US" sz="1400" dirty="0" smtClean="0"/>
              <a:t> pas </a:t>
            </a:r>
            <a:r>
              <a:rPr lang="en-US" sz="1400" dirty="0" err="1" smtClean="0"/>
              <a:t>etre</a:t>
            </a:r>
            <a:r>
              <a:rPr lang="en-US" sz="1400" dirty="0" smtClean="0"/>
              <a:t> pour son “</a:t>
            </a:r>
            <a:r>
              <a:rPr lang="en-US" sz="1400" dirty="0" err="1" smtClean="0"/>
              <a:t>sens</a:t>
            </a:r>
            <a:r>
              <a:rPr lang="en-US" sz="1400" dirty="0" smtClean="0"/>
              <a:t> de </a:t>
            </a:r>
            <a:r>
              <a:rPr lang="en-US" sz="1400" dirty="0" err="1" smtClean="0"/>
              <a:t>l’humour</a:t>
            </a:r>
            <a:r>
              <a:rPr lang="en-US" sz="1600" dirty="0" smtClean="0"/>
              <a:t>”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57450" y="-67126"/>
            <a:ext cx="7067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Michel Spiro :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attachant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87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03036_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44" y="2257939"/>
            <a:ext cx="7524435" cy="49033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0892" y="84537"/>
            <a:ext cx="6923665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Ardent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defenseur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de la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Physique des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Particules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6626" y="2586036"/>
            <a:ext cx="2863375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Orateur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infatiguable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du LHC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4116" y="6470004"/>
            <a:ext cx="145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(Shoot Them)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6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000000000000000000000000000000000000000000000000000000000000lorgnette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92" y="3545118"/>
            <a:ext cx="1558794" cy="83000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9901"/>
              </p:ext>
            </p:extLst>
          </p:nvPr>
        </p:nvGraphicFramePr>
        <p:xfrm>
          <a:off x="183209" y="275668"/>
          <a:ext cx="2539959" cy="5353186"/>
        </p:xfrm>
        <a:graphic>
          <a:graphicData uri="http://schemas.openxmlformats.org/drawingml/2006/table">
            <a:tbl>
              <a:tblPr/>
              <a:tblGrid>
                <a:gridCol w="383057"/>
                <a:gridCol w="271086"/>
                <a:gridCol w="235727"/>
                <a:gridCol w="235727"/>
                <a:gridCol w="235727"/>
                <a:gridCol w="210327"/>
                <a:gridCol w="25400"/>
                <a:gridCol w="235727"/>
                <a:gridCol w="235727"/>
                <a:gridCol w="235727"/>
                <a:gridCol w="235727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effectLst/>
                          <a:latin typeface="Arial"/>
                        </a:rPr>
                        <a:t>kCHF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Besoins exprimés des versements au CERN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    CERN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Detecteur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698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364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uk-UA" sz="500" b="0" i="0" u="none" strike="noStrike">
                          <a:effectLst/>
                          <a:latin typeface="Arial"/>
                        </a:rPr>
                        <a:t>M&amp;O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455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656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388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500" b="0" i="0" u="none" strike="noStrike">
                          <a:effectLst/>
                          <a:latin typeface="Arial"/>
                        </a:rPr>
                        <a:t>397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1789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2591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CERN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2851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6391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Financement CNRS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is-I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E2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BudgetCNRS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effectLst/>
                          <a:latin typeface="Arial"/>
                        </a:rPr>
                        <a:t>1.54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is-I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3132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    CERN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Detecteur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uk-UA" sz="500" b="0" i="0" u="none" strike="noStrike">
                          <a:effectLst/>
                          <a:latin typeface="Arial"/>
                        </a:rPr>
                        <a:t>M&amp;O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CERN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311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505"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Financement par le CNRS des besoins des Laboratoires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effectLst/>
                          <a:latin typeface="Arial"/>
                        </a:rPr>
                        <a:t>1.00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Detecteur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445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1125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479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500" b="0" i="0" u="none" strike="noStrike">
                          <a:effectLst/>
                          <a:latin typeface="Arial"/>
                        </a:rPr>
                        <a:t>577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b="0" i="0" u="none" strike="noStrike"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3121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947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5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Fonctionnement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ATLAS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518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518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CMS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ALICE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211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828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1087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1087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Laboratoires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3949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1240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720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Fonctionnement Total avec M&amp;O (sans les Fees)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effectLst/>
                          <a:latin typeface="Arial"/>
                        </a:rPr>
                        <a:t>1989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2770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2819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Besoins 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5800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6184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3621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3101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2452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Bank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1540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1860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-703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-1223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-1872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effectLst/>
                          <a:latin typeface="Arial"/>
                        </a:rPr>
                        <a:t>-1872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-680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Dette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1" i="0" u="none" strike="noStrike">
                          <a:effectLst/>
                          <a:latin typeface="Arial"/>
                        </a:rPr>
                        <a:t>k€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1540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3401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2698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1475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-397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-2269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500" b="0" i="0" u="none" strike="noStrike">
                          <a:effectLst/>
                          <a:latin typeface="Arial"/>
                        </a:rPr>
                        <a:t>-2949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        Remboursement CERN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LHC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B71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should be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3132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611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effectLst/>
                          <a:latin typeface="Arial"/>
                        </a:rPr>
                        <a:t>CNRS Total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5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4260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4324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effectLst/>
                          <a:latin typeface="Arial"/>
                        </a:rPr>
                        <a:t>3132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Picture 8" descr="barrel-descen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83" y="389468"/>
            <a:ext cx="4258051" cy="5677401"/>
          </a:xfrm>
          <a:prstGeom prst="rect">
            <a:avLst/>
          </a:prstGeom>
        </p:spPr>
      </p:pic>
      <p:pic>
        <p:nvPicPr>
          <p:cNvPr id="2" name="Picture 1" descr="2186-934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3" y="5699780"/>
            <a:ext cx="1814924" cy="1209019"/>
          </a:xfrm>
          <a:prstGeom prst="rect">
            <a:avLst/>
          </a:prstGeom>
        </p:spPr>
      </p:pic>
      <p:pic>
        <p:nvPicPr>
          <p:cNvPr id="10" name="Picture 9" descr="CC-in2p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02" y="711200"/>
            <a:ext cx="1884298" cy="13694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creen Shot 2019-11-28 at 9.48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26" y="3585092"/>
            <a:ext cx="552031" cy="920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8714" y="2148147"/>
            <a:ext cx="114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CC-IN2P3</a:t>
            </a:r>
          </a:p>
          <a:p>
            <a:r>
              <a:rPr lang="en-US" dirty="0" smtClean="0"/>
              <a:t>Tier-1 (x2)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43094" y="6224924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HEP, it was mostly the time of reaching the finish line for the LHC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46548" y="5076115"/>
            <a:ext cx="2075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(remember the CDD</a:t>
            </a:r>
          </a:p>
          <a:p>
            <a:r>
              <a:rPr lang="en-US" dirty="0" smtClean="0"/>
              <a:t>Haut </a:t>
            </a:r>
            <a:r>
              <a:rPr lang="en-US" dirty="0" err="1" smtClean="0"/>
              <a:t>Niveau</a:t>
            </a:r>
            <a:r>
              <a:rPr lang="en-US" dirty="0" smtClean="0"/>
              <a:t> ?)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46768" y="4357484"/>
            <a:ext cx="224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(costs to completion!)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0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S_Endc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6" y="601691"/>
            <a:ext cx="8308848" cy="5711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278" y="6366042"/>
            <a:ext cx="680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 tremendous </a:t>
            </a:r>
            <a:r>
              <a:rPr lang="en-US" dirty="0" err="1" smtClean="0"/>
              <a:t>succes</a:t>
            </a:r>
            <a:r>
              <a:rPr lang="en-US" dirty="0" smtClean="0"/>
              <a:t> for the </a:t>
            </a:r>
            <a:r>
              <a:rPr lang="en-US" dirty="0" err="1" smtClean="0"/>
              <a:t>worl</a:t>
            </a:r>
            <a:r>
              <a:rPr lang="en-US" dirty="0" smtClean="0"/>
              <a:t>-wide HEP community, and ongoing)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5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er-plasma_wakefield_accel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4" y="1188062"/>
            <a:ext cx="5811210" cy="5320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700" y="1393079"/>
            <a:ext cx="2909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Coherent DSD production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7" name="Picture 6" descr="Ecole de Gi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94" y="3759529"/>
            <a:ext cx="3055239" cy="4073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85627" y="5744884"/>
            <a:ext cx="1689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DSD emission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331613" y="4794409"/>
            <a:ext cx="894232" cy="9322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41811" y="3052213"/>
            <a:ext cx="2269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At some point it was a </a:t>
            </a:r>
          </a:p>
          <a:p>
            <a:pPr algn="ctr"/>
            <a:r>
              <a:rPr lang="en-US" dirty="0" smtClean="0"/>
              <a:t>mere speculation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15306" y="6482891"/>
            <a:ext cx="468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Michel Spiro first presentation of the DSD effect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77688" y="-67126"/>
            <a:ext cx="4426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The DSD effect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91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ole de Gi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" y="1649140"/>
            <a:ext cx="4644270" cy="61923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059279" y="894621"/>
            <a:ext cx="1801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DSD expressed in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milliDAS</a:t>
            </a:r>
            <a:r>
              <a:rPr lang="en-US" dirty="0" smtClean="0">
                <a:solidFill>
                  <a:srgbClr val="FF0000"/>
                </a:solidFill>
              </a:rPr>
              <a:t> unit (SI)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32453" y="1649140"/>
            <a:ext cx="3772285" cy="1858061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16256" y="4284473"/>
            <a:ext cx="31280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Dramatic prediction :</a:t>
            </a:r>
          </a:p>
          <a:p>
            <a:r>
              <a:rPr lang="en-US" b="1" dirty="0" smtClean="0"/>
              <a:t>DAS number violation.</a:t>
            </a:r>
          </a:p>
          <a:p>
            <a:r>
              <a:rPr lang="en-US" b="1" dirty="0" smtClean="0"/>
              <a:t>There should be about 6.000</a:t>
            </a:r>
          </a:p>
          <a:p>
            <a:r>
              <a:rPr lang="en-US" b="1" dirty="0" err="1" smtClean="0"/>
              <a:t>milliDAS</a:t>
            </a:r>
            <a:r>
              <a:rPr lang="en-US" b="1" dirty="0" smtClean="0"/>
              <a:t> in IN2P3 by 2020, and</a:t>
            </a:r>
          </a:p>
          <a:p>
            <a:r>
              <a:rPr lang="en-US" b="1" dirty="0" smtClean="0"/>
              <a:t>more to come</a:t>
            </a:r>
            <a:r>
              <a:rPr lang="en-US" b="1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9707" y="618946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The website encountered an unexpected error. Please try again </a:t>
            </a:r>
            <a:r>
              <a:rPr lang="en-US" sz="1600" dirty="0" smtClean="0"/>
              <a:t>later (2019 </a:t>
            </a:r>
            <a:r>
              <a:rPr lang="en-US" sz="1600" dirty="0" err="1" smtClean="0"/>
              <a:t>november</a:t>
            </a:r>
            <a:r>
              <a:rPr lang="en-US" sz="1600" dirty="0" smtClean="0"/>
              <a:t> 26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4" name="Picture 3" descr="correct.jpg"/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8498">
            <a:off x="5150720" y="3725942"/>
            <a:ext cx="36957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9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1258</Words>
  <Application>Microsoft Macintosh PowerPoint</Application>
  <PresentationFormat>On-screen Show (4:3)</PresentationFormat>
  <Paragraphs>1137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LAL/CNRS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Francois Le Diberder</dc:creator>
  <cp:lastModifiedBy>Francois Le Diberder</cp:lastModifiedBy>
  <cp:revision>73</cp:revision>
  <dcterms:created xsi:type="dcterms:W3CDTF">2019-11-24T10:36:13Z</dcterms:created>
  <dcterms:modified xsi:type="dcterms:W3CDTF">2019-11-29T12:33:24Z</dcterms:modified>
</cp:coreProperties>
</file>