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94" r:id="rId4"/>
    <p:sldId id="295" r:id="rId5"/>
    <p:sldId id="288" r:id="rId6"/>
    <p:sldId id="289" r:id="rId7"/>
    <p:sldId id="296" r:id="rId8"/>
    <p:sldId id="297" r:id="rId9"/>
    <p:sldId id="298" r:id="rId10"/>
    <p:sldId id="258" r:id="rId11"/>
    <p:sldId id="290" r:id="rId12"/>
    <p:sldId id="291" r:id="rId13"/>
    <p:sldId id="292" r:id="rId14"/>
    <p:sldId id="293" r:id="rId15"/>
    <p:sldId id="28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Beigbeder" initials="CB" lastIdx="0" clrIdx="0">
    <p:extLst>
      <p:ext uri="{19B8F6BF-5375-455C-9EA6-DF929625EA0E}">
        <p15:presenceInfo xmlns:p15="http://schemas.microsoft.com/office/powerpoint/2012/main" userId="S-1-5-21-338909080-102860186-3730522582-2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5652" autoAdjust="0"/>
  </p:normalViewPr>
  <p:slideViewPr>
    <p:cSldViewPr snapToGrid="0">
      <p:cViewPr varScale="1">
        <p:scale>
          <a:sx n="86" d="100"/>
          <a:sy n="86" d="100"/>
        </p:scale>
        <p:origin x="43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7777-5075-4460-892A-A275C7FDC41C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A9705-DF4E-4B47-9DF0-ECFC95111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30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	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9705-DF4E-4B47-9DF0-ECFC951112A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17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	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9705-DF4E-4B47-9DF0-ECFC951112A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9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EEE-1069-4022-9BBC-10AA41F56E92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B91-5A52-4694-AD53-9B58EBFCF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66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EEE-1069-4022-9BBC-10AA41F56E92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B91-5A52-4694-AD53-9B58EBFCF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39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EEE-1069-4022-9BBC-10AA41F56E92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B91-5A52-4694-AD53-9B58EBFCF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44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EEE-1069-4022-9BBC-10AA41F56E92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B91-5A52-4694-AD53-9B58EBFCF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9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EEE-1069-4022-9BBC-10AA41F56E92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B91-5A52-4694-AD53-9B58EBFCF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19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EEE-1069-4022-9BBC-10AA41F56E92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B91-5A52-4694-AD53-9B58EBFCF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0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EEE-1069-4022-9BBC-10AA41F56E92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B91-5A52-4694-AD53-9B58EBFCF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9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EEE-1069-4022-9BBC-10AA41F56E92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B91-5A52-4694-AD53-9B58EBFCF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02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EEE-1069-4022-9BBC-10AA41F56E92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B91-5A52-4694-AD53-9B58EBFCF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65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EEE-1069-4022-9BBC-10AA41F56E92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B91-5A52-4694-AD53-9B58EBFCF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62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EEE-1069-4022-9BBC-10AA41F56E92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DB91-5A52-4694-AD53-9B58EBFCF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53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0EEE-1069-4022-9BBC-10AA41F56E92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DB91-5A52-4694-AD53-9B58EBFCF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88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79250" y="4166801"/>
            <a:ext cx="9144000" cy="907818"/>
          </a:xfrm>
        </p:spPr>
        <p:txBody>
          <a:bodyPr>
            <a:normAutofit/>
          </a:bodyPr>
          <a:lstStyle/>
          <a:p>
            <a:r>
              <a:rPr lang="fr-FR" dirty="0"/>
              <a:t>Réunion de service</a:t>
            </a:r>
          </a:p>
          <a:p>
            <a:r>
              <a:rPr lang="fr-FR" dirty="0"/>
              <a:t>9</a:t>
            </a:r>
            <a:r>
              <a:rPr lang="fr-FR" noProof="0" dirty="0" smtClean="0"/>
              <a:t> avril 2019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6785722" y="6346584"/>
            <a:ext cx="5295441" cy="442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C. Beigbeder, R. Chiche, O. Duarte, F. </a:t>
            </a:r>
            <a:r>
              <a:rPr lang="fr-FR" sz="1400" dirty="0" err="1" smtClean="0"/>
              <a:t>Wicek</a:t>
            </a:r>
            <a:endParaRPr lang="fr-FR" sz="14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65" y="1747909"/>
            <a:ext cx="4416740" cy="194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0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035" y="108690"/>
            <a:ext cx="8496965" cy="674931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248167"/>
            <a:ext cx="3695035" cy="2633256"/>
          </a:xfrm>
        </p:spPr>
        <p:txBody>
          <a:bodyPr>
            <a:normAutofit/>
          </a:bodyPr>
          <a:lstStyle/>
          <a:p>
            <a:pPr algn="ctr"/>
            <a:r>
              <a:rPr lang="fr-FR" noProof="0" dirty="0" smtClean="0"/>
              <a:t>				Statistiques </a:t>
            </a:r>
            <a:r>
              <a:rPr lang="fr-FR" dirty="0" smtClean="0"/>
              <a:t>primes SERDI 2018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738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527" y="202033"/>
            <a:ext cx="8754473" cy="6481883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981813"/>
            <a:ext cx="3695035" cy="2633256"/>
          </a:xfrm>
        </p:spPr>
        <p:txBody>
          <a:bodyPr>
            <a:normAutofit/>
          </a:bodyPr>
          <a:lstStyle/>
          <a:p>
            <a:pPr algn="ctr"/>
            <a:r>
              <a:rPr lang="fr-FR" noProof="0" dirty="0" smtClean="0"/>
              <a:t>				Statistiques </a:t>
            </a:r>
            <a:r>
              <a:rPr lang="fr-FR" dirty="0" smtClean="0"/>
              <a:t>primes SERDI 2018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05095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864" y="241995"/>
            <a:ext cx="8928136" cy="647059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99614" y="1735613"/>
            <a:ext cx="434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Variabilité la plus faible de tous les services !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418985"/>
            <a:ext cx="3695035" cy="2633256"/>
          </a:xfrm>
        </p:spPr>
        <p:txBody>
          <a:bodyPr>
            <a:normAutofit/>
          </a:bodyPr>
          <a:lstStyle/>
          <a:p>
            <a:pPr algn="ctr"/>
            <a:r>
              <a:rPr lang="fr-FR" noProof="0" dirty="0" smtClean="0"/>
              <a:t>				Statistiques </a:t>
            </a:r>
            <a:r>
              <a:rPr lang="fr-FR" dirty="0" smtClean="0"/>
              <a:t>primes SERDI 2018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95912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78" y="0"/>
            <a:ext cx="10651022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695035" cy="2633256"/>
          </a:xfrm>
        </p:spPr>
        <p:txBody>
          <a:bodyPr>
            <a:normAutofit/>
          </a:bodyPr>
          <a:lstStyle/>
          <a:p>
            <a:pPr algn="ctr"/>
            <a:r>
              <a:rPr lang="fr-FR" noProof="0" dirty="0" smtClean="0"/>
              <a:t>Statistiques </a:t>
            </a:r>
            <a:r>
              <a:rPr lang="fr-FR" dirty="0" smtClean="0"/>
              <a:t>primes 2018</a:t>
            </a:r>
            <a:endParaRPr lang="fr-FR" noProof="0" dirty="0"/>
          </a:p>
        </p:txBody>
      </p:sp>
      <p:sp>
        <p:nvSpPr>
          <p:cNvPr id="6" name="Ellipse 5"/>
          <p:cNvSpPr/>
          <p:nvPr/>
        </p:nvSpPr>
        <p:spPr>
          <a:xfrm>
            <a:off x="5688418" y="0"/>
            <a:ext cx="1935126" cy="70174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83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94" y="259714"/>
            <a:ext cx="8782805" cy="6598286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74428" y="637953"/>
            <a:ext cx="3695035" cy="2633256"/>
          </a:xfrm>
        </p:spPr>
        <p:txBody>
          <a:bodyPr>
            <a:normAutofit/>
          </a:bodyPr>
          <a:lstStyle/>
          <a:p>
            <a:pPr algn="ctr"/>
            <a:r>
              <a:rPr lang="fr-FR" noProof="0" dirty="0" smtClean="0"/>
              <a:t>Statistiques </a:t>
            </a:r>
            <a:r>
              <a:rPr lang="fr-FR" dirty="0" smtClean="0"/>
              <a:t>primes 2018</a:t>
            </a:r>
            <a:endParaRPr lang="fr-FR" noProof="0" dirty="0"/>
          </a:p>
        </p:txBody>
      </p:sp>
      <p:sp>
        <p:nvSpPr>
          <p:cNvPr id="6" name="Ellipse 5"/>
          <p:cNvSpPr/>
          <p:nvPr/>
        </p:nvSpPr>
        <p:spPr>
          <a:xfrm>
            <a:off x="6645348" y="180753"/>
            <a:ext cx="1935126" cy="70174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02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noProof="0" dirty="0" smtClean="0"/>
              <a:t>Questions diverses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215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noProof="0" dirty="0" smtClean="0"/>
              <a:t>Informations </a:t>
            </a:r>
            <a:r>
              <a:rPr lang="fr-FR" noProof="0" dirty="0" smtClean="0"/>
              <a:t>Générales	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88185"/>
            <a:ext cx="10515600" cy="4321175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fr-FR" noProof="0" dirty="0" smtClean="0"/>
              <a:t>ASPRO</a:t>
            </a:r>
          </a:p>
          <a:p>
            <a:pPr lvl="1"/>
            <a:r>
              <a:rPr lang="fr-FR" dirty="0" smtClean="0"/>
              <a:t>Hygiène et Sécurité et AP</a:t>
            </a:r>
          </a:p>
          <a:p>
            <a:pPr lvl="1"/>
            <a:r>
              <a:rPr lang="fr-FR" dirty="0"/>
              <a:t>Point sur la boite à idées </a:t>
            </a:r>
            <a:r>
              <a:rPr lang="fr-FR" dirty="0" smtClean="0"/>
              <a:t>A. </a:t>
            </a:r>
            <a:r>
              <a:rPr lang="fr-FR" dirty="0"/>
              <a:t>Petit </a:t>
            </a:r>
            <a:endParaRPr lang="fr-FR" dirty="0" smtClean="0"/>
          </a:p>
          <a:p>
            <a:pPr lvl="1"/>
            <a:r>
              <a:rPr lang="fr-FR" dirty="0"/>
              <a:t>Logiciels </a:t>
            </a:r>
            <a:r>
              <a:rPr lang="fr-FR" dirty="0" smtClean="0"/>
              <a:t>piratés</a:t>
            </a:r>
          </a:p>
          <a:p>
            <a:pPr lvl="1"/>
            <a:r>
              <a:rPr lang="fr-FR" dirty="0"/>
              <a:t>Retour </a:t>
            </a:r>
            <a:r>
              <a:rPr lang="fr-FR" dirty="0" smtClean="0"/>
              <a:t>WP3</a:t>
            </a:r>
          </a:p>
          <a:p>
            <a:pPr lvl="1"/>
            <a:r>
              <a:rPr lang="fr-FR" dirty="0" smtClean="0"/>
              <a:t>Télétravail </a:t>
            </a:r>
            <a:endParaRPr lang="fr-FR" dirty="0"/>
          </a:p>
          <a:p>
            <a:pPr lvl="1"/>
            <a:r>
              <a:rPr lang="fr-FR" dirty="0"/>
              <a:t>Réaménagement </a:t>
            </a:r>
            <a:r>
              <a:rPr lang="fr-FR" dirty="0" smtClean="0"/>
              <a:t>locaux du </a:t>
            </a:r>
            <a:r>
              <a:rPr lang="fr-FR" dirty="0"/>
              <a:t>groupe Fabrication au </a:t>
            </a:r>
            <a:r>
              <a:rPr lang="fr-FR" dirty="0" smtClean="0"/>
              <a:t>208</a:t>
            </a:r>
          </a:p>
          <a:p>
            <a:pPr lvl="1"/>
            <a:r>
              <a:rPr lang="fr-FR" dirty="0"/>
              <a:t>Organigramme </a:t>
            </a:r>
            <a:r>
              <a:rPr lang="fr-FR" dirty="0" smtClean="0"/>
              <a:t>2019</a:t>
            </a:r>
          </a:p>
          <a:p>
            <a:pPr lvl="1"/>
            <a:r>
              <a:rPr lang="fr-FR" dirty="0"/>
              <a:t>Planning campagne </a:t>
            </a:r>
            <a:r>
              <a:rPr lang="fr-FR" dirty="0" smtClean="0"/>
              <a:t>SIRHUS 2019</a:t>
            </a:r>
          </a:p>
          <a:p>
            <a:pPr lvl="1"/>
            <a:r>
              <a:rPr lang="fr-FR" dirty="0"/>
              <a:t>Groupe Fonction </a:t>
            </a:r>
            <a:r>
              <a:rPr lang="fr-FR" dirty="0" smtClean="0"/>
              <a:t>T</a:t>
            </a:r>
            <a:endParaRPr lang="fr-FR" dirty="0"/>
          </a:p>
          <a:p>
            <a:pPr lvl="1"/>
            <a:r>
              <a:rPr lang="fr-FR" noProof="0" dirty="0" smtClean="0"/>
              <a:t>Retour sur les primes 2018 </a:t>
            </a:r>
          </a:p>
          <a:p>
            <a:pPr lvl="1"/>
            <a:r>
              <a:rPr lang="fr-FR" dirty="0" smtClean="0"/>
              <a:t>Arrivée </a:t>
            </a:r>
            <a:r>
              <a:rPr lang="fr-FR" dirty="0" err="1" smtClean="0"/>
              <a:t>Allaoui</a:t>
            </a:r>
            <a:r>
              <a:rPr lang="fr-FR" dirty="0" smtClean="0"/>
              <a:t> </a:t>
            </a:r>
            <a:r>
              <a:rPr lang="fr-FR" dirty="0" err="1" smtClean="0"/>
              <a:t>Mhoudini</a:t>
            </a:r>
            <a:r>
              <a:rPr lang="fr-FR" dirty="0" smtClean="0"/>
              <a:t> (mai 2019) </a:t>
            </a:r>
          </a:p>
          <a:p>
            <a:pPr lvl="1"/>
            <a:endParaRPr lang="fr-FR" noProof="0" dirty="0" smtClean="0"/>
          </a:p>
          <a:p>
            <a:pPr lvl="1"/>
            <a:r>
              <a:rPr lang="fr-FR" dirty="0" smtClean="0"/>
              <a:t>Questions diverses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82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163" y="248167"/>
            <a:ext cx="3563679" cy="1325563"/>
          </a:xfrm>
        </p:spPr>
        <p:txBody>
          <a:bodyPr/>
          <a:lstStyle/>
          <a:p>
            <a:r>
              <a:rPr lang="fr-FR" noProof="0" dirty="0" smtClean="0"/>
              <a:t>ASPRO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9344" y="1261853"/>
            <a:ext cx="10515600" cy="73375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noProof="0" dirty="0" smtClean="0"/>
              <a:t>  </a:t>
            </a:r>
            <a:r>
              <a:rPr lang="fr-FR" noProof="0" dirty="0" err="1" smtClean="0"/>
              <a:t>Slides</a:t>
            </a:r>
            <a:r>
              <a:rPr lang="fr-FR" noProof="0" dirty="0" smtClean="0"/>
              <a:t> disponibles  ainsi que le « tour de table des expériences » sur </a:t>
            </a:r>
            <a:r>
              <a:rPr lang="fr-FR" noProof="0" dirty="0" err="1" smtClean="0"/>
              <a:t>indico</a:t>
            </a:r>
            <a:r>
              <a:rPr lang="fr-FR" noProof="0" dirty="0" smtClean="0"/>
              <a:t>.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34163" y="19262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Hygiène et Sécurité 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63772" y="3306834"/>
            <a:ext cx="10515600" cy="733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 Départ de l’ingénieur H</a:t>
            </a:r>
            <a:r>
              <a:rPr lang="fr-FR" sz="1600" dirty="0" smtClean="0"/>
              <a:t>&amp;</a:t>
            </a:r>
            <a:r>
              <a:rPr lang="fr-FR" dirty="0" smtClean="0"/>
              <a:t>S, </a:t>
            </a:r>
            <a:r>
              <a:rPr lang="fr-FR" dirty="0"/>
              <a:t>o</a:t>
            </a:r>
            <a:r>
              <a:rPr lang="fr-FR" dirty="0" smtClean="0"/>
              <a:t>uverture CDD.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 Recherche d’AP (Agent de Prévention) au sein du LAL.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22768" y="41063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Boite à idées 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63772" y="5234870"/>
            <a:ext cx="10515600" cy="9213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 Demande Antoine Petit PDG du CNRS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 Cohabitation financement compétitif et financement des laboratoires </a:t>
            </a:r>
            <a:r>
              <a:rPr lang="fr-FR" dirty="0" smtClean="0">
                <a:solidFill>
                  <a:srgbClr val="FF0000"/>
                </a:solidFill>
              </a:rPr>
              <a:t>(forum A Petit)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 Proposition de contribution du LAL envoyée par Fabien (remontée unique par la boite à idées)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8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163" y="248167"/>
            <a:ext cx="5381846" cy="1325563"/>
          </a:xfrm>
        </p:spPr>
        <p:txBody>
          <a:bodyPr/>
          <a:lstStyle/>
          <a:p>
            <a:r>
              <a:rPr lang="fr-FR" noProof="0" dirty="0" smtClean="0"/>
              <a:t>Logiciels piratés 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9344" y="1261853"/>
            <a:ext cx="5349949" cy="73375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noProof="0" dirty="0" smtClean="0"/>
              <a:t>  Point de vigilance évoqué en ASPRO.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 Des solutions existent …</a:t>
            </a:r>
            <a:endParaRPr lang="fr-FR" noProof="0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34163" y="19262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Retour WP3 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63772" y="3306834"/>
            <a:ext cx="10515600" cy="733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 Travail en cours.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…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22768" y="41063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Télétravail 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63772" y="5234871"/>
            <a:ext cx="10515600" cy="634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 Perception dans l’organisation au sein du service 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 Fichier intranet et contacts.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44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48" y="0"/>
            <a:ext cx="10420597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67531" y="383754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Michel G.</a:t>
            </a:r>
            <a:endParaRPr lang="fr-FR" sz="1200" dirty="0">
              <a:solidFill>
                <a:srgbClr val="0070C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3285848" y="699707"/>
            <a:ext cx="769545" cy="9053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877149" y="94459"/>
            <a:ext cx="2585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Charles M. 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{bureau + stockage composants }</a:t>
            </a:r>
            <a:endParaRPr lang="fr-FR" sz="1200" dirty="0">
              <a:solidFill>
                <a:srgbClr val="0070C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338433" y="454815"/>
            <a:ext cx="520989" cy="317731"/>
          </a:xfrm>
          <a:prstGeom prst="line">
            <a:avLst/>
          </a:prstGeom>
          <a:ln w="285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000679" y="862649"/>
            <a:ext cx="147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Francisco C. {bureau + atelier}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32824" y="1429956"/>
            <a:ext cx="84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Bernard D.</a:t>
            </a:r>
            <a:endParaRPr lang="fr-FR" sz="1200" dirty="0">
              <a:solidFill>
                <a:srgbClr val="0070C0"/>
              </a:solidFill>
            </a:endParaRPr>
          </a:p>
        </p:txBody>
      </p:sp>
      <p:cxnSp>
        <p:nvCxnSpPr>
          <p:cNvPr id="13" name="Connecteur droit 12"/>
          <p:cNvCxnSpPr>
            <a:stCxn id="11" idx="3"/>
          </p:cNvCxnSpPr>
          <p:nvPr/>
        </p:nvCxnSpPr>
        <p:spPr>
          <a:xfrm>
            <a:off x="3475064" y="1093482"/>
            <a:ext cx="453465" cy="27521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12" idx="3"/>
          </p:cNvCxnSpPr>
          <p:nvPr/>
        </p:nvCxnSpPr>
        <p:spPr>
          <a:xfrm>
            <a:off x="3080235" y="1568456"/>
            <a:ext cx="851571" cy="302865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5414785" y="2270589"/>
            <a:ext cx="462364" cy="45895"/>
          </a:xfrm>
          <a:prstGeom prst="line">
            <a:avLst/>
          </a:prstGeom>
          <a:ln w="285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838381" y="1960168"/>
            <a:ext cx="159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Jérémy F. (bureau) et Ctrl optique BGA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77723" y="5380907"/>
            <a:ext cx="3139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>
                <a:solidFill>
                  <a:srgbClr val="0070C0"/>
                </a:solidFill>
              </a:rPr>
              <a:t>ATELIER CMS :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- Machine de placement automatique (</a:t>
            </a:r>
            <a:r>
              <a:rPr lang="fr-FR" sz="1200" dirty="0" err="1" smtClean="0">
                <a:solidFill>
                  <a:srgbClr val="0070C0"/>
                </a:solidFill>
              </a:rPr>
              <a:t>MyData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- Machine de sérigraphie semi-automatique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- Contrôle Optique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- Stock CMS</a:t>
            </a:r>
            <a:endParaRPr lang="fr-FR" sz="1200" dirty="0">
              <a:solidFill>
                <a:srgbClr val="0070C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4585894" y="4910274"/>
            <a:ext cx="1398625" cy="1115820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654711" y="5981072"/>
            <a:ext cx="2371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Four(s)</a:t>
            </a:r>
            <a:endParaRPr lang="fr-FR" sz="1200" u="sng" dirty="0">
              <a:solidFill>
                <a:srgbClr val="0070C0"/>
              </a:solidFill>
            </a:endParaRPr>
          </a:p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Etuve</a:t>
            </a:r>
          </a:p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Lavage cartes</a:t>
            </a:r>
          </a:p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Enceinte à hygrométrie contrôlée 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351757" y="815035"/>
            <a:ext cx="251257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u="sng" dirty="0" smtClean="0">
                <a:solidFill>
                  <a:srgbClr val="0070C0"/>
                </a:solidFill>
              </a:rPr>
              <a:t>Stockage :</a:t>
            </a:r>
          </a:p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Rack Nemo3</a:t>
            </a:r>
          </a:p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Composants, anciens Racks ATLAS</a:t>
            </a:r>
          </a:p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Anciens racks </a:t>
            </a:r>
          </a:p>
          <a:p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27" name="Accolade ouvrante 26"/>
          <p:cNvSpPr/>
          <p:nvPr/>
        </p:nvSpPr>
        <p:spPr>
          <a:xfrm>
            <a:off x="6243399" y="901701"/>
            <a:ext cx="188377" cy="666755"/>
          </a:xfrm>
          <a:prstGeom prst="leftBrace">
            <a:avLst>
              <a:gd name="adj1" fmla="val 42215"/>
              <a:gd name="adj2" fmla="val 4865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5414785" y="1246476"/>
            <a:ext cx="681215" cy="24968"/>
          </a:xfrm>
          <a:prstGeom prst="line">
            <a:avLst/>
          </a:prstGeom>
          <a:ln w="285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82" y="1381980"/>
            <a:ext cx="269761" cy="25110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72" y="2190930"/>
            <a:ext cx="269761" cy="251107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7589128" y="1919904"/>
            <a:ext cx="141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u="sng" dirty="0" smtClean="0">
                <a:solidFill>
                  <a:srgbClr val="0070C0"/>
                </a:solidFill>
              </a:rPr>
              <a:t>Stockage :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(Capharnaüm !)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7692941" y="2404965"/>
            <a:ext cx="423897" cy="323547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ccolade ouvrante 34"/>
          <p:cNvSpPr/>
          <p:nvPr/>
        </p:nvSpPr>
        <p:spPr>
          <a:xfrm rot="10800000">
            <a:off x="4333015" y="5417370"/>
            <a:ext cx="149490" cy="979199"/>
          </a:xfrm>
          <a:prstGeom prst="leftBrace">
            <a:avLst>
              <a:gd name="adj1" fmla="val 42215"/>
              <a:gd name="adj2" fmla="val 4865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ccolade ouvrante 39"/>
          <p:cNvSpPr/>
          <p:nvPr/>
        </p:nvSpPr>
        <p:spPr>
          <a:xfrm>
            <a:off x="7621940" y="6026094"/>
            <a:ext cx="131353" cy="719445"/>
          </a:xfrm>
          <a:prstGeom prst="leftBrace">
            <a:avLst>
              <a:gd name="adj1" fmla="val 42215"/>
              <a:gd name="adj2" fmla="val 4865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40"/>
          <p:cNvCxnSpPr/>
          <p:nvPr/>
        </p:nvCxnSpPr>
        <p:spPr>
          <a:xfrm flipH="1" flipV="1">
            <a:off x="6942867" y="4854639"/>
            <a:ext cx="571063" cy="1372763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4877109" y="5836807"/>
            <a:ext cx="1964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>
                <a:solidFill>
                  <a:srgbClr val="0070C0"/>
                </a:solidFill>
              </a:rPr>
              <a:t>ATELIER REPARATION ET PIQUE</a:t>
            </a:r>
          </a:p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Machine de pose semi-automatique</a:t>
            </a:r>
            <a:endParaRPr lang="fr-FR" sz="1200" u="sng" dirty="0">
              <a:solidFill>
                <a:srgbClr val="0070C0"/>
              </a:solidFill>
            </a:endParaRPr>
          </a:p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Machine de réparation IR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44" name="Accolade ouvrante 43"/>
          <p:cNvSpPr/>
          <p:nvPr/>
        </p:nvSpPr>
        <p:spPr>
          <a:xfrm rot="10800000">
            <a:off x="6607449" y="5907640"/>
            <a:ext cx="120399" cy="899186"/>
          </a:xfrm>
          <a:prstGeom prst="leftBrace">
            <a:avLst>
              <a:gd name="adj1" fmla="val 42215"/>
              <a:gd name="adj2" fmla="val 4865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6831237" y="4814375"/>
            <a:ext cx="983297" cy="1523516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740" y="2442037"/>
            <a:ext cx="215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208 </a:t>
            </a:r>
            <a:r>
              <a:rPr lang="fr-FR" sz="2400" b="1" dirty="0" err="1" smtClean="0">
                <a:solidFill>
                  <a:srgbClr val="FF0000"/>
                </a:solidFill>
              </a:rPr>
              <a:t>Rdc</a:t>
            </a:r>
            <a:r>
              <a:rPr lang="fr-FR" sz="2400" b="1" dirty="0" smtClean="0">
                <a:solidFill>
                  <a:srgbClr val="FF0000"/>
                </a:solidFill>
              </a:rPr>
              <a:t> Câblage  / </a:t>
            </a:r>
            <a:r>
              <a:rPr lang="fr-FR" sz="2400" b="1" dirty="0" err="1" smtClean="0">
                <a:solidFill>
                  <a:srgbClr val="FF0000"/>
                </a:solidFill>
              </a:rPr>
              <a:t>Fab</a:t>
            </a:r>
            <a:r>
              <a:rPr lang="fr-FR" sz="2400" b="1" dirty="0" smtClean="0">
                <a:solidFill>
                  <a:srgbClr val="FF0000"/>
                </a:solidFill>
              </a:rPr>
              <a:t>. actuellement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9055652" y="6099238"/>
            <a:ext cx="1729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Ancien bureau Patrick F.</a:t>
            </a:r>
            <a:endParaRPr lang="fr-FR" sz="1200" dirty="0">
              <a:solidFill>
                <a:srgbClr val="0070C0"/>
              </a:solidFill>
            </a:endParaRPr>
          </a:p>
        </p:txBody>
      </p:sp>
      <p:cxnSp>
        <p:nvCxnSpPr>
          <p:cNvPr id="53" name="Connecteur droit 52"/>
          <p:cNvCxnSpPr>
            <a:stCxn id="52" idx="1"/>
          </p:cNvCxnSpPr>
          <p:nvPr/>
        </p:nvCxnSpPr>
        <p:spPr>
          <a:xfrm flipH="1" flipV="1">
            <a:off x="8474256" y="4854639"/>
            <a:ext cx="581396" cy="1383099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1133049" y="6628792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 smtClean="0"/>
              <a:t>Olivier D. 01-03-19</a:t>
            </a:r>
            <a:endParaRPr lang="fr-FR" sz="800" i="1" dirty="0"/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-24993" y="363741"/>
            <a:ext cx="1801875" cy="9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 smtClean="0"/>
              <a:t>Locaux</a:t>
            </a:r>
          </a:p>
          <a:p>
            <a:r>
              <a:rPr lang="fr-FR" sz="4800" dirty="0" smtClean="0"/>
              <a:t> 208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6793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04" y="68425"/>
            <a:ext cx="10420597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82209" y="91981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Michel G.</a:t>
            </a:r>
            <a:endParaRPr lang="fr-FR" sz="1200" dirty="0">
              <a:solidFill>
                <a:srgbClr val="0070C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619140" y="324596"/>
            <a:ext cx="430048" cy="266195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418066" y="1736141"/>
            <a:ext cx="1535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Charles M. 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{bureau + stockage composants }</a:t>
            </a:r>
            <a:endParaRPr lang="fr-FR" sz="1200" dirty="0">
              <a:solidFill>
                <a:srgbClr val="0070C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7992401" y="2247097"/>
            <a:ext cx="448280" cy="501582"/>
          </a:xfrm>
          <a:prstGeom prst="line">
            <a:avLst/>
          </a:prstGeom>
          <a:ln w="285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612642" y="1900674"/>
            <a:ext cx="114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Francisco C. {bureau + atelier}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11267" y="2227755"/>
            <a:ext cx="84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Bernard D.</a:t>
            </a:r>
            <a:endParaRPr lang="fr-FR" sz="1200" dirty="0">
              <a:solidFill>
                <a:srgbClr val="0070C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6231746" y="2382472"/>
            <a:ext cx="236211" cy="376793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6951703" y="2447406"/>
            <a:ext cx="52463" cy="332862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686929" y="2072871"/>
            <a:ext cx="758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Jérémy F.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0064" y="5162941"/>
            <a:ext cx="4009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>
                <a:solidFill>
                  <a:srgbClr val="0070C0"/>
                </a:solidFill>
              </a:rPr>
              <a:t>ATELIER CMS :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- Machine de placement automatique (</a:t>
            </a:r>
            <a:r>
              <a:rPr lang="fr-FR" sz="1200" dirty="0" err="1" smtClean="0">
                <a:solidFill>
                  <a:srgbClr val="0070C0"/>
                </a:solidFill>
              </a:rPr>
              <a:t>MyData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- Machine de sérigraphie semi-automatique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- Contrôle Optique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- Stocks CMS</a:t>
            </a:r>
            <a:endParaRPr lang="fr-FR" sz="1200" dirty="0">
              <a:solidFill>
                <a:srgbClr val="0070C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3908612" y="4660544"/>
            <a:ext cx="1680552" cy="802937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563192" y="5874521"/>
            <a:ext cx="2371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Four(s)</a:t>
            </a:r>
            <a:endParaRPr lang="fr-FR" sz="1200" u="sng" dirty="0">
              <a:solidFill>
                <a:srgbClr val="0070C0"/>
              </a:solidFill>
            </a:endParaRPr>
          </a:p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Etuve</a:t>
            </a:r>
          </a:p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Lavage cartes</a:t>
            </a:r>
          </a:p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Enceinte à hygrométrie contrôlée </a:t>
            </a:r>
            <a:endParaRPr lang="fr-FR" sz="1200" dirty="0">
              <a:solidFill>
                <a:srgbClr val="0070C0"/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82" y="1381980"/>
            <a:ext cx="269761" cy="25110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72" y="2190930"/>
            <a:ext cx="269761" cy="251107"/>
          </a:xfrm>
          <a:prstGeom prst="rect">
            <a:avLst/>
          </a:prstGeom>
        </p:spPr>
      </p:pic>
      <p:sp>
        <p:nvSpPr>
          <p:cNvPr id="40" name="Accolade ouvrante 39"/>
          <p:cNvSpPr/>
          <p:nvPr/>
        </p:nvSpPr>
        <p:spPr>
          <a:xfrm>
            <a:off x="3450005" y="5918372"/>
            <a:ext cx="148721" cy="692761"/>
          </a:xfrm>
          <a:prstGeom prst="leftBrace">
            <a:avLst>
              <a:gd name="adj1" fmla="val 42215"/>
              <a:gd name="adj2" fmla="val 4865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40"/>
          <p:cNvCxnSpPr/>
          <p:nvPr/>
        </p:nvCxnSpPr>
        <p:spPr>
          <a:xfrm flipV="1">
            <a:off x="4483841" y="4943950"/>
            <a:ext cx="2254989" cy="123111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5269331" y="5831196"/>
            <a:ext cx="1747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>
                <a:solidFill>
                  <a:srgbClr val="0070C0"/>
                </a:solidFill>
              </a:rPr>
              <a:t>ATELIER CABLAGE PIQUE</a:t>
            </a:r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6932029" y="5015652"/>
            <a:ext cx="877949" cy="815544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7919671" y="4910279"/>
            <a:ext cx="542992" cy="857013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4039128" y="1263755"/>
                <a:ext cx="2693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Ø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128" y="1263755"/>
                <a:ext cx="26930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4091" r="-34091" b="-163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5329623" y="1263756"/>
                <a:ext cx="2693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Ø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623" y="1263756"/>
                <a:ext cx="26930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1818" r="-36364" b="-163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/>
          <p:cNvSpPr txBox="1"/>
          <p:nvPr/>
        </p:nvSpPr>
        <p:spPr>
          <a:xfrm>
            <a:off x="7235797" y="5769524"/>
            <a:ext cx="303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>
                <a:solidFill>
                  <a:srgbClr val="0070C0"/>
                </a:solidFill>
              </a:rPr>
              <a:t>ATELIER REPARATION </a:t>
            </a:r>
          </a:p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Machine de pose semi-automatique</a:t>
            </a:r>
            <a:endParaRPr lang="fr-FR" sz="1200" u="sng" dirty="0">
              <a:solidFill>
                <a:srgbClr val="0070C0"/>
              </a:solidFill>
            </a:endParaRPr>
          </a:p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Machine de réparation IR</a:t>
            </a:r>
          </a:p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Ctrl. optique BGA</a:t>
            </a:r>
          </a:p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Etablis</a:t>
            </a:r>
            <a:endParaRPr lang="fr-FR" sz="1200" dirty="0">
              <a:solidFill>
                <a:srgbClr val="0070C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7864727" y="4348716"/>
            <a:ext cx="2709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7878898" y="4128966"/>
            <a:ext cx="2709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152182" y="4026045"/>
            <a:ext cx="3827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FF0000"/>
                </a:solidFill>
              </a:rPr>
              <a:t>CMS – Piqué - Réparations</a:t>
            </a:r>
            <a:endParaRPr lang="fr-FR" sz="1400" b="1" i="1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8135696" y="4192141"/>
            <a:ext cx="433723" cy="0"/>
          </a:xfrm>
          <a:prstGeom prst="straightConnector1">
            <a:avLst/>
          </a:prstGeom>
          <a:ln w="349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>
            <a:off x="5410023" y="4188251"/>
            <a:ext cx="523818" cy="474"/>
          </a:xfrm>
          <a:prstGeom prst="straightConnector1">
            <a:avLst/>
          </a:prstGeom>
          <a:ln w="349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385232" y="268310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(Départ 2020)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-67512" y="987052"/>
            <a:ext cx="2565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Proposition de réaménagement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98268" y="1227385"/>
            <a:ext cx="348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Libération du préfabriqué (</a:t>
            </a:r>
            <a:r>
              <a:rPr lang="fr-FR" sz="1200" dirty="0" err="1" smtClean="0"/>
              <a:t>Rdc</a:t>
            </a:r>
            <a:r>
              <a:rPr lang="fr-FR" sz="12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Regroupement de l’activité câblage/ dans ½ couloir.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39979" y="178373"/>
            <a:ext cx="2150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208 </a:t>
            </a:r>
            <a:r>
              <a:rPr lang="fr-FR" sz="2400" b="1" dirty="0" err="1" smtClean="0">
                <a:solidFill>
                  <a:srgbClr val="FF0000"/>
                </a:solidFill>
              </a:rPr>
              <a:t>Rdc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Cablage</a:t>
            </a:r>
            <a:r>
              <a:rPr lang="fr-FR" sz="2400" b="1" dirty="0" smtClean="0">
                <a:solidFill>
                  <a:srgbClr val="FF0000"/>
                </a:solidFill>
              </a:rPr>
              <a:t>  / </a:t>
            </a:r>
            <a:r>
              <a:rPr lang="fr-FR" sz="2400" b="1" dirty="0" err="1" smtClean="0">
                <a:solidFill>
                  <a:srgbClr val="FF0000"/>
                </a:solidFill>
              </a:rPr>
              <a:t>Fab</a:t>
            </a:r>
            <a:r>
              <a:rPr lang="fr-FR" sz="2400" b="1" dirty="0" smtClean="0">
                <a:solidFill>
                  <a:srgbClr val="FF0000"/>
                </a:solidFill>
              </a:rPr>
              <a:t>.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557573" y="1921746"/>
            <a:ext cx="706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u="sng" dirty="0" smtClean="0">
                <a:solidFill>
                  <a:srgbClr val="0070C0"/>
                </a:solidFill>
              </a:rPr>
              <a:t>Bureau :</a:t>
            </a:r>
            <a:endParaRPr lang="fr-FR" sz="1200" u="sng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4096819" y="2131817"/>
                <a:ext cx="2693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Ø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819" y="2131817"/>
                <a:ext cx="26930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1818" t="-1667" r="-36364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4053496" y="568054"/>
                <a:ext cx="4119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Ø</m:t>
                    </m:r>
                  </m:oMath>
                </a14:m>
                <a:r>
                  <a:rPr lang="fr-FR" sz="2400" b="1" dirty="0" smtClean="0">
                    <a:solidFill>
                      <a:srgbClr val="FF0000"/>
                    </a:solidFill>
                  </a:rPr>
                  <a:t> ?</a:t>
                </a:r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496" y="568054"/>
                <a:ext cx="41197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0882" t="-24590" r="-42647" b="-491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/>
              <p:cNvSpPr txBox="1"/>
              <p:nvPr/>
            </p:nvSpPr>
            <p:spPr>
              <a:xfrm>
                <a:off x="5258062" y="521999"/>
                <a:ext cx="2693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Ø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062" y="521999"/>
                <a:ext cx="26930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4091" t="-1667" r="-34091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ZoneTexte 51"/>
          <p:cNvSpPr txBox="1"/>
          <p:nvPr/>
        </p:nvSpPr>
        <p:spPr>
          <a:xfrm>
            <a:off x="6143071" y="3358926"/>
            <a:ext cx="1978827" cy="276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rgbClr val="FF0000"/>
                </a:solidFill>
              </a:rPr>
              <a:t>Pole Câblage  fabrication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sp>
        <p:nvSpPr>
          <p:cNvPr id="56" name="Accolade ouvrante 55"/>
          <p:cNvSpPr/>
          <p:nvPr/>
        </p:nvSpPr>
        <p:spPr>
          <a:xfrm>
            <a:off x="617312" y="5162941"/>
            <a:ext cx="142002" cy="917643"/>
          </a:xfrm>
          <a:prstGeom prst="leftBrace">
            <a:avLst>
              <a:gd name="adj1" fmla="val 42215"/>
              <a:gd name="adj2" fmla="val 4865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6067803" y="6044090"/>
            <a:ext cx="135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Etablis</a:t>
            </a:r>
            <a:endParaRPr lang="fr-FR" sz="1200" u="sng" dirty="0">
              <a:solidFill>
                <a:srgbClr val="0070C0"/>
              </a:solidFill>
            </a:endParaRPr>
          </a:p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Fers spéciaux</a:t>
            </a:r>
          </a:p>
          <a:p>
            <a:pPr marL="87313" indent="-87313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… </a:t>
            </a:r>
            <a:endParaRPr lang="fr-FR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/>
              <p:cNvSpPr txBox="1"/>
              <p:nvPr/>
            </p:nvSpPr>
            <p:spPr>
              <a:xfrm>
                <a:off x="5311054" y="2124268"/>
                <a:ext cx="2693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Ø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ZoneText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054" y="2124268"/>
                <a:ext cx="26930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1818" r="-36364" b="-163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ZoneTexte 66"/>
          <p:cNvSpPr txBox="1"/>
          <p:nvPr/>
        </p:nvSpPr>
        <p:spPr>
          <a:xfrm>
            <a:off x="209848" y="1818049"/>
            <a:ext cx="2189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Percement d’une porte entre les pièces 6 et 8 (cloison)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Nécessite un gros effort de tri (pièces 5, 8, 27, 29. </a:t>
            </a:r>
            <a:endParaRPr lang="fr-FR" sz="1200" dirty="0"/>
          </a:p>
        </p:txBody>
      </p:sp>
      <p:sp>
        <p:nvSpPr>
          <p:cNvPr id="70" name="ZoneTexte 69"/>
          <p:cNvSpPr txBox="1"/>
          <p:nvPr/>
        </p:nvSpPr>
        <p:spPr>
          <a:xfrm>
            <a:off x="11133049" y="6628792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 smtClean="0"/>
              <a:t>Olivier D. 01-03-19</a:t>
            </a:r>
            <a:endParaRPr lang="fr-FR" sz="800" i="1" dirty="0"/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0" y="3544475"/>
            <a:ext cx="1801875" cy="9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 smtClean="0"/>
              <a:t>Locaux</a:t>
            </a:r>
          </a:p>
          <a:p>
            <a:r>
              <a:rPr lang="fr-FR" sz="4800" dirty="0" smtClean="0"/>
              <a:t> 208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3837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22"/>
            <a:ext cx="9555126" cy="6756578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160490" y="606055"/>
            <a:ext cx="3886199" cy="110578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Organigramme SERDI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8382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248787" y="0"/>
            <a:ext cx="8000999" cy="1105786"/>
          </a:xfrm>
        </p:spPr>
        <p:txBody>
          <a:bodyPr>
            <a:normAutofit/>
          </a:bodyPr>
          <a:lstStyle/>
          <a:p>
            <a:r>
              <a:rPr lang="fr-FR" dirty="0" smtClean="0"/>
              <a:t>Planning campagne SIRHUS 2019</a:t>
            </a:r>
            <a:endParaRPr lang="fr-FR" noProof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34" y="1105786"/>
            <a:ext cx="10514021" cy="56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747439" y="0"/>
            <a:ext cx="4683641" cy="1105786"/>
          </a:xfrm>
        </p:spPr>
        <p:txBody>
          <a:bodyPr>
            <a:normAutofit/>
          </a:bodyPr>
          <a:lstStyle/>
          <a:p>
            <a:r>
              <a:rPr lang="fr-FR" dirty="0" smtClean="0"/>
              <a:t>Groupe Fonction T</a:t>
            </a:r>
            <a:endParaRPr lang="fr-FR" noProof="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4674" y="946384"/>
            <a:ext cx="53818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Trois groupes fonctions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74674" y="2052171"/>
            <a:ext cx="11665689" cy="393395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noProof="0" dirty="0" smtClean="0"/>
              <a:t>  Lors du passage au RIFSEP (01-IX-2017)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 smtClean="0"/>
              <a:t>TCN -&gt; </a:t>
            </a:r>
            <a:r>
              <a:rPr lang="fr-FR" dirty="0" err="1" smtClean="0"/>
              <a:t>Grp</a:t>
            </a:r>
            <a:r>
              <a:rPr lang="fr-FR" dirty="0" smtClean="0"/>
              <a:t> 3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noProof="0" dirty="0" smtClean="0"/>
              <a:t>TCS -&gt;  </a:t>
            </a:r>
            <a:r>
              <a:rPr lang="fr-FR" noProof="0" dirty="0" err="1" smtClean="0"/>
              <a:t>Grp</a:t>
            </a:r>
            <a:r>
              <a:rPr lang="fr-FR" noProof="0" dirty="0" smtClean="0"/>
              <a:t> 2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 smtClean="0"/>
              <a:t>TCE -&gt;  </a:t>
            </a:r>
            <a:r>
              <a:rPr lang="fr-FR" dirty="0" err="1" smtClean="0"/>
              <a:t>Grp</a:t>
            </a:r>
            <a:r>
              <a:rPr lang="fr-FR" dirty="0" smtClean="0"/>
              <a:t> 1</a:t>
            </a:r>
            <a:endParaRPr lang="fr-FR" noProof="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 Ecart d’IFSE (Indemnité de Fonctions de  Sujétions et d’Expertise) en fonction du </a:t>
            </a:r>
            <a:r>
              <a:rPr lang="fr-FR" dirty="0" err="1" smtClean="0"/>
              <a:t>Grp</a:t>
            </a:r>
            <a:endParaRPr lang="fr-FR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fr-FR" noProof="0" dirty="0" err="1" smtClean="0"/>
              <a:t>Grp</a:t>
            </a:r>
            <a:r>
              <a:rPr lang="fr-FR" noProof="0" dirty="0" smtClean="0"/>
              <a:t> 2/ </a:t>
            </a:r>
            <a:r>
              <a:rPr lang="fr-FR" noProof="0" dirty="0" err="1" smtClean="0"/>
              <a:t>Grp</a:t>
            </a:r>
            <a:r>
              <a:rPr lang="fr-FR" noProof="0" dirty="0" smtClean="0"/>
              <a:t> 3 -&gt; ~1,40€ mensuel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 err="1"/>
              <a:t>Grp</a:t>
            </a:r>
            <a:r>
              <a:rPr lang="fr-FR" dirty="0"/>
              <a:t> </a:t>
            </a:r>
            <a:r>
              <a:rPr lang="fr-FR" dirty="0" smtClean="0"/>
              <a:t>1/ </a:t>
            </a:r>
            <a:r>
              <a:rPr lang="fr-FR" dirty="0" err="1"/>
              <a:t>Grp</a:t>
            </a:r>
            <a:r>
              <a:rPr lang="fr-FR" dirty="0"/>
              <a:t> </a:t>
            </a:r>
            <a:r>
              <a:rPr lang="fr-FR" dirty="0" smtClean="0"/>
              <a:t>2 </a:t>
            </a:r>
            <a:r>
              <a:rPr lang="fr-FR" dirty="0"/>
              <a:t>-&gt; </a:t>
            </a:r>
            <a:r>
              <a:rPr lang="fr-FR" dirty="0" smtClean="0"/>
              <a:t>~9,50</a:t>
            </a:r>
            <a:r>
              <a:rPr lang="fr-FR" dirty="0"/>
              <a:t>€ </a:t>
            </a:r>
            <a:r>
              <a:rPr lang="fr-FR" dirty="0" smtClean="0"/>
              <a:t>mensuel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Réexamen des </a:t>
            </a:r>
            <a:r>
              <a:rPr lang="fr-FR" dirty="0" err="1" smtClean="0"/>
              <a:t>Grp</a:t>
            </a:r>
            <a:r>
              <a:rPr lang="fr-FR" dirty="0" smtClean="0"/>
              <a:t> fonctions des Techniciens du CNRS printemps 2019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 smtClean="0"/>
              <a:t>Ecriture des fiches de poste des T du SERDI et envoi fait à la délégation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08362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570</Words>
  <Application>Microsoft Office PowerPoint</Application>
  <PresentationFormat>Grand écran</PresentationFormat>
  <Paragraphs>132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  <vt:lpstr>Informations Générales </vt:lpstr>
      <vt:lpstr>ASPRO</vt:lpstr>
      <vt:lpstr>Logiciels piratés </vt:lpstr>
      <vt:lpstr>Présentation PowerPoint</vt:lpstr>
      <vt:lpstr>Présentation PowerPoint</vt:lpstr>
      <vt:lpstr>Organigramme SERDI</vt:lpstr>
      <vt:lpstr>Planning campagne SIRHUS 2019</vt:lpstr>
      <vt:lpstr>Groupe Fonction T</vt:lpstr>
      <vt:lpstr>    Statistiques primes SERDI 2018</vt:lpstr>
      <vt:lpstr>    Statistiques primes SERDI 2018</vt:lpstr>
      <vt:lpstr>    Statistiques primes SERDI 2018</vt:lpstr>
      <vt:lpstr>Statistiques primes 2018</vt:lpstr>
      <vt:lpstr>Statistiques primes 2018</vt:lpstr>
      <vt:lpstr>Questions diverses</vt:lpstr>
    </vt:vector>
  </TitlesOfParts>
  <Company>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Serdi</dc:title>
  <dc:creator>Christophe Beigbeder</dc:creator>
  <cp:lastModifiedBy>Ronic Chiche</cp:lastModifiedBy>
  <cp:revision>367</cp:revision>
  <dcterms:created xsi:type="dcterms:W3CDTF">2017-12-15T08:06:49Z</dcterms:created>
  <dcterms:modified xsi:type="dcterms:W3CDTF">2019-04-09T09:43:26Z</dcterms:modified>
</cp:coreProperties>
</file>