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99" r:id="rId2"/>
    <p:sldId id="280" r:id="rId3"/>
    <p:sldId id="298" r:id="rId4"/>
    <p:sldId id="297" r:id="rId5"/>
    <p:sldId id="295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45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283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E0C14-A2A7-4FCB-AF63-12AFA2020048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E2E76-27D8-4B4A-8EA1-9FB392DB754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60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86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79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06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ACE8B7D3-EC2A-4497-8792-D69441ED1A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37" r="13818"/>
          <a:stretch/>
        </p:blipFill>
        <p:spPr>
          <a:xfrm>
            <a:off x="-2192" y="6165304"/>
            <a:ext cx="9117632" cy="69269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68" y="-14370"/>
            <a:ext cx="9001000" cy="1268760"/>
          </a:xfrm>
          <a:noFill/>
          <a:ln w="38100" cmpd="sng"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prstDash val="sysDot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/>
          <a:lstStyle>
            <a:lvl1pPr marL="173038" indent="0" algn="l">
              <a:defRPr lang="en-US" b="1" dirty="0">
                <a:solidFill>
                  <a:srgbClr val="7030A0"/>
                </a:solidFill>
                <a:effectLst/>
                <a:latin typeface="+mn-lt"/>
                <a:cs typeface="Aharoni" panose="02010803020104030203" pitchFamily="2" charset="-79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4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7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5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3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39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18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12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27584" y="12857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ABC3E-C051-40B7-945E-ECE0BAB505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F65B9-601A-4107-9DE3-74FF3D1DED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8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ROSP2020-GT07-COPIL-L@IN2P3.FR" TargetMode="External"/><Relationship Id="rId2" Type="http://schemas.openxmlformats.org/officeDocument/2006/relationships/hyperlink" Target="https://listserv.in2p3.fr/cgi-bin/wa?A0=PROSP2020-GT07-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ospectives2020.in2p3.fr/wp-content/uploads/2019/07/GT07_template.docx" TargetMode="External"/><Relationship Id="rId4" Type="http://schemas.openxmlformats.org/officeDocument/2006/relationships/hyperlink" Target="https://prospectives2020.in2p3.fr/wp-content/uploads/2019/07/GT07_appel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2A3229B-0D0C-4DBD-8F84-B0BF193E8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392" y="-1"/>
            <a:ext cx="5004896" cy="711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3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7236296" cy="1268760"/>
          </a:xfrm>
        </p:spPr>
        <p:txBody>
          <a:bodyPr>
            <a:normAutofit fontScale="90000"/>
          </a:bodyPr>
          <a:lstStyle/>
          <a:p>
            <a:r>
              <a:rPr lang="fr-FR" dirty="0"/>
              <a:t>Introduction aux prospectives IN2P3 2020-2030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E4AA3C-FAFB-4A49-8FE2-B52C9089B08E}"/>
              </a:ext>
            </a:extLst>
          </p:cNvPr>
          <p:cNvSpPr/>
          <p:nvPr/>
        </p:nvSpPr>
        <p:spPr>
          <a:xfrm>
            <a:off x="4019709" y="1412776"/>
            <a:ext cx="50167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latin typeface="var(--typography_fonts_headings)"/>
              </a:rPr>
              <a:t>Objectifs de l’exercice 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décliner nationalement les priorités stratégiques européennes et internationales dans les 3 domaines concernés : physique nucléaire, physique des particules et astroparticules 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définir les objectifs et priorités pour les activités et projets nationaux de ces domaines;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b="1" dirty="0">
                <a:latin typeface="&amp;quot"/>
              </a:rPr>
              <a:t>définir les objectifs et priorités de l’institut dans les développements technologiques et applications associés </a:t>
            </a:r>
            <a:endParaRPr lang="fr-FR" sz="2000" b="1" i="0" u="none" strike="noStrike" dirty="0">
              <a:effectLst/>
              <a:latin typeface="&amp;quo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9377E6-72CD-428E-87FF-47DD0D54A5DE}"/>
              </a:ext>
            </a:extLst>
          </p:cNvPr>
          <p:cNvSpPr/>
          <p:nvPr/>
        </p:nvSpPr>
        <p:spPr>
          <a:xfrm>
            <a:off x="4019710" y="5198428"/>
            <a:ext cx="50167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535354"/>
                </a:solidFill>
                <a:latin typeface="Helvetica Neue"/>
              </a:rPr>
              <a:t>Un document de prospective nationale sera produit et remis aux instances, organismes et universités concernés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8AC0C18-7A89-4860-B5CF-97537E5E5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2204864"/>
            <a:ext cx="298917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3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40E85A-ECC0-45CB-A142-03ACB0F06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36296" cy="1268760"/>
          </a:xfrm>
        </p:spPr>
        <p:txBody>
          <a:bodyPr>
            <a:normAutofit fontScale="90000"/>
          </a:bodyPr>
          <a:lstStyle/>
          <a:p>
            <a:r>
              <a:rPr lang="fr-FR" dirty="0"/>
              <a:t>Travail organisé en 13 groupes thématiques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F4730A-7E1C-46A4-84E0-863D14313886}"/>
              </a:ext>
            </a:extLst>
          </p:cNvPr>
          <p:cNvSpPr/>
          <p:nvPr/>
        </p:nvSpPr>
        <p:spPr>
          <a:xfrm>
            <a:off x="971600" y="1720839"/>
            <a:ext cx="72362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&amp;quot"/>
              </a:rPr>
              <a:t>Chaque GT est coordonné par un Directeur Adjoint Scientifique de l’IN2P3 qui met en place un groupe de pilotage composé de 3-4 personnes expertes du domaine concerné, dont un membre du Conseil Scientifique de l’IN2P3. </a:t>
            </a:r>
          </a:p>
          <a:p>
            <a:endParaRPr lang="fr-FR" sz="2400" dirty="0">
              <a:latin typeface="&amp;quot"/>
            </a:endParaRPr>
          </a:p>
          <a:p>
            <a:r>
              <a:rPr lang="fr-FR" sz="2400" dirty="0">
                <a:latin typeface="&amp;quot"/>
              </a:rPr>
              <a:t>Les missions des GT sont les suivantes 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>
                <a:latin typeface="&amp;quot"/>
              </a:rPr>
              <a:t>Collecter des contributions écrites 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>
                <a:latin typeface="&amp;quot"/>
              </a:rPr>
              <a:t>Organiser un séminaire thématique en région 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>
                <a:latin typeface="&amp;quot"/>
              </a:rPr>
              <a:t>Rédiger un document de synthèse pour chaque GT.</a:t>
            </a:r>
            <a:endParaRPr lang="fr-FR" sz="2400" b="1" i="0" u="none" strike="noStrike" dirty="0"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176377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57836-5177-4314-B463-91970BE99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36296" cy="1268760"/>
          </a:xfrm>
        </p:spPr>
        <p:txBody>
          <a:bodyPr>
            <a:normAutofit fontScale="90000"/>
          </a:bodyPr>
          <a:lstStyle/>
          <a:p>
            <a:r>
              <a:rPr lang="fr-FR" dirty="0"/>
              <a:t>GT07-Accélérateurs et instrumentation associée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EF3D9-A611-41AC-A830-112001F05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/>
              <a:t>https://prospectives2020.in2p3.fr/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9353A6-F8F7-4653-AD71-A039014F99F8}"/>
              </a:ext>
            </a:extLst>
          </p:cNvPr>
          <p:cNvSpPr/>
          <p:nvPr/>
        </p:nvSpPr>
        <p:spPr>
          <a:xfrm>
            <a:off x="539552" y="1772816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latin typeface="var(--typography_fonts_headings)"/>
              </a:rPr>
              <a:t>Jean-Luc Biarrotte </a:t>
            </a:r>
          </a:p>
          <a:p>
            <a:r>
              <a:rPr lang="fr-FR" sz="2000" dirty="0">
                <a:solidFill>
                  <a:srgbClr val="535354"/>
                </a:solidFill>
                <a:latin typeface="&amp;quot"/>
              </a:rPr>
              <a:t>Rodolphe </a:t>
            </a:r>
            <a:r>
              <a:rPr lang="fr-FR" sz="2000" dirty="0" err="1">
                <a:solidFill>
                  <a:srgbClr val="535354"/>
                </a:solidFill>
                <a:latin typeface="&amp;quot"/>
              </a:rPr>
              <a:t>Cledassou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 (IN2P3), Brigitte Cros (</a:t>
            </a:r>
            <a:r>
              <a:rPr lang="fr-FR" sz="2000" dirty="0" err="1">
                <a:solidFill>
                  <a:srgbClr val="535354"/>
                </a:solidFill>
                <a:latin typeface="&amp;quot"/>
              </a:rPr>
              <a:t>GdR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 Appel, CSI, LPGP), Angeles Faus-Golfe (LAL), Luc Perrot (IPNO)</a:t>
            </a:r>
          </a:p>
          <a:p>
            <a:endParaRPr lang="fr-FR" sz="2000" dirty="0">
              <a:solidFill>
                <a:srgbClr val="535354"/>
              </a:solidFill>
              <a:latin typeface="&amp;quo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Les sources innovantes d’électrons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L’accélération laser-plasma, collisionneurs de haute énergie et synchrotrons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Les cavités supraconductrice RF, les </a:t>
            </a:r>
            <a:r>
              <a:rPr lang="fr-FR" sz="2000" dirty="0" err="1">
                <a:solidFill>
                  <a:srgbClr val="535354"/>
                </a:solidFill>
                <a:latin typeface="&amp;quot"/>
              </a:rPr>
              <a:t>linacs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 de protons de forte puissance et ADS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535354"/>
                </a:solidFill>
                <a:latin typeface="&amp;quot"/>
              </a:rPr>
              <a:t>La production et l’accélération d’ions lourds stables et radioactifs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535354"/>
              </a:solidFill>
              <a:latin typeface="&amp;quot"/>
            </a:endParaRPr>
          </a:p>
          <a:p>
            <a:r>
              <a:rPr lang="fr-FR" sz="2000" u="sng" dirty="0">
                <a:solidFill>
                  <a:srgbClr val="535354"/>
                </a:solidFill>
                <a:latin typeface="&amp;quot"/>
                <a:hlinkClick r:id="rId2"/>
              </a:rPr>
              <a:t>Accès et inscription à la mailing </a:t>
            </a:r>
            <a:r>
              <a:rPr lang="fr-FR" sz="2000" u="sng" dirty="0" err="1">
                <a:solidFill>
                  <a:srgbClr val="535354"/>
                </a:solidFill>
                <a:latin typeface="&amp;quot"/>
                <a:hlinkClick r:id="rId2"/>
              </a:rPr>
              <a:t>list</a:t>
            </a:r>
            <a:r>
              <a:rPr lang="fr-FR" sz="2000" u="sng" dirty="0">
                <a:solidFill>
                  <a:srgbClr val="535354"/>
                </a:solidFill>
                <a:latin typeface="&amp;quot"/>
                <a:hlinkClick r:id="rId2"/>
              </a:rPr>
              <a:t> du groupe de travail GT07.</a:t>
            </a:r>
            <a:br>
              <a:rPr lang="fr-FR" sz="2000" dirty="0">
                <a:solidFill>
                  <a:srgbClr val="535354"/>
                </a:solidFill>
                <a:latin typeface="&amp;quot"/>
              </a:rPr>
            </a:br>
            <a:r>
              <a:rPr lang="fr-FR" sz="2000" u="sng" dirty="0">
                <a:solidFill>
                  <a:srgbClr val="535354"/>
                </a:solidFill>
                <a:latin typeface="&amp;quot"/>
                <a:hlinkClick r:id="rId3"/>
              </a:rPr>
              <a:t>Contacter le comité de pilotage du groupe GT07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.</a:t>
            </a:r>
            <a:br>
              <a:rPr lang="fr-FR" sz="2000" dirty="0">
                <a:solidFill>
                  <a:srgbClr val="535354"/>
                </a:solidFill>
                <a:latin typeface="&amp;quot"/>
              </a:rPr>
            </a:br>
            <a:r>
              <a:rPr lang="fr-FR" sz="2000" u="sng" dirty="0">
                <a:solidFill>
                  <a:srgbClr val="535354"/>
                </a:solidFill>
                <a:latin typeface="&amp;quot"/>
                <a:hlinkClick r:id="rId4"/>
              </a:rPr>
              <a:t>Appel à contributions</a:t>
            </a:r>
            <a:r>
              <a:rPr lang="fr-FR" sz="2000" dirty="0">
                <a:solidFill>
                  <a:srgbClr val="FF0000"/>
                </a:solidFill>
                <a:latin typeface="&amp;quot"/>
              </a:rPr>
              <a:t>: </a:t>
            </a:r>
            <a:r>
              <a:rPr lang="fr-FR" sz="2800" b="1" dirty="0">
                <a:solidFill>
                  <a:srgbClr val="FF0000"/>
                </a:solidFill>
                <a:latin typeface="&amp;quot"/>
              </a:rPr>
              <a:t>date limite 01/11/2019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, (</a:t>
            </a:r>
            <a:r>
              <a:rPr lang="fr-FR" sz="2000" u="sng" dirty="0">
                <a:solidFill>
                  <a:srgbClr val="535354"/>
                </a:solidFill>
                <a:latin typeface="&amp;quot"/>
                <a:hlinkClick r:id="rId5"/>
              </a:rPr>
              <a:t>modèle</a:t>
            </a:r>
            <a:r>
              <a:rPr lang="fr-FR" sz="2000" dirty="0">
                <a:solidFill>
                  <a:srgbClr val="535354"/>
                </a:solidFill>
                <a:latin typeface="&amp;quot"/>
              </a:rPr>
              <a:t>).</a:t>
            </a:r>
            <a:endParaRPr lang="fr-FR" sz="2000" b="0" i="0" u="none" strike="noStrike" dirty="0">
              <a:solidFill>
                <a:srgbClr val="535354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404714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D80871-133D-41F7-A817-9AC2A848F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36296" cy="1268760"/>
          </a:xfrm>
        </p:spPr>
        <p:txBody>
          <a:bodyPr>
            <a:normAutofit fontScale="90000"/>
          </a:bodyPr>
          <a:lstStyle/>
          <a:p>
            <a:r>
              <a:rPr lang="fr-FR" dirty="0"/>
              <a:t>Séminaire thématique 20 et 21 janvier 2020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2CF4D-E385-4C6B-BD4A-8A415F324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Dédié aux activités de R&amp;D Accélérateurs en cours et envisagées sera organisé à </a:t>
            </a:r>
            <a:r>
              <a:rPr lang="fr-FR" sz="2400" b="1" dirty="0"/>
              <a:t>Orsay les 20 et 21 janvier 2020</a:t>
            </a:r>
            <a:r>
              <a:rPr lang="fr-FR" sz="2400" dirty="0"/>
              <a:t>. Il aura pour but d’identifier les objectifs et priorités stratégiques de la discipline pour la période 2020-2030 sur la base des contributions issues des laboratoires français impliqués dans le domaine, tous organismes confondus.</a:t>
            </a:r>
          </a:p>
          <a:p>
            <a:r>
              <a:rPr lang="fr-FR" sz="2400" dirty="0"/>
              <a:t>Contributions collectives encouragées/individuelles possibles</a:t>
            </a:r>
          </a:p>
          <a:p>
            <a:r>
              <a:rPr lang="fr-FR" sz="2400" b="1" dirty="0"/>
              <a:t>Contributions publiées </a:t>
            </a:r>
            <a:r>
              <a:rPr lang="fr-FR" sz="2400" dirty="0"/>
              <a:t>sur le site des prospectives</a:t>
            </a:r>
          </a:p>
          <a:p>
            <a:r>
              <a:rPr lang="fr-FR" sz="2400" dirty="0"/>
              <a:t>Présentations groupées lors du séminaire à Orsay</a:t>
            </a:r>
          </a:p>
          <a:p>
            <a:r>
              <a:rPr lang="fr-FR" sz="2400" dirty="0"/>
              <a:t>Conclusions et synthèse du séminaire rapportées lors du colloque de </a:t>
            </a:r>
            <a:r>
              <a:rPr lang="fr-FR" sz="2400" b="1" dirty="0"/>
              <a:t>restitution à l’automne 2020 et dans doc final</a:t>
            </a:r>
          </a:p>
        </p:txBody>
      </p:sp>
    </p:spTree>
    <p:extLst>
      <p:ext uri="{BB962C8B-B14F-4D97-AF65-F5344CB8AC3E}">
        <p14:creationId xmlns:p14="http://schemas.microsoft.com/office/powerpoint/2010/main" val="3854861084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2178</TotalTime>
  <Words>267</Words>
  <Application>Microsoft Office PowerPoint</Application>
  <PresentationFormat>Affichage à l'écran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&amp;quot</vt:lpstr>
      <vt:lpstr>Aharoni</vt:lpstr>
      <vt:lpstr>Arial</vt:lpstr>
      <vt:lpstr>Calibri</vt:lpstr>
      <vt:lpstr>Helvetica Neue</vt:lpstr>
      <vt:lpstr>var(--typography_fonts_headings)</vt:lpstr>
      <vt:lpstr>1_Thème Office</vt:lpstr>
      <vt:lpstr>Présentation PowerPoint</vt:lpstr>
      <vt:lpstr>Introduction aux prospectives IN2P3 2020-2030</vt:lpstr>
      <vt:lpstr>Travail organisé en 13 groupes thématiques</vt:lpstr>
      <vt:lpstr>GT07-Accélérateurs et instrumentation associée</vt:lpstr>
      <vt:lpstr>Séminaire thématique 20 et 21 janvier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Groupement de Recherche Accélérateurs Laser Plasma GdR ALP</dc:title>
  <dc:creator>Brigitte</dc:creator>
  <cp:lastModifiedBy>brigitte</cp:lastModifiedBy>
  <cp:revision>89</cp:revision>
  <cp:lastPrinted>2019-01-10T13:10:34Z</cp:lastPrinted>
  <dcterms:created xsi:type="dcterms:W3CDTF">2018-06-06T12:05:47Z</dcterms:created>
  <dcterms:modified xsi:type="dcterms:W3CDTF">2019-10-01T21:24:31Z</dcterms:modified>
</cp:coreProperties>
</file>