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82" r:id="rId3"/>
  </p:sldMasterIdLst>
  <p:notesMasterIdLst>
    <p:notesMasterId r:id="rId36"/>
  </p:notesMasterIdLst>
  <p:sldIdLst>
    <p:sldId id="525" r:id="rId4"/>
    <p:sldId id="541" r:id="rId5"/>
    <p:sldId id="550" r:id="rId6"/>
    <p:sldId id="551" r:id="rId7"/>
    <p:sldId id="582" r:id="rId8"/>
    <p:sldId id="257" r:id="rId9"/>
    <p:sldId id="573" r:id="rId10"/>
    <p:sldId id="574" r:id="rId11"/>
    <p:sldId id="575" r:id="rId12"/>
    <p:sldId id="576" r:id="rId13"/>
    <p:sldId id="577" r:id="rId14"/>
    <p:sldId id="578" r:id="rId15"/>
    <p:sldId id="579" r:id="rId16"/>
    <p:sldId id="580" r:id="rId17"/>
    <p:sldId id="581" r:id="rId18"/>
    <p:sldId id="711" r:id="rId19"/>
    <p:sldId id="583" r:id="rId20"/>
    <p:sldId id="554" r:id="rId21"/>
    <p:sldId id="473" r:id="rId22"/>
    <p:sldId id="557" r:id="rId23"/>
    <p:sldId id="558" r:id="rId24"/>
    <p:sldId id="560" r:id="rId25"/>
    <p:sldId id="561" r:id="rId26"/>
    <p:sldId id="505" r:id="rId27"/>
    <p:sldId id="584" r:id="rId28"/>
    <p:sldId id="563" r:id="rId29"/>
    <p:sldId id="552" r:id="rId30"/>
    <p:sldId id="545" r:id="rId31"/>
    <p:sldId id="539" r:id="rId32"/>
    <p:sldId id="543" r:id="rId33"/>
    <p:sldId id="547" r:id="rId34"/>
    <p:sldId id="556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08080"/>
    <a:srgbClr val="B2B2B2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85" autoAdjust="0"/>
    <p:restoredTop sz="94660" autoAdjust="0"/>
  </p:normalViewPr>
  <p:slideViewPr>
    <p:cSldViewPr>
      <p:cViewPr varScale="1">
        <p:scale>
          <a:sx n="79" d="100"/>
          <a:sy n="79" d="100"/>
        </p:scale>
        <p:origin x="144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253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945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21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33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537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467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2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13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030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92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gi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ZoneTexte 13"/>
          <p:cNvSpPr txBox="1"/>
          <p:nvPr userDrawn="1"/>
        </p:nvSpPr>
        <p:spPr>
          <a:xfrm>
            <a:off x="1259632" y="6093296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+mj-lt"/>
              </a:rPr>
              <a:t>www.cea.fr</a:t>
            </a:r>
          </a:p>
        </p:txBody>
      </p:sp>
      <p:grpSp>
        <p:nvGrpSpPr>
          <p:cNvPr id="19" name="Groupe 18"/>
          <p:cNvGrpSpPr/>
          <p:nvPr userDrawn="1"/>
        </p:nvGrpSpPr>
        <p:grpSpPr>
          <a:xfrm>
            <a:off x="1" y="-12700"/>
            <a:ext cx="3347864" cy="6870700"/>
            <a:chOff x="1" y="-12700"/>
            <a:chExt cx="3347864" cy="6870700"/>
          </a:xfrm>
        </p:grpSpPr>
        <p:grpSp>
          <p:nvGrpSpPr>
            <p:cNvPr id="17" name="Groupe 16"/>
            <p:cNvGrpSpPr/>
            <p:nvPr userDrawn="1"/>
          </p:nvGrpSpPr>
          <p:grpSpPr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1026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</p:spPr>
          </p:pic>
          <p:pic>
            <p:nvPicPr>
              <p:cNvPr id="16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</p:spPr>
          </p:pic>
        </p:grpSp>
        <p:sp>
          <p:nvSpPr>
            <p:cNvPr id="18" name="ZoneTexte 17"/>
            <p:cNvSpPr txBox="1"/>
            <p:nvPr userDrawn="1"/>
          </p:nvSpPr>
          <p:spPr>
            <a:xfrm>
              <a:off x="1412032" y="6245696"/>
              <a:ext cx="9361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www.cea.fr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86" y="846237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/>
              <a:t> Graphique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ZoneTexte 8"/>
          <p:cNvSpPr txBox="1"/>
          <p:nvPr userDrawn="1"/>
        </p:nvSpPr>
        <p:spPr>
          <a:xfrm rot="19921677">
            <a:off x="1358861" y="2508520"/>
            <a:ext cx="66527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kern="12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+mn-lt"/>
                <a:ea typeface="+mn-ea"/>
                <a:cs typeface="+mn-cs"/>
              </a:rPr>
              <a:t>document de travail interne au</a:t>
            </a:r>
            <a:r>
              <a:rPr lang="fr-FR" sz="3200" kern="12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+mn-lt"/>
                <a:ea typeface="+mn-ea"/>
                <a:cs typeface="+mn-cs"/>
              </a:rPr>
              <a:t> CEA</a:t>
            </a:r>
          </a:p>
          <a:p>
            <a:pPr algn="ctr"/>
            <a:r>
              <a:rPr lang="fr-FR" sz="3200" kern="12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+mn-lt"/>
                <a:ea typeface="+mn-ea"/>
                <a:cs typeface="+mn-cs"/>
              </a:rPr>
              <a:t> diffusion restreinte </a:t>
            </a:r>
            <a:endParaRPr lang="fr-FR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CEA | 10 AVRIL 2012</a:t>
            </a: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1259632" y="6093296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+mj-lt"/>
              </a:rPr>
              <a:t>www.cea.fr</a:t>
            </a:r>
          </a:p>
        </p:txBody>
      </p:sp>
      <p:grpSp>
        <p:nvGrpSpPr>
          <p:cNvPr id="19" name="Groupe 18"/>
          <p:cNvGrpSpPr/>
          <p:nvPr userDrawn="1"/>
        </p:nvGrpSpPr>
        <p:grpSpPr>
          <a:xfrm>
            <a:off x="1" y="-12700"/>
            <a:ext cx="3347864" cy="6870700"/>
            <a:chOff x="1" y="-12700"/>
            <a:chExt cx="3347864" cy="6870700"/>
          </a:xfrm>
        </p:grpSpPr>
        <p:grpSp>
          <p:nvGrpSpPr>
            <p:cNvPr id="17" name="Groupe 16"/>
            <p:cNvGrpSpPr/>
            <p:nvPr userDrawn="1"/>
          </p:nvGrpSpPr>
          <p:grpSpPr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1026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</p:spPr>
          </p:pic>
          <p:pic>
            <p:nvPicPr>
              <p:cNvPr id="16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</p:spPr>
          </p:pic>
        </p:grpSp>
        <p:sp>
          <p:nvSpPr>
            <p:cNvPr id="18" name="ZoneTexte 17"/>
            <p:cNvSpPr txBox="1"/>
            <p:nvPr userDrawn="1"/>
          </p:nvSpPr>
          <p:spPr>
            <a:xfrm>
              <a:off x="1412032" y="6245696"/>
              <a:ext cx="9361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www.cea.fr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783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 Visuel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5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CEA | 10 AVRIL 2012</a:t>
            </a:r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1" y="-12700"/>
            <a:ext cx="3347864" cy="6870700"/>
            <a:chOff x="1" y="-12700"/>
            <a:chExt cx="3347864" cy="6870700"/>
          </a:xfrm>
        </p:grpSpPr>
        <p:grpSp>
          <p:nvGrpSpPr>
            <p:cNvPr id="25" name="Groupe 16"/>
            <p:cNvGrpSpPr/>
            <p:nvPr userDrawn="1"/>
          </p:nvGrpSpPr>
          <p:grpSpPr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27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</p:spPr>
          </p:pic>
        </p:grpSp>
        <p:sp>
          <p:nvSpPr>
            <p:cNvPr id="26" name="ZoneTexte 25"/>
            <p:cNvSpPr txBox="1"/>
            <p:nvPr userDrawn="1"/>
          </p:nvSpPr>
          <p:spPr>
            <a:xfrm>
              <a:off x="1412032" y="6245696"/>
              <a:ext cx="9361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www.cea.fr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629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7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9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CEA | 10 AVRIL 2012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grpSp>
        <p:nvGrpSpPr>
          <p:cNvPr id="19" name="Groupe 18"/>
          <p:cNvGrpSpPr/>
          <p:nvPr userDrawn="1"/>
        </p:nvGrpSpPr>
        <p:grpSpPr>
          <a:xfrm>
            <a:off x="1" y="-12700"/>
            <a:ext cx="3347864" cy="6870700"/>
            <a:chOff x="1" y="-12700"/>
            <a:chExt cx="3347864" cy="6870700"/>
          </a:xfrm>
        </p:grpSpPr>
        <p:grpSp>
          <p:nvGrpSpPr>
            <p:cNvPr id="20" name="Groupe 16"/>
            <p:cNvGrpSpPr/>
            <p:nvPr userDrawn="1"/>
          </p:nvGrpSpPr>
          <p:grpSpPr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25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</p:spPr>
          </p:pic>
          <p:pic>
            <p:nvPicPr>
              <p:cNvPr id="26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</p:spPr>
          </p:pic>
        </p:grpSp>
        <p:sp>
          <p:nvSpPr>
            <p:cNvPr id="24" name="ZoneTexte 23"/>
            <p:cNvSpPr txBox="1"/>
            <p:nvPr userDrawn="1"/>
          </p:nvSpPr>
          <p:spPr>
            <a:xfrm>
              <a:off x="1412032" y="6245696"/>
              <a:ext cx="9361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www.cea.fr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2417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dirty="0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733065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-361950" algn="l" rtl="0" eaLnBrk="1" latinLnBrk="0" hangingPunct="1">
              <a:lnSpc>
                <a:spcPts val="2800"/>
              </a:lnSpc>
              <a:spcBef>
                <a:spcPct val="20000"/>
              </a:spcBef>
              <a:buFontTx/>
              <a:buBlip>
                <a:blip r:embed="rId2"/>
              </a:buBlip>
              <a:tabLst>
                <a:tab pos="8077200" algn="r"/>
              </a:tabLst>
              <a:defRPr lang="fr-FR" sz="2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273050" algn="l" rtl="0" eaLnBrk="1" latinLnBrk="0" hangingPunct="1">
              <a:lnSpc>
                <a:spcPts val="2800"/>
              </a:lnSpc>
              <a:spcBef>
                <a:spcPct val="20000"/>
              </a:spcBef>
              <a:buSzPct val="80000"/>
              <a:buFontTx/>
              <a:buBlip>
                <a:blip r:embed="rId3"/>
              </a:buBlip>
              <a:tabLst>
                <a:tab pos="8077200" algn="r"/>
              </a:tabLst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0350" algn="l" rtl="0" eaLnBrk="1" latinLnBrk="0" hangingPunct="1">
              <a:lnSpc>
                <a:spcPts val="2800"/>
              </a:lnSpc>
              <a:spcBef>
                <a:spcPct val="20000"/>
              </a:spcBef>
              <a:buSzPct val="100000"/>
              <a:buFontTx/>
              <a:buBlip>
                <a:blip r:embed="rId4"/>
              </a:buBlip>
              <a:tabLst>
                <a:tab pos="8077200" algn="r"/>
              </a:tabLst>
              <a:defRPr lang="fr-FR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1950" indent="0" algn="l" rtl="0" eaLnBrk="1" latinLnBrk="0" hangingPunct="1">
              <a:lnSpc>
                <a:spcPts val="2800"/>
              </a:lnSpc>
              <a:spcBef>
                <a:spcPct val="20000"/>
              </a:spcBef>
              <a:buFontTx/>
              <a:buNone/>
              <a:tabLst>
                <a:tab pos="8077200" algn="r"/>
              </a:tabLst>
              <a:defRPr lang="fr-FR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5049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288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  <p:extLst>
      <p:ext uri="{BB962C8B-B14F-4D97-AF65-F5344CB8AC3E}">
        <p14:creationId xmlns:p14="http://schemas.microsoft.com/office/powerpoint/2010/main" val="347001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 Visuel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5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1" y="-12700"/>
            <a:ext cx="3347864" cy="6870700"/>
            <a:chOff x="1" y="-12700"/>
            <a:chExt cx="3347864" cy="6870700"/>
          </a:xfrm>
        </p:grpSpPr>
        <p:grpSp>
          <p:nvGrpSpPr>
            <p:cNvPr id="25" name="Groupe 16"/>
            <p:cNvGrpSpPr/>
            <p:nvPr userDrawn="1"/>
          </p:nvGrpSpPr>
          <p:grpSpPr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27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</p:spPr>
          </p:pic>
        </p:grpSp>
        <p:sp>
          <p:nvSpPr>
            <p:cNvPr id="26" name="ZoneTexte 25"/>
            <p:cNvSpPr txBox="1"/>
            <p:nvPr userDrawn="1"/>
          </p:nvSpPr>
          <p:spPr>
            <a:xfrm>
              <a:off x="1412032" y="6245696"/>
              <a:ext cx="9361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www.cea.fr</a:t>
              </a: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  <p:extLst>
      <p:ext uri="{BB962C8B-B14F-4D97-AF65-F5344CB8AC3E}">
        <p14:creationId xmlns:p14="http://schemas.microsoft.com/office/powerpoint/2010/main" val="407141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  <p:extLst>
      <p:ext uri="{BB962C8B-B14F-4D97-AF65-F5344CB8AC3E}">
        <p14:creationId xmlns:p14="http://schemas.microsoft.com/office/powerpoint/2010/main" val="1024660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36808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2420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29904" y="6192577"/>
            <a:ext cx="2133600" cy="365125"/>
          </a:xfrm>
          <a:prstGeom prst="rect">
            <a:avLst/>
          </a:prstGeom>
        </p:spPr>
        <p:txBody>
          <a:bodyPr/>
          <a:lstStyle/>
          <a:p>
            <a:fld id="{B62DF15E-E2F1-4C8D-A870-7DF690C8C068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83257" y="6124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66848" y="6137986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Page </a:t>
            </a:r>
            <a:fld id="{A80C4D62-D52F-4DC4-B033-4E00C3C07DF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3392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1523098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808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9805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e-IL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D67CBB-CE05-40EE-9E13-47D49B56A81E}" type="slidenum">
              <a:rPr lang="he-IL" altLang="en-US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76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035050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8229600" cy="2185987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327525"/>
            <a:ext cx="8229600" cy="2187575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1338" y="6497638"/>
            <a:ext cx="982662" cy="360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7E7C-3F44-4F46-88FC-10B996112D57}" type="slidenum">
              <a:rPr lang="he-IL">
                <a:solidFill>
                  <a:srgbClr val="000000"/>
                </a:solidFill>
              </a:rPr>
              <a:pPr>
                <a:defRPr/>
              </a:pPr>
              <a:t>‹N°›</a:t>
            </a:fld>
            <a:r>
              <a:rPr lang="he-IL" dirty="0">
                <a:solidFill>
                  <a:srgbClr val="000000"/>
                </a:solidFill>
              </a:rPr>
              <a:t>  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4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7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9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grpSp>
        <p:nvGrpSpPr>
          <p:cNvPr id="19" name="Groupe 18"/>
          <p:cNvGrpSpPr/>
          <p:nvPr userDrawn="1"/>
        </p:nvGrpSpPr>
        <p:grpSpPr>
          <a:xfrm>
            <a:off x="1" y="-12700"/>
            <a:ext cx="3347864" cy="6870700"/>
            <a:chOff x="1" y="-12700"/>
            <a:chExt cx="3347864" cy="6870700"/>
          </a:xfrm>
        </p:grpSpPr>
        <p:grpSp>
          <p:nvGrpSpPr>
            <p:cNvPr id="20" name="Groupe 16"/>
            <p:cNvGrpSpPr/>
            <p:nvPr userDrawn="1"/>
          </p:nvGrpSpPr>
          <p:grpSpPr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25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</p:spPr>
          </p:pic>
          <p:pic>
            <p:nvPicPr>
              <p:cNvPr id="26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</p:spPr>
          </p:pic>
        </p:grpSp>
        <p:sp>
          <p:nvSpPr>
            <p:cNvPr id="24" name="ZoneTexte 23"/>
            <p:cNvSpPr txBox="1"/>
            <p:nvPr userDrawn="1"/>
          </p:nvSpPr>
          <p:spPr>
            <a:xfrm>
              <a:off x="1412032" y="6245696"/>
              <a:ext cx="9361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www.cea.fr</a:t>
              </a: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3488" y="1773238"/>
            <a:ext cx="6389687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4601" y="3429000"/>
            <a:ext cx="6375400" cy="44026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e-IL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39871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0"/>
          </p:nvPr>
        </p:nvSpPr>
        <p:spPr>
          <a:xfrm>
            <a:off x="34925" y="6497638"/>
            <a:ext cx="1954213" cy="360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>
                <a:solidFill>
                  <a:prstClr val="black"/>
                </a:solidFill>
              </a:rPr>
              <a:t>שקף </a:t>
            </a:r>
            <a:fld id="{D3BBC942-AC20-443C-9682-998945D5322E}" type="slidenum">
              <a:rPr lang="he-IL">
                <a:solidFill>
                  <a:prstClr val="black"/>
                </a:solidFill>
              </a:rPr>
              <a:pPr/>
              <a:t>‹N°›</a:t>
            </a:fld>
            <a:r>
              <a:rPr lang="he-IL">
                <a:solidFill>
                  <a:prstClr val="black"/>
                </a:solidFill>
              </a:rPr>
              <a:t>  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5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0" y="44624"/>
            <a:ext cx="723646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000" y="6305192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Assemblée Générale P2I, 18 octobre 2017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050" name="Picture 2" descr="S:\CHARTE - LOGOS 2012\Fond dégradé Logo CEA 2012.jpg"/>
          <p:cNvPicPr preferRelativeResize="0">
            <a:picLocks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4000"/>
          </a:xfrm>
          <a:prstGeom prst="rect">
            <a:avLst/>
          </a:prstGeom>
          <a:noFill/>
        </p:spPr>
      </p:pic>
      <p:pic>
        <p:nvPicPr>
          <p:cNvPr id="14" name="Picture 3" descr="S:\CHARTE - LOGOS 2012\Logo\Logo anglais\CEA_GB_logotype_4c_defonce.png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09" y="44624"/>
            <a:ext cx="1045006" cy="85067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6" r:id="rId5"/>
    <p:sldLayoutId id="2147483650" r:id="rId6"/>
    <p:sldLayoutId id="2147483662" r:id="rId7"/>
    <p:sldLayoutId id="2147483663" r:id="rId8"/>
    <p:sldLayoutId id="2147483664" r:id="rId9"/>
    <p:sldLayoutId id="2147483667" r:id="rId10"/>
    <p:sldLayoutId id="2147483654" r:id="rId11"/>
    <p:sldLayoutId id="2147483668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CHARTE - LOGOS 2012\Fond dégradé Logo CEA 2012.jpg"/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954000"/>
          </a:xfrm>
          <a:prstGeom prst="rect">
            <a:avLst/>
          </a:prstGeom>
          <a:noFill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0" y="44624"/>
            <a:ext cx="723646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000" y="6305192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/>
              <a:t>CEA-SOREQ discussions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Jan. 15,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Picture 3" descr="S:\CHARTE - LOGOS 2012\Logo\Logo anglais\CEA_GB_logotype_4c_defonce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09" y="44624"/>
            <a:ext cx="1045006" cy="850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00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3"/>
          <p:cNvSpPr>
            <a:spLocks/>
          </p:cNvSpPr>
          <p:nvPr/>
        </p:nvSpPr>
        <p:spPr bwMode="auto">
          <a:xfrm rot="10800000">
            <a:off x="-6350" y="6100688"/>
            <a:ext cx="9153526" cy="1081132"/>
          </a:xfrm>
          <a:custGeom>
            <a:avLst/>
            <a:gdLst>
              <a:gd name="connsiteX0" fmla="*/ 9986 w 10000"/>
              <a:gd name="connsiteY0" fmla="*/ 3005 h 7838"/>
              <a:gd name="connsiteX1" fmla="*/ 0 w 10000"/>
              <a:gd name="connsiteY1" fmla="*/ 2878 h 7838"/>
              <a:gd name="connsiteX2" fmla="*/ 0 w 10000"/>
              <a:gd name="connsiteY2" fmla="*/ 5000 h 7838"/>
              <a:gd name="connsiteX3" fmla="*/ 10000 w 10000"/>
              <a:gd name="connsiteY3" fmla="*/ 5000 h 7838"/>
              <a:gd name="connsiteX4" fmla="*/ 9986 w 10000"/>
              <a:gd name="connsiteY4" fmla="*/ 3005 h 7838"/>
              <a:gd name="connsiteX0" fmla="*/ 9986 w 10000"/>
              <a:gd name="connsiteY0" fmla="*/ 1988 h 8154"/>
              <a:gd name="connsiteX1" fmla="*/ 0 w 10000"/>
              <a:gd name="connsiteY1" fmla="*/ 1826 h 8154"/>
              <a:gd name="connsiteX2" fmla="*/ 0 w 10000"/>
              <a:gd name="connsiteY2" fmla="*/ 4533 h 8154"/>
              <a:gd name="connsiteX3" fmla="*/ 10000 w 10000"/>
              <a:gd name="connsiteY3" fmla="*/ 4533 h 8154"/>
              <a:gd name="connsiteX4" fmla="*/ 9986 w 10000"/>
              <a:gd name="connsiteY4" fmla="*/ 1988 h 8154"/>
              <a:gd name="connsiteX0" fmla="*/ 9986 w 10000"/>
              <a:gd name="connsiteY0" fmla="*/ 2438 h 8806"/>
              <a:gd name="connsiteX1" fmla="*/ 0 w 10000"/>
              <a:gd name="connsiteY1" fmla="*/ 2239 h 8806"/>
              <a:gd name="connsiteX2" fmla="*/ 0 w 10000"/>
              <a:gd name="connsiteY2" fmla="*/ 5559 h 8806"/>
              <a:gd name="connsiteX3" fmla="*/ 10000 w 10000"/>
              <a:gd name="connsiteY3" fmla="*/ 5559 h 8806"/>
              <a:gd name="connsiteX4" fmla="*/ 9986 w 10000"/>
              <a:gd name="connsiteY4" fmla="*/ 2438 h 8806"/>
              <a:gd name="connsiteX0" fmla="*/ 9986 w 9991"/>
              <a:gd name="connsiteY0" fmla="*/ 2769 h 9619"/>
              <a:gd name="connsiteX1" fmla="*/ 0 w 9991"/>
              <a:gd name="connsiteY1" fmla="*/ 2543 h 9619"/>
              <a:gd name="connsiteX2" fmla="*/ 0 w 9991"/>
              <a:gd name="connsiteY2" fmla="*/ 6313 h 9619"/>
              <a:gd name="connsiteX3" fmla="*/ 9982 w 9991"/>
              <a:gd name="connsiteY3" fmla="*/ 5932 h 9619"/>
              <a:gd name="connsiteX4" fmla="*/ 9986 w 9991"/>
              <a:gd name="connsiteY4" fmla="*/ 2769 h 9619"/>
              <a:gd name="connsiteX0" fmla="*/ 9995 w 10000"/>
              <a:gd name="connsiteY0" fmla="*/ 2879 h 10000"/>
              <a:gd name="connsiteX1" fmla="*/ 0 w 10000"/>
              <a:gd name="connsiteY1" fmla="*/ 2644 h 10000"/>
              <a:gd name="connsiteX2" fmla="*/ 0 w 10000"/>
              <a:gd name="connsiteY2" fmla="*/ 6563 h 10000"/>
              <a:gd name="connsiteX3" fmla="*/ 9991 w 10000"/>
              <a:gd name="connsiteY3" fmla="*/ 6167 h 10000"/>
              <a:gd name="connsiteX4" fmla="*/ 9995 w 10000"/>
              <a:gd name="connsiteY4" fmla="*/ 2879 h 10000"/>
              <a:gd name="connsiteX0" fmla="*/ 9995 w 9996"/>
              <a:gd name="connsiteY0" fmla="*/ 2879 h 10000"/>
              <a:gd name="connsiteX1" fmla="*/ 0 w 9996"/>
              <a:gd name="connsiteY1" fmla="*/ 2644 h 10000"/>
              <a:gd name="connsiteX2" fmla="*/ 0 w 9996"/>
              <a:gd name="connsiteY2" fmla="*/ 6563 h 10000"/>
              <a:gd name="connsiteX3" fmla="*/ 9991 w 9996"/>
              <a:gd name="connsiteY3" fmla="*/ 6167 h 10000"/>
              <a:gd name="connsiteX4" fmla="*/ 9995 w 9996"/>
              <a:gd name="connsiteY4" fmla="*/ 28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6" h="10000">
                <a:moveTo>
                  <a:pt x="9995" y="2879"/>
                </a:moveTo>
                <a:cubicBezTo>
                  <a:pt x="9870" y="2937"/>
                  <a:pt x="194" y="2700"/>
                  <a:pt x="0" y="2644"/>
                </a:cubicBezTo>
                <a:cubicBezTo>
                  <a:pt x="14" y="3641"/>
                  <a:pt x="0" y="6563"/>
                  <a:pt x="0" y="6563"/>
                </a:cubicBezTo>
                <a:cubicBezTo>
                  <a:pt x="3368" y="0"/>
                  <a:pt x="6353" y="10000"/>
                  <a:pt x="9991" y="6167"/>
                </a:cubicBezTo>
                <a:cubicBezTo>
                  <a:pt x="9996" y="2913"/>
                  <a:pt x="9990" y="6191"/>
                  <a:pt x="9995" y="2879"/>
                </a:cubicBez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</a:gradFill>
          <a:ln w="9525" cap="rnd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1026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692696"/>
            <a:ext cx="8933393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874" y="1700808"/>
            <a:ext cx="8933393" cy="468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grpSp>
        <p:nvGrpSpPr>
          <p:cNvPr id="31" name="קבוצה 30"/>
          <p:cNvGrpSpPr/>
          <p:nvPr userDrawn="1"/>
        </p:nvGrpSpPr>
        <p:grpSpPr>
          <a:xfrm flipH="1">
            <a:off x="-14706" y="-600075"/>
            <a:ext cx="9267226" cy="1997075"/>
            <a:chOff x="-113701" y="-600075"/>
            <a:chExt cx="9267226" cy="1997075"/>
          </a:xfrm>
        </p:grpSpPr>
        <p:sp>
          <p:nvSpPr>
            <p:cNvPr id="7201" name="Freeform 33"/>
            <p:cNvSpPr>
              <a:spLocks/>
            </p:cNvSpPr>
            <p:nvPr/>
          </p:nvSpPr>
          <p:spPr bwMode="auto">
            <a:xfrm flipH="1">
              <a:off x="-16935" y="-600075"/>
              <a:ext cx="9170459" cy="1997075"/>
            </a:xfrm>
            <a:custGeom>
              <a:avLst/>
              <a:gdLst/>
              <a:ahLst/>
              <a:cxnLst>
                <a:cxn ang="0">
                  <a:pos x="5760" y="378"/>
                </a:cxn>
                <a:cxn ang="0">
                  <a:pos x="0" y="362"/>
                </a:cxn>
                <a:cxn ang="0">
                  <a:pos x="0" y="629"/>
                </a:cxn>
                <a:cxn ang="0">
                  <a:pos x="5768" y="629"/>
                </a:cxn>
                <a:cxn ang="0">
                  <a:pos x="5760" y="378"/>
                </a:cxn>
              </a:cxnLst>
              <a:rect l="0" t="0" r="r" b="b"/>
              <a:pathLst>
                <a:path w="5768" h="1258">
                  <a:moveTo>
                    <a:pt x="5760" y="378"/>
                  </a:moveTo>
                  <a:cubicBezTo>
                    <a:pt x="5688" y="382"/>
                    <a:pt x="112" y="366"/>
                    <a:pt x="0" y="362"/>
                  </a:cubicBezTo>
                  <a:cubicBezTo>
                    <a:pt x="8" y="430"/>
                    <a:pt x="0" y="629"/>
                    <a:pt x="0" y="629"/>
                  </a:cubicBezTo>
                  <a:cubicBezTo>
                    <a:pt x="1923" y="0"/>
                    <a:pt x="3845" y="1258"/>
                    <a:pt x="5768" y="629"/>
                  </a:cubicBezTo>
                  <a:lnTo>
                    <a:pt x="5760" y="378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</a:gradFill>
            <a:ln w="9525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e-IL">
                <a:solidFill>
                  <a:prstClr val="black"/>
                </a:solidFill>
              </a:endParaRPr>
            </a:p>
          </p:txBody>
        </p:sp>
        <p:grpSp>
          <p:nvGrpSpPr>
            <p:cNvPr id="30" name="קבוצה 29"/>
            <p:cNvGrpSpPr/>
            <p:nvPr userDrawn="1"/>
          </p:nvGrpSpPr>
          <p:grpSpPr>
            <a:xfrm>
              <a:off x="-113701" y="-247673"/>
              <a:ext cx="9267226" cy="989036"/>
              <a:chOff x="-113701" y="-247673"/>
              <a:chExt cx="9267226" cy="989036"/>
            </a:xfrm>
          </p:grpSpPr>
          <p:sp>
            <p:nvSpPr>
              <p:cNvPr id="7200" name="Freeform 32"/>
              <p:cNvSpPr>
                <a:spLocks/>
              </p:cNvSpPr>
              <p:nvPr/>
            </p:nvSpPr>
            <p:spPr bwMode="auto">
              <a:xfrm>
                <a:off x="-113701" y="-247673"/>
                <a:ext cx="9259873" cy="954431"/>
              </a:xfrm>
              <a:custGeom>
                <a:avLst/>
                <a:gdLst>
                  <a:gd name="connsiteX0" fmla="*/ 269 w 10108"/>
                  <a:gd name="connsiteY0" fmla="*/ 3717 h 10000"/>
                  <a:gd name="connsiteX1" fmla="*/ 10100 w 10108"/>
                  <a:gd name="connsiteY1" fmla="*/ 8655 h 10000"/>
                  <a:gd name="connsiteX2" fmla="*/ 10108 w 10108"/>
                  <a:gd name="connsiteY2" fmla="*/ 10000 h 10000"/>
                  <a:gd name="connsiteX3" fmla="*/ 108 w 10108"/>
                  <a:gd name="connsiteY3" fmla="*/ 7650 h 10000"/>
                  <a:gd name="connsiteX4" fmla="*/ 269 w 10108"/>
                  <a:gd name="connsiteY4" fmla="*/ 3717 h 10000"/>
                  <a:gd name="connsiteX0" fmla="*/ 108 w 10108"/>
                  <a:gd name="connsiteY0" fmla="*/ 7650 h 11508"/>
                  <a:gd name="connsiteX1" fmla="*/ 10100 w 10108"/>
                  <a:gd name="connsiteY1" fmla="*/ 8655 h 11508"/>
                  <a:gd name="connsiteX2" fmla="*/ 10108 w 10108"/>
                  <a:gd name="connsiteY2" fmla="*/ 10000 h 11508"/>
                  <a:gd name="connsiteX3" fmla="*/ 108 w 10108"/>
                  <a:gd name="connsiteY3" fmla="*/ 7650 h 11508"/>
                  <a:gd name="connsiteX4" fmla="*/ 108 w 10108"/>
                  <a:gd name="connsiteY4" fmla="*/ 7650 h 11508"/>
                  <a:gd name="connsiteX0" fmla="*/ 108 w 10108"/>
                  <a:gd name="connsiteY0" fmla="*/ 6783 h 10641"/>
                  <a:gd name="connsiteX1" fmla="*/ 10100 w 10108"/>
                  <a:gd name="connsiteY1" fmla="*/ 7788 h 10641"/>
                  <a:gd name="connsiteX2" fmla="*/ 10108 w 10108"/>
                  <a:gd name="connsiteY2" fmla="*/ 9133 h 10641"/>
                  <a:gd name="connsiteX3" fmla="*/ 108 w 10108"/>
                  <a:gd name="connsiteY3" fmla="*/ 6783 h 10641"/>
                  <a:gd name="connsiteX4" fmla="*/ 108 w 10108"/>
                  <a:gd name="connsiteY4" fmla="*/ 6783 h 10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08" h="10641">
                    <a:moveTo>
                      <a:pt x="108" y="6783"/>
                    </a:moveTo>
                    <a:cubicBezTo>
                      <a:pt x="3353" y="10641"/>
                      <a:pt x="7626" y="0"/>
                      <a:pt x="10100" y="7788"/>
                    </a:cubicBezTo>
                    <a:cubicBezTo>
                      <a:pt x="10108" y="8354"/>
                      <a:pt x="10093" y="8354"/>
                      <a:pt x="10108" y="9133"/>
                    </a:cubicBezTo>
                    <a:cubicBezTo>
                      <a:pt x="8380" y="1062"/>
                      <a:pt x="0" y="7048"/>
                      <a:pt x="108" y="6783"/>
                    </a:cubicBezTo>
                    <a:lnTo>
                      <a:pt x="108" y="678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>
                  <a:solidFill>
                    <a:prstClr val="black"/>
                  </a:solidFill>
                </a:endParaRPr>
              </a:p>
            </p:txBody>
          </p:sp>
          <p:sp>
            <p:nvSpPr>
              <p:cNvPr id="7202" name="Freeform 34"/>
              <p:cNvSpPr>
                <a:spLocks/>
              </p:cNvSpPr>
              <p:nvPr/>
            </p:nvSpPr>
            <p:spPr bwMode="auto">
              <a:xfrm>
                <a:off x="-4763" y="49213"/>
                <a:ext cx="9158288" cy="692150"/>
              </a:xfrm>
              <a:custGeom>
                <a:avLst/>
                <a:gdLst/>
                <a:ahLst/>
                <a:cxnLst>
                  <a:cxn ang="0">
                    <a:pos x="6" y="228"/>
                  </a:cxn>
                  <a:cxn ang="0">
                    <a:pos x="1590" y="388"/>
                  </a:cxn>
                  <a:cxn ang="0">
                    <a:pos x="4326" y="30"/>
                  </a:cxn>
                  <a:cxn ang="0">
                    <a:pos x="5769" y="206"/>
                  </a:cxn>
                  <a:cxn ang="0">
                    <a:pos x="5763" y="231"/>
                  </a:cxn>
                  <a:cxn ang="0">
                    <a:pos x="4265" y="55"/>
                  </a:cxn>
                  <a:cxn ang="0">
                    <a:pos x="1632" y="404"/>
                  </a:cxn>
                  <a:cxn ang="0">
                    <a:pos x="0" y="247"/>
                  </a:cxn>
                  <a:cxn ang="0">
                    <a:pos x="6" y="228"/>
                  </a:cxn>
                </a:cxnLst>
                <a:rect l="0" t="0" r="r" b="b"/>
                <a:pathLst>
                  <a:path w="5769" h="436">
                    <a:moveTo>
                      <a:pt x="6" y="228"/>
                    </a:moveTo>
                    <a:cubicBezTo>
                      <a:pt x="253" y="270"/>
                      <a:pt x="857" y="422"/>
                      <a:pt x="1590" y="388"/>
                    </a:cubicBezTo>
                    <a:cubicBezTo>
                      <a:pt x="2310" y="355"/>
                      <a:pt x="3630" y="60"/>
                      <a:pt x="4326" y="30"/>
                    </a:cubicBezTo>
                    <a:cubicBezTo>
                      <a:pt x="5022" y="0"/>
                      <a:pt x="5523" y="147"/>
                      <a:pt x="5769" y="206"/>
                    </a:cubicBezTo>
                    <a:cubicBezTo>
                      <a:pt x="5764" y="187"/>
                      <a:pt x="5757" y="205"/>
                      <a:pt x="5763" y="231"/>
                    </a:cubicBezTo>
                    <a:cubicBezTo>
                      <a:pt x="5584" y="177"/>
                      <a:pt x="4953" y="26"/>
                      <a:pt x="4265" y="55"/>
                    </a:cubicBezTo>
                    <a:cubicBezTo>
                      <a:pt x="3577" y="84"/>
                      <a:pt x="2343" y="372"/>
                      <a:pt x="1632" y="404"/>
                    </a:cubicBezTo>
                    <a:cubicBezTo>
                      <a:pt x="921" y="436"/>
                      <a:pt x="269" y="298"/>
                      <a:pt x="0" y="247"/>
                    </a:cubicBezTo>
                    <a:cubicBezTo>
                      <a:pt x="3" y="222"/>
                      <a:pt x="6" y="240"/>
                      <a:pt x="6" y="2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100000">
                    <a:srgbClr val="800000"/>
                  </a:gs>
                </a:gsLst>
                <a:lin ang="0" scaled="1"/>
              </a:gradFill>
              <a:ln w="952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Oval 16"/>
          <p:cNvSpPr/>
          <p:nvPr/>
        </p:nvSpPr>
        <p:spPr>
          <a:xfrm>
            <a:off x="8676456" y="6417376"/>
            <a:ext cx="396000" cy="396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9059E7A-DA75-4FBC-91AB-0157B287453E}" type="slidenum">
              <a:rPr lang="en-US" sz="1400" b="1">
                <a:solidFill>
                  <a:prstClr val="white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he-IL" sz="1400" b="1" dirty="0">
              <a:solidFill>
                <a:prstClr val="white"/>
              </a:solidFill>
            </a:endParaRPr>
          </a:p>
        </p:txBody>
      </p:sp>
      <p:grpSp>
        <p:nvGrpSpPr>
          <p:cNvPr id="34" name="קבוצה 33"/>
          <p:cNvGrpSpPr/>
          <p:nvPr/>
        </p:nvGrpSpPr>
        <p:grpSpPr>
          <a:xfrm>
            <a:off x="6444208" y="188640"/>
            <a:ext cx="1181100" cy="425450"/>
            <a:chOff x="119063" y="57150"/>
            <a:chExt cx="1181100" cy="425450"/>
          </a:xfrm>
        </p:grpSpPr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739775" y="127000"/>
              <a:ext cx="122237" cy="234950"/>
            </a:xfrm>
            <a:custGeom>
              <a:avLst/>
              <a:gdLst/>
              <a:ahLst/>
              <a:cxnLst>
                <a:cxn ang="0">
                  <a:pos x="218" y="445"/>
                </a:cxn>
                <a:cxn ang="0">
                  <a:pos x="158" y="378"/>
                </a:cxn>
                <a:cxn ang="0">
                  <a:pos x="107" y="312"/>
                </a:cxn>
                <a:cxn ang="0">
                  <a:pos x="64" y="247"/>
                </a:cxn>
                <a:cxn ang="0">
                  <a:pos x="33" y="185"/>
                </a:cxn>
                <a:cxn ang="0">
                  <a:pos x="21" y="155"/>
                </a:cxn>
                <a:cxn ang="0">
                  <a:pos x="10" y="128"/>
                </a:cxn>
                <a:cxn ang="0">
                  <a:pos x="3" y="101"/>
                </a:cxn>
                <a:cxn ang="0">
                  <a:pos x="0" y="76"/>
                </a:cxn>
                <a:cxn ang="0">
                  <a:pos x="0" y="53"/>
                </a:cxn>
                <a:cxn ang="0">
                  <a:pos x="3" y="33"/>
                </a:cxn>
                <a:cxn ang="0">
                  <a:pos x="11" y="15"/>
                </a:cxn>
                <a:cxn ang="0">
                  <a:pos x="22" y="0"/>
                </a:cxn>
                <a:cxn ang="0">
                  <a:pos x="36" y="12"/>
                </a:cxn>
                <a:cxn ang="0">
                  <a:pos x="28" y="25"/>
                </a:cxn>
                <a:cxn ang="0">
                  <a:pos x="22" y="39"/>
                </a:cxn>
                <a:cxn ang="0">
                  <a:pos x="18" y="55"/>
                </a:cxn>
                <a:cxn ang="0">
                  <a:pos x="18" y="74"/>
                </a:cxn>
                <a:cxn ang="0">
                  <a:pos x="22" y="96"/>
                </a:cxn>
                <a:cxn ang="0">
                  <a:pos x="28" y="122"/>
                </a:cxn>
                <a:cxn ang="0">
                  <a:pos x="38" y="148"/>
                </a:cxn>
                <a:cxn ang="0">
                  <a:pos x="50" y="175"/>
                </a:cxn>
                <a:cxn ang="0">
                  <a:pos x="80" y="235"/>
                </a:cxn>
                <a:cxn ang="0">
                  <a:pos x="122" y="300"/>
                </a:cxn>
                <a:cxn ang="0">
                  <a:pos x="173" y="365"/>
                </a:cxn>
                <a:cxn ang="0">
                  <a:pos x="231" y="432"/>
                </a:cxn>
                <a:cxn ang="0">
                  <a:pos x="218" y="445"/>
                </a:cxn>
              </a:cxnLst>
              <a:rect l="0" t="0" r="r" b="b"/>
              <a:pathLst>
                <a:path w="231" h="445">
                  <a:moveTo>
                    <a:pt x="218" y="445"/>
                  </a:moveTo>
                  <a:lnTo>
                    <a:pt x="158" y="378"/>
                  </a:lnTo>
                  <a:lnTo>
                    <a:pt x="107" y="312"/>
                  </a:lnTo>
                  <a:lnTo>
                    <a:pt x="64" y="247"/>
                  </a:lnTo>
                  <a:lnTo>
                    <a:pt x="33" y="185"/>
                  </a:lnTo>
                  <a:lnTo>
                    <a:pt x="21" y="155"/>
                  </a:lnTo>
                  <a:lnTo>
                    <a:pt x="10" y="128"/>
                  </a:lnTo>
                  <a:lnTo>
                    <a:pt x="3" y="101"/>
                  </a:lnTo>
                  <a:lnTo>
                    <a:pt x="0" y="76"/>
                  </a:lnTo>
                  <a:lnTo>
                    <a:pt x="0" y="53"/>
                  </a:lnTo>
                  <a:lnTo>
                    <a:pt x="3" y="33"/>
                  </a:lnTo>
                  <a:lnTo>
                    <a:pt x="11" y="15"/>
                  </a:lnTo>
                  <a:lnTo>
                    <a:pt x="22" y="0"/>
                  </a:lnTo>
                  <a:lnTo>
                    <a:pt x="36" y="12"/>
                  </a:lnTo>
                  <a:lnTo>
                    <a:pt x="28" y="25"/>
                  </a:lnTo>
                  <a:lnTo>
                    <a:pt x="22" y="39"/>
                  </a:lnTo>
                  <a:lnTo>
                    <a:pt x="18" y="55"/>
                  </a:lnTo>
                  <a:lnTo>
                    <a:pt x="18" y="74"/>
                  </a:lnTo>
                  <a:lnTo>
                    <a:pt x="22" y="96"/>
                  </a:lnTo>
                  <a:lnTo>
                    <a:pt x="28" y="122"/>
                  </a:lnTo>
                  <a:lnTo>
                    <a:pt x="38" y="148"/>
                  </a:lnTo>
                  <a:lnTo>
                    <a:pt x="50" y="175"/>
                  </a:lnTo>
                  <a:lnTo>
                    <a:pt x="80" y="235"/>
                  </a:lnTo>
                  <a:lnTo>
                    <a:pt x="122" y="300"/>
                  </a:lnTo>
                  <a:lnTo>
                    <a:pt x="173" y="365"/>
                  </a:lnTo>
                  <a:lnTo>
                    <a:pt x="231" y="432"/>
                  </a:lnTo>
                  <a:lnTo>
                    <a:pt x="218" y="44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752475" y="114300"/>
              <a:ext cx="225425" cy="128588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3" y="12"/>
                </a:cxn>
                <a:cxn ang="0">
                  <a:pos x="30" y="5"/>
                </a:cxn>
                <a:cxn ang="0">
                  <a:pos x="52" y="0"/>
                </a:cxn>
                <a:cxn ang="0">
                  <a:pos x="72" y="2"/>
                </a:cxn>
                <a:cxn ang="0">
                  <a:pos x="96" y="5"/>
                </a:cxn>
                <a:cxn ang="0">
                  <a:pos x="122" y="13"/>
                </a:cxn>
                <a:cxn ang="0">
                  <a:pos x="149" y="23"/>
                </a:cxn>
                <a:cxn ang="0">
                  <a:pos x="178" y="35"/>
                </a:cxn>
                <a:cxn ang="0">
                  <a:pos x="206" y="50"/>
                </a:cxn>
                <a:cxn ang="0">
                  <a:pos x="236" y="68"/>
                </a:cxn>
                <a:cxn ang="0">
                  <a:pos x="267" y="89"/>
                </a:cxn>
                <a:cxn ang="0">
                  <a:pos x="299" y="113"/>
                </a:cxn>
                <a:cxn ang="0">
                  <a:pos x="332" y="139"/>
                </a:cxn>
                <a:cxn ang="0">
                  <a:pos x="363" y="166"/>
                </a:cxn>
                <a:cxn ang="0">
                  <a:pos x="395" y="195"/>
                </a:cxn>
                <a:cxn ang="0">
                  <a:pos x="427" y="227"/>
                </a:cxn>
                <a:cxn ang="0">
                  <a:pos x="413" y="242"/>
                </a:cxn>
                <a:cxn ang="0">
                  <a:pos x="383" y="210"/>
                </a:cxn>
                <a:cxn ang="0">
                  <a:pos x="351" y="181"/>
                </a:cxn>
                <a:cxn ang="0">
                  <a:pos x="318" y="153"/>
                </a:cxn>
                <a:cxn ang="0">
                  <a:pos x="288" y="129"/>
                </a:cxn>
                <a:cxn ang="0">
                  <a:pos x="256" y="105"/>
                </a:cxn>
                <a:cxn ang="0">
                  <a:pos x="227" y="86"/>
                </a:cxn>
                <a:cxn ang="0">
                  <a:pos x="196" y="67"/>
                </a:cxn>
                <a:cxn ang="0">
                  <a:pos x="168" y="52"/>
                </a:cxn>
                <a:cxn ang="0">
                  <a:pos x="141" y="41"/>
                </a:cxn>
                <a:cxn ang="0">
                  <a:pos x="116" y="31"/>
                </a:cxn>
                <a:cxn ang="0">
                  <a:pos x="94" y="25"/>
                </a:cxn>
                <a:cxn ang="0">
                  <a:pos x="71" y="21"/>
                </a:cxn>
                <a:cxn ang="0">
                  <a:pos x="54" y="20"/>
                </a:cxn>
                <a:cxn ang="0">
                  <a:pos x="37" y="24"/>
                </a:cxn>
                <a:cxn ang="0">
                  <a:pos x="23" y="29"/>
                </a:cxn>
                <a:cxn ang="0">
                  <a:pos x="11" y="39"/>
                </a:cxn>
                <a:cxn ang="0">
                  <a:pos x="0" y="23"/>
                </a:cxn>
              </a:cxnLst>
              <a:rect l="0" t="0" r="r" b="b"/>
              <a:pathLst>
                <a:path w="427" h="242">
                  <a:moveTo>
                    <a:pt x="0" y="23"/>
                  </a:moveTo>
                  <a:lnTo>
                    <a:pt x="13" y="12"/>
                  </a:lnTo>
                  <a:lnTo>
                    <a:pt x="30" y="5"/>
                  </a:lnTo>
                  <a:lnTo>
                    <a:pt x="52" y="0"/>
                  </a:lnTo>
                  <a:lnTo>
                    <a:pt x="72" y="2"/>
                  </a:lnTo>
                  <a:lnTo>
                    <a:pt x="96" y="5"/>
                  </a:lnTo>
                  <a:lnTo>
                    <a:pt x="122" y="13"/>
                  </a:lnTo>
                  <a:lnTo>
                    <a:pt x="149" y="23"/>
                  </a:lnTo>
                  <a:lnTo>
                    <a:pt x="178" y="35"/>
                  </a:lnTo>
                  <a:lnTo>
                    <a:pt x="206" y="50"/>
                  </a:lnTo>
                  <a:lnTo>
                    <a:pt x="236" y="68"/>
                  </a:lnTo>
                  <a:lnTo>
                    <a:pt x="267" y="89"/>
                  </a:lnTo>
                  <a:lnTo>
                    <a:pt x="299" y="113"/>
                  </a:lnTo>
                  <a:lnTo>
                    <a:pt x="332" y="139"/>
                  </a:lnTo>
                  <a:lnTo>
                    <a:pt x="363" y="166"/>
                  </a:lnTo>
                  <a:lnTo>
                    <a:pt x="395" y="195"/>
                  </a:lnTo>
                  <a:lnTo>
                    <a:pt x="427" y="227"/>
                  </a:lnTo>
                  <a:lnTo>
                    <a:pt x="413" y="242"/>
                  </a:lnTo>
                  <a:lnTo>
                    <a:pt x="383" y="210"/>
                  </a:lnTo>
                  <a:lnTo>
                    <a:pt x="351" y="181"/>
                  </a:lnTo>
                  <a:lnTo>
                    <a:pt x="318" y="153"/>
                  </a:lnTo>
                  <a:lnTo>
                    <a:pt x="288" y="129"/>
                  </a:lnTo>
                  <a:lnTo>
                    <a:pt x="256" y="105"/>
                  </a:lnTo>
                  <a:lnTo>
                    <a:pt x="227" y="86"/>
                  </a:lnTo>
                  <a:lnTo>
                    <a:pt x="196" y="67"/>
                  </a:lnTo>
                  <a:lnTo>
                    <a:pt x="168" y="52"/>
                  </a:lnTo>
                  <a:lnTo>
                    <a:pt x="141" y="41"/>
                  </a:lnTo>
                  <a:lnTo>
                    <a:pt x="116" y="31"/>
                  </a:lnTo>
                  <a:lnTo>
                    <a:pt x="94" y="25"/>
                  </a:lnTo>
                  <a:lnTo>
                    <a:pt x="71" y="21"/>
                  </a:lnTo>
                  <a:lnTo>
                    <a:pt x="54" y="20"/>
                  </a:lnTo>
                  <a:lnTo>
                    <a:pt x="37" y="24"/>
                  </a:lnTo>
                  <a:lnTo>
                    <a:pt x="23" y="29"/>
                  </a:lnTo>
                  <a:lnTo>
                    <a:pt x="11" y="3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750888" y="127000"/>
              <a:ext cx="7937" cy="793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2" y="16"/>
                </a:cxn>
                <a:cxn ang="0">
                  <a:pos x="14" y="13"/>
                </a:cxn>
                <a:cxn ang="0">
                  <a:pos x="0" y="1"/>
                </a:cxn>
              </a:cxnLst>
              <a:rect l="0" t="0" r="r" b="b"/>
              <a:pathLst>
                <a:path w="14" h="16">
                  <a:moveTo>
                    <a:pt x="0" y="1"/>
                  </a:moveTo>
                  <a:lnTo>
                    <a:pt x="1" y="0"/>
                  </a:lnTo>
                  <a:lnTo>
                    <a:pt x="12" y="16"/>
                  </a:lnTo>
                  <a:lnTo>
                    <a:pt x="14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969963" y="234950"/>
              <a:ext cx="123825" cy="23495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75" y="66"/>
                </a:cxn>
                <a:cxn ang="0">
                  <a:pos x="126" y="134"/>
                </a:cxn>
                <a:cxn ang="0">
                  <a:pos x="169" y="198"/>
                </a:cxn>
                <a:cxn ang="0">
                  <a:pos x="201" y="259"/>
                </a:cxn>
                <a:cxn ang="0">
                  <a:pos x="214" y="289"/>
                </a:cxn>
                <a:cxn ang="0">
                  <a:pos x="222" y="317"/>
                </a:cxn>
                <a:cxn ang="0">
                  <a:pos x="229" y="344"/>
                </a:cxn>
                <a:cxn ang="0">
                  <a:pos x="233" y="368"/>
                </a:cxn>
                <a:cxn ang="0">
                  <a:pos x="233" y="389"/>
                </a:cxn>
                <a:cxn ang="0">
                  <a:pos x="229" y="412"/>
                </a:cxn>
                <a:cxn ang="0">
                  <a:pos x="223" y="429"/>
                </a:cxn>
                <a:cxn ang="0">
                  <a:pos x="212" y="444"/>
                </a:cxn>
                <a:cxn ang="0">
                  <a:pos x="197" y="432"/>
                </a:cxn>
                <a:cxn ang="0">
                  <a:pos x="206" y="419"/>
                </a:cxn>
                <a:cxn ang="0">
                  <a:pos x="211" y="405"/>
                </a:cxn>
                <a:cxn ang="0">
                  <a:pos x="214" y="388"/>
                </a:cxn>
                <a:cxn ang="0">
                  <a:pos x="214" y="370"/>
                </a:cxn>
                <a:cxn ang="0">
                  <a:pos x="210" y="346"/>
                </a:cxn>
                <a:cxn ang="0">
                  <a:pos x="204" y="323"/>
                </a:cxn>
                <a:cxn ang="0">
                  <a:pos x="195" y="297"/>
                </a:cxn>
                <a:cxn ang="0">
                  <a:pos x="184" y="268"/>
                </a:cxn>
                <a:cxn ang="0">
                  <a:pos x="151" y="208"/>
                </a:cxn>
                <a:cxn ang="0">
                  <a:pos x="110" y="145"/>
                </a:cxn>
                <a:cxn ang="0">
                  <a:pos x="60" y="80"/>
                </a:cxn>
                <a:cxn ang="0">
                  <a:pos x="0" y="12"/>
                </a:cxn>
                <a:cxn ang="0">
                  <a:pos x="15" y="0"/>
                </a:cxn>
              </a:cxnLst>
              <a:rect l="0" t="0" r="r" b="b"/>
              <a:pathLst>
                <a:path w="233" h="444">
                  <a:moveTo>
                    <a:pt x="15" y="0"/>
                  </a:moveTo>
                  <a:lnTo>
                    <a:pt x="75" y="66"/>
                  </a:lnTo>
                  <a:lnTo>
                    <a:pt x="126" y="134"/>
                  </a:lnTo>
                  <a:lnTo>
                    <a:pt x="169" y="198"/>
                  </a:lnTo>
                  <a:lnTo>
                    <a:pt x="201" y="259"/>
                  </a:lnTo>
                  <a:lnTo>
                    <a:pt x="214" y="289"/>
                  </a:lnTo>
                  <a:lnTo>
                    <a:pt x="222" y="317"/>
                  </a:lnTo>
                  <a:lnTo>
                    <a:pt x="229" y="344"/>
                  </a:lnTo>
                  <a:lnTo>
                    <a:pt x="233" y="368"/>
                  </a:lnTo>
                  <a:lnTo>
                    <a:pt x="233" y="389"/>
                  </a:lnTo>
                  <a:lnTo>
                    <a:pt x="229" y="412"/>
                  </a:lnTo>
                  <a:lnTo>
                    <a:pt x="223" y="429"/>
                  </a:lnTo>
                  <a:lnTo>
                    <a:pt x="212" y="444"/>
                  </a:lnTo>
                  <a:lnTo>
                    <a:pt x="197" y="432"/>
                  </a:lnTo>
                  <a:lnTo>
                    <a:pt x="206" y="419"/>
                  </a:lnTo>
                  <a:lnTo>
                    <a:pt x="211" y="405"/>
                  </a:lnTo>
                  <a:lnTo>
                    <a:pt x="214" y="388"/>
                  </a:lnTo>
                  <a:lnTo>
                    <a:pt x="214" y="370"/>
                  </a:lnTo>
                  <a:lnTo>
                    <a:pt x="210" y="346"/>
                  </a:lnTo>
                  <a:lnTo>
                    <a:pt x="204" y="323"/>
                  </a:lnTo>
                  <a:lnTo>
                    <a:pt x="195" y="297"/>
                  </a:lnTo>
                  <a:lnTo>
                    <a:pt x="184" y="268"/>
                  </a:lnTo>
                  <a:lnTo>
                    <a:pt x="151" y="208"/>
                  </a:lnTo>
                  <a:lnTo>
                    <a:pt x="110" y="145"/>
                  </a:lnTo>
                  <a:lnTo>
                    <a:pt x="60" y="80"/>
                  </a:lnTo>
                  <a:lnTo>
                    <a:pt x="0" y="1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969963" y="234950"/>
              <a:ext cx="7937" cy="79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2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15" y="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855663" y="354012"/>
              <a:ext cx="227012" cy="128588"/>
            </a:xfrm>
            <a:custGeom>
              <a:avLst/>
              <a:gdLst/>
              <a:ahLst/>
              <a:cxnLst>
                <a:cxn ang="0">
                  <a:pos x="429" y="220"/>
                </a:cxn>
                <a:cxn ang="0">
                  <a:pos x="415" y="231"/>
                </a:cxn>
                <a:cxn ang="0">
                  <a:pos x="397" y="238"/>
                </a:cxn>
                <a:cxn ang="0">
                  <a:pos x="378" y="242"/>
                </a:cxn>
                <a:cxn ang="0">
                  <a:pos x="355" y="242"/>
                </a:cxn>
                <a:cxn ang="0">
                  <a:pos x="332" y="238"/>
                </a:cxn>
                <a:cxn ang="0">
                  <a:pos x="306" y="231"/>
                </a:cxn>
                <a:cxn ang="0">
                  <a:pos x="278" y="221"/>
                </a:cxn>
                <a:cxn ang="0">
                  <a:pos x="251" y="209"/>
                </a:cxn>
                <a:cxn ang="0">
                  <a:pos x="222" y="193"/>
                </a:cxn>
                <a:cxn ang="0">
                  <a:pos x="191" y="175"/>
                </a:cxn>
                <a:cxn ang="0">
                  <a:pos x="161" y="154"/>
                </a:cxn>
                <a:cxn ang="0">
                  <a:pos x="129" y="130"/>
                </a:cxn>
                <a:cxn ang="0">
                  <a:pos x="96" y="105"/>
                </a:cxn>
                <a:cxn ang="0">
                  <a:pos x="65" y="77"/>
                </a:cxn>
                <a:cxn ang="0">
                  <a:pos x="32" y="47"/>
                </a:cxn>
                <a:cxn ang="0">
                  <a:pos x="0" y="15"/>
                </a:cxn>
                <a:cxn ang="0">
                  <a:pos x="13" y="0"/>
                </a:cxn>
                <a:cxn ang="0">
                  <a:pos x="45" y="32"/>
                </a:cxn>
                <a:cxn ang="0">
                  <a:pos x="78" y="63"/>
                </a:cxn>
                <a:cxn ang="0">
                  <a:pos x="110" y="90"/>
                </a:cxn>
                <a:cxn ang="0">
                  <a:pos x="141" y="115"/>
                </a:cxn>
                <a:cxn ang="0">
                  <a:pos x="172" y="138"/>
                </a:cxn>
                <a:cxn ang="0">
                  <a:pos x="202" y="159"/>
                </a:cxn>
                <a:cxn ang="0">
                  <a:pos x="232" y="177"/>
                </a:cxn>
                <a:cxn ang="0">
                  <a:pos x="260" y="191"/>
                </a:cxn>
                <a:cxn ang="0">
                  <a:pos x="287" y="204"/>
                </a:cxn>
                <a:cxn ang="0">
                  <a:pos x="312" y="212"/>
                </a:cxn>
                <a:cxn ang="0">
                  <a:pos x="337" y="220"/>
                </a:cxn>
                <a:cxn ang="0">
                  <a:pos x="357" y="224"/>
                </a:cxn>
                <a:cxn ang="0">
                  <a:pos x="376" y="224"/>
                </a:cxn>
                <a:cxn ang="0">
                  <a:pos x="391" y="220"/>
                </a:cxn>
                <a:cxn ang="0">
                  <a:pos x="404" y="215"/>
                </a:cxn>
                <a:cxn ang="0">
                  <a:pos x="416" y="205"/>
                </a:cxn>
                <a:cxn ang="0">
                  <a:pos x="429" y="220"/>
                </a:cxn>
              </a:cxnLst>
              <a:rect l="0" t="0" r="r" b="b"/>
              <a:pathLst>
                <a:path w="429" h="242">
                  <a:moveTo>
                    <a:pt x="429" y="220"/>
                  </a:moveTo>
                  <a:lnTo>
                    <a:pt x="415" y="231"/>
                  </a:lnTo>
                  <a:lnTo>
                    <a:pt x="397" y="238"/>
                  </a:lnTo>
                  <a:lnTo>
                    <a:pt x="378" y="242"/>
                  </a:lnTo>
                  <a:lnTo>
                    <a:pt x="355" y="242"/>
                  </a:lnTo>
                  <a:lnTo>
                    <a:pt x="332" y="238"/>
                  </a:lnTo>
                  <a:lnTo>
                    <a:pt x="306" y="231"/>
                  </a:lnTo>
                  <a:lnTo>
                    <a:pt x="278" y="221"/>
                  </a:lnTo>
                  <a:lnTo>
                    <a:pt x="251" y="209"/>
                  </a:lnTo>
                  <a:lnTo>
                    <a:pt x="222" y="193"/>
                  </a:lnTo>
                  <a:lnTo>
                    <a:pt x="191" y="175"/>
                  </a:lnTo>
                  <a:lnTo>
                    <a:pt x="161" y="154"/>
                  </a:lnTo>
                  <a:lnTo>
                    <a:pt x="129" y="130"/>
                  </a:lnTo>
                  <a:lnTo>
                    <a:pt x="96" y="105"/>
                  </a:lnTo>
                  <a:lnTo>
                    <a:pt x="65" y="77"/>
                  </a:lnTo>
                  <a:lnTo>
                    <a:pt x="32" y="47"/>
                  </a:lnTo>
                  <a:lnTo>
                    <a:pt x="0" y="15"/>
                  </a:lnTo>
                  <a:lnTo>
                    <a:pt x="13" y="0"/>
                  </a:lnTo>
                  <a:lnTo>
                    <a:pt x="45" y="32"/>
                  </a:lnTo>
                  <a:lnTo>
                    <a:pt x="78" y="63"/>
                  </a:lnTo>
                  <a:lnTo>
                    <a:pt x="110" y="90"/>
                  </a:lnTo>
                  <a:lnTo>
                    <a:pt x="141" y="115"/>
                  </a:lnTo>
                  <a:lnTo>
                    <a:pt x="172" y="138"/>
                  </a:lnTo>
                  <a:lnTo>
                    <a:pt x="202" y="159"/>
                  </a:lnTo>
                  <a:lnTo>
                    <a:pt x="232" y="177"/>
                  </a:lnTo>
                  <a:lnTo>
                    <a:pt x="260" y="191"/>
                  </a:lnTo>
                  <a:lnTo>
                    <a:pt x="287" y="204"/>
                  </a:lnTo>
                  <a:lnTo>
                    <a:pt x="312" y="212"/>
                  </a:lnTo>
                  <a:lnTo>
                    <a:pt x="337" y="220"/>
                  </a:lnTo>
                  <a:lnTo>
                    <a:pt x="357" y="224"/>
                  </a:lnTo>
                  <a:lnTo>
                    <a:pt x="376" y="224"/>
                  </a:lnTo>
                  <a:lnTo>
                    <a:pt x="391" y="220"/>
                  </a:lnTo>
                  <a:lnTo>
                    <a:pt x="404" y="215"/>
                  </a:lnTo>
                  <a:lnTo>
                    <a:pt x="416" y="205"/>
                  </a:lnTo>
                  <a:lnTo>
                    <a:pt x="429" y="22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 userDrawn="1"/>
          </p:nvSpPr>
          <p:spPr bwMode="auto">
            <a:xfrm>
              <a:off x="1074738" y="463550"/>
              <a:ext cx="7937" cy="7938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4" y="15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5" y="14"/>
                </a:cxn>
              </a:cxnLst>
              <a:rect l="0" t="0" r="r" b="b"/>
              <a:pathLst>
                <a:path w="15" h="15">
                  <a:moveTo>
                    <a:pt x="15" y="14"/>
                  </a:moveTo>
                  <a:lnTo>
                    <a:pt x="14" y="15"/>
                  </a:lnTo>
                  <a:lnTo>
                    <a:pt x="1" y="0"/>
                  </a:lnTo>
                  <a:lnTo>
                    <a:pt x="0" y="2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 userDrawn="1"/>
          </p:nvSpPr>
          <p:spPr bwMode="auto">
            <a:xfrm>
              <a:off x="855663" y="354012"/>
              <a:ext cx="6350" cy="793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0" y="15"/>
                </a:cxn>
              </a:cxnLst>
              <a:rect l="0" t="0" r="r" b="b"/>
              <a:pathLst>
                <a:path w="13" h="15">
                  <a:moveTo>
                    <a:pt x="0" y="15"/>
                  </a:moveTo>
                  <a:lnTo>
                    <a:pt x="13" y="2"/>
                  </a:lnTo>
                  <a:lnTo>
                    <a:pt x="13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 userDrawn="1"/>
          </p:nvSpPr>
          <p:spPr bwMode="auto">
            <a:xfrm>
              <a:off x="269875" y="57150"/>
              <a:ext cx="357187" cy="3492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336" y="57"/>
                </a:cxn>
                <a:cxn ang="0">
                  <a:pos x="336" y="66"/>
                </a:cxn>
                <a:cxn ang="0">
                  <a:pos x="676" y="66"/>
                </a:cxn>
                <a:cxn ang="0">
                  <a:pos x="654" y="0"/>
                </a:cxn>
                <a:cxn ang="0">
                  <a:pos x="22" y="0"/>
                </a:cxn>
                <a:cxn ang="0">
                  <a:pos x="0" y="57"/>
                </a:cxn>
              </a:cxnLst>
              <a:rect l="0" t="0" r="r" b="b"/>
              <a:pathLst>
                <a:path w="676" h="66">
                  <a:moveTo>
                    <a:pt x="0" y="57"/>
                  </a:moveTo>
                  <a:lnTo>
                    <a:pt x="336" y="57"/>
                  </a:lnTo>
                  <a:lnTo>
                    <a:pt x="336" y="66"/>
                  </a:lnTo>
                  <a:lnTo>
                    <a:pt x="676" y="66"/>
                  </a:lnTo>
                  <a:lnTo>
                    <a:pt x="654" y="0"/>
                  </a:lnTo>
                  <a:lnTo>
                    <a:pt x="2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252413" y="107950"/>
              <a:ext cx="396875" cy="44450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0" y="54"/>
                </a:cxn>
                <a:cxn ang="0">
                  <a:pos x="643" y="54"/>
                </a:cxn>
                <a:cxn ang="0">
                  <a:pos x="650" y="85"/>
                </a:cxn>
                <a:cxn ang="0">
                  <a:pos x="749" y="85"/>
                </a:cxn>
                <a:cxn ang="0">
                  <a:pos x="716" y="0"/>
                </a:cxn>
                <a:cxn ang="0">
                  <a:pos x="369" y="0"/>
                </a:cxn>
                <a:cxn ang="0">
                  <a:pos x="369" y="17"/>
                </a:cxn>
                <a:cxn ang="0">
                  <a:pos x="15" y="17"/>
                </a:cxn>
              </a:cxnLst>
              <a:rect l="0" t="0" r="r" b="b"/>
              <a:pathLst>
                <a:path w="749" h="85">
                  <a:moveTo>
                    <a:pt x="15" y="17"/>
                  </a:moveTo>
                  <a:lnTo>
                    <a:pt x="0" y="54"/>
                  </a:lnTo>
                  <a:lnTo>
                    <a:pt x="643" y="54"/>
                  </a:lnTo>
                  <a:lnTo>
                    <a:pt x="650" y="85"/>
                  </a:lnTo>
                  <a:lnTo>
                    <a:pt x="749" y="85"/>
                  </a:lnTo>
                  <a:lnTo>
                    <a:pt x="716" y="0"/>
                  </a:lnTo>
                  <a:lnTo>
                    <a:pt x="369" y="0"/>
                  </a:lnTo>
                  <a:lnTo>
                    <a:pt x="369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233363" y="168275"/>
              <a:ext cx="433387" cy="4127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405" y="13"/>
                </a:cxn>
                <a:cxn ang="0">
                  <a:pos x="405" y="0"/>
                </a:cxn>
                <a:cxn ang="0">
                  <a:pos x="789" y="0"/>
                </a:cxn>
                <a:cxn ang="0">
                  <a:pos x="818" y="78"/>
                </a:cxn>
                <a:cxn ang="0">
                  <a:pos x="683" y="78"/>
                </a:cxn>
                <a:cxn ang="0">
                  <a:pos x="672" y="65"/>
                </a:cxn>
                <a:cxn ang="0">
                  <a:pos x="0" y="65"/>
                </a:cxn>
                <a:cxn ang="0">
                  <a:pos x="18" y="13"/>
                </a:cxn>
              </a:cxnLst>
              <a:rect l="0" t="0" r="r" b="b"/>
              <a:pathLst>
                <a:path w="818" h="78">
                  <a:moveTo>
                    <a:pt x="18" y="13"/>
                  </a:moveTo>
                  <a:lnTo>
                    <a:pt x="405" y="13"/>
                  </a:lnTo>
                  <a:lnTo>
                    <a:pt x="405" y="0"/>
                  </a:lnTo>
                  <a:lnTo>
                    <a:pt x="789" y="0"/>
                  </a:lnTo>
                  <a:lnTo>
                    <a:pt x="818" y="78"/>
                  </a:lnTo>
                  <a:lnTo>
                    <a:pt x="683" y="78"/>
                  </a:lnTo>
                  <a:lnTo>
                    <a:pt x="672" y="65"/>
                  </a:lnTo>
                  <a:lnTo>
                    <a:pt x="0" y="65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auto">
            <a:xfrm>
              <a:off x="219075" y="227012"/>
              <a:ext cx="468312" cy="46038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431" y="18"/>
                </a:cxn>
                <a:cxn ang="0">
                  <a:pos x="431" y="0"/>
                </a:cxn>
                <a:cxn ang="0">
                  <a:pos x="858" y="0"/>
                </a:cxn>
                <a:cxn ang="0">
                  <a:pos x="884" y="85"/>
                </a:cxn>
                <a:cxn ang="0">
                  <a:pos x="730" y="85"/>
                </a:cxn>
                <a:cxn ang="0">
                  <a:pos x="719" y="50"/>
                </a:cxn>
                <a:cxn ang="0">
                  <a:pos x="0" y="50"/>
                </a:cxn>
                <a:cxn ang="0">
                  <a:pos x="11" y="18"/>
                </a:cxn>
              </a:cxnLst>
              <a:rect l="0" t="0" r="r" b="b"/>
              <a:pathLst>
                <a:path w="884" h="85">
                  <a:moveTo>
                    <a:pt x="11" y="18"/>
                  </a:moveTo>
                  <a:lnTo>
                    <a:pt x="431" y="18"/>
                  </a:lnTo>
                  <a:lnTo>
                    <a:pt x="431" y="0"/>
                  </a:lnTo>
                  <a:lnTo>
                    <a:pt x="858" y="0"/>
                  </a:lnTo>
                  <a:lnTo>
                    <a:pt x="884" y="85"/>
                  </a:lnTo>
                  <a:lnTo>
                    <a:pt x="730" y="85"/>
                  </a:lnTo>
                  <a:lnTo>
                    <a:pt x="719" y="50"/>
                  </a:lnTo>
                  <a:lnTo>
                    <a:pt x="0" y="50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125413" y="287337"/>
              <a:ext cx="1174750" cy="47625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884" y="73"/>
                </a:cxn>
                <a:cxn ang="0">
                  <a:pos x="888" y="88"/>
                </a:cxn>
                <a:cxn ang="0">
                  <a:pos x="1547" y="88"/>
                </a:cxn>
                <a:cxn ang="0">
                  <a:pos x="2207" y="88"/>
                </a:cxn>
                <a:cxn ang="0">
                  <a:pos x="2221" y="0"/>
                </a:cxn>
                <a:cxn ang="0">
                  <a:pos x="1418" y="0"/>
                </a:cxn>
                <a:cxn ang="0">
                  <a:pos x="613" y="0"/>
                </a:cxn>
                <a:cxn ang="0">
                  <a:pos x="613" y="39"/>
                </a:cxn>
                <a:cxn ang="0">
                  <a:pos x="18" y="36"/>
                </a:cxn>
                <a:cxn ang="0">
                  <a:pos x="0" y="73"/>
                </a:cxn>
              </a:cxnLst>
              <a:rect l="0" t="0" r="r" b="b"/>
              <a:pathLst>
                <a:path w="2221" h="88">
                  <a:moveTo>
                    <a:pt x="0" y="73"/>
                  </a:moveTo>
                  <a:lnTo>
                    <a:pt x="884" y="73"/>
                  </a:lnTo>
                  <a:lnTo>
                    <a:pt x="888" y="88"/>
                  </a:lnTo>
                  <a:lnTo>
                    <a:pt x="1547" y="88"/>
                  </a:lnTo>
                  <a:lnTo>
                    <a:pt x="2207" y="88"/>
                  </a:lnTo>
                  <a:lnTo>
                    <a:pt x="2221" y="0"/>
                  </a:lnTo>
                  <a:lnTo>
                    <a:pt x="1418" y="0"/>
                  </a:lnTo>
                  <a:lnTo>
                    <a:pt x="613" y="0"/>
                  </a:lnTo>
                  <a:lnTo>
                    <a:pt x="613" y="39"/>
                  </a:lnTo>
                  <a:lnTo>
                    <a:pt x="18" y="3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119063" y="355600"/>
              <a:ext cx="1082675" cy="34925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862" y="47"/>
                </a:cxn>
                <a:cxn ang="0">
                  <a:pos x="1729" y="47"/>
                </a:cxn>
                <a:cxn ang="0">
                  <a:pos x="1740" y="64"/>
                </a:cxn>
                <a:cxn ang="0">
                  <a:pos x="2027" y="64"/>
                </a:cxn>
                <a:cxn ang="0">
                  <a:pos x="2046" y="0"/>
                </a:cxn>
                <a:cxn ang="0">
                  <a:pos x="1118" y="0"/>
                </a:cxn>
                <a:cxn ang="0">
                  <a:pos x="190" y="0"/>
                </a:cxn>
                <a:cxn ang="0">
                  <a:pos x="176" y="12"/>
                </a:cxn>
                <a:cxn ang="0">
                  <a:pos x="15" y="12"/>
                </a:cxn>
                <a:cxn ang="0">
                  <a:pos x="0" y="47"/>
                </a:cxn>
              </a:cxnLst>
              <a:rect l="0" t="0" r="r" b="b"/>
              <a:pathLst>
                <a:path w="2046" h="64">
                  <a:moveTo>
                    <a:pt x="0" y="47"/>
                  </a:moveTo>
                  <a:lnTo>
                    <a:pt x="862" y="47"/>
                  </a:lnTo>
                  <a:lnTo>
                    <a:pt x="1729" y="47"/>
                  </a:lnTo>
                  <a:lnTo>
                    <a:pt x="1740" y="64"/>
                  </a:lnTo>
                  <a:lnTo>
                    <a:pt x="2027" y="64"/>
                  </a:lnTo>
                  <a:lnTo>
                    <a:pt x="2046" y="0"/>
                  </a:lnTo>
                  <a:lnTo>
                    <a:pt x="1118" y="0"/>
                  </a:lnTo>
                  <a:lnTo>
                    <a:pt x="190" y="0"/>
                  </a:lnTo>
                  <a:lnTo>
                    <a:pt x="176" y="12"/>
                  </a:lnTo>
                  <a:lnTo>
                    <a:pt x="15" y="1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auto">
            <a:xfrm>
              <a:off x="876300" y="147637"/>
              <a:ext cx="57150" cy="6508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</a:endParaRPr>
            </a:p>
          </p:txBody>
        </p:sp>
      </p:grpSp>
      <p:sp>
        <p:nvSpPr>
          <p:cNvPr id="32" name="Rectangle 11"/>
          <p:cNvSpPr/>
          <p:nvPr userDrawn="1"/>
        </p:nvSpPr>
        <p:spPr>
          <a:xfrm>
            <a:off x="6836548" y="84333"/>
            <a:ext cx="936103" cy="2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>
                <a:solidFill>
                  <a:srgbClr val="2262A2"/>
                </a:solidFill>
                <a:ea typeface="Times New Roman"/>
              </a:rPr>
              <a:t>Soreq</a:t>
            </a:r>
            <a:r>
              <a:rPr lang="en-US" sz="1050" b="1" dirty="0">
                <a:solidFill>
                  <a:srgbClr val="2262A2"/>
                </a:solidFill>
                <a:ea typeface="Times New Roman"/>
              </a:rPr>
              <a:t> NRC</a:t>
            </a:r>
            <a:endParaRPr lang="he-IL" sz="9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2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2pPr>
      <a:lvl3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3pPr>
      <a:lvl4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4pPr>
      <a:lvl5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/>
        </a:buClr>
        <a:buSzPct val="85000"/>
        <a:buFont typeface="Wingdings" pitchFamily="2" charset="2"/>
        <a:buChar char="v"/>
        <a:defRPr sz="3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1"/>
        </a:buClr>
        <a:buSzPct val="75000"/>
        <a:buFont typeface="Wingdings" pitchFamily="2" charset="2"/>
        <a:buChar char="v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hyperlink" Target="http://www-llb.cea.fr/index.ph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gif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nucleus.iaea.org/RRDB/RR/ReactorSearch.aspx?filter=0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indiana.edu/~lens/publications.html" TargetMode="External"/><Relationship Id="rId4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4" Type="http://schemas.openxmlformats.org/officeDocument/2006/relationships/image" Target="../media/image93.emf"/><Relationship Id="rId9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620688"/>
            <a:ext cx="4788464" cy="1429696"/>
          </a:xfrm>
        </p:spPr>
        <p:txBody>
          <a:bodyPr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Les sources compactes de neutrons: Accélérateurs et Cibles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590036" y="2259449"/>
            <a:ext cx="35283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N. 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Pichoff</a:t>
            </a: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Schwindling</a:t>
            </a:r>
          </a:p>
          <a:p>
            <a:pPr algn="ctr"/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CEA / DRF / IRFU </a:t>
            </a:r>
          </a:p>
          <a:p>
            <a:pPr algn="ctr"/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51454" y="3625860"/>
            <a:ext cx="3201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/>
              <a:t>Journées Accélérateurs, 04/10/2019</a:t>
            </a:r>
          </a:p>
          <a:p>
            <a:pPr algn="ctr"/>
            <a:endParaRPr lang="fr-FR" sz="14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150" y="4149080"/>
            <a:ext cx="2727850" cy="1872208"/>
          </a:xfrm>
          <a:prstGeom prst="rect">
            <a:avLst/>
          </a:prstGeom>
        </p:spPr>
      </p:pic>
      <p:pic>
        <p:nvPicPr>
          <p:cNvPr id="8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3233" y="4640006"/>
            <a:ext cx="2792793" cy="107359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08701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35" y="1017033"/>
            <a:ext cx="8566738" cy="226724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/>
              <a:t>Bancs de tests SARAF</a:t>
            </a:r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98" name="Espace réservé du numéro de diapositive 8"/>
          <p:cNvSpPr txBox="1">
            <a:spLocks/>
          </p:cNvSpPr>
          <p:nvPr/>
        </p:nvSpPr>
        <p:spPr>
          <a:xfrm>
            <a:off x="8025304" y="649287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3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133884" y="3421891"/>
            <a:ext cx="4141663" cy="3436109"/>
            <a:chOff x="276225" y="3609508"/>
            <a:chExt cx="3442225" cy="285582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6225" y="3609508"/>
              <a:ext cx="3442225" cy="2600792"/>
            </a:xfrm>
            <a:prstGeom prst="rect">
              <a:avLst/>
            </a:prstGeom>
          </p:spPr>
        </p:pic>
        <p:sp>
          <p:nvSpPr>
            <p:cNvPr id="15" name="Ellipse 14"/>
            <p:cNvSpPr/>
            <p:nvPr/>
          </p:nvSpPr>
          <p:spPr>
            <a:xfrm>
              <a:off x="1077384" y="6059455"/>
              <a:ext cx="264665" cy="2841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254125" y="609600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RBTS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690034" y="4630705"/>
              <a:ext cx="264665" cy="2841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66775" y="466725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VCTS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838200" y="574357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C2TS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690034" y="5726080"/>
              <a:ext cx="264665" cy="2841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490009" y="5497480"/>
              <a:ext cx="264665" cy="76997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90550" y="5286375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CMTS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499534" y="4630705"/>
              <a:ext cx="264665" cy="2841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14325" y="483870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4608784" y="4052444"/>
            <a:ext cx="374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Plan de tests et d’intégration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608784" y="5239432"/>
            <a:ext cx="3881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Prototypes des systèmes CC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608784" y="5769621"/>
            <a:ext cx="4535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Interactions avec les autres projets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608784" y="4613593"/>
            <a:ext cx="3895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Adaptation des infrastructures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4461654" y="1114424"/>
            <a:ext cx="1445985" cy="2371725"/>
            <a:chOff x="3885013" y="1679130"/>
            <a:chExt cx="1445985" cy="3457411"/>
          </a:xfrm>
        </p:grpSpPr>
        <p:sp>
          <p:nvSpPr>
            <p:cNvPr id="32" name="ZoneTexte 31"/>
            <p:cNvSpPr txBox="1"/>
            <p:nvPr/>
          </p:nvSpPr>
          <p:spPr>
            <a:xfrm>
              <a:off x="3885013" y="4767209"/>
              <a:ext cx="1445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Aujourd’hui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3" name="Connecteur droit 32"/>
            <p:cNvCxnSpPr/>
            <p:nvPr/>
          </p:nvCxnSpPr>
          <p:spPr>
            <a:xfrm>
              <a:off x="4561183" y="1679130"/>
              <a:ext cx="0" cy="3164441"/>
            </a:xfrm>
            <a:prstGeom prst="line">
              <a:avLst/>
            </a:prstGeom>
            <a:ln>
              <a:solidFill>
                <a:srgbClr val="00009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Pichoff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JSL19 – Introduction | 18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avril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85891887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/>
              <a:t>MEBT</a:t>
            </a:r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98" name="Espace réservé du numéro de diapositive 8"/>
          <p:cNvSpPr txBox="1">
            <a:spLocks/>
          </p:cNvSpPr>
          <p:nvPr/>
        </p:nvSpPr>
        <p:spPr>
          <a:xfrm>
            <a:off x="8025304" y="649287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3</a:t>
            </a:r>
          </a:p>
        </p:txBody>
      </p:sp>
      <p:sp>
        <p:nvSpPr>
          <p:cNvPr id="4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Pichoff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Roscoff19 | 4 October 2019</a:t>
            </a:r>
          </a:p>
        </p:txBody>
      </p:sp>
      <p:pic>
        <p:nvPicPr>
          <p:cNvPr id="11" name="Picture 2" descr="C:\Projets\SARAF\Quad\photos\DSC060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13" y="1105901"/>
            <a:ext cx="3155884" cy="177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8551" y="1105901"/>
            <a:ext cx="1846455" cy="26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Projets\SARAF\Photo_rebuncher\DSC_028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999" y="1108777"/>
            <a:ext cx="3219950" cy="18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29" y="3087007"/>
            <a:ext cx="5578393" cy="377099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23303" y="2849907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Refroidissement des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Qpoles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24054" y="2849907"/>
            <a:ext cx="233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des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regroupeurs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32596" y="372688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Regroupeurs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079747" y="6094256"/>
            <a:ext cx="391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Installation et test METS S1-2020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1925464" y="3723547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Préparer le faisceau et le vide au SCL</a:t>
            </a:r>
          </a:p>
        </p:txBody>
      </p:sp>
    </p:spTree>
    <p:extLst>
      <p:ext uri="{BB962C8B-B14F-4D97-AF65-F5344CB8AC3E}">
        <p14:creationId xmlns:p14="http://schemas.microsoft.com/office/powerpoint/2010/main" val="40406201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976" y="4446586"/>
            <a:ext cx="3542000" cy="2143982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 err="1"/>
              <a:t>CAvités</a:t>
            </a:r>
            <a:endParaRPr lang="en-US" sz="2400" dirty="0"/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98" name="Espace réservé du numéro de diapositive 8"/>
          <p:cNvSpPr txBox="1">
            <a:spLocks/>
          </p:cNvSpPr>
          <p:nvPr/>
        </p:nvSpPr>
        <p:spPr>
          <a:xfrm>
            <a:off x="8025304" y="649287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3</a:t>
            </a:r>
          </a:p>
        </p:txBody>
      </p:sp>
      <p:sp>
        <p:nvSpPr>
          <p:cNvPr id="4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Pichoff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Roscoff19 | 4 October 2019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109" y="1371637"/>
            <a:ext cx="2013604" cy="2681931"/>
          </a:xfrm>
          <a:prstGeom prst="rect">
            <a:avLst/>
          </a:prstGeom>
        </p:spPr>
      </p:pic>
      <p:pic>
        <p:nvPicPr>
          <p:cNvPr id="17" name="Espace réservé du contenu 5" descr="C:\Users\ferrandgui\AppData\Local\Microsoft\Windows\INetCache\Content.Outlook\P3DZJIQ0\cavite equipee.jpg"/>
          <p:cNvPicPr>
            <a:picLocks noGrp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728" y="1220533"/>
            <a:ext cx="2429698" cy="28370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Espace réservé du contenu 8" descr="C:\Users\ferrandgui\AppData\Local\Microsoft\Windows\INetCache\Content.Outlook\P3DZJIQ0\HB_cavity_full_equiped.jpg"/>
          <p:cNvPicPr>
            <a:picLocks noGrp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047" y="4057535"/>
            <a:ext cx="2668317" cy="2800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377" y="4175515"/>
            <a:ext cx="2011336" cy="2682485"/>
          </a:xfrm>
          <a:prstGeom prst="rect">
            <a:avLst/>
          </a:prstGeom>
        </p:spPr>
      </p:pic>
      <p:grpSp>
        <p:nvGrpSpPr>
          <p:cNvPr id="39" name="Groupe 38"/>
          <p:cNvGrpSpPr/>
          <p:nvPr/>
        </p:nvGrpSpPr>
        <p:grpSpPr>
          <a:xfrm>
            <a:off x="5014158" y="1227194"/>
            <a:ext cx="3711818" cy="5423008"/>
            <a:chOff x="4963783" y="1072114"/>
            <a:chExt cx="3711818" cy="5423008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8016" y="1194000"/>
              <a:ext cx="3402919" cy="2683001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607407" y="2414869"/>
              <a:ext cx="1106469" cy="113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 rot="16200000">
              <a:off x="4923868" y="2244608"/>
              <a:ext cx="4491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</a:t>
              </a:r>
              <a:r>
                <a:rPr kumimoji="0" lang="fr-FR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967149" y="1072114"/>
              <a:ext cx="611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r>
                <a:rPr kumimoji="0" lang="fr-FR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967149" y="3446428"/>
              <a:ext cx="5261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r>
                <a:rPr kumimoji="0" lang="fr-FR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Étoile à 5 branches 2"/>
            <p:cNvSpPr/>
            <p:nvPr/>
          </p:nvSpPr>
          <p:spPr>
            <a:xfrm>
              <a:off x="7130772" y="2435671"/>
              <a:ext cx="231520" cy="224276"/>
            </a:xfrm>
            <a:prstGeom prst="star5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 flipH="1">
              <a:off x="7249869" y="1582058"/>
              <a:ext cx="361694" cy="6226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6721128" y="1238942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Après étuvage</a:t>
              </a: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 flipH="1" flipV="1">
              <a:off x="7592375" y="2750986"/>
              <a:ext cx="94133" cy="381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8234455" y="3631094"/>
              <a:ext cx="4411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344390" y="3726590"/>
              <a:ext cx="13724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fr-FR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[MV/m]</a:t>
              </a:r>
            </a:p>
          </p:txBody>
        </p:sp>
        <p:cxnSp>
          <p:nvCxnSpPr>
            <p:cNvPr id="31" name="Connecteur droit 30"/>
            <p:cNvCxnSpPr/>
            <p:nvPr/>
          </p:nvCxnSpPr>
          <p:spPr>
            <a:xfrm flipH="1" flipV="1">
              <a:off x="8491140" y="3511029"/>
              <a:ext cx="3069" cy="1639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flipH="1" flipV="1">
              <a:off x="5544759" y="3511029"/>
              <a:ext cx="3069" cy="1639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H="1">
              <a:off x="5455409" y="3603165"/>
              <a:ext cx="15006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flipH="1">
              <a:off x="5455409" y="2421861"/>
              <a:ext cx="15006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flipH="1">
              <a:off x="5455409" y="1264700"/>
              <a:ext cx="15006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5420923" y="3631094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604130" y="3082709"/>
              <a:ext cx="1655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Avant étuvage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 rot="16200000">
              <a:off x="5036425" y="5104496"/>
              <a:ext cx="4491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</a:t>
              </a:r>
              <a:r>
                <a:rPr kumimoji="0" lang="fr-FR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039279" y="4467893"/>
              <a:ext cx="611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r>
                <a:rPr kumimoji="0" lang="fr-FR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5024023" y="5905303"/>
              <a:ext cx="5261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r>
                <a:rPr kumimoji="0" lang="fr-FR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5" name="Connecteur droit 54"/>
            <p:cNvCxnSpPr/>
            <p:nvPr/>
          </p:nvCxnSpPr>
          <p:spPr>
            <a:xfrm flipH="1">
              <a:off x="5658798" y="6062040"/>
              <a:ext cx="15006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H="1">
              <a:off x="5658798" y="5303559"/>
              <a:ext cx="15006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H="1">
              <a:off x="5658798" y="4615217"/>
              <a:ext cx="15006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6344390" y="6088297"/>
              <a:ext cx="13724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fr-FR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[MV/m]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8052303" y="6125790"/>
              <a:ext cx="4411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</a:t>
              </a:r>
            </a:p>
          </p:txBody>
        </p:sp>
        <p:cxnSp>
          <p:nvCxnSpPr>
            <p:cNvPr id="60" name="Connecteur droit 59"/>
            <p:cNvCxnSpPr/>
            <p:nvPr/>
          </p:nvCxnSpPr>
          <p:spPr>
            <a:xfrm flipH="1" flipV="1">
              <a:off x="8308988" y="6005725"/>
              <a:ext cx="3069" cy="1639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ZoneTexte 60"/>
            <p:cNvSpPr txBox="1"/>
            <p:nvPr/>
          </p:nvSpPr>
          <p:spPr>
            <a:xfrm>
              <a:off x="5530439" y="6074869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64" name="Connecteur droit 63"/>
            <p:cNvCxnSpPr/>
            <p:nvPr/>
          </p:nvCxnSpPr>
          <p:spPr>
            <a:xfrm flipH="1" flipV="1">
              <a:off x="5723420" y="5998255"/>
              <a:ext cx="3069" cy="1639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5634070" y="6090391"/>
              <a:ext cx="15006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ZoneTexte 66"/>
            <p:cNvSpPr txBox="1"/>
            <p:nvPr/>
          </p:nvSpPr>
          <p:spPr>
            <a:xfrm>
              <a:off x="6039712" y="2594736"/>
              <a:ext cx="11288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(7; 8.10</a:t>
              </a:r>
              <a:r>
                <a:rPr kumimoji="0" lang="fr-FR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6" name="Étoile à 5 branches 65"/>
            <p:cNvSpPr/>
            <p:nvPr/>
          </p:nvSpPr>
          <p:spPr>
            <a:xfrm>
              <a:off x="7355432" y="5135049"/>
              <a:ext cx="231520" cy="224276"/>
            </a:xfrm>
            <a:prstGeom prst="star5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6598555" y="4712655"/>
              <a:ext cx="14494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(8,1; 12.10</a:t>
              </a:r>
              <a:r>
                <a:rPr kumimoji="0" lang="fr-FR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3047064" y="408506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Préparation-Chimie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030546" y="1319084"/>
            <a:ext cx="160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en ECTS</a:t>
            </a:r>
          </a:p>
        </p:txBody>
      </p:sp>
      <p:sp>
        <p:nvSpPr>
          <p:cNvPr id="49" name="ZoneTexte 48"/>
          <p:cNvSpPr txBox="1"/>
          <p:nvPr/>
        </p:nvSpPr>
        <p:spPr>
          <a:xfrm rot="16200000">
            <a:off x="7189458" y="2390602"/>
            <a:ext cx="353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Lancement fabrication série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ZoneTexte 49"/>
          <p:cNvSpPr txBox="1"/>
          <p:nvPr/>
        </p:nvSpPr>
        <p:spPr>
          <a:xfrm rot="16200000">
            <a:off x="7670359" y="5407287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Nouveau prototype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ZoneTexte 61"/>
          <p:cNvSpPr txBox="1"/>
          <p:nvPr/>
        </p:nvSpPr>
        <p:spPr>
          <a:xfrm rot="16200000">
            <a:off x="-1213738" y="372354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Donner l’énergie cinétique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1013718" y="130288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Cavité LB (x13)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867534" y="642804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Cavité HB (x14)</a:t>
            </a:r>
          </a:p>
        </p:txBody>
      </p:sp>
    </p:spTree>
    <p:extLst>
      <p:ext uri="{BB962C8B-B14F-4D97-AF65-F5344CB8AC3E}">
        <p14:creationId xmlns:p14="http://schemas.microsoft.com/office/powerpoint/2010/main" val="357214753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 err="1"/>
              <a:t>Coupleurs</a:t>
            </a:r>
            <a:r>
              <a:rPr lang="en-US" sz="2400" dirty="0"/>
              <a:t>/Tuners</a:t>
            </a:r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98" name="Espace réservé du numéro de diapositive 8"/>
          <p:cNvSpPr txBox="1">
            <a:spLocks/>
          </p:cNvSpPr>
          <p:nvPr/>
        </p:nvSpPr>
        <p:spPr>
          <a:xfrm>
            <a:off x="8025304" y="649287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3</a:t>
            </a:r>
          </a:p>
        </p:txBody>
      </p:sp>
      <p:sp>
        <p:nvSpPr>
          <p:cNvPr id="4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Pichoff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Roscoff19 | 4 October 2019</a:t>
            </a:r>
          </a:p>
        </p:txBody>
      </p:sp>
      <p:pic>
        <p:nvPicPr>
          <p:cNvPr id="62" name="Espace réservé du contenu 6" descr="C:\Documents Locaux\SARAF\Rapports\Versions Document CDR 2016\Images\coupleur assembly coupe.jpg"/>
          <p:cNvPicPr>
            <a:picLocks noGr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137" y="980728"/>
            <a:ext cx="3546131" cy="2095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 xmlns:lc="http://schemas.openxmlformats.org/drawingml/2006/lockedCanvas"/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62" y="3619348"/>
            <a:ext cx="2688880" cy="3159646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92503" y="1381027"/>
            <a:ext cx="2692313" cy="2019235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657" y="1122072"/>
            <a:ext cx="2872422" cy="215431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9042" y="3884893"/>
            <a:ext cx="2019235" cy="2704332"/>
          </a:xfrm>
          <a:prstGeom prst="rect">
            <a:avLst/>
          </a:prstGeom>
        </p:spPr>
      </p:pic>
      <p:pic>
        <p:nvPicPr>
          <p:cNvPr id="13" name="Picture 2" descr="IMG_0043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754" y="3305456"/>
            <a:ext cx="1711082" cy="32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84292" y="98072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Montage SB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584292" y="651344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Prêt à utilisation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954309" y="1073712"/>
            <a:ext cx="1582549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en C2TS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181121" y="6318181"/>
            <a:ext cx="160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en ECTS</a:t>
            </a:r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7060464" y="3926105"/>
            <a:ext cx="353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Lancement fabrication série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0532" y="922638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Fonctions principales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Donner l’énergie cinétique</a:t>
            </a:r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-1058863" y="208130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Injecter la puissance</a:t>
            </a: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1033213" y="507000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Ajuster la fréquence</a:t>
            </a:r>
          </a:p>
        </p:txBody>
      </p:sp>
    </p:spTree>
    <p:extLst>
      <p:ext uri="{BB962C8B-B14F-4D97-AF65-F5344CB8AC3E}">
        <p14:creationId xmlns:p14="http://schemas.microsoft.com/office/powerpoint/2010/main" val="164955249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/>
              <a:t>Solenoid packages</a:t>
            </a:r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98" name="Espace réservé du numéro de diapositive 8"/>
          <p:cNvSpPr txBox="1">
            <a:spLocks/>
          </p:cNvSpPr>
          <p:nvPr/>
        </p:nvSpPr>
        <p:spPr>
          <a:xfrm>
            <a:off x="8025304" y="649287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3</a:t>
            </a:r>
          </a:p>
        </p:txBody>
      </p:sp>
      <p:sp>
        <p:nvSpPr>
          <p:cNvPr id="4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Pichoff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Roscoff19 | 4 October 2019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48" y="980728"/>
            <a:ext cx="1554334" cy="426157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373223" y="870423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Amenée de courant (ADI)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882628" y="648866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Solenoid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package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79" y="5242307"/>
            <a:ext cx="1655734" cy="156231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635" y="1243901"/>
            <a:ext cx="1302489" cy="30697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32671" y="2191952"/>
            <a:ext cx="4964806" cy="279270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5418722" y="606343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Prêts pour le SPTS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973" y="4472687"/>
            <a:ext cx="1749812" cy="200320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 rot="16200000">
            <a:off x="7060465" y="3779456"/>
            <a:ext cx="353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Lancement fabrication série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556418" y="4796286"/>
            <a:ext cx="1428424" cy="446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325491" y="2065554"/>
            <a:ext cx="1915144" cy="470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 rot="16200000">
            <a:off x="-2104015" y="3779456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Contenir la taille transverse du faisceau</a:t>
            </a:r>
          </a:p>
        </p:txBody>
      </p:sp>
    </p:spTree>
    <p:extLst>
      <p:ext uri="{BB962C8B-B14F-4D97-AF65-F5344CB8AC3E}">
        <p14:creationId xmlns:p14="http://schemas.microsoft.com/office/powerpoint/2010/main" val="94183621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 err="1"/>
              <a:t>Cryomodules</a:t>
            </a:r>
            <a:endParaRPr lang="en-US" sz="2400" dirty="0"/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98" name="Espace réservé du numéro de diapositive 8"/>
          <p:cNvSpPr txBox="1">
            <a:spLocks/>
          </p:cNvSpPr>
          <p:nvPr/>
        </p:nvSpPr>
        <p:spPr>
          <a:xfrm>
            <a:off x="8025304" y="649287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3</a:t>
            </a:r>
          </a:p>
        </p:txBody>
      </p:sp>
      <p:sp>
        <p:nvSpPr>
          <p:cNvPr id="4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Pichoff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Roscoff19 | 4 October 2019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9682" y="6485852"/>
            <a:ext cx="542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Poster de Thomas Plaisant mercredi (dernier ;-))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19" y="1166723"/>
            <a:ext cx="4371073" cy="359287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135" y="1514990"/>
            <a:ext cx="4094160" cy="253022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84131" y="1002188"/>
            <a:ext cx="611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Etudes terminées (reste outillage montage et transport)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84131" y="4608762"/>
            <a:ext cx="457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Découpage en 8 marchés (principaux)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155399" y="4903153"/>
            <a:ext cx="3126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 Enceinte et bouclier thermique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155399" y="5140859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 Bouclier magnétique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155399" y="5385177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 Cadre support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155399" y="5618233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 Circuiterie cryogénie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155399" y="5842053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 MLI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862628" y="4903153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 Boites à vannes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862628" y="5130570"/>
            <a:ext cx="3661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 Sections chaudes inter-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cryomodules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ZoneTexte 35"/>
          <p:cNvSpPr txBox="1"/>
          <p:nvPr/>
        </p:nvSpPr>
        <p:spPr>
          <a:xfrm rot="16200000">
            <a:off x="-1921269" y="3779456"/>
            <a:ext cx="417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Maintenir cavités et solénoïdes @4K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155399" y="6074156"/>
            <a:ext cx="761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 Vide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8671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fr-FR" sz="2400" dirty="0"/>
              <a:t>Conclusion sur SARAF-LINAC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en-US" dirty="0"/>
              <a:t>|  PAGE </a:t>
            </a:r>
            <a:fld id="{AEFB9B6D-867A-40B8-ACB0-35CC9F272C9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28" name="Espace réservé du numéro de diapositive 8"/>
          <p:cNvSpPr txBox="1">
            <a:spLocks/>
          </p:cNvSpPr>
          <p:nvPr/>
        </p:nvSpPr>
        <p:spPr>
          <a:xfrm>
            <a:off x="8025304" y="6487153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 PAGE </a:t>
            </a:r>
            <a:fld id="{AEFB9B6D-867A-40B8-ACB0-35CC9F272C9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152400" y="1143764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Les activités de SARAF-LINAC avancent nominalement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en-US" dirty="0"/>
              <a:t>N. </a:t>
            </a:r>
            <a:r>
              <a:rPr lang="en-US" dirty="0" err="1"/>
              <a:t>Pichoff</a:t>
            </a:r>
            <a:r>
              <a:rPr lang="en-US" dirty="0"/>
              <a:t> – Roscoff19 | 4 October 2019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2400" y="1772414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Nous entrons en plein dans les fabrications de séries et les tests.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2400" y="238548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2020 : premières livraisons/installations de matériel en Israël (INJ-LCS + MEBT)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3859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2204864"/>
            <a:ext cx="3528392" cy="24216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668E9F8-B022-4EFD-8281-94C19759B5F9}"/>
              </a:ext>
            </a:extLst>
          </p:cNvPr>
          <p:cNvSpPr txBox="1"/>
          <p:nvPr/>
        </p:nvSpPr>
        <p:spPr>
          <a:xfrm>
            <a:off x="1763688" y="479715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 </a:t>
            </a:r>
            <a:r>
              <a:rPr lang="en-US" dirty="0" err="1"/>
              <a:t>cOmpacte</a:t>
            </a:r>
            <a:r>
              <a:rPr lang="en-US" dirty="0"/>
              <a:t> de Neutrons </a:t>
            </a:r>
            <a:r>
              <a:rPr lang="en-US" dirty="0" err="1"/>
              <a:t>s’Appuyant</a:t>
            </a:r>
            <a:r>
              <a:rPr lang="en-US" dirty="0"/>
              <a:t> sur la </a:t>
            </a:r>
            <a:r>
              <a:rPr lang="en-US" dirty="0" err="1"/>
              <a:t>Technologie</a:t>
            </a:r>
            <a:r>
              <a:rPr lang="en-US" dirty="0"/>
              <a:t> des </a:t>
            </a:r>
            <a:r>
              <a:rPr lang="en-US" dirty="0" err="1"/>
              <a:t>accélératEurs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0432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400" dirty="0"/>
              <a:t>Le </a:t>
            </a:r>
            <a:r>
              <a:rPr lang="en-US" sz="2400" dirty="0" err="1"/>
              <a:t>projet</a:t>
            </a:r>
            <a:r>
              <a:rPr lang="en-US" sz="2400" dirty="0"/>
              <a:t> </a:t>
            </a:r>
            <a:r>
              <a:rPr lang="en-US" sz="2400" dirty="0" err="1"/>
              <a:t>sonate</a:t>
            </a:r>
            <a:endParaRPr lang="en-US" sz="2400" dirty="0"/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1340768"/>
            <a:ext cx="489654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Groupe de travail commun IRFU – LLB depuis 2014: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Définition d’une CANS pour remplacer une partie des activités auprès d’Orphée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Besoin pour la diffusion neutronique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Définition globale de l’accélérateur: protons, 60 - 100 mA, 20 – 30 MeV, </a:t>
            </a:r>
            <a:r>
              <a:rPr lang="en-US" sz="1600" dirty="0"/>
              <a:t>Cycle utile ~4%,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Cible</a:t>
            </a:r>
            <a:r>
              <a:rPr lang="en-US" sz="1600" dirty="0"/>
              <a:t> Be 50 – 80 kW</a:t>
            </a:r>
            <a:endParaRPr lang="fr-FR" sz="1600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R&amp;D sur l’ensemble cible – modérateur –blindage: thermique, activation, implantation de protons…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Contexte national et européen (projet HBS de </a:t>
            </a:r>
            <a:r>
              <a:rPr lang="fr-FR" dirty="0" err="1"/>
              <a:t>Jülich</a:t>
            </a:r>
            <a:r>
              <a:rPr lang="fr-FR" dirty="0"/>
              <a:t> en Allemagne, projets en Hongrie, Italie, Espagne…)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F8C46D-0982-459A-B56B-E478B2160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40" y="961472"/>
            <a:ext cx="4211960" cy="25844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DCA68DC-B7AD-460C-8CBC-6BEB770D6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3759138"/>
            <a:ext cx="2880320" cy="214466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6E9575E-81FF-4F12-992A-8CB4823DB328}"/>
              </a:ext>
            </a:extLst>
          </p:cNvPr>
          <p:cNvSpPr txBox="1"/>
          <p:nvPr/>
        </p:nvSpPr>
        <p:spPr>
          <a:xfrm>
            <a:off x="5508104" y="5965113"/>
            <a:ext cx="30243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Implantation de protons </a:t>
            </a:r>
            <a:r>
              <a:rPr lang="fr-FR" sz="1400" i="1" dirty="0">
                <a:sym typeface="Wingdings" panose="05000000000000000000" pitchFamily="2" charset="2"/>
              </a:rPr>
              <a:t> </a:t>
            </a:r>
            <a:r>
              <a:rPr lang="fr-FR" sz="1400" b="1" i="1" dirty="0">
                <a:sym typeface="Wingdings" panose="05000000000000000000" pitchFamily="2" charset="2"/>
              </a:rPr>
              <a:t>c</a:t>
            </a:r>
            <a:r>
              <a:rPr lang="fr-FR" sz="1400" b="1" i="1" dirty="0"/>
              <a:t>loques de Be vaporisées par le faisceau à LENS (quelques kW)</a:t>
            </a:r>
          </a:p>
        </p:txBody>
      </p:sp>
      <p:pic>
        <p:nvPicPr>
          <p:cNvPr id="22" name="Image 21" descr="http://www-llb.cea.fr/Images/LogoLLB.png">
            <a:hlinkClick r:id="rId4"/>
            <a:extLst>
              <a:ext uri="{FF2B5EF4-FFF2-40B4-BE49-F238E27FC236}">
                <a16:creationId xmlns:a16="http://schemas.microsoft.com/office/drawing/2014/main" id="{58358B78-B41C-4FB2-B083-101E7DAEF642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5414" y="2633311"/>
            <a:ext cx="1103454" cy="8018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6DCD04-B9BC-4804-938D-84F12569D21A}"/>
              </a:ext>
            </a:extLst>
          </p:cNvPr>
          <p:cNvSpPr/>
          <p:nvPr/>
        </p:nvSpPr>
        <p:spPr>
          <a:xfrm>
            <a:off x="4866940" y="2717067"/>
            <a:ext cx="2513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</a:rPr>
              <a:t>Laboratoire Léon Brillouin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</a:rPr>
              <a:t>(CEA + CNRS)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166407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Montée en puissance IPHI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8" name="Picture 3" descr="tou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6738030" cy="4664373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5496" y="1422525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95 </a:t>
            </a:r>
            <a:r>
              <a:rPr lang="fr-FR" i="1" dirty="0" err="1"/>
              <a:t>keV</a:t>
            </a:r>
            <a:r>
              <a:rPr lang="fr-FR" i="1" dirty="0"/>
              <a:t>, 100 mA H+ source (SILHI)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596121" y="101790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3 MeV RFQ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724128" y="278266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2 lignes diagnostics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907704" y="429355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Ligne Basse Energie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B7ABB9-05AB-4D85-A0B2-EE0744FB26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908" y="44624"/>
            <a:ext cx="865537" cy="864096"/>
          </a:xfrm>
          <a:prstGeom prst="rect">
            <a:avLst/>
          </a:prstGeom>
        </p:spPr>
      </p:pic>
      <p:pic>
        <p:nvPicPr>
          <p:cNvPr id="11" name="Image 10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D5DD8D8D-ED03-4CF7-AFEF-EF11AD666E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5" y="94786"/>
            <a:ext cx="2034055" cy="77734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8F86BFE-6C76-48A5-824F-9BF83FBD3CB1}"/>
              </a:ext>
            </a:extLst>
          </p:cNvPr>
          <p:cNvSpPr txBox="1"/>
          <p:nvPr/>
        </p:nvSpPr>
        <p:spPr>
          <a:xfrm>
            <a:off x="280085" y="5470497"/>
            <a:ext cx="835292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Premiers </a:t>
            </a:r>
            <a:r>
              <a:rPr lang="en-US" dirty="0" err="1"/>
              <a:t>faisceaux</a:t>
            </a:r>
            <a:r>
              <a:rPr lang="en-US" dirty="0"/>
              <a:t> </a:t>
            </a:r>
            <a:r>
              <a:rPr lang="en-US" dirty="0" err="1"/>
              <a:t>accélérés</a:t>
            </a:r>
            <a:r>
              <a:rPr lang="en-US" dirty="0"/>
              <a:t> au </a:t>
            </a:r>
            <a:r>
              <a:rPr lang="en-US" dirty="0" err="1"/>
              <a:t>printemps</a:t>
            </a:r>
            <a:r>
              <a:rPr lang="en-US" dirty="0"/>
              <a:t> 2016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Faisceau</a:t>
            </a:r>
            <a:r>
              <a:rPr lang="en-US" dirty="0"/>
              <a:t> 7.2 kW le 19 </a:t>
            </a:r>
            <a:r>
              <a:rPr lang="en-US" dirty="0" err="1"/>
              <a:t>octobre</a:t>
            </a:r>
            <a:r>
              <a:rPr lang="en-US" dirty="0"/>
              <a:t> 2018 (3 MeV x 60 mA x 4 </a:t>
            </a:r>
            <a:r>
              <a:rPr lang="en-US" dirty="0" err="1"/>
              <a:t>ms</a:t>
            </a:r>
            <a:r>
              <a:rPr lang="en-US" dirty="0"/>
              <a:t> x 10 Hz)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Breaking news: 60 kW (3 MeV x 50 mA x 8 ms / 20 ms) le 27 septembre 2019</a:t>
            </a:r>
          </a:p>
        </p:txBody>
      </p:sp>
    </p:spTree>
    <p:extLst>
      <p:ext uri="{BB962C8B-B14F-4D97-AF65-F5344CB8AC3E}">
        <p14:creationId xmlns:p14="http://schemas.microsoft.com/office/powerpoint/2010/main" val="100965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400" dirty="0"/>
              <a:t>Des neutrons: pour quoi faire ? </a:t>
            </a:r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79512" y="1081828"/>
            <a:ext cx="48588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>
                <a:solidFill>
                  <a:schemeClr val="tx2"/>
                </a:solidFill>
              </a:rPr>
              <a:t>Diffusion neutronique</a:t>
            </a:r>
            <a:r>
              <a:rPr lang="fr-FR" sz="1600" dirty="0"/>
              <a:t> pour étude de la matière: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chimie, systèmes magnétiques et supraconducteurs</a:t>
            </a:r>
            <a:r>
              <a:rPr lang="fr-FR" sz="1600" dirty="0"/>
              <a:t>, </a:t>
            </a:r>
            <a:r>
              <a:rPr lang="fr-FR" sz="1600" dirty="0">
                <a:solidFill>
                  <a:srgbClr val="00B0F0"/>
                </a:solidFill>
              </a:rPr>
              <a:t>sciences des matériaux </a:t>
            </a:r>
            <a:r>
              <a:rPr lang="fr-FR" sz="1600" dirty="0"/>
              <a:t>(polymères, cristaux liquides, composites, métallurgie), </a:t>
            </a:r>
            <a:r>
              <a:rPr lang="fr-F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biologie</a:t>
            </a:r>
            <a:r>
              <a:rPr lang="fr-FR" sz="1600" dirty="0"/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>
                <a:solidFill>
                  <a:schemeClr val="tx2"/>
                </a:solidFill>
              </a:rPr>
              <a:t>Imagerie neutronique </a:t>
            </a:r>
            <a:r>
              <a:rPr lang="fr-FR" sz="1600" dirty="0"/>
              <a:t>(neutronographie…)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Composants pyrotechniques</a:t>
            </a:r>
            <a:r>
              <a:rPr lang="fr-FR" sz="1600" dirty="0"/>
              <a:t>, </a:t>
            </a:r>
            <a:r>
              <a:rPr lang="fr-FR" sz="1600" dirty="0">
                <a:solidFill>
                  <a:srgbClr val="00B0F0"/>
                </a:solidFill>
              </a:rPr>
              <a:t>piles à combustibles</a:t>
            </a:r>
            <a:r>
              <a:rPr lang="fr-FR" sz="1600" dirty="0"/>
              <a:t>, </a:t>
            </a:r>
            <a:r>
              <a:rPr lang="fr-FR" sz="1600" dirty="0">
                <a:solidFill>
                  <a:srgbClr val="00B0F0"/>
                </a:solidFill>
              </a:rPr>
              <a:t>batteries</a:t>
            </a:r>
            <a:endParaRPr lang="fr-F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>
                <a:solidFill>
                  <a:schemeClr val="tx2"/>
                </a:solidFill>
              </a:rPr>
              <a:t>Tenue aux radiations </a:t>
            </a:r>
            <a:r>
              <a:rPr lang="fr-FR" sz="1600" dirty="0">
                <a:solidFill>
                  <a:srgbClr val="0070C0"/>
                </a:solidFill>
              </a:rPr>
              <a:t>de composants électroniques</a:t>
            </a:r>
          </a:p>
          <a:p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>
                <a:solidFill>
                  <a:schemeClr val="tx2"/>
                </a:solidFill>
              </a:rPr>
              <a:t>Mesure de sections efficaces </a:t>
            </a:r>
            <a:r>
              <a:rPr lang="fr-F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pour amélioration des données nucléaires</a:t>
            </a:r>
            <a:r>
              <a:rPr lang="fr-FR" sz="1600" dirty="0"/>
              <a:t>, </a:t>
            </a:r>
            <a:r>
              <a:rPr lang="fr-FR" sz="1600" dirty="0">
                <a:solidFill>
                  <a:srgbClr val="00B0F0"/>
                </a:solidFill>
              </a:rPr>
              <a:t>tests de matériaux pour centrales nucléaires (</a:t>
            </a:r>
            <a:r>
              <a:rPr lang="fr-FR" sz="1600" dirty="0">
                <a:solidFill>
                  <a:srgbClr val="0070C0"/>
                </a:solidFill>
              </a:rPr>
              <a:t>contrôle aciers cuves</a:t>
            </a:r>
            <a:r>
              <a:rPr lang="fr-FR" sz="1600" dirty="0">
                <a:solidFill>
                  <a:srgbClr val="00B0F0"/>
                </a:solidFill>
              </a:rPr>
              <a:t>, </a:t>
            </a:r>
            <a:r>
              <a:rPr lang="fr-F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ODS</a:t>
            </a:r>
            <a:r>
              <a:rPr lang="fr-FR" sz="1600" dirty="0">
                <a:solidFill>
                  <a:srgbClr val="00B0F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Domaine </a:t>
            </a:r>
            <a:r>
              <a:rPr lang="fr-FR" sz="1600" dirty="0">
                <a:solidFill>
                  <a:schemeClr val="tx2"/>
                </a:solidFill>
              </a:rPr>
              <a:t>médical</a:t>
            </a:r>
            <a:r>
              <a:rPr lang="fr-FR" sz="1600" dirty="0"/>
              <a:t>: </a:t>
            </a:r>
            <a:r>
              <a:rPr lang="fr-FR" sz="1600" dirty="0">
                <a:solidFill>
                  <a:srgbClr val="0070C0"/>
                </a:solidFill>
              </a:rPr>
              <a:t>production de radioéléments</a:t>
            </a:r>
            <a:r>
              <a:rPr lang="fr-FR" sz="1600" dirty="0"/>
              <a:t>, </a:t>
            </a:r>
            <a:r>
              <a:rPr lang="fr-FR" sz="1600" dirty="0">
                <a:solidFill>
                  <a:srgbClr val="00B0F0"/>
                </a:solidFill>
              </a:rPr>
              <a:t>thérapie par capture de neutrons </a:t>
            </a:r>
            <a:r>
              <a:rPr lang="fr-FR" sz="1600" dirty="0"/>
              <a:t>(BNCT)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>
                <a:solidFill>
                  <a:srgbClr val="0070C0"/>
                </a:solidFill>
              </a:rPr>
              <a:t>Analyse par activation neutronique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43458" y="5508831"/>
            <a:ext cx="36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Comparaison neutronographie et radiographie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7544" y="6460030"/>
            <a:ext cx="8820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Code de couleur: </a:t>
            </a:r>
            <a:r>
              <a:rPr lang="fr-F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académique,</a:t>
            </a:r>
            <a:r>
              <a:rPr lang="fr-FR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fr-FR" sz="1600" dirty="0">
                <a:solidFill>
                  <a:srgbClr val="0070C0"/>
                </a:solidFill>
              </a:rPr>
              <a:t>industriel, </a:t>
            </a:r>
            <a:r>
              <a:rPr lang="fr-FR" sz="1600" dirty="0">
                <a:solidFill>
                  <a:srgbClr val="00B0F0"/>
                </a:solidFill>
              </a:rPr>
              <a:t>académique et industriel 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373" y="4012409"/>
            <a:ext cx="4078171" cy="15237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1" y="985571"/>
            <a:ext cx="3686820" cy="29064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06570" y="5935262"/>
            <a:ext cx="209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Source: IAEA </a:t>
            </a:r>
            <a:r>
              <a:rPr lang="fr-FR" sz="1200" i="1" dirty="0" err="1"/>
              <a:t>Nuclear</a:t>
            </a:r>
            <a:r>
              <a:rPr lang="fr-FR" sz="1200" i="1" dirty="0"/>
              <a:t> </a:t>
            </a:r>
            <a:r>
              <a:rPr lang="fr-FR" sz="1200" i="1" dirty="0" err="1"/>
              <a:t>Energy</a:t>
            </a:r>
            <a:r>
              <a:rPr lang="fr-FR" sz="1200" i="1" dirty="0"/>
              <a:t> </a:t>
            </a:r>
            <a:r>
              <a:rPr lang="fr-FR" sz="1200" i="1" dirty="0" err="1"/>
              <a:t>Series</a:t>
            </a:r>
            <a:r>
              <a:rPr lang="fr-FR" sz="1200" i="1" dirty="0"/>
              <a:t> No NP-T-5.3</a:t>
            </a:r>
          </a:p>
        </p:txBody>
      </p:sp>
    </p:spTree>
    <p:extLst>
      <p:ext uri="{BB962C8B-B14F-4D97-AF65-F5344CB8AC3E}">
        <p14:creationId xmlns:p14="http://schemas.microsoft.com/office/powerpoint/2010/main" val="2353266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2017:</a:t>
            </a:r>
            <a:br>
              <a:rPr lang="fr-FR" dirty="0"/>
            </a:br>
            <a:r>
              <a:rPr lang="fr-FR" dirty="0"/>
              <a:t>Le projet </a:t>
            </a:r>
            <a:r>
              <a:rPr lang="fr-FR" dirty="0" err="1"/>
              <a:t>iphi</a:t>
            </a:r>
            <a:r>
              <a:rPr lang="fr-FR" dirty="0"/>
              <a:t> - neutrons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20</a:t>
            </a:fld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58310" y="1490785"/>
            <a:ext cx="8955156" cy="1159646"/>
            <a:chOff x="58310" y="1490785"/>
            <a:chExt cx="8955156" cy="1159646"/>
          </a:xfrm>
        </p:grpSpPr>
        <p:sp>
          <p:nvSpPr>
            <p:cNvPr id="37" name="Rectangle à coins arrondis 36"/>
            <p:cNvSpPr/>
            <p:nvPr/>
          </p:nvSpPr>
          <p:spPr>
            <a:xfrm>
              <a:off x="58310" y="1491275"/>
              <a:ext cx="8955156" cy="1159155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à coins arrondis 38"/>
            <p:cNvSpPr/>
            <p:nvPr/>
          </p:nvSpPr>
          <p:spPr>
            <a:xfrm>
              <a:off x="58310" y="1491275"/>
              <a:ext cx="4681330" cy="1159156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à coins arrondis 39"/>
            <p:cNvSpPr/>
            <p:nvPr/>
          </p:nvSpPr>
          <p:spPr>
            <a:xfrm>
              <a:off x="58310" y="1491275"/>
              <a:ext cx="2524539" cy="1159156"/>
            </a:xfrm>
            <a:prstGeom prst="roundRect">
              <a:avLst/>
            </a:prstGeom>
            <a:solidFill>
              <a:srgbClr val="70AD47">
                <a:lumMod val="75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888409" y="1491273"/>
              <a:ext cx="9492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CMR50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2843808" y="1490785"/>
              <a:ext cx="17749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IPHI - neutrons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6276064" y="1490785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SONATE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132852" y="1957132"/>
              <a:ext cx="2375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Développement cible / modérateur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2658142" y="1957131"/>
              <a:ext cx="2375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Upgrade accélérateur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Instrument prototype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121966" y="1957130"/>
              <a:ext cx="1912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Installation dédiée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 cibles</a:t>
              </a: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-36512" y="10890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2017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2050161" y="10890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2019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4187074" y="10890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2020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87" y="3323060"/>
            <a:ext cx="5872164" cy="35626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796900"/>
            <a:ext cx="949299" cy="7761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304" y="2725217"/>
            <a:ext cx="2133600" cy="4953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281330" y="3107927"/>
            <a:ext cx="2458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avec le soutien de P2I, </a:t>
            </a:r>
            <a:r>
              <a:rPr lang="fr-FR" sz="1200" dirty="0" err="1"/>
              <a:t>PhOM</a:t>
            </a:r>
            <a:r>
              <a:rPr lang="fr-FR" sz="1200" dirty="0"/>
              <a:t> et de l’Université Paris-Saclay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47531" y="1205319"/>
            <a:ext cx="94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IRFU / LLB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787332" y="1197348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IRFU / LLB / DEN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8255615" y="1089068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≥ 2025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445333" y="2725217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Budget total (hors MO) = 840 k€</a:t>
            </a:r>
          </a:p>
          <a:p>
            <a:r>
              <a:rPr lang="fr-FR" dirty="0"/>
              <a:t>(50% CEA / 50% </a:t>
            </a:r>
            <a:r>
              <a:rPr lang="fr-FR" dirty="0" err="1"/>
              <a:t>IdF</a:t>
            </a:r>
            <a:r>
              <a:rPr lang="fr-FR" dirty="0"/>
              <a:t>)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10" y="46448"/>
            <a:ext cx="883547" cy="89247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58" y="44624"/>
            <a:ext cx="873472" cy="8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71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1799" y="22085"/>
            <a:ext cx="7236464" cy="936104"/>
          </a:xfrm>
        </p:spPr>
        <p:txBody>
          <a:bodyPr/>
          <a:lstStyle/>
          <a:p>
            <a:r>
              <a:rPr lang="fr-FR" dirty="0"/>
              <a:t>2018: </a:t>
            </a:r>
            <a:br>
              <a:rPr lang="fr-FR" dirty="0"/>
            </a:br>
            <a:r>
              <a:rPr lang="fr-FR" dirty="0"/>
              <a:t>conception ensemble </a:t>
            </a:r>
            <a:r>
              <a:rPr lang="fr-FR" dirty="0" err="1"/>
              <a:t>cmrB</a:t>
            </a:r>
            <a:r>
              <a:rPr lang="fr-FR" dirty="0"/>
              <a:t> &gt; kW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21</a:t>
            </a:fld>
            <a:endParaRPr lang="fr-FR" dirty="0"/>
          </a:p>
        </p:txBody>
      </p:sp>
      <p:grpSp>
        <p:nvGrpSpPr>
          <p:cNvPr id="29" name="Groupe 28"/>
          <p:cNvGrpSpPr/>
          <p:nvPr/>
        </p:nvGrpSpPr>
        <p:grpSpPr>
          <a:xfrm>
            <a:off x="107504" y="1052736"/>
            <a:ext cx="9009150" cy="4320480"/>
            <a:chOff x="107504" y="1052736"/>
            <a:chExt cx="9009150" cy="4320480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1052736"/>
              <a:ext cx="9009150" cy="4320480"/>
            </a:xfrm>
            <a:prstGeom prst="rect">
              <a:avLst/>
            </a:prstGeom>
          </p:spPr>
        </p:pic>
        <p:cxnSp>
          <p:nvCxnSpPr>
            <p:cNvPr id="31" name="Connecteur droit avec flèche 30"/>
            <p:cNvCxnSpPr/>
            <p:nvPr/>
          </p:nvCxnSpPr>
          <p:spPr>
            <a:xfrm>
              <a:off x="1403648" y="3068960"/>
              <a:ext cx="15841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3779912" y="1124744"/>
              <a:ext cx="216023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Pumping</a:t>
              </a:r>
              <a:r>
                <a:rPr lang="fr-FR" sz="1400" dirty="0"/>
                <a:t> system (</a:t>
              </a:r>
              <a:r>
                <a:rPr lang="fr-FR" sz="1400" dirty="0" err="1"/>
                <a:t>including</a:t>
              </a:r>
              <a:r>
                <a:rPr lang="fr-FR" sz="1400" dirty="0"/>
                <a:t> Be </a:t>
              </a:r>
              <a:r>
                <a:rPr lang="fr-FR" sz="1400" dirty="0" err="1"/>
                <a:t>filtering</a:t>
              </a:r>
              <a:r>
                <a:rPr lang="fr-FR" sz="1400" dirty="0"/>
                <a:t>)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4230078" y="3573016"/>
              <a:ext cx="174602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Optical monitoring</a:t>
              </a: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 flipV="1">
              <a:off x="5130232" y="3068960"/>
              <a:ext cx="0" cy="43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6044126" y="1140376"/>
              <a:ext cx="1476218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Beam profile </a:t>
              </a:r>
              <a:r>
                <a:rPr lang="fr-FR" sz="1400" dirty="0" err="1"/>
                <a:t>measurement</a:t>
              </a:r>
              <a:endParaRPr lang="fr-FR" sz="1400" dirty="0"/>
            </a:p>
            <a:p>
              <a:pPr algn="ctr"/>
              <a:r>
                <a:rPr lang="fr-FR" sz="1400" dirty="0"/>
                <a:t>(prêt GANIL)</a:t>
              </a:r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 flipH="1">
              <a:off x="5917592" y="1859796"/>
              <a:ext cx="297480" cy="2964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4860031" y="1668687"/>
              <a:ext cx="0" cy="2964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1512000" y="3131095"/>
              <a:ext cx="133180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Proton </a:t>
              </a:r>
              <a:r>
                <a:rPr lang="fr-FR" sz="1400" dirty="0" err="1"/>
                <a:t>beam</a:t>
              </a:r>
              <a:endParaRPr lang="fr-FR" sz="1400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6846081" y="3165490"/>
              <a:ext cx="100503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Target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7851113" y="1617430"/>
              <a:ext cx="108166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Moderator</a:t>
              </a:r>
              <a:r>
                <a:rPr lang="fr-FR" sz="1400" dirty="0"/>
                <a:t> + </a:t>
              </a:r>
              <a:r>
                <a:rPr lang="fr-FR" sz="1400" dirty="0" err="1"/>
                <a:t>shielding</a:t>
              </a:r>
              <a:endParaRPr lang="fr-FR" sz="1400" dirty="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987572" y="4431803"/>
              <a:ext cx="108166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Support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2698252" y="4170193"/>
              <a:ext cx="108166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Beamline</a:t>
              </a:r>
              <a:r>
                <a:rPr lang="fr-FR" sz="1400" dirty="0"/>
                <a:t> </a:t>
              </a:r>
              <a:r>
                <a:rPr lang="fr-FR" sz="1400" dirty="0" err="1"/>
                <a:t>shielding</a:t>
              </a:r>
              <a:endParaRPr lang="fr-FR" sz="1400" dirty="0"/>
            </a:p>
          </p:txBody>
        </p:sp>
        <p:cxnSp>
          <p:nvCxnSpPr>
            <p:cNvPr id="57" name="Connecteur droit avec flèche 56"/>
            <p:cNvCxnSpPr/>
            <p:nvPr/>
          </p:nvCxnSpPr>
          <p:spPr>
            <a:xfrm flipV="1">
              <a:off x="3347864" y="3319378"/>
              <a:ext cx="432048" cy="8287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52E1301-95E0-4FBF-A4E8-2B9A834E61EF}"/>
                </a:ext>
              </a:extLst>
            </p:cNvPr>
            <p:cNvSpPr txBox="1"/>
            <p:nvPr/>
          </p:nvSpPr>
          <p:spPr>
            <a:xfrm>
              <a:off x="7574426" y="3629615"/>
              <a:ext cx="146207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Cooling</a:t>
              </a:r>
              <a:r>
                <a:rPr lang="fr-FR" sz="1400" dirty="0"/>
                <a:t> system</a:t>
              </a:r>
            </a:p>
          </p:txBody>
        </p:sp>
      </p:grp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10" y="46448"/>
            <a:ext cx="883547" cy="89247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58" y="44624"/>
            <a:ext cx="873472" cy="8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40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CIBLE + modérateur + blindage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95833" y="4048479"/>
            <a:ext cx="34151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Target </a:t>
            </a:r>
            <a:r>
              <a:rPr lang="fr-FR" sz="1600" i="1" dirty="0" err="1"/>
              <a:t>screwed</a:t>
            </a:r>
            <a:r>
              <a:rPr lang="fr-FR" sz="1600" i="1" dirty="0"/>
              <a:t> on the </a:t>
            </a:r>
            <a:r>
              <a:rPr lang="fr-FR" sz="1600" i="1" dirty="0" err="1"/>
              <a:t>cooling</a:t>
            </a:r>
            <a:r>
              <a:rPr lang="fr-FR" sz="1600" i="1" dirty="0"/>
              <a:t> plate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95936" y="3174833"/>
            <a:ext cx="49876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Target + </a:t>
            </a:r>
            <a:r>
              <a:rPr lang="fr-FR" sz="1600" i="1" dirty="0" err="1"/>
              <a:t>collimator</a:t>
            </a:r>
            <a:r>
              <a:rPr lang="fr-FR" sz="1600" i="1" dirty="0"/>
              <a:t> + water </a:t>
            </a:r>
            <a:r>
              <a:rPr lang="fr-FR" sz="1600" i="1" dirty="0" err="1"/>
              <a:t>cooling</a:t>
            </a:r>
            <a:r>
              <a:rPr lang="fr-FR" sz="1600" i="1" dirty="0"/>
              <a:t> + T </a:t>
            </a:r>
            <a:r>
              <a:rPr lang="fr-FR" sz="1600" i="1" dirty="0" err="1"/>
              <a:t>measurement</a:t>
            </a:r>
            <a:endParaRPr lang="fr-FR" sz="1600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016306"/>
            <a:ext cx="3647744" cy="2996595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>
            <a:off x="1512000" y="1628800"/>
            <a:ext cx="755744" cy="7200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 rot="303207">
            <a:off x="1444878" y="129299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65 mm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1042149"/>
            <a:ext cx="4987647" cy="213268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0466" y="3613907"/>
            <a:ext cx="3657998" cy="268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850701" y="6381310"/>
            <a:ext cx="24436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Target </a:t>
            </a:r>
            <a:r>
              <a:rPr lang="fr-FR" sz="1600" i="1" dirty="0" err="1"/>
              <a:t>inside</a:t>
            </a:r>
            <a:r>
              <a:rPr lang="fr-FR" sz="1600" i="1" dirty="0"/>
              <a:t> ½ </a:t>
            </a:r>
            <a:r>
              <a:rPr lang="fr-FR" sz="1600" i="1" dirty="0" err="1"/>
              <a:t>shielding</a:t>
            </a:r>
            <a:endParaRPr lang="fr-FR" sz="1600" i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10" y="46448"/>
            <a:ext cx="883547" cy="89247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58" y="44624"/>
            <a:ext cx="873472" cy="8762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EF9932-7786-42B8-B443-E11049070B73}"/>
              </a:ext>
            </a:extLst>
          </p:cNvPr>
          <p:cNvSpPr txBox="1"/>
          <p:nvPr/>
        </p:nvSpPr>
        <p:spPr>
          <a:xfrm>
            <a:off x="254565" y="4845852"/>
            <a:ext cx="4257897" cy="14773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Densité de puissance max 0.5 kW / cm</a:t>
            </a:r>
            <a:r>
              <a:rPr lang="fr-FR" baseline="30000" dirty="0"/>
              <a:t>2</a:t>
            </a:r>
          </a:p>
          <a:p>
            <a:endParaRPr lang="fr-FR" dirty="0"/>
          </a:p>
          <a:p>
            <a:r>
              <a:rPr lang="fr-FR" dirty="0"/>
              <a:t>Cible épaisse (2 cm)</a:t>
            </a:r>
          </a:p>
          <a:p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Fonctionnement à 500 °C</a:t>
            </a:r>
          </a:p>
          <a:p>
            <a:r>
              <a:rPr lang="fr-FR" dirty="0">
                <a:sym typeface="Wingdings" panose="05000000000000000000" pitchFamily="2" charset="2"/>
              </a:rPr>
              <a:t> Améliorer la diffusion de l’hydrogène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3294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 2018 – début 2019: </a:t>
            </a:r>
            <a:br>
              <a:rPr lang="fr-FR" dirty="0"/>
            </a:br>
            <a:r>
              <a:rPr lang="fr-FR" dirty="0"/>
              <a:t>installation sur IPHI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285834"/>
            <a:ext cx="4510518" cy="33828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01" y="1017582"/>
            <a:ext cx="6305384" cy="3347522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V="1">
            <a:off x="467544" y="2708920"/>
            <a:ext cx="1512168" cy="144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 rot="21294998">
            <a:off x="470857" y="2326849"/>
            <a:ext cx="15055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Proton </a:t>
            </a:r>
            <a:r>
              <a:rPr lang="fr-FR" dirty="0" err="1"/>
              <a:t>beam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6156176" y="5301368"/>
            <a:ext cx="1319155" cy="143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 rot="426091">
            <a:off x="6333000" y="4975366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Neutron </a:t>
            </a:r>
            <a:r>
              <a:rPr lang="fr-FR" dirty="0" err="1"/>
              <a:t>beam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10" y="46448"/>
            <a:ext cx="883547" cy="89247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58" y="44624"/>
            <a:ext cx="873472" cy="8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67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70005" y="767335"/>
            <a:ext cx="5681846" cy="3220428"/>
            <a:chOff x="323528" y="1052736"/>
            <a:chExt cx="7085282" cy="401588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1341463"/>
              <a:ext cx="6192688" cy="3727157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1020517" y="3205041"/>
              <a:ext cx="925914" cy="3837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1.1 kW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648808" y="1898323"/>
              <a:ext cx="1745483" cy="6524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22/05:</a:t>
              </a:r>
            </a:p>
            <a:p>
              <a:r>
                <a:rPr lang="en-US" sz="1400" dirty="0"/>
                <a:t>Raised</a:t>
              </a:r>
              <a:r>
                <a:rPr lang="fr-FR" sz="1400" dirty="0"/>
                <a:t> to 3 kW</a:t>
              </a: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4404893" y="2533111"/>
              <a:ext cx="72008" cy="10412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5925189" y="1886780"/>
              <a:ext cx="1483621" cy="6524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12/06:</a:t>
              </a:r>
            </a:p>
            <a:p>
              <a:r>
                <a:rPr lang="fr-FR" sz="1400" dirty="0"/>
                <a:t>1h at 3.2 kW</a:t>
              </a: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H="1">
              <a:off x="6040697" y="2553358"/>
              <a:ext cx="100569" cy="12786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5120202" y="1052736"/>
              <a:ext cx="1915395" cy="6524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06/06:</a:t>
              </a:r>
            </a:p>
            <a:p>
              <a:r>
                <a:rPr lang="fr-FR" sz="1400" dirty="0"/>
                <a:t>9 h </a:t>
              </a:r>
              <a:r>
                <a:rPr lang="en-US" sz="1400" dirty="0"/>
                <a:t>uninterrupted</a:t>
              </a: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 flipH="1">
              <a:off x="5629245" y="1699067"/>
              <a:ext cx="1" cy="4348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403648" y="52752"/>
            <a:ext cx="6480720" cy="908720"/>
          </a:xfrm>
        </p:spPr>
        <p:txBody>
          <a:bodyPr/>
          <a:lstStyle/>
          <a:p>
            <a:r>
              <a:rPr lang="en-US" sz="2400" dirty="0" err="1"/>
              <a:t>Résultats</a:t>
            </a:r>
            <a:r>
              <a:rPr lang="en-US" sz="2400" dirty="0"/>
              <a:t> tests à 3 kW</a:t>
            </a:r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94461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475656" y="2708920"/>
            <a:ext cx="1329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Neutron Extraction channel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4155" y="4064791"/>
            <a:ext cx="6503703" cy="2976951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19 </a:t>
            </a:r>
            <a:r>
              <a:rPr lang="en-US" sz="1600" dirty="0" err="1">
                <a:sym typeface="Wingdings" panose="05000000000000000000" pitchFamily="2" charset="2"/>
              </a:rPr>
              <a:t>jours</a:t>
            </a:r>
            <a:r>
              <a:rPr lang="en-US" sz="1600" dirty="0">
                <a:sym typeface="Wingdings" panose="05000000000000000000" pitchFamily="2" charset="2"/>
              </a:rPr>
              <a:t> de </a:t>
            </a:r>
            <a:r>
              <a:rPr lang="en-US" sz="1600" dirty="0" err="1">
                <a:sym typeface="Wingdings" panose="05000000000000000000" pitchFamily="2" charset="2"/>
              </a:rPr>
              <a:t>faisceau</a:t>
            </a:r>
            <a:r>
              <a:rPr lang="en-US" sz="1600" dirty="0">
                <a:sym typeface="Wingdings" panose="05000000000000000000" pitchFamily="2" charset="2"/>
              </a:rPr>
              <a:t>, 97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62 </a:t>
            </a:r>
            <a:r>
              <a:rPr lang="en-US" sz="1600" dirty="0" err="1">
                <a:sym typeface="Wingdings" panose="05000000000000000000" pitchFamily="2" charset="2"/>
              </a:rPr>
              <a:t>heures</a:t>
            </a:r>
            <a:r>
              <a:rPr lang="en-US" sz="1600" dirty="0">
                <a:sym typeface="Wingdings" panose="05000000000000000000" pitchFamily="2" charset="2"/>
              </a:rPr>
              <a:t> à plus de 1 kW, </a:t>
            </a:r>
            <a:r>
              <a:rPr lang="en-US" sz="1600" b="1" dirty="0">
                <a:sym typeface="Wingdings" panose="05000000000000000000" pitchFamily="2" charset="2"/>
              </a:rPr>
              <a:t>47.7 </a:t>
            </a:r>
            <a:r>
              <a:rPr lang="en-US" sz="1600" b="1" dirty="0" err="1">
                <a:sym typeface="Wingdings" panose="05000000000000000000" pitchFamily="2" charset="2"/>
              </a:rPr>
              <a:t>heures</a:t>
            </a:r>
            <a:r>
              <a:rPr lang="en-US" sz="1600" b="1" dirty="0">
                <a:sym typeface="Wingdings" panose="05000000000000000000" pitchFamily="2" charset="2"/>
              </a:rPr>
              <a:t> à 3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Charge </a:t>
            </a:r>
            <a:r>
              <a:rPr lang="en-US" sz="1600" b="1" dirty="0" err="1">
                <a:sym typeface="Wingdings" panose="05000000000000000000" pitchFamily="2" charset="2"/>
              </a:rPr>
              <a:t>totale</a:t>
            </a:r>
            <a:r>
              <a:rPr lang="en-US" sz="1600" b="1" dirty="0">
                <a:sym typeface="Wingdings" panose="05000000000000000000" pitchFamily="2" charset="2"/>
              </a:rPr>
              <a:t> = 56.2 mA.h</a:t>
            </a:r>
            <a:r>
              <a:rPr lang="en-US" sz="1600" dirty="0">
                <a:sym typeface="Wingdings" panose="05000000000000000000" pitchFamily="2" charset="2"/>
              </a:rPr>
              <a:t>, 1.7</a:t>
            </a:r>
            <a:r>
              <a:rPr lang="en-US" sz="1600" baseline="30000" dirty="0">
                <a:sym typeface="Wingdings" panose="05000000000000000000" pitchFamily="2" charset="2"/>
              </a:rPr>
              <a:t>E</a:t>
            </a:r>
            <a:r>
              <a:rPr lang="en-US" sz="1600" dirty="0">
                <a:sym typeface="Wingdings" panose="05000000000000000000" pitchFamily="2" charset="2"/>
              </a:rPr>
              <a:t>20 p/cm² (*)</a:t>
            </a:r>
          </a:p>
          <a:p>
            <a:endParaRPr lang="en-US" sz="8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Faisceau</a:t>
            </a:r>
            <a:r>
              <a:rPr lang="en-US" sz="1600" dirty="0"/>
              <a:t>: 20 mA x 2.85 </a:t>
            </a:r>
            <a:r>
              <a:rPr lang="en-US" sz="1600" dirty="0" err="1"/>
              <a:t>ms</a:t>
            </a:r>
            <a:r>
              <a:rPr lang="en-US" sz="1600" dirty="0"/>
              <a:t> / 57 </a:t>
            </a:r>
            <a:r>
              <a:rPr lang="en-US" sz="1600" dirty="0" err="1"/>
              <a:t>ms</a:t>
            </a:r>
            <a:r>
              <a:rPr lang="en-US" sz="1600" dirty="0"/>
              <a:t>   (cycle utile 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Taille</a:t>
            </a:r>
            <a:r>
              <a:rPr lang="en-US" sz="1600" dirty="0"/>
              <a:t> </a:t>
            </a:r>
            <a:r>
              <a:rPr lang="en-US" sz="1600" dirty="0" err="1"/>
              <a:t>faisceau</a:t>
            </a:r>
            <a:r>
              <a:rPr lang="en-US" sz="1600" dirty="0"/>
              <a:t> (RMS) = 10.5 mm horizontal x 11.5 mm vertical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</a:t>
            </a:r>
            <a:r>
              <a:rPr lang="en-US" sz="1600" baseline="-25000" dirty="0" err="1"/>
              <a:t>peak</a:t>
            </a:r>
            <a:r>
              <a:rPr lang="en-US" sz="1600" dirty="0"/>
              <a:t> </a:t>
            </a:r>
            <a:r>
              <a:rPr lang="en-US" sz="1600" baseline="30000" dirty="0"/>
              <a:t>max</a:t>
            </a:r>
            <a:r>
              <a:rPr lang="en-US" sz="1600" dirty="0"/>
              <a:t> ~ 8 kW/cm² , &lt;P&gt;</a:t>
            </a:r>
            <a:r>
              <a:rPr lang="en-US" sz="1600" baseline="30000" dirty="0"/>
              <a:t>max</a:t>
            </a:r>
            <a:r>
              <a:rPr lang="en-US" sz="1600" dirty="0"/>
              <a:t> ~ 400 W / cm² (~ 650 W/cm²)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Thermocouples 5 mm de la surface ~ 200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Température</a:t>
            </a:r>
            <a:r>
              <a:rPr lang="en-US" sz="1600" dirty="0"/>
              <a:t> </a:t>
            </a:r>
            <a:r>
              <a:rPr lang="en-US" sz="1600" dirty="0" err="1"/>
              <a:t>moyenne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surface ~ 490 °C, </a:t>
            </a:r>
            <a:r>
              <a:rPr lang="el-GR" sz="1600" dirty="0"/>
              <a:t>Δ</a:t>
            </a:r>
            <a:r>
              <a:rPr lang="en-US" sz="1600" dirty="0"/>
              <a:t>T ± 100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B050"/>
                </a:solidFill>
              </a:rPr>
              <a:t>Arrêt pour conditionnement IPHI mais cible toujours opérationnelle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4134943"/>
            <a:ext cx="2299594" cy="1877164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7092280" y="6009238"/>
            <a:ext cx="17780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Cooling</a:t>
            </a:r>
            <a:r>
              <a:rPr lang="fr-FR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water &lt;35°C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862" y="2274073"/>
            <a:ext cx="3338399" cy="171369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257387" y="1833436"/>
            <a:ext cx="24769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Mesure du profil faisceau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764831" y="6330169"/>
            <a:ext cx="21098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Simulation thermique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72A6231-1CB6-40E7-AECA-5241E2C78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10" y="46448"/>
            <a:ext cx="883547" cy="89247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E5624B7-AF72-4CD1-A70D-7818585FD4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58" y="44624"/>
            <a:ext cx="873472" cy="8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58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2000" y="44624"/>
            <a:ext cx="5703050" cy="936104"/>
          </a:xfrm>
        </p:spPr>
        <p:txBody>
          <a:bodyPr/>
          <a:lstStyle/>
          <a:p>
            <a:r>
              <a:rPr lang="fr-FR" sz="2400" dirty="0"/>
              <a:t>en cours: conception et réalisation cible 50 kW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10" y="46448"/>
            <a:ext cx="883547" cy="89247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58" y="44624"/>
            <a:ext cx="873472" cy="87624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42FE90A-0DF6-4E21-A910-FC7F02CE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4043">
            <a:off x="-337350" y="2253843"/>
            <a:ext cx="5539774" cy="333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5EADC6B-A324-4B69-B521-C47E5598F9BA}"/>
              </a:ext>
            </a:extLst>
          </p:cNvPr>
          <p:cNvCxnSpPr/>
          <p:nvPr/>
        </p:nvCxnSpPr>
        <p:spPr>
          <a:xfrm flipH="1">
            <a:off x="3995936" y="2204864"/>
            <a:ext cx="72008" cy="396044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EDF1AF3-264E-49BF-803D-E65D59520FDF}"/>
              </a:ext>
            </a:extLst>
          </p:cNvPr>
          <p:cNvSpPr txBox="1"/>
          <p:nvPr/>
        </p:nvSpPr>
        <p:spPr>
          <a:xfrm rot="16200000">
            <a:off x="3438948" y="400041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36 cm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842A73B-46AA-4FF4-B725-A815816E1D0A}"/>
              </a:ext>
            </a:extLst>
          </p:cNvPr>
          <p:cNvCxnSpPr/>
          <p:nvPr/>
        </p:nvCxnSpPr>
        <p:spPr>
          <a:xfrm flipH="1">
            <a:off x="1215418" y="1844824"/>
            <a:ext cx="2445385" cy="36904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F3083-FAAF-4710-8F5D-CCD641EB1EEE}"/>
              </a:ext>
            </a:extLst>
          </p:cNvPr>
          <p:cNvSpPr txBox="1"/>
          <p:nvPr/>
        </p:nvSpPr>
        <p:spPr>
          <a:xfrm rot="20898772">
            <a:off x="1729659" y="166860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22 cm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27B9291-E6D0-454C-B5EE-C806B00A7DF8}"/>
              </a:ext>
            </a:extLst>
          </p:cNvPr>
          <p:cNvCxnSpPr>
            <a:cxnSpLocks/>
          </p:cNvCxnSpPr>
          <p:nvPr/>
        </p:nvCxnSpPr>
        <p:spPr>
          <a:xfrm flipH="1" flipV="1">
            <a:off x="2246601" y="4083604"/>
            <a:ext cx="1084616" cy="1289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E12A72BB-9F84-4B6B-AC74-E026300E10C8}"/>
              </a:ext>
            </a:extLst>
          </p:cNvPr>
          <p:cNvSpPr txBox="1"/>
          <p:nvPr/>
        </p:nvSpPr>
        <p:spPr>
          <a:xfrm>
            <a:off x="5394357" y="1232804"/>
            <a:ext cx="3377848" cy="3346283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fr-FR" sz="1600" b="1" dirty="0">
                <a:sym typeface="Wingdings" panose="05000000000000000000" pitchFamily="2" charset="2"/>
              </a:rPr>
              <a:t>1</a:t>
            </a:r>
            <a:r>
              <a:rPr lang="fr-FR" sz="1600" b="1" baseline="30000" dirty="0">
                <a:sym typeface="Wingdings" panose="05000000000000000000" pitchFamily="2" charset="2"/>
              </a:rPr>
              <a:t>ere</a:t>
            </a:r>
            <a:r>
              <a:rPr lang="fr-FR" sz="1600" b="1" dirty="0">
                <a:sym typeface="Wingdings" panose="05000000000000000000" pitchFamily="2" charset="2"/>
              </a:rPr>
              <a:t> étape: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Taille faisceau x 1.7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Cible inclinée à 20°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sym typeface="Wingdings" panose="05000000000000000000" pitchFamily="2" charset="2"/>
              </a:rPr>
              <a:t>30 kW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1600" dirty="0">
              <a:sym typeface="Wingdings" panose="05000000000000000000" pitchFamily="2" charset="2"/>
            </a:endParaRPr>
          </a:p>
          <a:p>
            <a:r>
              <a:rPr lang="fr-FR" sz="1600" b="1" dirty="0">
                <a:sym typeface="Wingdings" panose="05000000000000000000" pitchFamily="2" charset="2"/>
              </a:rPr>
              <a:t>2</a:t>
            </a:r>
            <a:r>
              <a:rPr lang="fr-FR" sz="1600" b="1" baseline="30000" dirty="0">
                <a:sym typeface="Wingdings" panose="05000000000000000000" pitchFamily="2" charset="2"/>
              </a:rPr>
              <a:t>e</a:t>
            </a:r>
            <a:r>
              <a:rPr lang="fr-FR" sz="1600" b="1" dirty="0">
                <a:sym typeface="Wingdings" panose="05000000000000000000" pitchFamily="2" charset="2"/>
              </a:rPr>
              <a:t> étape: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Balayage horizontal du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ym typeface="Wingdings" panose="05000000000000000000" pitchFamily="2" charset="2"/>
            </a:endParaRPr>
          </a:p>
          <a:p>
            <a:r>
              <a:rPr lang="fr-FR" sz="1600" dirty="0">
                <a:sym typeface="Wingdings" panose="05000000000000000000" pitchFamily="2" charset="2"/>
              </a:rPr>
              <a:t> 50 kW 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FDE7638-ADF5-49A3-8C4E-13FE42D8A5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119" y="4521406"/>
            <a:ext cx="4161533" cy="213098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C88356F-8043-42EA-ABB8-5B8D74CC562E}"/>
              </a:ext>
            </a:extLst>
          </p:cNvPr>
          <p:cNvSpPr txBox="1"/>
          <p:nvPr/>
        </p:nvSpPr>
        <p:spPr>
          <a:xfrm>
            <a:off x="323528" y="3429000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Cible 200 cm</a:t>
            </a:r>
            <a:r>
              <a:rPr lang="fr-FR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11263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400" dirty="0"/>
              <a:t>Résumé</a:t>
            </a:r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23149" y="1088814"/>
            <a:ext cx="86409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</a:t>
            </a:r>
            <a:r>
              <a:rPr lang="fr-FR" dirty="0" err="1"/>
              <a:t>Irfu</a:t>
            </a:r>
            <a:r>
              <a:rPr lang="fr-FR" dirty="0"/>
              <a:t> participe à de nombreux projets d’accélérateurs pour la production de neutrons (ESS, IFMIF, (Spiral2), SARAF2, SONATE)</a:t>
            </a:r>
          </a:p>
          <a:p>
            <a:r>
              <a:rPr lang="fr-FR" dirty="0"/>
              <a:t>  		   </a:t>
            </a:r>
            <a:r>
              <a:rPr lang="fr-FR" sz="1400" dirty="0">
                <a:solidFill>
                  <a:srgbClr val="002060"/>
                </a:solidFill>
              </a:rPr>
              <a:t>présentation N. Bazin</a:t>
            </a:r>
            <a:endParaRPr lang="fr-FR" dirty="0">
              <a:solidFill>
                <a:srgbClr val="002060"/>
              </a:solidFill>
            </a:endParaRP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prstClr val="black"/>
                </a:solidFill>
              </a:rPr>
              <a:t>Les activités de SARAF-LINAC avancent nominalement</a:t>
            </a:r>
            <a:r>
              <a:rPr lang="en-US" dirty="0">
                <a:solidFill>
                  <a:prstClr val="black"/>
                </a:solidFill>
              </a:rPr>
              <a:t>: fabrication </a:t>
            </a:r>
            <a:r>
              <a:rPr lang="fr-FR" dirty="0">
                <a:solidFill>
                  <a:prstClr val="black"/>
                </a:solidFill>
              </a:rPr>
              <a:t>de séries et tests. 2020: premières livraisons/installations de matériel en Israël (INJ-LCS + MEBT)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r>
              <a:rPr lang="fr-FR" dirty="0"/>
              <a:t>R&amp;D avec le LLB sur un ensemble cible – modérateur 50 kW pour la production de neutrons thermiques. Tests à 3 kW encourageants </a:t>
            </a:r>
          </a:p>
          <a:p>
            <a:endParaRPr lang="fr-FR" dirty="0"/>
          </a:p>
          <a:p>
            <a:r>
              <a:rPr lang="fr-FR" dirty="0"/>
              <a:t>Ces activités nous permettent d’augmenter notre TRL sur les accélérateurs d’ions légers à haute intensité en vue de la réalisation de la source compacte française SONATE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CD1B218-FE3C-4774-AC90-A28ECF8A0E85}"/>
              </a:ext>
            </a:extLst>
          </p:cNvPr>
          <p:cNvCxnSpPr>
            <a:cxnSpLocks/>
          </p:cNvCxnSpPr>
          <p:nvPr/>
        </p:nvCxnSpPr>
        <p:spPr>
          <a:xfrm flipV="1">
            <a:off x="2195736" y="1700808"/>
            <a:ext cx="0" cy="21602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E1672AB-EC90-4F69-9A79-88735ADAD958}"/>
              </a:ext>
            </a:extLst>
          </p:cNvPr>
          <p:cNvCxnSpPr/>
          <p:nvPr/>
        </p:nvCxnSpPr>
        <p:spPr>
          <a:xfrm>
            <a:off x="2195736" y="1916832"/>
            <a:ext cx="14401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808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07904" y="620688"/>
            <a:ext cx="5364496" cy="4719761"/>
          </a:xfrm>
        </p:spPr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916832"/>
            <a:ext cx="5760640" cy="32327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76951" y="5258769"/>
            <a:ext cx="39982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1</a:t>
            </a:r>
            <a:r>
              <a:rPr lang="fr-FR" sz="1600" i="1" baseline="30000" dirty="0"/>
              <a:t>er</a:t>
            </a:r>
            <a:r>
              <a:rPr lang="fr-FR" sz="1600" i="1" dirty="0"/>
              <a:t> projet d’accélérateur linéaire français ?</a:t>
            </a:r>
          </a:p>
        </p:txBody>
      </p:sp>
    </p:spTree>
    <p:extLst>
      <p:ext uri="{BB962C8B-B14F-4D97-AF65-F5344CB8AC3E}">
        <p14:creationId xmlns:p14="http://schemas.microsoft.com/office/powerpoint/2010/main" val="420905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423883"/>
            <a:ext cx="5472608" cy="5101461"/>
          </a:xfrm>
          <a:prstGeom prst="rect">
            <a:avLst/>
          </a:prstGeom>
        </p:spPr>
      </p:pic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44624"/>
            <a:ext cx="5940320" cy="936104"/>
          </a:xfrm>
        </p:spPr>
        <p:txBody>
          <a:bodyPr/>
          <a:lstStyle/>
          <a:p>
            <a:r>
              <a:rPr lang="fr-FR" sz="2400" dirty="0"/>
              <a:t>Accélérateur pour sonate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4578206" y="2882675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1</a:t>
            </a:r>
            <a:r>
              <a:rPr lang="fr-FR" sz="1600" baseline="30000" dirty="0">
                <a:solidFill>
                  <a:srgbClr val="0070C0"/>
                </a:solidFill>
              </a:rPr>
              <a:t>E</a:t>
            </a:r>
            <a:r>
              <a:rPr lang="fr-FR" sz="1600" dirty="0">
                <a:solidFill>
                  <a:srgbClr val="0070C0"/>
                </a:solidFill>
              </a:rPr>
              <a:t>15 n/s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5570956" y="4189567"/>
            <a:ext cx="873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1</a:t>
            </a:r>
            <a:r>
              <a:rPr lang="fr-FR" sz="1600" baseline="30000" dirty="0">
                <a:solidFill>
                  <a:srgbClr val="C00000"/>
                </a:solidFill>
              </a:rPr>
              <a:t>E</a:t>
            </a:r>
            <a:r>
              <a:rPr lang="fr-FR" sz="1600" dirty="0">
                <a:solidFill>
                  <a:srgbClr val="C00000"/>
                </a:solidFill>
              </a:rPr>
              <a:t>14 n/s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570956" y="5236072"/>
            <a:ext cx="873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92D050"/>
                </a:solidFill>
              </a:rPr>
              <a:t>1</a:t>
            </a:r>
            <a:r>
              <a:rPr lang="fr-FR" sz="1600" baseline="30000" dirty="0">
                <a:solidFill>
                  <a:srgbClr val="92D050"/>
                </a:solidFill>
              </a:rPr>
              <a:t>E</a:t>
            </a:r>
            <a:r>
              <a:rPr lang="fr-FR" sz="1600" dirty="0">
                <a:solidFill>
                  <a:srgbClr val="92D050"/>
                </a:solidFill>
              </a:rPr>
              <a:t>13 n/s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259632" y="1609055"/>
            <a:ext cx="4245624" cy="307777"/>
            <a:chOff x="1259632" y="1609055"/>
            <a:chExt cx="4245624" cy="307777"/>
          </a:xfrm>
        </p:grpSpPr>
        <p:sp>
          <p:nvSpPr>
            <p:cNvPr id="6" name="Rectangle 5"/>
            <p:cNvSpPr/>
            <p:nvPr/>
          </p:nvSpPr>
          <p:spPr>
            <a:xfrm>
              <a:off x="1259632" y="1628799"/>
              <a:ext cx="4245624" cy="28803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419759" y="1609055"/>
              <a:ext cx="20938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Courant crête maximum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923928" y="1574488"/>
            <a:ext cx="1603577" cy="4302784"/>
            <a:chOff x="3923928" y="1628800"/>
            <a:chExt cx="1603577" cy="4392488"/>
          </a:xfrm>
        </p:grpSpPr>
        <p:sp>
          <p:nvSpPr>
            <p:cNvPr id="5" name="Rectangle 4"/>
            <p:cNvSpPr/>
            <p:nvPr/>
          </p:nvSpPr>
          <p:spPr>
            <a:xfrm>
              <a:off x="3923928" y="1628800"/>
              <a:ext cx="1603577" cy="439248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244654" y="5432565"/>
              <a:ext cx="9621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Activation</a:t>
              </a:r>
            </a:p>
            <a:p>
              <a:pPr algn="ctr"/>
              <a:r>
                <a:rPr lang="fr-FR" sz="1400" dirty="0"/>
                <a:t>Coût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1252646" y="1628798"/>
            <a:ext cx="4245624" cy="1592431"/>
            <a:chOff x="1252646" y="1628798"/>
            <a:chExt cx="4245624" cy="1592431"/>
          </a:xfrm>
        </p:grpSpPr>
        <p:sp>
          <p:nvSpPr>
            <p:cNvPr id="35" name="Rectangle 34"/>
            <p:cNvSpPr/>
            <p:nvPr/>
          </p:nvSpPr>
          <p:spPr>
            <a:xfrm>
              <a:off x="1252646" y="1628798"/>
              <a:ext cx="4245624" cy="1592431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419759" y="2898063"/>
              <a:ext cx="2233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Courant moyen maximum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1380129" y="1574489"/>
            <a:ext cx="4921063" cy="2499246"/>
            <a:chOff x="1380129" y="1574489"/>
            <a:chExt cx="4921063" cy="2499246"/>
          </a:xfrm>
        </p:grpSpPr>
        <p:grpSp>
          <p:nvGrpSpPr>
            <p:cNvPr id="3" name="Groupe 2"/>
            <p:cNvGrpSpPr/>
            <p:nvPr/>
          </p:nvGrpSpPr>
          <p:grpSpPr>
            <a:xfrm>
              <a:off x="1380129" y="1574489"/>
              <a:ext cx="4921063" cy="2499246"/>
              <a:chOff x="1403648" y="1628799"/>
              <a:chExt cx="4921063" cy="2429179"/>
            </a:xfrm>
          </p:grpSpPr>
          <p:sp>
            <p:nvSpPr>
              <p:cNvPr id="29" name="Forme libre 28"/>
              <p:cNvSpPr/>
              <p:nvPr/>
            </p:nvSpPr>
            <p:spPr>
              <a:xfrm>
                <a:off x="1403648" y="1628799"/>
                <a:ext cx="4112375" cy="2232249"/>
              </a:xfrm>
              <a:custGeom>
                <a:avLst/>
                <a:gdLst>
                  <a:gd name="connsiteX0" fmla="*/ 0 w 3898669"/>
                  <a:gd name="connsiteY0" fmla="*/ 0 h 3258590"/>
                  <a:gd name="connsiteX1" fmla="*/ 8313 w 3898669"/>
                  <a:gd name="connsiteY1" fmla="*/ 1296786 h 3258590"/>
                  <a:gd name="connsiteX2" fmla="*/ 141316 w 3898669"/>
                  <a:gd name="connsiteY2" fmla="*/ 1620982 h 3258590"/>
                  <a:gd name="connsiteX3" fmla="*/ 473825 w 3898669"/>
                  <a:gd name="connsiteY3" fmla="*/ 2028306 h 3258590"/>
                  <a:gd name="connsiteX4" fmla="*/ 789709 w 3898669"/>
                  <a:gd name="connsiteY4" fmla="*/ 2277688 h 3258590"/>
                  <a:gd name="connsiteX5" fmla="*/ 1172094 w 3898669"/>
                  <a:gd name="connsiteY5" fmla="*/ 2493819 h 3258590"/>
                  <a:gd name="connsiteX6" fmla="*/ 1878676 w 3898669"/>
                  <a:gd name="connsiteY6" fmla="*/ 2768139 h 3258590"/>
                  <a:gd name="connsiteX7" fmla="*/ 2726574 w 3898669"/>
                  <a:gd name="connsiteY7" fmla="*/ 3025833 h 3258590"/>
                  <a:gd name="connsiteX8" fmla="*/ 3424844 w 3898669"/>
                  <a:gd name="connsiteY8" fmla="*/ 3175462 h 3258590"/>
                  <a:gd name="connsiteX9" fmla="*/ 3898669 w 3898669"/>
                  <a:gd name="connsiteY9" fmla="*/ 3258590 h 3258590"/>
                  <a:gd name="connsiteX10" fmla="*/ 3890356 w 3898669"/>
                  <a:gd name="connsiteY10" fmla="*/ 0 h 3258590"/>
                  <a:gd name="connsiteX11" fmla="*/ 0 w 3898669"/>
                  <a:gd name="connsiteY11" fmla="*/ 0 h 3258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98669" h="3258590">
                    <a:moveTo>
                      <a:pt x="0" y="0"/>
                    </a:moveTo>
                    <a:lnTo>
                      <a:pt x="8313" y="1296786"/>
                    </a:lnTo>
                    <a:lnTo>
                      <a:pt x="141316" y="1620982"/>
                    </a:lnTo>
                    <a:lnTo>
                      <a:pt x="473825" y="2028306"/>
                    </a:lnTo>
                    <a:lnTo>
                      <a:pt x="789709" y="2277688"/>
                    </a:lnTo>
                    <a:lnTo>
                      <a:pt x="1172094" y="2493819"/>
                    </a:lnTo>
                    <a:lnTo>
                      <a:pt x="1878676" y="2768139"/>
                    </a:lnTo>
                    <a:lnTo>
                      <a:pt x="2726574" y="3025833"/>
                    </a:lnTo>
                    <a:lnTo>
                      <a:pt x="3424844" y="3175462"/>
                    </a:lnTo>
                    <a:lnTo>
                      <a:pt x="3898669" y="3258590"/>
                    </a:lnTo>
                    <a:lnTo>
                      <a:pt x="38903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5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5505256" y="3379101"/>
                <a:ext cx="819455" cy="339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100 kW</a:t>
                </a: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5543036" y="3718540"/>
                <a:ext cx="715260" cy="339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50 kW</a:t>
                </a:r>
              </a:p>
            </p:txBody>
          </p:sp>
        </p:grpSp>
        <p:sp>
          <p:nvSpPr>
            <p:cNvPr id="42" name="ZoneTexte 41"/>
            <p:cNvSpPr txBox="1"/>
            <p:nvPr/>
          </p:nvSpPr>
          <p:spPr>
            <a:xfrm>
              <a:off x="2873791" y="1999979"/>
              <a:ext cx="1061508" cy="538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Puissance </a:t>
              </a:r>
            </a:p>
            <a:p>
              <a:pPr algn="ctr"/>
              <a:r>
                <a:rPr lang="fr-FR" sz="1400" dirty="0"/>
                <a:t>sur la cible</a:t>
              </a:r>
            </a:p>
          </p:txBody>
        </p:sp>
      </p:grpSp>
      <p:sp>
        <p:nvSpPr>
          <p:cNvPr id="17" name="Forme libre 16"/>
          <p:cNvSpPr/>
          <p:nvPr/>
        </p:nvSpPr>
        <p:spPr>
          <a:xfrm>
            <a:off x="1255594" y="1644555"/>
            <a:ext cx="4264925" cy="4232717"/>
          </a:xfrm>
          <a:custGeom>
            <a:avLst/>
            <a:gdLst>
              <a:gd name="connsiteX0" fmla="*/ 4264925 w 4264925"/>
              <a:gd name="connsiteY0" fmla="*/ 4367284 h 4367284"/>
              <a:gd name="connsiteX1" fmla="*/ 4251278 w 4264925"/>
              <a:gd name="connsiteY1" fmla="*/ 2750024 h 4367284"/>
              <a:gd name="connsiteX2" fmla="*/ 3193576 w 4264925"/>
              <a:gd name="connsiteY2" fmla="*/ 2552132 h 4367284"/>
              <a:gd name="connsiteX3" fmla="*/ 2640842 w 4264925"/>
              <a:gd name="connsiteY3" fmla="*/ 2388358 h 4367284"/>
              <a:gd name="connsiteX4" fmla="*/ 2108579 w 4264925"/>
              <a:gd name="connsiteY4" fmla="*/ 2210938 h 4367284"/>
              <a:gd name="connsiteX5" fmla="*/ 1596788 w 4264925"/>
              <a:gd name="connsiteY5" fmla="*/ 1972102 h 4367284"/>
              <a:gd name="connsiteX6" fmla="*/ 1241946 w 4264925"/>
              <a:gd name="connsiteY6" fmla="*/ 1746914 h 4367284"/>
              <a:gd name="connsiteX7" fmla="*/ 1057702 w 4264925"/>
              <a:gd name="connsiteY7" fmla="*/ 1589964 h 4367284"/>
              <a:gd name="connsiteX8" fmla="*/ 805218 w 4264925"/>
              <a:gd name="connsiteY8" fmla="*/ 1303361 h 4367284"/>
              <a:gd name="connsiteX9" fmla="*/ 525439 w 4264925"/>
              <a:gd name="connsiteY9" fmla="*/ 818866 h 4367284"/>
              <a:gd name="connsiteX10" fmla="*/ 402609 w 4264925"/>
              <a:gd name="connsiteY10" fmla="*/ 443552 h 4367284"/>
              <a:gd name="connsiteX11" fmla="*/ 327546 w 4264925"/>
              <a:gd name="connsiteY11" fmla="*/ 0 h 4367284"/>
              <a:gd name="connsiteX12" fmla="*/ 0 w 4264925"/>
              <a:gd name="connsiteY12" fmla="*/ 0 h 4367284"/>
              <a:gd name="connsiteX13" fmla="*/ 0 w 4264925"/>
              <a:gd name="connsiteY13" fmla="*/ 4353636 h 4367284"/>
              <a:gd name="connsiteX14" fmla="*/ 4264925 w 4264925"/>
              <a:gd name="connsiteY14" fmla="*/ 4367284 h 436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64925" h="4367284">
                <a:moveTo>
                  <a:pt x="4264925" y="4367284"/>
                </a:moveTo>
                <a:lnTo>
                  <a:pt x="4251278" y="2750024"/>
                </a:lnTo>
                <a:lnTo>
                  <a:pt x="3193576" y="2552132"/>
                </a:lnTo>
                <a:lnTo>
                  <a:pt x="2640842" y="2388358"/>
                </a:lnTo>
                <a:lnTo>
                  <a:pt x="2108579" y="2210938"/>
                </a:lnTo>
                <a:lnTo>
                  <a:pt x="1596788" y="1972102"/>
                </a:lnTo>
                <a:lnTo>
                  <a:pt x="1241946" y="1746914"/>
                </a:lnTo>
                <a:lnTo>
                  <a:pt x="1057702" y="1589964"/>
                </a:lnTo>
                <a:lnTo>
                  <a:pt x="805218" y="1303361"/>
                </a:lnTo>
                <a:lnTo>
                  <a:pt x="525439" y="818866"/>
                </a:lnTo>
                <a:lnTo>
                  <a:pt x="402609" y="443552"/>
                </a:lnTo>
                <a:lnTo>
                  <a:pt x="327546" y="0"/>
                </a:lnTo>
                <a:lnTo>
                  <a:pt x="0" y="0"/>
                </a:lnTo>
                <a:lnTo>
                  <a:pt x="0" y="4353636"/>
                </a:lnTo>
                <a:lnTo>
                  <a:pt x="4264925" y="4367284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068" y="1395690"/>
            <a:ext cx="2347275" cy="194020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5335378" y="5879013"/>
            <a:ext cx="30786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Energie 15 – 30 MeV</a:t>
            </a:r>
          </a:p>
          <a:p>
            <a:r>
              <a:rPr lang="fr-FR" b="1" dirty="0"/>
              <a:t>Intensité ~ 60 – 100 mA</a:t>
            </a:r>
          </a:p>
        </p:txBody>
      </p:sp>
    </p:spTree>
    <p:extLst>
      <p:ext uri="{BB962C8B-B14F-4D97-AF65-F5344CB8AC3E}">
        <p14:creationId xmlns:p14="http://schemas.microsoft.com/office/powerpoint/2010/main" val="161605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72118"/>
            <a:ext cx="8943404" cy="5894320"/>
          </a:xfrm>
          <a:prstGeom prst="rect">
            <a:avLst/>
          </a:prstGeom>
        </p:spPr>
      </p:pic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1999" y="52752"/>
            <a:ext cx="7205543" cy="908720"/>
          </a:xfrm>
        </p:spPr>
        <p:txBody>
          <a:bodyPr/>
          <a:lstStyle/>
          <a:p>
            <a:r>
              <a:rPr lang="en-US" sz="2400" dirty="0" err="1"/>
              <a:t>Où</a:t>
            </a:r>
            <a:r>
              <a:rPr lang="en-US" sz="2400" dirty="0"/>
              <a:t> </a:t>
            </a:r>
            <a:r>
              <a:rPr lang="en-US" sz="2400" dirty="0" err="1"/>
              <a:t>trouver</a:t>
            </a:r>
            <a:r>
              <a:rPr lang="en-US" sz="2400" dirty="0"/>
              <a:t> des neutrons </a:t>
            </a:r>
            <a:r>
              <a:rPr lang="en-US" sz="2400" dirty="0" err="1"/>
              <a:t>en</a:t>
            </a:r>
            <a:r>
              <a:rPr lang="en-US" sz="2400" dirty="0"/>
              <a:t> Europe ?</a:t>
            </a:r>
            <a:br>
              <a:rPr lang="en-US" sz="2400" dirty="0"/>
            </a:br>
            <a:r>
              <a:rPr lang="en-US" sz="1600" dirty="0">
                <a:solidFill>
                  <a:prstClr val="white"/>
                </a:solidFill>
              </a:rPr>
              <a:t>(pour la diffusion </a:t>
            </a:r>
            <a:r>
              <a:rPr lang="en-US" sz="1600" dirty="0" err="1">
                <a:solidFill>
                  <a:prstClr val="white"/>
                </a:solidFill>
              </a:rPr>
              <a:t>neutronique</a:t>
            </a:r>
            <a:r>
              <a:rPr lang="en-US" sz="1600" dirty="0">
                <a:solidFill>
                  <a:prstClr val="white"/>
                </a:solidFill>
              </a:rPr>
              <a:t>)</a:t>
            </a:r>
            <a:endParaRPr lang="en-US" sz="2400" dirty="0"/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6224550"/>
            <a:ext cx="392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© Thomas </a:t>
            </a:r>
            <a:r>
              <a:rPr lang="fr-FR" sz="1400" i="1" dirty="0" err="1">
                <a:solidFill>
                  <a:schemeClr val="bg1"/>
                </a:solidFill>
              </a:rPr>
              <a:t>Brückel</a:t>
            </a:r>
            <a:endParaRPr lang="fr-FR" sz="1400" i="1" dirty="0">
              <a:solidFill>
                <a:schemeClr val="bg1"/>
              </a:solidFill>
            </a:endParaRPr>
          </a:p>
          <a:p>
            <a:r>
              <a:rPr lang="fr-FR" sz="1400" i="1" dirty="0">
                <a:solidFill>
                  <a:schemeClr val="bg1"/>
                </a:solidFill>
              </a:rPr>
              <a:t>HBS Science Case Workshop 06-07 April 2017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15616" y="3556177"/>
            <a:ext cx="2101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3">
                    <a:lumMod val="75000"/>
                  </a:schemeClr>
                </a:solidFill>
              </a:rPr>
              <a:t>Fermeture Orphée 2019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525" y="4437112"/>
            <a:ext cx="4744375" cy="21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1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400" dirty="0" err="1"/>
              <a:t>Où</a:t>
            </a:r>
            <a:r>
              <a:rPr lang="en-US" sz="2400" dirty="0"/>
              <a:t> </a:t>
            </a:r>
            <a:r>
              <a:rPr lang="en-US" sz="2400" dirty="0" err="1"/>
              <a:t>trouver</a:t>
            </a:r>
            <a:r>
              <a:rPr lang="en-US" sz="2400" dirty="0"/>
              <a:t> des neutrons ? </a:t>
            </a:r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7504" y="1081828"/>
            <a:ext cx="47525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>
                <a:solidFill>
                  <a:schemeClr val="tx2"/>
                </a:solidFill>
              </a:rPr>
              <a:t>Réacteurs de recherche: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~ 270 réacteurs de recherche vieillissants</a:t>
            </a:r>
            <a:r>
              <a:rPr lang="fr-FR" sz="1600" baseline="30000" dirty="0"/>
              <a:t>(1)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En France, arrêt du réacteur Orphée fin octobre 2019 </a:t>
            </a:r>
            <a:endParaRPr lang="fr-FR" sz="1600" baseline="30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Remplacement difficile (non-prolifération, acceptabilité, coût…)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>
                <a:solidFill>
                  <a:schemeClr val="accent2"/>
                </a:solidFill>
              </a:rPr>
              <a:t>Sources de spallation: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Exemples: SINQ, ISIS, SNS, 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Flux de neutrons élevé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Coût élevé</a:t>
            </a:r>
          </a:p>
          <a:p>
            <a:pPr lvl="1"/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>
                <a:solidFill>
                  <a:srgbClr val="00B050"/>
                </a:solidFill>
              </a:rPr>
              <a:t>Sources compactes: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Exemples: LENS (USA), RANS (Japon)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Flexibilité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Coût raisonnable (</a:t>
            </a:r>
            <a:r>
              <a:rPr lang="fr-FR" sz="1600" dirty="0" err="1"/>
              <a:t>qques</a:t>
            </a:r>
            <a:r>
              <a:rPr lang="fr-FR" sz="1600" dirty="0"/>
              <a:t> 10 M€ - </a:t>
            </a:r>
            <a:r>
              <a:rPr lang="fr-FR" sz="1600" dirty="0" err="1"/>
              <a:t>qques</a:t>
            </a:r>
            <a:r>
              <a:rPr lang="fr-FR" sz="1600" dirty="0"/>
              <a:t> 100 M€)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8959" y="6363420"/>
            <a:ext cx="4233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(1) </a:t>
            </a:r>
            <a:r>
              <a:rPr lang="fr-FR" sz="1400" u="sng" dirty="0" err="1">
                <a:hlinkClick r:id="rId2"/>
              </a:rPr>
              <a:t>Research</a:t>
            </a:r>
            <a:r>
              <a:rPr lang="fr-FR" sz="1400" u="sng" dirty="0">
                <a:hlinkClick r:id="rId2"/>
              </a:rPr>
              <a:t> </a:t>
            </a:r>
            <a:r>
              <a:rPr lang="fr-FR" sz="1400" u="sng" dirty="0" err="1">
                <a:hlinkClick r:id="rId2"/>
              </a:rPr>
              <a:t>reactor</a:t>
            </a:r>
            <a:r>
              <a:rPr lang="fr-FR" sz="1400" u="sng" dirty="0">
                <a:hlinkClick r:id="rId2"/>
              </a:rPr>
              <a:t> </a:t>
            </a:r>
            <a:r>
              <a:rPr lang="fr-FR" sz="1400" u="sng" dirty="0" err="1">
                <a:hlinkClick r:id="rId2"/>
              </a:rPr>
              <a:t>database</a:t>
            </a:r>
            <a:r>
              <a:rPr lang="fr-FR" sz="1400" dirty="0"/>
              <a:t>, AIEA, Janvier 2017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196" y="1024621"/>
            <a:ext cx="4208565" cy="25951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771132"/>
            <a:ext cx="4097032" cy="228992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88509" y="6061052"/>
            <a:ext cx="3696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LENS, </a:t>
            </a:r>
            <a:r>
              <a:rPr lang="fr-FR" sz="1200" i="1" dirty="0" err="1"/>
              <a:t>Univ</a:t>
            </a:r>
            <a:r>
              <a:rPr lang="fr-FR" sz="1200" i="1" dirty="0"/>
              <a:t>. Indiana</a:t>
            </a:r>
          </a:p>
          <a:p>
            <a:pPr algn="ctr"/>
            <a:r>
              <a:rPr lang="fr-FR" sz="1200" i="1" dirty="0"/>
              <a:t>Protons 13 MeV, 25 mA, 1.8% (6 kW)</a:t>
            </a:r>
          </a:p>
          <a:p>
            <a:pPr algn="ctr"/>
            <a:r>
              <a:rPr lang="fr-FR" sz="1200" i="1" dirty="0"/>
              <a:t>RFQ 3 MeV, DTL 4 MeV + 6 MeV</a:t>
            </a:r>
          </a:p>
          <a:p>
            <a:pPr algn="ctr"/>
            <a:r>
              <a:rPr lang="fr-FR" sz="1200" i="1" dirty="0">
                <a:hlinkClick r:id="rId5"/>
              </a:rPr>
              <a:t>http://www.indiana.edu/~lens/publications.html</a:t>
            </a:r>
            <a:r>
              <a:rPr lang="fr-FR" sz="1200" i="1" dirty="0"/>
              <a:t> </a:t>
            </a:r>
          </a:p>
          <a:p>
            <a:pPr algn="ctr"/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19207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400" dirty="0" err="1"/>
              <a:t>Avantages</a:t>
            </a:r>
            <a:r>
              <a:rPr lang="en-US" sz="2400" dirty="0"/>
              <a:t> des sources </a:t>
            </a:r>
            <a:r>
              <a:rPr lang="en-US" sz="2400" dirty="0" err="1"/>
              <a:t>compactes</a:t>
            </a:r>
            <a:endParaRPr lang="en-US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41216" y="1131496"/>
            <a:ext cx="8363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« Les utilisateurs veulent quelque chose d’aussi bien que ce qu’ils ont déjà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grpSp>
        <p:nvGrpSpPr>
          <p:cNvPr id="22" name="Groupe 21"/>
          <p:cNvGrpSpPr/>
          <p:nvPr/>
        </p:nvGrpSpPr>
        <p:grpSpPr>
          <a:xfrm>
            <a:off x="673359" y="1541324"/>
            <a:ext cx="3208962" cy="2662198"/>
            <a:chOff x="831611" y="3993467"/>
            <a:chExt cx="3208962" cy="2662198"/>
          </a:xfrm>
        </p:grpSpPr>
        <p:pic>
          <p:nvPicPr>
            <p:cNvPr id="23" name="Picture 1027" descr="eclat-bloc-pil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497" y="3993467"/>
              <a:ext cx="2346885" cy="160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831611" y="5716946"/>
              <a:ext cx="320896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 err="1"/>
                <a:t>Orphée</a:t>
              </a:r>
              <a:r>
                <a:rPr lang="en-US" sz="1100" b="1" i="1" dirty="0"/>
                <a:t> </a:t>
              </a:r>
              <a:r>
                <a:rPr lang="en-US" sz="1100" b="1" i="1" dirty="0">
                  <a:solidFill>
                    <a:schemeClr val="tx2"/>
                  </a:solidFill>
                </a:rPr>
                <a:t>(</a:t>
              </a:r>
              <a:r>
                <a:rPr lang="en-US" sz="1100" b="1" i="1" dirty="0" err="1">
                  <a:solidFill>
                    <a:schemeClr val="tx2"/>
                  </a:solidFill>
                </a:rPr>
                <a:t>continu</a:t>
              </a:r>
              <a:r>
                <a:rPr lang="en-US" sz="1100" b="1" i="1" dirty="0">
                  <a:solidFill>
                    <a:schemeClr val="tx2"/>
                  </a:solidFill>
                </a:rPr>
                <a:t>)</a:t>
              </a:r>
            </a:p>
            <a:p>
              <a:r>
                <a:rPr lang="en-US" sz="1100" dirty="0"/>
                <a:t>Volume source (</a:t>
              </a:r>
              <a:r>
                <a:rPr lang="en-US" sz="1100" dirty="0" err="1"/>
                <a:t>coeur</a:t>
              </a:r>
              <a:r>
                <a:rPr lang="en-US" sz="1100" dirty="0"/>
                <a:t>)	~ 5 10</a:t>
              </a:r>
              <a:r>
                <a:rPr lang="en-US" sz="1100" baseline="30000" dirty="0"/>
                <a:t>4</a:t>
              </a:r>
              <a:r>
                <a:rPr lang="en-US" sz="1100" dirty="0"/>
                <a:t> cm</a:t>
              </a:r>
              <a:r>
                <a:rPr lang="en-US" sz="1100" baseline="30000" dirty="0"/>
                <a:t>3</a:t>
              </a:r>
            </a:p>
            <a:p>
              <a:r>
                <a:rPr lang="en-US" sz="1100" dirty="0"/>
                <a:t>Volume de </a:t>
              </a:r>
              <a:r>
                <a:rPr lang="en-US" sz="1100" dirty="0" err="1"/>
                <a:t>modération</a:t>
              </a:r>
              <a:r>
                <a:rPr lang="en-US" sz="1100" dirty="0"/>
                <a:t> 	~ 8 10</a:t>
              </a:r>
              <a:r>
                <a:rPr lang="en-US" sz="1100" baseline="30000" dirty="0"/>
                <a:t>5</a:t>
              </a:r>
              <a:r>
                <a:rPr lang="en-US" sz="1100" dirty="0"/>
                <a:t> cm</a:t>
              </a:r>
              <a:r>
                <a:rPr lang="en-US" sz="1100" baseline="30000" dirty="0"/>
                <a:t>3</a:t>
              </a:r>
              <a:endParaRPr lang="en-US" sz="1100" dirty="0"/>
            </a:p>
            <a:p>
              <a:r>
                <a:rPr lang="en-US" sz="1100" dirty="0"/>
                <a:t># neutrons 		~ 1 10</a:t>
              </a:r>
              <a:r>
                <a:rPr lang="en-US" sz="1100" baseline="30000" dirty="0"/>
                <a:t>18</a:t>
              </a:r>
              <a:r>
                <a:rPr lang="en-US" sz="1100" dirty="0"/>
                <a:t> n.s</a:t>
              </a:r>
              <a:r>
                <a:rPr lang="en-US" sz="1100" baseline="30000" dirty="0"/>
                <a:t>-1</a:t>
              </a:r>
              <a:endParaRPr lang="en-US" sz="1100" dirty="0"/>
            </a:p>
            <a:p>
              <a:r>
                <a:rPr lang="en-US" sz="1100" dirty="0" err="1"/>
                <a:t>Densité</a:t>
              </a:r>
              <a:r>
                <a:rPr lang="en-US" sz="1100" dirty="0"/>
                <a:t> </a:t>
              </a:r>
              <a:r>
                <a:rPr lang="en-US" sz="1100" dirty="0" err="1"/>
                <a:t>moyenne</a:t>
              </a:r>
              <a:r>
                <a:rPr lang="en-US" sz="1100" dirty="0"/>
                <a:t> neutrons 	~ 1 10</a:t>
              </a:r>
              <a:r>
                <a:rPr lang="en-US" sz="1100" baseline="30000" dirty="0"/>
                <a:t>12</a:t>
              </a:r>
              <a:r>
                <a:rPr lang="en-US" sz="1100" dirty="0"/>
                <a:t> n.cm</a:t>
              </a:r>
              <a:r>
                <a:rPr lang="en-US" sz="1100" baseline="30000" dirty="0"/>
                <a:t>-3</a:t>
              </a:r>
              <a:r>
                <a:rPr lang="en-US" sz="1100" dirty="0"/>
                <a:t>.s</a:t>
              </a:r>
              <a:r>
                <a:rPr lang="en-US" sz="1100" baseline="30000" dirty="0"/>
                <a:t>-1</a:t>
              </a:r>
              <a:endParaRPr lang="en-US" sz="1100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644008" y="1578524"/>
            <a:ext cx="3309805" cy="2624998"/>
            <a:chOff x="4939955" y="4030667"/>
            <a:chExt cx="3309805" cy="2624998"/>
          </a:xfrm>
        </p:grpSpPr>
        <p:sp>
          <p:nvSpPr>
            <p:cNvPr id="26" name="ZoneTexte 25"/>
            <p:cNvSpPr txBox="1"/>
            <p:nvPr/>
          </p:nvSpPr>
          <p:spPr>
            <a:xfrm>
              <a:off x="4939955" y="5716946"/>
              <a:ext cx="3309288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/>
                <a:t>Source </a:t>
              </a:r>
              <a:r>
                <a:rPr lang="en-US" sz="1100" b="1" i="1" dirty="0" err="1"/>
                <a:t>compacte</a:t>
              </a:r>
              <a:r>
                <a:rPr lang="en-US" sz="1100" b="1" i="1" dirty="0"/>
                <a:t> </a:t>
              </a:r>
              <a:r>
                <a:rPr lang="en-US" sz="1100" b="1" i="1" dirty="0">
                  <a:solidFill>
                    <a:schemeClr val="tx2"/>
                  </a:solidFill>
                </a:rPr>
                <a:t>(</a:t>
              </a:r>
              <a:r>
                <a:rPr lang="en-US" sz="1100" b="1" i="1" dirty="0" err="1">
                  <a:solidFill>
                    <a:schemeClr val="tx2"/>
                  </a:solidFill>
                </a:rPr>
                <a:t>pulsé</a:t>
              </a:r>
              <a:r>
                <a:rPr lang="en-US" sz="1100" b="1" i="1" dirty="0">
                  <a:solidFill>
                    <a:schemeClr val="tx2"/>
                  </a:solidFill>
                </a:rPr>
                <a:t>)</a:t>
              </a:r>
            </a:p>
            <a:p>
              <a:r>
                <a:rPr lang="en-US" sz="1100" dirty="0"/>
                <a:t>Volume de la source (Be)	~ 2 cm</a:t>
              </a:r>
              <a:r>
                <a:rPr lang="en-US" sz="1100" baseline="30000" dirty="0"/>
                <a:t>3</a:t>
              </a:r>
            </a:p>
            <a:p>
              <a:r>
                <a:rPr lang="en-US" sz="1100" dirty="0"/>
                <a:t>Volume de </a:t>
              </a:r>
              <a:r>
                <a:rPr lang="en-US" sz="1100" dirty="0" err="1"/>
                <a:t>modération</a:t>
              </a:r>
              <a:r>
                <a:rPr lang="en-US" sz="1100" dirty="0"/>
                <a:t>	~ 5 10</a:t>
              </a:r>
              <a:r>
                <a:rPr lang="en-US" sz="1100" baseline="30000" dirty="0"/>
                <a:t>3</a:t>
              </a:r>
              <a:r>
                <a:rPr lang="en-US" sz="1100" dirty="0"/>
                <a:t> cm</a:t>
              </a:r>
              <a:r>
                <a:rPr lang="en-US" sz="1100" baseline="30000" dirty="0"/>
                <a:t>3</a:t>
              </a:r>
              <a:endParaRPr lang="en-US" sz="1100" dirty="0"/>
            </a:p>
            <a:p>
              <a:r>
                <a:rPr lang="en-US" sz="1100" dirty="0"/>
                <a:t># neutrons		~ 5 10</a:t>
              </a:r>
              <a:r>
                <a:rPr lang="en-US" sz="1100" baseline="30000" dirty="0"/>
                <a:t>15</a:t>
              </a:r>
              <a:r>
                <a:rPr lang="en-US" sz="1100" dirty="0"/>
                <a:t> n.s</a:t>
              </a:r>
              <a:r>
                <a:rPr lang="en-US" sz="1100" baseline="30000" dirty="0"/>
                <a:t>-1</a:t>
              </a:r>
              <a:endParaRPr lang="en-US" sz="1100" dirty="0"/>
            </a:p>
            <a:p>
              <a:r>
                <a:rPr lang="en-US" sz="1100" dirty="0" err="1"/>
                <a:t>Densité</a:t>
              </a:r>
              <a:r>
                <a:rPr lang="en-US" sz="1100" dirty="0"/>
                <a:t> </a:t>
              </a:r>
              <a:r>
                <a:rPr lang="en-US" sz="1100" dirty="0" err="1"/>
                <a:t>moyenne</a:t>
              </a:r>
              <a:r>
                <a:rPr lang="en-US" sz="1100" dirty="0"/>
                <a:t> neutrons	~ 1 10</a:t>
              </a:r>
              <a:r>
                <a:rPr lang="en-US" sz="1100" baseline="30000" dirty="0"/>
                <a:t>12</a:t>
              </a:r>
              <a:r>
                <a:rPr lang="en-US" sz="1100" dirty="0"/>
                <a:t> n.cm</a:t>
              </a:r>
              <a:r>
                <a:rPr lang="en-US" sz="1100" baseline="30000" dirty="0"/>
                <a:t>-3</a:t>
              </a:r>
              <a:r>
                <a:rPr lang="en-US" sz="1100" dirty="0"/>
                <a:t>.s</a:t>
              </a:r>
              <a:r>
                <a:rPr lang="en-US" sz="1100" baseline="30000" dirty="0"/>
                <a:t>-1</a:t>
              </a:r>
              <a:endParaRPr lang="en-US" sz="1100" dirty="0"/>
            </a:p>
          </p:txBody>
        </p:sp>
        <p:grpSp>
          <p:nvGrpSpPr>
            <p:cNvPr id="27" name="Gruppieren 8"/>
            <p:cNvGrpSpPr/>
            <p:nvPr/>
          </p:nvGrpSpPr>
          <p:grpSpPr>
            <a:xfrm>
              <a:off x="4959822" y="4030667"/>
              <a:ext cx="3289938" cy="1529831"/>
              <a:chOff x="1619672" y="1412776"/>
              <a:chExt cx="8516139" cy="4109913"/>
            </a:xfrm>
          </p:grpSpPr>
          <p:pic>
            <p:nvPicPr>
              <p:cNvPr id="33" name="Grafik 9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2281" y="1544743"/>
                <a:ext cx="5917178" cy="3587261"/>
              </a:xfrm>
              <a:prstGeom prst="rect">
                <a:avLst/>
              </a:prstGeom>
            </p:spPr>
          </p:pic>
          <p:sp>
            <p:nvSpPr>
              <p:cNvPr id="34" name="Textfeld 11"/>
              <p:cNvSpPr txBox="1"/>
              <p:nvPr/>
            </p:nvSpPr>
            <p:spPr>
              <a:xfrm>
                <a:off x="1658037" y="1602960"/>
                <a:ext cx="3092162" cy="702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  <a:cs typeface="Arial"/>
                  </a:rPr>
                  <a:t>●</a:t>
                </a:r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</a:rPr>
                  <a:t> Neutron guide</a:t>
                </a:r>
              </a:p>
            </p:txBody>
          </p:sp>
          <p:sp>
            <p:nvSpPr>
              <p:cNvPr id="35" name="Textfeld 12"/>
              <p:cNvSpPr txBox="1"/>
              <p:nvPr/>
            </p:nvSpPr>
            <p:spPr>
              <a:xfrm>
                <a:off x="1619672" y="3059668"/>
                <a:ext cx="3229093" cy="702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0099CC"/>
                    </a:solidFill>
                    <a:latin typeface="Arial"/>
                    <a:cs typeface="Arial"/>
                  </a:rPr>
                  <a:t>●</a:t>
                </a:r>
                <a:r>
                  <a:rPr lang="en-US" sz="1100" dirty="0">
                    <a:solidFill>
                      <a:srgbClr val="0099CC"/>
                    </a:solidFill>
                  </a:rPr>
                  <a:t> cold moderator</a:t>
                </a:r>
              </a:p>
            </p:txBody>
          </p:sp>
          <p:sp>
            <p:nvSpPr>
              <p:cNvPr id="36" name="Textfeld 13"/>
              <p:cNvSpPr txBox="1"/>
              <p:nvPr/>
            </p:nvSpPr>
            <p:spPr>
              <a:xfrm>
                <a:off x="5364087" y="4365105"/>
                <a:ext cx="3947776" cy="1157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179388" algn="l"/>
                  </a:tabLst>
                </a:pPr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●</a:t>
                </a:r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	particle guide from</a:t>
                </a:r>
              </a:p>
              <a:p>
                <a:pPr>
                  <a:tabLst>
                    <a:tab pos="179388" algn="l"/>
                  </a:tabLst>
                </a:pPr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	accelerator</a:t>
                </a:r>
              </a:p>
            </p:txBody>
          </p:sp>
          <p:sp>
            <p:nvSpPr>
              <p:cNvPr id="37" name="Textfeld 14"/>
              <p:cNvSpPr txBox="1"/>
              <p:nvPr/>
            </p:nvSpPr>
            <p:spPr>
              <a:xfrm>
                <a:off x="5724127" y="2348881"/>
                <a:ext cx="4411684" cy="826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A50021"/>
                    </a:solidFill>
                    <a:latin typeface="Arial"/>
                    <a:cs typeface="Arial"/>
                  </a:rPr>
                  <a:t>●</a:t>
                </a:r>
                <a:r>
                  <a:rPr lang="en-US" sz="1400" dirty="0">
                    <a:solidFill>
                      <a:srgbClr val="A50021"/>
                    </a:solidFill>
                  </a:rPr>
                  <a:t> </a:t>
                </a:r>
                <a:r>
                  <a:rPr lang="en-US" sz="1100" dirty="0">
                    <a:solidFill>
                      <a:srgbClr val="A50021"/>
                    </a:solidFill>
                  </a:rPr>
                  <a:t>Be thermal moderator</a:t>
                </a:r>
                <a:endParaRPr lang="en-US" sz="1400" dirty="0">
                  <a:solidFill>
                    <a:srgbClr val="A50021"/>
                  </a:solidFill>
                </a:endParaRPr>
              </a:p>
            </p:txBody>
          </p:sp>
          <p:sp>
            <p:nvSpPr>
              <p:cNvPr id="38" name="Textfeld 15"/>
              <p:cNvSpPr txBox="1"/>
              <p:nvPr/>
            </p:nvSpPr>
            <p:spPr>
              <a:xfrm>
                <a:off x="5796135" y="2852936"/>
                <a:ext cx="3515728" cy="1157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79388" algn="l"/>
                  </a:tabLst>
                </a:pPr>
                <a:r>
                  <a:rPr lang="en-US" sz="1100" dirty="0">
                    <a:solidFill>
                      <a:srgbClr val="0033CC"/>
                    </a:solidFill>
                    <a:latin typeface="Arial"/>
                    <a:cs typeface="Arial"/>
                  </a:rPr>
                  <a:t>●</a:t>
                </a:r>
                <a:r>
                  <a:rPr lang="en-US" sz="1100" dirty="0">
                    <a:solidFill>
                      <a:srgbClr val="0033CC"/>
                    </a:solidFill>
                  </a:rPr>
                  <a:t>	Be-target and</a:t>
                </a:r>
              </a:p>
              <a:p>
                <a:pPr>
                  <a:tabLst>
                    <a:tab pos="179388" algn="l"/>
                  </a:tabLst>
                </a:pPr>
                <a:r>
                  <a:rPr lang="en-US" sz="1100" dirty="0">
                    <a:solidFill>
                      <a:srgbClr val="0033CC"/>
                    </a:solidFill>
                  </a:rPr>
                  <a:t>	cooling</a:t>
                </a:r>
              </a:p>
            </p:txBody>
          </p:sp>
          <p:sp>
            <p:nvSpPr>
              <p:cNvPr id="39" name="Textfeld 16"/>
              <p:cNvSpPr txBox="1"/>
              <p:nvPr/>
            </p:nvSpPr>
            <p:spPr>
              <a:xfrm>
                <a:off x="4920955" y="1412776"/>
                <a:ext cx="3805864" cy="702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bg1">
                        <a:lumMod val="65000"/>
                      </a:schemeClr>
                    </a:solidFill>
                    <a:latin typeface="Arial"/>
                    <a:cs typeface="Arial"/>
                  </a:rPr>
                  <a:t>●</a:t>
                </a:r>
                <a:r>
                  <a:rPr lang="en-US" sz="1100" dirty="0">
                    <a:solidFill>
                      <a:schemeClr val="bg1">
                        <a:lumMod val="65000"/>
                      </a:schemeClr>
                    </a:solidFill>
                  </a:rPr>
                  <a:t> Reflector/shielding</a:t>
                </a:r>
              </a:p>
            </p:txBody>
          </p:sp>
        </p:grpSp>
      </p:grpSp>
      <p:sp>
        <p:nvSpPr>
          <p:cNvPr id="40" name="ZoneTexte 39"/>
          <p:cNvSpPr txBox="1"/>
          <p:nvPr/>
        </p:nvSpPr>
        <p:spPr>
          <a:xfrm>
            <a:off x="264468" y="4505395"/>
            <a:ext cx="8542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Coût de l’installation, coût de fonctionnement </a:t>
            </a:r>
            <a:r>
              <a:rPr lang="fr-FR" sz="1600" dirty="0">
                <a:sym typeface="Wingdings" panose="05000000000000000000" pitchFamily="2" charset="2"/>
              </a:rPr>
              <a:t> baisse du « coût d’entrée » pour la diffusion neutronique  base d’utilisateurs pour ESS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Souplesse d’utilisation: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Facilité d’accès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Planification des expériences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Instrumentation spécifique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 flipH="1">
            <a:off x="5396708" y="5365112"/>
            <a:ext cx="340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4"/>
                </a:solidFill>
              </a:rPr>
              <a:t>Offre neutronique complémentaire à ESS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663702" y="3790221"/>
            <a:ext cx="896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(Flux crête)</a:t>
            </a:r>
          </a:p>
        </p:txBody>
      </p:sp>
    </p:spTree>
    <p:extLst>
      <p:ext uri="{BB962C8B-B14F-4D97-AF65-F5344CB8AC3E}">
        <p14:creationId xmlns:p14="http://schemas.microsoft.com/office/powerpoint/2010/main" val="8471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400" dirty="0"/>
              <a:t>SONATE: un </a:t>
            </a:r>
            <a:r>
              <a:rPr lang="en-US" sz="2400" dirty="0" err="1"/>
              <a:t>projet</a:t>
            </a:r>
            <a:r>
              <a:rPr lang="en-US" sz="2400" dirty="0"/>
              <a:t> </a:t>
            </a:r>
            <a:r>
              <a:rPr lang="en-US" sz="2400" dirty="0" err="1"/>
              <a:t>ambitieux</a:t>
            </a:r>
            <a:endParaRPr lang="en-US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772816"/>
            <a:ext cx="5109868" cy="36080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772816"/>
            <a:ext cx="1548251" cy="2494872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246" y="3576829"/>
            <a:ext cx="1548250" cy="7222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246" y="1772816"/>
            <a:ext cx="1548250" cy="1608535"/>
          </a:xfrm>
          <a:prstGeom prst="rect">
            <a:avLst/>
          </a:prstGeom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2771800" y="2431921"/>
            <a:ext cx="806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SONATE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3275856" y="2708920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643949" y="2897478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IPHI - neutrons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2555776" y="3174477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46265" y="5503953"/>
            <a:ext cx="4937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Caveat</a:t>
            </a:r>
            <a:r>
              <a:rPr lang="fr-FR" sz="1400" dirty="0"/>
              <a:t>: flux primaire de neutrons, ≠ flux pour les utilisateurs</a:t>
            </a:r>
          </a:p>
        </p:txBody>
      </p:sp>
    </p:spTree>
    <p:extLst>
      <p:ext uri="{BB962C8B-B14F-4D97-AF65-F5344CB8AC3E}">
        <p14:creationId xmlns:p14="http://schemas.microsoft.com/office/powerpoint/2010/main" val="283952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2016:</a:t>
            </a:r>
            <a:br>
              <a:rPr lang="fr-FR" dirty="0"/>
            </a:br>
            <a:r>
              <a:rPr lang="fr-FR" dirty="0"/>
              <a:t>Premiers tests sur IPHI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1" y="105273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Expérience </a:t>
            </a:r>
            <a:r>
              <a:rPr lang="fr-FR" dirty="0" err="1"/>
              <a:t>Irfu</a:t>
            </a:r>
            <a:r>
              <a:rPr lang="fr-FR" dirty="0"/>
              <a:t> – LLB, 13 juin - 6 juillet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Puissance faisceau = 10 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14" y="4047199"/>
            <a:ext cx="2781771" cy="20863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241" y="2435283"/>
            <a:ext cx="2878903" cy="216024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404022" y="4664542"/>
            <a:ext cx="2049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Bouffées de neutrons (pulses 100 </a:t>
            </a:r>
            <a:r>
              <a:rPr lang="fr-FR" sz="1200" i="1" dirty="0">
                <a:latin typeface="Symbol" panose="05050102010706020507" pitchFamily="18" charset="2"/>
              </a:rPr>
              <a:t>m</a:t>
            </a:r>
            <a:r>
              <a:rPr lang="fr-FR" sz="1200" i="1" dirty="0"/>
              <a:t>s @ 1 Hz)</a:t>
            </a:r>
          </a:p>
        </p:txBody>
      </p:sp>
      <p:pic>
        <p:nvPicPr>
          <p:cNvPr id="23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0" t="10207" r="9775" b="2072"/>
          <a:stretch/>
        </p:blipFill>
        <p:spPr>
          <a:xfrm>
            <a:off x="5848196" y="1710789"/>
            <a:ext cx="3224521" cy="1906975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430651" y="3617764"/>
            <a:ext cx="2049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Spectre en temps de vol</a:t>
            </a: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355" y="3943037"/>
            <a:ext cx="3043424" cy="2118393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6699124" y="6135687"/>
            <a:ext cx="2049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Mesures / simulations du flux de n 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91" y="1904023"/>
            <a:ext cx="2770194" cy="2077645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487329" y="6176337"/>
            <a:ext cx="2049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Cible Be + modérateur PE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10" y="46448"/>
            <a:ext cx="883547" cy="89247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058" y="44624"/>
            <a:ext cx="873472" cy="8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9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400" dirty="0"/>
              <a:t>Les sources </a:t>
            </a:r>
            <a:r>
              <a:rPr lang="en-US" sz="2400" dirty="0" err="1"/>
              <a:t>compactes</a:t>
            </a:r>
            <a:r>
              <a:rPr lang="en-US" sz="2400" dirty="0"/>
              <a:t> de neutrons</a:t>
            </a:r>
            <a:br>
              <a:rPr lang="en-US" sz="2400" dirty="0"/>
            </a:br>
            <a:r>
              <a:rPr lang="en-US" sz="2400" dirty="0"/>
              <a:t>(CANS)</a:t>
            </a:r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B9B6D-867A-40B8-ACB0-35CC9F272C9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8" name="Image 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7864" y="991468"/>
            <a:ext cx="5455285" cy="3752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853287" y="4831143"/>
            <a:ext cx="312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Flux </a:t>
            </a:r>
            <a:r>
              <a:rPr lang="fr-FR" sz="1200" i="1" u="sng" dirty="0"/>
              <a:t>primaire</a:t>
            </a:r>
            <a:r>
              <a:rPr lang="fr-FR" sz="1200" i="1" dirty="0"/>
              <a:t> de neutrons </a:t>
            </a:r>
            <a:r>
              <a:rPr lang="fr-FR" sz="1200" i="1" u="sng" dirty="0"/>
              <a:t>par mA</a:t>
            </a:r>
            <a:r>
              <a:rPr lang="fr-FR" sz="1200" i="1" dirty="0"/>
              <a:t> en fonction de l’énergie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1520" y="4756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Deux exemples dans cet exposé: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51376" y="5298508"/>
            <a:ext cx="3057247" cy="13542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SARAF</a:t>
            </a:r>
            <a:r>
              <a:rPr lang="fr-FR" dirty="0"/>
              <a:t> (Israël)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Deutons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5 mA, 40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Cible Lithium liquide 200 kW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1111" y="5292808"/>
            <a:ext cx="2826415" cy="13542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Projet SONATE </a:t>
            </a:r>
            <a:r>
              <a:rPr lang="fr-FR" dirty="0"/>
              <a:t>(France)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60 - 100 mA, 20 - 30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Cycle utile ~4%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Cible Be 50 – 80 kW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1520" y="1340768"/>
            <a:ext cx="2776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Accélérateurs de </a:t>
            </a:r>
            <a:r>
              <a:rPr lang="fr-FR" dirty="0">
                <a:solidFill>
                  <a:srgbClr val="00B050"/>
                </a:solidFill>
              </a:rPr>
              <a:t>protons</a:t>
            </a:r>
            <a:r>
              <a:rPr lang="fr-FR" dirty="0"/>
              <a:t> ou </a:t>
            </a:r>
            <a:r>
              <a:rPr lang="fr-FR" dirty="0">
                <a:solidFill>
                  <a:srgbClr val="00B050"/>
                </a:solidFill>
              </a:rPr>
              <a:t>deutons</a:t>
            </a:r>
          </a:p>
          <a:p>
            <a:endParaRPr lang="fr-FR" dirty="0"/>
          </a:p>
          <a:p>
            <a:r>
              <a:rPr lang="fr-FR" dirty="0"/>
              <a:t>Energie </a:t>
            </a:r>
            <a:r>
              <a:rPr lang="fr-FR" dirty="0" err="1">
                <a:solidFill>
                  <a:schemeClr val="tx2"/>
                </a:solidFill>
              </a:rPr>
              <a:t>qques</a:t>
            </a:r>
            <a:r>
              <a:rPr lang="fr-FR" dirty="0">
                <a:solidFill>
                  <a:schemeClr val="tx2"/>
                </a:solidFill>
              </a:rPr>
              <a:t> MeV </a:t>
            </a:r>
            <a:r>
              <a:rPr lang="fr-FR" dirty="0"/>
              <a:t>(BNCT)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chemeClr val="tx2"/>
                </a:solidFill>
                <a:sym typeface="Wingdings" panose="05000000000000000000" pitchFamily="2" charset="2"/>
              </a:rPr>
              <a:t>70 MeV </a:t>
            </a:r>
            <a:r>
              <a:rPr lang="fr-FR" dirty="0">
                <a:sym typeface="Wingdings" panose="05000000000000000000" pitchFamily="2" charset="2"/>
              </a:rPr>
              <a:t>(projet HBS allemand)</a:t>
            </a:r>
          </a:p>
          <a:p>
            <a:endParaRPr lang="fr-FR" dirty="0"/>
          </a:p>
          <a:p>
            <a:r>
              <a:rPr lang="fr-FR" dirty="0"/>
              <a:t>Faisceau </a:t>
            </a:r>
            <a:r>
              <a:rPr lang="fr-FR" dirty="0">
                <a:solidFill>
                  <a:srgbClr val="0070C0"/>
                </a:solidFill>
              </a:rPr>
              <a:t>continu</a:t>
            </a:r>
            <a:r>
              <a:rPr lang="fr-FR" dirty="0"/>
              <a:t> (BNCT, imagerie,…) ou </a:t>
            </a:r>
            <a:r>
              <a:rPr lang="fr-FR" dirty="0">
                <a:solidFill>
                  <a:srgbClr val="0070C0"/>
                </a:solidFill>
              </a:rPr>
              <a:t>pulsé</a:t>
            </a:r>
            <a:r>
              <a:rPr lang="fr-FR" dirty="0"/>
              <a:t> (diffusion neutronique,…)</a:t>
            </a:r>
          </a:p>
        </p:txBody>
      </p:sp>
    </p:spTree>
    <p:extLst>
      <p:ext uri="{BB962C8B-B14F-4D97-AF65-F5344CB8AC3E}">
        <p14:creationId xmlns:p14="http://schemas.microsoft.com/office/powerpoint/2010/main" val="203990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5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852936"/>
            <a:ext cx="3384376" cy="13010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2382E8-69C5-4D82-8C09-A005F384B809}"/>
              </a:ext>
            </a:extLst>
          </p:cNvPr>
          <p:cNvSpPr txBox="1"/>
          <p:nvPr/>
        </p:nvSpPr>
        <p:spPr>
          <a:xfrm>
            <a:off x="2235399" y="4797152"/>
            <a:ext cx="467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Soreq</a:t>
            </a:r>
            <a:r>
              <a:rPr lang="en-US" dirty="0"/>
              <a:t> Applied Research Accelerator Facility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569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Group 89"/>
          <p:cNvGraphicFramePr>
            <a:graphicFrameLocks noGrp="1"/>
          </p:cNvGraphicFramePr>
          <p:nvPr/>
        </p:nvGraphicFramePr>
        <p:xfrm>
          <a:off x="119328" y="2979172"/>
          <a:ext cx="5410199" cy="1585030"/>
        </p:xfrm>
        <a:graphic>
          <a:graphicData uri="http://schemas.openxmlformats.org/drawingml/2006/table">
            <a:tbl>
              <a:tblPr/>
              <a:tblGrid>
                <a:gridCol w="1582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3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</a:p>
                  </a:txBody>
                  <a:tcPr marL="68580" marR="68580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Comment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Ion Species</a:t>
                      </a:r>
                    </a:p>
                  </a:txBody>
                  <a:tcPr marL="68580" marR="68580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Protons/Deuterons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M/q ≤ 2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Range</a:t>
                      </a:r>
                    </a:p>
                  </a:txBody>
                  <a:tcPr marL="68580" marR="68580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– 40 MeV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Variable energy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Current Range</a:t>
                      </a:r>
                    </a:p>
                  </a:txBody>
                  <a:tcPr marL="68580" marR="68580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0.04 – 5 mA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CW (and pulsed)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Maintenance</a:t>
                      </a:r>
                    </a:p>
                  </a:txBody>
                  <a:tcPr marL="68580" marR="68580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Hands-On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Very low beam loss</a:t>
                      </a:r>
                    </a:p>
                  </a:txBody>
                  <a:tcPr marL="68580" marR="6858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0" y="3888353"/>
            <a:ext cx="9051957" cy="2501020"/>
            <a:chOff x="122720" y="1583672"/>
            <a:chExt cx="12069276" cy="333469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149701">
              <a:off x="7365025" y="2280508"/>
              <a:ext cx="4768159" cy="160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122720" y="3004017"/>
              <a:ext cx="7416262" cy="1841375"/>
              <a:chOff x="-737222" y="1775638"/>
              <a:chExt cx="12783910" cy="3174100"/>
            </a:xfrm>
          </p:grpSpPr>
          <p:pic>
            <p:nvPicPr>
              <p:cNvPr id="18" name="Image 2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24223" y="1775638"/>
                <a:ext cx="9622465" cy="2743200"/>
              </a:xfrm>
              <a:prstGeom prst="rect">
                <a:avLst/>
              </a:prstGeom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21061887">
                <a:off x="-737222" y="3637278"/>
                <a:ext cx="3446079" cy="1312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TextBox 19"/>
            <p:cNvSpPr txBox="1">
              <a:spLocks noChangeAspect="1"/>
            </p:cNvSpPr>
            <p:nvPr/>
          </p:nvSpPr>
          <p:spPr>
            <a:xfrm>
              <a:off x="9289311" y="1583672"/>
              <a:ext cx="2902679" cy="4103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[3] radiation and isotopes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TextBox 20"/>
            <p:cNvSpPr txBox="1">
              <a:spLocks noChangeAspect="1"/>
            </p:cNvSpPr>
            <p:nvPr/>
          </p:nvSpPr>
          <p:spPr>
            <a:xfrm>
              <a:off x="4085120" y="4507996"/>
              <a:ext cx="2014459" cy="4103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262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1) fast particles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rgbClr val="2262A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/>
            <p:cNvSpPr txBox="1">
              <a:spLocks noChangeAspect="1"/>
            </p:cNvSpPr>
            <p:nvPr/>
          </p:nvSpPr>
          <p:spPr>
            <a:xfrm>
              <a:off x="10194527" y="3821641"/>
              <a:ext cx="1997469" cy="4103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262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3) applications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rgbClr val="2262A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TextBox 22"/>
            <p:cNvSpPr txBox="1">
              <a:spLocks noChangeAspect="1"/>
            </p:cNvSpPr>
            <p:nvPr/>
          </p:nvSpPr>
          <p:spPr>
            <a:xfrm rot="21072537">
              <a:off x="2779180" y="2931904"/>
              <a:ext cx="3617563" cy="4103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[1] ~30 m long accelerator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8020753" y="2169113"/>
              <a:ext cx="1488233" cy="4103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[2] target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TextBox 25"/>
            <p:cNvSpPr txBox="1">
              <a:spLocks noChangeAspect="1"/>
            </p:cNvSpPr>
            <p:nvPr/>
          </p:nvSpPr>
          <p:spPr>
            <a:xfrm>
              <a:off x="8104995" y="4138666"/>
              <a:ext cx="2368632" cy="4103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262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2) nuclear reaction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rgbClr val="2262A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21121062">
            <a:off x="-65457" y="5355428"/>
            <a:ext cx="1752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operation since 2009</a:t>
            </a:r>
            <a:endParaRPr kumimoji="0" lang="he-IL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 rot="21120000">
            <a:off x="2569576" y="5782344"/>
            <a:ext cx="2518576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lattice under construction</a:t>
            </a: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 rot="20643437">
            <a:off x="5847176" y="3769255"/>
            <a:ext cx="17526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Planned for 2023</a:t>
            </a:r>
            <a:endParaRPr kumimoji="0" lang="he-IL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119328" y="1355122"/>
            <a:ext cx="8686800" cy="139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85000"/>
              <a:buFont typeface="Wingdings" pitchFamily="2" charset="2"/>
              <a:buChar char="v"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8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2262A2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enlarge the experimental nuclear science infrastructure and promote research in Israel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2262A2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develop and produce radioisotopes for bio-medical applications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2262A2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modernize the source of neutrons at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Soreq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extend neutron based research and applications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47" y="125260"/>
            <a:ext cx="9128053" cy="1125968"/>
          </a:xfrm>
        </p:spPr>
        <p:txBody>
          <a:bodyPr/>
          <a:lstStyle/>
          <a:p>
            <a:r>
              <a:rPr lang="en-US" sz="4000" dirty="0"/>
              <a:t>       SARAF</a:t>
            </a:r>
            <a:br>
              <a:rPr lang="en-US" sz="2400" dirty="0"/>
            </a:br>
            <a:r>
              <a:rPr lang="en-US" sz="2800" dirty="0"/>
              <a:t>The </a:t>
            </a:r>
            <a:r>
              <a:rPr lang="en-US" sz="2800" dirty="0" err="1"/>
              <a:t>Soreq</a:t>
            </a:r>
            <a:r>
              <a:rPr lang="en-US" sz="2800" dirty="0"/>
              <a:t> Applied Research Accelerator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5924" y="6301365"/>
            <a:ext cx="2935104" cy="37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Mardor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EPJA 2018</a:t>
            </a:r>
          </a:p>
        </p:txBody>
      </p:sp>
    </p:spTree>
    <p:extLst>
      <p:ext uri="{BB962C8B-B14F-4D97-AF65-F5344CB8AC3E}">
        <p14:creationId xmlns:p14="http://schemas.microsoft.com/office/powerpoint/2010/main" val="11816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fr-FR" sz="2400" dirty="0"/>
              <a:t>SARAF-LINAC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</a:t>
            </a:r>
            <a:fld id="{AEFB9B6D-867A-40B8-ACB0-35CC9F272C9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28" name="Espace réservé du numéro de diapositive 8"/>
          <p:cNvSpPr txBox="1">
            <a:spLocks/>
          </p:cNvSpPr>
          <p:nvPr/>
        </p:nvSpPr>
        <p:spPr>
          <a:xfrm>
            <a:off x="8025304" y="6487153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</a:t>
            </a:r>
            <a:fld id="{AEFB9B6D-867A-40B8-ACB0-35CC9F272C9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Image 2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" y="1193482"/>
            <a:ext cx="8129588" cy="3145096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61925" y="44005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SARAF-LINAC est un composant de SARAF, constitué de 4 sous-systèmes 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23875" y="4781550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ligne moyenne énergie (MBT)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571751" y="2324100"/>
            <a:ext cx="952500" cy="12763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23875" y="519112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L’accélérateur supra conducteur (SCL)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23875" y="55911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 diagnostics-faisceau (DIA)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23875" y="6000750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contrôle-commande (CCD)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467101" y="2305050"/>
            <a:ext cx="3952874" cy="12763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2495551" y="2124074"/>
            <a:ext cx="4924424" cy="3714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4343400" y="2774950"/>
            <a:ext cx="76200" cy="101600"/>
            <a:chOff x="1428750" y="2705100"/>
            <a:chExt cx="158750" cy="82550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1428750" y="2705100"/>
              <a:ext cx="15875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1428750" y="2787650"/>
              <a:ext cx="15875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5276850" y="2774950"/>
            <a:ext cx="76200" cy="101600"/>
            <a:chOff x="1428750" y="2705100"/>
            <a:chExt cx="158750" cy="82550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1428750" y="2705100"/>
              <a:ext cx="15875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1428750" y="2787650"/>
              <a:ext cx="15875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6280150" y="2774950"/>
            <a:ext cx="76200" cy="101600"/>
            <a:chOff x="1428750" y="2705100"/>
            <a:chExt cx="158750" cy="82550"/>
          </a:xfrm>
        </p:grpSpPr>
        <p:cxnSp>
          <p:nvCxnSpPr>
            <p:cNvPr id="36" name="Connecteur droit 35"/>
            <p:cNvCxnSpPr/>
            <p:nvPr/>
          </p:nvCxnSpPr>
          <p:spPr>
            <a:xfrm>
              <a:off x="1428750" y="2705100"/>
              <a:ext cx="15875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1428750" y="2787650"/>
              <a:ext cx="15875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7285990" y="2774950"/>
            <a:ext cx="76200" cy="101600"/>
            <a:chOff x="1428750" y="2705100"/>
            <a:chExt cx="158750" cy="82550"/>
          </a:xfrm>
        </p:grpSpPr>
        <p:cxnSp>
          <p:nvCxnSpPr>
            <p:cNvPr id="39" name="Connecteur droit 38"/>
            <p:cNvCxnSpPr/>
            <p:nvPr/>
          </p:nvCxnSpPr>
          <p:spPr>
            <a:xfrm>
              <a:off x="1428750" y="2705100"/>
              <a:ext cx="15875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1428750" y="2787650"/>
              <a:ext cx="15875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Pichoff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Roscoff19 | 4 October 2019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33400" y="2400300"/>
            <a:ext cx="2038350" cy="752475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590676" y="2247901"/>
            <a:ext cx="53340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LCS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9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819" y="2712572"/>
            <a:ext cx="67062" cy="249958"/>
          </a:xfrm>
          <a:prstGeom prst="rect">
            <a:avLst/>
          </a:prstGeom>
        </p:spPr>
      </p:pic>
      <p:sp>
        <p:nvSpPr>
          <p:cNvPr id="31" name="Ellipse 30"/>
          <p:cNvSpPr/>
          <p:nvPr/>
        </p:nvSpPr>
        <p:spPr>
          <a:xfrm>
            <a:off x="2533651" y="2743199"/>
            <a:ext cx="4924424" cy="1619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249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 animBg="1"/>
      <p:bldP spid="25" grpId="0"/>
      <p:bldP spid="26" grpId="0"/>
      <p:bldP spid="29" grpId="0"/>
      <p:bldP spid="30" grpId="0" animBg="1"/>
      <p:bldP spid="4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 err="1"/>
              <a:t>Dynamique</a:t>
            </a:r>
            <a:r>
              <a:rPr lang="en-US" sz="2400" dirty="0"/>
              <a:t> et </a:t>
            </a:r>
            <a:r>
              <a:rPr lang="en-US" sz="2400" dirty="0" err="1"/>
              <a:t>pertes</a:t>
            </a:r>
            <a:r>
              <a:rPr lang="en-US" sz="2400" dirty="0"/>
              <a:t> </a:t>
            </a:r>
            <a:r>
              <a:rPr lang="en-US" sz="2400" dirty="0" err="1"/>
              <a:t>faisceau</a:t>
            </a:r>
            <a:endParaRPr lang="en-US" sz="2400" dirty="0"/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98" name="Espace réservé du numéro de diapositive 8"/>
          <p:cNvSpPr txBox="1">
            <a:spLocks/>
          </p:cNvSpPr>
          <p:nvPr/>
        </p:nvSpPr>
        <p:spPr>
          <a:xfrm>
            <a:off x="8025304" y="649287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3</a:t>
            </a:r>
          </a:p>
        </p:txBody>
      </p:sp>
      <p:sp>
        <p:nvSpPr>
          <p:cNvPr id="4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Pichoff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Roscoff19 | 4 October 2019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668" y="2876310"/>
            <a:ext cx="3837247" cy="19106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413" y="958801"/>
            <a:ext cx="3821502" cy="19027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5" y="980729"/>
            <a:ext cx="2892075" cy="22980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6" y="4388674"/>
            <a:ext cx="2981971" cy="236944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511" y="4602761"/>
            <a:ext cx="4457410" cy="2245754"/>
          </a:xfrm>
          <a:prstGeom prst="rect">
            <a:avLst/>
          </a:prstGeom>
        </p:spPr>
      </p:pic>
      <p:cxnSp>
        <p:nvCxnSpPr>
          <p:cNvPr id="8" name="Connecteur droit avec flèche 7"/>
          <p:cNvCxnSpPr>
            <a:stCxn id="11" idx="2"/>
          </p:cNvCxnSpPr>
          <p:nvPr/>
        </p:nvCxnSpPr>
        <p:spPr>
          <a:xfrm>
            <a:off x="3425660" y="4543480"/>
            <a:ext cx="1448265" cy="82215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225652" y="3343151"/>
            <a:ext cx="2400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 @ &lt; 5 MeV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 @ &lt; 10 MeV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   @ &lt; 20 MeV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   @ &gt; 20 MeV</a:t>
            </a:r>
          </a:p>
        </p:txBody>
      </p:sp>
    </p:spTree>
    <p:extLst>
      <p:ext uri="{BB962C8B-B14F-4D97-AF65-F5344CB8AC3E}">
        <p14:creationId xmlns:p14="http://schemas.microsoft.com/office/powerpoint/2010/main" val="22037360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5279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/>
              <a:t>SARAF-LINAC Master schedule</a:t>
            </a:r>
          </a:p>
        </p:txBody>
      </p:sp>
      <p:pic>
        <p:nvPicPr>
          <p:cNvPr id="2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6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grpSp>
        <p:nvGrpSpPr>
          <p:cNvPr id="2" name="Groupe 1"/>
          <p:cNvGrpSpPr/>
          <p:nvPr/>
        </p:nvGrpSpPr>
        <p:grpSpPr>
          <a:xfrm>
            <a:off x="5827066" y="1442825"/>
            <a:ext cx="1445985" cy="3457411"/>
            <a:chOff x="3885013" y="1679130"/>
            <a:chExt cx="1445985" cy="3457411"/>
          </a:xfrm>
        </p:grpSpPr>
        <p:sp>
          <p:nvSpPr>
            <p:cNvPr id="53" name="ZoneTexte 52"/>
            <p:cNvSpPr txBox="1"/>
            <p:nvPr/>
          </p:nvSpPr>
          <p:spPr>
            <a:xfrm>
              <a:off x="3885013" y="4767209"/>
              <a:ext cx="1445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Aujourd’hui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1" name="Connecteur droit 90"/>
            <p:cNvCxnSpPr/>
            <p:nvPr/>
          </p:nvCxnSpPr>
          <p:spPr>
            <a:xfrm>
              <a:off x="4561183" y="1679130"/>
              <a:ext cx="0" cy="3164441"/>
            </a:xfrm>
            <a:prstGeom prst="line">
              <a:avLst/>
            </a:prstGeom>
            <a:ln>
              <a:solidFill>
                <a:srgbClr val="00009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ZoneTexte 37"/>
          <p:cNvSpPr txBox="1"/>
          <p:nvPr/>
        </p:nvSpPr>
        <p:spPr>
          <a:xfrm>
            <a:off x="468923" y="4846658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8 ans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Espace réservé du numéro de diapositive 8"/>
          <p:cNvSpPr txBox="1">
            <a:spLocks/>
          </p:cNvSpPr>
          <p:nvPr/>
        </p:nvSpPr>
        <p:spPr>
          <a:xfrm>
            <a:off x="8025304" y="649287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PAGE 3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468923" y="5265758"/>
            <a:ext cx="300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160 h.an (~20 h.an/an)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316523" y="4427558"/>
            <a:ext cx="196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Chiffres clefs 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88" t="60908" r="20250"/>
          <a:stretch/>
        </p:blipFill>
        <p:spPr bwMode="auto">
          <a:xfrm>
            <a:off x="5726510" y="2417360"/>
            <a:ext cx="3304279" cy="76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50" b="78857"/>
          <a:stretch/>
        </p:blipFill>
        <p:spPr bwMode="auto">
          <a:xfrm>
            <a:off x="15077" y="1218580"/>
            <a:ext cx="8914164" cy="41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0706" r="40039"/>
          <a:stretch/>
        </p:blipFill>
        <p:spPr bwMode="auto">
          <a:xfrm>
            <a:off x="15076" y="1626108"/>
            <a:ext cx="6702157" cy="156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06" t="21470" r="20250" b="38765"/>
          <a:stretch/>
        </p:blipFill>
        <p:spPr bwMode="auto">
          <a:xfrm>
            <a:off x="6612370" y="1643418"/>
            <a:ext cx="2398620" cy="78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5" t="89106" r="72866" b="4699"/>
          <a:stretch/>
        </p:blipFill>
        <p:spPr bwMode="auto">
          <a:xfrm>
            <a:off x="836023" y="2467246"/>
            <a:ext cx="2055223" cy="13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5" t="89106" r="72866" b="4699"/>
          <a:stretch/>
        </p:blipFill>
        <p:spPr bwMode="auto">
          <a:xfrm>
            <a:off x="836023" y="2632708"/>
            <a:ext cx="2055223" cy="13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5" t="89106" r="72866" b="4699"/>
          <a:stretch/>
        </p:blipFill>
        <p:spPr bwMode="auto">
          <a:xfrm>
            <a:off x="836023" y="2806880"/>
            <a:ext cx="2055223" cy="13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5" t="89106" r="72866" b="4699"/>
          <a:stretch/>
        </p:blipFill>
        <p:spPr bwMode="auto">
          <a:xfrm>
            <a:off x="836023" y="2963635"/>
            <a:ext cx="2055223" cy="13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ZoneTexte 108"/>
          <p:cNvSpPr txBox="1"/>
          <p:nvPr/>
        </p:nvSpPr>
        <p:spPr>
          <a:xfrm>
            <a:off x="836024" y="2388870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MEBT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836024" y="2563042"/>
            <a:ext cx="4523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CM1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836024" y="2728504"/>
            <a:ext cx="5277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LINAC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836024" y="2893967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Post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commissioning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058270" y="1502372"/>
            <a:ext cx="1119116" cy="188339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085563" y="1502372"/>
            <a:ext cx="2531813" cy="2340000"/>
          </a:xfrm>
          <a:prstGeom prst="rect">
            <a:avLst/>
          </a:prstGeom>
          <a:solidFill>
            <a:schemeClr val="accent2">
              <a:alpha val="25098"/>
            </a:schemeClr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4304870" y="1475077"/>
            <a:ext cx="2412363" cy="2700000"/>
          </a:xfrm>
          <a:prstGeom prst="rect">
            <a:avLst/>
          </a:prstGeom>
          <a:solidFill>
            <a:srgbClr val="00B050">
              <a:alpha val="25098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791199" y="1475077"/>
            <a:ext cx="2551611" cy="306000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048501" y="1475077"/>
            <a:ext cx="1838324" cy="3420000"/>
          </a:xfrm>
          <a:prstGeom prst="rect">
            <a:avLst/>
          </a:prstGeom>
          <a:solidFill>
            <a:srgbClr val="FFFF00">
              <a:alpha val="24706"/>
            </a:srgbClr>
          </a:solidFill>
          <a:ln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3044626" y="3494945"/>
            <a:ext cx="182614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0872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Detailed studies</a:t>
            </a:r>
          </a:p>
        </p:txBody>
      </p:sp>
      <p:sp>
        <p:nvSpPr>
          <p:cNvPr id="120" name="ZoneTexte 119"/>
          <p:cNvSpPr txBox="1"/>
          <p:nvPr/>
        </p:nvSpPr>
        <p:spPr>
          <a:xfrm>
            <a:off x="4267015" y="3877083"/>
            <a:ext cx="128753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Prototypes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5714815" y="421045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Series</a:t>
            </a:r>
          </a:p>
        </p:txBody>
      </p:sp>
      <p:sp>
        <p:nvSpPr>
          <p:cNvPr id="131" name="ZoneTexte 130"/>
          <p:cNvSpPr txBox="1"/>
          <p:nvPr/>
        </p:nvSpPr>
        <p:spPr>
          <a:xfrm>
            <a:off x="7019740" y="456288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0872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Commissioning</a:t>
            </a:r>
          </a:p>
        </p:txBody>
      </p:sp>
      <p:sp>
        <p:nvSpPr>
          <p:cNvPr id="34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Pichoff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Roscoff19 | 4 October 2019</a:t>
            </a:r>
          </a:p>
        </p:txBody>
      </p:sp>
    </p:spTree>
    <p:extLst>
      <p:ext uri="{BB962C8B-B14F-4D97-AF65-F5344CB8AC3E}">
        <p14:creationId xmlns:p14="http://schemas.microsoft.com/office/powerpoint/2010/main" val="286898107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EA V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CEA V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2_שורק חדש">
  <a:themeElements>
    <a:clrScheme name="כחול ממג">
      <a:dk1>
        <a:sysClr val="windowText" lastClr="000000"/>
      </a:dk1>
      <a:lt1>
        <a:sysClr val="window" lastClr="FFFFFF"/>
      </a:lt1>
      <a:dk2>
        <a:srgbClr val="2262A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שורק חדש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שורק חד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CEA VA</Template>
  <TotalTime>115308</TotalTime>
  <Words>1825</Words>
  <Application>Microsoft Office PowerPoint</Application>
  <PresentationFormat>Affichage à l'écran (4:3)</PresentationFormat>
  <Paragraphs>414</Paragraphs>
  <Slides>32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Arial</vt:lpstr>
      <vt:lpstr>Calibri</vt:lpstr>
      <vt:lpstr>Symbol</vt:lpstr>
      <vt:lpstr>Tahoma</vt:lpstr>
      <vt:lpstr>Wingdings</vt:lpstr>
      <vt:lpstr>CEA VA</vt:lpstr>
      <vt:lpstr>1_CEA VA</vt:lpstr>
      <vt:lpstr>12_שורק חדש</vt:lpstr>
      <vt:lpstr>Les sources compactes de neutrons: Accélérateurs et Cibles</vt:lpstr>
      <vt:lpstr>Des neutrons: pour quoi faire ? </vt:lpstr>
      <vt:lpstr>Où trouver des neutrons ? </vt:lpstr>
      <vt:lpstr>Les sources compactes de neutrons (CANS)</vt:lpstr>
      <vt:lpstr>Présentation PowerPoint</vt:lpstr>
      <vt:lpstr>       SARAF The Soreq Applied Research Accelerator Facility</vt:lpstr>
      <vt:lpstr>SARAF-LINAC</vt:lpstr>
      <vt:lpstr>Dynamique et pertes faisceau</vt:lpstr>
      <vt:lpstr>SARAF-LINAC Master schedule</vt:lpstr>
      <vt:lpstr>Bancs de tests SARAF</vt:lpstr>
      <vt:lpstr>MEBT</vt:lpstr>
      <vt:lpstr>CAvités</vt:lpstr>
      <vt:lpstr>Coupleurs/Tuners</vt:lpstr>
      <vt:lpstr>Solenoid packages</vt:lpstr>
      <vt:lpstr>Cryomodules</vt:lpstr>
      <vt:lpstr>Conclusion sur SARAF-LINAC</vt:lpstr>
      <vt:lpstr>Présentation PowerPoint</vt:lpstr>
      <vt:lpstr>Le projet sonate</vt:lpstr>
      <vt:lpstr>Montée en puissance IPHI</vt:lpstr>
      <vt:lpstr>2017: Le projet iphi - neutrons</vt:lpstr>
      <vt:lpstr>2018:  conception ensemble cmrB &gt; kW</vt:lpstr>
      <vt:lpstr>CIBLE + modérateur + blindage</vt:lpstr>
      <vt:lpstr>Fin 2018 – début 2019:  installation sur IPHI</vt:lpstr>
      <vt:lpstr>Résultats tests à 3 kW</vt:lpstr>
      <vt:lpstr>en cours: conception et réalisation cible 50 kW</vt:lpstr>
      <vt:lpstr>Résumé</vt:lpstr>
      <vt:lpstr>Merci</vt:lpstr>
      <vt:lpstr>Accélérateur pour sonate</vt:lpstr>
      <vt:lpstr>Où trouver des neutrons en Europe ? (pour la diffusion neutronique)</vt:lpstr>
      <vt:lpstr>Avantages des sources compactes</vt:lpstr>
      <vt:lpstr>SONATE: un projet ambitieux</vt:lpstr>
      <vt:lpstr>2016: Premiers tests sur IPHI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BM205129</dc:creator>
  <cp:lastModifiedBy>Jerome_CEA</cp:lastModifiedBy>
  <cp:revision>1761</cp:revision>
  <cp:lastPrinted>2014-06-13T06:34:45Z</cp:lastPrinted>
  <dcterms:created xsi:type="dcterms:W3CDTF">2012-10-30T13:30:24Z</dcterms:created>
  <dcterms:modified xsi:type="dcterms:W3CDTF">2019-10-03T14:12:05Z</dcterms:modified>
</cp:coreProperties>
</file>