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6" r:id="rId2"/>
    <p:sldMasterId id="2147483712" r:id="rId3"/>
  </p:sldMasterIdLst>
  <p:notesMasterIdLst>
    <p:notesMasterId r:id="rId28"/>
  </p:notesMasterIdLst>
  <p:sldIdLst>
    <p:sldId id="256" r:id="rId4"/>
    <p:sldId id="257" r:id="rId5"/>
    <p:sldId id="299" r:id="rId6"/>
    <p:sldId id="282" r:id="rId7"/>
    <p:sldId id="283" r:id="rId8"/>
    <p:sldId id="260" r:id="rId9"/>
    <p:sldId id="261" r:id="rId10"/>
    <p:sldId id="268" r:id="rId11"/>
    <p:sldId id="300" r:id="rId12"/>
    <p:sldId id="267" r:id="rId13"/>
    <p:sldId id="286" r:id="rId14"/>
    <p:sldId id="301" r:id="rId15"/>
    <p:sldId id="274" r:id="rId16"/>
    <p:sldId id="275" r:id="rId17"/>
    <p:sldId id="276" r:id="rId18"/>
    <p:sldId id="277" r:id="rId19"/>
    <p:sldId id="278" r:id="rId20"/>
    <p:sldId id="284" r:id="rId21"/>
    <p:sldId id="287" r:id="rId22"/>
    <p:sldId id="289" r:id="rId23"/>
    <p:sldId id="288" r:id="rId24"/>
    <p:sldId id="290" r:id="rId25"/>
    <p:sldId id="291" r:id="rId26"/>
    <p:sldId id="258" r:id="rId27"/>
  </p:sldIdLst>
  <p:sldSz cx="9144000" cy="6858000" type="screen4x3"/>
  <p:notesSz cx="6858000" cy="9144000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0382A"/>
    <a:srgbClr val="0FA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0" autoAdjust="0"/>
    <p:restoredTop sz="94660"/>
  </p:normalViewPr>
  <p:slideViewPr>
    <p:cSldViewPr>
      <p:cViewPr varScale="1">
        <p:scale>
          <a:sx n="109" d="100"/>
          <a:sy n="109" d="100"/>
        </p:scale>
        <p:origin x="130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C4393-E579-41E6-9C97-5C21DF3CD11B}" type="datetimeFigureOut">
              <a:rPr lang="fr-FR" smtClean="0"/>
              <a:t>03/10/2019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81B0C-E509-469F-9E26-EB84D00B6F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79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4777" y="6158143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81682201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98242" y="135808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CE83B8F1-3CFD-4C6F-B77B-684EE09D6F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43696" y="135808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2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/>
        </p:nvCxnSpPr>
        <p:spPr>
          <a:xfrm flipH="1">
            <a:off x="914402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23927" y="135808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/>
        </p:nvCxnSpPr>
        <p:spPr>
          <a:xfrm flipH="1">
            <a:off x="4643696" y="233280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6076C443-2E06-4281-8B05-53A67256EE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8242" y="2628159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AAFC24E1-75A5-4390-A26C-B3DE9FF20E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3696" y="2628159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67AD350B-6F89-4863-9328-41F1D93BBC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227" y="262816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B1C8393-42C9-4E5B-B22A-7A1C80B3392B}"/>
              </a:ext>
            </a:extLst>
          </p:cNvPr>
          <p:cNvCxnSpPr/>
          <p:nvPr/>
        </p:nvCxnSpPr>
        <p:spPr>
          <a:xfrm flipH="1">
            <a:off x="914402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EADC8B10-F914-44B6-855C-77AEF500D4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23927" y="2634550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674119E-EE06-45F8-B404-7D969C8F47C0}"/>
              </a:ext>
            </a:extLst>
          </p:cNvPr>
          <p:cNvCxnSpPr/>
          <p:nvPr/>
        </p:nvCxnSpPr>
        <p:spPr>
          <a:xfrm flipH="1">
            <a:off x="4643696" y="3602884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2E8B88C5-9DD3-4342-8110-493B6A4046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8242" y="3878367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0" name="Espace réservé pour une image  4">
            <a:extLst>
              <a:ext uri="{FF2B5EF4-FFF2-40B4-BE49-F238E27FC236}">
                <a16:creationId xmlns:a16="http://schemas.microsoft.com/office/drawing/2014/main" id="{11DFD99F-CCC2-490B-9103-83A0C7B5BF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3696" y="3878367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05DF51F-34C2-49EC-92D0-D81C49BE61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1227" y="3878368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75A8DBD-F5B7-405E-B653-6D5F7E42EB8D}"/>
              </a:ext>
            </a:extLst>
          </p:cNvPr>
          <p:cNvCxnSpPr/>
          <p:nvPr/>
        </p:nvCxnSpPr>
        <p:spPr>
          <a:xfrm flipH="1">
            <a:off x="914402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A402FF8C-DB59-4608-B517-7FD5643141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23927" y="3866242"/>
            <a:ext cx="2359026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D552D8A-671C-4599-8FC0-D56624B966E2}"/>
              </a:ext>
            </a:extLst>
          </p:cNvPr>
          <p:cNvCxnSpPr/>
          <p:nvPr/>
        </p:nvCxnSpPr>
        <p:spPr>
          <a:xfrm flipH="1">
            <a:off x="4643696" y="4853092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979E6621-7EBD-4E8A-9D3F-98667422C62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8242" y="512857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4EB9FABD-311A-46B5-803C-4468714878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43696" y="5128574"/>
            <a:ext cx="1085850" cy="97472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B039882E-C7D2-4A10-8D17-525FEF96661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12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0312D7E-F5FE-4ADB-8526-4D9ED88C5C15}"/>
              </a:ext>
            </a:extLst>
          </p:cNvPr>
          <p:cNvCxnSpPr/>
          <p:nvPr/>
        </p:nvCxnSpPr>
        <p:spPr>
          <a:xfrm flipH="1">
            <a:off x="914402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6AD72B51-7D15-4502-B762-932C85FC89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23927" y="5128575"/>
            <a:ext cx="2359025" cy="8747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3D9F259-C0D9-40E4-B155-CD1D47C48F43}"/>
              </a:ext>
            </a:extLst>
          </p:cNvPr>
          <p:cNvCxnSpPr/>
          <p:nvPr/>
        </p:nvCxnSpPr>
        <p:spPr>
          <a:xfrm flipH="1">
            <a:off x="4643696" y="6103299"/>
            <a:ext cx="356969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88564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269974" y="2277417"/>
            <a:ext cx="4765976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991769" y="4403563"/>
            <a:ext cx="6848148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69974" y="3140287"/>
            <a:ext cx="4714240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pic>
        <p:nvPicPr>
          <p:cNvPr id="13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54937" y="3564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20653532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9144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</p:spTree>
    <p:extLst>
      <p:ext uri="{BB962C8B-B14F-4D97-AF65-F5344CB8AC3E}">
        <p14:creationId xmlns:p14="http://schemas.microsoft.com/office/powerpoint/2010/main" val="41049358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Roscoff 2013| Olivier TUSKE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</p:spPr>
        <p:txBody>
          <a:bodyPr/>
          <a:lstStyle/>
          <a:p>
            <a:fld id="{F2EBC9E4-6534-4D46-895D-F49484E70C10}" type="datetime1">
              <a:rPr lang="en-US" smtClean="0"/>
              <a:t>10/3/2019</a:t>
            </a:fld>
            <a:endParaRPr lang="en-US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86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2F98-B31B-4CC0-95EF-4D2E5002D490}" type="datetime1">
              <a:rPr lang="en-US" smtClean="0"/>
              <a:t>10/3/2019</a:t>
            </a:fld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8305800" y="6675084"/>
            <a:ext cx="685800" cy="153888"/>
          </a:xfrm>
        </p:spPr>
        <p:txBody>
          <a:bodyPr wrap="square"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10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>
            <a:lvl1pPr marL="0">
              <a:defRPr/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3C6E-0B0C-41F4-9AAB-6F9F0AF0F96F}" type="datetime1">
              <a:rPr lang="en-US" smtClean="0"/>
              <a:t>10/3/2019</a:t>
            </a:fld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Visuel</a:t>
            </a:r>
          </a:p>
        </p:txBody>
      </p:sp>
    </p:spTree>
    <p:extLst>
      <p:ext uri="{BB962C8B-B14F-4D97-AF65-F5344CB8AC3E}">
        <p14:creationId xmlns:p14="http://schemas.microsoft.com/office/powerpoint/2010/main" val="170988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012540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1489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10678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048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947151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00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5122334" y="1143001"/>
            <a:ext cx="2751138" cy="239369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4777" y="5469234"/>
            <a:ext cx="294201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36829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816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927061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4301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64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" name="Picture 1" descr="fondCE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066800" y="473604"/>
            <a:ext cx="3505200" cy="14380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14905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4" y="1630411"/>
            <a:ext cx="78867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121303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5" y="1067647"/>
            <a:ext cx="7924376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6445648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31444" y="1835212"/>
            <a:ext cx="1521946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52037" y="1835212"/>
            <a:ext cx="1478663" cy="119856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334674" y="1835151"/>
            <a:ext cx="1178590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328279" y="3298825"/>
            <a:ext cx="1184516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757364" y="3201989"/>
            <a:ext cx="146694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31763" y="3968619"/>
            <a:ext cx="1517650" cy="52718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31763" y="4673601"/>
            <a:ext cx="1517650" cy="60564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752037" y="3968619"/>
            <a:ext cx="1466850" cy="131062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319464" y="4619627"/>
            <a:ext cx="1193800" cy="65961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5864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2000" tIns="0" rIns="72000" bIns="0">
            <a:spAutoFit/>
          </a:bodyPr>
          <a:lstStyle>
            <a:lvl1pPr>
              <a:defRPr lang="fr-FR" smtClean="0"/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9144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/>
        </p:nvSpPr>
        <p:spPr>
          <a:xfrm>
            <a:off x="4572000" y="2824702"/>
            <a:ext cx="3700463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1763" y="1835150"/>
            <a:ext cx="4381500" cy="359029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26363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4777" y="6158142"/>
            <a:ext cx="778233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4"/>
            <a:ext cx="1604435" cy="1800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738142" y="617538"/>
            <a:ext cx="3987800" cy="124414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80319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107440" y="196178"/>
            <a:ext cx="82296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088923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50310" y="6670942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 lang="en-US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fld id="{B6F15528-21DE-4FAA-801E-634DDDAF4B2B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1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Roscoff 04/10/2019</a:t>
            </a:r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61466" y="6658217"/>
            <a:ext cx="88278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 smtClean="0">
                <a:latin typeface="Calibri" panose="020F0502020204030204" pitchFamily="34" charset="0"/>
              </a:rPr>
              <a:t>Tuske Olivier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14" name="Picture 7" descr="logo_LEDA_tr"/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19585"/>
          <a:stretch/>
        </p:blipFill>
        <p:spPr bwMode="auto">
          <a:xfrm>
            <a:off x="8086261" y="-54011"/>
            <a:ext cx="1057739" cy="87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55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 octobre 2019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63320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iming>
    <p:tnLst>
      <p:par>
        <p:cTn id="1" dur="indefinite" restart="never" nodeType="tmRoot"/>
      </p:par>
    </p:tnLst>
  </p:timing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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293436"/>
            <a:ext cx="78867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7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3526" y="6627317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8466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67891" y="6665909"/>
            <a:ext cx="627944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1" y="196179"/>
            <a:ext cx="4395374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6593653" y="6666681"/>
            <a:ext cx="1583653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3 octobre 2019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2" y="6635131"/>
            <a:ext cx="4132448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61466" y="6658217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20305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-dsmvalo.cea.fr/Groups/bd12360/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png"/><Relationship Id="rId4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0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843277" y="4185362"/>
            <a:ext cx="6572852" cy="1032808"/>
          </a:xfrm>
        </p:spPr>
        <p:txBody>
          <a:bodyPr/>
          <a:lstStyle/>
          <a:p>
            <a:r>
              <a:rPr lang="fr-FR" sz="2800" dirty="0" smtClean="0"/>
              <a:t>Innovation dans les sources d’ions</a:t>
            </a:r>
          </a:p>
          <a:p>
            <a:r>
              <a:rPr lang="fr-FR" sz="2800" dirty="0" smtClean="0"/>
              <a:t>Le concept ALISES</a:t>
            </a:r>
            <a:endParaRPr lang="fr-FR" sz="28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843276" y="5122102"/>
            <a:ext cx="3804923" cy="309021"/>
          </a:xfrm>
        </p:spPr>
        <p:txBody>
          <a:bodyPr/>
          <a:lstStyle/>
          <a:p>
            <a:r>
              <a:rPr lang="fr-FR" dirty="0" smtClean="0"/>
              <a:t>Tuske Olivier 	</a:t>
            </a:r>
            <a:r>
              <a:rPr lang="fr-FR" dirty="0" smtClean="0"/>
              <a:t>/ olivier.tuske@cea.fr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/>
          </p:nvPr>
        </p:nvSpPr>
        <p:spPr>
          <a:xfrm>
            <a:off x="834776" y="5469234"/>
            <a:ext cx="3432423" cy="378270"/>
          </a:xfrm>
        </p:spPr>
        <p:txBody>
          <a:bodyPr/>
          <a:lstStyle/>
          <a:p>
            <a:r>
              <a:rPr lang="fr-FR" dirty="0" smtClean="0"/>
              <a:t>Roscoff 4 octobre 2019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8524955" y="6541368"/>
            <a:ext cx="628650" cy="30638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3225" b="3225"/>
          <a:stretch/>
        </p:blipFill>
        <p:spPr>
          <a:xfrm rot="10800000">
            <a:off x="3055125" y="76200"/>
            <a:ext cx="5784155" cy="3111633"/>
          </a:xfrm>
          <a:prstGeom prst="rect">
            <a:avLst/>
          </a:prstGeom>
        </p:spPr>
      </p:pic>
      <p:pic>
        <p:nvPicPr>
          <p:cNvPr id="11266" name="Picture 2" descr="http://accelerateurs.sfpnet.fr/wp-content/uploads/2019/03/affiche_V5_Roscoff_2019_resized-1024x7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2737338" cy="19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injecteur pour accélérateur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2" descr="D:\POSTER CONFERENCE\2011-07 leda\ensemble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70079"/>
            <a:ext cx="6740509" cy="43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 rot="20436337">
            <a:off x="2729253" y="2883932"/>
            <a:ext cx="1022001" cy="174328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791200" y="990600"/>
            <a:ext cx="14478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Entrée RFQ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172200" y="1436132"/>
            <a:ext cx="0" cy="10207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512582" y="1094601"/>
            <a:ext cx="1193468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sz="1800" dirty="0"/>
              <a:t>Point Zéro </a:t>
            </a:r>
          </a:p>
          <a:p>
            <a:pPr algn="ctr"/>
            <a:r>
              <a:rPr lang="fr-FR" sz="1800" dirty="0"/>
              <a:t>extraction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893582" y="1740932"/>
            <a:ext cx="0" cy="10207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962400" y="1306354"/>
            <a:ext cx="16764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SOLENOIDES</a:t>
            </a:r>
          </a:p>
        </p:txBody>
      </p:sp>
      <p:cxnSp>
        <p:nvCxnSpPr>
          <p:cNvPr id="14" name="Connecteur droit avec flèche 13"/>
          <p:cNvCxnSpPr>
            <a:stCxn id="13" idx="2"/>
          </p:cNvCxnSpPr>
          <p:nvPr/>
        </p:nvCxnSpPr>
        <p:spPr>
          <a:xfrm flipH="1">
            <a:off x="4191000" y="1675686"/>
            <a:ext cx="609600" cy="13606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3" idx="2"/>
          </p:cNvCxnSpPr>
          <p:nvPr/>
        </p:nvCxnSpPr>
        <p:spPr>
          <a:xfrm>
            <a:off x="4800600" y="1675686"/>
            <a:ext cx="838200" cy="1513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4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2752"/>
            <a:ext cx="7529264" cy="908720"/>
          </a:xfrm>
        </p:spPr>
        <p:txBody>
          <a:bodyPr/>
          <a:lstStyle/>
          <a:p>
            <a:r>
              <a:rPr lang="fr-FR" dirty="0"/>
              <a:t>ALISES</a:t>
            </a:r>
            <a:br>
              <a:rPr lang="fr-FR" dirty="0"/>
            </a:br>
            <a:r>
              <a:rPr lang="fr-FR" dirty="0"/>
              <a:t>Advanced light ion source extraction system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reeform: Shape 19">
            <a:extLst>
              <a:ext uri="{FF2B5EF4-FFF2-40B4-BE49-F238E27FC236}">
                <a16:creationId xmlns:a16="http://schemas.microsoft.com/office/drawing/2014/main" id="{533B5C34-64D4-40F4-813A-099A863A3F53}"/>
              </a:ext>
            </a:extLst>
          </p:cNvPr>
          <p:cNvSpPr/>
          <p:nvPr/>
        </p:nvSpPr>
        <p:spPr>
          <a:xfrm>
            <a:off x="-2931" y="3200400"/>
            <a:ext cx="6708531" cy="3657600"/>
          </a:xfrm>
          <a:custGeom>
            <a:avLst/>
            <a:gdLst>
              <a:gd name="connsiteX0" fmla="*/ 1095397 w 9150699"/>
              <a:gd name="connsiteY0" fmla="*/ 4979247 h 5297286"/>
              <a:gd name="connsiteX1" fmla="*/ 1073093 w 9150699"/>
              <a:gd name="connsiteY1" fmla="*/ 4985558 h 5297286"/>
              <a:gd name="connsiteX2" fmla="*/ 931693 w 9150699"/>
              <a:gd name="connsiteY2" fmla="*/ 5097382 h 5297286"/>
              <a:gd name="connsiteX3" fmla="*/ 926402 w 9150699"/>
              <a:gd name="connsiteY3" fmla="*/ 5140172 h 5297286"/>
              <a:gd name="connsiteX4" fmla="*/ 950450 w 9150699"/>
              <a:gd name="connsiteY4" fmla="*/ 5151582 h 5297286"/>
              <a:gd name="connsiteX5" fmla="*/ 969207 w 9150699"/>
              <a:gd name="connsiteY5" fmla="*/ 5145021 h 5297286"/>
              <a:gd name="connsiteX6" fmla="*/ 1110608 w 9150699"/>
              <a:gd name="connsiteY6" fmla="*/ 5032912 h 5297286"/>
              <a:gd name="connsiteX7" fmla="*/ 1115898 w 9150699"/>
              <a:gd name="connsiteY7" fmla="*/ 4990693 h 5297286"/>
              <a:gd name="connsiteX8" fmla="*/ 1095397 w 9150699"/>
              <a:gd name="connsiteY8" fmla="*/ 4979247 h 5297286"/>
              <a:gd name="connsiteX9" fmla="*/ 1378679 w 9150699"/>
              <a:gd name="connsiteY9" fmla="*/ 4755600 h 5297286"/>
              <a:gd name="connsiteX10" fmla="*/ 1356375 w 9150699"/>
              <a:gd name="connsiteY10" fmla="*/ 4761911 h 5297286"/>
              <a:gd name="connsiteX11" fmla="*/ 1214974 w 9150699"/>
              <a:gd name="connsiteY11" fmla="*/ 4873736 h 5297286"/>
              <a:gd name="connsiteX12" fmla="*/ 1209684 w 9150699"/>
              <a:gd name="connsiteY12" fmla="*/ 4916239 h 5297286"/>
              <a:gd name="connsiteX13" fmla="*/ 1233732 w 9150699"/>
              <a:gd name="connsiteY13" fmla="*/ 4927935 h 5297286"/>
              <a:gd name="connsiteX14" fmla="*/ 1252489 w 9150699"/>
              <a:gd name="connsiteY14" fmla="*/ 4921089 h 5297286"/>
              <a:gd name="connsiteX15" fmla="*/ 1393889 w 9150699"/>
              <a:gd name="connsiteY15" fmla="*/ 4809265 h 5297286"/>
              <a:gd name="connsiteX16" fmla="*/ 1399179 w 9150699"/>
              <a:gd name="connsiteY16" fmla="*/ 4767046 h 5297286"/>
              <a:gd name="connsiteX17" fmla="*/ 1378679 w 9150699"/>
              <a:gd name="connsiteY17" fmla="*/ 4755600 h 5297286"/>
              <a:gd name="connsiteX18" fmla="*/ 1661479 w 9150699"/>
              <a:gd name="connsiteY18" fmla="*/ 4532239 h 5297286"/>
              <a:gd name="connsiteX19" fmla="*/ 1639175 w 9150699"/>
              <a:gd name="connsiteY19" fmla="*/ 4538549 h 5297286"/>
              <a:gd name="connsiteX20" fmla="*/ 1497775 w 9150699"/>
              <a:gd name="connsiteY20" fmla="*/ 4650374 h 5297286"/>
              <a:gd name="connsiteX21" fmla="*/ 1492965 w 9150699"/>
              <a:gd name="connsiteY21" fmla="*/ 4692877 h 5297286"/>
              <a:gd name="connsiteX22" fmla="*/ 1516532 w 9150699"/>
              <a:gd name="connsiteY22" fmla="*/ 4704573 h 5297286"/>
              <a:gd name="connsiteX23" fmla="*/ 1535289 w 9150699"/>
              <a:gd name="connsiteY23" fmla="*/ 4697727 h 5297286"/>
              <a:gd name="connsiteX24" fmla="*/ 1676689 w 9150699"/>
              <a:gd name="connsiteY24" fmla="*/ 4585904 h 5297286"/>
              <a:gd name="connsiteX25" fmla="*/ 1681980 w 9150699"/>
              <a:gd name="connsiteY25" fmla="*/ 4543685 h 5297286"/>
              <a:gd name="connsiteX26" fmla="*/ 1661479 w 9150699"/>
              <a:gd name="connsiteY26" fmla="*/ 4532239 h 5297286"/>
              <a:gd name="connsiteX27" fmla="*/ 1944520 w 9150699"/>
              <a:gd name="connsiteY27" fmla="*/ 4308877 h 5297286"/>
              <a:gd name="connsiteX28" fmla="*/ 1922456 w 9150699"/>
              <a:gd name="connsiteY28" fmla="*/ 4315188 h 5297286"/>
              <a:gd name="connsiteX29" fmla="*/ 1781056 w 9150699"/>
              <a:gd name="connsiteY29" fmla="*/ 4427011 h 5297286"/>
              <a:gd name="connsiteX30" fmla="*/ 1775766 w 9150699"/>
              <a:gd name="connsiteY30" fmla="*/ 4469517 h 5297286"/>
              <a:gd name="connsiteX31" fmla="*/ 1799813 w 9150699"/>
              <a:gd name="connsiteY31" fmla="*/ 4481212 h 5297286"/>
              <a:gd name="connsiteX32" fmla="*/ 1818090 w 9150699"/>
              <a:gd name="connsiteY32" fmla="*/ 4474366 h 5297286"/>
              <a:gd name="connsiteX33" fmla="*/ 1959970 w 9150699"/>
              <a:gd name="connsiteY33" fmla="*/ 4362542 h 5297286"/>
              <a:gd name="connsiteX34" fmla="*/ 1964780 w 9150699"/>
              <a:gd name="connsiteY34" fmla="*/ 4320323 h 5297286"/>
              <a:gd name="connsiteX35" fmla="*/ 1944520 w 9150699"/>
              <a:gd name="connsiteY35" fmla="*/ 4308877 h 5297286"/>
              <a:gd name="connsiteX36" fmla="*/ 2227801 w 9150699"/>
              <a:gd name="connsiteY36" fmla="*/ 4085515 h 5297286"/>
              <a:gd name="connsiteX37" fmla="*/ 2205738 w 9150699"/>
              <a:gd name="connsiteY37" fmla="*/ 4091826 h 5297286"/>
              <a:gd name="connsiteX38" fmla="*/ 2063856 w 9150699"/>
              <a:gd name="connsiteY38" fmla="*/ 4203651 h 5297286"/>
              <a:gd name="connsiteX39" fmla="*/ 2059047 w 9150699"/>
              <a:gd name="connsiteY39" fmla="*/ 4246154 h 5297286"/>
              <a:gd name="connsiteX40" fmla="*/ 2082614 w 9150699"/>
              <a:gd name="connsiteY40" fmla="*/ 4257850 h 5297286"/>
              <a:gd name="connsiteX41" fmla="*/ 2101371 w 9150699"/>
              <a:gd name="connsiteY41" fmla="*/ 4251003 h 5297286"/>
              <a:gd name="connsiteX42" fmla="*/ 2242771 w 9150699"/>
              <a:gd name="connsiteY42" fmla="*/ 4139181 h 5297286"/>
              <a:gd name="connsiteX43" fmla="*/ 2248062 w 9150699"/>
              <a:gd name="connsiteY43" fmla="*/ 4096962 h 5297286"/>
              <a:gd name="connsiteX44" fmla="*/ 2227801 w 9150699"/>
              <a:gd name="connsiteY44" fmla="*/ 4085515 h 5297286"/>
              <a:gd name="connsiteX45" fmla="*/ 2510602 w 9150699"/>
              <a:gd name="connsiteY45" fmla="*/ 3861869 h 5297286"/>
              <a:gd name="connsiteX46" fmla="*/ 2488538 w 9150699"/>
              <a:gd name="connsiteY46" fmla="*/ 3868180 h 5297286"/>
              <a:gd name="connsiteX47" fmla="*/ 2347138 w 9150699"/>
              <a:gd name="connsiteY47" fmla="*/ 3980003 h 5297286"/>
              <a:gd name="connsiteX48" fmla="*/ 2341847 w 9150699"/>
              <a:gd name="connsiteY48" fmla="*/ 4022507 h 5297286"/>
              <a:gd name="connsiteX49" fmla="*/ 2365895 w 9150699"/>
              <a:gd name="connsiteY49" fmla="*/ 4033918 h 5297286"/>
              <a:gd name="connsiteX50" fmla="*/ 2384652 w 9150699"/>
              <a:gd name="connsiteY50" fmla="*/ 4027356 h 5297286"/>
              <a:gd name="connsiteX51" fmla="*/ 2526052 w 9150699"/>
              <a:gd name="connsiteY51" fmla="*/ 3915534 h 5297286"/>
              <a:gd name="connsiteX52" fmla="*/ 2530862 w 9150699"/>
              <a:gd name="connsiteY52" fmla="*/ 3873315 h 5297286"/>
              <a:gd name="connsiteX53" fmla="*/ 2510602 w 9150699"/>
              <a:gd name="connsiteY53" fmla="*/ 3861869 h 5297286"/>
              <a:gd name="connsiteX54" fmla="*/ 2793643 w 9150699"/>
              <a:gd name="connsiteY54" fmla="*/ 3638506 h 5297286"/>
              <a:gd name="connsiteX55" fmla="*/ 2771338 w 9150699"/>
              <a:gd name="connsiteY55" fmla="*/ 3644818 h 5297286"/>
              <a:gd name="connsiteX56" fmla="*/ 2629938 w 9150699"/>
              <a:gd name="connsiteY56" fmla="*/ 3756641 h 5297286"/>
              <a:gd name="connsiteX57" fmla="*/ 2624648 w 9150699"/>
              <a:gd name="connsiteY57" fmla="*/ 3799146 h 5297286"/>
              <a:gd name="connsiteX58" fmla="*/ 2648695 w 9150699"/>
              <a:gd name="connsiteY58" fmla="*/ 3810557 h 5297286"/>
              <a:gd name="connsiteX59" fmla="*/ 2667453 w 9150699"/>
              <a:gd name="connsiteY59" fmla="*/ 3803996 h 5297286"/>
              <a:gd name="connsiteX60" fmla="*/ 2808853 w 9150699"/>
              <a:gd name="connsiteY60" fmla="*/ 3692171 h 5297286"/>
              <a:gd name="connsiteX61" fmla="*/ 2814143 w 9150699"/>
              <a:gd name="connsiteY61" fmla="*/ 3649952 h 5297286"/>
              <a:gd name="connsiteX62" fmla="*/ 2793643 w 9150699"/>
              <a:gd name="connsiteY62" fmla="*/ 3638506 h 5297286"/>
              <a:gd name="connsiteX63" fmla="*/ 3076924 w 9150699"/>
              <a:gd name="connsiteY63" fmla="*/ 3415146 h 5297286"/>
              <a:gd name="connsiteX64" fmla="*/ 3054620 w 9150699"/>
              <a:gd name="connsiteY64" fmla="*/ 3421458 h 5297286"/>
              <a:gd name="connsiteX65" fmla="*/ 2913220 w 9150699"/>
              <a:gd name="connsiteY65" fmla="*/ 3533280 h 5297286"/>
              <a:gd name="connsiteX66" fmla="*/ 2907929 w 9150699"/>
              <a:gd name="connsiteY66" fmla="*/ 3575784 h 5297286"/>
              <a:gd name="connsiteX67" fmla="*/ 2931977 w 9150699"/>
              <a:gd name="connsiteY67" fmla="*/ 3587194 h 5297286"/>
              <a:gd name="connsiteX68" fmla="*/ 2950734 w 9150699"/>
              <a:gd name="connsiteY68" fmla="*/ 3580633 h 5297286"/>
              <a:gd name="connsiteX69" fmla="*/ 3092134 w 9150699"/>
              <a:gd name="connsiteY69" fmla="*/ 3468811 h 5297286"/>
              <a:gd name="connsiteX70" fmla="*/ 3097425 w 9150699"/>
              <a:gd name="connsiteY70" fmla="*/ 3426592 h 5297286"/>
              <a:gd name="connsiteX71" fmla="*/ 3076924 w 9150699"/>
              <a:gd name="connsiteY71" fmla="*/ 3415146 h 5297286"/>
              <a:gd name="connsiteX72" fmla="*/ 3359724 w 9150699"/>
              <a:gd name="connsiteY72" fmla="*/ 3191783 h 5297286"/>
              <a:gd name="connsiteX73" fmla="*/ 3337420 w 9150699"/>
              <a:gd name="connsiteY73" fmla="*/ 3198095 h 5297286"/>
              <a:gd name="connsiteX74" fmla="*/ 3196020 w 9150699"/>
              <a:gd name="connsiteY74" fmla="*/ 3309918 h 5297286"/>
              <a:gd name="connsiteX75" fmla="*/ 3190730 w 9150699"/>
              <a:gd name="connsiteY75" fmla="*/ 3352423 h 5297286"/>
              <a:gd name="connsiteX76" fmla="*/ 3214777 w 9150699"/>
              <a:gd name="connsiteY76" fmla="*/ 3363832 h 5297286"/>
              <a:gd name="connsiteX77" fmla="*/ 3233534 w 9150699"/>
              <a:gd name="connsiteY77" fmla="*/ 3357272 h 5297286"/>
              <a:gd name="connsiteX78" fmla="*/ 3374935 w 9150699"/>
              <a:gd name="connsiteY78" fmla="*/ 3245448 h 5297286"/>
              <a:gd name="connsiteX79" fmla="*/ 3380225 w 9150699"/>
              <a:gd name="connsiteY79" fmla="*/ 3203230 h 5297286"/>
              <a:gd name="connsiteX80" fmla="*/ 3359724 w 9150699"/>
              <a:gd name="connsiteY80" fmla="*/ 3191783 h 5297286"/>
              <a:gd name="connsiteX81" fmla="*/ 3643006 w 9150699"/>
              <a:gd name="connsiteY81" fmla="*/ 2968421 h 5297286"/>
              <a:gd name="connsiteX82" fmla="*/ 3620702 w 9150699"/>
              <a:gd name="connsiteY82" fmla="*/ 2974733 h 5297286"/>
              <a:gd name="connsiteX83" fmla="*/ 3479301 w 9150699"/>
              <a:gd name="connsiteY83" fmla="*/ 3086558 h 5297286"/>
              <a:gd name="connsiteX84" fmla="*/ 3469682 w 9150699"/>
              <a:gd name="connsiteY84" fmla="*/ 3100249 h 5297286"/>
              <a:gd name="connsiteX85" fmla="*/ 3452849 w 9150699"/>
              <a:gd name="connsiteY85" fmla="*/ 3109378 h 5297286"/>
              <a:gd name="connsiteX86" fmla="*/ 3440825 w 9150699"/>
              <a:gd name="connsiteY86" fmla="*/ 3150170 h 5297286"/>
              <a:gd name="connsiteX87" fmla="*/ 3467278 w 9150699"/>
              <a:gd name="connsiteY87" fmla="*/ 3166146 h 5297286"/>
              <a:gd name="connsiteX88" fmla="*/ 3481706 w 9150699"/>
              <a:gd name="connsiteY88" fmla="*/ 3162721 h 5297286"/>
              <a:gd name="connsiteX89" fmla="*/ 3641863 w 9150699"/>
              <a:gd name="connsiteY89" fmla="*/ 3083133 h 5297286"/>
              <a:gd name="connsiteX90" fmla="*/ 3656292 w 9150699"/>
              <a:gd name="connsiteY90" fmla="*/ 3042911 h 5297286"/>
              <a:gd name="connsiteX91" fmla="*/ 3646192 w 9150699"/>
              <a:gd name="connsiteY91" fmla="*/ 3031502 h 5297286"/>
              <a:gd name="connsiteX92" fmla="*/ 3658216 w 9150699"/>
              <a:gd name="connsiteY92" fmla="*/ 3022088 h 5297286"/>
              <a:gd name="connsiteX93" fmla="*/ 3663506 w 9150699"/>
              <a:gd name="connsiteY93" fmla="*/ 2979869 h 5297286"/>
              <a:gd name="connsiteX94" fmla="*/ 3643006 w 9150699"/>
              <a:gd name="connsiteY94" fmla="*/ 2968421 h 5297286"/>
              <a:gd name="connsiteX95" fmla="*/ 3949673 w 9150699"/>
              <a:gd name="connsiteY95" fmla="*/ 2884304 h 5297286"/>
              <a:gd name="connsiteX96" fmla="*/ 3782302 w 9150699"/>
              <a:gd name="connsiteY96" fmla="*/ 2953909 h 5297286"/>
              <a:gd name="connsiteX97" fmla="*/ 3765949 w 9150699"/>
              <a:gd name="connsiteY97" fmla="*/ 2993276 h 5297286"/>
              <a:gd name="connsiteX98" fmla="*/ 3793845 w 9150699"/>
              <a:gd name="connsiteY98" fmla="*/ 3011817 h 5297286"/>
              <a:gd name="connsiteX99" fmla="*/ 3805868 w 9150699"/>
              <a:gd name="connsiteY99" fmla="*/ 3009249 h 5297286"/>
              <a:gd name="connsiteX100" fmla="*/ 3972278 w 9150699"/>
              <a:gd name="connsiteY100" fmla="*/ 2940216 h 5297286"/>
              <a:gd name="connsiteX101" fmla="*/ 3989112 w 9150699"/>
              <a:gd name="connsiteY101" fmla="*/ 2900851 h 5297286"/>
              <a:gd name="connsiteX102" fmla="*/ 3949673 w 9150699"/>
              <a:gd name="connsiteY102" fmla="*/ 2884304 h 5297286"/>
              <a:gd name="connsiteX103" fmla="*/ 4286821 w 9150699"/>
              <a:gd name="connsiteY103" fmla="*/ 2753083 h 5297286"/>
              <a:gd name="connsiteX104" fmla="*/ 4118007 w 9150699"/>
              <a:gd name="connsiteY104" fmla="*/ 2817838 h 5297286"/>
              <a:gd name="connsiteX105" fmla="*/ 4101174 w 9150699"/>
              <a:gd name="connsiteY105" fmla="*/ 2856919 h 5297286"/>
              <a:gd name="connsiteX106" fmla="*/ 4129069 w 9150699"/>
              <a:gd name="connsiteY106" fmla="*/ 2876317 h 5297286"/>
              <a:gd name="connsiteX107" fmla="*/ 4140131 w 9150699"/>
              <a:gd name="connsiteY107" fmla="*/ 2874321 h 5297286"/>
              <a:gd name="connsiteX108" fmla="*/ 4308464 w 9150699"/>
              <a:gd name="connsiteY108" fmla="*/ 2809565 h 5297286"/>
              <a:gd name="connsiteX109" fmla="*/ 4325779 w 9150699"/>
              <a:gd name="connsiteY109" fmla="*/ 2770485 h 5297286"/>
              <a:gd name="connsiteX110" fmla="*/ 4286821 w 9150699"/>
              <a:gd name="connsiteY110" fmla="*/ 2753083 h 5297286"/>
              <a:gd name="connsiteX111" fmla="*/ 3906327 w 9150699"/>
              <a:gd name="connsiteY111" fmla="*/ 2713467 h 5297286"/>
              <a:gd name="connsiteX112" fmla="*/ 3886669 w 9150699"/>
              <a:gd name="connsiteY112" fmla="*/ 2725126 h 5297286"/>
              <a:gd name="connsiteX113" fmla="*/ 3793845 w 9150699"/>
              <a:gd name="connsiteY113" fmla="*/ 2837807 h 5297286"/>
              <a:gd name="connsiteX114" fmla="*/ 3762102 w 9150699"/>
              <a:gd name="connsiteY114" fmla="*/ 2862910 h 5297286"/>
              <a:gd name="connsiteX115" fmla="*/ 3756811 w 9150699"/>
              <a:gd name="connsiteY115" fmla="*/ 2905129 h 5297286"/>
              <a:gd name="connsiteX116" fmla="*/ 3780859 w 9150699"/>
              <a:gd name="connsiteY116" fmla="*/ 2916540 h 5297286"/>
              <a:gd name="connsiteX117" fmla="*/ 3798173 w 9150699"/>
              <a:gd name="connsiteY117" fmla="*/ 2910550 h 5297286"/>
              <a:gd name="connsiteX118" fmla="*/ 3816449 w 9150699"/>
              <a:gd name="connsiteY118" fmla="*/ 2901991 h 5297286"/>
              <a:gd name="connsiteX119" fmla="*/ 3834726 w 9150699"/>
              <a:gd name="connsiteY119" fmla="*/ 2882023 h 5297286"/>
              <a:gd name="connsiteX120" fmla="*/ 3941016 w 9150699"/>
              <a:gd name="connsiteY120" fmla="*/ 2798441 h 5297286"/>
              <a:gd name="connsiteX121" fmla="*/ 3945826 w 9150699"/>
              <a:gd name="connsiteY121" fmla="*/ 2755936 h 5297286"/>
              <a:gd name="connsiteX122" fmla="*/ 3940054 w 9150699"/>
              <a:gd name="connsiteY122" fmla="*/ 2750800 h 5297286"/>
              <a:gd name="connsiteX123" fmla="*/ 3928511 w 9150699"/>
              <a:gd name="connsiteY123" fmla="*/ 2719136 h 5297286"/>
              <a:gd name="connsiteX124" fmla="*/ 3906327 w 9150699"/>
              <a:gd name="connsiteY124" fmla="*/ 2713467 h 5297286"/>
              <a:gd name="connsiteX125" fmla="*/ 4626855 w 9150699"/>
              <a:gd name="connsiteY125" fmla="*/ 2627852 h 5297286"/>
              <a:gd name="connsiteX126" fmla="*/ 4456598 w 9150699"/>
              <a:gd name="connsiteY126" fmla="*/ 2689755 h 5297286"/>
              <a:gd name="connsiteX127" fmla="*/ 4438803 w 9150699"/>
              <a:gd name="connsiteY127" fmla="*/ 2728265 h 5297286"/>
              <a:gd name="connsiteX128" fmla="*/ 4467179 w 9150699"/>
              <a:gd name="connsiteY128" fmla="*/ 2748235 h 5297286"/>
              <a:gd name="connsiteX129" fmla="*/ 4477760 w 9150699"/>
              <a:gd name="connsiteY129" fmla="*/ 2746522 h 5297286"/>
              <a:gd name="connsiteX130" fmla="*/ 4647055 w 9150699"/>
              <a:gd name="connsiteY130" fmla="*/ 2684619 h 5297286"/>
              <a:gd name="connsiteX131" fmla="*/ 4665331 w 9150699"/>
              <a:gd name="connsiteY131" fmla="*/ 2646108 h 5297286"/>
              <a:gd name="connsiteX132" fmla="*/ 4626855 w 9150699"/>
              <a:gd name="connsiteY132" fmla="*/ 2627852 h 5297286"/>
              <a:gd name="connsiteX133" fmla="*/ 4208847 w 9150699"/>
              <a:gd name="connsiteY133" fmla="*/ 2521234 h 5297286"/>
              <a:gd name="connsiteX134" fmla="*/ 4186783 w 9150699"/>
              <a:gd name="connsiteY134" fmla="*/ 2527439 h 5297286"/>
              <a:gd name="connsiteX135" fmla="*/ 4044902 w 9150699"/>
              <a:gd name="connsiteY135" fmla="*/ 2639262 h 5297286"/>
              <a:gd name="connsiteX136" fmla="*/ 4040093 w 9150699"/>
              <a:gd name="connsiteY136" fmla="*/ 2682053 h 5297286"/>
              <a:gd name="connsiteX137" fmla="*/ 4063659 w 9150699"/>
              <a:gd name="connsiteY137" fmla="*/ 2693462 h 5297286"/>
              <a:gd name="connsiteX138" fmla="*/ 4082416 w 9150699"/>
              <a:gd name="connsiteY138" fmla="*/ 2686903 h 5297286"/>
              <a:gd name="connsiteX139" fmla="*/ 4224298 w 9150699"/>
              <a:gd name="connsiteY139" fmla="*/ 2575078 h 5297286"/>
              <a:gd name="connsiteX140" fmla="*/ 4229107 w 9150699"/>
              <a:gd name="connsiteY140" fmla="*/ 2532574 h 5297286"/>
              <a:gd name="connsiteX141" fmla="*/ 4208847 w 9150699"/>
              <a:gd name="connsiteY141" fmla="*/ 2521234 h 5297286"/>
              <a:gd name="connsiteX142" fmla="*/ 4967370 w 9150699"/>
              <a:gd name="connsiteY142" fmla="*/ 2507185 h 5297286"/>
              <a:gd name="connsiteX143" fmla="*/ 4796632 w 9150699"/>
              <a:gd name="connsiteY143" fmla="*/ 2567091 h 5297286"/>
              <a:gd name="connsiteX144" fmla="*/ 4778355 w 9150699"/>
              <a:gd name="connsiteY144" fmla="*/ 2605886 h 5297286"/>
              <a:gd name="connsiteX145" fmla="*/ 4806732 w 9150699"/>
              <a:gd name="connsiteY145" fmla="*/ 2626140 h 5297286"/>
              <a:gd name="connsiteX146" fmla="*/ 4816832 w 9150699"/>
              <a:gd name="connsiteY146" fmla="*/ 2624143 h 5297286"/>
              <a:gd name="connsiteX147" fmla="*/ 4987089 w 9150699"/>
              <a:gd name="connsiteY147" fmla="*/ 2564523 h 5297286"/>
              <a:gd name="connsiteX148" fmla="*/ 5005846 w 9150699"/>
              <a:gd name="connsiteY148" fmla="*/ 2526013 h 5297286"/>
              <a:gd name="connsiteX149" fmla="*/ 4967370 w 9150699"/>
              <a:gd name="connsiteY149" fmla="*/ 2507185 h 5297286"/>
              <a:gd name="connsiteX150" fmla="*/ 4094380 w 9150699"/>
              <a:gd name="connsiteY150" fmla="*/ 2409482 h 5297286"/>
              <a:gd name="connsiteX151" fmla="*/ 4076645 w 9150699"/>
              <a:gd name="connsiteY151" fmla="*/ 2424173 h 5297286"/>
              <a:gd name="connsiteX152" fmla="*/ 3987188 w 9150699"/>
              <a:gd name="connsiteY152" fmla="*/ 2578501 h 5297286"/>
              <a:gd name="connsiteX153" fmla="*/ 3996807 w 9150699"/>
              <a:gd name="connsiteY153" fmla="*/ 2620435 h 5297286"/>
              <a:gd name="connsiteX154" fmla="*/ 4012678 w 9150699"/>
              <a:gd name="connsiteY154" fmla="*/ 2624999 h 5297286"/>
              <a:gd name="connsiteX155" fmla="*/ 4038650 w 9150699"/>
              <a:gd name="connsiteY155" fmla="*/ 2610736 h 5297286"/>
              <a:gd name="connsiteX156" fmla="*/ 4129550 w 9150699"/>
              <a:gd name="connsiteY156" fmla="*/ 2452699 h 5297286"/>
              <a:gd name="connsiteX157" fmla="*/ 4117526 w 9150699"/>
              <a:gd name="connsiteY157" fmla="*/ 2411907 h 5297286"/>
              <a:gd name="connsiteX158" fmla="*/ 4094380 w 9150699"/>
              <a:gd name="connsiteY158" fmla="*/ 2409482 h 5297286"/>
              <a:gd name="connsiteX159" fmla="*/ 5309328 w 9150699"/>
              <a:gd name="connsiteY159" fmla="*/ 2389656 h 5297286"/>
              <a:gd name="connsiteX160" fmla="*/ 5138589 w 9150699"/>
              <a:gd name="connsiteY160" fmla="*/ 2448135 h 5297286"/>
              <a:gd name="connsiteX161" fmla="*/ 5119351 w 9150699"/>
              <a:gd name="connsiteY161" fmla="*/ 2486361 h 5297286"/>
              <a:gd name="connsiteX162" fmla="*/ 5148208 w 9150699"/>
              <a:gd name="connsiteY162" fmla="*/ 2506900 h 5297286"/>
              <a:gd name="connsiteX163" fmla="*/ 5157827 w 9150699"/>
              <a:gd name="connsiteY163" fmla="*/ 2505474 h 5297286"/>
              <a:gd name="connsiteX164" fmla="*/ 5329047 w 9150699"/>
              <a:gd name="connsiteY164" fmla="*/ 2447280 h 5297286"/>
              <a:gd name="connsiteX165" fmla="*/ 5347804 w 9150699"/>
              <a:gd name="connsiteY165" fmla="*/ 2408769 h 5297286"/>
              <a:gd name="connsiteX166" fmla="*/ 5309328 w 9150699"/>
              <a:gd name="connsiteY166" fmla="*/ 2389656 h 5297286"/>
              <a:gd name="connsiteX167" fmla="*/ 4491647 w 9150699"/>
              <a:gd name="connsiteY167" fmla="*/ 2297873 h 5297286"/>
              <a:gd name="connsiteX168" fmla="*/ 4469584 w 9150699"/>
              <a:gd name="connsiteY168" fmla="*/ 2304077 h 5297286"/>
              <a:gd name="connsiteX169" fmla="*/ 4328183 w 9150699"/>
              <a:gd name="connsiteY169" fmla="*/ 2415901 h 5297286"/>
              <a:gd name="connsiteX170" fmla="*/ 4322893 w 9150699"/>
              <a:gd name="connsiteY170" fmla="*/ 2458405 h 5297286"/>
              <a:gd name="connsiteX171" fmla="*/ 4346941 w 9150699"/>
              <a:gd name="connsiteY171" fmla="*/ 2469816 h 5297286"/>
              <a:gd name="connsiteX172" fmla="*/ 4365698 w 9150699"/>
              <a:gd name="connsiteY172" fmla="*/ 2463540 h 5297286"/>
              <a:gd name="connsiteX173" fmla="*/ 4507098 w 9150699"/>
              <a:gd name="connsiteY173" fmla="*/ 2351716 h 5297286"/>
              <a:gd name="connsiteX174" fmla="*/ 4511907 w 9150699"/>
              <a:gd name="connsiteY174" fmla="*/ 2309212 h 5297286"/>
              <a:gd name="connsiteX175" fmla="*/ 4491647 w 9150699"/>
              <a:gd name="connsiteY175" fmla="*/ 2297873 h 5297286"/>
              <a:gd name="connsiteX176" fmla="*/ 5651766 w 9150699"/>
              <a:gd name="connsiteY176" fmla="*/ 2274980 h 5297286"/>
              <a:gd name="connsiteX177" fmla="*/ 5480547 w 9150699"/>
              <a:gd name="connsiteY177" fmla="*/ 2332033 h 5297286"/>
              <a:gd name="connsiteX178" fmla="*/ 5461309 w 9150699"/>
              <a:gd name="connsiteY178" fmla="*/ 2369973 h 5297286"/>
              <a:gd name="connsiteX179" fmla="*/ 5490166 w 9150699"/>
              <a:gd name="connsiteY179" fmla="*/ 2390512 h 5297286"/>
              <a:gd name="connsiteX180" fmla="*/ 5499785 w 9150699"/>
              <a:gd name="connsiteY180" fmla="*/ 2389086 h 5297286"/>
              <a:gd name="connsiteX181" fmla="*/ 5671004 w 9150699"/>
              <a:gd name="connsiteY181" fmla="*/ 2332033 h 5297286"/>
              <a:gd name="connsiteX182" fmla="*/ 5690242 w 9150699"/>
              <a:gd name="connsiteY182" fmla="*/ 2293808 h 5297286"/>
              <a:gd name="connsiteX183" fmla="*/ 5651766 w 9150699"/>
              <a:gd name="connsiteY183" fmla="*/ 2274980 h 5297286"/>
              <a:gd name="connsiteX184" fmla="*/ 5995167 w 9150699"/>
              <a:gd name="connsiteY184" fmla="*/ 2161730 h 5297286"/>
              <a:gd name="connsiteX185" fmla="*/ 5823466 w 9150699"/>
              <a:gd name="connsiteY185" fmla="*/ 2217927 h 5297286"/>
              <a:gd name="connsiteX186" fmla="*/ 5804228 w 9150699"/>
              <a:gd name="connsiteY186" fmla="*/ 2256153 h 5297286"/>
              <a:gd name="connsiteX187" fmla="*/ 5833085 w 9150699"/>
              <a:gd name="connsiteY187" fmla="*/ 2276977 h 5297286"/>
              <a:gd name="connsiteX188" fmla="*/ 5842223 w 9150699"/>
              <a:gd name="connsiteY188" fmla="*/ 2275551 h 5297286"/>
              <a:gd name="connsiteX189" fmla="*/ 6013924 w 9150699"/>
              <a:gd name="connsiteY189" fmla="*/ 2219354 h 5297286"/>
              <a:gd name="connsiteX190" fmla="*/ 6033643 w 9150699"/>
              <a:gd name="connsiteY190" fmla="*/ 2181128 h 5297286"/>
              <a:gd name="connsiteX191" fmla="*/ 5995167 w 9150699"/>
              <a:gd name="connsiteY191" fmla="*/ 2161730 h 5297286"/>
              <a:gd name="connsiteX192" fmla="*/ 4245459 w 9150699"/>
              <a:gd name="connsiteY192" fmla="*/ 2084139 h 5297286"/>
              <a:gd name="connsiteX193" fmla="*/ 4229107 w 9150699"/>
              <a:gd name="connsiteY193" fmla="*/ 2100399 h 5297286"/>
              <a:gd name="connsiteX194" fmla="*/ 4156483 w 9150699"/>
              <a:gd name="connsiteY194" fmla="*/ 2264711 h 5297286"/>
              <a:gd name="connsiteX195" fmla="*/ 4171393 w 9150699"/>
              <a:gd name="connsiteY195" fmla="*/ 2304648 h 5297286"/>
              <a:gd name="connsiteX196" fmla="*/ 4183898 w 9150699"/>
              <a:gd name="connsiteY196" fmla="*/ 2307500 h 5297286"/>
              <a:gd name="connsiteX197" fmla="*/ 4211312 w 9150699"/>
              <a:gd name="connsiteY197" fmla="*/ 2290099 h 5297286"/>
              <a:gd name="connsiteX198" fmla="*/ 4284898 w 9150699"/>
              <a:gd name="connsiteY198" fmla="*/ 2123505 h 5297286"/>
              <a:gd name="connsiteX199" fmla="*/ 4269026 w 9150699"/>
              <a:gd name="connsiteY199" fmla="*/ 2084139 h 5297286"/>
              <a:gd name="connsiteX200" fmla="*/ 4245459 w 9150699"/>
              <a:gd name="connsiteY200" fmla="*/ 2084139 h 5297286"/>
              <a:gd name="connsiteX201" fmla="*/ 4774928 w 9150699"/>
              <a:gd name="connsiteY201" fmla="*/ 2074796 h 5297286"/>
              <a:gd name="connsiteX202" fmla="*/ 4752865 w 9150699"/>
              <a:gd name="connsiteY202" fmla="*/ 2081001 h 5297286"/>
              <a:gd name="connsiteX203" fmla="*/ 4611465 w 9150699"/>
              <a:gd name="connsiteY203" fmla="*/ 2192824 h 5297286"/>
              <a:gd name="connsiteX204" fmla="*/ 4606174 w 9150699"/>
              <a:gd name="connsiteY204" fmla="*/ 2235329 h 5297286"/>
              <a:gd name="connsiteX205" fmla="*/ 4630222 w 9150699"/>
              <a:gd name="connsiteY205" fmla="*/ 2246739 h 5297286"/>
              <a:gd name="connsiteX206" fmla="*/ 4648979 w 9150699"/>
              <a:gd name="connsiteY206" fmla="*/ 2240178 h 5297286"/>
              <a:gd name="connsiteX207" fmla="*/ 4790379 w 9150699"/>
              <a:gd name="connsiteY207" fmla="*/ 2128355 h 5297286"/>
              <a:gd name="connsiteX208" fmla="*/ 4795189 w 9150699"/>
              <a:gd name="connsiteY208" fmla="*/ 2086135 h 5297286"/>
              <a:gd name="connsiteX209" fmla="*/ 4774928 w 9150699"/>
              <a:gd name="connsiteY209" fmla="*/ 2074796 h 5297286"/>
              <a:gd name="connsiteX210" fmla="*/ 6339529 w 9150699"/>
              <a:gd name="connsiteY210" fmla="*/ 2050477 h 5297286"/>
              <a:gd name="connsiteX211" fmla="*/ 6167348 w 9150699"/>
              <a:gd name="connsiteY211" fmla="*/ 2105819 h 5297286"/>
              <a:gd name="connsiteX212" fmla="*/ 6147629 w 9150699"/>
              <a:gd name="connsiteY212" fmla="*/ 2144329 h 5297286"/>
              <a:gd name="connsiteX213" fmla="*/ 6176486 w 9150699"/>
              <a:gd name="connsiteY213" fmla="*/ 2165154 h 5297286"/>
              <a:gd name="connsiteX214" fmla="*/ 6185624 w 9150699"/>
              <a:gd name="connsiteY214" fmla="*/ 2163727 h 5297286"/>
              <a:gd name="connsiteX215" fmla="*/ 6357805 w 9150699"/>
              <a:gd name="connsiteY215" fmla="*/ 2108386 h 5297286"/>
              <a:gd name="connsiteX216" fmla="*/ 6377524 w 9150699"/>
              <a:gd name="connsiteY216" fmla="*/ 2070161 h 5297286"/>
              <a:gd name="connsiteX217" fmla="*/ 6339529 w 9150699"/>
              <a:gd name="connsiteY217" fmla="*/ 2050477 h 5297286"/>
              <a:gd name="connsiteX218" fmla="*/ 6683410 w 9150699"/>
              <a:gd name="connsiteY218" fmla="*/ 1940651 h 5297286"/>
              <a:gd name="connsiteX219" fmla="*/ 6511229 w 9150699"/>
              <a:gd name="connsiteY219" fmla="*/ 1995136 h 5297286"/>
              <a:gd name="connsiteX220" fmla="*/ 6491991 w 9150699"/>
              <a:gd name="connsiteY220" fmla="*/ 2033362 h 5297286"/>
              <a:gd name="connsiteX221" fmla="*/ 6520848 w 9150699"/>
              <a:gd name="connsiteY221" fmla="*/ 2054471 h 5297286"/>
              <a:gd name="connsiteX222" fmla="*/ 6529986 w 9150699"/>
              <a:gd name="connsiteY222" fmla="*/ 2053045 h 5297286"/>
              <a:gd name="connsiteX223" fmla="*/ 6701687 w 9150699"/>
              <a:gd name="connsiteY223" fmla="*/ 1998274 h 5297286"/>
              <a:gd name="connsiteX224" fmla="*/ 6721406 w 9150699"/>
              <a:gd name="connsiteY224" fmla="*/ 1960334 h 5297286"/>
              <a:gd name="connsiteX225" fmla="*/ 6683410 w 9150699"/>
              <a:gd name="connsiteY225" fmla="*/ 1940651 h 5297286"/>
              <a:gd name="connsiteX226" fmla="*/ 5057969 w 9150699"/>
              <a:gd name="connsiteY226" fmla="*/ 1851149 h 5297286"/>
              <a:gd name="connsiteX227" fmla="*/ 5035665 w 9150699"/>
              <a:gd name="connsiteY227" fmla="*/ 1857354 h 5297286"/>
              <a:gd name="connsiteX228" fmla="*/ 4894265 w 9150699"/>
              <a:gd name="connsiteY228" fmla="*/ 1969177 h 5297286"/>
              <a:gd name="connsiteX229" fmla="*/ 4888975 w 9150699"/>
              <a:gd name="connsiteY229" fmla="*/ 2011682 h 5297286"/>
              <a:gd name="connsiteX230" fmla="*/ 4913022 w 9150699"/>
              <a:gd name="connsiteY230" fmla="*/ 2023092 h 5297286"/>
              <a:gd name="connsiteX231" fmla="*/ 4931779 w 9150699"/>
              <a:gd name="connsiteY231" fmla="*/ 2016531 h 5297286"/>
              <a:gd name="connsiteX232" fmla="*/ 5073180 w 9150699"/>
              <a:gd name="connsiteY232" fmla="*/ 1904707 h 5297286"/>
              <a:gd name="connsiteX233" fmla="*/ 5078470 w 9150699"/>
              <a:gd name="connsiteY233" fmla="*/ 1862488 h 5297286"/>
              <a:gd name="connsiteX234" fmla="*/ 5057969 w 9150699"/>
              <a:gd name="connsiteY234" fmla="*/ 1851149 h 5297286"/>
              <a:gd name="connsiteX235" fmla="*/ 7028254 w 9150699"/>
              <a:gd name="connsiteY235" fmla="*/ 1831965 h 5297286"/>
              <a:gd name="connsiteX236" fmla="*/ 6856072 w 9150699"/>
              <a:gd name="connsiteY236" fmla="*/ 1886165 h 5297286"/>
              <a:gd name="connsiteX237" fmla="*/ 6836353 w 9150699"/>
              <a:gd name="connsiteY237" fmla="*/ 1924106 h 5297286"/>
              <a:gd name="connsiteX238" fmla="*/ 6864730 w 9150699"/>
              <a:gd name="connsiteY238" fmla="*/ 1945500 h 5297286"/>
              <a:gd name="connsiteX239" fmla="*/ 6873868 w 9150699"/>
              <a:gd name="connsiteY239" fmla="*/ 1943789 h 5297286"/>
              <a:gd name="connsiteX240" fmla="*/ 7046530 w 9150699"/>
              <a:gd name="connsiteY240" fmla="*/ 1889874 h 5297286"/>
              <a:gd name="connsiteX241" fmla="*/ 7066249 w 9150699"/>
              <a:gd name="connsiteY241" fmla="*/ 1851934 h 5297286"/>
              <a:gd name="connsiteX242" fmla="*/ 7028254 w 9150699"/>
              <a:gd name="connsiteY242" fmla="*/ 1831965 h 5297286"/>
              <a:gd name="connsiteX243" fmla="*/ 4393112 w 9150699"/>
              <a:gd name="connsiteY243" fmla="*/ 1745245 h 5297286"/>
              <a:gd name="connsiteX244" fmla="*/ 4355117 w 9150699"/>
              <a:gd name="connsiteY244" fmla="*/ 1764358 h 5297286"/>
              <a:gd name="connsiteX245" fmla="*/ 4294998 w 9150699"/>
              <a:gd name="connsiteY245" fmla="*/ 1933519 h 5297286"/>
              <a:gd name="connsiteX246" fmla="*/ 4312793 w 9150699"/>
              <a:gd name="connsiteY246" fmla="*/ 1972600 h 5297286"/>
              <a:gd name="connsiteX247" fmla="*/ 4323374 w 9150699"/>
              <a:gd name="connsiteY247" fmla="*/ 1974312 h 5297286"/>
              <a:gd name="connsiteX248" fmla="*/ 4351750 w 9150699"/>
              <a:gd name="connsiteY248" fmla="*/ 1954629 h 5297286"/>
              <a:gd name="connsiteX249" fmla="*/ 4412350 w 9150699"/>
              <a:gd name="connsiteY249" fmla="*/ 1783756 h 5297286"/>
              <a:gd name="connsiteX250" fmla="*/ 4393112 w 9150699"/>
              <a:gd name="connsiteY250" fmla="*/ 1745245 h 5297286"/>
              <a:gd name="connsiteX251" fmla="*/ 7373578 w 9150699"/>
              <a:gd name="connsiteY251" fmla="*/ 1724706 h 5297286"/>
              <a:gd name="connsiteX252" fmla="*/ 7200916 w 9150699"/>
              <a:gd name="connsiteY252" fmla="*/ 1778336 h 5297286"/>
              <a:gd name="connsiteX253" fmla="*/ 7180715 w 9150699"/>
              <a:gd name="connsiteY253" fmla="*/ 1816276 h 5297286"/>
              <a:gd name="connsiteX254" fmla="*/ 7210054 w 9150699"/>
              <a:gd name="connsiteY254" fmla="*/ 1837385 h 5297286"/>
              <a:gd name="connsiteX255" fmla="*/ 7218711 w 9150699"/>
              <a:gd name="connsiteY255" fmla="*/ 1835959 h 5297286"/>
              <a:gd name="connsiteX256" fmla="*/ 7391373 w 9150699"/>
              <a:gd name="connsiteY256" fmla="*/ 1782329 h 5297286"/>
              <a:gd name="connsiteX257" fmla="*/ 7411573 w 9150699"/>
              <a:gd name="connsiteY257" fmla="*/ 1744675 h 5297286"/>
              <a:gd name="connsiteX258" fmla="*/ 7373578 w 9150699"/>
              <a:gd name="connsiteY258" fmla="*/ 1724706 h 5297286"/>
              <a:gd name="connsiteX259" fmla="*/ 5340770 w 9150699"/>
              <a:gd name="connsiteY259" fmla="*/ 1627788 h 5297286"/>
              <a:gd name="connsiteX260" fmla="*/ 5318466 w 9150699"/>
              <a:gd name="connsiteY260" fmla="*/ 1633992 h 5297286"/>
              <a:gd name="connsiteX261" fmla="*/ 5177065 w 9150699"/>
              <a:gd name="connsiteY261" fmla="*/ 1745816 h 5297286"/>
              <a:gd name="connsiteX262" fmla="*/ 5171775 w 9150699"/>
              <a:gd name="connsiteY262" fmla="*/ 1788320 h 5297286"/>
              <a:gd name="connsiteX263" fmla="*/ 5195823 w 9150699"/>
              <a:gd name="connsiteY263" fmla="*/ 1799730 h 5297286"/>
              <a:gd name="connsiteX264" fmla="*/ 5214580 w 9150699"/>
              <a:gd name="connsiteY264" fmla="*/ 1793169 h 5297286"/>
              <a:gd name="connsiteX265" fmla="*/ 5355980 w 9150699"/>
              <a:gd name="connsiteY265" fmla="*/ 1681346 h 5297286"/>
              <a:gd name="connsiteX266" fmla="*/ 5361270 w 9150699"/>
              <a:gd name="connsiteY266" fmla="*/ 1639127 h 5297286"/>
              <a:gd name="connsiteX267" fmla="*/ 5340770 w 9150699"/>
              <a:gd name="connsiteY267" fmla="*/ 1627788 h 5297286"/>
              <a:gd name="connsiteX268" fmla="*/ 7719864 w 9150699"/>
              <a:gd name="connsiteY268" fmla="*/ 1618303 h 5297286"/>
              <a:gd name="connsiteX269" fmla="*/ 7546721 w 9150699"/>
              <a:gd name="connsiteY269" fmla="*/ 1671362 h 5297286"/>
              <a:gd name="connsiteX270" fmla="*/ 7527002 w 9150699"/>
              <a:gd name="connsiteY270" fmla="*/ 1709017 h 5297286"/>
              <a:gd name="connsiteX271" fmla="*/ 7555859 w 9150699"/>
              <a:gd name="connsiteY271" fmla="*/ 1730411 h 5297286"/>
              <a:gd name="connsiteX272" fmla="*/ 7564516 w 9150699"/>
              <a:gd name="connsiteY272" fmla="*/ 1729270 h 5297286"/>
              <a:gd name="connsiteX273" fmla="*/ 7737659 w 9150699"/>
              <a:gd name="connsiteY273" fmla="*/ 1676496 h 5297286"/>
              <a:gd name="connsiteX274" fmla="*/ 7757378 w 9150699"/>
              <a:gd name="connsiteY274" fmla="*/ 1638556 h 5297286"/>
              <a:gd name="connsiteX275" fmla="*/ 7719864 w 9150699"/>
              <a:gd name="connsiteY275" fmla="*/ 1618303 h 5297286"/>
              <a:gd name="connsiteX276" fmla="*/ 8067593 w 9150699"/>
              <a:gd name="connsiteY276" fmla="*/ 1512755 h 5297286"/>
              <a:gd name="connsiteX277" fmla="*/ 7893007 w 9150699"/>
              <a:gd name="connsiteY277" fmla="*/ 1565529 h 5297286"/>
              <a:gd name="connsiteX278" fmla="*/ 7872807 w 9150699"/>
              <a:gd name="connsiteY278" fmla="*/ 1602898 h 5297286"/>
              <a:gd name="connsiteX279" fmla="*/ 7901664 w 9150699"/>
              <a:gd name="connsiteY279" fmla="*/ 1624293 h 5297286"/>
              <a:gd name="connsiteX280" fmla="*/ 7910321 w 9150699"/>
              <a:gd name="connsiteY280" fmla="*/ 1623152 h 5297286"/>
              <a:gd name="connsiteX281" fmla="*/ 8084426 w 9150699"/>
              <a:gd name="connsiteY281" fmla="*/ 1570664 h 5297286"/>
              <a:gd name="connsiteX282" fmla="*/ 8104626 w 9150699"/>
              <a:gd name="connsiteY282" fmla="*/ 1533009 h 5297286"/>
              <a:gd name="connsiteX283" fmla="*/ 8067593 w 9150699"/>
              <a:gd name="connsiteY283" fmla="*/ 1512755 h 5297286"/>
              <a:gd name="connsiteX284" fmla="*/ 5623570 w 9150699"/>
              <a:gd name="connsiteY284" fmla="*/ 1404034 h 5297286"/>
              <a:gd name="connsiteX285" fmla="*/ 5601266 w 9150699"/>
              <a:gd name="connsiteY285" fmla="*/ 1410345 h 5297286"/>
              <a:gd name="connsiteX286" fmla="*/ 5459866 w 9150699"/>
              <a:gd name="connsiteY286" fmla="*/ 1522169 h 5297286"/>
              <a:gd name="connsiteX287" fmla="*/ 5455056 w 9150699"/>
              <a:gd name="connsiteY287" fmla="*/ 1564958 h 5297286"/>
              <a:gd name="connsiteX288" fmla="*/ 5478623 w 9150699"/>
              <a:gd name="connsiteY288" fmla="*/ 1576369 h 5297286"/>
              <a:gd name="connsiteX289" fmla="*/ 5497380 w 9150699"/>
              <a:gd name="connsiteY289" fmla="*/ 1569808 h 5297286"/>
              <a:gd name="connsiteX290" fmla="*/ 5638780 w 9150699"/>
              <a:gd name="connsiteY290" fmla="*/ 1457699 h 5297286"/>
              <a:gd name="connsiteX291" fmla="*/ 5644071 w 9150699"/>
              <a:gd name="connsiteY291" fmla="*/ 1415480 h 5297286"/>
              <a:gd name="connsiteX292" fmla="*/ 5623570 w 9150699"/>
              <a:gd name="connsiteY292" fmla="*/ 1404034 h 5297286"/>
              <a:gd name="connsiteX293" fmla="*/ 4498441 w 9150699"/>
              <a:gd name="connsiteY293" fmla="*/ 1399505 h 5297286"/>
              <a:gd name="connsiteX294" fmla="*/ 4460926 w 9150699"/>
              <a:gd name="connsiteY294" fmla="*/ 1420615 h 5297286"/>
              <a:gd name="connsiteX295" fmla="*/ 4410426 w 9150699"/>
              <a:gd name="connsiteY295" fmla="*/ 1593199 h 5297286"/>
              <a:gd name="connsiteX296" fmla="*/ 4430145 w 9150699"/>
              <a:gd name="connsiteY296" fmla="*/ 1631139 h 5297286"/>
              <a:gd name="connsiteX297" fmla="*/ 4438803 w 9150699"/>
              <a:gd name="connsiteY297" fmla="*/ 1632281 h 5297286"/>
              <a:gd name="connsiteX298" fmla="*/ 4468141 w 9150699"/>
              <a:gd name="connsiteY298" fmla="*/ 1610886 h 5297286"/>
              <a:gd name="connsiteX299" fmla="*/ 4519122 w 9150699"/>
              <a:gd name="connsiteY299" fmla="*/ 1436589 h 5297286"/>
              <a:gd name="connsiteX300" fmla="*/ 4498441 w 9150699"/>
              <a:gd name="connsiteY300" fmla="*/ 1399505 h 5297286"/>
              <a:gd name="connsiteX301" fmla="*/ 5906851 w 9150699"/>
              <a:gd name="connsiteY301" fmla="*/ 1180387 h 5297286"/>
              <a:gd name="connsiteX302" fmla="*/ 5884547 w 9150699"/>
              <a:gd name="connsiteY302" fmla="*/ 1186698 h 5297286"/>
              <a:gd name="connsiteX303" fmla="*/ 5743147 w 9150699"/>
              <a:gd name="connsiteY303" fmla="*/ 1298522 h 5297286"/>
              <a:gd name="connsiteX304" fmla="*/ 5738338 w 9150699"/>
              <a:gd name="connsiteY304" fmla="*/ 1341026 h 5297286"/>
              <a:gd name="connsiteX305" fmla="*/ 5761904 w 9150699"/>
              <a:gd name="connsiteY305" fmla="*/ 1352722 h 5297286"/>
              <a:gd name="connsiteX306" fmla="*/ 5780662 w 9150699"/>
              <a:gd name="connsiteY306" fmla="*/ 1345876 h 5297286"/>
              <a:gd name="connsiteX307" fmla="*/ 5922062 w 9150699"/>
              <a:gd name="connsiteY307" fmla="*/ 1234052 h 5297286"/>
              <a:gd name="connsiteX308" fmla="*/ 5927352 w 9150699"/>
              <a:gd name="connsiteY308" fmla="*/ 1191833 h 5297286"/>
              <a:gd name="connsiteX309" fmla="*/ 5906851 w 9150699"/>
              <a:gd name="connsiteY309" fmla="*/ 1180387 h 5297286"/>
              <a:gd name="connsiteX310" fmla="*/ 4585974 w 9150699"/>
              <a:gd name="connsiteY310" fmla="*/ 1049201 h 5297286"/>
              <a:gd name="connsiteX311" fmla="*/ 4549422 w 9150699"/>
              <a:gd name="connsiteY311" fmla="*/ 1071452 h 5297286"/>
              <a:gd name="connsiteX312" fmla="*/ 4507098 w 9150699"/>
              <a:gd name="connsiteY312" fmla="*/ 1246604 h 5297286"/>
              <a:gd name="connsiteX313" fmla="*/ 4529222 w 9150699"/>
              <a:gd name="connsiteY313" fmla="*/ 1283403 h 5297286"/>
              <a:gd name="connsiteX314" fmla="*/ 4536436 w 9150699"/>
              <a:gd name="connsiteY314" fmla="*/ 1284259 h 5297286"/>
              <a:gd name="connsiteX315" fmla="*/ 4565774 w 9150699"/>
              <a:gd name="connsiteY315" fmla="*/ 1261723 h 5297286"/>
              <a:gd name="connsiteX316" fmla="*/ 4608579 w 9150699"/>
              <a:gd name="connsiteY316" fmla="*/ 1085430 h 5297286"/>
              <a:gd name="connsiteX317" fmla="*/ 4585974 w 9150699"/>
              <a:gd name="connsiteY317" fmla="*/ 1049201 h 5297286"/>
              <a:gd name="connsiteX318" fmla="*/ 6189892 w 9150699"/>
              <a:gd name="connsiteY318" fmla="*/ 957025 h 5297286"/>
              <a:gd name="connsiteX319" fmla="*/ 6167829 w 9150699"/>
              <a:gd name="connsiteY319" fmla="*/ 963337 h 5297286"/>
              <a:gd name="connsiteX320" fmla="*/ 6025948 w 9150699"/>
              <a:gd name="connsiteY320" fmla="*/ 1075160 h 5297286"/>
              <a:gd name="connsiteX321" fmla="*/ 6021138 w 9150699"/>
              <a:gd name="connsiteY321" fmla="*/ 1117664 h 5297286"/>
              <a:gd name="connsiteX322" fmla="*/ 6044705 w 9150699"/>
              <a:gd name="connsiteY322" fmla="*/ 1129360 h 5297286"/>
              <a:gd name="connsiteX323" fmla="*/ 6063462 w 9150699"/>
              <a:gd name="connsiteY323" fmla="*/ 1122514 h 5297286"/>
              <a:gd name="connsiteX324" fmla="*/ 6205343 w 9150699"/>
              <a:gd name="connsiteY324" fmla="*/ 1010690 h 5297286"/>
              <a:gd name="connsiteX325" fmla="*/ 6210153 w 9150699"/>
              <a:gd name="connsiteY325" fmla="*/ 968471 h 5297286"/>
              <a:gd name="connsiteX326" fmla="*/ 6189892 w 9150699"/>
              <a:gd name="connsiteY326" fmla="*/ 957025 h 5297286"/>
              <a:gd name="connsiteX327" fmla="*/ 6472693 w 9150699"/>
              <a:gd name="connsiteY327" fmla="*/ 733664 h 5297286"/>
              <a:gd name="connsiteX328" fmla="*/ 6450629 w 9150699"/>
              <a:gd name="connsiteY328" fmla="*/ 739975 h 5297286"/>
              <a:gd name="connsiteX329" fmla="*/ 6309229 w 9150699"/>
              <a:gd name="connsiteY329" fmla="*/ 851798 h 5297286"/>
              <a:gd name="connsiteX330" fmla="*/ 6303457 w 9150699"/>
              <a:gd name="connsiteY330" fmla="*/ 894303 h 5297286"/>
              <a:gd name="connsiteX331" fmla="*/ 6327505 w 9150699"/>
              <a:gd name="connsiteY331" fmla="*/ 905998 h 5297286"/>
              <a:gd name="connsiteX332" fmla="*/ 6346262 w 9150699"/>
              <a:gd name="connsiteY332" fmla="*/ 899152 h 5297286"/>
              <a:gd name="connsiteX333" fmla="*/ 6487662 w 9150699"/>
              <a:gd name="connsiteY333" fmla="*/ 787329 h 5297286"/>
              <a:gd name="connsiteX334" fmla="*/ 6492953 w 9150699"/>
              <a:gd name="connsiteY334" fmla="*/ 745110 h 5297286"/>
              <a:gd name="connsiteX335" fmla="*/ 6472693 w 9150699"/>
              <a:gd name="connsiteY335" fmla="*/ 733664 h 5297286"/>
              <a:gd name="connsiteX336" fmla="*/ 4656193 w 9150699"/>
              <a:gd name="connsiteY336" fmla="*/ 694047 h 5297286"/>
              <a:gd name="connsiteX337" fmla="*/ 4621565 w 9150699"/>
              <a:gd name="connsiteY337" fmla="*/ 719151 h 5297286"/>
              <a:gd name="connsiteX338" fmla="*/ 4587898 w 9150699"/>
              <a:gd name="connsiteY338" fmla="*/ 896014 h 5297286"/>
              <a:gd name="connsiteX339" fmla="*/ 4611465 w 9150699"/>
              <a:gd name="connsiteY339" fmla="*/ 931672 h 5297286"/>
              <a:gd name="connsiteX340" fmla="*/ 4617717 w 9150699"/>
              <a:gd name="connsiteY340" fmla="*/ 932243 h 5297286"/>
              <a:gd name="connsiteX341" fmla="*/ 4647055 w 9150699"/>
              <a:gd name="connsiteY341" fmla="*/ 907995 h 5297286"/>
              <a:gd name="connsiteX342" fmla="*/ 4681203 w 9150699"/>
              <a:gd name="connsiteY342" fmla="*/ 728850 h 5297286"/>
              <a:gd name="connsiteX343" fmla="*/ 4656193 w 9150699"/>
              <a:gd name="connsiteY343" fmla="*/ 694047 h 5297286"/>
              <a:gd name="connsiteX344" fmla="*/ 6755974 w 9150699"/>
              <a:gd name="connsiteY344" fmla="*/ 510302 h 5297286"/>
              <a:gd name="connsiteX345" fmla="*/ 6733910 w 9150699"/>
              <a:gd name="connsiteY345" fmla="*/ 516613 h 5297286"/>
              <a:gd name="connsiteX346" fmla="*/ 6592510 w 9150699"/>
              <a:gd name="connsiteY346" fmla="*/ 628437 h 5297286"/>
              <a:gd name="connsiteX347" fmla="*/ 6587220 w 9150699"/>
              <a:gd name="connsiteY347" fmla="*/ 670941 h 5297286"/>
              <a:gd name="connsiteX348" fmla="*/ 6611267 w 9150699"/>
              <a:gd name="connsiteY348" fmla="*/ 682637 h 5297286"/>
              <a:gd name="connsiteX349" fmla="*/ 6630025 w 9150699"/>
              <a:gd name="connsiteY349" fmla="*/ 675791 h 5297286"/>
              <a:gd name="connsiteX350" fmla="*/ 6771425 w 9150699"/>
              <a:gd name="connsiteY350" fmla="*/ 563967 h 5297286"/>
              <a:gd name="connsiteX351" fmla="*/ 6776234 w 9150699"/>
              <a:gd name="connsiteY351" fmla="*/ 521748 h 5297286"/>
              <a:gd name="connsiteX352" fmla="*/ 6755974 w 9150699"/>
              <a:gd name="connsiteY352" fmla="*/ 510302 h 5297286"/>
              <a:gd name="connsiteX353" fmla="*/ 7522673 w 9150699"/>
              <a:gd name="connsiteY353" fmla="*/ 0 h 5297286"/>
              <a:gd name="connsiteX354" fmla="*/ 7406763 w 9150699"/>
              <a:gd name="connsiteY354" fmla="*/ 654111 h 5297286"/>
              <a:gd name="connsiteX355" fmla="*/ 7105206 w 9150699"/>
              <a:gd name="connsiteY355" fmla="*/ 590211 h 5297286"/>
              <a:gd name="connsiteX356" fmla="*/ 5448804 w 9150699"/>
              <a:gd name="connsiteY356" fmla="*/ 2120652 h 5297286"/>
              <a:gd name="connsiteX357" fmla="*/ 7780464 w 9150699"/>
              <a:gd name="connsiteY357" fmla="*/ 1463690 h 5297286"/>
              <a:gd name="connsiteX358" fmla="*/ 7549125 w 9150699"/>
              <a:gd name="connsiteY358" fmla="*/ 1362136 h 5297286"/>
              <a:gd name="connsiteX359" fmla="*/ 9150699 w 9150699"/>
              <a:gd name="connsiteY359" fmla="*/ 1155605 h 5297286"/>
              <a:gd name="connsiteX360" fmla="*/ 8586060 w 9150699"/>
              <a:gd name="connsiteY360" fmla="*/ 1795166 h 5297286"/>
              <a:gd name="connsiteX361" fmla="*/ 8307588 w 9150699"/>
              <a:gd name="connsiteY361" fmla="*/ 1674214 h 5297286"/>
              <a:gd name="connsiteX362" fmla="*/ 2407776 w 9150699"/>
              <a:gd name="connsiteY362" fmla="*/ 5222831 h 5297286"/>
              <a:gd name="connsiteX363" fmla="*/ 2324613 w 9150699"/>
              <a:gd name="connsiteY363" fmla="*/ 5297286 h 5297286"/>
              <a:gd name="connsiteX364" fmla="*/ 776079 w 9150699"/>
              <a:gd name="connsiteY364" fmla="*/ 5297286 h 5297286"/>
              <a:gd name="connsiteX365" fmla="*/ 827807 w 9150699"/>
              <a:gd name="connsiteY365" fmla="*/ 5256274 h 5297286"/>
              <a:gd name="connsiteX366" fmla="*/ 833098 w 9150699"/>
              <a:gd name="connsiteY366" fmla="*/ 5214055 h 5297286"/>
              <a:gd name="connsiteX367" fmla="*/ 790293 w 9150699"/>
              <a:gd name="connsiteY367" fmla="*/ 5208920 h 5297286"/>
              <a:gd name="connsiteX368" fmla="*/ 678554 w 9150699"/>
              <a:gd name="connsiteY368" fmla="*/ 5297286 h 5297286"/>
              <a:gd name="connsiteX369" fmla="*/ 0 w 9150699"/>
              <a:gd name="connsiteY369" fmla="*/ 5297286 h 5297286"/>
              <a:gd name="connsiteX370" fmla="*/ 0 w 9150699"/>
              <a:gd name="connsiteY370" fmla="*/ 4551942 h 5297286"/>
              <a:gd name="connsiteX371" fmla="*/ 61785 w 9150699"/>
              <a:gd name="connsiteY371" fmla="*/ 4509128 h 5297286"/>
              <a:gd name="connsiteX372" fmla="*/ 3789035 w 9150699"/>
              <a:gd name="connsiteY372" fmla="*/ 1943789 h 5297286"/>
              <a:gd name="connsiteX373" fmla="*/ 4489303 w 9150699"/>
              <a:gd name="connsiteY373" fmla="*/ 780768 h 5297286"/>
              <a:gd name="connsiteX374" fmla="*/ 4301250 w 9150699"/>
              <a:gd name="connsiteY374" fmla="*/ 843241 h 5297286"/>
              <a:gd name="connsiteX375" fmla="*/ 4563369 w 9150699"/>
              <a:gd name="connsiteY375" fmla="*/ 384821 h 5297286"/>
              <a:gd name="connsiteX376" fmla="*/ 4951979 w 9150699"/>
              <a:gd name="connsiteY376" fmla="*/ 658675 h 5297286"/>
              <a:gd name="connsiteX377" fmla="*/ 4786051 w 9150699"/>
              <a:gd name="connsiteY377" fmla="*/ 702605 h 5297286"/>
              <a:gd name="connsiteX378" fmla="*/ 4626855 w 9150699"/>
              <a:gd name="connsiteY378" fmla="*/ 1778336 h 5297286"/>
              <a:gd name="connsiteX379" fmla="*/ 6524696 w 9150699"/>
              <a:gd name="connsiteY379" fmla="*/ 411351 h 5297286"/>
              <a:gd name="connsiteX380" fmla="*/ 6285181 w 9150699"/>
              <a:gd name="connsiteY380" fmla="*/ 348593 h 529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9150699" h="5297286">
                <a:moveTo>
                  <a:pt x="1095397" y="4979247"/>
                </a:moveTo>
                <a:cubicBezTo>
                  <a:pt x="1087642" y="4978356"/>
                  <a:pt x="1079586" y="4980424"/>
                  <a:pt x="1073093" y="4985558"/>
                </a:cubicBezTo>
                <a:lnTo>
                  <a:pt x="931693" y="5097382"/>
                </a:lnTo>
                <a:cubicBezTo>
                  <a:pt x="918707" y="5107652"/>
                  <a:pt x="916784" y="5126764"/>
                  <a:pt x="926402" y="5140172"/>
                </a:cubicBezTo>
                <a:cubicBezTo>
                  <a:pt x="932655" y="5147588"/>
                  <a:pt x="941312" y="5151582"/>
                  <a:pt x="950450" y="5151582"/>
                </a:cubicBezTo>
                <a:cubicBezTo>
                  <a:pt x="957183" y="5151582"/>
                  <a:pt x="963917" y="5149300"/>
                  <a:pt x="969207" y="5145021"/>
                </a:cubicBezTo>
                <a:lnTo>
                  <a:pt x="1110608" y="5032912"/>
                </a:lnTo>
                <a:cubicBezTo>
                  <a:pt x="1124074" y="5022642"/>
                  <a:pt x="1125998" y="5003815"/>
                  <a:pt x="1115898" y="4990693"/>
                </a:cubicBezTo>
                <a:cubicBezTo>
                  <a:pt x="1110608" y="4983989"/>
                  <a:pt x="1103153" y="4980138"/>
                  <a:pt x="1095397" y="4979247"/>
                </a:cubicBezTo>
                <a:close/>
                <a:moveTo>
                  <a:pt x="1378679" y="4755600"/>
                </a:moveTo>
                <a:cubicBezTo>
                  <a:pt x="1370924" y="4754709"/>
                  <a:pt x="1362868" y="4756778"/>
                  <a:pt x="1356375" y="4761911"/>
                </a:cubicBezTo>
                <a:lnTo>
                  <a:pt x="1214974" y="4873736"/>
                </a:lnTo>
                <a:cubicBezTo>
                  <a:pt x="1201508" y="4884291"/>
                  <a:pt x="1199584" y="4903117"/>
                  <a:pt x="1209684" y="4916239"/>
                </a:cubicBezTo>
                <a:cubicBezTo>
                  <a:pt x="1215936" y="4923941"/>
                  <a:pt x="1224594" y="4927935"/>
                  <a:pt x="1233732" y="4927935"/>
                </a:cubicBezTo>
                <a:cubicBezTo>
                  <a:pt x="1240465" y="4927935"/>
                  <a:pt x="1247198" y="4925653"/>
                  <a:pt x="1252489" y="4921089"/>
                </a:cubicBezTo>
                <a:lnTo>
                  <a:pt x="1393889" y="4809265"/>
                </a:lnTo>
                <a:cubicBezTo>
                  <a:pt x="1407356" y="4798996"/>
                  <a:pt x="1409279" y="4780168"/>
                  <a:pt x="1399179" y="4767046"/>
                </a:cubicBezTo>
                <a:cubicBezTo>
                  <a:pt x="1393889" y="4760343"/>
                  <a:pt x="1386434" y="4756491"/>
                  <a:pt x="1378679" y="4755600"/>
                </a:cubicBezTo>
                <a:close/>
                <a:moveTo>
                  <a:pt x="1661479" y="4532239"/>
                </a:moveTo>
                <a:cubicBezTo>
                  <a:pt x="1653724" y="4531347"/>
                  <a:pt x="1645668" y="4533415"/>
                  <a:pt x="1639175" y="4538549"/>
                </a:cubicBezTo>
                <a:lnTo>
                  <a:pt x="1497775" y="4650374"/>
                </a:lnTo>
                <a:cubicBezTo>
                  <a:pt x="1484789" y="4660644"/>
                  <a:pt x="1482384" y="4679757"/>
                  <a:pt x="1492965" y="4692877"/>
                </a:cubicBezTo>
                <a:cubicBezTo>
                  <a:pt x="1498737" y="4700579"/>
                  <a:pt x="1507394" y="4704573"/>
                  <a:pt x="1516532" y="4704573"/>
                </a:cubicBezTo>
                <a:cubicBezTo>
                  <a:pt x="1523265" y="4704573"/>
                  <a:pt x="1529999" y="4702291"/>
                  <a:pt x="1535289" y="4697727"/>
                </a:cubicBezTo>
                <a:lnTo>
                  <a:pt x="1676689" y="4585904"/>
                </a:lnTo>
                <a:cubicBezTo>
                  <a:pt x="1690156" y="4575634"/>
                  <a:pt x="1692080" y="4556806"/>
                  <a:pt x="1681980" y="4543685"/>
                </a:cubicBezTo>
                <a:cubicBezTo>
                  <a:pt x="1676689" y="4536981"/>
                  <a:pt x="1669235" y="4533131"/>
                  <a:pt x="1661479" y="4532239"/>
                </a:cubicBezTo>
                <a:close/>
                <a:moveTo>
                  <a:pt x="1944520" y="4308877"/>
                </a:moveTo>
                <a:cubicBezTo>
                  <a:pt x="1936885" y="4307986"/>
                  <a:pt x="1928949" y="4310054"/>
                  <a:pt x="1922456" y="4315188"/>
                </a:cubicBezTo>
                <a:lnTo>
                  <a:pt x="1781056" y="4427011"/>
                </a:lnTo>
                <a:cubicBezTo>
                  <a:pt x="1768070" y="4437281"/>
                  <a:pt x="1765666" y="4456394"/>
                  <a:pt x="1775766" y="4469517"/>
                </a:cubicBezTo>
                <a:cubicBezTo>
                  <a:pt x="1781537" y="4477219"/>
                  <a:pt x="1790675" y="4481212"/>
                  <a:pt x="1799813" y="4481212"/>
                </a:cubicBezTo>
                <a:cubicBezTo>
                  <a:pt x="1806066" y="4481212"/>
                  <a:pt x="1812799" y="4478929"/>
                  <a:pt x="1818090" y="4474366"/>
                </a:cubicBezTo>
                <a:lnTo>
                  <a:pt x="1959970" y="4362542"/>
                </a:lnTo>
                <a:cubicBezTo>
                  <a:pt x="1972956" y="4352273"/>
                  <a:pt x="1975361" y="4333160"/>
                  <a:pt x="1964780" y="4320323"/>
                </a:cubicBezTo>
                <a:cubicBezTo>
                  <a:pt x="1959490" y="4313620"/>
                  <a:pt x="1952155" y="4309768"/>
                  <a:pt x="1944520" y="4308877"/>
                </a:cubicBezTo>
                <a:close/>
                <a:moveTo>
                  <a:pt x="2227801" y="4085515"/>
                </a:moveTo>
                <a:cubicBezTo>
                  <a:pt x="2220166" y="4084623"/>
                  <a:pt x="2212230" y="4086692"/>
                  <a:pt x="2205738" y="4091826"/>
                </a:cubicBezTo>
                <a:lnTo>
                  <a:pt x="2063856" y="4203651"/>
                </a:lnTo>
                <a:cubicBezTo>
                  <a:pt x="2050871" y="4213920"/>
                  <a:pt x="2048466" y="4233032"/>
                  <a:pt x="2059047" y="4246154"/>
                </a:cubicBezTo>
                <a:cubicBezTo>
                  <a:pt x="2064818" y="4253856"/>
                  <a:pt x="2073957" y="4257850"/>
                  <a:pt x="2082614" y="4257850"/>
                </a:cubicBezTo>
                <a:cubicBezTo>
                  <a:pt x="2089347" y="4257850"/>
                  <a:pt x="2096080" y="4255569"/>
                  <a:pt x="2101371" y="4251003"/>
                </a:cubicBezTo>
                <a:lnTo>
                  <a:pt x="2242771" y="4139181"/>
                </a:lnTo>
                <a:cubicBezTo>
                  <a:pt x="2256238" y="4128911"/>
                  <a:pt x="2258643" y="4109798"/>
                  <a:pt x="2248062" y="4096962"/>
                </a:cubicBezTo>
                <a:cubicBezTo>
                  <a:pt x="2242771" y="4090257"/>
                  <a:pt x="2235437" y="4086407"/>
                  <a:pt x="2227801" y="4085515"/>
                </a:cubicBezTo>
                <a:close/>
                <a:moveTo>
                  <a:pt x="2510602" y="3861869"/>
                </a:moveTo>
                <a:cubicBezTo>
                  <a:pt x="2502967" y="3860976"/>
                  <a:pt x="2495031" y="3863045"/>
                  <a:pt x="2488538" y="3868180"/>
                </a:cubicBezTo>
                <a:lnTo>
                  <a:pt x="2347138" y="3980003"/>
                </a:lnTo>
                <a:cubicBezTo>
                  <a:pt x="2334152" y="3990558"/>
                  <a:pt x="2331747" y="4009386"/>
                  <a:pt x="2341847" y="4022507"/>
                </a:cubicBezTo>
                <a:cubicBezTo>
                  <a:pt x="2348100" y="4030209"/>
                  <a:pt x="2356757" y="4033918"/>
                  <a:pt x="2365895" y="4033918"/>
                </a:cubicBezTo>
                <a:cubicBezTo>
                  <a:pt x="2372147" y="4033918"/>
                  <a:pt x="2378881" y="4031921"/>
                  <a:pt x="2384652" y="4027356"/>
                </a:cubicBezTo>
                <a:lnTo>
                  <a:pt x="2526052" y="3915534"/>
                </a:lnTo>
                <a:cubicBezTo>
                  <a:pt x="2539038" y="3905263"/>
                  <a:pt x="2541443" y="3886151"/>
                  <a:pt x="2530862" y="3873315"/>
                </a:cubicBezTo>
                <a:cubicBezTo>
                  <a:pt x="2525571" y="3866610"/>
                  <a:pt x="2518237" y="3862760"/>
                  <a:pt x="2510602" y="3861869"/>
                </a:cubicBezTo>
                <a:close/>
                <a:moveTo>
                  <a:pt x="2793643" y="3638506"/>
                </a:moveTo>
                <a:cubicBezTo>
                  <a:pt x="2785887" y="3637616"/>
                  <a:pt x="2777831" y="3639684"/>
                  <a:pt x="2771338" y="3644818"/>
                </a:cubicBezTo>
                <a:lnTo>
                  <a:pt x="2629938" y="3756641"/>
                </a:lnTo>
                <a:cubicBezTo>
                  <a:pt x="2616952" y="3766910"/>
                  <a:pt x="2615029" y="3786023"/>
                  <a:pt x="2624648" y="3799146"/>
                </a:cubicBezTo>
                <a:cubicBezTo>
                  <a:pt x="2630900" y="3806849"/>
                  <a:pt x="2639557" y="3810557"/>
                  <a:pt x="2648695" y="3810557"/>
                </a:cubicBezTo>
                <a:cubicBezTo>
                  <a:pt x="2655429" y="3810557"/>
                  <a:pt x="2662162" y="3808559"/>
                  <a:pt x="2667453" y="3803996"/>
                </a:cubicBezTo>
                <a:lnTo>
                  <a:pt x="2808853" y="3692171"/>
                </a:lnTo>
                <a:cubicBezTo>
                  <a:pt x="2822319" y="3681903"/>
                  <a:pt x="2824243" y="3662791"/>
                  <a:pt x="2814143" y="3649952"/>
                </a:cubicBezTo>
                <a:cubicBezTo>
                  <a:pt x="2808853" y="3643250"/>
                  <a:pt x="2801398" y="3639398"/>
                  <a:pt x="2793643" y="3638506"/>
                </a:cubicBezTo>
                <a:close/>
                <a:moveTo>
                  <a:pt x="3076924" y="3415146"/>
                </a:moveTo>
                <a:cubicBezTo>
                  <a:pt x="3069169" y="3414253"/>
                  <a:pt x="3061113" y="3416322"/>
                  <a:pt x="3054620" y="3421458"/>
                </a:cubicBezTo>
                <a:lnTo>
                  <a:pt x="2913220" y="3533280"/>
                </a:lnTo>
                <a:cubicBezTo>
                  <a:pt x="2899753" y="3543550"/>
                  <a:pt x="2897829" y="3562376"/>
                  <a:pt x="2907929" y="3575784"/>
                </a:cubicBezTo>
                <a:cubicBezTo>
                  <a:pt x="2914181" y="3583486"/>
                  <a:pt x="2922839" y="3587194"/>
                  <a:pt x="2931977" y="3587194"/>
                </a:cubicBezTo>
                <a:cubicBezTo>
                  <a:pt x="2938710" y="3587194"/>
                  <a:pt x="2944962" y="3585198"/>
                  <a:pt x="2950734" y="3580633"/>
                </a:cubicBezTo>
                <a:lnTo>
                  <a:pt x="3092134" y="3468811"/>
                </a:lnTo>
                <a:cubicBezTo>
                  <a:pt x="3105601" y="3458541"/>
                  <a:pt x="3107525" y="3439428"/>
                  <a:pt x="3097425" y="3426592"/>
                </a:cubicBezTo>
                <a:cubicBezTo>
                  <a:pt x="3092134" y="3419887"/>
                  <a:pt x="3084679" y="3416037"/>
                  <a:pt x="3076924" y="3415146"/>
                </a:cubicBezTo>
                <a:close/>
                <a:moveTo>
                  <a:pt x="3359724" y="3191783"/>
                </a:moveTo>
                <a:cubicBezTo>
                  <a:pt x="3351969" y="3190892"/>
                  <a:pt x="3343913" y="3192961"/>
                  <a:pt x="3337420" y="3198095"/>
                </a:cubicBezTo>
                <a:lnTo>
                  <a:pt x="3196020" y="3309918"/>
                </a:lnTo>
                <a:cubicBezTo>
                  <a:pt x="3183034" y="3320187"/>
                  <a:pt x="3180630" y="3339015"/>
                  <a:pt x="3190730" y="3352423"/>
                </a:cubicBezTo>
                <a:cubicBezTo>
                  <a:pt x="3196982" y="3360125"/>
                  <a:pt x="3205639" y="3363832"/>
                  <a:pt x="3214777" y="3363832"/>
                </a:cubicBezTo>
                <a:cubicBezTo>
                  <a:pt x="3221511" y="3363832"/>
                  <a:pt x="3228244" y="3361836"/>
                  <a:pt x="3233534" y="3357272"/>
                </a:cubicBezTo>
                <a:lnTo>
                  <a:pt x="3374935" y="3245448"/>
                </a:lnTo>
                <a:cubicBezTo>
                  <a:pt x="3388401" y="3235180"/>
                  <a:pt x="3390325" y="3216067"/>
                  <a:pt x="3380225" y="3203230"/>
                </a:cubicBezTo>
                <a:cubicBezTo>
                  <a:pt x="3374935" y="3196526"/>
                  <a:pt x="3367480" y="3192674"/>
                  <a:pt x="3359724" y="3191783"/>
                </a:cubicBezTo>
                <a:close/>
                <a:moveTo>
                  <a:pt x="3643006" y="2968421"/>
                </a:moveTo>
                <a:cubicBezTo>
                  <a:pt x="3635250" y="2967530"/>
                  <a:pt x="3627194" y="2969598"/>
                  <a:pt x="3620702" y="2974733"/>
                </a:cubicBezTo>
                <a:lnTo>
                  <a:pt x="3479301" y="3086558"/>
                </a:lnTo>
                <a:cubicBezTo>
                  <a:pt x="3474492" y="3089979"/>
                  <a:pt x="3471606" y="3094829"/>
                  <a:pt x="3469682" y="3100249"/>
                </a:cubicBezTo>
                <a:cubicBezTo>
                  <a:pt x="3464392" y="3103386"/>
                  <a:pt x="3458139" y="3106525"/>
                  <a:pt x="3452849" y="3109378"/>
                </a:cubicBezTo>
                <a:cubicBezTo>
                  <a:pt x="3437939" y="3117365"/>
                  <a:pt x="3432649" y="3135622"/>
                  <a:pt x="3440825" y="3150170"/>
                </a:cubicBezTo>
                <a:cubicBezTo>
                  <a:pt x="3446116" y="3160440"/>
                  <a:pt x="3456697" y="3166146"/>
                  <a:pt x="3467278" y="3166146"/>
                </a:cubicBezTo>
                <a:cubicBezTo>
                  <a:pt x="3472087" y="3166146"/>
                  <a:pt x="3477377" y="3165005"/>
                  <a:pt x="3481706" y="3162721"/>
                </a:cubicBezTo>
                <a:cubicBezTo>
                  <a:pt x="3526916" y="3138476"/>
                  <a:pt x="3580782" y="3111660"/>
                  <a:pt x="3641863" y="3083133"/>
                </a:cubicBezTo>
                <a:cubicBezTo>
                  <a:pt x="3656773" y="3076286"/>
                  <a:pt x="3663506" y="3058030"/>
                  <a:pt x="3656292" y="3042911"/>
                </a:cubicBezTo>
                <a:cubicBezTo>
                  <a:pt x="3654368" y="3038061"/>
                  <a:pt x="3650521" y="3034353"/>
                  <a:pt x="3646192" y="3031502"/>
                </a:cubicBezTo>
                <a:lnTo>
                  <a:pt x="3658216" y="3022088"/>
                </a:lnTo>
                <a:cubicBezTo>
                  <a:pt x="3671683" y="3011817"/>
                  <a:pt x="3673606" y="2992704"/>
                  <a:pt x="3663506" y="2979869"/>
                </a:cubicBezTo>
                <a:cubicBezTo>
                  <a:pt x="3658216" y="2973164"/>
                  <a:pt x="3650761" y="2969314"/>
                  <a:pt x="3643006" y="2968421"/>
                </a:cubicBezTo>
                <a:close/>
                <a:moveTo>
                  <a:pt x="3949673" y="2884304"/>
                </a:moveTo>
                <a:cubicBezTo>
                  <a:pt x="3890997" y="2907982"/>
                  <a:pt x="3835207" y="2931372"/>
                  <a:pt x="3782302" y="2953909"/>
                </a:cubicBezTo>
                <a:cubicBezTo>
                  <a:pt x="3766911" y="2960756"/>
                  <a:pt x="3759697" y="2978441"/>
                  <a:pt x="3765949" y="2993276"/>
                </a:cubicBezTo>
                <a:cubicBezTo>
                  <a:pt x="3770759" y="3004971"/>
                  <a:pt x="3782302" y="3011817"/>
                  <a:pt x="3793845" y="3011817"/>
                </a:cubicBezTo>
                <a:cubicBezTo>
                  <a:pt x="3797692" y="3011817"/>
                  <a:pt x="3802021" y="3010961"/>
                  <a:pt x="3805868" y="3009249"/>
                </a:cubicBezTo>
                <a:cubicBezTo>
                  <a:pt x="3858292" y="2986999"/>
                  <a:pt x="3914083" y="2963608"/>
                  <a:pt x="3972278" y="2940216"/>
                </a:cubicBezTo>
                <a:cubicBezTo>
                  <a:pt x="3987669" y="2933941"/>
                  <a:pt x="3995364" y="2916253"/>
                  <a:pt x="3989112" y="2900851"/>
                </a:cubicBezTo>
                <a:cubicBezTo>
                  <a:pt x="3982859" y="2885445"/>
                  <a:pt x="3965064" y="2877743"/>
                  <a:pt x="3949673" y="2884304"/>
                </a:cubicBezTo>
                <a:close/>
                <a:moveTo>
                  <a:pt x="4286821" y="2753083"/>
                </a:moveTo>
                <a:cubicBezTo>
                  <a:pt x="4229107" y="2774762"/>
                  <a:pt x="4172836" y="2796443"/>
                  <a:pt x="4118007" y="2817838"/>
                </a:cubicBezTo>
                <a:cubicBezTo>
                  <a:pt x="4102616" y="2823828"/>
                  <a:pt x="4094921" y="2841230"/>
                  <a:pt x="4101174" y="2856919"/>
                </a:cubicBezTo>
                <a:cubicBezTo>
                  <a:pt x="4105502" y="2869187"/>
                  <a:pt x="4117045" y="2876317"/>
                  <a:pt x="4129069" y="2876317"/>
                </a:cubicBezTo>
                <a:cubicBezTo>
                  <a:pt x="4132917" y="2876317"/>
                  <a:pt x="4136283" y="2875746"/>
                  <a:pt x="4140131" y="2874321"/>
                </a:cubicBezTo>
                <a:cubicBezTo>
                  <a:pt x="4194478" y="2852926"/>
                  <a:pt x="4250750" y="2831245"/>
                  <a:pt x="4308464" y="2809565"/>
                </a:cubicBezTo>
                <a:cubicBezTo>
                  <a:pt x="4323855" y="2803575"/>
                  <a:pt x="4332031" y="2785889"/>
                  <a:pt x="4325779" y="2770485"/>
                </a:cubicBezTo>
                <a:cubicBezTo>
                  <a:pt x="4320007" y="2755080"/>
                  <a:pt x="4302693" y="2747092"/>
                  <a:pt x="4286821" y="2753083"/>
                </a:cubicBezTo>
                <a:close/>
                <a:moveTo>
                  <a:pt x="3906327" y="2713467"/>
                </a:moveTo>
                <a:cubicBezTo>
                  <a:pt x="3898692" y="2714573"/>
                  <a:pt x="3891478" y="2718566"/>
                  <a:pt x="3886669" y="2725126"/>
                </a:cubicBezTo>
                <a:cubicBezTo>
                  <a:pt x="3856369" y="2765349"/>
                  <a:pt x="3825107" y="2803290"/>
                  <a:pt x="3793845" y="2837807"/>
                </a:cubicBezTo>
                <a:lnTo>
                  <a:pt x="3762102" y="2862910"/>
                </a:lnTo>
                <a:cubicBezTo>
                  <a:pt x="3749116" y="2873180"/>
                  <a:pt x="3746711" y="2892007"/>
                  <a:pt x="3756811" y="2905129"/>
                </a:cubicBezTo>
                <a:cubicBezTo>
                  <a:pt x="3762583" y="2912546"/>
                  <a:pt x="3771721" y="2916540"/>
                  <a:pt x="3780859" y="2916540"/>
                </a:cubicBezTo>
                <a:cubicBezTo>
                  <a:pt x="3786630" y="2916540"/>
                  <a:pt x="3792883" y="2914543"/>
                  <a:pt x="3798173" y="2910550"/>
                </a:cubicBezTo>
                <a:cubicBezTo>
                  <a:pt x="3804907" y="2909978"/>
                  <a:pt x="3811640" y="2907126"/>
                  <a:pt x="3816449" y="2901991"/>
                </a:cubicBezTo>
                <a:cubicBezTo>
                  <a:pt x="3822702" y="2895430"/>
                  <a:pt x="3828473" y="2888869"/>
                  <a:pt x="3834726" y="2882023"/>
                </a:cubicBezTo>
                <a:lnTo>
                  <a:pt x="3941016" y="2798441"/>
                </a:lnTo>
                <a:cubicBezTo>
                  <a:pt x="3954002" y="2788170"/>
                  <a:pt x="3956407" y="2769057"/>
                  <a:pt x="3945826" y="2755936"/>
                </a:cubicBezTo>
                <a:cubicBezTo>
                  <a:pt x="3944383" y="2753938"/>
                  <a:pt x="3941978" y="2752513"/>
                  <a:pt x="3940054" y="2750800"/>
                </a:cubicBezTo>
                <a:cubicBezTo>
                  <a:pt x="3942459" y="2739390"/>
                  <a:pt x="3938611" y="2726838"/>
                  <a:pt x="3928511" y="2719136"/>
                </a:cubicBezTo>
                <a:cubicBezTo>
                  <a:pt x="3922018" y="2714145"/>
                  <a:pt x="3913962" y="2712362"/>
                  <a:pt x="3906327" y="2713467"/>
                </a:cubicBezTo>
                <a:close/>
                <a:moveTo>
                  <a:pt x="4626855" y="2627852"/>
                </a:moveTo>
                <a:cubicBezTo>
                  <a:pt x="4569141" y="2648677"/>
                  <a:pt x="4512388" y="2669216"/>
                  <a:pt x="4456598" y="2689755"/>
                </a:cubicBezTo>
                <a:cubicBezTo>
                  <a:pt x="4441207" y="2695745"/>
                  <a:pt x="4433031" y="2712861"/>
                  <a:pt x="4438803" y="2728265"/>
                </a:cubicBezTo>
                <a:cubicBezTo>
                  <a:pt x="4443131" y="2740532"/>
                  <a:pt x="4454674" y="2748235"/>
                  <a:pt x="4467179" y="2748235"/>
                </a:cubicBezTo>
                <a:cubicBezTo>
                  <a:pt x="4470546" y="2748235"/>
                  <a:pt x="4474393" y="2747663"/>
                  <a:pt x="4477760" y="2746522"/>
                </a:cubicBezTo>
                <a:cubicBezTo>
                  <a:pt x="4533069" y="2726269"/>
                  <a:pt x="4589341" y="2705729"/>
                  <a:pt x="4647055" y="2684619"/>
                </a:cubicBezTo>
                <a:cubicBezTo>
                  <a:pt x="4662927" y="2678914"/>
                  <a:pt x="4671103" y="2661799"/>
                  <a:pt x="4665331" y="2646108"/>
                </a:cubicBezTo>
                <a:cubicBezTo>
                  <a:pt x="4659560" y="2630419"/>
                  <a:pt x="4642246" y="2622146"/>
                  <a:pt x="4626855" y="2627852"/>
                </a:cubicBezTo>
                <a:close/>
                <a:moveTo>
                  <a:pt x="4208847" y="2521234"/>
                </a:moveTo>
                <a:cubicBezTo>
                  <a:pt x="4201212" y="2520307"/>
                  <a:pt x="4193276" y="2522304"/>
                  <a:pt x="4186783" y="2527439"/>
                </a:cubicBezTo>
                <a:lnTo>
                  <a:pt x="4044902" y="2639262"/>
                </a:lnTo>
                <a:cubicBezTo>
                  <a:pt x="4031916" y="2649533"/>
                  <a:pt x="4029512" y="2668646"/>
                  <a:pt x="4040093" y="2682053"/>
                </a:cubicBezTo>
                <a:cubicBezTo>
                  <a:pt x="4045864" y="2689469"/>
                  <a:pt x="4055002" y="2693462"/>
                  <a:pt x="4063659" y="2693462"/>
                </a:cubicBezTo>
                <a:cubicBezTo>
                  <a:pt x="4070393" y="2693462"/>
                  <a:pt x="4077126" y="2691466"/>
                  <a:pt x="4082416" y="2686903"/>
                </a:cubicBezTo>
                <a:lnTo>
                  <a:pt x="4224298" y="2575078"/>
                </a:lnTo>
                <a:cubicBezTo>
                  <a:pt x="4237283" y="2564808"/>
                  <a:pt x="4239688" y="2545696"/>
                  <a:pt x="4229107" y="2532574"/>
                </a:cubicBezTo>
                <a:cubicBezTo>
                  <a:pt x="4223817" y="2526012"/>
                  <a:pt x="4216482" y="2522161"/>
                  <a:pt x="4208847" y="2521234"/>
                </a:cubicBezTo>
                <a:close/>
                <a:moveTo>
                  <a:pt x="4967370" y="2507185"/>
                </a:moveTo>
                <a:cubicBezTo>
                  <a:pt x="4910137" y="2527153"/>
                  <a:pt x="4852903" y="2547122"/>
                  <a:pt x="4796632" y="2567091"/>
                </a:cubicBezTo>
                <a:cubicBezTo>
                  <a:pt x="4781241" y="2572511"/>
                  <a:pt x="4773065" y="2589912"/>
                  <a:pt x="4778355" y="2605886"/>
                </a:cubicBezTo>
                <a:cubicBezTo>
                  <a:pt x="4782684" y="2618153"/>
                  <a:pt x="4794227" y="2626140"/>
                  <a:pt x="4806732" y="2626140"/>
                </a:cubicBezTo>
                <a:cubicBezTo>
                  <a:pt x="4810098" y="2626140"/>
                  <a:pt x="4813465" y="2625570"/>
                  <a:pt x="4816832" y="2624143"/>
                </a:cubicBezTo>
                <a:cubicBezTo>
                  <a:pt x="4872622" y="2604460"/>
                  <a:pt x="4929375" y="2584492"/>
                  <a:pt x="4987089" y="2564523"/>
                </a:cubicBezTo>
                <a:cubicBezTo>
                  <a:pt x="5002960" y="2559103"/>
                  <a:pt x="5011137" y="2541702"/>
                  <a:pt x="5005846" y="2526013"/>
                </a:cubicBezTo>
                <a:cubicBezTo>
                  <a:pt x="5000075" y="2510038"/>
                  <a:pt x="4983241" y="2501765"/>
                  <a:pt x="4967370" y="2507185"/>
                </a:cubicBezTo>
                <a:close/>
                <a:moveTo>
                  <a:pt x="4094380" y="2409482"/>
                </a:moveTo>
                <a:cubicBezTo>
                  <a:pt x="4086985" y="2411693"/>
                  <a:pt x="4080493" y="2416756"/>
                  <a:pt x="4076645" y="2424173"/>
                </a:cubicBezTo>
                <a:cubicBezTo>
                  <a:pt x="4047307" y="2478659"/>
                  <a:pt x="4017488" y="2530577"/>
                  <a:pt x="3987188" y="2578501"/>
                </a:cubicBezTo>
                <a:cubicBezTo>
                  <a:pt x="3978531" y="2592764"/>
                  <a:pt x="3982378" y="2611592"/>
                  <a:pt x="3996807" y="2620435"/>
                </a:cubicBezTo>
                <a:cubicBezTo>
                  <a:pt x="4001616" y="2623288"/>
                  <a:pt x="4007388" y="2624999"/>
                  <a:pt x="4012678" y="2624999"/>
                </a:cubicBezTo>
                <a:cubicBezTo>
                  <a:pt x="4022778" y="2624999"/>
                  <a:pt x="4032878" y="2619864"/>
                  <a:pt x="4038650" y="2610736"/>
                </a:cubicBezTo>
                <a:cubicBezTo>
                  <a:pt x="4069431" y="2561385"/>
                  <a:pt x="4099731" y="2508326"/>
                  <a:pt x="4129550" y="2452699"/>
                </a:cubicBezTo>
                <a:cubicBezTo>
                  <a:pt x="4137726" y="2438151"/>
                  <a:pt x="4131955" y="2419609"/>
                  <a:pt x="4117526" y="2411907"/>
                </a:cubicBezTo>
                <a:cubicBezTo>
                  <a:pt x="4110071" y="2407913"/>
                  <a:pt x="4101775" y="2407271"/>
                  <a:pt x="4094380" y="2409482"/>
                </a:cubicBezTo>
                <a:close/>
                <a:moveTo>
                  <a:pt x="5309328" y="2389656"/>
                </a:moveTo>
                <a:cubicBezTo>
                  <a:pt x="5252094" y="2409054"/>
                  <a:pt x="5195342" y="2428738"/>
                  <a:pt x="5138589" y="2448135"/>
                </a:cubicBezTo>
                <a:cubicBezTo>
                  <a:pt x="5122718" y="2453555"/>
                  <a:pt x="5114061" y="2470671"/>
                  <a:pt x="5119351" y="2486361"/>
                </a:cubicBezTo>
                <a:cubicBezTo>
                  <a:pt x="5123680" y="2499197"/>
                  <a:pt x="5135223" y="2506900"/>
                  <a:pt x="5148208" y="2506900"/>
                </a:cubicBezTo>
                <a:cubicBezTo>
                  <a:pt x="5151575" y="2506900"/>
                  <a:pt x="5154942" y="2506615"/>
                  <a:pt x="5157827" y="2505474"/>
                </a:cubicBezTo>
                <a:cubicBezTo>
                  <a:pt x="5214580" y="2486076"/>
                  <a:pt x="5271813" y="2466392"/>
                  <a:pt x="5329047" y="2447280"/>
                </a:cubicBezTo>
                <a:cubicBezTo>
                  <a:pt x="5344918" y="2441574"/>
                  <a:pt x="5353094" y="2424458"/>
                  <a:pt x="5347804" y="2408769"/>
                </a:cubicBezTo>
                <a:cubicBezTo>
                  <a:pt x="5342513" y="2392794"/>
                  <a:pt x="5325199" y="2384236"/>
                  <a:pt x="5309328" y="2389656"/>
                </a:cubicBezTo>
                <a:close/>
                <a:moveTo>
                  <a:pt x="4491647" y="2297873"/>
                </a:moveTo>
                <a:cubicBezTo>
                  <a:pt x="4484012" y="2296946"/>
                  <a:pt x="4476076" y="2298942"/>
                  <a:pt x="4469584" y="2304077"/>
                </a:cubicBezTo>
                <a:lnTo>
                  <a:pt x="4328183" y="2415901"/>
                </a:lnTo>
                <a:cubicBezTo>
                  <a:pt x="4314717" y="2426170"/>
                  <a:pt x="4312793" y="2445283"/>
                  <a:pt x="4322893" y="2458405"/>
                </a:cubicBezTo>
                <a:cubicBezTo>
                  <a:pt x="4329145" y="2465822"/>
                  <a:pt x="4337802" y="2469816"/>
                  <a:pt x="4346941" y="2469816"/>
                </a:cubicBezTo>
                <a:cubicBezTo>
                  <a:pt x="4353193" y="2469816"/>
                  <a:pt x="4359926" y="2467819"/>
                  <a:pt x="4365698" y="2463540"/>
                </a:cubicBezTo>
                <a:lnTo>
                  <a:pt x="4507098" y="2351716"/>
                </a:lnTo>
                <a:cubicBezTo>
                  <a:pt x="4520084" y="2341447"/>
                  <a:pt x="4522488" y="2322334"/>
                  <a:pt x="4511907" y="2309212"/>
                </a:cubicBezTo>
                <a:cubicBezTo>
                  <a:pt x="4506617" y="2302651"/>
                  <a:pt x="4499282" y="2298800"/>
                  <a:pt x="4491647" y="2297873"/>
                </a:cubicBezTo>
                <a:close/>
                <a:moveTo>
                  <a:pt x="5651766" y="2274980"/>
                </a:moveTo>
                <a:cubicBezTo>
                  <a:pt x="5595014" y="2293808"/>
                  <a:pt x="5537780" y="2312920"/>
                  <a:pt x="5480547" y="2332033"/>
                </a:cubicBezTo>
                <a:cubicBezTo>
                  <a:pt x="5464675" y="2337453"/>
                  <a:pt x="5456499" y="2354284"/>
                  <a:pt x="5461309" y="2369973"/>
                </a:cubicBezTo>
                <a:cubicBezTo>
                  <a:pt x="5465637" y="2382810"/>
                  <a:pt x="5477180" y="2390512"/>
                  <a:pt x="5490166" y="2390512"/>
                </a:cubicBezTo>
                <a:cubicBezTo>
                  <a:pt x="5493052" y="2390512"/>
                  <a:pt x="5496418" y="2390227"/>
                  <a:pt x="5499785" y="2389086"/>
                </a:cubicBezTo>
                <a:cubicBezTo>
                  <a:pt x="5556537" y="2369973"/>
                  <a:pt x="5613771" y="2351146"/>
                  <a:pt x="5671004" y="2332033"/>
                </a:cubicBezTo>
                <a:cubicBezTo>
                  <a:pt x="5686876" y="2326898"/>
                  <a:pt x="5695052" y="2309497"/>
                  <a:pt x="5690242" y="2293808"/>
                </a:cubicBezTo>
                <a:cubicBezTo>
                  <a:pt x="5684952" y="2278118"/>
                  <a:pt x="5667638" y="2269275"/>
                  <a:pt x="5651766" y="2274980"/>
                </a:cubicBezTo>
                <a:close/>
                <a:moveTo>
                  <a:pt x="5995167" y="2161730"/>
                </a:moveTo>
                <a:cubicBezTo>
                  <a:pt x="5938414" y="2180273"/>
                  <a:pt x="5881181" y="2199100"/>
                  <a:pt x="5823466" y="2217927"/>
                </a:cubicBezTo>
                <a:cubicBezTo>
                  <a:pt x="5807595" y="2223062"/>
                  <a:pt x="5798938" y="2240463"/>
                  <a:pt x="5804228" y="2256153"/>
                </a:cubicBezTo>
                <a:cubicBezTo>
                  <a:pt x="5808557" y="2268704"/>
                  <a:pt x="5820100" y="2276977"/>
                  <a:pt x="5833085" y="2276977"/>
                </a:cubicBezTo>
                <a:cubicBezTo>
                  <a:pt x="5835971" y="2276977"/>
                  <a:pt x="5839338" y="2276407"/>
                  <a:pt x="5842223" y="2275551"/>
                </a:cubicBezTo>
                <a:cubicBezTo>
                  <a:pt x="5899938" y="2256723"/>
                  <a:pt x="5957171" y="2237896"/>
                  <a:pt x="6013924" y="2219354"/>
                </a:cubicBezTo>
                <a:cubicBezTo>
                  <a:pt x="6029795" y="2214219"/>
                  <a:pt x="6038452" y="2197103"/>
                  <a:pt x="6033643" y="2181128"/>
                </a:cubicBezTo>
                <a:cubicBezTo>
                  <a:pt x="6028352" y="2165439"/>
                  <a:pt x="6011519" y="2156596"/>
                  <a:pt x="5995167" y="2161730"/>
                </a:cubicBezTo>
                <a:close/>
                <a:moveTo>
                  <a:pt x="4245459" y="2084139"/>
                </a:moveTo>
                <a:cubicBezTo>
                  <a:pt x="4238245" y="2087062"/>
                  <a:pt x="4232233" y="2092696"/>
                  <a:pt x="4229107" y="2100399"/>
                </a:cubicBezTo>
                <a:cubicBezTo>
                  <a:pt x="4205540" y="2156881"/>
                  <a:pt x="4181012" y="2212222"/>
                  <a:pt x="4156483" y="2264711"/>
                </a:cubicBezTo>
                <a:cubicBezTo>
                  <a:pt x="4149750" y="2279830"/>
                  <a:pt x="4156002" y="2297801"/>
                  <a:pt x="4171393" y="2304648"/>
                </a:cubicBezTo>
                <a:cubicBezTo>
                  <a:pt x="4175240" y="2306645"/>
                  <a:pt x="4179568" y="2307500"/>
                  <a:pt x="4183898" y="2307500"/>
                </a:cubicBezTo>
                <a:cubicBezTo>
                  <a:pt x="4195440" y="2307500"/>
                  <a:pt x="4206021" y="2300939"/>
                  <a:pt x="4211312" y="2290099"/>
                </a:cubicBezTo>
                <a:cubicBezTo>
                  <a:pt x="4236321" y="2236755"/>
                  <a:pt x="4260850" y="2180558"/>
                  <a:pt x="4284898" y="2123505"/>
                </a:cubicBezTo>
                <a:cubicBezTo>
                  <a:pt x="4291631" y="2108101"/>
                  <a:pt x="4284417" y="2090414"/>
                  <a:pt x="4269026" y="2084139"/>
                </a:cubicBezTo>
                <a:cubicBezTo>
                  <a:pt x="4261090" y="2081001"/>
                  <a:pt x="4252674" y="2081215"/>
                  <a:pt x="4245459" y="2084139"/>
                </a:cubicBezTo>
                <a:close/>
                <a:moveTo>
                  <a:pt x="4774928" y="2074796"/>
                </a:moveTo>
                <a:cubicBezTo>
                  <a:pt x="4767293" y="2073869"/>
                  <a:pt x="4759358" y="2075866"/>
                  <a:pt x="4752865" y="2081001"/>
                </a:cubicBezTo>
                <a:lnTo>
                  <a:pt x="4611465" y="2192824"/>
                </a:lnTo>
                <a:cubicBezTo>
                  <a:pt x="4597998" y="2203094"/>
                  <a:pt x="4596074" y="2222206"/>
                  <a:pt x="4606174" y="2235329"/>
                </a:cubicBezTo>
                <a:cubicBezTo>
                  <a:pt x="4611946" y="2242745"/>
                  <a:pt x="4621084" y="2246739"/>
                  <a:pt x="4630222" y="2246739"/>
                </a:cubicBezTo>
                <a:cubicBezTo>
                  <a:pt x="4636474" y="2246739"/>
                  <a:pt x="4643208" y="2244742"/>
                  <a:pt x="4648979" y="2240178"/>
                </a:cubicBezTo>
                <a:lnTo>
                  <a:pt x="4790379" y="2128355"/>
                </a:lnTo>
                <a:cubicBezTo>
                  <a:pt x="4803365" y="2118085"/>
                  <a:pt x="4805289" y="2098972"/>
                  <a:pt x="4795189" y="2086135"/>
                </a:cubicBezTo>
                <a:cubicBezTo>
                  <a:pt x="4789898" y="2079574"/>
                  <a:pt x="4782564" y="2075723"/>
                  <a:pt x="4774928" y="2074796"/>
                </a:cubicBezTo>
                <a:close/>
                <a:moveTo>
                  <a:pt x="6339529" y="2050477"/>
                </a:moveTo>
                <a:cubicBezTo>
                  <a:pt x="6282296" y="2068734"/>
                  <a:pt x="6225062" y="2087277"/>
                  <a:pt x="6167348" y="2105819"/>
                </a:cubicBezTo>
                <a:cubicBezTo>
                  <a:pt x="6151476" y="2110953"/>
                  <a:pt x="6142338" y="2128069"/>
                  <a:pt x="6147629" y="2144329"/>
                </a:cubicBezTo>
                <a:cubicBezTo>
                  <a:pt x="6151957" y="2156881"/>
                  <a:pt x="6163500" y="2165154"/>
                  <a:pt x="6176486" y="2165154"/>
                </a:cubicBezTo>
                <a:cubicBezTo>
                  <a:pt x="6179372" y="2165154"/>
                  <a:pt x="6182738" y="2164583"/>
                  <a:pt x="6185624" y="2163727"/>
                </a:cubicBezTo>
                <a:cubicBezTo>
                  <a:pt x="6243819" y="2145185"/>
                  <a:pt x="6301053" y="2126358"/>
                  <a:pt x="6357805" y="2108386"/>
                </a:cubicBezTo>
                <a:cubicBezTo>
                  <a:pt x="6373677" y="2103251"/>
                  <a:pt x="6382334" y="2086135"/>
                  <a:pt x="6377524" y="2070161"/>
                </a:cubicBezTo>
                <a:cubicBezTo>
                  <a:pt x="6372234" y="2054186"/>
                  <a:pt x="6355400" y="2045343"/>
                  <a:pt x="6339529" y="2050477"/>
                </a:cubicBezTo>
                <a:close/>
                <a:moveTo>
                  <a:pt x="6683410" y="1940651"/>
                </a:moveTo>
                <a:cubicBezTo>
                  <a:pt x="6627139" y="1958337"/>
                  <a:pt x="6569424" y="1976879"/>
                  <a:pt x="6511229" y="1995136"/>
                </a:cubicBezTo>
                <a:cubicBezTo>
                  <a:pt x="6495358" y="2000271"/>
                  <a:pt x="6486701" y="2017387"/>
                  <a:pt x="6491991" y="2033362"/>
                </a:cubicBezTo>
                <a:cubicBezTo>
                  <a:pt x="6495839" y="2046484"/>
                  <a:pt x="6507862" y="2054471"/>
                  <a:pt x="6520848" y="2054471"/>
                </a:cubicBezTo>
                <a:cubicBezTo>
                  <a:pt x="6523734" y="2054471"/>
                  <a:pt x="6526620" y="2053901"/>
                  <a:pt x="6529986" y="2053045"/>
                </a:cubicBezTo>
                <a:cubicBezTo>
                  <a:pt x="6587701" y="2034503"/>
                  <a:pt x="6645415" y="2016246"/>
                  <a:pt x="6701687" y="1998274"/>
                </a:cubicBezTo>
                <a:cubicBezTo>
                  <a:pt x="6717558" y="1993139"/>
                  <a:pt x="6726696" y="1976309"/>
                  <a:pt x="6721406" y="1960334"/>
                </a:cubicBezTo>
                <a:cubicBezTo>
                  <a:pt x="6716596" y="1944359"/>
                  <a:pt x="6699763" y="1935516"/>
                  <a:pt x="6683410" y="1940651"/>
                </a:cubicBezTo>
                <a:close/>
                <a:moveTo>
                  <a:pt x="5057969" y="1851149"/>
                </a:moveTo>
                <a:cubicBezTo>
                  <a:pt x="5050214" y="1850222"/>
                  <a:pt x="5042158" y="1852219"/>
                  <a:pt x="5035665" y="1857354"/>
                </a:cubicBezTo>
                <a:lnTo>
                  <a:pt x="4894265" y="1969177"/>
                </a:lnTo>
                <a:cubicBezTo>
                  <a:pt x="4880798" y="1979447"/>
                  <a:pt x="4878875" y="1998559"/>
                  <a:pt x="4888975" y="2011682"/>
                </a:cubicBezTo>
                <a:cubicBezTo>
                  <a:pt x="4895227" y="2019098"/>
                  <a:pt x="4903884" y="2023092"/>
                  <a:pt x="4913022" y="2023092"/>
                </a:cubicBezTo>
                <a:cubicBezTo>
                  <a:pt x="4919756" y="2023092"/>
                  <a:pt x="4926008" y="2021095"/>
                  <a:pt x="4931779" y="2016531"/>
                </a:cubicBezTo>
                <a:lnTo>
                  <a:pt x="5073180" y="1904707"/>
                </a:lnTo>
                <a:cubicBezTo>
                  <a:pt x="5086165" y="1894438"/>
                  <a:pt x="5088570" y="1875325"/>
                  <a:pt x="5078470" y="1862488"/>
                </a:cubicBezTo>
                <a:cubicBezTo>
                  <a:pt x="5073180" y="1855927"/>
                  <a:pt x="5065725" y="1852076"/>
                  <a:pt x="5057969" y="1851149"/>
                </a:cubicBezTo>
                <a:close/>
                <a:moveTo>
                  <a:pt x="7028254" y="1831965"/>
                </a:moveTo>
                <a:cubicBezTo>
                  <a:pt x="6972463" y="1849652"/>
                  <a:pt x="6914749" y="1867623"/>
                  <a:pt x="6856072" y="1886165"/>
                </a:cubicBezTo>
                <a:cubicBezTo>
                  <a:pt x="6839720" y="1891015"/>
                  <a:pt x="6831063" y="1907846"/>
                  <a:pt x="6836353" y="1924106"/>
                </a:cubicBezTo>
                <a:cubicBezTo>
                  <a:pt x="6840201" y="1937228"/>
                  <a:pt x="6851744" y="1945500"/>
                  <a:pt x="6864730" y="1945500"/>
                </a:cubicBezTo>
                <a:cubicBezTo>
                  <a:pt x="6868096" y="1945500"/>
                  <a:pt x="6870982" y="1944645"/>
                  <a:pt x="6873868" y="1943789"/>
                </a:cubicBezTo>
                <a:cubicBezTo>
                  <a:pt x="6932544" y="1925532"/>
                  <a:pt x="6990258" y="1907275"/>
                  <a:pt x="7046530" y="1889874"/>
                </a:cubicBezTo>
                <a:cubicBezTo>
                  <a:pt x="7062401" y="1885024"/>
                  <a:pt x="7071539" y="1867909"/>
                  <a:pt x="7066249" y="1851934"/>
                </a:cubicBezTo>
                <a:cubicBezTo>
                  <a:pt x="7061439" y="1835959"/>
                  <a:pt x="7044606" y="1827116"/>
                  <a:pt x="7028254" y="1831965"/>
                </a:cubicBezTo>
                <a:close/>
                <a:moveTo>
                  <a:pt x="4393112" y="1745245"/>
                </a:moveTo>
                <a:cubicBezTo>
                  <a:pt x="4377241" y="1740110"/>
                  <a:pt x="4360407" y="1748668"/>
                  <a:pt x="4355117" y="1764358"/>
                </a:cubicBezTo>
                <a:cubicBezTo>
                  <a:pt x="4335398" y="1821981"/>
                  <a:pt x="4315198" y="1879319"/>
                  <a:pt x="4294998" y="1933519"/>
                </a:cubicBezTo>
                <a:cubicBezTo>
                  <a:pt x="4289226" y="1949209"/>
                  <a:pt x="4296921" y="1966895"/>
                  <a:pt x="4312793" y="1972600"/>
                </a:cubicBezTo>
                <a:cubicBezTo>
                  <a:pt x="4316160" y="1973741"/>
                  <a:pt x="4319526" y="1974312"/>
                  <a:pt x="4323374" y="1974312"/>
                </a:cubicBezTo>
                <a:cubicBezTo>
                  <a:pt x="4335398" y="1974312"/>
                  <a:pt x="4346941" y="1966895"/>
                  <a:pt x="4351750" y="1954629"/>
                </a:cubicBezTo>
                <a:cubicBezTo>
                  <a:pt x="4371950" y="1899858"/>
                  <a:pt x="4392631" y="1841950"/>
                  <a:pt x="4412350" y="1783756"/>
                </a:cubicBezTo>
                <a:cubicBezTo>
                  <a:pt x="4417641" y="1767781"/>
                  <a:pt x="4409464" y="1750665"/>
                  <a:pt x="4393112" y="1745245"/>
                </a:cubicBezTo>
                <a:close/>
                <a:moveTo>
                  <a:pt x="7373578" y="1724706"/>
                </a:moveTo>
                <a:cubicBezTo>
                  <a:pt x="7318749" y="1741537"/>
                  <a:pt x="7261035" y="1759508"/>
                  <a:pt x="7200916" y="1778336"/>
                </a:cubicBezTo>
                <a:cubicBezTo>
                  <a:pt x="7185044" y="1783185"/>
                  <a:pt x="7175906" y="1800016"/>
                  <a:pt x="7180715" y="1816276"/>
                </a:cubicBezTo>
                <a:cubicBezTo>
                  <a:pt x="7185044" y="1829398"/>
                  <a:pt x="7197068" y="1837385"/>
                  <a:pt x="7210054" y="1837385"/>
                </a:cubicBezTo>
                <a:cubicBezTo>
                  <a:pt x="7212939" y="1837385"/>
                  <a:pt x="7215825" y="1836815"/>
                  <a:pt x="7218711" y="1835959"/>
                </a:cubicBezTo>
                <a:cubicBezTo>
                  <a:pt x="7278830" y="1817132"/>
                  <a:pt x="7336544" y="1799445"/>
                  <a:pt x="7391373" y="1782329"/>
                </a:cubicBezTo>
                <a:cubicBezTo>
                  <a:pt x="7407725" y="1777765"/>
                  <a:pt x="7416382" y="1760649"/>
                  <a:pt x="7411573" y="1744675"/>
                </a:cubicBezTo>
                <a:cubicBezTo>
                  <a:pt x="7406763" y="1728700"/>
                  <a:pt x="7389930" y="1719857"/>
                  <a:pt x="7373578" y="1724706"/>
                </a:cubicBezTo>
                <a:close/>
                <a:moveTo>
                  <a:pt x="5340770" y="1627788"/>
                </a:moveTo>
                <a:cubicBezTo>
                  <a:pt x="5333014" y="1626861"/>
                  <a:pt x="5324958" y="1628858"/>
                  <a:pt x="5318466" y="1633992"/>
                </a:cubicBezTo>
                <a:lnTo>
                  <a:pt x="5177065" y="1745816"/>
                </a:lnTo>
                <a:cubicBezTo>
                  <a:pt x="5163599" y="1756085"/>
                  <a:pt x="5161675" y="1775198"/>
                  <a:pt x="5171775" y="1788320"/>
                </a:cubicBezTo>
                <a:cubicBezTo>
                  <a:pt x="5178027" y="1795737"/>
                  <a:pt x="5186685" y="1799730"/>
                  <a:pt x="5195823" y="1799730"/>
                </a:cubicBezTo>
                <a:cubicBezTo>
                  <a:pt x="5202556" y="1799730"/>
                  <a:pt x="5209289" y="1797448"/>
                  <a:pt x="5214580" y="1793169"/>
                </a:cubicBezTo>
                <a:lnTo>
                  <a:pt x="5355980" y="1681346"/>
                </a:lnTo>
                <a:cubicBezTo>
                  <a:pt x="5368966" y="1670791"/>
                  <a:pt x="5371371" y="1651964"/>
                  <a:pt x="5361270" y="1639127"/>
                </a:cubicBezTo>
                <a:cubicBezTo>
                  <a:pt x="5355980" y="1632566"/>
                  <a:pt x="5348525" y="1628715"/>
                  <a:pt x="5340770" y="1627788"/>
                </a:cubicBezTo>
                <a:close/>
                <a:moveTo>
                  <a:pt x="7719864" y="1618303"/>
                </a:moveTo>
                <a:cubicBezTo>
                  <a:pt x="7666959" y="1634277"/>
                  <a:pt x="7609245" y="1652249"/>
                  <a:pt x="7546721" y="1671362"/>
                </a:cubicBezTo>
                <a:cubicBezTo>
                  <a:pt x="7530368" y="1676211"/>
                  <a:pt x="7521711" y="1693042"/>
                  <a:pt x="7527002" y="1709017"/>
                </a:cubicBezTo>
                <a:cubicBezTo>
                  <a:pt x="7531330" y="1722139"/>
                  <a:pt x="7542873" y="1730411"/>
                  <a:pt x="7555859" y="1730411"/>
                </a:cubicBezTo>
                <a:cubicBezTo>
                  <a:pt x="7558745" y="1730411"/>
                  <a:pt x="7561630" y="1730126"/>
                  <a:pt x="7564516" y="1729270"/>
                </a:cubicBezTo>
                <a:cubicBezTo>
                  <a:pt x="7627040" y="1710158"/>
                  <a:pt x="7684754" y="1692471"/>
                  <a:pt x="7737659" y="1676496"/>
                </a:cubicBezTo>
                <a:cubicBezTo>
                  <a:pt x="7753531" y="1671647"/>
                  <a:pt x="7762188" y="1654531"/>
                  <a:pt x="7757378" y="1638556"/>
                </a:cubicBezTo>
                <a:cubicBezTo>
                  <a:pt x="7752569" y="1622582"/>
                  <a:pt x="7735735" y="1613453"/>
                  <a:pt x="7719864" y="1618303"/>
                </a:cubicBezTo>
                <a:close/>
                <a:moveTo>
                  <a:pt x="8067593" y="1512755"/>
                </a:moveTo>
                <a:cubicBezTo>
                  <a:pt x="8067593" y="1512755"/>
                  <a:pt x="8004588" y="1531582"/>
                  <a:pt x="7893007" y="1565529"/>
                </a:cubicBezTo>
                <a:cubicBezTo>
                  <a:pt x="7877135" y="1570378"/>
                  <a:pt x="7867997" y="1587209"/>
                  <a:pt x="7872807" y="1602898"/>
                </a:cubicBezTo>
                <a:cubicBezTo>
                  <a:pt x="7876654" y="1616021"/>
                  <a:pt x="7888678" y="1624293"/>
                  <a:pt x="7901664" y="1624293"/>
                </a:cubicBezTo>
                <a:cubicBezTo>
                  <a:pt x="7904550" y="1624293"/>
                  <a:pt x="7907435" y="1624008"/>
                  <a:pt x="7910321" y="1623152"/>
                </a:cubicBezTo>
                <a:cubicBezTo>
                  <a:pt x="8021902" y="1589206"/>
                  <a:pt x="8084426" y="1570664"/>
                  <a:pt x="8084426" y="1570664"/>
                </a:cubicBezTo>
                <a:cubicBezTo>
                  <a:pt x="8100779" y="1566099"/>
                  <a:pt x="8109917" y="1548983"/>
                  <a:pt x="8104626" y="1533009"/>
                </a:cubicBezTo>
                <a:cubicBezTo>
                  <a:pt x="8100298" y="1517034"/>
                  <a:pt x="8083464" y="1507905"/>
                  <a:pt x="8067593" y="1512755"/>
                </a:cubicBezTo>
                <a:close/>
                <a:moveTo>
                  <a:pt x="5623570" y="1404034"/>
                </a:moveTo>
                <a:cubicBezTo>
                  <a:pt x="5615815" y="1403142"/>
                  <a:pt x="5607759" y="1405211"/>
                  <a:pt x="5601266" y="1410345"/>
                </a:cubicBezTo>
                <a:lnTo>
                  <a:pt x="5459866" y="1522169"/>
                </a:lnTo>
                <a:cubicBezTo>
                  <a:pt x="5446880" y="1532438"/>
                  <a:pt x="5444956" y="1551551"/>
                  <a:pt x="5455056" y="1564958"/>
                </a:cubicBezTo>
                <a:cubicBezTo>
                  <a:pt x="5460828" y="1572375"/>
                  <a:pt x="5469485" y="1576369"/>
                  <a:pt x="5478623" y="1576369"/>
                </a:cubicBezTo>
                <a:cubicBezTo>
                  <a:pt x="5485356" y="1576369"/>
                  <a:pt x="5492090" y="1574087"/>
                  <a:pt x="5497380" y="1569808"/>
                </a:cubicBezTo>
                <a:lnTo>
                  <a:pt x="5638780" y="1457699"/>
                </a:lnTo>
                <a:cubicBezTo>
                  <a:pt x="5652247" y="1447430"/>
                  <a:pt x="5654171" y="1428602"/>
                  <a:pt x="5644071" y="1415480"/>
                </a:cubicBezTo>
                <a:cubicBezTo>
                  <a:pt x="5638780" y="1408776"/>
                  <a:pt x="5631325" y="1404925"/>
                  <a:pt x="5623570" y="1404034"/>
                </a:cubicBezTo>
                <a:close/>
                <a:moveTo>
                  <a:pt x="4498441" y="1399505"/>
                </a:moveTo>
                <a:cubicBezTo>
                  <a:pt x="4482088" y="1395226"/>
                  <a:pt x="4465255" y="1404355"/>
                  <a:pt x="4460926" y="1420615"/>
                </a:cubicBezTo>
                <a:cubicBezTo>
                  <a:pt x="4444574" y="1479094"/>
                  <a:pt x="4427260" y="1537002"/>
                  <a:pt x="4410426" y="1593199"/>
                </a:cubicBezTo>
                <a:cubicBezTo>
                  <a:pt x="4405136" y="1609174"/>
                  <a:pt x="4414274" y="1626290"/>
                  <a:pt x="4430145" y="1631139"/>
                </a:cubicBezTo>
                <a:cubicBezTo>
                  <a:pt x="4433031" y="1631995"/>
                  <a:pt x="4435917" y="1632281"/>
                  <a:pt x="4438803" y="1632281"/>
                </a:cubicBezTo>
                <a:cubicBezTo>
                  <a:pt x="4451788" y="1632281"/>
                  <a:pt x="4464293" y="1623723"/>
                  <a:pt x="4468141" y="1610886"/>
                </a:cubicBezTo>
                <a:cubicBezTo>
                  <a:pt x="4485455" y="1554118"/>
                  <a:pt x="4502769" y="1495639"/>
                  <a:pt x="4519122" y="1436589"/>
                </a:cubicBezTo>
                <a:cubicBezTo>
                  <a:pt x="4523450" y="1420615"/>
                  <a:pt x="4514312" y="1404069"/>
                  <a:pt x="4498441" y="1399505"/>
                </a:cubicBezTo>
                <a:close/>
                <a:moveTo>
                  <a:pt x="5906851" y="1180387"/>
                </a:moveTo>
                <a:cubicBezTo>
                  <a:pt x="5899096" y="1179495"/>
                  <a:pt x="5891040" y="1181564"/>
                  <a:pt x="5884547" y="1186698"/>
                </a:cubicBezTo>
                <a:lnTo>
                  <a:pt x="5743147" y="1298522"/>
                </a:lnTo>
                <a:cubicBezTo>
                  <a:pt x="5730161" y="1309077"/>
                  <a:pt x="5727757" y="1327904"/>
                  <a:pt x="5738338" y="1341026"/>
                </a:cubicBezTo>
                <a:cubicBezTo>
                  <a:pt x="5744109" y="1348728"/>
                  <a:pt x="5752766" y="1352722"/>
                  <a:pt x="5761904" y="1352722"/>
                </a:cubicBezTo>
                <a:cubicBezTo>
                  <a:pt x="5768638" y="1352722"/>
                  <a:pt x="5775371" y="1350440"/>
                  <a:pt x="5780662" y="1345876"/>
                </a:cubicBezTo>
                <a:lnTo>
                  <a:pt x="5922062" y="1234052"/>
                </a:lnTo>
                <a:cubicBezTo>
                  <a:pt x="5935528" y="1223783"/>
                  <a:pt x="5937452" y="1204955"/>
                  <a:pt x="5927352" y="1191833"/>
                </a:cubicBezTo>
                <a:cubicBezTo>
                  <a:pt x="5922062" y="1185129"/>
                  <a:pt x="5914607" y="1181278"/>
                  <a:pt x="5906851" y="1180387"/>
                </a:cubicBezTo>
                <a:close/>
                <a:moveTo>
                  <a:pt x="4585974" y="1049201"/>
                </a:moveTo>
                <a:cubicBezTo>
                  <a:pt x="4569622" y="1045492"/>
                  <a:pt x="4553269" y="1055477"/>
                  <a:pt x="4549422" y="1071452"/>
                </a:cubicBezTo>
                <a:cubicBezTo>
                  <a:pt x="4536436" y="1130216"/>
                  <a:pt x="4522007" y="1188980"/>
                  <a:pt x="4507098" y="1246604"/>
                </a:cubicBezTo>
                <a:cubicBezTo>
                  <a:pt x="4503250" y="1262864"/>
                  <a:pt x="4512869" y="1279124"/>
                  <a:pt x="4529222" y="1283403"/>
                </a:cubicBezTo>
                <a:cubicBezTo>
                  <a:pt x="4531627" y="1283973"/>
                  <a:pt x="4534031" y="1284259"/>
                  <a:pt x="4536436" y="1284259"/>
                </a:cubicBezTo>
                <a:cubicBezTo>
                  <a:pt x="4550384" y="1284259"/>
                  <a:pt x="4562408" y="1275130"/>
                  <a:pt x="4565774" y="1261723"/>
                </a:cubicBezTo>
                <a:cubicBezTo>
                  <a:pt x="4580684" y="1203814"/>
                  <a:pt x="4595112" y="1144479"/>
                  <a:pt x="4608579" y="1085430"/>
                </a:cubicBezTo>
                <a:cubicBezTo>
                  <a:pt x="4612427" y="1069170"/>
                  <a:pt x="4602327" y="1052909"/>
                  <a:pt x="4585974" y="1049201"/>
                </a:cubicBezTo>
                <a:close/>
                <a:moveTo>
                  <a:pt x="6189892" y="957025"/>
                </a:moveTo>
                <a:cubicBezTo>
                  <a:pt x="6182257" y="956134"/>
                  <a:pt x="6174322" y="958202"/>
                  <a:pt x="6167829" y="963337"/>
                </a:cubicBezTo>
                <a:lnTo>
                  <a:pt x="6025948" y="1075160"/>
                </a:lnTo>
                <a:cubicBezTo>
                  <a:pt x="6012962" y="1085430"/>
                  <a:pt x="6010557" y="1104542"/>
                  <a:pt x="6021138" y="1117664"/>
                </a:cubicBezTo>
                <a:cubicBezTo>
                  <a:pt x="6026909" y="1125367"/>
                  <a:pt x="6036048" y="1129360"/>
                  <a:pt x="6044705" y="1129360"/>
                </a:cubicBezTo>
                <a:cubicBezTo>
                  <a:pt x="6051438" y="1129360"/>
                  <a:pt x="6058171" y="1127078"/>
                  <a:pt x="6063462" y="1122514"/>
                </a:cubicBezTo>
                <a:lnTo>
                  <a:pt x="6205343" y="1010690"/>
                </a:lnTo>
                <a:cubicBezTo>
                  <a:pt x="6218329" y="1000421"/>
                  <a:pt x="6220734" y="981594"/>
                  <a:pt x="6210153" y="968471"/>
                </a:cubicBezTo>
                <a:cubicBezTo>
                  <a:pt x="6204862" y="961768"/>
                  <a:pt x="6197528" y="957917"/>
                  <a:pt x="6189892" y="957025"/>
                </a:cubicBezTo>
                <a:close/>
                <a:moveTo>
                  <a:pt x="6472693" y="733664"/>
                </a:moveTo>
                <a:cubicBezTo>
                  <a:pt x="6465058" y="732772"/>
                  <a:pt x="6457122" y="734840"/>
                  <a:pt x="6450629" y="739975"/>
                </a:cubicBezTo>
                <a:lnTo>
                  <a:pt x="6309229" y="851798"/>
                </a:lnTo>
                <a:cubicBezTo>
                  <a:pt x="6296243" y="862068"/>
                  <a:pt x="6293838" y="881181"/>
                  <a:pt x="6303457" y="894303"/>
                </a:cubicBezTo>
                <a:cubicBezTo>
                  <a:pt x="6309710" y="902005"/>
                  <a:pt x="6318367" y="905998"/>
                  <a:pt x="6327505" y="905998"/>
                </a:cubicBezTo>
                <a:cubicBezTo>
                  <a:pt x="6334238" y="905998"/>
                  <a:pt x="6340972" y="903716"/>
                  <a:pt x="6346262" y="899152"/>
                </a:cubicBezTo>
                <a:lnTo>
                  <a:pt x="6487662" y="787329"/>
                </a:lnTo>
                <a:cubicBezTo>
                  <a:pt x="6501129" y="777059"/>
                  <a:pt x="6503053" y="757947"/>
                  <a:pt x="6492953" y="745110"/>
                </a:cubicBezTo>
                <a:cubicBezTo>
                  <a:pt x="6487662" y="738406"/>
                  <a:pt x="6480328" y="734555"/>
                  <a:pt x="6472693" y="733664"/>
                </a:cubicBezTo>
                <a:close/>
                <a:moveTo>
                  <a:pt x="4656193" y="694047"/>
                </a:moveTo>
                <a:cubicBezTo>
                  <a:pt x="4639841" y="691480"/>
                  <a:pt x="4624450" y="702891"/>
                  <a:pt x="4621565" y="719151"/>
                </a:cubicBezTo>
                <a:cubicBezTo>
                  <a:pt x="4621565" y="719721"/>
                  <a:pt x="4610503" y="786473"/>
                  <a:pt x="4587898" y="896014"/>
                </a:cubicBezTo>
                <a:cubicBezTo>
                  <a:pt x="4584531" y="912274"/>
                  <a:pt x="4595112" y="928249"/>
                  <a:pt x="4611465" y="931672"/>
                </a:cubicBezTo>
                <a:cubicBezTo>
                  <a:pt x="4613870" y="931958"/>
                  <a:pt x="4615312" y="932243"/>
                  <a:pt x="4617717" y="932243"/>
                </a:cubicBezTo>
                <a:cubicBezTo>
                  <a:pt x="4631665" y="932243"/>
                  <a:pt x="4644170" y="922259"/>
                  <a:pt x="4647055" y="907995"/>
                </a:cubicBezTo>
                <a:cubicBezTo>
                  <a:pt x="4670141" y="797313"/>
                  <a:pt x="4681203" y="729420"/>
                  <a:pt x="4681203" y="728850"/>
                </a:cubicBezTo>
                <a:cubicBezTo>
                  <a:pt x="4684089" y="712019"/>
                  <a:pt x="4672546" y="696615"/>
                  <a:pt x="4656193" y="694047"/>
                </a:cubicBezTo>
                <a:close/>
                <a:moveTo>
                  <a:pt x="6755974" y="510302"/>
                </a:moveTo>
                <a:cubicBezTo>
                  <a:pt x="6748339" y="509410"/>
                  <a:pt x="6740403" y="511479"/>
                  <a:pt x="6733910" y="516613"/>
                </a:cubicBezTo>
                <a:lnTo>
                  <a:pt x="6592510" y="628437"/>
                </a:lnTo>
                <a:cubicBezTo>
                  <a:pt x="6579044" y="638706"/>
                  <a:pt x="6577120" y="657819"/>
                  <a:pt x="6587220" y="670941"/>
                </a:cubicBezTo>
                <a:cubicBezTo>
                  <a:pt x="6592991" y="678643"/>
                  <a:pt x="6602129" y="682637"/>
                  <a:pt x="6611267" y="682637"/>
                </a:cubicBezTo>
                <a:cubicBezTo>
                  <a:pt x="6617520" y="682637"/>
                  <a:pt x="6624253" y="680355"/>
                  <a:pt x="6630025" y="675791"/>
                </a:cubicBezTo>
                <a:lnTo>
                  <a:pt x="6771425" y="563967"/>
                </a:lnTo>
                <a:cubicBezTo>
                  <a:pt x="6784410" y="553698"/>
                  <a:pt x="6786815" y="534585"/>
                  <a:pt x="6776234" y="521748"/>
                </a:cubicBezTo>
                <a:cubicBezTo>
                  <a:pt x="6770944" y="515044"/>
                  <a:pt x="6763609" y="511193"/>
                  <a:pt x="6755974" y="510302"/>
                </a:cubicBezTo>
                <a:close/>
                <a:moveTo>
                  <a:pt x="7522673" y="0"/>
                </a:moveTo>
                <a:lnTo>
                  <a:pt x="7406763" y="654111"/>
                </a:lnTo>
                <a:lnTo>
                  <a:pt x="7105206" y="590211"/>
                </a:lnTo>
                <a:lnTo>
                  <a:pt x="5448804" y="2120652"/>
                </a:lnTo>
                <a:lnTo>
                  <a:pt x="7780464" y="1463690"/>
                </a:lnTo>
                <a:lnTo>
                  <a:pt x="7549125" y="1362136"/>
                </a:lnTo>
                <a:lnTo>
                  <a:pt x="9150699" y="1155605"/>
                </a:lnTo>
                <a:lnTo>
                  <a:pt x="8586060" y="1795166"/>
                </a:lnTo>
                <a:lnTo>
                  <a:pt x="8307588" y="1674214"/>
                </a:lnTo>
                <a:cubicBezTo>
                  <a:pt x="6269760" y="2022129"/>
                  <a:pt x="3770689" y="4012701"/>
                  <a:pt x="2407776" y="5222831"/>
                </a:cubicBezTo>
                <a:lnTo>
                  <a:pt x="2324613" y="5297286"/>
                </a:lnTo>
                <a:lnTo>
                  <a:pt x="776079" y="5297286"/>
                </a:lnTo>
                <a:lnTo>
                  <a:pt x="827807" y="5256274"/>
                </a:lnTo>
                <a:cubicBezTo>
                  <a:pt x="841274" y="5246004"/>
                  <a:pt x="843198" y="5227177"/>
                  <a:pt x="833098" y="5214055"/>
                </a:cubicBezTo>
                <a:cubicBezTo>
                  <a:pt x="822517" y="5200932"/>
                  <a:pt x="803279" y="5198650"/>
                  <a:pt x="790293" y="5208920"/>
                </a:cubicBezTo>
                <a:lnTo>
                  <a:pt x="678554" y="5297286"/>
                </a:lnTo>
                <a:lnTo>
                  <a:pt x="0" y="5297286"/>
                </a:lnTo>
                <a:lnTo>
                  <a:pt x="0" y="4551942"/>
                </a:lnTo>
                <a:lnTo>
                  <a:pt x="61785" y="4509128"/>
                </a:lnTo>
                <a:cubicBezTo>
                  <a:pt x="1480689" y="3526018"/>
                  <a:pt x="3580407" y="2073709"/>
                  <a:pt x="3789035" y="1943789"/>
                </a:cubicBezTo>
                <a:cubicBezTo>
                  <a:pt x="4201693" y="1687051"/>
                  <a:pt x="4489303" y="780768"/>
                  <a:pt x="4489303" y="780768"/>
                </a:cubicBezTo>
                <a:lnTo>
                  <a:pt x="4301250" y="843241"/>
                </a:lnTo>
                <a:lnTo>
                  <a:pt x="4563369" y="384821"/>
                </a:lnTo>
                <a:lnTo>
                  <a:pt x="4951979" y="658675"/>
                </a:lnTo>
                <a:lnTo>
                  <a:pt x="4786051" y="702605"/>
                </a:lnTo>
                <a:cubicBezTo>
                  <a:pt x="4854827" y="1039217"/>
                  <a:pt x="4626855" y="1778336"/>
                  <a:pt x="4626855" y="1778336"/>
                </a:cubicBezTo>
                <a:lnTo>
                  <a:pt x="6524696" y="411351"/>
                </a:lnTo>
                <a:lnTo>
                  <a:pt x="6285181" y="348593"/>
                </a:lnTo>
                <a:close/>
              </a:path>
            </a:pathLst>
          </a:custGeom>
          <a:solidFill>
            <a:srgbClr val="2C3E5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9" name="Groupe 18"/>
          <p:cNvGrpSpPr/>
          <p:nvPr/>
        </p:nvGrpSpPr>
        <p:grpSpPr>
          <a:xfrm>
            <a:off x="3048000" y="2980462"/>
            <a:ext cx="464339" cy="439875"/>
            <a:chOff x="4302035" y="1695348"/>
            <a:chExt cx="464339" cy="439875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2670E357-4289-C44A-933D-C8FFCF14D56E}"/>
                </a:ext>
              </a:extLst>
            </p:cNvPr>
            <p:cNvSpPr/>
            <p:nvPr/>
          </p:nvSpPr>
          <p:spPr>
            <a:xfrm>
              <a:off x="4326499" y="1695348"/>
              <a:ext cx="439875" cy="439875"/>
            </a:xfrm>
            <a:prstGeom prst="ellipse">
              <a:avLst/>
            </a:prstGeom>
            <a:solidFill>
              <a:srgbClr val="0FA1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95C939D-C9CC-6E49-88F9-C05DA47151B5}"/>
                </a:ext>
              </a:extLst>
            </p:cNvPr>
            <p:cNvSpPr txBox="1"/>
            <p:nvPr/>
          </p:nvSpPr>
          <p:spPr>
            <a:xfrm>
              <a:off x="4302035" y="1760750"/>
              <a:ext cx="464339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600" b="1" cap="all" noProof="1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FF3F53-EA97-8441-B1BD-E19EC795FC22}"/>
              </a:ext>
            </a:extLst>
          </p:cNvPr>
          <p:cNvSpPr/>
          <p:nvPr/>
        </p:nvSpPr>
        <p:spPr>
          <a:xfrm>
            <a:off x="4743448" y="1208250"/>
            <a:ext cx="441796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noProof="1">
                <a:solidFill>
                  <a:srgbClr val="C0382A"/>
                </a:solidFill>
              </a:rPr>
              <a:t>On veut tester des paramètres précis de la source comme les dimensions internes de la chambre plasma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noProof="1">
                <a:solidFill>
                  <a:srgbClr val="C0382A"/>
                </a:solidFill>
              </a:rPr>
              <a:t>Longeur de la chambre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noProof="1">
                <a:solidFill>
                  <a:srgbClr val="C0382A"/>
                </a:solidFill>
              </a:rPr>
              <a:t>Diametre interieur de la chambre plasma</a:t>
            </a:r>
          </a:p>
          <a:p>
            <a:endParaRPr lang="fr-FR" sz="1400" b="1" noProof="1">
              <a:solidFill>
                <a:srgbClr val="C0382A"/>
              </a:solidFill>
              <a:sym typeface="Wingdings" panose="05000000000000000000" pitchFamily="2" charset="2"/>
            </a:endParaRPr>
          </a:p>
          <a:p>
            <a:r>
              <a:rPr lang="fr-FR" sz="1400" b="1" noProof="1">
                <a:solidFill>
                  <a:srgbClr val="C0382A"/>
                </a:solidFill>
                <a:sym typeface="Wingdings" panose="05000000000000000000" pitchFamily="2" charset="2"/>
              </a:rPr>
              <a:t> </a:t>
            </a:r>
            <a:r>
              <a:rPr lang="fr-FR" sz="1400" b="1" noProof="1">
                <a:solidFill>
                  <a:srgbClr val="C0382A"/>
                </a:solidFill>
              </a:rPr>
              <a:t>Vers un miniaturisation des sources d’ions</a:t>
            </a:r>
            <a:r>
              <a:rPr lang="en-US" sz="1400" b="1" noProof="1">
                <a:solidFill>
                  <a:srgbClr val="C0382A"/>
                </a:solidFill>
              </a:rPr>
              <a:t>.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6705600" y="3659044"/>
            <a:ext cx="464339" cy="439875"/>
            <a:chOff x="8811630" y="2582651"/>
            <a:chExt cx="464339" cy="439875"/>
          </a:xfrm>
        </p:grpSpPr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9B50B075-4E20-744F-876A-E3E637006AD3}"/>
                </a:ext>
              </a:extLst>
            </p:cNvPr>
            <p:cNvSpPr/>
            <p:nvPr/>
          </p:nvSpPr>
          <p:spPr>
            <a:xfrm>
              <a:off x="8814517" y="2582651"/>
              <a:ext cx="439875" cy="439875"/>
            </a:xfrm>
            <a:prstGeom prst="ellipse">
              <a:avLst/>
            </a:prstGeom>
            <a:solidFill>
              <a:srgbClr val="F39B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190DB03D-00AE-CF41-84E0-5451DB40283A}"/>
                </a:ext>
              </a:extLst>
            </p:cNvPr>
            <p:cNvSpPr txBox="1"/>
            <p:nvPr/>
          </p:nvSpPr>
          <p:spPr>
            <a:xfrm>
              <a:off x="8811630" y="2640465"/>
              <a:ext cx="464339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600" b="1" cap="all" noProof="1">
                  <a:solidFill>
                    <a:schemeClr val="bg1"/>
                  </a:solidFill>
                </a:rPr>
                <a:t>03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8F899-4B11-824C-9F81-1E1B4B21C69B}"/>
              </a:ext>
            </a:extLst>
          </p:cNvPr>
          <p:cNvSpPr/>
          <p:nvPr/>
        </p:nvSpPr>
        <p:spPr>
          <a:xfrm>
            <a:off x="5451194" y="4625161"/>
            <a:ext cx="3635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noProof="1">
                <a:solidFill>
                  <a:srgbClr val="F39B13"/>
                </a:solidFill>
              </a:rPr>
              <a:t>Démontage pas trop compliqué pour faire des essais simples</a:t>
            </a:r>
            <a:r>
              <a:rPr lang="en-US" sz="1400" b="1" noProof="1">
                <a:solidFill>
                  <a:srgbClr val="F39B13"/>
                </a:solidFill>
              </a:rPr>
              <a:t>.</a:t>
            </a:r>
          </a:p>
          <a:p>
            <a:endParaRPr lang="en-US" sz="1400" b="1" noProof="1">
              <a:solidFill>
                <a:srgbClr val="F39B1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400" b="1" noProof="1">
                <a:solidFill>
                  <a:srgbClr val="F39B13"/>
                </a:solidFill>
                <a:sym typeface="Wingdings" panose="05000000000000000000" pitchFamily="2" charset="2"/>
              </a:rPr>
              <a:t>Soulager les </a:t>
            </a:r>
            <a:r>
              <a:rPr lang="en-US" sz="1400" b="1" noProof="1" smtClean="0">
                <a:solidFill>
                  <a:srgbClr val="F39B13"/>
                </a:solidFill>
                <a:sym typeface="Wingdings" panose="05000000000000000000" pitchFamily="2" charset="2"/>
              </a:rPr>
              <a:t>équipes </a:t>
            </a:r>
            <a:r>
              <a:rPr lang="en-US" sz="1400" b="1" noProof="1">
                <a:solidFill>
                  <a:srgbClr val="F39B13"/>
                </a:solidFill>
                <a:sym typeface="Wingdings" panose="05000000000000000000" pitchFamily="2" charset="2"/>
              </a:rPr>
              <a:t>sur le terrain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400" b="1" noProof="1" smtClean="0">
                <a:solidFill>
                  <a:srgbClr val="F39B13"/>
                </a:solidFill>
                <a:sym typeface="Wingdings" panose="05000000000000000000" pitchFamily="2" charset="2"/>
              </a:rPr>
              <a:t>Réduire </a:t>
            </a:r>
            <a:r>
              <a:rPr lang="en-US" sz="1400" b="1" noProof="1">
                <a:solidFill>
                  <a:srgbClr val="F39B13"/>
                </a:solidFill>
                <a:sym typeface="Wingdings" panose="05000000000000000000" pitchFamily="2" charset="2"/>
              </a:rPr>
              <a:t>le temps de maintenance</a:t>
            </a:r>
            <a:endParaRPr lang="en-US" sz="1400" b="1" noProof="1">
              <a:solidFill>
                <a:srgbClr val="F39B13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451194" y="2775266"/>
            <a:ext cx="464339" cy="439875"/>
            <a:chOff x="7265278" y="1368266"/>
            <a:chExt cx="464339" cy="439875"/>
          </a:xfrm>
        </p:grpSpPr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9A3DCD3A-C242-B240-B23E-B2E738A42572}"/>
                </a:ext>
              </a:extLst>
            </p:cNvPr>
            <p:cNvSpPr/>
            <p:nvPr/>
          </p:nvSpPr>
          <p:spPr>
            <a:xfrm>
              <a:off x="7268165" y="1368266"/>
              <a:ext cx="439875" cy="439875"/>
            </a:xfrm>
            <a:prstGeom prst="ellipse">
              <a:avLst/>
            </a:prstGeom>
            <a:solidFill>
              <a:srgbClr val="C03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F4ACE793-8B21-DE4A-8C89-990281A83926}"/>
                </a:ext>
              </a:extLst>
            </p:cNvPr>
            <p:cNvSpPr txBox="1"/>
            <p:nvPr/>
          </p:nvSpPr>
          <p:spPr>
            <a:xfrm>
              <a:off x="7265278" y="1426080"/>
              <a:ext cx="464339" cy="33855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600" b="1" cap="all" noProof="1">
                  <a:solidFill>
                    <a:schemeClr val="bg1"/>
                  </a:solidFill>
                </a:rPr>
                <a:t>02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6E1EB-EE34-AF4F-8B0D-B24A21E8E17E}"/>
              </a:ext>
            </a:extLst>
          </p:cNvPr>
          <p:cNvSpPr/>
          <p:nvPr/>
        </p:nvSpPr>
        <p:spPr>
          <a:xfrm>
            <a:off x="241878" y="1733643"/>
            <a:ext cx="4038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noProof="1">
                <a:solidFill>
                  <a:srgbClr val="0FA184"/>
                </a:solidFill>
              </a:rPr>
              <a:t>Conception « astucieuse » du champ magnétique pour chauffer les électrons et un système d’extraction </a:t>
            </a:r>
            <a:r>
              <a:rPr lang="fr-FR" sz="1400" b="1" noProof="1" smtClean="0">
                <a:solidFill>
                  <a:srgbClr val="0FA184"/>
                </a:solidFill>
              </a:rPr>
              <a:t>compact</a:t>
            </a:r>
          </a:p>
          <a:p>
            <a:endParaRPr lang="fr-FR" sz="1400" b="1" noProof="1">
              <a:solidFill>
                <a:srgbClr val="0FA184"/>
              </a:solidFill>
            </a:endParaRPr>
          </a:p>
          <a:p>
            <a:r>
              <a:rPr lang="fr-FR" sz="1400" b="1" noProof="1">
                <a:solidFill>
                  <a:srgbClr val="0FA184"/>
                </a:solidFill>
                <a:sym typeface="Wingdings" panose="05000000000000000000" pitchFamily="2" charset="2"/>
              </a:rPr>
              <a:t> </a:t>
            </a:r>
            <a:r>
              <a:rPr lang="fr-FR" sz="1400" b="1" noProof="1" smtClean="0">
                <a:solidFill>
                  <a:srgbClr val="0FA184"/>
                </a:solidFill>
                <a:sym typeface="Wingdings" panose="05000000000000000000" pitchFamily="2" charset="2"/>
              </a:rPr>
              <a:t>Gagner 20cm sur la ligne basse energie</a:t>
            </a:r>
            <a:endParaRPr lang="fr-FR" sz="1400" b="1" noProof="1">
              <a:solidFill>
                <a:srgbClr val="0FA184"/>
              </a:solidFill>
            </a:endParaRPr>
          </a:p>
        </p:txBody>
      </p:sp>
      <p:sp>
        <p:nvSpPr>
          <p:cNvPr id="17" name="Slide Number Placeholder 14">
            <a:extLst>
              <a:ext uri="{FF2B5EF4-FFF2-40B4-BE49-F238E27FC236}">
                <a16:creationId xmlns:a16="http://schemas.microsoft.com/office/drawing/2014/main" id="{C818DE98-E113-4D52-89C7-D6EAFF068077}"/>
              </a:ext>
            </a:extLst>
          </p:cNvPr>
          <p:cNvSpPr txBox="1">
            <a:spLocks/>
          </p:cNvSpPr>
          <p:nvPr/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8327C5-B821-4FE9-A59A-A60D9EB59A9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838200" y="4191000"/>
            <a:ext cx="6240923" cy="1495794"/>
          </a:xfrm>
        </p:spPr>
        <p:txBody>
          <a:bodyPr/>
          <a:lstStyle/>
          <a:p>
            <a:r>
              <a:rPr lang="fr-FR" dirty="0"/>
              <a:t>3.</a:t>
            </a:r>
            <a:br>
              <a:rPr lang="fr-FR" dirty="0"/>
            </a:br>
            <a:r>
              <a:rPr lang="fr-FR" dirty="0"/>
              <a:t>le principe ALISES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ALISES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ALISES</a:t>
            </a:r>
            <a:r>
              <a:rPr lang="fr-FR" dirty="0"/>
              <a:t> </a:t>
            </a:r>
            <a:r>
              <a:rPr lang="fr-FR" dirty="0" smtClean="0"/>
              <a:t>v.2 </a:t>
            </a:r>
            <a:r>
              <a:rPr lang="fr-FR" dirty="0"/>
              <a:t>et </a:t>
            </a:r>
            <a:r>
              <a:rPr lang="fr-FR" dirty="0" smtClean="0"/>
              <a:t>v.2.mod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ALISES v.3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685800" y="838200"/>
            <a:ext cx="7848600" cy="9961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fr-FR" sz="28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ALISES</a:t>
            </a:r>
          </a:p>
          <a:p>
            <a:pPr marL="0" indent="0" algn="ctr">
              <a:buNone/>
            </a:pPr>
            <a:r>
              <a:rPr lang="fr-FR" sz="28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Advanced Light Ion Source Extraction System</a:t>
            </a:r>
            <a:endParaRPr lang="fr-FR" sz="2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6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L’idée de départ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 descr="E:\POSTER CONFERENCE\2013-09-09 ICIS13 JAPON\delf\Source SIL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685800"/>
            <a:ext cx="3962400" cy="25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POSTER CONFERENCE\2013-09-09 ICIS13 JAPON\delf\Source ALI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8" y="3125576"/>
            <a:ext cx="4038600" cy="37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793495"/>
              </p:ext>
            </p:extLst>
          </p:nvPr>
        </p:nvGraphicFramePr>
        <p:xfrm>
          <a:off x="4944979" y="733927"/>
          <a:ext cx="414655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" name="Graph" r:id="rId5" imgW="4145760" imgH="2900160" progId="Origin50.Graph">
                  <p:embed/>
                </p:oleObj>
              </mc:Choice>
              <mc:Fallback>
                <p:oleObj name="Graph" r:id="rId5" imgW="4145760" imgH="2900160" progId="Origin50.Graph">
                  <p:embed/>
                  <p:pic>
                    <p:nvPicPr>
                      <p:cNvPr id="0" name="Obje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979" y="733927"/>
                        <a:ext cx="4146550" cy="290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606902"/>
              </p:ext>
            </p:extLst>
          </p:nvPr>
        </p:nvGraphicFramePr>
        <p:xfrm>
          <a:off x="4944979" y="733927"/>
          <a:ext cx="414655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" name="Graph" r:id="rId7" imgW="4145760" imgH="2900160" progId="Origin50.Graph">
                  <p:embed/>
                </p:oleObj>
              </mc:Choice>
              <mc:Fallback>
                <p:oleObj name="Graph" r:id="rId7" imgW="414576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4979" y="733927"/>
                        <a:ext cx="4146550" cy="290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 2"/>
          <p:cNvGrpSpPr/>
          <p:nvPr/>
        </p:nvGrpSpPr>
        <p:grpSpPr>
          <a:xfrm>
            <a:off x="3860747" y="2667000"/>
            <a:ext cx="961623" cy="3810000"/>
            <a:chOff x="3860747" y="2667000"/>
            <a:chExt cx="961623" cy="3810000"/>
          </a:xfrm>
        </p:grpSpPr>
        <p:grpSp>
          <p:nvGrpSpPr>
            <p:cNvPr id="24" name="Groupe 23"/>
            <p:cNvGrpSpPr/>
            <p:nvPr/>
          </p:nvGrpSpPr>
          <p:grpSpPr>
            <a:xfrm>
              <a:off x="3860747" y="2667000"/>
              <a:ext cx="961623" cy="3810000"/>
              <a:chOff x="3847563" y="2679879"/>
              <a:chExt cx="961623" cy="3810000"/>
            </a:xfrm>
          </p:grpSpPr>
          <p:cxnSp>
            <p:nvCxnSpPr>
              <p:cNvPr id="9" name="Connecteur droit avec flèche 8"/>
              <p:cNvCxnSpPr/>
              <p:nvPr/>
            </p:nvCxnSpPr>
            <p:spPr>
              <a:xfrm flipH="1" flipV="1">
                <a:off x="3847563" y="5257799"/>
                <a:ext cx="953037" cy="238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>
                <a:off x="4809186" y="2679879"/>
                <a:ext cx="0" cy="381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3847563" y="4807122"/>
                <a:ext cx="0" cy="9840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/>
            <p:cNvSpPr txBox="1"/>
            <p:nvPr/>
          </p:nvSpPr>
          <p:spPr>
            <a:xfrm>
              <a:off x="3988091" y="4807122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Gain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28075" y="164791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SILHI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0212" y="418658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ALISES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81600" y="4794243"/>
            <a:ext cx="3586126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dirty="0"/>
              <a:t>Avantages multiples </a:t>
            </a:r>
            <a:r>
              <a:rPr lang="fr-FR" sz="1800" dirty="0" smtClean="0"/>
              <a:t>: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Gain de 20 cm sur la LEBT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Alimentation bobine source à la masse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Bobine aide à focaliser le faisceau extrait</a:t>
            </a:r>
          </a:p>
        </p:txBody>
      </p:sp>
    </p:spTree>
    <p:extLst>
      <p:ext uri="{BB962C8B-B14F-4D97-AF65-F5344CB8AC3E}">
        <p14:creationId xmlns:p14="http://schemas.microsoft.com/office/powerpoint/2010/main" val="28730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ALISES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4" descr="D:\ALISES\Photos\2011-08-05 Montage tube acc\Copie de IMG_0149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472046" cy="595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:\ALISES\Plans\ALISES v8.7\2010.00.00.JPG"/>
          <p:cNvPicPr>
            <a:picLocks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628" r="19420"/>
          <a:stretch/>
        </p:blipFill>
        <p:spPr bwMode="auto">
          <a:xfrm>
            <a:off x="0" y="928374"/>
            <a:ext cx="5005138" cy="57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239000" y="5138392"/>
            <a:ext cx="10105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ALISES </a:t>
            </a:r>
          </a:p>
          <a:p>
            <a:r>
              <a:rPr lang="fr-FR" sz="2000" dirty="0">
                <a:solidFill>
                  <a:schemeClr val="bg1"/>
                </a:solidFill>
              </a:rPr>
              <a:t>est une </a:t>
            </a:r>
          </a:p>
          <a:p>
            <a:r>
              <a:rPr lang="fr-FR" sz="2000" dirty="0">
                <a:solidFill>
                  <a:schemeClr val="bg1"/>
                </a:solidFill>
              </a:rPr>
              <a:t>grosse </a:t>
            </a:r>
          </a:p>
          <a:p>
            <a:r>
              <a:rPr lang="fr-FR" sz="2000" dirty="0">
                <a:solidFill>
                  <a:schemeClr val="bg1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8576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ALISES SOURCE D’étude</a:t>
            </a:r>
          </a:p>
        </p:txBody>
      </p:sp>
      <p:pic>
        <p:nvPicPr>
          <p:cNvPr id="4" name="Picture 13" descr="C:\Documents and Settings\admin-local\Desktop\Nouveau dossier\ALISES_EXTRA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5070"/>
            <a:ext cx="8305800" cy="587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5" name="Groupe 4"/>
          <p:cNvGrpSpPr/>
          <p:nvPr/>
        </p:nvGrpSpPr>
        <p:grpSpPr>
          <a:xfrm>
            <a:off x="88800" y="3496562"/>
            <a:ext cx="3352800" cy="2485139"/>
            <a:chOff x="88800" y="3496562"/>
            <a:chExt cx="3352800" cy="2485139"/>
          </a:xfrm>
        </p:grpSpPr>
        <p:sp>
          <p:nvSpPr>
            <p:cNvPr id="6" name="ZoneTexte 5"/>
            <p:cNvSpPr txBox="1"/>
            <p:nvPr/>
          </p:nvSpPr>
          <p:spPr>
            <a:xfrm>
              <a:off x="88800" y="5287935"/>
              <a:ext cx="3352800" cy="6937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dk1"/>
                  </a:solidFill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dk1"/>
                  </a:solidFill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dk1"/>
                  </a:solidFill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dk1"/>
                  </a:solidFill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dk1"/>
                  </a:solidFill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dk1"/>
                  </a:solidFill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dk1"/>
                  </a:solidFill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dk1"/>
                  </a:solidFill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chemeClr val="dk1"/>
                  </a:solidFill>
                </a:defRPr>
              </a:lvl9pPr>
            </a:lstStyle>
            <a:p>
              <a:r>
                <a:rPr lang="fr-FR" sz="1600" dirty="0"/>
                <a:t>Modification de l’injection RF</a:t>
              </a:r>
            </a:p>
            <a:p>
              <a:pPr marL="0" indent="0">
                <a:buNone/>
              </a:pPr>
              <a:r>
                <a:rPr lang="fr-FR" sz="1600" dirty="0">
                  <a:sym typeface="Wingdings" pitchFamily="2" charset="2"/>
                </a:rPr>
                <a:t> </a:t>
              </a:r>
              <a:r>
                <a:rPr lang="fr-FR" sz="1400" dirty="0"/>
                <a:t>Injection plus efficace</a:t>
              </a:r>
            </a:p>
            <a:p>
              <a:endParaRPr lang="fr-FR" sz="1600" dirty="0"/>
            </a:p>
          </p:txBody>
        </p:sp>
        <p:sp>
          <p:nvSpPr>
            <p:cNvPr id="7" name="Flèche droite 6"/>
            <p:cNvSpPr/>
            <p:nvPr/>
          </p:nvSpPr>
          <p:spPr>
            <a:xfrm rot="17608334">
              <a:off x="1110152" y="4153164"/>
              <a:ext cx="1846604" cy="533400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72800" y="1146965"/>
            <a:ext cx="4536489" cy="2268355"/>
            <a:chOff x="172800" y="1146965"/>
            <a:chExt cx="4536489" cy="2268355"/>
          </a:xfrm>
        </p:grpSpPr>
        <p:sp>
          <p:nvSpPr>
            <p:cNvPr id="9" name="ZoneTexte 8"/>
            <p:cNvSpPr txBox="1"/>
            <p:nvPr/>
          </p:nvSpPr>
          <p:spPr>
            <a:xfrm>
              <a:off x="172800" y="1146965"/>
              <a:ext cx="4536489" cy="990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342900" indent="-342900">
                <a:spcBef>
                  <a:spcPct val="20000"/>
                </a:spcBef>
                <a:buFont typeface="Arial" pitchFamily="34" charset="0"/>
                <a:buChar char="•"/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fr-FR" sz="1600" dirty="0"/>
                <a:t>Réduction des dimensions de la chambre plasma en Longueur et en Diamètre</a:t>
              </a:r>
            </a:p>
            <a:p>
              <a:pPr marL="0" indent="0">
                <a:buNone/>
              </a:pPr>
              <a:r>
                <a:rPr lang="fr-FR" sz="1600" dirty="0">
                  <a:sym typeface="Wingdings" pitchFamily="2" charset="2"/>
                </a:rPr>
                <a:t> </a:t>
              </a:r>
              <a:r>
                <a:rPr lang="fr-FR" sz="1400" dirty="0"/>
                <a:t>Perspective de miniaturisation</a:t>
              </a:r>
            </a:p>
            <a:p>
              <a:endParaRPr lang="fr-FR" sz="1600" dirty="0"/>
            </a:p>
          </p:txBody>
        </p:sp>
        <p:sp>
          <p:nvSpPr>
            <p:cNvPr id="10" name="Flèche vers le bas 9"/>
            <p:cNvSpPr/>
            <p:nvPr/>
          </p:nvSpPr>
          <p:spPr>
            <a:xfrm rot="20591451">
              <a:off x="3612054" y="1967520"/>
              <a:ext cx="533400" cy="1447800"/>
            </a:xfrm>
            <a:prstGeom prst="down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343400" y="3994758"/>
            <a:ext cx="3810000" cy="2329842"/>
            <a:chOff x="4343400" y="3994758"/>
            <a:chExt cx="3810000" cy="2329842"/>
          </a:xfrm>
        </p:grpSpPr>
        <p:sp>
          <p:nvSpPr>
            <p:cNvPr id="12" name="Espace réservé du contenu 2"/>
            <p:cNvSpPr txBox="1">
              <a:spLocks/>
            </p:cNvSpPr>
            <p:nvPr/>
          </p:nvSpPr>
          <p:spPr>
            <a:xfrm>
              <a:off x="4343400" y="5638800"/>
              <a:ext cx="3810000" cy="685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/>
                <a:t>Modification des gaps d’extraction</a:t>
              </a:r>
            </a:p>
            <a:p>
              <a:pPr marL="0" indent="0">
                <a:buNone/>
              </a:pPr>
              <a:r>
                <a:rPr lang="fr-FR" sz="1600" dirty="0">
                  <a:sym typeface="Wingdings" pitchFamily="2" charset="2"/>
                </a:rPr>
                <a:t> </a:t>
              </a:r>
              <a:r>
                <a:rPr lang="fr-FR" sz="1400" dirty="0"/>
                <a:t>Optimiser les courants et les particules</a:t>
              </a:r>
            </a:p>
            <a:p>
              <a:endParaRPr lang="fr-FR" sz="1600" dirty="0"/>
            </a:p>
          </p:txBody>
        </p:sp>
        <p:sp>
          <p:nvSpPr>
            <p:cNvPr id="13" name="Flèche vers le bas 12"/>
            <p:cNvSpPr/>
            <p:nvPr/>
          </p:nvSpPr>
          <p:spPr>
            <a:xfrm rot="9806056">
              <a:off x="5393970" y="3994758"/>
              <a:ext cx="495301" cy="1676400"/>
            </a:xfrm>
            <a:prstGeom prst="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6553200" y="1141202"/>
            <a:ext cx="1905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dirty="0"/>
              <a:t>Mode Pulsé</a:t>
            </a:r>
          </a:p>
          <a:p>
            <a:r>
              <a:rPr lang="fr-FR" sz="1800" dirty="0"/>
              <a:t>UNIQUEMENT</a:t>
            </a:r>
          </a:p>
        </p:txBody>
      </p:sp>
    </p:spTree>
    <p:extLst>
      <p:ext uri="{BB962C8B-B14F-4D97-AF65-F5344CB8AC3E}">
        <p14:creationId xmlns:p14="http://schemas.microsoft.com/office/powerpoint/2010/main" val="31792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42" y="1066800"/>
            <a:ext cx="4022558" cy="3541931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96179"/>
            <a:ext cx="5826759" cy="379192"/>
          </a:xfrm>
        </p:spPr>
        <p:txBody>
          <a:bodyPr/>
          <a:lstStyle/>
          <a:p>
            <a:r>
              <a:rPr lang="fr-FR" dirty="0"/>
              <a:t>Résultats </a:t>
            </a:r>
            <a:r>
              <a:rPr lang="fr-FR" dirty="0" smtClean="0"/>
              <a:t>a 17kV avec </a:t>
            </a:r>
            <a:r>
              <a:rPr lang="fr-FR" dirty="0"/>
              <a:t>ALISES sur </a:t>
            </a:r>
            <a:r>
              <a:rPr lang="fr-FR" dirty="0" smtClean="0"/>
              <a:t>le banc BETSI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14757"/>
              </p:ext>
            </p:extLst>
          </p:nvPr>
        </p:nvGraphicFramePr>
        <p:xfrm>
          <a:off x="4648200" y="3158549"/>
          <a:ext cx="414655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" name="Graph" r:id="rId3" imgW="4145760" imgH="2900160" progId="Origin50.Graph">
                  <p:embed/>
                </p:oleObj>
              </mc:Choice>
              <mc:Fallback>
                <p:oleObj name="Graph" r:id="rId3" imgW="414576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0" y="3158549"/>
                        <a:ext cx="4146550" cy="290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582429"/>
              </p:ext>
            </p:extLst>
          </p:nvPr>
        </p:nvGraphicFramePr>
        <p:xfrm>
          <a:off x="20387" y="1094121"/>
          <a:ext cx="4146550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" name="Graph" r:id="rId5" imgW="4145760" imgH="2900160" progId="Origin50.Graph">
                  <p:embed/>
                </p:oleObj>
              </mc:Choice>
              <mc:Fallback>
                <p:oleObj name="Graph" r:id="rId5" imgW="4145760" imgH="29001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87" y="1094121"/>
                        <a:ext cx="4146550" cy="290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6042" y="3962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Longueur chambre plasma = 95mm semble être un optimum</a:t>
            </a:r>
          </a:p>
        </p:txBody>
      </p:sp>
      <p:pic>
        <p:nvPicPr>
          <p:cNvPr id="12" name="Picture 61" descr="C:\Users\otuske\Perso\PHOTOS\2012-08-23 tube reduction chambre\IMG_02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70" y="1253966"/>
            <a:ext cx="2852330" cy="21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0" descr="C:\Users\otuske\Perso\PROJETS\BETSI\ALISES\Photos\REDUCTION DE CHAMBRE\IMG_01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22923"/>
            <a:ext cx="1598191" cy="21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781390" y="5920026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Courant extrait n’est </a:t>
            </a:r>
            <a:r>
              <a:rPr lang="fr-FR" sz="2000" dirty="0" smtClean="0"/>
              <a:t>peu </a:t>
            </a:r>
            <a:r>
              <a:rPr lang="fr-FR" sz="2000" dirty="0"/>
              <a:t>sensible au diamètre de la chambre plasma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0671" y="4551273"/>
            <a:ext cx="353394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800" b="1" dirty="0" smtClean="0"/>
              <a:t>Hasard ou chance?</a:t>
            </a:r>
          </a:p>
          <a:p>
            <a:r>
              <a:rPr lang="fr-FR" sz="1800" b="1" dirty="0" smtClean="0"/>
              <a:t>SILHI SP2 IFMIF SILAP-1 </a:t>
            </a:r>
          </a:p>
          <a:p>
            <a:r>
              <a:rPr lang="fr-FR" sz="1800" b="1" dirty="0" smtClean="0"/>
              <a:t>chambre plasma de L = 100 mm</a:t>
            </a:r>
            <a:endParaRPr lang="fr-FR" sz="1800" dirty="0"/>
          </a:p>
        </p:txBody>
      </p:sp>
      <p:sp>
        <p:nvSpPr>
          <p:cNvPr id="4" name="Rectangle 3"/>
          <p:cNvSpPr/>
          <p:nvPr/>
        </p:nvSpPr>
        <p:spPr>
          <a:xfrm>
            <a:off x="4130842" y="1066800"/>
            <a:ext cx="4860758" cy="556111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681665" y="5749078"/>
            <a:ext cx="210352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800" b="1" dirty="0"/>
              <a:t>Intéressant pour la miniaturisation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50102" y="1746967"/>
            <a:ext cx="22860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17kV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Au delà la source pas stable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562600" y="3858797"/>
            <a:ext cx="22860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17kV</a:t>
            </a:r>
          </a:p>
          <a:p>
            <a:pPr algn="ctr"/>
            <a:r>
              <a:rPr lang="fr-FR" sz="1800" dirty="0">
                <a:solidFill>
                  <a:schemeClr val="bg1"/>
                </a:solidFill>
                <a:latin typeface="+mj-lt"/>
              </a:rPr>
              <a:t>Au delà la source pas stable</a:t>
            </a:r>
          </a:p>
        </p:txBody>
      </p:sp>
    </p:spTree>
    <p:extLst>
      <p:ext uri="{BB962C8B-B14F-4D97-AF65-F5344CB8AC3E}">
        <p14:creationId xmlns:p14="http://schemas.microsoft.com/office/powerpoint/2010/main" val="9702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4" grpId="0" animBg="1"/>
      <p:bldP spid="16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64156"/>
            <a:ext cx="5826760" cy="643239"/>
          </a:xfrm>
        </p:spPr>
        <p:txBody>
          <a:bodyPr/>
          <a:lstStyle/>
          <a:p>
            <a:r>
              <a:rPr lang="fr-FR" dirty="0" smtClean="0"/>
              <a:t>ALISES Défaut </a:t>
            </a:r>
            <a:r>
              <a:rPr lang="fr-FR" dirty="0"/>
              <a:t>de jeunesse : Piège </a:t>
            </a:r>
            <a:r>
              <a:rPr lang="fr-FR" dirty="0" err="1"/>
              <a:t>Penning</a:t>
            </a:r>
            <a:r>
              <a:rPr lang="fr-FR" dirty="0"/>
              <a:t> 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 rot="16200000">
            <a:off x="-412338" y="1940827"/>
            <a:ext cx="1369278" cy="230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Thèse S. </a:t>
            </a:r>
            <a:r>
              <a:rPr lang="fr-FR" sz="1100" dirty="0" err="1"/>
              <a:t>Nyckees</a:t>
            </a:r>
            <a:endParaRPr lang="fr-FR" sz="1100" dirty="0"/>
          </a:p>
        </p:txBody>
      </p:sp>
      <p:pic>
        <p:nvPicPr>
          <p:cNvPr id="5" name="Image 36" descr="M:\Claquages\ALISES\ALISES_HTEI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965405"/>
            <a:ext cx="3700678" cy="268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3646925"/>
            <a:ext cx="3657392" cy="3110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89626" y="3200400"/>
            <a:ext cx="1890261" cy="1610994"/>
            <a:chOff x="89626" y="3200400"/>
            <a:chExt cx="1890261" cy="1610994"/>
          </a:xfrm>
        </p:grpSpPr>
        <p:sp>
          <p:nvSpPr>
            <p:cNvPr id="9" name="ZoneTexte 8"/>
            <p:cNvSpPr txBox="1"/>
            <p:nvPr/>
          </p:nvSpPr>
          <p:spPr>
            <a:xfrm>
              <a:off x="89626" y="3646925"/>
              <a:ext cx="170508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800" dirty="0"/>
                <a:t>Electrons piégés</a:t>
              </a:r>
            </a:p>
          </p:txBody>
        </p:sp>
        <p:cxnSp>
          <p:nvCxnSpPr>
            <p:cNvPr id="10" name="Connecteur droit avec flèche 9"/>
            <p:cNvCxnSpPr>
              <a:stCxn id="9" idx="2"/>
            </p:cNvCxnSpPr>
            <p:nvPr/>
          </p:nvCxnSpPr>
          <p:spPr>
            <a:xfrm>
              <a:off x="942167" y="4016257"/>
              <a:ext cx="1037720" cy="79513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1034757" y="3200400"/>
              <a:ext cx="794043" cy="42371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>
            <a:off x="5390795" y="1066800"/>
            <a:ext cx="3197198" cy="2618944"/>
            <a:chOff x="5543479" y="1412926"/>
            <a:chExt cx="3197198" cy="2618944"/>
          </a:xfrm>
        </p:grpSpPr>
        <p:pic>
          <p:nvPicPr>
            <p:cNvPr id="6" name="Image 5" descr="F:\Nyckees Sébastien\Projets\ALISES\Photos\2012-01-20 Ajout de feuilles Kapton\IMG_0370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479" y="1412926"/>
              <a:ext cx="3197198" cy="2249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5741695" y="3662538"/>
              <a:ext cx="266143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800" dirty="0"/>
                <a:t>Vérification expérimentale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390795" y="3936216"/>
            <a:ext cx="3197198" cy="2743200"/>
            <a:chOff x="5593584" y="4114800"/>
            <a:chExt cx="3197198" cy="2743200"/>
          </a:xfrm>
        </p:grpSpPr>
        <p:pic>
          <p:nvPicPr>
            <p:cNvPr id="7" name="Image 6" descr="F:\Nyckees Sébastien\Projets\ALISES\Photos\2012-01-23 Décharges Penning et claquages sur les feuilles Kapton\IMG_0375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584" y="4114800"/>
              <a:ext cx="3197198" cy="2386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5768300" y="6488668"/>
              <a:ext cx="2666692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800" dirty="0"/>
                <a:t>Validation de la simulation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7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222644"/>
            <a:ext cx="7032036" cy="379192"/>
          </a:xfr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Sources ECR intenses d’ions légers</a:t>
            </a:r>
          </a:p>
        </p:txBody>
      </p:sp>
      <p:sp>
        <p:nvSpPr>
          <p:cNvPr id="2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8374859" y="6659428"/>
            <a:ext cx="616653" cy="153888"/>
          </a:xfrm>
        </p:spPr>
        <p:txBody>
          <a:bodyPr/>
          <a:lstStyle/>
          <a:p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36655" y="910939"/>
            <a:ext cx="4577522" cy="1107996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ALISES: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Etape intermédiaire vers sources compactes.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Nouvelle structure isolante ALISES V2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Compact ALISES V3</a:t>
            </a:r>
            <a:endParaRPr lang="fr-FR" sz="1400" dirty="0">
              <a:solidFill>
                <a:srgbClr val="0000FF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 flipH="1">
            <a:off x="109090" y="2185679"/>
            <a:ext cx="2261220" cy="2527460"/>
            <a:chOff x="123890" y="2572249"/>
            <a:chExt cx="2261220" cy="2527460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3890" y="2572249"/>
              <a:ext cx="2261220" cy="25274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ZoneTexte 38"/>
            <p:cNvSpPr txBox="1"/>
            <p:nvPr/>
          </p:nvSpPr>
          <p:spPr>
            <a:xfrm>
              <a:off x="332457" y="2844163"/>
              <a:ext cx="81144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chemeClr val="accent6">
                      <a:lumMod val="75000"/>
                    </a:schemeClr>
                  </a:solidFill>
                </a:rPr>
                <a:t>1995…</a:t>
              </a: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4555" t="5375" r="15918" b="735"/>
          <a:stretch/>
        </p:blipFill>
        <p:spPr>
          <a:xfrm flipH="1">
            <a:off x="5210445" y="1046934"/>
            <a:ext cx="2085161" cy="2732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02832" y="996815"/>
            <a:ext cx="9444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v2-2015</a:t>
            </a:r>
          </a:p>
        </p:txBody>
      </p:sp>
      <p:sp>
        <p:nvSpPr>
          <p:cNvPr id="63" name="Forme 62"/>
          <p:cNvSpPr/>
          <p:nvPr/>
        </p:nvSpPr>
        <p:spPr>
          <a:xfrm rot="20513824">
            <a:off x="3991105" y="2471167"/>
            <a:ext cx="1444864" cy="86642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oupe 8"/>
          <p:cNvGrpSpPr/>
          <p:nvPr/>
        </p:nvGrpSpPr>
        <p:grpSpPr>
          <a:xfrm flipH="1">
            <a:off x="5770755" y="4277733"/>
            <a:ext cx="3037934" cy="1794543"/>
            <a:chOff x="5774184" y="4613367"/>
            <a:chExt cx="3037934" cy="179454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4184" y="4696728"/>
              <a:ext cx="3037934" cy="1711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ZoneTexte 50"/>
            <p:cNvSpPr txBox="1"/>
            <p:nvPr/>
          </p:nvSpPr>
          <p:spPr>
            <a:xfrm>
              <a:off x="5971253" y="4613367"/>
              <a:ext cx="944489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chemeClr val="accent6">
                      <a:lumMod val="75000"/>
                    </a:schemeClr>
                  </a:solidFill>
                </a:rPr>
                <a:t>v3-2016</a:t>
              </a:r>
            </a:p>
          </p:txBody>
        </p:sp>
      </p:grpSp>
      <p:sp>
        <p:nvSpPr>
          <p:cNvPr id="62" name="Forme 61"/>
          <p:cNvSpPr/>
          <p:nvPr/>
        </p:nvSpPr>
        <p:spPr>
          <a:xfrm rot="5237682">
            <a:off x="7117142" y="2949386"/>
            <a:ext cx="1099979" cy="1439436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5215111" y="3860505"/>
            <a:ext cx="1997846" cy="229743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900" b="1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Brevet ALISES v2, </a:t>
            </a:r>
            <a:r>
              <a:rPr lang="fr-FR" sz="9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BD 16353SG </a:t>
            </a:r>
            <a:endParaRPr lang="en-GB" sz="9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9" descr="D:\ALISES\Plans\ALISES v8.7\2010.00.00.JPG"/>
          <p:cNvPicPr>
            <a:picLocks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2628" r="15660"/>
          <a:stretch>
            <a:fillRect/>
          </a:stretch>
        </p:blipFill>
        <p:spPr bwMode="auto">
          <a:xfrm>
            <a:off x="2301659" y="2888871"/>
            <a:ext cx="3041881" cy="322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52941" y="5429621"/>
            <a:ext cx="2236510" cy="229743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900" b="1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Brevet de la source ALISES, </a:t>
            </a:r>
            <a:r>
              <a:rPr lang="fr-FR" sz="9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BD12360</a:t>
            </a:r>
            <a:r>
              <a:rPr lang="fr-FR" sz="9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900" b="1" dirty="0">
              <a:solidFill>
                <a:schemeClr val="dk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 flipH="1">
            <a:off x="3076128" y="2533123"/>
            <a:ext cx="9444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v1-2012</a:t>
            </a:r>
          </a:p>
        </p:txBody>
      </p:sp>
      <p:sp>
        <p:nvSpPr>
          <p:cNvPr id="61" name="Forme 60"/>
          <p:cNvSpPr/>
          <p:nvPr/>
        </p:nvSpPr>
        <p:spPr>
          <a:xfrm rot="10106692" flipH="1">
            <a:off x="2063023" y="4307682"/>
            <a:ext cx="1032149" cy="1045047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2448355" y="5703843"/>
            <a:ext cx="2721685" cy="53687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900" b="1" dirty="0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STUDIES ON THE ALISES ION SOURCE AT CEA SACLAY, </a:t>
            </a:r>
            <a:r>
              <a:rPr lang="en-GB" sz="9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Proceedings of ECRIS2012, Sydney, Australia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40122" y="6276509"/>
            <a:ext cx="1326004" cy="240515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lnSpc>
                <a:spcPct val="107000"/>
              </a:lnSpc>
              <a:spcAft>
                <a:spcPts val="800"/>
              </a:spcAft>
              <a:defRPr sz="900" b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Thèse de S. </a:t>
            </a:r>
            <a:r>
              <a:rPr lang="fr-FR" dirty="0" err="1"/>
              <a:t>Nyckees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109090" y="4724372"/>
            <a:ext cx="1923395" cy="378052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>
              <a:lnSpc>
                <a:spcPct val="107000"/>
              </a:lnSpc>
              <a:spcAft>
                <a:spcPts val="800"/>
              </a:spcAft>
              <a:defRPr sz="900" b="1">
                <a:solidFill>
                  <a:schemeClr val="dk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/>
              <a:t>Transfert de Licence vers Industriel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Pantechnik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09090" y="5151206"/>
            <a:ext cx="1551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Ø9-130mA @100kV</a:t>
            </a:r>
          </a:p>
          <a:p>
            <a:r>
              <a:rPr lang="fr-FR" sz="1200" b="1" dirty="0"/>
              <a:t>Ø6-60mA@100kV</a:t>
            </a:r>
          </a:p>
          <a:p>
            <a:r>
              <a:rPr lang="fr-FR" sz="1200" dirty="0"/>
              <a:t>Mode continu</a:t>
            </a:r>
            <a:endParaRPr lang="en-GB" sz="1200" dirty="0"/>
          </a:p>
        </p:txBody>
      </p:sp>
      <p:pic>
        <p:nvPicPr>
          <p:cNvPr id="4098" name="Image 1" descr="IMG_357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>
            <a:fillRect/>
          </a:stretch>
        </p:blipFill>
        <p:spPr bwMode="auto">
          <a:xfrm>
            <a:off x="7354351" y="1560527"/>
            <a:ext cx="1718833" cy="92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7458015" y="2505902"/>
            <a:ext cx="1533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Ø6 - 47mA @ 40kV</a:t>
            </a:r>
          </a:p>
          <a:p>
            <a:r>
              <a:rPr lang="fr-FR" sz="1200" dirty="0"/>
              <a:t>Mode continu</a:t>
            </a:r>
            <a:endParaRPr lang="en-GB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6194668" y="6040189"/>
            <a:ext cx="229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Premier plasma Nov. 2018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812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emi-tour 18"/>
          <p:cNvSpPr/>
          <p:nvPr/>
        </p:nvSpPr>
        <p:spPr>
          <a:xfrm rot="5400000">
            <a:off x="1881922" y="-329645"/>
            <a:ext cx="5360959" cy="8356188"/>
          </a:xfrm>
          <a:prstGeom prst="uturnArrow">
            <a:avLst>
              <a:gd name="adj1" fmla="val 5867"/>
              <a:gd name="adj2" fmla="val 6061"/>
              <a:gd name="adj3" fmla="val 5389"/>
              <a:gd name="adj4" fmla="val 17374"/>
              <a:gd name="adj5" fmla="val 100000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ALISES </a:t>
            </a:r>
            <a:r>
              <a:rPr lang="fr-FR" dirty="0" smtClean="0"/>
              <a:t>v2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25987" y="762000"/>
            <a:ext cx="8535001" cy="405970"/>
          </a:xfrm>
        </p:spPr>
        <p:txBody>
          <a:bodyPr/>
          <a:lstStyle/>
          <a:p>
            <a:r>
              <a:rPr lang="fr-FR" sz="2000" dirty="0">
                <a:sym typeface="Wingdings" panose="05000000000000000000" pitchFamily="2" charset="2"/>
              </a:rPr>
              <a:t>Supprimer les grands volumes de vide </a:t>
            </a:r>
            <a:r>
              <a:rPr lang="fr-FR" sz="2000" dirty="0"/>
              <a:t>pour </a:t>
            </a:r>
            <a:r>
              <a:rPr lang="fr-FR" sz="2000" dirty="0" smtClean="0"/>
              <a:t>éviter </a:t>
            </a:r>
            <a:r>
              <a:rPr lang="fr-FR" sz="2000" dirty="0"/>
              <a:t>les </a:t>
            </a:r>
            <a:r>
              <a:rPr lang="fr-FR" sz="2000" dirty="0" smtClean="0"/>
              <a:t>décharges </a:t>
            </a:r>
            <a:r>
              <a:rPr lang="fr-FR" sz="2000" dirty="0" err="1" smtClean="0"/>
              <a:t>Penning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20" name="Groupe 19"/>
          <p:cNvGrpSpPr/>
          <p:nvPr/>
        </p:nvGrpSpPr>
        <p:grpSpPr>
          <a:xfrm>
            <a:off x="533400" y="1197774"/>
            <a:ext cx="4274764" cy="2488479"/>
            <a:chOff x="159041" y="1422378"/>
            <a:chExt cx="4274764" cy="248847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41" y="1549840"/>
              <a:ext cx="1597388" cy="2361017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0290" y="1754806"/>
              <a:ext cx="2373515" cy="196828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404189" y="1422378"/>
              <a:ext cx="122112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800" dirty="0"/>
                <a:t>Montage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5744140" y="3927702"/>
            <a:ext cx="2510302" cy="2366940"/>
            <a:chOff x="3386183" y="4361172"/>
            <a:chExt cx="2510302" cy="236694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6183" y="4361172"/>
              <a:ext cx="2433732" cy="226101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562402" y="6358780"/>
              <a:ext cx="133408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800" dirty="0"/>
                <a:t>Test de fuite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708421" y="3821524"/>
            <a:ext cx="1707960" cy="2684887"/>
            <a:chOff x="6828132" y="4173113"/>
            <a:chExt cx="1707960" cy="268488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8132" y="4173113"/>
              <a:ext cx="1704118" cy="228710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928056" y="6211669"/>
              <a:ext cx="160803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800" dirty="0"/>
                <a:t>Test de tenue en tension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105400" y="1153934"/>
            <a:ext cx="3124200" cy="2494811"/>
            <a:chOff x="5105400" y="1391389"/>
            <a:chExt cx="3124200" cy="249481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6"/>
            <a:srcRect l="2407" t="4300" r="1570" b="2653"/>
            <a:stretch/>
          </p:blipFill>
          <p:spPr>
            <a:xfrm>
              <a:off x="5105400" y="1600200"/>
              <a:ext cx="3124200" cy="2286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164573" y="1391389"/>
              <a:ext cx="1005853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800" dirty="0"/>
                <a:t>Réglages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072007" y="3944926"/>
            <a:ext cx="2209800" cy="2513096"/>
            <a:chOff x="1600200" y="4253288"/>
            <a:chExt cx="2209800" cy="251309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7"/>
            <a:srcRect l="3787" t="3859" r="1334"/>
            <a:stretch/>
          </p:blipFill>
          <p:spPr>
            <a:xfrm>
              <a:off x="1600200" y="4495800"/>
              <a:ext cx="2209800" cy="1754702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670879" y="6120053"/>
              <a:ext cx="173147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800" dirty="0"/>
                <a:t>Installation sur Bâti BETSI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133600" y="4253288"/>
              <a:ext cx="130035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sz="1800" dirty="0"/>
                <a:t>02/03/2015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2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33400" y="1905000"/>
            <a:ext cx="8153400" cy="4017215"/>
          </a:xfrm>
        </p:spPr>
        <p:txBody>
          <a:bodyPr/>
          <a:lstStyle/>
          <a:p>
            <a:r>
              <a:rPr lang="fr-FR" dirty="0"/>
              <a:t>Sources d’ions de type ECR : </a:t>
            </a:r>
            <a:r>
              <a:rPr lang="fr-FR" dirty="0" err="1"/>
              <a:t>Kezako</a:t>
            </a:r>
            <a:r>
              <a:rPr lang="fr-FR" dirty="0"/>
              <a:t> ?</a:t>
            </a:r>
          </a:p>
          <a:p>
            <a:pPr lvl="1"/>
            <a:r>
              <a:rPr lang="fr-FR" sz="1600" dirty="0"/>
              <a:t>Principe et bestiaire</a:t>
            </a:r>
          </a:p>
          <a:p>
            <a:r>
              <a:rPr lang="fr-FR" dirty="0"/>
              <a:t>La problématique des accélérateurs fort-courants</a:t>
            </a:r>
          </a:p>
          <a:p>
            <a:r>
              <a:rPr lang="fr-FR" dirty="0"/>
              <a:t>La solution ALISES</a:t>
            </a:r>
          </a:p>
          <a:p>
            <a:pPr lvl="1"/>
            <a:r>
              <a:rPr lang="fr-FR" sz="1600" dirty="0"/>
              <a:t>ALISES </a:t>
            </a:r>
            <a:r>
              <a:rPr lang="fr-FR" sz="1600" dirty="0" smtClean="0"/>
              <a:t>v1</a:t>
            </a:r>
            <a:r>
              <a:rPr lang="fr-FR" sz="1600" dirty="0"/>
              <a:t>, </a:t>
            </a:r>
            <a:r>
              <a:rPr lang="fr-FR" sz="1600" dirty="0" smtClean="0"/>
              <a:t>v2 </a:t>
            </a:r>
            <a:r>
              <a:rPr lang="fr-FR" sz="1600" dirty="0"/>
              <a:t>et </a:t>
            </a:r>
            <a:r>
              <a:rPr lang="fr-FR" sz="1600" dirty="0" smtClean="0"/>
              <a:t>v3</a:t>
            </a:r>
            <a:endParaRPr lang="fr-FR" sz="1600" dirty="0"/>
          </a:p>
          <a:p>
            <a:r>
              <a:rPr lang="fr-FR" dirty="0"/>
              <a:t>Conclusions</a:t>
            </a:r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96179"/>
            <a:ext cx="6207759" cy="379192"/>
          </a:xfrm>
        </p:spPr>
        <p:txBody>
          <a:bodyPr/>
          <a:lstStyle/>
          <a:p>
            <a:r>
              <a:rPr lang="fr-FR" dirty="0" smtClean="0"/>
              <a:t>ALISES v2: courant </a:t>
            </a:r>
            <a:r>
              <a:rPr lang="fr-FR" dirty="0"/>
              <a:t>extrait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858" y="4672133"/>
            <a:ext cx="2819400" cy="77530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Comme dans la Source ALISES v1, le 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chauffage et la focalisation </a:t>
            </a:r>
            <a:r>
              <a:rPr lang="fr-FR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sont faites </a:t>
            </a: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</a:rPr>
              <a:t>par la même grosse </a:t>
            </a:r>
            <a:r>
              <a:rPr lang="fr-FR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bobine</a:t>
            </a:r>
            <a:endParaRPr lang="fr-FR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8200" y="4801027"/>
            <a:ext cx="3432921" cy="775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7723" tIns="63862" rIns="127723" bIns="63862" rtlCol="0">
            <a:spAutoFit/>
          </a:bodyPr>
          <a:lstStyle/>
          <a:p>
            <a:pPr marL="285750" indent="-285750" defTabSz="957925">
              <a:buClr>
                <a:srgbClr val="548235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Bonne Tenue en tension</a:t>
            </a:r>
          </a:p>
          <a:p>
            <a:pPr marL="285750" indent="-285750" defTabSz="957925">
              <a:buClr>
                <a:srgbClr val="548235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PHF=940 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W,  débit gaz </a:t>
            </a:r>
            <a:r>
              <a:rPr lang="fr-FR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fr-FR" sz="1400" b="1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fr-FR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1.2 </a:t>
            </a:r>
            <a:r>
              <a:rPr lang="fr-FR" sz="14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sccm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defTabSz="957925">
              <a:buClr>
                <a:srgbClr val="548235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27mA @ 44kV, HTEI = </a:t>
            </a:r>
            <a:r>
              <a:rPr lang="fr-FR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22kV</a:t>
            </a:r>
            <a:endParaRPr lang="fr-FR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49D0C01A-04DD-4AFA-810D-D9AC512C4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696973"/>
              </p:ext>
            </p:extLst>
          </p:nvPr>
        </p:nvGraphicFramePr>
        <p:xfrm>
          <a:off x="3962400" y="822370"/>
          <a:ext cx="5181600" cy="396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0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13E5FFA1-9E6F-4DE3-9147-F388DF35D1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2400" y="822370"/>
                        <a:ext cx="5181600" cy="3964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24555" t="5375" r="15918" b="735"/>
          <a:stretch/>
        </p:blipFill>
        <p:spPr>
          <a:xfrm flipH="1">
            <a:off x="64858" y="961408"/>
            <a:ext cx="2813785" cy="3686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362200" y="5903202"/>
            <a:ext cx="381859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Résultats 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décevants</a:t>
            </a:r>
            <a:endParaRPr 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Et source </a:t>
            </a:r>
            <a:r>
              <a:rPr lang="fr-FR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toujours pas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</a:rPr>
              <a:t>« si compacte » </a:t>
            </a:r>
            <a:r>
              <a:rPr lang="fr-FR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!!</a:t>
            </a:r>
            <a:endParaRPr lang="fr-FR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99577"/>
            <a:ext cx="6664959" cy="372396"/>
          </a:xfrm>
        </p:spPr>
        <p:txBody>
          <a:bodyPr/>
          <a:lstStyle/>
          <a:p>
            <a:r>
              <a:rPr lang="fr-FR" dirty="0"/>
              <a:t>ALISES </a:t>
            </a:r>
            <a:r>
              <a:rPr lang="fr-FR" dirty="0" smtClean="0"/>
              <a:t>v2 </a:t>
            </a:r>
            <a:r>
              <a:rPr lang="fr-FR" dirty="0" err="1" smtClean="0"/>
              <a:t>mod</a:t>
            </a:r>
            <a:r>
              <a:rPr lang="fr-FR" dirty="0" smtClean="0"/>
              <a:t> : changer de </a:t>
            </a:r>
            <a:r>
              <a:rPr lang="fr-FR" dirty="0" smtClean="0"/>
              <a:t>bobine magnétique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2400" y="1009609"/>
            <a:ext cx="5057775" cy="249923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Ellipse 7"/>
          <p:cNvSpPr/>
          <p:nvPr/>
        </p:nvSpPr>
        <p:spPr>
          <a:xfrm rot="20187834">
            <a:off x="3006750" y="4781209"/>
            <a:ext cx="1066135" cy="752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7968698">
            <a:off x="1620307" y="5085353"/>
            <a:ext cx="1449655" cy="107293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69" y="3394963"/>
            <a:ext cx="2590800" cy="1856807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cxnSpLocks/>
          </p:cNvCxnSpPr>
          <p:nvPr/>
        </p:nvCxnSpPr>
        <p:spPr>
          <a:xfrm flipV="1">
            <a:off x="3283176" y="4161464"/>
            <a:ext cx="1898424" cy="16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718251" y="5251770"/>
            <a:ext cx="364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Avec juste une bobine on a gagné: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en stabilité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en courant 42mA @50kV pulsé</a:t>
            </a:r>
          </a:p>
          <a:p>
            <a:r>
              <a:rPr lang="fr-FR" sz="1800" dirty="0" smtClean="0"/>
              <a:t>		32mA @45kV CW</a:t>
            </a:r>
            <a:endParaRPr lang="fr-FR" sz="1800" dirty="0"/>
          </a:p>
        </p:txBody>
      </p:sp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2846B5BA-7B8E-45E4-9F5E-5955EAC3F7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781990"/>
              </p:ext>
            </p:extLst>
          </p:nvPr>
        </p:nvGraphicFramePr>
        <p:xfrm>
          <a:off x="607939" y="3751653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3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2846B5BA-7B8E-45E4-9F5E-5955EAC3F7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939" y="3751653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283176" y="5183766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/>
              <a:t>CW</a:t>
            </a:r>
            <a:endParaRPr lang="fr-FR" sz="1800" dirty="0"/>
          </a:p>
        </p:txBody>
      </p:sp>
      <p:pic>
        <p:nvPicPr>
          <p:cNvPr id="14" name="Picture 46" descr="C:\Disque Olivier\D\Olivier\Olivier-1\Betsi\Mini Projet\ALISES-II\2015-Montage\IMG_28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7771"/>
            <a:ext cx="3852943" cy="288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emi-tour 8"/>
          <p:cNvSpPr/>
          <p:nvPr/>
        </p:nvSpPr>
        <p:spPr>
          <a:xfrm rot="5400000">
            <a:off x="2243558" y="-318358"/>
            <a:ext cx="5059260" cy="8305800"/>
          </a:xfrm>
          <a:prstGeom prst="uturnArrow">
            <a:avLst>
              <a:gd name="adj1" fmla="val 10576"/>
              <a:gd name="adj2" fmla="val 12400"/>
              <a:gd name="adj3" fmla="val 14051"/>
              <a:gd name="adj4" fmla="val 27631"/>
              <a:gd name="adj5" fmla="val 67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96180"/>
            <a:ext cx="6360159" cy="379192"/>
          </a:xfrm>
        </p:spPr>
        <p:txBody>
          <a:bodyPr/>
          <a:lstStyle/>
          <a:p>
            <a:r>
              <a:rPr lang="fr-FR" dirty="0" smtClean="0"/>
              <a:t>ALISES v2 </a:t>
            </a:r>
            <a:r>
              <a:rPr lang="fr-FR" dirty="0" err="1" smtClean="0"/>
              <a:t>mod</a:t>
            </a:r>
            <a:r>
              <a:rPr lang="fr-FR" dirty="0" smtClean="0"/>
              <a:t> + Réduction </a:t>
            </a:r>
            <a:r>
              <a:rPr lang="fr-FR" dirty="0"/>
              <a:t>de </a:t>
            </a:r>
            <a:r>
              <a:rPr lang="fr-FR" dirty="0" smtClean="0"/>
              <a:t>diamètre </a:t>
            </a:r>
            <a:r>
              <a:rPr lang="fr-FR" dirty="0"/>
              <a:t>de </a:t>
            </a:r>
            <a:r>
              <a:rPr lang="fr-FR" dirty="0" smtClean="0"/>
              <a:t>chambre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9" y="1214469"/>
            <a:ext cx="1960233" cy="14701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41" y="944118"/>
            <a:ext cx="1962699" cy="25779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966" y="1071588"/>
            <a:ext cx="1864148" cy="14066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188" y="1164252"/>
            <a:ext cx="1069259" cy="14047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626944" y="3514428"/>
            <a:ext cx="3640755" cy="20936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26943" y="5076209"/>
            <a:ext cx="3638059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dirty="0" smtClean="0"/>
              <a:t>Meilleur résultat avec ALISES </a:t>
            </a:r>
            <a:r>
              <a:rPr lang="fr-FR" sz="1800" dirty="0"/>
              <a:t>v</a:t>
            </a:r>
            <a:r>
              <a:rPr lang="fr-FR" sz="1800" dirty="0" smtClean="0"/>
              <a:t>2mod</a:t>
            </a:r>
          </a:p>
          <a:p>
            <a:r>
              <a:rPr lang="fr-FR" sz="1800" dirty="0" smtClean="0"/>
              <a:t>47mA@ 40kV CW stable</a:t>
            </a:r>
          </a:p>
          <a:p>
            <a:r>
              <a:rPr lang="fr-FR" sz="1800" dirty="0" smtClean="0"/>
              <a:t>La réduction du diamètre est compatible avec la miniaturisation des sources</a:t>
            </a:r>
            <a:endParaRPr lang="fr-FR" sz="1800" dirty="0"/>
          </a:p>
        </p:txBody>
      </p:sp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019A4DA4-EC0B-49FA-9E5A-0C9851384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133870"/>
              </p:ext>
            </p:extLst>
          </p:nvPr>
        </p:nvGraphicFramePr>
        <p:xfrm>
          <a:off x="-11154" y="3530899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Graph" r:id="rId8" imgW="3920760" imgH="3000960" progId="Origin50.Graph">
                  <p:embed/>
                </p:oleObj>
              </mc:Choice>
              <mc:Fallback>
                <p:oleObj name="Graph" r:id="rId8" imgW="3920760" imgH="3000960" progId="Origin50.Grap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019A4DA4-EC0B-49FA-9E5A-0C9851384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1154" y="3530899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23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-71265"/>
            <a:ext cx="5750559" cy="914082"/>
          </a:xfrm>
        </p:spPr>
        <p:txBody>
          <a:bodyPr/>
          <a:lstStyle/>
          <a:p>
            <a:r>
              <a:rPr lang="fr-FR" dirty="0"/>
              <a:t>ALISES </a:t>
            </a:r>
            <a:r>
              <a:rPr lang="fr-FR" dirty="0" smtClean="0"/>
              <a:t>v3 </a:t>
            </a:r>
            <a:r>
              <a:rPr lang="fr-FR" dirty="0"/>
              <a:t>sur </a:t>
            </a:r>
            <a:r>
              <a:rPr lang="fr-FR" dirty="0" smtClean="0"/>
              <a:t>Démarrage sur TROPICS</a:t>
            </a:r>
            <a:br>
              <a:rPr lang="fr-FR" dirty="0" smtClean="0"/>
            </a:b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est, </a:t>
            </a: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esearch and </a:t>
            </a: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ptimization for </a:t>
            </a: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roduction of </a:t>
            </a: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 with </a:t>
            </a: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ompact </a:t>
            </a:r>
            <a:r>
              <a:rPr lang="en-US" cap="smal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0" y="4030792"/>
            <a:ext cx="4419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Source </a:t>
            </a:r>
            <a:r>
              <a:rPr lang="fr-FR" sz="1400" b="1" dirty="0" smtClean="0"/>
              <a:t>compacte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Diamètre interne </a:t>
            </a:r>
            <a:r>
              <a:rPr lang="fr-FR" sz="1400" dirty="0" smtClean="0"/>
              <a:t>Ø45mm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Trou d’extraction Ø6mm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Directement </a:t>
            </a:r>
            <a:r>
              <a:rPr lang="fr-FR" sz="1400" dirty="0" smtClean="0"/>
              <a:t>connectée </a:t>
            </a:r>
            <a:r>
              <a:rPr lang="fr-FR" sz="1400" dirty="0"/>
              <a:t>à</a:t>
            </a:r>
            <a:r>
              <a:rPr lang="fr-FR" sz="1400" dirty="0" smtClean="0"/>
              <a:t> </a:t>
            </a:r>
            <a:r>
              <a:rPr lang="fr-FR" sz="1400" dirty="0"/>
              <a:t>la ligne basse énergie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</a:t>
            </a:r>
            <a:r>
              <a:rPr lang="fr-FR" sz="1400" dirty="0" smtClean="0"/>
              <a:t>lateforme </a:t>
            </a:r>
            <a:r>
              <a:rPr lang="fr-FR" sz="1400" dirty="0"/>
              <a:t>haute </a:t>
            </a:r>
            <a:r>
              <a:rPr lang="fr-FR" sz="1400" dirty="0" smtClean="0"/>
              <a:t>tension inutile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Installé sur le banc TROPICS en septembre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Attente d’autorisation de </a:t>
            </a:r>
            <a:r>
              <a:rPr lang="fr-FR" sz="1400" dirty="0" smtClean="0"/>
              <a:t>démarrage </a:t>
            </a:r>
            <a:r>
              <a:rPr lang="fr-FR" sz="1400" dirty="0"/>
              <a:t>de </a:t>
            </a:r>
            <a:r>
              <a:rPr lang="fr-FR" sz="1400" dirty="0" smtClean="0"/>
              <a:t>l’ASN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Premier test en faisceau pulsé : 40mA 5ms 1Hz a 50kV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934063"/>
            <a:ext cx="3886200" cy="29146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101" y="4068228"/>
            <a:ext cx="2195696" cy="16467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863818"/>
            <a:ext cx="2195696" cy="164677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0" y="828163"/>
            <a:ext cx="4248472" cy="28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6200" y="1143000"/>
            <a:ext cx="8686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Les sources d’ions fort courant sont développées depuis plus de 25 au CEA de Saclay</a:t>
            </a:r>
            <a:r>
              <a:rPr lang="fr-FR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La R&amp;D sur les sources d’ions </a:t>
            </a:r>
            <a:r>
              <a:rPr lang="fr-FR" sz="1800" dirty="0" smtClean="0"/>
              <a:t>très </a:t>
            </a:r>
            <a:r>
              <a:rPr lang="fr-FR" sz="1800" dirty="0"/>
              <a:t>souvent expérimentale </a:t>
            </a:r>
          </a:p>
          <a:p>
            <a:pPr marL="924367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Pas </a:t>
            </a:r>
            <a:r>
              <a:rPr lang="fr-FR" sz="1800" dirty="0" smtClean="0"/>
              <a:t>ou peu de model numérique</a:t>
            </a:r>
            <a:endParaRPr lang="fr-FR" sz="1800" dirty="0"/>
          </a:p>
          <a:p>
            <a:pPr marL="924367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les idées doivent être testées en fabriquant les pièces et en faisant les tests</a:t>
            </a:r>
          </a:p>
          <a:p>
            <a:pPr marL="924367" lvl="1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Famille ALISES</a:t>
            </a:r>
          </a:p>
          <a:p>
            <a:pPr marL="924367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ALISES </a:t>
            </a:r>
            <a:r>
              <a:rPr lang="fr-FR" sz="1800" dirty="0" smtClean="0"/>
              <a:t>v1</a:t>
            </a:r>
          </a:p>
          <a:p>
            <a:pPr lvl="1"/>
            <a:r>
              <a:rPr lang="fr-FR" sz="1800" dirty="0" smtClean="0">
                <a:sym typeface="Wingdings" panose="05000000000000000000" pitchFamily="2" charset="2"/>
              </a:rPr>
              <a:t>	 </a:t>
            </a:r>
            <a:r>
              <a:rPr lang="fr-FR" sz="1800" dirty="0" smtClean="0"/>
              <a:t>les </a:t>
            </a:r>
            <a:r>
              <a:rPr lang="fr-FR" sz="1800" dirty="0"/>
              <a:t>critères </a:t>
            </a:r>
            <a:r>
              <a:rPr lang="fr-FR" sz="1800" dirty="0" smtClean="0"/>
              <a:t>intéressants pour </a:t>
            </a:r>
            <a:r>
              <a:rPr lang="fr-FR" sz="1800" dirty="0"/>
              <a:t>réduire </a:t>
            </a:r>
            <a:r>
              <a:rPr lang="fr-FR" sz="1800" dirty="0" smtClean="0"/>
              <a:t>la taille des sources d’ions</a:t>
            </a:r>
          </a:p>
          <a:p>
            <a:pPr lvl="1"/>
            <a:r>
              <a:rPr lang="fr-FR" sz="1800" dirty="0"/>
              <a:t>	</a:t>
            </a:r>
            <a:r>
              <a:rPr lang="fr-FR" sz="1800" dirty="0" smtClean="0">
                <a:sym typeface="Wingdings" panose="05000000000000000000" pitchFamily="2" charset="2"/>
              </a:rPr>
              <a:t> défauts de jeunesse avec </a:t>
            </a:r>
            <a:r>
              <a:rPr lang="fr-FR" sz="1800" dirty="0" err="1" smtClean="0">
                <a:sym typeface="Wingdings" panose="05000000000000000000" pitchFamily="2" charset="2"/>
              </a:rPr>
              <a:t>decharges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Penning</a:t>
            </a:r>
            <a:endParaRPr lang="fr-FR" sz="1800" dirty="0"/>
          </a:p>
          <a:p>
            <a:pPr marL="924367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ALISES </a:t>
            </a:r>
            <a:r>
              <a:rPr lang="fr-FR" sz="1800" dirty="0" smtClean="0"/>
              <a:t>v2 </a:t>
            </a:r>
            <a:r>
              <a:rPr lang="fr-FR" sz="1800" dirty="0"/>
              <a:t>et </a:t>
            </a:r>
            <a:r>
              <a:rPr lang="fr-FR" sz="1800" dirty="0" smtClean="0"/>
              <a:t>v2 </a:t>
            </a:r>
            <a:r>
              <a:rPr lang="fr-FR" sz="1800" dirty="0" err="1"/>
              <a:t>mod</a:t>
            </a:r>
            <a:r>
              <a:rPr lang="fr-FR" sz="1800" dirty="0"/>
              <a:t> </a:t>
            </a:r>
            <a:endParaRPr lang="fr-FR" sz="1800" dirty="0" smtClean="0"/>
          </a:p>
          <a:p>
            <a:pPr lvl="1"/>
            <a:r>
              <a:rPr lang="fr-FR" sz="1800" dirty="0" smtClean="0">
                <a:sym typeface="Wingdings" panose="05000000000000000000" pitchFamily="2" charset="2"/>
              </a:rPr>
              <a:t>	 </a:t>
            </a:r>
            <a:r>
              <a:rPr lang="fr-FR" sz="1800" dirty="0" smtClean="0"/>
              <a:t>tester et valider les </a:t>
            </a:r>
            <a:r>
              <a:rPr lang="fr-FR" sz="1800" dirty="0"/>
              <a:t>réductions </a:t>
            </a:r>
            <a:r>
              <a:rPr lang="fr-FR" sz="1800" dirty="0" smtClean="0"/>
              <a:t>ultimes</a:t>
            </a:r>
          </a:p>
          <a:p>
            <a:pPr lvl="1"/>
            <a:r>
              <a:rPr lang="fr-FR" sz="1800" dirty="0"/>
              <a:t>	</a:t>
            </a:r>
            <a:r>
              <a:rPr lang="fr-FR" sz="1800" dirty="0" smtClean="0">
                <a:sym typeface="Wingdings" panose="05000000000000000000" pitchFamily="2" charset="2"/>
              </a:rPr>
              <a:t> très </a:t>
            </a:r>
            <a:r>
              <a:rPr lang="fr-FR" sz="1800" dirty="0" err="1" smtClean="0">
                <a:sym typeface="Wingdings" panose="05000000000000000000" pitchFamily="2" charset="2"/>
              </a:rPr>
              <a:t>prometeur</a:t>
            </a:r>
            <a:r>
              <a:rPr lang="fr-FR" sz="1800" dirty="0" smtClean="0">
                <a:sym typeface="Wingdings" panose="05000000000000000000" pitchFamily="2" charset="2"/>
              </a:rPr>
              <a:t> en terme de courant extrait sur la version v2.mod</a:t>
            </a:r>
            <a:endParaRPr lang="fr-FR" sz="1800" dirty="0"/>
          </a:p>
          <a:p>
            <a:pPr marL="924367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ALISES </a:t>
            </a:r>
            <a:r>
              <a:rPr lang="fr-FR" sz="1800" dirty="0" smtClean="0"/>
              <a:t>v3 installée sur TROPICS</a:t>
            </a:r>
          </a:p>
          <a:p>
            <a:pPr lvl="1"/>
            <a:r>
              <a:rPr lang="fr-FR" sz="1800" dirty="0" smtClean="0">
                <a:sym typeface="Wingdings" panose="05000000000000000000" pitchFamily="2" charset="2"/>
              </a:rPr>
              <a:t>	 Source compacte</a:t>
            </a:r>
          </a:p>
          <a:p>
            <a:pPr lvl="1"/>
            <a:r>
              <a:rPr lang="fr-FR" sz="1800" dirty="0" smtClean="0">
                <a:sym typeface="Wingdings" panose="05000000000000000000" pitchFamily="2" charset="2"/>
              </a:rPr>
              <a:t>	 Démarrage avant la fin de l’année</a:t>
            </a:r>
            <a:endParaRPr lang="fr-FR" sz="18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sym typeface="Wingdings" panose="05000000000000000000" pitchFamily="2" charset="2"/>
              </a:rPr>
              <a:t>Installation de la meilleurs source sur </a:t>
            </a:r>
            <a:r>
              <a:rPr lang="fr-FR" sz="1800" smtClean="0">
                <a:sym typeface="Wingdings" panose="05000000000000000000" pitchFamily="2" charset="2"/>
              </a:rPr>
              <a:t>BETSI + qualification avec EMU 2020</a:t>
            </a:r>
            <a:endParaRPr lang="fr-FR" sz="1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6157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845677" y="4801464"/>
            <a:ext cx="4564523" cy="626838"/>
          </a:xfrm>
        </p:spPr>
        <p:txBody>
          <a:bodyPr/>
          <a:lstStyle/>
          <a:p>
            <a:r>
              <a:rPr lang="fr-FR" dirty="0" smtClean="0"/>
              <a:t>1.</a:t>
            </a:r>
          </a:p>
          <a:p>
            <a:r>
              <a:rPr lang="fr-FR" dirty="0" smtClean="0"/>
              <a:t>Sources d’ions de type ECR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23456" r="28765"/>
          <a:stretch/>
        </p:blipFill>
        <p:spPr>
          <a:xfrm>
            <a:off x="4038600" y="381000"/>
            <a:ext cx="4756090" cy="54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isque Olivier\D\Olivier\Olivier-1\Personel\Expert du CEA\Passage E5\Accelerateur\IPHI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3" y="872711"/>
            <a:ext cx="6805959" cy="402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Disque Olivier\D\Olivier\Olivier-1\Sources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0" r="29000"/>
          <a:stretch/>
        </p:blipFill>
        <p:spPr bwMode="auto">
          <a:xfrm>
            <a:off x="5655179" y="870208"/>
            <a:ext cx="1814606" cy="20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5834" y="90341"/>
            <a:ext cx="7105600" cy="593995"/>
          </a:xfrm>
        </p:spPr>
        <p:txBody>
          <a:bodyPr/>
          <a:lstStyle/>
          <a:p>
            <a:r>
              <a:rPr lang="fr-FR" dirty="0" smtClean="0"/>
              <a:t>ENVIRONNEMENT </a:t>
            </a:r>
            <a:r>
              <a:rPr lang="fr-FR" dirty="0"/>
              <a:t/>
            </a:r>
            <a:br>
              <a:rPr lang="fr-FR" dirty="0"/>
            </a:b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accélérateur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ions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légers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fort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courant (100mA @ 100kV)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/>
              <a:t>|  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1654662" y="1355994"/>
            <a:ext cx="918553" cy="777606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 rot="1455754">
            <a:off x="1002662" y="1000611"/>
            <a:ext cx="780983" cy="680592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33227" y="3719463"/>
            <a:ext cx="3111522" cy="9233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</a:rPr>
              <a:t>Transport/ </a:t>
            </a:r>
            <a:r>
              <a:rPr lang="fr-FR" sz="1800" dirty="0" err="1" smtClean="0">
                <a:solidFill>
                  <a:srgbClr val="FF0000"/>
                </a:solidFill>
              </a:rPr>
              <a:t>caracterisation</a:t>
            </a:r>
            <a:endParaRPr lang="fr-FR" sz="1800" dirty="0">
              <a:solidFill>
                <a:srgbClr val="FF0000"/>
              </a:solidFill>
            </a:endParaRPr>
          </a:p>
          <a:p>
            <a:pPr algn="ctr"/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Ligne Basse Energie (LBE)</a:t>
            </a:r>
          </a:p>
          <a:p>
            <a:pPr algn="ctr"/>
            <a:r>
              <a:rPr lang="fr-FR" sz="1800" dirty="0">
                <a:solidFill>
                  <a:prstClr val="black"/>
                </a:solidFill>
                <a:cs typeface="Arial" panose="020B0604020202020204" pitchFamily="34" charset="0"/>
              </a:rPr>
              <a:t>équipée de diagnostics</a:t>
            </a:r>
            <a:endParaRPr lang="fr-FR" sz="18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flipH="1">
            <a:off x="3633244" y="926996"/>
            <a:ext cx="2185214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</a:rPr>
              <a:t>Production</a:t>
            </a:r>
          </a:p>
          <a:p>
            <a:pPr algn="ctr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Sources ECR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535" y="5223728"/>
            <a:ext cx="8444237" cy="10572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b="1" dirty="0"/>
              <a:t>IPHI : </a:t>
            </a:r>
            <a:r>
              <a:rPr lang="fr-FR" sz="1400" b="1" dirty="0" smtClean="0"/>
              <a:t>		</a:t>
            </a:r>
            <a:r>
              <a:rPr lang="fr-FR" sz="1400" dirty="0" smtClean="0"/>
              <a:t>Injecteur </a:t>
            </a:r>
            <a:r>
              <a:rPr lang="fr-FR" sz="1400" dirty="0"/>
              <a:t>Proton Haute Intensité (Saclay, France) </a:t>
            </a:r>
            <a:r>
              <a:rPr lang="fr-FR" sz="1400" dirty="0">
                <a:sym typeface="Wingdings" panose="05000000000000000000" pitchFamily="2" charset="2"/>
              </a:rPr>
              <a:t></a:t>
            </a:r>
            <a:r>
              <a:rPr lang="fr-FR" sz="1400" dirty="0"/>
              <a:t> </a:t>
            </a:r>
            <a:r>
              <a:rPr lang="fr-FR" sz="1400" b="1" dirty="0"/>
              <a:t>SONATE</a:t>
            </a:r>
            <a:r>
              <a:rPr lang="fr-FR" sz="1400" dirty="0"/>
              <a:t> </a:t>
            </a:r>
          </a:p>
          <a:p>
            <a:r>
              <a:rPr lang="fr-FR" sz="1400" b="1" dirty="0"/>
              <a:t>SPIRAL2</a:t>
            </a:r>
            <a:r>
              <a:rPr lang="fr-FR" sz="1400" dirty="0"/>
              <a:t> </a:t>
            </a:r>
            <a:r>
              <a:rPr lang="fr-FR" sz="1400" b="1" dirty="0"/>
              <a:t>:</a:t>
            </a:r>
            <a:r>
              <a:rPr lang="fr-FR" sz="1400" dirty="0"/>
              <a:t> </a:t>
            </a:r>
            <a:r>
              <a:rPr lang="fr-FR" sz="1400" dirty="0" smtClean="0"/>
              <a:t>	Production </a:t>
            </a:r>
            <a:r>
              <a:rPr lang="fr-FR" sz="1400" dirty="0"/>
              <a:t>d’ions radioactifs au GANIL (Caen, France)</a:t>
            </a:r>
          </a:p>
          <a:p>
            <a:r>
              <a:rPr lang="fr-FR" sz="1400" b="1" dirty="0"/>
              <a:t>FAIR :</a:t>
            </a:r>
            <a:r>
              <a:rPr lang="fr-FR" sz="1400" dirty="0"/>
              <a:t> </a:t>
            </a:r>
            <a:r>
              <a:rPr lang="fr-FR" sz="1400" dirty="0" smtClean="0"/>
              <a:t>		Facility </a:t>
            </a:r>
            <a:r>
              <a:rPr lang="fr-FR" sz="1400" dirty="0"/>
              <a:t>for </a:t>
            </a:r>
            <a:r>
              <a:rPr lang="fr-FR" sz="1400" dirty="0" err="1"/>
              <a:t>Anti-proton</a:t>
            </a:r>
            <a:r>
              <a:rPr lang="fr-FR" sz="1400" dirty="0"/>
              <a:t> and ion </a:t>
            </a:r>
            <a:r>
              <a:rPr lang="fr-FR" sz="1400" dirty="0" err="1"/>
              <a:t>Research</a:t>
            </a:r>
            <a:r>
              <a:rPr lang="fr-FR" sz="1400" dirty="0"/>
              <a:t> au GSI </a:t>
            </a:r>
            <a:r>
              <a:rPr lang="fr-FR" sz="1400" dirty="0" smtClean="0"/>
              <a:t>(Darmstadt, Allemagne</a:t>
            </a:r>
            <a:r>
              <a:rPr lang="fr-FR" sz="1400" dirty="0"/>
              <a:t>)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IFMIF : </a:t>
            </a:r>
            <a:r>
              <a:rPr lang="fr-FR" sz="1400" b="1" dirty="0" smtClean="0">
                <a:solidFill>
                  <a:schemeClr val="tx1"/>
                </a:solidFill>
              </a:rPr>
              <a:t>		</a:t>
            </a:r>
            <a:r>
              <a:rPr lang="fr-FR" sz="1400" dirty="0" smtClean="0">
                <a:solidFill>
                  <a:schemeClr val="tx1"/>
                </a:solidFill>
              </a:rPr>
              <a:t>International </a:t>
            </a:r>
            <a:r>
              <a:rPr lang="fr-FR" sz="1400" dirty="0">
                <a:solidFill>
                  <a:schemeClr val="tx1"/>
                </a:solidFill>
              </a:rPr>
              <a:t>Fusion </a:t>
            </a:r>
            <a:r>
              <a:rPr lang="fr-FR" sz="1400" dirty="0" err="1">
                <a:solidFill>
                  <a:schemeClr val="tx1"/>
                </a:solidFill>
              </a:rPr>
              <a:t>Materials</a:t>
            </a:r>
            <a:r>
              <a:rPr lang="fr-FR" sz="1400" dirty="0">
                <a:solidFill>
                  <a:schemeClr val="tx1"/>
                </a:solidFill>
              </a:rPr>
              <a:t> Irradiation Facility (ITER </a:t>
            </a:r>
            <a:r>
              <a:rPr lang="fr-FR" sz="1400" dirty="0" err="1">
                <a:solidFill>
                  <a:schemeClr val="tx1"/>
                </a:solidFill>
              </a:rPr>
              <a:t>Broader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Approach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err="1">
                <a:solidFill>
                  <a:schemeClr val="tx1"/>
                </a:solidFill>
              </a:rPr>
              <a:t>Rokkasho</a:t>
            </a:r>
            <a:r>
              <a:rPr lang="fr-FR" sz="1400" dirty="0">
                <a:solidFill>
                  <a:schemeClr val="tx1"/>
                </a:solidFill>
              </a:rPr>
              <a:t>, </a:t>
            </a:r>
            <a:r>
              <a:rPr lang="fr-FR" sz="1400" dirty="0" err="1">
                <a:solidFill>
                  <a:schemeClr val="tx1"/>
                </a:solidFill>
              </a:rPr>
              <a:t>Japan</a:t>
            </a:r>
            <a:r>
              <a:rPr lang="fr-FR" sz="1400" dirty="0">
                <a:solidFill>
                  <a:schemeClr val="tx1"/>
                </a:solidFill>
              </a:rPr>
              <a:t>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2" name="Forme 21"/>
          <p:cNvSpPr/>
          <p:nvPr/>
        </p:nvSpPr>
        <p:spPr>
          <a:xfrm rot="4376870" flipV="1">
            <a:off x="810937" y="2467588"/>
            <a:ext cx="1518134" cy="844015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00B050"/>
          </a:solidFill>
          <a:ln w="12700">
            <a:solidFill>
              <a:srgbClr val="0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Forme 28"/>
          <p:cNvSpPr/>
          <p:nvPr/>
        </p:nvSpPr>
        <p:spPr>
          <a:xfrm rot="2193453">
            <a:off x="1969368" y="514822"/>
            <a:ext cx="1445217" cy="1260036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56" y="2981710"/>
            <a:ext cx="1075524" cy="74774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85" y="1076990"/>
            <a:ext cx="1570666" cy="3546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67" y="3941759"/>
            <a:ext cx="945721" cy="588711"/>
          </a:xfrm>
          <a:prstGeom prst="rect">
            <a:avLst/>
          </a:prstGeom>
        </p:spPr>
      </p:pic>
      <p:pic>
        <p:nvPicPr>
          <p:cNvPr id="27" name="Picture 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7726967" y="1997154"/>
            <a:ext cx="1292464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42107" y="3124400"/>
            <a:ext cx="4197353" cy="2499317"/>
            <a:chOff x="494421" y="3163581"/>
            <a:chExt cx="4197353" cy="2499317"/>
          </a:xfrm>
        </p:grpSpPr>
        <p:sp>
          <p:nvSpPr>
            <p:cNvPr id="160" name="Rectangle 139"/>
            <p:cNvSpPr>
              <a:spLocks noChangeArrowheads="1"/>
            </p:cNvSpPr>
            <p:nvPr/>
          </p:nvSpPr>
          <p:spPr bwMode="auto">
            <a:xfrm flipH="1">
              <a:off x="1883187" y="3163581"/>
              <a:ext cx="2808587" cy="19073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rgbClr val="80008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161" name="Text Box 31"/>
            <p:cNvSpPr txBox="1">
              <a:spLocks noChangeArrowheads="1"/>
            </p:cNvSpPr>
            <p:nvPr/>
          </p:nvSpPr>
          <p:spPr bwMode="auto">
            <a:xfrm flipH="1">
              <a:off x="494421" y="4924234"/>
              <a:ext cx="960276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1400" dirty="0"/>
                <a:t>Haute Tension V=100kV</a:t>
              </a:r>
            </a:p>
          </p:txBody>
        </p:sp>
        <p:sp>
          <p:nvSpPr>
            <p:cNvPr id="162" name="Line 92"/>
            <p:cNvSpPr>
              <a:spLocks noChangeShapeType="1"/>
            </p:cNvSpPr>
            <p:nvPr/>
          </p:nvSpPr>
          <p:spPr bwMode="auto">
            <a:xfrm flipV="1">
              <a:off x="1427890" y="4879520"/>
              <a:ext cx="476772" cy="4216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0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4845" y="179874"/>
            <a:ext cx="6377775" cy="372396"/>
          </a:xfrm>
        </p:spPr>
        <p:txBody>
          <a:bodyPr/>
          <a:lstStyle/>
          <a:p>
            <a:r>
              <a:rPr lang="fr-FR" dirty="0"/>
              <a:t>Sources ECR intenses d’ions </a:t>
            </a:r>
            <a:r>
              <a:rPr lang="fr-FR" dirty="0" smtClean="0"/>
              <a:t>légers </a:t>
            </a:r>
            <a:endParaRPr lang="fr-FR" sz="1800" dirty="0"/>
          </a:p>
        </p:txBody>
      </p:sp>
      <p:sp>
        <p:nvSpPr>
          <p:cNvPr id="7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8369646" y="6681098"/>
            <a:ext cx="616653" cy="153888"/>
          </a:xfrm>
        </p:spPr>
        <p:txBody>
          <a:bodyPr/>
          <a:lstStyle/>
          <a:p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54" name="Groupe 53"/>
          <p:cNvGrpSpPr/>
          <p:nvPr/>
        </p:nvGrpSpPr>
        <p:grpSpPr>
          <a:xfrm>
            <a:off x="4676697" y="5811103"/>
            <a:ext cx="2019277" cy="559501"/>
            <a:chOff x="158214" y="5523431"/>
            <a:chExt cx="2019277" cy="559501"/>
          </a:xfrm>
        </p:grpSpPr>
        <p:sp>
          <p:nvSpPr>
            <p:cNvPr id="55" name="Text Box 138"/>
            <p:cNvSpPr txBox="1">
              <a:spLocks noChangeArrowheads="1"/>
            </p:cNvSpPr>
            <p:nvPr/>
          </p:nvSpPr>
          <p:spPr bwMode="auto">
            <a:xfrm>
              <a:off x="158214" y="5744378"/>
              <a:ext cx="2019277" cy="33855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/>
                <a:t>Extraction des ions</a:t>
              </a:r>
            </a:p>
          </p:txBody>
        </p:sp>
        <p:sp>
          <p:nvSpPr>
            <p:cNvPr id="56" name="AutoShape 147"/>
            <p:cNvSpPr>
              <a:spLocks/>
            </p:cNvSpPr>
            <p:nvPr/>
          </p:nvSpPr>
          <p:spPr bwMode="auto">
            <a:xfrm rot="5400000">
              <a:off x="1092512" y="4629050"/>
              <a:ext cx="172139" cy="1960901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000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56199" y="5813930"/>
            <a:ext cx="4610960" cy="552175"/>
            <a:chOff x="2247033" y="5523431"/>
            <a:chExt cx="4428278" cy="552175"/>
          </a:xfrm>
          <a:noFill/>
        </p:grpSpPr>
        <p:sp>
          <p:nvSpPr>
            <p:cNvPr id="58" name="Text Box 138"/>
            <p:cNvSpPr txBox="1">
              <a:spLocks noChangeArrowheads="1"/>
            </p:cNvSpPr>
            <p:nvPr/>
          </p:nvSpPr>
          <p:spPr bwMode="auto">
            <a:xfrm>
              <a:off x="2247033" y="5737052"/>
              <a:ext cx="4428278" cy="33855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/>
                <a:t>Création du plasma</a:t>
              </a:r>
            </a:p>
          </p:txBody>
        </p:sp>
        <p:sp>
          <p:nvSpPr>
            <p:cNvPr id="59" name="AutoShape 147"/>
            <p:cNvSpPr>
              <a:spLocks/>
            </p:cNvSpPr>
            <p:nvPr/>
          </p:nvSpPr>
          <p:spPr bwMode="auto">
            <a:xfrm rot="5400000">
              <a:off x="4354361" y="3416103"/>
              <a:ext cx="213621" cy="4428278"/>
            </a:xfrm>
            <a:prstGeom prst="rightBrace">
              <a:avLst>
                <a:gd name="adj1" fmla="val 58333"/>
                <a:gd name="adj2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000"/>
            </a:p>
          </p:txBody>
        </p:sp>
      </p:grp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4664197" y="5419900"/>
            <a:ext cx="1863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Système d’extraction </a:t>
            </a:r>
          </a:p>
          <a:p>
            <a:pPr algn="ctr"/>
            <a:r>
              <a:rPr lang="fr-FR" sz="1400" dirty="0"/>
              <a:t>multi électrodes</a:t>
            </a:r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56" y="3717975"/>
            <a:ext cx="1702369" cy="82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Groupe 64"/>
          <p:cNvGrpSpPr/>
          <p:nvPr/>
        </p:nvGrpSpPr>
        <p:grpSpPr>
          <a:xfrm>
            <a:off x="6299664" y="3728860"/>
            <a:ext cx="915890" cy="838830"/>
            <a:chOff x="6331221" y="3715615"/>
            <a:chExt cx="915890" cy="838830"/>
          </a:xfrm>
        </p:grpSpPr>
        <p:sp>
          <p:nvSpPr>
            <p:cNvPr id="34" name="ZoneTexte 33"/>
            <p:cNvSpPr txBox="1"/>
            <p:nvPr/>
          </p:nvSpPr>
          <p:spPr>
            <a:xfrm>
              <a:off x="6684147" y="3723448"/>
              <a:ext cx="5629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600" dirty="0"/>
                <a:t>H</a:t>
              </a:r>
              <a:r>
                <a:rPr lang="fr-FR" sz="1600" baseline="30000" dirty="0"/>
                <a:t>+</a:t>
              </a:r>
            </a:p>
            <a:p>
              <a:r>
                <a:rPr lang="fr-FR" sz="1600" dirty="0"/>
                <a:t>H</a:t>
              </a:r>
              <a:r>
                <a:rPr lang="fr-FR" sz="1600" baseline="-25000" dirty="0"/>
                <a:t>2</a:t>
              </a:r>
              <a:r>
                <a:rPr lang="fr-FR" sz="1600" baseline="30000" dirty="0"/>
                <a:t>+</a:t>
              </a:r>
            </a:p>
            <a:p>
              <a:r>
                <a:rPr lang="fr-FR" sz="1600" dirty="0"/>
                <a:t>H</a:t>
              </a:r>
              <a:r>
                <a:rPr lang="fr-FR" sz="1600" baseline="-25000" dirty="0"/>
                <a:t>3</a:t>
              </a:r>
              <a:r>
                <a:rPr lang="fr-FR" sz="1600" baseline="30000" dirty="0"/>
                <a:t>+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6331221" y="3715615"/>
              <a:ext cx="56296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fr-FR" sz="1600" dirty="0"/>
                <a:t>D</a:t>
              </a:r>
              <a:r>
                <a:rPr lang="fr-FR" sz="1600" baseline="30000" dirty="0"/>
                <a:t>+</a:t>
              </a:r>
            </a:p>
            <a:p>
              <a:r>
                <a:rPr lang="fr-FR" sz="1600" dirty="0"/>
                <a:t>D</a:t>
              </a:r>
              <a:r>
                <a:rPr lang="fr-FR" sz="1600" baseline="-25000" dirty="0"/>
                <a:t>2</a:t>
              </a:r>
              <a:r>
                <a:rPr lang="fr-FR" sz="1600" baseline="30000" dirty="0"/>
                <a:t>+</a:t>
              </a:r>
            </a:p>
            <a:p>
              <a:r>
                <a:rPr lang="fr-FR" sz="1600" dirty="0"/>
                <a:t>D</a:t>
              </a:r>
              <a:r>
                <a:rPr lang="fr-FR" sz="1600" baseline="-25000" dirty="0"/>
                <a:t>3</a:t>
              </a:r>
              <a:r>
                <a:rPr lang="fr-FR" sz="1600" baseline="30000" dirty="0"/>
                <a:t>+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57339" y="1076397"/>
            <a:ext cx="4526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 de fonctionnement source ECR (E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lectron</a:t>
            </a:r>
            <a:r>
              <a:rPr lang="fr-F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yclotron</a:t>
            </a:r>
            <a:r>
              <a:rPr lang="fr-F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esonance</a:t>
            </a:r>
            <a:r>
              <a:rPr lang="fr-F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462621" y="4683796"/>
            <a:ext cx="148790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 u="sng" dirty="0"/>
              <a:t>Qualitatif </a:t>
            </a:r>
          </a:p>
          <a:p>
            <a:r>
              <a:rPr lang="fr-FR" sz="1400" dirty="0" err="1"/>
              <a:t>Emittance</a:t>
            </a:r>
            <a:r>
              <a:rPr lang="fr-FR" sz="1400" dirty="0"/>
              <a:t> mètre</a:t>
            </a:r>
          </a:p>
          <a:p>
            <a:r>
              <a:rPr lang="fr-FR" sz="1400" dirty="0"/>
              <a:t>Filtre de Wien</a:t>
            </a:r>
          </a:p>
          <a:p>
            <a:r>
              <a:rPr lang="fr-FR" sz="1400" dirty="0"/>
              <a:t>Profileur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95" y="6416819"/>
            <a:ext cx="6626220" cy="2591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SOURCE</a:t>
            </a:r>
            <a:endParaRPr lang="en-GB" sz="2000" dirty="0"/>
          </a:p>
        </p:txBody>
      </p:sp>
      <p:grpSp>
        <p:nvGrpSpPr>
          <p:cNvPr id="32" name="Groupe 31"/>
          <p:cNvGrpSpPr/>
          <p:nvPr/>
        </p:nvGrpSpPr>
        <p:grpSpPr>
          <a:xfrm>
            <a:off x="6726353" y="5790588"/>
            <a:ext cx="2126055" cy="888115"/>
            <a:chOff x="56199" y="5755801"/>
            <a:chExt cx="2126055" cy="922309"/>
          </a:xfrm>
        </p:grpSpPr>
        <p:grpSp>
          <p:nvGrpSpPr>
            <p:cNvPr id="74" name="Groupe 73"/>
            <p:cNvGrpSpPr/>
            <p:nvPr/>
          </p:nvGrpSpPr>
          <p:grpSpPr>
            <a:xfrm>
              <a:off x="56199" y="5755801"/>
              <a:ext cx="2126055" cy="592273"/>
              <a:chOff x="145621" y="5652996"/>
              <a:chExt cx="2126055" cy="592273"/>
            </a:xfrm>
          </p:grpSpPr>
          <p:sp>
            <p:nvSpPr>
              <p:cNvPr id="77" name="Text Box 138"/>
              <p:cNvSpPr txBox="1">
                <a:spLocks noChangeArrowheads="1"/>
              </p:cNvSpPr>
              <p:nvPr/>
            </p:nvSpPr>
            <p:spPr bwMode="auto">
              <a:xfrm>
                <a:off x="145621" y="5906715"/>
                <a:ext cx="2126055" cy="33855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dirty="0"/>
                  <a:t>Diagnostics</a:t>
                </a:r>
              </a:p>
            </p:txBody>
          </p:sp>
          <p:sp>
            <p:nvSpPr>
              <p:cNvPr id="78" name="AutoShape 147"/>
              <p:cNvSpPr>
                <a:spLocks/>
              </p:cNvSpPr>
              <p:nvPr/>
            </p:nvSpPr>
            <p:spPr bwMode="auto">
              <a:xfrm rot="5400000">
                <a:off x="1089604" y="4784851"/>
                <a:ext cx="221055" cy="1957346"/>
              </a:xfrm>
              <a:prstGeom prst="rightBrace">
                <a:avLst>
                  <a:gd name="adj1" fmla="val 58333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00"/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56199" y="6408930"/>
              <a:ext cx="2109024" cy="2691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dirty="0"/>
                <a:t>LBE</a:t>
              </a:r>
              <a:endParaRPr lang="en-GB" sz="20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7435234" y="2888590"/>
            <a:ext cx="150714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 u="sng" dirty="0">
                <a:solidFill>
                  <a:schemeClr val="dk1"/>
                </a:solidFill>
              </a:rPr>
              <a:t>Quantitatif</a:t>
            </a:r>
          </a:p>
          <a:p>
            <a:r>
              <a:rPr lang="fr-FR" sz="1400" dirty="0">
                <a:solidFill>
                  <a:schemeClr val="dk1"/>
                </a:solidFill>
              </a:rPr>
              <a:t>Cag</a:t>
            </a:r>
            <a:r>
              <a:rPr lang="fr-FR" sz="1400" dirty="0"/>
              <a:t>e de faraday</a:t>
            </a:r>
            <a:endParaRPr lang="fr-FR" sz="1400" dirty="0">
              <a:solidFill>
                <a:schemeClr val="dk1"/>
              </a:solidFill>
            </a:endParaRPr>
          </a:p>
          <a:p>
            <a:r>
              <a:rPr lang="fr-FR" sz="1400" dirty="0">
                <a:solidFill>
                  <a:schemeClr val="dk1"/>
                </a:solidFill>
              </a:rPr>
              <a:t>Induction</a:t>
            </a:r>
            <a:endParaRPr lang="en-GB" sz="1400" dirty="0">
              <a:solidFill>
                <a:schemeClr val="dk1"/>
              </a:solidFill>
            </a:endParaRPr>
          </a:p>
        </p:txBody>
      </p:sp>
      <p:sp>
        <p:nvSpPr>
          <p:cNvPr id="64" name="Accolade ouvrante 63"/>
          <p:cNvSpPr/>
          <p:nvPr/>
        </p:nvSpPr>
        <p:spPr>
          <a:xfrm>
            <a:off x="6192460" y="3728860"/>
            <a:ext cx="133360" cy="8563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21" name="Objet 120">
            <a:extLst>
              <a:ext uri="{FF2B5EF4-FFF2-40B4-BE49-F238E27FC236}">
                <a16:creationId xmlns:a16="http://schemas.microsoft.com/office/drawing/2014/main" id="{F7B43963-A46F-45E1-9378-E3B682380C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6082" y="710343"/>
          <a:ext cx="4828561" cy="362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21" name="Objet 120">
                        <a:extLst>
                          <a:ext uri="{FF2B5EF4-FFF2-40B4-BE49-F238E27FC236}">
                            <a16:creationId xmlns:a16="http://schemas.microsoft.com/office/drawing/2014/main" id="{F7B43963-A46F-45E1-9378-E3B682380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6082" y="710343"/>
                        <a:ext cx="4828561" cy="362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28669" y="1809503"/>
                <a:ext cx="2218043" cy="795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𝑔𝑖𝑟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=2,45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GB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=0,0875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69" y="1809503"/>
                <a:ext cx="2218043" cy="795539"/>
              </a:xfrm>
              <a:prstGeom prst="rect">
                <a:avLst/>
              </a:prstGeom>
              <a:blipFill>
                <a:blip r:embed="rId6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/>
          <p:cNvGrpSpPr/>
          <p:nvPr/>
        </p:nvGrpSpPr>
        <p:grpSpPr>
          <a:xfrm>
            <a:off x="99146" y="2826388"/>
            <a:ext cx="4535666" cy="2083648"/>
            <a:chOff x="71839" y="2826119"/>
            <a:chExt cx="4535666" cy="2083648"/>
          </a:xfrm>
        </p:grpSpPr>
        <p:sp>
          <p:nvSpPr>
            <p:cNvPr id="82" name="Oval 111"/>
            <p:cNvSpPr>
              <a:spLocks noChangeArrowheads="1"/>
            </p:cNvSpPr>
            <p:nvPr/>
          </p:nvSpPr>
          <p:spPr bwMode="auto">
            <a:xfrm flipH="1">
              <a:off x="2991658" y="4005884"/>
              <a:ext cx="1132772" cy="254063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7999">
                  <a:srgbClr val="99CCFF"/>
                </a:gs>
                <a:gs pos="39000">
                  <a:srgbClr val="CC99FF"/>
                </a:gs>
                <a:gs pos="64000">
                  <a:srgbClr val="9966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86" name="Text Box 130"/>
            <p:cNvSpPr txBox="1">
              <a:spLocks noChangeArrowheads="1"/>
            </p:cNvSpPr>
            <p:nvPr/>
          </p:nvSpPr>
          <p:spPr bwMode="auto">
            <a:xfrm flipH="1">
              <a:off x="2175754" y="3273059"/>
              <a:ext cx="896259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1600" b="1" dirty="0"/>
                <a:t>H</a:t>
              </a:r>
              <a:r>
                <a:rPr lang="fr-FR" sz="1600" b="1" baseline="-25000" dirty="0"/>
                <a:t>2 </a:t>
              </a:r>
              <a:r>
                <a:rPr lang="fr-FR" sz="1600" b="1" dirty="0"/>
                <a:t>/ D</a:t>
              </a:r>
              <a:r>
                <a:rPr lang="fr-FR" sz="1600" b="1" baseline="-25000" dirty="0"/>
                <a:t>2</a:t>
              </a:r>
            </a:p>
            <a:p>
              <a:endParaRPr lang="fr-FR" sz="16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87" name="AutoShape 131"/>
            <p:cNvSpPr>
              <a:spLocks noChangeArrowheads="1"/>
            </p:cNvSpPr>
            <p:nvPr/>
          </p:nvSpPr>
          <p:spPr bwMode="auto">
            <a:xfrm flipH="1">
              <a:off x="2525272" y="3633339"/>
              <a:ext cx="56638" cy="317579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88" name="Rectangle 8"/>
            <p:cNvSpPr>
              <a:spLocks noChangeArrowheads="1"/>
            </p:cNvSpPr>
            <p:nvPr/>
          </p:nvSpPr>
          <p:spPr bwMode="auto">
            <a:xfrm flipH="1">
              <a:off x="2982514" y="3307697"/>
              <a:ext cx="239534" cy="1602069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89" name="Rectangle 9"/>
            <p:cNvSpPr>
              <a:spLocks noChangeArrowheads="1"/>
            </p:cNvSpPr>
            <p:nvPr/>
          </p:nvSpPr>
          <p:spPr bwMode="auto">
            <a:xfrm flipH="1">
              <a:off x="3875178" y="3321041"/>
              <a:ext cx="241893" cy="1588726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90" name="Line 33"/>
            <p:cNvSpPr>
              <a:spLocks noChangeShapeType="1"/>
            </p:cNvSpPr>
            <p:nvPr/>
          </p:nvSpPr>
          <p:spPr bwMode="auto">
            <a:xfrm flipH="1">
              <a:off x="3090471" y="2826119"/>
              <a:ext cx="399597" cy="780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000"/>
            </a:p>
          </p:txBody>
        </p:sp>
        <p:sp>
          <p:nvSpPr>
            <p:cNvPr id="91" name="Line 34"/>
            <p:cNvSpPr>
              <a:spLocks noChangeShapeType="1"/>
            </p:cNvSpPr>
            <p:nvPr/>
          </p:nvSpPr>
          <p:spPr bwMode="auto">
            <a:xfrm>
              <a:off x="3490068" y="2826119"/>
              <a:ext cx="483685" cy="7368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000"/>
            </a:p>
          </p:txBody>
        </p:sp>
        <p:grpSp>
          <p:nvGrpSpPr>
            <p:cNvPr id="93" name="Group 108"/>
            <p:cNvGrpSpPr>
              <a:grpSpLocks/>
            </p:cNvGrpSpPr>
            <p:nvPr/>
          </p:nvGrpSpPr>
          <p:grpSpPr bwMode="auto">
            <a:xfrm flipH="1">
              <a:off x="1057539" y="3326687"/>
              <a:ext cx="1802998" cy="913040"/>
              <a:chOff x="2403" y="2143"/>
              <a:chExt cx="1528" cy="690"/>
            </a:xfrm>
          </p:grpSpPr>
          <p:sp>
            <p:nvSpPr>
              <p:cNvPr id="115" name="Rectangle 14"/>
              <p:cNvSpPr>
                <a:spLocks noChangeArrowheads="1"/>
              </p:cNvSpPr>
              <p:nvPr/>
            </p:nvSpPr>
            <p:spPr bwMode="auto">
              <a:xfrm>
                <a:off x="2403" y="2629"/>
                <a:ext cx="643" cy="204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000"/>
              </a:p>
            </p:txBody>
          </p:sp>
          <p:sp>
            <p:nvSpPr>
              <p:cNvPr id="116" name="Rectangle 15"/>
              <p:cNvSpPr>
                <a:spLocks noChangeArrowheads="1"/>
              </p:cNvSpPr>
              <p:nvPr/>
            </p:nvSpPr>
            <p:spPr bwMode="auto">
              <a:xfrm rot="5400000">
                <a:off x="2937" y="2371"/>
                <a:ext cx="326" cy="196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000"/>
              </a:p>
            </p:txBody>
          </p:sp>
          <p:sp>
            <p:nvSpPr>
              <p:cNvPr id="117" name="Arc 16"/>
              <p:cNvSpPr>
                <a:spLocks/>
              </p:cNvSpPr>
              <p:nvPr/>
            </p:nvSpPr>
            <p:spPr bwMode="auto">
              <a:xfrm flipV="1">
                <a:off x="2995" y="2629"/>
                <a:ext cx="203" cy="20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000"/>
              </a:p>
            </p:txBody>
          </p:sp>
          <p:sp>
            <p:nvSpPr>
              <p:cNvPr id="118" name="Rectangle 17"/>
              <p:cNvSpPr>
                <a:spLocks noChangeArrowheads="1"/>
              </p:cNvSpPr>
              <p:nvPr/>
            </p:nvSpPr>
            <p:spPr bwMode="auto">
              <a:xfrm>
                <a:off x="3193" y="2143"/>
                <a:ext cx="738" cy="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000"/>
              </a:p>
            </p:txBody>
          </p:sp>
          <p:sp>
            <p:nvSpPr>
              <p:cNvPr id="119" name="Arc 18"/>
              <p:cNvSpPr>
                <a:spLocks/>
              </p:cNvSpPr>
              <p:nvPr/>
            </p:nvSpPr>
            <p:spPr bwMode="auto">
              <a:xfrm flipH="1">
                <a:off x="3003" y="2145"/>
                <a:ext cx="203" cy="20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000"/>
              </a:p>
            </p:txBody>
          </p:sp>
        </p:grpSp>
        <p:sp>
          <p:nvSpPr>
            <p:cNvPr id="95" name="Rectangle 6"/>
            <p:cNvSpPr>
              <a:spLocks noChangeArrowheads="1"/>
            </p:cNvSpPr>
            <p:nvPr/>
          </p:nvSpPr>
          <p:spPr bwMode="auto">
            <a:xfrm flipH="1">
              <a:off x="2802570" y="3771965"/>
              <a:ext cx="1804935" cy="67353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113" name="Rectangle 7"/>
            <p:cNvSpPr>
              <a:spLocks noChangeArrowheads="1"/>
            </p:cNvSpPr>
            <p:nvPr/>
          </p:nvSpPr>
          <p:spPr bwMode="auto">
            <a:xfrm flipH="1">
              <a:off x="1151060" y="2914191"/>
              <a:ext cx="480248" cy="69351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fr-FR" sz="1000" dirty="0">
                  <a:solidFill>
                    <a:schemeClr val="bg1"/>
                  </a:solidFill>
                </a:rPr>
                <a:t>HF</a:t>
              </a:r>
            </a:p>
            <a:p>
              <a:pPr algn="ctr"/>
              <a:r>
                <a:rPr lang="fr-FR" sz="1000" dirty="0">
                  <a:solidFill>
                    <a:schemeClr val="bg1"/>
                  </a:solidFill>
                </a:rPr>
                <a:t>Adap</a:t>
              </a:r>
            </a:p>
          </p:txBody>
        </p:sp>
        <p:sp>
          <p:nvSpPr>
            <p:cNvPr id="114" name="Rectangle 12"/>
            <p:cNvSpPr>
              <a:spLocks noChangeArrowheads="1"/>
            </p:cNvSpPr>
            <p:nvPr/>
          </p:nvSpPr>
          <p:spPr bwMode="auto">
            <a:xfrm flipH="1">
              <a:off x="71839" y="2906882"/>
              <a:ext cx="1021857" cy="693510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000" dirty="0"/>
                <a:t>Générateur</a:t>
              </a:r>
            </a:p>
            <a:p>
              <a:pPr algn="ctr"/>
              <a:r>
                <a:rPr lang="fr-FR" sz="1000" dirty="0"/>
                <a:t>HF</a:t>
              </a:r>
            </a:p>
            <a:p>
              <a:pPr algn="ctr"/>
              <a:r>
                <a:rPr lang="fr-FR" sz="1000" dirty="0"/>
                <a:t>2,45 GHz</a:t>
              </a:r>
            </a:p>
          </p:txBody>
        </p:sp>
      </p:grpSp>
      <p:sp>
        <p:nvSpPr>
          <p:cNvPr id="120" name="Text Box 32"/>
          <p:cNvSpPr txBox="1">
            <a:spLocks noChangeArrowheads="1"/>
          </p:cNvSpPr>
          <p:nvPr/>
        </p:nvSpPr>
        <p:spPr bwMode="auto">
          <a:xfrm>
            <a:off x="2144062" y="2348289"/>
            <a:ext cx="29351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Système magnétique </a:t>
            </a:r>
          </a:p>
          <a:p>
            <a:pPr algn="ctr"/>
            <a:r>
              <a:rPr lang="fr-FR" sz="1400" dirty="0"/>
              <a:t>Bobines ou aimants permanents</a:t>
            </a:r>
          </a:p>
        </p:txBody>
      </p:sp>
      <p:sp>
        <p:nvSpPr>
          <p:cNvPr id="71" name="Oval 111"/>
          <p:cNvSpPr>
            <a:spLocks noChangeArrowheads="1"/>
          </p:cNvSpPr>
          <p:nvPr/>
        </p:nvSpPr>
        <p:spPr bwMode="auto">
          <a:xfrm>
            <a:off x="3038263" y="3866780"/>
            <a:ext cx="1482607" cy="497786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9000">
                <a:srgbClr val="CC99FF"/>
              </a:gs>
              <a:gs pos="64000">
                <a:srgbClr val="9966FF"/>
              </a:gs>
              <a:gs pos="82001">
                <a:srgbClr val="99CC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000"/>
          </a:p>
        </p:txBody>
      </p:sp>
      <p:grpSp>
        <p:nvGrpSpPr>
          <p:cNvPr id="110" name="Groupe 109"/>
          <p:cNvGrpSpPr/>
          <p:nvPr/>
        </p:nvGrpSpPr>
        <p:grpSpPr>
          <a:xfrm>
            <a:off x="4628074" y="2840952"/>
            <a:ext cx="1444591" cy="2561114"/>
            <a:chOff x="4523605" y="2851841"/>
            <a:chExt cx="1444591" cy="2561114"/>
          </a:xfrm>
        </p:grpSpPr>
        <p:sp>
          <p:nvSpPr>
            <p:cNvPr id="122" name="Rectangle 121"/>
            <p:cNvSpPr/>
            <p:nvPr/>
          </p:nvSpPr>
          <p:spPr>
            <a:xfrm flipH="1">
              <a:off x="4523605" y="3950918"/>
              <a:ext cx="114997" cy="30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3" name="AutoShape 112"/>
            <p:cNvSpPr>
              <a:spLocks noChangeArrowheads="1"/>
            </p:cNvSpPr>
            <p:nvPr/>
          </p:nvSpPr>
          <p:spPr bwMode="auto">
            <a:xfrm flipH="1">
              <a:off x="4531825" y="4041916"/>
              <a:ext cx="1426453" cy="131612"/>
            </a:xfrm>
            <a:prstGeom prst="leftArrow">
              <a:avLst>
                <a:gd name="adj1" fmla="val 50000"/>
                <a:gd name="adj2" fmla="val 125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anchor="ctr"/>
            <a:lstStyle/>
            <a:p>
              <a:endParaRPr lang="fr-FR" sz="1000"/>
            </a:p>
          </p:txBody>
        </p:sp>
        <p:sp>
          <p:nvSpPr>
            <p:cNvPr id="138" name="Bande diagonale 137"/>
            <p:cNvSpPr/>
            <p:nvPr/>
          </p:nvSpPr>
          <p:spPr>
            <a:xfrm>
              <a:off x="4917633" y="3253676"/>
              <a:ext cx="460487" cy="716106"/>
            </a:xfrm>
            <a:prstGeom prst="diagStripe">
              <a:avLst>
                <a:gd name="adj" fmla="val 82031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9" name="Bande diagonale 138"/>
            <p:cNvSpPr/>
            <p:nvPr/>
          </p:nvSpPr>
          <p:spPr>
            <a:xfrm flipV="1">
              <a:off x="4917634" y="4213667"/>
              <a:ext cx="460486" cy="679658"/>
            </a:xfrm>
            <a:prstGeom prst="diagStripe">
              <a:avLst>
                <a:gd name="adj" fmla="val 82031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0" name="Bande diagonale 139"/>
            <p:cNvSpPr/>
            <p:nvPr/>
          </p:nvSpPr>
          <p:spPr>
            <a:xfrm>
              <a:off x="5507709" y="3253106"/>
              <a:ext cx="460487" cy="716106"/>
            </a:xfrm>
            <a:prstGeom prst="diagStripe">
              <a:avLst>
                <a:gd name="adj" fmla="val 82031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1" name="Bande diagonale 140"/>
            <p:cNvSpPr/>
            <p:nvPr/>
          </p:nvSpPr>
          <p:spPr>
            <a:xfrm>
              <a:off x="5196665" y="3265971"/>
              <a:ext cx="460487" cy="716106"/>
            </a:xfrm>
            <a:prstGeom prst="diagStripe">
              <a:avLst>
                <a:gd name="adj" fmla="val 82031"/>
              </a:avLst>
            </a:prstGeom>
            <a:solidFill>
              <a:srgbClr val="21FF2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2" name="Bande diagonale 141"/>
            <p:cNvSpPr/>
            <p:nvPr/>
          </p:nvSpPr>
          <p:spPr>
            <a:xfrm flipV="1">
              <a:off x="5507710" y="4249848"/>
              <a:ext cx="460486" cy="679658"/>
            </a:xfrm>
            <a:prstGeom prst="diagStripe">
              <a:avLst>
                <a:gd name="adj" fmla="val 82031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3" name="Bande diagonale 142"/>
            <p:cNvSpPr/>
            <p:nvPr/>
          </p:nvSpPr>
          <p:spPr>
            <a:xfrm flipV="1">
              <a:off x="5196665" y="4213667"/>
              <a:ext cx="460486" cy="679658"/>
            </a:xfrm>
            <a:prstGeom prst="diagStripe">
              <a:avLst>
                <a:gd name="adj" fmla="val 82031"/>
              </a:avLst>
            </a:prstGeom>
            <a:solidFill>
              <a:srgbClr val="21FF2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44" name="Connecteur droit avec flèche 143"/>
            <p:cNvCxnSpPr/>
            <p:nvPr/>
          </p:nvCxnSpPr>
          <p:spPr>
            <a:xfrm>
              <a:off x="5454601" y="3059521"/>
              <a:ext cx="494749" cy="196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/>
            <p:cNvCxnSpPr>
              <a:endCxn id="138" idx="3"/>
            </p:cNvCxnSpPr>
            <p:nvPr/>
          </p:nvCxnSpPr>
          <p:spPr>
            <a:xfrm flipH="1">
              <a:off x="5336748" y="3084361"/>
              <a:ext cx="117853" cy="1693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/>
            <p:cNvCxnSpPr/>
            <p:nvPr/>
          </p:nvCxnSpPr>
          <p:spPr>
            <a:xfrm flipH="1" flipV="1">
              <a:off x="5615780" y="4871014"/>
              <a:ext cx="8249" cy="2056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ZoneTexte 146"/>
            <p:cNvSpPr txBox="1"/>
            <p:nvPr/>
          </p:nvSpPr>
          <p:spPr>
            <a:xfrm flipH="1">
              <a:off x="5234696" y="2851841"/>
              <a:ext cx="7112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GND</a:t>
              </a:r>
            </a:p>
          </p:txBody>
        </p:sp>
        <p:sp>
          <p:nvSpPr>
            <p:cNvPr id="148" name="ZoneTexte 147"/>
            <p:cNvSpPr txBox="1"/>
            <p:nvPr/>
          </p:nvSpPr>
          <p:spPr>
            <a:xfrm flipH="1">
              <a:off x="5398325" y="5135956"/>
              <a:ext cx="5176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-2kV</a:t>
              </a:r>
            </a:p>
          </p:txBody>
        </p:sp>
        <p:sp>
          <p:nvSpPr>
            <p:cNvPr id="149" name="Bande diagonale 148"/>
            <p:cNvSpPr/>
            <p:nvPr/>
          </p:nvSpPr>
          <p:spPr>
            <a:xfrm>
              <a:off x="4657060" y="3270117"/>
              <a:ext cx="460487" cy="716106"/>
            </a:xfrm>
            <a:prstGeom prst="diagStripe">
              <a:avLst>
                <a:gd name="adj" fmla="val 82031"/>
              </a:avLst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0" name="Bande diagonale 149"/>
            <p:cNvSpPr/>
            <p:nvPr/>
          </p:nvSpPr>
          <p:spPr>
            <a:xfrm flipV="1">
              <a:off x="4657061" y="4230108"/>
              <a:ext cx="460486" cy="679658"/>
            </a:xfrm>
            <a:prstGeom prst="diagStripe">
              <a:avLst>
                <a:gd name="adj" fmla="val 82031"/>
              </a:avLst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1" name="Connecteur droit avec flèche 150"/>
            <p:cNvCxnSpPr>
              <a:endCxn id="150" idx="3"/>
            </p:cNvCxnSpPr>
            <p:nvPr/>
          </p:nvCxnSpPr>
          <p:spPr>
            <a:xfrm flipV="1">
              <a:off x="5066122" y="4909766"/>
              <a:ext cx="10053" cy="2232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ZoneTexte 151"/>
            <p:cNvSpPr txBox="1"/>
            <p:nvPr/>
          </p:nvSpPr>
          <p:spPr>
            <a:xfrm flipH="1">
              <a:off x="4686632" y="5125845"/>
              <a:ext cx="7112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65kV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6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3" grpId="0" animBg="1"/>
      <p:bldP spid="6" grpId="0" animBg="1"/>
      <p:bldP spid="64" grpId="0" animBg="1"/>
      <p:bldP spid="5" grpId="0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99578"/>
            <a:ext cx="6055359" cy="372396"/>
          </a:xfr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Zone de </a:t>
            </a:r>
            <a:r>
              <a:rPr lang="fr-FR" dirty="0" smtClean="0"/>
              <a:t>Chauffage par ECR </a:t>
            </a:r>
            <a:r>
              <a:rPr lang="fr-FR" dirty="0" smtClean="0">
                <a:sym typeface="Wingdings" panose="05000000000000000000" pitchFamily="2" charset="2"/>
              </a:rPr>
              <a:t> M</a:t>
            </a:r>
            <a:r>
              <a:rPr lang="fr-FR" dirty="0" smtClean="0"/>
              <a:t>agnétisme </a:t>
            </a:r>
            <a:r>
              <a:rPr lang="fr-FR" dirty="0"/>
              <a:t>+ RF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458200" y="6675438"/>
            <a:ext cx="685800" cy="15398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7" descr="bmod-SILHI-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35028" r="10921" b="9358"/>
          <a:stretch/>
        </p:blipFill>
        <p:spPr bwMode="auto">
          <a:xfrm>
            <a:off x="228600" y="1066799"/>
            <a:ext cx="3609474" cy="24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58028" y="72632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Module </a:t>
            </a:r>
            <a:r>
              <a:rPr lang="fr-FR" sz="2000" dirty="0" err="1"/>
              <a:t>Bz</a:t>
            </a:r>
            <a:endParaRPr lang="fr-FR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4" r="25164"/>
          <a:stretch/>
        </p:blipFill>
        <p:spPr bwMode="auto">
          <a:xfrm>
            <a:off x="5423883" y="3624105"/>
            <a:ext cx="3200400" cy="2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r="60678" b="12680"/>
          <a:stretch/>
        </p:blipFill>
        <p:spPr bwMode="auto">
          <a:xfrm rot="16200000">
            <a:off x="5707022" y="790371"/>
            <a:ext cx="2557306" cy="31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134417" y="739803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Iso-Module </a:t>
            </a:r>
            <a:r>
              <a:rPr lang="fr-FR" sz="2000" dirty="0" err="1"/>
              <a:t>Bz</a:t>
            </a:r>
            <a:endParaRPr lang="fr-FR" sz="2000" dirty="0"/>
          </a:p>
        </p:txBody>
      </p:sp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3950226" y="1952147"/>
            <a:ext cx="126803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/>
              <a:t>Opera code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501592" y="177175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B1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303606" y="176882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B2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189766" y="167540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B1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000806" y="164475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91200" y="5007693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Calculs magnétostatiques</a:t>
            </a:r>
          </a:p>
          <a:p>
            <a:r>
              <a:rPr lang="fr-FR" sz="1600" dirty="0"/>
              <a:t>Calcul RF</a:t>
            </a:r>
          </a:p>
          <a:p>
            <a:r>
              <a:rPr lang="fr-FR" sz="1600" dirty="0">
                <a:sym typeface="Wingdings" panose="05000000000000000000" pitchFamily="2" charset="2"/>
              </a:rPr>
              <a:t> Aboutir a une géométrie permettant de concentrer l’énergie HF au « bon » endroit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1905000" y="2438400"/>
            <a:ext cx="856306" cy="586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6656560" y="2518924"/>
            <a:ext cx="856306" cy="586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gauche 24"/>
          <p:cNvSpPr/>
          <p:nvPr/>
        </p:nvSpPr>
        <p:spPr>
          <a:xfrm>
            <a:off x="980440" y="2802075"/>
            <a:ext cx="914400" cy="457200"/>
          </a:xfrm>
          <a:prstGeom prst="lef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BEAM</a:t>
            </a:r>
          </a:p>
        </p:txBody>
      </p:sp>
      <p:sp>
        <p:nvSpPr>
          <p:cNvPr id="32" name="Flèche gauche 31"/>
          <p:cNvSpPr/>
          <p:nvPr/>
        </p:nvSpPr>
        <p:spPr>
          <a:xfrm>
            <a:off x="5721840" y="2847747"/>
            <a:ext cx="914400" cy="457200"/>
          </a:xfrm>
          <a:prstGeom prst="left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BEAM</a:t>
            </a:r>
          </a:p>
        </p:txBody>
      </p:sp>
      <p:sp>
        <p:nvSpPr>
          <p:cNvPr id="33" name="Flèche gauche 32"/>
          <p:cNvSpPr/>
          <p:nvPr/>
        </p:nvSpPr>
        <p:spPr>
          <a:xfrm>
            <a:off x="2770400" y="2840175"/>
            <a:ext cx="555144" cy="381000"/>
          </a:xfrm>
          <a:prstGeom prst="lef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HF</a:t>
            </a:r>
          </a:p>
        </p:txBody>
      </p:sp>
      <p:sp>
        <p:nvSpPr>
          <p:cNvPr id="34" name="Flèche gauche 33"/>
          <p:cNvSpPr/>
          <p:nvPr/>
        </p:nvSpPr>
        <p:spPr>
          <a:xfrm>
            <a:off x="7545117" y="2923947"/>
            <a:ext cx="555144" cy="381000"/>
          </a:xfrm>
          <a:prstGeom prst="lef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/>
              <a:t>HF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323665" y="4422377"/>
            <a:ext cx="5263162" cy="2093961"/>
            <a:chOff x="323665" y="4422377"/>
            <a:chExt cx="5263162" cy="2093961"/>
          </a:xfrm>
        </p:grpSpPr>
        <p:grpSp>
          <p:nvGrpSpPr>
            <p:cNvPr id="22" name="Groupe 21"/>
            <p:cNvGrpSpPr/>
            <p:nvPr/>
          </p:nvGrpSpPr>
          <p:grpSpPr>
            <a:xfrm>
              <a:off x="323665" y="4422377"/>
              <a:ext cx="5263162" cy="2093961"/>
              <a:chOff x="3579437" y="4621510"/>
              <a:chExt cx="5263162" cy="2093961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2" t="15623" b="23460"/>
              <a:stretch/>
            </p:blipFill>
            <p:spPr bwMode="auto">
              <a:xfrm>
                <a:off x="3579437" y="4621510"/>
                <a:ext cx="5263162" cy="2093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4501073" y="4692134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2.45GHz</a:t>
                </a:r>
              </a:p>
            </p:txBody>
          </p:sp>
        </p:grpSp>
        <p:sp>
          <p:nvSpPr>
            <p:cNvPr id="30" name="Flèche droite 29"/>
            <p:cNvSpPr/>
            <p:nvPr/>
          </p:nvSpPr>
          <p:spPr>
            <a:xfrm>
              <a:off x="533400" y="5340236"/>
              <a:ext cx="606480" cy="414495"/>
            </a:xfrm>
            <a:prstGeom prst="rightArrow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dirty="0"/>
                <a:t>HF</a:t>
              </a:r>
            </a:p>
          </p:txBody>
        </p:sp>
      </p:grpSp>
      <p:sp>
        <p:nvSpPr>
          <p:cNvPr id="35" name="Text Box 45"/>
          <p:cNvSpPr txBox="1">
            <a:spLocks noChangeArrowheads="1"/>
          </p:cNvSpPr>
          <p:nvPr/>
        </p:nvSpPr>
        <p:spPr bwMode="auto">
          <a:xfrm>
            <a:off x="1905000" y="6019800"/>
            <a:ext cx="52450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/>
              <a:t>CST</a:t>
            </a:r>
          </a:p>
        </p:txBody>
      </p:sp>
    </p:spTree>
    <p:extLst>
      <p:ext uri="{BB962C8B-B14F-4D97-AF65-F5344CB8AC3E}">
        <p14:creationId xmlns:p14="http://schemas.microsoft.com/office/powerpoint/2010/main" val="3007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96179"/>
            <a:ext cx="6817359" cy="379192"/>
          </a:xfrm>
        </p:spPr>
        <p:txBody>
          <a:bodyPr/>
          <a:lstStyle/>
          <a:p>
            <a:r>
              <a:rPr lang="fr-FR" dirty="0"/>
              <a:t>Les différentes </a:t>
            </a:r>
            <a:r>
              <a:rPr lang="fr-FR" dirty="0" smtClean="0"/>
              <a:t>Sources ECR développées </a:t>
            </a:r>
            <a:r>
              <a:rPr lang="fr-FR" dirty="0"/>
              <a:t>à SACLAY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67076"/>
              </p:ext>
            </p:extLst>
          </p:nvPr>
        </p:nvGraphicFramePr>
        <p:xfrm>
          <a:off x="708450" y="914400"/>
          <a:ext cx="7597350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134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Projet</a:t>
                      </a:r>
                      <a:r>
                        <a:rPr lang="fr-FR" sz="1400" baseline="0" dirty="0"/>
                        <a:t> /Source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Tension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Courant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Configuration magnétique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7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SILHI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>
                          <a:sym typeface="Wingdings" pitchFamily="2" charset="2"/>
                        </a:rPr>
                        <a:t> IPHI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95kV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100mA H+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Bobines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IFMIF </a:t>
                      </a:r>
                      <a:r>
                        <a:rPr lang="fr-FR" sz="1400" b="1" dirty="0">
                          <a:sym typeface="Wingdings" pitchFamily="2" charset="2"/>
                        </a:rPr>
                        <a:t>EVEDA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100kV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140mA D+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Bobines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348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SPIRAL2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20kV</a:t>
                      </a:r>
                    </a:p>
                    <a:p>
                      <a:pPr algn="ctr"/>
                      <a:r>
                        <a:rPr lang="fr-FR" sz="1400" dirty="0"/>
                        <a:t>40kV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5mA </a:t>
                      </a:r>
                      <a:r>
                        <a:rPr lang="fr-FR" sz="1400" dirty="0"/>
                        <a:t>H+</a:t>
                      </a:r>
                    </a:p>
                    <a:p>
                      <a:pPr algn="ctr"/>
                      <a:r>
                        <a:rPr lang="fr-FR" sz="1400" dirty="0" smtClean="0"/>
                        <a:t>5mA </a:t>
                      </a:r>
                      <a:r>
                        <a:rPr lang="fr-FR" sz="1400" dirty="0"/>
                        <a:t>D+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Aimants</a:t>
                      </a:r>
                      <a:r>
                        <a:rPr lang="fr-FR" sz="1400" baseline="0" dirty="0"/>
                        <a:t> permanents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95kV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100mA H</a:t>
                      </a:r>
                      <a:r>
                        <a:rPr lang="fr-FR" sz="1400" dirty="0" smtClean="0"/>
                        <a:t>+ pulsé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Bobines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7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SILAP-1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40kV </a:t>
                      </a:r>
                      <a:r>
                        <a:rPr lang="fr-FR" sz="1400" dirty="0"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fr-FR" sz="1400" dirty="0" smtClean="0">
                          <a:sym typeface="Wingdings" panose="05000000000000000000" pitchFamily="2" charset="2"/>
                        </a:rPr>
                        <a:t>75kV(2019</a:t>
                      </a:r>
                      <a:r>
                        <a:rPr lang="fr-FR" sz="1400" dirty="0">
                          <a:sym typeface="Wingdings" panose="05000000000000000000" pitchFamily="2" charset="2"/>
                        </a:rPr>
                        <a:t>)</a:t>
                      </a:r>
                      <a:endParaRPr lang="fr-F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30mA </a:t>
                      </a:r>
                      <a:r>
                        <a:rPr lang="fr-FR" sz="1400" dirty="0">
                          <a:sym typeface="Wingdings" panose="05000000000000000000" pitchFamily="2" charset="2"/>
                        </a:rPr>
                        <a:t> 70mA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Aimants</a:t>
                      </a:r>
                      <a:r>
                        <a:rPr lang="fr-FR" sz="1400" baseline="0" dirty="0"/>
                        <a:t> permanents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7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SILHI2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50kV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Aimants</a:t>
                      </a:r>
                      <a:r>
                        <a:rPr lang="fr-FR" sz="1400" baseline="0" dirty="0"/>
                        <a:t> permanents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Groupe 5"/>
          <p:cNvGrpSpPr/>
          <p:nvPr/>
        </p:nvGrpSpPr>
        <p:grpSpPr>
          <a:xfrm>
            <a:off x="239593" y="3814921"/>
            <a:ext cx="2483701" cy="2425837"/>
            <a:chOff x="228600" y="4287760"/>
            <a:chExt cx="2483701" cy="2425837"/>
          </a:xfrm>
        </p:grpSpPr>
        <p:pic>
          <p:nvPicPr>
            <p:cNvPr id="7" name="Picture 2" descr="D:\POSTER CONFERENCE\2011-07 leda\Source\Source 6.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287760"/>
              <a:ext cx="2483701" cy="24258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1600200" y="6248400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IFMIF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6173346" y="3814474"/>
            <a:ext cx="2744626" cy="2426284"/>
            <a:chOff x="6324683" y="4283713"/>
            <a:chExt cx="2744626" cy="242628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83" y="4283713"/>
              <a:ext cx="2744626" cy="24262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6324683" y="4283713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SILAP-1</a:t>
              </a:r>
            </a:p>
            <a:p>
              <a:r>
                <a:rPr lang="fr-FR" dirty="0"/>
                <a:t>40 kV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924320" y="3814921"/>
            <a:ext cx="3048000" cy="2451149"/>
            <a:chOff x="2971800" y="4249114"/>
            <a:chExt cx="3048000" cy="245114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249114"/>
              <a:ext cx="3048000" cy="24511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3095043" y="4387166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SP2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1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762000" y="4419600"/>
            <a:ext cx="6926723" cy="1142136"/>
          </a:xfrm>
        </p:spPr>
        <p:txBody>
          <a:bodyPr/>
          <a:lstStyle/>
          <a:p>
            <a:r>
              <a:rPr lang="fr-FR" dirty="0"/>
              <a:t>2.</a:t>
            </a:r>
            <a:br>
              <a:rPr lang="fr-FR" dirty="0"/>
            </a:br>
            <a:r>
              <a:rPr lang="fr-FR" dirty="0"/>
              <a:t>Les sources ECR pour les accélérateurs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la problématique des forts courants</a:t>
            </a:r>
          </a:p>
        </p:txBody>
      </p:sp>
      <p:pic>
        <p:nvPicPr>
          <p:cNvPr id="5" name="Espace réservé du contenu 8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3225" b="3225"/>
          <a:stretch/>
        </p:blipFill>
        <p:spPr>
          <a:xfrm rot="10800000">
            <a:off x="3809999" y="1113088"/>
            <a:ext cx="4945523" cy="2660527"/>
          </a:xfrm>
          <a:prstGeom prst="rect">
            <a:avLst/>
          </a:prstGeom>
        </p:spPr>
      </p:pic>
      <p:sp>
        <p:nvSpPr>
          <p:cNvPr id="6" name="Flèche droite 5"/>
          <p:cNvSpPr/>
          <p:nvPr/>
        </p:nvSpPr>
        <p:spPr>
          <a:xfrm>
            <a:off x="4377760" y="693987"/>
            <a:ext cx="38100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Sens faisceau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01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 des accélérateurs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B6F15528-21DE-4FAA-801E-634DDDAF4B2B}" type="slidenum">
              <a:rPr lang="fr-FR" smtClean="0"/>
              <a:pPr algn="ctr"/>
              <a:t>9</a:t>
            </a:fld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838200" y="2506497"/>
            <a:ext cx="2381804" cy="2340917"/>
            <a:chOff x="3966239" y="1901230"/>
            <a:chExt cx="4259514" cy="4236906"/>
          </a:xfrm>
        </p:grpSpPr>
        <p:sp>
          <p:nvSpPr>
            <p:cNvPr id="7" name="Freeform 48"/>
            <p:cNvSpPr>
              <a:spLocks/>
            </p:cNvSpPr>
            <p:nvPr/>
          </p:nvSpPr>
          <p:spPr bwMode="auto">
            <a:xfrm rot="18900000">
              <a:off x="4397701" y="4152179"/>
              <a:ext cx="926931" cy="707369"/>
            </a:xfrm>
            <a:custGeom>
              <a:avLst/>
              <a:gdLst>
                <a:gd name="T0" fmla="*/ 0 w 971"/>
                <a:gd name="T1" fmla="*/ 74 h 741"/>
                <a:gd name="T2" fmla="*/ 653 w 971"/>
                <a:gd name="T3" fmla="*/ 0 h 741"/>
                <a:gd name="T4" fmla="*/ 971 w 971"/>
                <a:gd name="T5" fmla="*/ 384 h 741"/>
                <a:gd name="T6" fmla="*/ 403 w 971"/>
                <a:gd name="T7" fmla="*/ 741 h 741"/>
                <a:gd name="T8" fmla="*/ 133 w 971"/>
                <a:gd name="T9" fmla="*/ 566 h 741"/>
                <a:gd name="T10" fmla="*/ 0 w 971"/>
                <a:gd name="T11" fmla="*/ 74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1" h="741">
                  <a:moveTo>
                    <a:pt x="0" y="74"/>
                  </a:moveTo>
                  <a:lnTo>
                    <a:pt x="653" y="0"/>
                  </a:lnTo>
                  <a:lnTo>
                    <a:pt x="971" y="384"/>
                  </a:lnTo>
                  <a:lnTo>
                    <a:pt x="403" y="741"/>
                  </a:lnTo>
                  <a:lnTo>
                    <a:pt x="133" y="566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49"/>
            <p:cNvSpPr>
              <a:spLocks/>
            </p:cNvSpPr>
            <p:nvPr/>
          </p:nvSpPr>
          <p:spPr bwMode="auto">
            <a:xfrm rot="18900000">
              <a:off x="4592912" y="4055826"/>
              <a:ext cx="567042" cy="375164"/>
            </a:xfrm>
            <a:custGeom>
              <a:avLst/>
              <a:gdLst>
                <a:gd name="T0" fmla="*/ 36 w 594"/>
                <a:gd name="T1" fmla="*/ 393 h 393"/>
                <a:gd name="T2" fmla="*/ 594 w 594"/>
                <a:gd name="T3" fmla="*/ 331 h 393"/>
                <a:gd name="T4" fmla="*/ 407 w 594"/>
                <a:gd name="T5" fmla="*/ 80 h 393"/>
                <a:gd name="T6" fmla="*/ 152 w 594"/>
                <a:gd name="T7" fmla="*/ 0 h 393"/>
                <a:gd name="T8" fmla="*/ 0 w 594"/>
                <a:gd name="T9" fmla="*/ 42 h 393"/>
                <a:gd name="T10" fmla="*/ 0 w 594"/>
                <a:gd name="T11" fmla="*/ 246 h 393"/>
                <a:gd name="T12" fmla="*/ 36 w 594"/>
                <a:gd name="T13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4" h="393">
                  <a:moveTo>
                    <a:pt x="36" y="393"/>
                  </a:moveTo>
                  <a:lnTo>
                    <a:pt x="594" y="331"/>
                  </a:lnTo>
                  <a:lnTo>
                    <a:pt x="407" y="80"/>
                  </a:lnTo>
                  <a:lnTo>
                    <a:pt x="152" y="0"/>
                  </a:lnTo>
                  <a:lnTo>
                    <a:pt x="0" y="42"/>
                  </a:lnTo>
                  <a:lnTo>
                    <a:pt x="0" y="246"/>
                  </a:lnTo>
                  <a:lnTo>
                    <a:pt x="36" y="39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50"/>
            <p:cNvSpPr>
              <a:spLocks/>
            </p:cNvSpPr>
            <p:nvPr/>
          </p:nvSpPr>
          <p:spPr bwMode="auto">
            <a:xfrm rot="18900000">
              <a:off x="5093924" y="4802263"/>
              <a:ext cx="507855" cy="792330"/>
            </a:xfrm>
            <a:custGeom>
              <a:avLst/>
              <a:gdLst>
                <a:gd name="T0" fmla="*/ 55 w 225"/>
                <a:gd name="T1" fmla="*/ 351 h 351"/>
                <a:gd name="T2" fmla="*/ 210 w 225"/>
                <a:gd name="T3" fmla="*/ 304 h 351"/>
                <a:gd name="T4" fmla="*/ 225 w 225"/>
                <a:gd name="T5" fmla="*/ 70 h 351"/>
                <a:gd name="T6" fmla="*/ 163 w 225"/>
                <a:gd name="T7" fmla="*/ 0 h 351"/>
                <a:gd name="T8" fmla="*/ 36 w 225"/>
                <a:gd name="T9" fmla="*/ 84 h 351"/>
                <a:gd name="T10" fmla="*/ 0 w 225"/>
                <a:gd name="T11" fmla="*/ 200 h 351"/>
                <a:gd name="T12" fmla="*/ 55 w 225"/>
                <a:gd name="T1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351">
                  <a:moveTo>
                    <a:pt x="55" y="351"/>
                  </a:moveTo>
                  <a:cubicBezTo>
                    <a:pt x="210" y="304"/>
                    <a:pt x="210" y="304"/>
                    <a:pt x="210" y="304"/>
                  </a:cubicBezTo>
                  <a:cubicBezTo>
                    <a:pt x="225" y="70"/>
                    <a:pt x="225" y="70"/>
                    <a:pt x="225" y="7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38" y="82"/>
                    <a:pt x="36" y="84"/>
                  </a:cubicBezTo>
                  <a:cubicBezTo>
                    <a:pt x="35" y="85"/>
                    <a:pt x="0" y="200"/>
                    <a:pt x="0" y="200"/>
                  </a:cubicBezTo>
                  <a:lnTo>
                    <a:pt x="55" y="35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51"/>
            <p:cNvSpPr>
              <a:spLocks/>
            </p:cNvSpPr>
            <p:nvPr/>
          </p:nvSpPr>
          <p:spPr bwMode="auto">
            <a:xfrm rot="18900000">
              <a:off x="5528700" y="4548381"/>
              <a:ext cx="738872" cy="539358"/>
            </a:xfrm>
            <a:custGeom>
              <a:avLst/>
              <a:gdLst>
                <a:gd name="T0" fmla="*/ 6 w 327"/>
                <a:gd name="T1" fmla="*/ 23 h 239"/>
                <a:gd name="T2" fmla="*/ 327 w 327"/>
                <a:gd name="T3" fmla="*/ 0 h 239"/>
                <a:gd name="T4" fmla="*/ 249 w 327"/>
                <a:gd name="T5" fmla="*/ 160 h 239"/>
                <a:gd name="T6" fmla="*/ 108 w 327"/>
                <a:gd name="T7" fmla="*/ 239 h 239"/>
                <a:gd name="T8" fmla="*/ 1 w 327"/>
                <a:gd name="T9" fmla="*/ 152 h 239"/>
                <a:gd name="T10" fmla="*/ 6 w 327"/>
                <a:gd name="T11" fmla="*/ 2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239">
                  <a:moveTo>
                    <a:pt x="6" y="23"/>
                  </a:moveTo>
                  <a:cubicBezTo>
                    <a:pt x="327" y="0"/>
                    <a:pt x="327" y="0"/>
                    <a:pt x="327" y="0"/>
                  </a:cubicBezTo>
                  <a:cubicBezTo>
                    <a:pt x="249" y="160"/>
                    <a:pt x="249" y="160"/>
                    <a:pt x="249" y="160"/>
                  </a:cubicBezTo>
                  <a:cubicBezTo>
                    <a:pt x="249" y="160"/>
                    <a:pt x="113" y="239"/>
                    <a:pt x="108" y="239"/>
                  </a:cubicBezTo>
                  <a:cubicBezTo>
                    <a:pt x="103" y="238"/>
                    <a:pt x="3" y="152"/>
                    <a:pt x="1" y="152"/>
                  </a:cubicBezTo>
                  <a:cubicBezTo>
                    <a:pt x="0" y="151"/>
                    <a:pt x="6" y="23"/>
                    <a:pt x="6" y="23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52"/>
            <p:cNvSpPr>
              <a:spLocks/>
            </p:cNvSpPr>
            <p:nvPr/>
          </p:nvSpPr>
          <p:spPr bwMode="auto">
            <a:xfrm rot="18900000">
              <a:off x="5051925" y="4066666"/>
              <a:ext cx="564178" cy="987072"/>
            </a:xfrm>
            <a:custGeom>
              <a:avLst/>
              <a:gdLst>
                <a:gd name="T0" fmla="*/ 94 w 591"/>
                <a:gd name="T1" fmla="*/ 1034 h 1034"/>
                <a:gd name="T2" fmla="*/ 579 w 591"/>
                <a:gd name="T3" fmla="*/ 968 h 1034"/>
                <a:gd name="T4" fmla="*/ 591 w 591"/>
                <a:gd name="T5" fmla="*/ 497 h 1034"/>
                <a:gd name="T6" fmla="*/ 402 w 591"/>
                <a:gd name="T7" fmla="*/ 24 h 1034"/>
                <a:gd name="T8" fmla="*/ 321 w 591"/>
                <a:gd name="T9" fmla="*/ 0 h 1034"/>
                <a:gd name="T10" fmla="*/ 0 w 591"/>
                <a:gd name="T11" fmla="*/ 19 h 1034"/>
                <a:gd name="T12" fmla="*/ 94 w 591"/>
                <a:gd name="T13" fmla="*/ 1034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1034">
                  <a:moveTo>
                    <a:pt x="94" y="1034"/>
                  </a:moveTo>
                  <a:lnTo>
                    <a:pt x="579" y="968"/>
                  </a:lnTo>
                  <a:lnTo>
                    <a:pt x="591" y="497"/>
                  </a:lnTo>
                  <a:lnTo>
                    <a:pt x="402" y="24"/>
                  </a:lnTo>
                  <a:lnTo>
                    <a:pt x="321" y="0"/>
                  </a:lnTo>
                  <a:lnTo>
                    <a:pt x="0" y="19"/>
                  </a:lnTo>
                  <a:lnTo>
                    <a:pt x="94" y="10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53"/>
            <p:cNvSpPr>
              <a:spLocks/>
            </p:cNvSpPr>
            <p:nvPr/>
          </p:nvSpPr>
          <p:spPr bwMode="auto">
            <a:xfrm rot="18900000">
              <a:off x="4606014" y="2350996"/>
              <a:ext cx="666321" cy="673004"/>
            </a:xfrm>
            <a:custGeom>
              <a:avLst/>
              <a:gdLst>
                <a:gd name="T0" fmla="*/ 168 w 698"/>
                <a:gd name="T1" fmla="*/ 0 h 705"/>
                <a:gd name="T2" fmla="*/ 0 w 698"/>
                <a:gd name="T3" fmla="*/ 485 h 705"/>
                <a:gd name="T4" fmla="*/ 457 w 698"/>
                <a:gd name="T5" fmla="*/ 705 h 705"/>
                <a:gd name="T6" fmla="*/ 698 w 698"/>
                <a:gd name="T7" fmla="*/ 606 h 705"/>
                <a:gd name="T8" fmla="*/ 660 w 698"/>
                <a:gd name="T9" fmla="*/ 352 h 705"/>
                <a:gd name="T10" fmla="*/ 168 w 698"/>
                <a:gd name="T11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8" h="705">
                  <a:moveTo>
                    <a:pt x="168" y="0"/>
                  </a:moveTo>
                  <a:lnTo>
                    <a:pt x="0" y="485"/>
                  </a:lnTo>
                  <a:lnTo>
                    <a:pt x="457" y="705"/>
                  </a:lnTo>
                  <a:lnTo>
                    <a:pt x="698" y="606"/>
                  </a:lnTo>
                  <a:lnTo>
                    <a:pt x="660" y="35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54"/>
            <p:cNvSpPr>
              <a:spLocks/>
            </p:cNvSpPr>
            <p:nvPr/>
          </p:nvSpPr>
          <p:spPr bwMode="auto">
            <a:xfrm rot="18900000">
              <a:off x="4854374" y="2858751"/>
              <a:ext cx="494491" cy="659638"/>
            </a:xfrm>
            <a:custGeom>
              <a:avLst/>
              <a:gdLst>
                <a:gd name="T0" fmla="*/ 518 w 518"/>
                <a:gd name="T1" fmla="*/ 71 h 691"/>
                <a:gd name="T2" fmla="*/ 303 w 518"/>
                <a:gd name="T3" fmla="*/ 691 h 691"/>
                <a:gd name="T4" fmla="*/ 45 w 518"/>
                <a:gd name="T5" fmla="*/ 407 h 691"/>
                <a:gd name="T6" fmla="*/ 0 w 518"/>
                <a:gd name="T7" fmla="*/ 94 h 691"/>
                <a:gd name="T8" fmla="*/ 166 w 518"/>
                <a:gd name="T9" fmla="*/ 0 h 691"/>
                <a:gd name="T10" fmla="*/ 518 w 518"/>
                <a:gd name="T11" fmla="*/ 7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" h="691">
                  <a:moveTo>
                    <a:pt x="518" y="71"/>
                  </a:moveTo>
                  <a:lnTo>
                    <a:pt x="303" y="691"/>
                  </a:lnTo>
                  <a:lnTo>
                    <a:pt x="45" y="407"/>
                  </a:lnTo>
                  <a:lnTo>
                    <a:pt x="0" y="94"/>
                  </a:lnTo>
                  <a:lnTo>
                    <a:pt x="166" y="0"/>
                  </a:lnTo>
                  <a:lnTo>
                    <a:pt x="518" y="7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55"/>
            <p:cNvSpPr>
              <a:spLocks/>
            </p:cNvSpPr>
            <p:nvPr/>
          </p:nvSpPr>
          <p:spPr bwMode="auto">
            <a:xfrm rot="18900000">
              <a:off x="5411092" y="2137648"/>
              <a:ext cx="842924" cy="560360"/>
            </a:xfrm>
            <a:custGeom>
              <a:avLst/>
              <a:gdLst>
                <a:gd name="T0" fmla="*/ 883 w 883"/>
                <a:gd name="T1" fmla="*/ 78 h 587"/>
                <a:gd name="T2" fmla="*/ 665 w 883"/>
                <a:gd name="T3" fmla="*/ 587 h 587"/>
                <a:gd name="T4" fmla="*/ 137 w 883"/>
                <a:gd name="T5" fmla="*/ 411 h 587"/>
                <a:gd name="T6" fmla="*/ 0 w 883"/>
                <a:gd name="T7" fmla="*/ 142 h 587"/>
                <a:gd name="T8" fmla="*/ 279 w 883"/>
                <a:gd name="T9" fmla="*/ 0 h 587"/>
                <a:gd name="T10" fmla="*/ 883 w 883"/>
                <a:gd name="T11" fmla="*/ 78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3" h="587">
                  <a:moveTo>
                    <a:pt x="883" y="78"/>
                  </a:moveTo>
                  <a:lnTo>
                    <a:pt x="665" y="587"/>
                  </a:lnTo>
                  <a:lnTo>
                    <a:pt x="137" y="411"/>
                  </a:lnTo>
                  <a:lnTo>
                    <a:pt x="0" y="142"/>
                  </a:lnTo>
                  <a:lnTo>
                    <a:pt x="279" y="0"/>
                  </a:lnTo>
                  <a:lnTo>
                    <a:pt x="883" y="7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56"/>
            <p:cNvSpPr>
              <a:spLocks/>
            </p:cNvSpPr>
            <p:nvPr/>
          </p:nvSpPr>
          <p:spPr bwMode="auto">
            <a:xfrm rot="18900000">
              <a:off x="5742982" y="2426242"/>
              <a:ext cx="504037" cy="570861"/>
            </a:xfrm>
            <a:custGeom>
              <a:avLst/>
              <a:gdLst>
                <a:gd name="T0" fmla="*/ 83 w 223"/>
                <a:gd name="T1" fmla="*/ 0 h 253"/>
                <a:gd name="T2" fmla="*/ 0 w 223"/>
                <a:gd name="T3" fmla="*/ 241 h 253"/>
                <a:gd name="T4" fmla="*/ 118 w 223"/>
                <a:gd name="T5" fmla="*/ 253 h 253"/>
                <a:gd name="T6" fmla="*/ 223 w 223"/>
                <a:gd name="T7" fmla="*/ 193 h 253"/>
                <a:gd name="T8" fmla="*/ 203 w 223"/>
                <a:gd name="T9" fmla="*/ 75 h 253"/>
                <a:gd name="T10" fmla="*/ 83 w 223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53">
                  <a:moveTo>
                    <a:pt x="83" y="0"/>
                  </a:moveTo>
                  <a:cubicBezTo>
                    <a:pt x="0" y="241"/>
                    <a:pt x="0" y="241"/>
                    <a:pt x="0" y="241"/>
                  </a:cubicBezTo>
                  <a:cubicBezTo>
                    <a:pt x="118" y="253"/>
                    <a:pt x="118" y="253"/>
                    <a:pt x="118" y="253"/>
                  </a:cubicBezTo>
                  <a:cubicBezTo>
                    <a:pt x="118" y="253"/>
                    <a:pt x="223" y="198"/>
                    <a:pt x="223" y="193"/>
                  </a:cubicBezTo>
                  <a:cubicBezTo>
                    <a:pt x="223" y="188"/>
                    <a:pt x="203" y="75"/>
                    <a:pt x="203" y="75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57"/>
            <p:cNvSpPr>
              <a:spLocks/>
            </p:cNvSpPr>
            <p:nvPr/>
          </p:nvSpPr>
          <p:spPr bwMode="auto">
            <a:xfrm rot="18900000">
              <a:off x="4994197" y="2539187"/>
              <a:ext cx="1018574" cy="740782"/>
            </a:xfrm>
            <a:custGeom>
              <a:avLst/>
              <a:gdLst>
                <a:gd name="T0" fmla="*/ 451 w 451"/>
                <a:gd name="T1" fmla="*/ 138 h 328"/>
                <a:gd name="T2" fmla="*/ 400 w 451"/>
                <a:gd name="T3" fmla="*/ 327 h 328"/>
                <a:gd name="T4" fmla="*/ 22 w 451"/>
                <a:gd name="T5" fmla="*/ 247 h 328"/>
                <a:gd name="T6" fmla="*/ 0 w 451"/>
                <a:gd name="T7" fmla="*/ 169 h 328"/>
                <a:gd name="T8" fmla="*/ 42 w 451"/>
                <a:gd name="T9" fmla="*/ 0 h 328"/>
                <a:gd name="T10" fmla="*/ 451 w 451"/>
                <a:gd name="T11" fmla="*/ 13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1" h="328">
                  <a:moveTo>
                    <a:pt x="451" y="138"/>
                  </a:moveTo>
                  <a:cubicBezTo>
                    <a:pt x="451" y="138"/>
                    <a:pt x="395" y="328"/>
                    <a:pt x="400" y="327"/>
                  </a:cubicBezTo>
                  <a:cubicBezTo>
                    <a:pt x="405" y="326"/>
                    <a:pt x="22" y="247"/>
                    <a:pt x="22" y="247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451" y="13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58"/>
            <p:cNvSpPr>
              <a:spLocks/>
            </p:cNvSpPr>
            <p:nvPr/>
          </p:nvSpPr>
          <p:spPr bwMode="auto">
            <a:xfrm rot="18900000">
              <a:off x="6810019" y="4123326"/>
              <a:ext cx="909749" cy="836243"/>
            </a:xfrm>
            <a:custGeom>
              <a:avLst/>
              <a:gdLst>
                <a:gd name="T0" fmla="*/ 473 w 953"/>
                <a:gd name="T1" fmla="*/ 876 h 876"/>
                <a:gd name="T2" fmla="*/ 0 w 953"/>
                <a:gd name="T3" fmla="*/ 261 h 876"/>
                <a:gd name="T4" fmla="*/ 236 w 953"/>
                <a:gd name="T5" fmla="*/ 0 h 876"/>
                <a:gd name="T6" fmla="*/ 953 w 953"/>
                <a:gd name="T7" fmla="*/ 0 h 876"/>
                <a:gd name="T8" fmla="*/ 773 w 953"/>
                <a:gd name="T9" fmla="*/ 348 h 876"/>
                <a:gd name="T10" fmla="*/ 473 w 953"/>
                <a:gd name="T11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3" h="876">
                  <a:moveTo>
                    <a:pt x="473" y="876"/>
                  </a:moveTo>
                  <a:lnTo>
                    <a:pt x="0" y="261"/>
                  </a:lnTo>
                  <a:lnTo>
                    <a:pt x="236" y="0"/>
                  </a:lnTo>
                  <a:lnTo>
                    <a:pt x="953" y="0"/>
                  </a:lnTo>
                  <a:lnTo>
                    <a:pt x="773" y="348"/>
                  </a:lnTo>
                  <a:lnTo>
                    <a:pt x="473" y="8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59"/>
            <p:cNvSpPr>
              <a:spLocks/>
            </p:cNvSpPr>
            <p:nvPr/>
          </p:nvSpPr>
          <p:spPr bwMode="auto">
            <a:xfrm rot="18900000">
              <a:off x="6176546" y="3935705"/>
              <a:ext cx="772284" cy="881111"/>
            </a:xfrm>
            <a:custGeom>
              <a:avLst/>
              <a:gdLst>
                <a:gd name="T0" fmla="*/ 342 w 342"/>
                <a:gd name="T1" fmla="*/ 309 h 390"/>
                <a:gd name="T2" fmla="*/ 112 w 342"/>
                <a:gd name="T3" fmla="*/ 0 h 390"/>
                <a:gd name="T4" fmla="*/ 2 w 342"/>
                <a:gd name="T5" fmla="*/ 198 h 390"/>
                <a:gd name="T6" fmla="*/ 102 w 342"/>
                <a:gd name="T7" fmla="*/ 340 h 390"/>
                <a:gd name="T8" fmla="*/ 252 w 342"/>
                <a:gd name="T9" fmla="*/ 390 h 390"/>
                <a:gd name="T10" fmla="*/ 342 w 342"/>
                <a:gd name="T11" fmla="*/ 30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" h="390">
                  <a:moveTo>
                    <a:pt x="342" y="309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0" y="185"/>
                    <a:pt x="2" y="198"/>
                  </a:cubicBezTo>
                  <a:cubicBezTo>
                    <a:pt x="4" y="211"/>
                    <a:pt x="102" y="340"/>
                    <a:pt x="102" y="340"/>
                  </a:cubicBezTo>
                  <a:cubicBezTo>
                    <a:pt x="252" y="390"/>
                    <a:pt x="252" y="390"/>
                    <a:pt x="252" y="390"/>
                  </a:cubicBezTo>
                  <a:lnTo>
                    <a:pt x="342" y="30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60"/>
            <p:cNvSpPr>
              <a:spLocks/>
            </p:cNvSpPr>
            <p:nvPr/>
          </p:nvSpPr>
          <p:spPr bwMode="auto">
            <a:xfrm rot="18900000">
              <a:off x="6634675" y="3152305"/>
              <a:ext cx="1093034" cy="691141"/>
            </a:xfrm>
            <a:custGeom>
              <a:avLst/>
              <a:gdLst>
                <a:gd name="T0" fmla="*/ 1145 w 1145"/>
                <a:gd name="T1" fmla="*/ 648 h 724"/>
                <a:gd name="T2" fmla="*/ 722 w 1145"/>
                <a:gd name="T3" fmla="*/ 0 h 724"/>
                <a:gd name="T4" fmla="*/ 0 w 1145"/>
                <a:gd name="T5" fmla="*/ 35 h 724"/>
                <a:gd name="T6" fmla="*/ 532 w 1145"/>
                <a:gd name="T7" fmla="*/ 724 h 724"/>
                <a:gd name="T8" fmla="*/ 1145 w 1145"/>
                <a:gd name="T9" fmla="*/ 648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5" h="724">
                  <a:moveTo>
                    <a:pt x="1145" y="648"/>
                  </a:moveTo>
                  <a:lnTo>
                    <a:pt x="722" y="0"/>
                  </a:lnTo>
                  <a:lnTo>
                    <a:pt x="0" y="35"/>
                  </a:lnTo>
                  <a:lnTo>
                    <a:pt x="532" y="724"/>
                  </a:lnTo>
                  <a:lnTo>
                    <a:pt x="1145" y="6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61"/>
            <p:cNvSpPr>
              <a:spLocks/>
            </p:cNvSpPr>
            <p:nvPr/>
          </p:nvSpPr>
          <p:spPr bwMode="auto">
            <a:xfrm rot="18900000">
              <a:off x="6492807" y="3030093"/>
              <a:ext cx="822878" cy="628137"/>
            </a:xfrm>
            <a:custGeom>
              <a:avLst/>
              <a:gdLst>
                <a:gd name="T0" fmla="*/ 177 w 364"/>
                <a:gd name="T1" fmla="*/ 278 h 278"/>
                <a:gd name="T2" fmla="*/ 0 w 364"/>
                <a:gd name="T3" fmla="*/ 22 h 278"/>
                <a:gd name="T4" fmla="*/ 163 w 364"/>
                <a:gd name="T5" fmla="*/ 0 h 278"/>
                <a:gd name="T6" fmla="*/ 344 w 364"/>
                <a:gd name="T7" fmla="*/ 71 h 278"/>
                <a:gd name="T8" fmla="*/ 357 w 364"/>
                <a:gd name="T9" fmla="*/ 198 h 278"/>
                <a:gd name="T10" fmla="*/ 177 w 364"/>
                <a:gd name="T11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" h="278">
                  <a:moveTo>
                    <a:pt x="177" y="278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342" y="60"/>
                    <a:pt x="344" y="71"/>
                  </a:cubicBezTo>
                  <a:cubicBezTo>
                    <a:pt x="345" y="82"/>
                    <a:pt x="364" y="190"/>
                    <a:pt x="357" y="198"/>
                  </a:cubicBezTo>
                  <a:cubicBezTo>
                    <a:pt x="349" y="205"/>
                    <a:pt x="177" y="278"/>
                    <a:pt x="177" y="278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62"/>
            <p:cNvSpPr>
              <a:spLocks/>
            </p:cNvSpPr>
            <p:nvPr/>
          </p:nvSpPr>
          <p:spPr bwMode="auto">
            <a:xfrm rot="18900000">
              <a:off x="6300788" y="3420597"/>
              <a:ext cx="1084442" cy="1018575"/>
            </a:xfrm>
            <a:custGeom>
              <a:avLst/>
              <a:gdLst>
                <a:gd name="T0" fmla="*/ 480 w 480"/>
                <a:gd name="T1" fmla="*/ 205 h 451"/>
                <a:gd name="T2" fmla="*/ 334 w 480"/>
                <a:gd name="T3" fmla="*/ 0 h 451"/>
                <a:gd name="T4" fmla="*/ 143 w 480"/>
                <a:gd name="T5" fmla="*/ 47 h 451"/>
                <a:gd name="T6" fmla="*/ 0 w 480"/>
                <a:gd name="T7" fmla="*/ 235 h 451"/>
                <a:gd name="T8" fmla="*/ 122 w 480"/>
                <a:gd name="T9" fmla="*/ 451 h 451"/>
                <a:gd name="T10" fmla="*/ 480 w 480"/>
                <a:gd name="T11" fmla="*/ 20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51">
                  <a:moveTo>
                    <a:pt x="480" y="205"/>
                  </a:moveTo>
                  <a:cubicBezTo>
                    <a:pt x="334" y="0"/>
                    <a:pt x="334" y="0"/>
                    <a:pt x="334" y="0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3" y="47"/>
                    <a:pt x="0" y="226"/>
                    <a:pt x="0" y="235"/>
                  </a:cubicBezTo>
                  <a:cubicBezTo>
                    <a:pt x="0" y="245"/>
                    <a:pt x="122" y="451"/>
                    <a:pt x="122" y="451"/>
                  </a:cubicBezTo>
                  <a:lnTo>
                    <a:pt x="480" y="20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3"/>
            <p:cNvSpPr>
              <a:spLocks/>
            </p:cNvSpPr>
            <p:nvPr/>
          </p:nvSpPr>
          <p:spPr bwMode="auto">
            <a:xfrm rot="18900000">
              <a:off x="4724561" y="2735885"/>
              <a:ext cx="1355553" cy="3402251"/>
            </a:xfrm>
            <a:custGeom>
              <a:avLst/>
              <a:gdLst>
                <a:gd name="T0" fmla="*/ 121 w 600"/>
                <a:gd name="T1" fmla="*/ 0 h 1506"/>
                <a:gd name="T2" fmla="*/ 0 w 600"/>
                <a:gd name="T3" fmla="*/ 438 h 1506"/>
                <a:gd name="T4" fmla="*/ 118 w 600"/>
                <a:gd name="T5" fmla="*/ 618 h 1506"/>
                <a:gd name="T6" fmla="*/ 119 w 600"/>
                <a:gd name="T7" fmla="*/ 615 h 1506"/>
                <a:gd name="T8" fmla="*/ 120 w 600"/>
                <a:gd name="T9" fmla="*/ 612 h 1506"/>
                <a:gd name="T10" fmla="*/ 121 w 600"/>
                <a:gd name="T11" fmla="*/ 610 h 1506"/>
                <a:gd name="T12" fmla="*/ 121 w 600"/>
                <a:gd name="T13" fmla="*/ 607 h 1506"/>
                <a:gd name="T14" fmla="*/ 151 w 600"/>
                <a:gd name="T15" fmla="*/ 544 h 1506"/>
                <a:gd name="T16" fmla="*/ 190 w 600"/>
                <a:gd name="T17" fmla="*/ 514 h 1506"/>
                <a:gd name="T18" fmla="*/ 235 w 600"/>
                <a:gd name="T19" fmla="*/ 519 h 1506"/>
                <a:gd name="T20" fmla="*/ 280 w 600"/>
                <a:gd name="T21" fmla="*/ 561 h 1506"/>
                <a:gd name="T22" fmla="*/ 316 w 600"/>
                <a:gd name="T23" fmla="*/ 636 h 1506"/>
                <a:gd name="T24" fmla="*/ 336 w 600"/>
                <a:gd name="T25" fmla="*/ 728 h 1506"/>
                <a:gd name="T26" fmla="*/ 339 w 600"/>
                <a:gd name="T27" fmla="*/ 824 h 1506"/>
                <a:gd name="T28" fmla="*/ 322 w 600"/>
                <a:gd name="T29" fmla="*/ 912 h 1506"/>
                <a:gd name="T30" fmla="*/ 290 w 600"/>
                <a:gd name="T31" fmla="*/ 973 h 1506"/>
                <a:gd name="T32" fmla="*/ 249 w 600"/>
                <a:gd name="T33" fmla="*/ 998 h 1506"/>
                <a:gd name="T34" fmla="*/ 204 w 600"/>
                <a:gd name="T35" fmla="*/ 987 h 1506"/>
                <a:gd name="T36" fmla="*/ 162 w 600"/>
                <a:gd name="T37" fmla="*/ 942 h 1506"/>
                <a:gd name="T38" fmla="*/ 160 w 600"/>
                <a:gd name="T39" fmla="*/ 939 h 1506"/>
                <a:gd name="T40" fmla="*/ 158 w 600"/>
                <a:gd name="T41" fmla="*/ 936 h 1506"/>
                <a:gd name="T42" fmla="*/ 157 w 600"/>
                <a:gd name="T43" fmla="*/ 933 h 1506"/>
                <a:gd name="T44" fmla="*/ 155 w 600"/>
                <a:gd name="T45" fmla="*/ 930 h 1506"/>
                <a:gd name="T46" fmla="*/ 88 w 600"/>
                <a:gd name="T47" fmla="*/ 1148 h 1506"/>
                <a:gd name="T48" fmla="*/ 303 w 600"/>
                <a:gd name="T49" fmla="*/ 1506 h 1506"/>
                <a:gd name="T50" fmla="*/ 600 w 600"/>
                <a:gd name="T51" fmla="*/ 655 h 1506"/>
                <a:gd name="T52" fmla="*/ 121 w 600"/>
                <a:gd name="T53" fmla="*/ 0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0" h="1506">
                  <a:moveTo>
                    <a:pt x="121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118" y="618"/>
                    <a:pt x="118" y="618"/>
                    <a:pt x="118" y="618"/>
                  </a:cubicBezTo>
                  <a:cubicBezTo>
                    <a:pt x="119" y="617"/>
                    <a:pt x="119" y="616"/>
                    <a:pt x="119" y="615"/>
                  </a:cubicBezTo>
                  <a:cubicBezTo>
                    <a:pt x="119" y="614"/>
                    <a:pt x="120" y="613"/>
                    <a:pt x="120" y="612"/>
                  </a:cubicBezTo>
                  <a:cubicBezTo>
                    <a:pt x="120" y="612"/>
                    <a:pt x="120" y="611"/>
                    <a:pt x="121" y="610"/>
                  </a:cubicBezTo>
                  <a:cubicBezTo>
                    <a:pt x="121" y="609"/>
                    <a:pt x="121" y="608"/>
                    <a:pt x="121" y="607"/>
                  </a:cubicBezTo>
                  <a:cubicBezTo>
                    <a:pt x="129" y="581"/>
                    <a:pt x="139" y="560"/>
                    <a:pt x="151" y="544"/>
                  </a:cubicBezTo>
                  <a:cubicBezTo>
                    <a:pt x="163" y="529"/>
                    <a:pt x="176" y="518"/>
                    <a:pt x="190" y="514"/>
                  </a:cubicBezTo>
                  <a:cubicBezTo>
                    <a:pt x="205" y="510"/>
                    <a:pt x="220" y="511"/>
                    <a:pt x="235" y="519"/>
                  </a:cubicBezTo>
                  <a:cubicBezTo>
                    <a:pt x="250" y="527"/>
                    <a:pt x="266" y="541"/>
                    <a:pt x="280" y="561"/>
                  </a:cubicBezTo>
                  <a:cubicBezTo>
                    <a:pt x="294" y="582"/>
                    <a:pt x="306" y="608"/>
                    <a:pt x="316" y="636"/>
                  </a:cubicBezTo>
                  <a:cubicBezTo>
                    <a:pt x="325" y="665"/>
                    <a:pt x="332" y="696"/>
                    <a:pt x="336" y="728"/>
                  </a:cubicBezTo>
                  <a:cubicBezTo>
                    <a:pt x="340" y="760"/>
                    <a:pt x="341" y="793"/>
                    <a:pt x="339" y="824"/>
                  </a:cubicBezTo>
                  <a:cubicBezTo>
                    <a:pt x="336" y="855"/>
                    <a:pt x="331" y="885"/>
                    <a:pt x="322" y="912"/>
                  </a:cubicBezTo>
                  <a:cubicBezTo>
                    <a:pt x="314" y="938"/>
                    <a:pt x="303" y="958"/>
                    <a:pt x="290" y="973"/>
                  </a:cubicBezTo>
                  <a:cubicBezTo>
                    <a:pt x="277" y="987"/>
                    <a:pt x="263" y="996"/>
                    <a:pt x="249" y="998"/>
                  </a:cubicBezTo>
                  <a:cubicBezTo>
                    <a:pt x="234" y="1000"/>
                    <a:pt x="219" y="997"/>
                    <a:pt x="204" y="987"/>
                  </a:cubicBezTo>
                  <a:cubicBezTo>
                    <a:pt x="189" y="978"/>
                    <a:pt x="175" y="963"/>
                    <a:pt x="162" y="942"/>
                  </a:cubicBezTo>
                  <a:cubicBezTo>
                    <a:pt x="161" y="941"/>
                    <a:pt x="160" y="940"/>
                    <a:pt x="160" y="939"/>
                  </a:cubicBezTo>
                  <a:cubicBezTo>
                    <a:pt x="159" y="938"/>
                    <a:pt x="159" y="937"/>
                    <a:pt x="158" y="936"/>
                  </a:cubicBezTo>
                  <a:cubicBezTo>
                    <a:pt x="158" y="935"/>
                    <a:pt x="157" y="934"/>
                    <a:pt x="157" y="933"/>
                  </a:cubicBezTo>
                  <a:cubicBezTo>
                    <a:pt x="156" y="932"/>
                    <a:pt x="155" y="931"/>
                    <a:pt x="155" y="930"/>
                  </a:cubicBezTo>
                  <a:cubicBezTo>
                    <a:pt x="88" y="1148"/>
                    <a:pt x="88" y="1148"/>
                    <a:pt x="88" y="1148"/>
                  </a:cubicBezTo>
                  <a:cubicBezTo>
                    <a:pt x="303" y="1506"/>
                    <a:pt x="303" y="1506"/>
                    <a:pt x="303" y="1506"/>
                  </a:cubicBezTo>
                  <a:cubicBezTo>
                    <a:pt x="600" y="655"/>
                    <a:pt x="600" y="655"/>
                    <a:pt x="600" y="655"/>
                  </a:cubicBezTo>
                  <a:cubicBezTo>
                    <a:pt x="121" y="0"/>
                    <a:pt x="121" y="0"/>
                    <a:pt x="121" y="0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4"/>
            <p:cNvSpPr>
              <a:spLocks/>
            </p:cNvSpPr>
            <p:nvPr/>
          </p:nvSpPr>
          <p:spPr bwMode="auto">
            <a:xfrm rot="18900000">
              <a:off x="4563632" y="4227240"/>
              <a:ext cx="978481" cy="1513066"/>
            </a:xfrm>
            <a:custGeom>
              <a:avLst/>
              <a:gdLst>
                <a:gd name="T0" fmla="*/ 101 w 433"/>
                <a:gd name="T1" fmla="*/ 0 h 670"/>
                <a:gd name="T2" fmla="*/ 220 w 433"/>
                <a:gd name="T3" fmla="*/ 182 h 670"/>
                <a:gd name="T4" fmla="*/ 232 w 433"/>
                <a:gd name="T5" fmla="*/ 200 h 670"/>
                <a:gd name="T6" fmla="*/ 233 w 433"/>
                <a:gd name="T7" fmla="*/ 193 h 670"/>
                <a:gd name="T8" fmla="*/ 234 w 433"/>
                <a:gd name="T9" fmla="*/ 187 h 670"/>
                <a:gd name="T10" fmla="*/ 235 w 433"/>
                <a:gd name="T11" fmla="*/ 181 h 670"/>
                <a:gd name="T12" fmla="*/ 237 w 433"/>
                <a:gd name="T13" fmla="*/ 175 h 670"/>
                <a:gd name="T14" fmla="*/ 237 w 433"/>
                <a:gd name="T15" fmla="*/ 172 h 670"/>
                <a:gd name="T16" fmla="*/ 238 w 433"/>
                <a:gd name="T17" fmla="*/ 170 h 670"/>
                <a:gd name="T18" fmla="*/ 239 w 433"/>
                <a:gd name="T19" fmla="*/ 167 h 670"/>
                <a:gd name="T20" fmla="*/ 240 w 433"/>
                <a:gd name="T21" fmla="*/ 164 h 670"/>
                <a:gd name="T22" fmla="*/ 266 w 433"/>
                <a:gd name="T23" fmla="*/ 109 h 670"/>
                <a:gd name="T24" fmla="*/ 301 w 433"/>
                <a:gd name="T25" fmla="*/ 82 h 670"/>
                <a:gd name="T26" fmla="*/ 340 w 433"/>
                <a:gd name="T27" fmla="*/ 87 h 670"/>
                <a:gd name="T28" fmla="*/ 380 w 433"/>
                <a:gd name="T29" fmla="*/ 125 h 670"/>
                <a:gd name="T30" fmla="*/ 411 w 433"/>
                <a:gd name="T31" fmla="*/ 191 h 670"/>
                <a:gd name="T32" fmla="*/ 429 w 433"/>
                <a:gd name="T33" fmla="*/ 271 h 670"/>
                <a:gd name="T34" fmla="*/ 431 w 433"/>
                <a:gd name="T35" fmla="*/ 356 h 670"/>
                <a:gd name="T36" fmla="*/ 417 w 433"/>
                <a:gd name="T37" fmla="*/ 433 h 670"/>
                <a:gd name="T38" fmla="*/ 389 w 433"/>
                <a:gd name="T39" fmla="*/ 487 h 670"/>
                <a:gd name="T40" fmla="*/ 352 w 433"/>
                <a:gd name="T41" fmla="*/ 509 h 670"/>
                <a:gd name="T42" fmla="*/ 313 w 433"/>
                <a:gd name="T43" fmla="*/ 500 h 670"/>
                <a:gd name="T44" fmla="*/ 275 w 433"/>
                <a:gd name="T45" fmla="*/ 460 h 670"/>
                <a:gd name="T46" fmla="*/ 274 w 433"/>
                <a:gd name="T47" fmla="*/ 457 h 670"/>
                <a:gd name="T48" fmla="*/ 272 w 433"/>
                <a:gd name="T49" fmla="*/ 455 h 670"/>
                <a:gd name="T50" fmla="*/ 270 w 433"/>
                <a:gd name="T51" fmla="*/ 452 h 670"/>
                <a:gd name="T52" fmla="*/ 269 w 433"/>
                <a:gd name="T53" fmla="*/ 449 h 670"/>
                <a:gd name="T54" fmla="*/ 266 w 433"/>
                <a:gd name="T55" fmla="*/ 444 h 670"/>
                <a:gd name="T56" fmla="*/ 263 w 433"/>
                <a:gd name="T57" fmla="*/ 438 h 670"/>
                <a:gd name="T58" fmla="*/ 261 w 433"/>
                <a:gd name="T59" fmla="*/ 433 h 670"/>
                <a:gd name="T60" fmla="*/ 258 w 433"/>
                <a:gd name="T61" fmla="*/ 428 h 670"/>
                <a:gd name="T62" fmla="*/ 251 w 433"/>
                <a:gd name="T63" fmla="*/ 450 h 670"/>
                <a:gd name="T64" fmla="*/ 184 w 433"/>
                <a:gd name="T65" fmla="*/ 670 h 670"/>
                <a:gd name="T66" fmla="*/ 0 w 433"/>
                <a:gd name="T67" fmla="*/ 364 h 670"/>
                <a:gd name="T68" fmla="*/ 101 w 433"/>
                <a:gd name="T6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670">
                  <a:moveTo>
                    <a:pt x="101" y="0"/>
                  </a:moveTo>
                  <a:cubicBezTo>
                    <a:pt x="220" y="182"/>
                    <a:pt x="220" y="182"/>
                    <a:pt x="220" y="182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32" y="198"/>
                    <a:pt x="232" y="196"/>
                    <a:pt x="233" y="193"/>
                  </a:cubicBezTo>
                  <a:cubicBezTo>
                    <a:pt x="233" y="191"/>
                    <a:pt x="233" y="189"/>
                    <a:pt x="234" y="187"/>
                  </a:cubicBezTo>
                  <a:cubicBezTo>
                    <a:pt x="234" y="185"/>
                    <a:pt x="235" y="183"/>
                    <a:pt x="235" y="181"/>
                  </a:cubicBezTo>
                  <a:cubicBezTo>
                    <a:pt x="236" y="179"/>
                    <a:pt x="236" y="177"/>
                    <a:pt x="237" y="175"/>
                  </a:cubicBezTo>
                  <a:cubicBezTo>
                    <a:pt x="237" y="174"/>
                    <a:pt x="237" y="173"/>
                    <a:pt x="237" y="172"/>
                  </a:cubicBezTo>
                  <a:cubicBezTo>
                    <a:pt x="238" y="171"/>
                    <a:pt x="238" y="171"/>
                    <a:pt x="238" y="170"/>
                  </a:cubicBezTo>
                  <a:cubicBezTo>
                    <a:pt x="238" y="169"/>
                    <a:pt x="239" y="168"/>
                    <a:pt x="239" y="167"/>
                  </a:cubicBezTo>
                  <a:cubicBezTo>
                    <a:pt x="239" y="166"/>
                    <a:pt x="239" y="165"/>
                    <a:pt x="240" y="164"/>
                  </a:cubicBezTo>
                  <a:cubicBezTo>
                    <a:pt x="247" y="141"/>
                    <a:pt x="255" y="122"/>
                    <a:pt x="266" y="109"/>
                  </a:cubicBezTo>
                  <a:cubicBezTo>
                    <a:pt x="276" y="95"/>
                    <a:pt x="288" y="86"/>
                    <a:pt x="301" y="82"/>
                  </a:cubicBezTo>
                  <a:cubicBezTo>
                    <a:pt x="313" y="79"/>
                    <a:pt x="327" y="80"/>
                    <a:pt x="340" y="87"/>
                  </a:cubicBezTo>
                  <a:cubicBezTo>
                    <a:pt x="354" y="94"/>
                    <a:pt x="367" y="106"/>
                    <a:pt x="380" y="125"/>
                  </a:cubicBezTo>
                  <a:cubicBezTo>
                    <a:pt x="392" y="143"/>
                    <a:pt x="403" y="166"/>
                    <a:pt x="411" y="191"/>
                  </a:cubicBezTo>
                  <a:cubicBezTo>
                    <a:pt x="419" y="216"/>
                    <a:pt x="425" y="243"/>
                    <a:pt x="429" y="271"/>
                  </a:cubicBezTo>
                  <a:cubicBezTo>
                    <a:pt x="432" y="299"/>
                    <a:pt x="433" y="328"/>
                    <a:pt x="431" y="356"/>
                  </a:cubicBezTo>
                  <a:cubicBezTo>
                    <a:pt x="429" y="383"/>
                    <a:pt x="425" y="409"/>
                    <a:pt x="417" y="433"/>
                  </a:cubicBezTo>
                  <a:cubicBezTo>
                    <a:pt x="409" y="456"/>
                    <a:pt x="400" y="474"/>
                    <a:pt x="389" y="487"/>
                  </a:cubicBezTo>
                  <a:cubicBezTo>
                    <a:pt x="378" y="500"/>
                    <a:pt x="365" y="507"/>
                    <a:pt x="352" y="509"/>
                  </a:cubicBezTo>
                  <a:cubicBezTo>
                    <a:pt x="339" y="512"/>
                    <a:pt x="326" y="509"/>
                    <a:pt x="313" y="500"/>
                  </a:cubicBezTo>
                  <a:cubicBezTo>
                    <a:pt x="300" y="492"/>
                    <a:pt x="287" y="479"/>
                    <a:pt x="275" y="460"/>
                  </a:cubicBezTo>
                  <a:cubicBezTo>
                    <a:pt x="275" y="459"/>
                    <a:pt x="274" y="458"/>
                    <a:pt x="274" y="457"/>
                  </a:cubicBezTo>
                  <a:cubicBezTo>
                    <a:pt x="273" y="456"/>
                    <a:pt x="272" y="455"/>
                    <a:pt x="272" y="455"/>
                  </a:cubicBezTo>
                  <a:cubicBezTo>
                    <a:pt x="271" y="454"/>
                    <a:pt x="271" y="453"/>
                    <a:pt x="270" y="452"/>
                  </a:cubicBezTo>
                  <a:cubicBezTo>
                    <a:pt x="270" y="451"/>
                    <a:pt x="269" y="450"/>
                    <a:pt x="269" y="449"/>
                  </a:cubicBezTo>
                  <a:cubicBezTo>
                    <a:pt x="268" y="447"/>
                    <a:pt x="267" y="445"/>
                    <a:pt x="266" y="444"/>
                  </a:cubicBezTo>
                  <a:cubicBezTo>
                    <a:pt x="265" y="442"/>
                    <a:pt x="264" y="440"/>
                    <a:pt x="263" y="438"/>
                  </a:cubicBezTo>
                  <a:cubicBezTo>
                    <a:pt x="262" y="437"/>
                    <a:pt x="261" y="435"/>
                    <a:pt x="261" y="433"/>
                  </a:cubicBezTo>
                  <a:cubicBezTo>
                    <a:pt x="260" y="431"/>
                    <a:pt x="259" y="429"/>
                    <a:pt x="258" y="428"/>
                  </a:cubicBezTo>
                  <a:cubicBezTo>
                    <a:pt x="251" y="450"/>
                    <a:pt x="251" y="450"/>
                    <a:pt x="251" y="45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0" y="364"/>
                    <a:pt x="0" y="364"/>
                    <a:pt x="0" y="36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6"/>
            <p:cNvSpPr>
              <a:spLocks/>
            </p:cNvSpPr>
            <p:nvPr/>
          </p:nvSpPr>
          <p:spPr bwMode="auto">
            <a:xfrm rot="18900000">
              <a:off x="3966239" y="2166294"/>
              <a:ext cx="3171230" cy="1497792"/>
            </a:xfrm>
            <a:custGeom>
              <a:avLst/>
              <a:gdLst>
                <a:gd name="T0" fmla="*/ 455 w 1404"/>
                <a:gd name="T1" fmla="*/ 0 h 663"/>
                <a:gd name="T2" fmla="*/ 0 w 1404"/>
                <a:gd name="T3" fmla="*/ 8 h 663"/>
                <a:gd name="T4" fmla="*/ 479 w 1404"/>
                <a:gd name="T5" fmla="*/ 663 h 663"/>
                <a:gd name="T6" fmla="*/ 1404 w 1404"/>
                <a:gd name="T7" fmla="*/ 587 h 663"/>
                <a:gd name="T8" fmla="*/ 1120 w 1404"/>
                <a:gd name="T9" fmla="*/ 269 h 663"/>
                <a:gd name="T10" fmla="*/ 876 w 1404"/>
                <a:gd name="T11" fmla="*/ 280 h 663"/>
                <a:gd name="T12" fmla="*/ 877 w 1404"/>
                <a:gd name="T13" fmla="*/ 282 h 663"/>
                <a:gd name="T14" fmla="*/ 879 w 1404"/>
                <a:gd name="T15" fmla="*/ 284 h 663"/>
                <a:gd name="T16" fmla="*/ 881 w 1404"/>
                <a:gd name="T17" fmla="*/ 286 h 663"/>
                <a:gd name="T18" fmla="*/ 883 w 1404"/>
                <a:gd name="T19" fmla="*/ 289 h 663"/>
                <a:gd name="T20" fmla="*/ 913 w 1404"/>
                <a:gd name="T21" fmla="*/ 344 h 663"/>
                <a:gd name="T22" fmla="*/ 909 w 1404"/>
                <a:gd name="T23" fmla="*/ 391 h 663"/>
                <a:gd name="T24" fmla="*/ 871 w 1404"/>
                <a:gd name="T25" fmla="*/ 426 h 663"/>
                <a:gd name="T26" fmla="*/ 801 w 1404"/>
                <a:gd name="T27" fmla="*/ 443 h 663"/>
                <a:gd name="T28" fmla="*/ 710 w 1404"/>
                <a:gd name="T29" fmla="*/ 436 h 663"/>
                <a:gd name="T30" fmla="*/ 618 w 1404"/>
                <a:gd name="T31" fmla="*/ 408 h 663"/>
                <a:gd name="T32" fmla="*/ 536 w 1404"/>
                <a:gd name="T33" fmla="*/ 364 h 663"/>
                <a:gd name="T34" fmla="*/ 475 w 1404"/>
                <a:gd name="T35" fmla="*/ 308 h 663"/>
                <a:gd name="T36" fmla="*/ 448 w 1404"/>
                <a:gd name="T37" fmla="*/ 251 h 663"/>
                <a:gd name="T38" fmla="*/ 458 w 1404"/>
                <a:gd name="T39" fmla="*/ 205 h 663"/>
                <a:gd name="T40" fmla="*/ 500 w 1404"/>
                <a:gd name="T41" fmla="*/ 173 h 663"/>
                <a:gd name="T42" fmla="*/ 571 w 1404"/>
                <a:gd name="T43" fmla="*/ 160 h 663"/>
                <a:gd name="T44" fmla="*/ 574 w 1404"/>
                <a:gd name="T45" fmla="*/ 160 h 663"/>
                <a:gd name="T46" fmla="*/ 578 w 1404"/>
                <a:gd name="T47" fmla="*/ 160 h 663"/>
                <a:gd name="T48" fmla="*/ 582 w 1404"/>
                <a:gd name="T49" fmla="*/ 160 h 663"/>
                <a:gd name="T50" fmla="*/ 585 w 1404"/>
                <a:gd name="T51" fmla="*/ 160 h 663"/>
                <a:gd name="T52" fmla="*/ 455 w 1404"/>
                <a:gd name="T53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04" h="663">
                  <a:moveTo>
                    <a:pt x="455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479" y="663"/>
                    <a:pt x="479" y="663"/>
                    <a:pt x="479" y="663"/>
                  </a:cubicBezTo>
                  <a:cubicBezTo>
                    <a:pt x="1404" y="587"/>
                    <a:pt x="1404" y="587"/>
                    <a:pt x="1404" y="587"/>
                  </a:cubicBezTo>
                  <a:cubicBezTo>
                    <a:pt x="1120" y="269"/>
                    <a:pt x="1120" y="269"/>
                    <a:pt x="1120" y="269"/>
                  </a:cubicBezTo>
                  <a:cubicBezTo>
                    <a:pt x="876" y="280"/>
                    <a:pt x="876" y="280"/>
                    <a:pt x="876" y="280"/>
                  </a:cubicBezTo>
                  <a:cubicBezTo>
                    <a:pt x="876" y="281"/>
                    <a:pt x="877" y="282"/>
                    <a:pt x="877" y="282"/>
                  </a:cubicBezTo>
                  <a:cubicBezTo>
                    <a:pt x="878" y="283"/>
                    <a:pt x="879" y="284"/>
                    <a:pt x="879" y="284"/>
                  </a:cubicBezTo>
                  <a:cubicBezTo>
                    <a:pt x="880" y="285"/>
                    <a:pt x="881" y="286"/>
                    <a:pt x="881" y="286"/>
                  </a:cubicBezTo>
                  <a:cubicBezTo>
                    <a:pt x="882" y="287"/>
                    <a:pt x="882" y="288"/>
                    <a:pt x="883" y="289"/>
                  </a:cubicBezTo>
                  <a:cubicBezTo>
                    <a:pt x="899" y="308"/>
                    <a:pt x="909" y="326"/>
                    <a:pt x="913" y="344"/>
                  </a:cubicBezTo>
                  <a:cubicBezTo>
                    <a:pt x="918" y="361"/>
                    <a:pt x="916" y="377"/>
                    <a:pt x="909" y="391"/>
                  </a:cubicBezTo>
                  <a:cubicBezTo>
                    <a:pt x="902" y="405"/>
                    <a:pt x="889" y="417"/>
                    <a:pt x="871" y="426"/>
                  </a:cubicBezTo>
                  <a:cubicBezTo>
                    <a:pt x="853" y="435"/>
                    <a:pt x="829" y="441"/>
                    <a:pt x="801" y="443"/>
                  </a:cubicBezTo>
                  <a:cubicBezTo>
                    <a:pt x="772" y="445"/>
                    <a:pt x="741" y="442"/>
                    <a:pt x="710" y="436"/>
                  </a:cubicBezTo>
                  <a:cubicBezTo>
                    <a:pt x="679" y="430"/>
                    <a:pt x="648" y="420"/>
                    <a:pt x="618" y="408"/>
                  </a:cubicBezTo>
                  <a:cubicBezTo>
                    <a:pt x="588" y="396"/>
                    <a:pt x="560" y="381"/>
                    <a:pt x="536" y="364"/>
                  </a:cubicBezTo>
                  <a:cubicBezTo>
                    <a:pt x="511" y="347"/>
                    <a:pt x="490" y="328"/>
                    <a:pt x="475" y="308"/>
                  </a:cubicBezTo>
                  <a:cubicBezTo>
                    <a:pt x="459" y="288"/>
                    <a:pt x="451" y="269"/>
                    <a:pt x="448" y="251"/>
                  </a:cubicBezTo>
                  <a:cubicBezTo>
                    <a:pt x="446" y="234"/>
                    <a:pt x="449" y="219"/>
                    <a:pt x="458" y="205"/>
                  </a:cubicBezTo>
                  <a:cubicBezTo>
                    <a:pt x="467" y="192"/>
                    <a:pt x="481" y="181"/>
                    <a:pt x="500" y="173"/>
                  </a:cubicBezTo>
                  <a:cubicBezTo>
                    <a:pt x="519" y="166"/>
                    <a:pt x="543" y="161"/>
                    <a:pt x="571" y="160"/>
                  </a:cubicBezTo>
                  <a:cubicBezTo>
                    <a:pt x="572" y="160"/>
                    <a:pt x="573" y="160"/>
                    <a:pt x="574" y="160"/>
                  </a:cubicBezTo>
                  <a:cubicBezTo>
                    <a:pt x="576" y="160"/>
                    <a:pt x="577" y="160"/>
                    <a:pt x="578" y="160"/>
                  </a:cubicBezTo>
                  <a:cubicBezTo>
                    <a:pt x="579" y="160"/>
                    <a:pt x="580" y="160"/>
                    <a:pt x="582" y="160"/>
                  </a:cubicBezTo>
                  <a:cubicBezTo>
                    <a:pt x="583" y="160"/>
                    <a:pt x="584" y="160"/>
                    <a:pt x="585" y="160"/>
                  </a:cubicBezTo>
                  <a:cubicBezTo>
                    <a:pt x="455" y="0"/>
                    <a:pt x="455" y="0"/>
                    <a:pt x="455" y="0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67"/>
            <p:cNvSpPr>
              <a:spLocks/>
            </p:cNvSpPr>
            <p:nvPr/>
          </p:nvSpPr>
          <p:spPr bwMode="auto">
            <a:xfrm rot="18900000">
              <a:off x="4699402" y="1918857"/>
              <a:ext cx="1425239" cy="980390"/>
            </a:xfrm>
            <a:custGeom>
              <a:avLst/>
              <a:gdLst>
                <a:gd name="T0" fmla="*/ 399 w 631"/>
                <a:gd name="T1" fmla="*/ 0 h 434"/>
                <a:gd name="T2" fmla="*/ 4 w 631"/>
                <a:gd name="T3" fmla="*/ 7 h 434"/>
                <a:gd name="T4" fmla="*/ 137 w 631"/>
                <a:gd name="T5" fmla="*/ 168 h 434"/>
                <a:gd name="T6" fmla="*/ 150 w 631"/>
                <a:gd name="T7" fmla="*/ 184 h 434"/>
                <a:gd name="T8" fmla="*/ 143 w 631"/>
                <a:gd name="T9" fmla="*/ 184 h 434"/>
                <a:gd name="T10" fmla="*/ 137 w 631"/>
                <a:gd name="T11" fmla="*/ 183 h 434"/>
                <a:gd name="T12" fmla="*/ 131 w 631"/>
                <a:gd name="T13" fmla="*/ 183 h 434"/>
                <a:gd name="T14" fmla="*/ 124 w 631"/>
                <a:gd name="T15" fmla="*/ 183 h 434"/>
                <a:gd name="T16" fmla="*/ 121 w 631"/>
                <a:gd name="T17" fmla="*/ 183 h 434"/>
                <a:gd name="T18" fmla="*/ 117 w 631"/>
                <a:gd name="T19" fmla="*/ 183 h 434"/>
                <a:gd name="T20" fmla="*/ 113 w 631"/>
                <a:gd name="T21" fmla="*/ 183 h 434"/>
                <a:gd name="T22" fmla="*/ 110 w 631"/>
                <a:gd name="T23" fmla="*/ 183 h 434"/>
                <a:gd name="T24" fmla="*/ 48 w 631"/>
                <a:gd name="T25" fmla="*/ 195 h 434"/>
                <a:gd name="T26" fmla="*/ 11 w 631"/>
                <a:gd name="T27" fmla="*/ 223 h 434"/>
                <a:gd name="T28" fmla="*/ 2 w 631"/>
                <a:gd name="T29" fmla="*/ 264 h 434"/>
                <a:gd name="T30" fmla="*/ 26 w 631"/>
                <a:gd name="T31" fmla="*/ 314 h 434"/>
                <a:gd name="T32" fmla="*/ 79 w 631"/>
                <a:gd name="T33" fmla="*/ 363 h 434"/>
                <a:gd name="T34" fmla="*/ 152 w 631"/>
                <a:gd name="T35" fmla="*/ 402 h 434"/>
                <a:gd name="T36" fmla="*/ 233 w 631"/>
                <a:gd name="T37" fmla="*/ 426 h 434"/>
                <a:gd name="T38" fmla="*/ 313 w 631"/>
                <a:gd name="T39" fmla="*/ 432 h 434"/>
                <a:gd name="T40" fmla="*/ 375 w 631"/>
                <a:gd name="T41" fmla="*/ 418 h 434"/>
                <a:gd name="T42" fmla="*/ 408 w 631"/>
                <a:gd name="T43" fmla="*/ 387 h 434"/>
                <a:gd name="T44" fmla="*/ 413 w 631"/>
                <a:gd name="T45" fmla="*/ 345 h 434"/>
                <a:gd name="T46" fmla="*/ 386 w 631"/>
                <a:gd name="T47" fmla="*/ 297 h 434"/>
                <a:gd name="T48" fmla="*/ 384 w 631"/>
                <a:gd name="T49" fmla="*/ 295 h 434"/>
                <a:gd name="T50" fmla="*/ 382 w 631"/>
                <a:gd name="T51" fmla="*/ 293 h 434"/>
                <a:gd name="T52" fmla="*/ 380 w 631"/>
                <a:gd name="T53" fmla="*/ 291 h 434"/>
                <a:gd name="T54" fmla="*/ 379 w 631"/>
                <a:gd name="T55" fmla="*/ 289 h 434"/>
                <a:gd name="T56" fmla="*/ 375 w 631"/>
                <a:gd name="T57" fmla="*/ 284 h 434"/>
                <a:gd name="T58" fmla="*/ 370 w 631"/>
                <a:gd name="T59" fmla="*/ 280 h 434"/>
                <a:gd name="T60" fmla="*/ 366 w 631"/>
                <a:gd name="T61" fmla="*/ 276 h 434"/>
                <a:gd name="T62" fmla="*/ 362 w 631"/>
                <a:gd name="T63" fmla="*/ 272 h 434"/>
                <a:gd name="T64" fmla="*/ 385 w 631"/>
                <a:gd name="T65" fmla="*/ 271 h 434"/>
                <a:gd name="T66" fmla="*/ 631 w 631"/>
                <a:gd name="T67" fmla="*/ 260 h 434"/>
                <a:gd name="T68" fmla="*/ 399 w 631"/>
                <a:gd name="T69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1" h="434">
                  <a:moveTo>
                    <a:pt x="399" y="0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137" y="168"/>
                    <a:pt x="137" y="168"/>
                    <a:pt x="137" y="168"/>
                  </a:cubicBezTo>
                  <a:cubicBezTo>
                    <a:pt x="150" y="184"/>
                    <a:pt x="150" y="184"/>
                    <a:pt x="150" y="184"/>
                  </a:cubicBezTo>
                  <a:cubicBezTo>
                    <a:pt x="148" y="184"/>
                    <a:pt x="145" y="184"/>
                    <a:pt x="143" y="184"/>
                  </a:cubicBezTo>
                  <a:cubicBezTo>
                    <a:pt x="141" y="184"/>
                    <a:pt x="139" y="184"/>
                    <a:pt x="137" y="183"/>
                  </a:cubicBezTo>
                  <a:cubicBezTo>
                    <a:pt x="135" y="183"/>
                    <a:pt x="133" y="183"/>
                    <a:pt x="131" y="183"/>
                  </a:cubicBezTo>
                  <a:cubicBezTo>
                    <a:pt x="128" y="183"/>
                    <a:pt x="126" y="183"/>
                    <a:pt x="124" y="183"/>
                  </a:cubicBezTo>
                  <a:cubicBezTo>
                    <a:pt x="123" y="183"/>
                    <a:pt x="122" y="183"/>
                    <a:pt x="121" y="183"/>
                  </a:cubicBezTo>
                  <a:cubicBezTo>
                    <a:pt x="119" y="183"/>
                    <a:pt x="118" y="183"/>
                    <a:pt x="117" y="183"/>
                  </a:cubicBezTo>
                  <a:cubicBezTo>
                    <a:pt x="116" y="183"/>
                    <a:pt x="115" y="183"/>
                    <a:pt x="113" y="183"/>
                  </a:cubicBezTo>
                  <a:cubicBezTo>
                    <a:pt x="112" y="183"/>
                    <a:pt x="111" y="183"/>
                    <a:pt x="110" y="183"/>
                  </a:cubicBezTo>
                  <a:cubicBezTo>
                    <a:pt x="85" y="184"/>
                    <a:pt x="64" y="188"/>
                    <a:pt x="48" y="195"/>
                  </a:cubicBezTo>
                  <a:cubicBezTo>
                    <a:pt x="31" y="202"/>
                    <a:pt x="18" y="211"/>
                    <a:pt x="11" y="223"/>
                  </a:cubicBezTo>
                  <a:cubicBezTo>
                    <a:pt x="3" y="235"/>
                    <a:pt x="0" y="249"/>
                    <a:pt x="2" y="264"/>
                  </a:cubicBezTo>
                  <a:cubicBezTo>
                    <a:pt x="4" y="279"/>
                    <a:pt x="12" y="296"/>
                    <a:pt x="26" y="314"/>
                  </a:cubicBezTo>
                  <a:cubicBezTo>
                    <a:pt x="39" y="331"/>
                    <a:pt x="58" y="348"/>
                    <a:pt x="79" y="363"/>
                  </a:cubicBezTo>
                  <a:cubicBezTo>
                    <a:pt x="101" y="378"/>
                    <a:pt x="126" y="391"/>
                    <a:pt x="152" y="402"/>
                  </a:cubicBezTo>
                  <a:cubicBezTo>
                    <a:pt x="178" y="413"/>
                    <a:pt x="206" y="421"/>
                    <a:pt x="233" y="426"/>
                  </a:cubicBezTo>
                  <a:cubicBezTo>
                    <a:pt x="260" y="432"/>
                    <a:pt x="287" y="434"/>
                    <a:pt x="313" y="432"/>
                  </a:cubicBezTo>
                  <a:cubicBezTo>
                    <a:pt x="338" y="431"/>
                    <a:pt x="358" y="426"/>
                    <a:pt x="375" y="418"/>
                  </a:cubicBezTo>
                  <a:cubicBezTo>
                    <a:pt x="391" y="410"/>
                    <a:pt x="402" y="400"/>
                    <a:pt x="408" y="387"/>
                  </a:cubicBezTo>
                  <a:cubicBezTo>
                    <a:pt x="415" y="375"/>
                    <a:pt x="416" y="361"/>
                    <a:pt x="413" y="345"/>
                  </a:cubicBezTo>
                  <a:cubicBezTo>
                    <a:pt x="409" y="330"/>
                    <a:pt x="400" y="314"/>
                    <a:pt x="386" y="297"/>
                  </a:cubicBezTo>
                  <a:cubicBezTo>
                    <a:pt x="385" y="296"/>
                    <a:pt x="385" y="295"/>
                    <a:pt x="384" y="295"/>
                  </a:cubicBezTo>
                  <a:cubicBezTo>
                    <a:pt x="383" y="294"/>
                    <a:pt x="383" y="293"/>
                    <a:pt x="382" y="293"/>
                  </a:cubicBezTo>
                  <a:cubicBezTo>
                    <a:pt x="382" y="292"/>
                    <a:pt x="381" y="291"/>
                    <a:pt x="380" y="291"/>
                  </a:cubicBezTo>
                  <a:cubicBezTo>
                    <a:pt x="380" y="290"/>
                    <a:pt x="379" y="289"/>
                    <a:pt x="379" y="289"/>
                  </a:cubicBezTo>
                  <a:cubicBezTo>
                    <a:pt x="377" y="287"/>
                    <a:pt x="376" y="286"/>
                    <a:pt x="375" y="284"/>
                  </a:cubicBezTo>
                  <a:cubicBezTo>
                    <a:pt x="373" y="283"/>
                    <a:pt x="372" y="282"/>
                    <a:pt x="370" y="280"/>
                  </a:cubicBezTo>
                  <a:cubicBezTo>
                    <a:pt x="369" y="279"/>
                    <a:pt x="368" y="278"/>
                    <a:pt x="366" y="276"/>
                  </a:cubicBezTo>
                  <a:cubicBezTo>
                    <a:pt x="365" y="275"/>
                    <a:pt x="363" y="274"/>
                    <a:pt x="362" y="272"/>
                  </a:cubicBezTo>
                  <a:cubicBezTo>
                    <a:pt x="385" y="271"/>
                    <a:pt x="385" y="271"/>
                    <a:pt x="385" y="271"/>
                  </a:cubicBezTo>
                  <a:cubicBezTo>
                    <a:pt x="631" y="260"/>
                    <a:pt x="631" y="260"/>
                    <a:pt x="631" y="260"/>
                  </a:cubicBezTo>
                  <a:cubicBezTo>
                    <a:pt x="399" y="0"/>
                    <a:pt x="399" y="0"/>
                    <a:pt x="3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69"/>
            <p:cNvSpPr>
              <a:spLocks/>
            </p:cNvSpPr>
            <p:nvPr/>
          </p:nvSpPr>
          <p:spPr bwMode="auto">
            <a:xfrm rot="18900000">
              <a:off x="5465961" y="2871049"/>
              <a:ext cx="2759792" cy="2094426"/>
            </a:xfrm>
            <a:custGeom>
              <a:avLst/>
              <a:gdLst>
                <a:gd name="T0" fmla="*/ 1222 w 1222"/>
                <a:gd name="T1" fmla="*/ 0 h 927"/>
                <a:gd name="T2" fmla="*/ 1037 w 1222"/>
                <a:gd name="T3" fmla="*/ 412 h 927"/>
                <a:gd name="T4" fmla="*/ 804 w 1222"/>
                <a:gd name="T5" fmla="*/ 441 h 927"/>
                <a:gd name="T6" fmla="*/ 806 w 1222"/>
                <a:gd name="T7" fmla="*/ 437 h 927"/>
                <a:gd name="T8" fmla="*/ 808 w 1222"/>
                <a:gd name="T9" fmla="*/ 434 h 927"/>
                <a:gd name="T10" fmla="*/ 809 w 1222"/>
                <a:gd name="T11" fmla="*/ 431 h 927"/>
                <a:gd name="T12" fmla="*/ 810 w 1222"/>
                <a:gd name="T13" fmla="*/ 428 h 927"/>
                <a:gd name="T14" fmla="*/ 825 w 1222"/>
                <a:gd name="T15" fmla="*/ 358 h 927"/>
                <a:gd name="T16" fmla="*/ 808 w 1222"/>
                <a:gd name="T17" fmla="*/ 303 h 927"/>
                <a:gd name="T18" fmla="*/ 761 w 1222"/>
                <a:gd name="T19" fmla="*/ 269 h 927"/>
                <a:gd name="T20" fmla="*/ 687 w 1222"/>
                <a:gd name="T21" fmla="*/ 262 h 927"/>
                <a:gd name="T22" fmla="*/ 601 w 1222"/>
                <a:gd name="T23" fmla="*/ 286 h 927"/>
                <a:gd name="T24" fmla="*/ 518 w 1222"/>
                <a:gd name="T25" fmla="*/ 335 h 927"/>
                <a:gd name="T26" fmla="*/ 449 w 1222"/>
                <a:gd name="T27" fmla="*/ 401 h 927"/>
                <a:gd name="T28" fmla="*/ 404 w 1222"/>
                <a:gd name="T29" fmla="*/ 477 h 927"/>
                <a:gd name="T30" fmla="*/ 393 w 1222"/>
                <a:gd name="T31" fmla="*/ 548 h 927"/>
                <a:gd name="T32" fmla="*/ 415 w 1222"/>
                <a:gd name="T33" fmla="*/ 601 h 927"/>
                <a:gd name="T34" fmla="*/ 465 w 1222"/>
                <a:gd name="T35" fmla="*/ 631 h 927"/>
                <a:gd name="T36" fmla="*/ 538 w 1222"/>
                <a:gd name="T37" fmla="*/ 634 h 927"/>
                <a:gd name="T38" fmla="*/ 541 w 1222"/>
                <a:gd name="T39" fmla="*/ 634 h 927"/>
                <a:gd name="T40" fmla="*/ 544 w 1222"/>
                <a:gd name="T41" fmla="*/ 633 h 927"/>
                <a:gd name="T42" fmla="*/ 547 w 1222"/>
                <a:gd name="T43" fmla="*/ 633 h 927"/>
                <a:gd name="T44" fmla="*/ 550 w 1222"/>
                <a:gd name="T45" fmla="*/ 632 h 927"/>
                <a:gd name="T46" fmla="*/ 461 w 1222"/>
                <a:gd name="T47" fmla="*/ 853 h 927"/>
                <a:gd name="T48" fmla="*/ 0 w 1222"/>
                <a:gd name="T49" fmla="*/ 927 h 927"/>
                <a:gd name="T50" fmla="*/ 297 w 1222"/>
                <a:gd name="T51" fmla="*/ 76 h 927"/>
                <a:gd name="T52" fmla="*/ 1222 w 1222"/>
                <a:gd name="T53" fmla="*/ 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22" h="927">
                  <a:moveTo>
                    <a:pt x="1222" y="0"/>
                  </a:moveTo>
                  <a:cubicBezTo>
                    <a:pt x="1037" y="412"/>
                    <a:pt x="1037" y="412"/>
                    <a:pt x="1037" y="412"/>
                  </a:cubicBezTo>
                  <a:cubicBezTo>
                    <a:pt x="804" y="441"/>
                    <a:pt x="804" y="441"/>
                    <a:pt x="804" y="441"/>
                  </a:cubicBezTo>
                  <a:cubicBezTo>
                    <a:pt x="805" y="440"/>
                    <a:pt x="805" y="439"/>
                    <a:pt x="806" y="437"/>
                  </a:cubicBezTo>
                  <a:cubicBezTo>
                    <a:pt x="807" y="436"/>
                    <a:pt x="807" y="435"/>
                    <a:pt x="808" y="434"/>
                  </a:cubicBezTo>
                  <a:cubicBezTo>
                    <a:pt x="808" y="433"/>
                    <a:pt x="809" y="432"/>
                    <a:pt x="809" y="431"/>
                  </a:cubicBezTo>
                  <a:cubicBezTo>
                    <a:pt x="810" y="430"/>
                    <a:pt x="810" y="429"/>
                    <a:pt x="810" y="428"/>
                  </a:cubicBezTo>
                  <a:cubicBezTo>
                    <a:pt x="821" y="402"/>
                    <a:pt x="826" y="379"/>
                    <a:pt x="825" y="358"/>
                  </a:cubicBezTo>
                  <a:cubicBezTo>
                    <a:pt x="825" y="337"/>
                    <a:pt x="819" y="318"/>
                    <a:pt x="808" y="303"/>
                  </a:cubicBezTo>
                  <a:cubicBezTo>
                    <a:pt x="797" y="288"/>
                    <a:pt x="781" y="276"/>
                    <a:pt x="761" y="269"/>
                  </a:cubicBezTo>
                  <a:cubicBezTo>
                    <a:pt x="740" y="262"/>
                    <a:pt x="716" y="259"/>
                    <a:pt x="687" y="262"/>
                  </a:cubicBezTo>
                  <a:cubicBezTo>
                    <a:pt x="659" y="265"/>
                    <a:pt x="630" y="273"/>
                    <a:pt x="601" y="286"/>
                  </a:cubicBezTo>
                  <a:cubicBezTo>
                    <a:pt x="572" y="298"/>
                    <a:pt x="544" y="315"/>
                    <a:pt x="518" y="335"/>
                  </a:cubicBezTo>
                  <a:cubicBezTo>
                    <a:pt x="492" y="354"/>
                    <a:pt x="468" y="377"/>
                    <a:pt x="449" y="401"/>
                  </a:cubicBezTo>
                  <a:cubicBezTo>
                    <a:pt x="429" y="425"/>
                    <a:pt x="414" y="451"/>
                    <a:pt x="404" y="477"/>
                  </a:cubicBezTo>
                  <a:cubicBezTo>
                    <a:pt x="394" y="503"/>
                    <a:pt x="391" y="527"/>
                    <a:pt x="393" y="548"/>
                  </a:cubicBezTo>
                  <a:cubicBezTo>
                    <a:pt x="395" y="569"/>
                    <a:pt x="403" y="587"/>
                    <a:pt x="415" y="601"/>
                  </a:cubicBezTo>
                  <a:cubicBezTo>
                    <a:pt x="428" y="615"/>
                    <a:pt x="445" y="625"/>
                    <a:pt x="465" y="631"/>
                  </a:cubicBezTo>
                  <a:cubicBezTo>
                    <a:pt x="486" y="637"/>
                    <a:pt x="511" y="638"/>
                    <a:pt x="538" y="634"/>
                  </a:cubicBezTo>
                  <a:cubicBezTo>
                    <a:pt x="539" y="634"/>
                    <a:pt x="540" y="634"/>
                    <a:pt x="541" y="634"/>
                  </a:cubicBezTo>
                  <a:cubicBezTo>
                    <a:pt x="542" y="633"/>
                    <a:pt x="543" y="633"/>
                    <a:pt x="544" y="633"/>
                  </a:cubicBezTo>
                  <a:cubicBezTo>
                    <a:pt x="545" y="633"/>
                    <a:pt x="546" y="633"/>
                    <a:pt x="547" y="633"/>
                  </a:cubicBezTo>
                  <a:cubicBezTo>
                    <a:pt x="548" y="632"/>
                    <a:pt x="549" y="632"/>
                    <a:pt x="550" y="632"/>
                  </a:cubicBezTo>
                  <a:cubicBezTo>
                    <a:pt x="461" y="853"/>
                    <a:pt x="461" y="853"/>
                    <a:pt x="461" y="853"/>
                  </a:cubicBezTo>
                  <a:cubicBezTo>
                    <a:pt x="0" y="927"/>
                    <a:pt x="0" y="927"/>
                    <a:pt x="0" y="927"/>
                  </a:cubicBezTo>
                  <a:cubicBezTo>
                    <a:pt x="297" y="76"/>
                    <a:pt x="297" y="76"/>
                    <a:pt x="297" y="76"/>
                  </a:cubicBezTo>
                  <a:lnTo>
                    <a:pt x="12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70"/>
            <p:cNvSpPr>
              <a:spLocks/>
            </p:cNvSpPr>
            <p:nvPr/>
          </p:nvSpPr>
          <p:spPr bwMode="auto">
            <a:xfrm rot="18900000">
              <a:off x="6795098" y="3363647"/>
              <a:ext cx="1380372" cy="1283002"/>
            </a:xfrm>
            <a:custGeom>
              <a:avLst/>
              <a:gdLst>
                <a:gd name="T0" fmla="*/ 261 w 611"/>
                <a:gd name="T1" fmla="*/ 3 h 568"/>
                <a:gd name="T2" fmla="*/ 185 w 611"/>
                <a:gd name="T3" fmla="*/ 24 h 568"/>
                <a:gd name="T4" fmla="*/ 112 w 611"/>
                <a:gd name="T5" fmla="*/ 67 h 568"/>
                <a:gd name="T6" fmla="*/ 51 w 611"/>
                <a:gd name="T7" fmla="*/ 125 h 568"/>
                <a:gd name="T8" fmla="*/ 12 w 611"/>
                <a:gd name="T9" fmla="*/ 192 h 568"/>
                <a:gd name="T10" fmla="*/ 2 w 611"/>
                <a:gd name="T11" fmla="*/ 255 h 568"/>
                <a:gd name="T12" fmla="*/ 21 w 611"/>
                <a:gd name="T13" fmla="*/ 301 h 568"/>
                <a:gd name="T14" fmla="*/ 65 w 611"/>
                <a:gd name="T15" fmla="*/ 328 h 568"/>
                <a:gd name="T16" fmla="*/ 130 w 611"/>
                <a:gd name="T17" fmla="*/ 331 h 568"/>
                <a:gd name="T18" fmla="*/ 133 w 611"/>
                <a:gd name="T19" fmla="*/ 331 h 568"/>
                <a:gd name="T20" fmla="*/ 136 w 611"/>
                <a:gd name="T21" fmla="*/ 330 h 568"/>
                <a:gd name="T22" fmla="*/ 139 w 611"/>
                <a:gd name="T23" fmla="*/ 330 h 568"/>
                <a:gd name="T24" fmla="*/ 142 w 611"/>
                <a:gd name="T25" fmla="*/ 329 h 568"/>
                <a:gd name="T26" fmla="*/ 148 w 611"/>
                <a:gd name="T27" fmla="*/ 328 h 568"/>
                <a:gd name="T28" fmla="*/ 154 w 611"/>
                <a:gd name="T29" fmla="*/ 326 h 568"/>
                <a:gd name="T30" fmla="*/ 160 w 611"/>
                <a:gd name="T31" fmla="*/ 325 h 568"/>
                <a:gd name="T32" fmla="*/ 166 w 611"/>
                <a:gd name="T33" fmla="*/ 323 h 568"/>
                <a:gd name="T34" fmla="*/ 158 w 611"/>
                <a:gd name="T35" fmla="*/ 344 h 568"/>
                <a:gd name="T36" fmla="*/ 67 w 611"/>
                <a:gd name="T37" fmla="*/ 568 h 568"/>
                <a:gd name="T38" fmla="*/ 452 w 611"/>
                <a:gd name="T39" fmla="*/ 506 h 568"/>
                <a:gd name="T40" fmla="*/ 611 w 611"/>
                <a:gd name="T41" fmla="*/ 151 h 568"/>
                <a:gd name="T42" fmla="*/ 375 w 611"/>
                <a:gd name="T43" fmla="*/ 180 h 568"/>
                <a:gd name="T44" fmla="*/ 352 w 611"/>
                <a:gd name="T45" fmla="*/ 183 h 568"/>
                <a:gd name="T46" fmla="*/ 355 w 611"/>
                <a:gd name="T47" fmla="*/ 178 h 568"/>
                <a:gd name="T48" fmla="*/ 359 w 611"/>
                <a:gd name="T49" fmla="*/ 173 h 568"/>
                <a:gd name="T50" fmla="*/ 362 w 611"/>
                <a:gd name="T51" fmla="*/ 167 h 568"/>
                <a:gd name="T52" fmla="*/ 364 w 611"/>
                <a:gd name="T53" fmla="*/ 162 h 568"/>
                <a:gd name="T54" fmla="*/ 366 w 611"/>
                <a:gd name="T55" fmla="*/ 158 h 568"/>
                <a:gd name="T56" fmla="*/ 368 w 611"/>
                <a:gd name="T57" fmla="*/ 155 h 568"/>
                <a:gd name="T58" fmla="*/ 369 w 611"/>
                <a:gd name="T59" fmla="*/ 152 h 568"/>
                <a:gd name="T60" fmla="*/ 370 w 611"/>
                <a:gd name="T61" fmla="*/ 149 h 568"/>
                <a:gd name="T62" fmla="*/ 383 w 611"/>
                <a:gd name="T63" fmla="*/ 87 h 568"/>
                <a:gd name="T64" fmla="*/ 368 w 611"/>
                <a:gd name="T65" fmla="*/ 39 h 568"/>
                <a:gd name="T66" fmla="*/ 326 w 611"/>
                <a:gd name="T67" fmla="*/ 9 h 568"/>
                <a:gd name="T68" fmla="*/ 261 w 611"/>
                <a:gd name="T69" fmla="*/ 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1" h="568">
                  <a:moveTo>
                    <a:pt x="261" y="3"/>
                  </a:moveTo>
                  <a:cubicBezTo>
                    <a:pt x="236" y="5"/>
                    <a:pt x="210" y="13"/>
                    <a:pt x="185" y="24"/>
                  </a:cubicBezTo>
                  <a:cubicBezTo>
                    <a:pt x="160" y="35"/>
                    <a:pt x="135" y="50"/>
                    <a:pt x="112" y="67"/>
                  </a:cubicBezTo>
                  <a:cubicBezTo>
                    <a:pt x="89" y="84"/>
                    <a:pt x="68" y="104"/>
                    <a:pt x="51" y="125"/>
                  </a:cubicBezTo>
                  <a:cubicBezTo>
                    <a:pt x="34" y="147"/>
                    <a:pt x="21" y="169"/>
                    <a:pt x="12" y="192"/>
                  </a:cubicBezTo>
                  <a:cubicBezTo>
                    <a:pt x="3" y="215"/>
                    <a:pt x="0" y="236"/>
                    <a:pt x="2" y="255"/>
                  </a:cubicBezTo>
                  <a:cubicBezTo>
                    <a:pt x="4" y="273"/>
                    <a:pt x="10" y="289"/>
                    <a:pt x="21" y="301"/>
                  </a:cubicBezTo>
                  <a:cubicBezTo>
                    <a:pt x="32" y="314"/>
                    <a:pt x="47" y="323"/>
                    <a:pt x="65" y="328"/>
                  </a:cubicBezTo>
                  <a:cubicBezTo>
                    <a:pt x="84" y="333"/>
                    <a:pt x="105" y="334"/>
                    <a:pt x="130" y="331"/>
                  </a:cubicBezTo>
                  <a:cubicBezTo>
                    <a:pt x="131" y="331"/>
                    <a:pt x="132" y="331"/>
                    <a:pt x="133" y="331"/>
                  </a:cubicBezTo>
                  <a:cubicBezTo>
                    <a:pt x="134" y="330"/>
                    <a:pt x="135" y="330"/>
                    <a:pt x="136" y="330"/>
                  </a:cubicBezTo>
                  <a:cubicBezTo>
                    <a:pt x="137" y="330"/>
                    <a:pt x="138" y="330"/>
                    <a:pt x="139" y="330"/>
                  </a:cubicBezTo>
                  <a:cubicBezTo>
                    <a:pt x="140" y="329"/>
                    <a:pt x="141" y="329"/>
                    <a:pt x="142" y="329"/>
                  </a:cubicBezTo>
                  <a:cubicBezTo>
                    <a:pt x="144" y="329"/>
                    <a:pt x="146" y="328"/>
                    <a:pt x="148" y="328"/>
                  </a:cubicBezTo>
                  <a:cubicBezTo>
                    <a:pt x="150" y="327"/>
                    <a:pt x="152" y="327"/>
                    <a:pt x="154" y="326"/>
                  </a:cubicBezTo>
                  <a:cubicBezTo>
                    <a:pt x="156" y="326"/>
                    <a:pt x="158" y="325"/>
                    <a:pt x="160" y="325"/>
                  </a:cubicBezTo>
                  <a:cubicBezTo>
                    <a:pt x="162" y="324"/>
                    <a:pt x="164" y="324"/>
                    <a:pt x="166" y="323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67" y="568"/>
                    <a:pt x="67" y="568"/>
                    <a:pt x="67" y="568"/>
                  </a:cubicBezTo>
                  <a:cubicBezTo>
                    <a:pt x="452" y="506"/>
                    <a:pt x="452" y="506"/>
                    <a:pt x="452" y="506"/>
                  </a:cubicBezTo>
                  <a:cubicBezTo>
                    <a:pt x="611" y="151"/>
                    <a:pt x="611" y="151"/>
                    <a:pt x="611" y="151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52" y="183"/>
                    <a:pt x="352" y="183"/>
                    <a:pt x="352" y="183"/>
                  </a:cubicBezTo>
                  <a:cubicBezTo>
                    <a:pt x="353" y="182"/>
                    <a:pt x="354" y="180"/>
                    <a:pt x="355" y="178"/>
                  </a:cubicBezTo>
                  <a:cubicBezTo>
                    <a:pt x="356" y="176"/>
                    <a:pt x="358" y="174"/>
                    <a:pt x="359" y="173"/>
                  </a:cubicBezTo>
                  <a:cubicBezTo>
                    <a:pt x="360" y="171"/>
                    <a:pt x="361" y="169"/>
                    <a:pt x="362" y="167"/>
                  </a:cubicBezTo>
                  <a:cubicBezTo>
                    <a:pt x="363" y="165"/>
                    <a:pt x="364" y="163"/>
                    <a:pt x="364" y="162"/>
                  </a:cubicBezTo>
                  <a:cubicBezTo>
                    <a:pt x="365" y="160"/>
                    <a:pt x="366" y="159"/>
                    <a:pt x="366" y="158"/>
                  </a:cubicBezTo>
                  <a:cubicBezTo>
                    <a:pt x="367" y="157"/>
                    <a:pt x="367" y="156"/>
                    <a:pt x="368" y="155"/>
                  </a:cubicBezTo>
                  <a:cubicBezTo>
                    <a:pt x="368" y="154"/>
                    <a:pt x="369" y="153"/>
                    <a:pt x="369" y="152"/>
                  </a:cubicBezTo>
                  <a:cubicBezTo>
                    <a:pt x="369" y="151"/>
                    <a:pt x="370" y="150"/>
                    <a:pt x="370" y="149"/>
                  </a:cubicBezTo>
                  <a:cubicBezTo>
                    <a:pt x="380" y="126"/>
                    <a:pt x="384" y="105"/>
                    <a:pt x="383" y="87"/>
                  </a:cubicBezTo>
                  <a:cubicBezTo>
                    <a:pt x="383" y="68"/>
                    <a:pt x="377" y="52"/>
                    <a:pt x="368" y="39"/>
                  </a:cubicBezTo>
                  <a:cubicBezTo>
                    <a:pt x="358" y="25"/>
                    <a:pt x="344" y="15"/>
                    <a:pt x="326" y="9"/>
                  </a:cubicBezTo>
                  <a:cubicBezTo>
                    <a:pt x="308" y="2"/>
                    <a:pt x="286" y="0"/>
                    <a:pt x="26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72"/>
            <p:cNvSpPr>
              <a:spLocks/>
            </p:cNvSpPr>
            <p:nvPr/>
          </p:nvSpPr>
          <p:spPr bwMode="auto">
            <a:xfrm rot="18900000">
              <a:off x="4649946" y="1901230"/>
              <a:ext cx="3174094" cy="3402251"/>
            </a:xfrm>
            <a:custGeom>
              <a:avLst/>
              <a:gdLst>
                <a:gd name="T0" fmla="*/ 3318 w 3325"/>
                <a:gd name="T1" fmla="*/ 1363 h 3564"/>
                <a:gd name="T2" fmla="*/ 1141 w 3325"/>
                <a:gd name="T3" fmla="*/ 1541 h 3564"/>
                <a:gd name="T4" fmla="*/ 15 w 3325"/>
                <a:gd name="T5" fmla="*/ 0 h 3564"/>
                <a:gd name="T6" fmla="*/ 3 w 3325"/>
                <a:gd name="T7" fmla="*/ 0 h 3564"/>
                <a:gd name="T8" fmla="*/ 0 w 3325"/>
                <a:gd name="T9" fmla="*/ 12 h 3564"/>
                <a:gd name="T10" fmla="*/ 1127 w 3325"/>
                <a:gd name="T11" fmla="*/ 1550 h 3564"/>
                <a:gd name="T12" fmla="*/ 426 w 3325"/>
                <a:gd name="T13" fmla="*/ 3555 h 3564"/>
                <a:gd name="T14" fmla="*/ 434 w 3325"/>
                <a:gd name="T15" fmla="*/ 3564 h 3564"/>
                <a:gd name="T16" fmla="*/ 443 w 3325"/>
                <a:gd name="T17" fmla="*/ 3564 h 3564"/>
                <a:gd name="T18" fmla="*/ 1143 w 3325"/>
                <a:gd name="T19" fmla="*/ 1557 h 3564"/>
                <a:gd name="T20" fmla="*/ 3321 w 3325"/>
                <a:gd name="T21" fmla="*/ 1380 h 3564"/>
                <a:gd name="T22" fmla="*/ 3325 w 3325"/>
                <a:gd name="T23" fmla="*/ 1370 h 3564"/>
                <a:gd name="T24" fmla="*/ 3318 w 3325"/>
                <a:gd name="T25" fmla="*/ 1363 h 3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25" h="3564">
                  <a:moveTo>
                    <a:pt x="3318" y="1363"/>
                  </a:moveTo>
                  <a:lnTo>
                    <a:pt x="1141" y="1541"/>
                  </a:lnTo>
                  <a:lnTo>
                    <a:pt x="15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1127" y="1550"/>
                  </a:lnTo>
                  <a:lnTo>
                    <a:pt x="426" y="3555"/>
                  </a:lnTo>
                  <a:lnTo>
                    <a:pt x="434" y="3564"/>
                  </a:lnTo>
                  <a:lnTo>
                    <a:pt x="443" y="3564"/>
                  </a:lnTo>
                  <a:lnTo>
                    <a:pt x="1143" y="1557"/>
                  </a:lnTo>
                  <a:lnTo>
                    <a:pt x="3321" y="1380"/>
                  </a:lnTo>
                  <a:lnTo>
                    <a:pt x="3325" y="1370"/>
                  </a:lnTo>
                  <a:lnTo>
                    <a:pt x="3318" y="1363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65"/>
            <p:cNvSpPr>
              <a:spLocks/>
            </p:cNvSpPr>
            <p:nvPr/>
          </p:nvSpPr>
          <p:spPr bwMode="auto">
            <a:xfrm rot="18900000">
              <a:off x="4582674" y="4271540"/>
              <a:ext cx="939340" cy="1423332"/>
            </a:xfrm>
            <a:custGeom>
              <a:avLst/>
              <a:gdLst>
                <a:gd name="T0" fmla="*/ 0 w 416"/>
                <a:gd name="T1" fmla="*/ 343 h 630"/>
                <a:gd name="T2" fmla="*/ 95 w 416"/>
                <a:gd name="T3" fmla="*/ 0 h 630"/>
                <a:gd name="T4" fmla="*/ 227 w 416"/>
                <a:gd name="T5" fmla="*/ 202 h 630"/>
                <a:gd name="T6" fmla="*/ 231 w 416"/>
                <a:gd name="T7" fmla="*/ 181 h 630"/>
                <a:gd name="T8" fmla="*/ 232 w 416"/>
                <a:gd name="T9" fmla="*/ 175 h 630"/>
                <a:gd name="T10" fmla="*/ 233 w 416"/>
                <a:gd name="T11" fmla="*/ 169 h 630"/>
                <a:gd name="T12" fmla="*/ 234 w 416"/>
                <a:gd name="T13" fmla="*/ 163 h 630"/>
                <a:gd name="T14" fmla="*/ 237 w 416"/>
                <a:gd name="T15" fmla="*/ 153 h 630"/>
                <a:gd name="T16" fmla="*/ 238 w 416"/>
                <a:gd name="T17" fmla="*/ 149 h 630"/>
                <a:gd name="T18" fmla="*/ 238 w 416"/>
                <a:gd name="T19" fmla="*/ 146 h 630"/>
                <a:gd name="T20" fmla="*/ 263 w 416"/>
                <a:gd name="T21" fmla="*/ 94 h 630"/>
                <a:gd name="T22" fmla="*/ 294 w 416"/>
                <a:gd name="T23" fmla="*/ 70 h 630"/>
                <a:gd name="T24" fmla="*/ 306 w 416"/>
                <a:gd name="T25" fmla="*/ 68 h 630"/>
                <a:gd name="T26" fmla="*/ 327 w 416"/>
                <a:gd name="T27" fmla="*/ 74 h 630"/>
                <a:gd name="T28" fmla="*/ 364 w 416"/>
                <a:gd name="T29" fmla="*/ 109 h 630"/>
                <a:gd name="T30" fmla="*/ 394 w 416"/>
                <a:gd name="T31" fmla="*/ 173 h 630"/>
                <a:gd name="T32" fmla="*/ 412 w 416"/>
                <a:gd name="T33" fmla="*/ 252 h 630"/>
                <a:gd name="T34" fmla="*/ 414 w 416"/>
                <a:gd name="T35" fmla="*/ 335 h 630"/>
                <a:gd name="T36" fmla="*/ 400 w 416"/>
                <a:gd name="T37" fmla="*/ 410 h 630"/>
                <a:gd name="T38" fmla="*/ 373 w 416"/>
                <a:gd name="T39" fmla="*/ 462 h 630"/>
                <a:gd name="T40" fmla="*/ 342 w 416"/>
                <a:gd name="T41" fmla="*/ 481 h 630"/>
                <a:gd name="T42" fmla="*/ 335 w 416"/>
                <a:gd name="T43" fmla="*/ 482 h 630"/>
                <a:gd name="T44" fmla="*/ 308 w 416"/>
                <a:gd name="T45" fmla="*/ 474 h 630"/>
                <a:gd name="T46" fmla="*/ 273 w 416"/>
                <a:gd name="T47" fmla="*/ 436 h 630"/>
                <a:gd name="T48" fmla="*/ 271 w 416"/>
                <a:gd name="T49" fmla="*/ 433 h 630"/>
                <a:gd name="T50" fmla="*/ 268 w 416"/>
                <a:gd name="T51" fmla="*/ 428 h 630"/>
                <a:gd name="T52" fmla="*/ 267 w 416"/>
                <a:gd name="T53" fmla="*/ 425 h 630"/>
                <a:gd name="T54" fmla="*/ 264 w 416"/>
                <a:gd name="T55" fmla="*/ 420 h 630"/>
                <a:gd name="T56" fmla="*/ 262 w 416"/>
                <a:gd name="T57" fmla="*/ 416 h 630"/>
                <a:gd name="T58" fmla="*/ 259 w 416"/>
                <a:gd name="T59" fmla="*/ 410 h 630"/>
                <a:gd name="T60" fmla="*/ 257 w 416"/>
                <a:gd name="T61" fmla="*/ 404 h 630"/>
                <a:gd name="T62" fmla="*/ 248 w 416"/>
                <a:gd name="T63" fmla="*/ 384 h 630"/>
                <a:gd name="T64" fmla="*/ 172 w 416"/>
                <a:gd name="T65" fmla="*/ 630 h 630"/>
                <a:gd name="T66" fmla="*/ 0 w 416"/>
                <a:gd name="T67" fmla="*/ 343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6" h="630">
                  <a:moveTo>
                    <a:pt x="0" y="343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227" y="202"/>
                    <a:pt x="227" y="202"/>
                    <a:pt x="227" y="202"/>
                  </a:cubicBezTo>
                  <a:cubicBezTo>
                    <a:pt x="231" y="181"/>
                    <a:pt x="231" y="181"/>
                    <a:pt x="231" y="181"/>
                  </a:cubicBezTo>
                  <a:cubicBezTo>
                    <a:pt x="231" y="179"/>
                    <a:pt x="231" y="177"/>
                    <a:pt x="232" y="175"/>
                  </a:cubicBezTo>
                  <a:cubicBezTo>
                    <a:pt x="232" y="173"/>
                    <a:pt x="232" y="171"/>
                    <a:pt x="233" y="169"/>
                  </a:cubicBezTo>
                  <a:cubicBezTo>
                    <a:pt x="233" y="167"/>
                    <a:pt x="234" y="165"/>
                    <a:pt x="234" y="163"/>
                  </a:cubicBezTo>
                  <a:cubicBezTo>
                    <a:pt x="235" y="161"/>
                    <a:pt x="237" y="153"/>
                    <a:pt x="237" y="153"/>
                  </a:cubicBezTo>
                  <a:cubicBezTo>
                    <a:pt x="238" y="149"/>
                    <a:pt x="238" y="149"/>
                    <a:pt x="238" y="149"/>
                  </a:cubicBezTo>
                  <a:cubicBezTo>
                    <a:pt x="238" y="146"/>
                    <a:pt x="238" y="146"/>
                    <a:pt x="238" y="146"/>
                  </a:cubicBezTo>
                  <a:cubicBezTo>
                    <a:pt x="245" y="125"/>
                    <a:pt x="253" y="107"/>
                    <a:pt x="263" y="94"/>
                  </a:cubicBezTo>
                  <a:cubicBezTo>
                    <a:pt x="273" y="81"/>
                    <a:pt x="283" y="73"/>
                    <a:pt x="294" y="70"/>
                  </a:cubicBezTo>
                  <a:cubicBezTo>
                    <a:pt x="298" y="69"/>
                    <a:pt x="302" y="68"/>
                    <a:pt x="306" y="68"/>
                  </a:cubicBezTo>
                  <a:cubicBezTo>
                    <a:pt x="313" y="68"/>
                    <a:pt x="320" y="70"/>
                    <a:pt x="327" y="74"/>
                  </a:cubicBezTo>
                  <a:cubicBezTo>
                    <a:pt x="340" y="81"/>
                    <a:pt x="352" y="92"/>
                    <a:pt x="364" y="109"/>
                  </a:cubicBezTo>
                  <a:cubicBezTo>
                    <a:pt x="376" y="127"/>
                    <a:pt x="386" y="148"/>
                    <a:pt x="394" y="173"/>
                  </a:cubicBezTo>
                  <a:cubicBezTo>
                    <a:pt x="402" y="198"/>
                    <a:pt x="408" y="224"/>
                    <a:pt x="412" y="252"/>
                  </a:cubicBezTo>
                  <a:cubicBezTo>
                    <a:pt x="415" y="280"/>
                    <a:pt x="416" y="308"/>
                    <a:pt x="414" y="335"/>
                  </a:cubicBezTo>
                  <a:cubicBezTo>
                    <a:pt x="412" y="363"/>
                    <a:pt x="408" y="388"/>
                    <a:pt x="400" y="410"/>
                  </a:cubicBezTo>
                  <a:cubicBezTo>
                    <a:pt x="393" y="432"/>
                    <a:pt x="384" y="449"/>
                    <a:pt x="373" y="462"/>
                  </a:cubicBezTo>
                  <a:cubicBezTo>
                    <a:pt x="364" y="473"/>
                    <a:pt x="353" y="479"/>
                    <a:pt x="342" y="481"/>
                  </a:cubicBezTo>
                  <a:cubicBezTo>
                    <a:pt x="340" y="482"/>
                    <a:pt x="337" y="482"/>
                    <a:pt x="335" y="482"/>
                  </a:cubicBezTo>
                  <a:cubicBezTo>
                    <a:pt x="326" y="482"/>
                    <a:pt x="317" y="479"/>
                    <a:pt x="308" y="474"/>
                  </a:cubicBezTo>
                  <a:cubicBezTo>
                    <a:pt x="296" y="466"/>
                    <a:pt x="284" y="453"/>
                    <a:pt x="273" y="436"/>
                  </a:cubicBezTo>
                  <a:cubicBezTo>
                    <a:pt x="271" y="433"/>
                    <a:pt x="271" y="433"/>
                    <a:pt x="271" y="433"/>
                  </a:cubicBezTo>
                  <a:cubicBezTo>
                    <a:pt x="268" y="428"/>
                    <a:pt x="268" y="428"/>
                    <a:pt x="268" y="428"/>
                  </a:cubicBezTo>
                  <a:cubicBezTo>
                    <a:pt x="268" y="427"/>
                    <a:pt x="267" y="426"/>
                    <a:pt x="267" y="425"/>
                  </a:cubicBezTo>
                  <a:cubicBezTo>
                    <a:pt x="266" y="423"/>
                    <a:pt x="265" y="422"/>
                    <a:pt x="264" y="420"/>
                  </a:cubicBezTo>
                  <a:cubicBezTo>
                    <a:pt x="263" y="418"/>
                    <a:pt x="263" y="417"/>
                    <a:pt x="262" y="416"/>
                  </a:cubicBezTo>
                  <a:cubicBezTo>
                    <a:pt x="262" y="416"/>
                    <a:pt x="260" y="411"/>
                    <a:pt x="259" y="410"/>
                  </a:cubicBezTo>
                  <a:cubicBezTo>
                    <a:pt x="258" y="408"/>
                    <a:pt x="257" y="406"/>
                    <a:pt x="257" y="404"/>
                  </a:cubicBezTo>
                  <a:cubicBezTo>
                    <a:pt x="248" y="384"/>
                    <a:pt x="248" y="384"/>
                    <a:pt x="248" y="384"/>
                  </a:cubicBezTo>
                  <a:cubicBezTo>
                    <a:pt x="172" y="630"/>
                    <a:pt x="172" y="630"/>
                    <a:pt x="172" y="630"/>
                  </a:cubicBezTo>
                  <a:lnTo>
                    <a:pt x="0" y="3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68"/>
            <p:cNvSpPr>
              <a:spLocks/>
            </p:cNvSpPr>
            <p:nvPr/>
          </p:nvSpPr>
          <p:spPr bwMode="auto">
            <a:xfrm rot="18900000">
              <a:off x="4719127" y="1945038"/>
              <a:ext cx="1368917" cy="942205"/>
            </a:xfrm>
            <a:custGeom>
              <a:avLst/>
              <a:gdLst>
                <a:gd name="T0" fmla="*/ 289 w 606"/>
                <a:gd name="T1" fmla="*/ 417 h 417"/>
                <a:gd name="T2" fmla="*/ 227 w 606"/>
                <a:gd name="T3" fmla="*/ 410 h 417"/>
                <a:gd name="T4" fmla="*/ 147 w 606"/>
                <a:gd name="T5" fmla="*/ 386 h 417"/>
                <a:gd name="T6" fmla="*/ 76 w 606"/>
                <a:gd name="T7" fmla="*/ 348 h 417"/>
                <a:gd name="T8" fmla="*/ 24 w 606"/>
                <a:gd name="T9" fmla="*/ 301 h 417"/>
                <a:gd name="T10" fmla="*/ 2 w 606"/>
                <a:gd name="T11" fmla="*/ 255 h 417"/>
                <a:gd name="T12" fmla="*/ 9 w 606"/>
                <a:gd name="T13" fmla="*/ 220 h 417"/>
                <a:gd name="T14" fmla="*/ 43 w 606"/>
                <a:gd name="T15" fmla="*/ 194 h 417"/>
                <a:gd name="T16" fmla="*/ 102 w 606"/>
                <a:gd name="T17" fmla="*/ 183 h 417"/>
                <a:gd name="T18" fmla="*/ 111 w 606"/>
                <a:gd name="T19" fmla="*/ 183 h 417"/>
                <a:gd name="T20" fmla="*/ 116 w 606"/>
                <a:gd name="T21" fmla="*/ 183 h 417"/>
                <a:gd name="T22" fmla="*/ 122 w 606"/>
                <a:gd name="T23" fmla="*/ 183 h 417"/>
                <a:gd name="T24" fmla="*/ 128 w 606"/>
                <a:gd name="T25" fmla="*/ 184 h 417"/>
                <a:gd name="T26" fmla="*/ 134 w 606"/>
                <a:gd name="T27" fmla="*/ 184 h 417"/>
                <a:gd name="T28" fmla="*/ 141 w 606"/>
                <a:gd name="T29" fmla="*/ 185 h 417"/>
                <a:gd name="T30" fmla="*/ 161 w 606"/>
                <a:gd name="T31" fmla="*/ 187 h 417"/>
                <a:gd name="T32" fmla="*/ 135 w 606"/>
                <a:gd name="T33" fmla="*/ 155 h 417"/>
                <a:gd name="T34" fmla="*/ 13 w 606"/>
                <a:gd name="T35" fmla="*/ 7 h 417"/>
                <a:gd name="T36" fmla="*/ 387 w 606"/>
                <a:gd name="T37" fmla="*/ 0 h 417"/>
                <a:gd name="T38" fmla="*/ 606 w 606"/>
                <a:gd name="T39" fmla="*/ 245 h 417"/>
                <a:gd name="T40" fmla="*/ 333 w 606"/>
                <a:gd name="T41" fmla="*/ 257 h 417"/>
                <a:gd name="T42" fmla="*/ 348 w 606"/>
                <a:gd name="T43" fmla="*/ 271 h 417"/>
                <a:gd name="T44" fmla="*/ 353 w 606"/>
                <a:gd name="T45" fmla="*/ 274 h 417"/>
                <a:gd name="T46" fmla="*/ 357 w 606"/>
                <a:gd name="T47" fmla="*/ 278 h 417"/>
                <a:gd name="T48" fmla="*/ 361 w 606"/>
                <a:gd name="T49" fmla="*/ 282 h 417"/>
                <a:gd name="T50" fmla="*/ 365 w 606"/>
                <a:gd name="T51" fmla="*/ 287 h 417"/>
                <a:gd name="T52" fmla="*/ 370 w 606"/>
                <a:gd name="T53" fmla="*/ 292 h 417"/>
                <a:gd name="T54" fmla="*/ 372 w 606"/>
                <a:gd name="T55" fmla="*/ 294 h 417"/>
                <a:gd name="T56" fmla="*/ 397 w 606"/>
                <a:gd name="T57" fmla="*/ 339 h 417"/>
                <a:gd name="T58" fmla="*/ 393 w 606"/>
                <a:gd name="T59" fmla="*/ 376 h 417"/>
                <a:gd name="T60" fmla="*/ 363 w 606"/>
                <a:gd name="T61" fmla="*/ 403 h 417"/>
                <a:gd name="T62" fmla="*/ 304 w 606"/>
                <a:gd name="T63" fmla="*/ 416 h 417"/>
                <a:gd name="T64" fmla="*/ 289 w 606"/>
                <a:gd name="T65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6" h="417">
                  <a:moveTo>
                    <a:pt x="289" y="417"/>
                  </a:moveTo>
                  <a:cubicBezTo>
                    <a:pt x="269" y="417"/>
                    <a:pt x="248" y="415"/>
                    <a:pt x="227" y="410"/>
                  </a:cubicBezTo>
                  <a:cubicBezTo>
                    <a:pt x="200" y="405"/>
                    <a:pt x="173" y="397"/>
                    <a:pt x="147" y="386"/>
                  </a:cubicBezTo>
                  <a:cubicBezTo>
                    <a:pt x="121" y="375"/>
                    <a:pt x="97" y="363"/>
                    <a:pt x="76" y="348"/>
                  </a:cubicBezTo>
                  <a:cubicBezTo>
                    <a:pt x="54" y="333"/>
                    <a:pt x="37" y="317"/>
                    <a:pt x="24" y="301"/>
                  </a:cubicBezTo>
                  <a:cubicBezTo>
                    <a:pt x="12" y="285"/>
                    <a:pt x="4" y="269"/>
                    <a:pt x="2" y="255"/>
                  </a:cubicBezTo>
                  <a:cubicBezTo>
                    <a:pt x="0" y="242"/>
                    <a:pt x="3" y="230"/>
                    <a:pt x="9" y="220"/>
                  </a:cubicBezTo>
                  <a:cubicBezTo>
                    <a:pt x="16" y="209"/>
                    <a:pt x="28" y="201"/>
                    <a:pt x="43" y="194"/>
                  </a:cubicBezTo>
                  <a:cubicBezTo>
                    <a:pt x="59" y="188"/>
                    <a:pt x="79" y="184"/>
                    <a:pt x="102" y="183"/>
                  </a:cubicBezTo>
                  <a:cubicBezTo>
                    <a:pt x="111" y="183"/>
                    <a:pt x="111" y="183"/>
                    <a:pt x="111" y="183"/>
                  </a:cubicBezTo>
                  <a:cubicBezTo>
                    <a:pt x="111" y="183"/>
                    <a:pt x="115" y="183"/>
                    <a:pt x="116" y="183"/>
                  </a:cubicBezTo>
                  <a:cubicBezTo>
                    <a:pt x="118" y="183"/>
                    <a:pt x="120" y="183"/>
                    <a:pt x="122" y="183"/>
                  </a:cubicBezTo>
                  <a:cubicBezTo>
                    <a:pt x="124" y="183"/>
                    <a:pt x="126" y="183"/>
                    <a:pt x="128" y="184"/>
                  </a:cubicBezTo>
                  <a:cubicBezTo>
                    <a:pt x="134" y="184"/>
                    <a:pt x="134" y="184"/>
                    <a:pt x="134" y="184"/>
                  </a:cubicBezTo>
                  <a:cubicBezTo>
                    <a:pt x="137" y="184"/>
                    <a:pt x="139" y="184"/>
                    <a:pt x="141" y="185"/>
                  </a:cubicBezTo>
                  <a:cubicBezTo>
                    <a:pt x="161" y="187"/>
                    <a:pt x="161" y="187"/>
                    <a:pt x="161" y="187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387" y="0"/>
                    <a:pt x="387" y="0"/>
                    <a:pt x="387" y="0"/>
                  </a:cubicBezTo>
                  <a:cubicBezTo>
                    <a:pt x="606" y="245"/>
                    <a:pt x="606" y="245"/>
                    <a:pt x="606" y="245"/>
                  </a:cubicBezTo>
                  <a:cubicBezTo>
                    <a:pt x="333" y="257"/>
                    <a:pt x="333" y="257"/>
                    <a:pt x="333" y="257"/>
                  </a:cubicBezTo>
                  <a:cubicBezTo>
                    <a:pt x="348" y="271"/>
                    <a:pt x="348" y="271"/>
                    <a:pt x="348" y="271"/>
                  </a:cubicBezTo>
                  <a:cubicBezTo>
                    <a:pt x="350" y="272"/>
                    <a:pt x="351" y="273"/>
                    <a:pt x="353" y="274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61" y="282"/>
                    <a:pt x="361" y="282"/>
                    <a:pt x="361" y="282"/>
                  </a:cubicBezTo>
                  <a:cubicBezTo>
                    <a:pt x="362" y="283"/>
                    <a:pt x="365" y="287"/>
                    <a:pt x="365" y="287"/>
                  </a:cubicBezTo>
                  <a:cubicBezTo>
                    <a:pt x="370" y="292"/>
                    <a:pt x="370" y="292"/>
                    <a:pt x="370" y="292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85" y="309"/>
                    <a:pt x="393" y="325"/>
                    <a:pt x="397" y="339"/>
                  </a:cubicBezTo>
                  <a:cubicBezTo>
                    <a:pt x="400" y="353"/>
                    <a:pt x="399" y="365"/>
                    <a:pt x="393" y="376"/>
                  </a:cubicBezTo>
                  <a:cubicBezTo>
                    <a:pt x="387" y="387"/>
                    <a:pt x="377" y="396"/>
                    <a:pt x="363" y="403"/>
                  </a:cubicBezTo>
                  <a:cubicBezTo>
                    <a:pt x="347" y="410"/>
                    <a:pt x="328" y="415"/>
                    <a:pt x="304" y="416"/>
                  </a:cubicBezTo>
                  <a:cubicBezTo>
                    <a:pt x="299" y="417"/>
                    <a:pt x="294" y="417"/>
                    <a:pt x="289" y="4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71"/>
            <p:cNvSpPr>
              <a:spLocks/>
            </p:cNvSpPr>
            <p:nvPr/>
          </p:nvSpPr>
          <p:spPr bwMode="auto">
            <a:xfrm rot="18900000">
              <a:off x="6813950" y="3383440"/>
              <a:ext cx="1332641" cy="1236227"/>
            </a:xfrm>
            <a:custGeom>
              <a:avLst/>
              <a:gdLst>
                <a:gd name="T0" fmla="*/ 172 w 590"/>
                <a:gd name="T1" fmla="*/ 301 h 547"/>
                <a:gd name="T2" fmla="*/ 156 w 590"/>
                <a:gd name="T3" fmla="*/ 305 h 547"/>
                <a:gd name="T4" fmla="*/ 150 w 590"/>
                <a:gd name="T5" fmla="*/ 307 h 547"/>
                <a:gd name="T6" fmla="*/ 144 w 590"/>
                <a:gd name="T7" fmla="*/ 308 h 547"/>
                <a:gd name="T8" fmla="*/ 138 w 590"/>
                <a:gd name="T9" fmla="*/ 310 h 547"/>
                <a:gd name="T10" fmla="*/ 132 w 590"/>
                <a:gd name="T11" fmla="*/ 311 h 547"/>
                <a:gd name="T12" fmla="*/ 123 w 590"/>
                <a:gd name="T13" fmla="*/ 313 h 547"/>
                <a:gd name="T14" fmla="*/ 121 w 590"/>
                <a:gd name="T15" fmla="*/ 313 h 547"/>
                <a:gd name="T16" fmla="*/ 95 w 590"/>
                <a:gd name="T17" fmla="*/ 315 h 547"/>
                <a:gd name="T18" fmla="*/ 60 w 590"/>
                <a:gd name="T19" fmla="*/ 310 h 547"/>
                <a:gd name="T20" fmla="*/ 19 w 590"/>
                <a:gd name="T21" fmla="*/ 286 h 547"/>
                <a:gd name="T22" fmla="*/ 2 w 590"/>
                <a:gd name="T23" fmla="*/ 244 h 547"/>
                <a:gd name="T24" fmla="*/ 11 w 590"/>
                <a:gd name="T25" fmla="*/ 185 h 547"/>
                <a:gd name="T26" fmla="*/ 50 w 590"/>
                <a:gd name="T27" fmla="*/ 120 h 547"/>
                <a:gd name="T28" fmla="*/ 109 w 590"/>
                <a:gd name="T29" fmla="*/ 63 h 547"/>
                <a:gd name="T30" fmla="*/ 180 w 590"/>
                <a:gd name="T31" fmla="*/ 21 h 547"/>
                <a:gd name="T32" fmla="*/ 254 w 590"/>
                <a:gd name="T33" fmla="*/ 1 h 547"/>
                <a:gd name="T34" fmla="*/ 273 w 590"/>
                <a:gd name="T35" fmla="*/ 0 h 547"/>
                <a:gd name="T36" fmla="*/ 315 w 590"/>
                <a:gd name="T37" fmla="*/ 6 h 547"/>
                <a:gd name="T38" fmla="*/ 353 w 590"/>
                <a:gd name="T39" fmla="*/ 33 h 547"/>
                <a:gd name="T40" fmla="*/ 367 w 590"/>
                <a:gd name="T41" fmla="*/ 77 h 547"/>
                <a:gd name="T42" fmla="*/ 355 w 590"/>
                <a:gd name="T43" fmla="*/ 135 h 547"/>
                <a:gd name="T44" fmla="*/ 354 w 590"/>
                <a:gd name="T45" fmla="*/ 139 h 547"/>
                <a:gd name="T46" fmla="*/ 351 w 590"/>
                <a:gd name="T47" fmla="*/ 145 h 547"/>
                <a:gd name="T48" fmla="*/ 349 w 590"/>
                <a:gd name="T49" fmla="*/ 148 h 547"/>
                <a:gd name="T50" fmla="*/ 346 w 590"/>
                <a:gd name="T51" fmla="*/ 153 h 547"/>
                <a:gd name="T52" fmla="*/ 344 w 590"/>
                <a:gd name="T53" fmla="*/ 158 h 547"/>
                <a:gd name="T54" fmla="*/ 341 w 590"/>
                <a:gd name="T55" fmla="*/ 162 h 547"/>
                <a:gd name="T56" fmla="*/ 340 w 590"/>
                <a:gd name="T57" fmla="*/ 164 h 547"/>
                <a:gd name="T58" fmla="*/ 337 w 590"/>
                <a:gd name="T59" fmla="*/ 169 h 547"/>
                <a:gd name="T60" fmla="*/ 328 w 590"/>
                <a:gd name="T61" fmla="*/ 184 h 547"/>
                <a:gd name="T62" fmla="*/ 590 w 590"/>
                <a:gd name="T63" fmla="*/ 151 h 547"/>
                <a:gd name="T64" fmla="*/ 438 w 590"/>
                <a:gd name="T65" fmla="*/ 489 h 547"/>
                <a:gd name="T66" fmla="*/ 72 w 590"/>
                <a:gd name="T67" fmla="*/ 547 h 547"/>
                <a:gd name="T68" fmla="*/ 172 w 590"/>
                <a:gd name="T69" fmla="*/ 301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547">
                  <a:moveTo>
                    <a:pt x="172" y="301"/>
                  </a:moveTo>
                  <a:cubicBezTo>
                    <a:pt x="156" y="305"/>
                    <a:pt x="156" y="305"/>
                    <a:pt x="156" y="305"/>
                  </a:cubicBezTo>
                  <a:cubicBezTo>
                    <a:pt x="154" y="306"/>
                    <a:pt x="152" y="306"/>
                    <a:pt x="150" y="307"/>
                  </a:cubicBezTo>
                  <a:cubicBezTo>
                    <a:pt x="148" y="307"/>
                    <a:pt x="146" y="308"/>
                    <a:pt x="144" y="308"/>
                  </a:cubicBezTo>
                  <a:cubicBezTo>
                    <a:pt x="138" y="310"/>
                    <a:pt x="138" y="310"/>
                    <a:pt x="138" y="310"/>
                  </a:cubicBezTo>
                  <a:cubicBezTo>
                    <a:pt x="136" y="310"/>
                    <a:pt x="134" y="311"/>
                    <a:pt x="132" y="311"/>
                  </a:cubicBezTo>
                  <a:cubicBezTo>
                    <a:pt x="132" y="311"/>
                    <a:pt x="124" y="312"/>
                    <a:pt x="123" y="313"/>
                  </a:cubicBezTo>
                  <a:cubicBezTo>
                    <a:pt x="121" y="313"/>
                    <a:pt x="121" y="313"/>
                    <a:pt x="121" y="313"/>
                  </a:cubicBezTo>
                  <a:cubicBezTo>
                    <a:pt x="112" y="314"/>
                    <a:pt x="103" y="315"/>
                    <a:pt x="95" y="315"/>
                  </a:cubicBezTo>
                  <a:cubicBezTo>
                    <a:pt x="82" y="315"/>
                    <a:pt x="70" y="313"/>
                    <a:pt x="60" y="310"/>
                  </a:cubicBezTo>
                  <a:cubicBezTo>
                    <a:pt x="43" y="305"/>
                    <a:pt x="29" y="297"/>
                    <a:pt x="19" y="286"/>
                  </a:cubicBezTo>
                  <a:cubicBezTo>
                    <a:pt x="9" y="275"/>
                    <a:pt x="4" y="260"/>
                    <a:pt x="2" y="244"/>
                  </a:cubicBezTo>
                  <a:cubicBezTo>
                    <a:pt x="0" y="226"/>
                    <a:pt x="3" y="206"/>
                    <a:pt x="11" y="185"/>
                  </a:cubicBezTo>
                  <a:cubicBezTo>
                    <a:pt x="20" y="163"/>
                    <a:pt x="33" y="142"/>
                    <a:pt x="50" y="120"/>
                  </a:cubicBezTo>
                  <a:cubicBezTo>
                    <a:pt x="66" y="100"/>
                    <a:pt x="86" y="80"/>
                    <a:pt x="109" y="63"/>
                  </a:cubicBezTo>
                  <a:cubicBezTo>
                    <a:pt x="131" y="46"/>
                    <a:pt x="155" y="32"/>
                    <a:pt x="180" y="21"/>
                  </a:cubicBezTo>
                  <a:cubicBezTo>
                    <a:pt x="206" y="10"/>
                    <a:pt x="231" y="3"/>
                    <a:pt x="254" y="1"/>
                  </a:cubicBezTo>
                  <a:cubicBezTo>
                    <a:pt x="261" y="0"/>
                    <a:pt x="267" y="0"/>
                    <a:pt x="273" y="0"/>
                  </a:cubicBezTo>
                  <a:cubicBezTo>
                    <a:pt x="289" y="0"/>
                    <a:pt x="303" y="2"/>
                    <a:pt x="315" y="6"/>
                  </a:cubicBezTo>
                  <a:cubicBezTo>
                    <a:pt x="331" y="12"/>
                    <a:pt x="344" y="21"/>
                    <a:pt x="353" y="33"/>
                  </a:cubicBezTo>
                  <a:cubicBezTo>
                    <a:pt x="362" y="45"/>
                    <a:pt x="367" y="60"/>
                    <a:pt x="367" y="77"/>
                  </a:cubicBezTo>
                  <a:cubicBezTo>
                    <a:pt x="368" y="95"/>
                    <a:pt x="364" y="115"/>
                    <a:pt x="355" y="135"/>
                  </a:cubicBezTo>
                  <a:cubicBezTo>
                    <a:pt x="355" y="136"/>
                    <a:pt x="354" y="139"/>
                    <a:pt x="354" y="139"/>
                  </a:cubicBezTo>
                  <a:cubicBezTo>
                    <a:pt x="351" y="145"/>
                    <a:pt x="351" y="145"/>
                    <a:pt x="351" y="145"/>
                  </a:cubicBezTo>
                  <a:cubicBezTo>
                    <a:pt x="349" y="148"/>
                    <a:pt x="349" y="148"/>
                    <a:pt x="349" y="148"/>
                  </a:cubicBezTo>
                  <a:cubicBezTo>
                    <a:pt x="346" y="153"/>
                    <a:pt x="346" y="153"/>
                    <a:pt x="346" y="153"/>
                  </a:cubicBezTo>
                  <a:cubicBezTo>
                    <a:pt x="346" y="155"/>
                    <a:pt x="345" y="157"/>
                    <a:pt x="344" y="158"/>
                  </a:cubicBezTo>
                  <a:cubicBezTo>
                    <a:pt x="343" y="160"/>
                    <a:pt x="342" y="161"/>
                    <a:pt x="341" y="162"/>
                  </a:cubicBezTo>
                  <a:cubicBezTo>
                    <a:pt x="340" y="164"/>
                    <a:pt x="340" y="164"/>
                    <a:pt x="340" y="164"/>
                  </a:cubicBezTo>
                  <a:cubicBezTo>
                    <a:pt x="339" y="165"/>
                    <a:pt x="338" y="167"/>
                    <a:pt x="337" y="169"/>
                  </a:cubicBezTo>
                  <a:cubicBezTo>
                    <a:pt x="328" y="184"/>
                    <a:pt x="328" y="184"/>
                    <a:pt x="328" y="184"/>
                  </a:cubicBezTo>
                  <a:cubicBezTo>
                    <a:pt x="590" y="151"/>
                    <a:pt x="590" y="151"/>
                    <a:pt x="590" y="151"/>
                  </a:cubicBezTo>
                  <a:cubicBezTo>
                    <a:pt x="438" y="489"/>
                    <a:pt x="438" y="489"/>
                    <a:pt x="438" y="489"/>
                  </a:cubicBezTo>
                  <a:cubicBezTo>
                    <a:pt x="72" y="547"/>
                    <a:pt x="72" y="547"/>
                    <a:pt x="72" y="547"/>
                  </a:cubicBezTo>
                  <a:lnTo>
                    <a:pt x="172" y="301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286405" y="1045150"/>
            <a:ext cx="4525598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400" b="1" dirty="0"/>
              <a:t>Les demandes pour une source d’ions</a:t>
            </a:r>
            <a:r>
              <a:rPr lang="fr-FR" sz="1400" b="1" dirty="0" smtClean="0"/>
              <a:t>:</a:t>
            </a:r>
          </a:p>
          <a:p>
            <a:endParaRPr lang="fr-FR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Fiabilité (MTBF et MTTR)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Reproductibilité dans le temps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Facilité de maintenance (démontage etc..)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Les objectifs de courant et </a:t>
            </a:r>
            <a:r>
              <a:rPr lang="fr-FR" sz="1400" dirty="0" smtClean="0"/>
              <a:t>« d’</a:t>
            </a:r>
            <a:r>
              <a:rPr lang="fr-FR" sz="1400" dirty="0" err="1" smtClean="0"/>
              <a:t>émittance</a:t>
            </a:r>
            <a:r>
              <a:rPr lang="fr-FR" sz="1400" dirty="0" smtClean="0"/>
              <a:t> » </a:t>
            </a:r>
            <a:r>
              <a:rPr lang="fr-FR" sz="1400" dirty="0"/>
              <a:t>souhaités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3597" y="4639515"/>
            <a:ext cx="4157224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/>
              <a:t>Injection dans </a:t>
            </a:r>
            <a:r>
              <a:rPr lang="fr-FR" sz="1400" b="1" dirty="0" smtClean="0"/>
              <a:t>Accélérateur :</a:t>
            </a:r>
          </a:p>
          <a:p>
            <a:endParaRPr lang="fr-FR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Utilisation d’une LBE pour injecter dans un RFQ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/>
              <a:t>2 éléments focalisant minimum pour contrôler la taille et la divergence du faisceau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08095" y="2607990"/>
            <a:ext cx="5042215" cy="160043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b="1" dirty="0"/>
              <a:t>Grossissements d’</a:t>
            </a:r>
            <a:r>
              <a:rPr lang="fr-FR" sz="1400" b="1" dirty="0" err="1"/>
              <a:t>émittance</a:t>
            </a:r>
            <a:r>
              <a:rPr lang="fr-FR" sz="1400" b="1" dirty="0"/>
              <a:t> dépend de </a:t>
            </a:r>
            <a:r>
              <a:rPr lang="fr-FR" sz="1400" b="1" dirty="0" smtClean="0"/>
              <a:t>:</a:t>
            </a:r>
          </a:p>
          <a:p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Aberrations dues: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à l’optique du système d’extraction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aux éléments magnétiques de la ligne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Non linéarité du champ électrique créé par la charge d’espace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La focalisation (focalisation forte ou faible)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418181" y="5329892"/>
            <a:ext cx="4572000" cy="11695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En résumé</a:t>
            </a:r>
            <a:r>
              <a:rPr lang="fr-FR" sz="1400" b="1" dirty="0" smtClean="0">
                <a:solidFill>
                  <a:schemeClr val="bg1"/>
                </a:solidFill>
              </a:rPr>
              <a:t>:</a:t>
            </a:r>
          </a:p>
          <a:p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plus la LBE sera longue et plus les phénomènes d’interaction seront importants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donc </a:t>
            </a:r>
            <a:r>
              <a:rPr lang="fr-FR" sz="1400" dirty="0">
                <a:solidFill>
                  <a:schemeClr val="bg1"/>
                </a:solidFill>
              </a:rPr>
              <a:t>néfastes pour garder l’émittance la plus faible possible</a:t>
            </a:r>
          </a:p>
        </p:txBody>
      </p:sp>
    </p:spTree>
    <p:extLst>
      <p:ext uri="{BB962C8B-B14F-4D97-AF65-F5344CB8AC3E}">
        <p14:creationId xmlns:p14="http://schemas.microsoft.com/office/powerpoint/2010/main" val="32811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9A88B8C1-4942-46D3-9391-C2B501F07E87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52A1E219-64F3-4477-912D-9636D70C98A7}"/>
    </a:ext>
  </a:extLst>
</a:theme>
</file>

<file path=ppt/theme/theme3.xml><?xml version="1.0" encoding="utf-8"?>
<a:theme xmlns:a="http://schemas.openxmlformats.org/drawingml/2006/main" name="Template CEA 2019 Bleu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4-3.pptx" id="{017B0BBD-D478-416D-9408-C3E5553B88B8}" vid="{0799EC0F-9A1D-48A9-9692-520D5CEBB494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2019-Presentation-PPT-4-3</Template>
  <TotalTime>5637</TotalTime>
  <Words>961</Words>
  <Application>Microsoft Office PowerPoint</Application>
  <PresentationFormat>Affichage à l'écran (4:3)</PresentationFormat>
  <Paragraphs>298</Paragraphs>
  <Slides>24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Wingdings</vt:lpstr>
      <vt:lpstr>Wingdings 3</vt:lpstr>
      <vt:lpstr>Template CEA 2019 Défaut</vt:lpstr>
      <vt:lpstr>Template CEA 2019 Clair</vt:lpstr>
      <vt:lpstr>Template CEA 2019 Bleu</vt:lpstr>
      <vt:lpstr>Graph</vt:lpstr>
      <vt:lpstr>Présentation PowerPoint</vt:lpstr>
      <vt:lpstr>Sommaire</vt:lpstr>
      <vt:lpstr>Présentation PowerPoint</vt:lpstr>
      <vt:lpstr>ENVIRONNEMENT  accélérateur ions légers fort courant (100mA @ 100kV)</vt:lpstr>
      <vt:lpstr>Sources ECR intenses d’ions légers </vt:lpstr>
      <vt:lpstr>Zone de Chauffage par ECR  Magnétisme + RF</vt:lpstr>
      <vt:lpstr>Les différentes Sources ECR développées à SACLAY</vt:lpstr>
      <vt:lpstr>Présentation PowerPoint</vt:lpstr>
      <vt:lpstr>Problématique des accélérateurs</vt:lpstr>
      <vt:lpstr>Un injecteur pour accélérateur</vt:lpstr>
      <vt:lpstr>ALISES Advanced light ion source extraction system</vt:lpstr>
      <vt:lpstr>Présentation PowerPoint</vt:lpstr>
      <vt:lpstr>L’idée de départ</vt:lpstr>
      <vt:lpstr>ALISES</vt:lpstr>
      <vt:lpstr>ALISES SOURCE D’étude</vt:lpstr>
      <vt:lpstr>Résultats a 17kV avec ALISES sur le banc BETSI</vt:lpstr>
      <vt:lpstr>ALISES Défaut de jeunesse : Piège Penning ?</vt:lpstr>
      <vt:lpstr>Sources ECR intenses d’ions légers</vt:lpstr>
      <vt:lpstr>ALISES v2</vt:lpstr>
      <vt:lpstr>ALISES v2: courant extrait</vt:lpstr>
      <vt:lpstr>ALISES v2 mod : changer de bobine magnétique</vt:lpstr>
      <vt:lpstr>ALISES v2 mod + Réduction de diamètre de chambre</vt:lpstr>
      <vt:lpstr>ALISES v3 sur Démarrage sur TROPICS Test, Research and Optimization for Production of Ions with Compact Sources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sources d’ions légers à haute intensité au CEA Saclay </dc:title>
  <dc:creator>TUSKE  Olivier</dc:creator>
  <cp:lastModifiedBy>TUSKE  Olivier</cp:lastModifiedBy>
  <cp:revision>219</cp:revision>
  <dcterms:created xsi:type="dcterms:W3CDTF">2006-08-16T00:00:00Z</dcterms:created>
  <dcterms:modified xsi:type="dcterms:W3CDTF">2019-10-03T21:28:12Z</dcterms:modified>
</cp:coreProperties>
</file>