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869" r:id="rId1"/>
  </p:sldMasterIdLst>
  <p:notesMasterIdLst>
    <p:notesMasterId r:id="rId40"/>
  </p:notesMasterIdLst>
  <p:sldIdLst>
    <p:sldId id="332" r:id="rId2"/>
    <p:sldId id="321" r:id="rId3"/>
    <p:sldId id="327" r:id="rId4"/>
    <p:sldId id="322" r:id="rId5"/>
    <p:sldId id="328" r:id="rId6"/>
    <p:sldId id="311" r:id="rId7"/>
    <p:sldId id="312" r:id="rId8"/>
    <p:sldId id="361" r:id="rId9"/>
    <p:sldId id="329" r:id="rId10"/>
    <p:sldId id="330" r:id="rId11"/>
    <p:sldId id="346" r:id="rId12"/>
    <p:sldId id="288" r:id="rId13"/>
    <p:sldId id="287" r:id="rId14"/>
    <p:sldId id="286" r:id="rId15"/>
    <p:sldId id="313" r:id="rId16"/>
    <p:sldId id="347" r:id="rId17"/>
    <p:sldId id="348" r:id="rId18"/>
    <p:sldId id="349" r:id="rId19"/>
    <p:sldId id="350" r:id="rId20"/>
    <p:sldId id="351" r:id="rId21"/>
    <p:sldId id="352" r:id="rId22"/>
    <p:sldId id="353" r:id="rId23"/>
    <p:sldId id="354" r:id="rId24"/>
    <p:sldId id="355" r:id="rId25"/>
    <p:sldId id="356" r:id="rId26"/>
    <p:sldId id="357" r:id="rId27"/>
    <p:sldId id="294" r:id="rId28"/>
    <p:sldId id="298" r:id="rId29"/>
    <p:sldId id="358" r:id="rId30"/>
    <p:sldId id="359" r:id="rId31"/>
    <p:sldId id="360" r:id="rId32"/>
    <p:sldId id="338" r:id="rId33"/>
    <p:sldId id="280" r:id="rId34"/>
    <p:sldId id="339" r:id="rId35"/>
    <p:sldId id="307" r:id="rId36"/>
    <p:sldId id="261" r:id="rId37"/>
    <p:sldId id="345" r:id="rId38"/>
    <p:sldId id="344"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3400"/>
    <a:srgbClr val="F36A71"/>
    <a:srgbClr val="8FAADC"/>
    <a:srgbClr val="F299A9"/>
    <a:srgbClr val="EC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6DF"/>
          </a:solidFill>
        </a:fill>
      </a:tcStyle>
    </a:wholeTbl>
    <a:band2H>
      <a:tcTxStyle/>
      <a:tcStyle>
        <a:tcBdr/>
        <a:fill>
          <a:solidFill>
            <a:srgbClr val="E7ECEF"/>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D5CB"/>
          </a:solidFill>
        </a:fill>
      </a:tcStyle>
    </a:wholeTbl>
    <a:band2H>
      <a:tcTxStyle/>
      <a:tcStyle>
        <a:tcBdr/>
        <a:fill>
          <a:solidFill>
            <a:srgbClr val="FAEBE7"/>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CACA"/>
          </a:solidFill>
        </a:fill>
      </a:tcStyle>
    </a:wholeTbl>
    <a:band2H>
      <a:tcTxStyle/>
      <a:tcStyle>
        <a:tcBdr/>
        <a:fill>
          <a:solidFill>
            <a:srgbClr val="F4E6E6"/>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News Gothic MT"/>
          <a:ea typeface="News Gothic MT"/>
          <a:cs typeface="News Gothic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News Gothic MT"/>
          <a:ea typeface="News Gothic MT"/>
          <a:cs typeface="News Gothic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News Gothic MT"/>
          <a:ea typeface="News Gothic MT"/>
          <a:cs typeface="News Gothic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News Gothic MT"/>
          <a:ea typeface="News Gothic MT"/>
          <a:cs typeface="News Gothic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News Gothic MT"/>
          <a:ea typeface="News Gothic MT"/>
          <a:cs typeface="News Gothic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News Gothic MT"/>
          <a:ea typeface="News Gothic MT"/>
          <a:cs typeface="News Gothic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News Gothic MT"/>
          <a:ea typeface="News Gothic MT"/>
          <a:cs typeface="News Gothic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News Gothic MT"/>
          <a:ea typeface="News Gothic MT"/>
          <a:cs typeface="News Gothic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4"/>
    <p:restoredTop sz="95567"/>
  </p:normalViewPr>
  <p:slideViewPr>
    <p:cSldViewPr snapToGrid="0" snapToObjects="1">
      <p:cViewPr>
        <p:scale>
          <a:sx n="95" d="100"/>
          <a:sy n="95" d="100"/>
        </p:scale>
        <p:origin x="824" y="28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E2C056F-FD22-314D-9E4B-D994CEEE380D}" type="datetime1">
              <a:rPr lang="fr-FR" smtClean="0"/>
              <a:t>30/09/2019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12005015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9DE1D06E-4259-8E42-86EB-A704BF4B7FAE}" type="datetime1">
              <a:rPr lang="fr-FR" smtClean="0"/>
              <a:t>30/09/2019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55647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F0196D41-B474-E549-B3ED-0FC64EC485B8}" type="datetime1">
              <a:rPr lang="fr-FR" smtClean="0"/>
              <a:t>30/09/2019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297262662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A38431FD-9285-1A43-94B3-3726156AFED7}" type="datetime1">
              <a:rPr lang="fr-FR" smtClean="0"/>
              <a:t>30/09/2019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189770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E3557548-9990-F74F-A7E0-75470616291F}" type="datetime1">
              <a:rPr lang="fr-FR" smtClean="0"/>
              <a:t>30/09/2019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36581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1C8530A5-6454-C341-8E36-B1DCD9B7AD3E}" type="datetime1">
              <a:rPr lang="fr-FR" smtClean="0"/>
              <a:t>30/09/2019</a:t>
            </a:fld>
            <a:endParaRPr lang="fr-FR"/>
          </a:p>
        </p:txBody>
      </p:sp>
      <p:sp>
        <p:nvSpPr>
          <p:cNvPr id="6" name="Footer Placeholder 5"/>
          <p:cNvSpPr>
            <a:spLocks noGrp="1"/>
          </p:cNvSpPr>
          <p:nvPr>
            <p:ph type="ftr" sz="quarter" idx="11"/>
          </p:nvPr>
        </p:nvSpPr>
        <p:spPr/>
        <p:txBody>
          <a:bodyPr/>
          <a:lstStyle/>
          <a:p>
            <a:r>
              <a:rPr lang="fr-FR"/>
              <a:t>FCC Week 2018, 9
-
13 April 2018, Amsterdam, Netherlands</a:t>
            </a:r>
          </a:p>
        </p:txBody>
      </p:sp>
      <p:sp>
        <p:nvSpPr>
          <p:cNvPr id="7" name="Slide Number Placeholder 6"/>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368161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63D2FD5A-19F8-4046-BEF5-1DB6C66B5F05}" type="datetime1">
              <a:rPr lang="fr-FR" smtClean="0"/>
              <a:t>30/09/2019</a:t>
            </a:fld>
            <a:endParaRPr lang="fr-FR"/>
          </a:p>
        </p:txBody>
      </p:sp>
      <p:sp>
        <p:nvSpPr>
          <p:cNvPr id="8" name="Footer Placeholder 7"/>
          <p:cNvSpPr>
            <a:spLocks noGrp="1"/>
          </p:cNvSpPr>
          <p:nvPr>
            <p:ph type="ftr" sz="quarter" idx="11"/>
          </p:nvPr>
        </p:nvSpPr>
        <p:spPr/>
        <p:txBody>
          <a:bodyPr/>
          <a:lstStyle/>
          <a:p>
            <a:r>
              <a:rPr lang="fr-FR"/>
              <a:t>FCC Week 2018, 9
-
13 April 2018, Amsterdam, Netherlands</a:t>
            </a:r>
          </a:p>
        </p:txBody>
      </p:sp>
      <p:sp>
        <p:nvSpPr>
          <p:cNvPr id="9" name="Slide Number Placeholder 8"/>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96839131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554EC81-D3AF-FE4A-BC2F-ED09E73C364D}" type="datetime1">
              <a:rPr lang="fr-FR" smtClean="0"/>
              <a:t>30/09/2019</a:t>
            </a:fld>
            <a:endParaRPr lang="fr-FR"/>
          </a:p>
        </p:txBody>
      </p:sp>
      <p:sp>
        <p:nvSpPr>
          <p:cNvPr id="4" name="Footer Placeholder 3"/>
          <p:cNvSpPr>
            <a:spLocks noGrp="1"/>
          </p:cNvSpPr>
          <p:nvPr>
            <p:ph type="ftr" sz="quarter" idx="11"/>
          </p:nvPr>
        </p:nvSpPr>
        <p:spPr/>
        <p:txBody>
          <a:bodyPr/>
          <a:lstStyle/>
          <a:p>
            <a:r>
              <a:rPr lang="fr-FR"/>
              <a:t>FCC Week 2018, 9
-
13 April 2018, Amsterdam, Netherlands</a:t>
            </a:r>
          </a:p>
        </p:txBody>
      </p:sp>
      <p:sp>
        <p:nvSpPr>
          <p:cNvPr id="5" name="Slide Number Placeholder 4"/>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78572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A9376E-E012-A240-BED6-CA83C20FA7FF}" type="datetime1">
              <a:rPr lang="fr-FR" smtClean="0"/>
              <a:t>30/09/2019</a:t>
            </a:fld>
            <a:endParaRPr lang="fr-FR"/>
          </a:p>
        </p:txBody>
      </p:sp>
      <p:sp>
        <p:nvSpPr>
          <p:cNvPr id="3" name="Footer Placeholder 2"/>
          <p:cNvSpPr>
            <a:spLocks noGrp="1"/>
          </p:cNvSpPr>
          <p:nvPr>
            <p:ph type="ftr" sz="quarter" idx="11"/>
          </p:nvPr>
        </p:nvSpPr>
        <p:spPr/>
        <p:txBody>
          <a:bodyPr/>
          <a:lstStyle/>
          <a:p>
            <a:r>
              <a:rPr lang="fr-FR"/>
              <a:t>FCC Week 2018, 9
-
13 April 2018, Amsterdam, Netherlands</a:t>
            </a:r>
          </a:p>
        </p:txBody>
      </p:sp>
      <p:sp>
        <p:nvSpPr>
          <p:cNvPr id="4" name="Slide Number Placeholder 3"/>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64048950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A31D9191-6705-554A-8089-AFF97DDE2DC1}" type="datetime1">
              <a:rPr lang="fr-FR" smtClean="0"/>
              <a:t>30/09/2019</a:t>
            </a:fld>
            <a:endParaRPr lang="fr-FR"/>
          </a:p>
        </p:txBody>
      </p:sp>
      <p:sp>
        <p:nvSpPr>
          <p:cNvPr id="6" name="Footer Placeholder 5"/>
          <p:cNvSpPr>
            <a:spLocks noGrp="1"/>
          </p:cNvSpPr>
          <p:nvPr>
            <p:ph type="ftr" sz="quarter" idx="11"/>
          </p:nvPr>
        </p:nvSpPr>
        <p:spPr/>
        <p:txBody>
          <a:bodyPr/>
          <a:lstStyle/>
          <a:p>
            <a:r>
              <a:rPr lang="fr-FR"/>
              <a:t>FCC Week 2018, 9
-
13 April 2018, Amsterdam, Netherlands</a:t>
            </a:r>
          </a:p>
        </p:txBody>
      </p:sp>
      <p:sp>
        <p:nvSpPr>
          <p:cNvPr id="7" name="Slide Number Placeholder 6"/>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208331771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CA1CBC6-BDA9-AE4B-A127-7F24E0728DF1}" type="datetime1">
              <a:rPr lang="fr-FR" smtClean="0"/>
              <a:t>30/09/2019</a:t>
            </a:fld>
            <a:endParaRPr lang="fr-FR"/>
          </a:p>
        </p:txBody>
      </p:sp>
      <p:sp>
        <p:nvSpPr>
          <p:cNvPr id="6" name="Footer Placeholder 5"/>
          <p:cNvSpPr>
            <a:spLocks noGrp="1"/>
          </p:cNvSpPr>
          <p:nvPr>
            <p:ph type="ftr" sz="quarter" idx="11"/>
          </p:nvPr>
        </p:nvSpPr>
        <p:spPr/>
        <p:txBody>
          <a:bodyPr/>
          <a:lstStyle/>
          <a:p>
            <a:r>
              <a:rPr lang="en-US"/>
              <a:t>FCC Week 2018, 9
-
13 April 2018, Amsterdam, Netherlands</a:t>
            </a:r>
          </a:p>
        </p:txBody>
      </p:sp>
      <p:sp>
        <p:nvSpPr>
          <p:cNvPr id="7" name="Slide Number Placeholder 6"/>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925469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AE947-BD51-A64B-96ED-2F6655279B4F}" type="datetime1">
              <a:rPr lang="fr-FR" smtClean="0"/>
              <a:t>30/09/2019</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FCC Week 2018, 9
-
13 April 2018, Amsterdam, Netherlands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uk-UA" smtClean="0"/>
              <a:t>‹N°›</a:t>
            </a:fld>
            <a:endParaRPr lang="uk-UA"/>
          </a:p>
        </p:txBody>
      </p:sp>
    </p:spTree>
    <p:extLst>
      <p:ext uri="{BB962C8B-B14F-4D97-AF65-F5344CB8AC3E}">
        <p14:creationId xmlns:p14="http://schemas.microsoft.com/office/powerpoint/2010/main" val="966808753"/>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2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2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image" Target="../media/image58.tiff"/><Relationship Id="rId7" Type="http://schemas.openxmlformats.org/officeDocument/2006/relationships/image" Target="../media/image62.tiff"/><Relationship Id="rId2" Type="http://schemas.openxmlformats.org/officeDocument/2006/relationships/image" Target="../media/image57.tiff"/><Relationship Id="rId1" Type="http://schemas.openxmlformats.org/officeDocument/2006/relationships/slideLayout" Target="../slideLayouts/slideLayout2.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 Id="rId9" Type="http://schemas.openxmlformats.org/officeDocument/2006/relationships/image" Target="../media/image8.tiff"/></Relationships>
</file>

<file path=ppt/slides/_rels/slide2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69.png"/><Relationship Id="rId2"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3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75.tiff"/></Relationships>
</file>

<file path=ppt/slides/_rels/slide35.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8.tiff"/><Relationship Id="rId1" Type="http://schemas.openxmlformats.org/officeDocument/2006/relationships/slideLayout" Target="../slideLayouts/slideLayout1.xml"/><Relationship Id="rId6" Type="http://schemas.openxmlformats.org/officeDocument/2006/relationships/image" Target="../media/image80.tiff"/><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84.tiff"/><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arxiv.org/abs/arXiv:1206.2913"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06EE4A6-6BF8-5942-9757-9D62E1A4CA25}"/>
              </a:ext>
            </a:extLst>
          </p:cNvPr>
          <p:cNvPicPr>
            <a:picLocks/>
          </p:cNvPicPr>
          <p:nvPr/>
        </p:nvPicPr>
        <p:blipFill>
          <a:blip r:embed="rId2">
            <a:alphaModFix/>
          </a:blip>
          <a:stretch>
            <a:fillRect/>
          </a:stretch>
        </p:blipFill>
        <p:spPr>
          <a:xfrm>
            <a:off x="-3106" y="8131"/>
            <a:ext cx="12204000" cy="1696000"/>
          </a:xfrm>
          <a:prstGeom prst="rect">
            <a:avLst/>
          </a:prstGeom>
        </p:spPr>
      </p:pic>
      <p:sp>
        <p:nvSpPr>
          <p:cNvPr id="124" name="Sous-titre 2"/>
          <p:cNvSpPr txBox="1">
            <a:spLocks noGrp="1"/>
          </p:cNvSpPr>
          <p:nvPr>
            <p:ph type="subTitle" idx="1"/>
          </p:nvPr>
        </p:nvSpPr>
        <p:spPr>
          <a:xfrm>
            <a:off x="307701" y="4242976"/>
            <a:ext cx="6886475" cy="643864"/>
          </a:xfrm>
          <a:prstGeom prst="rect">
            <a:avLst/>
          </a:prstGeom>
        </p:spPr>
        <p:txBody>
          <a:bodyPr>
            <a:noAutofit/>
          </a:bodyPr>
          <a:lstStyle/>
          <a:p>
            <a:pPr algn="l">
              <a:lnSpc>
                <a:spcPct val="150000"/>
              </a:lnSpc>
              <a:defRPr b="1">
                <a:solidFill>
                  <a:srgbClr val="595959"/>
                </a:solidFill>
                <a:latin typeface="Arial"/>
                <a:ea typeface="Arial"/>
                <a:cs typeface="Arial"/>
                <a:sym typeface="Arial"/>
              </a:defRPr>
            </a:pPr>
            <a:r>
              <a:rPr lang="en-GB" sz="2200" dirty="0">
                <a:solidFill>
                  <a:schemeClr val="accent1">
                    <a:lumMod val="75000"/>
                  </a:schemeClr>
                </a:solidFill>
              </a:rPr>
              <a:t>Walid </a:t>
            </a:r>
            <a:r>
              <a:rPr lang="en-GB" sz="2200" dirty="0" err="1">
                <a:solidFill>
                  <a:schemeClr val="accent1">
                    <a:lumMod val="75000"/>
                  </a:schemeClr>
                </a:solidFill>
              </a:rPr>
              <a:t>Kaabi</a:t>
            </a:r>
            <a:r>
              <a:rPr lang="en-GB" sz="2200" dirty="0">
                <a:solidFill>
                  <a:schemeClr val="accent1">
                    <a:lumMod val="75000"/>
                  </a:schemeClr>
                </a:solidFill>
              </a:rPr>
              <a:t>-LAL/CNRS</a:t>
            </a:r>
          </a:p>
        </p:txBody>
      </p:sp>
      <p:pic>
        <p:nvPicPr>
          <p:cNvPr id="6" name="image16.png">
            <a:extLst>
              <a:ext uri="{FF2B5EF4-FFF2-40B4-BE49-F238E27FC236}">
                <a16:creationId xmlns:a16="http://schemas.microsoft.com/office/drawing/2014/main" id="{356D0F6A-E5FE-6B43-A265-F467A5778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4184" y="4596635"/>
            <a:ext cx="1857304" cy="485758"/>
          </a:xfrm>
          <a:prstGeom prst="rect">
            <a:avLst/>
          </a:prstGeom>
          <a:ln w="12700">
            <a:miter lim="400000"/>
          </a:ln>
        </p:spPr>
      </p:pic>
      <p:pic>
        <p:nvPicPr>
          <p:cNvPr id="7" name="image19.png">
            <a:extLst>
              <a:ext uri="{FF2B5EF4-FFF2-40B4-BE49-F238E27FC236}">
                <a16:creationId xmlns:a16="http://schemas.microsoft.com/office/drawing/2014/main" id="{94890A34-0AF5-9149-9CD6-8228DD79B2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5288" y="4637579"/>
            <a:ext cx="1812244" cy="431166"/>
          </a:xfrm>
          <a:prstGeom prst="rect">
            <a:avLst/>
          </a:prstGeom>
          <a:ln w="12700">
            <a:miter lim="400000"/>
          </a:ln>
        </p:spPr>
      </p:pic>
      <p:pic>
        <p:nvPicPr>
          <p:cNvPr id="7170" name="Picture 2" descr="Fichier:Logo CERN.jpg">
            <a:extLst>
              <a:ext uri="{FF2B5EF4-FFF2-40B4-BE49-F238E27FC236}">
                <a16:creationId xmlns:a16="http://schemas.microsoft.com/office/drawing/2014/main" id="{7374EBEC-A911-AD42-A501-38C51E19CA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85166" y="3463710"/>
            <a:ext cx="795339" cy="79405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ésultat de recherche d'images pour &quot;Liverpool university logo&quot;">
            <a:extLst>
              <a:ext uri="{FF2B5EF4-FFF2-40B4-BE49-F238E27FC236}">
                <a16:creationId xmlns:a16="http://schemas.microsoft.com/office/drawing/2014/main" id="{6851C6BB-D12E-B043-8EF6-7232BC17D5A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69781" y="5318018"/>
            <a:ext cx="1828055" cy="74677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ésultat de recherche d'images pour &quot;Budker institute novosibirsk logo&quot;">
            <a:extLst>
              <a:ext uri="{FF2B5EF4-FFF2-40B4-BE49-F238E27FC236}">
                <a16:creationId xmlns:a16="http://schemas.microsoft.com/office/drawing/2014/main" id="{B0D796A5-9539-F34D-97C4-AA8FECF677D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82924" y="5316008"/>
            <a:ext cx="1408365" cy="70418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ésultat de recherche d'images pour &quot;logo in2p3&quot;">
            <a:extLst>
              <a:ext uri="{FF2B5EF4-FFF2-40B4-BE49-F238E27FC236}">
                <a16:creationId xmlns:a16="http://schemas.microsoft.com/office/drawing/2014/main" id="{DE898FA4-CF11-974B-AFAB-DD120604281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43452" y="3497254"/>
            <a:ext cx="1356944" cy="75385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73FAE6C8-8AD7-1D47-82D8-6599D6F1573D}"/>
              </a:ext>
            </a:extLst>
          </p:cNvPr>
          <p:cNvPicPr>
            <a:picLocks noChangeAspect="1"/>
          </p:cNvPicPr>
          <p:nvPr/>
        </p:nvPicPr>
        <p:blipFill>
          <a:blip r:embed="rId9"/>
          <a:stretch>
            <a:fillRect/>
          </a:stretch>
        </p:blipFill>
        <p:spPr>
          <a:xfrm>
            <a:off x="440357" y="5389201"/>
            <a:ext cx="1688697" cy="1020076"/>
          </a:xfrm>
          <a:prstGeom prst="rect">
            <a:avLst/>
          </a:prstGeom>
        </p:spPr>
      </p:pic>
      <p:sp>
        <p:nvSpPr>
          <p:cNvPr id="123" name="Titre 1"/>
          <p:cNvSpPr txBox="1">
            <a:spLocks noGrp="1"/>
          </p:cNvSpPr>
          <p:nvPr>
            <p:ph type="ctrTitle"/>
          </p:nvPr>
        </p:nvSpPr>
        <p:spPr>
          <a:xfrm>
            <a:off x="262736" y="2843172"/>
            <a:ext cx="7947399" cy="1146213"/>
          </a:xfrm>
          <a:prstGeom prst="rect">
            <a:avLst/>
          </a:prstGeom>
        </p:spPr>
        <p:txBody>
          <a:bodyPr>
            <a:noAutofit/>
          </a:bodyPr>
          <a:lstStyle/>
          <a:p>
            <a:pPr algn="l">
              <a:lnSpc>
                <a:spcPct val="120000"/>
              </a:lnSpc>
              <a:defRPr sz="3600" b="1">
                <a:latin typeface="Arial"/>
                <a:ea typeface="Arial"/>
                <a:cs typeface="Arial"/>
                <a:sym typeface="Arial"/>
              </a:defRPr>
            </a:pPr>
            <a:r>
              <a:rPr lang="en-GB" sz="2600" dirty="0">
                <a:ln w="0"/>
                <a:solidFill>
                  <a:schemeClr val="tx1">
                    <a:lumMod val="65000"/>
                    <a:lumOff val="35000"/>
                  </a:schemeClr>
                </a:solidFill>
                <a:effectLst>
                  <a:outerShdw blurRad="38100" dist="25400" dir="5400000" algn="ctr" rotWithShape="0">
                    <a:srgbClr val="6E747A">
                      <a:alpha val="43000"/>
                    </a:srgbClr>
                  </a:outerShdw>
                </a:effectLst>
              </a:rPr>
              <a:t>PERLE : </a:t>
            </a:r>
            <a:br>
              <a:rPr lang="en-GB" sz="2600" dirty="0">
                <a:ln w="0"/>
                <a:solidFill>
                  <a:schemeClr val="tx1">
                    <a:lumMod val="65000"/>
                    <a:lumOff val="35000"/>
                  </a:schemeClr>
                </a:solidFill>
                <a:effectLst>
                  <a:outerShdw blurRad="38100" dist="25400" dir="5400000" algn="ctr" rotWithShape="0">
                    <a:srgbClr val="6E747A">
                      <a:alpha val="43000"/>
                    </a:srgbClr>
                  </a:outerShdw>
                </a:effectLst>
              </a:rPr>
            </a:br>
            <a:r>
              <a:rPr lang="en-GB" sz="2600" dirty="0">
                <a:ln w="0"/>
                <a:solidFill>
                  <a:schemeClr val="tx1">
                    <a:lumMod val="65000"/>
                    <a:lumOff val="35000"/>
                  </a:schemeClr>
                </a:solidFill>
                <a:effectLst>
                  <a:outerShdw blurRad="38100" dist="25400" dir="5400000" algn="ctr" rotWithShape="0">
                    <a:srgbClr val="6E747A">
                      <a:alpha val="43000"/>
                    </a:srgbClr>
                  </a:outerShdw>
                </a:effectLst>
              </a:rPr>
              <a:t>A High Power Energy Recovery Facility at Orsay</a:t>
            </a:r>
          </a:p>
        </p:txBody>
      </p:sp>
      <p:sp>
        <p:nvSpPr>
          <p:cNvPr id="4" name="ZoneTexte 3">
            <a:extLst>
              <a:ext uri="{FF2B5EF4-FFF2-40B4-BE49-F238E27FC236}">
                <a16:creationId xmlns:a16="http://schemas.microsoft.com/office/drawing/2014/main" id="{08FD7789-8F95-7942-8074-1353E52050A8}"/>
              </a:ext>
            </a:extLst>
          </p:cNvPr>
          <p:cNvSpPr txBox="1"/>
          <p:nvPr/>
        </p:nvSpPr>
        <p:spPr>
          <a:xfrm>
            <a:off x="262736" y="134471"/>
            <a:ext cx="9056076" cy="1569660"/>
          </a:xfrm>
          <a:prstGeom prst="rect">
            <a:avLst/>
          </a:prstGeom>
          <a:noFill/>
        </p:spPr>
        <p:txBody>
          <a:bodyPr wrap="square" rtlCol="0">
            <a:spAutoFit/>
          </a:bodyPr>
          <a:lstStyle/>
          <a:p>
            <a:pPr>
              <a:lnSpc>
                <a:spcPct val="150000"/>
              </a:lnSpc>
              <a:defRPr b="1">
                <a:solidFill>
                  <a:srgbClr val="595959"/>
                </a:solidFill>
                <a:latin typeface="Arial"/>
                <a:ea typeface="Arial"/>
                <a:cs typeface="Arial"/>
                <a:sym typeface="Arial"/>
              </a:defRPr>
            </a:pPr>
            <a:r>
              <a:rPr lang="en-GB" sz="3200" dirty="0">
                <a:solidFill>
                  <a:schemeClr val="bg1"/>
                </a:solidFill>
              </a:rPr>
              <a:t>Les </a:t>
            </a:r>
            <a:r>
              <a:rPr lang="en-GB" sz="3200" dirty="0" err="1">
                <a:solidFill>
                  <a:schemeClr val="bg1"/>
                </a:solidFill>
              </a:rPr>
              <a:t>Journées</a:t>
            </a:r>
            <a:r>
              <a:rPr lang="en-GB" sz="3200" dirty="0">
                <a:solidFill>
                  <a:schemeClr val="bg1"/>
                </a:solidFill>
              </a:rPr>
              <a:t> </a:t>
            </a:r>
            <a:r>
              <a:rPr lang="en-GB" sz="3200" dirty="0" err="1">
                <a:solidFill>
                  <a:schemeClr val="bg1"/>
                </a:solidFill>
              </a:rPr>
              <a:t>Accélérateurs</a:t>
            </a:r>
            <a:r>
              <a:rPr lang="en-GB" sz="3200" dirty="0">
                <a:solidFill>
                  <a:schemeClr val="bg1"/>
                </a:solidFill>
              </a:rPr>
              <a:t> de la SFP</a:t>
            </a:r>
          </a:p>
          <a:p>
            <a:pPr>
              <a:lnSpc>
                <a:spcPct val="150000"/>
              </a:lnSpc>
              <a:defRPr b="1">
                <a:solidFill>
                  <a:srgbClr val="595959"/>
                </a:solidFill>
                <a:latin typeface="Arial"/>
                <a:ea typeface="Arial"/>
                <a:cs typeface="Arial"/>
                <a:sym typeface="Arial"/>
              </a:defRPr>
            </a:pPr>
            <a:r>
              <a:rPr lang="en-GB" sz="2000" dirty="0" err="1">
                <a:solidFill>
                  <a:schemeClr val="bg1"/>
                </a:solidFill>
              </a:rPr>
              <a:t>Roscoff</a:t>
            </a:r>
            <a:r>
              <a:rPr lang="en-GB" sz="2000" dirty="0">
                <a:solidFill>
                  <a:schemeClr val="bg1"/>
                </a:solidFill>
              </a:rPr>
              <a:t>, 2-4 </a:t>
            </a:r>
            <a:r>
              <a:rPr lang="en-GB" sz="2000" dirty="0" err="1">
                <a:solidFill>
                  <a:schemeClr val="bg1"/>
                </a:solidFill>
              </a:rPr>
              <a:t>octobre</a:t>
            </a:r>
            <a:r>
              <a:rPr lang="en-GB" sz="2000" dirty="0">
                <a:solidFill>
                  <a:schemeClr val="bg1"/>
                </a:solidFill>
              </a:rPr>
              <a:t> 2019</a:t>
            </a:r>
          </a:p>
          <a:p>
            <a:endParaRPr lang="fr-FR" dirty="0">
              <a:solidFill>
                <a:schemeClr val="bg1"/>
              </a:solidFill>
            </a:endParaRPr>
          </a:p>
        </p:txBody>
      </p:sp>
      <p:pic>
        <p:nvPicPr>
          <p:cNvPr id="5" name="Image 4">
            <a:extLst>
              <a:ext uri="{FF2B5EF4-FFF2-40B4-BE49-F238E27FC236}">
                <a16:creationId xmlns:a16="http://schemas.microsoft.com/office/drawing/2014/main" id="{5BA52BF5-23EA-E141-BE1B-F9B705A9DF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77779" y="14589"/>
            <a:ext cx="2923640" cy="1689541"/>
          </a:xfrm>
          <a:prstGeom prst="rect">
            <a:avLst/>
          </a:prstGeom>
        </p:spPr>
      </p:pic>
    </p:spTree>
    <p:extLst>
      <p:ext uri="{BB962C8B-B14F-4D97-AF65-F5344CB8AC3E}">
        <p14:creationId xmlns:p14="http://schemas.microsoft.com/office/powerpoint/2010/main" val="330580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ZoneTexte 92"/>
          <p:cNvSpPr txBox="1"/>
          <p:nvPr/>
        </p:nvSpPr>
        <p:spPr>
          <a:xfrm>
            <a:off x="289664" y="264160"/>
            <a:ext cx="6978799" cy="43088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Motivations to study, then host an ERL at Orsay:</a:t>
            </a:r>
            <a:endParaRPr sz="2200" dirty="0">
              <a:solidFill>
                <a:schemeClr val="accent1">
                  <a:lumMod val="75000"/>
                </a:schemeClr>
              </a:solidFill>
              <a:latin typeface="Arial" charset="0"/>
              <a:ea typeface="Arial" charset="0"/>
              <a:cs typeface="Arial" charset="0"/>
            </a:endParaRPr>
          </a:p>
        </p:txBody>
      </p:sp>
      <p:sp>
        <p:nvSpPr>
          <p:cNvPr id="11" name="ZoneTexte 10">
            <a:extLst>
              <a:ext uri="{FF2B5EF4-FFF2-40B4-BE49-F238E27FC236}">
                <a16:creationId xmlns:a16="http://schemas.microsoft.com/office/drawing/2014/main" id="{4BAEB51C-F53A-C94B-8333-6545BD2965F4}"/>
              </a:ext>
            </a:extLst>
          </p:cNvPr>
          <p:cNvSpPr txBox="1"/>
          <p:nvPr/>
        </p:nvSpPr>
        <p:spPr>
          <a:xfrm>
            <a:off x="356053" y="1335811"/>
            <a:ext cx="11176306" cy="4842288"/>
          </a:xfrm>
          <a:prstGeom prst="rect">
            <a:avLst/>
          </a:prstGeom>
          <a:noFill/>
        </p:spPr>
        <p:txBody>
          <a:bodyPr wrap="square" rtlCol="0">
            <a:spAutoFit/>
          </a:bodyPr>
          <a:lstStyle/>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The opportunity to work within an international collaboration with expert in ERL design and operation.</a:t>
            </a:r>
          </a:p>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Technical challenges imposed by the machine design: </a:t>
            </a:r>
          </a:p>
          <a:p>
            <a:pPr marL="742950" lvl="1" indent="-285750" algn="just">
              <a:lnSpc>
                <a:spcPct val="120000"/>
              </a:lnSpc>
              <a:buFont typeface="Wingdings" charset="2"/>
              <a:buChar char="Ø"/>
            </a:pPr>
            <a:r>
              <a:rPr lang="en-GB" sz="1600" dirty="0">
                <a:latin typeface="Arial" panose="020B0604020202020204" pitchFamily="34" charset="0"/>
                <a:cs typeface="Arial" panose="020B0604020202020204" pitchFamily="34" charset="0"/>
              </a:rPr>
              <a:t>Multi-pass energy recovery, </a:t>
            </a:r>
          </a:p>
          <a:p>
            <a:pPr marL="742950" lvl="1" indent="-285750" algn="just">
              <a:lnSpc>
                <a:spcPct val="120000"/>
              </a:lnSpc>
              <a:buFont typeface="Wingdings" charset="2"/>
              <a:buChar char="Ø"/>
            </a:pPr>
            <a:r>
              <a:rPr lang="en-GB" sz="1600" dirty="0">
                <a:latin typeface="Arial" panose="020B0604020202020204" pitchFamily="34" charset="0"/>
                <a:cs typeface="Arial" panose="020B0604020202020204" pitchFamily="34" charset="0"/>
              </a:rPr>
              <a:t>High power operation, </a:t>
            </a:r>
          </a:p>
          <a:p>
            <a:pPr marL="742950" lvl="1" indent="-285750" algn="just">
              <a:lnSpc>
                <a:spcPct val="120000"/>
              </a:lnSpc>
              <a:buFont typeface="Wingdings" charset="2"/>
              <a:buChar char="Ø"/>
            </a:pPr>
            <a:r>
              <a:rPr lang="en-GB" sz="1600" dirty="0">
                <a:latin typeface="Arial" panose="020B0604020202020204" pitchFamily="34" charset="0"/>
                <a:cs typeface="Arial" panose="020B0604020202020204" pitchFamily="34" charset="0"/>
              </a:rPr>
              <a:t>SR cavities test with beam, </a:t>
            </a:r>
          </a:p>
          <a:p>
            <a:pPr marL="742950" lvl="1" indent="-285750" algn="just">
              <a:lnSpc>
                <a:spcPct val="120000"/>
              </a:lnSpc>
              <a:buFont typeface="Wingdings" charset="2"/>
              <a:buChar char="Ø"/>
            </a:pPr>
            <a:r>
              <a:rPr lang="en-GB" sz="1600" dirty="0">
                <a:latin typeface="Arial" panose="020B0604020202020204" pitchFamily="34" charset="0"/>
                <a:cs typeface="Arial" panose="020B0604020202020204" pitchFamily="34" charset="0"/>
              </a:rPr>
              <a:t>beam stability (intensity, position and size) in acceleration and deceleration phases, </a:t>
            </a:r>
          </a:p>
          <a:p>
            <a:pPr marL="742950" lvl="1" indent="-285750" algn="just">
              <a:lnSpc>
                <a:spcPct val="120000"/>
              </a:lnSpc>
              <a:buFont typeface="Wingdings" charset="2"/>
              <a:buChar char="Ø"/>
            </a:pPr>
            <a:r>
              <a:rPr lang="en-GB" sz="1600" dirty="0">
                <a:latin typeface="Arial" panose="020B0604020202020204" pitchFamily="34" charset="0"/>
                <a:cs typeface="Arial" panose="020B0604020202020204" pitchFamily="34" charset="0"/>
              </a:rPr>
              <a:t>Injector versatility.</a:t>
            </a:r>
          </a:p>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To prepare technology for the future machine.</a:t>
            </a:r>
          </a:p>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Compact but powerful machine that could allow many applications for accelerator science (Beam diagnostics development, injector studies, test facility for cryomodules), and also for</a:t>
            </a:r>
            <a:r>
              <a:rPr lang="en-GB" dirty="0">
                <a:solidFill>
                  <a:schemeClr val="tx1"/>
                </a:solidFill>
                <a:latin typeface="Arial" panose="020B0604020202020204" pitchFamily="34" charset="0"/>
                <a:cs typeface="Arial" panose="020B0604020202020204" pitchFamily="34" charset="0"/>
              </a:rPr>
              <a:t> Particle Physics (elastic electron-proton scattering with polarised beam), Nuclear Physics (exploration of proton densities in exotic nuclei by electron scattering) and Photo-Nuclear Physics (production of gamma ray between 0.2 and 5 MeV allowing wide application in photonuclear physics).   </a:t>
            </a:r>
          </a:p>
        </p:txBody>
      </p:sp>
      <p:sp>
        <p:nvSpPr>
          <p:cNvPr id="12" name="ZoneTexte 11">
            <a:extLst>
              <a:ext uri="{FF2B5EF4-FFF2-40B4-BE49-F238E27FC236}">
                <a16:creationId xmlns:a16="http://schemas.microsoft.com/office/drawing/2014/main" id="{4B39728B-1A6E-1D45-B621-FE232E1B4E11}"/>
              </a:ext>
            </a:extLst>
          </p:cNvPr>
          <p:cNvSpPr txBox="1"/>
          <p:nvPr/>
        </p:nvSpPr>
        <p:spPr>
          <a:xfrm>
            <a:off x="356052" y="909091"/>
            <a:ext cx="2905760" cy="369332"/>
          </a:xfrm>
          <a:prstGeom prst="rect">
            <a:avLst/>
          </a:prstGeom>
          <a:noFill/>
        </p:spPr>
        <p:txBody>
          <a:bodyPr wrap="square" rtlCol="0">
            <a:spAutoFit/>
          </a:bodyPr>
          <a:lstStyle/>
          <a:p>
            <a:pPr>
              <a:buNone/>
            </a:pPr>
            <a:r>
              <a:rPr lang="en-GB" b="1" dirty="0">
                <a:solidFill>
                  <a:srgbClr val="0070C0"/>
                </a:solidFill>
                <a:latin typeface="Arial" panose="020B0604020202020204" pitchFamily="34" charset="0"/>
                <a:cs typeface="Arial" panose="020B0604020202020204" pitchFamily="34" charset="0"/>
              </a:rPr>
              <a:t>Why PERLE:</a:t>
            </a:r>
          </a:p>
        </p:txBody>
      </p:sp>
      <p:pic>
        <p:nvPicPr>
          <p:cNvPr id="9" name="Image 8">
            <a:extLst>
              <a:ext uri="{FF2B5EF4-FFF2-40B4-BE49-F238E27FC236}">
                <a16:creationId xmlns:a16="http://schemas.microsoft.com/office/drawing/2014/main" id="{C075A6A9-DEC0-0542-9596-6605F6826149}"/>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0" name="Connecteur droit 9">
            <a:extLst>
              <a:ext uri="{FF2B5EF4-FFF2-40B4-BE49-F238E27FC236}">
                <a16:creationId xmlns:a16="http://schemas.microsoft.com/office/drawing/2014/main" id="{D8B1BCE6-563E-6843-9B9F-6D2022666B27}"/>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4" name="Espace réservé du numéro de diapositive 4">
            <a:extLst>
              <a:ext uri="{FF2B5EF4-FFF2-40B4-BE49-F238E27FC236}">
                <a16:creationId xmlns:a16="http://schemas.microsoft.com/office/drawing/2014/main" id="{0B2A4728-D411-5B41-9284-25CDE76C8D42}"/>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10</a:t>
            </a:fld>
            <a:endParaRPr b="1" dirty="0">
              <a:solidFill>
                <a:schemeClr val="bg2">
                  <a:lumMod val="50000"/>
                </a:schemeClr>
              </a:solidFill>
              <a:latin typeface="+mn-lt"/>
            </a:endParaRPr>
          </a:p>
        </p:txBody>
      </p:sp>
      <p:sp>
        <p:nvSpPr>
          <p:cNvPr id="16" name="Espace réservé du pied de page 2">
            <a:extLst>
              <a:ext uri="{FF2B5EF4-FFF2-40B4-BE49-F238E27FC236}">
                <a16:creationId xmlns:a16="http://schemas.microsoft.com/office/drawing/2014/main" id="{4F7D7252-7D51-2540-BB6D-06F1C26E4502}"/>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793034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A9D722EB-669C-E44D-9796-6B86029057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sp>
        <p:nvSpPr>
          <p:cNvPr id="172" name="ZoneTexte 92"/>
          <p:cNvSpPr txBox="1"/>
          <p:nvPr/>
        </p:nvSpPr>
        <p:spPr>
          <a:xfrm>
            <a:off x="240574" y="264160"/>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a:t>
            </a:r>
            <a:r>
              <a:rPr lang="en-US" sz="2200" dirty="0">
                <a:solidFill>
                  <a:schemeClr val="accent1">
                    <a:lumMod val="75000"/>
                  </a:schemeClr>
                </a:solidFill>
                <a:latin typeface="Arial" charset="0"/>
                <a:ea typeface="Arial" charset="0"/>
                <a:cs typeface="Arial" charset="0"/>
              </a:rPr>
              <a:t> transport optics:</a:t>
            </a:r>
            <a:endParaRPr sz="2200" dirty="0">
              <a:solidFill>
                <a:schemeClr val="accent1">
                  <a:lumMod val="75000"/>
                </a:schemeClr>
              </a:solidFill>
              <a:latin typeface="Arial" charset="0"/>
              <a:ea typeface="Arial" charset="0"/>
              <a:cs typeface="Arial" charset="0"/>
            </a:endParaRPr>
          </a:p>
        </p:txBody>
      </p:sp>
      <p:pic>
        <p:nvPicPr>
          <p:cNvPr id="29" name="Picture 6" descr="cgggbgbd.png">
            <a:extLst>
              <a:ext uri="{FF2B5EF4-FFF2-40B4-BE49-F238E27FC236}">
                <a16:creationId xmlns:a16="http://schemas.microsoft.com/office/drawing/2014/main" id="{BED4EBD5-733E-6842-AF1F-4B783DD6A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0168" y="4378128"/>
            <a:ext cx="8071841" cy="1947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0AA2E174-C87D-D446-BD9D-945C28F53812}"/>
              </a:ext>
            </a:extLst>
          </p:cNvPr>
          <p:cNvSpPr/>
          <p:nvPr/>
        </p:nvSpPr>
        <p:spPr>
          <a:xfrm>
            <a:off x="1977529" y="4122522"/>
            <a:ext cx="8652386" cy="26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17FD2738-037C-CF4E-AFC1-9843A4CC30DE}"/>
              </a:ext>
            </a:extLst>
          </p:cNvPr>
          <p:cNvSpPr/>
          <p:nvPr/>
        </p:nvSpPr>
        <p:spPr>
          <a:xfrm>
            <a:off x="1795641" y="1810480"/>
            <a:ext cx="8652386" cy="26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11">
            <a:extLst>
              <a:ext uri="{FF2B5EF4-FFF2-40B4-BE49-F238E27FC236}">
                <a16:creationId xmlns:a16="http://schemas.microsoft.com/office/drawing/2014/main" id="{30CFAE02-EFAA-524D-89E3-ACF3409527BC}"/>
              </a:ext>
            </a:extLst>
          </p:cNvPr>
          <p:cNvSpPr/>
          <p:nvPr/>
        </p:nvSpPr>
        <p:spPr>
          <a:xfrm>
            <a:off x="3418389" y="5360818"/>
            <a:ext cx="1688532" cy="772217"/>
          </a:xfrm>
          <a:prstGeom prst="ellipse">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39" name="Oval 11">
            <a:extLst>
              <a:ext uri="{FF2B5EF4-FFF2-40B4-BE49-F238E27FC236}">
                <a16:creationId xmlns:a16="http://schemas.microsoft.com/office/drawing/2014/main" id="{AD804908-5C23-CB4B-A0D0-E3BCCB6C6631}"/>
              </a:ext>
            </a:extLst>
          </p:cNvPr>
          <p:cNvSpPr/>
          <p:nvPr/>
        </p:nvSpPr>
        <p:spPr>
          <a:xfrm>
            <a:off x="7293626" y="4235586"/>
            <a:ext cx="1282327" cy="918470"/>
          </a:xfrm>
          <a:prstGeom prst="ellipse">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40" name="Oval 12">
            <a:extLst>
              <a:ext uri="{FF2B5EF4-FFF2-40B4-BE49-F238E27FC236}">
                <a16:creationId xmlns:a16="http://schemas.microsoft.com/office/drawing/2014/main" id="{61FA11D7-AD3A-2D45-9AA7-CB9AADF3573E}"/>
              </a:ext>
            </a:extLst>
          </p:cNvPr>
          <p:cNvSpPr/>
          <p:nvPr/>
        </p:nvSpPr>
        <p:spPr>
          <a:xfrm>
            <a:off x="7232937" y="5302745"/>
            <a:ext cx="1427156" cy="772217"/>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41" name="Oval 12">
            <a:extLst>
              <a:ext uri="{FF2B5EF4-FFF2-40B4-BE49-F238E27FC236}">
                <a16:creationId xmlns:a16="http://schemas.microsoft.com/office/drawing/2014/main" id="{5C010949-FB5C-864E-BCAC-51887DB64D78}"/>
              </a:ext>
            </a:extLst>
          </p:cNvPr>
          <p:cNvSpPr/>
          <p:nvPr/>
        </p:nvSpPr>
        <p:spPr>
          <a:xfrm>
            <a:off x="3464268" y="4401258"/>
            <a:ext cx="1500509" cy="772217"/>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42" name="Rectangle 41">
            <a:extLst>
              <a:ext uri="{FF2B5EF4-FFF2-40B4-BE49-F238E27FC236}">
                <a16:creationId xmlns:a16="http://schemas.microsoft.com/office/drawing/2014/main" id="{E32C1F51-DDE3-2B4E-8E50-8327E1404832}"/>
              </a:ext>
            </a:extLst>
          </p:cNvPr>
          <p:cNvSpPr/>
          <p:nvPr/>
        </p:nvSpPr>
        <p:spPr>
          <a:xfrm>
            <a:off x="381000" y="1040395"/>
            <a:ext cx="11290299" cy="646331"/>
          </a:xfrm>
          <a:prstGeom prst="rect">
            <a:avLst/>
          </a:prstGeom>
        </p:spPr>
        <p:txBody>
          <a:bodyPr wrap="square">
            <a:spAutoFit/>
          </a:bodyPr>
          <a:lstStyle/>
          <a:p>
            <a:pPr algn="just"/>
            <a:r>
              <a:rPr lang="en-US" dirty="0">
                <a:latin typeface="Arial"/>
                <a:cs typeface="Arial"/>
              </a:rPr>
              <a:t>Appropriate recirculation optics are of fundamental concern in a multi-pass machine to preserve beam quality. The design comprises different regions:</a:t>
            </a:r>
          </a:p>
        </p:txBody>
      </p:sp>
      <p:grpSp>
        <p:nvGrpSpPr>
          <p:cNvPr id="10" name="Groupe 9">
            <a:extLst>
              <a:ext uri="{FF2B5EF4-FFF2-40B4-BE49-F238E27FC236}">
                <a16:creationId xmlns:a16="http://schemas.microsoft.com/office/drawing/2014/main" id="{6D05F11C-D64B-5446-B770-48F5B7E67F78}"/>
              </a:ext>
            </a:extLst>
          </p:cNvPr>
          <p:cNvGrpSpPr/>
          <p:nvPr/>
        </p:nvGrpSpPr>
        <p:grpSpPr>
          <a:xfrm>
            <a:off x="2036942" y="4045680"/>
            <a:ext cx="8399933" cy="2588458"/>
            <a:chOff x="271641" y="3677380"/>
            <a:chExt cx="8399933" cy="2588458"/>
          </a:xfrm>
        </p:grpSpPr>
        <p:grpSp>
          <p:nvGrpSpPr>
            <p:cNvPr id="8" name="Groupe 7">
              <a:extLst>
                <a:ext uri="{FF2B5EF4-FFF2-40B4-BE49-F238E27FC236}">
                  <a16:creationId xmlns:a16="http://schemas.microsoft.com/office/drawing/2014/main" id="{AABD7042-FAF8-7E4D-9C0B-408CC8CAFAA1}"/>
                </a:ext>
              </a:extLst>
            </p:cNvPr>
            <p:cNvGrpSpPr/>
            <p:nvPr/>
          </p:nvGrpSpPr>
          <p:grpSpPr>
            <a:xfrm>
              <a:off x="329991" y="3677380"/>
              <a:ext cx="8341583" cy="2588458"/>
              <a:chOff x="329991" y="3677380"/>
              <a:chExt cx="8341583" cy="2588458"/>
            </a:xfrm>
          </p:grpSpPr>
          <p:grpSp>
            <p:nvGrpSpPr>
              <p:cNvPr id="7" name="Groupe 6">
                <a:extLst>
                  <a:ext uri="{FF2B5EF4-FFF2-40B4-BE49-F238E27FC236}">
                    <a16:creationId xmlns:a16="http://schemas.microsoft.com/office/drawing/2014/main" id="{9F15EB7E-B8F5-094A-95D9-926D6C86C6B1}"/>
                  </a:ext>
                </a:extLst>
              </p:cNvPr>
              <p:cNvGrpSpPr/>
              <p:nvPr/>
            </p:nvGrpSpPr>
            <p:grpSpPr>
              <a:xfrm>
                <a:off x="7799308" y="3677380"/>
                <a:ext cx="872266" cy="2436058"/>
                <a:chOff x="7799308" y="3677380"/>
                <a:chExt cx="872266" cy="2436058"/>
              </a:xfrm>
            </p:grpSpPr>
            <p:sp>
              <p:nvSpPr>
                <p:cNvPr id="3" name="Rectangle à coins arrondis 2">
                  <a:extLst>
                    <a:ext uri="{FF2B5EF4-FFF2-40B4-BE49-F238E27FC236}">
                      <a16:creationId xmlns:a16="http://schemas.microsoft.com/office/drawing/2014/main" id="{52EEA73A-DC81-9B43-A97B-E703A897CB13}"/>
                    </a:ext>
                  </a:extLst>
                </p:cNvPr>
                <p:cNvSpPr/>
                <p:nvPr/>
              </p:nvSpPr>
              <p:spPr>
                <a:xfrm>
                  <a:off x="7799308" y="3933627"/>
                  <a:ext cx="756000" cy="1947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D60CCB-B7ED-0F4F-9694-1BB3085766B3}"/>
                    </a:ext>
                  </a:extLst>
                </p:cNvPr>
                <p:cNvSpPr/>
                <p:nvPr/>
              </p:nvSpPr>
              <p:spPr>
                <a:xfrm>
                  <a:off x="8422684" y="3677380"/>
                  <a:ext cx="248890" cy="2436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Rectangle 36">
                <a:extLst>
                  <a:ext uri="{FF2B5EF4-FFF2-40B4-BE49-F238E27FC236}">
                    <a16:creationId xmlns:a16="http://schemas.microsoft.com/office/drawing/2014/main" id="{8B827235-EF05-B648-8D6A-3CB0D66E3572}"/>
                  </a:ext>
                </a:extLst>
              </p:cNvPr>
              <p:cNvSpPr/>
              <p:nvPr/>
            </p:nvSpPr>
            <p:spPr>
              <a:xfrm>
                <a:off x="329991" y="3829780"/>
                <a:ext cx="248890" cy="2436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à coins arrondis 8">
              <a:extLst>
                <a:ext uri="{FF2B5EF4-FFF2-40B4-BE49-F238E27FC236}">
                  <a16:creationId xmlns:a16="http://schemas.microsoft.com/office/drawing/2014/main" id="{EA70F5CC-E39F-F542-B493-8AC1B9473FDF}"/>
                </a:ext>
              </a:extLst>
            </p:cNvPr>
            <p:cNvSpPr/>
            <p:nvPr/>
          </p:nvSpPr>
          <p:spPr>
            <a:xfrm>
              <a:off x="271641" y="5810646"/>
              <a:ext cx="8283667" cy="3789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4" name="Oval 15">
            <a:extLst>
              <a:ext uri="{FF2B5EF4-FFF2-40B4-BE49-F238E27FC236}">
                <a16:creationId xmlns:a16="http://schemas.microsoft.com/office/drawing/2014/main" id="{198DFE4C-ACCD-1649-A6A0-4F03B69CCE6E}"/>
              </a:ext>
            </a:extLst>
          </p:cNvPr>
          <p:cNvSpPr/>
          <p:nvPr/>
        </p:nvSpPr>
        <p:spPr>
          <a:xfrm>
            <a:off x="8575952" y="4296331"/>
            <a:ext cx="1196136" cy="1590444"/>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32" name="Oval 15">
            <a:extLst>
              <a:ext uri="{FF2B5EF4-FFF2-40B4-BE49-F238E27FC236}">
                <a16:creationId xmlns:a16="http://schemas.microsoft.com/office/drawing/2014/main" id="{288A666A-238D-B644-8E9C-D0E029DE7F96}"/>
              </a:ext>
            </a:extLst>
          </p:cNvPr>
          <p:cNvSpPr/>
          <p:nvPr/>
        </p:nvSpPr>
        <p:spPr>
          <a:xfrm>
            <a:off x="2280167" y="4402237"/>
            <a:ext cx="1230042" cy="1590444"/>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2" name="ZoneTexte 11">
            <a:extLst>
              <a:ext uri="{FF2B5EF4-FFF2-40B4-BE49-F238E27FC236}">
                <a16:creationId xmlns:a16="http://schemas.microsoft.com/office/drawing/2014/main" id="{453887A2-7497-2942-969D-615D53655EF1}"/>
              </a:ext>
            </a:extLst>
          </p:cNvPr>
          <p:cNvSpPr txBox="1"/>
          <p:nvPr/>
        </p:nvSpPr>
        <p:spPr>
          <a:xfrm>
            <a:off x="381000" y="1763336"/>
            <a:ext cx="11290299" cy="646331"/>
          </a:xfrm>
          <a:prstGeom prst="rect">
            <a:avLst/>
          </a:prstGeom>
          <a:noFill/>
        </p:spPr>
        <p:txBody>
          <a:bodyPr wrap="square" rtlCol="0">
            <a:spAutoFit/>
          </a:bodyPr>
          <a:lstStyle/>
          <a:p>
            <a:pPr marL="285750" indent="-285750" algn="just">
              <a:buFont typeface="Wingdings" pitchFamily="2" charset="2"/>
              <a:buChar char="§"/>
            </a:pPr>
            <a:r>
              <a:rPr lang="en-US" b="1" dirty="0">
                <a:solidFill>
                  <a:srgbClr val="FF6600"/>
                </a:solidFill>
                <a:latin typeface="Arial"/>
                <a:cs typeface="Arial"/>
              </a:rPr>
              <a:t>The Spreader optics:</a:t>
            </a:r>
            <a:r>
              <a:rPr lang="en-US" dirty="0">
                <a:solidFill>
                  <a:schemeClr val="tx1"/>
                </a:solidFill>
                <a:latin typeface="Arial"/>
                <a:cs typeface="Arial"/>
              </a:rPr>
              <a:t> The </a:t>
            </a:r>
            <a:r>
              <a:rPr lang="en-US" dirty="0">
                <a:latin typeface="Arial"/>
                <a:cs typeface="Arial"/>
              </a:rPr>
              <a:t>beams need to be directed into the appropriate energy dependent arc. Spreaders separate vertically beams and match optics functions to arcs.</a:t>
            </a:r>
            <a:endParaRPr lang="en-US" b="1" dirty="0">
              <a:solidFill>
                <a:srgbClr val="FF6600"/>
              </a:solidFill>
              <a:latin typeface="Arial"/>
              <a:cs typeface="Arial"/>
            </a:endParaRPr>
          </a:p>
        </p:txBody>
      </p:sp>
      <p:sp>
        <p:nvSpPr>
          <p:cNvPr id="13" name="ZoneTexte 12">
            <a:extLst>
              <a:ext uri="{FF2B5EF4-FFF2-40B4-BE49-F238E27FC236}">
                <a16:creationId xmlns:a16="http://schemas.microsoft.com/office/drawing/2014/main" id="{14F836E2-5FB3-734E-A6CB-1A8ED9DA63DE}"/>
              </a:ext>
            </a:extLst>
          </p:cNvPr>
          <p:cNvSpPr txBox="1"/>
          <p:nvPr/>
        </p:nvSpPr>
        <p:spPr>
          <a:xfrm>
            <a:off x="381000" y="2577352"/>
            <a:ext cx="11290299" cy="646331"/>
          </a:xfrm>
          <a:prstGeom prst="rect">
            <a:avLst/>
          </a:prstGeom>
          <a:noFill/>
        </p:spPr>
        <p:txBody>
          <a:bodyPr wrap="square" rtlCol="0">
            <a:spAutoFit/>
          </a:bodyPr>
          <a:lstStyle/>
          <a:p>
            <a:pPr marL="285750" indent="-285750" algn="just">
              <a:buFont typeface="Wingdings" pitchFamily="2" charset="2"/>
              <a:buChar char="§"/>
            </a:pPr>
            <a:r>
              <a:rPr lang="en-US" b="1" dirty="0">
                <a:solidFill>
                  <a:srgbClr val="008000"/>
                </a:solidFill>
                <a:latin typeface="Arial"/>
                <a:cs typeface="Arial"/>
              </a:rPr>
              <a:t>The Arc optics:</a:t>
            </a:r>
            <a:r>
              <a:rPr lang="en-US" dirty="0">
                <a:latin typeface="Arial"/>
                <a:cs typeface="Arial"/>
              </a:rPr>
              <a:t> Disturbing effects on beam space charge such as cumulative emittance and momentum growth have to be counteracted through a pertinent choice of the basic optics cell</a:t>
            </a:r>
            <a:endParaRPr lang="en-US" b="1" dirty="0">
              <a:solidFill>
                <a:srgbClr val="008000"/>
              </a:solidFill>
              <a:latin typeface="Arial"/>
              <a:cs typeface="Arial"/>
            </a:endParaRPr>
          </a:p>
        </p:txBody>
      </p:sp>
      <p:sp>
        <p:nvSpPr>
          <p:cNvPr id="14" name="ZoneTexte 13">
            <a:extLst>
              <a:ext uri="{FF2B5EF4-FFF2-40B4-BE49-F238E27FC236}">
                <a16:creationId xmlns:a16="http://schemas.microsoft.com/office/drawing/2014/main" id="{0B93CDCB-CF06-DE41-ACD9-F0A74FE5C585}"/>
              </a:ext>
            </a:extLst>
          </p:cNvPr>
          <p:cNvSpPr txBox="1"/>
          <p:nvPr/>
        </p:nvSpPr>
        <p:spPr>
          <a:xfrm>
            <a:off x="381000" y="3403316"/>
            <a:ext cx="9806984" cy="369332"/>
          </a:xfrm>
          <a:prstGeom prst="rect">
            <a:avLst/>
          </a:prstGeom>
          <a:noFill/>
        </p:spPr>
        <p:txBody>
          <a:bodyPr wrap="square" rtlCol="0">
            <a:spAutoFit/>
          </a:bodyPr>
          <a:lstStyle/>
          <a:p>
            <a:pPr marL="285750" indent="-285750" algn="just">
              <a:buFont typeface="Wingdings" pitchFamily="2" charset="2"/>
              <a:buChar char="§"/>
            </a:pPr>
            <a:r>
              <a:rPr lang="en-US" b="1" dirty="0">
                <a:solidFill>
                  <a:srgbClr val="0000FF"/>
                </a:solidFill>
                <a:latin typeface="Arial"/>
                <a:cs typeface="Arial"/>
              </a:rPr>
              <a:t>The Re-combiner optics: </a:t>
            </a:r>
            <a:r>
              <a:rPr lang="en-US" dirty="0">
                <a:solidFill>
                  <a:schemeClr val="tx1"/>
                </a:solidFill>
                <a:latin typeface="Arial"/>
                <a:cs typeface="Arial"/>
              </a:rPr>
              <a:t>Re-</a:t>
            </a:r>
            <a:r>
              <a:rPr lang="en-US" dirty="0">
                <a:latin typeface="Arial"/>
                <a:cs typeface="Arial"/>
              </a:rPr>
              <a:t>combiners and spreader are mirror symmetric.</a:t>
            </a:r>
          </a:p>
        </p:txBody>
      </p:sp>
      <p:cxnSp>
        <p:nvCxnSpPr>
          <p:cNvPr id="44" name="Connecteur droit 43">
            <a:extLst>
              <a:ext uri="{FF2B5EF4-FFF2-40B4-BE49-F238E27FC236}">
                <a16:creationId xmlns:a16="http://schemas.microsoft.com/office/drawing/2014/main" id="{AD72FA12-8570-834B-A035-21203D8E2CCB}"/>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6" name="Espace réservé du numéro de diapositive 4">
            <a:extLst>
              <a:ext uri="{FF2B5EF4-FFF2-40B4-BE49-F238E27FC236}">
                <a16:creationId xmlns:a16="http://schemas.microsoft.com/office/drawing/2014/main" id="{467A2C69-45D0-FE48-A776-00E46324895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11</a:t>
            </a:fld>
            <a:endParaRPr b="1" dirty="0">
              <a:solidFill>
                <a:schemeClr val="bg2">
                  <a:lumMod val="50000"/>
                </a:schemeClr>
              </a:solidFill>
              <a:latin typeface="+mn-lt"/>
            </a:endParaRPr>
          </a:p>
        </p:txBody>
      </p:sp>
      <p:sp>
        <p:nvSpPr>
          <p:cNvPr id="33" name="Espace réservé du pied de page 2">
            <a:extLst>
              <a:ext uri="{FF2B5EF4-FFF2-40B4-BE49-F238E27FC236}">
                <a16:creationId xmlns:a16="http://schemas.microsoft.com/office/drawing/2014/main" id="{7D1864B3-FAA9-094A-B790-0A3C8ED1B8CF}"/>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1007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34" grpId="0" animBg="1"/>
      <p:bldP spid="32" grpId="0" animBg="1"/>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ZoneTexte 300"/>
          <p:cNvSpPr txBox="1"/>
          <p:nvPr/>
        </p:nvSpPr>
        <p:spPr>
          <a:xfrm>
            <a:off x="265973" y="251097"/>
            <a:ext cx="8275154"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Switchyard- Vertical Separation of Arcs (1, 3, 5)</a:t>
            </a:r>
            <a:r>
              <a:rPr sz="2200" dirty="0">
                <a:solidFill>
                  <a:schemeClr val="accent1">
                    <a:lumMod val="75000"/>
                  </a:schemeClr>
                </a:solidFill>
                <a:latin typeface="Arial" charset="0"/>
                <a:ea typeface="Arial" charset="0"/>
                <a:cs typeface="Arial" charset="0"/>
              </a:rPr>
              <a:t>:</a:t>
            </a:r>
          </a:p>
        </p:txBody>
      </p:sp>
      <p:grpSp>
        <p:nvGrpSpPr>
          <p:cNvPr id="321" name="Group 4"/>
          <p:cNvGrpSpPr>
            <a:grpSpLocks/>
          </p:cNvGrpSpPr>
          <p:nvPr/>
        </p:nvGrpSpPr>
        <p:grpSpPr bwMode="auto">
          <a:xfrm>
            <a:off x="1816100" y="1511300"/>
            <a:ext cx="8686801" cy="3619500"/>
            <a:chOff x="0" y="1557614"/>
            <a:chExt cx="9300798" cy="3665912"/>
          </a:xfrm>
        </p:grpSpPr>
        <p:pic>
          <p:nvPicPr>
            <p:cNvPr id="322" name="Picture 1" descr="S2_S4_S6_PROFI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57614"/>
              <a:ext cx="9144000" cy="366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 name="Rectangle 1"/>
            <p:cNvSpPr>
              <a:spLocks noChangeArrowheads="1"/>
            </p:cNvSpPr>
            <p:nvPr/>
          </p:nvSpPr>
          <p:spPr bwMode="auto">
            <a:xfrm>
              <a:off x="8143363" y="2137710"/>
              <a:ext cx="192342" cy="156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endParaRPr lang="fr-FR" altLang="fr-FR"/>
            </a:p>
          </p:txBody>
        </p:sp>
        <p:sp>
          <p:nvSpPr>
            <p:cNvPr id="324" name="TextBox 153"/>
            <p:cNvSpPr txBox="1">
              <a:spLocks noChangeArrowheads="1"/>
            </p:cNvSpPr>
            <p:nvPr/>
          </p:nvSpPr>
          <p:spPr bwMode="auto">
            <a:xfrm>
              <a:off x="8511129" y="2406181"/>
              <a:ext cx="735319" cy="2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r>
                <a:rPr lang="en-US" altLang="fr-FR" dirty="0"/>
                <a:t>87 MeV</a:t>
              </a:r>
            </a:p>
          </p:txBody>
        </p:sp>
        <p:sp>
          <p:nvSpPr>
            <p:cNvPr id="325" name="TextBox 153"/>
            <p:cNvSpPr txBox="1">
              <a:spLocks noChangeArrowheads="1"/>
            </p:cNvSpPr>
            <p:nvPr/>
          </p:nvSpPr>
          <p:spPr bwMode="auto">
            <a:xfrm>
              <a:off x="8453531" y="3108963"/>
              <a:ext cx="847267" cy="2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r>
                <a:rPr lang="en-US" altLang="fr-FR" dirty="0"/>
                <a:t>247 MeV</a:t>
              </a:r>
            </a:p>
          </p:txBody>
        </p:sp>
        <p:sp>
          <p:nvSpPr>
            <p:cNvPr id="326" name="TextBox 153"/>
            <p:cNvSpPr txBox="1">
              <a:spLocks noChangeArrowheads="1"/>
            </p:cNvSpPr>
            <p:nvPr/>
          </p:nvSpPr>
          <p:spPr bwMode="auto">
            <a:xfrm>
              <a:off x="8458677" y="3891861"/>
              <a:ext cx="740429" cy="2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r>
                <a:rPr lang="en-US" altLang="fr-FR" dirty="0"/>
                <a:t>407 MeV</a:t>
              </a:r>
            </a:p>
          </p:txBody>
        </p:sp>
        <p:grpSp>
          <p:nvGrpSpPr>
            <p:cNvPr id="327" name="Group 2"/>
            <p:cNvGrpSpPr>
              <a:grpSpLocks/>
            </p:cNvGrpSpPr>
            <p:nvPr/>
          </p:nvGrpSpPr>
          <p:grpSpPr bwMode="auto">
            <a:xfrm>
              <a:off x="7582993" y="2692815"/>
              <a:ext cx="606501" cy="1478761"/>
              <a:chOff x="7031913" y="2201553"/>
              <a:chExt cx="606501" cy="1478761"/>
            </a:xfrm>
          </p:grpSpPr>
          <p:cxnSp>
            <p:nvCxnSpPr>
              <p:cNvPr id="335" name="Straight Arrow Connector 26"/>
              <p:cNvCxnSpPr>
                <a:cxnSpLocks noChangeShapeType="1"/>
              </p:cNvCxnSpPr>
              <p:nvPr/>
            </p:nvCxnSpPr>
            <p:spPr bwMode="auto">
              <a:xfrm>
                <a:off x="7113297" y="2201553"/>
                <a:ext cx="0" cy="706532"/>
              </a:xfrm>
              <a:prstGeom prst="straightConnector1">
                <a:avLst/>
              </a:prstGeom>
              <a:noFill/>
              <a:ln w="127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6" name="TextBox 12"/>
              <p:cNvSpPr txBox="1">
                <a:spLocks noChangeArrowheads="1"/>
              </p:cNvSpPr>
              <p:nvPr/>
            </p:nvSpPr>
            <p:spPr bwMode="auto">
              <a:xfrm>
                <a:off x="7031913" y="2487582"/>
                <a:ext cx="549150" cy="1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gn="ctr">
                  <a:lnSpc>
                    <a:spcPts val="600"/>
                  </a:lnSpc>
                </a:pPr>
                <a:r>
                  <a:rPr lang="en-US" altLang="fr-FR" sz="900"/>
                  <a:t>40 cm </a:t>
                </a:r>
              </a:p>
            </p:txBody>
          </p:sp>
          <p:cxnSp>
            <p:nvCxnSpPr>
              <p:cNvPr id="337" name="Straight Arrow Connector 26"/>
              <p:cNvCxnSpPr>
                <a:cxnSpLocks noChangeShapeType="1"/>
              </p:cNvCxnSpPr>
              <p:nvPr/>
            </p:nvCxnSpPr>
            <p:spPr bwMode="auto">
              <a:xfrm>
                <a:off x="7113297" y="2973782"/>
                <a:ext cx="0" cy="706532"/>
              </a:xfrm>
              <a:prstGeom prst="straightConnector1">
                <a:avLst/>
              </a:prstGeom>
              <a:noFill/>
              <a:ln w="127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8" name="TextBox 12"/>
              <p:cNvSpPr txBox="1">
                <a:spLocks noChangeArrowheads="1"/>
              </p:cNvSpPr>
              <p:nvPr/>
            </p:nvSpPr>
            <p:spPr bwMode="auto">
              <a:xfrm>
                <a:off x="7089264" y="3263365"/>
                <a:ext cx="549150" cy="1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gn="ctr">
                  <a:lnSpc>
                    <a:spcPts val="600"/>
                  </a:lnSpc>
                </a:pPr>
                <a:r>
                  <a:rPr lang="en-US" altLang="fr-FR" sz="900"/>
                  <a:t>40 cm </a:t>
                </a:r>
              </a:p>
            </p:txBody>
          </p:sp>
        </p:grpSp>
        <p:sp>
          <p:nvSpPr>
            <p:cNvPr id="328" name="TextBox 12"/>
            <p:cNvSpPr txBox="1">
              <a:spLocks noChangeArrowheads="1"/>
            </p:cNvSpPr>
            <p:nvPr/>
          </p:nvSpPr>
          <p:spPr bwMode="auto">
            <a:xfrm>
              <a:off x="1438582" y="2053147"/>
              <a:ext cx="937688" cy="52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r>
                <a:rPr lang="en-US" altLang="fr-FR" sz="1400" b="1"/>
                <a:t>Energies1 : 3 : 5</a:t>
              </a:r>
            </a:p>
          </p:txBody>
        </p:sp>
        <p:grpSp>
          <p:nvGrpSpPr>
            <p:cNvPr id="329" name="Group 6"/>
            <p:cNvGrpSpPr>
              <a:grpSpLocks/>
            </p:cNvGrpSpPr>
            <p:nvPr/>
          </p:nvGrpSpPr>
          <p:grpSpPr bwMode="auto">
            <a:xfrm>
              <a:off x="1513972" y="3530886"/>
              <a:ext cx="501273" cy="650906"/>
              <a:chOff x="3049574" y="3029595"/>
              <a:chExt cx="501282" cy="650841"/>
            </a:xfrm>
          </p:grpSpPr>
          <p:cxnSp>
            <p:nvCxnSpPr>
              <p:cNvPr id="333" name="Straight Arrow Connector 26"/>
              <p:cNvCxnSpPr>
                <a:cxnSpLocks noChangeShapeType="1"/>
              </p:cNvCxnSpPr>
              <p:nvPr/>
            </p:nvCxnSpPr>
            <p:spPr bwMode="auto">
              <a:xfrm>
                <a:off x="3096715" y="3029595"/>
                <a:ext cx="0" cy="650841"/>
              </a:xfrm>
              <a:prstGeom prst="straightConnector1">
                <a:avLst/>
              </a:prstGeom>
              <a:noFill/>
              <a:ln w="127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4" name="TextBox 12"/>
              <p:cNvSpPr txBox="1">
                <a:spLocks noChangeArrowheads="1"/>
              </p:cNvSpPr>
              <p:nvPr/>
            </p:nvSpPr>
            <p:spPr bwMode="auto">
              <a:xfrm>
                <a:off x="3049574" y="3183304"/>
                <a:ext cx="501282" cy="25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gn="ctr">
                  <a:lnSpc>
                    <a:spcPts val="600"/>
                  </a:lnSpc>
                </a:pPr>
                <a:r>
                  <a:rPr lang="en-US" altLang="fr-FR" sz="900"/>
                  <a:t>35 cm </a:t>
                </a:r>
              </a:p>
            </p:txBody>
          </p:sp>
        </p:grpSp>
        <p:grpSp>
          <p:nvGrpSpPr>
            <p:cNvPr id="330" name="Group 3"/>
            <p:cNvGrpSpPr>
              <a:grpSpLocks/>
            </p:cNvGrpSpPr>
            <p:nvPr/>
          </p:nvGrpSpPr>
          <p:grpSpPr bwMode="auto">
            <a:xfrm>
              <a:off x="2773253" y="3480345"/>
              <a:ext cx="501273" cy="394651"/>
              <a:chOff x="3647793" y="3324579"/>
              <a:chExt cx="501273" cy="394651"/>
            </a:xfrm>
          </p:grpSpPr>
          <p:cxnSp>
            <p:nvCxnSpPr>
              <p:cNvPr id="331" name="Straight Arrow Connector 26"/>
              <p:cNvCxnSpPr>
                <a:cxnSpLocks noChangeShapeType="1"/>
              </p:cNvCxnSpPr>
              <p:nvPr/>
            </p:nvCxnSpPr>
            <p:spPr bwMode="auto">
              <a:xfrm>
                <a:off x="3695760" y="3324579"/>
                <a:ext cx="0" cy="363531"/>
              </a:xfrm>
              <a:prstGeom prst="straightConnector1">
                <a:avLst/>
              </a:prstGeom>
              <a:noFill/>
              <a:ln w="127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2" name="TextBox 12"/>
              <p:cNvSpPr txBox="1">
                <a:spLocks noChangeArrowheads="1"/>
              </p:cNvSpPr>
              <p:nvPr/>
            </p:nvSpPr>
            <p:spPr bwMode="auto">
              <a:xfrm>
                <a:off x="3647793" y="3460954"/>
                <a:ext cx="501273" cy="25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gn="ctr">
                  <a:lnSpc>
                    <a:spcPts val="600"/>
                  </a:lnSpc>
                </a:pPr>
                <a:r>
                  <a:rPr lang="en-US" altLang="fr-FR" sz="900"/>
                  <a:t>20 cm </a:t>
                </a:r>
              </a:p>
            </p:txBody>
          </p:sp>
        </p:grpSp>
      </p:grpSp>
      <p:sp>
        <p:nvSpPr>
          <p:cNvPr id="339" name="Text Box 15"/>
          <p:cNvSpPr txBox="1">
            <a:spLocks noChangeArrowheads="1"/>
          </p:cNvSpPr>
          <p:nvPr/>
        </p:nvSpPr>
        <p:spPr bwMode="auto">
          <a:xfrm>
            <a:off x="6473612" y="4567899"/>
            <a:ext cx="3759825" cy="4860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nSpc>
                <a:spcPts val="1000"/>
              </a:lnSpc>
            </a:pPr>
            <a:endParaRPr lang="en-US" altLang="fr-FR" sz="1400" b="1" dirty="0">
              <a:solidFill>
                <a:srgbClr val="000000"/>
              </a:solidFill>
              <a:latin typeface="Arial" charset="0"/>
            </a:endParaRPr>
          </a:p>
          <a:p>
            <a:pPr>
              <a:lnSpc>
                <a:spcPts val="1000"/>
              </a:lnSpc>
            </a:pPr>
            <a:r>
              <a:rPr lang="en-US" altLang="fr-FR" sz="1400" b="1" dirty="0">
                <a:solidFill>
                  <a:srgbClr val="000000"/>
                </a:solidFill>
                <a:latin typeface="Arial" charset="0"/>
              </a:rPr>
              <a:t>Dipoles:</a:t>
            </a:r>
            <a:r>
              <a:rPr lang="en-US" altLang="fr-FR" sz="1400" dirty="0">
                <a:solidFill>
                  <a:srgbClr val="000000"/>
                </a:solidFill>
                <a:latin typeface="Arial" charset="0"/>
              </a:rPr>
              <a:t> (20</a:t>
            </a:r>
            <a:r>
              <a:rPr lang="en-US" altLang="fr-FR" sz="1400" dirty="0">
                <a:solidFill>
                  <a:srgbClr val="000000"/>
                </a:solidFill>
              </a:rPr>
              <a:t> and 40 cm long</a:t>
            </a:r>
            <a:r>
              <a:rPr lang="en-US" altLang="fr-FR" sz="1400" dirty="0">
                <a:solidFill>
                  <a:srgbClr val="000000"/>
                </a:solidFill>
                <a:latin typeface="Arial" charset="0"/>
              </a:rPr>
              <a:t>), </a:t>
            </a:r>
            <a:r>
              <a:rPr lang="en-US" altLang="fr-FR" sz="1400" dirty="0">
                <a:solidFill>
                  <a:srgbClr val="000000"/>
                </a:solidFill>
              </a:rPr>
              <a:t>B = 0.8 Tesla</a:t>
            </a:r>
          </a:p>
          <a:p>
            <a:pPr>
              <a:lnSpc>
                <a:spcPts val="1000"/>
              </a:lnSpc>
            </a:pPr>
            <a:endParaRPr lang="en-US" altLang="fr-FR" sz="1400" dirty="0">
              <a:solidFill>
                <a:srgbClr val="000000"/>
              </a:solidFill>
            </a:endParaRPr>
          </a:p>
        </p:txBody>
      </p:sp>
      <p:sp>
        <p:nvSpPr>
          <p:cNvPr id="29" name="Espace réservé du numéro de diapositive 4">
            <a:extLst>
              <a:ext uri="{FF2B5EF4-FFF2-40B4-BE49-F238E27FC236}">
                <a16:creationId xmlns:a16="http://schemas.microsoft.com/office/drawing/2014/main" id="{BC4A3F9F-0373-5644-BE50-E364593E4009}"/>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12</a:t>
            </a:fld>
            <a:endParaRPr b="1" dirty="0">
              <a:solidFill>
                <a:schemeClr val="bg2">
                  <a:lumMod val="50000"/>
                </a:schemeClr>
              </a:solidFill>
              <a:latin typeface="+mn-lt"/>
            </a:endParaRPr>
          </a:p>
        </p:txBody>
      </p:sp>
      <p:pic>
        <p:nvPicPr>
          <p:cNvPr id="30" name="Image 29">
            <a:extLst>
              <a:ext uri="{FF2B5EF4-FFF2-40B4-BE49-F238E27FC236}">
                <a16:creationId xmlns:a16="http://schemas.microsoft.com/office/drawing/2014/main" id="{676F1360-8E4B-984B-A8E3-B37C03E18FEA}"/>
              </a:ext>
            </a:extLst>
          </p:cNvPr>
          <p:cNvPicPr>
            <a:picLocks noChangeAspect="1"/>
          </p:cNvPicPr>
          <p:nvPr/>
        </p:nvPicPr>
        <p:blipFill>
          <a:blip r:embed="rId3"/>
          <a:stretch>
            <a:fillRect/>
          </a:stretch>
        </p:blipFill>
        <p:spPr>
          <a:xfrm>
            <a:off x="10291277" y="85508"/>
            <a:ext cx="1760298" cy="1063327"/>
          </a:xfrm>
          <a:prstGeom prst="rect">
            <a:avLst/>
          </a:prstGeom>
        </p:spPr>
      </p:pic>
      <p:cxnSp>
        <p:nvCxnSpPr>
          <p:cNvPr id="31" name="Connecteur droit 30">
            <a:extLst>
              <a:ext uri="{FF2B5EF4-FFF2-40B4-BE49-F238E27FC236}">
                <a16:creationId xmlns:a16="http://schemas.microsoft.com/office/drawing/2014/main" id="{919414E1-DA86-E648-B1F0-2249D5038641}"/>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32" name="ZoneTexte 13">
            <a:extLst>
              <a:ext uri="{FF2B5EF4-FFF2-40B4-BE49-F238E27FC236}">
                <a16:creationId xmlns:a16="http://schemas.microsoft.com/office/drawing/2014/main" id="{7B093801-C310-0F4F-90A1-1013CC5FC082}"/>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JLAB Collaboration</a:t>
            </a:r>
            <a:endParaRPr b="1" dirty="0">
              <a:solidFill>
                <a:srgbClr val="C00000"/>
              </a:solidFill>
              <a:latin typeface="Arial" panose="020B0604020202020204" pitchFamily="34" charset="0"/>
              <a:cs typeface="Arial" panose="020B0604020202020204" pitchFamily="34" charset="0"/>
            </a:endParaRPr>
          </a:p>
        </p:txBody>
      </p:sp>
      <p:sp>
        <p:nvSpPr>
          <p:cNvPr id="33" name="Espace réservé du pied de page 2">
            <a:extLst>
              <a:ext uri="{FF2B5EF4-FFF2-40B4-BE49-F238E27FC236}">
                <a16:creationId xmlns:a16="http://schemas.microsoft.com/office/drawing/2014/main" id="{4C1CB845-2663-494B-BA4C-1FB96DFC4595}"/>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32016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ZoneTexte 300"/>
          <p:cNvSpPr txBox="1"/>
          <p:nvPr/>
        </p:nvSpPr>
        <p:spPr>
          <a:xfrm>
            <a:off x="278673" y="251097"/>
            <a:ext cx="8275154"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Arc </a:t>
            </a:r>
            <a:r>
              <a:rPr sz="2200" dirty="0">
                <a:solidFill>
                  <a:schemeClr val="accent1">
                    <a:lumMod val="75000"/>
                  </a:schemeClr>
                </a:solidFill>
                <a:latin typeface="Arial" charset="0"/>
                <a:ea typeface="Arial" charset="0"/>
                <a:cs typeface="Arial" charset="0"/>
              </a:rPr>
              <a:t>optics</a:t>
            </a:r>
            <a:r>
              <a:rPr lang="en-US" sz="2200" dirty="0">
                <a:solidFill>
                  <a:schemeClr val="accent1">
                    <a:lumMod val="75000"/>
                  </a:schemeClr>
                </a:solidFill>
                <a:latin typeface="Arial" charset="0"/>
                <a:ea typeface="Arial" charset="0"/>
                <a:cs typeface="Arial" charset="0"/>
              </a:rPr>
              <a:t>, Arc 1 (87 MeV) as example</a:t>
            </a:r>
            <a:r>
              <a:rPr sz="2200" dirty="0">
                <a:solidFill>
                  <a:schemeClr val="accent1">
                    <a:lumMod val="75000"/>
                  </a:schemeClr>
                </a:solidFill>
                <a:latin typeface="Arial" charset="0"/>
                <a:ea typeface="Arial" charset="0"/>
                <a:cs typeface="Arial" charset="0"/>
              </a:rPr>
              <a:t>:</a:t>
            </a:r>
          </a:p>
        </p:txBody>
      </p:sp>
      <p:grpSp>
        <p:nvGrpSpPr>
          <p:cNvPr id="321" name="Group 108"/>
          <p:cNvGrpSpPr>
            <a:grpSpLocks noChangeAspect="1"/>
          </p:cNvGrpSpPr>
          <p:nvPr/>
        </p:nvGrpSpPr>
        <p:grpSpPr bwMode="auto">
          <a:xfrm>
            <a:off x="1703387" y="1003300"/>
            <a:ext cx="8629650" cy="3028950"/>
            <a:chOff x="113" y="632"/>
            <a:chExt cx="5436" cy="1908"/>
          </a:xfrm>
        </p:grpSpPr>
        <p:sp>
          <p:nvSpPr>
            <p:cNvPr id="322" name="AutoShape 107"/>
            <p:cNvSpPr>
              <a:spLocks noChangeAspect="1" noChangeArrowheads="1" noTextEdit="1"/>
            </p:cNvSpPr>
            <p:nvPr/>
          </p:nvSpPr>
          <p:spPr bwMode="auto">
            <a:xfrm>
              <a:off x="113" y="632"/>
              <a:ext cx="5412"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3" name="Rectangle 109"/>
            <p:cNvSpPr>
              <a:spLocks noChangeArrowheads="1"/>
            </p:cNvSpPr>
            <p:nvPr/>
          </p:nvSpPr>
          <p:spPr bwMode="auto">
            <a:xfrm>
              <a:off x="113" y="632"/>
              <a:ext cx="5412" cy="19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24" name="Rectangle 110"/>
            <p:cNvSpPr>
              <a:spLocks noChangeArrowheads="1"/>
            </p:cNvSpPr>
            <p:nvPr/>
          </p:nvSpPr>
          <p:spPr bwMode="auto">
            <a:xfrm>
              <a:off x="185" y="776"/>
              <a:ext cx="5268" cy="161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25" name="Rectangle 111"/>
            <p:cNvSpPr>
              <a:spLocks noChangeArrowheads="1"/>
            </p:cNvSpPr>
            <p:nvPr/>
          </p:nvSpPr>
          <p:spPr bwMode="auto">
            <a:xfrm>
              <a:off x="5301" y="2402"/>
              <a:ext cx="16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15.71</a:t>
              </a:r>
              <a:endParaRPr lang="en-US" altLang="en-US" sz="1000">
                <a:solidFill>
                  <a:schemeClr val="tx1"/>
                </a:solidFill>
              </a:endParaRPr>
            </a:p>
          </p:txBody>
        </p:sp>
        <p:sp>
          <p:nvSpPr>
            <p:cNvPr id="326" name="Rectangle 112"/>
            <p:cNvSpPr>
              <a:spLocks noChangeArrowheads="1"/>
            </p:cNvSpPr>
            <p:nvPr/>
          </p:nvSpPr>
          <p:spPr bwMode="auto">
            <a:xfrm>
              <a:off x="185" y="240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0</a:t>
              </a:r>
              <a:endParaRPr lang="en-US" altLang="en-US" sz="1000">
                <a:solidFill>
                  <a:schemeClr val="tx1"/>
                </a:solidFill>
              </a:endParaRPr>
            </a:p>
          </p:txBody>
        </p:sp>
        <p:sp>
          <p:nvSpPr>
            <p:cNvPr id="327" name="Rectangle 114"/>
            <p:cNvSpPr>
              <a:spLocks noChangeArrowheads="1"/>
            </p:cNvSpPr>
            <p:nvPr/>
          </p:nvSpPr>
          <p:spPr bwMode="auto">
            <a:xfrm>
              <a:off x="233" y="710"/>
              <a:ext cx="4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                         </a:t>
              </a:r>
              <a:endParaRPr lang="en-US" altLang="en-US" sz="1000">
                <a:solidFill>
                  <a:schemeClr val="tx1"/>
                </a:solidFill>
              </a:endParaRPr>
            </a:p>
          </p:txBody>
        </p:sp>
        <p:sp>
          <p:nvSpPr>
            <p:cNvPr id="328" name="Rectangle 115"/>
            <p:cNvSpPr>
              <a:spLocks noChangeArrowheads="1"/>
            </p:cNvSpPr>
            <p:nvPr/>
          </p:nvSpPr>
          <p:spPr bwMode="auto">
            <a:xfrm rot="16200000">
              <a:off x="127" y="749"/>
              <a:ext cx="7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20</a:t>
              </a:r>
              <a:endParaRPr lang="en-US" altLang="en-US" sz="1000">
                <a:solidFill>
                  <a:schemeClr val="tx1"/>
                </a:solidFill>
              </a:endParaRPr>
            </a:p>
          </p:txBody>
        </p:sp>
        <p:sp>
          <p:nvSpPr>
            <p:cNvPr id="329" name="Rectangle 116"/>
            <p:cNvSpPr>
              <a:spLocks noChangeArrowheads="1"/>
            </p:cNvSpPr>
            <p:nvPr/>
          </p:nvSpPr>
          <p:spPr bwMode="auto">
            <a:xfrm rot="16200000">
              <a:off x="145" y="2318"/>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0</a:t>
              </a:r>
              <a:endParaRPr lang="en-US" altLang="en-US" sz="1000">
                <a:solidFill>
                  <a:schemeClr val="tx1"/>
                </a:solidFill>
              </a:endParaRPr>
            </a:p>
          </p:txBody>
        </p:sp>
        <p:sp>
          <p:nvSpPr>
            <p:cNvPr id="330" name="Rectangle 117"/>
            <p:cNvSpPr>
              <a:spLocks noChangeArrowheads="1"/>
            </p:cNvSpPr>
            <p:nvPr/>
          </p:nvSpPr>
          <p:spPr bwMode="auto">
            <a:xfrm rot="16200000">
              <a:off x="5492" y="733"/>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2</a:t>
              </a:r>
              <a:endParaRPr lang="en-US" altLang="en-US" sz="1000">
                <a:solidFill>
                  <a:schemeClr val="tx1"/>
                </a:solidFill>
              </a:endParaRPr>
            </a:p>
          </p:txBody>
        </p:sp>
        <p:sp>
          <p:nvSpPr>
            <p:cNvPr id="331" name="Rectangle 118"/>
            <p:cNvSpPr>
              <a:spLocks noChangeArrowheads="1"/>
            </p:cNvSpPr>
            <p:nvPr/>
          </p:nvSpPr>
          <p:spPr bwMode="auto">
            <a:xfrm rot="16200000">
              <a:off x="5481" y="2305"/>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-3</a:t>
              </a:r>
              <a:endParaRPr lang="en-US" altLang="en-US" sz="1000">
                <a:solidFill>
                  <a:schemeClr val="tx1"/>
                </a:solidFill>
              </a:endParaRPr>
            </a:p>
          </p:txBody>
        </p:sp>
        <p:sp>
          <p:nvSpPr>
            <p:cNvPr id="332" name="Rectangle 119"/>
            <p:cNvSpPr>
              <a:spLocks noChangeArrowheads="1"/>
            </p:cNvSpPr>
            <p:nvPr/>
          </p:nvSpPr>
          <p:spPr bwMode="auto">
            <a:xfrm rot="16200000">
              <a:off x="-60" y="1472"/>
              <a:ext cx="44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BETA_X&amp;Y[m]</a:t>
              </a:r>
              <a:endParaRPr lang="en-US" altLang="en-US" sz="1000">
                <a:solidFill>
                  <a:schemeClr val="tx1"/>
                </a:solidFill>
              </a:endParaRPr>
            </a:p>
          </p:txBody>
        </p:sp>
        <p:sp>
          <p:nvSpPr>
            <p:cNvPr id="333" name="Rectangle 120"/>
            <p:cNvSpPr>
              <a:spLocks noChangeArrowheads="1"/>
            </p:cNvSpPr>
            <p:nvPr/>
          </p:nvSpPr>
          <p:spPr bwMode="auto">
            <a:xfrm rot="16200000">
              <a:off x="5299" y="1489"/>
              <a:ext cx="42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DISP_X&amp;Y[m]</a:t>
              </a:r>
              <a:endParaRPr lang="en-US" altLang="en-US" sz="1000">
                <a:solidFill>
                  <a:schemeClr val="tx1"/>
                </a:solidFill>
              </a:endParaRPr>
            </a:p>
          </p:txBody>
        </p:sp>
        <p:sp>
          <p:nvSpPr>
            <p:cNvPr id="334" name="Line 121"/>
            <p:cNvSpPr>
              <a:spLocks noChangeShapeType="1"/>
            </p:cNvSpPr>
            <p:nvPr/>
          </p:nvSpPr>
          <p:spPr bwMode="auto">
            <a:xfrm flipH="1">
              <a:off x="5417" y="938"/>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 name="Line 122"/>
            <p:cNvSpPr>
              <a:spLocks noChangeShapeType="1"/>
            </p:cNvSpPr>
            <p:nvPr/>
          </p:nvSpPr>
          <p:spPr bwMode="auto">
            <a:xfrm>
              <a:off x="185" y="938"/>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 name="Line 123"/>
            <p:cNvSpPr>
              <a:spLocks noChangeShapeType="1"/>
            </p:cNvSpPr>
            <p:nvPr/>
          </p:nvSpPr>
          <p:spPr bwMode="auto">
            <a:xfrm flipV="1">
              <a:off x="707"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 name="Line 124"/>
            <p:cNvSpPr>
              <a:spLocks noChangeShapeType="1"/>
            </p:cNvSpPr>
            <p:nvPr/>
          </p:nvSpPr>
          <p:spPr bwMode="auto">
            <a:xfrm>
              <a:off x="707"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125"/>
            <p:cNvSpPr>
              <a:spLocks noChangeShapeType="1"/>
            </p:cNvSpPr>
            <p:nvPr/>
          </p:nvSpPr>
          <p:spPr bwMode="auto">
            <a:xfrm flipH="1">
              <a:off x="5417" y="110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126"/>
            <p:cNvSpPr>
              <a:spLocks noChangeShapeType="1"/>
            </p:cNvSpPr>
            <p:nvPr/>
          </p:nvSpPr>
          <p:spPr bwMode="auto">
            <a:xfrm>
              <a:off x="185" y="110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127"/>
            <p:cNvSpPr>
              <a:spLocks noChangeShapeType="1"/>
            </p:cNvSpPr>
            <p:nvPr/>
          </p:nvSpPr>
          <p:spPr bwMode="auto">
            <a:xfrm flipV="1">
              <a:off x="1235"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128"/>
            <p:cNvSpPr>
              <a:spLocks noChangeShapeType="1"/>
            </p:cNvSpPr>
            <p:nvPr/>
          </p:nvSpPr>
          <p:spPr bwMode="auto">
            <a:xfrm>
              <a:off x="1235"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129"/>
            <p:cNvSpPr>
              <a:spLocks noChangeShapeType="1"/>
            </p:cNvSpPr>
            <p:nvPr/>
          </p:nvSpPr>
          <p:spPr bwMode="auto">
            <a:xfrm flipH="1">
              <a:off x="5417" y="126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130"/>
            <p:cNvSpPr>
              <a:spLocks noChangeShapeType="1"/>
            </p:cNvSpPr>
            <p:nvPr/>
          </p:nvSpPr>
          <p:spPr bwMode="auto">
            <a:xfrm>
              <a:off x="185" y="126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131"/>
            <p:cNvSpPr>
              <a:spLocks noChangeShapeType="1"/>
            </p:cNvSpPr>
            <p:nvPr/>
          </p:nvSpPr>
          <p:spPr bwMode="auto">
            <a:xfrm flipV="1">
              <a:off x="1763"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132"/>
            <p:cNvSpPr>
              <a:spLocks noChangeShapeType="1"/>
            </p:cNvSpPr>
            <p:nvPr/>
          </p:nvSpPr>
          <p:spPr bwMode="auto">
            <a:xfrm>
              <a:off x="1763"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133"/>
            <p:cNvSpPr>
              <a:spLocks noChangeShapeType="1"/>
            </p:cNvSpPr>
            <p:nvPr/>
          </p:nvSpPr>
          <p:spPr bwMode="auto">
            <a:xfrm flipH="1">
              <a:off x="5417" y="142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134"/>
            <p:cNvSpPr>
              <a:spLocks noChangeShapeType="1"/>
            </p:cNvSpPr>
            <p:nvPr/>
          </p:nvSpPr>
          <p:spPr bwMode="auto">
            <a:xfrm>
              <a:off x="185" y="142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135"/>
            <p:cNvSpPr>
              <a:spLocks noChangeShapeType="1"/>
            </p:cNvSpPr>
            <p:nvPr/>
          </p:nvSpPr>
          <p:spPr bwMode="auto">
            <a:xfrm flipV="1">
              <a:off x="2291"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136"/>
            <p:cNvSpPr>
              <a:spLocks noChangeShapeType="1"/>
            </p:cNvSpPr>
            <p:nvPr/>
          </p:nvSpPr>
          <p:spPr bwMode="auto">
            <a:xfrm>
              <a:off x="2291"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137"/>
            <p:cNvSpPr>
              <a:spLocks noChangeShapeType="1"/>
            </p:cNvSpPr>
            <p:nvPr/>
          </p:nvSpPr>
          <p:spPr bwMode="auto">
            <a:xfrm flipH="1">
              <a:off x="5417" y="158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138"/>
            <p:cNvSpPr>
              <a:spLocks noChangeShapeType="1"/>
            </p:cNvSpPr>
            <p:nvPr/>
          </p:nvSpPr>
          <p:spPr bwMode="auto">
            <a:xfrm>
              <a:off x="185" y="158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139"/>
            <p:cNvSpPr>
              <a:spLocks noChangeShapeType="1"/>
            </p:cNvSpPr>
            <p:nvPr/>
          </p:nvSpPr>
          <p:spPr bwMode="auto">
            <a:xfrm flipV="1">
              <a:off x="2819"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Line 140"/>
            <p:cNvSpPr>
              <a:spLocks noChangeShapeType="1"/>
            </p:cNvSpPr>
            <p:nvPr/>
          </p:nvSpPr>
          <p:spPr bwMode="auto">
            <a:xfrm>
              <a:off x="2819"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 name="Line 141"/>
            <p:cNvSpPr>
              <a:spLocks noChangeShapeType="1"/>
            </p:cNvSpPr>
            <p:nvPr/>
          </p:nvSpPr>
          <p:spPr bwMode="auto">
            <a:xfrm flipH="1">
              <a:off x="5417" y="1748"/>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5" name="Line 142"/>
            <p:cNvSpPr>
              <a:spLocks noChangeShapeType="1"/>
            </p:cNvSpPr>
            <p:nvPr/>
          </p:nvSpPr>
          <p:spPr bwMode="auto">
            <a:xfrm>
              <a:off x="185" y="1748"/>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6" name="Line 143"/>
            <p:cNvSpPr>
              <a:spLocks noChangeShapeType="1"/>
            </p:cNvSpPr>
            <p:nvPr/>
          </p:nvSpPr>
          <p:spPr bwMode="auto">
            <a:xfrm flipV="1">
              <a:off x="3341"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7" name="Line 144"/>
            <p:cNvSpPr>
              <a:spLocks noChangeShapeType="1"/>
            </p:cNvSpPr>
            <p:nvPr/>
          </p:nvSpPr>
          <p:spPr bwMode="auto">
            <a:xfrm>
              <a:off x="3341"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 name="Line 145"/>
            <p:cNvSpPr>
              <a:spLocks noChangeShapeType="1"/>
            </p:cNvSpPr>
            <p:nvPr/>
          </p:nvSpPr>
          <p:spPr bwMode="auto">
            <a:xfrm flipH="1">
              <a:off x="5417" y="191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 name="Line 146"/>
            <p:cNvSpPr>
              <a:spLocks noChangeShapeType="1"/>
            </p:cNvSpPr>
            <p:nvPr/>
          </p:nvSpPr>
          <p:spPr bwMode="auto">
            <a:xfrm>
              <a:off x="185" y="191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 name="Line 147"/>
            <p:cNvSpPr>
              <a:spLocks noChangeShapeType="1"/>
            </p:cNvSpPr>
            <p:nvPr/>
          </p:nvSpPr>
          <p:spPr bwMode="auto">
            <a:xfrm flipV="1">
              <a:off x="3869"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 name="Line 148"/>
            <p:cNvSpPr>
              <a:spLocks noChangeShapeType="1"/>
            </p:cNvSpPr>
            <p:nvPr/>
          </p:nvSpPr>
          <p:spPr bwMode="auto">
            <a:xfrm>
              <a:off x="3869"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149"/>
            <p:cNvSpPr>
              <a:spLocks noChangeShapeType="1"/>
            </p:cNvSpPr>
            <p:nvPr/>
          </p:nvSpPr>
          <p:spPr bwMode="auto">
            <a:xfrm flipH="1">
              <a:off x="5417" y="207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150"/>
            <p:cNvSpPr>
              <a:spLocks noChangeShapeType="1"/>
            </p:cNvSpPr>
            <p:nvPr/>
          </p:nvSpPr>
          <p:spPr bwMode="auto">
            <a:xfrm>
              <a:off x="185" y="207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151"/>
            <p:cNvSpPr>
              <a:spLocks noChangeShapeType="1"/>
            </p:cNvSpPr>
            <p:nvPr/>
          </p:nvSpPr>
          <p:spPr bwMode="auto">
            <a:xfrm flipV="1">
              <a:off x="4397"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152"/>
            <p:cNvSpPr>
              <a:spLocks noChangeShapeType="1"/>
            </p:cNvSpPr>
            <p:nvPr/>
          </p:nvSpPr>
          <p:spPr bwMode="auto">
            <a:xfrm>
              <a:off x="4397"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Line 153"/>
            <p:cNvSpPr>
              <a:spLocks noChangeShapeType="1"/>
            </p:cNvSpPr>
            <p:nvPr/>
          </p:nvSpPr>
          <p:spPr bwMode="auto">
            <a:xfrm flipH="1">
              <a:off x="5417" y="223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 name="Line 154"/>
            <p:cNvSpPr>
              <a:spLocks noChangeShapeType="1"/>
            </p:cNvSpPr>
            <p:nvPr/>
          </p:nvSpPr>
          <p:spPr bwMode="auto">
            <a:xfrm>
              <a:off x="185" y="223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155"/>
            <p:cNvSpPr>
              <a:spLocks noChangeShapeType="1"/>
            </p:cNvSpPr>
            <p:nvPr/>
          </p:nvSpPr>
          <p:spPr bwMode="auto">
            <a:xfrm flipV="1">
              <a:off x="4925"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Line 156"/>
            <p:cNvSpPr>
              <a:spLocks noChangeShapeType="1"/>
            </p:cNvSpPr>
            <p:nvPr/>
          </p:nvSpPr>
          <p:spPr bwMode="auto">
            <a:xfrm>
              <a:off x="4925"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0" name="Freeform 157"/>
            <p:cNvSpPr>
              <a:spLocks/>
            </p:cNvSpPr>
            <p:nvPr/>
          </p:nvSpPr>
          <p:spPr bwMode="auto">
            <a:xfrm>
              <a:off x="185" y="1622"/>
              <a:ext cx="5262" cy="756"/>
            </a:xfrm>
            <a:custGeom>
              <a:avLst/>
              <a:gdLst>
                <a:gd name="T0" fmla="*/ 78 w 5262"/>
                <a:gd name="T1" fmla="*/ 42 h 756"/>
                <a:gd name="T2" fmla="*/ 162 w 5262"/>
                <a:gd name="T3" fmla="*/ 138 h 756"/>
                <a:gd name="T4" fmla="*/ 246 w 5262"/>
                <a:gd name="T5" fmla="*/ 522 h 756"/>
                <a:gd name="T6" fmla="*/ 330 w 5262"/>
                <a:gd name="T7" fmla="*/ 726 h 756"/>
                <a:gd name="T8" fmla="*/ 414 w 5262"/>
                <a:gd name="T9" fmla="*/ 744 h 756"/>
                <a:gd name="T10" fmla="*/ 498 w 5262"/>
                <a:gd name="T11" fmla="*/ 684 h 756"/>
                <a:gd name="T12" fmla="*/ 582 w 5262"/>
                <a:gd name="T13" fmla="*/ 738 h 756"/>
                <a:gd name="T14" fmla="*/ 660 w 5262"/>
                <a:gd name="T15" fmla="*/ 726 h 756"/>
                <a:gd name="T16" fmla="*/ 744 w 5262"/>
                <a:gd name="T17" fmla="*/ 672 h 756"/>
                <a:gd name="T18" fmla="*/ 828 w 5262"/>
                <a:gd name="T19" fmla="*/ 576 h 756"/>
                <a:gd name="T20" fmla="*/ 912 w 5262"/>
                <a:gd name="T21" fmla="*/ 432 h 756"/>
                <a:gd name="T22" fmla="*/ 996 w 5262"/>
                <a:gd name="T23" fmla="*/ 264 h 756"/>
                <a:gd name="T24" fmla="*/ 1080 w 5262"/>
                <a:gd name="T25" fmla="*/ 474 h 756"/>
                <a:gd name="T26" fmla="*/ 1164 w 5262"/>
                <a:gd name="T27" fmla="*/ 612 h 756"/>
                <a:gd name="T28" fmla="*/ 1248 w 5262"/>
                <a:gd name="T29" fmla="*/ 468 h 756"/>
                <a:gd name="T30" fmla="*/ 1326 w 5262"/>
                <a:gd name="T31" fmla="*/ 294 h 756"/>
                <a:gd name="T32" fmla="*/ 1410 w 5262"/>
                <a:gd name="T33" fmla="*/ 504 h 756"/>
                <a:gd name="T34" fmla="*/ 1494 w 5262"/>
                <a:gd name="T35" fmla="*/ 648 h 756"/>
                <a:gd name="T36" fmla="*/ 1578 w 5262"/>
                <a:gd name="T37" fmla="*/ 684 h 756"/>
                <a:gd name="T38" fmla="*/ 1662 w 5262"/>
                <a:gd name="T39" fmla="*/ 720 h 756"/>
                <a:gd name="T40" fmla="*/ 1746 w 5262"/>
                <a:gd name="T41" fmla="*/ 738 h 756"/>
                <a:gd name="T42" fmla="*/ 1830 w 5262"/>
                <a:gd name="T43" fmla="*/ 714 h 756"/>
                <a:gd name="T44" fmla="*/ 1914 w 5262"/>
                <a:gd name="T45" fmla="*/ 624 h 756"/>
                <a:gd name="T46" fmla="*/ 1992 w 5262"/>
                <a:gd name="T47" fmla="*/ 390 h 756"/>
                <a:gd name="T48" fmla="*/ 2076 w 5262"/>
                <a:gd name="T49" fmla="*/ 426 h 756"/>
                <a:gd name="T50" fmla="*/ 2160 w 5262"/>
                <a:gd name="T51" fmla="*/ 528 h 756"/>
                <a:gd name="T52" fmla="*/ 2244 w 5262"/>
                <a:gd name="T53" fmla="*/ 528 h 756"/>
                <a:gd name="T54" fmla="*/ 2328 w 5262"/>
                <a:gd name="T55" fmla="*/ 522 h 756"/>
                <a:gd name="T56" fmla="*/ 2412 w 5262"/>
                <a:gd name="T57" fmla="*/ 546 h 756"/>
                <a:gd name="T58" fmla="*/ 2496 w 5262"/>
                <a:gd name="T59" fmla="*/ 648 h 756"/>
                <a:gd name="T60" fmla="*/ 2574 w 5262"/>
                <a:gd name="T61" fmla="*/ 726 h 756"/>
                <a:gd name="T62" fmla="*/ 2658 w 5262"/>
                <a:gd name="T63" fmla="*/ 738 h 756"/>
                <a:gd name="T64" fmla="*/ 2742 w 5262"/>
                <a:gd name="T65" fmla="*/ 678 h 756"/>
                <a:gd name="T66" fmla="*/ 2826 w 5262"/>
                <a:gd name="T67" fmla="*/ 570 h 756"/>
                <a:gd name="T68" fmla="*/ 2910 w 5262"/>
                <a:gd name="T69" fmla="*/ 516 h 756"/>
                <a:gd name="T70" fmla="*/ 2994 w 5262"/>
                <a:gd name="T71" fmla="*/ 522 h 756"/>
                <a:gd name="T72" fmla="*/ 3078 w 5262"/>
                <a:gd name="T73" fmla="*/ 528 h 756"/>
                <a:gd name="T74" fmla="*/ 3162 w 5262"/>
                <a:gd name="T75" fmla="*/ 462 h 756"/>
                <a:gd name="T76" fmla="*/ 3240 w 5262"/>
                <a:gd name="T77" fmla="*/ 342 h 756"/>
                <a:gd name="T78" fmla="*/ 3324 w 5262"/>
                <a:gd name="T79" fmla="*/ 564 h 756"/>
                <a:gd name="T80" fmla="*/ 3408 w 5262"/>
                <a:gd name="T81" fmla="*/ 702 h 756"/>
                <a:gd name="T82" fmla="*/ 3492 w 5262"/>
                <a:gd name="T83" fmla="*/ 738 h 756"/>
                <a:gd name="T84" fmla="*/ 3576 w 5262"/>
                <a:gd name="T85" fmla="*/ 732 h 756"/>
                <a:gd name="T86" fmla="*/ 3660 w 5262"/>
                <a:gd name="T87" fmla="*/ 690 h 756"/>
                <a:gd name="T88" fmla="*/ 3744 w 5262"/>
                <a:gd name="T89" fmla="*/ 660 h 756"/>
                <a:gd name="T90" fmla="*/ 3828 w 5262"/>
                <a:gd name="T91" fmla="*/ 552 h 756"/>
                <a:gd name="T92" fmla="*/ 3912 w 5262"/>
                <a:gd name="T93" fmla="*/ 354 h 756"/>
                <a:gd name="T94" fmla="*/ 3990 w 5262"/>
                <a:gd name="T95" fmla="*/ 414 h 756"/>
                <a:gd name="T96" fmla="*/ 4074 w 5262"/>
                <a:gd name="T97" fmla="*/ 582 h 756"/>
                <a:gd name="T98" fmla="*/ 4158 w 5262"/>
                <a:gd name="T99" fmla="*/ 528 h 756"/>
                <a:gd name="T100" fmla="*/ 4242 w 5262"/>
                <a:gd name="T101" fmla="*/ 324 h 756"/>
                <a:gd name="T102" fmla="*/ 4326 w 5262"/>
                <a:gd name="T103" fmla="*/ 378 h 756"/>
                <a:gd name="T104" fmla="*/ 4410 w 5262"/>
                <a:gd name="T105" fmla="*/ 540 h 756"/>
                <a:gd name="T106" fmla="*/ 4494 w 5262"/>
                <a:gd name="T107" fmla="*/ 654 h 756"/>
                <a:gd name="T108" fmla="*/ 4578 w 5262"/>
                <a:gd name="T109" fmla="*/ 714 h 756"/>
                <a:gd name="T110" fmla="*/ 4656 w 5262"/>
                <a:gd name="T111" fmla="*/ 738 h 756"/>
                <a:gd name="T112" fmla="*/ 4740 w 5262"/>
                <a:gd name="T113" fmla="*/ 708 h 756"/>
                <a:gd name="T114" fmla="*/ 4824 w 5262"/>
                <a:gd name="T115" fmla="*/ 720 h 756"/>
                <a:gd name="T116" fmla="*/ 4908 w 5262"/>
                <a:gd name="T117" fmla="*/ 750 h 756"/>
                <a:gd name="T118" fmla="*/ 4992 w 5262"/>
                <a:gd name="T119" fmla="*/ 600 h 756"/>
                <a:gd name="T120" fmla="*/ 5076 w 5262"/>
                <a:gd name="T121" fmla="*/ 270 h 756"/>
                <a:gd name="T122" fmla="*/ 5160 w 5262"/>
                <a:gd name="T123" fmla="*/ 24 h 756"/>
                <a:gd name="T124" fmla="*/ 5238 w 5262"/>
                <a:gd name="T125" fmla="*/ 78 h 7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62"/>
                <a:gd name="T190" fmla="*/ 0 h 756"/>
                <a:gd name="T191" fmla="*/ 5262 w 5262"/>
                <a:gd name="T192" fmla="*/ 756 h 7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62" h="756">
                  <a:moveTo>
                    <a:pt x="0" y="96"/>
                  </a:moveTo>
                  <a:lnTo>
                    <a:pt x="0" y="96"/>
                  </a:lnTo>
                  <a:lnTo>
                    <a:pt x="0" y="90"/>
                  </a:lnTo>
                  <a:lnTo>
                    <a:pt x="6" y="90"/>
                  </a:lnTo>
                  <a:lnTo>
                    <a:pt x="12" y="84"/>
                  </a:lnTo>
                  <a:lnTo>
                    <a:pt x="18" y="84"/>
                  </a:lnTo>
                  <a:lnTo>
                    <a:pt x="18" y="78"/>
                  </a:lnTo>
                  <a:lnTo>
                    <a:pt x="24" y="78"/>
                  </a:lnTo>
                  <a:lnTo>
                    <a:pt x="30" y="78"/>
                  </a:lnTo>
                  <a:lnTo>
                    <a:pt x="30" y="72"/>
                  </a:lnTo>
                  <a:lnTo>
                    <a:pt x="36" y="72"/>
                  </a:lnTo>
                  <a:lnTo>
                    <a:pt x="36" y="66"/>
                  </a:lnTo>
                  <a:lnTo>
                    <a:pt x="42" y="66"/>
                  </a:lnTo>
                  <a:lnTo>
                    <a:pt x="48" y="66"/>
                  </a:lnTo>
                  <a:lnTo>
                    <a:pt x="48" y="60"/>
                  </a:lnTo>
                  <a:lnTo>
                    <a:pt x="54" y="60"/>
                  </a:lnTo>
                  <a:lnTo>
                    <a:pt x="54" y="54"/>
                  </a:lnTo>
                  <a:lnTo>
                    <a:pt x="60" y="54"/>
                  </a:lnTo>
                  <a:lnTo>
                    <a:pt x="66" y="54"/>
                  </a:lnTo>
                  <a:lnTo>
                    <a:pt x="66" y="48"/>
                  </a:lnTo>
                  <a:lnTo>
                    <a:pt x="72" y="48"/>
                  </a:lnTo>
                  <a:lnTo>
                    <a:pt x="72" y="42"/>
                  </a:lnTo>
                  <a:lnTo>
                    <a:pt x="78" y="42"/>
                  </a:lnTo>
                  <a:lnTo>
                    <a:pt x="84" y="36"/>
                  </a:lnTo>
                  <a:lnTo>
                    <a:pt x="90" y="36"/>
                  </a:lnTo>
                  <a:lnTo>
                    <a:pt x="90" y="30"/>
                  </a:lnTo>
                  <a:lnTo>
                    <a:pt x="96" y="30"/>
                  </a:lnTo>
                  <a:lnTo>
                    <a:pt x="102" y="24"/>
                  </a:lnTo>
                  <a:lnTo>
                    <a:pt x="108" y="24"/>
                  </a:lnTo>
                  <a:lnTo>
                    <a:pt x="108" y="18"/>
                  </a:lnTo>
                  <a:lnTo>
                    <a:pt x="114" y="18"/>
                  </a:lnTo>
                  <a:lnTo>
                    <a:pt x="114" y="12"/>
                  </a:lnTo>
                  <a:lnTo>
                    <a:pt x="120" y="12"/>
                  </a:lnTo>
                  <a:lnTo>
                    <a:pt x="126" y="12"/>
                  </a:lnTo>
                  <a:lnTo>
                    <a:pt x="126" y="6"/>
                  </a:lnTo>
                  <a:lnTo>
                    <a:pt x="132" y="6"/>
                  </a:lnTo>
                  <a:lnTo>
                    <a:pt x="132" y="0"/>
                  </a:lnTo>
                  <a:lnTo>
                    <a:pt x="138" y="0"/>
                  </a:lnTo>
                  <a:lnTo>
                    <a:pt x="144" y="6"/>
                  </a:lnTo>
                  <a:lnTo>
                    <a:pt x="144" y="12"/>
                  </a:lnTo>
                  <a:lnTo>
                    <a:pt x="144" y="18"/>
                  </a:lnTo>
                  <a:lnTo>
                    <a:pt x="144" y="24"/>
                  </a:lnTo>
                  <a:lnTo>
                    <a:pt x="144" y="30"/>
                  </a:lnTo>
                  <a:lnTo>
                    <a:pt x="144" y="36"/>
                  </a:lnTo>
                  <a:lnTo>
                    <a:pt x="150" y="42"/>
                  </a:lnTo>
                  <a:lnTo>
                    <a:pt x="150" y="54"/>
                  </a:lnTo>
                  <a:lnTo>
                    <a:pt x="150" y="60"/>
                  </a:lnTo>
                  <a:lnTo>
                    <a:pt x="150" y="66"/>
                  </a:lnTo>
                  <a:lnTo>
                    <a:pt x="150" y="72"/>
                  </a:lnTo>
                  <a:lnTo>
                    <a:pt x="156" y="78"/>
                  </a:lnTo>
                  <a:lnTo>
                    <a:pt x="156" y="84"/>
                  </a:lnTo>
                  <a:lnTo>
                    <a:pt x="156" y="90"/>
                  </a:lnTo>
                  <a:lnTo>
                    <a:pt x="156" y="96"/>
                  </a:lnTo>
                  <a:lnTo>
                    <a:pt x="156" y="102"/>
                  </a:lnTo>
                  <a:lnTo>
                    <a:pt x="156" y="108"/>
                  </a:lnTo>
                  <a:lnTo>
                    <a:pt x="162" y="114"/>
                  </a:lnTo>
                  <a:lnTo>
                    <a:pt x="162" y="126"/>
                  </a:lnTo>
                  <a:lnTo>
                    <a:pt x="162" y="132"/>
                  </a:lnTo>
                  <a:lnTo>
                    <a:pt x="162" y="138"/>
                  </a:lnTo>
                  <a:lnTo>
                    <a:pt x="162" y="144"/>
                  </a:lnTo>
                  <a:lnTo>
                    <a:pt x="168" y="150"/>
                  </a:lnTo>
                  <a:lnTo>
                    <a:pt x="168" y="156"/>
                  </a:lnTo>
                  <a:lnTo>
                    <a:pt x="168" y="162"/>
                  </a:lnTo>
                  <a:lnTo>
                    <a:pt x="168" y="168"/>
                  </a:lnTo>
                  <a:lnTo>
                    <a:pt x="168" y="174"/>
                  </a:lnTo>
                  <a:lnTo>
                    <a:pt x="168" y="180"/>
                  </a:lnTo>
                  <a:lnTo>
                    <a:pt x="174" y="186"/>
                  </a:lnTo>
                  <a:lnTo>
                    <a:pt x="174" y="192"/>
                  </a:lnTo>
                  <a:lnTo>
                    <a:pt x="174" y="198"/>
                  </a:lnTo>
                  <a:lnTo>
                    <a:pt x="174" y="204"/>
                  </a:lnTo>
                  <a:lnTo>
                    <a:pt x="174" y="210"/>
                  </a:lnTo>
                  <a:lnTo>
                    <a:pt x="174" y="216"/>
                  </a:lnTo>
                  <a:lnTo>
                    <a:pt x="180" y="222"/>
                  </a:lnTo>
                  <a:lnTo>
                    <a:pt x="180" y="228"/>
                  </a:lnTo>
                  <a:lnTo>
                    <a:pt x="180" y="234"/>
                  </a:lnTo>
                  <a:lnTo>
                    <a:pt x="180" y="240"/>
                  </a:lnTo>
                  <a:lnTo>
                    <a:pt x="180" y="246"/>
                  </a:lnTo>
                  <a:lnTo>
                    <a:pt x="186" y="252"/>
                  </a:lnTo>
                  <a:lnTo>
                    <a:pt x="186" y="258"/>
                  </a:lnTo>
                  <a:lnTo>
                    <a:pt x="186" y="264"/>
                  </a:lnTo>
                  <a:lnTo>
                    <a:pt x="186" y="270"/>
                  </a:lnTo>
                  <a:lnTo>
                    <a:pt x="186" y="276"/>
                  </a:lnTo>
                  <a:lnTo>
                    <a:pt x="192" y="282"/>
                  </a:lnTo>
                  <a:lnTo>
                    <a:pt x="192" y="288"/>
                  </a:lnTo>
                  <a:lnTo>
                    <a:pt x="192" y="294"/>
                  </a:lnTo>
                  <a:lnTo>
                    <a:pt x="192" y="300"/>
                  </a:lnTo>
                  <a:lnTo>
                    <a:pt x="192" y="306"/>
                  </a:lnTo>
                  <a:lnTo>
                    <a:pt x="198" y="312"/>
                  </a:lnTo>
                  <a:lnTo>
                    <a:pt x="198" y="318"/>
                  </a:lnTo>
                  <a:lnTo>
                    <a:pt x="198" y="324"/>
                  </a:lnTo>
                  <a:lnTo>
                    <a:pt x="198" y="330"/>
                  </a:lnTo>
                  <a:lnTo>
                    <a:pt x="198" y="336"/>
                  </a:lnTo>
                  <a:lnTo>
                    <a:pt x="204" y="342"/>
                  </a:lnTo>
                  <a:lnTo>
                    <a:pt x="204" y="348"/>
                  </a:lnTo>
                  <a:lnTo>
                    <a:pt x="204" y="354"/>
                  </a:lnTo>
                  <a:lnTo>
                    <a:pt x="204" y="360"/>
                  </a:lnTo>
                  <a:lnTo>
                    <a:pt x="210" y="366"/>
                  </a:lnTo>
                  <a:lnTo>
                    <a:pt x="210" y="372"/>
                  </a:lnTo>
                  <a:lnTo>
                    <a:pt x="210" y="378"/>
                  </a:lnTo>
                  <a:lnTo>
                    <a:pt x="210" y="384"/>
                  </a:lnTo>
                  <a:lnTo>
                    <a:pt x="210" y="390"/>
                  </a:lnTo>
                  <a:lnTo>
                    <a:pt x="216" y="396"/>
                  </a:lnTo>
                  <a:lnTo>
                    <a:pt x="216" y="402"/>
                  </a:lnTo>
                  <a:lnTo>
                    <a:pt x="216" y="408"/>
                  </a:lnTo>
                  <a:lnTo>
                    <a:pt x="216" y="414"/>
                  </a:lnTo>
                  <a:lnTo>
                    <a:pt x="216" y="420"/>
                  </a:lnTo>
                  <a:lnTo>
                    <a:pt x="222" y="420"/>
                  </a:lnTo>
                  <a:lnTo>
                    <a:pt x="222" y="426"/>
                  </a:lnTo>
                  <a:lnTo>
                    <a:pt x="222" y="432"/>
                  </a:lnTo>
                  <a:lnTo>
                    <a:pt x="222" y="438"/>
                  </a:lnTo>
                  <a:lnTo>
                    <a:pt x="228" y="444"/>
                  </a:lnTo>
                  <a:lnTo>
                    <a:pt x="228" y="450"/>
                  </a:lnTo>
                  <a:lnTo>
                    <a:pt x="228" y="456"/>
                  </a:lnTo>
                  <a:lnTo>
                    <a:pt x="228" y="462"/>
                  </a:lnTo>
                  <a:lnTo>
                    <a:pt x="234" y="468"/>
                  </a:lnTo>
                  <a:lnTo>
                    <a:pt x="234" y="474"/>
                  </a:lnTo>
                  <a:lnTo>
                    <a:pt x="234" y="480"/>
                  </a:lnTo>
                  <a:lnTo>
                    <a:pt x="234" y="486"/>
                  </a:lnTo>
                  <a:lnTo>
                    <a:pt x="240" y="492"/>
                  </a:lnTo>
                  <a:lnTo>
                    <a:pt x="240" y="498"/>
                  </a:lnTo>
                  <a:lnTo>
                    <a:pt x="240" y="504"/>
                  </a:lnTo>
                  <a:lnTo>
                    <a:pt x="240" y="510"/>
                  </a:lnTo>
                  <a:lnTo>
                    <a:pt x="246" y="516"/>
                  </a:lnTo>
                  <a:lnTo>
                    <a:pt x="246" y="522"/>
                  </a:lnTo>
                  <a:lnTo>
                    <a:pt x="246" y="528"/>
                  </a:lnTo>
                  <a:lnTo>
                    <a:pt x="252" y="534"/>
                  </a:lnTo>
                  <a:lnTo>
                    <a:pt x="252" y="540"/>
                  </a:lnTo>
                  <a:lnTo>
                    <a:pt x="252" y="546"/>
                  </a:lnTo>
                  <a:lnTo>
                    <a:pt x="252" y="552"/>
                  </a:lnTo>
                  <a:lnTo>
                    <a:pt x="258" y="552"/>
                  </a:lnTo>
                  <a:lnTo>
                    <a:pt x="258" y="558"/>
                  </a:lnTo>
                  <a:lnTo>
                    <a:pt x="258" y="564"/>
                  </a:lnTo>
                  <a:lnTo>
                    <a:pt x="258" y="570"/>
                  </a:lnTo>
                  <a:lnTo>
                    <a:pt x="264" y="576"/>
                  </a:lnTo>
                  <a:lnTo>
                    <a:pt x="264" y="582"/>
                  </a:lnTo>
                  <a:lnTo>
                    <a:pt x="264" y="588"/>
                  </a:lnTo>
                  <a:lnTo>
                    <a:pt x="270" y="594"/>
                  </a:lnTo>
                  <a:lnTo>
                    <a:pt x="270" y="600"/>
                  </a:lnTo>
                  <a:lnTo>
                    <a:pt x="270" y="606"/>
                  </a:lnTo>
                  <a:lnTo>
                    <a:pt x="276" y="606"/>
                  </a:lnTo>
                  <a:lnTo>
                    <a:pt x="276" y="612"/>
                  </a:lnTo>
                  <a:lnTo>
                    <a:pt x="276" y="618"/>
                  </a:lnTo>
                  <a:lnTo>
                    <a:pt x="276" y="624"/>
                  </a:lnTo>
                  <a:lnTo>
                    <a:pt x="282" y="624"/>
                  </a:lnTo>
                  <a:lnTo>
                    <a:pt x="282" y="630"/>
                  </a:lnTo>
                  <a:lnTo>
                    <a:pt x="282" y="636"/>
                  </a:lnTo>
                  <a:lnTo>
                    <a:pt x="282" y="642"/>
                  </a:lnTo>
                  <a:lnTo>
                    <a:pt x="288" y="642"/>
                  </a:lnTo>
                  <a:lnTo>
                    <a:pt x="288" y="648"/>
                  </a:lnTo>
                  <a:lnTo>
                    <a:pt x="288" y="654"/>
                  </a:lnTo>
                  <a:lnTo>
                    <a:pt x="294" y="654"/>
                  </a:lnTo>
                  <a:lnTo>
                    <a:pt x="294" y="660"/>
                  </a:lnTo>
                  <a:lnTo>
                    <a:pt x="294" y="666"/>
                  </a:lnTo>
                  <a:lnTo>
                    <a:pt x="300" y="666"/>
                  </a:lnTo>
                  <a:lnTo>
                    <a:pt x="300" y="672"/>
                  </a:lnTo>
                  <a:lnTo>
                    <a:pt x="300" y="678"/>
                  </a:lnTo>
                  <a:lnTo>
                    <a:pt x="306" y="684"/>
                  </a:lnTo>
                  <a:lnTo>
                    <a:pt x="306" y="690"/>
                  </a:lnTo>
                  <a:lnTo>
                    <a:pt x="312" y="696"/>
                  </a:lnTo>
                  <a:lnTo>
                    <a:pt x="312" y="702"/>
                  </a:lnTo>
                  <a:lnTo>
                    <a:pt x="318" y="702"/>
                  </a:lnTo>
                  <a:lnTo>
                    <a:pt x="318" y="708"/>
                  </a:lnTo>
                  <a:lnTo>
                    <a:pt x="318" y="714"/>
                  </a:lnTo>
                  <a:lnTo>
                    <a:pt x="324" y="714"/>
                  </a:lnTo>
                  <a:lnTo>
                    <a:pt x="324" y="720"/>
                  </a:lnTo>
                  <a:lnTo>
                    <a:pt x="330" y="720"/>
                  </a:lnTo>
                  <a:lnTo>
                    <a:pt x="330" y="726"/>
                  </a:lnTo>
                  <a:lnTo>
                    <a:pt x="336" y="732"/>
                  </a:lnTo>
                  <a:lnTo>
                    <a:pt x="336" y="738"/>
                  </a:lnTo>
                  <a:lnTo>
                    <a:pt x="342" y="738"/>
                  </a:lnTo>
                  <a:lnTo>
                    <a:pt x="342" y="744"/>
                  </a:lnTo>
                  <a:lnTo>
                    <a:pt x="348" y="744"/>
                  </a:lnTo>
                  <a:lnTo>
                    <a:pt x="354" y="750"/>
                  </a:lnTo>
                  <a:lnTo>
                    <a:pt x="360" y="750"/>
                  </a:lnTo>
                  <a:lnTo>
                    <a:pt x="360" y="756"/>
                  </a:lnTo>
                  <a:lnTo>
                    <a:pt x="366" y="756"/>
                  </a:lnTo>
                  <a:lnTo>
                    <a:pt x="372" y="756"/>
                  </a:lnTo>
                  <a:lnTo>
                    <a:pt x="378" y="756"/>
                  </a:lnTo>
                  <a:lnTo>
                    <a:pt x="384" y="756"/>
                  </a:lnTo>
                  <a:lnTo>
                    <a:pt x="390" y="756"/>
                  </a:lnTo>
                  <a:lnTo>
                    <a:pt x="396" y="756"/>
                  </a:lnTo>
                  <a:lnTo>
                    <a:pt x="402" y="756"/>
                  </a:lnTo>
                  <a:lnTo>
                    <a:pt x="402" y="750"/>
                  </a:lnTo>
                  <a:lnTo>
                    <a:pt x="408" y="750"/>
                  </a:lnTo>
                  <a:lnTo>
                    <a:pt x="414" y="744"/>
                  </a:lnTo>
                  <a:lnTo>
                    <a:pt x="420" y="744"/>
                  </a:lnTo>
                  <a:lnTo>
                    <a:pt x="420" y="738"/>
                  </a:lnTo>
                  <a:lnTo>
                    <a:pt x="426" y="738"/>
                  </a:lnTo>
                  <a:lnTo>
                    <a:pt x="426" y="732"/>
                  </a:lnTo>
                  <a:lnTo>
                    <a:pt x="432" y="732"/>
                  </a:lnTo>
                  <a:lnTo>
                    <a:pt x="432" y="726"/>
                  </a:lnTo>
                  <a:lnTo>
                    <a:pt x="438" y="720"/>
                  </a:lnTo>
                  <a:lnTo>
                    <a:pt x="438" y="714"/>
                  </a:lnTo>
                  <a:lnTo>
                    <a:pt x="444" y="714"/>
                  </a:lnTo>
                  <a:lnTo>
                    <a:pt x="444" y="708"/>
                  </a:lnTo>
                  <a:lnTo>
                    <a:pt x="450" y="708"/>
                  </a:lnTo>
                  <a:lnTo>
                    <a:pt x="450" y="702"/>
                  </a:lnTo>
                  <a:lnTo>
                    <a:pt x="450" y="696"/>
                  </a:lnTo>
                  <a:lnTo>
                    <a:pt x="456" y="696"/>
                  </a:lnTo>
                  <a:lnTo>
                    <a:pt x="456" y="690"/>
                  </a:lnTo>
                  <a:lnTo>
                    <a:pt x="456" y="684"/>
                  </a:lnTo>
                  <a:lnTo>
                    <a:pt x="462" y="684"/>
                  </a:lnTo>
                  <a:lnTo>
                    <a:pt x="462" y="678"/>
                  </a:lnTo>
                  <a:lnTo>
                    <a:pt x="468" y="678"/>
                  </a:lnTo>
                  <a:lnTo>
                    <a:pt x="468" y="672"/>
                  </a:lnTo>
                  <a:lnTo>
                    <a:pt x="474" y="672"/>
                  </a:lnTo>
                  <a:lnTo>
                    <a:pt x="480" y="672"/>
                  </a:lnTo>
                  <a:lnTo>
                    <a:pt x="486" y="678"/>
                  </a:lnTo>
                  <a:lnTo>
                    <a:pt x="492" y="684"/>
                  </a:lnTo>
                  <a:lnTo>
                    <a:pt x="498" y="684"/>
                  </a:lnTo>
                  <a:lnTo>
                    <a:pt x="498" y="690"/>
                  </a:lnTo>
                  <a:lnTo>
                    <a:pt x="504" y="690"/>
                  </a:lnTo>
                  <a:lnTo>
                    <a:pt x="504" y="696"/>
                  </a:lnTo>
                  <a:lnTo>
                    <a:pt x="510" y="696"/>
                  </a:lnTo>
                  <a:lnTo>
                    <a:pt x="510" y="702"/>
                  </a:lnTo>
                  <a:lnTo>
                    <a:pt x="516" y="702"/>
                  </a:lnTo>
                  <a:lnTo>
                    <a:pt x="516" y="708"/>
                  </a:lnTo>
                  <a:lnTo>
                    <a:pt x="522" y="708"/>
                  </a:lnTo>
                  <a:lnTo>
                    <a:pt x="528" y="708"/>
                  </a:lnTo>
                  <a:lnTo>
                    <a:pt x="528" y="714"/>
                  </a:lnTo>
                  <a:lnTo>
                    <a:pt x="534" y="714"/>
                  </a:lnTo>
                  <a:lnTo>
                    <a:pt x="534" y="720"/>
                  </a:lnTo>
                  <a:lnTo>
                    <a:pt x="540" y="720"/>
                  </a:lnTo>
                  <a:lnTo>
                    <a:pt x="546" y="720"/>
                  </a:lnTo>
                  <a:lnTo>
                    <a:pt x="546" y="726"/>
                  </a:lnTo>
                  <a:lnTo>
                    <a:pt x="552" y="726"/>
                  </a:lnTo>
                  <a:lnTo>
                    <a:pt x="558" y="726"/>
                  </a:lnTo>
                  <a:lnTo>
                    <a:pt x="558" y="732"/>
                  </a:lnTo>
                  <a:lnTo>
                    <a:pt x="564" y="732"/>
                  </a:lnTo>
                  <a:lnTo>
                    <a:pt x="570" y="732"/>
                  </a:lnTo>
                  <a:lnTo>
                    <a:pt x="576" y="738"/>
                  </a:lnTo>
                  <a:lnTo>
                    <a:pt x="582" y="738"/>
                  </a:lnTo>
                  <a:lnTo>
                    <a:pt x="588" y="738"/>
                  </a:lnTo>
                  <a:lnTo>
                    <a:pt x="594" y="738"/>
                  </a:lnTo>
                  <a:lnTo>
                    <a:pt x="600" y="738"/>
                  </a:lnTo>
                  <a:lnTo>
                    <a:pt x="606" y="738"/>
                  </a:lnTo>
                  <a:lnTo>
                    <a:pt x="612" y="738"/>
                  </a:lnTo>
                  <a:lnTo>
                    <a:pt x="618" y="738"/>
                  </a:lnTo>
                  <a:lnTo>
                    <a:pt x="624" y="738"/>
                  </a:lnTo>
                  <a:lnTo>
                    <a:pt x="630" y="738"/>
                  </a:lnTo>
                  <a:lnTo>
                    <a:pt x="630" y="732"/>
                  </a:lnTo>
                  <a:lnTo>
                    <a:pt x="636" y="732"/>
                  </a:lnTo>
                  <a:lnTo>
                    <a:pt x="642" y="732"/>
                  </a:lnTo>
                  <a:lnTo>
                    <a:pt x="648" y="732"/>
                  </a:lnTo>
                  <a:lnTo>
                    <a:pt x="654" y="732"/>
                  </a:lnTo>
                  <a:lnTo>
                    <a:pt x="654" y="726"/>
                  </a:lnTo>
                  <a:lnTo>
                    <a:pt x="660" y="726"/>
                  </a:lnTo>
                  <a:lnTo>
                    <a:pt x="666" y="726"/>
                  </a:lnTo>
                  <a:lnTo>
                    <a:pt x="672" y="720"/>
                  </a:lnTo>
                  <a:lnTo>
                    <a:pt x="678" y="720"/>
                  </a:lnTo>
                  <a:lnTo>
                    <a:pt x="684" y="720"/>
                  </a:lnTo>
                  <a:lnTo>
                    <a:pt x="684" y="714"/>
                  </a:lnTo>
                  <a:lnTo>
                    <a:pt x="690" y="714"/>
                  </a:lnTo>
                  <a:lnTo>
                    <a:pt x="696" y="714"/>
                  </a:lnTo>
                  <a:lnTo>
                    <a:pt x="696" y="708"/>
                  </a:lnTo>
                  <a:lnTo>
                    <a:pt x="702" y="708"/>
                  </a:lnTo>
                  <a:lnTo>
                    <a:pt x="702" y="702"/>
                  </a:lnTo>
                  <a:lnTo>
                    <a:pt x="708" y="702"/>
                  </a:lnTo>
                  <a:lnTo>
                    <a:pt x="714" y="702"/>
                  </a:lnTo>
                  <a:lnTo>
                    <a:pt x="714" y="696"/>
                  </a:lnTo>
                  <a:lnTo>
                    <a:pt x="720" y="696"/>
                  </a:lnTo>
                  <a:lnTo>
                    <a:pt x="720" y="690"/>
                  </a:lnTo>
                  <a:lnTo>
                    <a:pt x="726" y="690"/>
                  </a:lnTo>
                  <a:lnTo>
                    <a:pt x="732" y="690"/>
                  </a:lnTo>
                  <a:lnTo>
                    <a:pt x="732" y="684"/>
                  </a:lnTo>
                  <a:lnTo>
                    <a:pt x="738" y="684"/>
                  </a:lnTo>
                  <a:lnTo>
                    <a:pt x="738" y="678"/>
                  </a:lnTo>
                  <a:lnTo>
                    <a:pt x="744" y="678"/>
                  </a:lnTo>
                  <a:lnTo>
                    <a:pt x="744" y="672"/>
                  </a:lnTo>
                  <a:lnTo>
                    <a:pt x="750" y="672"/>
                  </a:lnTo>
                  <a:lnTo>
                    <a:pt x="750" y="666"/>
                  </a:lnTo>
                  <a:lnTo>
                    <a:pt x="756" y="666"/>
                  </a:lnTo>
                  <a:lnTo>
                    <a:pt x="762" y="660"/>
                  </a:lnTo>
                  <a:lnTo>
                    <a:pt x="768" y="654"/>
                  </a:lnTo>
                  <a:lnTo>
                    <a:pt x="768" y="648"/>
                  </a:lnTo>
                  <a:lnTo>
                    <a:pt x="774" y="648"/>
                  </a:lnTo>
                  <a:lnTo>
                    <a:pt x="774" y="642"/>
                  </a:lnTo>
                  <a:lnTo>
                    <a:pt x="780" y="642"/>
                  </a:lnTo>
                  <a:lnTo>
                    <a:pt x="780" y="636"/>
                  </a:lnTo>
                  <a:lnTo>
                    <a:pt x="786" y="636"/>
                  </a:lnTo>
                  <a:lnTo>
                    <a:pt x="786" y="630"/>
                  </a:lnTo>
                  <a:lnTo>
                    <a:pt x="792" y="630"/>
                  </a:lnTo>
                  <a:lnTo>
                    <a:pt x="792" y="624"/>
                  </a:lnTo>
                  <a:lnTo>
                    <a:pt x="798" y="624"/>
                  </a:lnTo>
                  <a:lnTo>
                    <a:pt x="798" y="618"/>
                  </a:lnTo>
                  <a:lnTo>
                    <a:pt x="804" y="618"/>
                  </a:lnTo>
                  <a:lnTo>
                    <a:pt x="804" y="612"/>
                  </a:lnTo>
                  <a:lnTo>
                    <a:pt x="804" y="606"/>
                  </a:lnTo>
                  <a:lnTo>
                    <a:pt x="810" y="606"/>
                  </a:lnTo>
                  <a:lnTo>
                    <a:pt x="810" y="600"/>
                  </a:lnTo>
                  <a:lnTo>
                    <a:pt x="816" y="600"/>
                  </a:lnTo>
                  <a:lnTo>
                    <a:pt x="816" y="594"/>
                  </a:lnTo>
                  <a:lnTo>
                    <a:pt x="822" y="594"/>
                  </a:lnTo>
                  <a:lnTo>
                    <a:pt x="822" y="588"/>
                  </a:lnTo>
                  <a:lnTo>
                    <a:pt x="822" y="582"/>
                  </a:lnTo>
                  <a:lnTo>
                    <a:pt x="828" y="582"/>
                  </a:lnTo>
                  <a:lnTo>
                    <a:pt x="828" y="576"/>
                  </a:lnTo>
                  <a:lnTo>
                    <a:pt x="834" y="576"/>
                  </a:lnTo>
                  <a:lnTo>
                    <a:pt x="834" y="570"/>
                  </a:lnTo>
                  <a:lnTo>
                    <a:pt x="834" y="564"/>
                  </a:lnTo>
                  <a:lnTo>
                    <a:pt x="840" y="564"/>
                  </a:lnTo>
                  <a:lnTo>
                    <a:pt x="840" y="558"/>
                  </a:lnTo>
                  <a:lnTo>
                    <a:pt x="846" y="552"/>
                  </a:lnTo>
                  <a:lnTo>
                    <a:pt x="846" y="546"/>
                  </a:lnTo>
                  <a:lnTo>
                    <a:pt x="852" y="546"/>
                  </a:lnTo>
                  <a:lnTo>
                    <a:pt x="852" y="540"/>
                  </a:lnTo>
                  <a:lnTo>
                    <a:pt x="858" y="534"/>
                  </a:lnTo>
                  <a:lnTo>
                    <a:pt x="858" y="528"/>
                  </a:lnTo>
                  <a:lnTo>
                    <a:pt x="864" y="528"/>
                  </a:lnTo>
                  <a:lnTo>
                    <a:pt x="864" y="522"/>
                  </a:lnTo>
                  <a:lnTo>
                    <a:pt x="864" y="516"/>
                  </a:lnTo>
                  <a:lnTo>
                    <a:pt x="870" y="516"/>
                  </a:lnTo>
                  <a:lnTo>
                    <a:pt x="870" y="510"/>
                  </a:lnTo>
                  <a:lnTo>
                    <a:pt x="876" y="504"/>
                  </a:lnTo>
                  <a:lnTo>
                    <a:pt x="876" y="498"/>
                  </a:lnTo>
                  <a:lnTo>
                    <a:pt x="882" y="492"/>
                  </a:lnTo>
                  <a:lnTo>
                    <a:pt x="882" y="486"/>
                  </a:lnTo>
                  <a:lnTo>
                    <a:pt x="888" y="480"/>
                  </a:lnTo>
                  <a:lnTo>
                    <a:pt x="888" y="474"/>
                  </a:lnTo>
                  <a:lnTo>
                    <a:pt x="894" y="468"/>
                  </a:lnTo>
                  <a:lnTo>
                    <a:pt x="894" y="462"/>
                  </a:lnTo>
                  <a:lnTo>
                    <a:pt x="900" y="462"/>
                  </a:lnTo>
                  <a:lnTo>
                    <a:pt x="900" y="456"/>
                  </a:lnTo>
                  <a:lnTo>
                    <a:pt x="900" y="450"/>
                  </a:lnTo>
                  <a:lnTo>
                    <a:pt x="906" y="450"/>
                  </a:lnTo>
                  <a:lnTo>
                    <a:pt x="906" y="444"/>
                  </a:lnTo>
                  <a:lnTo>
                    <a:pt x="906" y="438"/>
                  </a:lnTo>
                  <a:lnTo>
                    <a:pt x="912" y="438"/>
                  </a:lnTo>
                  <a:lnTo>
                    <a:pt x="912" y="432"/>
                  </a:lnTo>
                  <a:lnTo>
                    <a:pt x="912" y="426"/>
                  </a:lnTo>
                  <a:lnTo>
                    <a:pt x="918" y="426"/>
                  </a:lnTo>
                  <a:lnTo>
                    <a:pt x="918" y="420"/>
                  </a:lnTo>
                  <a:lnTo>
                    <a:pt x="918" y="414"/>
                  </a:lnTo>
                  <a:lnTo>
                    <a:pt x="924" y="414"/>
                  </a:lnTo>
                  <a:lnTo>
                    <a:pt x="924" y="408"/>
                  </a:lnTo>
                  <a:lnTo>
                    <a:pt x="924" y="402"/>
                  </a:lnTo>
                  <a:lnTo>
                    <a:pt x="930" y="396"/>
                  </a:lnTo>
                  <a:lnTo>
                    <a:pt x="930" y="390"/>
                  </a:lnTo>
                  <a:lnTo>
                    <a:pt x="936" y="384"/>
                  </a:lnTo>
                  <a:lnTo>
                    <a:pt x="936" y="378"/>
                  </a:lnTo>
                  <a:lnTo>
                    <a:pt x="936" y="372"/>
                  </a:lnTo>
                  <a:lnTo>
                    <a:pt x="942" y="372"/>
                  </a:lnTo>
                  <a:lnTo>
                    <a:pt x="942" y="366"/>
                  </a:lnTo>
                  <a:lnTo>
                    <a:pt x="942" y="360"/>
                  </a:lnTo>
                  <a:lnTo>
                    <a:pt x="948" y="360"/>
                  </a:lnTo>
                  <a:lnTo>
                    <a:pt x="948" y="354"/>
                  </a:lnTo>
                  <a:lnTo>
                    <a:pt x="948" y="348"/>
                  </a:lnTo>
                  <a:lnTo>
                    <a:pt x="948" y="342"/>
                  </a:lnTo>
                  <a:lnTo>
                    <a:pt x="954" y="342"/>
                  </a:lnTo>
                  <a:lnTo>
                    <a:pt x="954" y="336"/>
                  </a:lnTo>
                  <a:lnTo>
                    <a:pt x="954" y="330"/>
                  </a:lnTo>
                  <a:lnTo>
                    <a:pt x="960" y="330"/>
                  </a:lnTo>
                  <a:lnTo>
                    <a:pt x="960" y="324"/>
                  </a:lnTo>
                  <a:lnTo>
                    <a:pt x="960" y="318"/>
                  </a:lnTo>
                  <a:lnTo>
                    <a:pt x="966" y="312"/>
                  </a:lnTo>
                  <a:lnTo>
                    <a:pt x="966" y="306"/>
                  </a:lnTo>
                  <a:lnTo>
                    <a:pt x="966" y="300"/>
                  </a:lnTo>
                  <a:lnTo>
                    <a:pt x="972" y="294"/>
                  </a:lnTo>
                  <a:lnTo>
                    <a:pt x="972" y="288"/>
                  </a:lnTo>
                  <a:lnTo>
                    <a:pt x="972" y="282"/>
                  </a:lnTo>
                  <a:lnTo>
                    <a:pt x="978" y="282"/>
                  </a:lnTo>
                  <a:lnTo>
                    <a:pt x="978" y="276"/>
                  </a:lnTo>
                  <a:lnTo>
                    <a:pt x="978" y="270"/>
                  </a:lnTo>
                  <a:lnTo>
                    <a:pt x="984" y="270"/>
                  </a:lnTo>
                  <a:lnTo>
                    <a:pt x="984" y="264"/>
                  </a:lnTo>
                  <a:lnTo>
                    <a:pt x="990" y="264"/>
                  </a:lnTo>
                  <a:lnTo>
                    <a:pt x="996" y="264"/>
                  </a:lnTo>
                  <a:lnTo>
                    <a:pt x="996" y="270"/>
                  </a:lnTo>
                  <a:lnTo>
                    <a:pt x="1002" y="270"/>
                  </a:lnTo>
                  <a:lnTo>
                    <a:pt x="1002" y="276"/>
                  </a:lnTo>
                  <a:lnTo>
                    <a:pt x="1002" y="282"/>
                  </a:lnTo>
                  <a:lnTo>
                    <a:pt x="1008" y="288"/>
                  </a:lnTo>
                  <a:lnTo>
                    <a:pt x="1008" y="294"/>
                  </a:lnTo>
                  <a:lnTo>
                    <a:pt x="1008" y="300"/>
                  </a:lnTo>
                  <a:lnTo>
                    <a:pt x="1014" y="300"/>
                  </a:lnTo>
                  <a:lnTo>
                    <a:pt x="1014" y="306"/>
                  </a:lnTo>
                  <a:lnTo>
                    <a:pt x="1014" y="312"/>
                  </a:lnTo>
                  <a:lnTo>
                    <a:pt x="1014" y="318"/>
                  </a:lnTo>
                  <a:lnTo>
                    <a:pt x="1020" y="318"/>
                  </a:lnTo>
                  <a:lnTo>
                    <a:pt x="1020" y="324"/>
                  </a:lnTo>
                  <a:lnTo>
                    <a:pt x="1020" y="330"/>
                  </a:lnTo>
                  <a:lnTo>
                    <a:pt x="1020" y="336"/>
                  </a:lnTo>
                  <a:lnTo>
                    <a:pt x="1026" y="336"/>
                  </a:lnTo>
                  <a:lnTo>
                    <a:pt x="1026" y="342"/>
                  </a:lnTo>
                  <a:lnTo>
                    <a:pt x="1026" y="348"/>
                  </a:lnTo>
                  <a:lnTo>
                    <a:pt x="1026" y="354"/>
                  </a:lnTo>
                  <a:lnTo>
                    <a:pt x="1032" y="354"/>
                  </a:lnTo>
                  <a:lnTo>
                    <a:pt x="1032" y="360"/>
                  </a:lnTo>
                  <a:lnTo>
                    <a:pt x="1032" y="366"/>
                  </a:lnTo>
                  <a:lnTo>
                    <a:pt x="1038" y="372"/>
                  </a:lnTo>
                  <a:lnTo>
                    <a:pt x="1038" y="378"/>
                  </a:lnTo>
                  <a:lnTo>
                    <a:pt x="1038" y="384"/>
                  </a:lnTo>
                  <a:lnTo>
                    <a:pt x="1044" y="384"/>
                  </a:lnTo>
                  <a:lnTo>
                    <a:pt x="1044" y="390"/>
                  </a:lnTo>
                  <a:lnTo>
                    <a:pt x="1044" y="396"/>
                  </a:lnTo>
                  <a:lnTo>
                    <a:pt x="1044" y="402"/>
                  </a:lnTo>
                  <a:lnTo>
                    <a:pt x="1050" y="402"/>
                  </a:lnTo>
                  <a:lnTo>
                    <a:pt x="1050" y="408"/>
                  </a:lnTo>
                  <a:lnTo>
                    <a:pt x="1050" y="414"/>
                  </a:lnTo>
                  <a:lnTo>
                    <a:pt x="1056" y="414"/>
                  </a:lnTo>
                  <a:lnTo>
                    <a:pt x="1056" y="420"/>
                  </a:lnTo>
                  <a:lnTo>
                    <a:pt x="1056" y="426"/>
                  </a:lnTo>
                  <a:lnTo>
                    <a:pt x="1056" y="432"/>
                  </a:lnTo>
                  <a:lnTo>
                    <a:pt x="1062" y="432"/>
                  </a:lnTo>
                  <a:lnTo>
                    <a:pt x="1062" y="438"/>
                  </a:lnTo>
                  <a:lnTo>
                    <a:pt x="1062" y="444"/>
                  </a:lnTo>
                  <a:lnTo>
                    <a:pt x="1068" y="444"/>
                  </a:lnTo>
                  <a:lnTo>
                    <a:pt x="1068" y="450"/>
                  </a:lnTo>
                  <a:lnTo>
                    <a:pt x="1068" y="456"/>
                  </a:lnTo>
                  <a:lnTo>
                    <a:pt x="1074" y="462"/>
                  </a:lnTo>
                  <a:lnTo>
                    <a:pt x="1074" y="468"/>
                  </a:lnTo>
                  <a:lnTo>
                    <a:pt x="1074" y="474"/>
                  </a:lnTo>
                  <a:lnTo>
                    <a:pt x="1080" y="474"/>
                  </a:lnTo>
                  <a:lnTo>
                    <a:pt x="1080" y="480"/>
                  </a:lnTo>
                  <a:lnTo>
                    <a:pt x="1080" y="486"/>
                  </a:lnTo>
                  <a:lnTo>
                    <a:pt x="1086" y="486"/>
                  </a:lnTo>
                  <a:lnTo>
                    <a:pt x="1086" y="492"/>
                  </a:lnTo>
                  <a:lnTo>
                    <a:pt x="1086" y="498"/>
                  </a:lnTo>
                  <a:lnTo>
                    <a:pt x="1092" y="504"/>
                  </a:lnTo>
                  <a:lnTo>
                    <a:pt x="1092" y="510"/>
                  </a:lnTo>
                  <a:lnTo>
                    <a:pt x="1098" y="516"/>
                  </a:lnTo>
                  <a:lnTo>
                    <a:pt x="1098" y="522"/>
                  </a:lnTo>
                  <a:lnTo>
                    <a:pt x="1104" y="528"/>
                  </a:lnTo>
                  <a:lnTo>
                    <a:pt x="1104" y="534"/>
                  </a:lnTo>
                  <a:lnTo>
                    <a:pt x="1110" y="540"/>
                  </a:lnTo>
                  <a:lnTo>
                    <a:pt x="1110" y="546"/>
                  </a:lnTo>
                  <a:lnTo>
                    <a:pt x="1116" y="552"/>
                  </a:lnTo>
                  <a:lnTo>
                    <a:pt x="1116" y="558"/>
                  </a:lnTo>
                  <a:lnTo>
                    <a:pt x="1122" y="564"/>
                  </a:lnTo>
                  <a:lnTo>
                    <a:pt x="1122" y="570"/>
                  </a:lnTo>
                  <a:lnTo>
                    <a:pt x="1128" y="570"/>
                  </a:lnTo>
                  <a:lnTo>
                    <a:pt x="1128" y="576"/>
                  </a:lnTo>
                  <a:lnTo>
                    <a:pt x="1128" y="582"/>
                  </a:lnTo>
                  <a:lnTo>
                    <a:pt x="1134" y="582"/>
                  </a:lnTo>
                  <a:lnTo>
                    <a:pt x="1134" y="588"/>
                  </a:lnTo>
                  <a:lnTo>
                    <a:pt x="1134" y="594"/>
                  </a:lnTo>
                  <a:lnTo>
                    <a:pt x="1140" y="594"/>
                  </a:lnTo>
                  <a:lnTo>
                    <a:pt x="1140" y="600"/>
                  </a:lnTo>
                  <a:lnTo>
                    <a:pt x="1146" y="606"/>
                  </a:lnTo>
                  <a:lnTo>
                    <a:pt x="1146" y="612"/>
                  </a:lnTo>
                  <a:lnTo>
                    <a:pt x="1152" y="612"/>
                  </a:lnTo>
                  <a:lnTo>
                    <a:pt x="1158" y="612"/>
                  </a:lnTo>
                  <a:lnTo>
                    <a:pt x="1164" y="612"/>
                  </a:lnTo>
                  <a:lnTo>
                    <a:pt x="1170" y="612"/>
                  </a:lnTo>
                  <a:lnTo>
                    <a:pt x="1170" y="606"/>
                  </a:lnTo>
                  <a:lnTo>
                    <a:pt x="1170" y="600"/>
                  </a:lnTo>
                  <a:lnTo>
                    <a:pt x="1176" y="600"/>
                  </a:lnTo>
                  <a:lnTo>
                    <a:pt x="1176" y="594"/>
                  </a:lnTo>
                  <a:lnTo>
                    <a:pt x="1182" y="588"/>
                  </a:lnTo>
                  <a:lnTo>
                    <a:pt x="1182" y="582"/>
                  </a:lnTo>
                  <a:lnTo>
                    <a:pt x="1188" y="582"/>
                  </a:lnTo>
                  <a:lnTo>
                    <a:pt x="1188" y="576"/>
                  </a:lnTo>
                  <a:lnTo>
                    <a:pt x="1188" y="570"/>
                  </a:lnTo>
                  <a:lnTo>
                    <a:pt x="1194" y="570"/>
                  </a:lnTo>
                  <a:lnTo>
                    <a:pt x="1194" y="564"/>
                  </a:lnTo>
                  <a:lnTo>
                    <a:pt x="1200" y="558"/>
                  </a:lnTo>
                  <a:lnTo>
                    <a:pt x="1200" y="552"/>
                  </a:lnTo>
                  <a:lnTo>
                    <a:pt x="1206" y="552"/>
                  </a:lnTo>
                  <a:lnTo>
                    <a:pt x="1206" y="546"/>
                  </a:lnTo>
                  <a:lnTo>
                    <a:pt x="1206" y="540"/>
                  </a:lnTo>
                  <a:lnTo>
                    <a:pt x="1212" y="540"/>
                  </a:lnTo>
                  <a:lnTo>
                    <a:pt x="1212" y="534"/>
                  </a:lnTo>
                  <a:lnTo>
                    <a:pt x="1212" y="528"/>
                  </a:lnTo>
                  <a:lnTo>
                    <a:pt x="1218" y="528"/>
                  </a:lnTo>
                  <a:lnTo>
                    <a:pt x="1218" y="522"/>
                  </a:lnTo>
                  <a:lnTo>
                    <a:pt x="1218" y="516"/>
                  </a:lnTo>
                  <a:lnTo>
                    <a:pt x="1224" y="516"/>
                  </a:lnTo>
                  <a:lnTo>
                    <a:pt x="1224" y="510"/>
                  </a:lnTo>
                  <a:lnTo>
                    <a:pt x="1224" y="504"/>
                  </a:lnTo>
                  <a:lnTo>
                    <a:pt x="1230" y="504"/>
                  </a:lnTo>
                  <a:lnTo>
                    <a:pt x="1230" y="498"/>
                  </a:lnTo>
                  <a:lnTo>
                    <a:pt x="1230" y="492"/>
                  </a:lnTo>
                  <a:lnTo>
                    <a:pt x="1236" y="492"/>
                  </a:lnTo>
                  <a:lnTo>
                    <a:pt x="1236" y="486"/>
                  </a:lnTo>
                  <a:lnTo>
                    <a:pt x="1236" y="480"/>
                  </a:lnTo>
                  <a:lnTo>
                    <a:pt x="1242" y="480"/>
                  </a:lnTo>
                  <a:lnTo>
                    <a:pt x="1242" y="474"/>
                  </a:lnTo>
                  <a:lnTo>
                    <a:pt x="1242" y="468"/>
                  </a:lnTo>
                  <a:lnTo>
                    <a:pt x="1248" y="468"/>
                  </a:lnTo>
                  <a:lnTo>
                    <a:pt x="1248" y="462"/>
                  </a:lnTo>
                  <a:lnTo>
                    <a:pt x="1248" y="456"/>
                  </a:lnTo>
                  <a:lnTo>
                    <a:pt x="1254" y="450"/>
                  </a:lnTo>
                  <a:lnTo>
                    <a:pt x="1254" y="444"/>
                  </a:lnTo>
                  <a:lnTo>
                    <a:pt x="1254" y="438"/>
                  </a:lnTo>
                  <a:lnTo>
                    <a:pt x="1260" y="438"/>
                  </a:lnTo>
                  <a:lnTo>
                    <a:pt x="1260" y="432"/>
                  </a:lnTo>
                  <a:lnTo>
                    <a:pt x="1260" y="426"/>
                  </a:lnTo>
                  <a:lnTo>
                    <a:pt x="1266" y="426"/>
                  </a:lnTo>
                  <a:lnTo>
                    <a:pt x="1266" y="420"/>
                  </a:lnTo>
                  <a:lnTo>
                    <a:pt x="1266" y="414"/>
                  </a:lnTo>
                  <a:lnTo>
                    <a:pt x="1272" y="414"/>
                  </a:lnTo>
                  <a:lnTo>
                    <a:pt x="1272" y="408"/>
                  </a:lnTo>
                  <a:lnTo>
                    <a:pt x="1272" y="402"/>
                  </a:lnTo>
                  <a:lnTo>
                    <a:pt x="1272" y="396"/>
                  </a:lnTo>
                  <a:lnTo>
                    <a:pt x="1278" y="396"/>
                  </a:lnTo>
                  <a:lnTo>
                    <a:pt x="1278" y="390"/>
                  </a:lnTo>
                  <a:lnTo>
                    <a:pt x="1278" y="384"/>
                  </a:lnTo>
                  <a:lnTo>
                    <a:pt x="1284" y="378"/>
                  </a:lnTo>
                  <a:lnTo>
                    <a:pt x="1284" y="372"/>
                  </a:lnTo>
                  <a:lnTo>
                    <a:pt x="1290" y="366"/>
                  </a:lnTo>
                  <a:lnTo>
                    <a:pt x="1290" y="360"/>
                  </a:lnTo>
                  <a:lnTo>
                    <a:pt x="1290" y="354"/>
                  </a:lnTo>
                  <a:lnTo>
                    <a:pt x="1296" y="354"/>
                  </a:lnTo>
                  <a:lnTo>
                    <a:pt x="1296" y="348"/>
                  </a:lnTo>
                  <a:lnTo>
                    <a:pt x="1296" y="342"/>
                  </a:lnTo>
                  <a:lnTo>
                    <a:pt x="1296" y="336"/>
                  </a:lnTo>
                  <a:lnTo>
                    <a:pt x="1302" y="336"/>
                  </a:lnTo>
                  <a:lnTo>
                    <a:pt x="1302" y="330"/>
                  </a:lnTo>
                  <a:lnTo>
                    <a:pt x="1302" y="324"/>
                  </a:lnTo>
                  <a:lnTo>
                    <a:pt x="1308" y="318"/>
                  </a:lnTo>
                  <a:lnTo>
                    <a:pt x="1308" y="312"/>
                  </a:lnTo>
                  <a:lnTo>
                    <a:pt x="1308" y="306"/>
                  </a:lnTo>
                  <a:lnTo>
                    <a:pt x="1314" y="306"/>
                  </a:lnTo>
                  <a:lnTo>
                    <a:pt x="1314" y="300"/>
                  </a:lnTo>
                  <a:lnTo>
                    <a:pt x="1314" y="294"/>
                  </a:lnTo>
                  <a:lnTo>
                    <a:pt x="1320" y="294"/>
                  </a:lnTo>
                  <a:lnTo>
                    <a:pt x="1320" y="288"/>
                  </a:lnTo>
                  <a:lnTo>
                    <a:pt x="1326" y="288"/>
                  </a:lnTo>
                  <a:lnTo>
                    <a:pt x="1326" y="294"/>
                  </a:lnTo>
                  <a:lnTo>
                    <a:pt x="1332" y="294"/>
                  </a:lnTo>
                  <a:lnTo>
                    <a:pt x="1332" y="300"/>
                  </a:lnTo>
                  <a:lnTo>
                    <a:pt x="1338" y="306"/>
                  </a:lnTo>
                  <a:lnTo>
                    <a:pt x="1338" y="312"/>
                  </a:lnTo>
                  <a:lnTo>
                    <a:pt x="1338" y="318"/>
                  </a:lnTo>
                  <a:lnTo>
                    <a:pt x="1344" y="324"/>
                  </a:lnTo>
                  <a:lnTo>
                    <a:pt x="1344" y="330"/>
                  </a:lnTo>
                  <a:lnTo>
                    <a:pt x="1344" y="336"/>
                  </a:lnTo>
                  <a:lnTo>
                    <a:pt x="1350" y="342"/>
                  </a:lnTo>
                  <a:lnTo>
                    <a:pt x="1350" y="348"/>
                  </a:lnTo>
                  <a:lnTo>
                    <a:pt x="1350" y="354"/>
                  </a:lnTo>
                  <a:lnTo>
                    <a:pt x="1356" y="360"/>
                  </a:lnTo>
                  <a:lnTo>
                    <a:pt x="1356" y="366"/>
                  </a:lnTo>
                  <a:lnTo>
                    <a:pt x="1356" y="372"/>
                  </a:lnTo>
                  <a:lnTo>
                    <a:pt x="1362" y="372"/>
                  </a:lnTo>
                  <a:lnTo>
                    <a:pt x="1362" y="378"/>
                  </a:lnTo>
                  <a:lnTo>
                    <a:pt x="1362" y="384"/>
                  </a:lnTo>
                  <a:lnTo>
                    <a:pt x="1362" y="390"/>
                  </a:lnTo>
                  <a:lnTo>
                    <a:pt x="1368" y="390"/>
                  </a:lnTo>
                  <a:lnTo>
                    <a:pt x="1368" y="396"/>
                  </a:lnTo>
                  <a:lnTo>
                    <a:pt x="1368" y="402"/>
                  </a:lnTo>
                  <a:lnTo>
                    <a:pt x="1374" y="408"/>
                  </a:lnTo>
                  <a:lnTo>
                    <a:pt x="1374" y="414"/>
                  </a:lnTo>
                  <a:lnTo>
                    <a:pt x="1374" y="420"/>
                  </a:lnTo>
                  <a:lnTo>
                    <a:pt x="1380" y="420"/>
                  </a:lnTo>
                  <a:lnTo>
                    <a:pt x="1380" y="426"/>
                  </a:lnTo>
                  <a:lnTo>
                    <a:pt x="1380" y="432"/>
                  </a:lnTo>
                  <a:lnTo>
                    <a:pt x="1386" y="438"/>
                  </a:lnTo>
                  <a:lnTo>
                    <a:pt x="1386" y="444"/>
                  </a:lnTo>
                  <a:lnTo>
                    <a:pt x="1386" y="450"/>
                  </a:lnTo>
                  <a:lnTo>
                    <a:pt x="1392" y="450"/>
                  </a:lnTo>
                  <a:lnTo>
                    <a:pt x="1392" y="456"/>
                  </a:lnTo>
                  <a:lnTo>
                    <a:pt x="1392" y="462"/>
                  </a:lnTo>
                  <a:lnTo>
                    <a:pt x="1398" y="468"/>
                  </a:lnTo>
                  <a:lnTo>
                    <a:pt x="1398" y="474"/>
                  </a:lnTo>
                  <a:lnTo>
                    <a:pt x="1398" y="480"/>
                  </a:lnTo>
                  <a:lnTo>
                    <a:pt x="1404" y="480"/>
                  </a:lnTo>
                  <a:lnTo>
                    <a:pt x="1404" y="486"/>
                  </a:lnTo>
                  <a:lnTo>
                    <a:pt x="1404" y="492"/>
                  </a:lnTo>
                  <a:lnTo>
                    <a:pt x="1410" y="492"/>
                  </a:lnTo>
                  <a:lnTo>
                    <a:pt x="1410" y="498"/>
                  </a:lnTo>
                  <a:lnTo>
                    <a:pt x="1410" y="504"/>
                  </a:lnTo>
                  <a:lnTo>
                    <a:pt x="1416" y="510"/>
                  </a:lnTo>
                  <a:lnTo>
                    <a:pt x="1416" y="516"/>
                  </a:lnTo>
                  <a:lnTo>
                    <a:pt x="1422" y="522"/>
                  </a:lnTo>
                  <a:lnTo>
                    <a:pt x="1422" y="528"/>
                  </a:lnTo>
                  <a:lnTo>
                    <a:pt x="1422" y="534"/>
                  </a:lnTo>
                  <a:lnTo>
                    <a:pt x="1428" y="534"/>
                  </a:lnTo>
                  <a:lnTo>
                    <a:pt x="1428" y="540"/>
                  </a:lnTo>
                  <a:lnTo>
                    <a:pt x="1428" y="546"/>
                  </a:lnTo>
                  <a:lnTo>
                    <a:pt x="1434" y="546"/>
                  </a:lnTo>
                  <a:lnTo>
                    <a:pt x="1434" y="552"/>
                  </a:lnTo>
                  <a:lnTo>
                    <a:pt x="1440" y="558"/>
                  </a:lnTo>
                  <a:lnTo>
                    <a:pt x="1440" y="564"/>
                  </a:lnTo>
                  <a:lnTo>
                    <a:pt x="1440" y="570"/>
                  </a:lnTo>
                  <a:lnTo>
                    <a:pt x="1446" y="570"/>
                  </a:lnTo>
                  <a:lnTo>
                    <a:pt x="1446" y="576"/>
                  </a:lnTo>
                  <a:lnTo>
                    <a:pt x="1446" y="582"/>
                  </a:lnTo>
                  <a:lnTo>
                    <a:pt x="1452" y="582"/>
                  </a:lnTo>
                  <a:lnTo>
                    <a:pt x="1452" y="588"/>
                  </a:lnTo>
                  <a:lnTo>
                    <a:pt x="1458" y="588"/>
                  </a:lnTo>
                  <a:lnTo>
                    <a:pt x="1458" y="594"/>
                  </a:lnTo>
                  <a:lnTo>
                    <a:pt x="1458" y="600"/>
                  </a:lnTo>
                  <a:lnTo>
                    <a:pt x="1464" y="600"/>
                  </a:lnTo>
                  <a:lnTo>
                    <a:pt x="1464" y="606"/>
                  </a:lnTo>
                  <a:lnTo>
                    <a:pt x="1464" y="612"/>
                  </a:lnTo>
                  <a:lnTo>
                    <a:pt x="1470" y="612"/>
                  </a:lnTo>
                  <a:lnTo>
                    <a:pt x="1470" y="618"/>
                  </a:lnTo>
                  <a:lnTo>
                    <a:pt x="1476" y="624"/>
                  </a:lnTo>
                  <a:lnTo>
                    <a:pt x="1476" y="630"/>
                  </a:lnTo>
                  <a:lnTo>
                    <a:pt x="1482" y="630"/>
                  </a:lnTo>
                  <a:lnTo>
                    <a:pt x="1482" y="636"/>
                  </a:lnTo>
                  <a:lnTo>
                    <a:pt x="1488" y="636"/>
                  </a:lnTo>
                  <a:lnTo>
                    <a:pt x="1488" y="642"/>
                  </a:lnTo>
                  <a:lnTo>
                    <a:pt x="1494" y="642"/>
                  </a:lnTo>
                  <a:lnTo>
                    <a:pt x="1494" y="648"/>
                  </a:lnTo>
                  <a:lnTo>
                    <a:pt x="1500" y="648"/>
                  </a:lnTo>
                  <a:lnTo>
                    <a:pt x="1500" y="654"/>
                  </a:lnTo>
                  <a:lnTo>
                    <a:pt x="1506" y="654"/>
                  </a:lnTo>
                  <a:lnTo>
                    <a:pt x="1512" y="654"/>
                  </a:lnTo>
                  <a:lnTo>
                    <a:pt x="1512" y="660"/>
                  </a:lnTo>
                  <a:lnTo>
                    <a:pt x="1518" y="660"/>
                  </a:lnTo>
                  <a:lnTo>
                    <a:pt x="1524" y="660"/>
                  </a:lnTo>
                  <a:lnTo>
                    <a:pt x="1530" y="660"/>
                  </a:lnTo>
                  <a:lnTo>
                    <a:pt x="1530" y="666"/>
                  </a:lnTo>
                  <a:lnTo>
                    <a:pt x="1536" y="666"/>
                  </a:lnTo>
                  <a:lnTo>
                    <a:pt x="1542" y="666"/>
                  </a:lnTo>
                  <a:lnTo>
                    <a:pt x="1548" y="672"/>
                  </a:lnTo>
                  <a:lnTo>
                    <a:pt x="1554" y="672"/>
                  </a:lnTo>
                  <a:lnTo>
                    <a:pt x="1560" y="672"/>
                  </a:lnTo>
                  <a:lnTo>
                    <a:pt x="1560" y="678"/>
                  </a:lnTo>
                  <a:lnTo>
                    <a:pt x="1566" y="678"/>
                  </a:lnTo>
                  <a:lnTo>
                    <a:pt x="1572" y="678"/>
                  </a:lnTo>
                  <a:lnTo>
                    <a:pt x="1578" y="678"/>
                  </a:lnTo>
                  <a:lnTo>
                    <a:pt x="1578" y="684"/>
                  </a:lnTo>
                  <a:lnTo>
                    <a:pt x="1584" y="684"/>
                  </a:lnTo>
                  <a:lnTo>
                    <a:pt x="1590" y="684"/>
                  </a:lnTo>
                  <a:lnTo>
                    <a:pt x="1590" y="690"/>
                  </a:lnTo>
                  <a:lnTo>
                    <a:pt x="1596" y="690"/>
                  </a:lnTo>
                  <a:lnTo>
                    <a:pt x="1602" y="690"/>
                  </a:lnTo>
                  <a:lnTo>
                    <a:pt x="1602" y="696"/>
                  </a:lnTo>
                  <a:lnTo>
                    <a:pt x="1608" y="696"/>
                  </a:lnTo>
                  <a:lnTo>
                    <a:pt x="1614" y="696"/>
                  </a:lnTo>
                  <a:lnTo>
                    <a:pt x="1614" y="702"/>
                  </a:lnTo>
                  <a:lnTo>
                    <a:pt x="1620" y="702"/>
                  </a:lnTo>
                  <a:lnTo>
                    <a:pt x="1626" y="702"/>
                  </a:lnTo>
                  <a:lnTo>
                    <a:pt x="1626" y="708"/>
                  </a:lnTo>
                  <a:lnTo>
                    <a:pt x="1632" y="708"/>
                  </a:lnTo>
                  <a:lnTo>
                    <a:pt x="1638" y="708"/>
                  </a:lnTo>
                  <a:lnTo>
                    <a:pt x="1638" y="714"/>
                  </a:lnTo>
                  <a:lnTo>
                    <a:pt x="1644" y="714"/>
                  </a:lnTo>
                  <a:lnTo>
                    <a:pt x="1650" y="714"/>
                  </a:lnTo>
                  <a:lnTo>
                    <a:pt x="1650" y="720"/>
                  </a:lnTo>
                  <a:lnTo>
                    <a:pt x="1656" y="720"/>
                  </a:lnTo>
                  <a:lnTo>
                    <a:pt x="1662" y="720"/>
                  </a:lnTo>
                  <a:lnTo>
                    <a:pt x="1668" y="726"/>
                  </a:lnTo>
                  <a:lnTo>
                    <a:pt x="1674" y="726"/>
                  </a:lnTo>
                  <a:lnTo>
                    <a:pt x="1680" y="726"/>
                  </a:lnTo>
                  <a:lnTo>
                    <a:pt x="1680" y="732"/>
                  </a:lnTo>
                  <a:lnTo>
                    <a:pt x="1686" y="732"/>
                  </a:lnTo>
                  <a:lnTo>
                    <a:pt x="1692" y="732"/>
                  </a:lnTo>
                  <a:lnTo>
                    <a:pt x="1698" y="732"/>
                  </a:lnTo>
                  <a:lnTo>
                    <a:pt x="1698" y="738"/>
                  </a:lnTo>
                  <a:lnTo>
                    <a:pt x="1704" y="738"/>
                  </a:lnTo>
                  <a:lnTo>
                    <a:pt x="1710" y="738"/>
                  </a:lnTo>
                  <a:lnTo>
                    <a:pt x="1716" y="738"/>
                  </a:lnTo>
                  <a:lnTo>
                    <a:pt x="1722" y="738"/>
                  </a:lnTo>
                  <a:lnTo>
                    <a:pt x="1728" y="738"/>
                  </a:lnTo>
                  <a:lnTo>
                    <a:pt x="1734" y="738"/>
                  </a:lnTo>
                  <a:lnTo>
                    <a:pt x="1740" y="738"/>
                  </a:lnTo>
                  <a:lnTo>
                    <a:pt x="1746" y="738"/>
                  </a:lnTo>
                  <a:lnTo>
                    <a:pt x="1752" y="738"/>
                  </a:lnTo>
                  <a:lnTo>
                    <a:pt x="1758" y="738"/>
                  </a:lnTo>
                  <a:lnTo>
                    <a:pt x="1764" y="738"/>
                  </a:lnTo>
                  <a:lnTo>
                    <a:pt x="1770" y="738"/>
                  </a:lnTo>
                  <a:lnTo>
                    <a:pt x="1776" y="738"/>
                  </a:lnTo>
                  <a:lnTo>
                    <a:pt x="1782" y="738"/>
                  </a:lnTo>
                  <a:lnTo>
                    <a:pt x="1782" y="732"/>
                  </a:lnTo>
                  <a:lnTo>
                    <a:pt x="1788" y="732"/>
                  </a:lnTo>
                  <a:lnTo>
                    <a:pt x="1794" y="732"/>
                  </a:lnTo>
                  <a:lnTo>
                    <a:pt x="1800" y="732"/>
                  </a:lnTo>
                  <a:lnTo>
                    <a:pt x="1800" y="726"/>
                  </a:lnTo>
                  <a:lnTo>
                    <a:pt x="1806" y="726"/>
                  </a:lnTo>
                  <a:lnTo>
                    <a:pt x="1812" y="726"/>
                  </a:lnTo>
                  <a:lnTo>
                    <a:pt x="1812" y="720"/>
                  </a:lnTo>
                  <a:lnTo>
                    <a:pt x="1818" y="720"/>
                  </a:lnTo>
                  <a:lnTo>
                    <a:pt x="1824" y="720"/>
                  </a:lnTo>
                  <a:lnTo>
                    <a:pt x="1824" y="714"/>
                  </a:lnTo>
                  <a:lnTo>
                    <a:pt x="1830" y="714"/>
                  </a:lnTo>
                  <a:lnTo>
                    <a:pt x="1836" y="714"/>
                  </a:lnTo>
                  <a:lnTo>
                    <a:pt x="1836" y="708"/>
                  </a:lnTo>
                  <a:lnTo>
                    <a:pt x="1842" y="708"/>
                  </a:lnTo>
                  <a:lnTo>
                    <a:pt x="1842" y="702"/>
                  </a:lnTo>
                  <a:lnTo>
                    <a:pt x="1848" y="702"/>
                  </a:lnTo>
                  <a:lnTo>
                    <a:pt x="1854" y="702"/>
                  </a:lnTo>
                  <a:lnTo>
                    <a:pt x="1854" y="696"/>
                  </a:lnTo>
                  <a:lnTo>
                    <a:pt x="1860" y="696"/>
                  </a:lnTo>
                  <a:lnTo>
                    <a:pt x="1860" y="690"/>
                  </a:lnTo>
                  <a:lnTo>
                    <a:pt x="1866" y="690"/>
                  </a:lnTo>
                  <a:lnTo>
                    <a:pt x="1866" y="684"/>
                  </a:lnTo>
                  <a:lnTo>
                    <a:pt x="1872" y="684"/>
                  </a:lnTo>
                  <a:lnTo>
                    <a:pt x="1878" y="678"/>
                  </a:lnTo>
                  <a:lnTo>
                    <a:pt x="1884" y="672"/>
                  </a:lnTo>
                  <a:lnTo>
                    <a:pt x="1884" y="666"/>
                  </a:lnTo>
                  <a:lnTo>
                    <a:pt x="1890" y="666"/>
                  </a:lnTo>
                  <a:lnTo>
                    <a:pt x="1890" y="660"/>
                  </a:lnTo>
                  <a:lnTo>
                    <a:pt x="1896" y="660"/>
                  </a:lnTo>
                  <a:lnTo>
                    <a:pt x="1896" y="654"/>
                  </a:lnTo>
                  <a:lnTo>
                    <a:pt x="1896" y="648"/>
                  </a:lnTo>
                  <a:lnTo>
                    <a:pt x="1902" y="648"/>
                  </a:lnTo>
                  <a:lnTo>
                    <a:pt x="1902" y="642"/>
                  </a:lnTo>
                  <a:lnTo>
                    <a:pt x="1902" y="636"/>
                  </a:lnTo>
                  <a:lnTo>
                    <a:pt x="1908" y="636"/>
                  </a:lnTo>
                  <a:lnTo>
                    <a:pt x="1908" y="630"/>
                  </a:lnTo>
                  <a:lnTo>
                    <a:pt x="1908" y="624"/>
                  </a:lnTo>
                  <a:lnTo>
                    <a:pt x="1914" y="624"/>
                  </a:lnTo>
                  <a:lnTo>
                    <a:pt x="1914" y="618"/>
                  </a:lnTo>
                  <a:lnTo>
                    <a:pt x="1914" y="612"/>
                  </a:lnTo>
                  <a:lnTo>
                    <a:pt x="1920" y="612"/>
                  </a:lnTo>
                  <a:lnTo>
                    <a:pt x="1920" y="606"/>
                  </a:lnTo>
                  <a:lnTo>
                    <a:pt x="1920" y="600"/>
                  </a:lnTo>
                  <a:lnTo>
                    <a:pt x="1926" y="594"/>
                  </a:lnTo>
                  <a:lnTo>
                    <a:pt x="1926" y="588"/>
                  </a:lnTo>
                  <a:lnTo>
                    <a:pt x="1926" y="582"/>
                  </a:lnTo>
                  <a:lnTo>
                    <a:pt x="1932" y="582"/>
                  </a:lnTo>
                  <a:lnTo>
                    <a:pt x="1932" y="576"/>
                  </a:lnTo>
                  <a:lnTo>
                    <a:pt x="1932" y="570"/>
                  </a:lnTo>
                  <a:lnTo>
                    <a:pt x="1938" y="564"/>
                  </a:lnTo>
                  <a:lnTo>
                    <a:pt x="1938" y="558"/>
                  </a:lnTo>
                  <a:lnTo>
                    <a:pt x="1938" y="552"/>
                  </a:lnTo>
                  <a:lnTo>
                    <a:pt x="1944" y="552"/>
                  </a:lnTo>
                  <a:lnTo>
                    <a:pt x="1944" y="546"/>
                  </a:lnTo>
                  <a:lnTo>
                    <a:pt x="1944" y="540"/>
                  </a:lnTo>
                  <a:lnTo>
                    <a:pt x="1944" y="534"/>
                  </a:lnTo>
                  <a:lnTo>
                    <a:pt x="1950" y="534"/>
                  </a:lnTo>
                  <a:lnTo>
                    <a:pt x="1950" y="528"/>
                  </a:lnTo>
                  <a:lnTo>
                    <a:pt x="1950" y="522"/>
                  </a:lnTo>
                  <a:lnTo>
                    <a:pt x="1956" y="522"/>
                  </a:lnTo>
                  <a:lnTo>
                    <a:pt x="1956" y="516"/>
                  </a:lnTo>
                  <a:lnTo>
                    <a:pt x="1956" y="510"/>
                  </a:lnTo>
                  <a:lnTo>
                    <a:pt x="1956" y="504"/>
                  </a:lnTo>
                  <a:lnTo>
                    <a:pt x="1962" y="498"/>
                  </a:lnTo>
                  <a:lnTo>
                    <a:pt x="1962" y="492"/>
                  </a:lnTo>
                  <a:lnTo>
                    <a:pt x="1962" y="486"/>
                  </a:lnTo>
                  <a:lnTo>
                    <a:pt x="1968" y="480"/>
                  </a:lnTo>
                  <a:lnTo>
                    <a:pt x="1968" y="474"/>
                  </a:lnTo>
                  <a:lnTo>
                    <a:pt x="1968" y="468"/>
                  </a:lnTo>
                  <a:lnTo>
                    <a:pt x="1974" y="462"/>
                  </a:lnTo>
                  <a:lnTo>
                    <a:pt x="1974" y="456"/>
                  </a:lnTo>
                  <a:lnTo>
                    <a:pt x="1974" y="450"/>
                  </a:lnTo>
                  <a:lnTo>
                    <a:pt x="1980" y="444"/>
                  </a:lnTo>
                  <a:lnTo>
                    <a:pt x="1980" y="438"/>
                  </a:lnTo>
                  <a:lnTo>
                    <a:pt x="1980" y="432"/>
                  </a:lnTo>
                  <a:lnTo>
                    <a:pt x="1980" y="426"/>
                  </a:lnTo>
                  <a:lnTo>
                    <a:pt x="1986" y="426"/>
                  </a:lnTo>
                  <a:lnTo>
                    <a:pt x="1986" y="420"/>
                  </a:lnTo>
                  <a:lnTo>
                    <a:pt x="1986" y="414"/>
                  </a:lnTo>
                  <a:lnTo>
                    <a:pt x="1986" y="408"/>
                  </a:lnTo>
                  <a:lnTo>
                    <a:pt x="1992" y="402"/>
                  </a:lnTo>
                  <a:lnTo>
                    <a:pt x="1992" y="396"/>
                  </a:lnTo>
                  <a:lnTo>
                    <a:pt x="1992" y="390"/>
                  </a:lnTo>
                  <a:lnTo>
                    <a:pt x="1998" y="384"/>
                  </a:lnTo>
                  <a:lnTo>
                    <a:pt x="1998" y="378"/>
                  </a:lnTo>
                  <a:lnTo>
                    <a:pt x="1998" y="372"/>
                  </a:lnTo>
                  <a:lnTo>
                    <a:pt x="2004" y="366"/>
                  </a:lnTo>
                  <a:lnTo>
                    <a:pt x="2004" y="360"/>
                  </a:lnTo>
                  <a:lnTo>
                    <a:pt x="2004" y="354"/>
                  </a:lnTo>
                  <a:lnTo>
                    <a:pt x="2010" y="354"/>
                  </a:lnTo>
                  <a:lnTo>
                    <a:pt x="2010" y="348"/>
                  </a:lnTo>
                  <a:lnTo>
                    <a:pt x="2016" y="342"/>
                  </a:lnTo>
                  <a:lnTo>
                    <a:pt x="2022" y="342"/>
                  </a:lnTo>
                  <a:lnTo>
                    <a:pt x="2028" y="342"/>
                  </a:lnTo>
                  <a:lnTo>
                    <a:pt x="2028" y="348"/>
                  </a:lnTo>
                  <a:lnTo>
                    <a:pt x="2034" y="348"/>
                  </a:lnTo>
                  <a:lnTo>
                    <a:pt x="2034" y="354"/>
                  </a:lnTo>
                  <a:lnTo>
                    <a:pt x="2040" y="354"/>
                  </a:lnTo>
                  <a:lnTo>
                    <a:pt x="2040" y="360"/>
                  </a:lnTo>
                  <a:lnTo>
                    <a:pt x="2040" y="366"/>
                  </a:lnTo>
                  <a:lnTo>
                    <a:pt x="2046" y="366"/>
                  </a:lnTo>
                  <a:lnTo>
                    <a:pt x="2046" y="372"/>
                  </a:lnTo>
                  <a:lnTo>
                    <a:pt x="2046" y="378"/>
                  </a:lnTo>
                  <a:lnTo>
                    <a:pt x="2052" y="378"/>
                  </a:lnTo>
                  <a:lnTo>
                    <a:pt x="2052" y="384"/>
                  </a:lnTo>
                  <a:lnTo>
                    <a:pt x="2058" y="390"/>
                  </a:lnTo>
                  <a:lnTo>
                    <a:pt x="2058" y="396"/>
                  </a:lnTo>
                  <a:lnTo>
                    <a:pt x="2064" y="396"/>
                  </a:lnTo>
                  <a:lnTo>
                    <a:pt x="2064" y="402"/>
                  </a:lnTo>
                  <a:lnTo>
                    <a:pt x="2064" y="408"/>
                  </a:lnTo>
                  <a:lnTo>
                    <a:pt x="2070" y="408"/>
                  </a:lnTo>
                  <a:lnTo>
                    <a:pt x="2070" y="414"/>
                  </a:lnTo>
                  <a:lnTo>
                    <a:pt x="2070" y="420"/>
                  </a:lnTo>
                  <a:lnTo>
                    <a:pt x="2076" y="420"/>
                  </a:lnTo>
                  <a:lnTo>
                    <a:pt x="2076" y="426"/>
                  </a:lnTo>
                  <a:lnTo>
                    <a:pt x="2082" y="426"/>
                  </a:lnTo>
                  <a:lnTo>
                    <a:pt x="2082" y="432"/>
                  </a:lnTo>
                  <a:lnTo>
                    <a:pt x="2082" y="438"/>
                  </a:lnTo>
                  <a:lnTo>
                    <a:pt x="2088" y="438"/>
                  </a:lnTo>
                  <a:lnTo>
                    <a:pt x="2088" y="444"/>
                  </a:lnTo>
                  <a:lnTo>
                    <a:pt x="2094" y="450"/>
                  </a:lnTo>
                  <a:lnTo>
                    <a:pt x="2094" y="456"/>
                  </a:lnTo>
                  <a:lnTo>
                    <a:pt x="2100" y="456"/>
                  </a:lnTo>
                  <a:lnTo>
                    <a:pt x="2100" y="462"/>
                  </a:lnTo>
                  <a:lnTo>
                    <a:pt x="2106" y="468"/>
                  </a:lnTo>
                  <a:lnTo>
                    <a:pt x="2106" y="474"/>
                  </a:lnTo>
                  <a:lnTo>
                    <a:pt x="2112" y="474"/>
                  </a:lnTo>
                  <a:lnTo>
                    <a:pt x="2112" y="480"/>
                  </a:lnTo>
                  <a:lnTo>
                    <a:pt x="2112" y="486"/>
                  </a:lnTo>
                  <a:lnTo>
                    <a:pt x="2118" y="486"/>
                  </a:lnTo>
                  <a:lnTo>
                    <a:pt x="2118" y="492"/>
                  </a:lnTo>
                  <a:lnTo>
                    <a:pt x="2124" y="492"/>
                  </a:lnTo>
                  <a:lnTo>
                    <a:pt x="2124" y="498"/>
                  </a:lnTo>
                  <a:lnTo>
                    <a:pt x="2130" y="504"/>
                  </a:lnTo>
                  <a:lnTo>
                    <a:pt x="2130" y="510"/>
                  </a:lnTo>
                  <a:lnTo>
                    <a:pt x="2136" y="510"/>
                  </a:lnTo>
                  <a:lnTo>
                    <a:pt x="2136" y="516"/>
                  </a:lnTo>
                  <a:lnTo>
                    <a:pt x="2142" y="516"/>
                  </a:lnTo>
                  <a:lnTo>
                    <a:pt x="2142" y="522"/>
                  </a:lnTo>
                  <a:lnTo>
                    <a:pt x="2148" y="522"/>
                  </a:lnTo>
                  <a:lnTo>
                    <a:pt x="2154" y="522"/>
                  </a:lnTo>
                  <a:lnTo>
                    <a:pt x="2154" y="528"/>
                  </a:lnTo>
                  <a:lnTo>
                    <a:pt x="2160" y="528"/>
                  </a:lnTo>
                  <a:lnTo>
                    <a:pt x="2166" y="528"/>
                  </a:lnTo>
                  <a:lnTo>
                    <a:pt x="2172" y="528"/>
                  </a:lnTo>
                  <a:lnTo>
                    <a:pt x="2178" y="528"/>
                  </a:lnTo>
                  <a:lnTo>
                    <a:pt x="2184" y="528"/>
                  </a:lnTo>
                  <a:lnTo>
                    <a:pt x="2190" y="528"/>
                  </a:lnTo>
                  <a:lnTo>
                    <a:pt x="2196" y="528"/>
                  </a:lnTo>
                  <a:lnTo>
                    <a:pt x="2202" y="528"/>
                  </a:lnTo>
                  <a:lnTo>
                    <a:pt x="2208" y="528"/>
                  </a:lnTo>
                  <a:lnTo>
                    <a:pt x="2214" y="528"/>
                  </a:lnTo>
                  <a:lnTo>
                    <a:pt x="2220" y="528"/>
                  </a:lnTo>
                  <a:lnTo>
                    <a:pt x="2226" y="528"/>
                  </a:lnTo>
                  <a:lnTo>
                    <a:pt x="2232" y="528"/>
                  </a:lnTo>
                  <a:lnTo>
                    <a:pt x="2238" y="528"/>
                  </a:lnTo>
                  <a:lnTo>
                    <a:pt x="2244" y="528"/>
                  </a:lnTo>
                  <a:lnTo>
                    <a:pt x="2250" y="522"/>
                  </a:lnTo>
                  <a:lnTo>
                    <a:pt x="2256" y="522"/>
                  </a:lnTo>
                  <a:lnTo>
                    <a:pt x="2262" y="522"/>
                  </a:lnTo>
                  <a:lnTo>
                    <a:pt x="2268" y="522"/>
                  </a:lnTo>
                  <a:lnTo>
                    <a:pt x="2274" y="522"/>
                  </a:lnTo>
                  <a:lnTo>
                    <a:pt x="2280" y="522"/>
                  </a:lnTo>
                  <a:lnTo>
                    <a:pt x="2286" y="522"/>
                  </a:lnTo>
                  <a:lnTo>
                    <a:pt x="2292" y="522"/>
                  </a:lnTo>
                  <a:lnTo>
                    <a:pt x="2298" y="522"/>
                  </a:lnTo>
                  <a:lnTo>
                    <a:pt x="2304" y="522"/>
                  </a:lnTo>
                  <a:lnTo>
                    <a:pt x="2310" y="522"/>
                  </a:lnTo>
                  <a:lnTo>
                    <a:pt x="2316" y="522"/>
                  </a:lnTo>
                  <a:lnTo>
                    <a:pt x="2322" y="522"/>
                  </a:lnTo>
                  <a:lnTo>
                    <a:pt x="2328" y="522"/>
                  </a:lnTo>
                  <a:lnTo>
                    <a:pt x="2334" y="522"/>
                  </a:lnTo>
                  <a:lnTo>
                    <a:pt x="2340" y="522"/>
                  </a:lnTo>
                  <a:lnTo>
                    <a:pt x="2340" y="516"/>
                  </a:lnTo>
                  <a:lnTo>
                    <a:pt x="2346" y="516"/>
                  </a:lnTo>
                  <a:lnTo>
                    <a:pt x="2352" y="516"/>
                  </a:lnTo>
                  <a:lnTo>
                    <a:pt x="2358" y="516"/>
                  </a:lnTo>
                  <a:lnTo>
                    <a:pt x="2364" y="516"/>
                  </a:lnTo>
                  <a:lnTo>
                    <a:pt x="2364" y="522"/>
                  </a:lnTo>
                  <a:lnTo>
                    <a:pt x="2370" y="522"/>
                  </a:lnTo>
                  <a:lnTo>
                    <a:pt x="2376" y="522"/>
                  </a:lnTo>
                  <a:lnTo>
                    <a:pt x="2382" y="522"/>
                  </a:lnTo>
                  <a:lnTo>
                    <a:pt x="2382" y="528"/>
                  </a:lnTo>
                  <a:lnTo>
                    <a:pt x="2388" y="528"/>
                  </a:lnTo>
                  <a:lnTo>
                    <a:pt x="2394" y="528"/>
                  </a:lnTo>
                  <a:lnTo>
                    <a:pt x="2394" y="534"/>
                  </a:lnTo>
                  <a:lnTo>
                    <a:pt x="2400" y="534"/>
                  </a:lnTo>
                  <a:lnTo>
                    <a:pt x="2400" y="540"/>
                  </a:lnTo>
                  <a:lnTo>
                    <a:pt x="2406" y="540"/>
                  </a:lnTo>
                  <a:lnTo>
                    <a:pt x="2412" y="546"/>
                  </a:lnTo>
                  <a:lnTo>
                    <a:pt x="2418" y="546"/>
                  </a:lnTo>
                  <a:lnTo>
                    <a:pt x="2418" y="552"/>
                  </a:lnTo>
                  <a:lnTo>
                    <a:pt x="2424" y="552"/>
                  </a:lnTo>
                  <a:lnTo>
                    <a:pt x="2424" y="558"/>
                  </a:lnTo>
                  <a:lnTo>
                    <a:pt x="2430" y="564"/>
                  </a:lnTo>
                  <a:lnTo>
                    <a:pt x="2436" y="570"/>
                  </a:lnTo>
                  <a:lnTo>
                    <a:pt x="2436" y="576"/>
                  </a:lnTo>
                  <a:lnTo>
                    <a:pt x="2442" y="576"/>
                  </a:lnTo>
                  <a:lnTo>
                    <a:pt x="2442" y="582"/>
                  </a:lnTo>
                  <a:lnTo>
                    <a:pt x="2448" y="582"/>
                  </a:lnTo>
                  <a:lnTo>
                    <a:pt x="2448" y="588"/>
                  </a:lnTo>
                  <a:lnTo>
                    <a:pt x="2454" y="588"/>
                  </a:lnTo>
                  <a:lnTo>
                    <a:pt x="2454" y="594"/>
                  </a:lnTo>
                  <a:lnTo>
                    <a:pt x="2460" y="600"/>
                  </a:lnTo>
                  <a:lnTo>
                    <a:pt x="2460" y="606"/>
                  </a:lnTo>
                  <a:lnTo>
                    <a:pt x="2466" y="606"/>
                  </a:lnTo>
                  <a:lnTo>
                    <a:pt x="2466" y="612"/>
                  </a:lnTo>
                  <a:lnTo>
                    <a:pt x="2472" y="618"/>
                  </a:lnTo>
                  <a:lnTo>
                    <a:pt x="2472" y="624"/>
                  </a:lnTo>
                  <a:lnTo>
                    <a:pt x="2478" y="624"/>
                  </a:lnTo>
                  <a:lnTo>
                    <a:pt x="2478" y="630"/>
                  </a:lnTo>
                  <a:lnTo>
                    <a:pt x="2484" y="630"/>
                  </a:lnTo>
                  <a:lnTo>
                    <a:pt x="2484" y="636"/>
                  </a:lnTo>
                  <a:lnTo>
                    <a:pt x="2490" y="642"/>
                  </a:lnTo>
                  <a:lnTo>
                    <a:pt x="2490" y="648"/>
                  </a:lnTo>
                  <a:lnTo>
                    <a:pt x="2496" y="648"/>
                  </a:lnTo>
                  <a:lnTo>
                    <a:pt x="2496" y="654"/>
                  </a:lnTo>
                  <a:lnTo>
                    <a:pt x="2502" y="654"/>
                  </a:lnTo>
                  <a:lnTo>
                    <a:pt x="2502" y="660"/>
                  </a:lnTo>
                  <a:lnTo>
                    <a:pt x="2508" y="660"/>
                  </a:lnTo>
                  <a:lnTo>
                    <a:pt x="2508" y="666"/>
                  </a:lnTo>
                  <a:lnTo>
                    <a:pt x="2508" y="672"/>
                  </a:lnTo>
                  <a:lnTo>
                    <a:pt x="2514" y="672"/>
                  </a:lnTo>
                  <a:lnTo>
                    <a:pt x="2514" y="678"/>
                  </a:lnTo>
                  <a:lnTo>
                    <a:pt x="2520" y="678"/>
                  </a:lnTo>
                  <a:lnTo>
                    <a:pt x="2520" y="684"/>
                  </a:lnTo>
                  <a:lnTo>
                    <a:pt x="2526" y="684"/>
                  </a:lnTo>
                  <a:lnTo>
                    <a:pt x="2526" y="690"/>
                  </a:lnTo>
                  <a:lnTo>
                    <a:pt x="2532" y="690"/>
                  </a:lnTo>
                  <a:lnTo>
                    <a:pt x="2532" y="696"/>
                  </a:lnTo>
                  <a:lnTo>
                    <a:pt x="2538" y="696"/>
                  </a:lnTo>
                  <a:lnTo>
                    <a:pt x="2538" y="702"/>
                  </a:lnTo>
                  <a:lnTo>
                    <a:pt x="2544" y="702"/>
                  </a:lnTo>
                  <a:lnTo>
                    <a:pt x="2550" y="708"/>
                  </a:lnTo>
                  <a:lnTo>
                    <a:pt x="2556" y="708"/>
                  </a:lnTo>
                  <a:lnTo>
                    <a:pt x="2556" y="714"/>
                  </a:lnTo>
                  <a:lnTo>
                    <a:pt x="2562" y="714"/>
                  </a:lnTo>
                  <a:lnTo>
                    <a:pt x="2562" y="720"/>
                  </a:lnTo>
                  <a:lnTo>
                    <a:pt x="2568" y="720"/>
                  </a:lnTo>
                  <a:lnTo>
                    <a:pt x="2574" y="726"/>
                  </a:lnTo>
                  <a:lnTo>
                    <a:pt x="2580" y="726"/>
                  </a:lnTo>
                  <a:lnTo>
                    <a:pt x="2580" y="732"/>
                  </a:lnTo>
                  <a:lnTo>
                    <a:pt x="2586" y="732"/>
                  </a:lnTo>
                  <a:lnTo>
                    <a:pt x="2592" y="732"/>
                  </a:lnTo>
                  <a:lnTo>
                    <a:pt x="2592" y="738"/>
                  </a:lnTo>
                  <a:lnTo>
                    <a:pt x="2598" y="738"/>
                  </a:lnTo>
                  <a:lnTo>
                    <a:pt x="2604" y="738"/>
                  </a:lnTo>
                  <a:lnTo>
                    <a:pt x="2610" y="738"/>
                  </a:lnTo>
                  <a:lnTo>
                    <a:pt x="2610" y="744"/>
                  </a:lnTo>
                  <a:lnTo>
                    <a:pt x="2616" y="744"/>
                  </a:lnTo>
                  <a:lnTo>
                    <a:pt x="2622" y="744"/>
                  </a:lnTo>
                  <a:lnTo>
                    <a:pt x="2628" y="744"/>
                  </a:lnTo>
                  <a:lnTo>
                    <a:pt x="2634" y="744"/>
                  </a:lnTo>
                  <a:lnTo>
                    <a:pt x="2640" y="744"/>
                  </a:lnTo>
                  <a:lnTo>
                    <a:pt x="2646" y="744"/>
                  </a:lnTo>
                  <a:lnTo>
                    <a:pt x="2652" y="744"/>
                  </a:lnTo>
                  <a:lnTo>
                    <a:pt x="2652" y="738"/>
                  </a:lnTo>
                  <a:lnTo>
                    <a:pt x="2658" y="738"/>
                  </a:lnTo>
                  <a:lnTo>
                    <a:pt x="2664" y="738"/>
                  </a:lnTo>
                  <a:lnTo>
                    <a:pt x="2670" y="738"/>
                  </a:lnTo>
                  <a:lnTo>
                    <a:pt x="2670" y="732"/>
                  </a:lnTo>
                  <a:lnTo>
                    <a:pt x="2676" y="732"/>
                  </a:lnTo>
                  <a:lnTo>
                    <a:pt x="2682" y="732"/>
                  </a:lnTo>
                  <a:lnTo>
                    <a:pt x="2682" y="726"/>
                  </a:lnTo>
                  <a:lnTo>
                    <a:pt x="2688" y="726"/>
                  </a:lnTo>
                  <a:lnTo>
                    <a:pt x="2694" y="720"/>
                  </a:lnTo>
                  <a:lnTo>
                    <a:pt x="2700" y="720"/>
                  </a:lnTo>
                  <a:lnTo>
                    <a:pt x="2700" y="714"/>
                  </a:lnTo>
                  <a:lnTo>
                    <a:pt x="2706" y="714"/>
                  </a:lnTo>
                  <a:lnTo>
                    <a:pt x="2706" y="708"/>
                  </a:lnTo>
                  <a:lnTo>
                    <a:pt x="2712" y="708"/>
                  </a:lnTo>
                  <a:lnTo>
                    <a:pt x="2718" y="702"/>
                  </a:lnTo>
                  <a:lnTo>
                    <a:pt x="2724" y="702"/>
                  </a:lnTo>
                  <a:lnTo>
                    <a:pt x="2724" y="696"/>
                  </a:lnTo>
                  <a:lnTo>
                    <a:pt x="2730" y="696"/>
                  </a:lnTo>
                  <a:lnTo>
                    <a:pt x="2730" y="690"/>
                  </a:lnTo>
                  <a:lnTo>
                    <a:pt x="2736" y="690"/>
                  </a:lnTo>
                  <a:lnTo>
                    <a:pt x="2736" y="684"/>
                  </a:lnTo>
                  <a:lnTo>
                    <a:pt x="2742" y="684"/>
                  </a:lnTo>
                  <a:lnTo>
                    <a:pt x="2742" y="678"/>
                  </a:lnTo>
                  <a:lnTo>
                    <a:pt x="2748" y="678"/>
                  </a:lnTo>
                  <a:lnTo>
                    <a:pt x="2748" y="672"/>
                  </a:lnTo>
                  <a:lnTo>
                    <a:pt x="2754" y="672"/>
                  </a:lnTo>
                  <a:lnTo>
                    <a:pt x="2754" y="666"/>
                  </a:lnTo>
                  <a:lnTo>
                    <a:pt x="2754" y="660"/>
                  </a:lnTo>
                  <a:lnTo>
                    <a:pt x="2760" y="660"/>
                  </a:lnTo>
                  <a:lnTo>
                    <a:pt x="2760" y="654"/>
                  </a:lnTo>
                  <a:lnTo>
                    <a:pt x="2766" y="654"/>
                  </a:lnTo>
                  <a:lnTo>
                    <a:pt x="2766" y="648"/>
                  </a:lnTo>
                  <a:lnTo>
                    <a:pt x="2772" y="648"/>
                  </a:lnTo>
                  <a:lnTo>
                    <a:pt x="2772" y="642"/>
                  </a:lnTo>
                  <a:lnTo>
                    <a:pt x="2778" y="636"/>
                  </a:lnTo>
                  <a:lnTo>
                    <a:pt x="2778" y="630"/>
                  </a:lnTo>
                  <a:lnTo>
                    <a:pt x="2784" y="630"/>
                  </a:lnTo>
                  <a:lnTo>
                    <a:pt x="2784" y="624"/>
                  </a:lnTo>
                  <a:lnTo>
                    <a:pt x="2790" y="624"/>
                  </a:lnTo>
                  <a:lnTo>
                    <a:pt x="2790" y="618"/>
                  </a:lnTo>
                  <a:lnTo>
                    <a:pt x="2796" y="612"/>
                  </a:lnTo>
                  <a:lnTo>
                    <a:pt x="2796" y="606"/>
                  </a:lnTo>
                  <a:lnTo>
                    <a:pt x="2802" y="606"/>
                  </a:lnTo>
                  <a:lnTo>
                    <a:pt x="2802" y="600"/>
                  </a:lnTo>
                  <a:lnTo>
                    <a:pt x="2808" y="594"/>
                  </a:lnTo>
                  <a:lnTo>
                    <a:pt x="2808" y="588"/>
                  </a:lnTo>
                  <a:lnTo>
                    <a:pt x="2814" y="588"/>
                  </a:lnTo>
                  <a:lnTo>
                    <a:pt x="2814" y="582"/>
                  </a:lnTo>
                  <a:lnTo>
                    <a:pt x="2820" y="582"/>
                  </a:lnTo>
                  <a:lnTo>
                    <a:pt x="2820" y="576"/>
                  </a:lnTo>
                  <a:lnTo>
                    <a:pt x="2826" y="576"/>
                  </a:lnTo>
                  <a:lnTo>
                    <a:pt x="2826" y="570"/>
                  </a:lnTo>
                  <a:lnTo>
                    <a:pt x="2832" y="564"/>
                  </a:lnTo>
                  <a:lnTo>
                    <a:pt x="2838" y="558"/>
                  </a:lnTo>
                  <a:lnTo>
                    <a:pt x="2838" y="552"/>
                  </a:lnTo>
                  <a:lnTo>
                    <a:pt x="2844" y="552"/>
                  </a:lnTo>
                  <a:lnTo>
                    <a:pt x="2844" y="546"/>
                  </a:lnTo>
                  <a:lnTo>
                    <a:pt x="2850" y="546"/>
                  </a:lnTo>
                  <a:lnTo>
                    <a:pt x="2856" y="540"/>
                  </a:lnTo>
                  <a:lnTo>
                    <a:pt x="2862" y="540"/>
                  </a:lnTo>
                  <a:lnTo>
                    <a:pt x="2862" y="534"/>
                  </a:lnTo>
                  <a:lnTo>
                    <a:pt x="2868" y="534"/>
                  </a:lnTo>
                  <a:lnTo>
                    <a:pt x="2868" y="528"/>
                  </a:lnTo>
                  <a:lnTo>
                    <a:pt x="2874" y="528"/>
                  </a:lnTo>
                  <a:lnTo>
                    <a:pt x="2880" y="528"/>
                  </a:lnTo>
                  <a:lnTo>
                    <a:pt x="2880" y="522"/>
                  </a:lnTo>
                  <a:lnTo>
                    <a:pt x="2886" y="522"/>
                  </a:lnTo>
                  <a:lnTo>
                    <a:pt x="2892" y="522"/>
                  </a:lnTo>
                  <a:lnTo>
                    <a:pt x="2898" y="522"/>
                  </a:lnTo>
                  <a:lnTo>
                    <a:pt x="2898" y="516"/>
                  </a:lnTo>
                  <a:lnTo>
                    <a:pt x="2904" y="516"/>
                  </a:lnTo>
                  <a:lnTo>
                    <a:pt x="2910" y="516"/>
                  </a:lnTo>
                  <a:lnTo>
                    <a:pt x="2916" y="516"/>
                  </a:lnTo>
                  <a:lnTo>
                    <a:pt x="2922" y="516"/>
                  </a:lnTo>
                  <a:lnTo>
                    <a:pt x="2922" y="522"/>
                  </a:lnTo>
                  <a:lnTo>
                    <a:pt x="2928" y="522"/>
                  </a:lnTo>
                  <a:lnTo>
                    <a:pt x="2934" y="522"/>
                  </a:lnTo>
                  <a:lnTo>
                    <a:pt x="2940" y="522"/>
                  </a:lnTo>
                  <a:lnTo>
                    <a:pt x="2946" y="522"/>
                  </a:lnTo>
                  <a:lnTo>
                    <a:pt x="2952" y="522"/>
                  </a:lnTo>
                  <a:lnTo>
                    <a:pt x="2958" y="522"/>
                  </a:lnTo>
                  <a:lnTo>
                    <a:pt x="2964" y="522"/>
                  </a:lnTo>
                  <a:lnTo>
                    <a:pt x="2970" y="522"/>
                  </a:lnTo>
                  <a:lnTo>
                    <a:pt x="2976" y="522"/>
                  </a:lnTo>
                  <a:lnTo>
                    <a:pt x="2982" y="522"/>
                  </a:lnTo>
                  <a:lnTo>
                    <a:pt x="2988" y="522"/>
                  </a:lnTo>
                  <a:lnTo>
                    <a:pt x="2994" y="522"/>
                  </a:lnTo>
                  <a:lnTo>
                    <a:pt x="3000" y="522"/>
                  </a:lnTo>
                  <a:lnTo>
                    <a:pt x="3006" y="522"/>
                  </a:lnTo>
                  <a:lnTo>
                    <a:pt x="3012" y="522"/>
                  </a:lnTo>
                  <a:lnTo>
                    <a:pt x="3018" y="528"/>
                  </a:lnTo>
                  <a:lnTo>
                    <a:pt x="3024" y="528"/>
                  </a:lnTo>
                  <a:lnTo>
                    <a:pt x="3030" y="528"/>
                  </a:lnTo>
                  <a:lnTo>
                    <a:pt x="3036" y="528"/>
                  </a:lnTo>
                  <a:lnTo>
                    <a:pt x="3042" y="528"/>
                  </a:lnTo>
                  <a:lnTo>
                    <a:pt x="3048" y="528"/>
                  </a:lnTo>
                  <a:lnTo>
                    <a:pt x="3054" y="528"/>
                  </a:lnTo>
                  <a:lnTo>
                    <a:pt x="3060" y="528"/>
                  </a:lnTo>
                  <a:lnTo>
                    <a:pt x="3066" y="528"/>
                  </a:lnTo>
                  <a:lnTo>
                    <a:pt x="3072" y="528"/>
                  </a:lnTo>
                  <a:lnTo>
                    <a:pt x="3078" y="528"/>
                  </a:lnTo>
                  <a:lnTo>
                    <a:pt x="3084" y="528"/>
                  </a:lnTo>
                  <a:lnTo>
                    <a:pt x="3090" y="528"/>
                  </a:lnTo>
                  <a:lnTo>
                    <a:pt x="3096" y="528"/>
                  </a:lnTo>
                  <a:lnTo>
                    <a:pt x="3102" y="528"/>
                  </a:lnTo>
                  <a:lnTo>
                    <a:pt x="3108" y="528"/>
                  </a:lnTo>
                  <a:lnTo>
                    <a:pt x="3108" y="522"/>
                  </a:lnTo>
                  <a:lnTo>
                    <a:pt x="3114" y="522"/>
                  </a:lnTo>
                  <a:lnTo>
                    <a:pt x="3120" y="522"/>
                  </a:lnTo>
                  <a:lnTo>
                    <a:pt x="3120" y="516"/>
                  </a:lnTo>
                  <a:lnTo>
                    <a:pt x="3126" y="516"/>
                  </a:lnTo>
                  <a:lnTo>
                    <a:pt x="3126" y="510"/>
                  </a:lnTo>
                  <a:lnTo>
                    <a:pt x="3132" y="510"/>
                  </a:lnTo>
                  <a:lnTo>
                    <a:pt x="3132" y="504"/>
                  </a:lnTo>
                  <a:lnTo>
                    <a:pt x="3138" y="498"/>
                  </a:lnTo>
                  <a:lnTo>
                    <a:pt x="3138" y="492"/>
                  </a:lnTo>
                  <a:lnTo>
                    <a:pt x="3144" y="492"/>
                  </a:lnTo>
                  <a:lnTo>
                    <a:pt x="3144" y="486"/>
                  </a:lnTo>
                  <a:lnTo>
                    <a:pt x="3150" y="486"/>
                  </a:lnTo>
                  <a:lnTo>
                    <a:pt x="3150" y="480"/>
                  </a:lnTo>
                  <a:lnTo>
                    <a:pt x="3150" y="474"/>
                  </a:lnTo>
                  <a:lnTo>
                    <a:pt x="3156" y="474"/>
                  </a:lnTo>
                  <a:lnTo>
                    <a:pt x="3156" y="468"/>
                  </a:lnTo>
                  <a:lnTo>
                    <a:pt x="3162" y="462"/>
                  </a:lnTo>
                  <a:lnTo>
                    <a:pt x="3162" y="456"/>
                  </a:lnTo>
                  <a:lnTo>
                    <a:pt x="3168" y="456"/>
                  </a:lnTo>
                  <a:lnTo>
                    <a:pt x="3168" y="450"/>
                  </a:lnTo>
                  <a:lnTo>
                    <a:pt x="3174" y="444"/>
                  </a:lnTo>
                  <a:lnTo>
                    <a:pt x="3174" y="438"/>
                  </a:lnTo>
                  <a:lnTo>
                    <a:pt x="3180" y="438"/>
                  </a:lnTo>
                  <a:lnTo>
                    <a:pt x="3180" y="432"/>
                  </a:lnTo>
                  <a:lnTo>
                    <a:pt x="3180" y="426"/>
                  </a:lnTo>
                  <a:lnTo>
                    <a:pt x="3186" y="426"/>
                  </a:lnTo>
                  <a:lnTo>
                    <a:pt x="3186" y="420"/>
                  </a:lnTo>
                  <a:lnTo>
                    <a:pt x="3192" y="420"/>
                  </a:lnTo>
                  <a:lnTo>
                    <a:pt x="3192" y="414"/>
                  </a:lnTo>
                  <a:lnTo>
                    <a:pt x="3192" y="408"/>
                  </a:lnTo>
                  <a:lnTo>
                    <a:pt x="3198" y="408"/>
                  </a:lnTo>
                  <a:lnTo>
                    <a:pt x="3198" y="402"/>
                  </a:lnTo>
                  <a:lnTo>
                    <a:pt x="3198" y="396"/>
                  </a:lnTo>
                  <a:lnTo>
                    <a:pt x="3204" y="396"/>
                  </a:lnTo>
                  <a:lnTo>
                    <a:pt x="3204" y="390"/>
                  </a:lnTo>
                  <a:lnTo>
                    <a:pt x="3210" y="384"/>
                  </a:lnTo>
                  <a:lnTo>
                    <a:pt x="3210" y="378"/>
                  </a:lnTo>
                  <a:lnTo>
                    <a:pt x="3216" y="378"/>
                  </a:lnTo>
                  <a:lnTo>
                    <a:pt x="3216" y="372"/>
                  </a:lnTo>
                  <a:lnTo>
                    <a:pt x="3216" y="366"/>
                  </a:lnTo>
                  <a:lnTo>
                    <a:pt x="3222" y="366"/>
                  </a:lnTo>
                  <a:lnTo>
                    <a:pt x="3222" y="360"/>
                  </a:lnTo>
                  <a:lnTo>
                    <a:pt x="3222" y="354"/>
                  </a:lnTo>
                  <a:lnTo>
                    <a:pt x="3228" y="354"/>
                  </a:lnTo>
                  <a:lnTo>
                    <a:pt x="3228" y="348"/>
                  </a:lnTo>
                  <a:lnTo>
                    <a:pt x="3234" y="348"/>
                  </a:lnTo>
                  <a:lnTo>
                    <a:pt x="3234" y="342"/>
                  </a:lnTo>
                  <a:lnTo>
                    <a:pt x="3240" y="342"/>
                  </a:lnTo>
                  <a:lnTo>
                    <a:pt x="3246" y="342"/>
                  </a:lnTo>
                  <a:lnTo>
                    <a:pt x="3252" y="348"/>
                  </a:lnTo>
                  <a:lnTo>
                    <a:pt x="3252" y="354"/>
                  </a:lnTo>
                  <a:lnTo>
                    <a:pt x="3258" y="354"/>
                  </a:lnTo>
                  <a:lnTo>
                    <a:pt x="3258" y="360"/>
                  </a:lnTo>
                  <a:lnTo>
                    <a:pt x="3258" y="366"/>
                  </a:lnTo>
                  <a:lnTo>
                    <a:pt x="3264" y="372"/>
                  </a:lnTo>
                  <a:lnTo>
                    <a:pt x="3264" y="378"/>
                  </a:lnTo>
                  <a:lnTo>
                    <a:pt x="3264" y="384"/>
                  </a:lnTo>
                  <a:lnTo>
                    <a:pt x="3270" y="390"/>
                  </a:lnTo>
                  <a:lnTo>
                    <a:pt x="3270" y="396"/>
                  </a:lnTo>
                  <a:lnTo>
                    <a:pt x="3270" y="402"/>
                  </a:lnTo>
                  <a:lnTo>
                    <a:pt x="3276" y="408"/>
                  </a:lnTo>
                  <a:lnTo>
                    <a:pt x="3276" y="414"/>
                  </a:lnTo>
                  <a:lnTo>
                    <a:pt x="3276" y="420"/>
                  </a:lnTo>
                  <a:lnTo>
                    <a:pt x="3276" y="426"/>
                  </a:lnTo>
                  <a:lnTo>
                    <a:pt x="3282" y="426"/>
                  </a:lnTo>
                  <a:lnTo>
                    <a:pt x="3282" y="432"/>
                  </a:lnTo>
                  <a:lnTo>
                    <a:pt x="3282" y="438"/>
                  </a:lnTo>
                  <a:lnTo>
                    <a:pt x="3282" y="444"/>
                  </a:lnTo>
                  <a:lnTo>
                    <a:pt x="3288" y="450"/>
                  </a:lnTo>
                  <a:lnTo>
                    <a:pt x="3288" y="456"/>
                  </a:lnTo>
                  <a:lnTo>
                    <a:pt x="3288" y="462"/>
                  </a:lnTo>
                  <a:lnTo>
                    <a:pt x="3294" y="468"/>
                  </a:lnTo>
                  <a:lnTo>
                    <a:pt x="3294" y="474"/>
                  </a:lnTo>
                  <a:lnTo>
                    <a:pt x="3294" y="480"/>
                  </a:lnTo>
                  <a:lnTo>
                    <a:pt x="3300" y="486"/>
                  </a:lnTo>
                  <a:lnTo>
                    <a:pt x="3300" y="492"/>
                  </a:lnTo>
                  <a:lnTo>
                    <a:pt x="3300" y="498"/>
                  </a:lnTo>
                  <a:lnTo>
                    <a:pt x="3306" y="504"/>
                  </a:lnTo>
                  <a:lnTo>
                    <a:pt x="3306" y="510"/>
                  </a:lnTo>
                  <a:lnTo>
                    <a:pt x="3306" y="516"/>
                  </a:lnTo>
                  <a:lnTo>
                    <a:pt x="3306" y="522"/>
                  </a:lnTo>
                  <a:lnTo>
                    <a:pt x="3312" y="522"/>
                  </a:lnTo>
                  <a:lnTo>
                    <a:pt x="3312" y="528"/>
                  </a:lnTo>
                  <a:lnTo>
                    <a:pt x="3312" y="534"/>
                  </a:lnTo>
                  <a:lnTo>
                    <a:pt x="3318" y="534"/>
                  </a:lnTo>
                  <a:lnTo>
                    <a:pt x="3318" y="540"/>
                  </a:lnTo>
                  <a:lnTo>
                    <a:pt x="3318" y="546"/>
                  </a:lnTo>
                  <a:lnTo>
                    <a:pt x="3318" y="552"/>
                  </a:lnTo>
                  <a:lnTo>
                    <a:pt x="3324" y="552"/>
                  </a:lnTo>
                  <a:lnTo>
                    <a:pt x="3324" y="558"/>
                  </a:lnTo>
                  <a:lnTo>
                    <a:pt x="3324" y="564"/>
                  </a:lnTo>
                  <a:lnTo>
                    <a:pt x="3330" y="570"/>
                  </a:lnTo>
                  <a:lnTo>
                    <a:pt x="3330" y="576"/>
                  </a:lnTo>
                  <a:lnTo>
                    <a:pt x="3330" y="582"/>
                  </a:lnTo>
                  <a:lnTo>
                    <a:pt x="3336" y="582"/>
                  </a:lnTo>
                  <a:lnTo>
                    <a:pt x="3336" y="588"/>
                  </a:lnTo>
                  <a:lnTo>
                    <a:pt x="3336" y="594"/>
                  </a:lnTo>
                  <a:lnTo>
                    <a:pt x="3342" y="600"/>
                  </a:lnTo>
                  <a:lnTo>
                    <a:pt x="3342" y="606"/>
                  </a:lnTo>
                  <a:lnTo>
                    <a:pt x="3342" y="612"/>
                  </a:lnTo>
                  <a:lnTo>
                    <a:pt x="3348" y="612"/>
                  </a:lnTo>
                  <a:lnTo>
                    <a:pt x="3348" y="618"/>
                  </a:lnTo>
                  <a:lnTo>
                    <a:pt x="3348" y="624"/>
                  </a:lnTo>
                  <a:lnTo>
                    <a:pt x="3354" y="624"/>
                  </a:lnTo>
                  <a:lnTo>
                    <a:pt x="3354" y="630"/>
                  </a:lnTo>
                  <a:lnTo>
                    <a:pt x="3354" y="636"/>
                  </a:lnTo>
                  <a:lnTo>
                    <a:pt x="3360" y="636"/>
                  </a:lnTo>
                  <a:lnTo>
                    <a:pt x="3360" y="642"/>
                  </a:lnTo>
                  <a:lnTo>
                    <a:pt x="3360" y="648"/>
                  </a:lnTo>
                  <a:lnTo>
                    <a:pt x="3366" y="648"/>
                  </a:lnTo>
                  <a:lnTo>
                    <a:pt x="3366" y="654"/>
                  </a:lnTo>
                  <a:lnTo>
                    <a:pt x="3366" y="660"/>
                  </a:lnTo>
                  <a:lnTo>
                    <a:pt x="3372" y="660"/>
                  </a:lnTo>
                  <a:lnTo>
                    <a:pt x="3372" y="666"/>
                  </a:lnTo>
                  <a:lnTo>
                    <a:pt x="3378" y="666"/>
                  </a:lnTo>
                  <a:lnTo>
                    <a:pt x="3378" y="672"/>
                  </a:lnTo>
                  <a:lnTo>
                    <a:pt x="3384" y="678"/>
                  </a:lnTo>
                  <a:lnTo>
                    <a:pt x="3390" y="678"/>
                  </a:lnTo>
                  <a:lnTo>
                    <a:pt x="3390" y="684"/>
                  </a:lnTo>
                  <a:lnTo>
                    <a:pt x="3396" y="684"/>
                  </a:lnTo>
                  <a:lnTo>
                    <a:pt x="3396" y="690"/>
                  </a:lnTo>
                  <a:lnTo>
                    <a:pt x="3402" y="690"/>
                  </a:lnTo>
                  <a:lnTo>
                    <a:pt x="3402" y="696"/>
                  </a:lnTo>
                  <a:lnTo>
                    <a:pt x="3408" y="696"/>
                  </a:lnTo>
                  <a:lnTo>
                    <a:pt x="3408" y="702"/>
                  </a:lnTo>
                  <a:lnTo>
                    <a:pt x="3414" y="702"/>
                  </a:lnTo>
                  <a:lnTo>
                    <a:pt x="3420" y="702"/>
                  </a:lnTo>
                  <a:lnTo>
                    <a:pt x="3420" y="708"/>
                  </a:lnTo>
                  <a:lnTo>
                    <a:pt x="3426" y="708"/>
                  </a:lnTo>
                  <a:lnTo>
                    <a:pt x="3426" y="714"/>
                  </a:lnTo>
                  <a:lnTo>
                    <a:pt x="3432" y="714"/>
                  </a:lnTo>
                  <a:lnTo>
                    <a:pt x="3438" y="714"/>
                  </a:lnTo>
                  <a:lnTo>
                    <a:pt x="3438" y="720"/>
                  </a:lnTo>
                  <a:lnTo>
                    <a:pt x="3444" y="720"/>
                  </a:lnTo>
                  <a:lnTo>
                    <a:pt x="3450" y="720"/>
                  </a:lnTo>
                  <a:lnTo>
                    <a:pt x="3450" y="726"/>
                  </a:lnTo>
                  <a:lnTo>
                    <a:pt x="3456" y="726"/>
                  </a:lnTo>
                  <a:lnTo>
                    <a:pt x="3462" y="726"/>
                  </a:lnTo>
                  <a:lnTo>
                    <a:pt x="3462" y="732"/>
                  </a:lnTo>
                  <a:lnTo>
                    <a:pt x="3468" y="732"/>
                  </a:lnTo>
                  <a:lnTo>
                    <a:pt x="3474" y="732"/>
                  </a:lnTo>
                  <a:lnTo>
                    <a:pt x="3480" y="732"/>
                  </a:lnTo>
                  <a:lnTo>
                    <a:pt x="3480" y="738"/>
                  </a:lnTo>
                  <a:lnTo>
                    <a:pt x="3486" y="738"/>
                  </a:lnTo>
                  <a:lnTo>
                    <a:pt x="3492" y="738"/>
                  </a:lnTo>
                  <a:lnTo>
                    <a:pt x="3498" y="738"/>
                  </a:lnTo>
                  <a:lnTo>
                    <a:pt x="3504" y="738"/>
                  </a:lnTo>
                  <a:lnTo>
                    <a:pt x="3510" y="738"/>
                  </a:lnTo>
                  <a:lnTo>
                    <a:pt x="3516" y="738"/>
                  </a:lnTo>
                  <a:lnTo>
                    <a:pt x="3522" y="738"/>
                  </a:lnTo>
                  <a:lnTo>
                    <a:pt x="3528" y="738"/>
                  </a:lnTo>
                  <a:lnTo>
                    <a:pt x="3534" y="738"/>
                  </a:lnTo>
                  <a:lnTo>
                    <a:pt x="3540" y="738"/>
                  </a:lnTo>
                  <a:lnTo>
                    <a:pt x="3546" y="738"/>
                  </a:lnTo>
                  <a:lnTo>
                    <a:pt x="3552" y="738"/>
                  </a:lnTo>
                  <a:lnTo>
                    <a:pt x="3558" y="738"/>
                  </a:lnTo>
                  <a:lnTo>
                    <a:pt x="3564" y="738"/>
                  </a:lnTo>
                  <a:lnTo>
                    <a:pt x="3564" y="732"/>
                  </a:lnTo>
                  <a:lnTo>
                    <a:pt x="3570" y="732"/>
                  </a:lnTo>
                  <a:lnTo>
                    <a:pt x="3576" y="732"/>
                  </a:lnTo>
                  <a:lnTo>
                    <a:pt x="3582" y="732"/>
                  </a:lnTo>
                  <a:lnTo>
                    <a:pt x="3582" y="726"/>
                  </a:lnTo>
                  <a:lnTo>
                    <a:pt x="3588" y="726"/>
                  </a:lnTo>
                  <a:lnTo>
                    <a:pt x="3594" y="726"/>
                  </a:lnTo>
                  <a:lnTo>
                    <a:pt x="3600" y="720"/>
                  </a:lnTo>
                  <a:lnTo>
                    <a:pt x="3606" y="720"/>
                  </a:lnTo>
                  <a:lnTo>
                    <a:pt x="3612" y="720"/>
                  </a:lnTo>
                  <a:lnTo>
                    <a:pt x="3612" y="714"/>
                  </a:lnTo>
                  <a:lnTo>
                    <a:pt x="3618" y="714"/>
                  </a:lnTo>
                  <a:lnTo>
                    <a:pt x="3624" y="714"/>
                  </a:lnTo>
                  <a:lnTo>
                    <a:pt x="3624" y="708"/>
                  </a:lnTo>
                  <a:lnTo>
                    <a:pt x="3630" y="708"/>
                  </a:lnTo>
                  <a:lnTo>
                    <a:pt x="3636" y="708"/>
                  </a:lnTo>
                  <a:lnTo>
                    <a:pt x="3636" y="702"/>
                  </a:lnTo>
                  <a:lnTo>
                    <a:pt x="3642" y="702"/>
                  </a:lnTo>
                  <a:lnTo>
                    <a:pt x="3648" y="702"/>
                  </a:lnTo>
                  <a:lnTo>
                    <a:pt x="3648" y="696"/>
                  </a:lnTo>
                  <a:lnTo>
                    <a:pt x="3654" y="696"/>
                  </a:lnTo>
                  <a:lnTo>
                    <a:pt x="3660" y="696"/>
                  </a:lnTo>
                  <a:lnTo>
                    <a:pt x="3660" y="690"/>
                  </a:lnTo>
                  <a:lnTo>
                    <a:pt x="3666" y="690"/>
                  </a:lnTo>
                  <a:lnTo>
                    <a:pt x="3672" y="690"/>
                  </a:lnTo>
                  <a:lnTo>
                    <a:pt x="3672" y="684"/>
                  </a:lnTo>
                  <a:lnTo>
                    <a:pt x="3678" y="684"/>
                  </a:lnTo>
                  <a:lnTo>
                    <a:pt x="3684" y="684"/>
                  </a:lnTo>
                  <a:lnTo>
                    <a:pt x="3684" y="678"/>
                  </a:lnTo>
                  <a:lnTo>
                    <a:pt x="3690" y="678"/>
                  </a:lnTo>
                  <a:lnTo>
                    <a:pt x="3696" y="678"/>
                  </a:lnTo>
                  <a:lnTo>
                    <a:pt x="3702" y="678"/>
                  </a:lnTo>
                  <a:lnTo>
                    <a:pt x="3702" y="672"/>
                  </a:lnTo>
                  <a:lnTo>
                    <a:pt x="3708" y="672"/>
                  </a:lnTo>
                  <a:lnTo>
                    <a:pt x="3714" y="672"/>
                  </a:lnTo>
                  <a:lnTo>
                    <a:pt x="3720" y="666"/>
                  </a:lnTo>
                  <a:lnTo>
                    <a:pt x="3726" y="666"/>
                  </a:lnTo>
                  <a:lnTo>
                    <a:pt x="3732" y="666"/>
                  </a:lnTo>
                  <a:lnTo>
                    <a:pt x="3732" y="660"/>
                  </a:lnTo>
                  <a:lnTo>
                    <a:pt x="3738" y="660"/>
                  </a:lnTo>
                  <a:lnTo>
                    <a:pt x="3744" y="660"/>
                  </a:lnTo>
                  <a:lnTo>
                    <a:pt x="3750" y="660"/>
                  </a:lnTo>
                  <a:lnTo>
                    <a:pt x="3750" y="654"/>
                  </a:lnTo>
                  <a:lnTo>
                    <a:pt x="3756" y="654"/>
                  </a:lnTo>
                  <a:lnTo>
                    <a:pt x="3762" y="654"/>
                  </a:lnTo>
                  <a:lnTo>
                    <a:pt x="3762" y="648"/>
                  </a:lnTo>
                  <a:lnTo>
                    <a:pt x="3768" y="648"/>
                  </a:lnTo>
                  <a:lnTo>
                    <a:pt x="3768" y="642"/>
                  </a:lnTo>
                  <a:lnTo>
                    <a:pt x="3774" y="642"/>
                  </a:lnTo>
                  <a:lnTo>
                    <a:pt x="3774" y="636"/>
                  </a:lnTo>
                  <a:lnTo>
                    <a:pt x="3780" y="636"/>
                  </a:lnTo>
                  <a:lnTo>
                    <a:pt x="3780" y="630"/>
                  </a:lnTo>
                  <a:lnTo>
                    <a:pt x="3786" y="630"/>
                  </a:lnTo>
                  <a:lnTo>
                    <a:pt x="3786" y="624"/>
                  </a:lnTo>
                  <a:lnTo>
                    <a:pt x="3792" y="618"/>
                  </a:lnTo>
                  <a:lnTo>
                    <a:pt x="3792" y="612"/>
                  </a:lnTo>
                  <a:lnTo>
                    <a:pt x="3798" y="612"/>
                  </a:lnTo>
                  <a:lnTo>
                    <a:pt x="3798" y="606"/>
                  </a:lnTo>
                  <a:lnTo>
                    <a:pt x="3798" y="600"/>
                  </a:lnTo>
                  <a:lnTo>
                    <a:pt x="3804" y="600"/>
                  </a:lnTo>
                  <a:lnTo>
                    <a:pt x="3804" y="594"/>
                  </a:lnTo>
                  <a:lnTo>
                    <a:pt x="3804" y="588"/>
                  </a:lnTo>
                  <a:lnTo>
                    <a:pt x="3810" y="588"/>
                  </a:lnTo>
                  <a:lnTo>
                    <a:pt x="3810" y="582"/>
                  </a:lnTo>
                  <a:lnTo>
                    <a:pt x="3816" y="576"/>
                  </a:lnTo>
                  <a:lnTo>
                    <a:pt x="3816" y="570"/>
                  </a:lnTo>
                  <a:lnTo>
                    <a:pt x="3822" y="570"/>
                  </a:lnTo>
                  <a:lnTo>
                    <a:pt x="3822" y="564"/>
                  </a:lnTo>
                  <a:lnTo>
                    <a:pt x="3822" y="558"/>
                  </a:lnTo>
                  <a:lnTo>
                    <a:pt x="3828" y="552"/>
                  </a:lnTo>
                  <a:lnTo>
                    <a:pt x="3828" y="546"/>
                  </a:lnTo>
                  <a:lnTo>
                    <a:pt x="3834" y="546"/>
                  </a:lnTo>
                  <a:lnTo>
                    <a:pt x="3834" y="540"/>
                  </a:lnTo>
                  <a:lnTo>
                    <a:pt x="3834" y="534"/>
                  </a:lnTo>
                  <a:lnTo>
                    <a:pt x="3840" y="534"/>
                  </a:lnTo>
                  <a:lnTo>
                    <a:pt x="3840" y="528"/>
                  </a:lnTo>
                  <a:lnTo>
                    <a:pt x="3840" y="522"/>
                  </a:lnTo>
                  <a:lnTo>
                    <a:pt x="3846" y="516"/>
                  </a:lnTo>
                  <a:lnTo>
                    <a:pt x="3846" y="510"/>
                  </a:lnTo>
                  <a:lnTo>
                    <a:pt x="3852" y="504"/>
                  </a:lnTo>
                  <a:lnTo>
                    <a:pt x="3852" y="498"/>
                  </a:lnTo>
                  <a:lnTo>
                    <a:pt x="3852" y="492"/>
                  </a:lnTo>
                  <a:lnTo>
                    <a:pt x="3858" y="492"/>
                  </a:lnTo>
                  <a:lnTo>
                    <a:pt x="3858" y="486"/>
                  </a:lnTo>
                  <a:lnTo>
                    <a:pt x="3858" y="480"/>
                  </a:lnTo>
                  <a:lnTo>
                    <a:pt x="3864" y="480"/>
                  </a:lnTo>
                  <a:lnTo>
                    <a:pt x="3864" y="474"/>
                  </a:lnTo>
                  <a:lnTo>
                    <a:pt x="3864" y="468"/>
                  </a:lnTo>
                  <a:lnTo>
                    <a:pt x="3870" y="462"/>
                  </a:lnTo>
                  <a:lnTo>
                    <a:pt x="3870" y="456"/>
                  </a:lnTo>
                  <a:lnTo>
                    <a:pt x="3870" y="450"/>
                  </a:lnTo>
                  <a:lnTo>
                    <a:pt x="3876" y="450"/>
                  </a:lnTo>
                  <a:lnTo>
                    <a:pt x="3876" y="444"/>
                  </a:lnTo>
                  <a:lnTo>
                    <a:pt x="3876" y="438"/>
                  </a:lnTo>
                  <a:lnTo>
                    <a:pt x="3882" y="432"/>
                  </a:lnTo>
                  <a:lnTo>
                    <a:pt x="3882" y="426"/>
                  </a:lnTo>
                  <a:lnTo>
                    <a:pt x="3882" y="420"/>
                  </a:lnTo>
                  <a:lnTo>
                    <a:pt x="3888" y="420"/>
                  </a:lnTo>
                  <a:lnTo>
                    <a:pt x="3888" y="414"/>
                  </a:lnTo>
                  <a:lnTo>
                    <a:pt x="3888" y="408"/>
                  </a:lnTo>
                  <a:lnTo>
                    <a:pt x="3894" y="402"/>
                  </a:lnTo>
                  <a:lnTo>
                    <a:pt x="3894" y="396"/>
                  </a:lnTo>
                  <a:lnTo>
                    <a:pt x="3894" y="390"/>
                  </a:lnTo>
                  <a:lnTo>
                    <a:pt x="3900" y="390"/>
                  </a:lnTo>
                  <a:lnTo>
                    <a:pt x="3900" y="384"/>
                  </a:lnTo>
                  <a:lnTo>
                    <a:pt x="3900" y="378"/>
                  </a:lnTo>
                  <a:lnTo>
                    <a:pt x="3900" y="372"/>
                  </a:lnTo>
                  <a:lnTo>
                    <a:pt x="3906" y="372"/>
                  </a:lnTo>
                  <a:lnTo>
                    <a:pt x="3906" y="366"/>
                  </a:lnTo>
                  <a:lnTo>
                    <a:pt x="3906" y="360"/>
                  </a:lnTo>
                  <a:lnTo>
                    <a:pt x="3912" y="354"/>
                  </a:lnTo>
                  <a:lnTo>
                    <a:pt x="3912" y="348"/>
                  </a:lnTo>
                  <a:lnTo>
                    <a:pt x="3912" y="342"/>
                  </a:lnTo>
                  <a:lnTo>
                    <a:pt x="3918" y="336"/>
                  </a:lnTo>
                  <a:lnTo>
                    <a:pt x="3918" y="330"/>
                  </a:lnTo>
                  <a:lnTo>
                    <a:pt x="3918" y="324"/>
                  </a:lnTo>
                  <a:lnTo>
                    <a:pt x="3924" y="318"/>
                  </a:lnTo>
                  <a:lnTo>
                    <a:pt x="3924" y="312"/>
                  </a:lnTo>
                  <a:lnTo>
                    <a:pt x="3924" y="306"/>
                  </a:lnTo>
                  <a:lnTo>
                    <a:pt x="3930" y="300"/>
                  </a:lnTo>
                  <a:lnTo>
                    <a:pt x="3930" y="294"/>
                  </a:lnTo>
                  <a:lnTo>
                    <a:pt x="3936" y="294"/>
                  </a:lnTo>
                  <a:lnTo>
                    <a:pt x="3936" y="288"/>
                  </a:lnTo>
                  <a:lnTo>
                    <a:pt x="3942" y="288"/>
                  </a:lnTo>
                  <a:lnTo>
                    <a:pt x="3942" y="294"/>
                  </a:lnTo>
                  <a:lnTo>
                    <a:pt x="3948" y="294"/>
                  </a:lnTo>
                  <a:lnTo>
                    <a:pt x="3948" y="300"/>
                  </a:lnTo>
                  <a:lnTo>
                    <a:pt x="3948" y="306"/>
                  </a:lnTo>
                  <a:lnTo>
                    <a:pt x="3954" y="306"/>
                  </a:lnTo>
                  <a:lnTo>
                    <a:pt x="3954" y="312"/>
                  </a:lnTo>
                  <a:lnTo>
                    <a:pt x="3954" y="318"/>
                  </a:lnTo>
                  <a:lnTo>
                    <a:pt x="3960" y="324"/>
                  </a:lnTo>
                  <a:lnTo>
                    <a:pt x="3960" y="330"/>
                  </a:lnTo>
                  <a:lnTo>
                    <a:pt x="3960" y="336"/>
                  </a:lnTo>
                  <a:lnTo>
                    <a:pt x="3966" y="336"/>
                  </a:lnTo>
                  <a:lnTo>
                    <a:pt x="3966" y="342"/>
                  </a:lnTo>
                  <a:lnTo>
                    <a:pt x="3966" y="348"/>
                  </a:lnTo>
                  <a:lnTo>
                    <a:pt x="3966" y="354"/>
                  </a:lnTo>
                  <a:lnTo>
                    <a:pt x="3972" y="354"/>
                  </a:lnTo>
                  <a:lnTo>
                    <a:pt x="3972" y="360"/>
                  </a:lnTo>
                  <a:lnTo>
                    <a:pt x="3972" y="366"/>
                  </a:lnTo>
                  <a:lnTo>
                    <a:pt x="3978" y="372"/>
                  </a:lnTo>
                  <a:lnTo>
                    <a:pt x="3978" y="378"/>
                  </a:lnTo>
                  <a:lnTo>
                    <a:pt x="3984" y="384"/>
                  </a:lnTo>
                  <a:lnTo>
                    <a:pt x="3984" y="390"/>
                  </a:lnTo>
                  <a:lnTo>
                    <a:pt x="3984" y="396"/>
                  </a:lnTo>
                  <a:lnTo>
                    <a:pt x="3990" y="396"/>
                  </a:lnTo>
                  <a:lnTo>
                    <a:pt x="3990" y="402"/>
                  </a:lnTo>
                  <a:lnTo>
                    <a:pt x="3990" y="408"/>
                  </a:lnTo>
                  <a:lnTo>
                    <a:pt x="3990" y="414"/>
                  </a:lnTo>
                  <a:lnTo>
                    <a:pt x="3996" y="414"/>
                  </a:lnTo>
                  <a:lnTo>
                    <a:pt x="3996" y="420"/>
                  </a:lnTo>
                  <a:lnTo>
                    <a:pt x="3996" y="426"/>
                  </a:lnTo>
                  <a:lnTo>
                    <a:pt x="4002" y="426"/>
                  </a:lnTo>
                  <a:lnTo>
                    <a:pt x="4002" y="432"/>
                  </a:lnTo>
                  <a:lnTo>
                    <a:pt x="4002" y="438"/>
                  </a:lnTo>
                  <a:lnTo>
                    <a:pt x="4008" y="438"/>
                  </a:lnTo>
                  <a:lnTo>
                    <a:pt x="4008" y="444"/>
                  </a:lnTo>
                  <a:lnTo>
                    <a:pt x="4008" y="450"/>
                  </a:lnTo>
                  <a:lnTo>
                    <a:pt x="4014" y="456"/>
                  </a:lnTo>
                  <a:lnTo>
                    <a:pt x="4014" y="462"/>
                  </a:lnTo>
                  <a:lnTo>
                    <a:pt x="4014" y="468"/>
                  </a:lnTo>
                  <a:lnTo>
                    <a:pt x="4020" y="468"/>
                  </a:lnTo>
                  <a:lnTo>
                    <a:pt x="4020" y="474"/>
                  </a:lnTo>
                  <a:lnTo>
                    <a:pt x="4020" y="480"/>
                  </a:lnTo>
                  <a:lnTo>
                    <a:pt x="4026" y="480"/>
                  </a:lnTo>
                  <a:lnTo>
                    <a:pt x="4026" y="486"/>
                  </a:lnTo>
                  <a:lnTo>
                    <a:pt x="4026" y="492"/>
                  </a:lnTo>
                  <a:lnTo>
                    <a:pt x="4032" y="492"/>
                  </a:lnTo>
                  <a:lnTo>
                    <a:pt x="4032" y="498"/>
                  </a:lnTo>
                  <a:lnTo>
                    <a:pt x="4032" y="504"/>
                  </a:lnTo>
                  <a:lnTo>
                    <a:pt x="4038" y="504"/>
                  </a:lnTo>
                  <a:lnTo>
                    <a:pt x="4038" y="510"/>
                  </a:lnTo>
                  <a:lnTo>
                    <a:pt x="4038" y="516"/>
                  </a:lnTo>
                  <a:lnTo>
                    <a:pt x="4044" y="516"/>
                  </a:lnTo>
                  <a:lnTo>
                    <a:pt x="4044" y="522"/>
                  </a:lnTo>
                  <a:lnTo>
                    <a:pt x="4044" y="528"/>
                  </a:lnTo>
                  <a:lnTo>
                    <a:pt x="4050" y="528"/>
                  </a:lnTo>
                  <a:lnTo>
                    <a:pt x="4050" y="534"/>
                  </a:lnTo>
                  <a:lnTo>
                    <a:pt x="4050" y="540"/>
                  </a:lnTo>
                  <a:lnTo>
                    <a:pt x="4056" y="540"/>
                  </a:lnTo>
                  <a:lnTo>
                    <a:pt x="4056" y="546"/>
                  </a:lnTo>
                  <a:lnTo>
                    <a:pt x="4056" y="552"/>
                  </a:lnTo>
                  <a:lnTo>
                    <a:pt x="4062" y="552"/>
                  </a:lnTo>
                  <a:lnTo>
                    <a:pt x="4062" y="558"/>
                  </a:lnTo>
                  <a:lnTo>
                    <a:pt x="4068" y="564"/>
                  </a:lnTo>
                  <a:lnTo>
                    <a:pt x="4068" y="570"/>
                  </a:lnTo>
                  <a:lnTo>
                    <a:pt x="4074" y="570"/>
                  </a:lnTo>
                  <a:lnTo>
                    <a:pt x="4074" y="576"/>
                  </a:lnTo>
                  <a:lnTo>
                    <a:pt x="4074" y="582"/>
                  </a:lnTo>
                  <a:lnTo>
                    <a:pt x="4080" y="582"/>
                  </a:lnTo>
                  <a:lnTo>
                    <a:pt x="4080" y="588"/>
                  </a:lnTo>
                  <a:lnTo>
                    <a:pt x="4086" y="594"/>
                  </a:lnTo>
                  <a:lnTo>
                    <a:pt x="4086" y="600"/>
                  </a:lnTo>
                  <a:lnTo>
                    <a:pt x="4092" y="600"/>
                  </a:lnTo>
                  <a:lnTo>
                    <a:pt x="4092" y="606"/>
                  </a:lnTo>
                  <a:lnTo>
                    <a:pt x="4092" y="612"/>
                  </a:lnTo>
                  <a:lnTo>
                    <a:pt x="4098" y="612"/>
                  </a:lnTo>
                  <a:lnTo>
                    <a:pt x="4104" y="612"/>
                  </a:lnTo>
                  <a:lnTo>
                    <a:pt x="4110" y="612"/>
                  </a:lnTo>
                  <a:lnTo>
                    <a:pt x="4116" y="612"/>
                  </a:lnTo>
                  <a:lnTo>
                    <a:pt x="4116" y="606"/>
                  </a:lnTo>
                  <a:lnTo>
                    <a:pt x="4122" y="600"/>
                  </a:lnTo>
                  <a:lnTo>
                    <a:pt x="4122" y="594"/>
                  </a:lnTo>
                  <a:lnTo>
                    <a:pt x="4128" y="594"/>
                  </a:lnTo>
                  <a:lnTo>
                    <a:pt x="4128" y="588"/>
                  </a:lnTo>
                  <a:lnTo>
                    <a:pt x="4128" y="582"/>
                  </a:lnTo>
                  <a:lnTo>
                    <a:pt x="4134" y="582"/>
                  </a:lnTo>
                  <a:lnTo>
                    <a:pt x="4134" y="576"/>
                  </a:lnTo>
                  <a:lnTo>
                    <a:pt x="4134" y="570"/>
                  </a:lnTo>
                  <a:lnTo>
                    <a:pt x="4140" y="570"/>
                  </a:lnTo>
                  <a:lnTo>
                    <a:pt x="4140" y="564"/>
                  </a:lnTo>
                  <a:lnTo>
                    <a:pt x="4146" y="558"/>
                  </a:lnTo>
                  <a:lnTo>
                    <a:pt x="4146" y="552"/>
                  </a:lnTo>
                  <a:lnTo>
                    <a:pt x="4152" y="546"/>
                  </a:lnTo>
                  <a:lnTo>
                    <a:pt x="4152" y="540"/>
                  </a:lnTo>
                  <a:lnTo>
                    <a:pt x="4158" y="534"/>
                  </a:lnTo>
                  <a:lnTo>
                    <a:pt x="4158" y="528"/>
                  </a:lnTo>
                  <a:lnTo>
                    <a:pt x="4164" y="522"/>
                  </a:lnTo>
                  <a:lnTo>
                    <a:pt x="4164" y="516"/>
                  </a:lnTo>
                  <a:lnTo>
                    <a:pt x="4170" y="510"/>
                  </a:lnTo>
                  <a:lnTo>
                    <a:pt x="4170" y="504"/>
                  </a:lnTo>
                  <a:lnTo>
                    <a:pt x="4176" y="498"/>
                  </a:lnTo>
                  <a:lnTo>
                    <a:pt x="4176" y="492"/>
                  </a:lnTo>
                  <a:lnTo>
                    <a:pt x="4176" y="486"/>
                  </a:lnTo>
                  <a:lnTo>
                    <a:pt x="4182" y="486"/>
                  </a:lnTo>
                  <a:lnTo>
                    <a:pt x="4182" y="480"/>
                  </a:lnTo>
                  <a:lnTo>
                    <a:pt x="4182" y="474"/>
                  </a:lnTo>
                  <a:lnTo>
                    <a:pt x="4188" y="474"/>
                  </a:lnTo>
                  <a:lnTo>
                    <a:pt x="4188" y="468"/>
                  </a:lnTo>
                  <a:lnTo>
                    <a:pt x="4188" y="462"/>
                  </a:lnTo>
                  <a:lnTo>
                    <a:pt x="4194" y="456"/>
                  </a:lnTo>
                  <a:lnTo>
                    <a:pt x="4194" y="450"/>
                  </a:lnTo>
                  <a:lnTo>
                    <a:pt x="4194" y="444"/>
                  </a:lnTo>
                  <a:lnTo>
                    <a:pt x="4200" y="444"/>
                  </a:lnTo>
                  <a:lnTo>
                    <a:pt x="4200" y="438"/>
                  </a:lnTo>
                  <a:lnTo>
                    <a:pt x="4200" y="432"/>
                  </a:lnTo>
                  <a:lnTo>
                    <a:pt x="4206" y="432"/>
                  </a:lnTo>
                  <a:lnTo>
                    <a:pt x="4206" y="426"/>
                  </a:lnTo>
                  <a:lnTo>
                    <a:pt x="4206" y="420"/>
                  </a:lnTo>
                  <a:lnTo>
                    <a:pt x="4206" y="414"/>
                  </a:lnTo>
                  <a:lnTo>
                    <a:pt x="4212" y="414"/>
                  </a:lnTo>
                  <a:lnTo>
                    <a:pt x="4212" y="408"/>
                  </a:lnTo>
                  <a:lnTo>
                    <a:pt x="4212" y="402"/>
                  </a:lnTo>
                  <a:lnTo>
                    <a:pt x="4218" y="402"/>
                  </a:lnTo>
                  <a:lnTo>
                    <a:pt x="4218" y="396"/>
                  </a:lnTo>
                  <a:lnTo>
                    <a:pt x="4218" y="390"/>
                  </a:lnTo>
                  <a:lnTo>
                    <a:pt x="4218" y="384"/>
                  </a:lnTo>
                  <a:lnTo>
                    <a:pt x="4224" y="384"/>
                  </a:lnTo>
                  <a:lnTo>
                    <a:pt x="4224" y="378"/>
                  </a:lnTo>
                  <a:lnTo>
                    <a:pt x="4224" y="372"/>
                  </a:lnTo>
                  <a:lnTo>
                    <a:pt x="4230" y="366"/>
                  </a:lnTo>
                  <a:lnTo>
                    <a:pt x="4230" y="360"/>
                  </a:lnTo>
                  <a:lnTo>
                    <a:pt x="4230" y="354"/>
                  </a:lnTo>
                  <a:lnTo>
                    <a:pt x="4236" y="354"/>
                  </a:lnTo>
                  <a:lnTo>
                    <a:pt x="4236" y="348"/>
                  </a:lnTo>
                  <a:lnTo>
                    <a:pt x="4236" y="342"/>
                  </a:lnTo>
                  <a:lnTo>
                    <a:pt x="4236" y="336"/>
                  </a:lnTo>
                  <a:lnTo>
                    <a:pt x="4242" y="336"/>
                  </a:lnTo>
                  <a:lnTo>
                    <a:pt x="4242" y="330"/>
                  </a:lnTo>
                  <a:lnTo>
                    <a:pt x="4242" y="324"/>
                  </a:lnTo>
                  <a:lnTo>
                    <a:pt x="4242" y="318"/>
                  </a:lnTo>
                  <a:lnTo>
                    <a:pt x="4248" y="318"/>
                  </a:lnTo>
                  <a:lnTo>
                    <a:pt x="4248" y="312"/>
                  </a:lnTo>
                  <a:lnTo>
                    <a:pt x="4248" y="306"/>
                  </a:lnTo>
                  <a:lnTo>
                    <a:pt x="4248" y="300"/>
                  </a:lnTo>
                  <a:lnTo>
                    <a:pt x="4254" y="300"/>
                  </a:lnTo>
                  <a:lnTo>
                    <a:pt x="4254" y="294"/>
                  </a:lnTo>
                  <a:lnTo>
                    <a:pt x="4254" y="288"/>
                  </a:lnTo>
                  <a:lnTo>
                    <a:pt x="4260" y="282"/>
                  </a:lnTo>
                  <a:lnTo>
                    <a:pt x="4260" y="276"/>
                  </a:lnTo>
                  <a:lnTo>
                    <a:pt x="4260" y="270"/>
                  </a:lnTo>
                  <a:lnTo>
                    <a:pt x="4266" y="270"/>
                  </a:lnTo>
                  <a:lnTo>
                    <a:pt x="4266" y="264"/>
                  </a:lnTo>
                  <a:lnTo>
                    <a:pt x="4272" y="264"/>
                  </a:lnTo>
                  <a:lnTo>
                    <a:pt x="4278" y="264"/>
                  </a:lnTo>
                  <a:lnTo>
                    <a:pt x="4278" y="270"/>
                  </a:lnTo>
                  <a:lnTo>
                    <a:pt x="4284" y="270"/>
                  </a:lnTo>
                  <a:lnTo>
                    <a:pt x="4284" y="276"/>
                  </a:lnTo>
                  <a:lnTo>
                    <a:pt x="4284" y="282"/>
                  </a:lnTo>
                  <a:lnTo>
                    <a:pt x="4290" y="282"/>
                  </a:lnTo>
                  <a:lnTo>
                    <a:pt x="4290" y="288"/>
                  </a:lnTo>
                  <a:lnTo>
                    <a:pt x="4290" y="294"/>
                  </a:lnTo>
                  <a:lnTo>
                    <a:pt x="4296" y="300"/>
                  </a:lnTo>
                  <a:lnTo>
                    <a:pt x="4296" y="306"/>
                  </a:lnTo>
                  <a:lnTo>
                    <a:pt x="4296" y="312"/>
                  </a:lnTo>
                  <a:lnTo>
                    <a:pt x="4302" y="318"/>
                  </a:lnTo>
                  <a:lnTo>
                    <a:pt x="4302" y="324"/>
                  </a:lnTo>
                  <a:lnTo>
                    <a:pt x="4308" y="330"/>
                  </a:lnTo>
                  <a:lnTo>
                    <a:pt x="4308" y="336"/>
                  </a:lnTo>
                  <a:lnTo>
                    <a:pt x="4308" y="342"/>
                  </a:lnTo>
                  <a:lnTo>
                    <a:pt x="4314" y="342"/>
                  </a:lnTo>
                  <a:lnTo>
                    <a:pt x="4314" y="348"/>
                  </a:lnTo>
                  <a:lnTo>
                    <a:pt x="4314" y="354"/>
                  </a:lnTo>
                  <a:lnTo>
                    <a:pt x="4314" y="360"/>
                  </a:lnTo>
                  <a:lnTo>
                    <a:pt x="4320" y="360"/>
                  </a:lnTo>
                  <a:lnTo>
                    <a:pt x="4320" y="366"/>
                  </a:lnTo>
                  <a:lnTo>
                    <a:pt x="4320" y="372"/>
                  </a:lnTo>
                  <a:lnTo>
                    <a:pt x="4326" y="372"/>
                  </a:lnTo>
                  <a:lnTo>
                    <a:pt x="4326" y="378"/>
                  </a:lnTo>
                  <a:lnTo>
                    <a:pt x="4326" y="384"/>
                  </a:lnTo>
                  <a:lnTo>
                    <a:pt x="4332" y="390"/>
                  </a:lnTo>
                  <a:lnTo>
                    <a:pt x="4332" y="396"/>
                  </a:lnTo>
                  <a:lnTo>
                    <a:pt x="4338" y="402"/>
                  </a:lnTo>
                  <a:lnTo>
                    <a:pt x="4338" y="408"/>
                  </a:lnTo>
                  <a:lnTo>
                    <a:pt x="4338" y="414"/>
                  </a:lnTo>
                  <a:lnTo>
                    <a:pt x="4344" y="414"/>
                  </a:lnTo>
                  <a:lnTo>
                    <a:pt x="4344" y="420"/>
                  </a:lnTo>
                  <a:lnTo>
                    <a:pt x="4344" y="426"/>
                  </a:lnTo>
                  <a:lnTo>
                    <a:pt x="4350" y="426"/>
                  </a:lnTo>
                  <a:lnTo>
                    <a:pt x="4350" y="432"/>
                  </a:lnTo>
                  <a:lnTo>
                    <a:pt x="4350" y="438"/>
                  </a:lnTo>
                  <a:lnTo>
                    <a:pt x="4356" y="438"/>
                  </a:lnTo>
                  <a:lnTo>
                    <a:pt x="4356" y="444"/>
                  </a:lnTo>
                  <a:lnTo>
                    <a:pt x="4356" y="450"/>
                  </a:lnTo>
                  <a:lnTo>
                    <a:pt x="4362" y="450"/>
                  </a:lnTo>
                  <a:lnTo>
                    <a:pt x="4362" y="456"/>
                  </a:lnTo>
                  <a:lnTo>
                    <a:pt x="4362" y="462"/>
                  </a:lnTo>
                  <a:lnTo>
                    <a:pt x="4368" y="462"/>
                  </a:lnTo>
                  <a:lnTo>
                    <a:pt x="4368" y="468"/>
                  </a:lnTo>
                  <a:lnTo>
                    <a:pt x="4374" y="474"/>
                  </a:lnTo>
                  <a:lnTo>
                    <a:pt x="4374" y="480"/>
                  </a:lnTo>
                  <a:lnTo>
                    <a:pt x="4380" y="486"/>
                  </a:lnTo>
                  <a:lnTo>
                    <a:pt x="4380" y="492"/>
                  </a:lnTo>
                  <a:lnTo>
                    <a:pt x="4386" y="498"/>
                  </a:lnTo>
                  <a:lnTo>
                    <a:pt x="4386" y="504"/>
                  </a:lnTo>
                  <a:lnTo>
                    <a:pt x="4392" y="510"/>
                  </a:lnTo>
                  <a:lnTo>
                    <a:pt x="4392" y="516"/>
                  </a:lnTo>
                  <a:lnTo>
                    <a:pt x="4398" y="516"/>
                  </a:lnTo>
                  <a:lnTo>
                    <a:pt x="4398" y="522"/>
                  </a:lnTo>
                  <a:lnTo>
                    <a:pt x="4398" y="528"/>
                  </a:lnTo>
                  <a:lnTo>
                    <a:pt x="4404" y="528"/>
                  </a:lnTo>
                  <a:lnTo>
                    <a:pt x="4404" y="534"/>
                  </a:lnTo>
                  <a:lnTo>
                    <a:pt x="4410" y="540"/>
                  </a:lnTo>
                  <a:lnTo>
                    <a:pt x="4410" y="546"/>
                  </a:lnTo>
                  <a:lnTo>
                    <a:pt x="4416" y="546"/>
                  </a:lnTo>
                  <a:lnTo>
                    <a:pt x="4416" y="552"/>
                  </a:lnTo>
                  <a:lnTo>
                    <a:pt x="4422" y="558"/>
                  </a:lnTo>
                  <a:lnTo>
                    <a:pt x="4422" y="564"/>
                  </a:lnTo>
                  <a:lnTo>
                    <a:pt x="4428" y="564"/>
                  </a:lnTo>
                  <a:lnTo>
                    <a:pt x="4428" y="570"/>
                  </a:lnTo>
                  <a:lnTo>
                    <a:pt x="4428" y="576"/>
                  </a:lnTo>
                  <a:lnTo>
                    <a:pt x="4434" y="576"/>
                  </a:lnTo>
                  <a:lnTo>
                    <a:pt x="4434" y="582"/>
                  </a:lnTo>
                  <a:lnTo>
                    <a:pt x="4440" y="582"/>
                  </a:lnTo>
                  <a:lnTo>
                    <a:pt x="4440" y="588"/>
                  </a:lnTo>
                  <a:lnTo>
                    <a:pt x="4440" y="594"/>
                  </a:lnTo>
                  <a:lnTo>
                    <a:pt x="4446" y="594"/>
                  </a:lnTo>
                  <a:lnTo>
                    <a:pt x="4446" y="600"/>
                  </a:lnTo>
                  <a:lnTo>
                    <a:pt x="4452" y="600"/>
                  </a:lnTo>
                  <a:lnTo>
                    <a:pt x="4452" y="606"/>
                  </a:lnTo>
                  <a:lnTo>
                    <a:pt x="4458" y="606"/>
                  </a:lnTo>
                  <a:lnTo>
                    <a:pt x="4458" y="612"/>
                  </a:lnTo>
                  <a:lnTo>
                    <a:pt x="4458" y="618"/>
                  </a:lnTo>
                  <a:lnTo>
                    <a:pt x="4464" y="618"/>
                  </a:lnTo>
                  <a:lnTo>
                    <a:pt x="4464" y="624"/>
                  </a:lnTo>
                  <a:lnTo>
                    <a:pt x="4470" y="624"/>
                  </a:lnTo>
                  <a:lnTo>
                    <a:pt x="4470" y="630"/>
                  </a:lnTo>
                  <a:lnTo>
                    <a:pt x="4476" y="630"/>
                  </a:lnTo>
                  <a:lnTo>
                    <a:pt x="4476" y="636"/>
                  </a:lnTo>
                  <a:lnTo>
                    <a:pt x="4482" y="636"/>
                  </a:lnTo>
                  <a:lnTo>
                    <a:pt x="4482" y="642"/>
                  </a:lnTo>
                  <a:lnTo>
                    <a:pt x="4488" y="642"/>
                  </a:lnTo>
                  <a:lnTo>
                    <a:pt x="4488" y="648"/>
                  </a:lnTo>
                  <a:lnTo>
                    <a:pt x="4494" y="648"/>
                  </a:lnTo>
                  <a:lnTo>
                    <a:pt x="4494" y="654"/>
                  </a:lnTo>
                  <a:lnTo>
                    <a:pt x="4500" y="660"/>
                  </a:lnTo>
                  <a:lnTo>
                    <a:pt x="4506" y="666"/>
                  </a:lnTo>
                  <a:lnTo>
                    <a:pt x="4512" y="666"/>
                  </a:lnTo>
                  <a:lnTo>
                    <a:pt x="4512" y="672"/>
                  </a:lnTo>
                  <a:lnTo>
                    <a:pt x="4518" y="672"/>
                  </a:lnTo>
                  <a:lnTo>
                    <a:pt x="4518" y="678"/>
                  </a:lnTo>
                  <a:lnTo>
                    <a:pt x="4524" y="678"/>
                  </a:lnTo>
                  <a:lnTo>
                    <a:pt x="4524" y="684"/>
                  </a:lnTo>
                  <a:lnTo>
                    <a:pt x="4530" y="684"/>
                  </a:lnTo>
                  <a:lnTo>
                    <a:pt x="4530" y="690"/>
                  </a:lnTo>
                  <a:lnTo>
                    <a:pt x="4536" y="690"/>
                  </a:lnTo>
                  <a:lnTo>
                    <a:pt x="4542" y="690"/>
                  </a:lnTo>
                  <a:lnTo>
                    <a:pt x="4542" y="696"/>
                  </a:lnTo>
                  <a:lnTo>
                    <a:pt x="4548" y="696"/>
                  </a:lnTo>
                  <a:lnTo>
                    <a:pt x="4548" y="702"/>
                  </a:lnTo>
                  <a:lnTo>
                    <a:pt x="4554" y="702"/>
                  </a:lnTo>
                  <a:lnTo>
                    <a:pt x="4560" y="702"/>
                  </a:lnTo>
                  <a:lnTo>
                    <a:pt x="4560" y="708"/>
                  </a:lnTo>
                  <a:lnTo>
                    <a:pt x="4566" y="708"/>
                  </a:lnTo>
                  <a:lnTo>
                    <a:pt x="4566" y="714"/>
                  </a:lnTo>
                  <a:lnTo>
                    <a:pt x="4572" y="714"/>
                  </a:lnTo>
                  <a:lnTo>
                    <a:pt x="4578" y="714"/>
                  </a:lnTo>
                  <a:lnTo>
                    <a:pt x="4578" y="720"/>
                  </a:lnTo>
                  <a:lnTo>
                    <a:pt x="4584" y="720"/>
                  </a:lnTo>
                  <a:lnTo>
                    <a:pt x="4590" y="720"/>
                  </a:lnTo>
                  <a:lnTo>
                    <a:pt x="4596" y="726"/>
                  </a:lnTo>
                  <a:lnTo>
                    <a:pt x="4602" y="726"/>
                  </a:lnTo>
                  <a:lnTo>
                    <a:pt x="4608" y="726"/>
                  </a:lnTo>
                  <a:lnTo>
                    <a:pt x="4608" y="732"/>
                  </a:lnTo>
                  <a:lnTo>
                    <a:pt x="4614" y="732"/>
                  </a:lnTo>
                  <a:lnTo>
                    <a:pt x="4620" y="732"/>
                  </a:lnTo>
                  <a:lnTo>
                    <a:pt x="4626" y="732"/>
                  </a:lnTo>
                  <a:lnTo>
                    <a:pt x="4632" y="732"/>
                  </a:lnTo>
                  <a:lnTo>
                    <a:pt x="4632" y="738"/>
                  </a:lnTo>
                  <a:lnTo>
                    <a:pt x="4638" y="738"/>
                  </a:lnTo>
                  <a:lnTo>
                    <a:pt x="4644" y="738"/>
                  </a:lnTo>
                  <a:lnTo>
                    <a:pt x="4650" y="738"/>
                  </a:lnTo>
                  <a:lnTo>
                    <a:pt x="4656" y="738"/>
                  </a:lnTo>
                  <a:lnTo>
                    <a:pt x="4662" y="738"/>
                  </a:lnTo>
                  <a:lnTo>
                    <a:pt x="4668" y="738"/>
                  </a:lnTo>
                  <a:lnTo>
                    <a:pt x="4674" y="738"/>
                  </a:lnTo>
                  <a:lnTo>
                    <a:pt x="4680" y="738"/>
                  </a:lnTo>
                  <a:lnTo>
                    <a:pt x="4686" y="738"/>
                  </a:lnTo>
                  <a:lnTo>
                    <a:pt x="4692" y="732"/>
                  </a:lnTo>
                  <a:lnTo>
                    <a:pt x="4698" y="732"/>
                  </a:lnTo>
                  <a:lnTo>
                    <a:pt x="4704" y="732"/>
                  </a:lnTo>
                  <a:lnTo>
                    <a:pt x="4704" y="726"/>
                  </a:lnTo>
                  <a:lnTo>
                    <a:pt x="4710" y="726"/>
                  </a:lnTo>
                  <a:lnTo>
                    <a:pt x="4716" y="726"/>
                  </a:lnTo>
                  <a:lnTo>
                    <a:pt x="4716" y="720"/>
                  </a:lnTo>
                  <a:lnTo>
                    <a:pt x="4722" y="720"/>
                  </a:lnTo>
                  <a:lnTo>
                    <a:pt x="4728" y="720"/>
                  </a:lnTo>
                  <a:lnTo>
                    <a:pt x="4728" y="714"/>
                  </a:lnTo>
                  <a:lnTo>
                    <a:pt x="4734" y="714"/>
                  </a:lnTo>
                  <a:lnTo>
                    <a:pt x="4734" y="708"/>
                  </a:lnTo>
                  <a:lnTo>
                    <a:pt x="4740" y="708"/>
                  </a:lnTo>
                  <a:lnTo>
                    <a:pt x="4746" y="708"/>
                  </a:lnTo>
                  <a:lnTo>
                    <a:pt x="4746" y="702"/>
                  </a:lnTo>
                  <a:lnTo>
                    <a:pt x="4752" y="702"/>
                  </a:lnTo>
                  <a:lnTo>
                    <a:pt x="4752" y="696"/>
                  </a:lnTo>
                  <a:lnTo>
                    <a:pt x="4758" y="696"/>
                  </a:lnTo>
                  <a:lnTo>
                    <a:pt x="4758" y="690"/>
                  </a:lnTo>
                  <a:lnTo>
                    <a:pt x="4764" y="690"/>
                  </a:lnTo>
                  <a:lnTo>
                    <a:pt x="4764" y="684"/>
                  </a:lnTo>
                  <a:lnTo>
                    <a:pt x="4770" y="684"/>
                  </a:lnTo>
                  <a:lnTo>
                    <a:pt x="4776" y="678"/>
                  </a:lnTo>
                  <a:lnTo>
                    <a:pt x="4782" y="672"/>
                  </a:lnTo>
                  <a:lnTo>
                    <a:pt x="4788" y="672"/>
                  </a:lnTo>
                  <a:lnTo>
                    <a:pt x="4794" y="672"/>
                  </a:lnTo>
                  <a:lnTo>
                    <a:pt x="4794" y="678"/>
                  </a:lnTo>
                  <a:lnTo>
                    <a:pt x="4800" y="678"/>
                  </a:lnTo>
                  <a:lnTo>
                    <a:pt x="4800" y="684"/>
                  </a:lnTo>
                  <a:lnTo>
                    <a:pt x="4806" y="684"/>
                  </a:lnTo>
                  <a:lnTo>
                    <a:pt x="4806" y="690"/>
                  </a:lnTo>
                  <a:lnTo>
                    <a:pt x="4806" y="696"/>
                  </a:lnTo>
                  <a:lnTo>
                    <a:pt x="4812" y="696"/>
                  </a:lnTo>
                  <a:lnTo>
                    <a:pt x="4812" y="702"/>
                  </a:lnTo>
                  <a:lnTo>
                    <a:pt x="4812" y="708"/>
                  </a:lnTo>
                  <a:lnTo>
                    <a:pt x="4818" y="708"/>
                  </a:lnTo>
                  <a:lnTo>
                    <a:pt x="4818" y="714"/>
                  </a:lnTo>
                  <a:lnTo>
                    <a:pt x="4824" y="714"/>
                  </a:lnTo>
                  <a:lnTo>
                    <a:pt x="4824" y="720"/>
                  </a:lnTo>
                  <a:lnTo>
                    <a:pt x="4830" y="726"/>
                  </a:lnTo>
                  <a:lnTo>
                    <a:pt x="4830" y="732"/>
                  </a:lnTo>
                  <a:lnTo>
                    <a:pt x="4836" y="732"/>
                  </a:lnTo>
                  <a:lnTo>
                    <a:pt x="4836" y="738"/>
                  </a:lnTo>
                  <a:lnTo>
                    <a:pt x="4842" y="738"/>
                  </a:lnTo>
                  <a:lnTo>
                    <a:pt x="4842" y="744"/>
                  </a:lnTo>
                  <a:lnTo>
                    <a:pt x="4848" y="744"/>
                  </a:lnTo>
                  <a:lnTo>
                    <a:pt x="4854" y="750"/>
                  </a:lnTo>
                  <a:lnTo>
                    <a:pt x="4860" y="750"/>
                  </a:lnTo>
                  <a:lnTo>
                    <a:pt x="4866" y="756"/>
                  </a:lnTo>
                  <a:lnTo>
                    <a:pt x="4872" y="756"/>
                  </a:lnTo>
                  <a:lnTo>
                    <a:pt x="4878" y="756"/>
                  </a:lnTo>
                  <a:lnTo>
                    <a:pt x="4884" y="756"/>
                  </a:lnTo>
                  <a:lnTo>
                    <a:pt x="4890" y="756"/>
                  </a:lnTo>
                  <a:lnTo>
                    <a:pt x="4896" y="756"/>
                  </a:lnTo>
                  <a:lnTo>
                    <a:pt x="4902" y="756"/>
                  </a:lnTo>
                  <a:lnTo>
                    <a:pt x="4902" y="750"/>
                  </a:lnTo>
                  <a:lnTo>
                    <a:pt x="4908" y="750"/>
                  </a:lnTo>
                  <a:lnTo>
                    <a:pt x="4914" y="744"/>
                  </a:lnTo>
                  <a:lnTo>
                    <a:pt x="4920" y="744"/>
                  </a:lnTo>
                  <a:lnTo>
                    <a:pt x="4920" y="738"/>
                  </a:lnTo>
                  <a:lnTo>
                    <a:pt x="4926" y="738"/>
                  </a:lnTo>
                  <a:lnTo>
                    <a:pt x="4926" y="732"/>
                  </a:lnTo>
                  <a:lnTo>
                    <a:pt x="4932" y="726"/>
                  </a:lnTo>
                  <a:lnTo>
                    <a:pt x="4932" y="720"/>
                  </a:lnTo>
                  <a:lnTo>
                    <a:pt x="4938" y="720"/>
                  </a:lnTo>
                  <a:lnTo>
                    <a:pt x="4938" y="714"/>
                  </a:lnTo>
                  <a:lnTo>
                    <a:pt x="4944" y="714"/>
                  </a:lnTo>
                  <a:lnTo>
                    <a:pt x="4944" y="708"/>
                  </a:lnTo>
                  <a:lnTo>
                    <a:pt x="4944" y="702"/>
                  </a:lnTo>
                  <a:lnTo>
                    <a:pt x="4950" y="702"/>
                  </a:lnTo>
                  <a:lnTo>
                    <a:pt x="4950" y="696"/>
                  </a:lnTo>
                  <a:lnTo>
                    <a:pt x="4956" y="690"/>
                  </a:lnTo>
                  <a:lnTo>
                    <a:pt x="4956" y="684"/>
                  </a:lnTo>
                  <a:lnTo>
                    <a:pt x="4962" y="678"/>
                  </a:lnTo>
                  <a:lnTo>
                    <a:pt x="4962" y="672"/>
                  </a:lnTo>
                  <a:lnTo>
                    <a:pt x="4962" y="666"/>
                  </a:lnTo>
                  <a:lnTo>
                    <a:pt x="4968" y="666"/>
                  </a:lnTo>
                  <a:lnTo>
                    <a:pt x="4968" y="660"/>
                  </a:lnTo>
                  <a:lnTo>
                    <a:pt x="4968" y="654"/>
                  </a:lnTo>
                  <a:lnTo>
                    <a:pt x="4974" y="654"/>
                  </a:lnTo>
                  <a:lnTo>
                    <a:pt x="4974" y="648"/>
                  </a:lnTo>
                  <a:lnTo>
                    <a:pt x="4974" y="642"/>
                  </a:lnTo>
                  <a:lnTo>
                    <a:pt x="4980" y="642"/>
                  </a:lnTo>
                  <a:lnTo>
                    <a:pt x="4980" y="636"/>
                  </a:lnTo>
                  <a:lnTo>
                    <a:pt x="4980" y="630"/>
                  </a:lnTo>
                  <a:lnTo>
                    <a:pt x="4980" y="624"/>
                  </a:lnTo>
                  <a:lnTo>
                    <a:pt x="4986" y="624"/>
                  </a:lnTo>
                  <a:lnTo>
                    <a:pt x="4986" y="618"/>
                  </a:lnTo>
                  <a:lnTo>
                    <a:pt x="4986" y="612"/>
                  </a:lnTo>
                  <a:lnTo>
                    <a:pt x="4986" y="606"/>
                  </a:lnTo>
                  <a:lnTo>
                    <a:pt x="4992" y="606"/>
                  </a:lnTo>
                  <a:lnTo>
                    <a:pt x="4992" y="600"/>
                  </a:lnTo>
                  <a:lnTo>
                    <a:pt x="4992" y="594"/>
                  </a:lnTo>
                  <a:lnTo>
                    <a:pt x="4998" y="588"/>
                  </a:lnTo>
                  <a:lnTo>
                    <a:pt x="4998" y="582"/>
                  </a:lnTo>
                  <a:lnTo>
                    <a:pt x="4998" y="576"/>
                  </a:lnTo>
                  <a:lnTo>
                    <a:pt x="5004" y="570"/>
                  </a:lnTo>
                  <a:lnTo>
                    <a:pt x="5004" y="564"/>
                  </a:lnTo>
                  <a:lnTo>
                    <a:pt x="5004" y="558"/>
                  </a:lnTo>
                  <a:lnTo>
                    <a:pt x="5004" y="552"/>
                  </a:lnTo>
                  <a:lnTo>
                    <a:pt x="5010" y="552"/>
                  </a:lnTo>
                  <a:lnTo>
                    <a:pt x="5010" y="546"/>
                  </a:lnTo>
                  <a:lnTo>
                    <a:pt x="5010" y="540"/>
                  </a:lnTo>
                  <a:lnTo>
                    <a:pt x="5010" y="534"/>
                  </a:lnTo>
                  <a:lnTo>
                    <a:pt x="5016" y="528"/>
                  </a:lnTo>
                  <a:lnTo>
                    <a:pt x="5016" y="522"/>
                  </a:lnTo>
                  <a:lnTo>
                    <a:pt x="5016" y="516"/>
                  </a:lnTo>
                  <a:lnTo>
                    <a:pt x="5022" y="510"/>
                  </a:lnTo>
                  <a:lnTo>
                    <a:pt x="5022" y="504"/>
                  </a:lnTo>
                  <a:lnTo>
                    <a:pt x="5022" y="498"/>
                  </a:lnTo>
                  <a:lnTo>
                    <a:pt x="5022" y="492"/>
                  </a:lnTo>
                  <a:lnTo>
                    <a:pt x="5028" y="486"/>
                  </a:lnTo>
                  <a:lnTo>
                    <a:pt x="5028" y="480"/>
                  </a:lnTo>
                  <a:lnTo>
                    <a:pt x="5028" y="474"/>
                  </a:lnTo>
                  <a:lnTo>
                    <a:pt x="5028" y="468"/>
                  </a:lnTo>
                  <a:lnTo>
                    <a:pt x="5034" y="462"/>
                  </a:lnTo>
                  <a:lnTo>
                    <a:pt x="5034" y="456"/>
                  </a:lnTo>
                  <a:lnTo>
                    <a:pt x="5034" y="450"/>
                  </a:lnTo>
                  <a:lnTo>
                    <a:pt x="5034" y="444"/>
                  </a:lnTo>
                  <a:lnTo>
                    <a:pt x="5040" y="438"/>
                  </a:lnTo>
                  <a:lnTo>
                    <a:pt x="5040" y="432"/>
                  </a:lnTo>
                  <a:lnTo>
                    <a:pt x="5040" y="426"/>
                  </a:lnTo>
                  <a:lnTo>
                    <a:pt x="5040" y="420"/>
                  </a:lnTo>
                  <a:lnTo>
                    <a:pt x="5046" y="420"/>
                  </a:lnTo>
                  <a:lnTo>
                    <a:pt x="5046" y="414"/>
                  </a:lnTo>
                  <a:lnTo>
                    <a:pt x="5046" y="408"/>
                  </a:lnTo>
                  <a:lnTo>
                    <a:pt x="5046" y="402"/>
                  </a:lnTo>
                  <a:lnTo>
                    <a:pt x="5046" y="396"/>
                  </a:lnTo>
                  <a:lnTo>
                    <a:pt x="5052" y="390"/>
                  </a:lnTo>
                  <a:lnTo>
                    <a:pt x="5052" y="384"/>
                  </a:lnTo>
                  <a:lnTo>
                    <a:pt x="5052" y="378"/>
                  </a:lnTo>
                  <a:lnTo>
                    <a:pt x="5052" y="372"/>
                  </a:lnTo>
                  <a:lnTo>
                    <a:pt x="5052" y="366"/>
                  </a:lnTo>
                  <a:lnTo>
                    <a:pt x="5058" y="360"/>
                  </a:lnTo>
                  <a:lnTo>
                    <a:pt x="5058" y="354"/>
                  </a:lnTo>
                  <a:lnTo>
                    <a:pt x="5058" y="348"/>
                  </a:lnTo>
                  <a:lnTo>
                    <a:pt x="5058" y="342"/>
                  </a:lnTo>
                  <a:lnTo>
                    <a:pt x="5064" y="336"/>
                  </a:lnTo>
                  <a:lnTo>
                    <a:pt x="5064" y="330"/>
                  </a:lnTo>
                  <a:lnTo>
                    <a:pt x="5064" y="324"/>
                  </a:lnTo>
                  <a:lnTo>
                    <a:pt x="5064" y="318"/>
                  </a:lnTo>
                  <a:lnTo>
                    <a:pt x="5064" y="312"/>
                  </a:lnTo>
                  <a:lnTo>
                    <a:pt x="5070" y="306"/>
                  </a:lnTo>
                  <a:lnTo>
                    <a:pt x="5070" y="300"/>
                  </a:lnTo>
                  <a:lnTo>
                    <a:pt x="5070" y="294"/>
                  </a:lnTo>
                  <a:lnTo>
                    <a:pt x="5070" y="288"/>
                  </a:lnTo>
                  <a:lnTo>
                    <a:pt x="5070" y="282"/>
                  </a:lnTo>
                  <a:lnTo>
                    <a:pt x="5076" y="276"/>
                  </a:lnTo>
                  <a:lnTo>
                    <a:pt x="5076" y="270"/>
                  </a:lnTo>
                  <a:lnTo>
                    <a:pt x="5076" y="264"/>
                  </a:lnTo>
                  <a:lnTo>
                    <a:pt x="5076" y="258"/>
                  </a:lnTo>
                  <a:lnTo>
                    <a:pt x="5076" y="252"/>
                  </a:lnTo>
                  <a:lnTo>
                    <a:pt x="5082" y="246"/>
                  </a:lnTo>
                  <a:lnTo>
                    <a:pt x="5082" y="240"/>
                  </a:lnTo>
                  <a:lnTo>
                    <a:pt x="5082" y="234"/>
                  </a:lnTo>
                  <a:lnTo>
                    <a:pt x="5082" y="228"/>
                  </a:lnTo>
                  <a:lnTo>
                    <a:pt x="5082" y="222"/>
                  </a:lnTo>
                  <a:lnTo>
                    <a:pt x="5088" y="216"/>
                  </a:lnTo>
                  <a:lnTo>
                    <a:pt x="5088" y="210"/>
                  </a:lnTo>
                  <a:lnTo>
                    <a:pt x="5088" y="204"/>
                  </a:lnTo>
                  <a:lnTo>
                    <a:pt x="5088" y="198"/>
                  </a:lnTo>
                  <a:lnTo>
                    <a:pt x="5088" y="192"/>
                  </a:lnTo>
                  <a:lnTo>
                    <a:pt x="5088" y="186"/>
                  </a:lnTo>
                  <a:lnTo>
                    <a:pt x="5094" y="180"/>
                  </a:lnTo>
                  <a:lnTo>
                    <a:pt x="5094" y="174"/>
                  </a:lnTo>
                  <a:lnTo>
                    <a:pt x="5094" y="168"/>
                  </a:lnTo>
                  <a:lnTo>
                    <a:pt x="5094" y="162"/>
                  </a:lnTo>
                  <a:lnTo>
                    <a:pt x="5094" y="156"/>
                  </a:lnTo>
                  <a:lnTo>
                    <a:pt x="5094" y="150"/>
                  </a:lnTo>
                  <a:lnTo>
                    <a:pt x="5100" y="144"/>
                  </a:lnTo>
                  <a:lnTo>
                    <a:pt x="5100" y="138"/>
                  </a:lnTo>
                  <a:lnTo>
                    <a:pt x="5100" y="132"/>
                  </a:lnTo>
                  <a:lnTo>
                    <a:pt x="5100" y="126"/>
                  </a:lnTo>
                  <a:lnTo>
                    <a:pt x="5100" y="120"/>
                  </a:lnTo>
                  <a:lnTo>
                    <a:pt x="5106" y="108"/>
                  </a:lnTo>
                  <a:lnTo>
                    <a:pt x="5106" y="102"/>
                  </a:lnTo>
                  <a:lnTo>
                    <a:pt x="5106" y="96"/>
                  </a:lnTo>
                  <a:lnTo>
                    <a:pt x="5106" y="90"/>
                  </a:lnTo>
                  <a:lnTo>
                    <a:pt x="5106" y="84"/>
                  </a:lnTo>
                  <a:lnTo>
                    <a:pt x="5106" y="78"/>
                  </a:lnTo>
                  <a:lnTo>
                    <a:pt x="5112" y="72"/>
                  </a:lnTo>
                  <a:lnTo>
                    <a:pt x="5112" y="66"/>
                  </a:lnTo>
                  <a:lnTo>
                    <a:pt x="5112" y="60"/>
                  </a:lnTo>
                  <a:lnTo>
                    <a:pt x="5112" y="54"/>
                  </a:lnTo>
                  <a:lnTo>
                    <a:pt x="5112" y="42"/>
                  </a:lnTo>
                  <a:lnTo>
                    <a:pt x="5118" y="36"/>
                  </a:lnTo>
                  <a:lnTo>
                    <a:pt x="5118" y="30"/>
                  </a:lnTo>
                  <a:lnTo>
                    <a:pt x="5118" y="24"/>
                  </a:lnTo>
                  <a:lnTo>
                    <a:pt x="5118" y="18"/>
                  </a:lnTo>
                  <a:lnTo>
                    <a:pt x="5118" y="12"/>
                  </a:lnTo>
                  <a:lnTo>
                    <a:pt x="5118" y="6"/>
                  </a:lnTo>
                  <a:lnTo>
                    <a:pt x="5124" y="0"/>
                  </a:lnTo>
                  <a:lnTo>
                    <a:pt x="5130" y="0"/>
                  </a:lnTo>
                  <a:lnTo>
                    <a:pt x="5130" y="6"/>
                  </a:lnTo>
                  <a:lnTo>
                    <a:pt x="5136" y="6"/>
                  </a:lnTo>
                  <a:lnTo>
                    <a:pt x="5136" y="12"/>
                  </a:lnTo>
                  <a:lnTo>
                    <a:pt x="5142" y="12"/>
                  </a:lnTo>
                  <a:lnTo>
                    <a:pt x="5148" y="12"/>
                  </a:lnTo>
                  <a:lnTo>
                    <a:pt x="5148" y="18"/>
                  </a:lnTo>
                  <a:lnTo>
                    <a:pt x="5154" y="18"/>
                  </a:lnTo>
                  <a:lnTo>
                    <a:pt x="5154" y="24"/>
                  </a:lnTo>
                  <a:lnTo>
                    <a:pt x="5160" y="24"/>
                  </a:lnTo>
                  <a:lnTo>
                    <a:pt x="5166" y="30"/>
                  </a:lnTo>
                  <a:lnTo>
                    <a:pt x="5172" y="30"/>
                  </a:lnTo>
                  <a:lnTo>
                    <a:pt x="5172" y="36"/>
                  </a:lnTo>
                  <a:lnTo>
                    <a:pt x="5178" y="36"/>
                  </a:lnTo>
                  <a:lnTo>
                    <a:pt x="5184" y="42"/>
                  </a:lnTo>
                  <a:lnTo>
                    <a:pt x="5190" y="42"/>
                  </a:lnTo>
                  <a:lnTo>
                    <a:pt x="5190" y="48"/>
                  </a:lnTo>
                  <a:lnTo>
                    <a:pt x="5196" y="48"/>
                  </a:lnTo>
                  <a:lnTo>
                    <a:pt x="5196" y="54"/>
                  </a:lnTo>
                  <a:lnTo>
                    <a:pt x="5202" y="54"/>
                  </a:lnTo>
                  <a:lnTo>
                    <a:pt x="5208" y="54"/>
                  </a:lnTo>
                  <a:lnTo>
                    <a:pt x="5208" y="60"/>
                  </a:lnTo>
                  <a:lnTo>
                    <a:pt x="5214" y="60"/>
                  </a:lnTo>
                  <a:lnTo>
                    <a:pt x="5214" y="66"/>
                  </a:lnTo>
                  <a:lnTo>
                    <a:pt x="5220" y="66"/>
                  </a:lnTo>
                  <a:lnTo>
                    <a:pt x="5226" y="66"/>
                  </a:lnTo>
                  <a:lnTo>
                    <a:pt x="5226" y="72"/>
                  </a:lnTo>
                  <a:lnTo>
                    <a:pt x="5232" y="72"/>
                  </a:lnTo>
                  <a:lnTo>
                    <a:pt x="5232" y="78"/>
                  </a:lnTo>
                  <a:lnTo>
                    <a:pt x="5238" y="78"/>
                  </a:lnTo>
                  <a:lnTo>
                    <a:pt x="5244" y="78"/>
                  </a:lnTo>
                  <a:lnTo>
                    <a:pt x="5244" y="84"/>
                  </a:lnTo>
                  <a:lnTo>
                    <a:pt x="5250" y="84"/>
                  </a:lnTo>
                  <a:lnTo>
                    <a:pt x="5256" y="90"/>
                  </a:lnTo>
                  <a:lnTo>
                    <a:pt x="5262" y="90"/>
                  </a:lnTo>
                  <a:lnTo>
                    <a:pt x="5262" y="96"/>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 name="Rectangle 158"/>
            <p:cNvSpPr>
              <a:spLocks noChangeArrowheads="1"/>
            </p:cNvSpPr>
            <p:nvPr/>
          </p:nvSpPr>
          <p:spPr bwMode="auto">
            <a:xfrm>
              <a:off x="413" y="2402"/>
              <a:ext cx="25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FF0000"/>
                  </a:solidFill>
                  <a:latin typeface="Arial" charset="0"/>
                </a:rPr>
                <a:t>BETA_X</a:t>
              </a:r>
              <a:endParaRPr lang="en-US" altLang="en-US" sz="1000">
                <a:solidFill>
                  <a:schemeClr val="tx1"/>
                </a:solidFill>
              </a:endParaRPr>
            </a:p>
          </p:txBody>
        </p:sp>
        <p:sp>
          <p:nvSpPr>
            <p:cNvPr id="372" name="Freeform 159"/>
            <p:cNvSpPr>
              <a:spLocks/>
            </p:cNvSpPr>
            <p:nvPr/>
          </p:nvSpPr>
          <p:spPr bwMode="auto">
            <a:xfrm>
              <a:off x="185" y="1340"/>
              <a:ext cx="5262" cy="1044"/>
            </a:xfrm>
            <a:custGeom>
              <a:avLst/>
              <a:gdLst>
                <a:gd name="T0" fmla="*/ 78 w 5262"/>
                <a:gd name="T1" fmla="*/ 474 h 1044"/>
                <a:gd name="T2" fmla="*/ 162 w 5262"/>
                <a:gd name="T3" fmla="*/ 660 h 1044"/>
                <a:gd name="T4" fmla="*/ 246 w 5262"/>
                <a:gd name="T5" fmla="*/ 678 h 1044"/>
                <a:gd name="T6" fmla="*/ 330 w 5262"/>
                <a:gd name="T7" fmla="*/ 840 h 1044"/>
                <a:gd name="T8" fmla="*/ 414 w 5262"/>
                <a:gd name="T9" fmla="*/ 1014 h 1044"/>
                <a:gd name="T10" fmla="*/ 498 w 5262"/>
                <a:gd name="T11" fmla="*/ 996 h 1044"/>
                <a:gd name="T12" fmla="*/ 582 w 5262"/>
                <a:gd name="T13" fmla="*/ 606 h 1044"/>
                <a:gd name="T14" fmla="*/ 660 w 5262"/>
                <a:gd name="T15" fmla="*/ 162 h 1044"/>
                <a:gd name="T16" fmla="*/ 744 w 5262"/>
                <a:gd name="T17" fmla="*/ 12 h 1044"/>
                <a:gd name="T18" fmla="*/ 828 w 5262"/>
                <a:gd name="T19" fmla="*/ 204 h 1044"/>
                <a:gd name="T20" fmla="*/ 912 w 5262"/>
                <a:gd name="T21" fmla="*/ 624 h 1044"/>
                <a:gd name="T22" fmla="*/ 996 w 5262"/>
                <a:gd name="T23" fmla="*/ 978 h 1044"/>
                <a:gd name="T24" fmla="*/ 1080 w 5262"/>
                <a:gd name="T25" fmla="*/ 1038 h 1044"/>
                <a:gd name="T26" fmla="*/ 1164 w 5262"/>
                <a:gd name="T27" fmla="*/ 966 h 1044"/>
                <a:gd name="T28" fmla="*/ 1248 w 5262"/>
                <a:gd name="T29" fmla="*/ 936 h 1044"/>
                <a:gd name="T30" fmla="*/ 1326 w 5262"/>
                <a:gd name="T31" fmla="*/ 888 h 1044"/>
                <a:gd name="T32" fmla="*/ 1410 w 5262"/>
                <a:gd name="T33" fmla="*/ 612 h 1044"/>
                <a:gd name="T34" fmla="*/ 1494 w 5262"/>
                <a:gd name="T35" fmla="*/ 234 h 1044"/>
                <a:gd name="T36" fmla="*/ 1578 w 5262"/>
                <a:gd name="T37" fmla="*/ 276 h 1044"/>
                <a:gd name="T38" fmla="*/ 1662 w 5262"/>
                <a:gd name="T39" fmla="*/ 306 h 1044"/>
                <a:gd name="T40" fmla="*/ 1746 w 5262"/>
                <a:gd name="T41" fmla="*/ 318 h 1044"/>
                <a:gd name="T42" fmla="*/ 1830 w 5262"/>
                <a:gd name="T43" fmla="*/ 318 h 1044"/>
                <a:gd name="T44" fmla="*/ 1914 w 5262"/>
                <a:gd name="T45" fmla="*/ 456 h 1044"/>
                <a:gd name="T46" fmla="*/ 1992 w 5262"/>
                <a:gd name="T47" fmla="*/ 798 h 1044"/>
                <a:gd name="T48" fmla="*/ 2076 w 5262"/>
                <a:gd name="T49" fmla="*/ 864 h 1044"/>
                <a:gd name="T50" fmla="*/ 2160 w 5262"/>
                <a:gd name="T51" fmla="*/ 882 h 1044"/>
                <a:gd name="T52" fmla="*/ 2244 w 5262"/>
                <a:gd name="T53" fmla="*/ 948 h 1044"/>
                <a:gd name="T54" fmla="*/ 2328 w 5262"/>
                <a:gd name="T55" fmla="*/ 990 h 1044"/>
                <a:gd name="T56" fmla="*/ 2412 w 5262"/>
                <a:gd name="T57" fmla="*/ 1002 h 1044"/>
                <a:gd name="T58" fmla="*/ 2496 w 5262"/>
                <a:gd name="T59" fmla="*/ 990 h 1044"/>
                <a:gd name="T60" fmla="*/ 2574 w 5262"/>
                <a:gd name="T61" fmla="*/ 954 h 1044"/>
                <a:gd name="T62" fmla="*/ 2658 w 5262"/>
                <a:gd name="T63" fmla="*/ 936 h 1044"/>
                <a:gd name="T64" fmla="*/ 2742 w 5262"/>
                <a:gd name="T65" fmla="*/ 984 h 1044"/>
                <a:gd name="T66" fmla="*/ 2826 w 5262"/>
                <a:gd name="T67" fmla="*/ 1002 h 1044"/>
                <a:gd name="T68" fmla="*/ 2910 w 5262"/>
                <a:gd name="T69" fmla="*/ 996 h 1044"/>
                <a:gd name="T70" fmla="*/ 2994 w 5262"/>
                <a:gd name="T71" fmla="*/ 960 h 1044"/>
                <a:gd name="T72" fmla="*/ 3078 w 5262"/>
                <a:gd name="T73" fmla="*/ 906 h 1044"/>
                <a:gd name="T74" fmla="*/ 3162 w 5262"/>
                <a:gd name="T75" fmla="*/ 864 h 1044"/>
                <a:gd name="T76" fmla="*/ 3240 w 5262"/>
                <a:gd name="T77" fmla="*/ 852 h 1044"/>
                <a:gd name="T78" fmla="*/ 3324 w 5262"/>
                <a:gd name="T79" fmla="*/ 570 h 1044"/>
                <a:gd name="T80" fmla="*/ 3408 w 5262"/>
                <a:gd name="T81" fmla="*/ 318 h 1044"/>
                <a:gd name="T82" fmla="*/ 3492 w 5262"/>
                <a:gd name="T83" fmla="*/ 318 h 1044"/>
                <a:gd name="T84" fmla="*/ 3576 w 5262"/>
                <a:gd name="T85" fmla="*/ 312 h 1044"/>
                <a:gd name="T86" fmla="*/ 3660 w 5262"/>
                <a:gd name="T87" fmla="*/ 288 h 1044"/>
                <a:gd name="T88" fmla="*/ 3744 w 5262"/>
                <a:gd name="T89" fmla="*/ 246 h 1044"/>
                <a:gd name="T90" fmla="*/ 3828 w 5262"/>
                <a:gd name="T91" fmla="*/ 510 h 1044"/>
                <a:gd name="T92" fmla="*/ 3912 w 5262"/>
                <a:gd name="T93" fmla="*/ 828 h 1044"/>
                <a:gd name="T94" fmla="*/ 3990 w 5262"/>
                <a:gd name="T95" fmla="*/ 930 h 1044"/>
                <a:gd name="T96" fmla="*/ 4074 w 5262"/>
                <a:gd name="T97" fmla="*/ 954 h 1044"/>
                <a:gd name="T98" fmla="*/ 4158 w 5262"/>
                <a:gd name="T99" fmla="*/ 1032 h 1044"/>
                <a:gd name="T100" fmla="*/ 4242 w 5262"/>
                <a:gd name="T101" fmla="*/ 1008 h 1044"/>
                <a:gd name="T102" fmla="*/ 4326 w 5262"/>
                <a:gd name="T103" fmla="*/ 756 h 1044"/>
                <a:gd name="T104" fmla="*/ 4410 w 5262"/>
                <a:gd name="T105" fmla="*/ 306 h 1044"/>
                <a:gd name="T106" fmla="*/ 4494 w 5262"/>
                <a:gd name="T107" fmla="*/ 54 h 1044"/>
                <a:gd name="T108" fmla="*/ 4578 w 5262"/>
                <a:gd name="T109" fmla="*/ 72 h 1044"/>
                <a:gd name="T110" fmla="*/ 4656 w 5262"/>
                <a:gd name="T111" fmla="*/ 486 h 1044"/>
                <a:gd name="T112" fmla="*/ 4740 w 5262"/>
                <a:gd name="T113" fmla="*/ 924 h 1044"/>
                <a:gd name="T114" fmla="*/ 4824 w 5262"/>
                <a:gd name="T115" fmla="*/ 1038 h 1044"/>
                <a:gd name="T116" fmla="*/ 4908 w 5262"/>
                <a:gd name="T117" fmla="*/ 888 h 1044"/>
                <a:gd name="T118" fmla="*/ 4992 w 5262"/>
                <a:gd name="T119" fmla="*/ 714 h 1044"/>
                <a:gd name="T120" fmla="*/ 5076 w 5262"/>
                <a:gd name="T121" fmla="*/ 648 h 1044"/>
                <a:gd name="T122" fmla="*/ 5160 w 5262"/>
                <a:gd name="T123" fmla="*/ 546 h 1044"/>
                <a:gd name="T124" fmla="*/ 5238 w 5262"/>
                <a:gd name="T125" fmla="*/ 378 h 10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62"/>
                <a:gd name="T190" fmla="*/ 0 h 1044"/>
                <a:gd name="T191" fmla="*/ 5262 w 5262"/>
                <a:gd name="T192" fmla="*/ 1044 h 10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62" h="1044">
                  <a:moveTo>
                    <a:pt x="0" y="378"/>
                  </a:moveTo>
                  <a:lnTo>
                    <a:pt x="0" y="378"/>
                  </a:lnTo>
                  <a:lnTo>
                    <a:pt x="6" y="372"/>
                  </a:lnTo>
                  <a:lnTo>
                    <a:pt x="12" y="372"/>
                  </a:lnTo>
                  <a:lnTo>
                    <a:pt x="12" y="378"/>
                  </a:lnTo>
                  <a:lnTo>
                    <a:pt x="18" y="378"/>
                  </a:lnTo>
                  <a:lnTo>
                    <a:pt x="24" y="378"/>
                  </a:lnTo>
                  <a:lnTo>
                    <a:pt x="24" y="384"/>
                  </a:lnTo>
                  <a:lnTo>
                    <a:pt x="30" y="384"/>
                  </a:lnTo>
                  <a:lnTo>
                    <a:pt x="30" y="390"/>
                  </a:lnTo>
                  <a:lnTo>
                    <a:pt x="36" y="390"/>
                  </a:lnTo>
                  <a:lnTo>
                    <a:pt x="36" y="396"/>
                  </a:lnTo>
                  <a:lnTo>
                    <a:pt x="42" y="396"/>
                  </a:lnTo>
                  <a:lnTo>
                    <a:pt x="42" y="402"/>
                  </a:lnTo>
                  <a:lnTo>
                    <a:pt x="48" y="402"/>
                  </a:lnTo>
                  <a:lnTo>
                    <a:pt x="48" y="408"/>
                  </a:lnTo>
                  <a:lnTo>
                    <a:pt x="48" y="414"/>
                  </a:lnTo>
                  <a:lnTo>
                    <a:pt x="54" y="414"/>
                  </a:lnTo>
                  <a:lnTo>
                    <a:pt x="54" y="420"/>
                  </a:lnTo>
                  <a:lnTo>
                    <a:pt x="60" y="426"/>
                  </a:lnTo>
                  <a:lnTo>
                    <a:pt x="60" y="432"/>
                  </a:lnTo>
                  <a:lnTo>
                    <a:pt x="66" y="438"/>
                  </a:lnTo>
                  <a:lnTo>
                    <a:pt x="66" y="444"/>
                  </a:lnTo>
                  <a:lnTo>
                    <a:pt x="72" y="450"/>
                  </a:lnTo>
                  <a:lnTo>
                    <a:pt x="72" y="456"/>
                  </a:lnTo>
                  <a:lnTo>
                    <a:pt x="72" y="462"/>
                  </a:lnTo>
                  <a:lnTo>
                    <a:pt x="78" y="462"/>
                  </a:lnTo>
                  <a:lnTo>
                    <a:pt x="78" y="468"/>
                  </a:lnTo>
                  <a:lnTo>
                    <a:pt x="78" y="474"/>
                  </a:lnTo>
                  <a:lnTo>
                    <a:pt x="78" y="480"/>
                  </a:lnTo>
                  <a:lnTo>
                    <a:pt x="84" y="480"/>
                  </a:lnTo>
                  <a:lnTo>
                    <a:pt x="84" y="486"/>
                  </a:lnTo>
                  <a:lnTo>
                    <a:pt x="84" y="492"/>
                  </a:lnTo>
                  <a:lnTo>
                    <a:pt x="90" y="492"/>
                  </a:lnTo>
                  <a:lnTo>
                    <a:pt x="90" y="498"/>
                  </a:lnTo>
                  <a:lnTo>
                    <a:pt x="90" y="504"/>
                  </a:lnTo>
                  <a:lnTo>
                    <a:pt x="90" y="510"/>
                  </a:lnTo>
                  <a:lnTo>
                    <a:pt x="96" y="510"/>
                  </a:lnTo>
                  <a:lnTo>
                    <a:pt x="96" y="516"/>
                  </a:lnTo>
                  <a:lnTo>
                    <a:pt x="96" y="522"/>
                  </a:lnTo>
                  <a:lnTo>
                    <a:pt x="96" y="528"/>
                  </a:lnTo>
                  <a:lnTo>
                    <a:pt x="102" y="534"/>
                  </a:lnTo>
                  <a:lnTo>
                    <a:pt x="102" y="540"/>
                  </a:lnTo>
                  <a:lnTo>
                    <a:pt x="102" y="546"/>
                  </a:lnTo>
                  <a:lnTo>
                    <a:pt x="108" y="546"/>
                  </a:lnTo>
                  <a:lnTo>
                    <a:pt x="108" y="552"/>
                  </a:lnTo>
                  <a:lnTo>
                    <a:pt x="108" y="558"/>
                  </a:lnTo>
                  <a:lnTo>
                    <a:pt x="108" y="564"/>
                  </a:lnTo>
                  <a:lnTo>
                    <a:pt x="114" y="570"/>
                  </a:lnTo>
                  <a:lnTo>
                    <a:pt x="114" y="576"/>
                  </a:lnTo>
                  <a:lnTo>
                    <a:pt x="114" y="582"/>
                  </a:lnTo>
                  <a:lnTo>
                    <a:pt x="114" y="588"/>
                  </a:lnTo>
                  <a:lnTo>
                    <a:pt x="120" y="588"/>
                  </a:lnTo>
                  <a:lnTo>
                    <a:pt x="120" y="594"/>
                  </a:lnTo>
                  <a:lnTo>
                    <a:pt x="120" y="600"/>
                  </a:lnTo>
                  <a:lnTo>
                    <a:pt x="120" y="606"/>
                  </a:lnTo>
                  <a:lnTo>
                    <a:pt x="126" y="612"/>
                  </a:lnTo>
                  <a:lnTo>
                    <a:pt x="126" y="618"/>
                  </a:lnTo>
                  <a:lnTo>
                    <a:pt x="126" y="624"/>
                  </a:lnTo>
                  <a:lnTo>
                    <a:pt x="132" y="630"/>
                  </a:lnTo>
                  <a:lnTo>
                    <a:pt x="132" y="636"/>
                  </a:lnTo>
                  <a:lnTo>
                    <a:pt x="132" y="642"/>
                  </a:lnTo>
                  <a:lnTo>
                    <a:pt x="132" y="648"/>
                  </a:lnTo>
                  <a:lnTo>
                    <a:pt x="138" y="654"/>
                  </a:lnTo>
                  <a:lnTo>
                    <a:pt x="138" y="660"/>
                  </a:lnTo>
                  <a:lnTo>
                    <a:pt x="138" y="666"/>
                  </a:lnTo>
                  <a:lnTo>
                    <a:pt x="138" y="672"/>
                  </a:lnTo>
                  <a:lnTo>
                    <a:pt x="144" y="672"/>
                  </a:lnTo>
                  <a:lnTo>
                    <a:pt x="144" y="666"/>
                  </a:lnTo>
                  <a:lnTo>
                    <a:pt x="150" y="666"/>
                  </a:lnTo>
                  <a:lnTo>
                    <a:pt x="156" y="666"/>
                  </a:lnTo>
                  <a:lnTo>
                    <a:pt x="162" y="660"/>
                  </a:lnTo>
                  <a:lnTo>
                    <a:pt x="168" y="660"/>
                  </a:lnTo>
                  <a:lnTo>
                    <a:pt x="174" y="654"/>
                  </a:lnTo>
                  <a:lnTo>
                    <a:pt x="180" y="654"/>
                  </a:lnTo>
                  <a:lnTo>
                    <a:pt x="186" y="654"/>
                  </a:lnTo>
                  <a:lnTo>
                    <a:pt x="186" y="648"/>
                  </a:lnTo>
                  <a:lnTo>
                    <a:pt x="192" y="648"/>
                  </a:lnTo>
                  <a:lnTo>
                    <a:pt x="198" y="648"/>
                  </a:lnTo>
                  <a:lnTo>
                    <a:pt x="204" y="648"/>
                  </a:lnTo>
                  <a:lnTo>
                    <a:pt x="210" y="648"/>
                  </a:lnTo>
                  <a:lnTo>
                    <a:pt x="216" y="648"/>
                  </a:lnTo>
                  <a:lnTo>
                    <a:pt x="216" y="654"/>
                  </a:lnTo>
                  <a:lnTo>
                    <a:pt x="222" y="654"/>
                  </a:lnTo>
                  <a:lnTo>
                    <a:pt x="228" y="654"/>
                  </a:lnTo>
                  <a:lnTo>
                    <a:pt x="228" y="660"/>
                  </a:lnTo>
                  <a:lnTo>
                    <a:pt x="234" y="660"/>
                  </a:lnTo>
                  <a:lnTo>
                    <a:pt x="234" y="666"/>
                  </a:lnTo>
                  <a:lnTo>
                    <a:pt x="240" y="666"/>
                  </a:lnTo>
                  <a:lnTo>
                    <a:pt x="240" y="672"/>
                  </a:lnTo>
                  <a:lnTo>
                    <a:pt x="246" y="672"/>
                  </a:lnTo>
                  <a:lnTo>
                    <a:pt x="246" y="678"/>
                  </a:lnTo>
                  <a:lnTo>
                    <a:pt x="252" y="678"/>
                  </a:lnTo>
                  <a:lnTo>
                    <a:pt x="252" y="684"/>
                  </a:lnTo>
                  <a:lnTo>
                    <a:pt x="252" y="690"/>
                  </a:lnTo>
                  <a:lnTo>
                    <a:pt x="258" y="690"/>
                  </a:lnTo>
                  <a:lnTo>
                    <a:pt x="258" y="696"/>
                  </a:lnTo>
                  <a:lnTo>
                    <a:pt x="264" y="702"/>
                  </a:lnTo>
                  <a:lnTo>
                    <a:pt x="264" y="708"/>
                  </a:lnTo>
                  <a:lnTo>
                    <a:pt x="270" y="708"/>
                  </a:lnTo>
                  <a:lnTo>
                    <a:pt x="270" y="714"/>
                  </a:lnTo>
                  <a:lnTo>
                    <a:pt x="276" y="720"/>
                  </a:lnTo>
                  <a:lnTo>
                    <a:pt x="276" y="726"/>
                  </a:lnTo>
                  <a:lnTo>
                    <a:pt x="282" y="732"/>
                  </a:lnTo>
                  <a:lnTo>
                    <a:pt x="282" y="738"/>
                  </a:lnTo>
                  <a:lnTo>
                    <a:pt x="288" y="744"/>
                  </a:lnTo>
                  <a:lnTo>
                    <a:pt x="288" y="750"/>
                  </a:lnTo>
                  <a:lnTo>
                    <a:pt x="294" y="756"/>
                  </a:lnTo>
                  <a:lnTo>
                    <a:pt x="294" y="762"/>
                  </a:lnTo>
                  <a:lnTo>
                    <a:pt x="294" y="768"/>
                  </a:lnTo>
                  <a:lnTo>
                    <a:pt x="300" y="768"/>
                  </a:lnTo>
                  <a:lnTo>
                    <a:pt x="300" y="774"/>
                  </a:lnTo>
                  <a:lnTo>
                    <a:pt x="300" y="780"/>
                  </a:lnTo>
                  <a:lnTo>
                    <a:pt x="306" y="780"/>
                  </a:lnTo>
                  <a:lnTo>
                    <a:pt x="306" y="786"/>
                  </a:lnTo>
                  <a:lnTo>
                    <a:pt x="306" y="792"/>
                  </a:lnTo>
                  <a:lnTo>
                    <a:pt x="312" y="798"/>
                  </a:lnTo>
                  <a:lnTo>
                    <a:pt x="312" y="804"/>
                  </a:lnTo>
                  <a:lnTo>
                    <a:pt x="318" y="810"/>
                  </a:lnTo>
                  <a:lnTo>
                    <a:pt x="318" y="816"/>
                  </a:lnTo>
                  <a:lnTo>
                    <a:pt x="318" y="822"/>
                  </a:lnTo>
                  <a:lnTo>
                    <a:pt x="324" y="822"/>
                  </a:lnTo>
                  <a:lnTo>
                    <a:pt x="324" y="828"/>
                  </a:lnTo>
                  <a:lnTo>
                    <a:pt x="324" y="834"/>
                  </a:lnTo>
                  <a:lnTo>
                    <a:pt x="330" y="834"/>
                  </a:lnTo>
                  <a:lnTo>
                    <a:pt x="330" y="840"/>
                  </a:lnTo>
                  <a:lnTo>
                    <a:pt x="330" y="846"/>
                  </a:lnTo>
                  <a:lnTo>
                    <a:pt x="336" y="846"/>
                  </a:lnTo>
                  <a:lnTo>
                    <a:pt x="336" y="852"/>
                  </a:lnTo>
                  <a:lnTo>
                    <a:pt x="336" y="858"/>
                  </a:lnTo>
                  <a:lnTo>
                    <a:pt x="342" y="858"/>
                  </a:lnTo>
                  <a:lnTo>
                    <a:pt x="342" y="864"/>
                  </a:lnTo>
                  <a:lnTo>
                    <a:pt x="342" y="870"/>
                  </a:lnTo>
                  <a:lnTo>
                    <a:pt x="348" y="870"/>
                  </a:lnTo>
                  <a:lnTo>
                    <a:pt x="348" y="876"/>
                  </a:lnTo>
                  <a:lnTo>
                    <a:pt x="348" y="882"/>
                  </a:lnTo>
                  <a:lnTo>
                    <a:pt x="354" y="882"/>
                  </a:lnTo>
                  <a:lnTo>
                    <a:pt x="354" y="888"/>
                  </a:lnTo>
                  <a:lnTo>
                    <a:pt x="354" y="894"/>
                  </a:lnTo>
                  <a:lnTo>
                    <a:pt x="360" y="894"/>
                  </a:lnTo>
                  <a:lnTo>
                    <a:pt x="360" y="900"/>
                  </a:lnTo>
                  <a:lnTo>
                    <a:pt x="360" y="906"/>
                  </a:lnTo>
                  <a:lnTo>
                    <a:pt x="366" y="906"/>
                  </a:lnTo>
                  <a:lnTo>
                    <a:pt x="366" y="912"/>
                  </a:lnTo>
                  <a:lnTo>
                    <a:pt x="366" y="918"/>
                  </a:lnTo>
                  <a:lnTo>
                    <a:pt x="372" y="918"/>
                  </a:lnTo>
                  <a:lnTo>
                    <a:pt x="372" y="924"/>
                  </a:lnTo>
                  <a:lnTo>
                    <a:pt x="372" y="930"/>
                  </a:lnTo>
                  <a:lnTo>
                    <a:pt x="378" y="936"/>
                  </a:lnTo>
                  <a:lnTo>
                    <a:pt x="378" y="942"/>
                  </a:lnTo>
                  <a:lnTo>
                    <a:pt x="378" y="948"/>
                  </a:lnTo>
                  <a:lnTo>
                    <a:pt x="384" y="948"/>
                  </a:lnTo>
                  <a:lnTo>
                    <a:pt x="384" y="954"/>
                  </a:lnTo>
                  <a:lnTo>
                    <a:pt x="384" y="960"/>
                  </a:lnTo>
                  <a:lnTo>
                    <a:pt x="390" y="960"/>
                  </a:lnTo>
                  <a:lnTo>
                    <a:pt x="390" y="966"/>
                  </a:lnTo>
                  <a:lnTo>
                    <a:pt x="390" y="972"/>
                  </a:lnTo>
                  <a:lnTo>
                    <a:pt x="396" y="978"/>
                  </a:lnTo>
                  <a:lnTo>
                    <a:pt x="396" y="984"/>
                  </a:lnTo>
                  <a:lnTo>
                    <a:pt x="402" y="990"/>
                  </a:lnTo>
                  <a:lnTo>
                    <a:pt x="402" y="996"/>
                  </a:lnTo>
                  <a:lnTo>
                    <a:pt x="408" y="1002"/>
                  </a:lnTo>
                  <a:lnTo>
                    <a:pt x="408" y="1008"/>
                  </a:lnTo>
                  <a:lnTo>
                    <a:pt x="414" y="1008"/>
                  </a:lnTo>
                  <a:lnTo>
                    <a:pt x="414" y="1014"/>
                  </a:lnTo>
                  <a:lnTo>
                    <a:pt x="420" y="1020"/>
                  </a:lnTo>
                  <a:lnTo>
                    <a:pt x="420" y="1026"/>
                  </a:lnTo>
                  <a:lnTo>
                    <a:pt x="426" y="1026"/>
                  </a:lnTo>
                  <a:lnTo>
                    <a:pt x="426" y="1032"/>
                  </a:lnTo>
                  <a:lnTo>
                    <a:pt x="432" y="1032"/>
                  </a:lnTo>
                  <a:lnTo>
                    <a:pt x="432" y="1038"/>
                  </a:lnTo>
                  <a:lnTo>
                    <a:pt x="438" y="1038"/>
                  </a:lnTo>
                  <a:lnTo>
                    <a:pt x="444" y="1038"/>
                  </a:lnTo>
                  <a:lnTo>
                    <a:pt x="444" y="1044"/>
                  </a:lnTo>
                  <a:lnTo>
                    <a:pt x="450" y="1044"/>
                  </a:lnTo>
                  <a:lnTo>
                    <a:pt x="456" y="1044"/>
                  </a:lnTo>
                  <a:lnTo>
                    <a:pt x="462" y="1044"/>
                  </a:lnTo>
                  <a:lnTo>
                    <a:pt x="462" y="1038"/>
                  </a:lnTo>
                  <a:lnTo>
                    <a:pt x="468" y="1038"/>
                  </a:lnTo>
                  <a:lnTo>
                    <a:pt x="474" y="1038"/>
                  </a:lnTo>
                  <a:lnTo>
                    <a:pt x="474" y="1032"/>
                  </a:lnTo>
                  <a:lnTo>
                    <a:pt x="480" y="1032"/>
                  </a:lnTo>
                  <a:lnTo>
                    <a:pt x="480" y="1026"/>
                  </a:lnTo>
                  <a:lnTo>
                    <a:pt x="486" y="1026"/>
                  </a:lnTo>
                  <a:lnTo>
                    <a:pt x="486" y="1020"/>
                  </a:lnTo>
                  <a:lnTo>
                    <a:pt x="486" y="1014"/>
                  </a:lnTo>
                  <a:lnTo>
                    <a:pt x="492" y="1014"/>
                  </a:lnTo>
                  <a:lnTo>
                    <a:pt x="492" y="1008"/>
                  </a:lnTo>
                  <a:lnTo>
                    <a:pt x="492" y="1002"/>
                  </a:lnTo>
                  <a:lnTo>
                    <a:pt x="498" y="996"/>
                  </a:lnTo>
                  <a:lnTo>
                    <a:pt x="498" y="990"/>
                  </a:lnTo>
                  <a:lnTo>
                    <a:pt x="504" y="984"/>
                  </a:lnTo>
                  <a:lnTo>
                    <a:pt x="504" y="978"/>
                  </a:lnTo>
                  <a:lnTo>
                    <a:pt x="504" y="972"/>
                  </a:lnTo>
                  <a:lnTo>
                    <a:pt x="510" y="966"/>
                  </a:lnTo>
                  <a:lnTo>
                    <a:pt x="510" y="960"/>
                  </a:lnTo>
                  <a:lnTo>
                    <a:pt x="510" y="954"/>
                  </a:lnTo>
                  <a:lnTo>
                    <a:pt x="510" y="948"/>
                  </a:lnTo>
                  <a:lnTo>
                    <a:pt x="516" y="948"/>
                  </a:lnTo>
                  <a:lnTo>
                    <a:pt x="516" y="942"/>
                  </a:lnTo>
                  <a:lnTo>
                    <a:pt x="516" y="936"/>
                  </a:lnTo>
                  <a:lnTo>
                    <a:pt x="516" y="930"/>
                  </a:lnTo>
                  <a:lnTo>
                    <a:pt x="522" y="924"/>
                  </a:lnTo>
                  <a:lnTo>
                    <a:pt x="522" y="918"/>
                  </a:lnTo>
                  <a:lnTo>
                    <a:pt x="522" y="912"/>
                  </a:lnTo>
                  <a:lnTo>
                    <a:pt x="522" y="906"/>
                  </a:lnTo>
                  <a:lnTo>
                    <a:pt x="528" y="900"/>
                  </a:lnTo>
                  <a:lnTo>
                    <a:pt x="528" y="894"/>
                  </a:lnTo>
                  <a:lnTo>
                    <a:pt x="528" y="888"/>
                  </a:lnTo>
                  <a:lnTo>
                    <a:pt x="528" y="882"/>
                  </a:lnTo>
                  <a:lnTo>
                    <a:pt x="534" y="876"/>
                  </a:lnTo>
                  <a:lnTo>
                    <a:pt x="534" y="870"/>
                  </a:lnTo>
                  <a:lnTo>
                    <a:pt x="534" y="864"/>
                  </a:lnTo>
                  <a:lnTo>
                    <a:pt x="534" y="858"/>
                  </a:lnTo>
                  <a:lnTo>
                    <a:pt x="534" y="852"/>
                  </a:lnTo>
                  <a:lnTo>
                    <a:pt x="540" y="846"/>
                  </a:lnTo>
                  <a:lnTo>
                    <a:pt x="540" y="840"/>
                  </a:lnTo>
                  <a:lnTo>
                    <a:pt x="540" y="834"/>
                  </a:lnTo>
                  <a:lnTo>
                    <a:pt x="540" y="828"/>
                  </a:lnTo>
                  <a:lnTo>
                    <a:pt x="540" y="822"/>
                  </a:lnTo>
                  <a:lnTo>
                    <a:pt x="546" y="810"/>
                  </a:lnTo>
                  <a:lnTo>
                    <a:pt x="546" y="804"/>
                  </a:lnTo>
                  <a:lnTo>
                    <a:pt x="546" y="798"/>
                  </a:lnTo>
                  <a:lnTo>
                    <a:pt x="546" y="792"/>
                  </a:lnTo>
                  <a:lnTo>
                    <a:pt x="552" y="786"/>
                  </a:lnTo>
                  <a:lnTo>
                    <a:pt x="552" y="780"/>
                  </a:lnTo>
                  <a:lnTo>
                    <a:pt x="552" y="774"/>
                  </a:lnTo>
                  <a:lnTo>
                    <a:pt x="552" y="768"/>
                  </a:lnTo>
                  <a:lnTo>
                    <a:pt x="552" y="762"/>
                  </a:lnTo>
                  <a:lnTo>
                    <a:pt x="552" y="756"/>
                  </a:lnTo>
                  <a:lnTo>
                    <a:pt x="558" y="744"/>
                  </a:lnTo>
                  <a:lnTo>
                    <a:pt x="558" y="738"/>
                  </a:lnTo>
                  <a:lnTo>
                    <a:pt x="558" y="732"/>
                  </a:lnTo>
                  <a:lnTo>
                    <a:pt x="558" y="726"/>
                  </a:lnTo>
                  <a:lnTo>
                    <a:pt x="558" y="720"/>
                  </a:lnTo>
                  <a:lnTo>
                    <a:pt x="558" y="714"/>
                  </a:lnTo>
                  <a:lnTo>
                    <a:pt x="564" y="708"/>
                  </a:lnTo>
                  <a:lnTo>
                    <a:pt x="564" y="702"/>
                  </a:lnTo>
                  <a:lnTo>
                    <a:pt x="564" y="696"/>
                  </a:lnTo>
                  <a:lnTo>
                    <a:pt x="564" y="690"/>
                  </a:lnTo>
                  <a:lnTo>
                    <a:pt x="564" y="684"/>
                  </a:lnTo>
                  <a:lnTo>
                    <a:pt x="564" y="678"/>
                  </a:lnTo>
                  <a:lnTo>
                    <a:pt x="570" y="672"/>
                  </a:lnTo>
                  <a:lnTo>
                    <a:pt x="570" y="666"/>
                  </a:lnTo>
                  <a:lnTo>
                    <a:pt x="570" y="660"/>
                  </a:lnTo>
                  <a:lnTo>
                    <a:pt x="570" y="654"/>
                  </a:lnTo>
                  <a:lnTo>
                    <a:pt x="570" y="648"/>
                  </a:lnTo>
                  <a:lnTo>
                    <a:pt x="570" y="642"/>
                  </a:lnTo>
                  <a:lnTo>
                    <a:pt x="576" y="636"/>
                  </a:lnTo>
                  <a:lnTo>
                    <a:pt x="576" y="630"/>
                  </a:lnTo>
                  <a:lnTo>
                    <a:pt x="576" y="624"/>
                  </a:lnTo>
                  <a:lnTo>
                    <a:pt x="576" y="618"/>
                  </a:lnTo>
                  <a:lnTo>
                    <a:pt x="576" y="612"/>
                  </a:lnTo>
                  <a:lnTo>
                    <a:pt x="582" y="606"/>
                  </a:lnTo>
                  <a:lnTo>
                    <a:pt x="582" y="600"/>
                  </a:lnTo>
                  <a:lnTo>
                    <a:pt x="582" y="594"/>
                  </a:lnTo>
                  <a:lnTo>
                    <a:pt x="582" y="588"/>
                  </a:lnTo>
                  <a:lnTo>
                    <a:pt x="582" y="582"/>
                  </a:lnTo>
                  <a:lnTo>
                    <a:pt x="588" y="576"/>
                  </a:lnTo>
                  <a:lnTo>
                    <a:pt x="588" y="570"/>
                  </a:lnTo>
                  <a:lnTo>
                    <a:pt x="588" y="564"/>
                  </a:lnTo>
                  <a:lnTo>
                    <a:pt x="588" y="558"/>
                  </a:lnTo>
                  <a:lnTo>
                    <a:pt x="588" y="552"/>
                  </a:lnTo>
                  <a:lnTo>
                    <a:pt x="594" y="546"/>
                  </a:lnTo>
                  <a:lnTo>
                    <a:pt x="594" y="540"/>
                  </a:lnTo>
                  <a:lnTo>
                    <a:pt x="594" y="534"/>
                  </a:lnTo>
                  <a:lnTo>
                    <a:pt x="594" y="528"/>
                  </a:lnTo>
                  <a:lnTo>
                    <a:pt x="594" y="522"/>
                  </a:lnTo>
                  <a:lnTo>
                    <a:pt x="600" y="516"/>
                  </a:lnTo>
                  <a:lnTo>
                    <a:pt x="600" y="510"/>
                  </a:lnTo>
                  <a:lnTo>
                    <a:pt x="600" y="504"/>
                  </a:lnTo>
                  <a:lnTo>
                    <a:pt x="600" y="498"/>
                  </a:lnTo>
                  <a:lnTo>
                    <a:pt x="600" y="492"/>
                  </a:lnTo>
                  <a:lnTo>
                    <a:pt x="606" y="486"/>
                  </a:lnTo>
                  <a:lnTo>
                    <a:pt x="606" y="480"/>
                  </a:lnTo>
                  <a:lnTo>
                    <a:pt x="606" y="474"/>
                  </a:lnTo>
                  <a:lnTo>
                    <a:pt x="606" y="468"/>
                  </a:lnTo>
                  <a:lnTo>
                    <a:pt x="606" y="462"/>
                  </a:lnTo>
                  <a:lnTo>
                    <a:pt x="606" y="456"/>
                  </a:lnTo>
                  <a:lnTo>
                    <a:pt x="612" y="456"/>
                  </a:lnTo>
                  <a:lnTo>
                    <a:pt x="612" y="450"/>
                  </a:lnTo>
                  <a:lnTo>
                    <a:pt x="612" y="444"/>
                  </a:lnTo>
                  <a:lnTo>
                    <a:pt x="612" y="438"/>
                  </a:lnTo>
                  <a:lnTo>
                    <a:pt x="612" y="432"/>
                  </a:lnTo>
                  <a:lnTo>
                    <a:pt x="612" y="426"/>
                  </a:lnTo>
                  <a:lnTo>
                    <a:pt x="618" y="420"/>
                  </a:lnTo>
                  <a:lnTo>
                    <a:pt x="618" y="414"/>
                  </a:lnTo>
                  <a:lnTo>
                    <a:pt x="618" y="408"/>
                  </a:lnTo>
                  <a:lnTo>
                    <a:pt x="618" y="402"/>
                  </a:lnTo>
                  <a:lnTo>
                    <a:pt x="618" y="396"/>
                  </a:lnTo>
                  <a:lnTo>
                    <a:pt x="618" y="390"/>
                  </a:lnTo>
                  <a:lnTo>
                    <a:pt x="624" y="384"/>
                  </a:lnTo>
                  <a:lnTo>
                    <a:pt x="624" y="378"/>
                  </a:lnTo>
                  <a:lnTo>
                    <a:pt x="624" y="372"/>
                  </a:lnTo>
                  <a:lnTo>
                    <a:pt x="624" y="366"/>
                  </a:lnTo>
                  <a:lnTo>
                    <a:pt x="624" y="360"/>
                  </a:lnTo>
                  <a:lnTo>
                    <a:pt x="630" y="354"/>
                  </a:lnTo>
                  <a:lnTo>
                    <a:pt x="630" y="348"/>
                  </a:lnTo>
                  <a:lnTo>
                    <a:pt x="630" y="342"/>
                  </a:lnTo>
                  <a:lnTo>
                    <a:pt x="630" y="336"/>
                  </a:lnTo>
                  <a:lnTo>
                    <a:pt x="630" y="330"/>
                  </a:lnTo>
                  <a:lnTo>
                    <a:pt x="630" y="324"/>
                  </a:lnTo>
                  <a:lnTo>
                    <a:pt x="636" y="318"/>
                  </a:lnTo>
                  <a:lnTo>
                    <a:pt x="636" y="312"/>
                  </a:lnTo>
                  <a:lnTo>
                    <a:pt x="636" y="306"/>
                  </a:lnTo>
                  <a:lnTo>
                    <a:pt x="636" y="294"/>
                  </a:lnTo>
                  <a:lnTo>
                    <a:pt x="636" y="288"/>
                  </a:lnTo>
                  <a:lnTo>
                    <a:pt x="642" y="282"/>
                  </a:lnTo>
                  <a:lnTo>
                    <a:pt x="642" y="276"/>
                  </a:lnTo>
                  <a:lnTo>
                    <a:pt x="642" y="270"/>
                  </a:lnTo>
                  <a:lnTo>
                    <a:pt x="642" y="264"/>
                  </a:lnTo>
                  <a:lnTo>
                    <a:pt x="642" y="258"/>
                  </a:lnTo>
                  <a:lnTo>
                    <a:pt x="648" y="252"/>
                  </a:lnTo>
                  <a:lnTo>
                    <a:pt x="648" y="246"/>
                  </a:lnTo>
                  <a:lnTo>
                    <a:pt x="648" y="240"/>
                  </a:lnTo>
                  <a:lnTo>
                    <a:pt x="648" y="234"/>
                  </a:lnTo>
                  <a:lnTo>
                    <a:pt x="648" y="228"/>
                  </a:lnTo>
                  <a:lnTo>
                    <a:pt x="654" y="222"/>
                  </a:lnTo>
                  <a:lnTo>
                    <a:pt x="654" y="216"/>
                  </a:lnTo>
                  <a:lnTo>
                    <a:pt x="654" y="210"/>
                  </a:lnTo>
                  <a:lnTo>
                    <a:pt x="654" y="204"/>
                  </a:lnTo>
                  <a:lnTo>
                    <a:pt x="654" y="198"/>
                  </a:lnTo>
                  <a:lnTo>
                    <a:pt x="654" y="192"/>
                  </a:lnTo>
                  <a:lnTo>
                    <a:pt x="660" y="186"/>
                  </a:lnTo>
                  <a:lnTo>
                    <a:pt x="660" y="180"/>
                  </a:lnTo>
                  <a:lnTo>
                    <a:pt x="660" y="174"/>
                  </a:lnTo>
                  <a:lnTo>
                    <a:pt x="660" y="168"/>
                  </a:lnTo>
                  <a:lnTo>
                    <a:pt x="660" y="162"/>
                  </a:lnTo>
                  <a:lnTo>
                    <a:pt x="666" y="162"/>
                  </a:lnTo>
                  <a:lnTo>
                    <a:pt x="666" y="156"/>
                  </a:lnTo>
                  <a:lnTo>
                    <a:pt x="666" y="150"/>
                  </a:lnTo>
                  <a:lnTo>
                    <a:pt x="666" y="144"/>
                  </a:lnTo>
                  <a:lnTo>
                    <a:pt x="672" y="138"/>
                  </a:lnTo>
                  <a:lnTo>
                    <a:pt x="672" y="132"/>
                  </a:lnTo>
                  <a:lnTo>
                    <a:pt x="672" y="126"/>
                  </a:lnTo>
                  <a:lnTo>
                    <a:pt x="672" y="120"/>
                  </a:lnTo>
                  <a:lnTo>
                    <a:pt x="672" y="114"/>
                  </a:lnTo>
                  <a:lnTo>
                    <a:pt x="678" y="114"/>
                  </a:lnTo>
                  <a:lnTo>
                    <a:pt x="678" y="108"/>
                  </a:lnTo>
                  <a:lnTo>
                    <a:pt x="678" y="102"/>
                  </a:lnTo>
                  <a:lnTo>
                    <a:pt x="678" y="96"/>
                  </a:lnTo>
                  <a:lnTo>
                    <a:pt x="678" y="90"/>
                  </a:lnTo>
                  <a:lnTo>
                    <a:pt x="684" y="90"/>
                  </a:lnTo>
                  <a:lnTo>
                    <a:pt x="684" y="84"/>
                  </a:lnTo>
                  <a:lnTo>
                    <a:pt x="684" y="78"/>
                  </a:lnTo>
                  <a:lnTo>
                    <a:pt x="684" y="72"/>
                  </a:lnTo>
                  <a:lnTo>
                    <a:pt x="690" y="66"/>
                  </a:lnTo>
                  <a:lnTo>
                    <a:pt x="690" y="60"/>
                  </a:lnTo>
                  <a:lnTo>
                    <a:pt x="690" y="54"/>
                  </a:lnTo>
                  <a:lnTo>
                    <a:pt x="696" y="54"/>
                  </a:lnTo>
                  <a:lnTo>
                    <a:pt x="696" y="48"/>
                  </a:lnTo>
                  <a:lnTo>
                    <a:pt x="696" y="42"/>
                  </a:lnTo>
                  <a:lnTo>
                    <a:pt x="702" y="36"/>
                  </a:lnTo>
                  <a:lnTo>
                    <a:pt x="702" y="30"/>
                  </a:lnTo>
                  <a:lnTo>
                    <a:pt x="702" y="24"/>
                  </a:lnTo>
                  <a:lnTo>
                    <a:pt x="708" y="24"/>
                  </a:lnTo>
                  <a:lnTo>
                    <a:pt x="708" y="18"/>
                  </a:lnTo>
                  <a:lnTo>
                    <a:pt x="714" y="18"/>
                  </a:lnTo>
                  <a:lnTo>
                    <a:pt x="714" y="12"/>
                  </a:lnTo>
                  <a:lnTo>
                    <a:pt x="720" y="6"/>
                  </a:lnTo>
                  <a:lnTo>
                    <a:pt x="726" y="6"/>
                  </a:lnTo>
                  <a:lnTo>
                    <a:pt x="726" y="0"/>
                  </a:lnTo>
                  <a:lnTo>
                    <a:pt x="732" y="0"/>
                  </a:lnTo>
                  <a:lnTo>
                    <a:pt x="738" y="0"/>
                  </a:lnTo>
                  <a:lnTo>
                    <a:pt x="738" y="6"/>
                  </a:lnTo>
                  <a:lnTo>
                    <a:pt x="744" y="6"/>
                  </a:lnTo>
                  <a:lnTo>
                    <a:pt x="744" y="12"/>
                  </a:lnTo>
                  <a:lnTo>
                    <a:pt x="750" y="12"/>
                  </a:lnTo>
                  <a:lnTo>
                    <a:pt x="750" y="18"/>
                  </a:lnTo>
                  <a:lnTo>
                    <a:pt x="756" y="18"/>
                  </a:lnTo>
                  <a:lnTo>
                    <a:pt x="756" y="24"/>
                  </a:lnTo>
                  <a:lnTo>
                    <a:pt x="756" y="30"/>
                  </a:lnTo>
                  <a:lnTo>
                    <a:pt x="762" y="30"/>
                  </a:lnTo>
                  <a:lnTo>
                    <a:pt x="762" y="36"/>
                  </a:lnTo>
                  <a:lnTo>
                    <a:pt x="762" y="42"/>
                  </a:lnTo>
                  <a:lnTo>
                    <a:pt x="768" y="48"/>
                  </a:lnTo>
                  <a:lnTo>
                    <a:pt x="768" y="54"/>
                  </a:lnTo>
                  <a:lnTo>
                    <a:pt x="768" y="60"/>
                  </a:lnTo>
                  <a:lnTo>
                    <a:pt x="774" y="60"/>
                  </a:lnTo>
                  <a:lnTo>
                    <a:pt x="774" y="66"/>
                  </a:lnTo>
                  <a:lnTo>
                    <a:pt x="774" y="72"/>
                  </a:lnTo>
                  <a:lnTo>
                    <a:pt x="780" y="72"/>
                  </a:lnTo>
                  <a:lnTo>
                    <a:pt x="780" y="78"/>
                  </a:lnTo>
                  <a:lnTo>
                    <a:pt x="780" y="84"/>
                  </a:lnTo>
                  <a:lnTo>
                    <a:pt x="786" y="84"/>
                  </a:lnTo>
                  <a:lnTo>
                    <a:pt x="786" y="90"/>
                  </a:lnTo>
                  <a:lnTo>
                    <a:pt x="786" y="96"/>
                  </a:lnTo>
                  <a:lnTo>
                    <a:pt x="792" y="96"/>
                  </a:lnTo>
                  <a:lnTo>
                    <a:pt x="792" y="102"/>
                  </a:lnTo>
                  <a:lnTo>
                    <a:pt x="792" y="108"/>
                  </a:lnTo>
                  <a:lnTo>
                    <a:pt x="798" y="108"/>
                  </a:lnTo>
                  <a:lnTo>
                    <a:pt x="798" y="114"/>
                  </a:lnTo>
                  <a:lnTo>
                    <a:pt x="798" y="120"/>
                  </a:lnTo>
                  <a:lnTo>
                    <a:pt x="804" y="120"/>
                  </a:lnTo>
                  <a:lnTo>
                    <a:pt x="804" y="126"/>
                  </a:lnTo>
                  <a:lnTo>
                    <a:pt x="804" y="132"/>
                  </a:lnTo>
                  <a:lnTo>
                    <a:pt x="810" y="138"/>
                  </a:lnTo>
                  <a:lnTo>
                    <a:pt x="810" y="144"/>
                  </a:lnTo>
                  <a:lnTo>
                    <a:pt x="810" y="150"/>
                  </a:lnTo>
                  <a:lnTo>
                    <a:pt x="816" y="150"/>
                  </a:lnTo>
                  <a:lnTo>
                    <a:pt x="816" y="156"/>
                  </a:lnTo>
                  <a:lnTo>
                    <a:pt x="816" y="162"/>
                  </a:lnTo>
                  <a:lnTo>
                    <a:pt x="816" y="168"/>
                  </a:lnTo>
                  <a:lnTo>
                    <a:pt x="822" y="168"/>
                  </a:lnTo>
                  <a:lnTo>
                    <a:pt x="822" y="174"/>
                  </a:lnTo>
                  <a:lnTo>
                    <a:pt x="822" y="180"/>
                  </a:lnTo>
                  <a:lnTo>
                    <a:pt x="822" y="186"/>
                  </a:lnTo>
                  <a:lnTo>
                    <a:pt x="828" y="192"/>
                  </a:lnTo>
                  <a:lnTo>
                    <a:pt x="828" y="198"/>
                  </a:lnTo>
                  <a:lnTo>
                    <a:pt x="828" y="204"/>
                  </a:lnTo>
                  <a:lnTo>
                    <a:pt x="834" y="210"/>
                  </a:lnTo>
                  <a:lnTo>
                    <a:pt x="834" y="216"/>
                  </a:lnTo>
                  <a:lnTo>
                    <a:pt x="834" y="222"/>
                  </a:lnTo>
                  <a:lnTo>
                    <a:pt x="834" y="228"/>
                  </a:lnTo>
                  <a:lnTo>
                    <a:pt x="840" y="234"/>
                  </a:lnTo>
                  <a:lnTo>
                    <a:pt x="840" y="240"/>
                  </a:lnTo>
                  <a:lnTo>
                    <a:pt x="840" y="246"/>
                  </a:lnTo>
                  <a:lnTo>
                    <a:pt x="840" y="252"/>
                  </a:lnTo>
                  <a:lnTo>
                    <a:pt x="840" y="258"/>
                  </a:lnTo>
                  <a:lnTo>
                    <a:pt x="846" y="264"/>
                  </a:lnTo>
                  <a:lnTo>
                    <a:pt x="846" y="270"/>
                  </a:lnTo>
                  <a:lnTo>
                    <a:pt x="846" y="276"/>
                  </a:lnTo>
                  <a:lnTo>
                    <a:pt x="846" y="282"/>
                  </a:lnTo>
                  <a:lnTo>
                    <a:pt x="846" y="288"/>
                  </a:lnTo>
                  <a:lnTo>
                    <a:pt x="852" y="288"/>
                  </a:lnTo>
                  <a:lnTo>
                    <a:pt x="852" y="294"/>
                  </a:lnTo>
                  <a:lnTo>
                    <a:pt x="852" y="300"/>
                  </a:lnTo>
                  <a:lnTo>
                    <a:pt x="852" y="306"/>
                  </a:lnTo>
                  <a:lnTo>
                    <a:pt x="852" y="312"/>
                  </a:lnTo>
                  <a:lnTo>
                    <a:pt x="858" y="312"/>
                  </a:lnTo>
                  <a:lnTo>
                    <a:pt x="858" y="318"/>
                  </a:lnTo>
                  <a:lnTo>
                    <a:pt x="858" y="324"/>
                  </a:lnTo>
                  <a:lnTo>
                    <a:pt x="858" y="330"/>
                  </a:lnTo>
                  <a:lnTo>
                    <a:pt x="858" y="336"/>
                  </a:lnTo>
                  <a:lnTo>
                    <a:pt x="858" y="342"/>
                  </a:lnTo>
                  <a:lnTo>
                    <a:pt x="864" y="348"/>
                  </a:lnTo>
                  <a:lnTo>
                    <a:pt x="864" y="354"/>
                  </a:lnTo>
                  <a:lnTo>
                    <a:pt x="864" y="360"/>
                  </a:lnTo>
                  <a:lnTo>
                    <a:pt x="864" y="366"/>
                  </a:lnTo>
                  <a:lnTo>
                    <a:pt x="864" y="372"/>
                  </a:lnTo>
                  <a:lnTo>
                    <a:pt x="870" y="378"/>
                  </a:lnTo>
                  <a:lnTo>
                    <a:pt x="870" y="384"/>
                  </a:lnTo>
                  <a:lnTo>
                    <a:pt x="870" y="390"/>
                  </a:lnTo>
                  <a:lnTo>
                    <a:pt x="870" y="396"/>
                  </a:lnTo>
                  <a:lnTo>
                    <a:pt x="870" y="402"/>
                  </a:lnTo>
                  <a:lnTo>
                    <a:pt x="876" y="408"/>
                  </a:lnTo>
                  <a:lnTo>
                    <a:pt x="876" y="414"/>
                  </a:lnTo>
                  <a:lnTo>
                    <a:pt x="876" y="420"/>
                  </a:lnTo>
                  <a:lnTo>
                    <a:pt x="876" y="426"/>
                  </a:lnTo>
                  <a:lnTo>
                    <a:pt x="876" y="432"/>
                  </a:lnTo>
                  <a:lnTo>
                    <a:pt x="882" y="438"/>
                  </a:lnTo>
                  <a:lnTo>
                    <a:pt x="882" y="444"/>
                  </a:lnTo>
                  <a:lnTo>
                    <a:pt x="882" y="450"/>
                  </a:lnTo>
                  <a:lnTo>
                    <a:pt x="882" y="456"/>
                  </a:lnTo>
                  <a:lnTo>
                    <a:pt x="882" y="462"/>
                  </a:lnTo>
                  <a:lnTo>
                    <a:pt x="882" y="468"/>
                  </a:lnTo>
                  <a:lnTo>
                    <a:pt x="888" y="474"/>
                  </a:lnTo>
                  <a:lnTo>
                    <a:pt x="888" y="480"/>
                  </a:lnTo>
                  <a:lnTo>
                    <a:pt x="888" y="486"/>
                  </a:lnTo>
                  <a:lnTo>
                    <a:pt x="888" y="492"/>
                  </a:lnTo>
                  <a:lnTo>
                    <a:pt x="888" y="498"/>
                  </a:lnTo>
                  <a:lnTo>
                    <a:pt x="888" y="504"/>
                  </a:lnTo>
                  <a:lnTo>
                    <a:pt x="894" y="510"/>
                  </a:lnTo>
                  <a:lnTo>
                    <a:pt x="894" y="516"/>
                  </a:lnTo>
                  <a:lnTo>
                    <a:pt x="894" y="522"/>
                  </a:lnTo>
                  <a:lnTo>
                    <a:pt x="894" y="528"/>
                  </a:lnTo>
                  <a:lnTo>
                    <a:pt x="894" y="534"/>
                  </a:lnTo>
                  <a:lnTo>
                    <a:pt x="900" y="540"/>
                  </a:lnTo>
                  <a:lnTo>
                    <a:pt x="900" y="546"/>
                  </a:lnTo>
                  <a:lnTo>
                    <a:pt x="900" y="552"/>
                  </a:lnTo>
                  <a:lnTo>
                    <a:pt x="900" y="558"/>
                  </a:lnTo>
                  <a:lnTo>
                    <a:pt x="900" y="564"/>
                  </a:lnTo>
                  <a:lnTo>
                    <a:pt x="900" y="570"/>
                  </a:lnTo>
                  <a:lnTo>
                    <a:pt x="906" y="576"/>
                  </a:lnTo>
                  <a:lnTo>
                    <a:pt x="906" y="582"/>
                  </a:lnTo>
                  <a:lnTo>
                    <a:pt x="906" y="588"/>
                  </a:lnTo>
                  <a:lnTo>
                    <a:pt x="906" y="594"/>
                  </a:lnTo>
                  <a:lnTo>
                    <a:pt x="906" y="600"/>
                  </a:lnTo>
                  <a:lnTo>
                    <a:pt x="906" y="606"/>
                  </a:lnTo>
                  <a:lnTo>
                    <a:pt x="912" y="612"/>
                  </a:lnTo>
                  <a:lnTo>
                    <a:pt x="912" y="618"/>
                  </a:lnTo>
                  <a:lnTo>
                    <a:pt x="912" y="624"/>
                  </a:lnTo>
                  <a:lnTo>
                    <a:pt x="912" y="630"/>
                  </a:lnTo>
                  <a:lnTo>
                    <a:pt x="912" y="636"/>
                  </a:lnTo>
                  <a:lnTo>
                    <a:pt x="918" y="642"/>
                  </a:lnTo>
                  <a:lnTo>
                    <a:pt x="918" y="648"/>
                  </a:lnTo>
                  <a:lnTo>
                    <a:pt x="918" y="654"/>
                  </a:lnTo>
                  <a:lnTo>
                    <a:pt x="918" y="660"/>
                  </a:lnTo>
                  <a:lnTo>
                    <a:pt x="918" y="666"/>
                  </a:lnTo>
                  <a:lnTo>
                    <a:pt x="918" y="672"/>
                  </a:lnTo>
                  <a:lnTo>
                    <a:pt x="924" y="678"/>
                  </a:lnTo>
                  <a:lnTo>
                    <a:pt x="924" y="684"/>
                  </a:lnTo>
                  <a:lnTo>
                    <a:pt x="924" y="690"/>
                  </a:lnTo>
                  <a:lnTo>
                    <a:pt x="924" y="696"/>
                  </a:lnTo>
                  <a:lnTo>
                    <a:pt x="924" y="702"/>
                  </a:lnTo>
                  <a:lnTo>
                    <a:pt x="924" y="708"/>
                  </a:lnTo>
                  <a:lnTo>
                    <a:pt x="930" y="714"/>
                  </a:lnTo>
                  <a:lnTo>
                    <a:pt x="930" y="720"/>
                  </a:lnTo>
                  <a:lnTo>
                    <a:pt x="930" y="726"/>
                  </a:lnTo>
                  <a:lnTo>
                    <a:pt x="930" y="732"/>
                  </a:lnTo>
                  <a:lnTo>
                    <a:pt x="930" y="738"/>
                  </a:lnTo>
                  <a:lnTo>
                    <a:pt x="936" y="744"/>
                  </a:lnTo>
                  <a:lnTo>
                    <a:pt x="936" y="750"/>
                  </a:lnTo>
                  <a:lnTo>
                    <a:pt x="936" y="756"/>
                  </a:lnTo>
                  <a:lnTo>
                    <a:pt x="936" y="762"/>
                  </a:lnTo>
                  <a:lnTo>
                    <a:pt x="936" y="768"/>
                  </a:lnTo>
                  <a:lnTo>
                    <a:pt x="942" y="774"/>
                  </a:lnTo>
                  <a:lnTo>
                    <a:pt x="942" y="780"/>
                  </a:lnTo>
                  <a:lnTo>
                    <a:pt x="942" y="786"/>
                  </a:lnTo>
                  <a:lnTo>
                    <a:pt x="942" y="792"/>
                  </a:lnTo>
                  <a:lnTo>
                    <a:pt x="942" y="798"/>
                  </a:lnTo>
                  <a:lnTo>
                    <a:pt x="948" y="804"/>
                  </a:lnTo>
                  <a:lnTo>
                    <a:pt x="948" y="810"/>
                  </a:lnTo>
                  <a:lnTo>
                    <a:pt x="948" y="816"/>
                  </a:lnTo>
                  <a:lnTo>
                    <a:pt x="948" y="822"/>
                  </a:lnTo>
                  <a:lnTo>
                    <a:pt x="948" y="828"/>
                  </a:lnTo>
                  <a:lnTo>
                    <a:pt x="954" y="834"/>
                  </a:lnTo>
                  <a:lnTo>
                    <a:pt x="954" y="840"/>
                  </a:lnTo>
                  <a:lnTo>
                    <a:pt x="954" y="846"/>
                  </a:lnTo>
                  <a:lnTo>
                    <a:pt x="954" y="852"/>
                  </a:lnTo>
                  <a:lnTo>
                    <a:pt x="960" y="858"/>
                  </a:lnTo>
                  <a:lnTo>
                    <a:pt x="960" y="864"/>
                  </a:lnTo>
                  <a:lnTo>
                    <a:pt x="960" y="870"/>
                  </a:lnTo>
                  <a:lnTo>
                    <a:pt x="960" y="876"/>
                  </a:lnTo>
                  <a:lnTo>
                    <a:pt x="966" y="882"/>
                  </a:lnTo>
                  <a:lnTo>
                    <a:pt x="966" y="888"/>
                  </a:lnTo>
                  <a:lnTo>
                    <a:pt x="966" y="894"/>
                  </a:lnTo>
                  <a:lnTo>
                    <a:pt x="966" y="900"/>
                  </a:lnTo>
                  <a:lnTo>
                    <a:pt x="972" y="906"/>
                  </a:lnTo>
                  <a:lnTo>
                    <a:pt x="972" y="912"/>
                  </a:lnTo>
                  <a:lnTo>
                    <a:pt x="972" y="918"/>
                  </a:lnTo>
                  <a:lnTo>
                    <a:pt x="972" y="924"/>
                  </a:lnTo>
                  <a:lnTo>
                    <a:pt x="978" y="930"/>
                  </a:lnTo>
                  <a:lnTo>
                    <a:pt x="978" y="936"/>
                  </a:lnTo>
                  <a:lnTo>
                    <a:pt x="978" y="942"/>
                  </a:lnTo>
                  <a:lnTo>
                    <a:pt x="984" y="942"/>
                  </a:lnTo>
                  <a:lnTo>
                    <a:pt x="984" y="948"/>
                  </a:lnTo>
                  <a:lnTo>
                    <a:pt x="984" y="954"/>
                  </a:lnTo>
                  <a:lnTo>
                    <a:pt x="990" y="960"/>
                  </a:lnTo>
                  <a:lnTo>
                    <a:pt x="990" y="966"/>
                  </a:lnTo>
                  <a:lnTo>
                    <a:pt x="990" y="972"/>
                  </a:lnTo>
                  <a:lnTo>
                    <a:pt x="996" y="972"/>
                  </a:lnTo>
                  <a:lnTo>
                    <a:pt x="996" y="978"/>
                  </a:lnTo>
                  <a:lnTo>
                    <a:pt x="996" y="984"/>
                  </a:lnTo>
                  <a:lnTo>
                    <a:pt x="1002" y="984"/>
                  </a:lnTo>
                  <a:lnTo>
                    <a:pt x="1002" y="990"/>
                  </a:lnTo>
                  <a:lnTo>
                    <a:pt x="1008" y="996"/>
                  </a:lnTo>
                  <a:lnTo>
                    <a:pt x="1014" y="1002"/>
                  </a:lnTo>
                  <a:lnTo>
                    <a:pt x="1014" y="1008"/>
                  </a:lnTo>
                  <a:lnTo>
                    <a:pt x="1020" y="1008"/>
                  </a:lnTo>
                  <a:lnTo>
                    <a:pt x="1020" y="1014"/>
                  </a:lnTo>
                  <a:lnTo>
                    <a:pt x="1026" y="1014"/>
                  </a:lnTo>
                  <a:lnTo>
                    <a:pt x="1026" y="1020"/>
                  </a:lnTo>
                  <a:lnTo>
                    <a:pt x="1032" y="1020"/>
                  </a:lnTo>
                  <a:lnTo>
                    <a:pt x="1032" y="1026"/>
                  </a:lnTo>
                  <a:lnTo>
                    <a:pt x="1038" y="1026"/>
                  </a:lnTo>
                  <a:lnTo>
                    <a:pt x="1038" y="1032"/>
                  </a:lnTo>
                  <a:lnTo>
                    <a:pt x="1044" y="1032"/>
                  </a:lnTo>
                  <a:lnTo>
                    <a:pt x="1050" y="1032"/>
                  </a:lnTo>
                  <a:lnTo>
                    <a:pt x="1050" y="1038"/>
                  </a:lnTo>
                  <a:lnTo>
                    <a:pt x="1056" y="1038"/>
                  </a:lnTo>
                  <a:lnTo>
                    <a:pt x="1062" y="1038"/>
                  </a:lnTo>
                  <a:lnTo>
                    <a:pt x="1068" y="1038"/>
                  </a:lnTo>
                  <a:lnTo>
                    <a:pt x="1074" y="1038"/>
                  </a:lnTo>
                  <a:lnTo>
                    <a:pt x="1080" y="1038"/>
                  </a:lnTo>
                  <a:lnTo>
                    <a:pt x="1086" y="1038"/>
                  </a:lnTo>
                  <a:lnTo>
                    <a:pt x="1092" y="1038"/>
                  </a:lnTo>
                  <a:lnTo>
                    <a:pt x="1092" y="1032"/>
                  </a:lnTo>
                  <a:lnTo>
                    <a:pt x="1098" y="1032"/>
                  </a:lnTo>
                  <a:lnTo>
                    <a:pt x="1104" y="1032"/>
                  </a:lnTo>
                  <a:lnTo>
                    <a:pt x="1104" y="1026"/>
                  </a:lnTo>
                  <a:lnTo>
                    <a:pt x="1110" y="1026"/>
                  </a:lnTo>
                  <a:lnTo>
                    <a:pt x="1110" y="1020"/>
                  </a:lnTo>
                  <a:lnTo>
                    <a:pt x="1116" y="1020"/>
                  </a:lnTo>
                  <a:lnTo>
                    <a:pt x="1116" y="1014"/>
                  </a:lnTo>
                  <a:lnTo>
                    <a:pt x="1122" y="1014"/>
                  </a:lnTo>
                  <a:lnTo>
                    <a:pt x="1122" y="1008"/>
                  </a:lnTo>
                  <a:lnTo>
                    <a:pt x="1128" y="1008"/>
                  </a:lnTo>
                  <a:lnTo>
                    <a:pt x="1128" y="1002"/>
                  </a:lnTo>
                  <a:lnTo>
                    <a:pt x="1134" y="1002"/>
                  </a:lnTo>
                  <a:lnTo>
                    <a:pt x="1134" y="996"/>
                  </a:lnTo>
                  <a:lnTo>
                    <a:pt x="1140" y="996"/>
                  </a:lnTo>
                  <a:lnTo>
                    <a:pt x="1140" y="990"/>
                  </a:lnTo>
                  <a:lnTo>
                    <a:pt x="1140" y="984"/>
                  </a:lnTo>
                  <a:lnTo>
                    <a:pt x="1146" y="984"/>
                  </a:lnTo>
                  <a:lnTo>
                    <a:pt x="1146" y="978"/>
                  </a:lnTo>
                  <a:lnTo>
                    <a:pt x="1152" y="978"/>
                  </a:lnTo>
                  <a:lnTo>
                    <a:pt x="1152" y="972"/>
                  </a:lnTo>
                  <a:lnTo>
                    <a:pt x="1158" y="972"/>
                  </a:lnTo>
                  <a:lnTo>
                    <a:pt x="1158" y="966"/>
                  </a:lnTo>
                  <a:lnTo>
                    <a:pt x="1164" y="966"/>
                  </a:lnTo>
                  <a:lnTo>
                    <a:pt x="1164" y="960"/>
                  </a:lnTo>
                  <a:lnTo>
                    <a:pt x="1170" y="960"/>
                  </a:lnTo>
                  <a:lnTo>
                    <a:pt x="1176" y="960"/>
                  </a:lnTo>
                  <a:lnTo>
                    <a:pt x="1182" y="960"/>
                  </a:lnTo>
                  <a:lnTo>
                    <a:pt x="1182" y="954"/>
                  </a:lnTo>
                  <a:lnTo>
                    <a:pt x="1188" y="954"/>
                  </a:lnTo>
                  <a:lnTo>
                    <a:pt x="1194" y="954"/>
                  </a:lnTo>
                  <a:lnTo>
                    <a:pt x="1200" y="954"/>
                  </a:lnTo>
                  <a:lnTo>
                    <a:pt x="1206" y="954"/>
                  </a:lnTo>
                  <a:lnTo>
                    <a:pt x="1206" y="948"/>
                  </a:lnTo>
                  <a:lnTo>
                    <a:pt x="1212" y="948"/>
                  </a:lnTo>
                  <a:lnTo>
                    <a:pt x="1218" y="948"/>
                  </a:lnTo>
                  <a:lnTo>
                    <a:pt x="1224" y="948"/>
                  </a:lnTo>
                  <a:lnTo>
                    <a:pt x="1224" y="942"/>
                  </a:lnTo>
                  <a:lnTo>
                    <a:pt x="1230" y="942"/>
                  </a:lnTo>
                  <a:lnTo>
                    <a:pt x="1236" y="942"/>
                  </a:lnTo>
                  <a:lnTo>
                    <a:pt x="1242" y="942"/>
                  </a:lnTo>
                  <a:lnTo>
                    <a:pt x="1242" y="936"/>
                  </a:lnTo>
                  <a:lnTo>
                    <a:pt x="1248" y="936"/>
                  </a:lnTo>
                  <a:lnTo>
                    <a:pt x="1254" y="936"/>
                  </a:lnTo>
                  <a:lnTo>
                    <a:pt x="1260" y="936"/>
                  </a:lnTo>
                  <a:lnTo>
                    <a:pt x="1260" y="930"/>
                  </a:lnTo>
                  <a:lnTo>
                    <a:pt x="1266" y="930"/>
                  </a:lnTo>
                  <a:lnTo>
                    <a:pt x="1272" y="930"/>
                  </a:lnTo>
                  <a:lnTo>
                    <a:pt x="1272" y="924"/>
                  </a:lnTo>
                  <a:lnTo>
                    <a:pt x="1278" y="924"/>
                  </a:lnTo>
                  <a:lnTo>
                    <a:pt x="1284" y="924"/>
                  </a:lnTo>
                  <a:lnTo>
                    <a:pt x="1284" y="918"/>
                  </a:lnTo>
                  <a:lnTo>
                    <a:pt x="1290" y="918"/>
                  </a:lnTo>
                  <a:lnTo>
                    <a:pt x="1296" y="918"/>
                  </a:lnTo>
                  <a:lnTo>
                    <a:pt x="1296" y="912"/>
                  </a:lnTo>
                  <a:lnTo>
                    <a:pt x="1302" y="912"/>
                  </a:lnTo>
                  <a:lnTo>
                    <a:pt x="1308" y="912"/>
                  </a:lnTo>
                  <a:lnTo>
                    <a:pt x="1314" y="906"/>
                  </a:lnTo>
                  <a:lnTo>
                    <a:pt x="1320" y="906"/>
                  </a:lnTo>
                  <a:lnTo>
                    <a:pt x="1320" y="900"/>
                  </a:lnTo>
                  <a:lnTo>
                    <a:pt x="1326" y="894"/>
                  </a:lnTo>
                  <a:lnTo>
                    <a:pt x="1326" y="888"/>
                  </a:lnTo>
                  <a:lnTo>
                    <a:pt x="1332" y="888"/>
                  </a:lnTo>
                  <a:lnTo>
                    <a:pt x="1332" y="882"/>
                  </a:lnTo>
                  <a:lnTo>
                    <a:pt x="1332" y="876"/>
                  </a:lnTo>
                  <a:lnTo>
                    <a:pt x="1338" y="876"/>
                  </a:lnTo>
                  <a:lnTo>
                    <a:pt x="1338" y="870"/>
                  </a:lnTo>
                  <a:lnTo>
                    <a:pt x="1338" y="864"/>
                  </a:lnTo>
                  <a:lnTo>
                    <a:pt x="1344" y="858"/>
                  </a:lnTo>
                  <a:lnTo>
                    <a:pt x="1344" y="852"/>
                  </a:lnTo>
                  <a:lnTo>
                    <a:pt x="1344" y="846"/>
                  </a:lnTo>
                  <a:lnTo>
                    <a:pt x="1350" y="840"/>
                  </a:lnTo>
                  <a:lnTo>
                    <a:pt x="1350" y="834"/>
                  </a:lnTo>
                  <a:lnTo>
                    <a:pt x="1350" y="828"/>
                  </a:lnTo>
                  <a:lnTo>
                    <a:pt x="1356" y="822"/>
                  </a:lnTo>
                  <a:lnTo>
                    <a:pt x="1356" y="816"/>
                  </a:lnTo>
                  <a:lnTo>
                    <a:pt x="1356" y="810"/>
                  </a:lnTo>
                  <a:lnTo>
                    <a:pt x="1362" y="804"/>
                  </a:lnTo>
                  <a:lnTo>
                    <a:pt x="1362" y="798"/>
                  </a:lnTo>
                  <a:lnTo>
                    <a:pt x="1362" y="792"/>
                  </a:lnTo>
                  <a:lnTo>
                    <a:pt x="1368" y="786"/>
                  </a:lnTo>
                  <a:lnTo>
                    <a:pt x="1368" y="780"/>
                  </a:lnTo>
                  <a:lnTo>
                    <a:pt x="1368" y="774"/>
                  </a:lnTo>
                  <a:lnTo>
                    <a:pt x="1368" y="768"/>
                  </a:lnTo>
                  <a:lnTo>
                    <a:pt x="1374" y="768"/>
                  </a:lnTo>
                  <a:lnTo>
                    <a:pt x="1374" y="762"/>
                  </a:lnTo>
                  <a:lnTo>
                    <a:pt x="1374" y="756"/>
                  </a:lnTo>
                  <a:lnTo>
                    <a:pt x="1374" y="750"/>
                  </a:lnTo>
                  <a:lnTo>
                    <a:pt x="1380" y="750"/>
                  </a:lnTo>
                  <a:lnTo>
                    <a:pt x="1380" y="744"/>
                  </a:lnTo>
                  <a:lnTo>
                    <a:pt x="1380" y="738"/>
                  </a:lnTo>
                  <a:lnTo>
                    <a:pt x="1380" y="732"/>
                  </a:lnTo>
                  <a:lnTo>
                    <a:pt x="1380" y="726"/>
                  </a:lnTo>
                  <a:lnTo>
                    <a:pt x="1386" y="726"/>
                  </a:lnTo>
                  <a:lnTo>
                    <a:pt x="1386" y="720"/>
                  </a:lnTo>
                  <a:lnTo>
                    <a:pt x="1386" y="714"/>
                  </a:lnTo>
                  <a:lnTo>
                    <a:pt x="1386" y="708"/>
                  </a:lnTo>
                  <a:lnTo>
                    <a:pt x="1392" y="702"/>
                  </a:lnTo>
                  <a:lnTo>
                    <a:pt x="1392" y="696"/>
                  </a:lnTo>
                  <a:lnTo>
                    <a:pt x="1392" y="690"/>
                  </a:lnTo>
                  <a:lnTo>
                    <a:pt x="1392" y="684"/>
                  </a:lnTo>
                  <a:lnTo>
                    <a:pt x="1398" y="684"/>
                  </a:lnTo>
                  <a:lnTo>
                    <a:pt x="1398" y="678"/>
                  </a:lnTo>
                  <a:lnTo>
                    <a:pt x="1398" y="672"/>
                  </a:lnTo>
                  <a:lnTo>
                    <a:pt x="1398" y="666"/>
                  </a:lnTo>
                  <a:lnTo>
                    <a:pt x="1398" y="660"/>
                  </a:lnTo>
                  <a:lnTo>
                    <a:pt x="1404" y="660"/>
                  </a:lnTo>
                  <a:lnTo>
                    <a:pt x="1404" y="654"/>
                  </a:lnTo>
                  <a:lnTo>
                    <a:pt x="1404" y="648"/>
                  </a:lnTo>
                  <a:lnTo>
                    <a:pt x="1404" y="642"/>
                  </a:lnTo>
                  <a:lnTo>
                    <a:pt x="1404" y="636"/>
                  </a:lnTo>
                  <a:lnTo>
                    <a:pt x="1410" y="630"/>
                  </a:lnTo>
                  <a:lnTo>
                    <a:pt x="1410" y="624"/>
                  </a:lnTo>
                  <a:lnTo>
                    <a:pt x="1410" y="618"/>
                  </a:lnTo>
                  <a:lnTo>
                    <a:pt x="1410" y="612"/>
                  </a:lnTo>
                  <a:lnTo>
                    <a:pt x="1416" y="606"/>
                  </a:lnTo>
                  <a:lnTo>
                    <a:pt x="1416" y="600"/>
                  </a:lnTo>
                  <a:lnTo>
                    <a:pt x="1416" y="594"/>
                  </a:lnTo>
                  <a:lnTo>
                    <a:pt x="1416" y="588"/>
                  </a:lnTo>
                  <a:lnTo>
                    <a:pt x="1422" y="582"/>
                  </a:lnTo>
                  <a:lnTo>
                    <a:pt x="1422" y="576"/>
                  </a:lnTo>
                  <a:lnTo>
                    <a:pt x="1422" y="570"/>
                  </a:lnTo>
                  <a:lnTo>
                    <a:pt x="1422" y="564"/>
                  </a:lnTo>
                  <a:lnTo>
                    <a:pt x="1422" y="558"/>
                  </a:lnTo>
                  <a:lnTo>
                    <a:pt x="1428" y="558"/>
                  </a:lnTo>
                  <a:lnTo>
                    <a:pt x="1428" y="552"/>
                  </a:lnTo>
                  <a:lnTo>
                    <a:pt x="1428" y="546"/>
                  </a:lnTo>
                  <a:lnTo>
                    <a:pt x="1428" y="540"/>
                  </a:lnTo>
                  <a:lnTo>
                    <a:pt x="1428" y="534"/>
                  </a:lnTo>
                  <a:lnTo>
                    <a:pt x="1434" y="528"/>
                  </a:lnTo>
                  <a:lnTo>
                    <a:pt x="1434" y="522"/>
                  </a:lnTo>
                  <a:lnTo>
                    <a:pt x="1434" y="516"/>
                  </a:lnTo>
                  <a:lnTo>
                    <a:pt x="1434" y="510"/>
                  </a:lnTo>
                  <a:lnTo>
                    <a:pt x="1440" y="504"/>
                  </a:lnTo>
                  <a:lnTo>
                    <a:pt x="1440" y="498"/>
                  </a:lnTo>
                  <a:lnTo>
                    <a:pt x="1440" y="492"/>
                  </a:lnTo>
                  <a:lnTo>
                    <a:pt x="1440" y="486"/>
                  </a:lnTo>
                  <a:lnTo>
                    <a:pt x="1440" y="480"/>
                  </a:lnTo>
                  <a:lnTo>
                    <a:pt x="1446" y="474"/>
                  </a:lnTo>
                  <a:lnTo>
                    <a:pt x="1446" y="468"/>
                  </a:lnTo>
                  <a:lnTo>
                    <a:pt x="1446" y="462"/>
                  </a:lnTo>
                  <a:lnTo>
                    <a:pt x="1446" y="456"/>
                  </a:lnTo>
                  <a:lnTo>
                    <a:pt x="1446" y="450"/>
                  </a:lnTo>
                  <a:lnTo>
                    <a:pt x="1446" y="444"/>
                  </a:lnTo>
                  <a:lnTo>
                    <a:pt x="1452" y="444"/>
                  </a:lnTo>
                  <a:lnTo>
                    <a:pt x="1452" y="438"/>
                  </a:lnTo>
                  <a:lnTo>
                    <a:pt x="1452" y="432"/>
                  </a:lnTo>
                  <a:lnTo>
                    <a:pt x="1452" y="426"/>
                  </a:lnTo>
                  <a:lnTo>
                    <a:pt x="1452" y="420"/>
                  </a:lnTo>
                  <a:lnTo>
                    <a:pt x="1458" y="414"/>
                  </a:lnTo>
                  <a:lnTo>
                    <a:pt x="1458" y="408"/>
                  </a:lnTo>
                  <a:lnTo>
                    <a:pt x="1458" y="402"/>
                  </a:lnTo>
                  <a:lnTo>
                    <a:pt x="1458" y="396"/>
                  </a:lnTo>
                  <a:lnTo>
                    <a:pt x="1458" y="390"/>
                  </a:lnTo>
                  <a:lnTo>
                    <a:pt x="1464" y="384"/>
                  </a:lnTo>
                  <a:lnTo>
                    <a:pt x="1464" y="378"/>
                  </a:lnTo>
                  <a:lnTo>
                    <a:pt x="1464" y="372"/>
                  </a:lnTo>
                  <a:lnTo>
                    <a:pt x="1464" y="366"/>
                  </a:lnTo>
                  <a:lnTo>
                    <a:pt x="1464" y="360"/>
                  </a:lnTo>
                  <a:lnTo>
                    <a:pt x="1464" y="354"/>
                  </a:lnTo>
                  <a:lnTo>
                    <a:pt x="1470" y="348"/>
                  </a:lnTo>
                  <a:lnTo>
                    <a:pt x="1470" y="342"/>
                  </a:lnTo>
                  <a:lnTo>
                    <a:pt x="1470" y="336"/>
                  </a:lnTo>
                  <a:lnTo>
                    <a:pt x="1470" y="330"/>
                  </a:lnTo>
                  <a:lnTo>
                    <a:pt x="1470" y="324"/>
                  </a:lnTo>
                  <a:lnTo>
                    <a:pt x="1470" y="318"/>
                  </a:lnTo>
                  <a:lnTo>
                    <a:pt x="1476" y="318"/>
                  </a:lnTo>
                  <a:lnTo>
                    <a:pt x="1476" y="312"/>
                  </a:lnTo>
                  <a:lnTo>
                    <a:pt x="1476" y="306"/>
                  </a:lnTo>
                  <a:lnTo>
                    <a:pt x="1476" y="300"/>
                  </a:lnTo>
                  <a:lnTo>
                    <a:pt x="1476" y="294"/>
                  </a:lnTo>
                  <a:lnTo>
                    <a:pt x="1482" y="288"/>
                  </a:lnTo>
                  <a:lnTo>
                    <a:pt x="1482" y="282"/>
                  </a:lnTo>
                  <a:lnTo>
                    <a:pt x="1482" y="276"/>
                  </a:lnTo>
                  <a:lnTo>
                    <a:pt x="1482" y="270"/>
                  </a:lnTo>
                  <a:lnTo>
                    <a:pt x="1482" y="264"/>
                  </a:lnTo>
                  <a:lnTo>
                    <a:pt x="1488" y="264"/>
                  </a:lnTo>
                  <a:lnTo>
                    <a:pt x="1488" y="258"/>
                  </a:lnTo>
                  <a:lnTo>
                    <a:pt x="1488" y="252"/>
                  </a:lnTo>
                  <a:lnTo>
                    <a:pt x="1488" y="246"/>
                  </a:lnTo>
                  <a:lnTo>
                    <a:pt x="1494" y="240"/>
                  </a:lnTo>
                  <a:lnTo>
                    <a:pt x="1494" y="234"/>
                  </a:lnTo>
                  <a:lnTo>
                    <a:pt x="1500" y="234"/>
                  </a:lnTo>
                  <a:lnTo>
                    <a:pt x="1506" y="234"/>
                  </a:lnTo>
                  <a:lnTo>
                    <a:pt x="1512" y="234"/>
                  </a:lnTo>
                  <a:lnTo>
                    <a:pt x="1512" y="240"/>
                  </a:lnTo>
                  <a:lnTo>
                    <a:pt x="1518" y="240"/>
                  </a:lnTo>
                  <a:lnTo>
                    <a:pt x="1518" y="246"/>
                  </a:lnTo>
                  <a:lnTo>
                    <a:pt x="1524" y="246"/>
                  </a:lnTo>
                  <a:lnTo>
                    <a:pt x="1530" y="252"/>
                  </a:lnTo>
                  <a:lnTo>
                    <a:pt x="1536" y="252"/>
                  </a:lnTo>
                  <a:lnTo>
                    <a:pt x="1536" y="258"/>
                  </a:lnTo>
                  <a:lnTo>
                    <a:pt x="1542" y="258"/>
                  </a:lnTo>
                  <a:lnTo>
                    <a:pt x="1542" y="264"/>
                  </a:lnTo>
                  <a:lnTo>
                    <a:pt x="1548" y="264"/>
                  </a:lnTo>
                  <a:lnTo>
                    <a:pt x="1554" y="264"/>
                  </a:lnTo>
                  <a:lnTo>
                    <a:pt x="1554" y="270"/>
                  </a:lnTo>
                  <a:lnTo>
                    <a:pt x="1560" y="270"/>
                  </a:lnTo>
                  <a:lnTo>
                    <a:pt x="1566" y="270"/>
                  </a:lnTo>
                  <a:lnTo>
                    <a:pt x="1572" y="270"/>
                  </a:lnTo>
                  <a:lnTo>
                    <a:pt x="1572" y="276"/>
                  </a:lnTo>
                  <a:lnTo>
                    <a:pt x="1578" y="276"/>
                  </a:lnTo>
                  <a:lnTo>
                    <a:pt x="1584" y="276"/>
                  </a:lnTo>
                  <a:lnTo>
                    <a:pt x="1584" y="282"/>
                  </a:lnTo>
                  <a:lnTo>
                    <a:pt x="1590" y="282"/>
                  </a:lnTo>
                  <a:lnTo>
                    <a:pt x="1596" y="282"/>
                  </a:lnTo>
                  <a:lnTo>
                    <a:pt x="1602" y="282"/>
                  </a:lnTo>
                  <a:lnTo>
                    <a:pt x="1602" y="288"/>
                  </a:lnTo>
                  <a:lnTo>
                    <a:pt x="1608" y="288"/>
                  </a:lnTo>
                  <a:lnTo>
                    <a:pt x="1614" y="288"/>
                  </a:lnTo>
                  <a:lnTo>
                    <a:pt x="1620" y="294"/>
                  </a:lnTo>
                  <a:lnTo>
                    <a:pt x="1626" y="294"/>
                  </a:lnTo>
                  <a:lnTo>
                    <a:pt x="1632" y="294"/>
                  </a:lnTo>
                  <a:lnTo>
                    <a:pt x="1632" y="300"/>
                  </a:lnTo>
                  <a:lnTo>
                    <a:pt x="1638" y="300"/>
                  </a:lnTo>
                  <a:lnTo>
                    <a:pt x="1644" y="300"/>
                  </a:lnTo>
                  <a:lnTo>
                    <a:pt x="1650" y="300"/>
                  </a:lnTo>
                  <a:lnTo>
                    <a:pt x="1650" y="306"/>
                  </a:lnTo>
                  <a:lnTo>
                    <a:pt x="1656" y="306"/>
                  </a:lnTo>
                  <a:lnTo>
                    <a:pt x="1662" y="306"/>
                  </a:lnTo>
                  <a:lnTo>
                    <a:pt x="1668" y="306"/>
                  </a:lnTo>
                  <a:lnTo>
                    <a:pt x="1668" y="312"/>
                  </a:lnTo>
                  <a:lnTo>
                    <a:pt x="1674" y="312"/>
                  </a:lnTo>
                  <a:lnTo>
                    <a:pt x="1680" y="312"/>
                  </a:lnTo>
                  <a:lnTo>
                    <a:pt x="1686" y="312"/>
                  </a:lnTo>
                  <a:lnTo>
                    <a:pt x="1692" y="312"/>
                  </a:lnTo>
                  <a:lnTo>
                    <a:pt x="1698" y="312"/>
                  </a:lnTo>
                  <a:lnTo>
                    <a:pt x="1704" y="312"/>
                  </a:lnTo>
                  <a:lnTo>
                    <a:pt x="1704" y="318"/>
                  </a:lnTo>
                  <a:lnTo>
                    <a:pt x="1710" y="318"/>
                  </a:lnTo>
                  <a:lnTo>
                    <a:pt x="1716" y="318"/>
                  </a:lnTo>
                  <a:lnTo>
                    <a:pt x="1722" y="318"/>
                  </a:lnTo>
                  <a:lnTo>
                    <a:pt x="1728" y="318"/>
                  </a:lnTo>
                  <a:lnTo>
                    <a:pt x="1734" y="318"/>
                  </a:lnTo>
                  <a:lnTo>
                    <a:pt x="1740" y="318"/>
                  </a:lnTo>
                  <a:lnTo>
                    <a:pt x="1746" y="318"/>
                  </a:lnTo>
                  <a:lnTo>
                    <a:pt x="1752" y="318"/>
                  </a:lnTo>
                  <a:lnTo>
                    <a:pt x="1758" y="318"/>
                  </a:lnTo>
                  <a:lnTo>
                    <a:pt x="1764" y="318"/>
                  </a:lnTo>
                  <a:lnTo>
                    <a:pt x="1770" y="318"/>
                  </a:lnTo>
                  <a:lnTo>
                    <a:pt x="1776" y="318"/>
                  </a:lnTo>
                  <a:lnTo>
                    <a:pt x="1782" y="318"/>
                  </a:lnTo>
                  <a:lnTo>
                    <a:pt x="1788" y="318"/>
                  </a:lnTo>
                  <a:lnTo>
                    <a:pt x="1794" y="318"/>
                  </a:lnTo>
                  <a:lnTo>
                    <a:pt x="1800" y="318"/>
                  </a:lnTo>
                  <a:lnTo>
                    <a:pt x="1806" y="318"/>
                  </a:lnTo>
                  <a:lnTo>
                    <a:pt x="1812" y="318"/>
                  </a:lnTo>
                  <a:lnTo>
                    <a:pt x="1818" y="318"/>
                  </a:lnTo>
                  <a:lnTo>
                    <a:pt x="1824" y="318"/>
                  </a:lnTo>
                  <a:lnTo>
                    <a:pt x="1830" y="318"/>
                  </a:lnTo>
                  <a:lnTo>
                    <a:pt x="1836" y="318"/>
                  </a:lnTo>
                  <a:lnTo>
                    <a:pt x="1842" y="318"/>
                  </a:lnTo>
                  <a:lnTo>
                    <a:pt x="1848" y="318"/>
                  </a:lnTo>
                  <a:lnTo>
                    <a:pt x="1854" y="318"/>
                  </a:lnTo>
                  <a:lnTo>
                    <a:pt x="1860" y="318"/>
                  </a:lnTo>
                  <a:lnTo>
                    <a:pt x="1866" y="318"/>
                  </a:lnTo>
                  <a:lnTo>
                    <a:pt x="1872" y="318"/>
                  </a:lnTo>
                  <a:lnTo>
                    <a:pt x="1878" y="324"/>
                  </a:lnTo>
                  <a:lnTo>
                    <a:pt x="1878" y="330"/>
                  </a:lnTo>
                  <a:lnTo>
                    <a:pt x="1884" y="330"/>
                  </a:lnTo>
                  <a:lnTo>
                    <a:pt x="1884" y="336"/>
                  </a:lnTo>
                  <a:lnTo>
                    <a:pt x="1884" y="342"/>
                  </a:lnTo>
                  <a:lnTo>
                    <a:pt x="1890" y="348"/>
                  </a:lnTo>
                  <a:lnTo>
                    <a:pt x="1890" y="354"/>
                  </a:lnTo>
                  <a:lnTo>
                    <a:pt x="1890" y="360"/>
                  </a:lnTo>
                  <a:lnTo>
                    <a:pt x="1890" y="366"/>
                  </a:lnTo>
                  <a:lnTo>
                    <a:pt x="1896" y="366"/>
                  </a:lnTo>
                  <a:lnTo>
                    <a:pt x="1896" y="372"/>
                  </a:lnTo>
                  <a:lnTo>
                    <a:pt x="1896" y="378"/>
                  </a:lnTo>
                  <a:lnTo>
                    <a:pt x="1896" y="384"/>
                  </a:lnTo>
                  <a:lnTo>
                    <a:pt x="1896" y="390"/>
                  </a:lnTo>
                  <a:lnTo>
                    <a:pt x="1902" y="396"/>
                  </a:lnTo>
                  <a:lnTo>
                    <a:pt x="1902" y="402"/>
                  </a:lnTo>
                  <a:lnTo>
                    <a:pt x="1902" y="408"/>
                  </a:lnTo>
                  <a:lnTo>
                    <a:pt x="1902" y="414"/>
                  </a:lnTo>
                  <a:lnTo>
                    <a:pt x="1902" y="420"/>
                  </a:lnTo>
                  <a:lnTo>
                    <a:pt x="1902" y="426"/>
                  </a:lnTo>
                  <a:lnTo>
                    <a:pt x="1908" y="432"/>
                  </a:lnTo>
                  <a:lnTo>
                    <a:pt x="1908" y="438"/>
                  </a:lnTo>
                  <a:lnTo>
                    <a:pt x="1908" y="444"/>
                  </a:lnTo>
                  <a:lnTo>
                    <a:pt x="1908" y="450"/>
                  </a:lnTo>
                  <a:lnTo>
                    <a:pt x="1914" y="456"/>
                  </a:lnTo>
                  <a:lnTo>
                    <a:pt x="1914" y="462"/>
                  </a:lnTo>
                  <a:lnTo>
                    <a:pt x="1914" y="468"/>
                  </a:lnTo>
                  <a:lnTo>
                    <a:pt x="1914" y="474"/>
                  </a:lnTo>
                  <a:lnTo>
                    <a:pt x="1914" y="480"/>
                  </a:lnTo>
                  <a:lnTo>
                    <a:pt x="1914" y="486"/>
                  </a:lnTo>
                  <a:lnTo>
                    <a:pt x="1920" y="486"/>
                  </a:lnTo>
                  <a:lnTo>
                    <a:pt x="1920" y="492"/>
                  </a:lnTo>
                  <a:lnTo>
                    <a:pt x="1920" y="498"/>
                  </a:lnTo>
                  <a:lnTo>
                    <a:pt x="1920" y="504"/>
                  </a:lnTo>
                  <a:lnTo>
                    <a:pt x="1920" y="510"/>
                  </a:lnTo>
                  <a:lnTo>
                    <a:pt x="1920" y="516"/>
                  </a:lnTo>
                  <a:lnTo>
                    <a:pt x="1926" y="516"/>
                  </a:lnTo>
                  <a:lnTo>
                    <a:pt x="1926" y="522"/>
                  </a:lnTo>
                  <a:lnTo>
                    <a:pt x="1926" y="528"/>
                  </a:lnTo>
                  <a:lnTo>
                    <a:pt x="1926" y="534"/>
                  </a:lnTo>
                  <a:lnTo>
                    <a:pt x="1926" y="540"/>
                  </a:lnTo>
                  <a:lnTo>
                    <a:pt x="1926" y="546"/>
                  </a:lnTo>
                  <a:lnTo>
                    <a:pt x="1932" y="546"/>
                  </a:lnTo>
                  <a:lnTo>
                    <a:pt x="1932" y="552"/>
                  </a:lnTo>
                  <a:lnTo>
                    <a:pt x="1932" y="558"/>
                  </a:lnTo>
                  <a:lnTo>
                    <a:pt x="1932" y="564"/>
                  </a:lnTo>
                  <a:lnTo>
                    <a:pt x="1932" y="570"/>
                  </a:lnTo>
                  <a:lnTo>
                    <a:pt x="1938" y="570"/>
                  </a:lnTo>
                  <a:lnTo>
                    <a:pt x="1938" y="576"/>
                  </a:lnTo>
                  <a:lnTo>
                    <a:pt x="1938" y="582"/>
                  </a:lnTo>
                  <a:lnTo>
                    <a:pt x="1938" y="588"/>
                  </a:lnTo>
                  <a:lnTo>
                    <a:pt x="1938" y="594"/>
                  </a:lnTo>
                  <a:lnTo>
                    <a:pt x="1944" y="600"/>
                  </a:lnTo>
                  <a:lnTo>
                    <a:pt x="1944" y="606"/>
                  </a:lnTo>
                  <a:lnTo>
                    <a:pt x="1944" y="612"/>
                  </a:lnTo>
                  <a:lnTo>
                    <a:pt x="1944" y="618"/>
                  </a:lnTo>
                  <a:lnTo>
                    <a:pt x="1944" y="624"/>
                  </a:lnTo>
                  <a:lnTo>
                    <a:pt x="1950" y="624"/>
                  </a:lnTo>
                  <a:lnTo>
                    <a:pt x="1950" y="630"/>
                  </a:lnTo>
                  <a:lnTo>
                    <a:pt x="1950" y="636"/>
                  </a:lnTo>
                  <a:lnTo>
                    <a:pt x="1950" y="642"/>
                  </a:lnTo>
                  <a:lnTo>
                    <a:pt x="1956" y="648"/>
                  </a:lnTo>
                  <a:lnTo>
                    <a:pt x="1956" y="654"/>
                  </a:lnTo>
                  <a:lnTo>
                    <a:pt x="1956" y="660"/>
                  </a:lnTo>
                  <a:lnTo>
                    <a:pt x="1956" y="666"/>
                  </a:lnTo>
                  <a:lnTo>
                    <a:pt x="1956" y="672"/>
                  </a:lnTo>
                  <a:lnTo>
                    <a:pt x="1962" y="672"/>
                  </a:lnTo>
                  <a:lnTo>
                    <a:pt x="1962" y="678"/>
                  </a:lnTo>
                  <a:lnTo>
                    <a:pt x="1962" y="684"/>
                  </a:lnTo>
                  <a:lnTo>
                    <a:pt x="1962" y="690"/>
                  </a:lnTo>
                  <a:lnTo>
                    <a:pt x="1962" y="696"/>
                  </a:lnTo>
                  <a:lnTo>
                    <a:pt x="1968" y="696"/>
                  </a:lnTo>
                  <a:lnTo>
                    <a:pt x="1968" y="702"/>
                  </a:lnTo>
                  <a:lnTo>
                    <a:pt x="1968" y="708"/>
                  </a:lnTo>
                  <a:lnTo>
                    <a:pt x="1968" y="714"/>
                  </a:lnTo>
                  <a:lnTo>
                    <a:pt x="1968" y="720"/>
                  </a:lnTo>
                  <a:lnTo>
                    <a:pt x="1974" y="720"/>
                  </a:lnTo>
                  <a:lnTo>
                    <a:pt x="1974" y="726"/>
                  </a:lnTo>
                  <a:lnTo>
                    <a:pt x="1974" y="732"/>
                  </a:lnTo>
                  <a:lnTo>
                    <a:pt x="1974" y="738"/>
                  </a:lnTo>
                  <a:lnTo>
                    <a:pt x="1980" y="744"/>
                  </a:lnTo>
                  <a:lnTo>
                    <a:pt x="1980" y="750"/>
                  </a:lnTo>
                  <a:lnTo>
                    <a:pt x="1980" y="756"/>
                  </a:lnTo>
                  <a:lnTo>
                    <a:pt x="1980" y="762"/>
                  </a:lnTo>
                  <a:lnTo>
                    <a:pt x="1986" y="762"/>
                  </a:lnTo>
                  <a:lnTo>
                    <a:pt x="1986" y="768"/>
                  </a:lnTo>
                  <a:lnTo>
                    <a:pt x="1986" y="774"/>
                  </a:lnTo>
                  <a:lnTo>
                    <a:pt x="1986" y="780"/>
                  </a:lnTo>
                  <a:lnTo>
                    <a:pt x="1992" y="786"/>
                  </a:lnTo>
                  <a:lnTo>
                    <a:pt x="1992" y="792"/>
                  </a:lnTo>
                  <a:lnTo>
                    <a:pt x="1992" y="798"/>
                  </a:lnTo>
                  <a:lnTo>
                    <a:pt x="1998" y="804"/>
                  </a:lnTo>
                  <a:lnTo>
                    <a:pt x="1998" y="810"/>
                  </a:lnTo>
                  <a:lnTo>
                    <a:pt x="1998" y="816"/>
                  </a:lnTo>
                  <a:lnTo>
                    <a:pt x="2004" y="816"/>
                  </a:lnTo>
                  <a:lnTo>
                    <a:pt x="2004" y="822"/>
                  </a:lnTo>
                  <a:lnTo>
                    <a:pt x="2004" y="828"/>
                  </a:lnTo>
                  <a:lnTo>
                    <a:pt x="2010" y="834"/>
                  </a:lnTo>
                  <a:lnTo>
                    <a:pt x="2010" y="840"/>
                  </a:lnTo>
                  <a:lnTo>
                    <a:pt x="2016" y="846"/>
                  </a:lnTo>
                  <a:lnTo>
                    <a:pt x="2016" y="852"/>
                  </a:lnTo>
                  <a:lnTo>
                    <a:pt x="2022" y="852"/>
                  </a:lnTo>
                  <a:lnTo>
                    <a:pt x="2022" y="858"/>
                  </a:lnTo>
                  <a:lnTo>
                    <a:pt x="2028" y="858"/>
                  </a:lnTo>
                  <a:lnTo>
                    <a:pt x="2034" y="858"/>
                  </a:lnTo>
                  <a:lnTo>
                    <a:pt x="2034" y="864"/>
                  </a:lnTo>
                  <a:lnTo>
                    <a:pt x="2040" y="864"/>
                  </a:lnTo>
                  <a:lnTo>
                    <a:pt x="2046" y="864"/>
                  </a:lnTo>
                  <a:lnTo>
                    <a:pt x="2052" y="864"/>
                  </a:lnTo>
                  <a:lnTo>
                    <a:pt x="2058" y="864"/>
                  </a:lnTo>
                  <a:lnTo>
                    <a:pt x="2064" y="864"/>
                  </a:lnTo>
                  <a:lnTo>
                    <a:pt x="2070" y="864"/>
                  </a:lnTo>
                  <a:lnTo>
                    <a:pt x="2076" y="864"/>
                  </a:lnTo>
                  <a:lnTo>
                    <a:pt x="2082" y="864"/>
                  </a:lnTo>
                  <a:lnTo>
                    <a:pt x="2088" y="864"/>
                  </a:lnTo>
                  <a:lnTo>
                    <a:pt x="2094" y="864"/>
                  </a:lnTo>
                  <a:lnTo>
                    <a:pt x="2100" y="864"/>
                  </a:lnTo>
                  <a:lnTo>
                    <a:pt x="2106" y="864"/>
                  </a:lnTo>
                  <a:lnTo>
                    <a:pt x="2112" y="870"/>
                  </a:lnTo>
                  <a:lnTo>
                    <a:pt x="2118" y="870"/>
                  </a:lnTo>
                  <a:lnTo>
                    <a:pt x="2124" y="870"/>
                  </a:lnTo>
                  <a:lnTo>
                    <a:pt x="2130" y="870"/>
                  </a:lnTo>
                  <a:lnTo>
                    <a:pt x="2136" y="870"/>
                  </a:lnTo>
                  <a:lnTo>
                    <a:pt x="2142" y="870"/>
                  </a:lnTo>
                  <a:lnTo>
                    <a:pt x="2148" y="870"/>
                  </a:lnTo>
                  <a:lnTo>
                    <a:pt x="2148" y="876"/>
                  </a:lnTo>
                  <a:lnTo>
                    <a:pt x="2154" y="876"/>
                  </a:lnTo>
                  <a:lnTo>
                    <a:pt x="2154" y="882"/>
                  </a:lnTo>
                  <a:lnTo>
                    <a:pt x="2160" y="882"/>
                  </a:lnTo>
                  <a:lnTo>
                    <a:pt x="2160" y="888"/>
                  </a:lnTo>
                  <a:lnTo>
                    <a:pt x="2166" y="888"/>
                  </a:lnTo>
                  <a:lnTo>
                    <a:pt x="2166" y="894"/>
                  </a:lnTo>
                  <a:lnTo>
                    <a:pt x="2172" y="894"/>
                  </a:lnTo>
                  <a:lnTo>
                    <a:pt x="2178" y="894"/>
                  </a:lnTo>
                  <a:lnTo>
                    <a:pt x="2178" y="900"/>
                  </a:lnTo>
                  <a:lnTo>
                    <a:pt x="2184" y="900"/>
                  </a:lnTo>
                  <a:lnTo>
                    <a:pt x="2184" y="906"/>
                  </a:lnTo>
                  <a:lnTo>
                    <a:pt x="2190" y="906"/>
                  </a:lnTo>
                  <a:lnTo>
                    <a:pt x="2190" y="912"/>
                  </a:lnTo>
                  <a:lnTo>
                    <a:pt x="2196" y="912"/>
                  </a:lnTo>
                  <a:lnTo>
                    <a:pt x="2196" y="918"/>
                  </a:lnTo>
                  <a:lnTo>
                    <a:pt x="2202" y="918"/>
                  </a:lnTo>
                  <a:lnTo>
                    <a:pt x="2208" y="924"/>
                  </a:lnTo>
                  <a:lnTo>
                    <a:pt x="2214" y="924"/>
                  </a:lnTo>
                  <a:lnTo>
                    <a:pt x="2214" y="930"/>
                  </a:lnTo>
                  <a:lnTo>
                    <a:pt x="2220" y="930"/>
                  </a:lnTo>
                  <a:lnTo>
                    <a:pt x="2220" y="936"/>
                  </a:lnTo>
                  <a:lnTo>
                    <a:pt x="2226" y="936"/>
                  </a:lnTo>
                  <a:lnTo>
                    <a:pt x="2232" y="936"/>
                  </a:lnTo>
                  <a:lnTo>
                    <a:pt x="2232" y="942"/>
                  </a:lnTo>
                  <a:lnTo>
                    <a:pt x="2238" y="942"/>
                  </a:lnTo>
                  <a:lnTo>
                    <a:pt x="2238" y="948"/>
                  </a:lnTo>
                  <a:lnTo>
                    <a:pt x="2244" y="948"/>
                  </a:lnTo>
                  <a:lnTo>
                    <a:pt x="2250" y="948"/>
                  </a:lnTo>
                  <a:lnTo>
                    <a:pt x="2250" y="954"/>
                  </a:lnTo>
                  <a:lnTo>
                    <a:pt x="2256" y="954"/>
                  </a:lnTo>
                  <a:lnTo>
                    <a:pt x="2256" y="960"/>
                  </a:lnTo>
                  <a:lnTo>
                    <a:pt x="2262" y="960"/>
                  </a:lnTo>
                  <a:lnTo>
                    <a:pt x="2268" y="960"/>
                  </a:lnTo>
                  <a:lnTo>
                    <a:pt x="2268" y="966"/>
                  </a:lnTo>
                  <a:lnTo>
                    <a:pt x="2274" y="966"/>
                  </a:lnTo>
                  <a:lnTo>
                    <a:pt x="2280" y="966"/>
                  </a:lnTo>
                  <a:lnTo>
                    <a:pt x="2280" y="972"/>
                  </a:lnTo>
                  <a:lnTo>
                    <a:pt x="2286" y="972"/>
                  </a:lnTo>
                  <a:lnTo>
                    <a:pt x="2292" y="972"/>
                  </a:lnTo>
                  <a:lnTo>
                    <a:pt x="2292" y="978"/>
                  </a:lnTo>
                  <a:lnTo>
                    <a:pt x="2298" y="978"/>
                  </a:lnTo>
                  <a:lnTo>
                    <a:pt x="2304" y="978"/>
                  </a:lnTo>
                  <a:lnTo>
                    <a:pt x="2310" y="978"/>
                  </a:lnTo>
                  <a:lnTo>
                    <a:pt x="2310" y="984"/>
                  </a:lnTo>
                  <a:lnTo>
                    <a:pt x="2316" y="984"/>
                  </a:lnTo>
                  <a:lnTo>
                    <a:pt x="2322" y="984"/>
                  </a:lnTo>
                  <a:lnTo>
                    <a:pt x="2328" y="984"/>
                  </a:lnTo>
                  <a:lnTo>
                    <a:pt x="2328" y="990"/>
                  </a:lnTo>
                  <a:lnTo>
                    <a:pt x="2334" y="990"/>
                  </a:lnTo>
                  <a:lnTo>
                    <a:pt x="2340" y="990"/>
                  </a:lnTo>
                  <a:lnTo>
                    <a:pt x="2346" y="990"/>
                  </a:lnTo>
                  <a:lnTo>
                    <a:pt x="2346" y="996"/>
                  </a:lnTo>
                  <a:lnTo>
                    <a:pt x="2352" y="996"/>
                  </a:lnTo>
                  <a:lnTo>
                    <a:pt x="2358" y="996"/>
                  </a:lnTo>
                  <a:lnTo>
                    <a:pt x="2364" y="996"/>
                  </a:lnTo>
                  <a:lnTo>
                    <a:pt x="2370" y="996"/>
                  </a:lnTo>
                  <a:lnTo>
                    <a:pt x="2376" y="996"/>
                  </a:lnTo>
                  <a:lnTo>
                    <a:pt x="2376" y="1002"/>
                  </a:lnTo>
                  <a:lnTo>
                    <a:pt x="2382" y="1002"/>
                  </a:lnTo>
                  <a:lnTo>
                    <a:pt x="2388" y="1002"/>
                  </a:lnTo>
                  <a:lnTo>
                    <a:pt x="2394" y="1002"/>
                  </a:lnTo>
                  <a:lnTo>
                    <a:pt x="2400" y="1002"/>
                  </a:lnTo>
                  <a:lnTo>
                    <a:pt x="2406" y="1002"/>
                  </a:lnTo>
                  <a:lnTo>
                    <a:pt x="2412" y="1002"/>
                  </a:lnTo>
                  <a:lnTo>
                    <a:pt x="2418" y="1002"/>
                  </a:lnTo>
                  <a:lnTo>
                    <a:pt x="2424" y="1002"/>
                  </a:lnTo>
                  <a:lnTo>
                    <a:pt x="2430" y="1002"/>
                  </a:lnTo>
                  <a:lnTo>
                    <a:pt x="2436" y="1002"/>
                  </a:lnTo>
                  <a:lnTo>
                    <a:pt x="2442" y="1002"/>
                  </a:lnTo>
                  <a:lnTo>
                    <a:pt x="2448" y="1002"/>
                  </a:lnTo>
                  <a:lnTo>
                    <a:pt x="2454" y="996"/>
                  </a:lnTo>
                  <a:lnTo>
                    <a:pt x="2460" y="996"/>
                  </a:lnTo>
                  <a:lnTo>
                    <a:pt x="2466" y="996"/>
                  </a:lnTo>
                  <a:lnTo>
                    <a:pt x="2472" y="996"/>
                  </a:lnTo>
                  <a:lnTo>
                    <a:pt x="2478" y="996"/>
                  </a:lnTo>
                  <a:lnTo>
                    <a:pt x="2484" y="996"/>
                  </a:lnTo>
                  <a:lnTo>
                    <a:pt x="2484" y="990"/>
                  </a:lnTo>
                  <a:lnTo>
                    <a:pt x="2490" y="990"/>
                  </a:lnTo>
                  <a:lnTo>
                    <a:pt x="2496" y="990"/>
                  </a:lnTo>
                  <a:lnTo>
                    <a:pt x="2502" y="990"/>
                  </a:lnTo>
                  <a:lnTo>
                    <a:pt x="2502" y="984"/>
                  </a:lnTo>
                  <a:lnTo>
                    <a:pt x="2508" y="984"/>
                  </a:lnTo>
                  <a:lnTo>
                    <a:pt x="2514" y="984"/>
                  </a:lnTo>
                  <a:lnTo>
                    <a:pt x="2520" y="984"/>
                  </a:lnTo>
                  <a:lnTo>
                    <a:pt x="2520" y="978"/>
                  </a:lnTo>
                  <a:lnTo>
                    <a:pt x="2526" y="978"/>
                  </a:lnTo>
                  <a:lnTo>
                    <a:pt x="2532" y="978"/>
                  </a:lnTo>
                  <a:lnTo>
                    <a:pt x="2538" y="972"/>
                  </a:lnTo>
                  <a:lnTo>
                    <a:pt x="2544" y="972"/>
                  </a:lnTo>
                  <a:lnTo>
                    <a:pt x="2550" y="972"/>
                  </a:lnTo>
                  <a:lnTo>
                    <a:pt x="2550" y="966"/>
                  </a:lnTo>
                  <a:lnTo>
                    <a:pt x="2556" y="966"/>
                  </a:lnTo>
                  <a:lnTo>
                    <a:pt x="2562" y="960"/>
                  </a:lnTo>
                  <a:lnTo>
                    <a:pt x="2568" y="960"/>
                  </a:lnTo>
                  <a:lnTo>
                    <a:pt x="2574" y="954"/>
                  </a:lnTo>
                  <a:lnTo>
                    <a:pt x="2580" y="954"/>
                  </a:lnTo>
                  <a:lnTo>
                    <a:pt x="2580" y="948"/>
                  </a:lnTo>
                  <a:lnTo>
                    <a:pt x="2586" y="948"/>
                  </a:lnTo>
                  <a:lnTo>
                    <a:pt x="2592" y="948"/>
                  </a:lnTo>
                  <a:lnTo>
                    <a:pt x="2592" y="942"/>
                  </a:lnTo>
                  <a:lnTo>
                    <a:pt x="2598" y="942"/>
                  </a:lnTo>
                  <a:lnTo>
                    <a:pt x="2598" y="936"/>
                  </a:lnTo>
                  <a:lnTo>
                    <a:pt x="2604" y="936"/>
                  </a:lnTo>
                  <a:lnTo>
                    <a:pt x="2610" y="936"/>
                  </a:lnTo>
                  <a:lnTo>
                    <a:pt x="2610" y="930"/>
                  </a:lnTo>
                  <a:lnTo>
                    <a:pt x="2616" y="930"/>
                  </a:lnTo>
                  <a:lnTo>
                    <a:pt x="2616" y="924"/>
                  </a:lnTo>
                  <a:lnTo>
                    <a:pt x="2622" y="924"/>
                  </a:lnTo>
                  <a:lnTo>
                    <a:pt x="2628" y="924"/>
                  </a:lnTo>
                  <a:lnTo>
                    <a:pt x="2634" y="924"/>
                  </a:lnTo>
                  <a:lnTo>
                    <a:pt x="2640" y="924"/>
                  </a:lnTo>
                  <a:lnTo>
                    <a:pt x="2646" y="924"/>
                  </a:lnTo>
                  <a:lnTo>
                    <a:pt x="2646" y="930"/>
                  </a:lnTo>
                  <a:lnTo>
                    <a:pt x="2652" y="930"/>
                  </a:lnTo>
                  <a:lnTo>
                    <a:pt x="2652" y="936"/>
                  </a:lnTo>
                  <a:lnTo>
                    <a:pt x="2658" y="936"/>
                  </a:lnTo>
                  <a:lnTo>
                    <a:pt x="2664" y="936"/>
                  </a:lnTo>
                  <a:lnTo>
                    <a:pt x="2664" y="942"/>
                  </a:lnTo>
                  <a:lnTo>
                    <a:pt x="2670" y="942"/>
                  </a:lnTo>
                  <a:lnTo>
                    <a:pt x="2670" y="948"/>
                  </a:lnTo>
                  <a:lnTo>
                    <a:pt x="2676" y="948"/>
                  </a:lnTo>
                  <a:lnTo>
                    <a:pt x="2682" y="948"/>
                  </a:lnTo>
                  <a:lnTo>
                    <a:pt x="2682" y="954"/>
                  </a:lnTo>
                  <a:lnTo>
                    <a:pt x="2688" y="954"/>
                  </a:lnTo>
                  <a:lnTo>
                    <a:pt x="2694" y="960"/>
                  </a:lnTo>
                  <a:lnTo>
                    <a:pt x="2700" y="960"/>
                  </a:lnTo>
                  <a:lnTo>
                    <a:pt x="2706" y="966"/>
                  </a:lnTo>
                  <a:lnTo>
                    <a:pt x="2712" y="966"/>
                  </a:lnTo>
                  <a:lnTo>
                    <a:pt x="2712" y="972"/>
                  </a:lnTo>
                  <a:lnTo>
                    <a:pt x="2718" y="972"/>
                  </a:lnTo>
                  <a:lnTo>
                    <a:pt x="2724" y="972"/>
                  </a:lnTo>
                  <a:lnTo>
                    <a:pt x="2730" y="978"/>
                  </a:lnTo>
                  <a:lnTo>
                    <a:pt x="2736" y="978"/>
                  </a:lnTo>
                  <a:lnTo>
                    <a:pt x="2742" y="978"/>
                  </a:lnTo>
                  <a:lnTo>
                    <a:pt x="2742" y="984"/>
                  </a:lnTo>
                  <a:lnTo>
                    <a:pt x="2748" y="984"/>
                  </a:lnTo>
                  <a:lnTo>
                    <a:pt x="2754" y="984"/>
                  </a:lnTo>
                  <a:lnTo>
                    <a:pt x="2760" y="984"/>
                  </a:lnTo>
                  <a:lnTo>
                    <a:pt x="2760" y="990"/>
                  </a:lnTo>
                  <a:lnTo>
                    <a:pt x="2766" y="990"/>
                  </a:lnTo>
                  <a:lnTo>
                    <a:pt x="2772" y="990"/>
                  </a:lnTo>
                  <a:lnTo>
                    <a:pt x="2778" y="990"/>
                  </a:lnTo>
                  <a:lnTo>
                    <a:pt x="2778" y="996"/>
                  </a:lnTo>
                  <a:lnTo>
                    <a:pt x="2784" y="996"/>
                  </a:lnTo>
                  <a:lnTo>
                    <a:pt x="2790" y="996"/>
                  </a:lnTo>
                  <a:lnTo>
                    <a:pt x="2796" y="996"/>
                  </a:lnTo>
                  <a:lnTo>
                    <a:pt x="2802" y="996"/>
                  </a:lnTo>
                  <a:lnTo>
                    <a:pt x="2808" y="996"/>
                  </a:lnTo>
                  <a:lnTo>
                    <a:pt x="2814" y="1002"/>
                  </a:lnTo>
                  <a:lnTo>
                    <a:pt x="2820" y="1002"/>
                  </a:lnTo>
                  <a:lnTo>
                    <a:pt x="2826" y="1002"/>
                  </a:lnTo>
                  <a:lnTo>
                    <a:pt x="2832" y="1002"/>
                  </a:lnTo>
                  <a:lnTo>
                    <a:pt x="2838" y="1002"/>
                  </a:lnTo>
                  <a:lnTo>
                    <a:pt x="2844" y="1002"/>
                  </a:lnTo>
                  <a:lnTo>
                    <a:pt x="2850" y="1002"/>
                  </a:lnTo>
                  <a:lnTo>
                    <a:pt x="2856" y="1002"/>
                  </a:lnTo>
                  <a:lnTo>
                    <a:pt x="2862" y="1002"/>
                  </a:lnTo>
                  <a:lnTo>
                    <a:pt x="2868" y="1002"/>
                  </a:lnTo>
                  <a:lnTo>
                    <a:pt x="2874" y="1002"/>
                  </a:lnTo>
                  <a:lnTo>
                    <a:pt x="2880" y="1002"/>
                  </a:lnTo>
                  <a:lnTo>
                    <a:pt x="2886" y="1002"/>
                  </a:lnTo>
                  <a:lnTo>
                    <a:pt x="2886" y="996"/>
                  </a:lnTo>
                  <a:lnTo>
                    <a:pt x="2892" y="996"/>
                  </a:lnTo>
                  <a:lnTo>
                    <a:pt x="2898" y="996"/>
                  </a:lnTo>
                  <a:lnTo>
                    <a:pt x="2904" y="996"/>
                  </a:lnTo>
                  <a:lnTo>
                    <a:pt x="2910" y="996"/>
                  </a:lnTo>
                  <a:lnTo>
                    <a:pt x="2916" y="996"/>
                  </a:lnTo>
                  <a:lnTo>
                    <a:pt x="2916" y="990"/>
                  </a:lnTo>
                  <a:lnTo>
                    <a:pt x="2922" y="990"/>
                  </a:lnTo>
                  <a:lnTo>
                    <a:pt x="2928" y="990"/>
                  </a:lnTo>
                  <a:lnTo>
                    <a:pt x="2934" y="990"/>
                  </a:lnTo>
                  <a:lnTo>
                    <a:pt x="2934" y="984"/>
                  </a:lnTo>
                  <a:lnTo>
                    <a:pt x="2940" y="984"/>
                  </a:lnTo>
                  <a:lnTo>
                    <a:pt x="2946" y="984"/>
                  </a:lnTo>
                  <a:lnTo>
                    <a:pt x="2952" y="984"/>
                  </a:lnTo>
                  <a:lnTo>
                    <a:pt x="2952" y="978"/>
                  </a:lnTo>
                  <a:lnTo>
                    <a:pt x="2958" y="978"/>
                  </a:lnTo>
                  <a:lnTo>
                    <a:pt x="2964" y="978"/>
                  </a:lnTo>
                  <a:lnTo>
                    <a:pt x="2970" y="978"/>
                  </a:lnTo>
                  <a:lnTo>
                    <a:pt x="2970" y="972"/>
                  </a:lnTo>
                  <a:lnTo>
                    <a:pt x="2976" y="972"/>
                  </a:lnTo>
                  <a:lnTo>
                    <a:pt x="2982" y="972"/>
                  </a:lnTo>
                  <a:lnTo>
                    <a:pt x="2982" y="966"/>
                  </a:lnTo>
                  <a:lnTo>
                    <a:pt x="2988" y="966"/>
                  </a:lnTo>
                  <a:lnTo>
                    <a:pt x="2994" y="966"/>
                  </a:lnTo>
                  <a:lnTo>
                    <a:pt x="2994" y="960"/>
                  </a:lnTo>
                  <a:lnTo>
                    <a:pt x="3000" y="960"/>
                  </a:lnTo>
                  <a:lnTo>
                    <a:pt x="3006" y="960"/>
                  </a:lnTo>
                  <a:lnTo>
                    <a:pt x="3006" y="954"/>
                  </a:lnTo>
                  <a:lnTo>
                    <a:pt x="3012" y="954"/>
                  </a:lnTo>
                  <a:lnTo>
                    <a:pt x="3012" y="948"/>
                  </a:lnTo>
                  <a:lnTo>
                    <a:pt x="3018" y="948"/>
                  </a:lnTo>
                  <a:lnTo>
                    <a:pt x="3024" y="948"/>
                  </a:lnTo>
                  <a:lnTo>
                    <a:pt x="3024" y="942"/>
                  </a:lnTo>
                  <a:lnTo>
                    <a:pt x="3030" y="942"/>
                  </a:lnTo>
                  <a:lnTo>
                    <a:pt x="3030" y="936"/>
                  </a:lnTo>
                  <a:lnTo>
                    <a:pt x="3036" y="936"/>
                  </a:lnTo>
                  <a:lnTo>
                    <a:pt x="3042" y="936"/>
                  </a:lnTo>
                  <a:lnTo>
                    <a:pt x="3042" y="930"/>
                  </a:lnTo>
                  <a:lnTo>
                    <a:pt x="3048" y="930"/>
                  </a:lnTo>
                  <a:lnTo>
                    <a:pt x="3048" y="924"/>
                  </a:lnTo>
                  <a:lnTo>
                    <a:pt x="3054" y="924"/>
                  </a:lnTo>
                  <a:lnTo>
                    <a:pt x="3060" y="918"/>
                  </a:lnTo>
                  <a:lnTo>
                    <a:pt x="3066" y="918"/>
                  </a:lnTo>
                  <a:lnTo>
                    <a:pt x="3066" y="912"/>
                  </a:lnTo>
                  <a:lnTo>
                    <a:pt x="3072" y="912"/>
                  </a:lnTo>
                  <a:lnTo>
                    <a:pt x="3072" y="906"/>
                  </a:lnTo>
                  <a:lnTo>
                    <a:pt x="3078" y="906"/>
                  </a:lnTo>
                  <a:lnTo>
                    <a:pt x="3078" y="900"/>
                  </a:lnTo>
                  <a:lnTo>
                    <a:pt x="3084" y="900"/>
                  </a:lnTo>
                  <a:lnTo>
                    <a:pt x="3084" y="894"/>
                  </a:lnTo>
                  <a:lnTo>
                    <a:pt x="3090" y="894"/>
                  </a:lnTo>
                  <a:lnTo>
                    <a:pt x="3096" y="894"/>
                  </a:lnTo>
                  <a:lnTo>
                    <a:pt x="3096" y="888"/>
                  </a:lnTo>
                  <a:lnTo>
                    <a:pt x="3102" y="888"/>
                  </a:lnTo>
                  <a:lnTo>
                    <a:pt x="3102" y="882"/>
                  </a:lnTo>
                  <a:lnTo>
                    <a:pt x="3108" y="882"/>
                  </a:lnTo>
                  <a:lnTo>
                    <a:pt x="3108" y="876"/>
                  </a:lnTo>
                  <a:lnTo>
                    <a:pt x="3114" y="876"/>
                  </a:lnTo>
                  <a:lnTo>
                    <a:pt x="3114" y="870"/>
                  </a:lnTo>
                  <a:lnTo>
                    <a:pt x="3120" y="870"/>
                  </a:lnTo>
                  <a:lnTo>
                    <a:pt x="3126" y="870"/>
                  </a:lnTo>
                  <a:lnTo>
                    <a:pt x="3132" y="870"/>
                  </a:lnTo>
                  <a:lnTo>
                    <a:pt x="3138" y="870"/>
                  </a:lnTo>
                  <a:lnTo>
                    <a:pt x="3144" y="870"/>
                  </a:lnTo>
                  <a:lnTo>
                    <a:pt x="3150" y="870"/>
                  </a:lnTo>
                  <a:lnTo>
                    <a:pt x="3156" y="864"/>
                  </a:lnTo>
                  <a:lnTo>
                    <a:pt x="3162" y="864"/>
                  </a:lnTo>
                  <a:lnTo>
                    <a:pt x="3168" y="864"/>
                  </a:lnTo>
                  <a:lnTo>
                    <a:pt x="3174" y="864"/>
                  </a:lnTo>
                  <a:lnTo>
                    <a:pt x="3180" y="864"/>
                  </a:lnTo>
                  <a:lnTo>
                    <a:pt x="3186" y="864"/>
                  </a:lnTo>
                  <a:lnTo>
                    <a:pt x="3192" y="864"/>
                  </a:lnTo>
                  <a:lnTo>
                    <a:pt x="3198" y="864"/>
                  </a:lnTo>
                  <a:lnTo>
                    <a:pt x="3204" y="864"/>
                  </a:lnTo>
                  <a:lnTo>
                    <a:pt x="3210" y="864"/>
                  </a:lnTo>
                  <a:lnTo>
                    <a:pt x="3216" y="864"/>
                  </a:lnTo>
                  <a:lnTo>
                    <a:pt x="3222" y="864"/>
                  </a:lnTo>
                  <a:lnTo>
                    <a:pt x="3228" y="864"/>
                  </a:lnTo>
                  <a:lnTo>
                    <a:pt x="3228" y="858"/>
                  </a:lnTo>
                  <a:lnTo>
                    <a:pt x="3234" y="858"/>
                  </a:lnTo>
                  <a:lnTo>
                    <a:pt x="3240" y="858"/>
                  </a:lnTo>
                  <a:lnTo>
                    <a:pt x="3240" y="852"/>
                  </a:lnTo>
                  <a:lnTo>
                    <a:pt x="3246" y="852"/>
                  </a:lnTo>
                  <a:lnTo>
                    <a:pt x="3246" y="846"/>
                  </a:lnTo>
                  <a:lnTo>
                    <a:pt x="3252" y="840"/>
                  </a:lnTo>
                  <a:lnTo>
                    <a:pt x="3252" y="834"/>
                  </a:lnTo>
                  <a:lnTo>
                    <a:pt x="3258" y="828"/>
                  </a:lnTo>
                  <a:lnTo>
                    <a:pt x="3258" y="822"/>
                  </a:lnTo>
                  <a:lnTo>
                    <a:pt x="3258" y="816"/>
                  </a:lnTo>
                  <a:lnTo>
                    <a:pt x="3264" y="816"/>
                  </a:lnTo>
                  <a:lnTo>
                    <a:pt x="3264" y="810"/>
                  </a:lnTo>
                  <a:lnTo>
                    <a:pt x="3264" y="804"/>
                  </a:lnTo>
                  <a:lnTo>
                    <a:pt x="3270" y="798"/>
                  </a:lnTo>
                  <a:lnTo>
                    <a:pt x="3270" y="792"/>
                  </a:lnTo>
                  <a:lnTo>
                    <a:pt x="3270" y="786"/>
                  </a:lnTo>
                  <a:lnTo>
                    <a:pt x="3276" y="780"/>
                  </a:lnTo>
                  <a:lnTo>
                    <a:pt x="3276" y="774"/>
                  </a:lnTo>
                  <a:lnTo>
                    <a:pt x="3276" y="768"/>
                  </a:lnTo>
                  <a:lnTo>
                    <a:pt x="3276" y="762"/>
                  </a:lnTo>
                  <a:lnTo>
                    <a:pt x="3282" y="762"/>
                  </a:lnTo>
                  <a:lnTo>
                    <a:pt x="3282" y="756"/>
                  </a:lnTo>
                  <a:lnTo>
                    <a:pt x="3282" y="750"/>
                  </a:lnTo>
                  <a:lnTo>
                    <a:pt x="3282" y="744"/>
                  </a:lnTo>
                  <a:lnTo>
                    <a:pt x="3288" y="738"/>
                  </a:lnTo>
                  <a:lnTo>
                    <a:pt x="3288" y="732"/>
                  </a:lnTo>
                  <a:lnTo>
                    <a:pt x="3288" y="726"/>
                  </a:lnTo>
                  <a:lnTo>
                    <a:pt x="3288" y="720"/>
                  </a:lnTo>
                  <a:lnTo>
                    <a:pt x="3294" y="720"/>
                  </a:lnTo>
                  <a:lnTo>
                    <a:pt x="3294" y="714"/>
                  </a:lnTo>
                  <a:lnTo>
                    <a:pt x="3294" y="708"/>
                  </a:lnTo>
                  <a:lnTo>
                    <a:pt x="3294" y="702"/>
                  </a:lnTo>
                  <a:lnTo>
                    <a:pt x="3294" y="696"/>
                  </a:lnTo>
                  <a:lnTo>
                    <a:pt x="3300" y="696"/>
                  </a:lnTo>
                  <a:lnTo>
                    <a:pt x="3300" y="690"/>
                  </a:lnTo>
                  <a:lnTo>
                    <a:pt x="3300" y="684"/>
                  </a:lnTo>
                  <a:lnTo>
                    <a:pt x="3300" y="678"/>
                  </a:lnTo>
                  <a:lnTo>
                    <a:pt x="3300" y="672"/>
                  </a:lnTo>
                  <a:lnTo>
                    <a:pt x="3306" y="672"/>
                  </a:lnTo>
                  <a:lnTo>
                    <a:pt x="3306" y="666"/>
                  </a:lnTo>
                  <a:lnTo>
                    <a:pt x="3306" y="660"/>
                  </a:lnTo>
                  <a:lnTo>
                    <a:pt x="3306" y="654"/>
                  </a:lnTo>
                  <a:lnTo>
                    <a:pt x="3306" y="648"/>
                  </a:lnTo>
                  <a:lnTo>
                    <a:pt x="3312" y="642"/>
                  </a:lnTo>
                  <a:lnTo>
                    <a:pt x="3312" y="636"/>
                  </a:lnTo>
                  <a:lnTo>
                    <a:pt x="3312" y="630"/>
                  </a:lnTo>
                  <a:lnTo>
                    <a:pt x="3312" y="624"/>
                  </a:lnTo>
                  <a:lnTo>
                    <a:pt x="3318" y="624"/>
                  </a:lnTo>
                  <a:lnTo>
                    <a:pt x="3318" y="618"/>
                  </a:lnTo>
                  <a:lnTo>
                    <a:pt x="3318" y="612"/>
                  </a:lnTo>
                  <a:lnTo>
                    <a:pt x="3318" y="606"/>
                  </a:lnTo>
                  <a:lnTo>
                    <a:pt x="3318" y="600"/>
                  </a:lnTo>
                  <a:lnTo>
                    <a:pt x="3324" y="594"/>
                  </a:lnTo>
                  <a:lnTo>
                    <a:pt x="3324" y="588"/>
                  </a:lnTo>
                  <a:lnTo>
                    <a:pt x="3324" y="582"/>
                  </a:lnTo>
                  <a:lnTo>
                    <a:pt x="3324" y="576"/>
                  </a:lnTo>
                  <a:lnTo>
                    <a:pt x="3324" y="570"/>
                  </a:lnTo>
                  <a:lnTo>
                    <a:pt x="3330" y="570"/>
                  </a:lnTo>
                  <a:lnTo>
                    <a:pt x="3330" y="564"/>
                  </a:lnTo>
                  <a:lnTo>
                    <a:pt x="3330" y="558"/>
                  </a:lnTo>
                  <a:lnTo>
                    <a:pt x="3330" y="552"/>
                  </a:lnTo>
                  <a:lnTo>
                    <a:pt x="3330" y="546"/>
                  </a:lnTo>
                  <a:lnTo>
                    <a:pt x="3336" y="546"/>
                  </a:lnTo>
                  <a:lnTo>
                    <a:pt x="3336" y="540"/>
                  </a:lnTo>
                  <a:lnTo>
                    <a:pt x="3336" y="534"/>
                  </a:lnTo>
                  <a:lnTo>
                    <a:pt x="3336" y="528"/>
                  </a:lnTo>
                  <a:lnTo>
                    <a:pt x="3336" y="522"/>
                  </a:lnTo>
                  <a:lnTo>
                    <a:pt x="3336" y="516"/>
                  </a:lnTo>
                  <a:lnTo>
                    <a:pt x="3342" y="516"/>
                  </a:lnTo>
                  <a:lnTo>
                    <a:pt x="3342" y="510"/>
                  </a:lnTo>
                  <a:lnTo>
                    <a:pt x="3342" y="504"/>
                  </a:lnTo>
                  <a:lnTo>
                    <a:pt x="3342" y="498"/>
                  </a:lnTo>
                  <a:lnTo>
                    <a:pt x="3342" y="492"/>
                  </a:lnTo>
                  <a:lnTo>
                    <a:pt x="3342" y="486"/>
                  </a:lnTo>
                  <a:lnTo>
                    <a:pt x="3348" y="486"/>
                  </a:lnTo>
                  <a:lnTo>
                    <a:pt x="3348" y="480"/>
                  </a:lnTo>
                  <a:lnTo>
                    <a:pt x="3348" y="474"/>
                  </a:lnTo>
                  <a:lnTo>
                    <a:pt x="3348" y="468"/>
                  </a:lnTo>
                  <a:lnTo>
                    <a:pt x="3348" y="462"/>
                  </a:lnTo>
                  <a:lnTo>
                    <a:pt x="3348" y="456"/>
                  </a:lnTo>
                  <a:lnTo>
                    <a:pt x="3354" y="450"/>
                  </a:lnTo>
                  <a:lnTo>
                    <a:pt x="3354" y="444"/>
                  </a:lnTo>
                  <a:lnTo>
                    <a:pt x="3354" y="438"/>
                  </a:lnTo>
                  <a:lnTo>
                    <a:pt x="3354" y="432"/>
                  </a:lnTo>
                  <a:lnTo>
                    <a:pt x="3360" y="426"/>
                  </a:lnTo>
                  <a:lnTo>
                    <a:pt x="3360" y="420"/>
                  </a:lnTo>
                  <a:lnTo>
                    <a:pt x="3360" y="414"/>
                  </a:lnTo>
                  <a:lnTo>
                    <a:pt x="3360" y="408"/>
                  </a:lnTo>
                  <a:lnTo>
                    <a:pt x="3360" y="402"/>
                  </a:lnTo>
                  <a:lnTo>
                    <a:pt x="3360" y="396"/>
                  </a:lnTo>
                  <a:lnTo>
                    <a:pt x="3366" y="390"/>
                  </a:lnTo>
                  <a:lnTo>
                    <a:pt x="3366" y="384"/>
                  </a:lnTo>
                  <a:lnTo>
                    <a:pt x="3366" y="378"/>
                  </a:lnTo>
                  <a:lnTo>
                    <a:pt x="3366" y="372"/>
                  </a:lnTo>
                  <a:lnTo>
                    <a:pt x="3366" y="366"/>
                  </a:lnTo>
                  <a:lnTo>
                    <a:pt x="3372" y="366"/>
                  </a:lnTo>
                  <a:lnTo>
                    <a:pt x="3372" y="360"/>
                  </a:lnTo>
                  <a:lnTo>
                    <a:pt x="3372" y="354"/>
                  </a:lnTo>
                  <a:lnTo>
                    <a:pt x="3372" y="348"/>
                  </a:lnTo>
                  <a:lnTo>
                    <a:pt x="3378" y="342"/>
                  </a:lnTo>
                  <a:lnTo>
                    <a:pt x="3378" y="336"/>
                  </a:lnTo>
                  <a:lnTo>
                    <a:pt x="3378" y="330"/>
                  </a:lnTo>
                  <a:lnTo>
                    <a:pt x="3384" y="330"/>
                  </a:lnTo>
                  <a:lnTo>
                    <a:pt x="3384" y="324"/>
                  </a:lnTo>
                  <a:lnTo>
                    <a:pt x="3390" y="324"/>
                  </a:lnTo>
                  <a:lnTo>
                    <a:pt x="3390" y="318"/>
                  </a:lnTo>
                  <a:lnTo>
                    <a:pt x="3396" y="318"/>
                  </a:lnTo>
                  <a:lnTo>
                    <a:pt x="3402" y="318"/>
                  </a:lnTo>
                  <a:lnTo>
                    <a:pt x="3408" y="318"/>
                  </a:lnTo>
                  <a:lnTo>
                    <a:pt x="3414" y="318"/>
                  </a:lnTo>
                  <a:lnTo>
                    <a:pt x="3420" y="318"/>
                  </a:lnTo>
                  <a:lnTo>
                    <a:pt x="3426" y="318"/>
                  </a:lnTo>
                  <a:lnTo>
                    <a:pt x="3432" y="318"/>
                  </a:lnTo>
                  <a:lnTo>
                    <a:pt x="3438" y="318"/>
                  </a:lnTo>
                  <a:lnTo>
                    <a:pt x="3444" y="318"/>
                  </a:lnTo>
                  <a:lnTo>
                    <a:pt x="3450" y="318"/>
                  </a:lnTo>
                  <a:lnTo>
                    <a:pt x="3456" y="318"/>
                  </a:lnTo>
                  <a:lnTo>
                    <a:pt x="3462" y="318"/>
                  </a:lnTo>
                  <a:lnTo>
                    <a:pt x="3468" y="318"/>
                  </a:lnTo>
                  <a:lnTo>
                    <a:pt x="3474" y="318"/>
                  </a:lnTo>
                  <a:lnTo>
                    <a:pt x="3480" y="318"/>
                  </a:lnTo>
                  <a:lnTo>
                    <a:pt x="3486" y="318"/>
                  </a:lnTo>
                  <a:lnTo>
                    <a:pt x="3492" y="318"/>
                  </a:lnTo>
                  <a:lnTo>
                    <a:pt x="3498" y="318"/>
                  </a:lnTo>
                  <a:lnTo>
                    <a:pt x="3504" y="318"/>
                  </a:lnTo>
                  <a:lnTo>
                    <a:pt x="3510" y="318"/>
                  </a:lnTo>
                  <a:lnTo>
                    <a:pt x="3516" y="318"/>
                  </a:lnTo>
                  <a:lnTo>
                    <a:pt x="3522" y="318"/>
                  </a:lnTo>
                  <a:lnTo>
                    <a:pt x="3528" y="318"/>
                  </a:lnTo>
                  <a:lnTo>
                    <a:pt x="3534" y="318"/>
                  </a:lnTo>
                  <a:lnTo>
                    <a:pt x="3540" y="318"/>
                  </a:lnTo>
                  <a:lnTo>
                    <a:pt x="3546" y="318"/>
                  </a:lnTo>
                  <a:lnTo>
                    <a:pt x="3552" y="318"/>
                  </a:lnTo>
                  <a:lnTo>
                    <a:pt x="3558" y="318"/>
                  </a:lnTo>
                  <a:lnTo>
                    <a:pt x="3558" y="312"/>
                  </a:lnTo>
                  <a:lnTo>
                    <a:pt x="3564" y="312"/>
                  </a:lnTo>
                  <a:lnTo>
                    <a:pt x="3570" y="312"/>
                  </a:lnTo>
                  <a:lnTo>
                    <a:pt x="3576" y="312"/>
                  </a:lnTo>
                  <a:lnTo>
                    <a:pt x="3582" y="312"/>
                  </a:lnTo>
                  <a:lnTo>
                    <a:pt x="3588" y="312"/>
                  </a:lnTo>
                  <a:lnTo>
                    <a:pt x="3594" y="312"/>
                  </a:lnTo>
                  <a:lnTo>
                    <a:pt x="3594" y="306"/>
                  </a:lnTo>
                  <a:lnTo>
                    <a:pt x="3600" y="306"/>
                  </a:lnTo>
                  <a:lnTo>
                    <a:pt x="3606" y="306"/>
                  </a:lnTo>
                  <a:lnTo>
                    <a:pt x="3612" y="306"/>
                  </a:lnTo>
                  <a:lnTo>
                    <a:pt x="3612" y="300"/>
                  </a:lnTo>
                  <a:lnTo>
                    <a:pt x="3618" y="300"/>
                  </a:lnTo>
                  <a:lnTo>
                    <a:pt x="3624" y="300"/>
                  </a:lnTo>
                  <a:lnTo>
                    <a:pt x="3630" y="300"/>
                  </a:lnTo>
                  <a:lnTo>
                    <a:pt x="3630" y="294"/>
                  </a:lnTo>
                  <a:lnTo>
                    <a:pt x="3636" y="294"/>
                  </a:lnTo>
                  <a:lnTo>
                    <a:pt x="3642" y="294"/>
                  </a:lnTo>
                  <a:lnTo>
                    <a:pt x="3648" y="288"/>
                  </a:lnTo>
                  <a:lnTo>
                    <a:pt x="3654" y="288"/>
                  </a:lnTo>
                  <a:lnTo>
                    <a:pt x="3660" y="288"/>
                  </a:lnTo>
                  <a:lnTo>
                    <a:pt x="3660" y="282"/>
                  </a:lnTo>
                  <a:lnTo>
                    <a:pt x="3666" y="282"/>
                  </a:lnTo>
                  <a:lnTo>
                    <a:pt x="3672" y="282"/>
                  </a:lnTo>
                  <a:lnTo>
                    <a:pt x="3678" y="282"/>
                  </a:lnTo>
                  <a:lnTo>
                    <a:pt x="3678" y="276"/>
                  </a:lnTo>
                  <a:lnTo>
                    <a:pt x="3684" y="276"/>
                  </a:lnTo>
                  <a:lnTo>
                    <a:pt x="3690" y="276"/>
                  </a:lnTo>
                  <a:lnTo>
                    <a:pt x="3690" y="270"/>
                  </a:lnTo>
                  <a:lnTo>
                    <a:pt x="3696" y="270"/>
                  </a:lnTo>
                  <a:lnTo>
                    <a:pt x="3702" y="270"/>
                  </a:lnTo>
                  <a:lnTo>
                    <a:pt x="3708" y="270"/>
                  </a:lnTo>
                  <a:lnTo>
                    <a:pt x="3708" y="264"/>
                  </a:lnTo>
                  <a:lnTo>
                    <a:pt x="3714" y="264"/>
                  </a:lnTo>
                  <a:lnTo>
                    <a:pt x="3720" y="264"/>
                  </a:lnTo>
                  <a:lnTo>
                    <a:pt x="3720" y="258"/>
                  </a:lnTo>
                  <a:lnTo>
                    <a:pt x="3726" y="258"/>
                  </a:lnTo>
                  <a:lnTo>
                    <a:pt x="3726" y="252"/>
                  </a:lnTo>
                  <a:lnTo>
                    <a:pt x="3732" y="252"/>
                  </a:lnTo>
                  <a:lnTo>
                    <a:pt x="3738" y="246"/>
                  </a:lnTo>
                  <a:lnTo>
                    <a:pt x="3744" y="246"/>
                  </a:lnTo>
                  <a:lnTo>
                    <a:pt x="3744" y="240"/>
                  </a:lnTo>
                  <a:lnTo>
                    <a:pt x="3750" y="240"/>
                  </a:lnTo>
                  <a:lnTo>
                    <a:pt x="3750" y="234"/>
                  </a:lnTo>
                  <a:lnTo>
                    <a:pt x="3756" y="234"/>
                  </a:lnTo>
                  <a:lnTo>
                    <a:pt x="3762" y="234"/>
                  </a:lnTo>
                  <a:lnTo>
                    <a:pt x="3768" y="234"/>
                  </a:lnTo>
                  <a:lnTo>
                    <a:pt x="3768" y="240"/>
                  </a:lnTo>
                  <a:lnTo>
                    <a:pt x="3774" y="246"/>
                  </a:lnTo>
                  <a:lnTo>
                    <a:pt x="3774" y="252"/>
                  </a:lnTo>
                  <a:lnTo>
                    <a:pt x="3774" y="258"/>
                  </a:lnTo>
                  <a:lnTo>
                    <a:pt x="3774" y="264"/>
                  </a:lnTo>
                  <a:lnTo>
                    <a:pt x="3780" y="264"/>
                  </a:lnTo>
                  <a:lnTo>
                    <a:pt x="3780" y="270"/>
                  </a:lnTo>
                  <a:lnTo>
                    <a:pt x="3780" y="276"/>
                  </a:lnTo>
                  <a:lnTo>
                    <a:pt x="3780" y="282"/>
                  </a:lnTo>
                  <a:lnTo>
                    <a:pt x="3780" y="288"/>
                  </a:lnTo>
                  <a:lnTo>
                    <a:pt x="3786" y="294"/>
                  </a:lnTo>
                  <a:lnTo>
                    <a:pt x="3786" y="300"/>
                  </a:lnTo>
                  <a:lnTo>
                    <a:pt x="3786" y="306"/>
                  </a:lnTo>
                  <a:lnTo>
                    <a:pt x="3786" y="312"/>
                  </a:lnTo>
                  <a:lnTo>
                    <a:pt x="3786" y="318"/>
                  </a:lnTo>
                  <a:lnTo>
                    <a:pt x="3792" y="318"/>
                  </a:lnTo>
                  <a:lnTo>
                    <a:pt x="3792" y="324"/>
                  </a:lnTo>
                  <a:lnTo>
                    <a:pt x="3792" y="330"/>
                  </a:lnTo>
                  <a:lnTo>
                    <a:pt x="3792" y="336"/>
                  </a:lnTo>
                  <a:lnTo>
                    <a:pt x="3792" y="342"/>
                  </a:lnTo>
                  <a:lnTo>
                    <a:pt x="3792" y="348"/>
                  </a:lnTo>
                  <a:lnTo>
                    <a:pt x="3798" y="354"/>
                  </a:lnTo>
                  <a:lnTo>
                    <a:pt x="3798" y="360"/>
                  </a:lnTo>
                  <a:lnTo>
                    <a:pt x="3798" y="366"/>
                  </a:lnTo>
                  <a:lnTo>
                    <a:pt x="3798" y="372"/>
                  </a:lnTo>
                  <a:lnTo>
                    <a:pt x="3798" y="378"/>
                  </a:lnTo>
                  <a:lnTo>
                    <a:pt x="3798" y="384"/>
                  </a:lnTo>
                  <a:lnTo>
                    <a:pt x="3804" y="390"/>
                  </a:lnTo>
                  <a:lnTo>
                    <a:pt x="3804" y="396"/>
                  </a:lnTo>
                  <a:lnTo>
                    <a:pt x="3804" y="402"/>
                  </a:lnTo>
                  <a:lnTo>
                    <a:pt x="3804" y="408"/>
                  </a:lnTo>
                  <a:lnTo>
                    <a:pt x="3804" y="414"/>
                  </a:lnTo>
                  <a:lnTo>
                    <a:pt x="3810" y="420"/>
                  </a:lnTo>
                  <a:lnTo>
                    <a:pt x="3810" y="426"/>
                  </a:lnTo>
                  <a:lnTo>
                    <a:pt x="3810" y="432"/>
                  </a:lnTo>
                  <a:lnTo>
                    <a:pt x="3810" y="438"/>
                  </a:lnTo>
                  <a:lnTo>
                    <a:pt x="3810" y="444"/>
                  </a:lnTo>
                  <a:lnTo>
                    <a:pt x="3816" y="444"/>
                  </a:lnTo>
                  <a:lnTo>
                    <a:pt x="3816" y="450"/>
                  </a:lnTo>
                  <a:lnTo>
                    <a:pt x="3816" y="456"/>
                  </a:lnTo>
                  <a:lnTo>
                    <a:pt x="3816" y="462"/>
                  </a:lnTo>
                  <a:lnTo>
                    <a:pt x="3816" y="468"/>
                  </a:lnTo>
                  <a:lnTo>
                    <a:pt x="3816" y="474"/>
                  </a:lnTo>
                  <a:lnTo>
                    <a:pt x="3822" y="480"/>
                  </a:lnTo>
                  <a:lnTo>
                    <a:pt x="3822" y="486"/>
                  </a:lnTo>
                  <a:lnTo>
                    <a:pt x="3822" y="492"/>
                  </a:lnTo>
                  <a:lnTo>
                    <a:pt x="3822" y="498"/>
                  </a:lnTo>
                  <a:lnTo>
                    <a:pt x="3822" y="504"/>
                  </a:lnTo>
                  <a:lnTo>
                    <a:pt x="3828" y="510"/>
                  </a:lnTo>
                  <a:lnTo>
                    <a:pt x="3828" y="516"/>
                  </a:lnTo>
                  <a:lnTo>
                    <a:pt x="3828" y="522"/>
                  </a:lnTo>
                  <a:lnTo>
                    <a:pt x="3828" y="528"/>
                  </a:lnTo>
                  <a:lnTo>
                    <a:pt x="3834" y="534"/>
                  </a:lnTo>
                  <a:lnTo>
                    <a:pt x="3834" y="540"/>
                  </a:lnTo>
                  <a:lnTo>
                    <a:pt x="3834" y="546"/>
                  </a:lnTo>
                  <a:lnTo>
                    <a:pt x="3834" y="552"/>
                  </a:lnTo>
                  <a:lnTo>
                    <a:pt x="3834" y="558"/>
                  </a:lnTo>
                  <a:lnTo>
                    <a:pt x="3840" y="558"/>
                  </a:lnTo>
                  <a:lnTo>
                    <a:pt x="3840" y="564"/>
                  </a:lnTo>
                  <a:lnTo>
                    <a:pt x="3840" y="570"/>
                  </a:lnTo>
                  <a:lnTo>
                    <a:pt x="3840" y="576"/>
                  </a:lnTo>
                  <a:lnTo>
                    <a:pt x="3840" y="582"/>
                  </a:lnTo>
                  <a:lnTo>
                    <a:pt x="3846" y="588"/>
                  </a:lnTo>
                  <a:lnTo>
                    <a:pt x="3846" y="594"/>
                  </a:lnTo>
                  <a:lnTo>
                    <a:pt x="3846" y="600"/>
                  </a:lnTo>
                  <a:lnTo>
                    <a:pt x="3846" y="606"/>
                  </a:lnTo>
                  <a:lnTo>
                    <a:pt x="3852" y="612"/>
                  </a:lnTo>
                  <a:lnTo>
                    <a:pt x="3852" y="618"/>
                  </a:lnTo>
                  <a:lnTo>
                    <a:pt x="3852" y="624"/>
                  </a:lnTo>
                  <a:lnTo>
                    <a:pt x="3852" y="630"/>
                  </a:lnTo>
                  <a:lnTo>
                    <a:pt x="3858" y="636"/>
                  </a:lnTo>
                  <a:lnTo>
                    <a:pt x="3858" y="642"/>
                  </a:lnTo>
                  <a:lnTo>
                    <a:pt x="3858" y="648"/>
                  </a:lnTo>
                  <a:lnTo>
                    <a:pt x="3858" y="654"/>
                  </a:lnTo>
                  <a:lnTo>
                    <a:pt x="3858" y="660"/>
                  </a:lnTo>
                  <a:lnTo>
                    <a:pt x="3864" y="660"/>
                  </a:lnTo>
                  <a:lnTo>
                    <a:pt x="3864" y="666"/>
                  </a:lnTo>
                  <a:lnTo>
                    <a:pt x="3864" y="672"/>
                  </a:lnTo>
                  <a:lnTo>
                    <a:pt x="3864" y="678"/>
                  </a:lnTo>
                  <a:lnTo>
                    <a:pt x="3864" y="684"/>
                  </a:lnTo>
                  <a:lnTo>
                    <a:pt x="3870" y="684"/>
                  </a:lnTo>
                  <a:lnTo>
                    <a:pt x="3870" y="690"/>
                  </a:lnTo>
                  <a:lnTo>
                    <a:pt x="3870" y="696"/>
                  </a:lnTo>
                  <a:lnTo>
                    <a:pt x="3870" y="702"/>
                  </a:lnTo>
                  <a:lnTo>
                    <a:pt x="3876" y="708"/>
                  </a:lnTo>
                  <a:lnTo>
                    <a:pt x="3876" y="714"/>
                  </a:lnTo>
                  <a:lnTo>
                    <a:pt x="3876" y="720"/>
                  </a:lnTo>
                  <a:lnTo>
                    <a:pt x="3876" y="726"/>
                  </a:lnTo>
                  <a:lnTo>
                    <a:pt x="3882" y="726"/>
                  </a:lnTo>
                  <a:lnTo>
                    <a:pt x="3882" y="732"/>
                  </a:lnTo>
                  <a:lnTo>
                    <a:pt x="3882" y="738"/>
                  </a:lnTo>
                  <a:lnTo>
                    <a:pt x="3882" y="744"/>
                  </a:lnTo>
                  <a:lnTo>
                    <a:pt x="3882" y="750"/>
                  </a:lnTo>
                  <a:lnTo>
                    <a:pt x="3888" y="750"/>
                  </a:lnTo>
                  <a:lnTo>
                    <a:pt x="3888" y="756"/>
                  </a:lnTo>
                  <a:lnTo>
                    <a:pt x="3888" y="762"/>
                  </a:lnTo>
                  <a:lnTo>
                    <a:pt x="3888" y="768"/>
                  </a:lnTo>
                  <a:lnTo>
                    <a:pt x="3894" y="768"/>
                  </a:lnTo>
                  <a:lnTo>
                    <a:pt x="3894" y="774"/>
                  </a:lnTo>
                  <a:lnTo>
                    <a:pt x="3894" y="780"/>
                  </a:lnTo>
                  <a:lnTo>
                    <a:pt x="3894" y="786"/>
                  </a:lnTo>
                  <a:lnTo>
                    <a:pt x="3900" y="792"/>
                  </a:lnTo>
                  <a:lnTo>
                    <a:pt x="3900" y="798"/>
                  </a:lnTo>
                  <a:lnTo>
                    <a:pt x="3900" y="804"/>
                  </a:lnTo>
                  <a:lnTo>
                    <a:pt x="3906" y="810"/>
                  </a:lnTo>
                  <a:lnTo>
                    <a:pt x="3906" y="816"/>
                  </a:lnTo>
                  <a:lnTo>
                    <a:pt x="3906" y="822"/>
                  </a:lnTo>
                  <a:lnTo>
                    <a:pt x="3912" y="828"/>
                  </a:lnTo>
                  <a:lnTo>
                    <a:pt x="3912" y="834"/>
                  </a:lnTo>
                  <a:lnTo>
                    <a:pt x="3912" y="840"/>
                  </a:lnTo>
                  <a:lnTo>
                    <a:pt x="3918" y="846"/>
                  </a:lnTo>
                  <a:lnTo>
                    <a:pt x="3918" y="852"/>
                  </a:lnTo>
                  <a:lnTo>
                    <a:pt x="3918" y="858"/>
                  </a:lnTo>
                  <a:lnTo>
                    <a:pt x="3924" y="864"/>
                  </a:lnTo>
                  <a:lnTo>
                    <a:pt x="3924" y="870"/>
                  </a:lnTo>
                  <a:lnTo>
                    <a:pt x="3924" y="876"/>
                  </a:lnTo>
                  <a:lnTo>
                    <a:pt x="3930" y="876"/>
                  </a:lnTo>
                  <a:lnTo>
                    <a:pt x="3930" y="882"/>
                  </a:lnTo>
                  <a:lnTo>
                    <a:pt x="3930" y="888"/>
                  </a:lnTo>
                  <a:lnTo>
                    <a:pt x="3936" y="888"/>
                  </a:lnTo>
                  <a:lnTo>
                    <a:pt x="3936" y="894"/>
                  </a:lnTo>
                  <a:lnTo>
                    <a:pt x="3942" y="900"/>
                  </a:lnTo>
                  <a:lnTo>
                    <a:pt x="3942" y="906"/>
                  </a:lnTo>
                  <a:lnTo>
                    <a:pt x="3948" y="906"/>
                  </a:lnTo>
                  <a:lnTo>
                    <a:pt x="3954" y="912"/>
                  </a:lnTo>
                  <a:lnTo>
                    <a:pt x="3960" y="912"/>
                  </a:lnTo>
                  <a:lnTo>
                    <a:pt x="3966" y="912"/>
                  </a:lnTo>
                  <a:lnTo>
                    <a:pt x="3966" y="918"/>
                  </a:lnTo>
                  <a:lnTo>
                    <a:pt x="3972" y="918"/>
                  </a:lnTo>
                  <a:lnTo>
                    <a:pt x="3978" y="918"/>
                  </a:lnTo>
                  <a:lnTo>
                    <a:pt x="3978" y="924"/>
                  </a:lnTo>
                  <a:lnTo>
                    <a:pt x="3984" y="924"/>
                  </a:lnTo>
                  <a:lnTo>
                    <a:pt x="3990" y="924"/>
                  </a:lnTo>
                  <a:lnTo>
                    <a:pt x="3990" y="930"/>
                  </a:lnTo>
                  <a:lnTo>
                    <a:pt x="3996" y="930"/>
                  </a:lnTo>
                  <a:lnTo>
                    <a:pt x="4002" y="930"/>
                  </a:lnTo>
                  <a:lnTo>
                    <a:pt x="4002" y="936"/>
                  </a:lnTo>
                  <a:lnTo>
                    <a:pt x="4008" y="936"/>
                  </a:lnTo>
                  <a:lnTo>
                    <a:pt x="4014" y="936"/>
                  </a:lnTo>
                  <a:lnTo>
                    <a:pt x="4020" y="936"/>
                  </a:lnTo>
                  <a:lnTo>
                    <a:pt x="4020" y="942"/>
                  </a:lnTo>
                  <a:lnTo>
                    <a:pt x="4026" y="942"/>
                  </a:lnTo>
                  <a:lnTo>
                    <a:pt x="4032" y="942"/>
                  </a:lnTo>
                  <a:lnTo>
                    <a:pt x="4038" y="942"/>
                  </a:lnTo>
                  <a:lnTo>
                    <a:pt x="4038" y="948"/>
                  </a:lnTo>
                  <a:lnTo>
                    <a:pt x="4044" y="948"/>
                  </a:lnTo>
                  <a:lnTo>
                    <a:pt x="4050" y="948"/>
                  </a:lnTo>
                  <a:lnTo>
                    <a:pt x="4056" y="948"/>
                  </a:lnTo>
                  <a:lnTo>
                    <a:pt x="4056" y="954"/>
                  </a:lnTo>
                  <a:lnTo>
                    <a:pt x="4062" y="954"/>
                  </a:lnTo>
                  <a:lnTo>
                    <a:pt x="4068" y="954"/>
                  </a:lnTo>
                  <a:lnTo>
                    <a:pt x="4074" y="954"/>
                  </a:lnTo>
                  <a:lnTo>
                    <a:pt x="4080" y="954"/>
                  </a:lnTo>
                  <a:lnTo>
                    <a:pt x="4080" y="960"/>
                  </a:lnTo>
                  <a:lnTo>
                    <a:pt x="4086" y="960"/>
                  </a:lnTo>
                  <a:lnTo>
                    <a:pt x="4092" y="960"/>
                  </a:lnTo>
                  <a:lnTo>
                    <a:pt x="4098" y="960"/>
                  </a:lnTo>
                  <a:lnTo>
                    <a:pt x="4098" y="966"/>
                  </a:lnTo>
                  <a:lnTo>
                    <a:pt x="4104" y="966"/>
                  </a:lnTo>
                  <a:lnTo>
                    <a:pt x="4104" y="972"/>
                  </a:lnTo>
                  <a:lnTo>
                    <a:pt x="4110" y="972"/>
                  </a:lnTo>
                  <a:lnTo>
                    <a:pt x="4110" y="978"/>
                  </a:lnTo>
                  <a:lnTo>
                    <a:pt x="4116" y="978"/>
                  </a:lnTo>
                  <a:lnTo>
                    <a:pt x="4116" y="984"/>
                  </a:lnTo>
                  <a:lnTo>
                    <a:pt x="4122" y="984"/>
                  </a:lnTo>
                  <a:lnTo>
                    <a:pt x="4122" y="990"/>
                  </a:lnTo>
                  <a:lnTo>
                    <a:pt x="4122" y="996"/>
                  </a:lnTo>
                  <a:lnTo>
                    <a:pt x="4128" y="996"/>
                  </a:lnTo>
                  <a:lnTo>
                    <a:pt x="4128" y="1002"/>
                  </a:lnTo>
                  <a:lnTo>
                    <a:pt x="4134" y="1002"/>
                  </a:lnTo>
                  <a:lnTo>
                    <a:pt x="4134" y="1008"/>
                  </a:lnTo>
                  <a:lnTo>
                    <a:pt x="4140" y="1008"/>
                  </a:lnTo>
                  <a:lnTo>
                    <a:pt x="4140" y="1014"/>
                  </a:lnTo>
                  <a:lnTo>
                    <a:pt x="4146" y="1014"/>
                  </a:lnTo>
                  <a:lnTo>
                    <a:pt x="4146" y="1020"/>
                  </a:lnTo>
                  <a:lnTo>
                    <a:pt x="4152" y="1020"/>
                  </a:lnTo>
                  <a:lnTo>
                    <a:pt x="4152" y="1026"/>
                  </a:lnTo>
                  <a:lnTo>
                    <a:pt x="4158" y="1026"/>
                  </a:lnTo>
                  <a:lnTo>
                    <a:pt x="4158" y="1032"/>
                  </a:lnTo>
                  <a:lnTo>
                    <a:pt x="4164" y="1032"/>
                  </a:lnTo>
                  <a:lnTo>
                    <a:pt x="4170" y="1032"/>
                  </a:lnTo>
                  <a:lnTo>
                    <a:pt x="4170" y="1038"/>
                  </a:lnTo>
                  <a:lnTo>
                    <a:pt x="4176" y="1038"/>
                  </a:lnTo>
                  <a:lnTo>
                    <a:pt x="4182" y="1038"/>
                  </a:lnTo>
                  <a:lnTo>
                    <a:pt x="4188" y="1038"/>
                  </a:lnTo>
                  <a:lnTo>
                    <a:pt x="4194" y="1038"/>
                  </a:lnTo>
                  <a:lnTo>
                    <a:pt x="4200" y="1038"/>
                  </a:lnTo>
                  <a:lnTo>
                    <a:pt x="4206" y="1038"/>
                  </a:lnTo>
                  <a:lnTo>
                    <a:pt x="4212" y="1038"/>
                  </a:lnTo>
                  <a:lnTo>
                    <a:pt x="4212" y="1032"/>
                  </a:lnTo>
                  <a:lnTo>
                    <a:pt x="4218" y="1032"/>
                  </a:lnTo>
                  <a:lnTo>
                    <a:pt x="4224" y="1032"/>
                  </a:lnTo>
                  <a:lnTo>
                    <a:pt x="4224" y="1026"/>
                  </a:lnTo>
                  <a:lnTo>
                    <a:pt x="4230" y="1026"/>
                  </a:lnTo>
                  <a:lnTo>
                    <a:pt x="4230" y="1020"/>
                  </a:lnTo>
                  <a:lnTo>
                    <a:pt x="4236" y="1020"/>
                  </a:lnTo>
                  <a:lnTo>
                    <a:pt x="4236" y="1014"/>
                  </a:lnTo>
                  <a:lnTo>
                    <a:pt x="4242" y="1014"/>
                  </a:lnTo>
                  <a:lnTo>
                    <a:pt x="4242" y="1008"/>
                  </a:lnTo>
                  <a:lnTo>
                    <a:pt x="4248" y="1008"/>
                  </a:lnTo>
                  <a:lnTo>
                    <a:pt x="4248" y="1002"/>
                  </a:lnTo>
                  <a:lnTo>
                    <a:pt x="4254" y="996"/>
                  </a:lnTo>
                  <a:lnTo>
                    <a:pt x="4260" y="990"/>
                  </a:lnTo>
                  <a:lnTo>
                    <a:pt x="4260" y="984"/>
                  </a:lnTo>
                  <a:lnTo>
                    <a:pt x="4266" y="984"/>
                  </a:lnTo>
                  <a:lnTo>
                    <a:pt x="4266" y="978"/>
                  </a:lnTo>
                  <a:lnTo>
                    <a:pt x="4266" y="972"/>
                  </a:lnTo>
                  <a:lnTo>
                    <a:pt x="4272" y="972"/>
                  </a:lnTo>
                  <a:lnTo>
                    <a:pt x="4272" y="966"/>
                  </a:lnTo>
                  <a:lnTo>
                    <a:pt x="4272" y="960"/>
                  </a:lnTo>
                  <a:lnTo>
                    <a:pt x="4278" y="954"/>
                  </a:lnTo>
                  <a:lnTo>
                    <a:pt x="4278" y="948"/>
                  </a:lnTo>
                  <a:lnTo>
                    <a:pt x="4278" y="942"/>
                  </a:lnTo>
                  <a:lnTo>
                    <a:pt x="4284" y="942"/>
                  </a:lnTo>
                  <a:lnTo>
                    <a:pt x="4284" y="936"/>
                  </a:lnTo>
                  <a:lnTo>
                    <a:pt x="4284" y="930"/>
                  </a:lnTo>
                  <a:lnTo>
                    <a:pt x="4290" y="924"/>
                  </a:lnTo>
                  <a:lnTo>
                    <a:pt x="4290" y="918"/>
                  </a:lnTo>
                  <a:lnTo>
                    <a:pt x="4290" y="912"/>
                  </a:lnTo>
                  <a:lnTo>
                    <a:pt x="4290" y="906"/>
                  </a:lnTo>
                  <a:lnTo>
                    <a:pt x="4296" y="900"/>
                  </a:lnTo>
                  <a:lnTo>
                    <a:pt x="4296" y="894"/>
                  </a:lnTo>
                  <a:lnTo>
                    <a:pt x="4296" y="888"/>
                  </a:lnTo>
                  <a:lnTo>
                    <a:pt x="4296" y="882"/>
                  </a:lnTo>
                  <a:lnTo>
                    <a:pt x="4302" y="876"/>
                  </a:lnTo>
                  <a:lnTo>
                    <a:pt x="4302" y="870"/>
                  </a:lnTo>
                  <a:lnTo>
                    <a:pt x="4302" y="864"/>
                  </a:lnTo>
                  <a:lnTo>
                    <a:pt x="4302" y="858"/>
                  </a:lnTo>
                  <a:lnTo>
                    <a:pt x="4308" y="852"/>
                  </a:lnTo>
                  <a:lnTo>
                    <a:pt x="4308" y="846"/>
                  </a:lnTo>
                  <a:lnTo>
                    <a:pt x="4308" y="840"/>
                  </a:lnTo>
                  <a:lnTo>
                    <a:pt x="4308" y="834"/>
                  </a:lnTo>
                  <a:lnTo>
                    <a:pt x="4314" y="828"/>
                  </a:lnTo>
                  <a:lnTo>
                    <a:pt x="4314" y="822"/>
                  </a:lnTo>
                  <a:lnTo>
                    <a:pt x="4314" y="816"/>
                  </a:lnTo>
                  <a:lnTo>
                    <a:pt x="4314" y="810"/>
                  </a:lnTo>
                  <a:lnTo>
                    <a:pt x="4314" y="804"/>
                  </a:lnTo>
                  <a:lnTo>
                    <a:pt x="4320" y="798"/>
                  </a:lnTo>
                  <a:lnTo>
                    <a:pt x="4320" y="792"/>
                  </a:lnTo>
                  <a:lnTo>
                    <a:pt x="4320" y="786"/>
                  </a:lnTo>
                  <a:lnTo>
                    <a:pt x="4320" y="780"/>
                  </a:lnTo>
                  <a:lnTo>
                    <a:pt x="4320" y="774"/>
                  </a:lnTo>
                  <a:lnTo>
                    <a:pt x="4326" y="768"/>
                  </a:lnTo>
                  <a:lnTo>
                    <a:pt x="4326" y="762"/>
                  </a:lnTo>
                  <a:lnTo>
                    <a:pt x="4326" y="756"/>
                  </a:lnTo>
                  <a:lnTo>
                    <a:pt x="4326" y="750"/>
                  </a:lnTo>
                  <a:lnTo>
                    <a:pt x="4326" y="744"/>
                  </a:lnTo>
                  <a:lnTo>
                    <a:pt x="4332" y="738"/>
                  </a:lnTo>
                  <a:lnTo>
                    <a:pt x="4332" y="732"/>
                  </a:lnTo>
                  <a:lnTo>
                    <a:pt x="4332" y="726"/>
                  </a:lnTo>
                  <a:lnTo>
                    <a:pt x="4332" y="720"/>
                  </a:lnTo>
                  <a:lnTo>
                    <a:pt x="4332" y="714"/>
                  </a:lnTo>
                  <a:lnTo>
                    <a:pt x="4338" y="708"/>
                  </a:lnTo>
                  <a:lnTo>
                    <a:pt x="4338" y="702"/>
                  </a:lnTo>
                  <a:lnTo>
                    <a:pt x="4338" y="696"/>
                  </a:lnTo>
                  <a:lnTo>
                    <a:pt x="4338" y="690"/>
                  </a:lnTo>
                  <a:lnTo>
                    <a:pt x="4338" y="684"/>
                  </a:lnTo>
                  <a:lnTo>
                    <a:pt x="4338" y="678"/>
                  </a:lnTo>
                  <a:lnTo>
                    <a:pt x="4344" y="672"/>
                  </a:lnTo>
                  <a:lnTo>
                    <a:pt x="4344" y="666"/>
                  </a:lnTo>
                  <a:lnTo>
                    <a:pt x="4344" y="660"/>
                  </a:lnTo>
                  <a:lnTo>
                    <a:pt x="4344" y="654"/>
                  </a:lnTo>
                  <a:lnTo>
                    <a:pt x="4344" y="648"/>
                  </a:lnTo>
                  <a:lnTo>
                    <a:pt x="4344" y="642"/>
                  </a:lnTo>
                  <a:lnTo>
                    <a:pt x="4350" y="636"/>
                  </a:lnTo>
                  <a:lnTo>
                    <a:pt x="4350" y="630"/>
                  </a:lnTo>
                  <a:lnTo>
                    <a:pt x="4350" y="624"/>
                  </a:lnTo>
                  <a:lnTo>
                    <a:pt x="4350" y="618"/>
                  </a:lnTo>
                  <a:lnTo>
                    <a:pt x="4350" y="612"/>
                  </a:lnTo>
                  <a:lnTo>
                    <a:pt x="4356" y="606"/>
                  </a:lnTo>
                  <a:lnTo>
                    <a:pt x="4356" y="600"/>
                  </a:lnTo>
                  <a:lnTo>
                    <a:pt x="4356" y="594"/>
                  </a:lnTo>
                  <a:lnTo>
                    <a:pt x="4356" y="588"/>
                  </a:lnTo>
                  <a:lnTo>
                    <a:pt x="4356" y="582"/>
                  </a:lnTo>
                  <a:lnTo>
                    <a:pt x="4356" y="576"/>
                  </a:lnTo>
                  <a:lnTo>
                    <a:pt x="4362" y="570"/>
                  </a:lnTo>
                  <a:lnTo>
                    <a:pt x="4362" y="564"/>
                  </a:lnTo>
                  <a:lnTo>
                    <a:pt x="4362" y="558"/>
                  </a:lnTo>
                  <a:lnTo>
                    <a:pt x="4362" y="552"/>
                  </a:lnTo>
                  <a:lnTo>
                    <a:pt x="4362" y="546"/>
                  </a:lnTo>
                  <a:lnTo>
                    <a:pt x="4362" y="540"/>
                  </a:lnTo>
                  <a:lnTo>
                    <a:pt x="4368" y="534"/>
                  </a:lnTo>
                  <a:lnTo>
                    <a:pt x="4368" y="528"/>
                  </a:lnTo>
                  <a:lnTo>
                    <a:pt x="4368" y="522"/>
                  </a:lnTo>
                  <a:lnTo>
                    <a:pt x="4368" y="516"/>
                  </a:lnTo>
                  <a:lnTo>
                    <a:pt x="4368" y="510"/>
                  </a:lnTo>
                  <a:lnTo>
                    <a:pt x="4374" y="504"/>
                  </a:lnTo>
                  <a:lnTo>
                    <a:pt x="4374" y="498"/>
                  </a:lnTo>
                  <a:lnTo>
                    <a:pt x="4374" y="492"/>
                  </a:lnTo>
                  <a:lnTo>
                    <a:pt x="4374" y="486"/>
                  </a:lnTo>
                  <a:lnTo>
                    <a:pt x="4374" y="480"/>
                  </a:lnTo>
                  <a:lnTo>
                    <a:pt x="4374" y="474"/>
                  </a:lnTo>
                  <a:lnTo>
                    <a:pt x="4380" y="468"/>
                  </a:lnTo>
                  <a:lnTo>
                    <a:pt x="4380" y="462"/>
                  </a:lnTo>
                  <a:lnTo>
                    <a:pt x="4380" y="456"/>
                  </a:lnTo>
                  <a:lnTo>
                    <a:pt x="4380" y="450"/>
                  </a:lnTo>
                  <a:lnTo>
                    <a:pt x="4380" y="444"/>
                  </a:lnTo>
                  <a:lnTo>
                    <a:pt x="4380" y="438"/>
                  </a:lnTo>
                  <a:lnTo>
                    <a:pt x="4386" y="432"/>
                  </a:lnTo>
                  <a:lnTo>
                    <a:pt x="4386" y="426"/>
                  </a:lnTo>
                  <a:lnTo>
                    <a:pt x="4386" y="420"/>
                  </a:lnTo>
                  <a:lnTo>
                    <a:pt x="4386" y="414"/>
                  </a:lnTo>
                  <a:lnTo>
                    <a:pt x="4386" y="408"/>
                  </a:lnTo>
                  <a:lnTo>
                    <a:pt x="4392" y="402"/>
                  </a:lnTo>
                  <a:lnTo>
                    <a:pt x="4392" y="396"/>
                  </a:lnTo>
                  <a:lnTo>
                    <a:pt x="4392" y="390"/>
                  </a:lnTo>
                  <a:lnTo>
                    <a:pt x="4392" y="384"/>
                  </a:lnTo>
                  <a:lnTo>
                    <a:pt x="4392" y="378"/>
                  </a:lnTo>
                  <a:lnTo>
                    <a:pt x="4398" y="372"/>
                  </a:lnTo>
                  <a:lnTo>
                    <a:pt x="4398" y="366"/>
                  </a:lnTo>
                  <a:lnTo>
                    <a:pt x="4398" y="360"/>
                  </a:lnTo>
                  <a:lnTo>
                    <a:pt x="4398" y="354"/>
                  </a:lnTo>
                  <a:lnTo>
                    <a:pt x="4398" y="348"/>
                  </a:lnTo>
                  <a:lnTo>
                    <a:pt x="4404" y="342"/>
                  </a:lnTo>
                  <a:lnTo>
                    <a:pt x="4404" y="336"/>
                  </a:lnTo>
                  <a:lnTo>
                    <a:pt x="4404" y="330"/>
                  </a:lnTo>
                  <a:lnTo>
                    <a:pt x="4404" y="324"/>
                  </a:lnTo>
                  <a:lnTo>
                    <a:pt x="4404" y="318"/>
                  </a:lnTo>
                  <a:lnTo>
                    <a:pt x="4404" y="312"/>
                  </a:lnTo>
                  <a:lnTo>
                    <a:pt x="4410" y="312"/>
                  </a:lnTo>
                  <a:lnTo>
                    <a:pt x="4410" y="306"/>
                  </a:lnTo>
                  <a:lnTo>
                    <a:pt x="4410" y="300"/>
                  </a:lnTo>
                  <a:lnTo>
                    <a:pt x="4410" y="294"/>
                  </a:lnTo>
                  <a:lnTo>
                    <a:pt x="4410" y="288"/>
                  </a:lnTo>
                  <a:lnTo>
                    <a:pt x="4416" y="288"/>
                  </a:lnTo>
                  <a:lnTo>
                    <a:pt x="4416" y="282"/>
                  </a:lnTo>
                  <a:lnTo>
                    <a:pt x="4416" y="276"/>
                  </a:lnTo>
                  <a:lnTo>
                    <a:pt x="4416" y="270"/>
                  </a:lnTo>
                  <a:lnTo>
                    <a:pt x="4416" y="264"/>
                  </a:lnTo>
                  <a:lnTo>
                    <a:pt x="4422" y="258"/>
                  </a:lnTo>
                  <a:lnTo>
                    <a:pt x="4422" y="252"/>
                  </a:lnTo>
                  <a:lnTo>
                    <a:pt x="4422" y="246"/>
                  </a:lnTo>
                  <a:lnTo>
                    <a:pt x="4422" y="240"/>
                  </a:lnTo>
                  <a:lnTo>
                    <a:pt x="4422" y="234"/>
                  </a:lnTo>
                  <a:lnTo>
                    <a:pt x="4428" y="228"/>
                  </a:lnTo>
                  <a:lnTo>
                    <a:pt x="4428" y="222"/>
                  </a:lnTo>
                  <a:lnTo>
                    <a:pt x="4428" y="216"/>
                  </a:lnTo>
                  <a:lnTo>
                    <a:pt x="4428" y="210"/>
                  </a:lnTo>
                  <a:lnTo>
                    <a:pt x="4434" y="204"/>
                  </a:lnTo>
                  <a:lnTo>
                    <a:pt x="4434" y="198"/>
                  </a:lnTo>
                  <a:lnTo>
                    <a:pt x="4434" y="192"/>
                  </a:lnTo>
                  <a:lnTo>
                    <a:pt x="4440" y="186"/>
                  </a:lnTo>
                  <a:lnTo>
                    <a:pt x="4440" y="180"/>
                  </a:lnTo>
                  <a:lnTo>
                    <a:pt x="4440" y="174"/>
                  </a:lnTo>
                  <a:lnTo>
                    <a:pt x="4440" y="168"/>
                  </a:lnTo>
                  <a:lnTo>
                    <a:pt x="4446" y="168"/>
                  </a:lnTo>
                  <a:lnTo>
                    <a:pt x="4446" y="162"/>
                  </a:lnTo>
                  <a:lnTo>
                    <a:pt x="4446" y="156"/>
                  </a:lnTo>
                  <a:lnTo>
                    <a:pt x="4446" y="150"/>
                  </a:lnTo>
                  <a:lnTo>
                    <a:pt x="4452" y="150"/>
                  </a:lnTo>
                  <a:lnTo>
                    <a:pt x="4452" y="144"/>
                  </a:lnTo>
                  <a:lnTo>
                    <a:pt x="4452" y="138"/>
                  </a:lnTo>
                  <a:lnTo>
                    <a:pt x="4458" y="132"/>
                  </a:lnTo>
                  <a:lnTo>
                    <a:pt x="4458" y="126"/>
                  </a:lnTo>
                  <a:lnTo>
                    <a:pt x="4458" y="120"/>
                  </a:lnTo>
                  <a:lnTo>
                    <a:pt x="4464" y="120"/>
                  </a:lnTo>
                  <a:lnTo>
                    <a:pt x="4464" y="114"/>
                  </a:lnTo>
                  <a:lnTo>
                    <a:pt x="4464" y="108"/>
                  </a:lnTo>
                  <a:lnTo>
                    <a:pt x="4470" y="108"/>
                  </a:lnTo>
                  <a:lnTo>
                    <a:pt x="4470" y="102"/>
                  </a:lnTo>
                  <a:lnTo>
                    <a:pt x="4470" y="96"/>
                  </a:lnTo>
                  <a:lnTo>
                    <a:pt x="4476" y="96"/>
                  </a:lnTo>
                  <a:lnTo>
                    <a:pt x="4476" y="90"/>
                  </a:lnTo>
                  <a:lnTo>
                    <a:pt x="4476" y="84"/>
                  </a:lnTo>
                  <a:lnTo>
                    <a:pt x="4482" y="84"/>
                  </a:lnTo>
                  <a:lnTo>
                    <a:pt x="4482" y="78"/>
                  </a:lnTo>
                  <a:lnTo>
                    <a:pt x="4482" y="72"/>
                  </a:lnTo>
                  <a:lnTo>
                    <a:pt x="4488" y="72"/>
                  </a:lnTo>
                  <a:lnTo>
                    <a:pt x="4488" y="66"/>
                  </a:lnTo>
                  <a:lnTo>
                    <a:pt x="4488" y="60"/>
                  </a:lnTo>
                  <a:lnTo>
                    <a:pt x="4494" y="60"/>
                  </a:lnTo>
                  <a:lnTo>
                    <a:pt x="4494" y="54"/>
                  </a:lnTo>
                  <a:lnTo>
                    <a:pt x="4494" y="48"/>
                  </a:lnTo>
                  <a:lnTo>
                    <a:pt x="4500" y="42"/>
                  </a:lnTo>
                  <a:lnTo>
                    <a:pt x="4500" y="36"/>
                  </a:lnTo>
                  <a:lnTo>
                    <a:pt x="4500" y="30"/>
                  </a:lnTo>
                  <a:lnTo>
                    <a:pt x="4506" y="30"/>
                  </a:lnTo>
                  <a:lnTo>
                    <a:pt x="4506" y="24"/>
                  </a:lnTo>
                  <a:lnTo>
                    <a:pt x="4506" y="18"/>
                  </a:lnTo>
                  <a:lnTo>
                    <a:pt x="4512" y="18"/>
                  </a:lnTo>
                  <a:lnTo>
                    <a:pt x="4512" y="12"/>
                  </a:lnTo>
                  <a:lnTo>
                    <a:pt x="4518" y="12"/>
                  </a:lnTo>
                  <a:lnTo>
                    <a:pt x="4518" y="6"/>
                  </a:lnTo>
                  <a:lnTo>
                    <a:pt x="4524" y="6"/>
                  </a:lnTo>
                  <a:lnTo>
                    <a:pt x="4524" y="0"/>
                  </a:lnTo>
                  <a:lnTo>
                    <a:pt x="4530" y="0"/>
                  </a:lnTo>
                  <a:lnTo>
                    <a:pt x="4536" y="0"/>
                  </a:lnTo>
                  <a:lnTo>
                    <a:pt x="4536" y="6"/>
                  </a:lnTo>
                  <a:lnTo>
                    <a:pt x="4542" y="6"/>
                  </a:lnTo>
                  <a:lnTo>
                    <a:pt x="4548" y="12"/>
                  </a:lnTo>
                  <a:lnTo>
                    <a:pt x="4548" y="18"/>
                  </a:lnTo>
                  <a:lnTo>
                    <a:pt x="4554" y="18"/>
                  </a:lnTo>
                  <a:lnTo>
                    <a:pt x="4554" y="24"/>
                  </a:lnTo>
                  <a:lnTo>
                    <a:pt x="4560" y="24"/>
                  </a:lnTo>
                  <a:lnTo>
                    <a:pt x="4560" y="30"/>
                  </a:lnTo>
                  <a:lnTo>
                    <a:pt x="4560" y="36"/>
                  </a:lnTo>
                  <a:lnTo>
                    <a:pt x="4566" y="42"/>
                  </a:lnTo>
                  <a:lnTo>
                    <a:pt x="4566" y="48"/>
                  </a:lnTo>
                  <a:lnTo>
                    <a:pt x="4566" y="54"/>
                  </a:lnTo>
                  <a:lnTo>
                    <a:pt x="4572" y="54"/>
                  </a:lnTo>
                  <a:lnTo>
                    <a:pt x="4572" y="60"/>
                  </a:lnTo>
                  <a:lnTo>
                    <a:pt x="4572" y="66"/>
                  </a:lnTo>
                  <a:lnTo>
                    <a:pt x="4578" y="72"/>
                  </a:lnTo>
                  <a:lnTo>
                    <a:pt x="4578" y="78"/>
                  </a:lnTo>
                  <a:lnTo>
                    <a:pt x="4578" y="84"/>
                  </a:lnTo>
                  <a:lnTo>
                    <a:pt x="4578" y="90"/>
                  </a:lnTo>
                  <a:lnTo>
                    <a:pt x="4584" y="90"/>
                  </a:lnTo>
                  <a:lnTo>
                    <a:pt x="4584" y="96"/>
                  </a:lnTo>
                  <a:lnTo>
                    <a:pt x="4584" y="102"/>
                  </a:lnTo>
                  <a:lnTo>
                    <a:pt x="4584" y="108"/>
                  </a:lnTo>
                  <a:lnTo>
                    <a:pt x="4584" y="114"/>
                  </a:lnTo>
                  <a:lnTo>
                    <a:pt x="4590" y="114"/>
                  </a:lnTo>
                  <a:lnTo>
                    <a:pt x="4590" y="120"/>
                  </a:lnTo>
                  <a:lnTo>
                    <a:pt x="4590" y="126"/>
                  </a:lnTo>
                  <a:lnTo>
                    <a:pt x="4590" y="132"/>
                  </a:lnTo>
                  <a:lnTo>
                    <a:pt x="4590" y="138"/>
                  </a:lnTo>
                  <a:lnTo>
                    <a:pt x="4596" y="144"/>
                  </a:lnTo>
                  <a:lnTo>
                    <a:pt x="4596" y="150"/>
                  </a:lnTo>
                  <a:lnTo>
                    <a:pt x="4596" y="156"/>
                  </a:lnTo>
                  <a:lnTo>
                    <a:pt x="4596" y="162"/>
                  </a:lnTo>
                  <a:lnTo>
                    <a:pt x="4602" y="162"/>
                  </a:lnTo>
                  <a:lnTo>
                    <a:pt x="4602" y="168"/>
                  </a:lnTo>
                  <a:lnTo>
                    <a:pt x="4602" y="174"/>
                  </a:lnTo>
                  <a:lnTo>
                    <a:pt x="4602" y="180"/>
                  </a:lnTo>
                  <a:lnTo>
                    <a:pt x="4602" y="186"/>
                  </a:lnTo>
                  <a:lnTo>
                    <a:pt x="4608" y="192"/>
                  </a:lnTo>
                  <a:lnTo>
                    <a:pt x="4608" y="198"/>
                  </a:lnTo>
                  <a:lnTo>
                    <a:pt x="4608" y="204"/>
                  </a:lnTo>
                  <a:lnTo>
                    <a:pt x="4608" y="210"/>
                  </a:lnTo>
                  <a:lnTo>
                    <a:pt x="4608" y="216"/>
                  </a:lnTo>
                  <a:lnTo>
                    <a:pt x="4608" y="222"/>
                  </a:lnTo>
                  <a:lnTo>
                    <a:pt x="4614" y="228"/>
                  </a:lnTo>
                  <a:lnTo>
                    <a:pt x="4614" y="234"/>
                  </a:lnTo>
                  <a:lnTo>
                    <a:pt x="4614" y="240"/>
                  </a:lnTo>
                  <a:lnTo>
                    <a:pt x="4614" y="246"/>
                  </a:lnTo>
                  <a:lnTo>
                    <a:pt x="4614" y="252"/>
                  </a:lnTo>
                  <a:lnTo>
                    <a:pt x="4620" y="258"/>
                  </a:lnTo>
                  <a:lnTo>
                    <a:pt x="4620" y="264"/>
                  </a:lnTo>
                  <a:lnTo>
                    <a:pt x="4620" y="270"/>
                  </a:lnTo>
                  <a:lnTo>
                    <a:pt x="4620" y="276"/>
                  </a:lnTo>
                  <a:lnTo>
                    <a:pt x="4620" y="282"/>
                  </a:lnTo>
                  <a:lnTo>
                    <a:pt x="4626" y="288"/>
                  </a:lnTo>
                  <a:lnTo>
                    <a:pt x="4626" y="294"/>
                  </a:lnTo>
                  <a:lnTo>
                    <a:pt x="4626" y="300"/>
                  </a:lnTo>
                  <a:lnTo>
                    <a:pt x="4626" y="312"/>
                  </a:lnTo>
                  <a:lnTo>
                    <a:pt x="4626" y="318"/>
                  </a:lnTo>
                  <a:lnTo>
                    <a:pt x="4632" y="324"/>
                  </a:lnTo>
                  <a:lnTo>
                    <a:pt x="4632" y="330"/>
                  </a:lnTo>
                  <a:lnTo>
                    <a:pt x="4632" y="336"/>
                  </a:lnTo>
                  <a:lnTo>
                    <a:pt x="4632" y="342"/>
                  </a:lnTo>
                  <a:lnTo>
                    <a:pt x="4632" y="348"/>
                  </a:lnTo>
                  <a:lnTo>
                    <a:pt x="4632" y="354"/>
                  </a:lnTo>
                  <a:lnTo>
                    <a:pt x="4638" y="360"/>
                  </a:lnTo>
                  <a:lnTo>
                    <a:pt x="4638" y="366"/>
                  </a:lnTo>
                  <a:lnTo>
                    <a:pt x="4638" y="372"/>
                  </a:lnTo>
                  <a:lnTo>
                    <a:pt x="4638" y="378"/>
                  </a:lnTo>
                  <a:lnTo>
                    <a:pt x="4638" y="384"/>
                  </a:lnTo>
                  <a:lnTo>
                    <a:pt x="4644" y="390"/>
                  </a:lnTo>
                  <a:lnTo>
                    <a:pt x="4644" y="396"/>
                  </a:lnTo>
                  <a:lnTo>
                    <a:pt x="4644" y="402"/>
                  </a:lnTo>
                  <a:lnTo>
                    <a:pt x="4644" y="408"/>
                  </a:lnTo>
                  <a:lnTo>
                    <a:pt x="4644" y="414"/>
                  </a:lnTo>
                  <a:lnTo>
                    <a:pt x="4644" y="420"/>
                  </a:lnTo>
                  <a:lnTo>
                    <a:pt x="4650" y="426"/>
                  </a:lnTo>
                  <a:lnTo>
                    <a:pt x="4650" y="432"/>
                  </a:lnTo>
                  <a:lnTo>
                    <a:pt x="4650" y="438"/>
                  </a:lnTo>
                  <a:lnTo>
                    <a:pt x="4650" y="444"/>
                  </a:lnTo>
                  <a:lnTo>
                    <a:pt x="4650" y="450"/>
                  </a:lnTo>
                  <a:lnTo>
                    <a:pt x="4650" y="456"/>
                  </a:lnTo>
                  <a:lnTo>
                    <a:pt x="4656" y="456"/>
                  </a:lnTo>
                  <a:lnTo>
                    <a:pt x="4656" y="462"/>
                  </a:lnTo>
                  <a:lnTo>
                    <a:pt x="4656" y="468"/>
                  </a:lnTo>
                  <a:lnTo>
                    <a:pt x="4656" y="474"/>
                  </a:lnTo>
                  <a:lnTo>
                    <a:pt x="4656" y="480"/>
                  </a:lnTo>
                  <a:lnTo>
                    <a:pt x="4656" y="486"/>
                  </a:lnTo>
                  <a:lnTo>
                    <a:pt x="4662" y="492"/>
                  </a:lnTo>
                  <a:lnTo>
                    <a:pt x="4662" y="498"/>
                  </a:lnTo>
                  <a:lnTo>
                    <a:pt x="4662" y="504"/>
                  </a:lnTo>
                  <a:lnTo>
                    <a:pt x="4662" y="510"/>
                  </a:lnTo>
                  <a:lnTo>
                    <a:pt x="4662" y="516"/>
                  </a:lnTo>
                  <a:lnTo>
                    <a:pt x="4668" y="522"/>
                  </a:lnTo>
                  <a:lnTo>
                    <a:pt x="4668" y="528"/>
                  </a:lnTo>
                  <a:lnTo>
                    <a:pt x="4668" y="534"/>
                  </a:lnTo>
                  <a:lnTo>
                    <a:pt x="4668" y="540"/>
                  </a:lnTo>
                  <a:lnTo>
                    <a:pt x="4668" y="546"/>
                  </a:lnTo>
                  <a:lnTo>
                    <a:pt x="4674" y="552"/>
                  </a:lnTo>
                  <a:lnTo>
                    <a:pt x="4674" y="558"/>
                  </a:lnTo>
                  <a:lnTo>
                    <a:pt x="4674" y="564"/>
                  </a:lnTo>
                  <a:lnTo>
                    <a:pt x="4674" y="570"/>
                  </a:lnTo>
                  <a:lnTo>
                    <a:pt x="4674" y="576"/>
                  </a:lnTo>
                  <a:lnTo>
                    <a:pt x="4680" y="582"/>
                  </a:lnTo>
                  <a:lnTo>
                    <a:pt x="4680" y="588"/>
                  </a:lnTo>
                  <a:lnTo>
                    <a:pt x="4680" y="594"/>
                  </a:lnTo>
                  <a:lnTo>
                    <a:pt x="4680" y="600"/>
                  </a:lnTo>
                  <a:lnTo>
                    <a:pt x="4680" y="606"/>
                  </a:lnTo>
                  <a:lnTo>
                    <a:pt x="4686" y="612"/>
                  </a:lnTo>
                  <a:lnTo>
                    <a:pt x="4686" y="618"/>
                  </a:lnTo>
                  <a:lnTo>
                    <a:pt x="4686" y="624"/>
                  </a:lnTo>
                  <a:lnTo>
                    <a:pt x="4686" y="630"/>
                  </a:lnTo>
                  <a:lnTo>
                    <a:pt x="4686" y="636"/>
                  </a:lnTo>
                  <a:lnTo>
                    <a:pt x="4692" y="642"/>
                  </a:lnTo>
                  <a:lnTo>
                    <a:pt x="4692" y="648"/>
                  </a:lnTo>
                  <a:lnTo>
                    <a:pt x="4692" y="654"/>
                  </a:lnTo>
                  <a:lnTo>
                    <a:pt x="4692" y="660"/>
                  </a:lnTo>
                  <a:lnTo>
                    <a:pt x="4692" y="666"/>
                  </a:lnTo>
                  <a:lnTo>
                    <a:pt x="4692" y="672"/>
                  </a:lnTo>
                  <a:lnTo>
                    <a:pt x="4698" y="678"/>
                  </a:lnTo>
                  <a:lnTo>
                    <a:pt x="4698" y="684"/>
                  </a:lnTo>
                  <a:lnTo>
                    <a:pt x="4698" y="690"/>
                  </a:lnTo>
                  <a:lnTo>
                    <a:pt x="4698" y="696"/>
                  </a:lnTo>
                  <a:lnTo>
                    <a:pt x="4698" y="702"/>
                  </a:lnTo>
                  <a:lnTo>
                    <a:pt x="4698" y="708"/>
                  </a:lnTo>
                  <a:lnTo>
                    <a:pt x="4704" y="714"/>
                  </a:lnTo>
                  <a:lnTo>
                    <a:pt x="4704" y="720"/>
                  </a:lnTo>
                  <a:lnTo>
                    <a:pt x="4704" y="726"/>
                  </a:lnTo>
                  <a:lnTo>
                    <a:pt x="4704" y="732"/>
                  </a:lnTo>
                  <a:lnTo>
                    <a:pt x="4704" y="738"/>
                  </a:lnTo>
                  <a:lnTo>
                    <a:pt x="4704" y="744"/>
                  </a:lnTo>
                  <a:lnTo>
                    <a:pt x="4710" y="756"/>
                  </a:lnTo>
                  <a:lnTo>
                    <a:pt x="4710" y="762"/>
                  </a:lnTo>
                  <a:lnTo>
                    <a:pt x="4710" y="768"/>
                  </a:lnTo>
                  <a:lnTo>
                    <a:pt x="4710" y="774"/>
                  </a:lnTo>
                  <a:lnTo>
                    <a:pt x="4710" y="780"/>
                  </a:lnTo>
                  <a:lnTo>
                    <a:pt x="4710" y="786"/>
                  </a:lnTo>
                  <a:lnTo>
                    <a:pt x="4716" y="792"/>
                  </a:lnTo>
                  <a:lnTo>
                    <a:pt x="4716" y="798"/>
                  </a:lnTo>
                  <a:lnTo>
                    <a:pt x="4716" y="804"/>
                  </a:lnTo>
                  <a:lnTo>
                    <a:pt x="4716" y="810"/>
                  </a:lnTo>
                  <a:lnTo>
                    <a:pt x="4722" y="816"/>
                  </a:lnTo>
                  <a:lnTo>
                    <a:pt x="4722" y="828"/>
                  </a:lnTo>
                  <a:lnTo>
                    <a:pt x="4722" y="834"/>
                  </a:lnTo>
                  <a:lnTo>
                    <a:pt x="4722" y="840"/>
                  </a:lnTo>
                  <a:lnTo>
                    <a:pt x="4722" y="846"/>
                  </a:lnTo>
                  <a:lnTo>
                    <a:pt x="4728" y="852"/>
                  </a:lnTo>
                  <a:lnTo>
                    <a:pt x="4728" y="858"/>
                  </a:lnTo>
                  <a:lnTo>
                    <a:pt x="4728" y="864"/>
                  </a:lnTo>
                  <a:lnTo>
                    <a:pt x="4728" y="870"/>
                  </a:lnTo>
                  <a:lnTo>
                    <a:pt x="4728" y="876"/>
                  </a:lnTo>
                  <a:lnTo>
                    <a:pt x="4734" y="882"/>
                  </a:lnTo>
                  <a:lnTo>
                    <a:pt x="4734" y="888"/>
                  </a:lnTo>
                  <a:lnTo>
                    <a:pt x="4734" y="894"/>
                  </a:lnTo>
                  <a:lnTo>
                    <a:pt x="4734" y="900"/>
                  </a:lnTo>
                  <a:lnTo>
                    <a:pt x="4740" y="906"/>
                  </a:lnTo>
                  <a:lnTo>
                    <a:pt x="4740" y="912"/>
                  </a:lnTo>
                  <a:lnTo>
                    <a:pt x="4740" y="918"/>
                  </a:lnTo>
                  <a:lnTo>
                    <a:pt x="4740" y="924"/>
                  </a:lnTo>
                  <a:lnTo>
                    <a:pt x="4746" y="930"/>
                  </a:lnTo>
                  <a:lnTo>
                    <a:pt x="4746" y="936"/>
                  </a:lnTo>
                  <a:lnTo>
                    <a:pt x="4746" y="942"/>
                  </a:lnTo>
                  <a:lnTo>
                    <a:pt x="4746" y="948"/>
                  </a:lnTo>
                  <a:lnTo>
                    <a:pt x="4752" y="948"/>
                  </a:lnTo>
                  <a:lnTo>
                    <a:pt x="4752" y="954"/>
                  </a:lnTo>
                  <a:lnTo>
                    <a:pt x="4752" y="960"/>
                  </a:lnTo>
                  <a:lnTo>
                    <a:pt x="4752" y="966"/>
                  </a:lnTo>
                  <a:lnTo>
                    <a:pt x="4758" y="972"/>
                  </a:lnTo>
                  <a:lnTo>
                    <a:pt x="4758" y="978"/>
                  </a:lnTo>
                  <a:lnTo>
                    <a:pt x="4758" y="984"/>
                  </a:lnTo>
                  <a:lnTo>
                    <a:pt x="4764" y="990"/>
                  </a:lnTo>
                  <a:lnTo>
                    <a:pt x="4764" y="996"/>
                  </a:lnTo>
                  <a:lnTo>
                    <a:pt x="4770" y="1002"/>
                  </a:lnTo>
                  <a:lnTo>
                    <a:pt x="4770" y="1008"/>
                  </a:lnTo>
                  <a:lnTo>
                    <a:pt x="4770" y="1014"/>
                  </a:lnTo>
                  <a:lnTo>
                    <a:pt x="4776" y="1014"/>
                  </a:lnTo>
                  <a:lnTo>
                    <a:pt x="4776" y="1020"/>
                  </a:lnTo>
                  <a:lnTo>
                    <a:pt x="4776" y="1026"/>
                  </a:lnTo>
                  <a:lnTo>
                    <a:pt x="4782" y="1026"/>
                  </a:lnTo>
                  <a:lnTo>
                    <a:pt x="4782" y="1032"/>
                  </a:lnTo>
                  <a:lnTo>
                    <a:pt x="4788" y="1032"/>
                  </a:lnTo>
                  <a:lnTo>
                    <a:pt x="4788" y="1038"/>
                  </a:lnTo>
                  <a:lnTo>
                    <a:pt x="4794" y="1038"/>
                  </a:lnTo>
                  <a:lnTo>
                    <a:pt x="4800" y="1038"/>
                  </a:lnTo>
                  <a:lnTo>
                    <a:pt x="4800" y="1044"/>
                  </a:lnTo>
                  <a:lnTo>
                    <a:pt x="4806" y="1044"/>
                  </a:lnTo>
                  <a:lnTo>
                    <a:pt x="4812" y="1044"/>
                  </a:lnTo>
                  <a:lnTo>
                    <a:pt x="4818" y="1044"/>
                  </a:lnTo>
                  <a:lnTo>
                    <a:pt x="4818" y="1038"/>
                  </a:lnTo>
                  <a:lnTo>
                    <a:pt x="4824" y="1038"/>
                  </a:lnTo>
                  <a:lnTo>
                    <a:pt x="4830" y="1038"/>
                  </a:lnTo>
                  <a:lnTo>
                    <a:pt x="4830" y="1032"/>
                  </a:lnTo>
                  <a:lnTo>
                    <a:pt x="4836" y="1032"/>
                  </a:lnTo>
                  <a:lnTo>
                    <a:pt x="4836" y="1026"/>
                  </a:lnTo>
                  <a:lnTo>
                    <a:pt x="4842" y="1026"/>
                  </a:lnTo>
                  <a:lnTo>
                    <a:pt x="4842" y="1020"/>
                  </a:lnTo>
                  <a:lnTo>
                    <a:pt x="4848" y="1014"/>
                  </a:lnTo>
                  <a:lnTo>
                    <a:pt x="4848" y="1008"/>
                  </a:lnTo>
                  <a:lnTo>
                    <a:pt x="4854" y="1008"/>
                  </a:lnTo>
                  <a:lnTo>
                    <a:pt x="4854" y="1002"/>
                  </a:lnTo>
                  <a:lnTo>
                    <a:pt x="4860" y="996"/>
                  </a:lnTo>
                  <a:lnTo>
                    <a:pt x="4860" y="990"/>
                  </a:lnTo>
                  <a:lnTo>
                    <a:pt x="4866" y="984"/>
                  </a:lnTo>
                  <a:lnTo>
                    <a:pt x="4866" y="978"/>
                  </a:lnTo>
                  <a:lnTo>
                    <a:pt x="4872" y="972"/>
                  </a:lnTo>
                  <a:lnTo>
                    <a:pt x="4872" y="966"/>
                  </a:lnTo>
                  <a:lnTo>
                    <a:pt x="4872" y="960"/>
                  </a:lnTo>
                  <a:lnTo>
                    <a:pt x="4878" y="960"/>
                  </a:lnTo>
                  <a:lnTo>
                    <a:pt x="4878" y="954"/>
                  </a:lnTo>
                  <a:lnTo>
                    <a:pt x="4878" y="948"/>
                  </a:lnTo>
                  <a:lnTo>
                    <a:pt x="4884" y="948"/>
                  </a:lnTo>
                  <a:lnTo>
                    <a:pt x="4884" y="942"/>
                  </a:lnTo>
                  <a:lnTo>
                    <a:pt x="4884" y="936"/>
                  </a:lnTo>
                  <a:lnTo>
                    <a:pt x="4890" y="930"/>
                  </a:lnTo>
                  <a:lnTo>
                    <a:pt x="4890" y="924"/>
                  </a:lnTo>
                  <a:lnTo>
                    <a:pt x="4890" y="918"/>
                  </a:lnTo>
                  <a:lnTo>
                    <a:pt x="4896" y="918"/>
                  </a:lnTo>
                  <a:lnTo>
                    <a:pt x="4896" y="912"/>
                  </a:lnTo>
                  <a:lnTo>
                    <a:pt x="4896" y="906"/>
                  </a:lnTo>
                  <a:lnTo>
                    <a:pt x="4902" y="906"/>
                  </a:lnTo>
                  <a:lnTo>
                    <a:pt x="4902" y="900"/>
                  </a:lnTo>
                  <a:lnTo>
                    <a:pt x="4902" y="894"/>
                  </a:lnTo>
                  <a:lnTo>
                    <a:pt x="4908" y="894"/>
                  </a:lnTo>
                  <a:lnTo>
                    <a:pt x="4908" y="888"/>
                  </a:lnTo>
                  <a:lnTo>
                    <a:pt x="4908" y="882"/>
                  </a:lnTo>
                  <a:lnTo>
                    <a:pt x="4914" y="882"/>
                  </a:lnTo>
                  <a:lnTo>
                    <a:pt x="4914" y="876"/>
                  </a:lnTo>
                  <a:lnTo>
                    <a:pt x="4914" y="870"/>
                  </a:lnTo>
                  <a:lnTo>
                    <a:pt x="4920" y="870"/>
                  </a:lnTo>
                  <a:lnTo>
                    <a:pt x="4920" y="864"/>
                  </a:lnTo>
                  <a:lnTo>
                    <a:pt x="4920" y="858"/>
                  </a:lnTo>
                  <a:lnTo>
                    <a:pt x="4926" y="858"/>
                  </a:lnTo>
                  <a:lnTo>
                    <a:pt x="4926" y="852"/>
                  </a:lnTo>
                  <a:lnTo>
                    <a:pt x="4926" y="846"/>
                  </a:lnTo>
                  <a:lnTo>
                    <a:pt x="4932" y="846"/>
                  </a:lnTo>
                  <a:lnTo>
                    <a:pt x="4932" y="840"/>
                  </a:lnTo>
                  <a:lnTo>
                    <a:pt x="4932" y="834"/>
                  </a:lnTo>
                  <a:lnTo>
                    <a:pt x="4938" y="834"/>
                  </a:lnTo>
                  <a:lnTo>
                    <a:pt x="4938" y="828"/>
                  </a:lnTo>
                  <a:lnTo>
                    <a:pt x="4938" y="822"/>
                  </a:lnTo>
                  <a:lnTo>
                    <a:pt x="4944" y="822"/>
                  </a:lnTo>
                  <a:lnTo>
                    <a:pt x="4944" y="816"/>
                  </a:lnTo>
                  <a:lnTo>
                    <a:pt x="4944" y="810"/>
                  </a:lnTo>
                  <a:lnTo>
                    <a:pt x="4950" y="804"/>
                  </a:lnTo>
                  <a:lnTo>
                    <a:pt x="4950" y="798"/>
                  </a:lnTo>
                  <a:lnTo>
                    <a:pt x="4956" y="792"/>
                  </a:lnTo>
                  <a:lnTo>
                    <a:pt x="4956" y="786"/>
                  </a:lnTo>
                  <a:lnTo>
                    <a:pt x="4956" y="780"/>
                  </a:lnTo>
                  <a:lnTo>
                    <a:pt x="4962" y="780"/>
                  </a:lnTo>
                  <a:lnTo>
                    <a:pt x="4962" y="774"/>
                  </a:lnTo>
                  <a:lnTo>
                    <a:pt x="4962" y="768"/>
                  </a:lnTo>
                  <a:lnTo>
                    <a:pt x="4968" y="768"/>
                  </a:lnTo>
                  <a:lnTo>
                    <a:pt x="4968" y="762"/>
                  </a:lnTo>
                  <a:lnTo>
                    <a:pt x="4968" y="756"/>
                  </a:lnTo>
                  <a:lnTo>
                    <a:pt x="4974" y="750"/>
                  </a:lnTo>
                  <a:lnTo>
                    <a:pt x="4974" y="744"/>
                  </a:lnTo>
                  <a:lnTo>
                    <a:pt x="4980" y="738"/>
                  </a:lnTo>
                  <a:lnTo>
                    <a:pt x="4980" y="732"/>
                  </a:lnTo>
                  <a:lnTo>
                    <a:pt x="4986" y="726"/>
                  </a:lnTo>
                  <a:lnTo>
                    <a:pt x="4986" y="720"/>
                  </a:lnTo>
                  <a:lnTo>
                    <a:pt x="4992" y="714"/>
                  </a:lnTo>
                  <a:lnTo>
                    <a:pt x="4992" y="708"/>
                  </a:lnTo>
                  <a:lnTo>
                    <a:pt x="4998" y="708"/>
                  </a:lnTo>
                  <a:lnTo>
                    <a:pt x="4998" y="702"/>
                  </a:lnTo>
                  <a:lnTo>
                    <a:pt x="5004" y="696"/>
                  </a:lnTo>
                  <a:lnTo>
                    <a:pt x="5004" y="690"/>
                  </a:lnTo>
                  <a:lnTo>
                    <a:pt x="5010" y="690"/>
                  </a:lnTo>
                  <a:lnTo>
                    <a:pt x="5010" y="684"/>
                  </a:lnTo>
                  <a:lnTo>
                    <a:pt x="5010" y="678"/>
                  </a:lnTo>
                  <a:lnTo>
                    <a:pt x="5016" y="678"/>
                  </a:lnTo>
                  <a:lnTo>
                    <a:pt x="5016" y="672"/>
                  </a:lnTo>
                  <a:lnTo>
                    <a:pt x="5022" y="672"/>
                  </a:lnTo>
                  <a:lnTo>
                    <a:pt x="5022" y="666"/>
                  </a:lnTo>
                  <a:lnTo>
                    <a:pt x="5028" y="666"/>
                  </a:lnTo>
                  <a:lnTo>
                    <a:pt x="5028" y="660"/>
                  </a:lnTo>
                  <a:lnTo>
                    <a:pt x="5034" y="660"/>
                  </a:lnTo>
                  <a:lnTo>
                    <a:pt x="5034" y="654"/>
                  </a:lnTo>
                  <a:lnTo>
                    <a:pt x="5040" y="654"/>
                  </a:lnTo>
                  <a:lnTo>
                    <a:pt x="5046" y="654"/>
                  </a:lnTo>
                  <a:lnTo>
                    <a:pt x="5046" y="648"/>
                  </a:lnTo>
                  <a:lnTo>
                    <a:pt x="5052" y="648"/>
                  </a:lnTo>
                  <a:lnTo>
                    <a:pt x="5058" y="648"/>
                  </a:lnTo>
                  <a:lnTo>
                    <a:pt x="5064" y="648"/>
                  </a:lnTo>
                  <a:lnTo>
                    <a:pt x="5070" y="648"/>
                  </a:lnTo>
                  <a:lnTo>
                    <a:pt x="5076" y="648"/>
                  </a:lnTo>
                  <a:lnTo>
                    <a:pt x="5076" y="654"/>
                  </a:lnTo>
                  <a:lnTo>
                    <a:pt x="5082" y="654"/>
                  </a:lnTo>
                  <a:lnTo>
                    <a:pt x="5088" y="654"/>
                  </a:lnTo>
                  <a:lnTo>
                    <a:pt x="5094" y="660"/>
                  </a:lnTo>
                  <a:lnTo>
                    <a:pt x="5100" y="660"/>
                  </a:lnTo>
                  <a:lnTo>
                    <a:pt x="5106" y="666"/>
                  </a:lnTo>
                  <a:lnTo>
                    <a:pt x="5112" y="666"/>
                  </a:lnTo>
                  <a:lnTo>
                    <a:pt x="5118" y="666"/>
                  </a:lnTo>
                  <a:lnTo>
                    <a:pt x="5118" y="672"/>
                  </a:lnTo>
                  <a:lnTo>
                    <a:pt x="5124" y="672"/>
                  </a:lnTo>
                  <a:lnTo>
                    <a:pt x="5124" y="666"/>
                  </a:lnTo>
                  <a:lnTo>
                    <a:pt x="5124" y="660"/>
                  </a:lnTo>
                  <a:lnTo>
                    <a:pt x="5124" y="654"/>
                  </a:lnTo>
                  <a:lnTo>
                    <a:pt x="5130" y="648"/>
                  </a:lnTo>
                  <a:lnTo>
                    <a:pt x="5130" y="642"/>
                  </a:lnTo>
                  <a:lnTo>
                    <a:pt x="5130" y="636"/>
                  </a:lnTo>
                  <a:lnTo>
                    <a:pt x="5130" y="630"/>
                  </a:lnTo>
                  <a:lnTo>
                    <a:pt x="5136" y="624"/>
                  </a:lnTo>
                  <a:lnTo>
                    <a:pt x="5136" y="618"/>
                  </a:lnTo>
                  <a:lnTo>
                    <a:pt x="5136" y="612"/>
                  </a:lnTo>
                  <a:lnTo>
                    <a:pt x="5142" y="606"/>
                  </a:lnTo>
                  <a:lnTo>
                    <a:pt x="5142" y="600"/>
                  </a:lnTo>
                  <a:lnTo>
                    <a:pt x="5142" y="594"/>
                  </a:lnTo>
                  <a:lnTo>
                    <a:pt x="5142" y="588"/>
                  </a:lnTo>
                  <a:lnTo>
                    <a:pt x="5148" y="588"/>
                  </a:lnTo>
                  <a:lnTo>
                    <a:pt x="5148" y="582"/>
                  </a:lnTo>
                  <a:lnTo>
                    <a:pt x="5148" y="576"/>
                  </a:lnTo>
                  <a:lnTo>
                    <a:pt x="5148" y="570"/>
                  </a:lnTo>
                  <a:lnTo>
                    <a:pt x="5154" y="564"/>
                  </a:lnTo>
                  <a:lnTo>
                    <a:pt x="5154" y="558"/>
                  </a:lnTo>
                  <a:lnTo>
                    <a:pt x="5154" y="552"/>
                  </a:lnTo>
                  <a:lnTo>
                    <a:pt x="5154" y="546"/>
                  </a:lnTo>
                  <a:lnTo>
                    <a:pt x="5160" y="546"/>
                  </a:lnTo>
                  <a:lnTo>
                    <a:pt x="5160" y="540"/>
                  </a:lnTo>
                  <a:lnTo>
                    <a:pt x="5160" y="534"/>
                  </a:lnTo>
                  <a:lnTo>
                    <a:pt x="5166" y="528"/>
                  </a:lnTo>
                  <a:lnTo>
                    <a:pt x="5166" y="522"/>
                  </a:lnTo>
                  <a:lnTo>
                    <a:pt x="5166" y="516"/>
                  </a:lnTo>
                  <a:lnTo>
                    <a:pt x="5166" y="510"/>
                  </a:lnTo>
                  <a:lnTo>
                    <a:pt x="5172" y="510"/>
                  </a:lnTo>
                  <a:lnTo>
                    <a:pt x="5172" y="504"/>
                  </a:lnTo>
                  <a:lnTo>
                    <a:pt x="5172" y="498"/>
                  </a:lnTo>
                  <a:lnTo>
                    <a:pt x="5172" y="492"/>
                  </a:lnTo>
                  <a:lnTo>
                    <a:pt x="5178" y="492"/>
                  </a:lnTo>
                  <a:lnTo>
                    <a:pt x="5178" y="486"/>
                  </a:lnTo>
                  <a:lnTo>
                    <a:pt x="5178" y="480"/>
                  </a:lnTo>
                  <a:lnTo>
                    <a:pt x="5184" y="480"/>
                  </a:lnTo>
                  <a:lnTo>
                    <a:pt x="5184" y="474"/>
                  </a:lnTo>
                  <a:lnTo>
                    <a:pt x="5184" y="468"/>
                  </a:lnTo>
                  <a:lnTo>
                    <a:pt x="5184" y="462"/>
                  </a:lnTo>
                  <a:lnTo>
                    <a:pt x="5190" y="462"/>
                  </a:lnTo>
                  <a:lnTo>
                    <a:pt x="5190" y="456"/>
                  </a:lnTo>
                  <a:lnTo>
                    <a:pt x="5190" y="450"/>
                  </a:lnTo>
                  <a:lnTo>
                    <a:pt x="5196" y="444"/>
                  </a:lnTo>
                  <a:lnTo>
                    <a:pt x="5196" y="438"/>
                  </a:lnTo>
                  <a:lnTo>
                    <a:pt x="5202" y="432"/>
                  </a:lnTo>
                  <a:lnTo>
                    <a:pt x="5202" y="426"/>
                  </a:lnTo>
                  <a:lnTo>
                    <a:pt x="5208" y="420"/>
                  </a:lnTo>
                  <a:lnTo>
                    <a:pt x="5208" y="414"/>
                  </a:lnTo>
                  <a:lnTo>
                    <a:pt x="5214" y="414"/>
                  </a:lnTo>
                  <a:lnTo>
                    <a:pt x="5214" y="408"/>
                  </a:lnTo>
                  <a:lnTo>
                    <a:pt x="5214" y="402"/>
                  </a:lnTo>
                  <a:lnTo>
                    <a:pt x="5220" y="402"/>
                  </a:lnTo>
                  <a:lnTo>
                    <a:pt x="5220" y="396"/>
                  </a:lnTo>
                  <a:lnTo>
                    <a:pt x="5226" y="396"/>
                  </a:lnTo>
                  <a:lnTo>
                    <a:pt x="5226" y="390"/>
                  </a:lnTo>
                  <a:lnTo>
                    <a:pt x="5232" y="390"/>
                  </a:lnTo>
                  <a:lnTo>
                    <a:pt x="5232" y="384"/>
                  </a:lnTo>
                  <a:lnTo>
                    <a:pt x="5238" y="384"/>
                  </a:lnTo>
                  <a:lnTo>
                    <a:pt x="5238" y="378"/>
                  </a:lnTo>
                  <a:lnTo>
                    <a:pt x="5244" y="378"/>
                  </a:lnTo>
                  <a:lnTo>
                    <a:pt x="5250" y="378"/>
                  </a:lnTo>
                  <a:lnTo>
                    <a:pt x="5250" y="372"/>
                  </a:lnTo>
                  <a:lnTo>
                    <a:pt x="5256" y="372"/>
                  </a:lnTo>
                  <a:lnTo>
                    <a:pt x="5262" y="378"/>
                  </a:lnTo>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 name="Rectangle 160"/>
            <p:cNvSpPr>
              <a:spLocks noChangeArrowheads="1"/>
            </p:cNvSpPr>
            <p:nvPr/>
          </p:nvSpPr>
          <p:spPr bwMode="auto">
            <a:xfrm>
              <a:off x="833" y="2402"/>
              <a:ext cx="25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FF00"/>
                  </a:solidFill>
                  <a:latin typeface="Arial" charset="0"/>
                </a:rPr>
                <a:t>BETA_Y</a:t>
              </a:r>
              <a:endParaRPr lang="en-US" altLang="en-US" sz="1000">
                <a:solidFill>
                  <a:schemeClr val="tx1"/>
                </a:solidFill>
              </a:endParaRPr>
            </a:p>
          </p:txBody>
        </p:sp>
        <p:sp>
          <p:nvSpPr>
            <p:cNvPr id="374" name="Freeform 161"/>
            <p:cNvSpPr>
              <a:spLocks/>
            </p:cNvSpPr>
            <p:nvPr/>
          </p:nvSpPr>
          <p:spPr bwMode="auto">
            <a:xfrm>
              <a:off x="185" y="1004"/>
              <a:ext cx="5262" cy="414"/>
            </a:xfrm>
            <a:custGeom>
              <a:avLst/>
              <a:gdLst>
                <a:gd name="T0" fmla="*/ 78 w 5262"/>
                <a:gd name="T1" fmla="*/ 414 h 414"/>
                <a:gd name="T2" fmla="*/ 162 w 5262"/>
                <a:gd name="T3" fmla="*/ 414 h 414"/>
                <a:gd name="T4" fmla="*/ 246 w 5262"/>
                <a:gd name="T5" fmla="*/ 414 h 414"/>
                <a:gd name="T6" fmla="*/ 330 w 5262"/>
                <a:gd name="T7" fmla="*/ 414 h 414"/>
                <a:gd name="T8" fmla="*/ 414 w 5262"/>
                <a:gd name="T9" fmla="*/ 414 h 414"/>
                <a:gd name="T10" fmla="*/ 498 w 5262"/>
                <a:gd name="T11" fmla="*/ 414 h 414"/>
                <a:gd name="T12" fmla="*/ 582 w 5262"/>
                <a:gd name="T13" fmla="*/ 414 h 414"/>
                <a:gd name="T14" fmla="*/ 660 w 5262"/>
                <a:gd name="T15" fmla="*/ 414 h 414"/>
                <a:gd name="T16" fmla="*/ 744 w 5262"/>
                <a:gd name="T17" fmla="*/ 414 h 414"/>
                <a:gd name="T18" fmla="*/ 828 w 5262"/>
                <a:gd name="T19" fmla="*/ 414 h 414"/>
                <a:gd name="T20" fmla="*/ 912 w 5262"/>
                <a:gd name="T21" fmla="*/ 414 h 414"/>
                <a:gd name="T22" fmla="*/ 996 w 5262"/>
                <a:gd name="T23" fmla="*/ 414 h 414"/>
                <a:gd name="T24" fmla="*/ 1080 w 5262"/>
                <a:gd name="T25" fmla="*/ 414 h 414"/>
                <a:gd name="T26" fmla="*/ 1164 w 5262"/>
                <a:gd name="T27" fmla="*/ 414 h 414"/>
                <a:gd name="T28" fmla="*/ 1248 w 5262"/>
                <a:gd name="T29" fmla="*/ 414 h 414"/>
                <a:gd name="T30" fmla="*/ 1326 w 5262"/>
                <a:gd name="T31" fmla="*/ 414 h 414"/>
                <a:gd name="T32" fmla="*/ 1410 w 5262"/>
                <a:gd name="T33" fmla="*/ 414 h 414"/>
                <a:gd name="T34" fmla="*/ 1494 w 5262"/>
                <a:gd name="T35" fmla="*/ 414 h 414"/>
                <a:gd name="T36" fmla="*/ 1578 w 5262"/>
                <a:gd name="T37" fmla="*/ 414 h 414"/>
                <a:gd name="T38" fmla="*/ 1662 w 5262"/>
                <a:gd name="T39" fmla="*/ 372 h 414"/>
                <a:gd name="T40" fmla="*/ 1746 w 5262"/>
                <a:gd name="T41" fmla="*/ 306 h 414"/>
                <a:gd name="T42" fmla="*/ 1830 w 5262"/>
                <a:gd name="T43" fmla="*/ 246 h 414"/>
                <a:gd name="T44" fmla="*/ 1914 w 5262"/>
                <a:gd name="T45" fmla="*/ 156 h 414"/>
                <a:gd name="T46" fmla="*/ 1992 w 5262"/>
                <a:gd name="T47" fmla="*/ 18 h 414"/>
                <a:gd name="T48" fmla="*/ 2076 w 5262"/>
                <a:gd name="T49" fmla="*/ 54 h 414"/>
                <a:gd name="T50" fmla="*/ 2160 w 5262"/>
                <a:gd name="T51" fmla="*/ 132 h 414"/>
                <a:gd name="T52" fmla="*/ 2244 w 5262"/>
                <a:gd name="T53" fmla="*/ 162 h 414"/>
                <a:gd name="T54" fmla="*/ 2328 w 5262"/>
                <a:gd name="T55" fmla="*/ 186 h 414"/>
                <a:gd name="T56" fmla="*/ 2412 w 5262"/>
                <a:gd name="T57" fmla="*/ 216 h 414"/>
                <a:gd name="T58" fmla="*/ 2496 w 5262"/>
                <a:gd name="T59" fmla="*/ 246 h 414"/>
                <a:gd name="T60" fmla="*/ 2574 w 5262"/>
                <a:gd name="T61" fmla="*/ 276 h 414"/>
                <a:gd name="T62" fmla="*/ 2658 w 5262"/>
                <a:gd name="T63" fmla="*/ 288 h 414"/>
                <a:gd name="T64" fmla="*/ 2742 w 5262"/>
                <a:gd name="T65" fmla="*/ 252 h 414"/>
                <a:gd name="T66" fmla="*/ 2826 w 5262"/>
                <a:gd name="T67" fmla="*/ 222 h 414"/>
                <a:gd name="T68" fmla="*/ 2910 w 5262"/>
                <a:gd name="T69" fmla="*/ 192 h 414"/>
                <a:gd name="T70" fmla="*/ 2994 w 5262"/>
                <a:gd name="T71" fmla="*/ 168 h 414"/>
                <a:gd name="T72" fmla="*/ 3078 w 5262"/>
                <a:gd name="T73" fmla="*/ 138 h 414"/>
                <a:gd name="T74" fmla="*/ 3162 w 5262"/>
                <a:gd name="T75" fmla="*/ 78 h 414"/>
                <a:gd name="T76" fmla="*/ 3240 w 5262"/>
                <a:gd name="T77" fmla="*/ 0 h 414"/>
                <a:gd name="T78" fmla="*/ 3324 w 5262"/>
                <a:gd name="T79" fmla="*/ 114 h 414"/>
                <a:gd name="T80" fmla="*/ 3408 w 5262"/>
                <a:gd name="T81" fmla="*/ 222 h 414"/>
                <a:gd name="T82" fmla="*/ 3492 w 5262"/>
                <a:gd name="T83" fmla="*/ 288 h 414"/>
                <a:gd name="T84" fmla="*/ 3576 w 5262"/>
                <a:gd name="T85" fmla="*/ 354 h 414"/>
                <a:gd name="T86" fmla="*/ 3660 w 5262"/>
                <a:gd name="T87" fmla="*/ 408 h 414"/>
                <a:gd name="T88" fmla="*/ 3744 w 5262"/>
                <a:gd name="T89" fmla="*/ 414 h 414"/>
                <a:gd name="T90" fmla="*/ 3828 w 5262"/>
                <a:gd name="T91" fmla="*/ 414 h 414"/>
                <a:gd name="T92" fmla="*/ 3912 w 5262"/>
                <a:gd name="T93" fmla="*/ 414 h 414"/>
                <a:gd name="T94" fmla="*/ 3990 w 5262"/>
                <a:gd name="T95" fmla="*/ 414 h 414"/>
                <a:gd name="T96" fmla="*/ 4074 w 5262"/>
                <a:gd name="T97" fmla="*/ 414 h 414"/>
                <a:gd name="T98" fmla="*/ 4158 w 5262"/>
                <a:gd name="T99" fmla="*/ 414 h 414"/>
                <a:gd name="T100" fmla="*/ 4242 w 5262"/>
                <a:gd name="T101" fmla="*/ 414 h 414"/>
                <a:gd name="T102" fmla="*/ 4326 w 5262"/>
                <a:gd name="T103" fmla="*/ 414 h 414"/>
                <a:gd name="T104" fmla="*/ 4410 w 5262"/>
                <a:gd name="T105" fmla="*/ 414 h 414"/>
                <a:gd name="T106" fmla="*/ 4494 w 5262"/>
                <a:gd name="T107" fmla="*/ 414 h 414"/>
                <a:gd name="T108" fmla="*/ 4578 w 5262"/>
                <a:gd name="T109" fmla="*/ 414 h 414"/>
                <a:gd name="T110" fmla="*/ 4656 w 5262"/>
                <a:gd name="T111" fmla="*/ 414 h 414"/>
                <a:gd name="T112" fmla="*/ 4740 w 5262"/>
                <a:gd name="T113" fmla="*/ 414 h 414"/>
                <a:gd name="T114" fmla="*/ 4824 w 5262"/>
                <a:gd name="T115" fmla="*/ 414 h 414"/>
                <a:gd name="T116" fmla="*/ 4908 w 5262"/>
                <a:gd name="T117" fmla="*/ 414 h 414"/>
                <a:gd name="T118" fmla="*/ 4992 w 5262"/>
                <a:gd name="T119" fmla="*/ 414 h 414"/>
                <a:gd name="T120" fmla="*/ 5076 w 5262"/>
                <a:gd name="T121" fmla="*/ 414 h 414"/>
                <a:gd name="T122" fmla="*/ 5160 w 5262"/>
                <a:gd name="T123" fmla="*/ 414 h 414"/>
                <a:gd name="T124" fmla="*/ 5238 w 5262"/>
                <a:gd name="T125" fmla="*/ 414 h 4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62"/>
                <a:gd name="T190" fmla="*/ 0 h 414"/>
                <a:gd name="T191" fmla="*/ 5262 w 5262"/>
                <a:gd name="T192" fmla="*/ 414 h 4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62" h="414">
                  <a:moveTo>
                    <a:pt x="0" y="414"/>
                  </a:moveTo>
                  <a:lnTo>
                    <a:pt x="0" y="414"/>
                  </a:lnTo>
                  <a:lnTo>
                    <a:pt x="6" y="414"/>
                  </a:lnTo>
                  <a:lnTo>
                    <a:pt x="12" y="414"/>
                  </a:lnTo>
                  <a:lnTo>
                    <a:pt x="18" y="414"/>
                  </a:lnTo>
                  <a:lnTo>
                    <a:pt x="24" y="414"/>
                  </a:lnTo>
                  <a:lnTo>
                    <a:pt x="30" y="414"/>
                  </a:lnTo>
                  <a:lnTo>
                    <a:pt x="36" y="414"/>
                  </a:lnTo>
                  <a:lnTo>
                    <a:pt x="42" y="414"/>
                  </a:lnTo>
                  <a:lnTo>
                    <a:pt x="48" y="414"/>
                  </a:lnTo>
                  <a:lnTo>
                    <a:pt x="54" y="414"/>
                  </a:lnTo>
                  <a:lnTo>
                    <a:pt x="60" y="414"/>
                  </a:lnTo>
                  <a:lnTo>
                    <a:pt x="66" y="414"/>
                  </a:lnTo>
                  <a:lnTo>
                    <a:pt x="72" y="414"/>
                  </a:lnTo>
                  <a:lnTo>
                    <a:pt x="78" y="414"/>
                  </a:lnTo>
                  <a:lnTo>
                    <a:pt x="84" y="414"/>
                  </a:lnTo>
                  <a:lnTo>
                    <a:pt x="90" y="414"/>
                  </a:lnTo>
                  <a:lnTo>
                    <a:pt x="96" y="414"/>
                  </a:lnTo>
                  <a:lnTo>
                    <a:pt x="102" y="414"/>
                  </a:lnTo>
                  <a:lnTo>
                    <a:pt x="108" y="414"/>
                  </a:lnTo>
                  <a:lnTo>
                    <a:pt x="114" y="414"/>
                  </a:lnTo>
                  <a:lnTo>
                    <a:pt x="120" y="414"/>
                  </a:lnTo>
                  <a:lnTo>
                    <a:pt x="126" y="414"/>
                  </a:lnTo>
                  <a:lnTo>
                    <a:pt x="132" y="414"/>
                  </a:lnTo>
                  <a:lnTo>
                    <a:pt x="138" y="414"/>
                  </a:lnTo>
                  <a:lnTo>
                    <a:pt x="144" y="414"/>
                  </a:lnTo>
                  <a:lnTo>
                    <a:pt x="150" y="414"/>
                  </a:lnTo>
                  <a:lnTo>
                    <a:pt x="156" y="414"/>
                  </a:lnTo>
                  <a:lnTo>
                    <a:pt x="162" y="414"/>
                  </a:lnTo>
                  <a:lnTo>
                    <a:pt x="168" y="414"/>
                  </a:lnTo>
                  <a:lnTo>
                    <a:pt x="174" y="414"/>
                  </a:lnTo>
                  <a:lnTo>
                    <a:pt x="180" y="414"/>
                  </a:lnTo>
                  <a:lnTo>
                    <a:pt x="186" y="414"/>
                  </a:lnTo>
                  <a:lnTo>
                    <a:pt x="192" y="414"/>
                  </a:lnTo>
                  <a:lnTo>
                    <a:pt x="198" y="414"/>
                  </a:lnTo>
                  <a:lnTo>
                    <a:pt x="204" y="414"/>
                  </a:lnTo>
                  <a:lnTo>
                    <a:pt x="210" y="414"/>
                  </a:lnTo>
                  <a:lnTo>
                    <a:pt x="216" y="414"/>
                  </a:lnTo>
                  <a:lnTo>
                    <a:pt x="222" y="414"/>
                  </a:lnTo>
                  <a:lnTo>
                    <a:pt x="228" y="414"/>
                  </a:lnTo>
                  <a:lnTo>
                    <a:pt x="234" y="414"/>
                  </a:lnTo>
                  <a:lnTo>
                    <a:pt x="240" y="414"/>
                  </a:lnTo>
                  <a:lnTo>
                    <a:pt x="246" y="414"/>
                  </a:lnTo>
                  <a:lnTo>
                    <a:pt x="252" y="414"/>
                  </a:lnTo>
                  <a:lnTo>
                    <a:pt x="258" y="414"/>
                  </a:lnTo>
                  <a:lnTo>
                    <a:pt x="264" y="414"/>
                  </a:lnTo>
                  <a:lnTo>
                    <a:pt x="270" y="414"/>
                  </a:lnTo>
                  <a:lnTo>
                    <a:pt x="276" y="414"/>
                  </a:lnTo>
                  <a:lnTo>
                    <a:pt x="282" y="414"/>
                  </a:lnTo>
                  <a:lnTo>
                    <a:pt x="288" y="414"/>
                  </a:lnTo>
                  <a:lnTo>
                    <a:pt x="294" y="414"/>
                  </a:lnTo>
                  <a:lnTo>
                    <a:pt x="300" y="414"/>
                  </a:lnTo>
                  <a:lnTo>
                    <a:pt x="306" y="414"/>
                  </a:lnTo>
                  <a:lnTo>
                    <a:pt x="312" y="414"/>
                  </a:lnTo>
                  <a:lnTo>
                    <a:pt x="318" y="414"/>
                  </a:lnTo>
                  <a:lnTo>
                    <a:pt x="324" y="414"/>
                  </a:lnTo>
                  <a:lnTo>
                    <a:pt x="330" y="414"/>
                  </a:lnTo>
                  <a:lnTo>
                    <a:pt x="336" y="414"/>
                  </a:lnTo>
                  <a:lnTo>
                    <a:pt x="342" y="414"/>
                  </a:lnTo>
                  <a:lnTo>
                    <a:pt x="348" y="414"/>
                  </a:lnTo>
                  <a:lnTo>
                    <a:pt x="354" y="414"/>
                  </a:lnTo>
                  <a:lnTo>
                    <a:pt x="360" y="414"/>
                  </a:lnTo>
                  <a:lnTo>
                    <a:pt x="366" y="414"/>
                  </a:lnTo>
                  <a:lnTo>
                    <a:pt x="372" y="414"/>
                  </a:lnTo>
                  <a:lnTo>
                    <a:pt x="378" y="414"/>
                  </a:lnTo>
                  <a:lnTo>
                    <a:pt x="384" y="414"/>
                  </a:lnTo>
                  <a:lnTo>
                    <a:pt x="390" y="414"/>
                  </a:lnTo>
                  <a:lnTo>
                    <a:pt x="396" y="414"/>
                  </a:lnTo>
                  <a:lnTo>
                    <a:pt x="402" y="414"/>
                  </a:lnTo>
                  <a:lnTo>
                    <a:pt x="408" y="414"/>
                  </a:lnTo>
                  <a:lnTo>
                    <a:pt x="414" y="414"/>
                  </a:lnTo>
                  <a:lnTo>
                    <a:pt x="420" y="414"/>
                  </a:lnTo>
                  <a:lnTo>
                    <a:pt x="426" y="414"/>
                  </a:lnTo>
                  <a:lnTo>
                    <a:pt x="432" y="414"/>
                  </a:lnTo>
                  <a:lnTo>
                    <a:pt x="438" y="414"/>
                  </a:lnTo>
                  <a:lnTo>
                    <a:pt x="444" y="414"/>
                  </a:lnTo>
                  <a:lnTo>
                    <a:pt x="450" y="414"/>
                  </a:lnTo>
                  <a:lnTo>
                    <a:pt x="456" y="414"/>
                  </a:lnTo>
                  <a:lnTo>
                    <a:pt x="462" y="414"/>
                  </a:lnTo>
                  <a:lnTo>
                    <a:pt x="468" y="414"/>
                  </a:lnTo>
                  <a:lnTo>
                    <a:pt x="474" y="414"/>
                  </a:lnTo>
                  <a:lnTo>
                    <a:pt x="480" y="414"/>
                  </a:lnTo>
                  <a:lnTo>
                    <a:pt x="486" y="414"/>
                  </a:lnTo>
                  <a:lnTo>
                    <a:pt x="492" y="414"/>
                  </a:lnTo>
                  <a:lnTo>
                    <a:pt x="498" y="414"/>
                  </a:lnTo>
                  <a:lnTo>
                    <a:pt x="504" y="414"/>
                  </a:lnTo>
                  <a:lnTo>
                    <a:pt x="510" y="414"/>
                  </a:lnTo>
                  <a:lnTo>
                    <a:pt x="516" y="414"/>
                  </a:lnTo>
                  <a:lnTo>
                    <a:pt x="522" y="414"/>
                  </a:lnTo>
                  <a:lnTo>
                    <a:pt x="528" y="414"/>
                  </a:lnTo>
                  <a:lnTo>
                    <a:pt x="534" y="414"/>
                  </a:lnTo>
                  <a:lnTo>
                    <a:pt x="540" y="414"/>
                  </a:lnTo>
                  <a:lnTo>
                    <a:pt x="546" y="414"/>
                  </a:lnTo>
                  <a:lnTo>
                    <a:pt x="552" y="414"/>
                  </a:lnTo>
                  <a:lnTo>
                    <a:pt x="558" y="414"/>
                  </a:lnTo>
                  <a:lnTo>
                    <a:pt x="564" y="414"/>
                  </a:lnTo>
                  <a:lnTo>
                    <a:pt x="570" y="414"/>
                  </a:lnTo>
                  <a:lnTo>
                    <a:pt x="576" y="414"/>
                  </a:lnTo>
                  <a:lnTo>
                    <a:pt x="582" y="414"/>
                  </a:lnTo>
                  <a:lnTo>
                    <a:pt x="588" y="414"/>
                  </a:lnTo>
                  <a:lnTo>
                    <a:pt x="594" y="414"/>
                  </a:lnTo>
                  <a:lnTo>
                    <a:pt x="600" y="414"/>
                  </a:lnTo>
                  <a:lnTo>
                    <a:pt x="606" y="414"/>
                  </a:lnTo>
                  <a:lnTo>
                    <a:pt x="612" y="414"/>
                  </a:lnTo>
                  <a:lnTo>
                    <a:pt x="618" y="414"/>
                  </a:lnTo>
                  <a:lnTo>
                    <a:pt x="624" y="414"/>
                  </a:lnTo>
                  <a:lnTo>
                    <a:pt x="630" y="414"/>
                  </a:lnTo>
                  <a:lnTo>
                    <a:pt x="636" y="414"/>
                  </a:lnTo>
                  <a:lnTo>
                    <a:pt x="642" y="414"/>
                  </a:lnTo>
                  <a:lnTo>
                    <a:pt x="648" y="414"/>
                  </a:lnTo>
                  <a:lnTo>
                    <a:pt x="654" y="414"/>
                  </a:lnTo>
                  <a:lnTo>
                    <a:pt x="660" y="414"/>
                  </a:lnTo>
                  <a:lnTo>
                    <a:pt x="666" y="414"/>
                  </a:lnTo>
                  <a:lnTo>
                    <a:pt x="672" y="414"/>
                  </a:lnTo>
                  <a:lnTo>
                    <a:pt x="678" y="414"/>
                  </a:lnTo>
                  <a:lnTo>
                    <a:pt x="684" y="414"/>
                  </a:lnTo>
                  <a:lnTo>
                    <a:pt x="690" y="414"/>
                  </a:lnTo>
                  <a:lnTo>
                    <a:pt x="696" y="414"/>
                  </a:lnTo>
                  <a:lnTo>
                    <a:pt x="702" y="414"/>
                  </a:lnTo>
                  <a:lnTo>
                    <a:pt x="708" y="414"/>
                  </a:lnTo>
                  <a:lnTo>
                    <a:pt x="714" y="414"/>
                  </a:lnTo>
                  <a:lnTo>
                    <a:pt x="720" y="414"/>
                  </a:lnTo>
                  <a:lnTo>
                    <a:pt x="726" y="414"/>
                  </a:lnTo>
                  <a:lnTo>
                    <a:pt x="732" y="414"/>
                  </a:lnTo>
                  <a:lnTo>
                    <a:pt x="738" y="414"/>
                  </a:lnTo>
                  <a:lnTo>
                    <a:pt x="744" y="414"/>
                  </a:lnTo>
                  <a:lnTo>
                    <a:pt x="750" y="414"/>
                  </a:lnTo>
                  <a:lnTo>
                    <a:pt x="756" y="414"/>
                  </a:lnTo>
                  <a:lnTo>
                    <a:pt x="762" y="414"/>
                  </a:lnTo>
                  <a:lnTo>
                    <a:pt x="768" y="414"/>
                  </a:lnTo>
                  <a:lnTo>
                    <a:pt x="774" y="414"/>
                  </a:lnTo>
                  <a:lnTo>
                    <a:pt x="780" y="414"/>
                  </a:lnTo>
                  <a:lnTo>
                    <a:pt x="786" y="414"/>
                  </a:lnTo>
                  <a:lnTo>
                    <a:pt x="792" y="414"/>
                  </a:lnTo>
                  <a:lnTo>
                    <a:pt x="798" y="414"/>
                  </a:lnTo>
                  <a:lnTo>
                    <a:pt x="804" y="414"/>
                  </a:lnTo>
                  <a:lnTo>
                    <a:pt x="810" y="414"/>
                  </a:lnTo>
                  <a:lnTo>
                    <a:pt x="816" y="414"/>
                  </a:lnTo>
                  <a:lnTo>
                    <a:pt x="822" y="414"/>
                  </a:lnTo>
                  <a:lnTo>
                    <a:pt x="828" y="414"/>
                  </a:lnTo>
                  <a:lnTo>
                    <a:pt x="834" y="414"/>
                  </a:lnTo>
                  <a:lnTo>
                    <a:pt x="840" y="414"/>
                  </a:lnTo>
                  <a:lnTo>
                    <a:pt x="846" y="414"/>
                  </a:lnTo>
                  <a:lnTo>
                    <a:pt x="852" y="414"/>
                  </a:lnTo>
                  <a:lnTo>
                    <a:pt x="858" y="414"/>
                  </a:lnTo>
                  <a:lnTo>
                    <a:pt x="864" y="414"/>
                  </a:lnTo>
                  <a:lnTo>
                    <a:pt x="870" y="414"/>
                  </a:lnTo>
                  <a:lnTo>
                    <a:pt x="876" y="414"/>
                  </a:lnTo>
                  <a:lnTo>
                    <a:pt x="882" y="414"/>
                  </a:lnTo>
                  <a:lnTo>
                    <a:pt x="888" y="414"/>
                  </a:lnTo>
                  <a:lnTo>
                    <a:pt x="894" y="414"/>
                  </a:lnTo>
                  <a:lnTo>
                    <a:pt x="900" y="414"/>
                  </a:lnTo>
                  <a:lnTo>
                    <a:pt x="906" y="414"/>
                  </a:lnTo>
                  <a:lnTo>
                    <a:pt x="912" y="414"/>
                  </a:lnTo>
                  <a:lnTo>
                    <a:pt x="918" y="414"/>
                  </a:lnTo>
                  <a:lnTo>
                    <a:pt x="924" y="414"/>
                  </a:lnTo>
                  <a:lnTo>
                    <a:pt x="930" y="414"/>
                  </a:lnTo>
                  <a:lnTo>
                    <a:pt x="936" y="414"/>
                  </a:lnTo>
                  <a:lnTo>
                    <a:pt x="942" y="414"/>
                  </a:lnTo>
                  <a:lnTo>
                    <a:pt x="948" y="414"/>
                  </a:lnTo>
                  <a:lnTo>
                    <a:pt x="954" y="414"/>
                  </a:lnTo>
                  <a:lnTo>
                    <a:pt x="960" y="414"/>
                  </a:lnTo>
                  <a:lnTo>
                    <a:pt x="966" y="414"/>
                  </a:lnTo>
                  <a:lnTo>
                    <a:pt x="972" y="414"/>
                  </a:lnTo>
                  <a:lnTo>
                    <a:pt x="978" y="414"/>
                  </a:lnTo>
                  <a:lnTo>
                    <a:pt x="984" y="414"/>
                  </a:lnTo>
                  <a:lnTo>
                    <a:pt x="990" y="414"/>
                  </a:lnTo>
                  <a:lnTo>
                    <a:pt x="996" y="414"/>
                  </a:lnTo>
                  <a:lnTo>
                    <a:pt x="1002" y="414"/>
                  </a:lnTo>
                  <a:lnTo>
                    <a:pt x="1008" y="414"/>
                  </a:lnTo>
                  <a:lnTo>
                    <a:pt x="1014" y="414"/>
                  </a:lnTo>
                  <a:lnTo>
                    <a:pt x="1020" y="414"/>
                  </a:lnTo>
                  <a:lnTo>
                    <a:pt x="1026" y="414"/>
                  </a:lnTo>
                  <a:lnTo>
                    <a:pt x="1032" y="414"/>
                  </a:lnTo>
                  <a:lnTo>
                    <a:pt x="1038" y="414"/>
                  </a:lnTo>
                  <a:lnTo>
                    <a:pt x="1044" y="414"/>
                  </a:lnTo>
                  <a:lnTo>
                    <a:pt x="1050" y="414"/>
                  </a:lnTo>
                  <a:lnTo>
                    <a:pt x="1056" y="414"/>
                  </a:lnTo>
                  <a:lnTo>
                    <a:pt x="1062" y="414"/>
                  </a:lnTo>
                  <a:lnTo>
                    <a:pt x="1068" y="414"/>
                  </a:lnTo>
                  <a:lnTo>
                    <a:pt x="1074" y="414"/>
                  </a:lnTo>
                  <a:lnTo>
                    <a:pt x="1080" y="414"/>
                  </a:lnTo>
                  <a:lnTo>
                    <a:pt x="1086" y="414"/>
                  </a:lnTo>
                  <a:lnTo>
                    <a:pt x="1092" y="414"/>
                  </a:lnTo>
                  <a:lnTo>
                    <a:pt x="1098" y="414"/>
                  </a:lnTo>
                  <a:lnTo>
                    <a:pt x="1104" y="414"/>
                  </a:lnTo>
                  <a:lnTo>
                    <a:pt x="1110" y="414"/>
                  </a:lnTo>
                  <a:lnTo>
                    <a:pt x="1116" y="414"/>
                  </a:lnTo>
                  <a:lnTo>
                    <a:pt x="1122" y="414"/>
                  </a:lnTo>
                  <a:lnTo>
                    <a:pt x="1128" y="414"/>
                  </a:lnTo>
                  <a:lnTo>
                    <a:pt x="1134" y="414"/>
                  </a:lnTo>
                  <a:lnTo>
                    <a:pt x="1140" y="414"/>
                  </a:lnTo>
                  <a:lnTo>
                    <a:pt x="1146" y="414"/>
                  </a:lnTo>
                  <a:lnTo>
                    <a:pt x="1152" y="414"/>
                  </a:lnTo>
                  <a:lnTo>
                    <a:pt x="1158" y="414"/>
                  </a:lnTo>
                  <a:lnTo>
                    <a:pt x="1164" y="414"/>
                  </a:lnTo>
                  <a:lnTo>
                    <a:pt x="1170" y="414"/>
                  </a:lnTo>
                  <a:lnTo>
                    <a:pt x="1176" y="414"/>
                  </a:lnTo>
                  <a:lnTo>
                    <a:pt x="1182" y="414"/>
                  </a:lnTo>
                  <a:lnTo>
                    <a:pt x="1188" y="414"/>
                  </a:lnTo>
                  <a:lnTo>
                    <a:pt x="1194" y="414"/>
                  </a:lnTo>
                  <a:lnTo>
                    <a:pt x="1200" y="414"/>
                  </a:lnTo>
                  <a:lnTo>
                    <a:pt x="1206" y="414"/>
                  </a:lnTo>
                  <a:lnTo>
                    <a:pt x="1212" y="414"/>
                  </a:lnTo>
                  <a:lnTo>
                    <a:pt x="1218" y="414"/>
                  </a:lnTo>
                  <a:lnTo>
                    <a:pt x="1224" y="414"/>
                  </a:lnTo>
                  <a:lnTo>
                    <a:pt x="1230" y="414"/>
                  </a:lnTo>
                  <a:lnTo>
                    <a:pt x="1236" y="414"/>
                  </a:lnTo>
                  <a:lnTo>
                    <a:pt x="1242" y="414"/>
                  </a:lnTo>
                  <a:lnTo>
                    <a:pt x="1248" y="414"/>
                  </a:lnTo>
                  <a:lnTo>
                    <a:pt x="1254" y="414"/>
                  </a:lnTo>
                  <a:lnTo>
                    <a:pt x="1260" y="414"/>
                  </a:lnTo>
                  <a:lnTo>
                    <a:pt x="1266" y="414"/>
                  </a:lnTo>
                  <a:lnTo>
                    <a:pt x="1272" y="414"/>
                  </a:lnTo>
                  <a:lnTo>
                    <a:pt x="1278" y="414"/>
                  </a:lnTo>
                  <a:lnTo>
                    <a:pt x="1284" y="414"/>
                  </a:lnTo>
                  <a:lnTo>
                    <a:pt x="1290" y="414"/>
                  </a:lnTo>
                  <a:lnTo>
                    <a:pt x="1296" y="414"/>
                  </a:lnTo>
                  <a:lnTo>
                    <a:pt x="1302" y="414"/>
                  </a:lnTo>
                  <a:lnTo>
                    <a:pt x="1308" y="414"/>
                  </a:lnTo>
                  <a:lnTo>
                    <a:pt x="1314" y="414"/>
                  </a:lnTo>
                  <a:lnTo>
                    <a:pt x="1320" y="414"/>
                  </a:lnTo>
                  <a:lnTo>
                    <a:pt x="1326" y="414"/>
                  </a:lnTo>
                  <a:lnTo>
                    <a:pt x="1332" y="414"/>
                  </a:lnTo>
                  <a:lnTo>
                    <a:pt x="1338" y="414"/>
                  </a:lnTo>
                  <a:lnTo>
                    <a:pt x="1344" y="414"/>
                  </a:lnTo>
                  <a:lnTo>
                    <a:pt x="1350" y="414"/>
                  </a:lnTo>
                  <a:lnTo>
                    <a:pt x="1356" y="414"/>
                  </a:lnTo>
                  <a:lnTo>
                    <a:pt x="1362" y="414"/>
                  </a:lnTo>
                  <a:lnTo>
                    <a:pt x="1368" y="414"/>
                  </a:lnTo>
                  <a:lnTo>
                    <a:pt x="1374" y="414"/>
                  </a:lnTo>
                  <a:lnTo>
                    <a:pt x="1380" y="414"/>
                  </a:lnTo>
                  <a:lnTo>
                    <a:pt x="1386" y="414"/>
                  </a:lnTo>
                  <a:lnTo>
                    <a:pt x="1392" y="414"/>
                  </a:lnTo>
                  <a:lnTo>
                    <a:pt x="1398" y="414"/>
                  </a:lnTo>
                  <a:lnTo>
                    <a:pt x="1404" y="414"/>
                  </a:lnTo>
                  <a:lnTo>
                    <a:pt x="1410" y="414"/>
                  </a:lnTo>
                  <a:lnTo>
                    <a:pt x="1416" y="414"/>
                  </a:lnTo>
                  <a:lnTo>
                    <a:pt x="1422" y="414"/>
                  </a:lnTo>
                  <a:lnTo>
                    <a:pt x="1428" y="414"/>
                  </a:lnTo>
                  <a:lnTo>
                    <a:pt x="1434" y="414"/>
                  </a:lnTo>
                  <a:lnTo>
                    <a:pt x="1440" y="414"/>
                  </a:lnTo>
                  <a:lnTo>
                    <a:pt x="1446" y="414"/>
                  </a:lnTo>
                  <a:lnTo>
                    <a:pt x="1452" y="414"/>
                  </a:lnTo>
                  <a:lnTo>
                    <a:pt x="1458" y="414"/>
                  </a:lnTo>
                  <a:lnTo>
                    <a:pt x="1464" y="414"/>
                  </a:lnTo>
                  <a:lnTo>
                    <a:pt x="1470" y="414"/>
                  </a:lnTo>
                  <a:lnTo>
                    <a:pt x="1476" y="414"/>
                  </a:lnTo>
                  <a:lnTo>
                    <a:pt x="1482" y="414"/>
                  </a:lnTo>
                  <a:lnTo>
                    <a:pt x="1488" y="414"/>
                  </a:lnTo>
                  <a:lnTo>
                    <a:pt x="1494" y="414"/>
                  </a:lnTo>
                  <a:lnTo>
                    <a:pt x="1500" y="414"/>
                  </a:lnTo>
                  <a:lnTo>
                    <a:pt x="1506" y="414"/>
                  </a:lnTo>
                  <a:lnTo>
                    <a:pt x="1512" y="414"/>
                  </a:lnTo>
                  <a:lnTo>
                    <a:pt x="1518" y="414"/>
                  </a:lnTo>
                  <a:lnTo>
                    <a:pt x="1524" y="414"/>
                  </a:lnTo>
                  <a:lnTo>
                    <a:pt x="1530" y="414"/>
                  </a:lnTo>
                  <a:lnTo>
                    <a:pt x="1536" y="414"/>
                  </a:lnTo>
                  <a:lnTo>
                    <a:pt x="1542" y="414"/>
                  </a:lnTo>
                  <a:lnTo>
                    <a:pt x="1548" y="414"/>
                  </a:lnTo>
                  <a:lnTo>
                    <a:pt x="1554" y="414"/>
                  </a:lnTo>
                  <a:lnTo>
                    <a:pt x="1560" y="414"/>
                  </a:lnTo>
                  <a:lnTo>
                    <a:pt x="1566" y="414"/>
                  </a:lnTo>
                  <a:lnTo>
                    <a:pt x="1572" y="414"/>
                  </a:lnTo>
                  <a:lnTo>
                    <a:pt x="1578" y="414"/>
                  </a:lnTo>
                  <a:lnTo>
                    <a:pt x="1584" y="414"/>
                  </a:lnTo>
                  <a:lnTo>
                    <a:pt x="1584" y="408"/>
                  </a:lnTo>
                  <a:lnTo>
                    <a:pt x="1590" y="408"/>
                  </a:lnTo>
                  <a:lnTo>
                    <a:pt x="1596" y="408"/>
                  </a:lnTo>
                  <a:lnTo>
                    <a:pt x="1602" y="408"/>
                  </a:lnTo>
                  <a:lnTo>
                    <a:pt x="1602" y="402"/>
                  </a:lnTo>
                  <a:lnTo>
                    <a:pt x="1608" y="402"/>
                  </a:lnTo>
                  <a:lnTo>
                    <a:pt x="1614" y="402"/>
                  </a:lnTo>
                  <a:lnTo>
                    <a:pt x="1620" y="402"/>
                  </a:lnTo>
                  <a:lnTo>
                    <a:pt x="1620" y="396"/>
                  </a:lnTo>
                  <a:lnTo>
                    <a:pt x="1626" y="396"/>
                  </a:lnTo>
                  <a:lnTo>
                    <a:pt x="1632" y="396"/>
                  </a:lnTo>
                  <a:lnTo>
                    <a:pt x="1632" y="390"/>
                  </a:lnTo>
                  <a:lnTo>
                    <a:pt x="1638" y="390"/>
                  </a:lnTo>
                  <a:lnTo>
                    <a:pt x="1644" y="390"/>
                  </a:lnTo>
                  <a:lnTo>
                    <a:pt x="1644" y="384"/>
                  </a:lnTo>
                  <a:lnTo>
                    <a:pt x="1650" y="384"/>
                  </a:lnTo>
                  <a:lnTo>
                    <a:pt x="1650" y="378"/>
                  </a:lnTo>
                  <a:lnTo>
                    <a:pt x="1656" y="378"/>
                  </a:lnTo>
                  <a:lnTo>
                    <a:pt x="1662" y="372"/>
                  </a:lnTo>
                  <a:lnTo>
                    <a:pt x="1668" y="372"/>
                  </a:lnTo>
                  <a:lnTo>
                    <a:pt x="1668" y="366"/>
                  </a:lnTo>
                  <a:lnTo>
                    <a:pt x="1674" y="366"/>
                  </a:lnTo>
                  <a:lnTo>
                    <a:pt x="1674" y="360"/>
                  </a:lnTo>
                  <a:lnTo>
                    <a:pt x="1680" y="360"/>
                  </a:lnTo>
                  <a:lnTo>
                    <a:pt x="1686" y="360"/>
                  </a:lnTo>
                  <a:lnTo>
                    <a:pt x="1686" y="354"/>
                  </a:lnTo>
                  <a:lnTo>
                    <a:pt x="1692" y="354"/>
                  </a:lnTo>
                  <a:lnTo>
                    <a:pt x="1692" y="348"/>
                  </a:lnTo>
                  <a:lnTo>
                    <a:pt x="1698" y="348"/>
                  </a:lnTo>
                  <a:lnTo>
                    <a:pt x="1698" y="342"/>
                  </a:lnTo>
                  <a:lnTo>
                    <a:pt x="1704" y="342"/>
                  </a:lnTo>
                  <a:lnTo>
                    <a:pt x="1710" y="336"/>
                  </a:lnTo>
                  <a:lnTo>
                    <a:pt x="1716" y="336"/>
                  </a:lnTo>
                  <a:lnTo>
                    <a:pt x="1716" y="330"/>
                  </a:lnTo>
                  <a:lnTo>
                    <a:pt x="1722" y="330"/>
                  </a:lnTo>
                  <a:lnTo>
                    <a:pt x="1722" y="324"/>
                  </a:lnTo>
                  <a:lnTo>
                    <a:pt x="1728" y="324"/>
                  </a:lnTo>
                  <a:lnTo>
                    <a:pt x="1728" y="318"/>
                  </a:lnTo>
                  <a:lnTo>
                    <a:pt x="1734" y="318"/>
                  </a:lnTo>
                  <a:lnTo>
                    <a:pt x="1740" y="312"/>
                  </a:lnTo>
                  <a:lnTo>
                    <a:pt x="1746" y="312"/>
                  </a:lnTo>
                  <a:lnTo>
                    <a:pt x="1746" y="306"/>
                  </a:lnTo>
                  <a:lnTo>
                    <a:pt x="1752" y="306"/>
                  </a:lnTo>
                  <a:lnTo>
                    <a:pt x="1752" y="300"/>
                  </a:lnTo>
                  <a:lnTo>
                    <a:pt x="1758" y="300"/>
                  </a:lnTo>
                  <a:lnTo>
                    <a:pt x="1758" y="294"/>
                  </a:lnTo>
                  <a:lnTo>
                    <a:pt x="1764" y="294"/>
                  </a:lnTo>
                  <a:lnTo>
                    <a:pt x="1770" y="288"/>
                  </a:lnTo>
                  <a:lnTo>
                    <a:pt x="1776" y="288"/>
                  </a:lnTo>
                  <a:lnTo>
                    <a:pt x="1776" y="282"/>
                  </a:lnTo>
                  <a:lnTo>
                    <a:pt x="1782" y="282"/>
                  </a:lnTo>
                  <a:lnTo>
                    <a:pt x="1782" y="276"/>
                  </a:lnTo>
                  <a:lnTo>
                    <a:pt x="1788" y="276"/>
                  </a:lnTo>
                  <a:lnTo>
                    <a:pt x="1794" y="270"/>
                  </a:lnTo>
                  <a:lnTo>
                    <a:pt x="1800" y="270"/>
                  </a:lnTo>
                  <a:lnTo>
                    <a:pt x="1800" y="264"/>
                  </a:lnTo>
                  <a:lnTo>
                    <a:pt x="1806" y="264"/>
                  </a:lnTo>
                  <a:lnTo>
                    <a:pt x="1806" y="258"/>
                  </a:lnTo>
                  <a:lnTo>
                    <a:pt x="1812" y="258"/>
                  </a:lnTo>
                  <a:lnTo>
                    <a:pt x="1812" y="252"/>
                  </a:lnTo>
                  <a:lnTo>
                    <a:pt x="1818" y="252"/>
                  </a:lnTo>
                  <a:lnTo>
                    <a:pt x="1818" y="246"/>
                  </a:lnTo>
                  <a:lnTo>
                    <a:pt x="1824" y="246"/>
                  </a:lnTo>
                  <a:lnTo>
                    <a:pt x="1830" y="246"/>
                  </a:lnTo>
                  <a:lnTo>
                    <a:pt x="1830" y="240"/>
                  </a:lnTo>
                  <a:lnTo>
                    <a:pt x="1836" y="240"/>
                  </a:lnTo>
                  <a:lnTo>
                    <a:pt x="1836" y="234"/>
                  </a:lnTo>
                  <a:lnTo>
                    <a:pt x="1842" y="234"/>
                  </a:lnTo>
                  <a:lnTo>
                    <a:pt x="1842" y="228"/>
                  </a:lnTo>
                  <a:lnTo>
                    <a:pt x="1848" y="228"/>
                  </a:lnTo>
                  <a:lnTo>
                    <a:pt x="1848" y="222"/>
                  </a:lnTo>
                  <a:lnTo>
                    <a:pt x="1854" y="222"/>
                  </a:lnTo>
                  <a:lnTo>
                    <a:pt x="1860" y="222"/>
                  </a:lnTo>
                  <a:lnTo>
                    <a:pt x="1860" y="216"/>
                  </a:lnTo>
                  <a:lnTo>
                    <a:pt x="1866" y="216"/>
                  </a:lnTo>
                  <a:lnTo>
                    <a:pt x="1866" y="210"/>
                  </a:lnTo>
                  <a:lnTo>
                    <a:pt x="1872" y="210"/>
                  </a:lnTo>
                  <a:lnTo>
                    <a:pt x="1872" y="204"/>
                  </a:lnTo>
                  <a:lnTo>
                    <a:pt x="1878" y="204"/>
                  </a:lnTo>
                  <a:lnTo>
                    <a:pt x="1878" y="198"/>
                  </a:lnTo>
                  <a:lnTo>
                    <a:pt x="1884" y="198"/>
                  </a:lnTo>
                  <a:lnTo>
                    <a:pt x="1884" y="192"/>
                  </a:lnTo>
                  <a:lnTo>
                    <a:pt x="1890" y="192"/>
                  </a:lnTo>
                  <a:lnTo>
                    <a:pt x="1890" y="186"/>
                  </a:lnTo>
                  <a:lnTo>
                    <a:pt x="1896" y="186"/>
                  </a:lnTo>
                  <a:lnTo>
                    <a:pt x="1896" y="180"/>
                  </a:lnTo>
                  <a:lnTo>
                    <a:pt x="1896" y="174"/>
                  </a:lnTo>
                  <a:lnTo>
                    <a:pt x="1902" y="174"/>
                  </a:lnTo>
                  <a:lnTo>
                    <a:pt x="1902" y="168"/>
                  </a:lnTo>
                  <a:lnTo>
                    <a:pt x="1908" y="162"/>
                  </a:lnTo>
                  <a:lnTo>
                    <a:pt x="1908" y="156"/>
                  </a:lnTo>
                  <a:lnTo>
                    <a:pt x="1914" y="156"/>
                  </a:lnTo>
                  <a:lnTo>
                    <a:pt x="1914" y="150"/>
                  </a:lnTo>
                  <a:lnTo>
                    <a:pt x="1914" y="144"/>
                  </a:lnTo>
                  <a:lnTo>
                    <a:pt x="1920" y="144"/>
                  </a:lnTo>
                  <a:lnTo>
                    <a:pt x="1920" y="138"/>
                  </a:lnTo>
                  <a:lnTo>
                    <a:pt x="1926" y="132"/>
                  </a:lnTo>
                  <a:lnTo>
                    <a:pt x="1926" y="126"/>
                  </a:lnTo>
                  <a:lnTo>
                    <a:pt x="1932" y="126"/>
                  </a:lnTo>
                  <a:lnTo>
                    <a:pt x="1932" y="120"/>
                  </a:lnTo>
                  <a:lnTo>
                    <a:pt x="1932" y="114"/>
                  </a:lnTo>
                  <a:lnTo>
                    <a:pt x="1938" y="114"/>
                  </a:lnTo>
                  <a:lnTo>
                    <a:pt x="1938" y="108"/>
                  </a:lnTo>
                  <a:lnTo>
                    <a:pt x="1944" y="102"/>
                  </a:lnTo>
                  <a:lnTo>
                    <a:pt x="1944" y="96"/>
                  </a:lnTo>
                  <a:lnTo>
                    <a:pt x="1950" y="96"/>
                  </a:lnTo>
                  <a:lnTo>
                    <a:pt x="1950" y="90"/>
                  </a:lnTo>
                  <a:lnTo>
                    <a:pt x="1956" y="84"/>
                  </a:lnTo>
                  <a:lnTo>
                    <a:pt x="1956" y="78"/>
                  </a:lnTo>
                  <a:lnTo>
                    <a:pt x="1962" y="78"/>
                  </a:lnTo>
                  <a:lnTo>
                    <a:pt x="1962" y="72"/>
                  </a:lnTo>
                  <a:lnTo>
                    <a:pt x="1962" y="66"/>
                  </a:lnTo>
                  <a:lnTo>
                    <a:pt x="1968" y="66"/>
                  </a:lnTo>
                  <a:lnTo>
                    <a:pt x="1968" y="60"/>
                  </a:lnTo>
                  <a:lnTo>
                    <a:pt x="1968" y="54"/>
                  </a:lnTo>
                  <a:lnTo>
                    <a:pt x="1974" y="54"/>
                  </a:lnTo>
                  <a:lnTo>
                    <a:pt x="1974" y="48"/>
                  </a:lnTo>
                  <a:lnTo>
                    <a:pt x="1980" y="48"/>
                  </a:lnTo>
                  <a:lnTo>
                    <a:pt x="1980" y="42"/>
                  </a:lnTo>
                  <a:lnTo>
                    <a:pt x="1980" y="36"/>
                  </a:lnTo>
                  <a:lnTo>
                    <a:pt x="1986" y="36"/>
                  </a:lnTo>
                  <a:lnTo>
                    <a:pt x="1986" y="30"/>
                  </a:lnTo>
                  <a:lnTo>
                    <a:pt x="1986" y="24"/>
                  </a:lnTo>
                  <a:lnTo>
                    <a:pt x="1992" y="24"/>
                  </a:lnTo>
                  <a:lnTo>
                    <a:pt x="1992" y="18"/>
                  </a:lnTo>
                  <a:lnTo>
                    <a:pt x="1998" y="18"/>
                  </a:lnTo>
                  <a:lnTo>
                    <a:pt x="1998" y="12"/>
                  </a:lnTo>
                  <a:lnTo>
                    <a:pt x="2004" y="6"/>
                  </a:lnTo>
                  <a:lnTo>
                    <a:pt x="2004" y="0"/>
                  </a:lnTo>
                  <a:lnTo>
                    <a:pt x="2010" y="0"/>
                  </a:lnTo>
                  <a:lnTo>
                    <a:pt x="2016" y="0"/>
                  </a:lnTo>
                  <a:lnTo>
                    <a:pt x="2022" y="0"/>
                  </a:lnTo>
                  <a:lnTo>
                    <a:pt x="2028" y="0"/>
                  </a:lnTo>
                  <a:lnTo>
                    <a:pt x="2034" y="6"/>
                  </a:lnTo>
                  <a:lnTo>
                    <a:pt x="2040" y="6"/>
                  </a:lnTo>
                  <a:lnTo>
                    <a:pt x="2040" y="12"/>
                  </a:lnTo>
                  <a:lnTo>
                    <a:pt x="2046" y="18"/>
                  </a:lnTo>
                  <a:lnTo>
                    <a:pt x="2046" y="24"/>
                  </a:lnTo>
                  <a:lnTo>
                    <a:pt x="2052" y="24"/>
                  </a:lnTo>
                  <a:lnTo>
                    <a:pt x="2052" y="30"/>
                  </a:lnTo>
                  <a:lnTo>
                    <a:pt x="2058" y="30"/>
                  </a:lnTo>
                  <a:lnTo>
                    <a:pt x="2058" y="36"/>
                  </a:lnTo>
                  <a:lnTo>
                    <a:pt x="2064" y="36"/>
                  </a:lnTo>
                  <a:lnTo>
                    <a:pt x="2064" y="42"/>
                  </a:lnTo>
                  <a:lnTo>
                    <a:pt x="2070" y="42"/>
                  </a:lnTo>
                  <a:lnTo>
                    <a:pt x="2070" y="48"/>
                  </a:lnTo>
                  <a:lnTo>
                    <a:pt x="2076" y="48"/>
                  </a:lnTo>
                  <a:lnTo>
                    <a:pt x="2076" y="54"/>
                  </a:lnTo>
                  <a:lnTo>
                    <a:pt x="2082" y="54"/>
                  </a:lnTo>
                  <a:lnTo>
                    <a:pt x="2082" y="60"/>
                  </a:lnTo>
                  <a:lnTo>
                    <a:pt x="2088" y="60"/>
                  </a:lnTo>
                  <a:lnTo>
                    <a:pt x="2088" y="66"/>
                  </a:lnTo>
                  <a:lnTo>
                    <a:pt x="2094" y="72"/>
                  </a:lnTo>
                  <a:lnTo>
                    <a:pt x="2094" y="78"/>
                  </a:lnTo>
                  <a:lnTo>
                    <a:pt x="2100" y="78"/>
                  </a:lnTo>
                  <a:lnTo>
                    <a:pt x="2106" y="84"/>
                  </a:lnTo>
                  <a:lnTo>
                    <a:pt x="2106" y="90"/>
                  </a:lnTo>
                  <a:lnTo>
                    <a:pt x="2112" y="90"/>
                  </a:lnTo>
                  <a:lnTo>
                    <a:pt x="2112" y="96"/>
                  </a:lnTo>
                  <a:lnTo>
                    <a:pt x="2118" y="96"/>
                  </a:lnTo>
                  <a:lnTo>
                    <a:pt x="2118" y="102"/>
                  </a:lnTo>
                  <a:lnTo>
                    <a:pt x="2124" y="102"/>
                  </a:lnTo>
                  <a:lnTo>
                    <a:pt x="2124" y="108"/>
                  </a:lnTo>
                  <a:lnTo>
                    <a:pt x="2130" y="108"/>
                  </a:lnTo>
                  <a:lnTo>
                    <a:pt x="2130" y="114"/>
                  </a:lnTo>
                  <a:lnTo>
                    <a:pt x="2136" y="114"/>
                  </a:lnTo>
                  <a:lnTo>
                    <a:pt x="2136" y="120"/>
                  </a:lnTo>
                  <a:lnTo>
                    <a:pt x="2142" y="120"/>
                  </a:lnTo>
                  <a:lnTo>
                    <a:pt x="2142" y="126"/>
                  </a:lnTo>
                  <a:lnTo>
                    <a:pt x="2148" y="126"/>
                  </a:lnTo>
                  <a:lnTo>
                    <a:pt x="2154" y="126"/>
                  </a:lnTo>
                  <a:lnTo>
                    <a:pt x="2154" y="132"/>
                  </a:lnTo>
                  <a:lnTo>
                    <a:pt x="2160" y="132"/>
                  </a:lnTo>
                  <a:lnTo>
                    <a:pt x="2166" y="132"/>
                  </a:lnTo>
                  <a:lnTo>
                    <a:pt x="2172" y="138"/>
                  </a:lnTo>
                  <a:lnTo>
                    <a:pt x="2178" y="138"/>
                  </a:lnTo>
                  <a:lnTo>
                    <a:pt x="2184" y="138"/>
                  </a:lnTo>
                  <a:lnTo>
                    <a:pt x="2190" y="138"/>
                  </a:lnTo>
                  <a:lnTo>
                    <a:pt x="2190" y="144"/>
                  </a:lnTo>
                  <a:lnTo>
                    <a:pt x="2196" y="144"/>
                  </a:lnTo>
                  <a:lnTo>
                    <a:pt x="2202" y="144"/>
                  </a:lnTo>
                  <a:lnTo>
                    <a:pt x="2208" y="144"/>
                  </a:lnTo>
                  <a:lnTo>
                    <a:pt x="2208" y="150"/>
                  </a:lnTo>
                  <a:lnTo>
                    <a:pt x="2214" y="150"/>
                  </a:lnTo>
                  <a:lnTo>
                    <a:pt x="2220" y="150"/>
                  </a:lnTo>
                  <a:lnTo>
                    <a:pt x="2226" y="150"/>
                  </a:lnTo>
                  <a:lnTo>
                    <a:pt x="2226" y="156"/>
                  </a:lnTo>
                  <a:lnTo>
                    <a:pt x="2232" y="156"/>
                  </a:lnTo>
                  <a:lnTo>
                    <a:pt x="2238" y="156"/>
                  </a:lnTo>
                  <a:lnTo>
                    <a:pt x="2244" y="156"/>
                  </a:lnTo>
                  <a:lnTo>
                    <a:pt x="2244" y="162"/>
                  </a:lnTo>
                  <a:lnTo>
                    <a:pt x="2250" y="162"/>
                  </a:lnTo>
                  <a:lnTo>
                    <a:pt x="2256" y="162"/>
                  </a:lnTo>
                  <a:lnTo>
                    <a:pt x="2262" y="162"/>
                  </a:lnTo>
                  <a:lnTo>
                    <a:pt x="2262" y="168"/>
                  </a:lnTo>
                  <a:lnTo>
                    <a:pt x="2268" y="168"/>
                  </a:lnTo>
                  <a:lnTo>
                    <a:pt x="2274" y="168"/>
                  </a:lnTo>
                  <a:lnTo>
                    <a:pt x="2280" y="168"/>
                  </a:lnTo>
                  <a:lnTo>
                    <a:pt x="2280" y="174"/>
                  </a:lnTo>
                  <a:lnTo>
                    <a:pt x="2286" y="174"/>
                  </a:lnTo>
                  <a:lnTo>
                    <a:pt x="2292" y="174"/>
                  </a:lnTo>
                  <a:lnTo>
                    <a:pt x="2298" y="174"/>
                  </a:lnTo>
                  <a:lnTo>
                    <a:pt x="2298" y="180"/>
                  </a:lnTo>
                  <a:lnTo>
                    <a:pt x="2304" y="180"/>
                  </a:lnTo>
                  <a:lnTo>
                    <a:pt x="2310" y="180"/>
                  </a:lnTo>
                  <a:lnTo>
                    <a:pt x="2316" y="180"/>
                  </a:lnTo>
                  <a:lnTo>
                    <a:pt x="2322" y="186"/>
                  </a:lnTo>
                  <a:lnTo>
                    <a:pt x="2328" y="186"/>
                  </a:lnTo>
                  <a:lnTo>
                    <a:pt x="2334" y="186"/>
                  </a:lnTo>
                  <a:lnTo>
                    <a:pt x="2340" y="186"/>
                  </a:lnTo>
                  <a:lnTo>
                    <a:pt x="2340" y="192"/>
                  </a:lnTo>
                  <a:lnTo>
                    <a:pt x="2346" y="192"/>
                  </a:lnTo>
                  <a:lnTo>
                    <a:pt x="2352" y="192"/>
                  </a:lnTo>
                  <a:lnTo>
                    <a:pt x="2358" y="192"/>
                  </a:lnTo>
                  <a:lnTo>
                    <a:pt x="2358" y="198"/>
                  </a:lnTo>
                  <a:lnTo>
                    <a:pt x="2364" y="198"/>
                  </a:lnTo>
                  <a:lnTo>
                    <a:pt x="2370" y="198"/>
                  </a:lnTo>
                  <a:lnTo>
                    <a:pt x="2376" y="198"/>
                  </a:lnTo>
                  <a:lnTo>
                    <a:pt x="2376" y="204"/>
                  </a:lnTo>
                  <a:lnTo>
                    <a:pt x="2382" y="204"/>
                  </a:lnTo>
                  <a:lnTo>
                    <a:pt x="2388" y="204"/>
                  </a:lnTo>
                  <a:lnTo>
                    <a:pt x="2394" y="204"/>
                  </a:lnTo>
                  <a:lnTo>
                    <a:pt x="2394" y="210"/>
                  </a:lnTo>
                  <a:lnTo>
                    <a:pt x="2400" y="210"/>
                  </a:lnTo>
                  <a:lnTo>
                    <a:pt x="2406" y="210"/>
                  </a:lnTo>
                  <a:lnTo>
                    <a:pt x="2406" y="216"/>
                  </a:lnTo>
                  <a:lnTo>
                    <a:pt x="2412" y="216"/>
                  </a:lnTo>
                  <a:lnTo>
                    <a:pt x="2418" y="216"/>
                  </a:lnTo>
                  <a:lnTo>
                    <a:pt x="2424" y="216"/>
                  </a:lnTo>
                  <a:lnTo>
                    <a:pt x="2424" y="222"/>
                  </a:lnTo>
                  <a:lnTo>
                    <a:pt x="2430" y="222"/>
                  </a:lnTo>
                  <a:lnTo>
                    <a:pt x="2436" y="222"/>
                  </a:lnTo>
                  <a:lnTo>
                    <a:pt x="2442" y="222"/>
                  </a:lnTo>
                  <a:lnTo>
                    <a:pt x="2442" y="228"/>
                  </a:lnTo>
                  <a:lnTo>
                    <a:pt x="2448" y="228"/>
                  </a:lnTo>
                  <a:lnTo>
                    <a:pt x="2454" y="228"/>
                  </a:lnTo>
                  <a:lnTo>
                    <a:pt x="2454" y="234"/>
                  </a:lnTo>
                  <a:lnTo>
                    <a:pt x="2460" y="234"/>
                  </a:lnTo>
                  <a:lnTo>
                    <a:pt x="2466" y="234"/>
                  </a:lnTo>
                  <a:lnTo>
                    <a:pt x="2472" y="234"/>
                  </a:lnTo>
                  <a:lnTo>
                    <a:pt x="2472" y="240"/>
                  </a:lnTo>
                  <a:lnTo>
                    <a:pt x="2478" y="240"/>
                  </a:lnTo>
                  <a:lnTo>
                    <a:pt x="2484" y="240"/>
                  </a:lnTo>
                  <a:lnTo>
                    <a:pt x="2490" y="246"/>
                  </a:lnTo>
                  <a:lnTo>
                    <a:pt x="2496" y="246"/>
                  </a:lnTo>
                  <a:lnTo>
                    <a:pt x="2502" y="246"/>
                  </a:lnTo>
                  <a:lnTo>
                    <a:pt x="2502" y="252"/>
                  </a:lnTo>
                  <a:lnTo>
                    <a:pt x="2508" y="252"/>
                  </a:lnTo>
                  <a:lnTo>
                    <a:pt x="2514" y="252"/>
                  </a:lnTo>
                  <a:lnTo>
                    <a:pt x="2520" y="252"/>
                  </a:lnTo>
                  <a:lnTo>
                    <a:pt x="2520" y="258"/>
                  </a:lnTo>
                  <a:lnTo>
                    <a:pt x="2526" y="258"/>
                  </a:lnTo>
                  <a:lnTo>
                    <a:pt x="2532" y="258"/>
                  </a:lnTo>
                  <a:lnTo>
                    <a:pt x="2538" y="264"/>
                  </a:lnTo>
                  <a:lnTo>
                    <a:pt x="2544" y="264"/>
                  </a:lnTo>
                  <a:lnTo>
                    <a:pt x="2550" y="264"/>
                  </a:lnTo>
                  <a:lnTo>
                    <a:pt x="2550" y="270"/>
                  </a:lnTo>
                  <a:lnTo>
                    <a:pt x="2556" y="270"/>
                  </a:lnTo>
                  <a:lnTo>
                    <a:pt x="2562" y="270"/>
                  </a:lnTo>
                  <a:lnTo>
                    <a:pt x="2568" y="270"/>
                  </a:lnTo>
                  <a:lnTo>
                    <a:pt x="2568" y="276"/>
                  </a:lnTo>
                  <a:lnTo>
                    <a:pt x="2574" y="276"/>
                  </a:lnTo>
                  <a:lnTo>
                    <a:pt x="2580" y="276"/>
                  </a:lnTo>
                  <a:lnTo>
                    <a:pt x="2586" y="276"/>
                  </a:lnTo>
                  <a:lnTo>
                    <a:pt x="2586" y="282"/>
                  </a:lnTo>
                  <a:lnTo>
                    <a:pt x="2592" y="282"/>
                  </a:lnTo>
                  <a:lnTo>
                    <a:pt x="2598" y="282"/>
                  </a:lnTo>
                  <a:lnTo>
                    <a:pt x="2598" y="288"/>
                  </a:lnTo>
                  <a:lnTo>
                    <a:pt x="2604" y="288"/>
                  </a:lnTo>
                  <a:lnTo>
                    <a:pt x="2610" y="288"/>
                  </a:lnTo>
                  <a:lnTo>
                    <a:pt x="2616" y="288"/>
                  </a:lnTo>
                  <a:lnTo>
                    <a:pt x="2616" y="294"/>
                  </a:lnTo>
                  <a:lnTo>
                    <a:pt x="2622" y="294"/>
                  </a:lnTo>
                  <a:lnTo>
                    <a:pt x="2628" y="294"/>
                  </a:lnTo>
                  <a:lnTo>
                    <a:pt x="2634" y="294"/>
                  </a:lnTo>
                  <a:lnTo>
                    <a:pt x="2640" y="294"/>
                  </a:lnTo>
                  <a:lnTo>
                    <a:pt x="2646" y="294"/>
                  </a:lnTo>
                  <a:lnTo>
                    <a:pt x="2646" y="288"/>
                  </a:lnTo>
                  <a:lnTo>
                    <a:pt x="2652" y="288"/>
                  </a:lnTo>
                  <a:lnTo>
                    <a:pt x="2658" y="288"/>
                  </a:lnTo>
                  <a:lnTo>
                    <a:pt x="2664" y="288"/>
                  </a:lnTo>
                  <a:lnTo>
                    <a:pt x="2664" y="282"/>
                  </a:lnTo>
                  <a:lnTo>
                    <a:pt x="2670" y="282"/>
                  </a:lnTo>
                  <a:lnTo>
                    <a:pt x="2676" y="282"/>
                  </a:lnTo>
                  <a:lnTo>
                    <a:pt x="2682" y="276"/>
                  </a:lnTo>
                  <a:lnTo>
                    <a:pt x="2688" y="276"/>
                  </a:lnTo>
                  <a:lnTo>
                    <a:pt x="2694" y="276"/>
                  </a:lnTo>
                  <a:lnTo>
                    <a:pt x="2694" y="270"/>
                  </a:lnTo>
                  <a:lnTo>
                    <a:pt x="2700" y="270"/>
                  </a:lnTo>
                  <a:lnTo>
                    <a:pt x="2706" y="270"/>
                  </a:lnTo>
                  <a:lnTo>
                    <a:pt x="2712" y="270"/>
                  </a:lnTo>
                  <a:lnTo>
                    <a:pt x="2712" y="264"/>
                  </a:lnTo>
                  <a:lnTo>
                    <a:pt x="2718" y="264"/>
                  </a:lnTo>
                  <a:lnTo>
                    <a:pt x="2724" y="264"/>
                  </a:lnTo>
                  <a:lnTo>
                    <a:pt x="2730" y="258"/>
                  </a:lnTo>
                  <a:lnTo>
                    <a:pt x="2736" y="258"/>
                  </a:lnTo>
                  <a:lnTo>
                    <a:pt x="2742" y="258"/>
                  </a:lnTo>
                  <a:lnTo>
                    <a:pt x="2742" y="252"/>
                  </a:lnTo>
                  <a:lnTo>
                    <a:pt x="2748" y="252"/>
                  </a:lnTo>
                  <a:lnTo>
                    <a:pt x="2754" y="252"/>
                  </a:lnTo>
                  <a:lnTo>
                    <a:pt x="2760" y="252"/>
                  </a:lnTo>
                  <a:lnTo>
                    <a:pt x="2760" y="246"/>
                  </a:lnTo>
                  <a:lnTo>
                    <a:pt x="2766" y="246"/>
                  </a:lnTo>
                  <a:lnTo>
                    <a:pt x="2772" y="246"/>
                  </a:lnTo>
                  <a:lnTo>
                    <a:pt x="2778" y="240"/>
                  </a:lnTo>
                  <a:lnTo>
                    <a:pt x="2784" y="240"/>
                  </a:lnTo>
                  <a:lnTo>
                    <a:pt x="2790" y="240"/>
                  </a:lnTo>
                  <a:lnTo>
                    <a:pt x="2790" y="234"/>
                  </a:lnTo>
                  <a:lnTo>
                    <a:pt x="2796" y="234"/>
                  </a:lnTo>
                  <a:lnTo>
                    <a:pt x="2802" y="234"/>
                  </a:lnTo>
                  <a:lnTo>
                    <a:pt x="2808" y="234"/>
                  </a:lnTo>
                  <a:lnTo>
                    <a:pt x="2808" y="228"/>
                  </a:lnTo>
                  <a:lnTo>
                    <a:pt x="2814" y="228"/>
                  </a:lnTo>
                  <a:lnTo>
                    <a:pt x="2820" y="228"/>
                  </a:lnTo>
                  <a:lnTo>
                    <a:pt x="2820" y="222"/>
                  </a:lnTo>
                  <a:lnTo>
                    <a:pt x="2826" y="222"/>
                  </a:lnTo>
                  <a:lnTo>
                    <a:pt x="2832" y="222"/>
                  </a:lnTo>
                  <a:lnTo>
                    <a:pt x="2838" y="222"/>
                  </a:lnTo>
                  <a:lnTo>
                    <a:pt x="2838" y="216"/>
                  </a:lnTo>
                  <a:lnTo>
                    <a:pt x="2844" y="216"/>
                  </a:lnTo>
                  <a:lnTo>
                    <a:pt x="2850" y="216"/>
                  </a:lnTo>
                  <a:lnTo>
                    <a:pt x="2856" y="216"/>
                  </a:lnTo>
                  <a:lnTo>
                    <a:pt x="2856" y="210"/>
                  </a:lnTo>
                  <a:lnTo>
                    <a:pt x="2862" y="210"/>
                  </a:lnTo>
                  <a:lnTo>
                    <a:pt x="2868" y="210"/>
                  </a:lnTo>
                  <a:lnTo>
                    <a:pt x="2868" y="204"/>
                  </a:lnTo>
                  <a:lnTo>
                    <a:pt x="2874" y="204"/>
                  </a:lnTo>
                  <a:lnTo>
                    <a:pt x="2880" y="204"/>
                  </a:lnTo>
                  <a:lnTo>
                    <a:pt x="2886" y="204"/>
                  </a:lnTo>
                  <a:lnTo>
                    <a:pt x="2886" y="198"/>
                  </a:lnTo>
                  <a:lnTo>
                    <a:pt x="2892" y="198"/>
                  </a:lnTo>
                  <a:lnTo>
                    <a:pt x="2898" y="198"/>
                  </a:lnTo>
                  <a:lnTo>
                    <a:pt x="2904" y="198"/>
                  </a:lnTo>
                  <a:lnTo>
                    <a:pt x="2904" y="192"/>
                  </a:lnTo>
                  <a:lnTo>
                    <a:pt x="2910" y="192"/>
                  </a:lnTo>
                  <a:lnTo>
                    <a:pt x="2916" y="192"/>
                  </a:lnTo>
                  <a:lnTo>
                    <a:pt x="2922" y="192"/>
                  </a:lnTo>
                  <a:lnTo>
                    <a:pt x="2922" y="186"/>
                  </a:lnTo>
                  <a:lnTo>
                    <a:pt x="2928" y="186"/>
                  </a:lnTo>
                  <a:lnTo>
                    <a:pt x="2934" y="186"/>
                  </a:lnTo>
                  <a:lnTo>
                    <a:pt x="2940" y="186"/>
                  </a:lnTo>
                  <a:lnTo>
                    <a:pt x="2946" y="180"/>
                  </a:lnTo>
                  <a:lnTo>
                    <a:pt x="2952" y="180"/>
                  </a:lnTo>
                  <a:lnTo>
                    <a:pt x="2958" y="180"/>
                  </a:lnTo>
                  <a:lnTo>
                    <a:pt x="2964" y="180"/>
                  </a:lnTo>
                  <a:lnTo>
                    <a:pt x="2964" y="174"/>
                  </a:lnTo>
                  <a:lnTo>
                    <a:pt x="2970" y="174"/>
                  </a:lnTo>
                  <a:lnTo>
                    <a:pt x="2976" y="174"/>
                  </a:lnTo>
                  <a:lnTo>
                    <a:pt x="2982" y="174"/>
                  </a:lnTo>
                  <a:lnTo>
                    <a:pt x="2982" y="168"/>
                  </a:lnTo>
                  <a:lnTo>
                    <a:pt x="2988" y="168"/>
                  </a:lnTo>
                  <a:lnTo>
                    <a:pt x="2994" y="168"/>
                  </a:lnTo>
                  <a:lnTo>
                    <a:pt x="3000" y="168"/>
                  </a:lnTo>
                  <a:lnTo>
                    <a:pt x="3000" y="162"/>
                  </a:lnTo>
                  <a:lnTo>
                    <a:pt x="3006" y="162"/>
                  </a:lnTo>
                  <a:lnTo>
                    <a:pt x="3012" y="162"/>
                  </a:lnTo>
                  <a:lnTo>
                    <a:pt x="3018" y="162"/>
                  </a:lnTo>
                  <a:lnTo>
                    <a:pt x="3018" y="156"/>
                  </a:lnTo>
                  <a:lnTo>
                    <a:pt x="3024" y="156"/>
                  </a:lnTo>
                  <a:lnTo>
                    <a:pt x="3030" y="156"/>
                  </a:lnTo>
                  <a:lnTo>
                    <a:pt x="3036" y="156"/>
                  </a:lnTo>
                  <a:lnTo>
                    <a:pt x="3036" y="150"/>
                  </a:lnTo>
                  <a:lnTo>
                    <a:pt x="3042" y="150"/>
                  </a:lnTo>
                  <a:lnTo>
                    <a:pt x="3048" y="150"/>
                  </a:lnTo>
                  <a:lnTo>
                    <a:pt x="3054" y="150"/>
                  </a:lnTo>
                  <a:lnTo>
                    <a:pt x="3054" y="144"/>
                  </a:lnTo>
                  <a:lnTo>
                    <a:pt x="3060" y="144"/>
                  </a:lnTo>
                  <a:lnTo>
                    <a:pt x="3066" y="144"/>
                  </a:lnTo>
                  <a:lnTo>
                    <a:pt x="3072" y="144"/>
                  </a:lnTo>
                  <a:lnTo>
                    <a:pt x="3072" y="138"/>
                  </a:lnTo>
                  <a:lnTo>
                    <a:pt x="3078" y="138"/>
                  </a:lnTo>
                  <a:lnTo>
                    <a:pt x="3084" y="138"/>
                  </a:lnTo>
                  <a:lnTo>
                    <a:pt x="3090" y="138"/>
                  </a:lnTo>
                  <a:lnTo>
                    <a:pt x="3096" y="132"/>
                  </a:lnTo>
                  <a:lnTo>
                    <a:pt x="3102" y="132"/>
                  </a:lnTo>
                  <a:lnTo>
                    <a:pt x="3108" y="132"/>
                  </a:lnTo>
                  <a:lnTo>
                    <a:pt x="3108" y="126"/>
                  </a:lnTo>
                  <a:lnTo>
                    <a:pt x="3114" y="126"/>
                  </a:lnTo>
                  <a:lnTo>
                    <a:pt x="3120" y="126"/>
                  </a:lnTo>
                  <a:lnTo>
                    <a:pt x="3120" y="120"/>
                  </a:lnTo>
                  <a:lnTo>
                    <a:pt x="3126" y="120"/>
                  </a:lnTo>
                  <a:lnTo>
                    <a:pt x="3126" y="114"/>
                  </a:lnTo>
                  <a:lnTo>
                    <a:pt x="3132" y="114"/>
                  </a:lnTo>
                  <a:lnTo>
                    <a:pt x="3132" y="108"/>
                  </a:lnTo>
                  <a:lnTo>
                    <a:pt x="3138" y="108"/>
                  </a:lnTo>
                  <a:lnTo>
                    <a:pt x="3138" y="102"/>
                  </a:lnTo>
                  <a:lnTo>
                    <a:pt x="3144" y="102"/>
                  </a:lnTo>
                  <a:lnTo>
                    <a:pt x="3144" y="96"/>
                  </a:lnTo>
                  <a:lnTo>
                    <a:pt x="3150" y="96"/>
                  </a:lnTo>
                  <a:lnTo>
                    <a:pt x="3150" y="90"/>
                  </a:lnTo>
                  <a:lnTo>
                    <a:pt x="3156" y="90"/>
                  </a:lnTo>
                  <a:lnTo>
                    <a:pt x="3156" y="84"/>
                  </a:lnTo>
                  <a:lnTo>
                    <a:pt x="3162" y="78"/>
                  </a:lnTo>
                  <a:lnTo>
                    <a:pt x="3168" y="72"/>
                  </a:lnTo>
                  <a:lnTo>
                    <a:pt x="3174" y="66"/>
                  </a:lnTo>
                  <a:lnTo>
                    <a:pt x="3174" y="60"/>
                  </a:lnTo>
                  <a:lnTo>
                    <a:pt x="3180" y="60"/>
                  </a:lnTo>
                  <a:lnTo>
                    <a:pt x="3180" y="54"/>
                  </a:lnTo>
                  <a:lnTo>
                    <a:pt x="3186" y="54"/>
                  </a:lnTo>
                  <a:lnTo>
                    <a:pt x="3186" y="48"/>
                  </a:lnTo>
                  <a:lnTo>
                    <a:pt x="3192" y="48"/>
                  </a:lnTo>
                  <a:lnTo>
                    <a:pt x="3192" y="42"/>
                  </a:lnTo>
                  <a:lnTo>
                    <a:pt x="3198" y="42"/>
                  </a:lnTo>
                  <a:lnTo>
                    <a:pt x="3198" y="36"/>
                  </a:lnTo>
                  <a:lnTo>
                    <a:pt x="3204" y="36"/>
                  </a:lnTo>
                  <a:lnTo>
                    <a:pt x="3204" y="30"/>
                  </a:lnTo>
                  <a:lnTo>
                    <a:pt x="3210" y="30"/>
                  </a:lnTo>
                  <a:lnTo>
                    <a:pt x="3210" y="24"/>
                  </a:lnTo>
                  <a:lnTo>
                    <a:pt x="3216" y="24"/>
                  </a:lnTo>
                  <a:lnTo>
                    <a:pt x="3216" y="18"/>
                  </a:lnTo>
                  <a:lnTo>
                    <a:pt x="3222" y="12"/>
                  </a:lnTo>
                  <a:lnTo>
                    <a:pt x="3222" y="6"/>
                  </a:lnTo>
                  <a:lnTo>
                    <a:pt x="3228" y="6"/>
                  </a:lnTo>
                  <a:lnTo>
                    <a:pt x="3234" y="0"/>
                  </a:lnTo>
                  <a:lnTo>
                    <a:pt x="3240" y="0"/>
                  </a:lnTo>
                  <a:lnTo>
                    <a:pt x="3246" y="0"/>
                  </a:lnTo>
                  <a:lnTo>
                    <a:pt x="3252" y="0"/>
                  </a:lnTo>
                  <a:lnTo>
                    <a:pt x="3258" y="0"/>
                  </a:lnTo>
                  <a:lnTo>
                    <a:pt x="3258" y="6"/>
                  </a:lnTo>
                  <a:lnTo>
                    <a:pt x="3264" y="6"/>
                  </a:lnTo>
                  <a:lnTo>
                    <a:pt x="3264" y="12"/>
                  </a:lnTo>
                  <a:lnTo>
                    <a:pt x="3264" y="18"/>
                  </a:lnTo>
                  <a:lnTo>
                    <a:pt x="3270" y="18"/>
                  </a:lnTo>
                  <a:lnTo>
                    <a:pt x="3270" y="24"/>
                  </a:lnTo>
                  <a:lnTo>
                    <a:pt x="3276" y="24"/>
                  </a:lnTo>
                  <a:lnTo>
                    <a:pt x="3276" y="30"/>
                  </a:lnTo>
                  <a:lnTo>
                    <a:pt x="3276" y="36"/>
                  </a:lnTo>
                  <a:lnTo>
                    <a:pt x="3282" y="36"/>
                  </a:lnTo>
                  <a:lnTo>
                    <a:pt x="3282" y="42"/>
                  </a:lnTo>
                  <a:lnTo>
                    <a:pt x="3282" y="48"/>
                  </a:lnTo>
                  <a:lnTo>
                    <a:pt x="3288" y="48"/>
                  </a:lnTo>
                  <a:lnTo>
                    <a:pt x="3288" y="54"/>
                  </a:lnTo>
                  <a:lnTo>
                    <a:pt x="3294" y="54"/>
                  </a:lnTo>
                  <a:lnTo>
                    <a:pt x="3294" y="60"/>
                  </a:lnTo>
                  <a:lnTo>
                    <a:pt x="3294" y="66"/>
                  </a:lnTo>
                  <a:lnTo>
                    <a:pt x="3300" y="66"/>
                  </a:lnTo>
                  <a:lnTo>
                    <a:pt x="3300" y="72"/>
                  </a:lnTo>
                  <a:lnTo>
                    <a:pt x="3300" y="78"/>
                  </a:lnTo>
                  <a:lnTo>
                    <a:pt x="3306" y="78"/>
                  </a:lnTo>
                  <a:lnTo>
                    <a:pt x="3306" y="84"/>
                  </a:lnTo>
                  <a:lnTo>
                    <a:pt x="3312" y="90"/>
                  </a:lnTo>
                  <a:lnTo>
                    <a:pt x="3312" y="96"/>
                  </a:lnTo>
                  <a:lnTo>
                    <a:pt x="3318" y="96"/>
                  </a:lnTo>
                  <a:lnTo>
                    <a:pt x="3318" y="102"/>
                  </a:lnTo>
                  <a:lnTo>
                    <a:pt x="3324" y="108"/>
                  </a:lnTo>
                  <a:lnTo>
                    <a:pt x="3324" y="114"/>
                  </a:lnTo>
                  <a:lnTo>
                    <a:pt x="3330" y="114"/>
                  </a:lnTo>
                  <a:lnTo>
                    <a:pt x="3330" y="120"/>
                  </a:lnTo>
                  <a:lnTo>
                    <a:pt x="3330" y="126"/>
                  </a:lnTo>
                  <a:lnTo>
                    <a:pt x="3336" y="126"/>
                  </a:lnTo>
                  <a:lnTo>
                    <a:pt x="3336" y="132"/>
                  </a:lnTo>
                  <a:lnTo>
                    <a:pt x="3342" y="138"/>
                  </a:lnTo>
                  <a:lnTo>
                    <a:pt x="3342" y="144"/>
                  </a:lnTo>
                  <a:lnTo>
                    <a:pt x="3348" y="144"/>
                  </a:lnTo>
                  <a:lnTo>
                    <a:pt x="3348" y="150"/>
                  </a:lnTo>
                  <a:lnTo>
                    <a:pt x="3348" y="156"/>
                  </a:lnTo>
                  <a:lnTo>
                    <a:pt x="3354" y="156"/>
                  </a:lnTo>
                  <a:lnTo>
                    <a:pt x="3354" y="162"/>
                  </a:lnTo>
                  <a:lnTo>
                    <a:pt x="3360" y="168"/>
                  </a:lnTo>
                  <a:lnTo>
                    <a:pt x="3360" y="174"/>
                  </a:lnTo>
                  <a:lnTo>
                    <a:pt x="3366" y="174"/>
                  </a:lnTo>
                  <a:lnTo>
                    <a:pt x="3366" y="180"/>
                  </a:lnTo>
                  <a:lnTo>
                    <a:pt x="3366" y="186"/>
                  </a:lnTo>
                  <a:lnTo>
                    <a:pt x="3372" y="186"/>
                  </a:lnTo>
                  <a:lnTo>
                    <a:pt x="3372" y="192"/>
                  </a:lnTo>
                  <a:lnTo>
                    <a:pt x="3378" y="192"/>
                  </a:lnTo>
                  <a:lnTo>
                    <a:pt x="3378" y="198"/>
                  </a:lnTo>
                  <a:lnTo>
                    <a:pt x="3384" y="198"/>
                  </a:lnTo>
                  <a:lnTo>
                    <a:pt x="3384" y="204"/>
                  </a:lnTo>
                  <a:lnTo>
                    <a:pt x="3390" y="204"/>
                  </a:lnTo>
                  <a:lnTo>
                    <a:pt x="3390" y="210"/>
                  </a:lnTo>
                  <a:lnTo>
                    <a:pt x="3396" y="210"/>
                  </a:lnTo>
                  <a:lnTo>
                    <a:pt x="3396" y="216"/>
                  </a:lnTo>
                  <a:lnTo>
                    <a:pt x="3402" y="216"/>
                  </a:lnTo>
                  <a:lnTo>
                    <a:pt x="3402" y="222"/>
                  </a:lnTo>
                  <a:lnTo>
                    <a:pt x="3408" y="222"/>
                  </a:lnTo>
                  <a:lnTo>
                    <a:pt x="3414" y="222"/>
                  </a:lnTo>
                  <a:lnTo>
                    <a:pt x="3414" y="228"/>
                  </a:lnTo>
                  <a:lnTo>
                    <a:pt x="3420" y="228"/>
                  </a:lnTo>
                  <a:lnTo>
                    <a:pt x="3420" y="234"/>
                  </a:lnTo>
                  <a:lnTo>
                    <a:pt x="3426" y="234"/>
                  </a:lnTo>
                  <a:lnTo>
                    <a:pt x="3426" y="240"/>
                  </a:lnTo>
                  <a:lnTo>
                    <a:pt x="3432" y="240"/>
                  </a:lnTo>
                  <a:lnTo>
                    <a:pt x="3432" y="246"/>
                  </a:lnTo>
                  <a:lnTo>
                    <a:pt x="3438" y="246"/>
                  </a:lnTo>
                  <a:lnTo>
                    <a:pt x="3444" y="246"/>
                  </a:lnTo>
                  <a:lnTo>
                    <a:pt x="3444" y="252"/>
                  </a:lnTo>
                  <a:lnTo>
                    <a:pt x="3450" y="252"/>
                  </a:lnTo>
                  <a:lnTo>
                    <a:pt x="3450" y="258"/>
                  </a:lnTo>
                  <a:lnTo>
                    <a:pt x="3456" y="258"/>
                  </a:lnTo>
                  <a:lnTo>
                    <a:pt x="3456" y="264"/>
                  </a:lnTo>
                  <a:lnTo>
                    <a:pt x="3462" y="264"/>
                  </a:lnTo>
                  <a:lnTo>
                    <a:pt x="3462" y="270"/>
                  </a:lnTo>
                  <a:lnTo>
                    <a:pt x="3468" y="270"/>
                  </a:lnTo>
                  <a:lnTo>
                    <a:pt x="3474" y="276"/>
                  </a:lnTo>
                  <a:lnTo>
                    <a:pt x="3480" y="276"/>
                  </a:lnTo>
                  <a:lnTo>
                    <a:pt x="3480" y="282"/>
                  </a:lnTo>
                  <a:lnTo>
                    <a:pt x="3486" y="282"/>
                  </a:lnTo>
                  <a:lnTo>
                    <a:pt x="3486" y="288"/>
                  </a:lnTo>
                  <a:lnTo>
                    <a:pt x="3492" y="288"/>
                  </a:lnTo>
                  <a:lnTo>
                    <a:pt x="3498" y="294"/>
                  </a:lnTo>
                  <a:lnTo>
                    <a:pt x="3504" y="294"/>
                  </a:lnTo>
                  <a:lnTo>
                    <a:pt x="3504" y="300"/>
                  </a:lnTo>
                  <a:lnTo>
                    <a:pt x="3510" y="300"/>
                  </a:lnTo>
                  <a:lnTo>
                    <a:pt x="3510" y="306"/>
                  </a:lnTo>
                  <a:lnTo>
                    <a:pt x="3516" y="306"/>
                  </a:lnTo>
                  <a:lnTo>
                    <a:pt x="3516" y="312"/>
                  </a:lnTo>
                  <a:lnTo>
                    <a:pt x="3522" y="312"/>
                  </a:lnTo>
                  <a:lnTo>
                    <a:pt x="3528" y="318"/>
                  </a:lnTo>
                  <a:lnTo>
                    <a:pt x="3534" y="318"/>
                  </a:lnTo>
                  <a:lnTo>
                    <a:pt x="3534" y="324"/>
                  </a:lnTo>
                  <a:lnTo>
                    <a:pt x="3540" y="324"/>
                  </a:lnTo>
                  <a:lnTo>
                    <a:pt x="3540" y="330"/>
                  </a:lnTo>
                  <a:lnTo>
                    <a:pt x="3546" y="330"/>
                  </a:lnTo>
                  <a:lnTo>
                    <a:pt x="3546" y="336"/>
                  </a:lnTo>
                  <a:lnTo>
                    <a:pt x="3552" y="336"/>
                  </a:lnTo>
                  <a:lnTo>
                    <a:pt x="3558" y="342"/>
                  </a:lnTo>
                  <a:lnTo>
                    <a:pt x="3564" y="342"/>
                  </a:lnTo>
                  <a:lnTo>
                    <a:pt x="3564" y="348"/>
                  </a:lnTo>
                  <a:lnTo>
                    <a:pt x="3570" y="348"/>
                  </a:lnTo>
                  <a:lnTo>
                    <a:pt x="3570" y="354"/>
                  </a:lnTo>
                  <a:lnTo>
                    <a:pt x="3576" y="354"/>
                  </a:lnTo>
                  <a:lnTo>
                    <a:pt x="3576" y="360"/>
                  </a:lnTo>
                  <a:lnTo>
                    <a:pt x="3582" y="360"/>
                  </a:lnTo>
                  <a:lnTo>
                    <a:pt x="3588" y="360"/>
                  </a:lnTo>
                  <a:lnTo>
                    <a:pt x="3588" y="366"/>
                  </a:lnTo>
                  <a:lnTo>
                    <a:pt x="3594" y="366"/>
                  </a:lnTo>
                  <a:lnTo>
                    <a:pt x="3594" y="372"/>
                  </a:lnTo>
                  <a:lnTo>
                    <a:pt x="3600" y="372"/>
                  </a:lnTo>
                  <a:lnTo>
                    <a:pt x="3600" y="378"/>
                  </a:lnTo>
                  <a:lnTo>
                    <a:pt x="3606" y="378"/>
                  </a:lnTo>
                  <a:lnTo>
                    <a:pt x="3612" y="378"/>
                  </a:lnTo>
                  <a:lnTo>
                    <a:pt x="3612" y="384"/>
                  </a:lnTo>
                  <a:lnTo>
                    <a:pt x="3618" y="384"/>
                  </a:lnTo>
                  <a:lnTo>
                    <a:pt x="3618" y="390"/>
                  </a:lnTo>
                  <a:lnTo>
                    <a:pt x="3624" y="390"/>
                  </a:lnTo>
                  <a:lnTo>
                    <a:pt x="3630" y="390"/>
                  </a:lnTo>
                  <a:lnTo>
                    <a:pt x="3630" y="396"/>
                  </a:lnTo>
                  <a:lnTo>
                    <a:pt x="3636" y="396"/>
                  </a:lnTo>
                  <a:lnTo>
                    <a:pt x="3642" y="396"/>
                  </a:lnTo>
                  <a:lnTo>
                    <a:pt x="3642" y="402"/>
                  </a:lnTo>
                  <a:lnTo>
                    <a:pt x="3648" y="402"/>
                  </a:lnTo>
                  <a:lnTo>
                    <a:pt x="3654" y="402"/>
                  </a:lnTo>
                  <a:lnTo>
                    <a:pt x="3660" y="402"/>
                  </a:lnTo>
                  <a:lnTo>
                    <a:pt x="3660" y="408"/>
                  </a:lnTo>
                  <a:lnTo>
                    <a:pt x="3666" y="408"/>
                  </a:lnTo>
                  <a:lnTo>
                    <a:pt x="3672" y="408"/>
                  </a:lnTo>
                  <a:lnTo>
                    <a:pt x="3678" y="408"/>
                  </a:lnTo>
                  <a:lnTo>
                    <a:pt x="3678" y="414"/>
                  </a:lnTo>
                  <a:lnTo>
                    <a:pt x="3684" y="414"/>
                  </a:lnTo>
                  <a:lnTo>
                    <a:pt x="3690" y="414"/>
                  </a:lnTo>
                  <a:lnTo>
                    <a:pt x="3696" y="414"/>
                  </a:lnTo>
                  <a:lnTo>
                    <a:pt x="3702" y="414"/>
                  </a:lnTo>
                  <a:lnTo>
                    <a:pt x="3708" y="414"/>
                  </a:lnTo>
                  <a:lnTo>
                    <a:pt x="3714" y="414"/>
                  </a:lnTo>
                  <a:lnTo>
                    <a:pt x="3720" y="414"/>
                  </a:lnTo>
                  <a:lnTo>
                    <a:pt x="3726" y="414"/>
                  </a:lnTo>
                  <a:lnTo>
                    <a:pt x="3732" y="414"/>
                  </a:lnTo>
                  <a:lnTo>
                    <a:pt x="3738" y="414"/>
                  </a:lnTo>
                  <a:lnTo>
                    <a:pt x="3744" y="414"/>
                  </a:lnTo>
                  <a:lnTo>
                    <a:pt x="3750" y="414"/>
                  </a:lnTo>
                  <a:lnTo>
                    <a:pt x="3756" y="414"/>
                  </a:lnTo>
                  <a:lnTo>
                    <a:pt x="3762" y="414"/>
                  </a:lnTo>
                  <a:lnTo>
                    <a:pt x="3768" y="414"/>
                  </a:lnTo>
                  <a:lnTo>
                    <a:pt x="3774" y="414"/>
                  </a:lnTo>
                  <a:lnTo>
                    <a:pt x="3780" y="414"/>
                  </a:lnTo>
                  <a:lnTo>
                    <a:pt x="3786" y="414"/>
                  </a:lnTo>
                  <a:lnTo>
                    <a:pt x="3792" y="414"/>
                  </a:lnTo>
                  <a:lnTo>
                    <a:pt x="3798" y="414"/>
                  </a:lnTo>
                  <a:lnTo>
                    <a:pt x="3804" y="414"/>
                  </a:lnTo>
                  <a:lnTo>
                    <a:pt x="3810" y="414"/>
                  </a:lnTo>
                  <a:lnTo>
                    <a:pt x="3816" y="414"/>
                  </a:lnTo>
                  <a:lnTo>
                    <a:pt x="3822" y="414"/>
                  </a:lnTo>
                  <a:lnTo>
                    <a:pt x="3828" y="414"/>
                  </a:lnTo>
                  <a:lnTo>
                    <a:pt x="3834" y="414"/>
                  </a:lnTo>
                  <a:lnTo>
                    <a:pt x="3840" y="414"/>
                  </a:lnTo>
                  <a:lnTo>
                    <a:pt x="3846" y="414"/>
                  </a:lnTo>
                  <a:lnTo>
                    <a:pt x="3852" y="414"/>
                  </a:lnTo>
                  <a:lnTo>
                    <a:pt x="3858" y="414"/>
                  </a:lnTo>
                  <a:lnTo>
                    <a:pt x="3864" y="414"/>
                  </a:lnTo>
                  <a:lnTo>
                    <a:pt x="3870" y="414"/>
                  </a:lnTo>
                  <a:lnTo>
                    <a:pt x="3876" y="414"/>
                  </a:lnTo>
                  <a:lnTo>
                    <a:pt x="3882" y="414"/>
                  </a:lnTo>
                  <a:lnTo>
                    <a:pt x="3888" y="414"/>
                  </a:lnTo>
                  <a:lnTo>
                    <a:pt x="3894" y="414"/>
                  </a:lnTo>
                  <a:lnTo>
                    <a:pt x="3900" y="414"/>
                  </a:lnTo>
                  <a:lnTo>
                    <a:pt x="3906" y="414"/>
                  </a:lnTo>
                  <a:lnTo>
                    <a:pt x="3912" y="414"/>
                  </a:lnTo>
                  <a:lnTo>
                    <a:pt x="3918" y="414"/>
                  </a:lnTo>
                  <a:lnTo>
                    <a:pt x="3924" y="414"/>
                  </a:lnTo>
                  <a:lnTo>
                    <a:pt x="3930" y="414"/>
                  </a:lnTo>
                  <a:lnTo>
                    <a:pt x="3936" y="414"/>
                  </a:lnTo>
                  <a:lnTo>
                    <a:pt x="3942" y="414"/>
                  </a:lnTo>
                  <a:lnTo>
                    <a:pt x="3948" y="414"/>
                  </a:lnTo>
                  <a:lnTo>
                    <a:pt x="3954" y="414"/>
                  </a:lnTo>
                  <a:lnTo>
                    <a:pt x="3960" y="414"/>
                  </a:lnTo>
                  <a:lnTo>
                    <a:pt x="3966" y="414"/>
                  </a:lnTo>
                  <a:lnTo>
                    <a:pt x="3972" y="414"/>
                  </a:lnTo>
                  <a:lnTo>
                    <a:pt x="3978" y="414"/>
                  </a:lnTo>
                  <a:lnTo>
                    <a:pt x="3984" y="414"/>
                  </a:lnTo>
                  <a:lnTo>
                    <a:pt x="3990" y="414"/>
                  </a:lnTo>
                  <a:lnTo>
                    <a:pt x="3996" y="414"/>
                  </a:lnTo>
                  <a:lnTo>
                    <a:pt x="4002" y="414"/>
                  </a:lnTo>
                  <a:lnTo>
                    <a:pt x="4008" y="414"/>
                  </a:lnTo>
                  <a:lnTo>
                    <a:pt x="4014" y="414"/>
                  </a:lnTo>
                  <a:lnTo>
                    <a:pt x="4020" y="414"/>
                  </a:lnTo>
                  <a:lnTo>
                    <a:pt x="4026" y="414"/>
                  </a:lnTo>
                  <a:lnTo>
                    <a:pt x="4032" y="414"/>
                  </a:lnTo>
                  <a:lnTo>
                    <a:pt x="4038" y="414"/>
                  </a:lnTo>
                  <a:lnTo>
                    <a:pt x="4044" y="414"/>
                  </a:lnTo>
                  <a:lnTo>
                    <a:pt x="4050" y="414"/>
                  </a:lnTo>
                  <a:lnTo>
                    <a:pt x="4056" y="414"/>
                  </a:lnTo>
                  <a:lnTo>
                    <a:pt x="4062" y="414"/>
                  </a:lnTo>
                  <a:lnTo>
                    <a:pt x="4068" y="414"/>
                  </a:lnTo>
                  <a:lnTo>
                    <a:pt x="4074" y="414"/>
                  </a:lnTo>
                  <a:lnTo>
                    <a:pt x="4080" y="414"/>
                  </a:lnTo>
                  <a:lnTo>
                    <a:pt x="4086" y="414"/>
                  </a:lnTo>
                  <a:lnTo>
                    <a:pt x="4092" y="414"/>
                  </a:lnTo>
                  <a:lnTo>
                    <a:pt x="4098" y="414"/>
                  </a:lnTo>
                  <a:lnTo>
                    <a:pt x="4104" y="414"/>
                  </a:lnTo>
                  <a:lnTo>
                    <a:pt x="4110" y="414"/>
                  </a:lnTo>
                  <a:lnTo>
                    <a:pt x="4116" y="414"/>
                  </a:lnTo>
                  <a:lnTo>
                    <a:pt x="4122" y="414"/>
                  </a:lnTo>
                  <a:lnTo>
                    <a:pt x="4128" y="414"/>
                  </a:lnTo>
                  <a:lnTo>
                    <a:pt x="4134" y="414"/>
                  </a:lnTo>
                  <a:lnTo>
                    <a:pt x="4140" y="414"/>
                  </a:lnTo>
                  <a:lnTo>
                    <a:pt x="4146" y="414"/>
                  </a:lnTo>
                  <a:lnTo>
                    <a:pt x="4152" y="414"/>
                  </a:lnTo>
                  <a:lnTo>
                    <a:pt x="4158" y="414"/>
                  </a:lnTo>
                  <a:lnTo>
                    <a:pt x="4164" y="414"/>
                  </a:lnTo>
                  <a:lnTo>
                    <a:pt x="4170" y="414"/>
                  </a:lnTo>
                  <a:lnTo>
                    <a:pt x="4176" y="414"/>
                  </a:lnTo>
                  <a:lnTo>
                    <a:pt x="4182" y="414"/>
                  </a:lnTo>
                  <a:lnTo>
                    <a:pt x="4188" y="414"/>
                  </a:lnTo>
                  <a:lnTo>
                    <a:pt x="4194" y="414"/>
                  </a:lnTo>
                  <a:lnTo>
                    <a:pt x="4200" y="414"/>
                  </a:lnTo>
                  <a:lnTo>
                    <a:pt x="4206" y="414"/>
                  </a:lnTo>
                  <a:lnTo>
                    <a:pt x="4212" y="414"/>
                  </a:lnTo>
                  <a:lnTo>
                    <a:pt x="4218" y="414"/>
                  </a:lnTo>
                  <a:lnTo>
                    <a:pt x="4224" y="414"/>
                  </a:lnTo>
                  <a:lnTo>
                    <a:pt x="4230" y="414"/>
                  </a:lnTo>
                  <a:lnTo>
                    <a:pt x="4236" y="414"/>
                  </a:lnTo>
                  <a:lnTo>
                    <a:pt x="4242" y="414"/>
                  </a:lnTo>
                  <a:lnTo>
                    <a:pt x="4248" y="414"/>
                  </a:lnTo>
                  <a:lnTo>
                    <a:pt x="4254" y="414"/>
                  </a:lnTo>
                  <a:lnTo>
                    <a:pt x="4260" y="414"/>
                  </a:lnTo>
                  <a:lnTo>
                    <a:pt x="4266" y="414"/>
                  </a:lnTo>
                  <a:lnTo>
                    <a:pt x="4272" y="414"/>
                  </a:lnTo>
                  <a:lnTo>
                    <a:pt x="4278" y="414"/>
                  </a:lnTo>
                  <a:lnTo>
                    <a:pt x="4284" y="414"/>
                  </a:lnTo>
                  <a:lnTo>
                    <a:pt x="4290" y="414"/>
                  </a:lnTo>
                  <a:lnTo>
                    <a:pt x="4296" y="414"/>
                  </a:lnTo>
                  <a:lnTo>
                    <a:pt x="4302" y="414"/>
                  </a:lnTo>
                  <a:lnTo>
                    <a:pt x="4308" y="414"/>
                  </a:lnTo>
                  <a:lnTo>
                    <a:pt x="4314" y="414"/>
                  </a:lnTo>
                  <a:lnTo>
                    <a:pt x="4320" y="414"/>
                  </a:lnTo>
                  <a:lnTo>
                    <a:pt x="4326" y="414"/>
                  </a:lnTo>
                  <a:lnTo>
                    <a:pt x="4332" y="414"/>
                  </a:lnTo>
                  <a:lnTo>
                    <a:pt x="4338" y="414"/>
                  </a:lnTo>
                  <a:lnTo>
                    <a:pt x="4344" y="414"/>
                  </a:lnTo>
                  <a:lnTo>
                    <a:pt x="4350" y="414"/>
                  </a:lnTo>
                  <a:lnTo>
                    <a:pt x="4356" y="414"/>
                  </a:lnTo>
                  <a:lnTo>
                    <a:pt x="4362" y="414"/>
                  </a:lnTo>
                  <a:lnTo>
                    <a:pt x="4368" y="414"/>
                  </a:lnTo>
                  <a:lnTo>
                    <a:pt x="4374" y="414"/>
                  </a:lnTo>
                  <a:lnTo>
                    <a:pt x="4380" y="414"/>
                  </a:lnTo>
                  <a:lnTo>
                    <a:pt x="4386" y="414"/>
                  </a:lnTo>
                  <a:lnTo>
                    <a:pt x="4392" y="414"/>
                  </a:lnTo>
                  <a:lnTo>
                    <a:pt x="4398" y="414"/>
                  </a:lnTo>
                  <a:lnTo>
                    <a:pt x="4404" y="414"/>
                  </a:lnTo>
                  <a:lnTo>
                    <a:pt x="4410" y="414"/>
                  </a:lnTo>
                  <a:lnTo>
                    <a:pt x="4416" y="414"/>
                  </a:lnTo>
                  <a:lnTo>
                    <a:pt x="4422" y="414"/>
                  </a:lnTo>
                  <a:lnTo>
                    <a:pt x="4428" y="414"/>
                  </a:lnTo>
                  <a:lnTo>
                    <a:pt x="4434" y="414"/>
                  </a:lnTo>
                  <a:lnTo>
                    <a:pt x="4440" y="414"/>
                  </a:lnTo>
                  <a:lnTo>
                    <a:pt x="4446" y="414"/>
                  </a:lnTo>
                  <a:lnTo>
                    <a:pt x="4452" y="414"/>
                  </a:lnTo>
                  <a:lnTo>
                    <a:pt x="4458" y="414"/>
                  </a:lnTo>
                  <a:lnTo>
                    <a:pt x="4464" y="414"/>
                  </a:lnTo>
                  <a:lnTo>
                    <a:pt x="4470" y="414"/>
                  </a:lnTo>
                  <a:lnTo>
                    <a:pt x="4476" y="414"/>
                  </a:lnTo>
                  <a:lnTo>
                    <a:pt x="4482" y="414"/>
                  </a:lnTo>
                  <a:lnTo>
                    <a:pt x="4488" y="414"/>
                  </a:lnTo>
                  <a:lnTo>
                    <a:pt x="4494" y="414"/>
                  </a:lnTo>
                  <a:lnTo>
                    <a:pt x="4500" y="414"/>
                  </a:lnTo>
                  <a:lnTo>
                    <a:pt x="4506" y="414"/>
                  </a:lnTo>
                  <a:lnTo>
                    <a:pt x="4512" y="414"/>
                  </a:lnTo>
                  <a:lnTo>
                    <a:pt x="4518" y="414"/>
                  </a:lnTo>
                  <a:lnTo>
                    <a:pt x="4524" y="414"/>
                  </a:lnTo>
                  <a:lnTo>
                    <a:pt x="4530" y="414"/>
                  </a:lnTo>
                  <a:lnTo>
                    <a:pt x="4536" y="414"/>
                  </a:lnTo>
                  <a:lnTo>
                    <a:pt x="4542" y="414"/>
                  </a:lnTo>
                  <a:lnTo>
                    <a:pt x="4548" y="414"/>
                  </a:lnTo>
                  <a:lnTo>
                    <a:pt x="4554" y="414"/>
                  </a:lnTo>
                  <a:lnTo>
                    <a:pt x="4560" y="414"/>
                  </a:lnTo>
                  <a:lnTo>
                    <a:pt x="4566" y="414"/>
                  </a:lnTo>
                  <a:lnTo>
                    <a:pt x="4572" y="414"/>
                  </a:lnTo>
                  <a:lnTo>
                    <a:pt x="4578" y="414"/>
                  </a:lnTo>
                  <a:lnTo>
                    <a:pt x="4584" y="414"/>
                  </a:lnTo>
                  <a:lnTo>
                    <a:pt x="4590" y="414"/>
                  </a:lnTo>
                  <a:lnTo>
                    <a:pt x="4596" y="414"/>
                  </a:lnTo>
                  <a:lnTo>
                    <a:pt x="4602" y="414"/>
                  </a:lnTo>
                  <a:lnTo>
                    <a:pt x="4608" y="414"/>
                  </a:lnTo>
                  <a:lnTo>
                    <a:pt x="4614" y="414"/>
                  </a:lnTo>
                  <a:lnTo>
                    <a:pt x="4620" y="414"/>
                  </a:lnTo>
                  <a:lnTo>
                    <a:pt x="4626" y="414"/>
                  </a:lnTo>
                  <a:lnTo>
                    <a:pt x="4632" y="414"/>
                  </a:lnTo>
                  <a:lnTo>
                    <a:pt x="4638" y="414"/>
                  </a:lnTo>
                  <a:lnTo>
                    <a:pt x="4644" y="414"/>
                  </a:lnTo>
                  <a:lnTo>
                    <a:pt x="4650" y="414"/>
                  </a:lnTo>
                  <a:lnTo>
                    <a:pt x="4656" y="414"/>
                  </a:lnTo>
                  <a:lnTo>
                    <a:pt x="4662" y="414"/>
                  </a:lnTo>
                  <a:lnTo>
                    <a:pt x="4668" y="414"/>
                  </a:lnTo>
                  <a:lnTo>
                    <a:pt x="4674" y="414"/>
                  </a:lnTo>
                  <a:lnTo>
                    <a:pt x="4680" y="414"/>
                  </a:lnTo>
                  <a:lnTo>
                    <a:pt x="4686" y="414"/>
                  </a:lnTo>
                  <a:lnTo>
                    <a:pt x="4692" y="414"/>
                  </a:lnTo>
                  <a:lnTo>
                    <a:pt x="4698" y="414"/>
                  </a:lnTo>
                  <a:lnTo>
                    <a:pt x="4704" y="414"/>
                  </a:lnTo>
                  <a:lnTo>
                    <a:pt x="4710" y="414"/>
                  </a:lnTo>
                  <a:lnTo>
                    <a:pt x="4716" y="414"/>
                  </a:lnTo>
                  <a:lnTo>
                    <a:pt x="4722" y="414"/>
                  </a:lnTo>
                  <a:lnTo>
                    <a:pt x="4728" y="414"/>
                  </a:lnTo>
                  <a:lnTo>
                    <a:pt x="4734" y="414"/>
                  </a:lnTo>
                  <a:lnTo>
                    <a:pt x="4740" y="414"/>
                  </a:lnTo>
                  <a:lnTo>
                    <a:pt x="4746" y="414"/>
                  </a:lnTo>
                  <a:lnTo>
                    <a:pt x="4752" y="414"/>
                  </a:lnTo>
                  <a:lnTo>
                    <a:pt x="4758" y="414"/>
                  </a:lnTo>
                  <a:lnTo>
                    <a:pt x="4764" y="414"/>
                  </a:lnTo>
                  <a:lnTo>
                    <a:pt x="4770" y="414"/>
                  </a:lnTo>
                  <a:lnTo>
                    <a:pt x="4776" y="414"/>
                  </a:lnTo>
                  <a:lnTo>
                    <a:pt x="4782" y="414"/>
                  </a:lnTo>
                  <a:lnTo>
                    <a:pt x="4788" y="414"/>
                  </a:lnTo>
                  <a:lnTo>
                    <a:pt x="4794" y="414"/>
                  </a:lnTo>
                  <a:lnTo>
                    <a:pt x="4800" y="414"/>
                  </a:lnTo>
                  <a:lnTo>
                    <a:pt x="4806" y="414"/>
                  </a:lnTo>
                  <a:lnTo>
                    <a:pt x="4812" y="414"/>
                  </a:lnTo>
                  <a:lnTo>
                    <a:pt x="4818" y="414"/>
                  </a:lnTo>
                  <a:lnTo>
                    <a:pt x="4824" y="414"/>
                  </a:lnTo>
                  <a:lnTo>
                    <a:pt x="4830" y="414"/>
                  </a:lnTo>
                  <a:lnTo>
                    <a:pt x="4836" y="414"/>
                  </a:lnTo>
                  <a:lnTo>
                    <a:pt x="4842" y="414"/>
                  </a:lnTo>
                  <a:lnTo>
                    <a:pt x="4848" y="414"/>
                  </a:lnTo>
                  <a:lnTo>
                    <a:pt x="4854" y="414"/>
                  </a:lnTo>
                  <a:lnTo>
                    <a:pt x="4860" y="414"/>
                  </a:lnTo>
                  <a:lnTo>
                    <a:pt x="4866" y="414"/>
                  </a:lnTo>
                  <a:lnTo>
                    <a:pt x="4872" y="414"/>
                  </a:lnTo>
                  <a:lnTo>
                    <a:pt x="4878" y="414"/>
                  </a:lnTo>
                  <a:lnTo>
                    <a:pt x="4884" y="414"/>
                  </a:lnTo>
                  <a:lnTo>
                    <a:pt x="4890" y="414"/>
                  </a:lnTo>
                  <a:lnTo>
                    <a:pt x="4896" y="414"/>
                  </a:lnTo>
                  <a:lnTo>
                    <a:pt x="4902" y="414"/>
                  </a:lnTo>
                  <a:lnTo>
                    <a:pt x="4908" y="414"/>
                  </a:lnTo>
                  <a:lnTo>
                    <a:pt x="4914" y="414"/>
                  </a:lnTo>
                  <a:lnTo>
                    <a:pt x="4920" y="414"/>
                  </a:lnTo>
                  <a:lnTo>
                    <a:pt x="4926" y="414"/>
                  </a:lnTo>
                  <a:lnTo>
                    <a:pt x="4932" y="414"/>
                  </a:lnTo>
                  <a:lnTo>
                    <a:pt x="4938" y="414"/>
                  </a:lnTo>
                  <a:lnTo>
                    <a:pt x="4944" y="414"/>
                  </a:lnTo>
                  <a:lnTo>
                    <a:pt x="4950" y="414"/>
                  </a:lnTo>
                  <a:lnTo>
                    <a:pt x="4956" y="414"/>
                  </a:lnTo>
                  <a:lnTo>
                    <a:pt x="4962" y="414"/>
                  </a:lnTo>
                  <a:lnTo>
                    <a:pt x="4968" y="414"/>
                  </a:lnTo>
                  <a:lnTo>
                    <a:pt x="4974" y="414"/>
                  </a:lnTo>
                  <a:lnTo>
                    <a:pt x="4980" y="414"/>
                  </a:lnTo>
                  <a:lnTo>
                    <a:pt x="4986" y="414"/>
                  </a:lnTo>
                  <a:lnTo>
                    <a:pt x="4992" y="414"/>
                  </a:lnTo>
                  <a:lnTo>
                    <a:pt x="4998" y="414"/>
                  </a:lnTo>
                  <a:lnTo>
                    <a:pt x="5004" y="414"/>
                  </a:lnTo>
                  <a:lnTo>
                    <a:pt x="5010" y="414"/>
                  </a:lnTo>
                  <a:lnTo>
                    <a:pt x="5016" y="414"/>
                  </a:lnTo>
                  <a:lnTo>
                    <a:pt x="5022" y="414"/>
                  </a:lnTo>
                  <a:lnTo>
                    <a:pt x="5028" y="414"/>
                  </a:lnTo>
                  <a:lnTo>
                    <a:pt x="5034" y="414"/>
                  </a:lnTo>
                  <a:lnTo>
                    <a:pt x="5040" y="414"/>
                  </a:lnTo>
                  <a:lnTo>
                    <a:pt x="5046" y="414"/>
                  </a:lnTo>
                  <a:lnTo>
                    <a:pt x="5052" y="414"/>
                  </a:lnTo>
                  <a:lnTo>
                    <a:pt x="5058" y="414"/>
                  </a:lnTo>
                  <a:lnTo>
                    <a:pt x="5064" y="414"/>
                  </a:lnTo>
                  <a:lnTo>
                    <a:pt x="5070" y="414"/>
                  </a:lnTo>
                  <a:lnTo>
                    <a:pt x="5076" y="414"/>
                  </a:lnTo>
                  <a:lnTo>
                    <a:pt x="5082" y="414"/>
                  </a:lnTo>
                  <a:lnTo>
                    <a:pt x="5088" y="414"/>
                  </a:lnTo>
                  <a:lnTo>
                    <a:pt x="5094" y="414"/>
                  </a:lnTo>
                  <a:lnTo>
                    <a:pt x="5100" y="414"/>
                  </a:lnTo>
                  <a:lnTo>
                    <a:pt x="5106" y="414"/>
                  </a:lnTo>
                  <a:lnTo>
                    <a:pt x="5112" y="414"/>
                  </a:lnTo>
                  <a:lnTo>
                    <a:pt x="5118" y="414"/>
                  </a:lnTo>
                  <a:lnTo>
                    <a:pt x="5124" y="414"/>
                  </a:lnTo>
                  <a:lnTo>
                    <a:pt x="5130" y="414"/>
                  </a:lnTo>
                  <a:lnTo>
                    <a:pt x="5136" y="414"/>
                  </a:lnTo>
                  <a:lnTo>
                    <a:pt x="5142" y="414"/>
                  </a:lnTo>
                  <a:lnTo>
                    <a:pt x="5148" y="414"/>
                  </a:lnTo>
                  <a:lnTo>
                    <a:pt x="5154" y="414"/>
                  </a:lnTo>
                  <a:lnTo>
                    <a:pt x="5160" y="414"/>
                  </a:lnTo>
                  <a:lnTo>
                    <a:pt x="5166" y="414"/>
                  </a:lnTo>
                  <a:lnTo>
                    <a:pt x="5172" y="414"/>
                  </a:lnTo>
                  <a:lnTo>
                    <a:pt x="5178" y="414"/>
                  </a:lnTo>
                  <a:lnTo>
                    <a:pt x="5184" y="414"/>
                  </a:lnTo>
                  <a:lnTo>
                    <a:pt x="5190" y="414"/>
                  </a:lnTo>
                  <a:lnTo>
                    <a:pt x="5196" y="414"/>
                  </a:lnTo>
                  <a:lnTo>
                    <a:pt x="5202" y="414"/>
                  </a:lnTo>
                  <a:lnTo>
                    <a:pt x="5208" y="414"/>
                  </a:lnTo>
                  <a:lnTo>
                    <a:pt x="5214" y="414"/>
                  </a:lnTo>
                  <a:lnTo>
                    <a:pt x="5220" y="414"/>
                  </a:lnTo>
                  <a:lnTo>
                    <a:pt x="5226" y="414"/>
                  </a:lnTo>
                  <a:lnTo>
                    <a:pt x="5232" y="414"/>
                  </a:lnTo>
                  <a:lnTo>
                    <a:pt x="5238" y="414"/>
                  </a:lnTo>
                  <a:lnTo>
                    <a:pt x="5244" y="414"/>
                  </a:lnTo>
                  <a:lnTo>
                    <a:pt x="5250" y="414"/>
                  </a:lnTo>
                  <a:lnTo>
                    <a:pt x="5256" y="414"/>
                  </a:lnTo>
                  <a:lnTo>
                    <a:pt x="5262" y="414"/>
                  </a:lnTo>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5" name="Rectangle 162"/>
            <p:cNvSpPr>
              <a:spLocks noChangeArrowheads="1"/>
            </p:cNvSpPr>
            <p:nvPr/>
          </p:nvSpPr>
          <p:spPr bwMode="auto">
            <a:xfrm>
              <a:off x="1253" y="2402"/>
              <a:ext cx="23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FF"/>
                  </a:solidFill>
                  <a:latin typeface="Arial" charset="0"/>
                </a:rPr>
                <a:t>DISP_X</a:t>
              </a:r>
              <a:endParaRPr lang="en-US" altLang="en-US" sz="1000">
                <a:solidFill>
                  <a:schemeClr val="tx1"/>
                </a:solidFill>
              </a:endParaRPr>
            </a:p>
          </p:txBody>
        </p:sp>
        <p:sp>
          <p:nvSpPr>
            <p:cNvPr id="376" name="Freeform 163"/>
            <p:cNvSpPr>
              <a:spLocks/>
            </p:cNvSpPr>
            <p:nvPr/>
          </p:nvSpPr>
          <p:spPr bwMode="auto">
            <a:xfrm>
              <a:off x="185" y="1298"/>
              <a:ext cx="5262" cy="282"/>
            </a:xfrm>
            <a:custGeom>
              <a:avLst/>
              <a:gdLst>
                <a:gd name="T0" fmla="*/ 78 w 5262"/>
                <a:gd name="T1" fmla="*/ 144 h 282"/>
                <a:gd name="T2" fmla="*/ 162 w 5262"/>
                <a:gd name="T3" fmla="*/ 204 h 282"/>
                <a:gd name="T4" fmla="*/ 246 w 5262"/>
                <a:gd name="T5" fmla="*/ 276 h 282"/>
                <a:gd name="T6" fmla="*/ 330 w 5262"/>
                <a:gd name="T7" fmla="*/ 264 h 282"/>
                <a:gd name="T8" fmla="*/ 414 w 5262"/>
                <a:gd name="T9" fmla="*/ 198 h 282"/>
                <a:gd name="T10" fmla="*/ 498 w 5262"/>
                <a:gd name="T11" fmla="*/ 114 h 282"/>
                <a:gd name="T12" fmla="*/ 582 w 5262"/>
                <a:gd name="T13" fmla="*/ 48 h 282"/>
                <a:gd name="T14" fmla="*/ 660 w 5262"/>
                <a:gd name="T15" fmla="*/ 6 h 282"/>
                <a:gd name="T16" fmla="*/ 744 w 5262"/>
                <a:gd name="T17" fmla="*/ 24 h 282"/>
                <a:gd name="T18" fmla="*/ 828 w 5262"/>
                <a:gd name="T19" fmla="*/ 84 h 282"/>
                <a:gd name="T20" fmla="*/ 912 w 5262"/>
                <a:gd name="T21" fmla="*/ 120 h 282"/>
                <a:gd name="T22" fmla="*/ 996 w 5262"/>
                <a:gd name="T23" fmla="*/ 120 h 282"/>
                <a:gd name="T24" fmla="*/ 1080 w 5262"/>
                <a:gd name="T25" fmla="*/ 120 h 282"/>
                <a:gd name="T26" fmla="*/ 1164 w 5262"/>
                <a:gd name="T27" fmla="*/ 120 h 282"/>
                <a:gd name="T28" fmla="*/ 1248 w 5262"/>
                <a:gd name="T29" fmla="*/ 120 h 282"/>
                <a:gd name="T30" fmla="*/ 1326 w 5262"/>
                <a:gd name="T31" fmla="*/ 120 h 282"/>
                <a:gd name="T32" fmla="*/ 1410 w 5262"/>
                <a:gd name="T33" fmla="*/ 120 h 282"/>
                <a:gd name="T34" fmla="*/ 1494 w 5262"/>
                <a:gd name="T35" fmla="*/ 120 h 282"/>
                <a:gd name="T36" fmla="*/ 1578 w 5262"/>
                <a:gd name="T37" fmla="*/ 120 h 282"/>
                <a:gd name="T38" fmla="*/ 1662 w 5262"/>
                <a:gd name="T39" fmla="*/ 120 h 282"/>
                <a:gd name="T40" fmla="*/ 1746 w 5262"/>
                <a:gd name="T41" fmla="*/ 120 h 282"/>
                <a:gd name="T42" fmla="*/ 1830 w 5262"/>
                <a:gd name="T43" fmla="*/ 120 h 282"/>
                <a:gd name="T44" fmla="*/ 1914 w 5262"/>
                <a:gd name="T45" fmla="*/ 120 h 282"/>
                <a:gd name="T46" fmla="*/ 1992 w 5262"/>
                <a:gd name="T47" fmla="*/ 120 h 282"/>
                <a:gd name="T48" fmla="*/ 2076 w 5262"/>
                <a:gd name="T49" fmla="*/ 120 h 282"/>
                <a:gd name="T50" fmla="*/ 2160 w 5262"/>
                <a:gd name="T51" fmla="*/ 120 h 282"/>
                <a:gd name="T52" fmla="*/ 2244 w 5262"/>
                <a:gd name="T53" fmla="*/ 120 h 282"/>
                <a:gd name="T54" fmla="*/ 2328 w 5262"/>
                <a:gd name="T55" fmla="*/ 120 h 282"/>
                <a:gd name="T56" fmla="*/ 2412 w 5262"/>
                <a:gd name="T57" fmla="*/ 120 h 282"/>
                <a:gd name="T58" fmla="*/ 2496 w 5262"/>
                <a:gd name="T59" fmla="*/ 120 h 282"/>
                <a:gd name="T60" fmla="*/ 2574 w 5262"/>
                <a:gd name="T61" fmla="*/ 120 h 282"/>
                <a:gd name="T62" fmla="*/ 2658 w 5262"/>
                <a:gd name="T63" fmla="*/ 120 h 282"/>
                <a:gd name="T64" fmla="*/ 2742 w 5262"/>
                <a:gd name="T65" fmla="*/ 120 h 282"/>
                <a:gd name="T66" fmla="*/ 2826 w 5262"/>
                <a:gd name="T67" fmla="*/ 120 h 282"/>
                <a:gd name="T68" fmla="*/ 2910 w 5262"/>
                <a:gd name="T69" fmla="*/ 120 h 282"/>
                <a:gd name="T70" fmla="*/ 2994 w 5262"/>
                <a:gd name="T71" fmla="*/ 120 h 282"/>
                <a:gd name="T72" fmla="*/ 3078 w 5262"/>
                <a:gd name="T73" fmla="*/ 120 h 282"/>
                <a:gd name="T74" fmla="*/ 3162 w 5262"/>
                <a:gd name="T75" fmla="*/ 120 h 282"/>
                <a:gd name="T76" fmla="*/ 3240 w 5262"/>
                <a:gd name="T77" fmla="*/ 120 h 282"/>
                <a:gd name="T78" fmla="*/ 3324 w 5262"/>
                <a:gd name="T79" fmla="*/ 120 h 282"/>
                <a:gd name="T80" fmla="*/ 3408 w 5262"/>
                <a:gd name="T81" fmla="*/ 120 h 282"/>
                <a:gd name="T82" fmla="*/ 3492 w 5262"/>
                <a:gd name="T83" fmla="*/ 120 h 282"/>
                <a:gd name="T84" fmla="*/ 3576 w 5262"/>
                <a:gd name="T85" fmla="*/ 120 h 282"/>
                <a:gd name="T86" fmla="*/ 3660 w 5262"/>
                <a:gd name="T87" fmla="*/ 120 h 282"/>
                <a:gd name="T88" fmla="*/ 3744 w 5262"/>
                <a:gd name="T89" fmla="*/ 120 h 282"/>
                <a:gd name="T90" fmla="*/ 3828 w 5262"/>
                <a:gd name="T91" fmla="*/ 120 h 282"/>
                <a:gd name="T92" fmla="*/ 3912 w 5262"/>
                <a:gd name="T93" fmla="*/ 120 h 282"/>
                <a:gd name="T94" fmla="*/ 3990 w 5262"/>
                <a:gd name="T95" fmla="*/ 120 h 282"/>
                <a:gd name="T96" fmla="*/ 4074 w 5262"/>
                <a:gd name="T97" fmla="*/ 120 h 282"/>
                <a:gd name="T98" fmla="*/ 4158 w 5262"/>
                <a:gd name="T99" fmla="*/ 120 h 282"/>
                <a:gd name="T100" fmla="*/ 4242 w 5262"/>
                <a:gd name="T101" fmla="*/ 120 h 282"/>
                <a:gd name="T102" fmla="*/ 4326 w 5262"/>
                <a:gd name="T103" fmla="*/ 120 h 282"/>
                <a:gd name="T104" fmla="*/ 4410 w 5262"/>
                <a:gd name="T105" fmla="*/ 102 h 282"/>
                <a:gd name="T106" fmla="*/ 4494 w 5262"/>
                <a:gd name="T107" fmla="*/ 42 h 282"/>
                <a:gd name="T108" fmla="*/ 4578 w 5262"/>
                <a:gd name="T109" fmla="*/ 0 h 282"/>
                <a:gd name="T110" fmla="*/ 4656 w 5262"/>
                <a:gd name="T111" fmla="*/ 36 h 282"/>
                <a:gd name="T112" fmla="*/ 4740 w 5262"/>
                <a:gd name="T113" fmla="*/ 96 h 282"/>
                <a:gd name="T114" fmla="*/ 4824 w 5262"/>
                <a:gd name="T115" fmla="*/ 174 h 282"/>
                <a:gd name="T116" fmla="*/ 4908 w 5262"/>
                <a:gd name="T117" fmla="*/ 258 h 282"/>
                <a:gd name="T118" fmla="*/ 4992 w 5262"/>
                <a:gd name="T119" fmla="*/ 282 h 282"/>
                <a:gd name="T120" fmla="*/ 5076 w 5262"/>
                <a:gd name="T121" fmla="*/ 234 h 282"/>
                <a:gd name="T122" fmla="*/ 5160 w 5262"/>
                <a:gd name="T123" fmla="*/ 156 h 282"/>
                <a:gd name="T124" fmla="*/ 5238 w 5262"/>
                <a:gd name="T125" fmla="*/ 120 h 2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62"/>
                <a:gd name="T190" fmla="*/ 0 h 282"/>
                <a:gd name="T191" fmla="*/ 5262 w 5262"/>
                <a:gd name="T192" fmla="*/ 282 h 2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62" h="282">
                  <a:moveTo>
                    <a:pt x="0" y="120"/>
                  </a:moveTo>
                  <a:lnTo>
                    <a:pt x="0" y="120"/>
                  </a:lnTo>
                  <a:lnTo>
                    <a:pt x="6" y="120"/>
                  </a:lnTo>
                  <a:lnTo>
                    <a:pt x="12" y="120"/>
                  </a:lnTo>
                  <a:lnTo>
                    <a:pt x="18" y="120"/>
                  </a:lnTo>
                  <a:lnTo>
                    <a:pt x="24" y="120"/>
                  </a:lnTo>
                  <a:lnTo>
                    <a:pt x="24" y="126"/>
                  </a:lnTo>
                  <a:lnTo>
                    <a:pt x="30" y="126"/>
                  </a:lnTo>
                  <a:lnTo>
                    <a:pt x="36" y="126"/>
                  </a:lnTo>
                  <a:lnTo>
                    <a:pt x="42" y="126"/>
                  </a:lnTo>
                  <a:lnTo>
                    <a:pt x="48" y="126"/>
                  </a:lnTo>
                  <a:lnTo>
                    <a:pt x="48" y="132"/>
                  </a:lnTo>
                  <a:lnTo>
                    <a:pt x="54" y="132"/>
                  </a:lnTo>
                  <a:lnTo>
                    <a:pt x="60" y="132"/>
                  </a:lnTo>
                  <a:lnTo>
                    <a:pt x="66" y="132"/>
                  </a:lnTo>
                  <a:lnTo>
                    <a:pt x="66" y="138"/>
                  </a:lnTo>
                  <a:lnTo>
                    <a:pt x="72" y="138"/>
                  </a:lnTo>
                  <a:lnTo>
                    <a:pt x="78" y="138"/>
                  </a:lnTo>
                  <a:lnTo>
                    <a:pt x="78" y="144"/>
                  </a:lnTo>
                  <a:lnTo>
                    <a:pt x="84" y="144"/>
                  </a:lnTo>
                  <a:lnTo>
                    <a:pt x="90" y="144"/>
                  </a:lnTo>
                  <a:lnTo>
                    <a:pt x="90" y="150"/>
                  </a:lnTo>
                  <a:lnTo>
                    <a:pt x="96" y="150"/>
                  </a:lnTo>
                  <a:lnTo>
                    <a:pt x="102" y="150"/>
                  </a:lnTo>
                  <a:lnTo>
                    <a:pt x="102" y="156"/>
                  </a:lnTo>
                  <a:lnTo>
                    <a:pt x="108" y="156"/>
                  </a:lnTo>
                  <a:lnTo>
                    <a:pt x="114" y="162"/>
                  </a:lnTo>
                  <a:lnTo>
                    <a:pt x="120" y="162"/>
                  </a:lnTo>
                  <a:lnTo>
                    <a:pt x="120" y="168"/>
                  </a:lnTo>
                  <a:lnTo>
                    <a:pt x="126" y="168"/>
                  </a:lnTo>
                  <a:lnTo>
                    <a:pt x="126" y="174"/>
                  </a:lnTo>
                  <a:lnTo>
                    <a:pt x="132" y="174"/>
                  </a:lnTo>
                  <a:lnTo>
                    <a:pt x="138" y="174"/>
                  </a:lnTo>
                  <a:lnTo>
                    <a:pt x="138" y="180"/>
                  </a:lnTo>
                  <a:lnTo>
                    <a:pt x="144" y="180"/>
                  </a:lnTo>
                  <a:lnTo>
                    <a:pt x="144" y="186"/>
                  </a:lnTo>
                  <a:lnTo>
                    <a:pt x="150" y="186"/>
                  </a:lnTo>
                  <a:lnTo>
                    <a:pt x="150" y="192"/>
                  </a:lnTo>
                  <a:lnTo>
                    <a:pt x="156" y="192"/>
                  </a:lnTo>
                  <a:lnTo>
                    <a:pt x="156" y="198"/>
                  </a:lnTo>
                  <a:lnTo>
                    <a:pt x="162" y="204"/>
                  </a:lnTo>
                  <a:lnTo>
                    <a:pt x="162" y="210"/>
                  </a:lnTo>
                  <a:lnTo>
                    <a:pt x="168" y="210"/>
                  </a:lnTo>
                  <a:lnTo>
                    <a:pt x="168" y="216"/>
                  </a:lnTo>
                  <a:lnTo>
                    <a:pt x="174" y="216"/>
                  </a:lnTo>
                  <a:lnTo>
                    <a:pt x="174" y="222"/>
                  </a:lnTo>
                  <a:lnTo>
                    <a:pt x="180" y="222"/>
                  </a:lnTo>
                  <a:lnTo>
                    <a:pt x="180" y="228"/>
                  </a:lnTo>
                  <a:lnTo>
                    <a:pt x="186" y="228"/>
                  </a:lnTo>
                  <a:lnTo>
                    <a:pt x="186" y="234"/>
                  </a:lnTo>
                  <a:lnTo>
                    <a:pt x="192" y="234"/>
                  </a:lnTo>
                  <a:lnTo>
                    <a:pt x="192" y="240"/>
                  </a:lnTo>
                  <a:lnTo>
                    <a:pt x="198" y="240"/>
                  </a:lnTo>
                  <a:lnTo>
                    <a:pt x="198" y="246"/>
                  </a:lnTo>
                  <a:lnTo>
                    <a:pt x="204" y="246"/>
                  </a:lnTo>
                  <a:lnTo>
                    <a:pt x="204" y="252"/>
                  </a:lnTo>
                  <a:lnTo>
                    <a:pt x="210" y="252"/>
                  </a:lnTo>
                  <a:lnTo>
                    <a:pt x="210" y="258"/>
                  </a:lnTo>
                  <a:lnTo>
                    <a:pt x="216" y="258"/>
                  </a:lnTo>
                  <a:lnTo>
                    <a:pt x="216" y="264"/>
                  </a:lnTo>
                  <a:lnTo>
                    <a:pt x="222" y="264"/>
                  </a:lnTo>
                  <a:lnTo>
                    <a:pt x="228" y="264"/>
                  </a:lnTo>
                  <a:lnTo>
                    <a:pt x="228" y="270"/>
                  </a:lnTo>
                  <a:lnTo>
                    <a:pt x="234" y="270"/>
                  </a:lnTo>
                  <a:lnTo>
                    <a:pt x="240" y="270"/>
                  </a:lnTo>
                  <a:lnTo>
                    <a:pt x="240" y="276"/>
                  </a:lnTo>
                  <a:lnTo>
                    <a:pt x="246" y="276"/>
                  </a:lnTo>
                  <a:lnTo>
                    <a:pt x="252" y="276"/>
                  </a:lnTo>
                  <a:lnTo>
                    <a:pt x="258" y="282"/>
                  </a:lnTo>
                  <a:lnTo>
                    <a:pt x="264" y="282"/>
                  </a:lnTo>
                  <a:lnTo>
                    <a:pt x="270" y="282"/>
                  </a:lnTo>
                  <a:lnTo>
                    <a:pt x="276" y="282"/>
                  </a:lnTo>
                  <a:lnTo>
                    <a:pt x="282" y="282"/>
                  </a:lnTo>
                  <a:lnTo>
                    <a:pt x="288" y="282"/>
                  </a:lnTo>
                  <a:lnTo>
                    <a:pt x="294" y="282"/>
                  </a:lnTo>
                  <a:lnTo>
                    <a:pt x="300" y="282"/>
                  </a:lnTo>
                  <a:lnTo>
                    <a:pt x="300" y="276"/>
                  </a:lnTo>
                  <a:lnTo>
                    <a:pt x="306" y="276"/>
                  </a:lnTo>
                  <a:lnTo>
                    <a:pt x="312" y="276"/>
                  </a:lnTo>
                  <a:lnTo>
                    <a:pt x="318" y="270"/>
                  </a:lnTo>
                  <a:lnTo>
                    <a:pt x="324" y="270"/>
                  </a:lnTo>
                  <a:lnTo>
                    <a:pt x="330" y="264"/>
                  </a:lnTo>
                  <a:lnTo>
                    <a:pt x="336" y="264"/>
                  </a:lnTo>
                  <a:lnTo>
                    <a:pt x="342" y="264"/>
                  </a:lnTo>
                  <a:lnTo>
                    <a:pt x="342" y="258"/>
                  </a:lnTo>
                  <a:lnTo>
                    <a:pt x="348" y="258"/>
                  </a:lnTo>
                  <a:lnTo>
                    <a:pt x="354" y="258"/>
                  </a:lnTo>
                  <a:lnTo>
                    <a:pt x="354" y="252"/>
                  </a:lnTo>
                  <a:lnTo>
                    <a:pt x="360" y="252"/>
                  </a:lnTo>
                  <a:lnTo>
                    <a:pt x="366" y="252"/>
                  </a:lnTo>
                  <a:lnTo>
                    <a:pt x="366" y="246"/>
                  </a:lnTo>
                  <a:lnTo>
                    <a:pt x="372" y="246"/>
                  </a:lnTo>
                  <a:lnTo>
                    <a:pt x="372" y="240"/>
                  </a:lnTo>
                  <a:lnTo>
                    <a:pt x="378" y="240"/>
                  </a:lnTo>
                  <a:lnTo>
                    <a:pt x="378" y="234"/>
                  </a:lnTo>
                  <a:lnTo>
                    <a:pt x="384" y="234"/>
                  </a:lnTo>
                  <a:lnTo>
                    <a:pt x="384" y="228"/>
                  </a:lnTo>
                  <a:lnTo>
                    <a:pt x="390" y="228"/>
                  </a:lnTo>
                  <a:lnTo>
                    <a:pt x="390" y="222"/>
                  </a:lnTo>
                  <a:lnTo>
                    <a:pt x="396" y="222"/>
                  </a:lnTo>
                  <a:lnTo>
                    <a:pt x="396" y="216"/>
                  </a:lnTo>
                  <a:lnTo>
                    <a:pt x="402" y="216"/>
                  </a:lnTo>
                  <a:lnTo>
                    <a:pt x="402" y="210"/>
                  </a:lnTo>
                  <a:lnTo>
                    <a:pt x="408" y="210"/>
                  </a:lnTo>
                  <a:lnTo>
                    <a:pt x="408" y="204"/>
                  </a:lnTo>
                  <a:lnTo>
                    <a:pt x="414" y="204"/>
                  </a:lnTo>
                  <a:lnTo>
                    <a:pt x="414" y="198"/>
                  </a:lnTo>
                  <a:lnTo>
                    <a:pt x="420" y="198"/>
                  </a:lnTo>
                  <a:lnTo>
                    <a:pt x="420" y="192"/>
                  </a:lnTo>
                  <a:lnTo>
                    <a:pt x="426" y="186"/>
                  </a:lnTo>
                  <a:lnTo>
                    <a:pt x="426" y="180"/>
                  </a:lnTo>
                  <a:lnTo>
                    <a:pt x="432" y="180"/>
                  </a:lnTo>
                  <a:lnTo>
                    <a:pt x="432" y="174"/>
                  </a:lnTo>
                  <a:lnTo>
                    <a:pt x="438" y="174"/>
                  </a:lnTo>
                  <a:lnTo>
                    <a:pt x="438" y="168"/>
                  </a:lnTo>
                  <a:lnTo>
                    <a:pt x="444" y="168"/>
                  </a:lnTo>
                  <a:lnTo>
                    <a:pt x="444" y="162"/>
                  </a:lnTo>
                  <a:lnTo>
                    <a:pt x="450" y="162"/>
                  </a:lnTo>
                  <a:lnTo>
                    <a:pt x="450" y="156"/>
                  </a:lnTo>
                  <a:lnTo>
                    <a:pt x="456" y="156"/>
                  </a:lnTo>
                  <a:lnTo>
                    <a:pt x="456" y="150"/>
                  </a:lnTo>
                  <a:lnTo>
                    <a:pt x="462" y="150"/>
                  </a:lnTo>
                  <a:lnTo>
                    <a:pt x="462" y="144"/>
                  </a:lnTo>
                  <a:lnTo>
                    <a:pt x="468" y="144"/>
                  </a:lnTo>
                  <a:lnTo>
                    <a:pt x="468" y="138"/>
                  </a:lnTo>
                  <a:lnTo>
                    <a:pt x="474" y="138"/>
                  </a:lnTo>
                  <a:lnTo>
                    <a:pt x="474" y="132"/>
                  </a:lnTo>
                  <a:lnTo>
                    <a:pt x="480" y="132"/>
                  </a:lnTo>
                  <a:lnTo>
                    <a:pt x="480" y="126"/>
                  </a:lnTo>
                  <a:lnTo>
                    <a:pt x="486" y="126"/>
                  </a:lnTo>
                  <a:lnTo>
                    <a:pt x="486" y="120"/>
                  </a:lnTo>
                  <a:lnTo>
                    <a:pt x="492" y="120"/>
                  </a:lnTo>
                  <a:lnTo>
                    <a:pt x="498" y="114"/>
                  </a:lnTo>
                  <a:lnTo>
                    <a:pt x="504" y="114"/>
                  </a:lnTo>
                  <a:lnTo>
                    <a:pt x="504" y="108"/>
                  </a:lnTo>
                  <a:lnTo>
                    <a:pt x="510" y="108"/>
                  </a:lnTo>
                  <a:lnTo>
                    <a:pt x="510" y="102"/>
                  </a:lnTo>
                  <a:lnTo>
                    <a:pt x="516" y="102"/>
                  </a:lnTo>
                  <a:lnTo>
                    <a:pt x="516" y="96"/>
                  </a:lnTo>
                  <a:lnTo>
                    <a:pt x="522" y="96"/>
                  </a:lnTo>
                  <a:lnTo>
                    <a:pt x="528" y="90"/>
                  </a:lnTo>
                  <a:lnTo>
                    <a:pt x="534" y="90"/>
                  </a:lnTo>
                  <a:lnTo>
                    <a:pt x="534" y="84"/>
                  </a:lnTo>
                  <a:lnTo>
                    <a:pt x="540" y="84"/>
                  </a:lnTo>
                  <a:lnTo>
                    <a:pt x="540" y="78"/>
                  </a:lnTo>
                  <a:lnTo>
                    <a:pt x="546" y="78"/>
                  </a:lnTo>
                  <a:lnTo>
                    <a:pt x="546" y="72"/>
                  </a:lnTo>
                  <a:lnTo>
                    <a:pt x="552" y="72"/>
                  </a:lnTo>
                  <a:lnTo>
                    <a:pt x="552" y="66"/>
                  </a:lnTo>
                  <a:lnTo>
                    <a:pt x="558" y="66"/>
                  </a:lnTo>
                  <a:lnTo>
                    <a:pt x="564" y="66"/>
                  </a:lnTo>
                  <a:lnTo>
                    <a:pt x="564" y="60"/>
                  </a:lnTo>
                  <a:lnTo>
                    <a:pt x="570" y="60"/>
                  </a:lnTo>
                  <a:lnTo>
                    <a:pt x="570" y="54"/>
                  </a:lnTo>
                  <a:lnTo>
                    <a:pt x="576" y="54"/>
                  </a:lnTo>
                  <a:lnTo>
                    <a:pt x="582" y="48"/>
                  </a:lnTo>
                  <a:lnTo>
                    <a:pt x="588" y="48"/>
                  </a:lnTo>
                  <a:lnTo>
                    <a:pt x="588" y="42"/>
                  </a:lnTo>
                  <a:lnTo>
                    <a:pt x="594" y="42"/>
                  </a:lnTo>
                  <a:lnTo>
                    <a:pt x="600" y="36"/>
                  </a:lnTo>
                  <a:lnTo>
                    <a:pt x="606" y="36"/>
                  </a:lnTo>
                  <a:lnTo>
                    <a:pt x="606" y="30"/>
                  </a:lnTo>
                  <a:lnTo>
                    <a:pt x="612" y="30"/>
                  </a:lnTo>
                  <a:lnTo>
                    <a:pt x="618" y="30"/>
                  </a:lnTo>
                  <a:lnTo>
                    <a:pt x="618" y="24"/>
                  </a:lnTo>
                  <a:lnTo>
                    <a:pt x="624" y="24"/>
                  </a:lnTo>
                  <a:lnTo>
                    <a:pt x="630" y="24"/>
                  </a:lnTo>
                  <a:lnTo>
                    <a:pt x="630" y="18"/>
                  </a:lnTo>
                  <a:lnTo>
                    <a:pt x="636" y="18"/>
                  </a:lnTo>
                  <a:lnTo>
                    <a:pt x="636" y="12"/>
                  </a:lnTo>
                  <a:lnTo>
                    <a:pt x="642" y="12"/>
                  </a:lnTo>
                  <a:lnTo>
                    <a:pt x="648" y="12"/>
                  </a:lnTo>
                  <a:lnTo>
                    <a:pt x="654" y="6"/>
                  </a:lnTo>
                  <a:lnTo>
                    <a:pt x="660" y="6"/>
                  </a:lnTo>
                  <a:lnTo>
                    <a:pt x="666" y="6"/>
                  </a:lnTo>
                  <a:lnTo>
                    <a:pt x="672" y="6"/>
                  </a:lnTo>
                  <a:lnTo>
                    <a:pt x="678" y="6"/>
                  </a:lnTo>
                  <a:lnTo>
                    <a:pt x="678" y="0"/>
                  </a:lnTo>
                  <a:lnTo>
                    <a:pt x="684" y="0"/>
                  </a:lnTo>
                  <a:lnTo>
                    <a:pt x="690" y="0"/>
                  </a:lnTo>
                  <a:lnTo>
                    <a:pt x="696" y="0"/>
                  </a:lnTo>
                  <a:lnTo>
                    <a:pt x="696" y="6"/>
                  </a:lnTo>
                  <a:lnTo>
                    <a:pt x="702" y="6"/>
                  </a:lnTo>
                  <a:lnTo>
                    <a:pt x="708" y="6"/>
                  </a:lnTo>
                  <a:lnTo>
                    <a:pt x="714" y="6"/>
                  </a:lnTo>
                  <a:lnTo>
                    <a:pt x="720" y="6"/>
                  </a:lnTo>
                  <a:lnTo>
                    <a:pt x="720" y="12"/>
                  </a:lnTo>
                  <a:lnTo>
                    <a:pt x="726" y="12"/>
                  </a:lnTo>
                  <a:lnTo>
                    <a:pt x="732" y="12"/>
                  </a:lnTo>
                  <a:lnTo>
                    <a:pt x="732" y="18"/>
                  </a:lnTo>
                  <a:lnTo>
                    <a:pt x="738" y="18"/>
                  </a:lnTo>
                  <a:lnTo>
                    <a:pt x="744" y="18"/>
                  </a:lnTo>
                  <a:lnTo>
                    <a:pt x="744" y="24"/>
                  </a:lnTo>
                  <a:lnTo>
                    <a:pt x="750" y="24"/>
                  </a:lnTo>
                  <a:lnTo>
                    <a:pt x="756" y="30"/>
                  </a:lnTo>
                  <a:lnTo>
                    <a:pt x="762" y="30"/>
                  </a:lnTo>
                  <a:lnTo>
                    <a:pt x="762" y="36"/>
                  </a:lnTo>
                  <a:lnTo>
                    <a:pt x="768" y="36"/>
                  </a:lnTo>
                  <a:lnTo>
                    <a:pt x="768" y="42"/>
                  </a:lnTo>
                  <a:lnTo>
                    <a:pt x="774" y="42"/>
                  </a:lnTo>
                  <a:lnTo>
                    <a:pt x="774" y="48"/>
                  </a:lnTo>
                  <a:lnTo>
                    <a:pt x="780" y="48"/>
                  </a:lnTo>
                  <a:lnTo>
                    <a:pt x="786" y="48"/>
                  </a:lnTo>
                  <a:lnTo>
                    <a:pt x="786" y="54"/>
                  </a:lnTo>
                  <a:lnTo>
                    <a:pt x="792" y="54"/>
                  </a:lnTo>
                  <a:lnTo>
                    <a:pt x="792" y="60"/>
                  </a:lnTo>
                  <a:lnTo>
                    <a:pt x="798" y="60"/>
                  </a:lnTo>
                  <a:lnTo>
                    <a:pt x="798" y="66"/>
                  </a:lnTo>
                  <a:lnTo>
                    <a:pt x="804" y="66"/>
                  </a:lnTo>
                  <a:lnTo>
                    <a:pt x="804" y="72"/>
                  </a:lnTo>
                  <a:lnTo>
                    <a:pt x="810" y="72"/>
                  </a:lnTo>
                  <a:lnTo>
                    <a:pt x="816" y="72"/>
                  </a:lnTo>
                  <a:lnTo>
                    <a:pt x="816" y="78"/>
                  </a:lnTo>
                  <a:lnTo>
                    <a:pt x="822" y="78"/>
                  </a:lnTo>
                  <a:lnTo>
                    <a:pt x="822" y="84"/>
                  </a:lnTo>
                  <a:lnTo>
                    <a:pt x="828" y="84"/>
                  </a:lnTo>
                  <a:lnTo>
                    <a:pt x="834" y="84"/>
                  </a:lnTo>
                  <a:lnTo>
                    <a:pt x="834" y="90"/>
                  </a:lnTo>
                  <a:lnTo>
                    <a:pt x="840" y="90"/>
                  </a:lnTo>
                  <a:lnTo>
                    <a:pt x="840" y="96"/>
                  </a:lnTo>
                  <a:lnTo>
                    <a:pt x="846" y="96"/>
                  </a:lnTo>
                  <a:lnTo>
                    <a:pt x="852" y="96"/>
                  </a:lnTo>
                  <a:lnTo>
                    <a:pt x="852" y="102"/>
                  </a:lnTo>
                  <a:lnTo>
                    <a:pt x="858" y="102"/>
                  </a:lnTo>
                  <a:lnTo>
                    <a:pt x="864" y="102"/>
                  </a:lnTo>
                  <a:lnTo>
                    <a:pt x="864" y="108"/>
                  </a:lnTo>
                  <a:lnTo>
                    <a:pt x="870" y="108"/>
                  </a:lnTo>
                  <a:lnTo>
                    <a:pt x="876" y="108"/>
                  </a:lnTo>
                  <a:lnTo>
                    <a:pt x="882" y="114"/>
                  </a:lnTo>
                  <a:lnTo>
                    <a:pt x="888" y="114"/>
                  </a:lnTo>
                  <a:lnTo>
                    <a:pt x="894" y="114"/>
                  </a:lnTo>
                  <a:lnTo>
                    <a:pt x="900" y="114"/>
                  </a:lnTo>
                  <a:lnTo>
                    <a:pt x="900" y="120"/>
                  </a:lnTo>
                  <a:lnTo>
                    <a:pt x="906" y="120"/>
                  </a:lnTo>
                  <a:lnTo>
                    <a:pt x="912" y="120"/>
                  </a:lnTo>
                  <a:lnTo>
                    <a:pt x="918" y="120"/>
                  </a:lnTo>
                  <a:lnTo>
                    <a:pt x="924" y="120"/>
                  </a:lnTo>
                  <a:lnTo>
                    <a:pt x="930" y="120"/>
                  </a:lnTo>
                  <a:lnTo>
                    <a:pt x="936" y="120"/>
                  </a:lnTo>
                  <a:lnTo>
                    <a:pt x="942" y="120"/>
                  </a:lnTo>
                  <a:lnTo>
                    <a:pt x="948" y="120"/>
                  </a:lnTo>
                  <a:lnTo>
                    <a:pt x="954" y="120"/>
                  </a:lnTo>
                  <a:lnTo>
                    <a:pt x="960" y="120"/>
                  </a:lnTo>
                  <a:lnTo>
                    <a:pt x="966" y="120"/>
                  </a:lnTo>
                  <a:lnTo>
                    <a:pt x="972" y="120"/>
                  </a:lnTo>
                  <a:lnTo>
                    <a:pt x="978" y="120"/>
                  </a:lnTo>
                  <a:lnTo>
                    <a:pt x="984" y="120"/>
                  </a:lnTo>
                  <a:lnTo>
                    <a:pt x="990" y="120"/>
                  </a:lnTo>
                  <a:lnTo>
                    <a:pt x="996" y="120"/>
                  </a:lnTo>
                  <a:lnTo>
                    <a:pt x="1002" y="120"/>
                  </a:lnTo>
                  <a:lnTo>
                    <a:pt x="1008" y="120"/>
                  </a:lnTo>
                  <a:lnTo>
                    <a:pt x="1014" y="120"/>
                  </a:lnTo>
                  <a:lnTo>
                    <a:pt x="1020" y="120"/>
                  </a:lnTo>
                  <a:lnTo>
                    <a:pt x="1026" y="120"/>
                  </a:lnTo>
                  <a:lnTo>
                    <a:pt x="1032" y="120"/>
                  </a:lnTo>
                  <a:lnTo>
                    <a:pt x="1038" y="120"/>
                  </a:lnTo>
                  <a:lnTo>
                    <a:pt x="1044" y="120"/>
                  </a:lnTo>
                  <a:lnTo>
                    <a:pt x="1050" y="120"/>
                  </a:lnTo>
                  <a:lnTo>
                    <a:pt x="1056" y="120"/>
                  </a:lnTo>
                  <a:lnTo>
                    <a:pt x="1062" y="120"/>
                  </a:lnTo>
                  <a:lnTo>
                    <a:pt x="1068" y="120"/>
                  </a:lnTo>
                  <a:lnTo>
                    <a:pt x="1074" y="120"/>
                  </a:lnTo>
                  <a:lnTo>
                    <a:pt x="1080" y="120"/>
                  </a:lnTo>
                  <a:lnTo>
                    <a:pt x="1086" y="120"/>
                  </a:lnTo>
                  <a:lnTo>
                    <a:pt x="1092" y="120"/>
                  </a:lnTo>
                  <a:lnTo>
                    <a:pt x="1098" y="120"/>
                  </a:lnTo>
                  <a:lnTo>
                    <a:pt x="1104" y="120"/>
                  </a:lnTo>
                  <a:lnTo>
                    <a:pt x="1110" y="120"/>
                  </a:lnTo>
                  <a:lnTo>
                    <a:pt x="1116" y="120"/>
                  </a:lnTo>
                  <a:lnTo>
                    <a:pt x="1122" y="120"/>
                  </a:lnTo>
                  <a:lnTo>
                    <a:pt x="1128" y="120"/>
                  </a:lnTo>
                  <a:lnTo>
                    <a:pt x="1134" y="120"/>
                  </a:lnTo>
                  <a:lnTo>
                    <a:pt x="1140" y="120"/>
                  </a:lnTo>
                  <a:lnTo>
                    <a:pt x="1146" y="120"/>
                  </a:lnTo>
                  <a:lnTo>
                    <a:pt x="1152" y="120"/>
                  </a:lnTo>
                  <a:lnTo>
                    <a:pt x="1158" y="120"/>
                  </a:lnTo>
                  <a:lnTo>
                    <a:pt x="1164" y="120"/>
                  </a:lnTo>
                  <a:lnTo>
                    <a:pt x="1170" y="120"/>
                  </a:lnTo>
                  <a:lnTo>
                    <a:pt x="1176" y="120"/>
                  </a:lnTo>
                  <a:lnTo>
                    <a:pt x="1182" y="120"/>
                  </a:lnTo>
                  <a:lnTo>
                    <a:pt x="1188" y="120"/>
                  </a:lnTo>
                  <a:lnTo>
                    <a:pt x="1194" y="120"/>
                  </a:lnTo>
                  <a:lnTo>
                    <a:pt x="1200" y="120"/>
                  </a:lnTo>
                  <a:lnTo>
                    <a:pt x="1206" y="120"/>
                  </a:lnTo>
                  <a:lnTo>
                    <a:pt x="1212" y="120"/>
                  </a:lnTo>
                  <a:lnTo>
                    <a:pt x="1218" y="120"/>
                  </a:lnTo>
                  <a:lnTo>
                    <a:pt x="1224" y="120"/>
                  </a:lnTo>
                  <a:lnTo>
                    <a:pt x="1230" y="120"/>
                  </a:lnTo>
                  <a:lnTo>
                    <a:pt x="1236" y="120"/>
                  </a:lnTo>
                  <a:lnTo>
                    <a:pt x="1242" y="120"/>
                  </a:lnTo>
                  <a:lnTo>
                    <a:pt x="1248" y="120"/>
                  </a:lnTo>
                  <a:lnTo>
                    <a:pt x="1254" y="120"/>
                  </a:lnTo>
                  <a:lnTo>
                    <a:pt x="1260" y="120"/>
                  </a:lnTo>
                  <a:lnTo>
                    <a:pt x="1266" y="120"/>
                  </a:lnTo>
                  <a:lnTo>
                    <a:pt x="1272" y="120"/>
                  </a:lnTo>
                  <a:lnTo>
                    <a:pt x="1278" y="120"/>
                  </a:lnTo>
                  <a:lnTo>
                    <a:pt x="1284" y="120"/>
                  </a:lnTo>
                  <a:lnTo>
                    <a:pt x="1290" y="120"/>
                  </a:lnTo>
                  <a:lnTo>
                    <a:pt x="1296" y="120"/>
                  </a:lnTo>
                  <a:lnTo>
                    <a:pt x="1302" y="120"/>
                  </a:lnTo>
                  <a:lnTo>
                    <a:pt x="1308" y="120"/>
                  </a:lnTo>
                  <a:lnTo>
                    <a:pt x="1314" y="120"/>
                  </a:lnTo>
                  <a:lnTo>
                    <a:pt x="1320" y="120"/>
                  </a:lnTo>
                  <a:lnTo>
                    <a:pt x="1326" y="120"/>
                  </a:lnTo>
                  <a:lnTo>
                    <a:pt x="1332" y="120"/>
                  </a:lnTo>
                  <a:lnTo>
                    <a:pt x="1338" y="120"/>
                  </a:lnTo>
                  <a:lnTo>
                    <a:pt x="1344" y="120"/>
                  </a:lnTo>
                  <a:lnTo>
                    <a:pt x="1350" y="120"/>
                  </a:lnTo>
                  <a:lnTo>
                    <a:pt x="1356" y="120"/>
                  </a:lnTo>
                  <a:lnTo>
                    <a:pt x="1362" y="120"/>
                  </a:lnTo>
                  <a:lnTo>
                    <a:pt x="1368" y="120"/>
                  </a:lnTo>
                  <a:lnTo>
                    <a:pt x="1374" y="120"/>
                  </a:lnTo>
                  <a:lnTo>
                    <a:pt x="1380" y="120"/>
                  </a:lnTo>
                  <a:lnTo>
                    <a:pt x="1386" y="120"/>
                  </a:lnTo>
                  <a:lnTo>
                    <a:pt x="1392" y="120"/>
                  </a:lnTo>
                  <a:lnTo>
                    <a:pt x="1398" y="120"/>
                  </a:lnTo>
                  <a:lnTo>
                    <a:pt x="1404" y="120"/>
                  </a:lnTo>
                  <a:lnTo>
                    <a:pt x="1410" y="120"/>
                  </a:lnTo>
                  <a:lnTo>
                    <a:pt x="1416" y="120"/>
                  </a:lnTo>
                  <a:lnTo>
                    <a:pt x="1422" y="120"/>
                  </a:lnTo>
                  <a:lnTo>
                    <a:pt x="1428" y="120"/>
                  </a:lnTo>
                  <a:lnTo>
                    <a:pt x="1434" y="120"/>
                  </a:lnTo>
                  <a:lnTo>
                    <a:pt x="1440" y="120"/>
                  </a:lnTo>
                  <a:lnTo>
                    <a:pt x="1446" y="120"/>
                  </a:lnTo>
                  <a:lnTo>
                    <a:pt x="1452" y="120"/>
                  </a:lnTo>
                  <a:lnTo>
                    <a:pt x="1458" y="120"/>
                  </a:lnTo>
                  <a:lnTo>
                    <a:pt x="1464" y="120"/>
                  </a:lnTo>
                  <a:lnTo>
                    <a:pt x="1470" y="120"/>
                  </a:lnTo>
                  <a:lnTo>
                    <a:pt x="1476" y="120"/>
                  </a:lnTo>
                  <a:lnTo>
                    <a:pt x="1482" y="120"/>
                  </a:lnTo>
                  <a:lnTo>
                    <a:pt x="1488" y="120"/>
                  </a:lnTo>
                  <a:lnTo>
                    <a:pt x="1494" y="120"/>
                  </a:lnTo>
                  <a:lnTo>
                    <a:pt x="1500" y="120"/>
                  </a:lnTo>
                  <a:lnTo>
                    <a:pt x="1506" y="120"/>
                  </a:lnTo>
                  <a:lnTo>
                    <a:pt x="1512" y="120"/>
                  </a:lnTo>
                  <a:lnTo>
                    <a:pt x="1518" y="120"/>
                  </a:lnTo>
                  <a:lnTo>
                    <a:pt x="1524" y="120"/>
                  </a:lnTo>
                  <a:lnTo>
                    <a:pt x="1530" y="120"/>
                  </a:lnTo>
                  <a:lnTo>
                    <a:pt x="1536" y="120"/>
                  </a:lnTo>
                  <a:lnTo>
                    <a:pt x="1542" y="120"/>
                  </a:lnTo>
                  <a:lnTo>
                    <a:pt x="1548" y="120"/>
                  </a:lnTo>
                  <a:lnTo>
                    <a:pt x="1554" y="120"/>
                  </a:lnTo>
                  <a:lnTo>
                    <a:pt x="1560" y="120"/>
                  </a:lnTo>
                  <a:lnTo>
                    <a:pt x="1566" y="120"/>
                  </a:lnTo>
                  <a:lnTo>
                    <a:pt x="1572" y="120"/>
                  </a:lnTo>
                  <a:lnTo>
                    <a:pt x="1578" y="120"/>
                  </a:lnTo>
                  <a:lnTo>
                    <a:pt x="1584" y="120"/>
                  </a:lnTo>
                  <a:lnTo>
                    <a:pt x="1590" y="120"/>
                  </a:lnTo>
                  <a:lnTo>
                    <a:pt x="1596" y="120"/>
                  </a:lnTo>
                  <a:lnTo>
                    <a:pt x="1602" y="120"/>
                  </a:lnTo>
                  <a:lnTo>
                    <a:pt x="1608" y="120"/>
                  </a:lnTo>
                  <a:lnTo>
                    <a:pt x="1614" y="120"/>
                  </a:lnTo>
                  <a:lnTo>
                    <a:pt x="1620" y="120"/>
                  </a:lnTo>
                  <a:lnTo>
                    <a:pt x="1626" y="120"/>
                  </a:lnTo>
                  <a:lnTo>
                    <a:pt x="1632" y="120"/>
                  </a:lnTo>
                  <a:lnTo>
                    <a:pt x="1638" y="120"/>
                  </a:lnTo>
                  <a:lnTo>
                    <a:pt x="1644" y="120"/>
                  </a:lnTo>
                  <a:lnTo>
                    <a:pt x="1650" y="120"/>
                  </a:lnTo>
                  <a:lnTo>
                    <a:pt x="1656" y="120"/>
                  </a:lnTo>
                  <a:lnTo>
                    <a:pt x="1662" y="120"/>
                  </a:lnTo>
                  <a:lnTo>
                    <a:pt x="1668" y="120"/>
                  </a:lnTo>
                  <a:lnTo>
                    <a:pt x="1674" y="120"/>
                  </a:lnTo>
                  <a:lnTo>
                    <a:pt x="1680" y="120"/>
                  </a:lnTo>
                  <a:lnTo>
                    <a:pt x="1686" y="120"/>
                  </a:lnTo>
                  <a:lnTo>
                    <a:pt x="1692" y="120"/>
                  </a:lnTo>
                  <a:lnTo>
                    <a:pt x="1698" y="120"/>
                  </a:lnTo>
                  <a:lnTo>
                    <a:pt x="1704" y="120"/>
                  </a:lnTo>
                  <a:lnTo>
                    <a:pt x="1710" y="120"/>
                  </a:lnTo>
                  <a:lnTo>
                    <a:pt x="1716" y="120"/>
                  </a:lnTo>
                  <a:lnTo>
                    <a:pt x="1722" y="120"/>
                  </a:lnTo>
                  <a:lnTo>
                    <a:pt x="1728" y="120"/>
                  </a:lnTo>
                  <a:lnTo>
                    <a:pt x="1734" y="120"/>
                  </a:lnTo>
                  <a:lnTo>
                    <a:pt x="1740" y="120"/>
                  </a:lnTo>
                  <a:lnTo>
                    <a:pt x="1746" y="120"/>
                  </a:lnTo>
                  <a:lnTo>
                    <a:pt x="1752" y="120"/>
                  </a:lnTo>
                  <a:lnTo>
                    <a:pt x="1758" y="120"/>
                  </a:lnTo>
                  <a:lnTo>
                    <a:pt x="1764" y="120"/>
                  </a:lnTo>
                  <a:lnTo>
                    <a:pt x="1770" y="120"/>
                  </a:lnTo>
                  <a:lnTo>
                    <a:pt x="1776" y="120"/>
                  </a:lnTo>
                  <a:lnTo>
                    <a:pt x="1782" y="120"/>
                  </a:lnTo>
                  <a:lnTo>
                    <a:pt x="1788" y="120"/>
                  </a:lnTo>
                  <a:lnTo>
                    <a:pt x="1794" y="120"/>
                  </a:lnTo>
                  <a:lnTo>
                    <a:pt x="1800" y="120"/>
                  </a:lnTo>
                  <a:lnTo>
                    <a:pt x="1806" y="120"/>
                  </a:lnTo>
                  <a:lnTo>
                    <a:pt x="1812" y="120"/>
                  </a:lnTo>
                  <a:lnTo>
                    <a:pt x="1818" y="120"/>
                  </a:lnTo>
                  <a:lnTo>
                    <a:pt x="1824" y="120"/>
                  </a:lnTo>
                  <a:lnTo>
                    <a:pt x="1830" y="120"/>
                  </a:lnTo>
                  <a:lnTo>
                    <a:pt x="1836" y="120"/>
                  </a:lnTo>
                  <a:lnTo>
                    <a:pt x="1842" y="120"/>
                  </a:lnTo>
                  <a:lnTo>
                    <a:pt x="1848" y="120"/>
                  </a:lnTo>
                  <a:lnTo>
                    <a:pt x="1854" y="120"/>
                  </a:lnTo>
                  <a:lnTo>
                    <a:pt x="1860" y="120"/>
                  </a:lnTo>
                  <a:lnTo>
                    <a:pt x="1866" y="120"/>
                  </a:lnTo>
                  <a:lnTo>
                    <a:pt x="1872" y="120"/>
                  </a:lnTo>
                  <a:lnTo>
                    <a:pt x="1878" y="120"/>
                  </a:lnTo>
                  <a:lnTo>
                    <a:pt x="1884" y="120"/>
                  </a:lnTo>
                  <a:lnTo>
                    <a:pt x="1890" y="120"/>
                  </a:lnTo>
                  <a:lnTo>
                    <a:pt x="1896" y="120"/>
                  </a:lnTo>
                  <a:lnTo>
                    <a:pt x="1902" y="120"/>
                  </a:lnTo>
                  <a:lnTo>
                    <a:pt x="1908" y="120"/>
                  </a:lnTo>
                  <a:lnTo>
                    <a:pt x="1914" y="120"/>
                  </a:lnTo>
                  <a:lnTo>
                    <a:pt x="1920" y="120"/>
                  </a:lnTo>
                  <a:lnTo>
                    <a:pt x="1926" y="120"/>
                  </a:lnTo>
                  <a:lnTo>
                    <a:pt x="1932" y="120"/>
                  </a:lnTo>
                  <a:lnTo>
                    <a:pt x="1938" y="120"/>
                  </a:lnTo>
                  <a:lnTo>
                    <a:pt x="1944" y="120"/>
                  </a:lnTo>
                  <a:lnTo>
                    <a:pt x="1950" y="120"/>
                  </a:lnTo>
                  <a:lnTo>
                    <a:pt x="1956" y="120"/>
                  </a:lnTo>
                  <a:lnTo>
                    <a:pt x="1962" y="120"/>
                  </a:lnTo>
                  <a:lnTo>
                    <a:pt x="1968" y="120"/>
                  </a:lnTo>
                  <a:lnTo>
                    <a:pt x="1974" y="120"/>
                  </a:lnTo>
                  <a:lnTo>
                    <a:pt x="1980" y="120"/>
                  </a:lnTo>
                  <a:lnTo>
                    <a:pt x="1986" y="120"/>
                  </a:lnTo>
                  <a:lnTo>
                    <a:pt x="1992" y="120"/>
                  </a:lnTo>
                  <a:lnTo>
                    <a:pt x="1998" y="120"/>
                  </a:lnTo>
                  <a:lnTo>
                    <a:pt x="2004" y="120"/>
                  </a:lnTo>
                  <a:lnTo>
                    <a:pt x="2010" y="120"/>
                  </a:lnTo>
                  <a:lnTo>
                    <a:pt x="2016" y="120"/>
                  </a:lnTo>
                  <a:lnTo>
                    <a:pt x="2022" y="120"/>
                  </a:lnTo>
                  <a:lnTo>
                    <a:pt x="2028" y="120"/>
                  </a:lnTo>
                  <a:lnTo>
                    <a:pt x="2034" y="120"/>
                  </a:lnTo>
                  <a:lnTo>
                    <a:pt x="2040" y="120"/>
                  </a:lnTo>
                  <a:lnTo>
                    <a:pt x="2046" y="120"/>
                  </a:lnTo>
                  <a:lnTo>
                    <a:pt x="2052" y="120"/>
                  </a:lnTo>
                  <a:lnTo>
                    <a:pt x="2058" y="120"/>
                  </a:lnTo>
                  <a:lnTo>
                    <a:pt x="2064" y="120"/>
                  </a:lnTo>
                  <a:lnTo>
                    <a:pt x="2070" y="120"/>
                  </a:lnTo>
                  <a:lnTo>
                    <a:pt x="2076" y="120"/>
                  </a:lnTo>
                  <a:lnTo>
                    <a:pt x="2082" y="120"/>
                  </a:lnTo>
                  <a:lnTo>
                    <a:pt x="2088" y="120"/>
                  </a:lnTo>
                  <a:lnTo>
                    <a:pt x="2094" y="120"/>
                  </a:lnTo>
                  <a:lnTo>
                    <a:pt x="2100" y="120"/>
                  </a:lnTo>
                  <a:lnTo>
                    <a:pt x="2106" y="120"/>
                  </a:lnTo>
                  <a:lnTo>
                    <a:pt x="2112" y="120"/>
                  </a:lnTo>
                  <a:lnTo>
                    <a:pt x="2118" y="120"/>
                  </a:lnTo>
                  <a:lnTo>
                    <a:pt x="2124" y="120"/>
                  </a:lnTo>
                  <a:lnTo>
                    <a:pt x="2130" y="120"/>
                  </a:lnTo>
                  <a:lnTo>
                    <a:pt x="2136" y="120"/>
                  </a:lnTo>
                  <a:lnTo>
                    <a:pt x="2142" y="120"/>
                  </a:lnTo>
                  <a:lnTo>
                    <a:pt x="2148" y="120"/>
                  </a:lnTo>
                  <a:lnTo>
                    <a:pt x="2154" y="120"/>
                  </a:lnTo>
                  <a:lnTo>
                    <a:pt x="2160" y="120"/>
                  </a:lnTo>
                  <a:lnTo>
                    <a:pt x="2166" y="120"/>
                  </a:lnTo>
                  <a:lnTo>
                    <a:pt x="2172" y="120"/>
                  </a:lnTo>
                  <a:lnTo>
                    <a:pt x="2178" y="120"/>
                  </a:lnTo>
                  <a:lnTo>
                    <a:pt x="2184" y="120"/>
                  </a:lnTo>
                  <a:lnTo>
                    <a:pt x="2190" y="120"/>
                  </a:lnTo>
                  <a:lnTo>
                    <a:pt x="2196" y="120"/>
                  </a:lnTo>
                  <a:lnTo>
                    <a:pt x="2202" y="120"/>
                  </a:lnTo>
                  <a:lnTo>
                    <a:pt x="2208" y="120"/>
                  </a:lnTo>
                  <a:lnTo>
                    <a:pt x="2214" y="120"/>
                  </a:lnTo>
                  <a:lnTo>
                    <a:pt x="2220" y="120"/>
                  </a:lnTo>
                  <a:lnTo>
                    <a:pt x="2226" y="120"/>
                  </a:lnTo>
                  <a:lnTo>
                    <a:pt x="2232" y="120"/>
                  </a:lnTo>
                  <a:lnTo>
                    <a:pt x="2238" y="120"/>
                  </a:lnTo>
                  <a:lnTo>
                    <a:pt x="2244" y="120"/>
                  </a:lnTo>
                  <a:lnTo>
                    <a:pt x="2250" y="120"/>
                  </a:lnTo>
                  <a:lnTo>
                    <a:pt x="2256" y="120"/>
                  </a:lnTo>
                  <a:lnTo>
                    <a:pt x="2262" y="120"/>
                  </a:lnTo>
                  <a:lnTo>
                    <a:pt x="2268" y="120"/>
                  </a:lnTo>
                  <a:lnTo>
                    <a:pt x="2274" y="120"/>
                  </a:lnTo>
                  <a:lnTo>
                    <a:pt x="2280" y="120"/>
                  </a:lnTo>
                  <a:lnTo>
                    <a:pt x="2286" y="120"/>
                  </a:lnTo>
                  <a:lnTo>
                    <a:pt x="2292" y="120"/>
                  </a:lnTo>
                  <a:lnTo>
                    <a:pt x="2298" y="120"/>
                  </a:lnTo>
                  <a:lnTo>
                    <a:pt x="2304" y="120"/>
                  </a:lnTo>
                  <a:lnTo>
                    <a:pt x="2310" y="120"/>
                  </a:lnTo>
                  <a:lnTo>
                    <a:pt x="2316" y="120"/>
                  </a:lnTo>
                  <a:lnTo>
                    <a:pt x="2322" y="120"/>
                  </a:lnTo>
                  <a:lnTo>
                    <a:pt x="2328" y="120"/>
                  </a:lnTo>
                  <a:lnTo>
                    <a:pt x="2334" y="120"/>
                  </a:lnTo>
                  <a:lnTo>
                    <a:pt x="2340" y="120"/>
                  </a:lnTo>
                  <a:lnTo>
                    <a:pt x="2346" y="120"/>
                  </a:lnTo>
                  <a:lnTo>
                    <a:pt x="2352" y="120"/>
                  </a:lnTo>
                  <a:lnTo>
                    <a:pt x="2358" y="120"/>
                  </a:lnTo>
                  <a:lnTo>
                    <a:pt x="2364" y="120"/>
                  </a:lnTo>
                  <a:lnTo>
                    <a:pt x="2370" y="120"/>
                  </a:lnTo>
                  <a:lnTo>
                    <a:pt x="2376" y="120"/>
                  </a:lnTo>
                  <a:lnTo>
                    <a:pt x="2382" y="120"/>
                  </a:lnTo>
                  <a:lnTo>
                    <a:pt x="2388" y="120"/>
                  </a:lnTo>
                  <a:lnTo>
                    <a:pt x="2394" y="120"/>
                  </a:lnTo>
                  <a:lnTo>
                    <a:pt x="2400" y="120"/>
                  </a:lnTo>
                  <a:lnTo>
                    <a:pt x="2406" y="120"/>
                  </a:lnTo>
                  <a:lnTo>
                    <a:pt x="2412" y="120"/>
                  </a:lnTo>
                  <a:lnTo>
                    <a:pt x="2418" y="120"/>
                  </a:lnTo>
                  <a:lnTo>
                    <a:pt x="2424" y="120"/>
                  </a:lnTo>
                  <a:lnTo>
                    <a:pt x="2430" y="120"/>
                  </a:lnTo>
                  <a:lnTo>
                    <a:pt x="2436" y="120"/>
                  </a:lnTo>
                  <a:lnTo>
                    <a:pt x="2442" y="120"/>
                  </a:lnTo>
                  <a:lnTo>
                    <a:pt x="2448" y="120"/>
                  </a:lnTo>
                  <a:lnTo>
                    <a:pt x="2454" y="120"/>
                  </a:lnTo>
                  <a:lnTo>
                    <a:pt x="2460" y="120"/>
                  </a:lnTo>
                  <a:lnTo>
                    <a:pt x="2466" y="120"/>
                  </a:lnTo>
                  <a:lnTo>
                    <a:pt x="2472" y="120"/>
                  </a:lnTo>
                  <a:lnTo>
                    <a:pt x="2478" y="120"/>
                  </a:lnTo>
                  <a:lnTo>
                    <a:pt x="2484" y="120"/>
                  </a:lnTo>
                  <a:lnTo>
                    <a:pt x="2490" y="120"/>
                  </a:lnTo>
                  <a:lnTo>
                    <a:pt x="2496" y="120"/>
                  </a:lnTo>
                  <a:lnTo>
                    <a:pt x="2502" y="120"/>
                  </a:lnTo>
                  <a:lnTo>
                    <a:pt x="2508" y="120"/>
                  </a:lnTo>
                  <a:lnTo>
                    <a:pt x="2514" y="120"/>
                  </a:lnTo>
                  <a:lnTo>
                    <a:pt x="2520" y="120"/>
                  </a:lnTo>
                  <a:lnTo>
                    <a:pt x="2526" y="120"/>
                  </a:lnTo>
                  <a:lnTo>
                    <a:pt x="2532" y="120"/>
                  </a:lnTo>
                  <a:lnTo>
                    <a:pt x="2538" y="120"/>
                  </a:lnTo>
                  <a:lnTo>
                    <a:pt x="2544" y="120"/>
                  </a:lnTo>
                  <a:lnTo>
                    <a:pt x="2550" y="120"/>
                  </a:lnTo>
                  <a:lnTo>
                    <a:pt x="2556" y="120"/>
                  </a:lnTo>
                  <a:lnTo>
                    <a:pt x="2562" y="120"/>
                  </a:lnTo>
                  <a:lnTo>
                    <a:pt x="2568" y="120"/>
                  </a:lnTo>
                  <a:lnTo>
                    <a:pt x="2574" y="120"/>
                  </a:lnTo>
                  <a:lnTo>
                    <a:pt x="2580" y="120"/>
                  </a:lnTo>
                  <a:lnTo>
                    <a:pt x="2586" y="120"/>
                  </a:lnTo>
                  <a:lnTo>
                    <a:pt x="2592" y="120"/>
                  </a:lnTo>
                  <a:lnTo>
                    <a:pt x="2598" y="120"/>
                  </a:lnTo>
                  <a:lnTo>
                    <a:pt x="2604" y="120"/>
                  </a:lnTo>
                  <a:lnTo>
                    <a:pt x="2610" y="120"/>
                  </a:lnTo>
                  <a:lnTo>
                    <a:pt x="2616" y="120"/>
                  </a:lnTo>
                  <a:lnTo>
                    <a:pt x="2622" y="120"/>
                  </a:lnTo>
                  <a:lnTo>
                    <a:pt x="2628" y="120"/>
                  </a:lnTo>
                  <a:lnTo>
                    <a:pt x="2634" y="120"/>
                  </a:lnTo>
                  <a:lnTo>
                    <a:pt x="2640" y="120"/>
                  </a:lnTo>
                  <a:lnTo>
                    <a:pt x="2646" y="120"/>
                  </a:lnTo>
                  <a:lnTo>
                    <a:pt x="2652" y="120"/>
                  </a:lnTo>
                  <a:lnTo>
                    <a:pt x="2658" y="120"/>
                  </a:lnTo>
                  <a:lnTo>
                    <a:pt x="2664" y="120"/>
                  </a:lnTo>
                  <a:lnTo>
                    <a:pt x="2670" y="120"/>
                  </a:lnTo>
                  <a:lnTo>
                    <a:pt x="2676" y="120"/>
                  </a:lnTo>
                  <a:lnTo>
                    <a:pt x="2682" y="120"/>
                  </a:lnTo>
                  <a:lnTo>
                    <a:pt x="2688" y="120"/>
                  </a:lnTo>
                  <a:lnTo>
                    <a:pt x="2694" y="120"/>
                  </a:lnTo>
                  <a:lnTo>
                    <a:pt x="2700" y="120"/>
                  </a:lnTo>
                  <a:lnTo>
                    <a:pt x="2706" y="120"/>
                  </a:lnTo>
                  <a:lnTo>
                    <a:pt x="2712" y="120"/>
                  </a:lnTo>
                  <a:lnTo>
                    <a:pt x="2718" y="120"/>
                  </a:lnTo>
                  <a:lnTo>
                    <a:pt x="2724" y="120"/>
                  </a:lnTo>
                  <a:lnTo>
                    <a:pt x="2730" y="120"/>
                  </a:lnTo>
                  <a:lnTo>
                    <a:pt x="2736" y="120"/>
                  </a:lnTo>
                  <a:lnTo>
                    <a:pt x="2742" y="120"/>
                  </a:lnTo>
                  <a:lnTo>
                    <a:pt x="2748" y="120"/>
                  </a:lnTo>
                  <a:lnTo>
                    <a:pt x="2754" y="120"/>
                  </a:lnTo>
                  <a:lnTo>
                    <a:pt x="2760" y="120"/>
                  </a:lnTo>
                  <a:lnTo>
                    <a:pt x="2766" y="120"/>
                  </a:lnTo>
                  <a:lnTo>
                    <a:pt x="2772" y="120"/>
                  </a:lnTo>
                  <a:lnTo>
                    <a:pt x="2778" y="120"/>
                  </a:lnTo>
                  <a:lnTo>
                    <a:pt x="2784" y="120"/>
                  </a:lnTo>
                  <a:lnTo>
                    <a:pt x="2790" y="120"/>
                  </a:lnTo>
                  <a:lnTo>
                    <a:pt x="2796" y="120"/>
                  </a:lnTo>
                  <a:lnTo>
                    <a:pt x="2802" y="120"/>
                  </a:lnTo>
                  <a:lnTo>
                    <a:pt x="2808" y="120"/>
                  </a:lnTo>
                  <a:lnTo>
                    <a:pt x="2814" y="120"/>
                  </a:lnTo>
                  <a:lnTo>
                    <a:pt x="2820" y="120"/>
                  </a:lnTo>
                  <a:lnTo>
                    <a:pt x="2826" y="120"/>
                  </a:lnTo>
                  <a:lnTo>
                    <a:pt x="2832" y="120"/>
                  </a:lnTo>
                  <a:lnTo>
                    <a:pt x="2838" y="120"/>
                  </a:lnTo>
                  <a:lnTo>
                    <a:pt x="2844" y="120"/>
                  </a:lnTo>
                  <a:lnTo>
                    <a:pt x="2850" y="120"/>
                  </a:lnTo>
                  <a:lnTo>
                    <a:pt x="2856" y="120"/>
                  </a:lnTo>
                  <a:lnTo>
                    <a:pt x="2862" y="120"/>
                  </a:lnTo>
                  <a:lnTo>
                    <a:pt x="2868" y="120"/>
                  </a:lnTo>
                  <a:lnTo>
                    <a:pt x="2874" y="120"/>
                  </a:lnTo>
                  <a:lnTo>
                    <a:pt x="2880" y="120"/>
                  </a:lnTo>
                  <a:lnTo>
                    <a:pt x="2886" y="120"/>
                  </a:lnTo>
                  <a:lnTo>
                    <a:pt x="2892" y="120"/>
                  </a:lnTo>
                  <a:lnTo>
                    <a:pt x="2898" y="120"/>
                  </a:lnTo>
                  <a:lnTo>
                    <a:pt x="2904" y="120"/>
                  </a:lnTo>
                  <a:lnTo>
                    <a:pt x="2910" y="120"/>
                  </a:lnTo>
                  <a:lnTo>
                    <a:pt x="2916" y="120"/>
                  </a:lnTo>
                  <a:lnTo>
                    <a:pt x="2922" y="120"/>
                  </a:lnTo>
                  <a:lnTo>
                    <a:pt x="2928" y="120"/>
                  </a:lnTo>
                  <a:lnTo>
                    <a:pt x="2934" y="120"/>
                  </a:lnTo>
                  <a:lnTo>
                    <a:pt x="2940" y="120"/>
                  </a:lnTo>
                  <a:lnTo>
                    <a:pt x="2946" y="120"/>
                  </a:lnTo>
                  <a:lnTo>
                    <a:pt x="2952" y="120"/>
                  </a:lnTo>
                  <a:lnTo>
                    <a:pt x="2958" y="120"/>
                  </a:lnTo>
                  <a:lnTo>
                    <a:pt x="2964" y="120"/>
                  </a:lnTo>
                  <a:lnTo>
                    <a:pt x="2970" y="120"/>
                  </a:lnTo>
                  <a:lnTo>
                    <a:pt x="2976" y="120"/>
                  </a:lnTo>
                  <a:lnTo>
                    <a:pt x="2982" y="120"/>
                  </a:lnTo>
                  <a:lnTo>
                    <a:pt x="2988" y="120"/>
                  </a:lnTo>
                  <a:lnTo>
                    <a:pt x="2994" y="120"/>
                  </a:lnTo>
                  <a:lnTo>
                    <a:pt x="3000" y="120"/>
                  </a:lnTo>
                  <a:lnTo>
                    <a:pt x="3006" y="120"/>
                  </a:lnTo>
                  <a:lnTo>
                    <a:pt x="3012" y="120"/>
                  </a:lnTo>
                  <a:lnTo>
                    <a:pt x="3018" y="120"/>
                  </a:lnTo>
                  <a:lnTo>
                    <a:pt x="3024" y="120"/>
                  </a:lnTo>
                  <a:lnTo>
                    <a:pt x="3030" y="120"/>
                  </a:lnTo>
                  <a:lnTo>
                    <a:pt x="3036" y="120"/>
                  </a:lnTo>
                  <a:lnTo>
                    <a:pt x="3042" y="120"/>
                  </a:lnTo>
                  <a:lnTo>
                    <a:pt x="3048" y="120"/>
                  </a:lnTo>
                  <a:lnTo>
                    <a:pt x="3054" y="120"/>
                  </a:lnTo>
                  <a:lnTo>
                    <a:pt x="3060" y="120"/>
                  </a:lnTo>
                  <a:lnTo>
                    <a:pt x="3066" y="120"/>
                  </a:lnTo>
                  <a:lnTo>
                    <a:pt x="3072" y="120"/>
                  </a:lnTo>
                  <a:lnTo>
                    <a:pt x="3078" y="120"/>
                  </a:lnTo>
                  <a:lnTo>
                    <a:pt x="3084" y="120"/>
                  </a:lnTo>
                  <a:lnTo>
                    <a:pt x="3090" y="120"/>
                  </a:lnTo>
                  <a:lnTo>
                    <a:pt x="3096" y="120"/>
                  </a:lnTo>
                  <a:lnTo>
                    <a:pt x="3102" y="120"/>
                  </a:lnTo>
                  <a:lnTo>
                    <a:pt x="3108" y="120"/>
                  </a:lnTo>
                  <a:lnTo>
                    <a:pt x="3114" y="120"/>
                  </a:lnTo>
                  <a:lnTo>
                    <a:pt x="3120" y="120"/>
                  </a:lnTo>
                  <a:lnTo>
                    <a:pt x="3126" y="120"/>
                  </a:lnTo>
                  <a:lnTo>
                    <a:pt x="3132" y="120"/>
                  </a:lnTo>
                  <a:lnTo>
                    <a:pt x="3138" y="120"/>
                  </a:lnTo>
                  <a:lnTo>
                    <a:pt x="3144" y="120"/>
                  </a:lnTo>
                  <a:lnTo>
                    <a:pt x="3150" y="120"/>
                  </a:lnTo>
                  <a:lnTo>
                    <a:pt x="3156" y="120"/>
                  </a:lnTo>
                  <a:lnTo>
                    <a:pt x="3162" y="120"/>
                  </a:lnTo>
                  <a:lnTo>
                    <a:pt x="3168" y="120"/>
                  </a:lnTo>
                  <a:lnTo>
                    <a:pt x="3174" y="120"/>
                  </a:lnTo>
                  <a:lnTo>
                    <a:pt x="3180" y="120"/>
                  </a:lnTo>
                  <a:lnTo>
                    <a:pt x="3186" y="120"/>
                  </a:lnTo>
                  <a:lnTo>
                    <a:pt x="3192" y="120"/>
                  </a:lnTo>
                  <a:lnTo>
                    <a:pt x="3198" y="120"/>
                  </a:lnTo>
                  <a:lnTo>
                    <a:pt x="3204" y="120"/>
                  </a:lnTo>
                  <a:lnTo>
                    <a:pt x="3210" y="120"/>
                  </a:lnTo>
                  <a:lnTo>
                    <a:pt x="3216" y="120"/>
                  </a:lnTo>
                  <a:lnTo>
                    <a:pt x="3222" y="120"/>
                  </a:lnTo>
                  <a:lnTo>
                    <a:pt x="3228" y="120"/>
                  </a:lnTo>
                  <a:lnTo>
                    <a:pt x="3234" y="120"/>
                  </a:lnTo>
                  <a:lnTo>
                    <a:pt x="3240" y="120"/>
                  </a:lnTo>
                  <a:lnTo>
                    <a:pt x="3246" y="120"/>
                  </a:lnTo>
                  <a:lnTo>
                    <a:pt x="3252" y="120"/>
                  </a:lnTo>
                  <a:lnTo>
                    <a:pt x="3258" y="120"/>
                  </a:lnTo>
                  <a:lnTo>
                    <a:pt x="3264" y="120"/>
                  </a:lnTo>
                  <a:lnTo>
                    <a:pt x="3270" y="120"/>
                  </a:lnTo>
                  <a:lnTo>
                    <a:pt x="3276" y="120"/>
                  </a:lnTo>
                  <a:lnTo>
                    <a:pt x="3282" y="120"/>
                  </a:lnTo>
                  <a:lnTo>
                    <a:pt x="3288" y="120"/>
                  </a:lnTo>
                  <a:lnTo>
                    <a:pt x="3294" y="120"/>
                  </a:lnTo>
                  <a:lnTo>
                    <a:pt x="3300" y="120"/>
                  </a:lnTo>
                  <a:lnTo>
                    <a:pt x="3306" y="120"/>
                  </a:lnTo>
                  <a:lnTo>
                    <a:pt x="3312" y="120"/>
                  </a:lnTo>
                  <a:lnTo>
                    <a:pt x="3318" y="120"/>
                  </a:lnTo>
                  <a:lnTo>
                    <a:pt x="3324" y="120"/>
                  </a:lnTo>
                  <a:lnTo>
                    <a:pt x="3330" y="120"/>
                  </a:lnTo>
                  <a:lnTo>
                    <a:pt x="3336" y="120"/>
                  </a:lnTo>
                  <a:lnTo>
                    <a:pt x="3342" y="120"/>
                  </a:lnTo>
                  <a:lnTo>
                    <a:pt x="3348" y="120"/>
                  </a:lnTo>
                  <a:lnTo>
                    <a:pt x="3354" y="120"/>
                  </a:lnTo>
                  <a:lnTo>
                    <a:pt x="3360" y="120"/>
                  </a:lnTo>
                  <a:lnTo>
                    <a:pt x="3366" y="120"/>
                  </a:lnTo>
                  <a:lnTo>
                    <a:pt x="3372" y="120"/>
                  </a:lnTo>
                  <a:lnTo>
                    <a:pt x="3378" y="120"/>
                  </a:lnTo>
                  <a:lnTo>
                    <a:pt x="3384" y="120"/>
                  </a:lnTo>
                  <a:lnTo>
                    <a:pt x="3390" y="120"/>
                  </a:lnTo>
                  <a:lnTo>
                    <a:pt x="3396" y="120"/>
                  </a:lnTo>
                  <a:lnTo>
                    <a:pt x="3402" y="120"/>
                  </a:lnTo>
                  <a:lnTo>
                    <a:pt x="3408" y="120"/>
                  </a:lnTo>
                  <a:lnTo>
                    <a:pt x="3414" y="120"/>
                  </a:lnTo>
                  <a:lnTo>
                    <a:pt x="3420" y="120"/>
                  </a:lnTo>
                  <a:lnTo>
                    <a:pt x="3426" y="120"/>
                  </a:lnTo>
                  <a:lnTo>
                    <a:pt x="3432" y="120"/>
                  </a:lnTo>
                  <a:lnTo>
                    <a:pt x="3438" y="120"/>
                  </a:lnTo>
                  <a:lnTo>
                    <a:pt x="3444" y="120"/>
                  </a:lnTo>
                  <a:lnTo>
                    <a:pt x="3450" y="120"/>
                  </a:lnTo>
                  <a:lnTo>
                    <a:pt x="3456" y="120"/>
                  </a:lnTo>
                  <a:lnTo>
                    <a:pt x="3462" y="120"/>
                  </a:lnTo>
                  <a:lnTo>
                    <a:pt x="3468" y="120"/>
                  </a:lnTo>
                  <a:lnTo>
                    <a:pt x="3474" y="120"/>
                  </a:lnTo>
                  <a:lnTo>
                    <a:pt x="3480" y="120"/>
                  </a:lnTo>
                  <a:lnTo>
                    <a:pt x="3486" y="120"/>
                  </a:lnTo>
                  <a:lnTo>
                    <a:pt x="3492" y="120"/>
                  </a:lnTo>
                  <a:lnTo>
                    <a:pt x="3498" y="120"/>
                  </a:lnTo>
                  <a:lnTo>
                    <a:pt x="3504" y="120"/>
                  </a:lnTo>
                  <a:lnTo>
                    <a:pt x="3510" y="120"/>
                  </a:lnTo>
                  <a:lnTo>
                    <a:pt x="3516" y="120"/>
                  </a:lnTo>
                  <a:lnTo>
                    <a:pt x="3522" y="120"/>
                  </a:lnTo>
                  <a:lnTo>
                    <a:pt x="3528" y="120"/>
                  </a:lnTo>
                  <a:lnTo>
                    <a:pt x="3534" y="120"/>
                  </a:lnTo>
                  <a:lnTo>
                    <a:pt x="3540" y="120"/>
                  </a:lnTo>
                  <a:lnTo>
                    <a:pt x="3546" y="120"/>
                  </a:lnTo>
                  <a:lnTo>
                    <a:pt x="3552" y="120"/>
                  </a:lnTo>
                  <a:lnTo>
                    <a:pt x="3558" y="120"/>
                  </a:lnTo>
                  <a:lnTo>
                    <a:pt x="3564" y="120"/>
                  </a:lnTo>
                  <a:lnTo>
                    <a:pt x="3570" y="120"/>
                  </a:lnTo>
                  <a:lnTo>
                    <a:pt x="3576" y="120"/>
                  </a:lnTo>
                  <a:lnTo>
                    <a:pt x="3582" y="120"/>
                  </a:lnTo>
                  <a:lnTo>
                    <a:pt x="3588" y="120"/>
                  </a:lnTo>
                  <a:lnTo>
                    <a:pt x="3594" y="120"/>
                  </a:lnTo>
                  <a:lnTo>
                    <a:pt x="3600" y="120"/>
                  </a:lnTo>
                  <a:lnTo>
                    <a:pt x="3606" y="120"/>
                  </a:lnTo>
                  <a:lnTo>
                    <a:pt x="3612" y="120"/>
                  </a:lnTo>
                  <a:lnTo>
                    <a:pt x="3618" y="120"/>
                  </a:lnTo>
                  <a:lnTo>
                    <a:pt x="3624" y="120"/>
                  </a:lnTo>
                  <a:lnTo>
                    <a:pt x="3630" y="120"/>
                  </a:lnTo>
                  <a:lnTo>
                    <a:pt x="3636" y="120"/>
                  </a:lnTo>
                  <a:lnTo>
                    <a:pt x="3642" y="120"/>
                  </a:lnTo>
                  <a:lnTo>
                    <a:pt x="3648" y="120"/>
                  </a:lnTo>
                  <a:lnTo>
                    <a:pt x="3654" y="120"/>
                  </a:lnTo>
                  <a:lnTo>
                    <a:pt x="3660" y="120"/>
                  </a:lnTo>
                  <a:lnTo>
                    <a:pt x="3666" y="120"/>
                  </a:lnTo>
                  <a:lnTo>
                    <a:pt x="3672" y="120"/>
                  </a:lnTo>
                  <a:lnTo>
                    <a:pt x="3678" y="120"/>
                  </a:lnTo>
                  <a:lnTo>
                    <a:pt x="3684" y="120"/>
                  </a:lnTo>
                  <a:lnTo>
                    <a:pt x="3690" y="120"/>
                  </a:lnTo>
                  <a:lnTo>
                    <a:pt x="3696" y="120"/>
                  </a:lnTo>
                  <a:lnTo>
                    <a:pt x="3702" y="120"/>
                  </a:lnTo>
                  <a:lnTo>
                    <a:pt x="3708" y="120"/>
                  </a:lnTo>
                  <a:lnTo>
                    <a:pt x="3714" y="120"/>
                  </a:lnTo>
                  <a:lnTo>
                    <a:pt x="3720" y="120"/>
                  </a:lnTo>
                  <a:lnTo>
                    <a:pt x="3726" y="120"/>
                  </a:lnTo>
                  <a:lnTo>
                    <a:pt x="3732" y="120"/>
                  </a:lnTo>
                  <a:lnTo>
                    <a:pt x="3738" y="120"/>
                  </a:lnTo>
                  <a:lnTo>
                    <a:pt x="3744" y="120"/>
                  </a:lnTo>
                  <a:lnTo>
                    <a:pt x="3750" y="120"/>
                  </a:lnTo>
                  <a:lnTo>
                    <a:pt x="3756" y="120"/>
                  </a:lnTo>
                  <a:lnTo>
                    <a:pt x="3762" y="120"/>
                  </a:lnTo>
                  <a:lnTo>
                    <a:pt x="3768" y="120"/>
                  </a:lnTo>
                  <a:lnTo>
                    <a:pt x="3774" y="120"/>
                  </a:lnTo>
                  <a:lnTo>
                    <a:pt x="3780" y="120"/>
                  </a:lnTo>
                  <a:lnTo>
                    <a:pt x="3786" y="120"/>
                  </a:lnTo>
                  <a:lnTo>
                    <a:pt x="3792" y="120"/>
                  </a:lnTo>
                  <a:lnTo>
                    <a:pt x="3798" y="120"/>
                  </a:lnTo>
                  <a:lnTo>
                    <a:pt x="3804" y="120"/>
                  </a:lnTo>
                  <a:lnTo>
                    <a:pt x="3810" y="120"/>
                  </a:lnTo>
                  <a:lnTo>
                    <a:pt x="3816" y="120"/>
                  </a:lnTo>
                  <a:lnTo>
                    <a:pt x="3822" y="120"/>
                  </a:lnTo>
                  <a:lnTo>
                    <a:pt x="3828" y="120"/>
                  </a:lnTo>
                  <a:lnTo>
                    <a:pt x="3834" y="120"/>
                  </a:lnTo>
                  <a:lnTo>
                    <a:pt x="3840" y="120"/>
                  </a:lnTo>
                  <a:lnTo>
                    <a:pt x="3846" y="120"/>
                  </a:lnTo>
                  <a:lnTo>
                    <a:pt x="3852" y="120"/>
                  </a:lnTo>
                  <a:lnTo>
                    <a:pt x="3858" y="120"/>
                  </a:lnTo>
                  <a:lnTo>
                    <a:pt x="3864" y="120"/>
                  </a:lnTo>
                  <a:lnTo>
                    <a:pt x="3870" y="120"/>
                  </a:lnTo>
                  <a:lnTo>
                    <a:pt x="3876" y="120"/>
                  </a:lnTo>
                  <a:lnTo>
                    <a:pt x="3882" y="120"/>
                  </a:lnTo>
                  <a:lnTo>
                    <a:pt x="3888" y="120"/>
                  </a:lnTo>
                  <a:lnTo>
                    <a:pt x="3894" y="120"/>
                  </a:lnTo>
                  <a:lnTo>
                    <a:pt x="3900" y="120"/>
                  </a:lnTo>
                  <a:lnTo>
                    <a:pt x="3906" y="120"/>
                  </a:lnTo>
                  <a:lnTo>
                    <a:pt x="3912" y="120"/>
                  </a:lnTo>
                  <a:lnTo>
                    <a:pt x="3918" y="120"/>
                  </a:lnTo>
                  <a:lnTo>
                    <a:pt x="3924" y="120"/>
                  </a:lnTo>
                  <a:lnTo>
                    <a:pt x="3930" y="120"/>
                  </a:lnTo>
                  <a:lnTo>
                    <a:pt x="3936" y="120"/>
                  </a:lnTo>
                  <a:lnTo>
                    <a:pt x="3942" y="120"/>
                  </a:lnTo>
                  <a:lnTo>
                    <a:pt x="3948" y="120"/>
                  </a:lnTo>
                  <a:lnTo>
                    <a:pt x="3954" y="120"/>
                  </a:lnTo>
                  <a:lnTo>
                    <a:pt x="3960" y="120"/>
                  </a:lnTo>
                  <a:lnTo>
                    <a:pt x="3966" y="120"/>
                  </a:lnTo>
                  <a:lnTo>
                    <a:pt x="3972" y="120"/>
                  </a:lnTo>
                  <a:lnTo>
                    <a:pt x="3978" y="120"/>
                  </a:lnTo>
                  <a:lnTo>
                    <a:pt x="3984" y="120"/>
                  </a:lnTo>
                  <a:lnTo>
                    <a:pt x="3990" y="120"/>
                  </a:lnTo>
                  <a:lnTo>
                    <a:pt x="3996" y="120"/>
                  </a:lnTo>
                  <a:lnTo>
                    <a:pt x="4002" y="120"/>
                  </a:lnTo>
                  <a:lnTo>
                    <a:pt x="4008" y="120"/>
                  </a:lnTo>
                  <a:lnTo>
                    <a:pt x="4014" y="120"/>
                  </a:lnTo>
                  <a:lnTo>
                    <a:pt x="4020" y="120"/>
                  </a:lnTo>
                  <a:lnTo>
                    <a:pt x="4026" y="120"/>
                  </a:lnTo>
                  <a:lnTo>
                    <a:pt x="4032" y="120"/>
                  </a:lnTo>
                  <a:lnTo>
                    <a:pt x="4038" y="120"/>
                  </a:lnTo>
                  <a:lnTo>
                    <a:pt x="4044" y="120"/>
                  </a:lnTo>
                  <a:lnTo>
                    <a:pt x="4050" y="120"/>
                  </a:lnTo>
                  <a:lnTo>
                    <a:pt x="4056" y="120"/>
                  </a:lnTo>
                  <a:lnTo>
                    <a:pt x="4062" y="120"/>
                  </a:lnTo>
                  <a:lnTo>
                    <a:pt x="4068" y="120"/>
                  </a:lnTo>
                  <a:lnTo>
                    <a:pt x="4074" y="120"/>
                  </a:lnTo>
                  <a:lnTo>
                    <a:pt x="4080" y="120"/>
                  </a:lnTo>
                  <a:lnTo>
                    <a:pt x="4086" y="120"/>
                  </a:lnTo>
                  <a:lnTo>
                    <a:pt x="4092" y="120"/>
                  </a:lnTo>
                  <a:lnTo>
                    <a:pt x="4098" y="120"/>
                  </a:lnTo>
                  <a:lnTo>
                    <a:pt x="4104" y="120"/>
                  </a:lnTo>
                  <a:lnTo>
                    <a:pt x="4110" y="120"/>
                  </a:lnTo>
                  <a:lnTo>
                    <a:pt x="4116" y="120"/>
                  </a:lnTo>
                  <a:lnTo>
                    <a:pt x="4122" y="120"/>
                  </a:lnTo>
                  <a:lnTo>
                    <a:pt x="4128" y="120"/>
                  </a:lnTo>
                  <a:lnTo>
                    <a:pt x="4134" y="120"/>
                  </a:lnTo>
                  <a:lnTo>
                    <a:pt x="4140" y="120"/>
                  </a:lnTo>
                  <a:lnTo>
                    <a:pt x="4146" y="120"/>
                  </a:lnTo>
                  <a:lnTo>
                    <a:pt x="4152" y="120"/>
                  </a:lnTo>
                  <a:lnTo>
                    <a:pt x="4158" y="120"/>
                  </a:lnTo>
                  <a:lnTo>
                    <a:pt x="4164" y="120"/>
                  </a:lnTo>
                  <a:lnTo>
                    <a:pt x="4170" y="120"/>
                  </a:lnTo>
                  <a:lnTo>
                    <a:pt x="4176" y="120"/>
                  </a:lnTo>
                  <a:lnTo>
                    <a:pt x="4182" y="120"/>
                  </a:lnTo>
                  <a:lnTo>
                    <a:pt x="4188" y="120"/>
                  </a:lnTo>
                  <a:lnTo>
                    <a:pt x="4194" y="120"/>
                  </a:lnTo>
                  <a:lnTo>
                    <a:pt x="4200" y="120"/>
                  </a:lnTo>
                  <a:lnTo>
                    <a:pt x="4206" y="120"/>
                  </a:lnTo>
                  <a:lnTo>
                    <a:pt x="4212" y="120"/>
                  </a:lnTo>
                  <a:lnTo>
                    <a:pt x="4218" y="120"/>
                  </a:lnTo>
                  <a:lnTo>
                    <a:pt x="4224" y="120"/>
                  </a:lnTo>
                  <a:lnTo>
                    <a:pt x="4230" y="120"/>
                  </a:lnTo>
                  <a:lnTo>
                    <a:pt x="4236" y="120"/>
                  </a:lnTo>
                  <a:lnTo>
                    <a:pt x="4242" y="120"/>
                  </a:lnTo>
                  <a:lnTo>
                    <a:pt x="4248" y="120"/>
                  </a:lnTo>
                  <a:lnTo>
                    <a:pt x="4254" y="120"/>
                  </a:lnTo>
                  <a:lnTo>
                    <a:pt x="4260" y="120"/>
                  </a:lnTo>
                  <a:lnTo>
                    <a:pt x="4266" y="120"/>
                  </a:lnTo>
                  <a:lnTo>
                    <a:pt x="4272" y="120"/>
                  </a:lnTo>
                  <a:lnTo>
                    <a:pt x="4278" y="120"/>
                  </a:lnTo>
                  <a:lnTo>
                    <a:pt x="4284" y="120"/>
                  </a:lnTo>
                  <a:lnTo>
                    <a:pt x="4290" y="120"/>
                  </a:lnTo>
                  <a:lnTo>
                    <a:pt x="4296" y="120"/>
                  </a:lnTo>
                  <a:lnTo>
                    <a:pt x="4302" y="120"/>
                  </a:lnTo>
                  <a:lnTo>
                    <a:pt x="4308" y="120"/>
                  </a:lnTo>
                  <a:lnTo>
                    <a:pt x="4314" y="120"/>
                  </a:lnTo>
                  <a:lnTo>
                    <a:pt x="4320" y="120"/>
                  </a:lnTo>
                  <a:lnTo>
                    <a:pt x="4326" y="120"/>
                  </a:lnTo>
                  <a:lnTo>
                    <a:pt x="4332" y="120"/>
                  </a:lnTo>
                  <a:lnTo>
                    <a:pt x="4338" y="120"/>
                  </a:lnTo>
                  <a:lnTo>
                    <a:pt x="4344" y="120"/>
                  </a:lnTo>
                  <a:lnTo>
                    <a:pt x="4350" y="120"/>
                  </a:lnTo>
                  <a:lnTo>
                    <a:pt x="4356" y="120"/>
                  </a:lnTo>
                  <a:lnTo>
                    <a:pt x="4362" y="120"/>
                  </a:lnTo>
                  <a:lnTo>
                    <a:pt x="4362" y="114"/>
                  </a:lnTo>
                  <a:lnTo>
                    <a:pt x="4368" y="114"/>
                  </a:lnTo>
                  <a:lnTo>
                    <a:pt x="4374" y="114"/>
                  </a:lnTo>
                  <a:lnTo>
                    <a:pt x="4380" y="114"/>
                  </a:lnTo>
                  <a:lnTo>
                    <a:pt x="4386" y="108"/>
                  </a:lnTo>
                  <a:lnTo>
                    <a:pt x="4392" y="108"/>
                  </a:lnTo>
                  <a:lnTo>
                    <a:pt x="4398" y="108"/>
                  </a:lnTo>
                  <a:lnTo>
                    <a:pt x="4398" y="102"/>
                  </a:lnTo>
                  <a:lnTo>
                    <a:pt x="4404" y="102"/>
                  </a:lnTo>
                  <a:lnTo>
                    <a:pt x="4410" y="102"/>
                  </a:lnTo>
                  <a:lnTo>
                    <a:pt x="4410" y="96"/>
                  </a:lnTo>
                  <a:lnTo>
                    <a:pt x="4416" y="96"/>
                  </a:lnTo>
                  <a:lnTo>
                    <a:pt x="4422" y="96"/>
                  </a:lnTo>
                  <a:lnTo>
                    <a:pt x="4422" y="90"/>
                  </a:lnTo>
                  <a:lnTo>
                    <a:pt x="4428" y="90"/>
                  </a:lnTo>
                  <a:lnTo>
                    <a:pt x="4428" y="84"/>
                  </a:lnTo>
                  <a:lnTo>
                    <a:pt x="4434" y="84"/>
                  </a:lnTo>
                  <a:lnTo>
                    <a:pt x="4440" y="84"/>
                  </a:lnTo>
                  <a:lnTo>
                    <a:pt x="4440" y="78"/>
                  </a:lnTo>
                  <a:lnTo>
                    <a:pt x="4446" y="78"/>
                  </a:lnTo>
                  <a:lnTo>
                    <a:pt x="4446" y="72"/>
                  </a:lnTo>
                  <a:lnTo>
                    <a:pt x="4452" y="72"/>
                  </a:lnTo>
                  <a:lnTo>
                    <a:pt x="4458" y="72"/>
                  </a:lnTo>
                  <a:lnTo>
                    <a:pt x="4458" y="66"/>
                  </a:lnTo>
                  <a:lnTo>
                    <a:pt x="4464" y="66"/>
                  </a:lnTo>
                  <a:lnTo>
                    <a:pt x="4464" y="60"/>
                  </a:lnTo>
                  <a:lnTo>
                    <a:pt x="4470" y="60"/>
                  </a:lnTo>
                  <a:lnTo>
                    <a:pt x="4470" y="54"/>
                  </a:lnTo>
                  <a:lnTo>
                    <a:pt x="4476" y="54"/>
                  </a:lnTo>
                  <a:lnTo>
                    <a:pt x="4482" y="48"/>
                  </a:lnTo>
                  <a:lnTo>
                    <a:pt x="4488" y="48"/>
                  </a:lnTo>
                  <a:lnTo>
                    <a:pt x="4488" y="42"/>
                  </a:lnTo>
                  <a:lnTo>
                    <a:pt x="4494" y="42"/>
                  </a:lnTo>
                  <a:lnTo>
                    <a:pt x="4494" y="36"/>
                  </a:lnTo>
                  <a:lnTo>
                    <a:pt x="4500" y="36"/>
                  </a:lnTo>
                  <a:lnTo>
                    <a:pt x="4500" y="30"/>
                  </a:lnTo>
                  <a:lnTo>
                    <a:pt x="4506" y="30"/>
                  </a:lnTo>
                  <a:lnTo>
                    <a:pt x="4512" y="24"/>
                  </a:lnTo>
                  <a:lnTo>
                    <a:pt x="4518" y="24"/>
                  </a:lnTo>
                  <a:lnTo>
                    <a:pt x="4518" y="18"/>
                  </a:lnTo>
                  <a:lnTo>
                    <a:pt x="4524" y="18"/>
                  </a:lnTo>
                  <a:lnTo>
                    <a:pt x="4530" y="18"/>
                  </a:lnTo>
                  <a:lnTo>
                    <a:pt x="4530" y="12"/>
                  </a:lnTo>
                  <a:lnTo>
                    <a:pt x="4536" y="12"/>
                  </a:lnTo>
                  <a:lnTo>
                    <a:pt x="4542" y="12"/>
                  </a:lnTo>
                  <a:lnTo>
                    <a:pt x="4542" y="6"/>
                  </a:lnTo>
                  <a:lnTo>
                    <a:pt x="4548" y="6"/>
                  </a:lnTo>
                  <a:lnTo>
                    <a:pt x="4554" y="6"/>
                  </a:lnTo>
                  <a:lnTo>
                    <a:pt x="4560" y="6"/>
                  </a:lnTo>
                  <a:lnTo>
                    <a:pt x="4566" y="6"/>
                  </a:lnTo>
                  <a:lnTo>
                    <a:pt x="4566" y="0"/>
                  </a:lnTo>
                  <a:lnTo>
                    <a:pt x="4572" y="0"/>
                  </a:lnTo>
                  <a:lnTo>
                    <a:pt x="4578" y="0"/>
                  </a:lnTo>
                  <a:lnTo>
                    <a:pt x="4584" y="0"/>
                  </a:lnTo>
                  <a:lnTo>
                    <a:pt x="4584" y="6"/>
                  </a:lnTo>
                  <a:lnTo>
                    <a:pt x="4590" y="6"/>
                  </a:lnTo>
                  <a:lnTo>
                    <a:pt x="4596" y="6"/>
                  </a:lnTo>
                  <a:lnTo>
                    <a:pt x="4602" y="6"/>
                  </a:lnTo>
                  <a:lnTo>
                    <a:pt x="4608" y="6"/>
                  </a:lnTo>
                  <a:lnTo>
                    <a:pt x="4614" y="12"/>
                  </a:lnTo>
                  <a:lnTo>
                    <a:pt x="4620" y="12"/>
                  </a:lnTo>
                  <a:lnTo>
                    <a:pt x="4626" y="12"/>
                  </a:lnTo>
                  <a:lnTo>
                    <a:pt x="4626" y="18"/>
                  </a:lnTo>
                  <a:lnTo>
                    <a:pt x="4632" y="18"/>
                  </a:lnTo>
                  <a:lnTo>
                    <a:pt x="4632" y="24"/>
                  </a:lnTo>
                  <a:lnTo>
                    <a:pt x="4638" y="24"/>
                  </a:lnTo>
                  <a:lnTo>
                    <a:pt x="4644" y="24"/>
                  </a:lnTo>
                  <a:lnTo>
                    <a:pt x="4644" y="30"/>
                  </a:lnTo>
                  <a:lnTo>
                    <a:pt x="4650" y="30"/>
                  </a:lnTo>
                  <a:lnTo>
                    <a:pt x="4656" y="30"/>
                  </a:lnTo>
                  <a:lnTo>
                    <a:pt x="4656" y="36"/>
                  </a:lnTo>
                  <a:lnTo>
                    <a:pt x="4662" y="36"/>
                  </a:lnTo>
                  <a:lnTo>
                    <a:pt x="4668" y="42"/>
                  </a:lnTo>
                  <a:lnTo>
                    <a:pt x="4674" y="42"/>
                  </a:lnTo>
                  <a:lnTo>
                    <a:pt x="4674" y="48"/>
                  </a:lnTo>
                  <a:lnTo>
                    <a:pt x="4680" y="48"/>
                  </a:lnTo>
                  <a:lnTo>
                    <a:pt x="4686" y="54"/>
                  </a:lnTo>
                  <a:lnTo>
                    <a:pt x="4692" y="54"/>
                  </a:lnTo>
                  <a:lnTo>
                    <a:pt x="4692" y="60"/>
                  </a:lnTo>
                  <a:lnTo>
                    <a:pt x="4698" y="60"/>
                  </a:lnTo>
                  <a:lnTo>
                    <a:pt x="4698" y="66"/>
                  </a:lnTo>
                  <a:lnTo>
                    <a:pt x="4704" y="66"/>
                  </a:lnTo>
                  <a:lnTo>
                    <a:pt x="4710" y="66"/>
                  </a:lnTo>
                  <a:lnTo>
                    <a:pt x="4710" y="72"/>
                  </a:lnTo>
                  <a:lnTo>
                    <a:pt x="4716" y="72"/>
                  </a:lnTo>
                  <a:lnTo>
                    <a:pt x="4716" y="78"/>
                  </a:lnTo>
                  <a:lnTo>
                    <a:pt x="4722" y="78"/>
                  </a:lnTo>
                  <a:lnTo>
                    <a:pt x="4722" y="84"/>
                  </a:lnTo>
                  <a:lnTo>
                    <a:pt x="4728" y="84"/>
                  </a:lnTo>
                  <a:lnTo>
                    <a:pt x="4728" y="90"/>
                  </a:lnTo>
                  <a:lnTo>
                    <a:pt x="4734" y="90"/>
                  </a:lnTo>
                  <a:lnTo>
                    <a:pt x="4740" y="96"/>
                  </a:lnTo>
                  <a:lnTo>
                    <a:pt x="4746" y="96"/>
                  </a:lnTo>
                  <a:lnTo>
                    <a:pt x="4746" y="102"/>
                  </a:lnTo>
                  <a:lnTo>
                    <a:pt x="4752" y="102"/>
                  </a:lnTo>
                  <a:lnTo>
                    <a:pt x="4752" y="108"/>
                  </a:lnTo>
                  <a:lnTo>
                    <a:pt x="4758" y="108"/>
                  </a:lnTo>
                  <a:lnTo>
                    <a:pt x="4758" y="114"/>
                  </a:lnTo>
                  <a:lnTo>
                    <a:pt x="4764" y="114"/>
                  </a:lnTo>
                  <a:lnTo>
                    <a:pt x="4770" y="120"/>
                  </a:lnTo>
                  <a:lnTo>
                    <a:pt x="4776" y="120"/>
                  </a:lnTo>
                  <a:lnTo>
                    <a:pt x="4776" y="126"/>
                  </a:lnTo>
                  <a:lnTo>
                    <a:pt x="4782" y="126"/>
                  </a:lnTo>
                  <a:lnTo>
                    <a:pt x="4782" y="132"/>
                  </a:lnTo>
                  <a:lnTo>
                    <a:pt x="4788" y="132"/>
                  </a:lnTo>
                  <a:lnTo>
                    <a:pt x="4788" y="138"/>
                  </a:lnTo>
                  <a:lnTo>
                    <a:pt x="4794" y="138"/>
                  </a:lnTo>
                  <a:lnTo>
                    <a:pt x="4794" y="144"/>
                  </a:lnTo>
                  <a:lnTo>
                    <a:pt x="4800" y="144"/>
                  </a:lnTo>
                  <a:lnTo>
                    <a:pt x="4800" y="150"/>
                  </a:lnTo>
                  <a:lnTo>
                    <a:pt x="4806" y="150"/>
                  </a:lnTo>
                  <a:lnTo>
                    <a:pt x="4806" y="156"/>
                  </a:lnTo>
                  <a:lnTo>
                    <a:pt x="4812" y="156"/>
                  </a:lnTo>
                  <a:lnTo>
                    <a:pt x="4812" y="162"/>
                  </a:lnTo>
                  <a:lnTo>
                    <a:pt x="4818" y="162"/>
                  </a:lnTo>
                  <a:lnTo>
                    <a:pt x="4818" y="168"/>
                  </a:lnTo>
                  <a:lnTo>
                    <a:pt x="4824" y="168"/>
                  </a:lnTo>
                  <a:lnTo>
                    <a:pt x="4824" y="174"/>
                  </a:lnTo>
                  <a:lnTo>
                    <a:pt x="4830" y="174"/>
                  </a:lnTo>
                  <a:lnTo>
                    <a:pt x="4830" y="180"/>
                  </a:lnTo>
                  <a:lnTo>
                    <a:pt x="4836" y="180"/>
                  </a:lnTo>
                  <a:lnTo>
                    <a:pt x="4836" y="186"/>
                  </a:lnTo>
                  <a:lnTo>
                    <a:pt x="4842" y="192"/>
                  </a:lnTo>
                  <a:lnTo>
                    <a:pt x="4842" y="198"/>
                  </a:lnTo>
                  <a:lnTo>
                    <a:pt x="4848" y="198"/>
                  </a:lnTo>
                  <a:lnTo>
                    <a:pt x="4848" y="204"/>
                  </a:lnTo>
                  <a:lnTo>
                    <a:pt x="4854" y="204"/>
                  </a:lnTo>
                  <a:lnTo>
                    <a:pt x="4854" y="210"/>
                  </a:lnTo>
                  <a:lnTo>
                    <a:pt x="4860" y="210"/>
                  </a:lnTo>
                  <a:lnTo>
                    <a:pt x="4860" y="216"/>
                  </a:lnTo>
                  <a:lnTo>
                    <a:pt x="4866" y="216"/>
                  </a:lnTo>
                  <a:lnTo>
                    <a:pt x="4866" y="222"/>
                  </a:lnTo>
                  <a:lnTo>
                    <a:pt x="4872" y="222"/>
                  </a:lnTo>
                  <a:lnTo>
                    <a:pt x="4872" y="228"/>
                  </a:lnTo>
                  <a:lnTo>
                    <a:pt x="4878" y="228"/>
                  </a:lnTo>
                  <a:lnTo>
                    <a:pt x="4878" y="234"/>
                  </a:lnTo>
                  <a:lnTo>
                    <a:pt x="4884" y="234"/>
                  </a:lnTo>
                  <a:lnTo>
                    <a:pt x="4884" y="240"/>
                  </a:lnTo>
                  <a:lnTo>
                    <a:pt x="4890" y="240"/>
                  </a:lnTo>
                  <a:lnTo>
                    <a:pt x="4890" y="246"/>
                  </a:lnTo>
                  <a:lnTo>
                    <a:pt x="4896" y="246"/>
                  </a:lnTo>
                  <a:lnTo>
                    <a:pt x="4896" y="252"/>
                  </a:lnTo>
                  <a:lnTo>
                    <a:pt x="4902" y="252"/>
                  </a:lnTo>
                  <a:lnTo>
                    <a:pt x="4908" y="252"/>
                  </a:lnTo>
                  <a:lnTo>
                    <a:pt x="4908" y="258"/>
                  </a:lnTo>
                  <a:lnTo>
                    <a:pt x="4914" y="258"/>
                  </a:lnTo>
                  <a:lnTo>
                    <a:pt x="4920" y="258"/>
                  </a:lnTo>
                  <a:lnTo>
                    <a:pt x="4920" y="264"/>
                  </a:lnTo>
                  <a:lnTo>
                    <a:pt x="4926" y="264"/>
                  </a:lnTo>
                  <a:lnTo>
                    <a:pt x="4932" y="264"/>
                  </a:lnTo>
                  <a:lnTo>
                    <a:pt x="4938" y="270"/>
                  </a:lnTo>
                  <a:lnTo>
                    <a:pt x="4944" y="270"/>
                  </a:lnTo>
                  <a:lnTo>
                    <a:pt x="4950" y="276"/>
                  </a:lnTo>
                  <a:lnTo>
                    <a:pt x="4956" y="276"/>
                  </a:lnTo>
                  <a:lnTo>
                    <a:pt x="4962" y="276"/>
                  </a:lnTo>
                  <a:lnTo>
                    <a:pt x="4962" y="282"/>
                  </a:lnTo>
                  <a:lnTo>
                    <a:pt x="4968" y="282"/>
                  </a:lnTo>
                  <a:lnTo>
                    <a:pt x="4974" y="282"/>
                  </a:lnTo>
                  <a:lnTo>
                    <a:pt x="4980" y="282"/>
                  </a:lnTo>
                  <a:lnTo>
                    <a:pt x="4986" y="282"/>
                  </a:lnTo>
                  <a:lnTo>
                    <a:pt x="4992" y="282"/>
                  </a:lnTo>
                  <a:lnTo>
                    <a:pt x="4998" y="282"/>
                  </a:lnTo>
                  <a:lnTo>
                    <a:pt x="5004" y="282"/>
                  </a:lnTo>
                  <a:lnTo>
                    <a:pt x="5010" y="276"/>
                  </a:lnTo>
                  <a:lnTo>
                    <a:pt x="5016" y="276"/>
                  </a:lnTo>
                  <a:lnTo>
                    <a:pt x="5022" y="276"/>
                  </a:lnTo>
                  <a:lnTo>
                    <a:pt x="5022" y="270"/>
                  </a:lnTo>
                  <a:lnTo>
                    <a:pt x="5028" y="270"/>
                  </a:lnTo>
                  <a:lnTo>
                    <a:pt x="5034" y="270"/>
                  </a:lnTo>
                  <a:lnTo>
                    <a:pt x="5034" y="264"/>
                  </a:lnTo>
                  <a:lnTo>
                    <a:pt x="5040" y="264"/>
                  </a:lnTo>
                  <a:lnTo>
                    <a:pt x="5046" y="264"/>
                  </a:lnTo>
                  <a:lnTo>
                    <a:pt x="5046" y="258"/>
                  </a:lnTo>
                  <a:lnTo>
                    <a:pt x="5052" y="258"/>
                  </a:lnTo>
                  <a:lnTo>
                    <a:pt x="5052" y="252"/>
                  </a:lnTo>
                  <a:lnTo>
                    <a:pt x="5058" y="252"/>
                  </a:lnTo>
                  <a:lnTo>
                    <a:pt x="5058" y="246"/>
                  </a:lnTo>
                  <a:lnTo>
                    <a:pt x="5064" y="246"/>
                  </a:lnTo>
                  <a:lnTo>
                    <a:pt x="5064" y="240"/>
                  </a:lnTo>
                  <a:lnTo>
                    <a:pt x="5070" y="240"/>
                  </a:lnTo>
                  <a:lnTo>
                    <a:pt x="5070" y="234"/>
                  </a:lnTo>
                  <a:lnTo>
                    <a:pt x="5076" y="234"/>
                  </a:lnTo>
                  <a:lnTo>
                    <a:pt x="5076" y="228"/>
                  </a:lnTo>
                  <a:lnTo>
                    <a:pt x="5082" y="228"/>
                  </a:lnTo>
                  <a:lnTo>
                    <a:pt x="5082" y="222"/>
                  </a:lnTo>
                  <a:lnTo>
                    <a:pt x="5088" y="222"/>
                  </a:lnTo>
                  <a:lnTo>
                    <a:pt x="5088" y="216"/>
                  </a:lnTo>
                  <a:lnTo>
                    <a:pt x="5094" y="216"/>
                  </a:lnTo>
                  <a:lnTo>
                    <a:pt x="5094" y="210"/>
                  </a:lnTo>
                  <a:lnTo>
                    <a:pt x="5100" y="210"/>
                  </a:lnTo>
                  <a:lnTo>
                    <a:pt x="5100" y="204"/>
                  </a:lnTo>
                  <a:lnTo>
                    <a:pt x="5106" y="198"/>
                  </a:lnTo>
                  <a:lnTo>
                    <a:pt x="5106" y="192"/>
                  </a:lnTo>
                  <a:lnTo>
                    <a:pt x="5112" y="192"/>
                  </a:lnTo>
                  <a:lnTo>
                    <a:pt x="5112" y="186"/>
                  </a:lnTo>
                  <a:lnTo>
                    <a:pt x="5118" y="186"/>
                  </a:lnTo>
                  <a:lnTo>
                    <a:pt x="5118" y="180"/>
                  </a:lnTo>
                  <a:lnTo>
                    <a:pt x="5124" y="180"/>
                  </a:lnTo>
                  <a:lnTo>
                    <a:pt x="5124" y="174"/>
                  </a:lnTo>
                  <a:lnTo>
                    <a:pt x="5130" y="174"/>
                  </a:lnTo>
                  <a:lnTo>
                    <a:pt x="5136" y="174"/>
                  </a:lnTo>
                  <a:lnTo>
                    <a:pt x="5136" y="168"/>
                  </a:lnTo>
                  <a:lnTo>
                    <a:pt x="5142" y="168"/>
                  </a:lnTo>
                  <a:lnTo>
                    <a:pt x="5142" y="162"/>
                  </a:lnTo>
                  <a:lnTo>
                    <a:pt x="5148" y="162"/>
                  </a:lnTo>
                  <a:lnTo>
                    <a:pt x="5154" y="156"/>
                  </a:lnTo>
                  <a:lnTo>
                    <a:pt x="5160" y="156"/>
                  </a:lnTo>
                  <a:lnTo>
                    <a:pt x="5160" y="150"/>
                  </a:lnTo>
                  <a:lnTo>
                    <a:pt x="5166" y="150"/>
                  </a:lnTo>
                  <a:lnTo>
                    <a:pt x="5172" y="150"/>
                  </a:lnTo>
                  <a:lnTo>
                    <a:pt x="5172" y="144"/>
                  </a:lnTo>
                  <a:lnTo>
                    <a:pt x="5178" y="144"/>
                  </a:lnTo>
                  <a:lnTo>
                    <a:pt x="5184" y="144"/>
                  </a:lnTo>
                  <a:lnTo>
                    <a:pt x="5184" y="138"/>
                  </a:lnTo>
                  <a:lnTo>
                    <a:pt x="5190" y="138"/>
                  </a:lnTo>
                  <a:lnTo>
                    <a:pt x="5196" y="138"/>
                  </a:lnTo>
                  <a:lnTo>
                    <a:pt x="5196" y="132"/>
                  </a:lnTo>
                  <a:lnTo>
                    <a:pt x="5202" y="132"/>
                  </a:lnTo>
                  <a:lnTo>
                    <a:pt x="5208" y="132"/>
                  </a:lnTo>
                  <a:lnTo>
                    <a:pt x="5214" y="132"/>
                  </a:lnTo>
                  <a:lnTo>
                    <a:pt x="5214" y="126"/>
                  </a:lnTo>
                  <a:lnTo>
                    <a:pt x="5220" y="126"/>
                  </a:lnTo>
                  <a:lnTo>
                    <a:pt x="5226" y="126"/>
                  </a:lnTo>
                  <a:lnTo>
                    <a:pt x="5232" y="126"/>
                  </a:lnTo>
                  <a:lnTo>
                    <a:pt x="5238" y="126"/>
                  </a:lnTo>
                  <a:lnTo>
                    <a:pt x="5238" y="120"/>
                  </a:lnTo>
                  <a:lnTo>
                    <a:pt x="5244" y="120"/>
                  </a:lnTo>
                  <a:lnTo>
                    <a:pt x="5250" y="120"/>
                  </a:lnTo>
                  <a:lnTo>
                    <a:pt x="5256" y="120"/>
                  </a:lnTo>
                  <a:lnTo>
                    <a:pt x="5262" y="12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7" name="Rectangle 164"/>
            <p:cNvSpPr>
              <a:spLocks noChangeArrowheads="1"/>
            </p:cNvSpPr>
            <p:nvPr/>
          </p:nvSpPr>
          <p:spPr bwMode="auto">
            <a:xfrm>
              <a:off x="1673" y="2402"/>
              <a:ext cx="23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DISP_Y</a:t>
              </a:r>
              <a:endParaRPr lang="en-US" altLang="en-US" sz="1000">
                <a:solidFill>
                  <a:schemeClr val="tx1"/>
                </a:solidFill>
              </a:endParaRPr>
            </a:p>
          </p:txBody>
        </p:sp>
        <p:sp>
          <p:nvSpPr>
            <p:cNvPr id="378" name="Rectangle 165"/>
            <p:cNvSpPr>
              <a:spLocks noChangeArrowheads="1"/>
            </p:cNvSpPr>
            <p:nvPr/>
          </p:nvSpPr>
          <p:spPr bwMode="auto">
            <a:xfrm>
              <a:off x="185" y="2504"/>
              <a:ext cx="69"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79" name="Rectangle 166"/>
            <p:cNvSpPr>
              <a:spLocks noChangeArrowheads="1"/>
            </p:cNvSpPr>
            <p:nvPr/>
          </p:nvSpPr>
          <p:spPr bwMode="auto">
            <a:xfrm>
              <a:off x="431" y="2504"/>
              <a:ext cx="66"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0" name="Rectangle 167"/>
            <p:cNvSpPr>
              <a:spLocks noChangeArrowheads="1"/>
            </p:cNvSpPr>
            <p:nvPr/>
          </p:nvSpPr>
          <p:spPr bwMode="auto">
            <a:xfrm>
              <a:off x="539"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1" name="Rectangle 168"/>
            <p:cNvSpPr>
              <a:spLocks noChangeArrowheads="1"/>
            </p:cNvSpPr>
            <p:nvPr/>
          </p:nvSpPr>
          <p:spPr bwMode="auto">
            <a:xfrm>
              <a:off x="64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2" name="Rectangle 169"/>
            <p:cNvSpPr>
              <a:spLocks noChangeArrowheads="1"/>
            </p:cNvSpPr>
            <p:nvPr/>
          </p:nvSpPr>
          <p:spPr bwMode="auto">
            <a:xfrm>
              <a:off x="743"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3" name="Rectangle 170"/>
            <p:cNvSpPr>
              <a:spLocks noChangeArrowheads="1"/>
            </p:cNvSpPr>
            <p:nvPr/>
          </p:nvSpPr>
          <p:spPr bwMode="auto">
            <a:xfrm>
              <a:off x="815" y="2504"/>
              <a:ext cx="64"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4" name="Rectangle 171"/>
            <p:cNvSpPr>
              <a:spLocks noChangeArrowheads="1"/>
            </p:cNvSpPr>
            <p:nvPr/>
          </p:nvSpPr>
          <p:spPr bwMode="auto">
            <a:xfrm>
              <a:off x="1052" y="2504"/>
              <a:ext cx="63"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5" name="Rectangle 172"/>
            <p:cNvSpPr>
              <a:spLocks noChangeArrowheads="1"/>
            </p:cNvSpPr>
            <p:nvPr/>
          </p:nvSpPr>
          <p:spPr bwMode="auto">
            <a:xfrm>
              <a:off x="1163" y="2492"/>
              <a:ext cx="24"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6" name="Rectangle 173"/>
            <p:cNvSpPr>
              <a:spLocks noChangeArrowheads="1"/>
            </p:cNvSpPr>
            <p:nvPr/>
          </p:nvSpPr>
          <p:spPr bwMode="auto">
            <a:xfrm>
              <a:off x="1325"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7" name="Rectangle 174"/>
            <p:cNvSpPr>
              <a:spLocks noChangeArrowheads="1"/>
            </p:cNvSpPr>
            <p:nvPr/>
          </p:nvSpPr>
          <p:spPr bwMode="auto">
            <a:xfrm>
              <a:off x="1493"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8" name="Rectangle 175"/>
            <p:cNvSpPr>
              <a:spLocks noChangeArrowheads="1"/>
            </p:cNvSpPr>
            <p:nvPr/>
          </p:nvSpPr>
          <p:spPr bwMode="auto">
            <a:xfrm>
              <a:off x="166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9" name="Rectangle 176"/>
            <p:cNvSpPr>
              <a:spLocks noChangeArrowheads="1"/>
            </p:cNvSpPr>
            <p:nvPr/>
          </p:nvSpPr>
          <p:spPr bwMode="auto">
            <a:xfrm>
              <a:off x="1733" y="2504"/>
              <a:ext cx="132"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0" name="Rectangle 177"/>
            <p:cNvSpPr>
              <a:spLocks noChangeArrowheads="1"/>
            </p:cNvSpPr>
            <p:nvPr/>
          </p:nvSpPr>
          <p:spPr bwMode="auto">
            <a:xfrm>
              <a:off x="2057"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1" name="Rectangle 178"/>
            <p:cNvSpPr>
              <a:spLocks noChangeArrowheads="1"/>
            </p:cNvSpPr>
            <p:nvPr/>
          </p:nvSpPr>
          <p:spPr bwMode="auto">
            <a:xfrm>
              <a:off x="2185" y="2492"/>
              <a:ext cx="29"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2" name="Rectangle 179"/>
            <p:cNvSpPr>
              <a:spLocks noChangeArrowheads="1"/>
            </p:cNvSpPr>
            <p:nvPr/>
          </p:nvSpPr>
          <p:spPr bwMode="auto">
            <a:xfrm>
              <a:off x="2315"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3" name="Rectangle 180"/>
            <p:cNvSpPr>
              <a:spLocks noChangeArrowheads="1"/>
            </p:cNvSpPr>
            <p:nvPr/>
          </p:nvSpPr>
          <p:spPr bwMode="auto">
            <a:xfrm>
              <a:off x="2531" y="2504"/>
              <a:ext cx="132"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4" name="Rectangle 181"/>
            <p:cNvSpPr>
              <a:spLocks noChangeArrowheads="1"/>
            </p:cNvSpPr>
            <p:nvPr/>
          </p:nvSpPr>
          <p:spPr bwMode="auto">
            <a:xfrm>
              <a:off x="280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5" name="Rectangle 182"/>
            <p:cNvSpPr>
              <a:spLocks noChangeArrowheads="1"/>
            </p:cNvSpPr>
            <p:nvPr/>
          </p:nvSpPr>
          <p:spPr bwMode="auto">
            <a:xfrm>
              <a:off x="2969" y="2504"/>
              <a:ext cx="132"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6" name="Rectangle 183"/>
            <p:cNvSpPr>
              <a:spLocks noChangeArrowheads="1"/>
            </p:cNvSpPr>
            <p:nvPr/>
          </p:nvSpPr>
          <p:spPr bwMode="auto">
            <a:xfrm>
              <a:off x="3287"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7" name="Rectangle 184"/>
            <p:cNvSpPr>
              <a:spLocks noChangeArrowheads="1"/>
            </p:cNvSpPr>
            <p:nvPr/>
          </p:nvSpPr>
          <p:spPr bwMode="auto">
            <a:xfrm>
              <a:off x="3422" y="2492"/>
              <a:ext cx="29"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8" name="Rectangle 185"/>
            <p:cNvSpPr>
              <a:spLocks noChangeArrowheads="1"/>
            </p:cNvSpPr>
            <p:nvPr/>
          </p:nvSpPr>
          <p:spPr bwMode="auto">
            <a:xfrm>
              <a:off x="3545"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9" name="Rectangle 186"/>
            <p:cNvSpPr>
              <a:spLocks noChangeArrowheads="1"/>
            </p:cNvSpPr>
            <p:nvPr/>
          </p:nvSpPr>
          <p:spPr bwMode="auto">
            <a:xfrm>
              <a:off x="3767" y="2504"/>
              <a:ext cx="132"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0" name="Rectangle 187"/>
            <p:cNvSpPr>
              <a:spLocks noChangeArrowheads="1"/>
            </p:cNvSpPr>
            <p:nvPr/>
          </p:nvSpPr>
          <p:spPr bwMode="auto">
            <a:xfrm>
              <a:off x="394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1" name="Rectangle 188"/>
            <p:cNvSpPr>
              <a:spLocks noChangeArrowheads="1"/>
            </p:cNvSpPr>
            <p:nvPr/>
          </p:nvSpPr>
          <p:spPr bwMode="auto">
            <a:xfrm>
              <a:off x="4109"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2" name="Rectangle 189"/>
            <p:cNvSpPr>
              <a:spLocks noChangeArrowheads="1"/>
            </p:cNvSpPr>
            <p:nvPr/>
          </p:nvSpPr>
          <p:spPr bwMode="auto">
            <a:xfrm>
              <a:off x="4277"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3" name="Rectangle 190"/>
            <p:cNvSpPr>
              <a:spLocks noChangeArrowheads="1"/>
            </p:cNvSpPr>
            <p:nvPr/>
          </p:nvSpPr>
          <p:spPr bwMode="auto">
            <a:xfrm>
              <a:off x="4445" y="2492"/>
              <a:ext cx="24"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4" name="Rectangle 191"/>
            <p:cNvSpPr>
              <a:spLocks noChangeArrowheads="1"/>
            </p:cNvSpPr>
            <p:nvPr/>
          </p:nvSpPr>
          <p:spPr bwMode="auto">
            <a:xfrm>
              <a:off x="4517" y="2504"/>
              <a:ext cx="63"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5" name="Rectangle 192"/>
            <p:cNvSpPr>
              <a:spLocks noChangeArrowheads="1"/>
            </p:cNvSpPr>
            <p:nvPr/>
          </p:nvSpPr>
          <p:spPr bwMode="auto">
            <a:xfrm>
              <a:off x="4751" y="2504"/>
              <a:ext cx="66"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6" name="Rectangle 193"/>
            <p:cNvSpPr>
              <a:spLocks noChangeArrowheads="1"/>
            </p:cNvSpPr>
            <p:nvPr/>
          </p:nvSpPr>
          <p:spPr bwMode="auto">
            <a:xfrm>
              <a:off x="4859"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7" name="Rectangle 194"/>
            <p:cNvSpPr>
              <a:spLocks noChangeArrowheads="1"/>
            </p:cNvSpPr>
            <p:nvPr/>
          </p:nvSpPr>
          <p:spPr bwMode="auto">
            <a:xfrm>
              <a:off x="496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8" name="Rectangle 195"/>
            <p:cNvSpPr>
              <a:spLocks noChangeArrowheads="1"/>
            </p:cNvSpPr>
            <p:nvPr/>
          </p:nvSpPr>
          <p:spPr bwMode="auto">
            <a:xfrm>
              <a:off x="5063"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9" name="Rectangle 196"/>
            <p:cNvSpPr>
              <a:spLocks noChangeArrowheads="1"/>
            </p:cNvSpPr>
            <p:nvPr/>
          </p:nvSpPr>
          <p:spPr bwMode="auto">
            <a:xfrm>
              <a:off x="5135" y="2504"/>
              <a:ext cx="66"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10" name="Rectangle 197"/>
            <p:cNvSpPr>
              <a:spLocks noChangeArrowheads="1"/>
            </p:cNvSpPr>
            <p:nvPr/>
          </p:nvSpPr>
          <p:spPr bwMode="auto">
            <a:xfrm>
              <a:off x="5378" y="2504"/>
              <a:ext cx="69"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grpSp>
      <p:sp>
        <p:nvSpPr>
          <p:cNvPr id="411" name="AutoShape 3"/>
          <p:cNvSpPr>
            <a:spLocks/>
          </p:cNvSpPr>
          <p:nvPr/>
        </p:nvSpPr>
        <p:spPr bwMode="auto">
          <a:xfrm rot="16200000" flipV="1">
            <a:off x="2457450" y="3373438"/>
            <a:ext cx="177800" cy="1511300"/>
          </a:xfrm>
          <a:prstGeom prst="leftBrace">
            <a:avLst>
              <a:gd name="adj1" fmla="val 34472"/>
              <a:gd name="adj2" fmla="val 48389"/>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12" name="Text Box 9"/>
          <p:cNvSpPr txBox="1">
            <a:spLocks noChangeArrowheads="1"/>
          </p:cNvSpPr>
          <p:nvPr/>
        </p:nvSpPr>
        <p:spPr bwMode="auto">
          <a:xfrm>
            <a:off x="5580064" y="4246563"/>
            <a:ext cx="1101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1400">
                <a:solidFill>
                  <a:schemeClr val="tx1"/>
                </a:solidFill>
              </a:rPr>
              <a:t>180</a:t>
            </a:r>
            <a:r>
              <a:rPr lang="en-US" altLang="en-US" sz="1400" baseline="30000">
                <a:solidFill>
                  <a:schemeClr val="tx1"/>
                </a:solidFill>
              </a:rPr>
              <a:t>0</a:t>
            </a:r>
            <a:r>
              <a:rPr lang="en-US" altLang="en-US" sz="1400">
                <a:solidFill>
                  <a:schemeClr val="tx1"/>
                </a:solidFill>
              </a:rPr>
              <a:t> Arc</a:t>
            </a:r>
          </a:p>
        </p:txBody>
      </p:sp>
      <p:sp>
        <p:nvSpPr>
          <p:cNvPr id="413" name="Text Box 9"/>
          <p:cNvSpPr txBox="1">
            <a:spLocks noChangeArrowheads="1"/>
          </p:cNvSpPr>
          <p:nvPr/>
        </p:nvSpPr>
        <p:spPr bwMode="auto">
          <a:xfrm>
            <a:off x="1604963" y="4208464"/>
            <a:ext cx="208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gn="ctr">
              <a:lnSpc>
                <a:spcPct val="100000"/>
              </a:lnSpc>
              <a:spcBef>
                <a:spcPct val="0"/>
              </a:spcBef>
              <a:spcAft>
                <a:spcPct val="0"/>
              </a:spcAft>
              <a:buSzTx/>
              <a:buFontTx/>
              <a:buNone/>
            </a:pPr>
            <a:r>
              <a:rPr lang="en-US" altLang="en-US" sz="1400">
                <a:solidFill>
                  <a:schemeClr val="tx1"/>
                </a:solidFill>
              </a:rPr>
              <a:t>2-step vert.  Spreader</a:t>
            </a:r>
          </a:p>
        </p:txBody>
      </p:sp>
      <p:sp>
        <p:nvSpPr>
          <p:cNvPr id="414" name="AutoShape 3"/>
          <p:cNvSpPr>
            <a:spLocks/>
          </p:cNvSpPr>
          <p:nvPr/>
        </p:nvSpPr>
        <p:spPr bwMode="auto">
          <a:xfrm rot="16200000" flipV="1">
            <a:off x="5899151" y="2432051"/>
            <a:ext cx="190500" cy="3438525"/>
          </a:xfrm>
          <a:prstGeom prst="leftBrace">
            <a:avLst>
              <a:gd name="adj1" fmla="val 91169"/>
              <a:gd name="adj2" fmla="val 50000"/>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15" name="Text Box 40"/>
          <p:cNvSpPr txBox="1">
            <a:spLocks noChangeArrowheads="1"/>
          </p:cNvSpPr>
          <p:nvPr/>
        </p:nvSpPr>
        <p:spPr bwMode="auto">
          <a:xfrm>
            <a:off x="5241926" y="4662489"/>
            <a:ext cx="1622425" cy="11826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ts val="600"/>
              </a:spcBef>
              <a:spcAft>
                <a:spcPct val="0"/>
              </a:spcAft>
              <a:buSzTx/>
              <a:buNone/>
            </a:pPr>
            <a:r>
              <a:rPr lang="en-US" altLang="en-US" sz="1400" b="1">
                <a:solidFill>
                  <a:schemeClr val="tx1"/>
                </a:solidFill>
              </a:rPr>
              <a:t>Arc dipoles : </a:t>
            </a:r>
            <a:endParaRPr lang="en-US" altLang="en-US" sz="1400">
              <a:solidFill>
                <a:schemeClr val="tx1"/>
              </a:solidFill>
            </a:endParaRPr>
          </a:p>
          <a:p>
            <a:pPr>
              <a:lnSpc>
                <a:spcPct val="100000"/>
              </a:lnSpc>
              <a:spcBef>
                <a:spcPts val="600"/>
              </a:spcBef>
              <a:spcAft>
                <a:spcPct val="0"/>
              </a:spcAft>
              <a:buSzTx/>
              <a:buNone/>
            </a:pPr>
            <a:r>
              <a:rPr lang="en-US" altLang="en-US" sz="1400">
                <a:solidFill>
                  <a:schemeClr val="tx1"/>
                </a:solidFill>
              </a:rPr>
              <a:t>4</a:t>
            </a:r>
            <a:r>
              <a:rPr lang="en-US" altLang="en-US" sz="1400">
                <a:solidFill>
                  <a:schemeClr val="tx1"/>
                </a:solidFill>
                <a:sym typeface="Symbol" pitchFamily="18" charset="2"/>
              </a:rPr>
              <a:t></a:t>
            </a:r>
            <a:r>
              <a:rPr lang="en-US" altLang="en-US" sz="1400">
                <a:solidFill>
                  <a:schemeClr val="tx1"/>
                </a:solidFill>
              </a:rPr>
              <a:t>45</a:t>
            </a:r>
            <a:r>
              <a:rPr lang="en-US" altLang="en-US" sz="1400" baseline="30000">
                <a:solidFill>
                  <a:schemeClr val="tx1"/>
                </a:solidFill>
              </a:rPr>
              <a:t>0 </a:t>
            </a:r>
            <a:r>
              <a:rPr lang="en-US" altLang="en-US" sz="1400">
                <a:solidFill>
                  <a:schemeClr val="tx1"/>
                </a:solidFill>
              </a:rPr>
              <a:t>bends</a:t>
            </a:r>
          </a:p>
          <a:p>
            <a:pPr>
              <a:lnSpc>
                <a:spcPct val="100000"/>
              </a:lnSpc>
              <a:spcBef>
                <a:spcPts val="600"/>
              </a:spcBef>
              <a:spcAft>
                <a:spcPct val="0"/>
              </a:spcAft>
              <a:buSzTx/>
              <a:buNone/>
            </a:pPr>
            <a:r>
              <a:rPr lang="en-US" altLang="en-US" sz="1400">
                <a:solidFill>
                  <a:schemeClr val="tx1"/>
                </a:solidFill>
              </a:rPr>
              <a:t>L = 45.6 cm</a:t>
            </a:r>
          </a:p>
          <a:p>
            <a:pPr>
              <a:lnSpc>
                <a:spcPct val="100000"/>
              </a:lnSpc>
              <a:spcBef>
                <a:spcPts val="600"/>
              </a:spcBef>
              <a:spcAft>
                <a:spcPct val="0"/>
              </a:spcAft>
              <a:buSzTx/>
              <a:buNone/>
            </a:pPr>
            <a:r>
              <a:rPr lang="en-US" altLang="en-US" sz="1400">
                <a:solidFill>
                  <a:schemeClr val="tx1"/>
                </a:solidFill>
              </a:rPr>
              <a:t>B = 4.5 </a:t>
            </a:r>
            <a:r>
              <a:rPr lang="de-DE" altLang="en-US" sz="1400">
                <a:solidFill>
                  <a:schemeClr val="tx1"/>
                </a:solidFill>
              </a:rPr>
              <a:t>kGauss</a:t>
            </a:r>
          </a:p>
        </p:txBody>
      </p:sp>
      <p:sp>
        <p:nvSpPr>
          <p:cNvPr id="416" name="Text Box 9"/>
          <p:cNvSpPr txBox="1">
            <a:spLocks noChangeArrowheads="1"/>
          </p:cNvSpPr>
          <p:nvPr/>
        </p:nvSpPr>
        <p:spPr bwMode="auto">
          <a:xfrm>
            <a:off x="8337550" y="4151313"/>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gn="ctr">
              <a:lnSpc>
                <a:spcPct val="100000"/>
              </a:lnSpc>
              <a:spcBef>
                <a:spcPct val="0"/>
              </a:spcBef>
              <a:spcAft>
                <a:spcPct val="0"/>
              </a:spcAft>
              <a:buSzTx/>
              <a:buFontTx/>
              <a:buNone/>
            </a:pPr>
            <a:r>
              <a:rPr lang="en-US" altLang="en-US" sz="1400">
                <a:solidFill>
                  <a:schemeClr val="tx1"/>
                </a:solidFill>
              </a:rPr>
              <a:t>2-step vert.  Recombiner</a:t>
            </a:r>
          </a:p>
        </p:txBody>
      </p:sp>
      <p:sp>
        <p:nvSpPr>
          <p:cNvPr id="417" name="Text Box 40"/>
          <p:cNvSpPr txBox="1">
            <a:spLocks noChangeArrowheads="1"/>
          </p:cNvSpPr>
          <p:nvPr/>
        </p:nvSpPr>
        <p:spPr bwMode="auto">
          <a:xfrm>
            <a:off x="1768475" y="4681539"/>
            <a:ext cx="2279650" cy="11826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ts val="600"/>
              </a:spcBef>
              <a:spcAft>
                <a:spcPct val="0"/>
              </a:spcAft>
              <a:buSzTx/>
              <a:buNone/>
            </a:pPr>
            <a:r>
              <a:rPr lang="en-US" altLang="en-US" sz="1400" b="1">
                <a:solidFill>
                  <a:schemeClr val="tx1"/>
                </a:solidFill>
              </a:rPr>
              <a:t>Spr. dipoles:</a:t>
            </a:r>
            <a:endParaRPr lang="en-US" altLang="en-US" sz="1400">
              <a:solidFill>
                <a:schemeClr val="tx1"/>
              </a:solidFill>
            </a:endParaRPr>
          </a:p>
          <a:p>
            <a:pPr>
              <a:lnSpc>
                <a:spcPct val="100000"/>
              </a:lnSpc>
              <a:spcBef>
                <a:spcPts val="600"/>
              </a:spcBef>
              <a:spcAft>
                <a:spcPct val="0"/>
              </a:spcAft>
              <a:buSzTx/>
              <a:buNone/>
            </a:pPr>
            <a:r>
              <a:rPr lang="en-US" altLang="en-US" sz="1400">
                <a:solidFill>
                  <a:schemeClr val="tx1"/>
                </a:solidFill>
              </a:rPr>
              <a:t>4</a:t>
            </a:r>
            <a:r>
              <a:rPr lang="en-US" altLang="en-US" sz="1400">
                <a:solidFill>
                  <a:schemeClr val="tx1"/>
                </a:solidFill>
                <a:sym typeface="Symbol" pitchFamily="18" charset="2"/>
              </a:rPr>
              <a:t> </a:t>
            </a:r>
            <a:r>
              <a:rPr lang="en-US" altLang="en-US" sz="1400">
                <a:solidFill>
                  <a:schemeClr val="tx1"/>
                </a:solidFill>
              </a:rPr>
              <a:t>45</a:t>
            </a:r>
            <a:r>
              <a:rPr lang="en-US" altLang="en-US" sz="1400" baseline="30000">
                <a:solidFill>
                  <a:schemeClr val="tx1"/>
                </a:solidFill>
              </a:rPr>
              <a:t>0 </a:t>
            </a:r>
            <a:r>
              <a:rPr lang="en-US" altLang="en-US" sz="1400">
                <a:solidFill>
                  <a:schemeClr val="tx1"/>
                </a:solidFill>
              </a:rPr>
              <a:t>bends </a:t>
            </a:r>
          </a:p>
          <a:p>
            <a:pPr>
              <a:lnSpc>
                <a:spcPct val="100000"/>
              </a:lnSpc>
              <a:spcBef>
                <a:spcPts val="600"/>
              </a:spcBef>
              <a:spcAft>
                <a:spcPct val="0"/>
              </a:spcAft>
              <a:buSzTx/>
              <a:buNone/>
            </a:pPr>
            <a:r>
              <a:rPr lang="en-US" altLang="en-US" sz="1400">
                <a:solidFill>
                  <a:schemeClr val="tx1"/>
                </a:solidFill>
              </a:rPr>
              <a:t>L = 20 cm</a:t>
            </a:r>
          </a:p>
          <a:p>
            <a:pPr>
              <a:lnSpc>
                <a:spcPct val="100000"/>
              </a:lnSpc>
              <a:spcBef>
                <a:spcPts val="600"/>
              </a:spcBef>
              <a:spcAft>
                <a:spcPct val="0"/>
              </a:spcAft>
              <a:buSzTx/>
              <a:buNone/>
            </a:pPr>
            <a:r>
              <a:rPr lang="en-US" altLang="en-US" sz="1400">
                <a:solidFill>
                  <a:schemeClr val="tx1"/>
                </a:solidFill>
              </a:rPr>
              <a:t>B = 9.5 </a:t>
            </a:r>
            <a:r>
              <a:rPr lang="de-DE" altLang="en-US" sz="1400">
                <a:solidFill>
                  <a:schemeClr val="tx1"/>
                </a:solidFill>
              </a:rPr>
              <a:t>kGauss</a:t>
            </a:r>
          </a:p>
        </p:txBody>
      </p:sp>
      <p:sp>
        <p:nvSpPr>
          <p:cNvPr id="418" name="Text Box 40"/>
          <p:cNvSpPr txBox="1">
            <a:spLocks noChangeArrowheads="1"/>
          </p:cNvSpPr>
          <p:nvPr/>
        </p:nvSpPr>
        <p:spPr bwMode="auto">
          <a:xfrm>
            <a:off x="8047039" y="4724400"/>
            <a:ext cx="2365375" cy="11826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ts val="600"/>
              </a:spcBef>
              <a:spcAft>
                <a:spcPct val="0"/>
              </a:spcAft>
              <a:buSzTx/>
              <a:buNone/>
            </a:pPr>
            <a:r>
              <a:rPr lang="en-US" altLang="en-US" sz="1400" b="1">
                <a:solidFill>
                  <a:schemeClr val="tx1"/>
                </a:solidFill>
              </a:rPr>
              <a:t>Rec. dipoles:</a:t>
            </a:r>
            <a:endParaRPr lang="en-US" altLang="en-US" sz="1400">
              <a:solidFill>
                <a:schemeClr val="tx1"/>
              </a:solidFill>
            </a:endParaRPr>
          </a:p>
          <a:p>
            <a:pPr>
              <a:lnSpc>
                <a:spcPct val="100000"/>
              </a:lnSpc>
              <a:spcBef>
                <a:spcPts val="600"/>
              </a:spcBef>
              <a:spcAft>
                <a:spcPct val="0"/>
              </a:spcAft>
              <a:buSzTx/>
              <a:buNone/>
            </a:pPr>
            <a:r>
              <a:rPr lang="en-US" altLang="en-US" sz="1400">
                <a:solidFill>
                  <a:schemeClr val="tx1"/>
                </a:solidFill>
              </a:rPr>
              <a:t>4</a:t>
            </a:r>
            <a:r>
              <a:rPr lang="en-US" altLang="en-US" sz="1400">
                <a:solidFill>
                  <a:schemeClr val="tx1"/>
                </a:solidFill>
                <a:sym typeface="Symbol" pitchFamily="18" charset="2"/>
              </a:rPr>
              <a:t> </a:t>
            </a:r>
            <a:r>
              <a:rPr lang="en-US" altLang="en-US" sz="1400">
                <a:solidFill>
                  <a:schemeClr val="tx1"/>
                </a:solidFill>
              </a:rPr>
              <a:t>45</a:t>
            </a:r>
            <a:r>
              <a:rPr lang="en-US" altLang="en-US" sz="1400" baseline="30000">
                <a:solidFill>
                  <a:schemeClr val="tx1"/>
                </a:solidFill>
              </a:rPr>
              <a:t>0 </a:t>
            </a:r>
            <a:r>
              <a:rPr lang="en-US" altLang="en-US" sz="1400">
                <a:solidFill>
                  <a:schemeClr val="tx1"/>
                </a:solidFill>
              </a:rPr>
              <a:t>bends</a:t>
            </a:r>
          </a:p>
          <a:p>
            <a:pPr>
              <a:lnSpc>
                <a:spcPct val="100000"/>
              </a:lnSpc>
              <a:spcBef>
                <a:spcPts val="600"/>
              </a:spcBef>
              <a:spcAft>
                <a:spcPct val="0"/>
              </a:spcAft>
              <a:buSzTx/>
              <a:buNone/>
            </a:pPr>
            <a:r>
              <a:rPr lang="en-US" altLang="en-US" sz="1400">
                <a:solidFill>
                  <a:schemeClr val="tx1"/>
                </a:solidFill>
              </a:rPr>
              <a:t>L = 20 cm</a:t>
            </a:r>
          </a:p>
          <a:p>
            <a:pPr>
              <a:lnSpc>
                <a:spcPct val="100000"/>
              </a:lnSpc>
              <a:spcBef>
                <a:spcPts val="600"/>
              </a:spcBef>
              <a:spcAft>
                <a:spcPct val="0"/>
              </a:spcAft>
              <a:buSzTx/>
              <a:buNone/>
            </a:pPr>
            <a:r>
              <a:rPr lang="en-US" altLang="en-US" sz="1400">
                <a:solidFill>
                  <a:schemeClr val="tx1"/>
                </a:solidFill>
              </a:rPr>
              <a:t>B = 9.5 </a:t>
            </a:r>
            <a:r>
              <a:rPr lang="de-DE" altLang="en-US" sz="1400">
                <a:solidFill>
                  <a:schemeClr val="tx1"/>
                </a:solidFill>
              </a:rPr>
              <a:t>kGauss</a:t>
            </a:r>
          </a:p>
        </p:txBody>
      </p:sp>
      <p:sp>
        <p:nvSpPr>
          <p:cNvPr id="419" name="Text Box 40"/>
          <p:cNvSpPr txBox="1">
            <a:spLocks noChangeArrowheads="1"/>
          </p:cNvSpPr>
          <p:nvPr/>
        </p:nvSpPr>
        <p:spPr bwMode="auto">
          <a:xfrm>
            <a:off x="4002088" y="5973763"/>
            <a:ext cx="4094162" cy="304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ts val="600"/>
              </a:spcBef>
              <a:spcAft>
                <a:spcPct val="0"/>
              </a:spcAft>
              <a:buSzTx/>
              <a:buNone/>
            </a:pPr>
            <a:r>
              <a:rPr lang="en-US" altLang="en-US" sz="1400" b="1">
                <a:solidFill>
                  <a:schemeClr val="tx1"/>
                </a:solidFill>
              </a:rPr>
              <a:t>quads: </a:t>
            </a:r>
            <a:r>
              <a:rPr lang="en-US" altLang="en-US" sz="1400">
                <a:solidFill>
                  <a:schemeClr val="tx1"/>
                </a:solidFill>
              </a:rPr>
              <a:t> L = 10 cm        G </a:t>
            </a:r>
            <a:r>
              <a:rPr lang="en-US" altLang="en-US" sz="1400">
                <a:solidFill>
                  <a:schemeClr val="tx1"/>
                </a:solidFill>
                <a:sym typeface="Symbol" pitchFamily="18" charset="2"/>
              </a:rPr>
              <a:t></a:t>
            </a:r>
            <a:r>
              <a:rPr lang="en-US" altLang="en-US" sz="1400">
                <a:solidFill>
                  <a:schemeClr val="tx1"/>
                </a:solidFill>
              </a:rPr>
              <a:t> 1 kGauss/cm</a:t>
            </a:r>
            <a:endParaRPr lang="de-DE" altLang="en-US" sz="1400">
              <a:solidFill>
                <a:schemeClr val="tx1"/>
              </a:solidFill>
            </a:endParaRPr>
          </a:p>
        </p:txBody>
      </p:sp>
      <p:sp>
        <p:nvSpPr>
          <p:cNvPr id="420" name="TextBox 332"/>
          <p:cNvSpPr txBox="1">
            <a:spLocks noChangeArrowheads="1"/>
          </p:cNvSpPr>
          <p:nvPr/>
        </p:nvSpPr>
        <p:spPr bwMode="auto">
          <a:xfrm>
            <a:off x="4625976" y="1268414"/>
            <a:ext cx="2828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gn="ctr">
              <a:lnSpc>
                <a:spcPct val="100000"/>
              </a:lnSpc>
              <a:spcBef>
                <a:spcPct val="0"/>
              </a:spcBef>
              <a:spcAft>
                <a:spcPct val="0"/>
              </a:spcAft>
              <a:buSzTx/>
              <a:buFontTx/>
              <a:buNone/>
            </a:pPr>
            <a:r>
              <a:rPr lang="en-US" altLang="en-US" sz="1600">
                <a:solidFill>
                  <a:schemeClr val="tx1"/>
                </a:solidFill>
              </a:rPr>
              <a:t>Isochronous Arc </a:t>
            </a:r>
          </a:p>
        </p:txBody>
      </p:sp>
      <p:sp>
        <p:nvSpPr>
          <p:cNvPr id="421" name="TextBox 193"/>
          <p:cNvSpPr txBox="1">
            <a:spLocks noChangeArrowheads="1"/>
          </p:cNvSpPr>
          <p:nvPr/>
        </p:nvSpPr>
        <p:spPr bwMode="auto">
          <a:xfrm>
            <a:off x="4716463" y="2328864"/>
            <a:ext cx="2646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gn="ctr">
              <a:lnSpc>
                <a:spcPct val="100000"/>
              </a:lnSpc>
              <a:spcBef>
                <a:spcPct val="0"/>
              </a:spcBef>
              <a:spcAft>
                <a:spcPct val="0"/>
              </a:spcAft>
              <a:buSzTx/>
              <a:buFontTx/>
              <a:buNone/>
            </a:pPr>
            <a:r>
              <a:rPr lang="en-US" altLang="en-US" sz="1200">
                <a:solidFill>
                  <a:schemeClr val="tx1"/>
                </a:solidFill>
              </a:rPr>
              <a:t>pathlength: 42 ×</a:t>
            </a:r>
            <a:r>
              <a:rPr lang="en-US" altLang="en-US" sz="1200">
                <a:solidFill>
                  <a:schemeClr val="tx1"/>
                </a:solidFill>
                <a:latin typeface="Symbol" pitchFamily="18" charset="2"/>
              </a:rPr>
              <a:t> l</a:t>
            </a:r>
            <a:r>
              <a:rPr lang="en-US" altLang="en-US" sz="1200" baseline="-25000">
                <a:solidFill>
                  <a:schemeClr val="tx1"/>
                </a:solidFill>
                <a:latin typeface="Arial" charset="0"/>
              </a:rPr>
              <a:t>RF</a:t>
            </a:r>
            <a:r>
              <a:rPr lang="en-US" altLang="en-US" sz="1200">
                <a:solidFill>
                  <a:schemeClr val="tx1"/>
                </a:solidFill>
              </a:rPr>
              <a:t> </a:t>
            </a:r>
          </a:p>
        </p:txBody>
      </p:sp>
      <p:sp>
        <p:nvSpPr>
          <p:cNvPr id="422" name="AutoShape 3"/>
          <p:cNvSpPr>
            <a:spLocks/>
          </p:cNvSpPr>
          <p:nvPr/>
        </p:nvSpPr>
        <p:spPr bwMode="auto">
          <a:xfrm rot="16200000" flipV="1">
            <a:off x="9345613" y="3389313"/>
            <a:ext cx="177800" cy="1511300"/>
          </a:xfrm>
          <a:prstGeom prst="leftBrace">
            <a:avLst>
              <a:gd name="adj1" fmla="val 34472"/>
              <a:gd name="adj2" fmla="val 48389"/>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grpSp>
        <p:nvGrpSpPr>
          <p:cNvPr id="423" name="Group 13"/>
          <p:cNvGrpSpPr>
            <a:grpSpLocks/>
          </p:cNvGrpSpPr>
          <p:nvPr/>
        </p:nvGrpSpPr>
        <p:grpSpPr bwMode="auto">
          <a:xfrm>
            <a:off x="1812925" y="1892301"/>
            <a:ext cx="8375650" cy="608013"/>
            <a:chOff x="289074" y="1892362"/>
            <a:chExt cx="8375638" cy="608744"/>
          </a:xfrm>
        </p:grpSpPr>
        <p:grpSp>
          <p:nvGrpSpPr>
            <p:cNvPr id="424" name="Group 12"/>
            <p:cNvGrpSpPr>
              <a:grpSpLocks/>
            </p:cNvGrpSpPr>
            <p:nvPr/>
          </p:nvGrpSpPr>
          <p:grpSpPr bwMode="auto">
            <a:xfrm>
              <a:off x="289074" y="1894274"/>
              <a:ext cx="3962072" cy="606832"/>
              <a:chOff x="289074" y="1894274"/>
              <a:chExt cx="3962072" cy="606832"/>
            </a:xfrm>
          </p:grpSpPr>
          <p:sp>
            <p:nvSpPr>
              <p:cNvPr id="432" name="Freeform 1"/>
              <p:cNvSpPr>
                <a:spLocks/>
              </p:cNvSpPr>
              <p:nvPr/>
            </p:nvSpPr>
            <p:spPr bwMode="auto">
              <a:xfrm>
                <a:off x="289074" y="2247699"/>
                <a:ext cx="155905" cy="42226"/>
              </a:xfrm>
              <a:custGeom>
                <a:avLst/>
                <a:gdLst>
                  <a:gd name="T0" fmla="*/ 0 w 155905"/>
                  <a:gd name="T1" fmla="*/ 0 h 42226"/>
                  <a:gd name="T2" fmla="*/ 155905 w 155905"/>
                  <a:gd name="T3" fmla="*/ 0 h 42226"/>
                  <a:gd name="T4" fmla="*/ 152657 w 155905"/>
                  <a:gd name="T5" fmla="*/ 42226 h 42226"/>
                  <a:gd name="T6" fmla="*/ 123425 w 155905"/>
                  <a:gd name="T7" fmla="*/ 22737 h 42226"/>
                  <a:gd name="T8" fmla="*/ 123425 w 155905"/>
                  <a:gd name="T9" fmla="*/ 22737 h 42226"/>
                  <a:gd name="T10" fmla="*/ 77953 w 155905"/>
                  <a:gd name="T11" fmla="*/ 9745 h 42226"/>
                  <a:gd name="T12" fmla="*/ 0 w 155905"/>
                  <a:gd name="T13" fmla="*/ 0 h 42226"/>
                  <a:gd name="T14" fmla="*/ 0 60000 65536"/>
                  <a:gd name="T15" fmla="*/ 0 60000 65536"/>
                  <a:gd name="T16" fmla="*/ 0 60000 65536"/>
                  <a:gd name="T17" fmla="*/ 0 60000 65536"/>
                  <a:gd name="T18" fmla="*/ 0 60000 65536"/>
                  <a:gd name="T19" fmla="*/ 0 60000 65536"/>
                  <a:gd name="T20" fmla="*/ 0 60000 65536"/>
                  <a:gd name="T21" fmla="*/ 0 w 155905"/>
                  <a:gd name="T22" fmla="*/ 0 h 42226"/>
                  <a:gd name="T23" fmla="*/ 155905 w 155905"/>
                  <a:gd name="T24" fmla="*/ 42226 h 42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905" h="42226">
                    <a:moveTo>
                      <a:pt x="0" y="0"/>
                    </a:moveTo>
                    <a:lnTo>
                      <a:pt x="155905" y="0"/>
                    </a:lnTo>
                    <a:lnTo>
                      <a:pt x="152657" y="42226"/>
                    </a:lnTo>
                    <a:lnTo>
                      <a:pt x="123425" y="22737"/>
                    </a:lnTo>
                    <a:lnTo>
                      <a:pt x="77953" y="9745"/>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3" name="Rectangle 4"/>
              <p:cNvSpPr>
                <a:spLocks noChangeArrowheads="1"/>
              </p:cNvSpPr>
              <p:nvPr/>
            </p:nvSpPr>
            <p:spPr bwMode="auto">
              <a:xfrm>
                <a:off x="678837" y="2251000"/>
                <a:ext cx="110433" cy="250106"/>
              </a:xfrm>
              <a:prstGeom prst="rect">
                <a:avLst/>
              </a:prstGeom>
              <a:solidFill>
                <a:srgbClr val="737373"/>
              </a:solidFill>
              <a:ln>
                <a:noFill/>
              </a:ln>
              <a:extLst>
                <a:ext uri="{91240B29-F687-4F45-9708-019B960494DF}">
                  <a14:hiddenLine xmlns:a14="http://schemas.microsoft.com/office/drawing/2010/main" w="12699">
                    <a:solidFill>
                      <a:srgbClr val="000000"/>
                    </a:solidFill>
                    <a:round/>
                    <a:headEnd/>
                    <a:tailEnd/>
                  </a14:hiddenLine>
                </a:ext>
              </a:extLst>
            </p:spPr>
            <p:txBody>
              <a:bodyPr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34" name="Freeform 6"/>
              <p:cNvSpPr>
                <a:spLocks/>
              </p:cNvSpPr>
              <p:nvPr/>
            </p:nvSpPr>
            <p:spPr bwMode="auto">
              <a:xfrm>
                <a:off x="1289466" y="2062556"/>
                <a:ext cx="110432" cy="185143"/>
              </a:xfrm>
              <a:custGeom>
                <a:avLst/>
                <a:gdLst>
                  <a:gd name="T0" fmla="*/ 0 w 110432"/>
                  <a:gd name="T1" fmla="*/ 185143 h 185143"/>
                  <a:gd name="T2" fmla="*/ 0 w 110432"/>
                  <a:gd name="T3" fmla="*/ 42226 h 185143"/>
                  <a:gd name="T4" fmla="*/ 0 w 110432"/>
                  <a:gd name="T5" fmla="*/ 42226 h 185143"/>
                  <a:gd name="T6" fmla="*/ 32480 w 110432"/>
                  <a:gd name="T7" fmla="*/ 12993 h 185143"/>
                  <a:gd name="T8" fmla="*/ 32480 w 110432"/>
                  <a:gd name="T9" fmla="*/ 12993 h 185143"/>
                  <a:gd name="T10" fmla="*/ 71456 w 110432"/>
                  <a:gd name="T11" fmla="*/ 6497 h 185143"/>
                  <a:gd name="T12" fmla="*/ 107184 w 110432"/>
                  <a:gd name="T13" fmla="*/ 0 h 185143"/>
                  <a:gd name="T14" fmla="*/ 110432 w 110432"/>
                  <a:gd name="T15" fmla="*/ 185143 h 185143"/>
                  <a:gd name="T16" fmla="*/ 0 w 110432"/>
                  <a:gd name="T17" fmla="*/ 185143 h 185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432"/>
                  <a:gd name="T28" fmla="*/ 0 h 185143"/>
                  <a:gd name="T29" fmla="*/ 110432 w 110432"/>
                  <a:gd name="T30" fmla="*/ 185143 h 185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432" h="185143">
                    <a:moveTo>
                      <a:pt x="0" y="185143"/>
                    </a:moveTo>
                    <a:lnTo>
                      <a:pt x="0" y="42226"/>
                    </a:lnTo>
                    <a:lnTo>
                      <a:pt x="32480" y="12993"/>
                    </a:lnTo>
                    <a:lnTo>
                      <a:pt x="71456" y="6497"/>
                    </a:lnTo>
                    <a:lnTo>
                      <a:pt x="107184" y="0"/>
                    </a:lnTo>
                    <a:cubicBezTo>
                      <a:pt x="108267" y="61714"/>
                      <a:pt x="109349" y="123429"/>
                      <a:pt x="110432" y="185143"/>
                    </a:cubicBezTo>
                    <a:lnTo>
                      <a:pt x="0" y="18514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5" name="Freeform 8"/>
              <p:cNvSpPr>
                <a:spLocks/>
              </p:cNvSpPr>
              <p:nvPr/>
            </p:nvSpPr>
            <p:spPr bwMode="auto">
              <a:xfrm>
                <a:off x="1578540" y="2179489"/>
                <a:ext cx="146161" cy="71458"/>
              </a:xfrm>
              <a:custGeom>
                <a:avLst/>
                <a:gdLst>
                  <a:gd name="T0" fmla="*/ 9744 w 146161"/>
                  <a:gd name="T1" fmla="*/ 71458 h 71458"/>
                  <a:gd name="T2" fmla="*/ 0 w 146161"/>
                  <a:gd name="T3" fmla="*/ 0 h 71458"/>
                  <a:gd name="T4" fmla="*/ 35728 w 146161"/>
                  <a:gd name="T5" fmla="*/ 25985 h 71458"/>
                  <a:gd name="T6" fmla="*/ 84448 w 146161"/>
                  <a:gd name="T7" fmla="*/ 45473 h 71458"/>
                  <a:gd name="T8" fmla="*/ 146161 w 146161"/>
                  <a:gd name="T9" fmla="*/ 68210 h 71458"/>
                  <a:gd name="T10" fmla="*/ 9744 w 146161"/>
                  <a:gd name="T11" fmla="*/ 71458 h 71458"/>
                  <a:gd name="T12" fmla="*/ 0 60000 65536"/>
                  <a:gd name="T13" fmla="*/ 0 60000 65536"/>
                  <a:gd name="T14" fmla="*/ 0 60000 65536"/>
                  <a:gd name="T15" fmla="*/ 0 60000 65536"/>
                  <a:gd name="T16" fmla="*/ 0 60000 65536"/>
                  <a:gd name="T17" fmla="*/ 0 60000 65536"/>
                  <a:gd name="T18" fmla="*/ 0 w 146161"/>
                  <a:gd name="T19" fmla="*/ 0 h 71458"/>
                  <a:gd name="T20" fmla="*/ 146161 w 146161"/>
                  <a:gd name="T21" fmla="*/ 71458 h 71458"/>
                </a:gdLst>
                <a:ahLst/>
                <a:cxnLst>
                  <a:cxn ang="T12">
                    <a:pos x="T0" y="T1"/>
                  </a:cxn>
                  <a:cxn ang="T13">
                    <a:pos x="T2" y="T3"/>
                  </a:cxn>
                  <a:cxn ang="T14">
                    <a:pos x="T4" y="T5"/>
                  </a:cxn>
                  <a:cxn ang="T15">
                    <a:pos x="T6" y="T7"/>
                  </a:cxn>
                  <a:cxn ang="T16">
                    <a:pos x="T8" y="T9"/>
                  </a:cxn>
                  <a:cxn ang="T17">
                    <a:pos x="T10" y="T11"/>
                  </a:cxn>
                </a:cxnLst>
                <a:rect l="T18" t="T19" r="T20" b="T21"/>
                <a:pathLst>
                  <a:path w="146161" h="71458">
                    <a:moveTo>
                      <a:pt x="9744" y="71458"/>
                    </a:moveTo>
                    <a:lnTo>
                      <a:pt x="0" y="0"/>
                    </a:lnTo>
                    <a:lnTo>
                      <a:pt x="35728" y="25985"/>
                    </a:lnTo>
                    <a:lnTo>
                      <a:pt x="84448" y="45473"/>
                    </a:lnTo>
                    <a:lnTo>
                      <a:pt x="146161" y="68210"/>
                    </a:lnTo>
                    <a:lnTo>
                      <a:pt x="9744" y="71458"/>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6" name="Freeform 9"/>
              <p:cNvSpPr>
                <a:spLocks/>
              </p:cNvSpPr>
              <p:nvPr/>
            </p:nvSpPr>
            <p:spPr bwMode="auto">
              <a:xfrm>
                <a:off x="2809540" y="2064690"/>
                <a:ext cx="295570" cy="191639"/>
              </a:xfrm>
              <a:custGeom>
                <a:avLst/>
                <a:gdLst>
                  <a:gd name="T0" fmla="*/ 0 w 295570"/>
                  <a:gd name="T1" fmla="*/ 185143 h 191639"/>
                  <a:gd name="T2" fmla="*/ 285826 w 295570"/>
                  <a:gd name="T3" fmla="*/ 191639 h 191639"/>
                  <a:gd name="T4" fmla="*/ 295570 w 295570"/>
                  <a:gd name="T5" fmla="*/ 0 h 191639"/>
                  <a:gd name="T6" fmla="*/ 243602 w 295570"/>
                  <a:gd name="T7" fmla="*/ 38978 h 191639"/>
                  <a:gd name="T8" fmla="*/ 207873 w 295570"/>
                  <a:gd name="T9" fmla="*/ 71459 h 191639"/>
                  <a:gd name="T10" fmla="*/ 162401 w 295570"/>
                  <a:gd name="T11" fmla="*/ 100692 h 191639"/>
                  <a:gd name="T12" fmla="*/ 133169 w 295570"/>
                  <a:gd name="T13" fmla="*/ 116933 h 191639"/>
                  <a:gd name="T14" fmla="*/ 97441 w 295570"/>
                  <a:gd name="T15" fmla="*/ 139669 h 191639"/>
                  <a:gd name="T16" fmla="*/ 68208 w 295570"/>
                  <a:gd name="T17" fmla="*/ 155910 h 191639"/>
                  <a:gd name="T18" fmla="*/ 0 w 295570"/>
                  <a:gd name="T19" fmla="*/ 185143 h 1916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5570"/>
                  <a:gd name="T31" fmla="*/ 0 h 191639"/>
                  <a:gd name="T32" fmla="*/ 295570 w 295570"/>
                  <a:gd name="T33" fmla="*/ 191639 h 1916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5570" h="191639">
                    <a:moveTo>
                      <a:pt x="0" y="185143"/>
                    </a:moveTo>
                    <a:lnTo>
                      <a:pt x="285826" y="191639"/>
                    </a:lnTo>
                    <a:lnTo>
                      <a:pt x="295570" y="0"/>
                    </a:lnTo>
                    <a:lnTo>
                      <a:pt x="243602" y="38978"/>
                    </a:lnTo>
                    <a:lnTo>
                      <a:pt x="207873" y="71459"/>
                    </a:lnTo>
                    <a:lnTo>
                      <a:pt x="162401" y="100692"/>
                    </a:lnTo>
                    <a:lnTo>
                      <a:pt x="133169" y="116933"/>
                    </a:lnTo>
                    <a:lnTo>
                      <a:pt x="97441" y="139669"/>
                    </a:lnTo>
                    <a:lnTo>
                      <a:pt x="68208" y="155910"/>
                    </a:lnTo>
                    <a:lnTo>
                      <a:pt x="0" y="18514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7" name="Freeform 11"/>
              <p:cNvSpPr>
                <a:spLocks/>
              </p:cNvSpPr>
              <p:nvPr/>
            </p:nvSpPr>
            <p:spPr bwMode="auto">
              <a:xfrm>
                <a:off x="3955180" y="1894274"/>
                <a:ext cx="295966" cy="355177"/>
              </a:xfrm>
              <a:custGeom>
                <a:avLst/>
                <a:gdLst>
                  <a:gd name="T0" fmla="*/ 0 w 295966"/>
                  <a:gd name="T1" fmla="*/ 0 h 355177"/>
                  <a:gd name="T2" fmla="*/ 5381 w 295966"/>
                  <a:gd name="T3" fmla="*/ 355177 h 355177"/>
                  <a:gd name="T4" fmla="*/ 295966 w 295966"/>
                  <a:gd name="T5" fmla="*/ 355177 h 355177"/>
                  <a:gd name="T6" fmla="*/ 285203 w 295966"/>
                  <a:gd name="T7" fmla="*/ 80722 h 355177"/>
                  <a:gd name="T8" fmla="*/ 161436 w 295966"/>
                  <a:gd name="T9" fmla="*/ 37671 h 355177"/>
                  <a:gd name="T10" fmla="*/ 0 w 295966"/>
                  <a:gd name="T11" fmla="*/ 0 h 355177"/>
                  <a:gd name="T12" fmla="*/ 0 60000 65536"/>
                  <a:gd name="T13" fmla="*/ 0 60000 65536"/>
                  <a:gd name="T14" fmla="*/ 0 60000 65536"/>
                  <a:gd name="T15" fmla="*/ 0 60000 65536"/>
                  <a:gd name="T16" fmla="*/ 0 60000 65536"/>
                  <a:gd name="T17" fmla="*/ 0 60000 65536"/>
                  <a:gd name="T18" fmla="*/ 0 w 295966"/>
                  <a:gd name="T19" fmla="*/ 0 h 355177"/>
                  <a:gd name="T20" fmla="*/ 295966 w 295966"/>
                  <a:gd name="T21" fmla="*/ 355177 h 355177"/>
                </a:gdLst>
                <a:ahLst/>
                <a:cxnLst>
                  <a:cxn ang="T12">
                    <a:pos x="T0" y="T1"/>
                  </a:cxn>
                  <a:cxn ang="T13">
                    <a:pos x="T2" y="T3"/>
                  </a:cxn>
                  <a:cxn ang="T14">
                    <a:pos x="T4" y="T5"/>
                  </a:cxn>
                  <a:cxn ang="T15">
                    <a:pos x="T6" y="T7"/>
                  </a:cxn>
                  <a:cxn ang="T16">
                    <a:pos x="T8" y="T9"/>
                  </a:cxn>
                  <a:cxn ang="T17">
                    <a:pos x="T10" y="T11"/>
                  </a:cxn>
                </a:cxnLst>
                <a:rect l="T18" t="T19" r="T20" b="T21"/>
                <a:pathLst>
                  <a:path w="295966" h="355177">
                    <a:moveTo>
                      <a:pt x="0" y="0"/>
                    </a:moveTo>
                    <a:cubicBezTo>
                      <a:pt x="1794" y="118392"/>
                      <a:pt x="3587" y="236785"/>
                      <a:pt x="5381" y="355177"/>
                    </a:cubicBezTo>
                    <a:lnTo>
                      <a:pt x="295966" y="355177"/>
                    </a:lnTo>
                    <a:lnTo>
                      <a:pt x="285203" y="80722"/>
                    </a:lnTo>
                    <a:lnTo>
                      <a:pt x="161436" y="37671"/>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grpSp>
        <p:grpSp>
          <p:nvGrpSpPr>
            <p:cNvPr id="425" name="Group 117"/>
            <p:cNvGrpSpPr>
              <a:grpSpLocks/>
            </p:cNvGrpSpPr>
            <p:nvPr/>
          </p:nvGrpSpPr>
          <p:grpSpPr bwMode="auto">
            <a:xfrm flipH="1">
              <a:off x="4702640" y="1892362"/>
              <a:ext cx="3962072" cy="606832"/>
              <a:chOff x="289074" y="1894274"/>
              <a:chExt cx="3962072" cy="606832"/>
            </a:xfrm>
          </p:grpSpPr>
          <p:sp>
            <p:nvSpPr>
              <p:cNvPr id="426" name="Freeform 118"/>
              <p:cNvSpPr>
                <a:spLocks/>
              </p:cNvSpPr>
              <p:nvPr/>
            </p:nvSpPr>
            <p:spPr bwMode="auto">
              <a:xfrm>
                <a:off x="289074" y="2247699"/>
                <a:ext cx="155905" cy="42226"/>
              </a:xfrm>
              <a:custGeom>
                <a:avLst/>
                <a:gdLst>
                  <a:gd name="T0" fmla="*/ 0 w 155905"/>
                  <a:gd name="T1" fmla="*/ 0 h 42226"/>
                  <a:gd name="T2" fmla="*/ 155905 w 155905"/>
                  <a:gd name="T3" fmla="*/ 0 h 42226"/>
                  <a:gd name="T4" fmla="*/ 152657 w 155905"/>
                  <a:gd name="T5" fmla="*/ 42226 h 42226"/>
                  <a:gd name="T6" fmla="*/ 123425 w 155905"/>
                  <a:gd name="T7" fmla="*/ 22737 h 42226"/>
                  <a:gd name="T8" fmla="*/ 123425 w 155905"/>
                  <a:gd name="T9" fmla="*/ 22737 h 42226"/>
                  <a:gd name="T10" fmla="*/ 77953 w 155905"/>
                  <a:gd name="T11" fmla="*/ 9745 h 42226"/>
                  <a:gd name="T12" fmla="*/ 0 w 155905"/>
                  <a:gd name="T13" fmla="*/ 0 h 42226"/>
                  <a:gd name="T14" fmla="*/ 0 60000 65536"/>
                  <a:gd name="T15" fmla="*/ 0 60000 65536"/>
                  <a:gd name="T16" fmla="*/ 0 60000 65536"/>
                  <a:gd name="T17" fmla="*/ 0 60000 65536"/>
                  <a:gd name="T18" fmla="*/ 0 60000 65536"/>
                  <a:gd name="T19" fmla="*/ 0 60000 65536"/>
                  <a:gd name="T20" fmla="*/ 0 60000 65536"/>
                  <a:gd name="T21" fmla="*/ 0 w 155905"/>
                  <a:gd name="T22" fmla="*/ 0 h 42226"/>
                  <a:gd name="T23" fmla="*/ 155905 w 155905"/>
                  <a:gd name="T24" fmla="*/ 42226 h 42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905" h="42226">
                    <a:moveTo>
                      <a:pt x="0" y="0"/>
                    </a:moveTo>
                    <a:lnTo>
                      <a:pt x="155905" y="0"/>
                    </a:lnTo>
                    <a:lnTo>
                      <a:pt x="152657" y="42226"/>
                    </a:lnTo>
                    <a:lnTo>
                      <a:pt x="123425" y="22737"/>
                    </a:lnTo>
                    <a:lnTo>
                      <a:pt x="77953" y="9745"/>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27" name="Rectangle 119"/>
              <p:cNvSpPr>
                <a:spLocks noChangeArrowheads="1"/>
              </p:cNvSpPr>
              <p:nvPr/>
            </p:nvSpPr>
            <p:spPr bwMode="auto">
              <a:xfrm>
                <a:off x="678837" y="2251000"/>
                <a:ext cx="110433" cy="250106"/>
              </a:xfrm>
              <a:prstGeom prst="rect">
                <a:avLst/>
              </a:prstGeom>
              <a:solidFill>
                <a:srgbClr val="737373"/>
              </a:solidFill>
              <a:ln>
                <a:noFill/>
              </a:ln>
              <a:extLst>
                <a:ext uri="{91240B29-F687-4F45-9708-019B960494DF}">
                  <a14:hiddenLine xmlns:a14="http://schemas.microsoft.com/office/drawing/2010/main" w="12699">
                    <a:solidFill>
                      <a:srgbClr val="000000"/>
                    </a:solidFill>
                    <a:round/>
                    <a:headEnd/>
                    <a:tailEnd/>
                  </a14:hiddenLine>
                </a:ext>
              </a:extLst>
            </p:spPr>
            <p:txBody>
              <a:bodyPr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28" name="Freeform 120"/>
              <p:cNvSpPr>
                <a:spLocks/>
              </p:cNvSpPr>
              <p:nvPr/>
            </p:nvSpPr>
            <p:spPr bwMode="auto">
              <a:xfrm>
                <a:off x="1289466" y="2062556"/>
                <a:ext cx="110432" cy="185143"/>
              </a:xfrm>
              <a:custGeom>
                <a:avLst/>
                <a:gdLst>
                  <a:gd name="T0" fmla="*/ 0 w 110432"/>
                  <a:gd name="T1" fmla="*/ 185143 h 185143"/>
                  <a:gd name="T2" fmla="*/ 0 w 110432"/>
                  <a:gd name="T3" fmla="*/ 42226 h 185143"/>
                  <a:gd name="T4" fmla="*/ 0 w 110432"/>
                  <a:gd name="T5" fmla="*/ 42226 h 185143"/>
                  <a:gd name="T6" fmla="*/ 32480 w 110432"/>
                  <a:gd name="T7" fmla="*/ 12993 h 185143"/>
                  <a:gd name="T8" fmla="*/ 32480 w 110432"/>
                  <a:gd name="T9" fmla="*/ 12993 h 185143"/>
                  <a:gd name="T10" fmla="*/ 71456 w 110432"/>
                  <a:gd name="T11" fmla="*/ 6497 h 185143"/>
                  <a:gd name="T12" fmla="*/ 107184 w 110432"/>
                  <a:gd name="T13" fmla="*/ 0 h 185143"/>
                  <a:gd name="T14" fmla="*/ 110432 w 110432"/>
                  <a:gd name="T15" fmla="*/ 185143 h 185143"/>
                  <a:gd name="T16" fmla="*/ 0 w 110432"/>
                  <a:gd name="T17" fmla="*/ 185143 h 185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432"/>
                  <a:gd name="T28" fmla="*/ 0 h 185143"/>
                  <a:gd name="T29" fmla="*/ 110432 w 110432"/>
                  <a:gd name="T30" fmla="*/ 185143 h 185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432" h="185143">
                    <a:moveTo>
                      <a:pt x="0" y="185143"/>
                    </a:moveTo>
                    <a:lnTo>
                      <a:pt x="0" y="42226"/>
                    </a:lnTo>
                    <a:lnTo>
                      <a:pt x="32480" y="12993"/>
                    </a:lnTo>
                    <a:lnTo>
                      <a:pt x="71456" y="6497"/>
                    </a:lnTo>
                    <a:lnTo>
                      <a:pt x="107184" y="0"/>
                    </a:lnTo>
                    <a:cubicBezTo>
                      <a:pt x="108267" y="61714"/>
                      <a:pt x="109349" y="123429"/>
                      <a:pt x="110432" y="185143"/>
                    </a:cubicBezTo>
                    <a:lnTo>
                      <a:pt x="0" y="18514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29" name="Freeform 121"/>
              <p:cNvSpPr>
                <a:spLocks/>
              </p:cNvSpPr>
              <p:nvPr/>
            </p:nvSpPr>
            <p:spPr bwMode="auto">
              <a:xfrm>
                <a:off x="1578540" y="2179489"/>
                <a:ext cx="146161" cy="71458"/>
              </a:xfrm>
              <a:custGeom>
                <a:avLst/>
                <a:gdLst>
                  <a:gd name="T0" fmla="*/ 9744 w 146161"/>
                  <a:gd name="T1" fmla="*/ 71458 h 71458"/>
                  <a:gd name="T2" fmla="*/ 0 w 146161"/>
                  <a:gd name="T3" fmla="*/ 0 h 71458"/>
                  <a:gd name="T4" fmla="*/ 35728 w 146161"/>
                  <a:gd name="T5" fmla="*/ 25985 h 71458"/>
                  <a:gd name="T6" fmla="*/ 84448 w 146161"/>
                  <a:gd name="T7" fmla="*/ 45473 h 71458"/>
                  <a:gd name="T8" fmla="*/ 146161 w 146161"/>
                  <a:gd name="T9" fmla="*/ 68210 h 71458"/>
                  <a:gd name="T10" fmla="*/ 9744 w 146161"/>
                  <a:gd name="T11" fmla="*/ 71458 h 71458"/>
                  <a:gd name="T12" fmla="*/ 0 60000 65536"/>
                  <a:gd name="T13" fmla="*/ 0 60000 65536"/>
                  <a:gd name="T14" fmla="*/ 0 60000 65536"/>
                  <a:gd name="T15" fmla="*/ 0 60000 65536"/>
                  <a:gd name="T16" fmla="*/ 0 60000 65536"/>
                  <a:gd name="T17" fmla="*/ 0 60000 65536"/>
                  <a:gd name="T18" fmla="*/ 0 w 146161"/>
                  <a:gd name="T19" fmla="*/ 0 h 71458"/>
                  <a:gd name="T20" fmla="*/ 146161 w 146161"/>
                  <a:gd name="T21" fmla="*/ 71458 h 71458"/>
                </a:gdLst>
                <a:ahLst/>
                <a:cxnLst>
                  <a:cxn ang="T12">
                    <a:pos x="T0" y="T1"/>
                  </a:cxn>
                  <a:cxn ang="T13">
                    <a:pos x="T2" y="T3"/>
                  </a:cxn>
                  <a:cxn ang="T14">
                    <a:pos x="T4" y="T5"/>
                  </a:cxn>
                  <a:cxn ang="T15">
                    <a:pos x="T6" y="T7"/>
                  </a:cxn>
                  <a:cxn ang="T16">
                    <a:pos x="T8" y="T9"/>
                  </a:cxn>
                  <a:cxn ang="T17">
                    <a:pos x="T10" y="T11"/>
                  </a:cxn>
                </a:cxnLst>
                <a:rect l="T18" t="T19" r="T20" b="T21"/>
                <a:pathLst>
                  <a:path w="146161" h="71458">
                    <a:moveTo>
                      <a:pt x="9744" y="71458"/>
                    </a:moveTo>
                    <a:lnTo>
                      <a:pt x="0" y="0"/>
                    </a:lnTo>
                    <a:lnTo>
                      <a:pt x="35728" y="25985"/>
                    </a:lnTo>
                    <a:lnTo>
                      <a:pt x="84448" y="45473"/>
                    </a:lnTo>
                    <a:lnTo>
                      <a:pt x="146161" y="68210"/>
                    </a:lnTo>
                    <a:lnTo>
                      <a:pt x="9744" y="71458"/>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0" name="Freeform 122"/>
              <p:cNvSpPr>
                <a:spLocks/>
              </p:cNvSpPr>
              <p:nvPr/>
            </p:nvSpPr>
            <p:spPr bwMode="auto">
              <a:xfrm>
                <a:off x="2809540" y="2064690"/>
                <a:ext cx="295570" cy="191639"/>
              </a:xfrm>
              <a:custGeom>
                <a:avLst/>
                <a:gdLst>
                  <a:gd name="T0" fmla="*/ 0 w 295570"/>
                  <a:gd name="T1" fmla="*/ 185143 h 191639"/>
                  <a:gd name="T2" fmla="*/ 285826 w 295570"/>
                  <a:gd name="T3" fmla="*/ 191639 h 191639"/>
                  <a:gd name="T4" fmla="*/ 295570 w 295570"/>
                  <a:gd name="T5" fmla="*/ 0 h 191639"/>
                  <a:gd name="T6" fmla="*/ 243602 w 295570"/>
                  <a:gd name="T7" fmla="*/ 38978 h 191639"/>
                  <a:gd name="T8" fmla="*/ 207873 w 295570"/>
                  <a:gd name="T9" fmla="*/ 71459 h 191639"/>
                  <a:gd name="T10" fmla="*/ 162401 w 295570"/>
                  <a:gd name="T11" fmla="*/ 100692 h 191639"/>
                  <a:gd name="T12" fmla="*/ 133169 w 295570"/>
                  <a:gd name="T13" fmla="*/ 116933 h 191639"/>
                  <a:gd name="T14" fmla="*/ 97441 w 295570"/>
                  <a:gd name="T15" fmla="*/ 139669 h 191639"/>
                  <a:gd name="T16" fmla="*/ 68208 w 295570"/>
                  <a:gd name="T17" fmla="*/ 155910 h 191639"/>
                  <a:gd name="T18" fmla="*/ 0 w 295570"/>
                  <a:gd name="T19" fmla="*/ 185143 h 1916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5570"/>
                  <a:gd name="T31" fmla="*/ 0 h 191639"/>
                  <a:gd name="T32" fmla="*/ 295570 w 295570"/>
                  <a:gd name="T33" fmla="*/ 191639 h 1916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5570" h="191639">
                    <a:moveTo>
                      <a:pt x="0" y="185143"/>
                    </a:moveTo>
                    <a:lnTo>
                      <a:pt x="285826" y="191639"/>
                    </a:lnTo>
                    <a:lnTo>
                      <a:pt x="295570" y="0"/>
                    </a:lnTo>
                    <a:lnTo>
                      <a:pt x="243602" y="38978"/>
                    </a:lnTo>
                    <a:lnTo>
                      <a:pt x="207873" y="71459"/>
                    </a:lnTo>
                    <a:lnTo>
                      <a:pt x="162401" y="100692"/>
                    </a:lnTo>
                    <a:lnTo>
                      <a:pt x="133169" y="116933"/>
                    </a:lnTo>
                    <a:lnTo>
                      <a:pt x="97441" y="139669"/>
                    </a:lnTo>
                    <a:lnTo>
                      <a:pt x="68208" y="155910"/>
                    </a:lnTo>
                    <a:lnTo>
                      <a:pt x="0" y="18514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1" name="Freeform 123"/>
              <p:cNvSpPr>
                <a:spLocks/>
              </p:cNvSpPr>
              <p:nvPr/>
            </p:nvSpPr>
            <p:spPr bwMode="auto">
              <a:xfrm>
                <a:off x="3955180" y="1894274"/>
                <a:ext cx="295966" cy="355177"/>
              </a:xfrm>
              <a:custGeom>
                <a:avLst/>
                <a:gdLst>
                  <a:gd name="T0" fmla="*/ 0 w 295966"/>
                  <a:gd name="T1" fmla="*/ 0 h 355177"/>
                  <a:gd name="T2" fmla="*/ 5381 w 295966"/>
                  <a:gd name="T3" fmla="*/ 355177 h 355177"/>
                  <a:gd name="T4" fmla="*/ 295966 w 295966"/>
                  <a:gd name="T5" fmla="*/ 355177 h 355177"/>
                  <a:gd name="T6" fmla="*/ 285203 w 295966"/>
                  <a:gd name="T7" fmla="*/ 80722 h 355177"/>
                  <a:gd name="T8" fmla="*/ 161436 w 295966"/>
                  <a:gd name="T9" fmla="*/ 37671 h 355177"/>
                  <a:gd name="T10" fmla="*/ 0 w 295966"/>
                  <a:gd name="T11" fmla="*/ 0 h 355177"/>
                  <a:gd name="T12" fmla="*/ 0 60000 65536"/>
                  <a:gd name="T13" fmla="*/ 0 60000 65536"/>
                  <a:gd name="T14" fmla="*/ 0 60000 65536"/>
                  <a:gd name="T15" fmla="*/ 0 60000 65536"/>
                  <a:gd name="T16" fmla="*/ 0 60000 65536"/>
                  <a:gd name="T17" fmla="*/ 0 60000 65536"/>
                  <a:gd name="T18" fmla="*/ 0 w 295966"/>
                  <a:gd name="T19" fmla="*/ 0 h 355177"/>
                  <a:gd name="T20" fmla="*/ 295966 w 295966"/>
                  <a:gd name="T21" fmla="*/ 355177 h 355177"/>
                </a:gdLst>
                <a:ahLst/>
                <a:cxnLst>
                  <a:cxn ang="T12">
                    <a:pos x="T0" y="T1"/>
                  </a:cxn>
                  <a:cxn ang="T13">
                    <a:pos x="T2" y="T3"/>
                  </a:cxn>
                  <a:cxn ang="T14">
                    <a:pos x="T4" y="T5"/>
                  </a:cxn>
                  <a:cxn ang="T15">
                    <a:pos x="T6" y="T7"/>
                  </a:cxn>
                  <a:cxn ang="T16">
                    <a:pos x="T8" y="T9"/>
                  </a:cxn>
                  <a:cxn ang="T17">
                    <a:pos x="T10" y="T11"/>
                  </a:cxn>
                </a:cxnLst>
                <a:rect l="T18" t="T19" r="T20" b="T21"/>
                <a:pathLst>
                  <a:path w="295966" h="355177">
                    <a:moveTo>
                      <a:pt x="0" y="0"/>
                    </a:moveTo>
                    <a:cubicBezTo>
                      <a:pt x="1794" y="118392"/>
                      <a:pt x="3587" y="236785"/>
                      <a:pt x="5381" y="355177"/>
                    </a:cubicBezTo>
                    <a:lnTo>
                      <a:pt x="295966" y="355177"/>
                    </a:lnTo>
                    <a:lnTo>
                      <a:pt x="285203" y="80722"/>
                    </a:lnTo>
                    <a:lnTo>
                      <a:pt x="161436" y="37671"/>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grpSp>
      </p:grpSp>
      <p:sp>
        <p:nvSpPr>
          <p:cNvPr id="128" name="Espace réservé du numéro de diapositive 4">
            <a:extLst>
              <a:ext uri="{FF2B5EF4-FFF2-40B4-BE49-F238E27FC236}">
                <a16:creationId xmlns:a16="http://schemas.microsoft.com/office/drawing/2014/main" id="{43A40E57-73B2-664F-A469-17A56F189159}"/>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13</a:t>
            </a:fld>
            <a:endParaRPr b="1" dirty="0">
              <a:solidFill>
                <a:schemeClr val="bg2">
                  <a:lumMod val="50000"/>
                </a:schemeClr>
              </a:solidFill>
              <a:latin typeface="+mn-lt"/>
            </a:endParaRPr>
          </a:p>
        </p:txBody>
      </p:sp>
      <p:pic>
        <p:nvPicPr>
          <p:cNvPr id="129" name="Image 128">
            <a:extLst>
              <a:ext uri="{FF2B5EF4-FFF2-40B4-BE49-F238E27FC236}">
                <a16:creationId xmlns:a16="http://schemas.microsoft.com/office/drawing/2014/main" id="{AC1D48E8-78E3-A04B-80F1-8831CD15587D}"/>
              </a:ext>
            </a:extLst>
          </p:cNvPr>
          <p:cNvPicPr>
            <a:picLocks noChangeAspect="1"/>
          </p:cNvPicPr>
          <p:nvPr/>
        </p:nvPicPr>
        <p:blipFill>
          <a:blip r:embed="rId5"/>
          <a:stretch>
            <a:fillRect/>
          </a:stretch>
        </p:blipFill>
        <p:spPr>
          <a:xfrm>
            <a:off x="10291277" y="85508"/>
            <a:ext cx="1760298" cy="1063327"/>
          </a:xfrm>
          <a:prstGeom prst="rect">
            <a:avLst/>
          </a:prstGeom>
        </p:spPr>
      </p:pic>
      <p:cxnSp>
        <p:nvCxnSpPr>
          <p:cNvPr id="130" name="Connecteur droit 129">
            <a:extLst>
              <a:ext uri="{FF2B5EF4-FFF2-40B4-BE49-F238E27FC236}">
                <a16:creationId xmlns:a16="http://schemas.microsoft.com/office/drawing/2014/main" id="{E2C1BCBF-93A8-F34F-9E4C-691ED451A9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31" name="ZoneTexte 13">
            <a:extLst>
              <a:ext uri="{FF2B5EF4-FFF2-40B4-BE49-F238E27FC236}">
                <a16:creationId xmlns:a16="http://schemas.microsoft.com/office/drawing/2014/main" id="{AEA73934-088A-F344-9A1D-9733681823FB}"/>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JLAB Collaboration</a:t>
            </a:r>
            <a:endParaRPr b="1" dirty="0">
              <a:solidFill>
                <a:srgbClr val="C00000"/>
              </a:solidFill>
              <a:latin typeface="Arial" panose="020B0604020202020204" pitchFamily="34" charset="0"/>
              <a:cs typeface="Arial" panose="020B0604020202020204" pitchFamily="34" charset="0"/>
            </a:endParaRPr>
          </a:p>
        </p:txBody>
      </p:sp>
      <p:sp>
        <p:nvSpPr>
          <p:cNvPr id="126" name="Espace réservé du pied de page 2">
            <a:extLst>
              <a:ext uri="{FF2B5EF4-FFF2-40B4-BE49-F238E27FC236}">
                <a16:creationId xmlns:a16="http://schemas.microsoft.com/office/drawing/2014/main" id="{B0B3C008-98D4-5943-90E8-4A6DCD9A38FD}"/>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85890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 name="Group 5"/>
          <p:cNvGrpSpPr/>
          <p:nvPr/>
        </p:nvGrpSpPr>
        <p:grpSpPr>
          <a:xfrm>
            <a:off x="2470739" y="1456604"/>
            <a:ext cx="7158041" cy="2143126"/>
            <a:chOff x="-1" y="0"/>
            <a:chExt cx="7158039" cy="2143125"/>
          </a:xfrm>
        </p:grpSpPr>
        <p:sp>
          <p:nvSpPr>
            <p:cNvPr id="240" name="Rectangle 6"/>
            <p:cNvSpPr/>
            <p:nvPr/>
          </p:nvSpPr>
          <p:spPr>
            <a:xfrm>
              <a:off x="1587" y="0"/>
              <a:ext cx="7134227" cy="214312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41" name="Rectangle 7"/>
            <p:cNvSpPr/>
            <p:nvPr/>
          </p:nvSpPr>
          <p:spPr>
            <a:xfrm>
              <a:off x="115887" y="228600"/>
              <a:ext cx="6905627" cy="1676400"/>
            </a:xfrm>
            <a:prstGeom prst="rect">
              <a:avLst/>
            </a:prstGeom>
            <a:no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242" name="Rectangle 8"/>
            <p:cNvSpPr txBox="1"/>
            <p:nvPr/>
          </p:nvSpPr>
          <p:spPr>
            <a:xfrm>
              <a:off x="6621463" y="1924050"/>
              <a:ext cx="379959"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50.8316</a:t>
              </a:r>
            </a:p>
          </p:txBody>
        </p:sp>
        <p:sp>
          <p:nvSpPr>
            <p:cNvPr id="243" name="Rectangle 9"/>
            <p:cNvSpPr txBox="1"/>
            <p:nvPr/>
          </p:nvSpPr>
          <p:spPr>
            <a:xfrm>
              <a:off x="115887" y="1924050"/>
              <a:ext cx="57708"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0</a:t>
              </a:r>
            </a:p>
          </p:txBody>
        </p:sp>
        <p:sp>
          <p:nvSpPr>
            <p:cNvPr id="244" name="Rectangle 11"/>
            <p:cNvSpPr txBox="1"/>
            <p:nvPr/>
          </p:nvSpPr>
          <p:spPr>
            <a:xfrm>
              <a:off x="192087" y="123825"/>
              <a:ext cx="718394"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                         </a:t>
              </a:r>
            </a:p>
          </p:txBody>
        </p:sp>
        <p:sp>
          <p:nvSpPr>
            <p:cNvPr id="245" name="Rectangle 12"/>
            <p:cNvSpPr txBox="1"/>
            <p:nvPr/>
          </p:nvSpPr>
          <p:spPr>
            <a:xfrm rot="16200000">
              <a:off x="5792" y="217844"/>
              <a:ext cx="115416"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20</a:t>
              </a:r>
            </a:p>
          </p:txBody>
        </p:sp>
        <p:sp>
          <p:nvSpPr>
            <p:cNvPr id="246" name="Rectangle 13"/>
            <p:cNvSpPr txBox="1"/>
            <p:nvPr/>
          </p:nvSpPr>
          <p:spPr>
            <a:xfrm rot="16200000">
              <a:off x="34646" y="1789469"/>
              <a:ext cx="57708"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0</a:t>
              </a:r>
            </a:p>
          </p:txBody>
        </p:sp>
        <p:sp>
          <p:nvSpPr>
            <p:cNvPr id="247" name="Rectangle 14"/>
            <p:cNvSpPr txBox="1"/>
            <p:nvPr/>
          </p:nvSpPr>
          <p:spPr>
            <a:xfrm rot="16200000">
              <a:off x="7065684" y="159107"/>
              <a:ext cx="57708"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2</a:t>
              </a:r>
            </a:p>
          </p:txBody>
        </p:sp>
        <p:sp>
          <p:nvSpPr>
            <p:cNvPr id="248" name="Rectangle 15"/>
            <p:cNvSpPr txBox="1"/>
            <p:nvPr/>
          </p:nvSpPr>
          <p:spPr>
            <a:xfrm rot="16200000">
              <a:off x="7048852" y="1787882"/>
              <a:ext cx="91372"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-2</a:t>
              </a:r>
            </a:p>
          </p:txBody>
        </p:sp>
        <p:sp>
          <p:nvSpPr>
            <p:cNvPr id="249" name="Rectangle 16"/>
            <p:cNvSpPr txBox="1"/>
            <p:nvPr/>
          </p:nvSpPr>
          <p:spPr>
            <a:xfrm rot="16200000">
              <a:off x="-289074" y="965051"/>
              <a:ext cx="705148"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BETA_X&amp;Y[m]</a:t>
              </a:r>
            </a:p>
          </p:txBody>
        </p:sp>
        <p:sp>
          <p:nvSpPr>
            <p:cNvPr id="250" name="Rectangle 17"/>
            <p:cNvSpPr txBox="1"/>
            <p:nvPr/>
          </p:nvSpPr>
          <p:spPr>
            <a:xfrm rot="16200000">
              <a:off x="6757913" y="979413"/>
              <a:ext cx="673250"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DISP_X&amp;Y[m]</a:t>
              </a:r>
            </a:p>
          </p:txBody>
        </p:sp>
        <p:sp>
          <p:nvSpPr>
            <p:cNvPr id="251" name="Line 18"/>
            <p:cNvSpPr/>
            <p:nvPr/>
          </p:nvSpPr>
          <p:spPr>
            <a:xfrm flipH="1">
              <a:off x="6973888" y="39052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2" name="Line 19"/>
            <p:cNvSpPr/>
            <p:nvPr/>
          </p:nvSpPr>
          <p:spPr>
            <a:xfrm>
              <a:off x="115887" y="39052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3" name="Line 20"/>
            <p:cNvSpPr/>
            <p:nvPr/>
          </p:nvSpPr>
          <p:spPr>
            <a:xfrm flipV="1">
              <a:off x="801687"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4" name="Line 21"/>
            <p:cNvSpPr/>
            <p:nvPr/>
          </p:nvSpPr>
          <p:spPr>
            <a:xfrm>
              <a:off x="801687"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5" name="Line 22"/>
            <p:cNvSpPr/>
            <p:nvPr/>
          </p:nvSpPr>
          <p:spPr>
            <a:xfrm flipH="1">
              <a:off x="6973888" y="56197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6" name="Line 23"/>
            <p:cNvSpPr/>
            <p:nvPr/>
          </p:nvSpPr>
          <p:spPr>
            <a:xfrm>
              <a:off x="115887" y="56197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7" name="Line 24"/>
            <p:cNvSpPr/>
            <p:nvPr/>
          </p:nvSpPr>
          <p:spPr>
            <a:xfrm flipV="1">
              <a:off x="1497012"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8" name="Line 25"/>
            <p:cNvSpPr/>
            <p:nvPr/>
          </p:nvSpPr>
          <p:spPr>
            <a:xfrm>
              <a:off x="1497012"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9" name="Line 26"/>
            <p:cNvSpPr/>
            <p:nvPr/>
          </p:nvSpPr>
          <p:spPr>
            <a:xfrm flipH="1">
              <a:off x="6973888" y="73342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0" name="Line 27"/>
            <p:cNvSpPr/>
            <p:nvPr/>
          </p:nvSpPr>
          <p:spPr>
            <a:xfrm>
              <a:off x="115887" y="73342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1" name="Line 28"/>
            <p:cNvSpPr/>
            <p:nvPr/>
          </p:nvSpPr>
          <p:spPr>
            <a:xfrm flipV="1">
              <a:off x="2182812"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2" name="Line 29"/>
            <p:cNvSpPr/>
            <p:nvPr/>
          </p:nvSpPr>
          <p:spPr>
            <a:xfrm>
              <a:off x="2182812"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3" name="Line 30"/>
            <p:cNvSpPr/>
            <p:nvPr/>
          </p:nvSpPr>
          <p:spPr>
            <a:xfrm flipH="1">
              <a:off x="6973888" y="89534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4" name="Line 31"/>
            <p:cNvSpPr/>
            <p:nvPr/>
          </p:nvSpPr>
          <p:spPr>
            <a:xfrm>
              <a:off x="115887" y="89534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5" name="Line 32"/>
            <p:cNvSpPr/>
            <p:nvPr/>
          </p:nvSpPr>
          <p:spPr>
            <a:xfrm flipV="1">
              <a:off x="2878137"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6" name="Line 33"/>
            <p:cNvSpPr/>
            <p:nvPr/>
          </p:nvSpPr>
          <p:spPr>
            <a:xfrm>
              <a:off x="2878137"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7" name="Line 34"/>
            <p:cNvSpPr/>
            <p:nvPr/>
          </p:nvSpPr>
          <p:spPr>
            <a:xfrm flipH="1">
              <a:off x="6973888" y="106679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8" name="Line 35"/>
            <p:cNvSpPr/>
            <p:nvPr/>
          </p:nvSpPr>
          <p:spPr>
            <a:xfrm>
              <a:off x="115887" y="106679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9" name="Line 36"/>
            <p:cNvSpPr/>
            <p:nvPr/>
          </p:nvSpPr>
          <p:spPr>
            <a:xfrm flipV="1">
              <a:off x="3563937"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0" name="Line 37"/>
            <p:cNvSpPr/>
            <p:nvPr/>
          </p:nvSpPr>
          <p:spPr>
            <a:xfrm>
              <a:off x="3563937"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1" name="Line 38"/>
            <p:cNvSpPr/>
            <p:nvPr/>
          </p:nvSpPr>
          <p:spPr>
            <a:xfrm flipH="1">
              <a:off x="6973888" y="123824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2" name="Line 39"/>
            <p:cNvSpPr/>
            <p:nvPr/>
          </p:nvSpPr>
          <p:spPr>
            <a:xfrm>
              <a:off x="115887" y="123824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3" name="Line 40"/>
            <p:cNvSpPr/>
            <p:nvPr/>
          </p:nvSpPr>
          <p:spPr>
            <a:xfrm flipV="1">
              <a:off x="4259262"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4" name="Line 41"/>
            <p:cNvSpPr/>
            <p:nvPr/>
          </p:nvSpPr>
          <p:spPr>
            <a:xfrm>
              <a:off x="4259262"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5" name="Line 42"/>
            <p:cNvSpPr/>
            <p:nvPr/>
          </p:nvSpPr>
          <p:spPr>
            <a:xfrm flipH="1">
              <a:off x="6973888" y="1400174"/>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6" name="Line 43"/>
            <p:cNvSpPr/>
            <p:nvPr/>
          </p:nvSpPr>
          <p:spPr>
            <a:xfrm>
              <a:off x="115887" y="1400174"/>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7" name="Line 44"/>
            <p:cNvSpPr/>
            <p:nvPr/>
          </p:nvSpPr>
          <p:spPr>
            <a:xfrm flipV="1">
              <a:off x="4945062"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8" name="Line 45"/>
            <p:cNvSpPr/>
            <p:nvPr/>
          </p:nvSpPr>
          <p:spPr>
            <a:xfrm>
              <a:off x="4945062"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9" name="Line 46"/>
            <p:cNvSpPr/>
            <p:nvPr/>
          </p:nvSpPr>
          <p:spPr>
            <a:xfrm flipH="1">
              <a:off x="6973888" y="1571624"/>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0" name="Line 47"/>
            <p:cNvSpPr/>
            <p:nvPr/>
          </p:nvSpPr>
          <p:spPr>
            <a:xfrm>
              <a:off x="115887" y="1571624"/>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1" name="Line 48"/>
            <p:cNvSpPr/>
            <p:nvPr/>
          </p:nvSpPr>
          <p:spPr>
            <a:xfrm flipV="1">
              <a:off x="5640387"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2" name="Line 49"/>
            <p:cNvSpPr/>
            <p:nvPr/>
          </p:nvSpPr>
          <p:spPr>
            <a:xfrm>
              <a:off x="5640387"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3" name="Line 50"/>
            <p:cNvSpPr/>
            <p:nvPr/>
          </p:nvSpPr>
          <p:spPr>
            <a:xfrm flipH="1">
              <a:off x="6973888" y="174307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4" name="Line 51"/>
            <p:cNvSpPr/>
            <p:nvPr/>
          </p:nvSpPr>
          <p:spPr>
            <a:xfrm>
              <a:off x="115887" y="174307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5" name="Line 52"/>
            <p:cNvSpPr/>
            <p:nvPr/>
          </p:nvSpPr>
          <p:spPr>
            <a:xfrm flipV="1">
              <a:off x="6326188"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6" name="Line 53"/>
            <p:cNvSpPr/>
            <p:nvPr/>
          </p:nvSpPr>
          <p:spPr>
            <a:xfrm>
              <a:off x="6326188"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7" name="Freeform 54"/>
            <p:cNvSpPr/>
            <p:nvPr/>
          </p:nvSpPr>
          <p:spPr>
            <a:xfrm>
              <a:off x="115887" y="409575"/>
              <a:ext cx="6905626" cy="1485900"/>
            </a:xfrm>
            <a:custGeom>
              <a:avLst/>
              <a:gdLst/>
              <a:ahLst/>
              <a:cxnLst>
                <a:cxn ang="0">
                  <a:pos x="wd2" y="hd2"/>
                </a:cxn>
                <a:cxn ang="5400000">
                  <a:pos x="wd2" y="hd2"/>
                </a:cxn>
                <a:cxn ang="10800000">
                  <a:pos x="wd2" y="hd2"/>
                </a:cxn>
                <a:cxn ang="16200000">
                  <a:pos x="wd2" y="hd2"/>
                </a:cxn>
              </a:cxnLst>
              <a:rect l="0" t="0" r="r" b="b"/>
              <a:pathLst>
                <a:path w="21600" h="21600" extrusionOk="0">
                  <a:moveTo>
                    <a:pt x="0" y="12600"/>
                  </a:moveTo>
                  <a:lnTo>
                    <a:pt x="0" y="10662"/>
                  </a:lnTo>
                  <a:lnTo>
                    <a:pt x="30" y="10800"/>
                  </a:lnTo>
                  <a:lnTo>
                    <a:pt x="30" y="11631"/>
                  </a:lnTo>
                  <a:lnTo>
                    <a:pt x="60" y="11769"/>
                  </a:lnTo>
                  <a:lnTo>
                    <a:pt x="60" y="12600"/>
                  </a:lnTo>
                  <a:lnTo>
                    <a:pt x="89" y="12738"/>
                  </a:lnTo>
                  <a:lnTo>
                    <a:pt x="89" y="13569"/>
                  </a:lnTo>
                  <a:lnTo>
                    <a:pt x="119" y="13708"/>
                  </a:lnTo>
                  <a:lnTo>
                    <a:pt x="119" y="14400"/>
                  </a:lnTo>
                  <a:lnTo>
                    <a:pt x="149" y="14538"/>
                  </a:lnTo>
                  <a:lnTo>
                    <a:pt x="149" y="15369"/>
                  </a:lnTo>
                  <a:lnTo>
                    <a:pt x="179" y="15508"/>
                  </a:lnTo>
                  <a:lnTo>
                    <a:pt x="179" y="16062"/>
                  </a:lnTo>
                  <a:lnTo>
                    <a:pt x="209" y="16200"/>
                  </a:lnTo>
                  <a:lnTo>
                    <a:pt x="209" y="16754"/>
                  </a:lnTo>
                  <a:lnTo>
                    <a:pt x="238" y="16892"/>
                  </a:lnTo>
                  <a:lnTo>
                    <a:pt x="238" y="17446"/>
                  </a:lnTo>
                  <a:lnTo>
                    <a:pt x="268" y="17585"/>
                  </a:lnTo>
                  <a:lnTo>
                    <a:pt x="268" y="18138"/>
                  </a:lnTo>
                  <a:lnTo>
                    <a:pt x="298" y="18138"/>
                  </a:lnTo>
                  <a:lnTo>
                    <a:pt x="298" y="18692"/>
                  </a:lnTo>
                  <a:lnTo>
                    <a:pt x="328" y="18692"/>
                  </a:lnTo>
                  <a:lnTo>
                    <a:pt x="328" y="19246"/>
                  </a:lnTo>
                  <a:lnTo>
                    <a:pt x="358" y="19246"/>
                  </a:lnTo>
                  <a:lnTo>
                    <a:pt x="358" y="19523"/>
                  </a:lnTo>
                  <a:lnTo>
                    <a:pt x="387" y="19662"/>
                  </a:lnTo>
                  <a:lnTo>
                    <a:pt x="387" y="19938"/>
                  </a:lnTo>
                  <a:lnTo>
                    <a:pt x="417" y="20077"/>
                  </a:lnTo>
                  <a:lnTo>
                    <a:pt x="417" y="20354"/>
                  </a:lnTo>
                  <a:lnTo>
                    <a:pt x="447" y="20354"/>
                  </a:lnTo>
                  <a:lnTo>
                    <a:pt x="447" y="20631"/>
                  </a:lnTo>
                  <a:lnTo>
                    <a:pt x="477" y="20631"/>
                  </a:lnTo>
                  <a:lnTo>
                    <a:pt x="477" y="20908"/>
                  </a:lnTo>
                  <a:lnTo>
                    <a:pt x="506" y="20908"/>
                  </a:lnTo>
                  <a:lnTo>
                    <a:pt x="506" y="21046"/>
                  </a:lnTo>
                  <a:lnTo>
                    <a:pt x="536" y="21185"/>
                  </a:lnTo>
                  <a:lnTo>
                    <a:pt x="536" y="21323"/>
                  </a:lnTo>
                  <a:lnTo>
                    <a:pt x="685" y="21323"/>
                  </a:lnTo>
                  <a:lnTo>
                    <a:pt x="685" y="21185"/>
                  </a:lnTo>
                  <a:lnTo>
                    <a:pt x="715" y="21185"/>
                  </a:lnTo>
                  <a:lnTo>
                    <a:pt x="715" y="21046"/>
                  </a:lnTo>
                  <a:lnTo>
                    <a:pt x="745" y="21046"/>
                  </a:lnTo>
                  <a:lnTo>
                    <a:pt x="745" y="20769"/>
                  </a:lnTo>
                  <a:lnTo>
                    <a:pt x="775" y="20769"/>
                  </a:lnTo>
                  <a:lnTo>
                    <a:pt x="775" y="20492"/>
                  </a:lnTo>
                  <a:lnTo>
                    <a:pt x="804" y="20492"/>
                  </a:lnTo>
                  <a:lnTo>
                    <a:pt x="804" y="20354"/>
                  </a:lnTo>
                  <a:lnTo>
                    <a:pt x="1192" y="18138"/>
                  </a:lnTo>
                  <a:lnTo>
                    <a:pt x="1222" y="18138"/>
                  </a:lnTo>
                  <a:lnTo>
                    <a:pt x="1222" y="18000"/>
                  </a:lnTo>
                  <a:lnTo>
                    <a:pt x="1281" y="18000"/>
                  </a:lnTo>
                  <a:lnTo>
                    <a:pt x="1281" y="17862"/>
                  </a:lnTo>
                  <a:lnTo>
                    <a:pt x="1311" y="17862"/>
                  </a:lnTo>
                  <a:lnTo>
                    <a:pt x="1341" y="17723"/>
                  </a:lnTo>
                  <a:lnTo>
                    <a:pt x="1370" y="17723"/>
                  </a:lnTo>
                  <a:lnTo>
                    <a:pt x="1370" y="17585"/>
                  </a:lnTo>
                  <a:lnTo>
                    <a:pt x="1400" y="17585"/>
                  </a:lnTo>
                  <a:lnTo>
                    <a:pt x="1788" y="16615"/>
                  </a:lnTo>
                  <a:lnTo>
                    <a:pt x="1817" y="16615"/>
                  </a:lnTo>
                  <a:lnTo>
                    <a:pt x="1817" y="16477"/>
                  </a:lnTo>
                  <a:lnTo>
                    <a:pt x="1907" y="16477"/>
                  </a:lnTo>
                  <a:lnTo>
                    <a:pt x="1907" y="16338"/>
                  </a:lnTo>
                  <a:lnTo>
                    <a:pt x="1966" y="16338"/>
                  </a:lnTo>
                  <a:lnTo>
                    <a:pt x="1966" y="16200"/>
                  </a:lnTo>
                  <a:lnTo>
                    <a:pt x="1996" y="16200"/>
                  </a:lnTo>
                  <a:lnTo>
                    <a:pt x="2383" y="15508"/>
                  </a:lnTo>
                  <a:lnTo>
                    <a:pt x="2413" y="15508"/>
                  </a:lnTo>
                  <a:lnTo>
                    <a:pt x="2413" y="15369"/>
                  </a:lnTo>
                  <a:lnTo>
                    <a:pt x="2473" y="15369"/>
                  </a:lnTo>
                  <a:lnTo>
                    <a:pt x="2503" y="15231"/>
                  </a:lnTo>
                  <a:lnTo>
                    <a:pt x="2562" y="15231"/>
                  </a:lnTo>
                  <a:lnTo>
                    <a:pt x="2562" y="15092"/>
                  </a:lnTo>
                  <a:lnTo>
                    <a:pt x="2592" y="15092"/>
                  </a:lnTo>
                  <a:lnTo>
                    <a:pt x="2979" y="14262"/>
                  </a:lnTo>
                  <a:lnTo>
                    <a:pt x="3009" y="14262"/>
                  </a:lnTo>
                  <a:lnTo>
                    <a:pt x="3009" y="14123"/>
                  </a:lnTo>
                  <a:lnTo>
                    <a:pt x="3069" y="14123"/>
                  </a:lnTo>
                  <a:lnTo>
                    <a:pt x="3069" y="13985"/>
                  </a:lnTo>
                  <a:lnTo>
                    <a:pt x="3128" y="13985"/>
                  </a:lnTo>
                  <a:lnTo>
                    <a:pt x="3128" y="13846"/>
                  </a:lnTo>
                  <a:lnTo>
                    <a:pt x="3188" y="13846"/>
                  </a:lnTo>
                  <a:lnTo>
                    <a:pt x="3188" y="13708"/>
                  </a:lnTo>
                  <a:lnTo>
                    <a:pt x="3247" y="13708"/>
                  </a:lnTo>
                  <a:lnTo>
                    <a:pt x="3247" y="13569"/>
                  </a:lnTo>
                  <a:lnTo>
                    <a:pt x="3277" y="13569"/>
                  </a:lnTo>
                  <a:lnTo>
                    <a:pt x="3277" y="13431"/>
                  </a:lnTo>
                  <a:lnTo>
                    <a:pt x="3337" y="13431"/>
                  </a:lnTo>
                  <a:lnTo>
                    <a:pt x="3337" y="13292"/>
                  </a:lnTo>
                  <a:lnTo>
                    <a:pt x="3367" y="13292"/>
                  </a:lnTo>
                  <a:lnTo>
                    <a:pt x="3396" y="13154"/>
                  </a:lnTo>
                  <a:lnTo>
                    <a:pt x="3426" y="13154"/>
                  </a:lnTo>
                  <a:lnTo>
                    <a:pt x="3426" y="13015"/>
                  </a:lnTo>
                  <a:lnTo>
                    <a:pt x="3456" y="13015"/>
                  </a:lnTo>
                  <a:lnTo>
                    <a:pt x="3486" y="12877"/>
                  </a:lnTo>
                  <a:lnTo>
                    <a:pt x="3516" y="12877"/>
                  </a:lnTo>
                  <a:lnTo>
                    <a:pt x="3516" y="12738"/>
                  </a:lnTo>
                  <a:lnTo>
                    <a:pt x="3545" y="12738"/>
                  </a:lnTo>
                  <a:lnTo>
                    <a:pt x="3545" y="12600"/>
                  </a:lnTo>
                  <a:lnTo>
                    <a:pt x="3575" y="12600"/>
                  </a:lnTo>
                  <a:lnTo>
                    <a:pt x="3605" y="12462"/>
                  </a:lnTo>
                  <a:lnTo>
                    <a:pt x="3635" y="12462"/>
                  </a:lnTo>
                  <a:lnTo>
                    <a:pt x="3635" y="12323"/>
                  </a:lnTo>
                  <a:lnTo>
                    <a:pt x="3665" y="12323"/>
                  </a:lnTo>
                  <a:lnTo>
                    <a:pt x="3665" y="12185"/>
                  </a:lnTo>
                  <a:lnTo>
                    <a:pt x="3694" y="12185"/>
                  </a:lnTo>
                  <a:lnTo>
                    <a:pt x="3694" y="12046"/>
                  </a:lnTo>
                  <a:lnTo>
                    <a:pt x="3724" y="12046"/>
                  </a:lnTo>
                  <a:lnTo>
                    <a:pt x="3724" y="11908"/>
                  </a:lnTo>
                  <a:lnTo>
                    <a:pt x="3754" y="11908"/>
                  </a:lnTo>
                  <a:lnTo>
                    <a:pt x="3784" y="11769"/>
                  </a:lnTo>
                  <a:lnTo>
                    <a:pt x="3784" y="11631"/>
                  </a:lnTo>
                  <a:lnTo>
                    <a:pt x="3814" y="11492"/>
                  </a:lnTo>
                  <a:lnTo>
                    <a:pt x="3814" y="11077"/>
                  </a:lnTo>
                  <a:lnTo>
                    <a:pt x="3843" y="11077"/>
                  </a:lnTo>
                  <a:lnTo>
                    <a:pt x="3843" y="10662"/>
                  </a:lnTo>
                  <a:lnTo>
                    <a:pt x="3873" y="10662"/>
                  </a:lnTo>
                  <a:lnTo>
                    <a:pt x="3873" y="10246"/>
                  </a:lnTo>
                  <a:lnTo>
                    <a:pt x="3873" y="10662"/>
                  </a:lnTo>
                  <a:lnTo>
                    <a:pt x="3903" y="11215"/>
                  </a:lnTo>
                  <a:lnTo>
                    <a:pt x="3903" y="13846"/>
                  </a:lnTo>
                  <a:lnTo>
                    <a:pt x="3933" y="14262"/>
                  </a:lnTo>
                  <a:lnTo>
                    <a:pt x="3933" y="16477"/>
                  </a:lnTo>
                  <a:lnTo>
                    <a:pt x="3962" y="16754"/>
                  </a:lnTo>
                  <a:lnTo>
                    <a:pt x="3962" y="18554"/>
                  </a:lnTo>
                  <a:lnTo>
                    <a:pt x="3992" y="18831"/>
                  </a:lnTo>
                  <a:lnTo>
                    <a:pt x="3992" y="20077"/>
                  </a:lnTo>
                  <a:lnTo>
                    <a:pt x="4022" y="20215"/>
                  </a:lnTo>
                  <a:lnTo>
                    <a:pt x="4022" y="21046"/>
                  </a:lnTo>
                  <a:lnTo>
                    <a:pt x="4052" y="21185"/>
                  </a:lnTo>
                  <a:lnTo>
                    <a:pt x="4052" y="21600"/>
                  </a:lnTo>
                  <a:lnTo>
                    <a:pt x="4111" y="21600"/>
                  </a:lnTo>
                  <a:lnTo>
                    <a:pt x="4111" y="21185"/>
                  </a:lnTo>
                  <a:lnTo>
                    <a:pt x="4141" y="21046"/>
                  </a:lnTo>
                  <a:lnTo>
                    <a:pt x="4141" y="20354"/>
                  </a:lnTo>
                  <a:lnTo>
                    <a:pt x="4171" y="20215"/>
                  </a:lnTo>
                  <a:lnTo>
                    <a:pt x="4171" y="19385"/>
                  </a:lnTo>
                  <a:lnTo>
                    <a:pt x="4201" y="19246"/>
                  </a:lnTo>
                  <a:lnTo>
                    <a:pt x="4201" y="18138"/>
                  </a:lnTo>
                  <a:lnTo>
                    <a:pt x="4231" y="18000"/>
                  </a:lnTo>
                  <a:lnTo>
                    <a:pt x="4231" y="16615"/>
                  </a:lnTo>
                  <a:lnTo>
                    <a:pt x="4260" y="16477"/>
                  </a:lnTo>
                  <a:lnTo>
                    <a:pt x="4260" y="14815"/>
                  </a:lnTo>
                  <a:lnTo>
                    <a:pt x="4290" y="14538"/>
                  </a:lnTo>
                  <a:lnTo>
                    <a:pt x="4290" y="11631"/>
                  </a:lnTo>
                  <a:lnTo>
                    <a:pt x="4320" y="10938"/>
                  </a:lnTo>
                  <a:lnTo>
                    <a:pt x="4320" y="6923"/>
                  </a:lnTo>
                  <a:lnTo>
                    <a:pt x="4350" y="6092"/>
                  </a:lnTo>
                  <a:lnTo>
                    <a:pt x="4350" y="1523"/>
                  </a:lnTo>
                  <a:lnTo>
                    <a:pt x="4380" y="1108"/>
                  </a:lnTo>
                  <a:lnTo>
                    <a:pt x="4380" y="831"/>
                  </a:lnTo>
                  <a:lnTo>
                    <a:pt x="4380" y="2077"/>
                  </a:lnTo>
                  <a:lnTo>
                    <a:pt x="4409" y="2908"/>
                  </a:lnTo>
                  <a:lnTo>
                    <a:pt x="4409" y="7477"/>
                  </a:lnTo>
                  <a:lnTo>
                    <a:pt x="4439" y="8169"/>
                  </a:lnTo>
                  <a:lnTo>
                    <a:pt x="4439" y="11908"/>
                  </a:lnTo>
                  <a:lnTo>
                    <a:pt x="4469" y="12462"/>
                  </a:lnTo>
                  <a:lnTo>
                    <a:pt x="4469" y="15231"/>
                  </a:lnTo>
                  <a:lnTo>
                    <a:pt x="4499" y="15646"/>
                  </a:lnTo>
                  <a:lnTo>
                    <a:pt x="4499" y="17862"/>
                  </a:lnTo>
                  <a:lnTo>
                    <a:pt x="4529" y="18277"/>
                  </a:lnTo>
                  <a:lnTo>
                    <a:pt x="4529" y="19800"/>
                  </a:lnTo>
                  <a:lnTo>
                    <a:pt x="4558" y="20077"/>
                  </a:lnTo>
                  <a:lnTo>
                    <a:pt x="4558" y="21046"/>
                  </a:lnTo>
                  <a:lnTo>
                    <a:pt x="4588" y="21185"/>
                  </a:lnTo>
                  <a:lnTo>
                    <a:pt x="4588" y="21600"/>
                  </a:lnTo>
                  <a:lnTo>
                    <a:pt x="4618" y="21600"/>
                  </a:lnTo>
                  <a:lnTo>
                    <a:pt x="4648" y="21462"/>
                  </a:lnTo>
                  <a:lnTo>
                    <a:pt x="4648" y="20769"/>
                  </a:lnTo>
                  <a:lnTo>
                    <a:pt x="4678" y="20631"/>
                  </a:lnTo>
                  <a:lnTo>
                    <a:pt x="4678" y="19523"/>
                  </a:lnTo>
                  <a:lnTo>
                    <a:pt x="4707" y="19246"/>
                  </a:lnTo>
                  <a:lnTo>
                    <a:pt x="4707" y="17446"/>
                  </a:lnTo>
                  <a:lnTo>
                    <a:pt x="4737" y="17169"/>
                  </a:lnTo>
                  <a:lnTo>
                    <a:pt x="4737" y="14677"/>
                  </a:lnTo>
                  <a:lnTo>
                    <a:pt x="4767" y="14262"/>
                  </a:lnTo>
                  <a:lnTo>
                    <a:pt x="4767" y="11215"/>
                  </a:lnTo>
                  <a:lnTo>
                    <a:pt x="4797" y="10662"/>
                  </a:lnTo>
                  <a:lnTo>
                    <a:pt x="4797" y="6508"/>
                  </a:lnTo>
                  <a:lnTo>
                    <a:pt x="4826" y="5815"/>
                  </a:lnTo>
                  <a:lnTo>
                    <a:pt x="4826" y="1246"/>
                  </a:lnTo>
                  <a:lnTo>
                    <a:pt x="4856" y="692"/>
                  </a:lnTo>
                  <a:lnTo>
                    <a:pt x="4856" y="554"/>
                  </a:lnTo>
                  <a:lnTo>
                    <a:pt x="4886" y="1108"/>
                  </a:lnTo>
                  <a:lnTo>
                    <a:pt x="4886" y="4292"/>
                  </a:lnTo>
                  <a:lnTo>
                    <a:pt x="4916" y="4846"/>
                  </a:lnTo>
                  <a:lnTo>
                    <a:pt x="4916" y="7754"/>
                  </a:lnTo>
                  <a:lnTo>
                    <a:pt x="4946" y="8169"/>
                  </a:lnTo>
                  <a:lnTo>
                    <a:pt x="4946" y="10800"/>
                  </a:lnTo>
                  <a:lnTo>
                    <a:pt x="4975" y="11215"/>
                  </a:lnTo>
                  <a:lnTo>
                    <a:pt x="4975" y="13431"/>
                  </a:lnTo>
                  <a:lnTo>
                    <a:pt x="5005" y="13846"/>
                  </a:lnTo>
                  <a:lnTo>
                    <a:pt x="5005" y="15785"/>
                  </a:lnTo>
                  <a:lnTo>
                    <a:pt x="5035" y="16062"/>
                  </a:lnTo>
                  <a:lnTo>
                    <a:pt x="5035" y="17446"/>
                  </a:lnTo>
                  <a:lnTo>
                    <a:pt x="5065" y="17446"/>
                  </a:lnTo>
                  <a:lnTo>
                    <a:pt x="5065" y="17585"/>
                  </a:lnTo>
                  <a:lnTo>
                    <a:pt x="5095" y="17585"/>
                  </a:lnTo>
                  <a:lnTo>
                    <a:pt x="5095" y="17308"/>
                  </a:lnTo>
                  <a:lnTo>
                    <a:pt x="5124" y="17308"/>
                  </a:lnTo>
                  <a:lnTo>
                    <a:pt x="5124" y="17031"/>
                  </a:lnTo>
                  <a:lnTo>
                    <a:pt x="5154" y="17031"/>
                  </a:lnTo>
                  <a:lnTo>
                    <a:pt x="5154" y="16754"/>
                  </a:lnTo>
                  <a:lnTo>
                    <a:pt x="5184" y="16754"/>
                  </a:lnTo>
                  <a:lnTo>
                    <a:pt x="5184" y="16477"/>
                  </a:lnTo>
                  <a:lnTo>
                    <a:pt x="5214" y="16477"/>
                  </a:lnTo>
                  <a:lnTo>
                    <a:pt x="5214" y="16200"/>
                  </a:lnTo>
                  <a:lnTo>
                    <a:pt x="5244" y="16062"/>
                  </a:lnTo>
                  <a:lnTo>
                    <a:pt x="5244" y="15923"/>
                  </a:lnTo>
                  <a:lnTo>
                    <a:pt x="5244" y="16062"/>
                  </a:lnTo>
                  <a:lnTo>
                    <a:pt x="5273" y="16062"/>
                  </a:lnTo>
                  <a:lnTo>
                    <a:pt x="5273" y="16615"/>
                  </a:lnTo>
                  <a:lnTo>
                    <a:pt x="5303" y="16754"/>
                  </a:lnTo>
                  <a:lnTo>
                    <a:pt x="5303" y="17308"/>
                  </a:lnTo>
                  <a:lnTo>
                    <a:pt x="5333" y="17446"/>
                  </a:lnTo>
                  <a:lnTo>
                    <a:pt x="5333" y="18000"/>
                  </a:lnTo>
                  <a:lnTo>
                    <a:pt x="5363" y="18138"/>
                  </a:lnTo>
                  <a:lnTo>
                    <a:pt x="5363" y="18554"/>
                  </a:lnTo>
                  <a:lnTo>
                    <a:pt x="5393" y="18692"/>
                  </a:lnTo>
                  <a:lnTo>
                    <a:pt x="5393" y="19108"/>
                  </a:lnTo>
                  <a:lnTo>
                    <a:pt x="5422" y="19246"/>
                  </a:lnTo>
                  <a:lnTo>
                    <a:pt x="5422" y="19662"/>
                  </a:lnTo>
                  <a:lnTo>
                    <a:pt x="5452" y="19662"/>
                  </a:lnTo>
                  <a:lnTo>
                    <a:pt x="5452" y="20077"/>
                  </a:lnTo>
                  <a:lnTo>
                    <a:pt x="5482" y="20077"/>
                  </a:lnTo>
                  <a:lnTo>
                    <a:pt x="5482" y="20215"/>
                  </a:lnTo>
                  <a:lnTo>
                    <a:pt x="5512" y="20215"/>
                  </a:lnTo>
                  <a:lnTo>
                    <a:pt x="5512" y="20354"/>
                  </a:lnTo>
                  <a:lnTo>
                    <a:pt x="5542" y="20492"/>
                  </a:lnTo>
                  <a:lnTo>
                    <a:pt x="5542" y="20631"/>
                  </a:lnTo>
                  <a:lnTo>
                    <a:pt x="5571" y="20631"/>
                  </a:lnTo>
                  <a:lnTo>
                    <a:pt x="5571" y="20769"/>
                  </a:lnTo>
                  <a:lnTo>
                    <a:pt x="5631" y="20769"/>
                  </a:lnTo>
                  <a:lnTo>
                    <a:pt x="5631" y="20908"/>
                  </a:lnTo>
                  <a:lnTo>
                    <a:pt x="5661" y="20908"/>
                  </a:lnTo>
                  <a:lnTo>
                    <a:pt x="5661" y="21046"/>
                  </a:lnTo>
                  <a:lnTo>
                    <a:pt x="5690" y="21046"/>
                  </a:lnTo>
                  <a:lnTo>
                    <a:pt x="5690" y="21185"/>
                  </a:lnTo>
                  <a:lnTo>
                    <a:pt x="5750" y="21185"/>
                  </a:lnTo>
                  <a:lnTo>
                    <a:pt x="5780" y="21323"/>
                  </a:lnTo>
                  <a:lnTo>
                    <a:pt x="5839" y="21323"/>
                  </a:lnTo>
                  <a:lnTo>
                    <a:pt x="5839" y="21185"/>
                  </a:lnTo>
                  <a:lnTo>
                    <a:pt x="5899" y="21185"/>
                  </a:lnTo>
                  <a:lnTo>
                    <a:pt x="5899" y="21046"/>
                  </a:lnTo>
                  <a:lnTo>
                    <a:pt x="5929" y="21046"/>
                  </a:lnTo>
                  <a:lnTo>
                    <a:pt x="5929" y="20908"/>
                  </a:lnTo>
                  <a:lnTo>
                    <a:pt x="5959" y="20908"/>
                  </a:lnTo>
                  <a:lnTo>
                    <a:pt x="5959" y="20769"/>
                  </a:lnTo>
                  <a:lnTo>
                    <a:pt x="5988" y="20631"/>
                  </a:lnTo>
                  <a:lnTo>
                    <a:pt x="5988" y="20492"/>
                  </a:lnTo>
                  <a:lnTo>
                    <a:pt x="6018" y="20492"/>
                  </a:lnTo>
                  <a:lnTo>
                    <a:pt x="6018" y="20215"/>
                  </a:lnTo>
                  <a:lnTo>
                    <a:pt x="6048" y="20215"/>
                  </a:lnTo>
                  <a:lnTo>
                    <a:pt x="6048" y="19938"/>
                  </a:lnTo>
                  <a:lnTo>
                    <a:pt x="6078" y="19800"/>
                  </a:lnTo>
                  <a:lnTo>
                    <a:pt x="6078" y="19523"/>
                  </a:lnTo>
                  <a:lnTo>
                    <a:pt x="6108" y="19523"/>
                  </a:lnTo>
                  <a:lnTo>
                    <a:pt x="6108" y="18969"/>
                  </a:lnTo>
                  <a:lnTo>
                    <a:pt x="6137" y="18831"/>
                  </a:lnTo>
                  <a:lnTo>
                    <a:pt x="6137" y="18138"/>
                  </a:lnTo>
                  <a:lnTo>
                    <a:pt x="6167" y="18000"/>
                  </a:lnTo>
                  <a:lnTo>
                    <a:pt x="6167" y="17308"/>
                  </a:lnTo>
                  <a:lnTo>
                    <a:pt x="6197" y="17169"/>
                  </a:lnTo>
                  <a:lnTo>
                    <a:pt x="6197" y="16200"/>
                  </a:lnTo>
                  <a:lnTo>
                    <a:pt x="6227" y="16062"/>
                  </a:lnTo>
                  <a:lnTo>
                    <a:pt x="6227" y="15231"/>
                  </a:lnTo>
                  <a:lnTo>
                    <a:pt x="6257" y="15092"/>
                  </a:lnTo>
                  <a:lnTo>
                    <a:pt x="6257" y="14123"/>
                  </a:lnTo>
                  <a:lnTo>
                    <a:pt x="6286" y="13985"/>
                  </a:lnTo>
                  <a:lnTo>
                    <a:pt x="6286" y="13569"/>
                  </a:lnTo>
                  <a:lnTo>
                    <a:pt x="6316" y="13569"/>
                  </a:lnTo>
                  <a:lnTo>
                    <a:pt x="6316" y="14123"/>
                  </a:lnTo>
                  <a:lnTo>
                    <a:pt x="6346" y="14123"/>
                  </a:lnTo>
                  <a:lnTo>
                    <a:pt x="6346" y="14815"/>
                  </a:lnTo>
                  <a:lnTo>
                    <a:pt x="6376" y="14954"/>
                  </a:lnTo>
                  <a:lnTo>
                    <a:pt x="6376" y="15646"/>
                  </a:lnTo>
                  <a:lnTo>
                    <a:pt x="6406" y="15646"/>
                  </a:lnTo>
                  <a:lnTo>
                    <a:pt x="6406" y="16338"/>
                  </a:lnTo>
                  <a:lnTo>
                    <a:pt x="6435" y="16477"/>
                  </a:lnTo>
                  <a:lnTo>
                    <a:pt x="6435" y="17031"/>
                  </a:lnTo>
                  <a:lnTo>
                    <a:pt x="6465" y="17031"/>
                  </a:lnTo>
                  <a:lnTo>
                    <a:pt x="6465" y="17585"/>
                  </a:lnTo>
                  <a:lnTo>
                    <a:pt x="6495" y="17585"/>
                  </a:lnTo>
                  <a:lnTo>
                    <a:pt x="6495" y="17723"/>
                  </a:lnTo>
                  <a:lnTo>
                    <a:pt x="6823" y="17723"/>
                  </a:lnTo>
                  <a:lnTo>
                    <a:pt x="6823" y="17862"/>
                  </a:lnTo>
                  <a:lnTo>
                    <a:pt x="6852" y="18000"/>
                  </a:lnTo>
                  <a:lnTo>
                    <a:pt x="6852" y="18138"/>
                  </a:lnTo>
                  <a:lnTo>
                    <a:pt x="6882" y="18138"/>
                  </a:lnTo>
                  <a:lnTo>
                    <a:pt x="6882" y="18415"/>
                  </a:lnTo>
                  <a:lnTo>
                    <a:pt x="6912" y="18554"/>
                  </a:lnTo>
                  <a:lnTo>
                    <a:pt x="6912" y="18831"/>
                  </a:lnTo>
                  <a:lnTo>
                    <a:pt x="6942" y="18969"/>
                  </a:lnTo>
                  <a:lnTo>
                    <a:pt x="6942" y="19246"/>
                  </a:lnTo>
                  <a:lnTo>
                    <a:pt x="6972" y="19385"/>
                  </a:lnTo>
                  <a:lnTo>
                    <a:pt x="6972" y="19800"/>
                  </a:lnTo>
                  <a:lnTo>
                    <a:pt x="7001" y="19800"/>
                  </a:lnTo>
                  <a:lnTo>
                    <a:pt x="7001" y="20215"/>
                  </a:lnTo>
                  <a:lnTo>
                    <a:pt x="7031" y="20215"/>
                  </a:lnTo>
                  <a:lnTo>
                    <a:pt x="7031" y="20492"/>
                  </a:lnTo>
                  <a:lnTo>
                    <a:pt x="7061" y="20492"/>
                  </a:lnTo>
                  <a:lnTo>
                    <a:pt x="7061" y="20769"/>
                  </a:lnTo>
                  <a:lnTo>
                    <a:pt x="7091" y="20769"/>
                  </a:lnTo>
                  <a:lnTo>
                    <a:pt x="7091" y="21046"/>
                  </a:lnTo>
                  <a:lnTo>
                    <a:pt x="7121" y="21046"/>
                  </a:lnTo>
                  <a:lnTo>
                    <a:pt x="7121" y="21185"/>
                  </a:lnTo>
                  <a:lnTo>
                    <a:pt x="7150" y="21185"/>
                  </a:lnTo>
                  <a:lnTo>
                    <a:pt x="7150" y="21323"/>
                  </a:lnTo>
                  <a:lnTo>
                    <a:pt x="7180" y="21323"/>
                  </a:lnTo>
                  <a:lnTo>
                    <a:pt x="7180" y="21462"/>
                  </a:lnTo>
                  <a:lnTo>
                    <a:pt x="7210" y="21462"/>
                  </a:lnTo>
                  <a:lnTo>
                    <a:pt x="7210" y="21323"/>
                  </a:lnTo>
                  <a:lnTo>
                    <a:pt x="7270" y="21323"/>
                  </a:lnTo>
                  <a:lnTo>
                    <a:pt x="7270" y="21185"/>
                  </a:lnTo>
                  <a:lnTo>
                    <a:pt x="7299" y="21185"/>
                  </a:lnTo>
                  <a:lnTo>
                    <a:pt x="7299" y="20908"/>
                  </a:lnTo>
                  <a:lnTo>
                    <a:pt x="7329" y="20908"/>
                  </a:lnTo>
                  <a:lnTo>
                    <a:pt x="7329" y="20631"/>
                  </a:lnTo>
                  <a:lnTo>
                    <a:pt x="7359" y="20631"/>
                  </a:lnTo>
                  <a:lnTo>
                    <a:pt x="7359" y="20354"/>
                  </a:lnTo>
                  <a:lnTo>
                    <a:pt x="7389" y="20354"/>
                  </a:lnTo>
                  <a:lnTo>
                    <a:pt x="7389" y="19938"/>
                  </a:lnTo>
                  <a:lnTo>
                    <a:pt x="7418" y="19938"/>
                  </a:lnTo>
                  <a:lnTo>
                    <a:pt x="7418" y="19523"/>
                  </a:lnTo>
                  <a:lnTo>
                    <a:pt x="7448" y="19523"/>
                  </a:lnTo>
                  <a:lnTo>
                    <a:pt x="7448" y="19108"/>
                  </a:lnTo>
                  <a:lnTo>
                    <a:pt x="7478" y="18969"/>
                  </a:lnTo>
                  <a:lnTo>
                    <a:pt x="7478" y="18692"/>
                  </a:lnTo>
                  <a:lnTo>
                    <a:pt x="7508" y="18554"/>
                  </a:lnTo>
                  <a:lnTo>
                    <a:pt x="7508" y="18277"/>
                  </a:lnTo>
                  <a:lnTo>
                    <a:pt x="7538" y="18277"/>
                  </a:lnTo>
                  <a:lnTo>
                    <a:pt x="7538" y="18000"/>
                  </a:lnTo>
                  <a:lnTo>
                    <a:pt x="7567" y="18000"/>
                  </a:lnTo>
                  <a:lnTo>
                    <a:pt x="7567" y="17862"/>
                  </a:lnTo>
                  <a:lnTo>
                    <a:pt x="7597" y="17862"/>
                  </a:lnTo>
                  <a:lnTo>
                    <a:pt x="7597" y="17723"/>
                  </a:lnTo>
                  <a:lnTo>
                    <a:pt x="7895" y="17723"/>
                  </a:lnTo>
                  <a:lnTo>
                    <a:pt x="7925" y="17585"/>
                  </a:lnTo>
                  <a:lnTo>
                    <a:pt x="7925" y="17308"/>
                  </a:lnTo>
                  <a:lnTo>
                    <a:pt x="7955" y="17308"/>
                  </a:lnTo>
                  <a:lnTo>
                    <a:pt x="7955" y="16754"/>
                  </a:lnTo>
                  <a:lnTo>
                    <a:pt x="7985" y="16615"/>
                  </a:lnTo>
                  <a:lnTo>
                    <a:pt x="7985" y="16062"/>
                  </a:lnTo>
                  <a:lnTo>
                    <a:pt x="8014" y="16062"/>
                  </a:lnTo>
                  <a:lnTo>
                    <a:pt x="8014" y="15369"/>
                  </a:lnTo>
                  <a:lnTo>
                    <a:pt x="8044" y="15231"/>
                  </a:lnTo>
                  <a:lnTo>
                    <a:pt x="8044" y="14677"/>
                  </a:lnTo>
                  <a:lnTo>
                    <a:pt x="8074" y="14538"/>
                  </a:lnTo>
                  <a:lnTo>
                    <a:pt x="8074" y="13846"/>
                  </a:lnTo>
                  <a:lnTo>
                    <a:pt x="8104" y="13708"/>
                  </a:lnTo>
                  <a:lnTo>
                    <a:pt x="8104" y="13569"/>
                  </a:lnTo>
                  <a:lnTo>
                    <a:pt x="8104" y="13708"/>
                  </a:lnTo>
                  <a:lnTo>
                    <a:pt x="8134" y="13708"/>
                  </a:lnTo>
                  <a:lnTo>
                    <a:pt x="8134" y="14400"/>
                  </a:lnTo>
                  <a:lnTo>
                    <a:pt x="8163" y="14538"/>
                  </a:lnTo>
                  <a:lnTo>
                    <a:pt x="8163" y="15646"/>
                  </a:lnTo>
                  <a:lnTo>
                    <a:pt x="8193" y="15785"/>
                  </a:lnTo>
                  <a:lnTo>
                    <a:pt x="8193" y="16615"/>
                  </a:lnTo>
                  <a:lnTo>
                    <a:pt x="8223" y="16892"/>
                  </a:lnTo>
                  <a:lnTo>
                    <a:pt x="8223" y="17585"/>
                  </a:lnTo>
                  <a:lnTo>
                    <a:pt x="8253" y="17723"/>
                  </a:lnTo>
                  <a:lnTo>
                    <a:pt x="8253" y="18554"/>
                  </a:lnTo>
                  <a:lnTo>
                    <a:pt x="8282" y="18692"/>
                  </a:lnTo>
                  <a:lnTo>
                    <a:pt x="8282" y="19246"/>
                  </a:lnTo>
                  <a:lnTo>
                    <a:pt x="8312" y="19385"/>
                  </a:lnTo>
                  <a:lnTo>
                    <a:pt x="8312" y="19662"/>
                  </a:lnTo>
                  <a:lnTo>
                    <a:pt x="8342" y="19800"/>
                  </a:lnTo>
                  <a:lnTo>
                    <a:pt x="8342" y="20077"/>
                  </a:lnTo>
                  <a:lnTo>
                    <a:pt x="8372" y="20077"/>
                  </a:lnTo>
                  <a:lnTo>
                    <a:pt x="8372" y="20354"/>
                  </a:lnTo>
                  <a:lnTo>
                    <a:pt x="8402" y="20354"/>
                  </a:lnTo>
                  <a:lnTo>
                    <a:pt x="8402" y="20492"/>
                  </a:lnTo>
                  <a:lnTo>
                    <a:pt x="8431" y="20631"/>
                  </a:lnTo>
                  <a:lnTo>
                    <a:pt x="8431" y="20769"/>
                  </a:lnTo>
                  <a:lnTo>
                    <a:pt x="8461" y="20769"/>
                  </a:lnTo>
                  <a:lnTo>
                    <a:pt x="8461" y="20908"/>
                  </a:lnTo>
                  <a:lnTo>
                    <a:pt x="8491" y="20908"/>
                  </a:lnTo>
                  <a:lnTo>
                    <a:pt x="8491" y="21046"/>
                  </a:lnTo>
                  <a:lnTo>
                    <a:pt x="8521" y="21046"/>
                  </a:lnTo>
                  <a:lnTo>
                    <a:pt x="8521" y="21185"/>
                  </a:lnTo>
                  <a:lnTo>
                    <a:pt x="8551" y="21185"/>
                  </a:lnTo>
                  <a:lnTo>
                    <a:pt x="8551" y="21323"/>
                  </a:lnTo>
                  <a:lnTo>
                    <a:pt x="8640" y="21323"/>
                  </a:lnTo>
                  <a:lnTo>
                    <a:pt x="8640" y="21185"/>
                  </a:lnTo>
                  <a:lnTo>
                    <a:pt x="8700" y="21185"/>
                  </a:lnTo>
                  <a:lnTo>
                    <a:pt x="8700" y="21046"/>
                  </a:lnTo>
                  <a:lnTo>
                    <a:pt x="8759" y="21046"/>
                  </a:lnTo>
                  <a:lnTo>
                    <a:pt x="8759" y="20908"/>
                  </a:lnTo>
                  <a:lnTo>
                    <a:pt x="8789" y="20908"/>
                  </a:lnTo>
                  <a:lnTo>
                    <a:pt x="8789" y="20769"/>
                  </a:lnTo>
                  <a:lnTo>
                    <a:pt x="8819" y="20769"/>
                  </a:lnTo>
                  <a:lnTo>
                    <a:pt x="8819" y="20631"/>
                  </a:lnTo>
                  <a:lnTo>
                    <a:pt x="8849" y="20631"/>
                  </a:lnTo>
                  <a:lnTo>
                    <a:pt x="8849" y="20492"/>
                  </a:lnTo>
                  <a:lnTo>
                    <a:pt x="8878" y="20492"/>
                  </a:lnTo>
                  <a:lnTo>
                    <a:pt x="8878" y="20354"/>
                  </a:lnTo>
                  <a:lnTo>
                    <a:pt x="8908" y="20354"/>
                  </a:lnTo>
                  <a:lnTo>
                    <a:pt x="8908" y="20215"/>
                  </a:lnTo>
                  <a:lnTo>
                    <a:pt x="8938" y="20077"/>
                  </a:lnTo>
                  <a:lnTo>
                    <a:pt x="8938" y="19938"/>
                  </a:lnTo>
                  <a:lnTo>
                    <a:pt x="8968" y="19800"/>
                  </a:lnTo>
                  <a:lnTo>
                    <a:pt x="8968" y="19385"/>
                  </a:lnTo>
                  <a:lnTo>
                    <a:pt x="8998" y="19385"/>
                  </a:lnTo>
                  <a:lnTo>
                    <a:pt x="8998" y="18969"/>
                  </a:lnTo>
                  <a:lnTo>
                    <a:pt x="9027" y="18831"/>
                  </a:lnTo>
                  <a:lnTo>
                    <a:pt x="9027" y="18415"/>
                  </a:lnTo>
                  <a:lnTo>
                    <a:pt x="9057" y="18277"/>
                  </a:lnTo>
                  <a:lnTo>
                    <a:pt x="9057" y="17723"/>
                  </a:lnTo>
                  <a:lnTo>
                    <a:pt x="9087" y="17585"/>
                  </a:lnTo>
                  <a:lnTo>
                    <a:pt x="9087" y="17169"/>
                  </a:lnTo>
                  <a:lnTo>
                    <a:pt x="9117" y="17031"/>
                  </a:lnTo>
                  <a:lnTo>
                    <a:pt x="9117" y="16338"/>
                  </a:lnTo>
                  <a:lnTo>
                    <a:pt x="9146" y="16200"/>
                  </a:lnTo>
                  <a:lnTo>
                    <a:pt x="9146" y="15923"/>
                  </a:lnTo>
                  <a:lnTo>
                    <a:pt x="9176" y="15923"/>
                  </a:lnTo>
                  <a:lnTo>
                    <a:pt x="9176" y="16200"/>
                  </a:lnTo>
                  <a:lnTo>
                    <a:pt x="9206" y="16338"/>
                  </a:lnTo>
                  <a:lnTo>
                    <a:pt x="9206" y="16615"/>
                  </a:lnTo>
                  <a:lnTo>
                    <a:pt x="9236" y="16615"/>
                  </a:lnTo>
                  <a:lnTo>
                    <a:pt x="9236" y="16892"/>
                  </a:lnTo>
                  <a:lnTo>
                    <a:pt x="9266" y="16892"/>
                  </a:lnTo>
                  <a:lnTo>
                    <a:pt x="9266" y="17169"/>
                  </a:lnTo>
                  <a:lnTo>
                    <a:pt x="9295" y="17169"/>
                  </a:lnTo>
                  <a:lnTo>
                    <a:pt x="9295" y="17446"/>
                  </a:lnTo>
                  <a:lnTo>
                    <a:pt x="9325" y="17446"/>
                  </a:lnTo>
                  <a:lnTo>
                    <a:pt x="9325" y="17723"/>
                  </a:lnTo>
                  <a:lnTo>
                    <a:pt x="9355" y="17585"/>
                  </a:lnTo>
                  <a:lnTo>
                    <a:pt x="9355" y="16892"/>
                  </a:lnTo>
                  <a:lnTo>
                    <a:pt x="9385" y="16615"/>
                  </a:lnTo>
                  <a:lnTo>
                    <a:pt x="9385" y="14815"/>
                  </a:lnTo>
                  <a:lnTo>
                    <a:pt x="9415" y="14400"/>
                  </a:lnTo>
                  <a:lnTo>
                    <a:pt x="9415" y="12323"/>
                  </a:lnTo>
                  <a:lnTo>
                    <a:pt x="9444" y="11908"/>
                  </a:lnTo>
                  <a:lnTo>
                    <a:pt x="9444" y="9554"/>
                  </a:lnTo>
                  <a:lnTo>
                    <a:pt x="9474" y="9000"/>
                  </a:lnTo>
                  <a:lnTo>
                    <a:pt x="9474" y="6231"/>
                  </a:lnTo>
                  <a:lnTo>
                    <a:pt x="9504" y="5815"/>
                  </a:lnTo>
                  <a:lnTo>
                    <a:pt x="9504" y="2769"/>
                  </a:lnTo>
                  <a:lnTo>
                    <a:pt x="9534" y="2215"/>
                  </a:lnTo>
                  <a:lnTo>
                    <a:pt x="9534" y="0"/>
                  </a:lnTo>
                  <a:lnTo>
                    <a:pt x="9564" y="0"/>
                  </a:lnTo>
                  <a:lnTo>
                    <a:pt x="9564" y="3462"/>
                  </a:lnTo>
                  <a:lnTo>
                    <a:pt x="9593" y="4292"/>
                  </a:lnTo>
                  <a:lnTo>
                    <a:pt x="9593" y="8723"/>
                  </a:lnTo>
                  <a:lnTo>
                    <a:pt x="9623" y="9415"/>
                  </a:lnTo>
                  <a:lnTo>
                    <a:pt x="9623" y="12738"/>
                  </a:lnTo>
                  <a:lnTo>
                    <a:pt x="9653" y="13292"/>
                  </a:lnTo>
                  <a:lnTo>
                    <a:pt x="9653" y="15923"/>
                  </a:lnTo>
                  <a:lnTo>
                    <a:pt x="9683" y="16338"/>
                  </a:lnTo>
                  <a:lnTo>
                    <a:pt x="9683" y="18415"/>
                  </a:lnTo>
                  <a:lnTo>
                    <a:pt x="9713" y="18692"/>
                  </a:lnTo>
                  <a:lnTo>
                    <a:pt x="9713" y="20215"/>
                  </a:lnTo>
                  <a:lnTo>
                    <a:pt x="9742" y="20354"/>
                  </a:lnTo>
                  <a:lnTo>
                    <a:pt x="9742" y="21046"/>
                  </a:lnTo>
                  <a:lnTo>
                    <a:pt x="9772" y="21185"/>
                  </a:lnTo>
                  <a:lnTo>
                    <a:pt x="9772" y="21600"/>
                  </a:lnTo>
                  <a:lnTo>
                    <a:pt x="9802" y="21600"/>
                  </a:lnTo>
                  <a:lnTo>
                    <a:pt x="9802" y="21462"/>
                  </a:lnTo>
                  <a:lnTo>
                    <a:pt x="9832" y="21462"/>
                  </a:lnTo>
                  <a:lnTo>
                    <a:pt x="9832" y="20769"/>
                  </a:lnTo>
                  <a:lnTo>
                    <a:pt x="9862" y="20631"/>
                  </a:lnTo>
                  <a:lnTo>
                    <a:pt x="9862" y="19385"/>
                  </a:lnTo>
                  <a:lnTo>
                    <a:pt x="9891" y="19108"/>
                  </a:lnTo>
                  <a:lnTo>
                    <a:pt x="9891" y="17169"/>
                  </a:lnTo>
                  <a:lnTo>
                    <a:pt x="9921" y="16892"/>
                  </a:lnTo>
                  <a:lnTo>
                    <a:pt x="9921" y="14400"/>
                  </a:lnTo>
                  <a:lnTo>
                    <a:pt x="9951" y="13846"/>
                  </a:lnTo>
                  <a:lnTo>
                    <a:pt x="9951" y="10800"/>
                  </a:lnTo>
                  <a:lnTo>
                    <a:pt x="9981" y="10246"/>
                  </a:lnTo>
                  <a:lnTo>
                    <a:pt x="9981" y="6092"/>
                  </a:lnTo>
                  <a:lnTo>
                    <a:pt x="10010" y="5262"/>
                  </a:lnTo>
                  <a:lnTo>
                    <a:pt x="10010" y="1108"/>
                  </a:lnTo>
                  <a:lnTo>
                    <a:pt x="10040" y="831"/>
                  </a:lnTo>
                  <a:lnTo>
                    <a:pt x="10040" y="692"/>
                  </a:lnTo>
                  <a:lnTo>
                    <a:pt x="10040" y="2908"/>
                  </a:lnTo>
                  <a:lnTo>
                    <a:pt x="10070" y="3738"/>
                  </a:lnTo>
                  <a:lnTo>
                    <a:pt x="10070" y="8308"/>
                  </a:lnTo>
                  <a:lnTo>
                    <a:pt x="10100" y="9000"/>
                  </a:lnTo>
                  <a:lnTo>
                    <a:pt x="10100" y="12738"/>
                  </a:lnTo>
                  <a:lnTo>
                    <a:pt x="10130" y="13154"/>
                  </a:lnTo>
                  <a:lnTo>
                    <a:pt x="10130" y="15369"/>
                  </a:lnTo>
                  <a:lnTo>
                    <a:pt x="10159" y="15646"/>
                  </a:lnTo>
                  <a:lnTo>
                    <a:pt x="10159" y="17169"/>
                  </a:lnTo>
                  <a:lnTo>
                    <a:pt x="10189" y="17308"/>
                  </a:lnTo>
                  <a:lnTo>
                    <a:pt x="10189" y="18554"/>
                  </a:lnTo>
                  <a:lnTo>
                    <a:pt x="10219" y="18692"/>
                  </a:lnTo>
                  <a:lnTo>
                    <a:pt x="10219" y="19662"/>
                  </a:lnTo>
                  <a:lnTo>
                    <a:pt x="10249" y="19800"/>
                  </a:lnTo>
                  <a:lnTo>
                    <a:pt x="10249" y="20631"/>
                  </a:lnTo>
                  <a:lnTo>
                    <a:pt x="10279" y="20769"/>
                  </a:lnTo>
                  <a:lnTo>
                    <a:pt x="10279" y="21323"/>
                  </a:lnTo>
                  <a:lnTo>
                    <a:pt x="10308" y="21462"/>
                  </a:lnTo>
                  <a:lnTo>
                    <a:pt x="10308" y="21600"/>
                  </a:lnTo>
                  <a:lnTo>
                    <a:pt x="10338" y="21600"/>
                  </a:lnTo>
                  <a:lnTo>
                    <a:pt x="10338" y="21462"/>
                  </a:lnTo>
                  <a:lnTo>
                    <a:pt x="10368" y="21462"/>
                  </a:lnTo>
                  <a:lnTo>
                    <a:pt x="10368" y="20769"/>
                  </a:lnTo>
                  <a:lnTo>
                    <a:pt x="10398" y="20631"/>
                  </a:lnTo>
                  <a:lnTo>
                    <a:pt x="10398" y="19662"/>
                  </a:lnTo>
                  <a:lnTo>
                    <a:pt x="10428" y="19523"/>
                  </a:lnTo>
                  <a:lnTo>
                    <a:pt x="10428" y="18000"/>
                  </a:lnTo>
                  <a:lnTo>
                    <a:pt x="10457" y="17723"/>
                  </a:lnTo>
                  <a:lnTo>
                    <a:pt x="10457" y="15785"/>
                  </a:lnTo>
                  <a:lnTo>
                    <a:pt x="10487" y="15369"/>
                  </a:lnTo>
                  <a:lnTo>
                    <a:pt x="10487" y="13015"/>
                  </a:lnTo>
                  <a:lnTo>
                    <a:pt x="10517" y="12600"/>
                  </a:lnTo>
                  <a:lnTo>
                    <a:pt x="10517" y="10246"/>
                  </a:lnTo>
                  <a:lnTo>
                    <a:pt x="10547" y="10385"/>
                  </a:lnTo>
                  <a:lnTo>
                    <a:pt x="10547" y="10800"/>
                  </a:lnTo>
                  <a:lnTo>
                    <a:pt x="10577" y="10938"/>
                  </a:lnTo>
                  <a:lnTo>
                    <a:pt x="10577" y="11354"/>
                  </a:lnTo>
                  <a:lnTo>
                    <a:pt x="10606" y="11354"/>
                  </a:lnTo>
                  <a:lnTo>
                    <a:pt x="10606" y="11769"/>
                  </a:lnTo>
                  <a:lnTo>
                    <a:pt x="10636" y="11769"/>
                  </a:lnTo>
                  <a:lnTo>
                    <a:pt x="10636" y="11908"/>
                  </a:lnTo>
                  <a:lnTo>
                    <a:pt x="10666" y="11908"/>
                  </a:lnTo>
                  <a:lnTo>
                    <a:pt x="10666" y="12046"/>
                  </a:lnTo>
                  <a:lnTo>
                    <a:pt x="10696" y="12046"/>
                  </a:lnTo>
                  <a:lnTo>
                    <a:pt x="10696" y="12185"/>
                  </a:lnTo>
                  <a:lnTo>
                    <a:pt x="10726" y="12185"/>
                  </a:lnTo>
                  <a:lnTo>
                    <a:pt x="10755" y="12323"/>
                  </a:lnTo>
                  <a:lnTo>
                    <a:pt x="10785" y="12323"/>
                  </a:lnTo>
                  <a:lnTo>
                    <a:pt x="10785" y="12462"/>
                  </a:lnTo>
                  <a:lnTo>
                    <a:pt x="10815" y="12462"/>
                  </a:lnTo>
                  <a:lnTo>
                    <a:pt x="10815" y="12600"/>
                  </a:lnTo>
                  <a:lnTo>
                    <a:pt x="10845" y="12600"/>
                  </a:lnTo>
                  <a:lnTo>
                    <a:pt x="10845" y="12738"/>
                  </a:lnTo>
                  <a:lnTo>
                    <a:pt x="10904" y="12738"/>
                  </a:lnTo>
                  <a:lnTo>
                    <a:pt x="10904" y="12877"/>
                  </a:lnTo>
                  <a:lnTo>
                    <a:pt x="10934" y="12877"/>
                  </a:lnTo>
                  <a:lnTo>
                    <a:pt x="10934" y="13015"/>
                  </a:lnTo>
                  <a:lnTo>
                    <a:pt x="10964" y="13015"/>
                  </a:lnTo>
                  <a:lnTo>
                    <a:pt x="10994" y="13154"/>
                  </a:lnTo>
                  <a:lnTo>
                    <a:pt x="11023" y="13154"/>
                  </a:lnTo>
                  <a:lnTo>
                    <a:pt x="11023" y="13292"/>
                  </a:lnTo>
                  <a:lnTo>
                    <a:pt x="11053" y="13292"/>
                  </a:lnTo>
                  <a:lnTo>
                    <a:pt x="11083" y="13431"/>
                  </a:lnTo>
                  <a:lnTo>
                    <a:pt x="11113" y="13431"/>
                  </a:lnTo>
                  <a:lnTo>
                    <a:pt x="11113" y="13569"/>
                  </a:lnTo>
                  <a:lnTo>
                    <a:pt x="11172" y="13569"/>
                  </a:lnTo>
                  <a:lnTo>
                    <a:pt x="11172" y="13708"/>
                  </a:lnTo>
                  <a:lnTo>
                    <a:pt x="11202" y="13708"/>
                  </a:lnTo>
                  <a:lnTo>
                    <a:pt x="11232" y="13846"/>
                  </a:lnTo>
                  <a:lnTo>
                    <a:pt x="11262" y="13846"/>
                  </a:lnTo>
                  <a:lnTo>
                    <a:pt x="11262" y="13985"/>
                  </a:lnTo>
                  <a:lnTo>
                    <a:pt x="11321" y="13985"/>
                  </a:lnTo>
                  <a:lnTo>
                    <a:pt x="11321" y="14123"/>
                  </a:lnTo>
                  <a:lnTo>
                    <a:pt x="11381" y="14123"/>
                  </a:lnTo>
                  <a:lnTo>
                    <a:pt x="11411" y="14262"/>
                  </a:lnTo>
                  <a:lnTo>
                    <a:pt x="11828" y="14954"/>
                  </a:lnTo>
                  <a:lnTo>
                    <a:pt x="11828" y="15092"/>
                  </a:lnTo>
                  <a:lnTo>
                    <a:pt x="11887" y="15092"/>
                  </a:lnTo>
                  <a:lnTo>
                    <a:pt x="11887" y="15231"/>
                  </a:lnTo>
                  <a:lnTo>
                    <a:pt x="11977" y="15231"/>
                  </a:lnTo>
                  <a:lnTo>
                    <a:pt x="12007" y="15369"/>
                  </a:lnTo>
                  <a:lnTo>
                    <a:pt x="12424" y="15646"/>
                  </a:lnTo>
                  <a:lnTo>
                    <a:pt x="12454" y="15646"/>
                  </a:lnTo>
                  <a:lnTo>
                    <a:pt x="12454" y="15785"/>
                  </a:lnTo>
                  <a:lnTo>
                    <a:pt x="12602" y="15785"/>
                  </a:lnTo>
                  <a:lnTo>
                    <a:pt x="13020" y="15646"/>
                  </a:lnTo>
                  <a:lnTo>
                    <a:pt x="13049" y="15646"/>
                  </a:lnTo>
                  <a:lnTo>
                    <a:pt x="13049" y="15508"/>
                  </a:lnTo>
                  <a:lnTo>
                    <a:pt x="13198" y="15508"/>
                  </a:lnTo>
                  <a:lnTo>
                    <a:pt x="13198" y="15369"/>
                  </a:lnTo>
                  <a:lnTo>
                    <a:pt x="13615" y="14677"/>
                  </a:lnTo>
                  <a:lnTo>
                    <a:pt x="13645" y="14677"/>
                  </a:lnTo>
                  <a:lnTo>
                    <a:pt x="13675" y="14538"/>
                  </a:lnTo>
                  <a:lnTo>
                    <a:pt x="13705" y="14538"/>
                  </a:lnTo>
                  <a:lnTo>
                    <a:pt x="13735" y="14400"/>
                  </a:lnTo>
                  <a:lnTo>
                    <a:pt x="13764" y="14400"/>
                  </a:lnTo>
                  <a:lnTo>
                    <a:pt x="13764" y="14262"/>
                  </a:lnTo>
                  <a:lnTo>
                    <a:pt x="13824" y="14262"/>
                  </a:lnTo>
                  <a:lnTo>
                    <a:pt x="13824" y="14123"/>
                  </a:lnTo>
                  <a:lnTo>
                    <a:pt x="13884" y="14123"/>
                  </a:lnTo>
                  <a:lnTo>
                    <a:pt x="13884" y="13985"/>
                  </a:lnTo>
                  <a:lnTo>
                    <a:pt x="13913" y="13985"/>
                  </a:lnTo>
                  <a:lnTo>
                    <a:pt x="13913" y="13846"/>
                  </a:lnTo>
                  <a:lnTo>
                    <a:pt x="13973" y="13846"/>
                  </a:lnTo>
                  <a:lnTo>
                    <a:pt x="13973" y="13708"/>
                  </a:lnTo>
                  <a:lnTo>
                    <a:pt x="14003" y="13708"/>
                  </a:lnTo>
                  <a:lnTo>
                    <a:pt x="14003" y="13569"/>
                  </a:lnTo>
                  <a:lnTo>
                    <a:pt x="14062" y="13569"/>
                  </a:lnTo>
                  <a:lnTo>
                    <a:pt x="14062" y="13431"/>
                  </a:lnTo>
                  <a:lnTo>
                    <a:pt x="14092" y="13431"/>
                  </a:lnTo>
                  <a:lnTo>
                    <a:pt x="14092" y="13292"/>
                  </a:lnTo>
                  <a:lnTo>
                    <a:pt x="14122" y="13292"/>
                  </a:lnTo>
                  <a:lnTo>
                    <a:pt x="14122" y="13154"/>
                  </a:lnTo>
                  <a:lnTo>
                    <a:pt x="14182" y="13154"/>
                  </a:lnTo>
                  <a:lnTo>
                    <a:pt x="14182" y="13015"/>
                  </a:lnTo>
                  <a:lnTo>
                    <a:pt x="14211" y="13015"/>
                  </a:lnTo>
                  <a:lnTo>
                    <a:pt x="14211" y="12877"/>
                  </a:lnTo>
                  <a:lnTo>
                    <a:pt x="14241" y="12877"/>
                  </a:lnTo>
                  <a:lnTo>
                    <a:pt x="14241" y="12738"/>
                  </a:lnTo>
                  <a:lnTo>
                    <a:pt x="14271" y="12738"/>
                  </a:lnTo>
                  <a:lnTo>
                    <a:pt x="14271" y="12600"/>
                  </a:lnTo>
                  <a:lnTo>
                    <a:pt x="14301" y="12600"/>
                  </a:lnTo>
                  <a:lnTo>
                    <a:pt x="14330" y="12462"/>
                  </a:lnTo>
                  <a:lnTo>
                    <a:pt x="14360" y="12462"/>
                  </a:lnTo>
                  <a:lnTo>
                    <a:pt x="14360" y="12323"/>
                  </a:lnTo>
                  <a:lnTo>
                    <a:pt x="14390" y="12323"/>
                  </a:lnTo>
                  <a:lnTo>
                    <a:pt x="14390" y="12185"/>
                  </a:lnTo>
                  <a:lnTo>
                    <a:pt x="14420" y="12185"/>
                  </a:lnTo>
                  <a:lnTo>
                    <a:pt x="14420" y="12046"/>
                  </a:lnTo>
                  <a:lnTo>
                    <a:pt x="14450" y="12046"/>
                  </a:lnTo>
                  <a:lnTo>
                    <a:pt x="14450" y="11908"/>
                  </a:lnTo>
                  <a:lnTo>
                    <a:pt x="14479" y="11908"/>
                  </a:lnTo>
                  <a:lnTo>
                    <a:pt x="14479" y="11769"/>
                  </a:lnTo>
                  <a:lnTo>
                    <a:pt x="14509" y="11769"/>
                  </a:lnTo>
                  <a:lnTo>
                    <a:pt x="14509" y="11631"/>
                  </a:lnTo>
                  <a:lnTo>
                    <a:pt x="14539" y="11631"/>
                  </a:lnTo>
                  <a:lnTo>
                    <a:pt x="14539" y="11492"/>
                  </a:lnTo>
                  <a:lnTo>
                    <a:pt x="14569" y="11492"/>
                  </a:lnTo>
                  <a:lnTo>
                    <a:pt x="14569" y="11354"/>
                  </a:lnTo>
                  <a:lnTo>
                    <a:pt x="14599" y="11354"/>
                  </a:lnTo>
                  <a:lnTo>
                    <a:pt x="14599" y="11215"/>
                  </a:lnTo>
                  <a:lnTo>
                    <a:pt x="14628" y="11215"/>
                  </a:lnTo>
                  <a:lnTo>
                    <a:pt x="14628" y="11077"/>
                  </a:lnTo>
                  <a:lnTo>
                    <a:pt x="14658" y="11077"/>
                  </a:lnTo>
                  <a:lnTo>
                    <a:pt x="14658" y="10938"/>
                  </a:lnTo>
                  <a:lnTo>
                    <a:pt x="14688" y="10938"/>
                  </a:lnTo>
                  <a:lnTo>
                    <a:pt x="14688" y="10800"/>
                  </a:lnTo>
                  <a:lnTo>
                    <a:pt x="14718" y="10800"/>
                  </a:lnTo>
                  <a:lnTo>
                    <a:pt x="14718" y="10662"/>
                  </a:lnTo>
                  <a:lnTo>
                    <a:pt x="14748" y="10662"/>
                  </a:lnTo>
                  <a:lnTo>
                    <a:pt x="14748" y="10385"/>
                  </a:lnTo>
                  <a:lnTo>
                    <a:pt x="14777" y="10385"/>
                  </a:lnTo>
                  <a:lnTo>
                    <a:pt x="14777" y="10108"/>
                  </a:lnTo>
                  <a:lnTo>
                    <a:pt x="14807" y="9969"/>
                  </a:lnTo>
                  <a:lnTo>
                    <a:pt x="14807" y="9692"/>
                  </a:lnTo>
                  <a:lnTo>
                    <a:pt x="14837" y="9692"/>
                  </a:lnTo>
                  <a:lnTo>
                    <a:pt x="14837" y="9415"/>
                  </a:lnTo>
                  <a:lnTo>
                    <a:pt x="14867" y="9277"/>
                  </a:lnTo>
                  <a:lnTo>
                    <a:pt x="14867" y="9000"/>
                  </a:lnTo>
                  <a:lnTo>
                    <a:pt x="14897" y="9000"/>
                  </a:lnTo>
                  <a:lnTo>
                    <a:pt x="14897" y="8862"/>
                  </a:lnTo>
                  <a:lnTo>
                    <a:pt x="14897" y="10523"/>
                  </a:lnTo>
                  <a:lnTo>
                    <a:pt x="14926" y="10938"/>
                  </a:lnTo>
                  <a:lnTo>
                    <a:pt x="14926" y="13154"/>
                  </a:lnTo>
                  <a:lnTo>
                    <a:pt x="14956" y="13569"/>
                  </a:lnTo>
                  <a:lnTo>
                    <a:pt x="14956" y="15508"/>
                  </a:lnTo>
                  <a:lnTo>
                    <a:pt x="14986" y="15785"/>
                  </a:lnTo>
                  <a:lnTo>
                    <a:pt x="14986" y="17446"/>
                  </a:lnTo>
                  <a:lnTo>
                    <a:pt x="15016" y="17585"/>
                  </a:lnTo>
                  <a:lnTo>
                    <a:pt x="15016" y="18831"/>
                  </a:lnTo>
                  <a:lnTo>
                    <a:pt x="15046" y="19108"/>
                  </a:lnTo>
                  <a:lnTo>
                    <a:pt x="15046" y="20077"/>
                  </a:lnTo>
                  <a:lnTo>
                    <a:pt x="15075" y="20215"/>
                  </a:lnTo>
                  <a:lnTo>
                    <a:pt x="15075" y="20908"/>
                  </a:lnTo>
                  <a:lnTo>
                    <a:pt x="15105" y="21046"/>
                  </a:lnTo>
                  <a:lnTo>
                    <a:pt x="15105" y="21462"/>
                  </a:lnTo>
                  <a:lnTo>
                    <a:pt x="15135" y="21462"/>
                  </a:lnTo>
                  <a:lnTo>
                    <a:pt x="15135" y="21600"/>
                  </a:lnTo>
                  <a:lnTo>
                    <a:pt x="15165" y="21600"/>
                  </a:lnTo>
                  <a:lnTo>
                    <a:pt x="15165" y="21462"/>
                  </a:lnTo>
                  <a:lnTo>
                    <a:pt x="15194" y="21462"/>
                  </a:lnTo>
                  <a:lnTo>
                    <a:pt x="15194" y="21046"/>
                  </a:lnTo>
                  <a:lnTo>
                    <a:pt x="15224" y="20908"/>
                  </a:lnTo>
                  <a:lnTo>
                    <a:pt x="15224" y="20215"/>
                  </a:lnTo>
                  <a:lnTo>
                    <a:pt x="15254" y="20077"/>
                  </a:lnTo>
                  <a:lnTo>
                    <a:pt x="15254" y="19108"/>
                  </a:lnTo>
                  <a:lnTo>
                    <a:pt x="15284" y="18969"/>
                  </a:lnTo>
                  <a:lnTo>
                    <a:pt x="15284" y="17585"/>
                  </a:lnTo>
                  <a:lnTo>
                    <a:pt x="15314" y="17446"/>
                  </a:lnTo>
                  <a:lnTo>
                    <a:pt x="15314" y="15785"/>
                  </a:lnTo>
                  <a:lnTo>
                    <a:pt x="15343" y="15508"/>
                  </a:lnTo>
                  <a:lnTo>
                    <a:pt x="15343" y="14400"/>
                  </a:lnTo>
                  <a:lnTo>
                    <a:pt x="15373" y="14400"/>
                  </a:lnTo>
                  <a:lnTo>
                    <a:pt x="15373" y="14677"/>
                  </a:lnTo>
                  <a:lnTo>
                    <a:pt x="15403" y="14815"/>
                  </a:lnTo>
                  <a:lnTo>
                    <a:pt x="15403" y="15369"/>
                  </a:lnTo>
                  <a:lnTo>
                    <a:pt x="15433" y="15369"/>
                  </a:lnTo>
                  <a:lnTo>
                    <a:pt x="15433" y="15785"/>
                  </a:lnTo>
                  <a:lnTo>
                    <a:pt x="15463" y="15785"/>
                  </a:lnTo>
                  <a:lnTo>
                    <a:pt x="15463" y="16062"/>
                  </a:lnTo>
                  <a:lnTo>
                    <a:pt x="15492" y="16062"/>
                  </a:lnTo>
                  <a:lnTo>
                    <a:pt x="15492" y="16200"/>
                  </a:lnTo>
                  <a:lnTo>
                    <a:pt x="15552" y="16200"/>
                  </a:lnTo>
                  <a:lnTo>
                    <a:pt x="15552" y="16338"/>
                  </a:lnTo>
                  <a:lnTo>
                    <a:pt x="15612" y="16338"/>
                  </a:lnTo>
                  <a:lnTo>
                    <a:pt x="15612" y="16477"/>
                  </a:lnTo>
                  <a:lnTo>
                    <a:pt x="15641" y="16477"/>
                  </a:lnTo>
                  <a:lnTo>
                    <a:pt x="15641" y="16338"/>
                  </a:lnTo>
                  <a:lnTo>
                    <a:pt x="15731" y="16338"/>
                  </a:lnTo>
                  <a:lnTo>
                    <a:pt x="15731" y="16200"/>
                  </a:lnTo>
                  <a:lnTo>
                    <a:pt x="15761" y="16200"/>
                  </a:lnTo>
                  <a:lnTo>
                    <a:pt x="15761" y="16062"/>
                  </a:lnTo>
                  <a:lnTo>
                    <a:pt x="15790" y="16062"/>
                  </a:lnTo>
                  <a:lnTo>
                    <a:pt x="15790" y="15923"/>
                  </a:lnTo>
                  <a:lnTo>
                    <a:pt x="15820" y="15785"/>
                  </a:lnTo>
                  <a:lnTo>
                    <a:pt x="15820" y="15646"/>
                  </a:lnTo>
                  <a:lnTo>
                    <a:pt x="15850" y="15646"/>
                  </a:lnTo>
                  <a:lnTo>
                    <a:pt x="15850" y="15508"/>
                  </a:lnTo>
                  <a:lnTo>
                    <a:pt x="15880" y="15508"/>
                  </a:lnTo>
                  <a:lnTo>
                    <a:pt x="15880" y="15231"/>
                  </a:lnTo>
                  <a:lnTo>
                    <a:pt x="15910" y="15092"/>
                  </a:lnTo>
                  <a:lnTo>
                    <a:pt x="15910" y="14815"/>
                  </a:lnTo>
                  <a:lnTo>
                    <a:pt x="15939" y="14815"/>
                  </a:lnTo>
                  <a:lnTo>
                    <a:pt x="15939" y="14954"/>
                  </a:lnTo>
                  <a:lnTo>
                    <a:pt x="15969" y="15092"/>
                  </a:lnTo>
                  <a:lnTo>
                    <a:pt x="15969" y="15923"/>
                  </a:lnTo>
                  <a:lnTo>
                    <a:pt x="15999" y="16200"/>
                  </a:lnTo>
                  <a:lnTo>
                    <a:pt x="15999" y="17031"/>
                  </a:lnTo>
                  <a:lnTo>
                    <a:pt x="16029" y="17169"/>
                  </a:lnTo>
                  <a:lnTo>
                    <a:pt x="16029" y="18000"/>
                  </a:lnTo>
                  <a:lnTo>
                    <a:pt x="16058" y="18138"/>
                  </a:lnTo>
                  <a:lnTo>
                    <a:pt x="16058" y="18831"/>
                  </a:lnTo>
                  <a:lnTo>
                    <a:pt x="16088" y="18969"/>
                  </a:lnTo>
                  <a:lnTo>
                    <a:pt x="16088" y="19662"/>
                  </a:lnTo>
                  <a:lnTo>
                    <a:pt x="16118" y="19662"/>
                  </a:lnTo>
                  <a:lnTo>
                    <a:pt x="16118" y="19800"/>
                  </a:lnTo>
                  <a:lnTo>
                    <a:pt x="16148" y="19662"/>
                  </a:lnTo>
                  <a:lnTo>
                    <a:pt x="16148" y="19246"/>
                  </a:lnTo>
                  <a:lnTo>
                    <a:pt x="16178" y="19108"/>
                  </a:lnTo>
                  <a:lnTo>
                    <a:pt x="16178" y="18692"/>
                  </a:lnTo>
                  <a:lnTo>
                    <a:pt x="16207" y="18554"/>
                  </a:lnTo>
                  <a:lnTo>
                    <a:pt x="16207" y="18000"/>
                  </a:lnTo>
                  <a:lnTo>
                    <a:pt x="16237" y="17862"/>
                  </a:lnTo>
                  <a:lnTo>
                    <a:pt x="16237" y="17308"/>
                  </a:lnTo>
                  <a:lnTo>
                    <a:pt x="16267" y="17169"/>
                  </a:lnTo>
                  <a:lnTo>
                    <a:pt x="16267" y="16615"/>
                  </a:lnTo>
                  <a:lnTo>
                    <a:pt x="16297" y="16477"/>
                  </a:lnTo>
                  <a:lnTo>
                    <a:pt x="16297" y="16892"/>
                  </a:lnTo>
                  <a:lnTo>
                    <a:pt x="16327" y="17031"/>
                  </a:lnTo>
                  <a:lnTo>
                    <a:pt x="16327" y="17723"/>
                  </a:lnTo>
                  <a:lnTo>
                    <a:pt x="16356" y="17862"/>
                  </a:lnTo>
                  <a:lnTo>
                    <a:pt x="16356" y="18415"/>
                  </a:lnTo>
                  <a:lnTo>
                    <a:pt x="16386" y="18554"/>
                  </a:lnTo>
                  <a:lnTo>
                    <a:pt x="16386" y="19108"/>
                  </a:lnTo>
                  <a:lnTo>
                    <a:pt x="16416" y="19246"/>
                  </a:lnTo>
                  <a:lnTo>
                    <a:pt x="16416" y="19662"/>
                  </a:lnTo>
                  <a:lnTo>
                    <a:pt x="16446" y="19800"/>
                  </a:lnTo>
                  <a:lnTo>
                    <a:pt x="16446" y="20215"/>
                  </a:lnTo>
                  <a:lnTo>
                    <a:pt x="16476" y="20215"/>
                  </a:lnTo>
                  <a:lnTo>
                    <a:pt x="16476" y="20354"/>
                  </a:lnTo>
                  <a:lnTo>
                    <a:pt x="16505" y="20354"/>
                  </a:lnTo>
                  <a:lnTo>
                    <a:pt x="16505" y="20631"/>
                  </a:lnTo>
                  <a:lnTo>
                    <a:pt x="16535" y="20631"/>
                  </a:lnTo>
                  <a:lnTo>
                    <a:pt x="16565" y="20769"/>
                  </a:lnTo>
                  <a:lnTo>
                    <a:pt x="16595" y="20769"/>
                  </a:lnTo>
                  <a:lnTo>
                    <a:pt x="16595" y="20908"/>
                  </a:lnTo>
                  <a:lnTo>
                    <a:pt x="16625" y="20908"/>
                  </a:lnTo>
                  <a:lnTo>
                    <a:pt x="16625" y="21046"/>
                  </a:lnTo>
                  <a:lnTo>
                    <a:pt x="16684" y="21046"/>
                  </a:lnTo>
                  <a:lnTo>
                    <a:pt x="16684" y="21185"/>
                  </a:lnTo>
                  <a:lnTo>
                    <a:pt x="16744" y="21185"/>
                  </a:lnTo>
                  <a:lnTo>
                    <a:pt x="16744" y="21323"/>
                  </a:lnTo>
                  <a:lnTo>
                    <a:pt x="16803" y="21323"/>
                  </a:lnTo>
                  <a:lnTo>
                    <a:pt x="16803" y="21185"/>
                  </a:lnTo>
                  <a:lnTo>
                    <a:pt x="16863" y="21185"/>
                  </a:lnTo>
                  <a:lnTo>
                    <a:pt x="16863" y="21046"/>
                  </a:lnTo>
                  <a:lnTo>
                    <a:pt x="16893" y="21046"/>
                  </a:lnTo>
                  <a:lnTo>
                    <a:pt x="16893" y="20908"/>
                  </a:lnTo>
                  <a:lnTo>
                    <a:pt x="16922" y="20908"/>
                  </a:lnTo>
                  <a:lnTo>
                    <a:pt x="16922" y="20769"/>
                  </a:lnTo>
                  <a:lnTo>
                    <a:pt x="16952" y="20769"/>
                  </a:lnTo>
                  <a:lnTo>
                    <a:pt x="16952" y="20492"/>
                  </a:lnTo>
                  <a:lnTo>
                    <a:pt x="16982" y="20492"/>
                  </a:lnTo>
                  <a:lnTo>
                    <a:pt x="16982" y="20354"/>
                  </a:lnTo>
                  <a:lnTo>
                    <a:pt x="17012" y="20215"/>
                  </a:lnTo>
                  <a:lnTo>
                    <a:pt x="17012" y="20077"/>
                  </a:lnTo>
                  <a:lnTo>
                    <a:pt x="17042" y="19938"/>
                  </a:lnTo>
                  <a:lnTo>
                    <a:pt x="17042" y="19662"/>
                  </a:lnTo>
                  <a:lnTo>
                    <a:pt x="17071" y="19662"/>
                  </a:lnTo>
                  <a:lnTo>
                    <a:pt x="17071" y="19246"/>
                  </a:lnTo>
                  <a:lnTo>
                    <a:pt x="17101" y="19108"/>
                  </a:lnTo>
                  <a:lnTo>
                    <a:pt x="17101" y="18415"/>
                  </a:lnTo>
                  <a:lnTo>
                    <a:pt x="17131" y="18277"/>
                  </a:lnTo>
                  <a:lnTo>
                    <a:pt x="17131" y="17585"/>
                  </a:lnTo>
                  <a:lnTo>
                    <a:pt x="17161" y="17446"/>
                  </a:lnTo>
                  <a:lnTo>
                    <a:pt x="17161" y="16615"/>
                  </a:lnTo>
                  <a:lnTo>
                    <a:pt x="17191" y="16477"/>
                  </a:lnTo>
                  <a:lnTo>
                    <a:pt x="17191" y="15508"/>
                  </a:lnTo>
                  <a:lnTo>
                    <a:pt x="17220" y="15369"/>
                  </a:lnTo>
                  <a:lnTo>
                    <a:pt x="17220" y="14400"/>
                  </a:lnTo>
                  <a:lnTo>
                    <a:pt x="17250" y="14262"/>
                  </a:lnTo>
                  <a:lnTo>
                    <a:pt x="17250" y="13985"/>
                  </a:lnTo>
                  <a:lnTo>
                    <a:pt x="17280" y="13985"/>
                  </a:lnTo>
                  <a:lnTo>
                    <a:pt x="17280" y="14538"/>
                  </a:lnTo>
                  <a:lnTo>
                    <a:pt x="17310" y="14538"/>
                  </a:lnTo>
                  <a:lnTo>
                    <a:pt x="17310" y="15369"/>
                  </a:lnTo>
                  <a:lnTo>
                    <a:pt x="17340" y="15508"/>
                  </a:lnTo>
                  <a:lnTo>
                    <a:pt x="17340" y="16062"/>
                  </a:lnTo>
                  <a:lnTo>
                    <a:pt x="17369" y="16200"/>
                  </a:lnTo>
                  <a:lnTo>
                    <a:pt x="17369" y="16892"/>
                  </a:lnTo>
                  <a:lnTo>
                    <a:pt x="17399" y="17031"/>
                  </a:lnTo>
                  <a:lnTo>
                    <a:pt x="17399" y="17585"/>
                  </a:lnTo>
                  <a:lnTo>
                    <a:pt x="17429" y="17585"/>
                  </a:lnTo>
                  <a:lnTo>
                    <a:pt x="17429" y="18138"/>
                  </a:lnTo>
                  <a:lnTo>
                    <a:pt x="17459" y="18138"/>
                  </a:lnTo>
                  <a:lnTo>
                    <a:pt x="17459" y="18277"/>
                  </a:lnTo>
                  <a:lnTo>
                    <a:pt x="17786" y="18277"/>
                  </a:lnTo>
                  <a:lnTo>
                    <a:pt x="17786" y="18415"/>
                  </a:lnTo>
                  <a:lnTo>
                    <a:pt x="17816" y="18415"/>
                  </a:lnTo>
                  <a:lnTo>
                    <a:pt x="17816" y="18554"/>
                  </a:lnTo>
                  <a:lnTo>
                    <a:pt x="17846" y="18554"/>
                  </a:lnTo>
                  <a:lnTo>
                    <a:pt x="17846" y="18831"/>
                  </a:lnTo>
                  <a:lnTo>
                    <a:pt x="17876" y="18831"/>
                  </a:lnTo>
                  <a:lnTo>
                    <a:pt x="17876" y="19108"/>
                  </a:lnTo>
                  <a:lnTo>
                    <a:pt x="17906" y="19108"/>
                  </a:lnTo>
                  <a:lnTo>
                    <a:pt x="17906" y="19523"/>
                  </a:lnTo>
                  <a:lnTo>
                    <a:pt x="17935" y="19523"/>
                  </a:lnTo>
                  <a:lnTo>
                    <a:pt x="17935" y="19800"/>
                  </a:lnTo>
                  <a:lnTo>
                    <a:pt x="17965" y="19938"/>
                  </a:lnTo>
                  <a:lnTo>
                    <a:pt x="17965" y="20215"/>
                  </a:lnTo>
                  <a:lnTo>
                    <a:pt x="17995" y="20215"/>
                  </a:lnTo>
                  <a:lnTo>
                    <a:pt x="17995" y="20492"/>
                  </a:lnTo>
                  <a:lnTo>
                    <a:pt x="18025" y="20631"/>
                  </a:lnTo>
                  <a:lnTo>
                    <a:pt x="18025" y="20769"/>
                  </a:lnTo>
                  <a:lnTo>
                    <a:pt x="18055" y="20769"/>
                  </a:lnTo>
                  <a:lnTo>
                    <a:pt x="18055" y="21046"/>
                  </a:lnTo>
                  <a:lnTo>
                    <a:pt x="18084" y="21046"/>
                  </a:lnTo>
                  <a:lnTo>
                    <a:pt x="18084" y="21185"/>
                  </a:lnTo>
                  <a:lnTo>
                    <a:pt x="18114" y="21185"/>
                  </a:lnTo>
                  <a:lnTo>
                    <a:pt x="18114" y="21323"/>
                  </a:lnTo>
                  <a:lnTo>
                    <a:pt x="18233" y="21323"/>
                  </a:lnTo>
                  <a:lnTo>
                    <a:pt x="18233" y="21185"/>
                  </a:lnTo>
                  <a:lnTo>
                    <a:pt x="18263" y="21185"/>
                  </a:lnTo>
                  <a:lnTo>
                    <a:pt x="18263" y="21046"/>
                  </a:lnTo>
                  <a:lnTo>
                    <a:pt x="18293" y="20908"/>
                  </a:lnTo>
                  <a:lnTo>
                    <a:pt x="18293" y="20769"/>
                  </a:lnTo>
                  <a:lnTo>
                    <a:pt x="18323" y="20769"/>
                  </a:lnTo>
                  <a:lnTo>
                    <a:pt x="18323" y="20492"/>
                  </a:lnTo>
                  <a:lnTo>
                    <a:pt x="18353" y="20354"/>
                  </a:lnTo>
                  <a:lnTo>
                    <a:pt x="18353" y="20077"/>
                  </a:lnTo>
                  <a:lnTo>
                    <a:pt x="18382" y="20077"/>
                  </a:lnTo>
                  <a:lnTo>
                    <a:pt x="18382" y="19800"/>
                  </a:lnTo>
                  <a:lnTo>
                    <a:pt x="18412" y="19662"/>
                  </a:lnTo>
                  <a:lnTo>
                    <a:pt x="18412" y="19385"/>
                  </a:lnTo>
                  <a:lnTo>
                    <a:pt x="18442" y="19385"/>
                  </a:lnTo>
                  <a:lnTo>
                    <a:pt x="18442" y="19108"/>
                  </a:lnTo>
                  <a:lnTo>
                    <a:pt x="18472" y="18969"/>
                  </a:lnTo>
                  <a:lnTo>
                    <a:pt x="18472" y="18692"/>
                  </a:lnTo>
                  <a:lnTo>
                    <a:pt x="18502" y="18692"/>
                  </a:lnTo>
                  <a:lnTo>
                    <a:pt x="18502" y="18554"/>
                  </a:lnTo>
                  <a:lnTo>
                    <a:pt x="18531" y="18415"/>
                  </a:lnTo>
                  <a:lnTo>
                    <a:pt x="18531" y="18277"/>
                  </a:lnTo>
                  <a:lnTo>
                    <a:pt x="18889" y="18277"/>
                  </a:lnTo>
                  <a:lnTo>
                    <a:pt x="18889" y="18000"/>
                  </a:lnTo>
                  <a:lnTo>
                    <a:pt x="18919" y="17862"/>
                  </a:lnTo>
                  <a:lnTo>
                    <a:pt x="18919" y="17308"/>
                  </a:lnTo>
                  <a:lnTo>
                    <a:pt x="18948" y="17308"/>
                  </a:lnTo>
                  <a:lnTo>
                    <a:pt x="18948" y="16615"/>
                  </a:lnTo>
                  <a:lnTo>
                    <a:pt x="18978" y="16615"/>
                  </a:lnTo>
                  <a:lnTo>
                    <a:pt x="18978" y="15923"/>
                  </a:lnTo>
                  <a:lnTo>
                    <a:pt x="19008" y="15785"/>
                  </a:lnTo>
                  <a:lnTo>
                    <a:pt x="19008" y="15092"/>
                  </a:lnTo>
                  <a:lnTo>
                    <a:pt x="19038" y="14954"/>
                  </a:lnTo>
                  <a:lnTo>
                    <a:pt x="19038" y="14262"/>
                  </a:lnTo>
                  <a:lnTo>
                    <a:pt x="19068" y="14123"/>
                  </a:lnTo>
                  <a:lnTo>
                    <a:pt x="19068" y="13985"/>
                  </a:lnTo>
                  <a:lnTo>
                    <a:pt x="19097" y="13985"/>
                  </a:lnTo>
                  <a:lnTo>
                    <a:pt x="19097" y="14677"/>
                  </a:lnTo>
                  <a:lnTo>
                    <a:pt x="19127" y="14954"/>
                  </a:lnTo>
                  <a:lnTo>
                    <a:pt x="19127" y="15923"/>
                  </a:lnTo>
                  <a:lnTo>
                    <a:pt x="19157" y="16062"/>
                  </a:lnTo>
                  <a:lnTo>
                    <a:pt x="19157" y="16892"/>
                  </a:lnTo>
                  <a:lnTo>
                    <a:pt x="19187" y="17031"/>
                  </a:lnTo>
                  <a:lnTo>
                    <a:pt x="19187" y="17723"/>
                  </a:lnTo>
                  <a:lnTo>
                    <a:pt x="19217" y="17862"/>
                  </a:lnTo>
                  <a:lnTo>
                    <a:pt x="19217" y="18554"/>
                  </a:lnTo>
                  <a:lnTo>
                    <a:pt x="19246" y="18692"/>
                  </a:lnTo>
                  <a:lnTo>
                    <a:pt x="19246" y="19246"/>
                  </a:lnTo>
                  <a:lnTo>
                    <a:pt x="19276" y="19385"/>
                  </a:lnTo>
                  <a:lnTo>
                    <a:pt x="19276" y="19800"/>
                  </a:lnTo>
                  <a:lnTo>
                    <a:pt x="19306" y="19800"/>
                  </a:lnTo>
                  <a:lnTo>
                    <a:pt x="19306" y="20077"/>
                  </a:lnTo>
                  <a:lnTo>
                    <a:pt x="19336" y="20077"/>
                  </a:lnTo>
                  <a:lnTo>
                    <a:pt x="19336" y="20354"/>
                  </a:lnTo>
                  <a:lnTo>
                    <a:pt x="19366" y="20354"/>
                  </a:lnTo>
                  <a:lnTo>
                    <a:pt x="19366" y="20631"/>
                  </a:lnTo>
                  <a:lnTo>
                    <a:pt x="19395" y="20631"/>
                  </a:lnTo>
                  <a:lnTo>
                    <a:pt x="19395" y="20769"/>
                  </a:lnTo>
                  <a:lnTo>
                    <a:pt x="19425" y="20769"/>
                  </a:lnTo>
                  <a:lnTo>
                    <a:pt x="19425" y="20908"/>
                  </a:lnTo>
                  <a:lnTo>
                    <a:pt x="19485" y="21185"/>
                  </a:lnTo>
                  <a:lnTo>
                    <a:pt x="19544" y="21185"/>
                  </a:lnTo>
                  <a:lnTo>
                    <a:pt x="19544" y="21323"/>
                  </a:lnTo>
                  <a:lnTo>
                    <a:pt x="19574" y="21323"/>
                  </a:lnTo>
                  <a:lnTo>
                    <a:pt x="19604" y="21185"/>
                  </a:lnTo>
                  <a:lnTo>
                    <a:pt x="19663" y="21185"/>
                  </a:lnTo>
                  <a:lnTo>
                    <a:pt x="19663" y="21046"/>
                  </a:lnTo>
                  <a:lnTo>
                    <a:pt x="19693" y="21046"/>
                  </a:lnTo>
                  <a:lnTo>
                    <a:pt x="19693" y="20908"/>
                  </a:lnTo>
                  <a:lnTo>
                    <a:pt x="19753" y="20908"/>
                  </a:lnTo>
                  <a:lnTo>
                    <a:pt x="19753" y="20769"/>
                  </a:lnTo>
                  <a:lnTo>
                    <a:pt x="19783" y="20769"/>
                  </a:lnTo>
                  <a:lnTo>
                    <a:pt x="19783" y="20631"/>
                  </a:lnTo>
                  <a:lnTo>
                    <a:pt x="19812" y="20631"/>
                  </a:lnTo>
                  <a:lnTo>
                    <a:pt x="19812" y="20492"/>
                  </a:lnTo>
                  <a:lnTo>
                    <a:pt x="19842" y="20492"/>
                  </a:lnTo>
                  <a:lnTo>
                    <a:pt x="19842" y="20354"/>
                  </a:lnTo>
                  <a:lnTo>
                    <a:pt x="19872" y="20354"/>
                  </a:lnTo>
                  <a:lnTo>
                    <a:pt x="19872" y="20077"/>
                  </a:lnTo>
                  <a:lnTo>
                    <a:pt x="19902" y="20077"/>
                  </a:lnTo>
                  <a:lnTo>
                    <a:pt x="19902" y="19662"/>
                  </a:lnTo>
                  <a:lnTo>
                    <a:pt x="19932" y="19523"/>
                  </a:lnTo>
                  <a:lnTo>
                    <a:pt x="19932" y="19108"/>
                  </a:lnTo>
                  <a:lnTo>
                    <a:pt x="19961" y="18969"/>
                  </a:lnTo>
                  <a:lnTo>
                    <a:pt x="19961" y="18415"/>
                  </a:lnTo>
                  <a:lnTo>
                    <a:pt x="19991" y="18277"/>
                  </a:lnTo>
                  <a:lnTo>
                    <a:pt x="19991" y="17585"/>
                  </a:lnTo>
                  <a:lnTo>
                    <a:pt x="20021" y="17446"/>
                  </a:lnTo>
                  <a:lnTo>
                    <a:pt x="20021" y="16754"/>
                  </a:lnTo>
                  <a:lnTo>
                    <a:pt x="20051" y="16615"/>
                  </a:lnTo>
                  <a:lnTo>
                    <a:pt x="20051" y="16477"/>
                  </a:lnTo>
                  <a:lnTo>
                    <a:pt x="20051" y="16615"/>
                  </a:lnTo>
                  <a:lnTo>
                    <a:pt x="20081" y="16615"/>
                  </a:lnTo>
                  <a:lnTo>
                    <a:pt x="20081" y="17308"/>
                  </a:lnTo>
                  <a:lnTo>
                    <a:pt x="20110" y="17446"/>
                  </a:lnTo>
                  <a:lnTo>
                    <a:pt x="20110" y="18138"/>
                  </a:lnTo>
                  <a:lnTo>
                    <a:pt x="20140" y="18138"/>
                  </a:lnTo>
                  <a:lnTo>
                    <a:pt x="20140" y="18692"/>
                  </a:lnTo>
                  <a:lnTo>
                    <a:pt x="20170" y="18831"/>
                  </a:lnTo>
                  <a:lnTo>
                    <a:pt x="20170" y="19385"/>
                  </a:lnTo>
                  <a:lnTo>
                    <a:pt x="20200" y="19385"/>
                  </a:lnTo>
                  <a:lnTo>
                    <a:pt x="20200" y="19800"/>
                  </a:lnTo>
                  <a:lnTo>
                    <a:pt x="20230" y="19800"/>
                  </a:lnTo>
                  <a:lnTo>
                    <a:pt x="20230" y="19523"/>
                  </a:lnTo>
                  <a:lnTo>
                    <a:pt x="20259" y="19385"/>
                  </a:lnTo>
                  <a:lnTo>
                    <a:pt x="20259" y="18831"/>
                  </a:lnTo>
                  <a:lnTo>
                    <a:pt x="20289" y="18692"/>
                  </a:lnTo>
                  <a:lnTo>
                    <a:pt x="20289" y="17862"/>
                  </a:lnTo>
                  <a:lnTo>
                    <a:pt x="20319" y="17723"/>
                  </a:lnTo>
                  <a:lnTo>
                    <a:pt x="20319" y="16892"/>
                  </a:lnTo>
                  <a:lnTo>
                    <a:pt x="20349" y="16754"/>
                  </a:lnTo>
                  <a:lnTo>
                    <a:pt x="20349" y="15785"/>
                  </a:lnTo>
                  <a:lnTo>
                    <a:pt x="20378" y="15646"/>
                  </a:lnTo>
                  <a:lnTo>
                    <a:pt x="20378" y="14815"/>
                  </a:lnTo>
                  <a:lnTo>
                    <a:pt x="20408" y="14815"/>
                  </a:lnTo>
                  <a:lnTo>
                    <a:pt x="20408" y="14954"/>
                  </a:lnTo>
                  <a:lnTo>
                    <a:pt x="20438" y="14954"/>
                  </a:lnTo>
                  <a:lnTo>
                    <a:pt x="20438" y="15231"/>
                  </a:lnTo>
                  <a:lnTo>
                    <a:pt x="20468" y="15231"/>
                  </a:lnTo>
                  <a:lnTo>
                    <a:pt x="20468" y="15508"/>
                  </a:lnTo>
                  <a:lnTo>
                    <a:pt x="20498" y="15508"/>
                  </a:lnTo>
                  <a:lnTo>
                    <a:pt x="20498" y="15785"/>
                  </a:lnTo>
                  <a:lnTo>
                    <a:pt x="20527" y="15785"/>
                  </a:lnTo>
                  <a:lnTo>
                    <a:pt x="20527" y="15923"/>
                  </a:lnTo>
                  <a:lnTo>
                    <a:pt x="20557" y="15923"/>
                  </a:lnTo>
                  <a:lnTo>
                    <a:pt x="20557" y="16062"/>
                  </a:lnTo>
                  <a:lnTo>
                    <a:pt x="20587" y="16062"/>
                  </a:lnTo>
                  <a:lnTo>
                    <a:pt x="20587" y="16200"/>
                  </a:lnTo>
                  <a:lnTo>
                    <a:pt x="20617" y="16200"/>
                  </a:lnTo>
                  <a:lnTo>
                    <a:pt x="20617" y="16338"/>
                  </a:lnTo>
                  <a:lnTo>
                    <a:pt x="20676" y="16338"/>
                  </a:lnTo>
                  <a:lnTo>
                    <a:pt x="20676" y="16477"/>
                  </a:lnTo>
                  <a:lnTo>
                    <a:pt x="20706" y="16477"/>
                  </a:lnTo>
                  <a:lnTo>
                    <a:pt x="20706" y="16338"/>
                  </a:lnTo>
                  <a:lnTo>
                    <a:pt x="20796" y="16338"/>
                  </a:lnTo>
                  <a:lnTo>
                    <a:pt x="20796" y="16200"/>
                  </a:lnTo>
                  <a:lnTo>
                    <a:pt x="20825" y="16200"/>
                  </a:lnTo>
                  <a:lnTo>
                    <a:pt x="20855" y="16062"/>
                  </a:lnTo>
                  <a:lnTo>
                    <a:pt x="20855" y="15923"/>
                  </a:lnTo>
                  <a:lnTo>
                    <a:pt x="20885" y="15923"/>
                  </a:lnTo>
                  <a:lnTo>
                    <a:pt x="20885" y="15646"/>
                  </a:lnTo>
                  <a:lnTo>
                    <a:pt x="20915" y="15646"/>
                  </a:lnTo>
                  <a:lnTo>
                    <a:pt x="20915" y="15092"/>
                  </a:lnTo>
                  <a:lnTo>
                    <a:pt x="20945" y="15092"/>
                  </a:lnTo>
                  <a:lnTo>
                    <a:pt x="20945" y="14538"/>
                  </a:lnTo>
                  <a:lnTo>
                    <a:pt x="20974" y="14400"/>
                  </a:lnTo>
                  <a:lnTo>
                    <a:pt x="20974" y="14677"/>
                  </a:lnTo>
                  <a:lnTo>
                    <a:pt x="21004" y="14815"/>
                  </a:lnTo>
                  <a:lnTo>
                    <a:pt x="21004" y="16338"/>
                  </a:lnTo>
                  <a:lnTo>
                    <a:pt x="21034" y="16615"/>
                  </a:lnTo>
                  <a:lnTo>
                    <a:pt x="21034" y="18138"/>
                  </a:lnTo>
                  <a:lnTo>
                    <a:pt x="21064" y="18277"/>
                  </a:lnTo>
                  <a:lnTo>
                    <a:pt x="21064" y="19523"/>
                  </a:lnTo>
                  <a:lnTo>
                    <a:pt x="21094" y="19662"/>
                  </a:lnTo>
                  <a:lnTo>
                    <a:pt x="21094" y="20492"/>
                  </a:lnTo>
                  <a:lnTo>
                    <a:pt x="21123" y="20631"/>
                  </a:lnTo>
                  <a:lnTo>
                    <a:pt x="21123" y="21185"/>
                  </a:lnTo>
                  <a:lnTo>
                    <a:pt x="21153" y="21323"/>
                  </a:lnTo>
                  <a:lnTo>
                    <a:pt x="21153" y="21600"/>
                  </a:lnTo>
                  <a:lnTo>
                    <a:pt x="21213" y="21600"/>
                  </a:lnTo>
                  <a:lnTo>
                    <a:pt x="21213" y="21323"/>
                  </a:lnTo>
                  <a:lnTo>
                    <a:pt x="21242" y="21185"/>
                  </a:lnTo>
                  <a:lnTo>
                    <a:pt x="21242" y="20631"/>
                  </a:lnTo>
                  <a:lnTo>
                    <a:pt x="21272" y="20631"/>
                  </a:lnTo>
                  <a:lnTo>
                    <a:pt x="21272" y="19800"/>
                  </a:lnTo>
                  <a:lnTo>
                    <a:pt x="21302" y="19523"/>
                  </a:lnTo>
                  <a:lnTo>
                    <a:pt x="21302" y="18415"/>
                  </a:lnTo>
                  <a:lnTo>
                    <a:pt x="21332" y="18277"/>
                  </a:lnTo>
                  <a:lnTo>
                    <a:pt x="21332" y="16892"/>
                  </a:lnTo>
                  <a:lnTo>
                    <a:pt x="21362" y="16615"/>
                  </a:lnTo>
                  <a:lnTo>
                    <a:pt x="21362" y="14815"/>
                  </a:lnTo>
                  <a:lnTo>
                    <a:pt x="21391" y="14538"/>
                  </a:lnTo>
                  <a:lnTo>
                    <a:pt x="21391" y="12462"/>
                  </a:lnTo>
                  <a:lnTo>
                    <a:pt x="21421" y="12046"/>
                  </a:lnTo>
                  <a:lnTo>
                    <a:pt x="21421" y="9692"/>
                  </a:lnTo>
                  <a:lnTo>
                    <a:pt x="21451" y="9277"/>
                  </a:lnTo>
                  <a:lnTo>
                    <a:pt x="21451" y="9138"/>
                  </a:lnTo>
                  <a:lnTo>
                    <a:pt x="21481" y="9138"/>
                  </a:lnTo>
                  <a:lnTo>
                    <a:pt x="21481" y="9415"/>
                  </a:lnTo>
                  <a:lnTo>
                    <a:pt x="21511" y="9554"/>
                  </a:lnTo>
                  <a:lnTo>
                    <a:pt x="21511" y="9831"/>
                  </a:lnTo>
                  <a:lnTo>
                    <a:pt x="21540" y="9831"/>
                  </a:lnTo>
                  <a:lnTo>
                    <a:pt x="21540" y="10108"/>
                  </a:lnTo>
                  <a:lnTo>
                    <a:pt x="21570" y="10246"/>
                  </a:lnTo>
                  <a:lnTo>
                    <a:pt x="21570" y="10523"/>
                  </a:lnTo>
                  <a:lnTo>
                    <a:pt x="21600" y="10523"/>
                  </a:lnTo>
                </a:path>
              </a:pathLst>
            </a:custGeom>
            <a:noFill/>
            <a:ln w="12700" cap="flat">
              <a:solidFill>
                <a:srgbClr val="FF0000"/>
              </a:solidFill>
              <a:prstDash val="solid"/>
              <a:round/>
            </a:ln>
            <a:effectLst/>
          </p:spPr>
          <p:txBody>
            <a:bodyPr wrap="square" lIns="45719" tIns="45719" rIns="45719" bIns="45719" numCol="1" anchor="t">
              <a:noAutofit/>
            </a:bodyPr>
            <a:lstStyle/>
            <a:p>
              <a:endParaRPr/>
            </a:p>
          </p:txBody>
        </p:sp>
        <p:sp>
          <p:nvSpPr>
            <p:cNvPr id="288" name="Rectangle 55"/>
            <p:cNvSpPr txBox="1"/>
            <p:nvPr/>
          </p:nvSpPr>
          <p:spPr>
            <a:xfrm>
              <a:off x="477837" y="1924050"/>
              <a:ext cx="406004"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solidFill>
                    <a:srgbClr val="FF0000"/>
                  </a:solidFill>
                  <a:latin typeface="Arial"/>
                  <a:ea typeface="Arial"/>
                  <a:cs typeface="Arial"/>
                  <a:sym typeface="Arial"/>
                </a:defRPr>
              </a:lvl1pPr>
            </a:lstStyle>
            <a:p>
              <a:r>
                <a:t>BETA_X</a:t>
              </a:r>
            </a:p>
          </p:txBody>
        </p:sp>
        <p:sp>
          <p:nvSpPr>
            <p:cNvPr id="289" name="Freeform 56"/>
            <p:cNvSpPr/>
            <p:nvPr/>
          </p:nvSpPr>
          <p:spPr>
            <a:xfrm>
              <a:off x="115887" y="619125"/>
              <a:ext cx="6905626" cy="1276350"/>
            </a:xfrm>
            <a:custGeom>
              <a:avLst/>
              <a:gdLst/>
              <a:ahLst/>
              <a:cxnLst>
                <a:cxn ang="0">
                  <a:pos x="wd2" y="hd2"/>
                </a:cxn>
                <a:cxn ang="5400000">
                  <a:pos x="wd2" y="hd2"/>
                </a:cxn>
                <a:cxn ang="10800000">
                  <a:pos x="wd2" y="hd2"/>
                </a:cxn>
                <a:cxn ang="16200000">
                  <a:pos x="wd2" y="hd2"/>
                </a:cxn>
              </a:cxnLst>
              <a:rect l="0" t="0" r="r" b="b"/>
              <a:pathLst>
                <a:path w="21600" h="21600" extrusionOk="0">
                  <a:moveTo>
                    <a:pt x="0" y="4836"/>
                  </a:moveTo>
                  <a:lnTo>
                    <a:pt x="0" y="8866"/>
                  </a:lnTo>
                  <a:lnTo>
                    <a:pt x="30" y="9027"/>
                  </a:lnTo>
                  <a:lnTo>
                    <a:pt x="30" y="10155"/>
                  </a:lnTo>
                  <a:lnTo>
                    <a:pt x="60" y="10316"/>
                  </a:lnTo>
                  <a:lnTo>
                    <a:pt x="60" y="11284"/>
                  </a:lnTo>
                  <a:lnTo>
                    <a:pt x="89" y="11445"/>
                  </a:lnTo>
                  <a:lnTo>
                    <a:pt x="89" y="12251"/>
                  </a:lnTo>
                  <a:lnTo>
                    <a:pt x="119" y="12412"/>
                  </a:lnTo>
                  <a:lnTo>
                    <a:pt x="119" y="13218"/>
                  </a:lnTo>
                  <a:lnTo>
                    <a:pt x="149" y="13379"/>
                  </a:lnTo>
                  <a:lnTo>
                    <a:pt x="149" y="14346"/>
                  </a:lnTo>
                  <a:lnTo>
                    <a:pt x="179" y="14507"/>
                  </a:lnTo>
                  <a:lnTo>
                    <a:pt x="179" y="15313"/>
                  </a:lnTo>
                  <a:lnTo>
                    <a:pt x="209" y="15313"/>
                  </a:lnTo>
                  <a:lnTo>
                    <a:pt x="209" y="16119"/>
                  </a:lnTo>
                  <a:lnTo>
                    <a:pt x="238" y="16119"/>
                  </a:lnTo>
                  <a:lnTo>
                    <a:pt x="238" y="16764"/>
                  </a:lnTo>
                  <a:lnTo>
                    <a:pt x="268" y="16925"/>
                  </a:lnTo>
                  <a:lnTo>
                    <a:pt x="268" y="17570"/>
                  </a:lnTo>
                  <a:lnTo>
                    <a:pt x="298" y="17731"/>
                  </a:lnTo>
                  <a:lnTo>
                    <a:pt x="298" y="18215"/>
                  </a:lnTo>
                  <a:lnTo>
                    <a:pt x="328" y="18376"/>
                  </a:lnTo>
                  <a:lnTo>
                    <a:pt x="328" y="18860"/>
                  </a:lnTo>
                  <a:lnTo>
                    <a:pt x="358" y="18860"/>
                  </a:lnTo>
                  <a:lnTo>
                    <a:pt x="358" y="19182"/>
                  </a:lnTo>
                  <a:lnTo>
                    <a:pt x="387" y="19343"/>
                  </a:lnTo>
                  <a:lnTo>
                    <a:pt x="387" y="19666"/>
                  </a:lnTo>
                  <a:lnTo>
                    <a:pt x="417" y="19827"/>
                  </a:lnTo>
                  <a:lnTo>
                    <a:pt x="417" y="20149"/>
                  </a:lnTo>
                  <a:lnTo>
                    <a:pt x="447" y="20149"/>
                  </a:lnTo>
                  <a:lnTo>
                    <a:pt x="447" y="20472"/>
                  </a:lnTo>
                  <a:lnTo>
                    <a:pt x="477" y="20633"/>
                  </a:lnTo>
                  <a:lnTo>
                    <a:pt x="477" y="20794"/>
                  </a:lnTo>
                  <a:lnTo>
                    <a:pt x="506" y="20794"/>
                  </a:lnTo>
                  <a:lnTo>
                    <a:pt x="506" y="20955"/>
                  </a:lnTo>
                  <a:lnTo>
                    <a:pt x="536" y="21116"/>
                  </a:lnTo>
                  <a:lnTo>
                    <a:pt x="536" y="21278"/>
                  </a:lnTo>
                  <a:lnTo>
                    <a:pt x="685" y="21278"/>
                  </a:lnTo>
                  <a:lnTo>
                    <a:pt x="685" y="21116"/>
                  </a:lnTo>
                  <a:lnTo>
                    <a:pt x="715" y="21116"/>
                  </a:lnTo>
                  <a:lnTo>
                    <a:pt x="715" y="20955"/>
                  </a:lnTo>
                  <a:lnTo>
                    <a:pt x="745" y="20955"/>
                  </a:lnTo>
                  <a:lnTo>
                    <a:pt x="745" y="20633"/>
                  </a:lnTo>
                  <a:lnTo>
                    <a:pt x="775" y="20633"/>
                  </a:lnTo>
                  <a:lnTo>
                    <a:pt x="775" y="20310"/>
                  </a:lnTo>
                  <a:lnTo>
                    <a:pt x="804" y="20310"/>
                  </a:lnTo>
                  <a:lnTo>
                    <a:pt x="804" y="20149"/>
                  </a:lnTo>
                  <a:lnTo>
                    <a:pt x="1192" y="17570"/>
                  </a:lnTo>
                  <a:lnTo>
                    <a:pt x="1222" y="17570"/>
                  </a:lnTo>
                  <a:lnTo>
                    <a:pt x="1251" y="17409"/>
                  </a:lnTo>
                  <a:lnTo>
                    <a:pt x="1281" y="17409"/>
                  </a:lnTo>
                  <a:lnTo>
                    <a:pt x="1281" y="17248"/>
                  </a:lnTo>
                  <a:lnTo>
                    <a:pt x="1341" y="17248"/>
                  </a:lnTo>
                  <a:lnTo>
                    <a:pt x="1341" y="17087"/>
                  </a:lnTo>
                  <a:lnTo>
                    <a:pt x="1370" y="17087"/>
                  </a:lnTo>
                  <a:lnTo>
                    <a:pt x="1370" y="16925"/>
                  </a:lnTo>
                  <a:lnTo>
                    <a:pt x="1400" y="16925"/>
                  </a:lnTo>
                  <a:lnTo>
                    <a:pt x="1788" y="15797"/>
                  </a:lnTo>
                  <a:lnTo>
                    <a:pt x="1817" y="15797"/>
                  </a:lnTo>
                  <a:lnTo>
                    <a:pt x="1847" y="15636"/>
                  </a:lnTo>
                  <a:lnTo>
                    <a:pt x="1907" y="15636"/>
                  </a:lnTo>
                  <a:lnTo>
                    <a:pt x="1907" y="15475"/>
                  </a:lnTo>
                  <a:lnTo>
                    <a:pt x="1966" y="15475"/>
                  </a:lnTo>
                  <a:lnTo>
                    <a:pt x="1996" y="15313"/>
                  </a:lnTo>
                  <a:lnTo>
                    <a:pt x="2383" y="14507"/>
                  </a:lnTo>
                  <a:lnTo>
                    <a:pt x="2413" y="14507"/>
                  </a:lnTo>
                  <a:lnTo>
                    <a:pt x="2413" y="14346"/>
                  </a:lnTo>
                  <a:lnTo>
                    <a:pt x="2503" y="14346"/>
                  </a:lnTo>
                  <a:lnTo>
                    <a:pt x="2503" y="14185"/>
                  </a:lnTo>
                  <a:lnTo>
                    <a:pt x="2562" y="14185"/>
                  </a:lnTo>
                  <a:lnTo>
                    <a:pt x="2562" y="14024"/>
                  </a:lnTo>
                  <a:lnTo>
                    <a:pt x="2592" y="14024"/>
                  </a:lnTo>
                  <a:lnTo>
                    <a:pt x="2979" y="13057"/>
                  </a:lnTo>
                  <a:lnTo>
                    <a:pt x="3009" y="13057"/>
                  </a:lnTo>
                  <a:lnTo>
                    <a:pt x="3009" y="12896"/>
                  </a:lnTo>
                  <a:lnTo>
                    <a:pt x="3069" y="12896"/>
                  </a:lnTo>
                  <a:lnTo>
                    <a:pt x="3069" y="12734"/>
                  </a:lnTo>
                  <a:lnTo>
                    <a:pt x="3128" y="12734"/>
                  </a:lnTo>
                  <a:lnTo>
                    <a:pt x="3128" y="12573"/>
                  </a:lnTo>
                  <a:lnTo>
                    <a:pt x="3188" y="12573"/>
                  </a:lnTo>
                  <a:lnTo>
                    <a:pt x="3188" y="12412"/>
                  </a:lnTo>
                  <a:lnTo>
                    <a:pt x="3247" y="12412"/>
                  </a:lnTo>
                  <a:lnTo>
                    <a:pt x="3247" y="12251"/>
                  </a:lnTo>
                  <a:lnTo>
                    <a:pt x="3277" y="12251"/>
                  </a:lnTo>
                  <a:lnTo>
                    <a:pt x="3307" y="12090"/>
                  </a:lnTo>
                  <a:lnTo>
                    <a:pt x="3337" y="12090"/>
                  </a:lnTo>
                  <a:lnTo>
                    <a:pt x="3337" y="11928"/>
                  </a:lnTo>
                  <a:lnTo>
                    <a:pt x="3396" y="11928"/>
                  </a:lnTo>
                  <a:lnTo>
                    <a:pt x="3396" y="11767"/>
                  </a:lnTo>
                  <a:lnTo>
                    <a:pt x="3426" y="11767"/>
                  </a:lnTo>
                  <a:lnTo>
                    <a:pt x="3426" y="11606"/>
                  </a:lnTo>
                  <a:lnTo>
                    <a:pt x="3486" y="11606"/>
                  </a:lnTo>
                  <a:lnTo>
                    <a:pt x="3486" y="11445"/>
                  </a:lnTo>
                  <a:lnTo>
                    <a:pt x="3516" y="11445"/>
                  </a:lnTo>
                  <a:lnTo>
                    <a:pt x="3516" y="11284"/>
                  </a:lnTo>
                  <a:lnTo>
                    <a:pt x="3545" y="11284"/>
                  </a:lnTo>
                  <a:lnTo>
                    <a:pt x="3545" y="11122"/>
                  </a:lnTo>
                  <a:lnTo>
                    <a:pt x="3605" y="11122"/>
                  </a:lnTo>
                  <a:lnTo>
                    <a:pt x="3605" y="10961"/>
                  </a:lnTo>
                  <a:lnTo>
                    <a:pt x="3635" y="10961"/>
                  </a:lnTo>
                  <a:lnTo>
                    <a:pt x="3635" y="10800"/>
                  </a:lnTo>
                  <a:lnTo>
                    <a:pt x="3665" y="10800"/>
                  </a:lnTo>
                  <a:lnTo>
                    <a:pt x="3665" y="10639"/>
                  </a:lnTo>
                  <a:lnTo>
                    <a:pt x="3694" y="10639"/>
                  </a:lnTo>
                  <a:lnTo>
                    <a:pt x="3694" y="10478"/>
                  </a:lnTo>
                  <a:lnTo>
                    <a:pt x="3724" y="10478"/>
                  </a:lnTo>
                  <a:lnTo>
                    <a:pt x="3724" y="10316"/>
                  </a:lnTo>
                  <a:lnTo>
                    <a:pt x="3754" y="10316"/>
                  </a:lnTo>
                  <a:lnTo>
                    <a:pt x="3784" y="10155"/>
                  </a:lnTo>
                  <a:lnTo>
                    <a:pt x="3784" y="10316"/>
                  </a:lnTo>
                  <a:lnTo>
                    <a:pt x="3814" y="10316"/>
                  </a:lnTo>
                  <a:lnTo>
                    <a:pt x="3814" y="11445"/>
                  </a:lnTo>
                  <a:lnTo>
                    <a:pt x="3843" y="11606"/>
                  </a:lnTo>
                  <a:lnTo>
                    <a:pt x="3843" y="13218"/>
                  </a:lnTo>
                  <a:lnTo>
                    <a:pt x="3873" y="13701"/>
                  </a:lnTo>
                  <a:lnTo>
                    <a:pt x="3873" y="15636"/>
                  </a:lnTo>
                  <a:lnTo>
                    <a:pt x="3903" y="15636"/>
                  </a:lnTo>
                  <a:lnTo>
                    <a:pt x="3903" y="15475"/>
                  </a:lnTo>
                  <a:lnTo>
                    <a:pt x="3933" y="15475"/>
                  </a:lnTo>
                  <a:lnTo>
                    <a:pt x="3933" y="15313"/>
                  </a:lnTo>
                  <a:lnTo>
                    <a:pt x="3962" y="15313"/>
                  </a:lnTo>
                  <a:lnTo>
                    <a:pt x="3962" y="15152"/>
                  </a:lnTo>
                  <a:lnTo>
                    <a:pt x="3992" y="15152"/>
                  </a:lnTo>
                  <a:lnTo>
                    <a:pt x="3992" y="14991"/>
                  </a:lnTo>
                  <a:lnTo>
                    <a:pt x="4022" y="14991"/>
                  </a:lnTo>
                  <a:lnTo>
                    <a:pt x="4022" y="15636"/>
                  </a:lnTo>
                  <a:lnTo>
                    <a:pt x="4052" y="15797"/>
                  </a:lnTo>
                  <a:lnTo>
                    <a:pt x="4052" y="16925"/>
                  </a:lnTo>
                  <a:lnTo>
                    <a:pt x="4082" y="17248"/>
                  </a:lnTo>
                  <a:lnTo>
                    <a:pt x="4082" y="18699"/>
                  </a:lnTo>
                  <a:lnTo>
                    <a:pt x="4111" y="19021"/>
                  </a:lnTo>
                  <a:lnTo>
                    <a:pt x="4111" y="20149"/>
                  </a:lnTo>
                  <a:lnTo>
                    <a:pt x="4141" y="20310"/>
                  </a:lnTo>
                  <a:lnTo>
                    <a:pt x="4141" y="20955"/>
                  </a:lnTo>
                  <a:lnTo>
                    <a:pt x="4171" y="21116"/>
                  </a:lnTo>
                  <a:lnTo>
                    <a:pt x="4171" y="21439"/>
                  </a:lnTo>
                  <a:lnTo>
                    <a:pt x="4201" y="21439"/>
                  </a:lnTo>
                  <a:lnTo>
                    <a:pt x="4201" y="21600"/>
                  </a:lnTo>
                  <a:lnTo>
                    <a:pt x="4231" y="21600"/>
                  </a:lnTo>
                  <a:lnTo>
                    <a:pt x="4231" y="21439"/>
                  </a:lnTo>
                  <a:lnTo>
                    <a:pt x="4260" y="21439"/>
                  </a:lnTo>
                  <a:lnTo>
                    <a:pt x="4260" y="21116"/>
                  </a:lnTo>
                  <a:lnTo>
                    <a:pt x="4290" y="20955"/>
                  </a:lnTo>
                  <a:lnTo>
                    <a:pt x="4290" y="20472"/>
                  </a:lnTo>
                  <a:lnTo>
                    <a:pt x="4320" y="20472"/>
                  </a:lnTo>
                  <a:lnTo>
                    <a:pt x="4320" y="19827"/>
                  </a:lnTo>
                  <a:lnTo>
                    <a:pt x="4350" y="19666"/>
                  </a:lnTo>
                  <a:lnTo>
                    <a:pt x="4350" y="19021"/>
                  </a:lnTo>
                  <a:lnTo>
                    <a:pt x="4380" y="18860"/>
                  </a:lnTo>
                  <a:lnTo>
                    <a:pt x="4380" y="16764"/>
                  </a:lnTo>
                  <a:lnTo>
                    <a:pt x="4409" y="16281"/>
                  </a:lnTo>
                  <a:lnTo>
                    <a:pt x="4409" y="12412"/>
                  </a:lnTo>
                  <a:lnTo>
                    <a:pt x="4439" y="11767"/>
                  </a:lnTo>
                  <a:lnTo>
                    <a:pt x="4439" y="6770"/>
                  </a:lnTo>
                  <a:lnTo>
                    <a:pt x="4469" y="5964"/>
                  </a:lnTo>
                  <a:lnTo>
                    <a:pt x="4469" y="2096"/>
                  </a:lnTo>
                  <a:lnTo>
                    <a:pt x="4499" y="1612"/>
                  </a:lnTo>
                  <a:lnTo>
                    <a:pt x="4499" y="0"/>
                  </a:lnTo>
                  <a:lnTo>
                    <a:pt x="4529" y="0"/>
                  </a:lnTo>
                  <a:lnTo>
                    <a:pt x="4529" y="645"/>
                  </a:lnTo>
                  <a:lnTo>
                    <a:pt x="4558" y="645"/>
                  </a:lnTo>
                  <a:lnTo>
                    <a:pt x="4558" y="1451"/>
                  </a:lnTo>
                  <a:lnTo>
                    <a:pt x="4588" y="1451"/>
                  </a:lnTo>
                  <a:lnTo>
                    <a:pt x="4588" y="2257"/>
                  </a:lnTo>
                  <a:lnTo>
                    <a:pt x="4618" y="2257"/>
                  </a:lnTo>
                  <a:lnTo>
                    <a:pt x="4618" y="3063"/>
                  </a:lnTo>
                  <a:lnTo>
                    <a:pt x="4648" y="3063"/>
                  </a:lnTo>
                  <a:lnTo>
                    <a:pt x="4648" y="3869"/>
                  </a:lnTo>
                  <a:lnTo>
                    <a:pt x="4678" y="3869"/>
                  </a:lnTo>
                  <a:lnTo>
                    <a:pt x="4678" y="4513"/>
                  </a:lnTo>
                  <a:lnTo>
                    <a:pt x="4707" y="4675"/>
                  </a:lnTo>
                  <a:lnTo>
                    <a:pt x="4707" y="5642"/>
                  </a:lnTo>
                  <a:lnTo>
                    <a:pt x="4737" y="5964"/>
                  </a:lnTo>
                  <a:lnTo>
                    <a:pt x="4737" y="8866"/>
                  </a:lnTo>
                  <a:lnTo>
                    <a:pt x="4767" y="9349"/>
                  </a:lnTo>
                  <a:lnTo>
                    <a:pt x="4767" y="13218"/>
                  </a:lnTo>
                  <a:lnTo>
                    <a:pt x="4797" y="13863"/>
                  </a:lnTo>
                  <a:lnTo>
                    <a:pt x="4797" y="17409"/>
                  </a:lnTo>
                  <a:lnTo>
                    <a:pt x="4826" y="17893"/>
                  </a:lnTo>
                  <a:lnTo>
                    <a:pt x="4826" y="20310"/>
                  </a:lnTo>
                  <a:lnTo>
                    <a:pt x="4856" y="20472"/>
                  </a:lnTo>
                  <a:lnTo>
                    <a:pt x="4856" y="21439"/>
                  </a:lnTo>
                  <a:lnTo>
                    <a:pt x="4886" y="21439"/>
                  </a:lnTo>
                  <a:lnTo>
                    <a:pt x="4886" y="21600"/>
                  </a:lnTo>
                  <a:lnTo>
                    <a:pt x="4916" y="21600"/>
                  </a:lnTo>
                  <a:lnTo>
                    <a:pt x="4916" y="20955"/>
                  </a:lnTo>
                  <a:lnTo>
                    <a:pt x="4946" y="20794"/>
                  </a:lnTo>
                  <a:lnTo>
                    <a:pt x="4946" y="19343"/>
                  </a:lnTo>
                  <a:lnTo>
                    <a:pt x="4975" y="19182"/>
                  </a:lnTo>
                  <a:lnTo>
                    <a:pt x="4975" y="16925"/>
                  </a:lnTo>
                  <a:lnTo>
                    <a:pt x="5005" y="16603"/>
                  </a:lnTo>
                  <a:lnTo>
                    <a:pt x="5005" y="13701"/>
                  </a:lnTo>
                  <a:lnTo>
                    <a:pt x="5035" y="13218"/>
                  </a:lnTo>
                  <a:lnTo>
                    <a:pt x="5035" y="10155"/>
                  </a:lnTo>
                  <a:lnTo>
                    <a:pt x="5065" y="9994"/>
                  </a:lnTo>
                  <a:lnTo>
                    <a:pt x="5065" y="9833"/>
                  </a:lnTo>
                  <a:lnTo>
                    <a:pt x="5095" y="9994"/>
                  </a:lnTo>
                  <a:lnTo>
                    <a:pt x="5095" y="10639"/>
                  </a:lnTo>
                  <a:lnTo>
                    <a:pt x="5124" y="10800"/>
                  </a:lnTo>
                  <a:lnTo>
                    <a:pt x="5124" y="11767"/>
                  </a:lnTo>
                  <a:lnTo>
                    <a:pt x="5154" y="11928"/>
                  </a:lnTo>
                  <a:lnTo>
                    <a:pt x="5154" y="12734"/>
                  </a:lnTo>
                  <a:lnTo>
                    <a:pt x="5184" y="12734"/>
                  </a:lnTo>
                  <a:lnTo>
                    <a:pt x="5184" y="13540"/>
                  </a:lnTo>
                  <a:lnTo>
                    <a:pt x="5214" y="13701"/>
                  </a:lnTo>
                  <a:lnTo>
                    <a:pt x="5214" y="14507"/>
                  </a:lnTo>
                  <a:lnTo>
                    <a:pt x="5244" y="14507"/>
                  </a:lnTo>
                  <a:lnTo>
                    <a:pt x="5244" y="14991"/>
                  </a:lnTo>
                  <a:lnTo>
                    <a:pt x="5273" y="14991"/>
                  </a:lnTo>
                  <a:lnTo>
                    <a:pt x="5273" y="14669"/>
                  </a:lnTo>
                  <a:lnTo>
                    <a:pt x="5303" y="14507"/>
                  </a:lnTo>
                  <a:lnTo>
                    <a:pt x="5303" y="14024"/>
                  </a:lnTo>
                  <a:lnTo>
                    <a:pt x="5333" y="14024"/>
                  </a:lnTo>
                  <a:lnTo>
                    <a:pt x="5333" y="13379"/>
                  </a:lnTo>
                  <a:lnTo>
                    <a:pt x="5363" y="13379"/>
                  </a:lnTo>
                  <a:lnTo>
                    <a:pt x="5363" y="12734"/>
                  </a:lnTo>
                  <a:lnTo>
                    <a:pt x="5393" y="12573"/>
                  </a:lnTo>
                  <a:lnTo>
                    <a:pt x="5393" y="12090"/>
                  </a:lnTo>
                  <a:lnTo>
                    <a:pt x="5422" y="11928"/>
                  </a:lnTo>
                  <a:lnTo>
                    <a:pt x="5422" y="11284"/>
                  </a:lnTo>
                  <a:lnTo>
                    <a:pt x="5452" y="11122"/>
                  </a:lnTo>
                  <a:lnTo>
                    <a:pt x="5452" y="10961"/>
                  </a:lnTo>
                  <a:lnTo>
                    <a:pt x="5482" y="10961"/>
                  </a:lnTo>
                  <a:lnTo>
                    <a:pt x="5482" y="11284"/>
                  </a:lnTo>
                  <a:lnTo>
                    <a:pt x="5512" y="11445"/>
                  </a:lnTo>
                  <a:lnTo>
                    <a:pt x="5512" y="11767"/>
                  </a:lnTo>
                  <a:lnTo>
                    <a:pt x="5542" y="11767"/>
                  </a:lnTo>
                  <a:lnTo>
                    <a:pt x="5542" y="12090"/>
                  </a:lnTo>
                  <a:lnTo>
                    <a:pt x="5571" y="12251"/>
                  </a:lnTo>
                  <a:lnTo>
                    <a:pt x="5571" y="12573"/>
                  </a:lnTo>
                  <a:lnTo>
                    <a:pt x="5601" y="12573"/>
                  </a:lnTo>
                  <a:lnTo>
                    <a:pt x="5601" y="12896"/>
                  </a:lnTo>
                  <a:lnTo>
                    <a:pt x="5631" y="12896"/>
                  </a:lnTo>
                  <a:lnTo>
                    <a:pt x="5631" y="13218"/>
                  </a:lnTo>
                  <a:lnTo>
                    <a:pt x="5661" y="13218"/>
                  </a:lnTo>
                  <a:lnTo>
                    <a:pt x="5661" y="13540"/>
                  </a:lnTo>
                  <a:lnTo>
                    <a:pt x="5690" y="13540"/>
                  </a:lnTo>
                  <a:lnTo>
                    <a:pt x="5690" y="13863"/>
                  </a:lnTo>
                  <a:lnTo>
                    <a:pt x="5720" y="13863"/>
                  </a:lnTo>
                  <a:lnTo>
                    <a:pt x="5720" y="14024"/>
                  </a:lnTo>
                  <a:lnTo>
                    <a:pt x="5750" y="14185"/>
                  </a:lnTo>
                  <a:lnTo>
                    <a:pt x="5750" y="14346"/>
                  </a:lnTo>
                  <a:lnTo>
                    <a:pt x="5780" y="14346"/>
                  </a:lnTo>
                  <a:lnTo>
                    <a:pt x="5780" y="14669"/>
                  </a:lnTo>
                  <a:lnTo>
                    <a:pt x="5810" y="14669"/>
                  </a:lnTo>
                  <a:lnTo>
                    <a:pt x="5810" y="14830"/>
                  </a:lnTo>
                  <a:lnTo>
                    <a:pt x="5839" y="14830"/>
                  </a:lnTo>
                  <a:lnTo>
                    <a:pt x="5839" y="14991"/>
                  </a:lnTo>
                  <a:lnTo>
                    <a:pt x="5869" y="14991"/>
                  </a:lnTo>
                  <a:lnTo>
                    <a:pt x="5869" y="15152"/>
                  </a:lnTo>
                  <a:lnTo>
                    <a:pt x="5899" y="15313"/>
                  </a:lnTo>
                  <a:lnTo>
                    <a:pt x="5899" y="15475"/>
                  </a:lnTo>
                  <a:lnTo>
                    <a:pt x="5929" y="15475"/>
                  </a:lnTo>
                  <a:lnTo>
                    <a:pt x="5929" y="15636"/>
                  </a:lnTo>
                  <a:lnTo>
                    <a:pt x="5959" y="15636"/>
                  </a:lnTo>
                  <a:lnTo>
                    <a:pt x="5959" y="15797"/>
                  </a:lnTo>
                  <a:lnTo>
                    <a:pt x="5988" y="15797"/>
                  </a:lnTo>
                  <a:lnTo>
                    <a:pt x="5988" y="15958"/>
                  </a:lnTo>
                  <a:lnTo>
                    <a:pt x="6018" y="15958"/>
                  </a:lnTo>
                  <a:lnTo>
                    <a:pt x="6018" y="16119"/>
                  </a:lnTo>
                  <a:lnTo>
                    <a:pt x="6048" y="16119"/>
                  </a:lnTo>
                  <a:lnTo>
                    <a:pt x="6048" y="16281"/>
                  </a:lnTo>
                  <a:lnTo>
                    <a:pt x="6078" y="16281"/>
                  </a:lnTo>
                  <a:lnTo>
                    <a:pt x="6078" y="16442"/>
                  </a:lnTo>
                  <a:lnTo>
                    <a:pt x="6108" y="16442"/>
                  </a:lnTo>
                  <a:lnTo>
                    <a:pt x="6108" y="16925"/>
                  </a:lnTo>
                  <a:lnTo>
                    <a:pt x="6137" y="17087"/>
                  </a:lnTo>
                  <a:lnTo>
                    <a:pt x="6137" y="17731"/>
                  </a:lnTo>
                  <a:lnTo>
                    <a:pt x="6167" y="17893"/>
                  </a:lnTo>
                  <a:lnTo>
                    <a:pt x="6167" y="18376"/>
                  </a:lnTo>
                  <a:lnTo>
                    <a:pt x="6197" y="18537"/>
                  </a:lnTo>
                  <a:lnTo>
                    <a:pt x="6197" y="19021"/>
                  </a:lnTo>
                  <a:lnTo>
                    <a:pt x="6227" y="19021"/>
                  </a:lnTo>
                  <a:lnTo>
                    <a:pt x="6227" y="19504"/>
                  </a:lnTo>
                  <a:lnTo>
                    <a:pt x="6257" y="19504"/>
                  </a:lnTo>
                  <a:lnTo>
                    <a:pt x="6257" y="19988"/>
                  </a:lnTo>
                  <a:lnTo>
                    <a:pt x="6286" y="19988"/>
                  </a:lnTo>
                  <a:lnTo>
                    <a:pt x="6286" y="20149"/>
                  </a:lnTo>
                  <a:lnTo>
                    <a:pt x="6406" y="20149"/>
                  </a:lnTo>
                  <a:lnTo>
                    <a:pt x="6406" y="19988"/>
                  </a:lnTo>
                  <a:lnTo>
                    <a:pt x="6525" y="19988"/>
                  </a:lnTo>
                  <a:lnTo>
                    <a:pt x="6525" y="20149"/>
                  </a:lnTo>
                  <a:lnTo>
                    <a:pt x="6584" y="20149"/>
                  </a:lnTo>
                  <a:lnTo>
                    <a:pt x="6584" y="20310"/>
                  </a:lnTo>
                  <a:lnTo>
                    <a:pt x="6674" y="20310"/>
                  </a:lnTo>
                  <a:lnTo>
                    <a:pt x="6674" y="20472"/>
                  </a:lnTo>
                  <a:lnTo>
                    <a:pt x="6793" y="20472"/>
                  </a:lnTo>
                  <a:lnTo>
                    <a:pt x="6793" y="20310"/>
                  </a:lnTo>
                  <a:lnTo>
                    <a:pt x="6882" y="20310"/>
                  </a:lnTo>
                  <a:lnTo>
                    <a:pt x="6882" y="20149"/>
                  </a:lnTo>
                  <a:lnTo>
                    <a:pt x="6912" y="20149"/>
                  </a:lnTo>
                  <a:lnTo>
                    <a:pt x="6912" y="19988"/>
                  </a:lnTo>
                  <a:lnTo>
                    <a:pt x="6972" y="19988"/>
                  </a:lnTo>
                  <a:lnTo>
                    <a:pt x="6972" y="19827"/>
                  </a:lnTo>
                  <a:lnTo>
                    <a:pt x="7001" y="19827"/>
                  </a:lnTo>
                  <a:lnTo>
                    <a:pt x="7001" y="19666"/>
                  </a:lnTo>
                  <a:lnTo>
                    <a:pt x="7031" y="19666"/>
                  </a:lnTo>
                  <a:lnTo>
                    <a:pt x="7031" y="19504"/>
                  </a:lnTo>
                  <a:lnTo>
                    <a:pt x="7061" y="19343"/>
                  </a:lnTo>
                  <a:lnTo>
                    <a:pt x="7061" y="19182"/>
                  </a:lnTo>
                  <a:lnTo>
                    <a:pt x="7091" y="19182"/>
                  </a:lnTo>
                  <a:lnTo>
                    <a:pt x="7091" y="19021"/>
                  </a:lnTo>
                  <a:lnTo>
                    <a:pt x="7121" y="19021"/>
                  </a:lnTo>
                  <a:lnTo>
                    <a:pt x="7121" y="18699"/>
                  </a:lnTo>
                  <a:lnTo>
                    <a:pt x="7150" y="18699"/>
                  </a:lnTo>
                  <a:lnTo>
                    <a:pt x="7150" y="18537"/>
                  </a:lnTo>
                  <a:lnTo>
                    <a:pt x="7180" y="18537"/>
                  </a:lnTo>
                  <a:lnTo>
                    <a:pt x="7180" y="18215"/>
                  </a:lnTo>
                  <a:lnTo>
                    <a:pt x="7210" y="18215"/>
                  </a:lnTo>
                  <a:lnTo>
                    <a:pt x="7210" y="18376"/>
                  </a:lnTo>
                  <a:lnTo>
                    <a:pt x="7240" y="18376"/>
                  </a:lnTo>
                  <a:lnTo>
                    <a:pt x="7240" y="18699"/>
                  </a:lnTo>
                  <a:lnTo>
                    <a:pt x="7270" y="18699"/>
                  </a:lnTo>
                  <a:lnTo>
                    <a:pt x="7270" y="18860"/>
                  </a:lnTo>
                  <a:lnTo>
                    <a:pt x="7299" y="18860"/>
                  </a:lnTo>
                  <a:lnTo>
                    <a:pt x="7299" y="19182"/>
                  </a:lnTo>
                  <a:lnTo>
                    <a:pt x="7329" y="19182"/>
                  </a:lnTo>
                  <a:lnTo>
                    <a:pt x="7329" y="19343"/>
                  </a:lnTo>
                  <a:lnTo>
                    <a:pt x="7359" y="19343"/>
                  </a:lnTo>
                  <a:lnTo>
                    <a:pt x="7359" y="19504"/>
                  </a:lnTo>
                  <a:lnTo>
                    <a:pt x="7389" y="19504"/>
                  </a:lnTo>
                  <a:lnTo>
                    <a:pt x="7389" y="19666"/>
                  </a:lnTo>
                  <a:lnTo>
                    <a:pt x="7418" y="19666"/>
                  </a:lnTo>
                  <a:lnTo>
                    <a:pt x="7418" y="19827"/>
                  </a:lnTo>
                  <a:lnTo>
                    <a:pt x="7448" y="19827"/>
                  </a:lnTo>
                  <a:lnTo>
                    <a:pt x="7448" y="19988"/>
                  </a:lnTo>
                  <a:lnTo>
                    <a:pt x="7478" y="19988"/>
                  </a:lnTo>
                  <a:lnTo>
                    <a:pt x="7478" y="20149"/>
                  </a:lnTo>
                  <a:lnTo>
                    <a:pt x="7538" y="20149"/>
                  </a:lnTo>
                  <a:lnTo>
                    <a:pt x="7538" y="20310"/>
                  </a:lnTo>
                  <a:lnTo>
                    <a:pt x="7597" y="20310"/>
                  </a:lnTo>
                  <a:lnTo>
                    <a:pt x="7597" y="20472"/>
                  </a:lnTo>
                  <a:lnTo>
                    <a:pt x="7746" y="20472"/>
                  </a:lnTo>
                  <a:lnTo>
                    <a:pt x="7746" y="20310"/>
                  </a:lnTo>
                  <a:lnTo>
                    <a:pt x="7806" y="20310"/>
                  </a:lnTo>
                  <a:lnTo>
                    <a:pt x="7836" y="20149"/>
                  </a:lnTo>
                  <a:lnTo>
                    <a:pt x="7865" y="20149"/>
                  </a:lnTo>
                  <a:lnTo>
                    <a:pt x="7865" y="19988"/>
                  </a:lnTo>
                  <a:lnTo>
                    <a:pt x="7985" y="19988"/>
                  </a:lnTo>
                  <a:lnTo>
                    <a:pt x="7985" y="20149"/>
                  </a:lnTo>
                  <a:lnTo>
                    <a:pt x="8134" y="20149"/>
                  </a:lnTo>
                  <a:lnTo>
                    <a:pt x="8134" y="19827"/>
                  </a:lnTo>
                  <a:lnTo>
                    <a:pt x="8163" y="19666"/>
                  </a:lnTo>
                  <a:lnTo>
                    <a:pt x="8163" y="19343"/>
                  </a:lnTo>
                  <a:lnTo>
                    <a:pt x="8193" y="19182"/>
                  </a:lnTo>
                  <a:lnTo>
                    <a:pt x="8193" y="18699"/>
                  </a:lnTo>
                  <a:lnTo>
                    <a:pt x="8223" y="18699"/>
                  </a:lnTo>
                  <a:lnTo>
                    <a:pt x="8223" y="18054"/>
                  </a:lnTo>
                  <a:lnTo>
                    <a:pt x="8253" y="18054"/>
                  </a:lnTo>
                  <a:lnTo>
                    <a:pt x="8253" y="17409"/>
                  </a:lnTo>
                  <a:lnTo>
                    <a:pt x="8282" y="17248"/>
                  </a:lnTo>
                  <a:lnTo>
                    <a:pt x="8282" y="16764"/>
                  </a:lnTo>
                  <a:lnTo>
                    <a:pt x="8312" y="16603"/>
                  </a:lnTo>
                  <a:lnTo>
                    <a:pt x="8312" y="16281"/>
                  </a:lnTo>
                  <a:lnTo>
                    <a:pt x="8342" y="16281"/>
                  </a:lnTo>
                  <a:lnTo>
                    <a:pt x="8342" y="16119"/>
                  </a:lnTo>
                  <a:lnTo>
                    <a:pt x="8372" y="16119"/>
                  </a:lnTo>
                  <a:lnTo>
                    <a:pt x="8372" y="15958"/>
                  </a:lnTo>
                  <a:lnTo>
                    <a:pt x="8402" y="15958"/>
                  </a:lnTo>
                  <a:lnTo>
                    <a:pt x="8402" y="15797"/>
                  </a:lnTo>
                  <a:lnTo>
                    <a:pt x="8431" y="15797"/>
                  </a:lnTo>
                  <a:lnTo>
                    <a:pt x="8431" y="15636"/>
                  </a:lnTo>
                  <a:lnTo>
                    <a:pt x="8461" y="15636"/>
                  </a:lnTo>
                  <a:lnTo>
                    <a:pt x="8461" y="15475"/>
                  </a:lnTo>
                  <a:lnTo>
                    <a:pt x="8491" y="15475"/>
                  </a:lnTo>
                  <a:lnTo>
                    <a:pt x="8491" y="15313"/>
                  </a:lnTo>
                  <a:lnTo>
                    <a:pt x="8521" y="15313"/>
                  </a:lnTo>
                  <a:lnTo>
                    <a:pt x="8521" y="15152"/>
                  </a:lnTo>
                  <a:lnTo>
                    <a:pt x="8551" y="15152"/>
                  </a:lnTo>
                  <a:lnTo>
                    <a:pt x="8551" y="14991"/>
                  </a:lnTo>
                  <a:lnTo>
                    <a:pt x="8580" y="14991"/>
                  </a:lnTo>
                  <a:lnTo>
                    <a:pt x="8580" y="14830"/>
                  </a:lnTo>
                  <a:lnTo>
                    <a:pt x="8610" y="14669"/>
                  </a:lnTo>
                  <a:lnTo>
                    <a:pt x="8610" y="14507"/>
                  </a:lnTo>
                  <a:lnTo>
                    <a:pt x="8640" y="14507"/>
                  </a:lnTo>
                  <a:lnTo>
                    <a:pt x="8640" y="14185"/>
                  </a:lnTo>
                  <a:lnTo>
                    <a:pt x="8670" y="14185"/>
                  </a:lnTo>
                  <a:lnTo>
                    <a:pt x="8670" y="14024"/>
                  </a:lnTo>
                  <a:lnTo>
                    <a:pt x="8700" y="13863"/>
                  </a:lnTo>
                  <a:lnTo>
                    <a:pt x="8700" y="13701"/>
                  </a:lnTo>
                  <a:lnTo>
                    <a:pt x="8729" y="13701"/>
                  </a:lnTo>
                  <a:lnTo>
                    <a:pt x="8729" y="13379"/>
                  </a:lnTo>
                  <a:lnTo>
                    <a:pt x="8759" y="13379"/>
                  </a:lnTo>
                  <a:lnTo>
                    <a:pt x="8759" y="13057"/>
                  </a:lnTo>
                  <a:lnTo>
                    <a:pt x="8789" y="13057"/>
                  </a:lnTo>
                  <a:lnTo>
                    <a:pt x="8789" y="12734"/>
                  </a:lnTo>
                  <a:lnTo>
                    <a:pt x="8819" y="12734"/>
                  </a:lnTo>
                  <a:lnTo>
                    <a:pt x="8819" y="12412"/>
                  </a:lnTo>
                  <a:lnTo>
                    <a:pt x="8849" y="12412"/>
                  </a:lnTo>
                  <a:lnTo>
                    <a:pt x="8849" y="11928"/>
                  </a:lnTo>
                  <a:lnTo>
                    <a:pt x="8878" y="11928"/>
                  </a:lnTo>
                  <a:lnTo>
                    <a:pt x="8878" y="11606"/>
                  </a:lnTo>
                  <a:lnTo>
                    <a:pt x="8908" y="11445"/>
                  </a:lnTo>
                  <a:lnTo>
                    <a:pt x="8908" y="11122"/>
                  </a:lnTo>
                  <a:lnTo>
                    <a:pt x="8938" y="11122"/>
                  </a:lnTo>
                  <a:lnTo>
                    <a:pt x="8938" y="10961"/>
                  </a:lnTo>
                  <a:lnTo>
                    <a:pt x="8968" y="11122"/>
                  </a:lnTo>
                  <a:lnTo>
                    <a:pt x="8968" y="11606"/>
                  </a:lnTo>
                  <a:lnTo>
                    <a:pt x="8998" y="11767"/>
                  </a:lnTo>
                  <a:lnTo>
                    <a:pt x="8998" y="12251"/>
                  </a:lnTo>
                  <a:lnTo>
                    <a:pt x="9027" y="12412"/>
                  </a:lnTo>
                  <a:lnTo>
                    <a:pt x="9027" y="13057"/>
                  </a:lnTo>
                  <a:lnTo>
                    <a:pt x="9057" y="13057"/>
                  </a:lnTo>
                  <a:lnTo>
                    <a:pt x="9057" y="13701"/>
                  </a:lnTo>
                  <a:lnTo>
                    <a:pt x="9087" y="13701"/>
                  </a:lnTo>
                  <a:lnTo>
                    <a:pt x="9087" y="14185"/>
                  </a:lnTo>
                  <a:lnTo>
                    <a:pt x="9117" y="14346"/>
                  </a:lnTo>
                  <a:lnTo>
                    <a:pt x="9117" y="14830"/>
                  </a:lnTo>
                  <a:lnTo>
                    <a:pt x="9146" y="14830"/>
                  </a:lnTo>
                  <a:lnTo>
                    <a:pt x="9146" y="14991"/>
                  </a:lnTo>
                  <a:lnTo>
                    <a:pt x="9176" y="14830"/>
                  </a:lnTo>
                  <a:lnTo>
                    <a:pt x="9176" y="14185"/>
                  </a:lnTo>
                  <a:lnTo>
                    <a:pt x="9206" y="14024"/>
                  </a:lnTo>
                  <a:lnTo>
                    <a:pt x="9206" y="13379"/>
                  </a:lnTo>
                  <a:lnTo>
                    <a:pt x="9236" y="13218"/>
                  </a:lnTo>
                  <a:lnTo>
                    <a:pt x="9236" y="12412"/>
                  </a:lnTo>
                  <a:lnTo>
                    <a:pt x="9266" y="12251"/>
                  </a:lnTo>
                  <a:lnTo>
                    <a:pt x="9266" y="11445"/>
                  </a:lnTo>
                  <a:lnTo>
                    <a:pt x="9295" y="11284"/>
                  </a:lnTo>
                  <a:lnTo>
                    <a:pt x="9295" y="10478"/>
                  </a:lnTo>
                  <a:lnTo>
                    <a:pt x="9325" y="10316"/>
                  </a:lnTo>
                  <a:lnTo>
                    <a:pt x="9325" y="9510"/>
                  </a:lnTo>
                  <a:lnTo>
                    <a:pt x="9355" y="9510"/>
                  </a:lnTo>
                  <a:lnTo>
                    <a:pt x="9355" y="11445"/>
                  </a:lnTo>
                  <a:lnTo>
                    <a:pt x="9385" y="12090"/>
                  </a:lnTo>
                  <a:lnTo>
                    <a:pt x="9385" y="15152"/>
                  </a:lnTo>
                  <a:lnTo>
                    <a:pt x="9415" y="15636"/>
                  </a:lnTo>
                  <a:lnTo>
                    <a:pt x="9415" y="18054"/>
                  </a:lnTo>
                  <a:lnTo>
                    <a:pt x="9444" y="18537"/>
                  </a:lnTo>
                  <a:lnTo>
                    <a:pt x="9444" y="20149"/>
                  </a:lnTo>
                  <a:lnTo>
                    <a:pt x="9474" y="20472"/>
                  </a:lnTo>
                  <a:lnTo>
                    <a:pt x="9474" y="21278"/>
                  </a:lnTo>
                  <a:lnTo>
                    <a:pt x="9504" y="21439"/>
                  </a:lnTo>
                  <a:lnTo>
                    <a:pt x="9504" y="21600"/>
                  </a:lnTo>
                  <a:lnTo>
                    <a:pt x="9534" y="21600"/>
                  </a:lnTo>
                  <a:lnTo>
                    <a:pt x="9534" y="21116"/>
                  </a:lnTo>
                  <a:lnTo>
                    <a:pt x="9564" y="20955"/>
                  </a:lnTo>
                  <a:lnTo>
                    <a:pt x="9564" y="19182"/>
                  </a:lnTo>
                  <a:lnTo>
                    <a:pt x="9593" y="18860"/>
                  </a:lnTo>
                  <a:lnTo>
                    <a:pt x="9593" y="15797"/>
                  </a:lnTo>
                  <a:lnTo>
                    <a:pt x="9623" y="15152"/>
                  </a:lnTo>
                  <a:lnTo>
                    <a:pt x="9623" y="11284"/>
                  </a:lnTo>
                  <a:lnTo>
                    <a:pt x="9653" y="10639"/>
                  </a:lnTo>
                  <a:lnTo>
                    <a:pt x="9653" y="7254"/>
                  </a:lnTo>
                  <a:lnTo>
                    <a:pt x="9683" y="6770"/>
                  </a:lnTo>
                  <a:lnTo>
                    <a:pt x="9683" y="4997"/>
                  </a:lnTo>
                  <a:lnTo>
                    <a:pt x="9713" y="4836"/>
                  </a:lnTo>
                  <a:lnTo>
                    <a:pt x="9713" y="4191"/>
                  </a:lnTo>
                  <a:lnTo>
                    <a:pt x="9742" y="4191"/>
                  </a:lnTo>
                  <a:lnTo>
                    <a:pt x="9742" y="3546"/>
                  </a:lnTo>
                  <a:lnTo>
                    <a:pt x="9772" y="3546"/>
                  </a:lnTo>
                  <a:lnTo>
                    <a:pt x="9772" y="2740"/>
                  </a:lnTo>
                  <a:lnTo>
                    <a:pt x="9802" y="2740"/>
                  </a:lnTo>
                  <a:lnTo>
                    <a:pt x="9802" y="1934"/>
                  </a:lnTo>
                  <a:lnTo>
                    <a:pt x="9832" y="1934"/>
                  </a:lnTo>
                  <a:lnTo>
                    <a:pt x="9832" y="1128"/>
                  </a:lnTo>
                  <a:lnTo>
                    <a:pt x="9862" y="967"/>
                  </a:lnTo>
                  <a:lnTo>
                    <a:pt x="9862" y="322"/>
                  </a:lnTo>
                  <a:lnTo>
                    <a:pt x="9891" y="161"/>
                  </a:lnTo>
                  <a:lnTo>
                    <a:pt x="9891" y="0"/>
                  </a:lnTo>
                  <a:lnTo>
                    <a:pt x="9891" y="322"/>
                  </a:lnTo>
                  <a:lnTo>
                    <a:pt x="9921" y="484"/>
                  </a:lnTo>
                  <a:lnTo>
                    <a:pt x="9921" y="3224"/>
                  </a:lnTo>
                  <a:lnTo>
                    <a:pt x="9951" y="3869"/>
                  </a:lnTo>
                  <a:lnTo>
                    <a:pt x="9951" y="8382"/>
                  </a:lnTo>
                  <a:lnTo>
                    <a:pt x="9981" y="9349"/>
                  </a:lnTo>
                  <a:lnTo>
                    <a:pt x="9981" y="13863"/>
                  </a:lnTo>
                  <a:lnTo>
                    <a:pt x="10010" y="14507"/>
                  </a:lnTo>
                  <a:lnTo>
                    <a:pt x="10010" y="17731"/>
                  </a:lnTo>
                  <a:lnTo>
                    <a:pt x="10040" y="18054"/>
                  </a:lnTo>
                  <a:lnTo>
                    <a:pt x="10040" y="19343"/>
                  </a:lnTo>
                  <a:lnTo>
                    <a:pt x="10070" y="19343"/>
                  </a:lnTo>
                  <a:lnTo>
                    <a:pt x="10070" y="19988"/>
                  </a:lnTo>
                  <a:lnTo>
                    <a:pt x="10100" y="20149"/>
                  </a:lnTo>
                  <a:lnTo>
                    <a:pt x="10100" y="20633"/>
                  </a:lnTo>
                  <a:lnTo>
                    <a:pt x="10130" y="20794"/>
                  </a:lnTo>
                  <a:lnTo>
                    <a:pt x="10130" y="21278"/>
                  </a:lnTo>
                  <a:lnTo>
                    <a:pt x="10159" y="21278"/>
                  </a:lnTo>
                  <a:lnTo>
                    <a:pt x="10159" y="21600"/>
                  </a:lnTo>
                  <a:lnTo>
                    <a:pt x="10219" y="21600"/>
                  </a:lnTo>
                  <a:lnTo>
                    <a:pt x="10219" y="21439"/>
                  </a:lnTo>
                  <a:lnTo>
                    <a:pt x="10249" y="21278"/>
                  </a:lnTo>
                  <a:lnTo>
                    <a:pt x="10249" y="20794"/>
                  </a:lnTo>
                  <a:lnTo>
                    <a:pt x="10279" y="20633"/>
                  </a:lnTo>
                  <a:lnTo>
                    <a:pt x="10279" y="19827"/>
                  </a:lnTo>
                  <a:lnTo>
                    <a:pt x="10308" y="19666"/>
                  </a:lnTo>
                  <a:lnTo>
                    <a:pt x="10308" y="18215"/>
                  </a:lnTo>
                  <a:lnTo>
                    <a:pt x="10338" y="18054"/>
                  </a:lnTo>
                  <a:lnTo>
                    <a:pt x="10338" y="16603"/>
                  </a:lnTo>
                  <a:lnTo>
                    <a:pt x="10368" y="16281"/>
                  </a:lnTo>
                  <a:lnTo>
                    <a:pt x="10368" y="15313"/>
                  </a:lnTo>
                  <a:lnTo>
                    <a:pt x="10398" y="15152"/>
                  </a:lnTo>
                  <a:lnTo>
                    <a:pt x="10398" y="14991"/>
                  </a:lnTo>
                  <a:lnTo>
                    <a:pt x="10428" y="14991"/>
                  </a:lnTo>
                  <a:lnTo>
                    <a:pt x="10428" y="15152"/>
                  </a:lnTo>
                  <a:lnTo>
                    <a:pt x="10457" y="15152"/>
                  </a:lnTo>
                  <a:lnTo>
                    <a:pt x="10457" y="15313"/>
                  </a:lnTo>
                  <a:lnTo>
                    <a:pt x="10487" y="15313"/>
                  </a:lnTo>
                  <a:lnTo>
                    <a:pt x="10487" y="15475"/>
                  </a:lnTo>
                  <a:lnTo>
                    <a:pt x="10517" y="15475"/>
                  </a:lnTo>
                  <a:lnTo>
                    <a:pt x="10517" y="15636"/>
                  </a:lnTo>
                  <a:lnTo>
                    <a:pt x="10517" y="15152"/>
                  </a:lnTo>
                  <a:lnTo>
                    <a:pt x="10547" y="14830"/>
                  </a:lnTo>
                  <a:lnTo>
                    <a:pt x="10547" y="12573"/>
                  </a:lnTo>
                  <a:lnTo>
                    <a:pt x="10577" y="12251"/>
                  </a:lnTo>
                  <a:lnTo>
                    <a:pt x="10577" y="10800"/>
                  </a:lnTo>
                  <a:lnTo>
                    <a:pt x="10606" y="10639"/>
                  </a:lnTo>
                  <a:lnTo>
                    <a:pt x="10606" y="10155"/>
                  </a:lnTo>
                  <a:lnTo>
                    <a:pt x="10636" y="10155"/>
                  </a:lnTo>
                  <a:lnTo>
                    <a:pt x="10636" y="10316"/>
                  </a:lnTo>
                  <a:lnTo>
                    <a:pt x="10666" y="10316"/>
                  </a:lnTo>
                  <a:lnTo>
                    <a:pt x="10666" y="10478"/>
                  </a:lnTo>
                  <a:lnTo>
                    <a:pt x="10696" y="10478"/>
                  </a:lnTo>
                  <a:lnTo>
                    <a:pt x="10696" y="10639"/>
                  </a:lnTo>
                  <a:lnTo>
                    <a:pt x="10726" y="10639"/>
                  </a:lnTo>
                  <a:lnTo>
                    <a:pt x="10755" y="10800"/>
                  </a:lnTo>
                  <a:lnTo>
                    <a:pt x="10785" y="10800"/>
                  </a:lnTo>
                  <a:lnTo>
                    <a:pt x="10785" y="10961"/>
                  </a:lnTo>
                  <a:lnTo>
                    <a:pt x="10815" y="10961"/>
                  </a:lnTo>
                  <a:lnTo>
                    <a:pt x="10815" y="11122"/>
                  </a:lnTo>
                  <a:lnTo>
                    <a:pt x="10845" y="11122"/>
                  </a:lnTo>
                  <a:lnTo>
                    <a:pt x="10845" y="11284"/>
                  </a:lnTo>
                  <a:lnTo>
                    <a:pt x="10904" y="11284"/>
                  </a:lnTo>
                  <a:lnTo>
                    <a:pt x="10904" y="11445"/>
                  </a:lnTo>
                  <a:lnTo>
                    <a:pt x="10934" y="11445"/>
                  </a:lnTo>
                  <a:lnTo>
                    <a:pt x="10934" y="11606"/>
                  </a:lnTo>
                  <a:lnTo>
                    <a:pt x="10964" y="11606"/>
                  </a:lnTo>
                  <a:lnTo>
                    <a:pt x="10964" y="11767"/>
                  </a:lnTo>
                  <a:lnTo>
                    <a:pt x="11023" y="11767"/>
                  </a:lnTo>
                  <a:lnTo>
                    <a:pt x="11023" y="11928"/>
                  </a:lnTo>
                  <a:lnTo>
                    <a:pt x="11053" y="11928"/>
                  </a:lnTo>
                  <a:lnTo>
                    <a:pt x="11053" y="12090"/>
                  </a:lnTo>
                  <a:lnTo>
                    <a:pt x="11113" y="12090"/>
                  </a:lnTo>
                  <a:lnTo>
                    <a:pt x="11113" y="12251"/>
                  </a:lnTo>
                  <a:lnTo>
                    <a:pt x="11172" y="12251"/>
                  </a:lnTo>
                  <a:lnTo>
                    <a:pt x="11172" y="12412"/>
                  </a:lnTo>
                  <a:lnTo>
                    <a:pt x="11202" y="12412"/>
                  </a:lnTo>
                  <a:lnTo>
                    <a:pt x="11202" y="12573"/>
                  </a:lnTo>
                  <a:lnTo>
                    <a:pt x="11262" y="12573"/>
                  </a:lnTo>
                  <a:lnTo>
                    <a:pt x="11262" y="12734"/>
                  </a:lnTo>
                  <a:lnTo>
                    <a:pt x="11321" y="12734"/>
                  </a:lnTo>
                  <a:lnTo>
                    <a:pt x="11321" y="12896"/>
                  </a:lnTo>
                  <a:lnTo>
                    <a:pt x="11381" y="12896"/>
                  </a:lnTo>
                  <a:lnTo>
                    <a:pt x="11381" y="13057"/>
                  </a:lnTo>
                  <a:lnTo>
                    <a:pt x="11411" y="13057"/>
                  </a:lnTo>
                  <a:lnTo>
                    <a:pt x="11828" y="14024"/>
                  </a:lnTo>
                  <a:lnTo>
                    <a:pt x="11887" y="14024"/>
                  </a:lnTo>
                  <a:lnTo>
                    <a:pt x="11887" y="14185"/>
                  </a:lnTo>
                  <a:lnTo>
                    <a:pt x="11977" y="14185"/>
                  </a:lnTo>
                  <a:lnTo>
                    <a:pt x="11977" y="14346"/>
                  </a:lnTo>
                  <a:lnTo>
                    <a:pt x="12007" y="14346"/>
                  </a:lnTo>
                  <a:lnTo>
                    <a:pt x="12424" y="14830"/>
                  </a:lnTo>
                  <a:lnTo>
                    <a:pt x="12602" y="14830"/>
                  </a:lnTo>
                  <a:lnTo>
                    <a:pt x="13020" y="14669"/>
                  </a:lnTo>
                  <a:lnTo>
                    <a:pt x="13079" y="14669"/>
                  </a:lnTo>
                  <a:lnTo>
                    <a:pt x="13079" y="14507"/>
                  </a:lnTo>
                  <a:lnTo>
                    <a:pt x="13198" y="14507"/>
                  </a:lnTo>
                  <a:lnTo>
                    <a:pt x="13615" y="13701"/>
                  </a:lnTo>
                  <a:lnTo>
                    <a:pt x="13615" y="13540"/>
                  </a:lnTo>
                  <a:lnTo>
                    <a:pt x="13675" y="13540"/>
                  </a:lnTo>
                  <a:lnTo>
                    <a:pt x="13675" y="13379"/>
                  </a:lnTo>
                  <a:lnTo>
                    <a:pt x="13735" y="13379"/>
                  </a:lnTo>
                  <a:lnTo>
                    <a:pt x="13735" y="13218"/>
                  </a:lnTo>
                  <a:lnTo>
                    <a:pt x="13764" y="13218"/>
                  </a:lnTo>
                  <a:lnTo>
                    <a:pt x="13794" y="13057"/>
                  </a:lnTo>
                  <a:lnTo>
                    <a:pt x="13824" y="13057"/>
                  </a:lnTo>
                  <a:lnTo>
                    <a:pt x="13824" y="12896"/>
                  </a:lnTo>
                  <a:lnTo>
                    <a:pt x="13884" y="12896"/>
                  </a:lnTo>
                  <a:lnTo>
                    <a:pt x="13884" y="12734"/>
                  </a:lnTo>
                  <a:lnTo>
                    <a:pt x="13913" y="12734"/>
                  </a:lnTo>
                  <a:lnTo>
                    <a:pt x="13943" y="12573"/>
                  </a:lnTo>
                  <a:lnTo>
                    <a:pt x="13973" y="12573"/>
                  </a:lnTo>
                  <a:lnTo>
                    <a:pt x="13973" y="12412"/>
                  </a:lnTo>
                  <a:lnTo>
                    <a:pt x="14003" y="12412"/>
                  </a:lnTo>
                  <a:lnTo>
                    <a:pt x="14003" y="12251"/>
                  </a:lnTo>
                  <a:lnTo>
                    <a:pt x="14062" y="12251"/>
                  </a:lnTo>
                  <a:lnTo>
                    <a:pt x="14062" y="12090"/>
                  </a:lnTo>
                  <a:lnTo>
                    <a:pt x="14092" y="12090"/>
                  </a:lnTo>
                  <a:lnTo>
                    <a:pt x="14092" y="11928"/>
                  </a:lnTo>
                  <a:lnTo>
                    <a:pt x="14122" y="11928"/>
                  </a:lnTo>
                  <a:lnTo>
                    <a:pt x="14152" y="11767"/>
                  </a:lnTo>
                  <a:lnTo>
                    <a:pt x="14182" y="11767"/>
                  </a:lnTo>
                  <a:lnTo>
                    <a:pt x="14182" y="11606"/>
                  </a:lnTo>
                  <a:lnTo>
                    <a:pt x="14211" y="11606"/>
                  </a:lnTo>
                  <a:lnTo>
                    <a:pt x="14211" y="11445"/>
                  </a:lnTo>
                  <a:lnTo>
                    <a:pt x="14241" y="11445"/>
                  </a:lnTo>
                  <a:lnTo>
                    <a:pt x="14241" y="11284"/>
                  </a:lnTo>
                  <a:lnTo>
                    <a:pt x="14271" y="11284"/>
                  </a:lnTo>
                  <a:lnTo>
                    <a:pt x="14271" y="11122"/>
                  </a:lnTo>
                  <a:lnTo>
                    <a:pt x="14301" y="11122"/>
                  </a:lnTo>
                  <a:lnTo>
                    <a:pt x="14330" y="10961"/>
                  </a:lnTo>
                  <a:lnTo>
                    <a:pt x="14360" y="10961"/>
                  </a:lnTo>
                  <a:lnTo>
                    <a:pt x="14360" y="10800"/>
                  </a:lnTo>
                  <a:lnTo>
                    <a:pt x="14390" y="10800"/>
                  </a:lnTo>
                  <a:lnTo>
                    <a:pt x="14390" y="10639"/>
                  </a:lnTo>
                  <a:lnTo>
                    <a:pt x="14420" y="10639"/>
                  </a:lnTo>
                  <a:lnTo>
                    <a:pt x="14420" y="10478"/>
                  </a:lnTo>
                  <a:lnTo>
                    <a:pt x="14450" y="10478"/>
                  </a:lnTo>
                  <a:lnTo>
                    <a:pt x="14450" y="10316"/>
                  </a:lnTo>
                  <a:lnTo>
                    <a:pt x="14479" y="10316"/>
                  </a:lnTo>
                  <a:lnTo>
                    <a:pt x="14479" y="10155"/>
                  </a:lnTo>
                  <a:lnTo>
                    <a:pt x="14509" y="10155"/>
                  </a:lnTo>
                  <a:lnTo>
                    <a:pt x="14509" y="9994"/>
                  </a:lnTo>
                  <a:lnTo>
                    <a:pt x="14539" y="9994"/>
                  </a:lnTo>
                  <a:lnTo>
                    <a:pt x="14539" y="9833"/>
                  </a:lnTo>
                  <a:lnTo>
                    <a:pt x="14569" y="9833"/>
                  </a:lnTo>
                  <a:lnTo>
                    <a:pt x="14569" y="9672"/>
                  </a:lnTo>
                  <a:lnTo>
                    <a:pt x="14599" y="9672"/>
                  </a:lnTo>
                  <a:lnTo>
                    <a:pt x="14599" y="9510"/>
                  </a:lnTo>
                  <a:lnTo>
                    <a:pt x="14628" y="9510"/>
                  </a:lnTo>
                  <a:lnTo>
                    <a:pt x="14628" y="9349"/>
                  </a:lnTo>
                  <a:lnTo>
                    <a:pt x="14658" y="9349"/>
                  </a:lnTo>
                  <a:lnTo>
                    <a:pt x="14658" y="9188"/>
                  </a:lnTo>
                  <a:lnTo>
                    <a:pt x="14688" y="9188"/>
                  </a:lnTo>
                  <a:lnTo>
                    <a:pt x="14688" y="9027"/>
                  </a:lnTo>
                  <a:lnTo>
                    <a:pt x="14718" y="9027"/>
                  </a:lnTo>
                  <a:lnTo>
                    <a:pt x="14718" y="8866"/>
                  </a:lnTo>
                  <a:lnTo>
                    <a:pt x="14777" y="8866"/>
                  </a:lnTo>
                  <a:lnTo>
                    <a:pt x="14777" y="9188"/>
                  </a:lnTo>
                  <a:lnTo>
                    <a:pt x="14807" y="9349"/>
                  </a:lnTo>
                  <a:lnTo>
                    <a:pt x="14807" y="10316"/>
                  </a:lnTo>
                  <a:lnTo>
                    <a:pt x="14837" y="10478"/>
                  </a:lnTo>
                  <a:lnTo>
                    <a:pt x="14837" y="11767"/>
                  </a:lnTo>
                  <a:lnTo>
                    <a:pt x="14867" y="12090"/>
                  </a:lnTo>
                  <a:lnTo>
                    <a:pt x="14867" y="13863"/>
                  </a:lnTo>
                  <a:lnTo>
                    <a:pt x="14897" y="14185"/>
                  </a:lnTo>
                  <a:lnTo>
                    <a:pt x="14897" y="14669"/>
                  </a:lnTo>
                  <a:lnTo>
                    <a:pt x="14926" y="14669"/>
                  </a:lnTo>
                  <a:lnTo>
                    <a:pt x="14926" y="14507"/>
                  </a:lnTo>
                  <a:lnTo>
                    <a:pt x="14956" y="14346"/>
                  </a:lnTo>
                  <a:lnTo>
                    <a:pt x="14956" y="14185"/>
                  </a:lnTo>
                  <a:lnTo>
                    <a:pt x="14986" y="14185"/>
                  </a:lnTo>
                  <a:lnTo>
                    <a:pt x="14986" y="14024"/>
                  </a:lnTo>
                  <a:lnTo>
                    <a:pt x="15016" y="14024"/>
                  </a:lnTo>
                  <a:lnTo>
                    <a:pt x="15016" y="14185"/>
                  </a:lnTo>
                  <a:lnTo>
                    <a:pt x="15046" y="14185"/>
                  </a:lnTo>
                  <a:lnTo>
                    <a:pt x="15046" y="14830"/>
                  </a:lnTo>
                  <a:lnTo>
                    <a:pt x="15075" y="14830"/>
                  </a:lnTo>
                  <a:lnTo>
                    <a:pt x="15075" y="15797"/>
                  </a:lnTo>
                  <a:lnTo>
                    <a:pt x="15105" y="15958"/>
                  </a:lnTo>
                  <a:lnTo>
                    <a:pt x="15105" y="17087"/>
                  </a:lnTo>
                  <a:lnTo>
                    <a:pt x="15135" y="17248"/>
                  </a:lnTo>
                  <a:lnTo>
                    <a:pt x="15135" y="18376"/>
                  </a:lnTo>
                  <a:lnTo>
                    <a:pt x="15165" y="18537"/>
                  </a:lnTo>
                  <a:lnTo>
                    <a:pt x="15165" y="19504"/>
                  </a:lnTo>
                  <a:lnTo>
                    <a:pt x="15194" y="19666"/>
                  </a:lnTo>
                  <a:lnTo>
                    <a:pt x="15194" y="20472"/>
                  </a:lnTo>
                  <a:lnTo>
                    <a:pt x="15224" y="20472"/>
                  </a:lnTo>
                  <a:lnTo>
                    <a:pt x="15224" y="21116"/>
                  </a:lnTo>
                  <a:lnTo>
                    <a:pt x="15254" y="21116"/>
                  </a:lnTo>
                  <a:lnTo>
                    <a:pt x="15254" y="21439"/>
                  </a:lnTo>
                  <a:lnTo>
                    <a:pt x="15284" y="21600"/>
                  </a:lnTo>
                  <a:lnTo>
                    <a:pt x="15314" y="21600"/>
                  </a:lnTo>
                  <a:lnTo>
                    <a:pt x="15314" y="21439"/>
                  </a:lnTo>
                  <a:lnTo>
                    <a:pt x="15343" y="21439"/>
                  </a:lnTo>
                  <a:lnTo>
                    <a:pt x="15343" y="20955"/>
                  </a:lnTo>
                  <a:lnTo>
                    <a:pt x="15373" y="20794"/>
                  </a:lnTo>
                  <a:lnTo>
                    <a:pt x="15373" y="19827"/>
                  </a:lnTo>
                  <a:lnTo>
                    <a:pt x="15403" y="19666"/>
                  </a:lnTo>
                  <a:lnTo>
                    <a:pt x="15403" y="18215"/>
                  </a:lnTo>
                  <a:lnTo>
                    <a:pt x="15433" y="17893"/>
                  </a:lnTo>
                  <a:lnTo>
                    <a:pt x="15433" y="16119"/>
                  </a:lnTo>
                  <a:lnTo>
                    <a:pt x="15463" y="15797"/>
                  </a:lnTo>
                  <a:lnTo>
                    <a:pt x="15463" y="13701"/>
                  </a:lnTo>
                  <a:lnTo>
                    <a:pt x="15492" y="13379"/>
                  </a:lnTo>
                  <a:lnTo>
                    <a:pt x="15492" y="10961"/>
                  </a:lnTo>
                  <a:lnTo>
                    <a:pt x="15522" y="10639"/>
                  </a:lnTo>
                  <a:lnTo>
                    <a:pt x="15522" y="8221"/>
                  </a:lnTo>
                  <a:lnTo>
                    <a:pt x="15552" y="7899"/>
                  </a:lnTo>
                  <a:lnTo>
                    <a:pt x="15552" y="6287"/>
                  </a:lnTo>
                  <a:lnTo>
                    <a:pt x="15582" y="5964"/>
                  </a:lnTo>
                  <a:lnTo>
                    <a:pt x="15582" y="5158"/>
                  </a:lnTo>
                  <a:lnTo>
                    <a:pt x="15612" y="4997"/>
                  </a:lnTo>
                  <a:lnTo>
                    <a:pt x="15612" y="5158"/>
                  </a:lnTo>
                  <a:lnTo>
                    <a:pt x="15641" y="5158"/>
                  </a:lnTo>
                  <a:lnTo>
                    <a:pt x="15641" y="5964"/>
                  </a:lnTo>
                  <a:lnTo>
                    <a:pt x="15671" y="5964"/>
                  </a:lnTo>
                  <a:lnTo>
                    <a:pt x="15671" y="6770"/>
                  </a:lnTo>
                  <a:lnTo>
                    <a:pt x="15701" y="6931"/>
                  </a:lnTo>
                  <a:lnTo>
                    <a:pt x="15701" y="7576"/>
                  </a:lnTo>
                  <a:lnTo>
                    <a:pt x="15731" y="7737"/>
                  </a:lnTo>
                  <a:lnTo>
                    <a:pt x="15731" y="8382"/>
                  </a:lnTo>
                  <a:lnTo>
                    <a:pt x="15761" y="8543"/>
                  </a:lnTo>
                  <a:lnTo>
                    <a:pt x="15761" y="9833"/>
                  </a:lnTo>
                  <a:lnTo>
                    <a:pt x="15790" y="9994"/>
                  </a:lnTo>
                  <a:lnTo>
                    <a:pt x="15790" y="11928"/>
                  </a:lnTo>
                  <a:lnTo>
                    <a:pt x="15820" y="12251"/>
                  </a:lnTo>
                  <a:lnTo>
                    <a:pt x="15820" y="14346"/>
                  </a:lnTo>
                  <a:lnTo>
                    <a:pt x="15850" y="14669"/>
                  </a:lnTo>
                  <a:lnTo>
                    <a:pt x="15850" y="16764"/>
                  </a:lnTo>
                  <a:lnTo>
                    <a:pt x="15880" y="17248"/>
                  </a:lnTo>
                  <a:lnTo>
                    <a:pt x="15880" y="19021"/>
                  </a:lnTo>
                  <a:lnTo>
                    <a:pt x="15910" y="19182"/>
                  </a:lnTo>
                  <a:lnTo>
                    <a:pt x="15910" y="20472"/>
                  </a:lnTo>
                  <a:lnTo>
                    <a:pt x="15939" y="20633"/>
                  </a:lnTo>
                  <a:lnTo>
                    <a:pt x="15939" y="21278"/>
                  </a:lnTo>
                  <a:lnTo>
                    <a:pt x="15969" y="21439"/>
                  </a:lnTo>
                  <a:lnTo>
                    <a:pt x="15969" y="21600"/>
                  </a:lnTo>
                  <a:lnTo>
                    <a:pt x="15999" y="21600"/>
                  </a:lnTo>
                  <a:lnTo>
                    <a:pt x="15999" y="21439"/>
                  </a:lnTo>
                  <a:lnTo>
                    <a:pt x="16029" y="21439"/>
                  </a:lnTo>
                  <a:lnTo>
                    <a:pt x="16029" y="20794"/>
                  </a:lnTo>
                  <a:lnTo>
                    <a:pt x="16058" y="20794"/>
                  </a:lnTo>
                  <a:lnTo>
                    <a:pt x="16058" y="19827"/>
                  </a:lnTo>
                  <a:lnTo>
                    <a:pt x="16088" y="19504"/>
                  </a:lnTo>
                  <a:lnTo>
                    <a:pt x="16088" y="18215"/>
                  </a:lnTo>
                  <a:lnTo>
                    <a:pt x="16118" y="18054"/>
                  </a:lnTo>
                  <a:lnTo>
                    <a:pt x="16118" y="17409"/>
                  </a:lnTo>
                  <a:lnTo>
                    <a:pt x="16148" y="17409"/>
                  </a:lnTo>
                  <a:lnTo>
                    <a:pt x="16148" y="17731"/>
                  </a:lnTo>
                  <a:lnTo>
                    <a:pt x="16178" y="17731"/>
                  </a:lnTo>
                  <a:lnTo>
                    <a:pt x="16178" y="18215"/>
                  </a:lnTo>
                  <a:lnTo>
                    <a:pt x="16207" y="18215"/>
                  </a:lnTo>
                  <a:lnTo>
                    <a:pt x="16207" y="18537"/>
                  </a:lnTo>
                  <a:lnTo>
                    <a:pt x="16237" y="18537"/>
                  </a:lnTo>
                  <a:lnTo>
                    <a:pt x="16237" y="18860"/>
                  </a:lnTo>
                  <a:lnTo>
                    <a:pt x="16267" y="18860"/>
                  </a:lnTo>
                  <a:lnTo>
                    <a:pt x="16267" y="19182"/>
                  </a:lnTo>
                  <a:lnTo>
                    <a:pt x="16297" y="19182"/>
                  </a:lnTo>
                  <a:lnTo>
                    <a:pt x="16297" y="18860"/>
                  </a:lnTo>
                  <a:lnTo>
                    <a:pt x="16327" y="18860"/>
                  </a:lnTo>
                  <a:lnTo>
                    <a:pt x="16327" y="18215"/>
                  </a:lnTo>
                  <a:lnTo>
                    <a:pt x="16356" y="18054"/>
                  </a:lnTo>
                  <a:lnTo>
                    <a:pt x="16356" y="17570"/>
                  </a:lnTo>
                  <a:lnTo>
                    <a:pt x="16386" y="17409"/>
                  </a:lnTo>
                  <a:lnTo>
                    <a:pt x="16386" y="16764"/>
                  </a:lnTo>
                  <a:lnTo>
                    <a:pt x="16416" y="16603"/>
                  </a:lnTo>
                  <a:lnTo>
                    <a:pt x="16416" y="15797"/>
                  </a:lnTo>
                  <a:lnTo>
                    <a:pt x="16446" y="15797"/>
                  </a:lnTo>
                  <a:lnTo>
                    <a:pt x="16446" y="15152"/>
                  </a:lnTo>
                  <a:lnTo>
                    <a:pt x="16476" y="15152"/>
                  </a:lnTo>
                  <a:lnTo>
                    <a:pt x="16476" y="14991"/>
                  </a:lnTo>
                  <a:lnTo>
                    <a:pt x="16476" y="15152"/>
                  </a:lnTo>
                  <a:lnTo>
                    <a:pt x="16505" y="15152"/>
                  </a:lnTo>
                  <a:lnTo>
                    <a:pt x="16505" y="15475"/>
                  </a:lnTo>
                  <a:lnTo>
                    <a:pt x="16535" y="15475"/>
                  </a:lnTo>
                  <a:lnTo>
                    <a:pt x="16535" y="15797"/>
                  </a:lnTo>
                  <a:lnTo>
                    <a:pt x="16565" y="15797"/>
                  </a:lnTo>
                  <a:lnTo>
                    <a:pt x="16565" y="15958"/>
                  </a:lnTo>
                  <a:lnTo>
                    <a:pt x="16595" y="15958"/>
                  </a:lnTo>
                  <a:lnTo>
                    <a:pt x="16595" y="16119"/>
                  </a:lnTo>
                  <a:lnTo>
                    <a:pt x="16625" y="16119"/>
                  </a:lnTo>
                  <a:lnTo>
                    <a:pt x="16625" y="16442"/>
                  </a:lnTo>
                  <a:lnTo>
                    <a:pt x="16654" y="16442"/>
                  </a:lnTo>
                  <a:lnTo>
                    <a:pt x="16654" y="16603"/>
                  </a:lnTo>
                  <a:lnTo>
                    <a:pt x="16684" y="16603"/>
                  </a:lnTo>
                  <a:lnTo>
                    <a:pt x="16684" y="16764"/>
                  </a:lnTo>
                  <a:lnTo>
                    <a:pt x="16714" y="16764"/>
                  </a:lnTo>
                  <a:lnTo>
                    <a:pt x="16714" y="16925"/>
                  </a:lnTo>
                  <a:lnTo>
                    <a:pt x="16744" y="16925"/>
                  </a:lnTo>
                  <a:lnTo>
                    <a:pt x="16744" y="17087"/>
                  </a:lnTo>
                  <a:lnTo>
                    <a:pt x="16774" y="17087"/>
                  </a:lnTo>
                  <a:lnTo>
                    <a:pt x="16803" y="17248"/>
                  </a:lnTo>
                  <a:lnTo>
                    <a:pt x="16833" y="17248"/>
                  </a:lnTo>
                  <a:lnTo>
                    <a:pt x="16833" y="17409"/>
                  </a:lnTo>
                  <a:lnTo>
                    <a:pt x="16863" y="17409"/>
                  </a:lnTo>
                  <a:lnTo>
                    <a:pt x="16893" y="17570"/>
                  </a:lnTo>
                  <a:lnTo>
                    <a:pt x="16922" y="17570"/>
                  </a:lnTo>
                  <a:lnTo>
                    <a:pt x="16922" y="17731"/>
                  </a:lnTo>
                  <a:lnTo>
                    <a:pt x="16982" y="17731"/>
                  </a:lnTo>
                  <a:lnTo>
                    <a:pt x="16982" y="17893"/>
                  </a:lnTo>
                  <a:lnTo>
                    <a:pt x="17042" y="17893"/>
                  </a:lnTo>
                  <a:lnTo>
                    <a:pt x="17071" y="18054"/>
                  </a:lnTo>
                  <a:lnTo>
                    <a:pt x="17071" y="18215"/>
                  </a:lnTo>
                  <a:lnTo>
                    <a:pt x="17101" y="18376"/>
                  </a:lnTo>
                  <a:lnTo>
                    <a:pt x="17101" y="18860"/>
                  </a:lnTo>
                  <a:lnTo>
                    <a:pt x="17131" y="18860"/>
                  </a:lnTo>
                  <a:lnTo>
                    <a:pt x="17131" y="19182"/>
                  </a:lnTo>
                  <a:lnTo>
                    <a:pt x="17161" y="19343"/>
                  </a:lnTo>
                  <a:lnTo>
                    <a:pt x="17161" y="19666"/>
                  </a:lnTo>
                  <a:lnTo>
                    <a:pt x="17191" y="19666"/>
                  </a:lnTo>
                  <a:lnTo>
                    <a:pt x="17191" y="19988"/>
                  </a:lnTo>
                  <a:lnTo>
                    <a:pt x="17220" y="19988"/>
                  </a:lnTo>
                  <a:lnTo>
                    <a:pt x="17220" y="20310"/>
                  </a:lnTo>
                  <a:lnTo>
                    <a:pt x="17250" y="20310"/>
                  </a:lnTo>
                  <a:lnTo>
                    <a:pt x="17250" y="20472"/>
                  </a:lnTo>
                  <a:lnTo>
                    <a:pt x="17310" y="20472"/>
                  </a:lnTo>
                  <a:lnTo>
                    <a:pt x="17310" y="20310"/>
                  </a:lnTo>
                  <a:lnTo>
                    <a:pt x="17340" y="20310"/>
                  </a:lnTo>
                  <a:lnTo>
                    <a:pt x="17340" y="20149"/>
                  </a:lnTo>
                  <a:lnTo>
                    <a:pt x="17369" y="20149"/>
                  </a:lnTo>
                  <a:lnTo>
                    <a:pt x="17369" y="19988"/>
                  </a:lnTo>
                  <a:lnTo>
                    <a:pt x="17399" y="19988"/>
                  </a:lnTo>
                  <a:lnTo>
                    <a:pt x="17399" y="19827"/>
                  </a:lnTo>
                  <a:lnTo>
                    <a:pt x="17429" y="19827"/>
                  </a:lnTo>
                  <a:lnTo>
                    <a:pt x="17429" y="19666"/>
                  </a:lnTo>
                  <a:lnTo>
                    <a:pt x="17489" y="19666"/>
                  </a:lnTo>
                  <a:lnTo>
                    <a:pt x="17518" y="19827"/>
                  </a:lnTo>
                  <a:lnTo>
                    <a:pt x="17548" y="19827"/>
                  </a:lnTo>
                  <a:lnTo>
                    <a:pt x="17578" y="19988"/>
                  </a:lnTo>
                  <a:lnTo>
                    <a:pt x="17667" y="19988"/>
                  </a:lnTo>
                  <a:lnTo>
                    <a:pt x="17667" y="20149"/>
                  </a:lnTo>
                  <a:lnTo>
                    <a:pt x="17786" y="20149"/>
                  </a:lnTo>
                  <a:lnTo>
                    <a:pt x="17786" y="19988"/>
                  </a:lnTo>
                  <a:lnTo>
                    <a:pt x="17876" y="19988"/>
                  </a:lnTo>
                  <a:lnTo>
                    <a:pt x="17876" y="19827"/>
                  </a:lnTo>
                  <a:lnTo>
                    <a:pt x="17935" y="19827"/>
                  </a:lnTo>
                  <a:lnTo>
                    <a:pt x="17935" y="19666"/>
                  </a:lnTo>
                  <a:lnTo>
                    <a:pt x="17965" y="19666"/>
                  </a:lnTo>
                  <a:lnTo>
                    <a:pt x="17965" y="19504"/>
                  </a:lnTo>
                  <a:lnTo>
                    <a:pt x="17995" y="19504"/>
                  </a:lnTo>
                  <a:lnTo>
                    <a:pt x="17995" y="19343"/>
                  </a:lnTo>
                  <a:lnTo>
                    <a:pt x="18025" y="19343"/>
                  </a:lnTo>
                  <a:lnTo>
                    <a:pt x="18025" y="19182"/>
                  </a:lnTo>
                  <a:lnTo>
                    <a:pt x="18055" y="19182"/>
                  </a:lnTo>
                  <a:lnTo>
                    <a:pt x="18055" y="19021"/>
                  </a:lnTo>
                  <a:lnTo>
                    <a:pt x="18084" y="19021"/>
                  </a:lnTo>
                  <a:lnTo>
                    <a:pt x="18084" y="18860"/>
                  </a:lnTo>
                  <a:lnTo>
                    <a:pt x="18114" y="18860"/>
                  </a:lnTo>
                  <a:lnTo>
                    <a:pt x="18114" y="18699"/>
                  </a:lnTo>
                  <a:lnTo>
                    <a:pt x="18144" y="18699"/>
                  </a:lnTo>
                  <a:lnTo>
                    <a:pt x="18144" y="18537"/>
                  </a:lnTo>
                  <a:lnTo>
                    <a:pt x="18204" y="18537"/>
                  </a:lnTo>
                  <a:lnTo>
                    <a:pt x="18204" y="18699"/>
                  </a:lnTo>
                  <a:lnTo>
                    <a:pt x="18233" y="18699"/>
                  </a:lnTo>
                  <a:lnTo>
                    <a:pt x="18233" y="18860"/>
                  </a:lnTo>
                  <a:lnTo>
                    <a:pt x="18263" y="18860"/>
                  </a:lnTo>
                  <a:lnTo>
                    <a:pt x="18263" y="19021"/>
                  </a:lnTo>
                  <a:lnTo>
                    <a:pt x="18323" y="19343"/>
                  </a:lnTo>
                  <a:lnTo>
                    <a:pt x="18323" y="19504"/>
                  </a:lnTo>
                  <a:lnTo>
                    <a:pt x="18353" y="19504"/>
                  </a:lnTo>
                  <a:lnTo>
                    <a:pt x="18382" y="19666"/>
                  </a:lnTo>
                  <a:lnTo>
                    <a:pt x="18412" y="19666"/>
                  </a:lnTo>
                  <a:lnTo>
                    <a:pt x="18412" y="19827"/>
                  </a:lnTo>
                  <a:lnTo>
                    <a:pt x="18472" y="19827"/>
                  </a:lnTo>
                  <a:lnTo>
                    <a:pt x="18472" y="19988"/>
                  </a:lnTo>
                  <a:lnTo>
                    <a:pt x="18561" y="19988"/>
                  </a:lnTo>
                  <a:lnTo>
                    <a:pt x="18561" y="20149"/>
                  </a:lnTo>
                  <a:lnTo>
                    <a:pt x="18680" y="20149"/>
                  </a:lnTo>
                  <a:lnTo>
                    <a:pt x="18680" y="19988"/>
                  </a:lnTo>
                  <a:lnTo>
                    <a:pt x="18770" y="19988"/>
                  </a:lnTo>
                  <a:lnTo>
                    <a:pt x="18770" y="19827"/>
                  </a:lnTo>
                  <a:lnTo>
                    <a:pt x="18829" y="19827"/>
                  </a:lnTo>
                  <a:lnTo>
                    <a:pt x="18829" y="19666"/>
                  </a:lnTo>
                  <a:lnTo>
                    <a:pt x="18919" y="19666"/>
                  </a:lnTo>
                  <a:lnTo>
                    <a:pt x="18919" y="19827"/>
                  </a:lnTo>
                  <a:lnTo>
                    <a:pt x="18948" y="19827"/>
                  </a:lnTo>
                  <a:lnTo>
                    <a:pt x="18948" y="19988"/>
                  </a:lnTo>
                  <a:lnTo>
                    <a:pt x="18978" y="19988"/>
                  </a:lnTo>
                  <a:lnTo>
                    <a:pt x="18978" y="20149"/>
                  </a:lnTo>
                  <a:lnTo>
                    <a:pt x="19008" y="20149"/>
                  </a:lnTo>
                  <a:lnTo>
                    <a:pt x="19008" y="20310"/>
                  </a:lnTo>
                  <a:lnTo>
                    <a:pt x="19038" y="20310"/>
                  </a:lnTo>
                  <a:lnTo>
                    <a:pt x="19038" y="20472"/>
                  </a:lnTo>
                  <a:lnTo>
                    <a:pt x="19097" y="20472"/>
                  </a:lnTo>
                  <a:lnTo>
                    <a:pt x="19097" y="20310"/>
                  </a:lnTo>
                  <a:lnTo>
                    <a:pt x="19127" y="20149"/>
                  </a:lnTo>
                  <a:lnTo>
                    <a:pt x="19127" y="19988"/>
                  </a:lnTo>
                  <a:lnTo>
                    <a:pt x="19157" y="19827"/>
                  </a:lnTo>
                  <a:lnTo>
                    <a:pt x="19157" y="19504"/>
                  </a:lnTo>
                  <a:lnTo>
                    <a:pt x="19187" y="19504"/>
                  </a:lnTo>
                  <a:lnTo>
                    <a:pt x="19187" y="19182"/>
                  </a:lnTo>
                  <a:lnTo>
                    <a:pt x="19217" y="19182"/>
                  </a:lnTo>
                  <a:lnTo>
                    <a:pt x="19217" y="18699"/>
                  </a:lnTo>
                  <a:lnTo>
                    <a:pt x="19246" y="18699"/>
                  </a:lnTo>
                  <a:lnTo>
                    <a:pt x="19246" y="18215"/>
                  </a:lnTo>
                  <a:lnTo>
                    <a:pt x="19276" y="18215"/>
                  </a:lnTo>
                  <a:lnTo>
                    <a:pt x="19276" y="17893"/>
                  </a:lnTo>
                  <a:lnTo>
                    <a:pt x="19336" y="17893"/>
                  </a:lnTo>
                  <a:lnTo>
                    <a:pt x="19336" y="17731"/>
                  </a:lnTo>
                  <a:lnTo>
                    <a:pt x="19395" y="17731"/>
                  </a:lnTo>
                  <a:lnTo>
                    <a:pt x="19395" y="17570"/>
                  </a:lnTo>
                  <a:lnTo>
                    <a:pt x="19455" y="17570"/>
                  </a:lnTo>
                  <a:lnTo>
                    <a:pt x="19455" y="17409"/>
                  </a:lnTo>
                  <a:lnTo>
                    <a:pt x="19514" y="17409"/>
                  </a:lnTo>
                  <a:lnTo>
                    <a:pt x="19514" y="17248"/>
                  </a:lnTo>
                  <a:lnTo>
                    <a:pt x="19544" y="17248"/>
                  </a:lnTo>
                  <a:lnTo>
                    <a:pt x="19544" y="17087"/>
                  </a:lnTo>
                  <a:lnTo>
                    <a:pt x="19574" y="17087"/>
                  </a:lnTo>
                  <a:lnTo>
                    <a:pt x="19604" y="16925"/>
                  </a:lnTo>
                  <a:lnTo>
                    <a:pt x="19604" y="16764"/>
                  </a:lnTo>
                  <a:lnTo>
                    <a:pt x="19634" y="16764"/>
                  </a:lnTo>
                  <a:lnTo>
                    <a:pt x="19634" y="16603"/>
                  </a:lnTo>
                  <a:lnTo>
                    <a:pt x="19663" y="16603"/>
                  </a:lnTo>
                  <a:lnTo>
                    <a:pt x="19663" y="16442"/>
                  </a:lnTo>
                  <a:lnTo>
                    <a:pt x="19693" y="16442"/>
                  </a:lnTo>
                  <a:lnTo>
                    <a:pt x="19693" y="16281"/>
                  </a:lnTo>
                  <a:lnTo>
                    <a:pt x="19723" y="16281"/>
                  </a:lnTo>
                  <a:lnTo>
                    <a:pt x="19723" y="16119"/>
                  </a:lnTo>
                  <a:lnTo>
                    <a:pt x="19753" y="16119"/>
                  </a:lnTo>
                  <a:lnTo>
                    <a:pt x="19753" y="15958"/>
                  </a:lnTo>
                  <a:lnTo>
                    <a:pt x="19783" y="15958"/>
                  </a:lnTo>
                  <a:lnTo>
                    <a:pt x="19783" y="15636"/>
                  </a:lnTo>
                  <a:lnTo>
                    <a:pt x="19812" y="15636"/>
                  </a:lnTo>
                  <a:lnTo>
                    <a:pt x="19812" y="15475"/>
                  </a:lnTo>
                  <a:lnTo>
                    <a:pt x="19842" y="15313"/>
                  </a:lnTo>
                  <a:lnTo>
                    <a:pt x="19842" y="15152"/>
                  </a:lnTo>
                  <a:lnTo>
                    <a:pt x="19872" y="15152"/>
                  </a:lnTo>
                  <a:lnTo>
                    <a:pt x="19872" y="14991"/>
                  </a:lnTo>
                  <a:lnTo>
                    <a:pt x="19872" y="15152"/>
                  </a:lnTo>
                  <a:lnTo>
                    <a:pt x="19902" y="15313"/>
                  </a:lnTo>
                  <a:lnTo>
                    <a:pt x="19902" y="15958"/>
                  </a:lnTo>
                  <a:lnTo>
                    <a:pt x="19932" y="16119"/>
                  </a:lnTo>
                  <a:lnTo>
                    <a:pt x="19932" y="16764"/>
                  </a:lnTo>
                  <a:lnTo>
                    <a:pt x="19961" y="16925"/>
                  </a:lnTo>
                  <a:lnTo>
                    <a:pt x="19961" y="17570"/>
                  </a:lnTo>
                  <a:lnTo>
                    <a:pt x="19991" y="17731"/>
                  </a:lnTo>
                  <a:lnTo>
                    <a:pt x="19991" y="18376"/>
                  </a:lnTo>
                  <a:lnTo>
                    <a:pt x="20021" y="18376"/>
                  </a:lnTo>
                  <a:lnTo>
                    <a:pt x="20021" y="19021"/>
                  </a:lnTo>
                  <a:lnTo>
                    <a:pt x="20051" y="19021"/>
                  </a:lnTo>
                  <a:lnTo>
                    <a:pt x="20051" y="19182"/>
                  </a:lnTo>
                  <a:lnTo>
                    <a:pt x="20081" y="19182"/>
                  </a:lnTo>
                  <a:lnTo>
                    <a:pt x="20081" y="18860"/>
                  </a:lnTo>
                  <a:lnTo>
                    <a:pt x="20110" y="18860"/>
                  </a:lnTo>
                  <a:lnTo>
                    <a:pt x="20110" y="18537"/>
                  </a:lnTo>
                  <a:lnTo>
                    <a:pt x="20140" y="18376"/>
                  </a:lnTo>
                  <a:lnTo>
                    <a:pt x="20140" y="18054"/>
                  </a:lnTo>
                  <a:lnTo>
                    <a:pt x="20170" y="18054"/>
                  </a:lnTo>
                  <a:lnTo>
                    <a:pt x="20170" y="17731"/>
                  </a:lnTo>
                  <a:lnTo>
                    <a:pt x="20200" y="17570"/>
                  </a:lnTo>
                  <a:lnTo>
                    <a:pt x="20200" y="17409"/>
                  </a:lnTo>
                  <a:lnTo>
                    <a:pt x="20230" y="17409"/>
                  </a:lnTo>
                  <a:lnTo>
                    <a:pt x="20230" y="18537"/>
                  </a:lnTo>
                  <a:lnTo>
                    <a:pt x="20259" y="18699"/>
                  </a:lnTo>
                  <a:lnTo>
                    <a:pt x="20259" y="19988"/>
                  </a:lnTo>
                  <a:lnTo>
                    <a:pt x="20289" y="20149"/>
                  </a:lnTo>
                  <a:lnTo>
                    <a:pt x="20289" y="20955"/>
                  </a:lnTo>
                  <a:lnTo>
                    <a:pt x="20319" y="21116"/>
                  </a:lnTo>
                  <a:lnTo>
                    <a:pt x="20319" y="21600"/>
                  </a:lnTo>
                  <a:lnTo>
                    <a:pt x="20378" y="21600"/>
                  </a:lnTo>
                  <a:lnTo>
                    <a:pt x="20378" y="21278"/>
                  </a:lnTo>
                  <a:lnTo>
                    <a:pt x="20408" y="21116"/>
                  </a:lnTo>
                  <a:lnTo>
                    <a:pt x="20408" y="20310"/>
                  </a:lnTo>
                  <a:lnTo>
                    <a:pt x="20438" y="20149"/>
                  </a:lnTo>
                  <a:lnTo>
                    <a:pt x="20438" y="18699"/>
                  </a:lnTo>
                  <a:lnTo>
                    <a:pt x="20468" y="18376"/>
                  </a:lnTo>
                  <a:lnTo>
                    <a:pt x="20468" y="16119"/>
                  </a:lnTo>
                  <a:lnTo>
                    <a:pt x="20498" y="15797"/>
                  </a:lnTo>
                  <a:lnTo>
                    <a:pt x="20498" y="13540"/>
                  </a:lnTo>
                  <a:lnTo>
                    <a:pt x="20527" y="13218"/>
                  </a:lnTo>
                  <a:lnTo>
                    <a:pt x="20527" y="11284"/>
                  </a:lnTo>
                  <a:lnTo>
                    <a:pt x="20557" y="10961"/>
                  </a:lnTo>
                  <a:lnTo>
                    <a:pt x="20557" y="9349"/>
                  </a:lnTo>
                  <a:lnTo>
                    <a:pt x="20587" y="9027"/>
                  </a:lnTo>
                  <a:lnTo>
                    <a:pt x="20587" y="8060"/>
                  </a:lnTo>
                  <a:lnTo>
                    <a:pt x="20617" y="8060"/>
                  </a:lnTo>
                  <a:lnTo>
                    <a:pt x="20617" y="7254"/>
                  </a:lnTo>
                  <a:lnTo>
                    <a:pt x="20647" y="7254"/>
                  </a:lnTo>
                  <a:lnTo>
                    <a:pt x="20647" y="6448"/>
                  </a:lnTo>
                  <a:lnTo>
                    <a:pt x="20676" y="6448"/>
                  </a:lnTo>
                  <a:lnTo>
                    <a:pt x="20676" y="5642"/>
                  </a:lnTo>
                  <a:lnTo>
                    <a:pt x="20706" y="5481"/>
                  </a:lnTo>
                  <a:lnTo>
                    <a:pt x="20706" y="4997"/>
                  </a:lnTo>
                  <a:lnTo>
                    <a:pt x="20736" y="4997"/>
                  </a:lnTo>
                  <a:lnTo>
                    <a:pt x="20736" y="5319"/>
                  </a:lnTo>
                  <a:lnTo>
                    <a:pt x="20766" y="5481"/>
                  </a:lnTo>
                  <a:lnTo>
                    <a:pt x="20766" y="6770"/>
                  </a:lnTo>
                  <a:lnTo>
                    <a:pt x="20796" y="6931"/>
                  </a:lnTo>
                  <a:lnTo>
                    <a:pt x="20796" y="9027"/>
                  </a:lnTo>
                  <a:lnTo>
                    <a:pt x="20825" y="9349"/>
                  </a:lnTo>
                  <a:lnTo>
                    <a:pt x="20825" y="11767"/>
                  </a:lnTo>
                  <a:lnTo>
                    <a:pt x="20855" y="12251"/>
                  </a:lnTo>
                  <a:lnTo>
                    <a:pt x="20855" y="14346"/>
                  </a:lnTo>
                  <a:lnTo>
                    <a:pt x="20885" y="14830"/>
                  </a:lnTo>
                  <a:lnTo>
                    <a:pt x="20885" y="16764"/>
                  </a:lnTo>
                  <a:lnTo>
                    <a:pt x="20915" y="17087"/>
                  </a:lnTo>
                  <a:lnTo>
                    <a:pt x="20915" y="18699"/>
                  </a:lnTo>
                  <a:lnTo>
                    <a:pt x="20945" y="19021"/>
                  </a:lnTo>
                  <a:lnTo>
                    <a:pt x="20945" y="20310"/>
                  </a:lnTo>
                  <a:lnTo>
                    <a:pt x="20974" y="20472"/>
                  </a:lnTo>
                  <a:lnTo>
                    <a:pt x="20974" y="21116"/>
                  </a:lnTo>
                  <a:lnTo>
                    <a:pt x="21004" y="21278"/>
                  </a:lnTo>
                  <a:lnTo>
                    <a:pt x="21004" y="21600"/>
                  </a:lnTo>
                  <a:lnTo>
                    <a:pt x="21064" y="21600"/>
                  </a:lnTo>
                  <a:lnTo>
                    <a:pt x="21064" y="21439"/>
                  </a:lnTo>
                  <a:lnTo>
                    <a:pt x="21094" y="21278"/>
                  </a:lnTo>
                  <a:lnTo>
                    <a:pt x="21094" y="20955"/>
                  </a:lnTo>
                  <a:lnTo>
                    <a:pt x="21123" y="20794"/>
                  </a:lnTo>
                  <a:lnTo>
                    <a:pt x="21123" y="20149"/>
                  </a:lnTo>
                  <a:lnTo>
                    <a:pt x="21153" y="19988"/>
                  </a:lnTo>
                  <a:lnTo>
                    <a:pt x="21153" y="19182"/>
                  </a:lnTo>
                  <a:lnTo>
                    <a:pt x="21183" y="19021"/>
                  </a:lnTo>
                  <a:lnTo>
                    <a:pt x="21183" y="18054"/>
                  </a:lnTo>
                  <a:lnTo>
                    <a:pt x="21213" y="17893"/>
                  </a:lnTo>
                  <a:lnTo>
                    <a:pt x="21213" y="16764"/>
                  </a:lnTo>
                  <a:lnTo>
                    <a:pt x="21242" y="16442"/>
                  </a:lnTo>
                  <a:lnTo>
                    <a:pt x="21242" y="15475"/>
                  </a:lnTo>
                  <a:lnTo>
                    <a:pt x="21272" y="15313"/>
                  </a:lnTo>
                  <a:lnTo>
                    <a:pt x="21272" y="14507"/>
                  </a:lnTo>
                  <a:lnTo>
                    <a:pt x="21302" y="14507"/>
                  </a:lnTo>
                  <a:lnTo>
                    <a:pt x="21302" y="14024"/>
                  </a:lnTo>
                  <a:lnTo>
                    <a:pt x="21332" y="14024"/>
                  </a:lnTo>
                  <a:lnTo>
                    <a:pt x="21362" y="14185"/>
                  </a:lnTo>
                  <a:lnTo>
                    <a:pt x="21362" y="14346"/>
                  </a:lnTo>
                  <a:lnTo>
                    <a:pt x="21391" y="14346"/>
                  </a:lnTo>
                  <a:lnTo>
                    <a:pt x="21391" y="14507"/>
                  </a:lnTo>
                  <a:lnTo>
                    <a:pt x="21421" y="14507"/>
                  </a:lnTo>
                  <a:lnTo>
                    <a:pt x="21421" y="14669"/>
                  </a:lnTo>
                  <a:lnTo>
                    <a:pt x="21451" y="14669"/>
                  </a:lnTo>
                  <a:lnTo>
                    <a:pt x="21451" y="13218"/>
                  </a:lnTo>
                  <a:lnTo>
                    <a:pt x="21481" y="12896"/>
                  </a:lnTo>
                  <a:lnTo>
                    <a:pt x="21481" y="11284"/>
                  </a:lnTo>
                  <a:lnTo>
                    <a:pt x="21511" y="11122"/>
                  </a:lnTo>
                  <a:lnTo>
                    <a:pt x="21511" y="9833"/>
                  </a:lnTo>
                  <a:lnTo>
                    <a:pt x="21540" y="9672"/>
                  </a:lnTo>
                  <a:lnTo>
                    <a:pt x="21540" y="9027"/>
                  </a:lnTo>
                  <a:lnTo>
                    <a:pt x="21570" y="8866"/>
                  </a:lnTo>
                  <a:lnTo>
                    <a:pt x="21600" y="8866"/>
                  </a:lnTo>
                </a:path>
              </a:pathLst>
            </a:custGeom>
            <a:noFill/>
            <a:ln w="12700" cap="flat">
              <a:solidFill>
                <a:srgbClr val="00FF00"/>
              </a:solidFill>
              <a:prstDash val="solid"/>
              <a:round/>
            </a:ln>
            <a:effectLst/>
          </p:spPr>
          <p:txBody>
            <a:bodyPr wrap="square" lIns="45719" tIns="45719" rIns="45719" bIns="45719" numCol="1" anchor="t">
              <a:noAutofit/>
            </a:bodyPr>
            <a:lstStyle/>
            <a:p>
              <a:endParaRPr/>
            </a:p>
          </p:txBody>
        </p:sp>
        <p:sp>
          <p:nvSpPr>
            <p:cNvPr id="290" name="Rectangle 57"/>
            <p:cNvSpPr txBox="1"/>
            <p:nvPr/>
          </p:nvSpPr>
          <p:spPr>
            <a:xfrm>
              <a:off x="1144587" y="1924050"/>
              <a:ext cx="406004"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solidFill>
                    <a:srgbClr val="00FF00"/>
                  </a:solidFill>
                  <a:latin typeface="Arial"/>
                  <a:ea typeface="Arial"/>
                  <a:cs typeface="Arial"/>
                  <a:sym typeface="Arial"/>
                </a:defRPr>
              </a:lvl1pPr>
            </a:lstStyle>
            <a:p>
              <a:r>
                <a:t>BETA_Y</a:t>
              </a:r>
            </a:p>
          </p:txBody>
        </p:sp>
        <p:sp>
          <p:nvSpPr>
            <p:cNvPr id="291" name="Freeform 58"/>
            <p:cNvSpPr/>
            <p:nvPr/>
          </p:nvSpPr>
          <p:spPr>
            <a:xfrm>
              <a:off x="115887" y="542925"/>
              <a:ext cx="6905626" cy="523875"/>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21600"/>
                  </a:lnTo>
                  <a:lnTo>
                    <a:pt x="209" y="21600"/>
                  </a:lnTo>
                  <a:lnTo>
                    <a:pt x="238" y="21207"/>
                  </a:lnTo>
                  <a:lnTo>
                    <a:pt x="1400" y="21207"/>
                  </a:lnTo>
                  <a:lnTo>
                    <a:pt x="1400" y="21600"/>
                  </a:lnTo>
                  <a:lnTo>
                    <a:pt x="4111" y="21600"/>
                  </a:lnTo>
                  <a:lnTo>
                    <a:pt x="4111" y="21207"/>
                  </a:lnTo>
                  <a:lnTo>
                    <a:pt x="4618" y="21207"/>
                  </a:lnTo>
                  <a:lnTo>
                    <a:pt x="4618" y="21600"/>
                  </a:lnTo>
                  <a:lnTo>
                    <a:pt x="5601" y="21600"/>
                  </a:lnTo>
                  <a:lnTo>
                    <a:pt x="5601" y="21207"/>
                  </a:lnTo>
                  <a:lnTo>
                    <a:pt x="5661" y="21207"/>
                  </a:lnTo>
                  <a:lnTo>
                    <a:pt x="5690" y="20815"/>
                  </a:lnTo>
                  <a:lnTo>
                    <a:pt x="5690" y="20422"/>
                  </a:lnTo>
                  <a:lnTo>
                    <a:pt x="5720" y="20422"/>
                  </a:lnTo>
                  <a:lnTo>
                    <a:pt x="5720" y="20029"/>
                  </a:lnTo>
                  <a:lnTo>
                    <a:pt x="5750" y="20029"/>
                  </a:lnTo>
                  <a:lnTo>
                    <a:pt x="5750" y="19244"/>
                  </a:lnTo>
                  <a:lnTo>
                    <a:pt x="5780" y="19244"/>
                  </a:lnTo>
                  <a:lnTo>
                    <a:pt x="5780" y="18458"/>
                  </a:lnTo>
                  <a:lnTo>
                    <a:pt x="5810" y="18458"/>
                  </a:lnTo>
                  <a:lnTo>
                    <a:pt x="5810" y="17673"/>
                  </a:lnTo>
                  <a:lnTo>
                    <a:pt x="5839" y="17673"/>
                  </a:lnTo>
                  <a:lnTo>
                    <a:pt x="5839" y="16887"/>
                  </a:lnTo>
                  <a:lnTo>
                    <a:pt x="5869" y="16887"/>
                  </a:lnTo>
                  <a:lnTo>
                    <a:pt x="5869" y="16102"/>
                  </a:lnTo>
                  <a:lnTo>
                    <a:pt x="5899" y="16102"/>
                  </a:lnTo>
                  <a:lnTo>
                    <a:pt x="5899" y="15316"/>
                  </a:lnTo>
                  <a:lnTo>
                    <a:pt x="5929" y="14924"/>
                  </a:lnTo>
                  <a:lnTo>
                    <a:pt x="5929" y="14531"/>
                  </a:lnTo>
                  <a:lnTo>
                    <a:pt x="5959" y="14138"/>
                  </a:lnTo>
                  <a:lnTo>
                    <a:pt x="5959" y="13353"/>
                  </a:lnTo>
                  <a:lnTo>
                    <a:pt x="5988" y="13353"/>
                  </a:lnTo>
                  <a:lnTo>
                    <a:pt x="5988" y="12567"/>
                  </a:lnTo>
                  <a:lnTo>
                    <a:pt x="6018" y="12567"/>
                  </a:lnTo>
                  <a:lnTo>
                    <a:pt x="6018" y="11782"/>
                  </a:lnTo>
                  <a:lnTo>
                    <a:pt x="6048" y="11782"/>
                  </a:lnTo>
                  <a:lnTo>
                    <a:pt x="6048" y="10996"/>
                  </a:lnTo>
                  <a:lnTo>
                    <a:pt x="6078" y="10604"/>
                  </a:lnTo>
                  <a:lnTo>
                    <a:pt x="6078" y="9818"/>
                  </a:lnTo>
                  <a:lnTo>
                    <a:pt x="6108" y="9818"/>
                  </a:lnTo>
                  <a:lnTo>
                    <a:pt x="6108" y="8640"/>
                  </a:lnTo>
                  <a:lnTo>
                    <a:pt x="6137" y="8247"/>
                  </a:lnTo>
                  <a:lnTo>
                    <a:pt x="6137" y="7069"/>
                  </a:lnTo>
                  <a:lnTo>
                    <a:pt x="6167" y="6676"/>
                  </a:lnTo>
                  <a:lnTo>
                    <a:pt x="6167" y="5498"/>
                  </a:lnTo>
                  <a:lnTo>
                    <a:pt x="6197" y="5105"/>
                  </a:lnTo>
                  <a:lnTo>
                    <a:pt x="6197" y="3927"/>
                  </a:lnTo>
                  <a:lnTo>
                    <a:pt x="6227" y="3535"/>
                  </a:lnTo>
                  <a:lnTo>
                    <a:pt x="6227" y="2356"/>
                  </a:lnTo>
                  <a:lnTo>
                    <a:pt x="6257" y="1964"/>
                  </a:lnTo>
                  <a:lnTo>
                    <a:pt x="6257" y="785"/>
                  </a:lnTo>
                  <a:lnTo>
                    <a:pt x="6286" y="785"/>
                  </a:lnTo>
                  <a:lnTo>
                    <a:pt x="6286" y="0"/>
                  </a:lnTo>
                  <a:lnTo>
                    <a:pt x="6316" y="393"/>
                  </a:lnTo>
                  <a:lnTo>
                    <a:pt x="6316" y="785"/>
                  </a:lnTo>
                  <a:lnTo>
                    <a:pt x="6346" y="1178"/>
                  </a:lnTo>
                  <a:lnTo>
                    <a:pt x="6346" y="1964"/>
                  </a:lnTo>
                  <a:lnTo>
                    <a:pt x="6376" y="2356"/>
                  </a:lnTo>
                  <a:lnTo>
                    <a:pt x="6376" y="3142"/>
                  </a:lnTo>
                  <a:lnTo>
                    <a:pt x="6406" y="3535"/>
                  </a:lnTo>
                  <a:lnTo>
                    <a:pt x="6406" y="4320"/>
                  </a:lnTo>
                  <a:lnTo>
                    <a:pt x="6435" y="4713"/>
                  </a:lnTo>
                  <a:lnTo>
                    <a:pt x="6435" y="5891"/>
                  </a:lnTo>
                  <a:lnTo>
                    <a:pt x="6465" y="5891"/>
                  </a:lnTo>
                  <a:lnTo>
                    <a:pt x="6465" y="6676"/>
                  </a:lnTo>
                  <a:lnTo>
                    <a:pt x="6525" y="7462"/>
                  </a:lnTo>
                  <a:lnTo>
                    <a:pt x="6554" y="7462"/>
                  </a:lnTo>
                  <a:lnTo>
                    <a:pt x="6554" y="7855"/>
                  </a:lnTo>
                  <a:lnTo>
                    <a:pt x="6614" y="7855"/>
                  </a:lnTo>
                  <a:lnTo>
                    <a:pt x="6614" y="8247"/>
                  </a:lnTo>
                  <a:lnTo>
                    <a:pt x="6674" y="8247"/>
                  </a:lnTo>
                  <a:lnTo>
                    <a:pt x="6674" y="8640"/>
                  </a:lnTo>
                  <a:lnTo>
                    <a:pt x="6733" y="8640"/>
                  </a:lnTo>
                  <a:lnTo>
                    <a:pt x="6733" y="9033"/>
                  </a:lnTo>
                  <a:lnTo>
                    <a:pt x="6793" y="9033"/>
                  </a:lnTo>
                  <a:lnTo>
                    <a:pt x="6793" y="9425"/>
                  </a:lnTo>
                  <a:lnTo>
                    <a:pt x="6852" y="9425"/>
                  </a:lnTo>
                  <a:lnTo>
                    <a:pt x="6852" y="9818"/>
                  </a:lnTo>
                  <a:lnTo>
                    <a:pt x="6882" y="9818"/>
                  </a:lnTo>
                  <a:lnTo>
                    <a:pt x="6882" y="10211"/>
                  </a:lnTo>
                  <a:lnTo>
                    <a:pt x="6912" y="10211"/>
                  </a:lnTo>
                  <a:lnTo>
                    <a:pt x="6912" y="10604"/>
                  </a:lnTo>
                  <a:lnTo>
                    <a:pt x="6942" y="10604"/>
                  </a:lnTo>
                  <a:lnTo>
                    <a:pt x="6972" y="10996"/>
                  </a:lnTo>
                  <a:lnTo>
                    <a:pt x="7001" y="10996"/>
                  </a:lnTo>
                  <a:lnTo>
                    <a:pt x="7001" y="11389"/>
                  </a:lnTo>
                  <a:lnTo>
                    <a:pt x="7031" y="11389"/>
                  </a:lnTo>
                  <a:lnTo>
                    <a:pt x="7031" y="11782"/>
                  </a:lnTo>
                  <a:lnTo>
                    <a:pt x="7061" y="11782"/>
                  </a:lnTo>
                  <a:lnTo>
                    <a:pt x="7061" y="12175"/>
                  </a:lnTo>
                  <a:lnTo>
                    <a:pt x="7091" y="12175"/>
                  </a:lnTo>
                  <a:lnTo>
                    <a:pt x="7091" y="12567"/>
                  </a:lnTo>
                  <a:lnTo>
                    <a:pt x="7121" y="12567"/>
                  </a:lnTo>
                  <a:lnTo>
                    <a:pt x="7121" y="12960"/>
                  </a:lnTo>
                  <a:lnTo>
                    <a:pt x="7150" y="12960"/>
                  </a:lnTo>
                  <a:lnTo>
                    <a:pt x="7180" y="13353"/>
                  </a:lnTo>
                  <a:lnTo>
                    <a:pt x="7240" y="13353"/>
                  </a:lnTo>
                  <a:lnTo>
                    <a:pt x="7240" y="12960"/>
                  </a:lnTo>
                  <a:lnTo>
                    <a:pt x="7270" y="12960"/>
                  </a:lnTo>
                  <a:lnTo>
                    <a:pt x="7270" y="12567"/>
                  </a:lnTo>
                  <a:lnTo>
                    <a:pt x="7299" y="12567"/>
                  </a:lnTo>
                  <a:lnTo>
                    <a:pt x="7299" y="12175"/>
                  </a:lnTo>
                  <a:lnTo>
                    <a:pt x="7329" y="12175"/>
                  </a:lnTo>
                  <a:lnTo>
                    <a:pt x="7359" y="11782"/>
                  </a:lnTo>
                  <a:lnTo>
                    <a:pt x="7389" y="11782"/>
                  </a:lnTo>
                  <a:lnTo>
                    <a:pt x="7389" y="11389"/>
                  </a:lnTo>
                  <a:lnTo>
                    <a:pt x="7418" y="11389"/>
                  </a:lnTo>
                  <a:lnTo>
                    <a:pt x="7418" y="10996"/>
                  </a:lnTo>
                  <a:lnTo>
                    <a:pt x="7448" y="10996"/>
                  </a:lnTo>
                  <a:lnTo>
                    <a:pt x="7448" y="10604"/>
                  </a:lnTo>
                  <a:lnTo>
                    <a:pt x="7478" y="10604"/>
                  </a:lnTo>
                  <a:lnTo>
                    <a:pt x="7478" y="10211"/>
                  </a:lnTo>
                  <a:lnTo>
                    <a:pt x="7508" y="10211"/>
                  </a:lnTo>
                  <a:lnTo>
                    <a:pt x="7538" y="9818"/>
                  </a:lnTo>
                  <a:lnTo>
                    <a:pt x="7567" y="9818"/>
                  </a:lnTo>
                  <a:lnTo>
                    <a:pt x="7567" y="9425"/>
                  </a:lnTo>
                  <a:lnTo>
                    <a:pt x="7597" y="9425"/>
                  </a:lnTo>
                  <a:lnTo>
                    <a:pt x="7627" y="9033"/>
                  </a:lnTo>
                  <a:lnTo>
                    <a:pt x="7657" y="9033"/>
                  </a:lnTo>
                  <a:lnTo>
                    <a:pt x="7687" y="8640"/>
                  </a:lnTo>
                  <a:lnTo>
                    <a:pt x="7716" y="8640"/>
                  </a:lnTo>
                  <a:lnTo>
                    <a:pt x="7716" y="8247"/>
                  </a:lnTo>
                  <a:lnTo>
                    <a:pt x="7776" y="8247"/>
                  </a:lnTo>
                  <a:lnTo>
                    <a:pt x="7776" y="7855"/>
                  </a:lnTo>
                  <a:lnTo>
                    <a:pt x="7836" y="7855"/>
                  </a:lnTo>
                  <a:lnTo>
                    <a:pt x="7836" y="7462"/>
                  </a:lnTo>
                  <a:lnTo>
                    <a:pt x="7895" y="7462"/>
                  </a:lnTo>
                  <a:lnTo>
                    <a:pt x="7895" y="7069"/>
                  </a:lnTo>
                  <a:lnTo>
                    <a:pt x="7925" y="7069"/>
                  </a:lnTo>
                  <a:lnTo>
                    <a:pt x="7925" y="6284"/>
                  </a:lnTo>
                  <a:lnTo>
                    <a:pt x="7955" y="6284"/>
                  </a:lnTo>
                  <a:lnTo>
                    <a:pt x="7955" y="5105"/>
                  </a:lnTo>
                  <a:lnTo>
                    <a:pt x="7985" y="5105"/>
                  </a:lnTo>
                  <a:lnTo>
                    <a:pt x="7985" y="4320"/>
                  </a:lnTo>
                  <a:lnTo>
                    <a:pt x="8014" y="3927"/>
                  </a:lnTo>
                  <a:lnTo>
                    <a:pt x="8014" y="3142"/>
                  </a:lnTo>
                  <a:lnTo>
                    <a:pt x="8044" y="2749"/>
                  </a:lnTo>
                  <a:lnTo>
                    <a:pt x="8044" y="1571"/>
                  </a:lnTo>
                  <a:lnTo>
                    <a:pt x="8074" y="1571"/>
                  </a:lnTo>
                  <a:lnTo>
                    <a:pt x="8074" y="393"/>
                  </a:lnTo>
                  <a:lnTo>
                    <a:pt x="8104" y="393"/>
                  </a:lnTo>
                  <a:lnTo>
                    <a:pt x="8104" y="0"/>
                  </a:lnTo>
                  <a:lnTo>
                    <a:pt x="8104" y="393"/>
                  </a:lnTo>
                  <a:lnTo>
                    <a:pt x="8134" y="393"/>
                  </a:lnTo>
                  <a:lnTo>
                    <a:pt x="8134" y="1178"/>
                  </a:lnTo>
                  <a:lnTo>
                    <a:pt x="8163" y="1571"/>
                  </a:lnTo>
                  <a:lnTo>
                    <a:pt x="8163" y="2749"/>
                  </a:lnTo>
                  <a:lnTo>
                    <a:pt x="8193" y="3142"/>
                  </a:lnTo>
                  <a:lnTo>
                    <a:pt x="8193" y="4320"/>
                  </a:lnTo>
                  <a:lnTo>
                    <a:pt x="8223" y="4713"/>
                  </a:lnTo>
                  <a:lnTo>
                    <a:pt x="8223" y="5891"/>
                  </a:lnTo>
                  <a:lnTo>
                    <a:pt x="8253" y="6284"/>
                  </a:lnTo>
                  <a:lnTo>
                    <a:pt x="8253" y="7855"/>
                  </a:lnTo>
                  <a:lnTo>
                    <a:pt x="8282" y="7855"/>
                  </a:lnTo>
                  <a:lnTo>
                    <a:pt x="8282" y="9425"/>
                  </a:lnTo>
                  <a:lnTo>
                    <a:pt x="8312" y="9425"/>
                  </a:lnTo>
                  <a:lnTo>
                    <a:pt x="8312" y="10211"/>
                  </a:lnTo>
                  <a:lnTo>
                    <a:pt x="8342" y="10604"/>
                  </a:lnTo>
                  <a:lnTo>
                    <a:pt x="8342" y="11389"/>
                  </a:lnTo>
                  <a:lnTo>
                    <a:pt x="8372" y="11389"/>
                  </a:lnTo>
                  <a:lnTo>
                    <a:pt x="8372" y="12175"/>
                  </a:lnTo>
                  <a:lnTo>
                    <a:pt x="8402" y="12175"/>
                  </a:lnTo>
                  <a:lnTo>
                    <a:pt x="8402" y="12960"/>
                  </a:lnTo>
                  <a:lnTo>
                    <a:pt x="8431" y="12960"/>
                  </a:lnTo>
                  <a:lnTo>
                    <a:pt x="8431" y="13745"/>
                  </a:lnTo>
                  <a:lnTo>
                    <a:pt x="8461" y="13745"/>
                  </a:lnTo>
                  <a:lnTo>
                    <a:pt x="8461" y="14531"/>
                  </a:lnTo>
                  <a:lnTo>
                    <a:pt x="8491" y="14924"/>
                  </a:lnTo>
                  <a:lnTo>
                    <a:pt x="8491" y="15316"/>
                  </a:lnTo>
                  <a:lnTo>
                    <a:pt x="8521" y="15709"/>
                  </a:lnTo>
                  <a:lnTo>
                    <a:pt x="8521" y="16495"/>
                  </a:lnTo>
                  <a:lnTo>
                    <a:pt x="8551" y="16495"/>
                  </a:lnTo>
                  <a:lnTo>
                    <a:pt x="8551" y="17280"/>
                  </a:lnTo>
                  <a:lnTo>
                    <a:pt x="8580" y="17280"/>
                  </a:lnTo>
                  <a:lnTo>
                    <a:pt x="8580" y="18065"/>
                  </a:lnTo>
                  <a:lnTo>
                    <a:pt x="8610" y="18065"/>
                  </a:lnTo>
                  <a:lnTo>
                    <a:pt x="8610" y="18851"/>
                  </a:lnTo>
                  <a:lnTo>
                    <a:pt x="8640" y="19244"/>
                  </a:lnTo>
                  <a:lnTo>
                    <a:pt x="8640" y="19636"/>
                  </a:lnTo>
                  <a:lnTo>
                    <a:pt x="8670" y="19636"/>
                  </a:lnTo>
                  <a:lnTo>
                    <a:pt x="8670" y="20422"/>
                  </a:lnTo>
                  <a:lnTo>
                    <a:pt x="8700" y="20422"/>
                  </a:lnTo>
                  <a:lnTo>
                    <a:pt x="8700" y="20815"/>
                  </a:lnTo>
                  <a:lnTo>
                    <a:pt x="8729" y="20815"/>
                  </a:lnTo>
                  <a:lnTo>
                    <a:pt x="8729" y="21207"/>
                  </a:lnTo>
                  <a:lnTo>
                    <a:pt x="9802" y="21207"/>
                  </a:lnTo>
                  <a:lnTo>
                    <a:pt x="9802" y="21600"/>
                  </a:lnTo>
                  <a:lnTo>
                    <a:pt x="10338" y="21600"/>
                  </a:lnTo>
                  <a:lnTo>
                    <a:pt x="10338" y="21207"/>
                  </a:lnTo>
                  <a:lnTo>
                    <a:pt x="15075" y="21207"/>
                  </a:lnTo>
                  <a:lnTo>
                    <a:pt x="15075" y="21600"/>
                  </a:lnTo>
                  <a:lnTo>
                    <a:pt x="15969" y="21600"/>
                  </a:lnTo>
                  <a:lnTo>
                    <a:pt x="15969" y="21207"/>
                  </a:lnTo>
                  <a:lnTo>
                    <a:pt x="16625" y="21207"/>
                  </a:lnTo>
                  <a:lnTo>
                    <a:pt x="16654" y="20815"/>
                  </a:lnTo>
                  <a:lnTo>
                    <a:pt x="16654" y="20422"/>
                  </a:lnTo>
                  <a:lnTo>
                    <a:pt x="16684" y="20422"/>
                  </a:lnTo>
                  <a:lnTo>
                    <a:pt x="16684" y="20029"/>
                  </a:lnTo>
                  <a:lnTo>
                    <a:pt x="16714" y="20029"/>
                  </a:lnTo>
                  <a:lnTo>
                    <a:pt x="16714" y="19636"/>
                  </a:lnTo>
                  <a:lnTo>
                    <a:pt x="16744" y="19244"/>
                  </a:lnTo>
                  <a:lnTo>
                    <a:pt x="16744" y="18851"/>
                  </a:lnTo>
                  <a:lnTo>
                    <a:pt x="16774" y="18458"/>
                  </a:lnTo>
                  <a:lnTo>
                    <a:pt x="16774" y="17673"/>
                  </a:lnTo>
                  <a:lnTo>
                    <a:pt x="16803" y="17673"/>
                  </a:lnTo>
                  <a:lnTo>
                    <a:pt x="16803" y="16887"/>
                  </a:lnTo>
                  <a:lnTo>
                    <a:pt x="16833" y="16887"/>
                  </a:lnTo>
                  <a:lnTo>
                    <a:pt x="16833" y="16102"/>
                  </a:lnTo>
                  <a:lnTo>
                    <a:pt x="16863" y="16102"/>
                  </a:lnTo>
                  <a:lnTo>
                    <a:pt x="16863" y="15316"/>
                  </a:lnTo>
                  <a:lnTo>
                    <a:pt x="16893" y="14924"/>
                  </a:lnTo>
                  <a:lnTo>
                    <a:pt x="16893" y="14531"/>
                  </a:lnTo>
                  <a:lnTo>
                    <a:pt x="16922" y="14138"/>
                  </a:lnTo>
                  <a:lnTo>
                    <a:pt x="16922" y="13353"/>
                  </a:lnTo>
                  <a:lnTo>
                    <a:pt x="16952" y="13353"/>
                  </a:lnTo>
                  <a:lnTo>
                    <a:pt x="16952" y="12567"/>
                  </a:lnTo>
                  <a:lnTo>
                    <a:pt x="16982" y="12567"/>
                  </a:lnTo>
                  <a:lnTo>
                    <a:pt x="16982" y="11782"/>
                  </a:lnTo>
                  <a:lnTo>
                    <a:pt x="17012" y="11782"/>
                  </a:lnTo>
                  <a:lnTo>
                    <a:pt x="17012" y="10996"/>
                  </a:lnTo>
                  <a:lnTo>
                    <a:pt x="17042" y="10996"/>
                  </a:lnTo>
                  <a:lnTo>
                    <a:pt x="17042" y="10211"/>
                  </a:lnTo>
                  <a:lnTo>
                    <a:pt x="17071" y="9818"/>
                  </a:lnTo>
                  <a:lnTo>
                    <a:pt x="17071" y="9033"/>
                  </a:lnTo>
                  <a:lnTo>
                    <a:pt x="17101" y="8640"/>
                  </a:lnTo>
                  <a:lnTo>
                    <a:pt x="17101" y="7069"/>
                  </a:lnTo>
                  <a:lnTo>
                    <a:pt x="17131" y="7069"/>
                  </a:lnTo>
                  <a:lnTo>
                    <a:pt x="17131" y="5498"/>
                  </a:lnTo>
                  <a:lnTo>
                    <a:pt x="17161" y="5105"/>
                  </a:lnTo>
                  <a:lnTo>
                    <a:pt x="17161" y="3927"/>
                  </a:lnTo>
                  <a:lnTo>
                    <a:pt x="17191" y="3535"/>
                  </a:lnTo>
                  <a:lnTo>
                    <a:pt x="17191" y="2356"/>
                  </a:lnTo>
                  <a:lnTo>
                    <a:pt x="17220" y="1964"/>
                  </a:lnTo>
                  <a:lnTo>
                    <a:pt x="17220" y="785"/>
                  </a:lnTo>
                  <a:lnTo>
                    <a:pt x="17250" y="393"/>
                  </a:lnTo>
                  <a:lnTo>
                    <a:pt x="17250" y="0"/>
                  </a:lnTo>
                  <a:lnTo>
                    <a:pt x="17280" y="0"/>
                  </a:lnTo>
                  <a:lnTo>
                    <a:pt x="17280" y="785"/>
                  </a:lnTo>
                  <a:lnTo>
                    <a:pt x="17310" y="1178"/>
                  </a:lnTo>
                  <a:lnTo>
                    <a:pt x="17310" y="2356"/>
                  </a:lnTo>
                  <a:lnTo>
                    <a:pt x="17340" y="2356"/>
                  </a:lnTo>
                  <a:lnTo>
                    <a:pt x="17340" y="3535"/>
                  </a:lnTo>
                  <a:lnTo>
                    <a:pt x="17369" y="3927"/>
                  </a:lnTo>
                  <a:lnTo>
                    <a:pt x="17369" y="5105"/>
                  </a:lnTo>
                  <a:lnTo>
                    <a:pt x="17399" y="5105"/>
                  </a:lnTo>
                  <a:lnTo>
                    <a:pt x="17399" y="6284"/>
                  </a:lnTo>
                  <a:lnTo>
                    <a:pt x="17429" y="6676"/>
                  </a:lnTo>
                  <a:lnTo>
                    <a:pt x="17429" y="7462"/>
                  </a:lnTo>
                  <a:lnTo>
                    <a:pt x="17459" y="7462"/>
                  </a:lnTo>
                  <a:lnTo>
                    <a:pt x="17459" y="7855"/>
                  </a:lnTo>
                  <a:lnTo>
                    <a:pt x="17489" y="7855"/>
                  </a:lnTo>
                  <a:lnTo>
                    <a:pt x="17489" y="8247"/>
                  </a:lnTo>
                  <a:lnTo>
                    <a:pt x="17518" y="8247"/>
                  </a:lnTo>
                  <a:lnTo>
                    <a:pt x="17548" y="8640"/>
                  </a:lnTo>
                  <a:lnTo>
                    <a:pt x="17578" y="8640"/>
                  </a:lnTo>
                  <a:lnTo>
                    <a:pt x="17578" y="9033"/>
                  </a:lnTo>
                  <a:lnTo>
                    <a:pt x="17638" y="9033"/>
                  </a:lnTo>
                  <a:lnTo>
                    <a:pt x="17638" y="9425"/>
                  </a:lnTo>
                  <a:lnTo>
                    <a:pt x="17697" y="9425"/>
                  </a:lnTo>
                  <a:lnTo>
                    <a:pt x="17697" y="9818"/>
                  </a:lnTo>
                  <a:lnTo>
                    <a:pt x="17727" y="9818"/>
                  </a:lnTo>
                  <a:lnTo>
                    <a:pt x="17727" y="10211"/>
                  </a:lnTo>
                  <a:lnTo>
                    <a:pt x="17786" y="10211"/>
                  </a:lnTo>
                  <a:lnTo>
                    <a:pt x="17786" y="10604"/>
                  </a:lnTo>
                  <a:lnTo>
                    <a:pt x="17846" y="10604"/>
                  </a:lnTo>
                  <a:lnTo>
                    <a:pt x="17846" y="10996"/>
                  </a:lnTo>
                  <a:lnTo>
                    <a:pt x="17876" y="10996"/>
                  </a:lnTo>
                  <a:lnTo>
                    <a:pt x="17876" y="11389"/>
                  </a:lnTo>
                  <a:lnTo>
                    <a:pt x="17935" y="11389"/>
                  </a:lnTo>
                  <a:lnTo>
                    <a:pt x="17935" y="11782"/>
                  </a:lnTo>
                  <a:lnTo>
                    <a:pt x="17965" y="11782"/>
                  </a:lnTo>
                  <a:lnTo>
                    <a:pt x="17965" y="12175"/>
                  </a:lnTo>
                  <a:lnTo>
                    <a:pt x="17995" y="12175"/>
                  </a:lnTo>
                  <a:lnTo>
                    <a:pt x="18025" y="12567"/>
                  </a:lnTo>
                  <a:lnTo>
                    <a:pt x="18055" y="12567"/>
                  </a:lnTo>
                  <a:lnTo>
                    <a:pt x="18055" y="12960"/>
                  </a:lnTo>
                  <a:lnTo>
                    <a:pt x="18084" y="12960"/>
                  </a:lnTo>
                  <a:lnTo>
                    <a:pt x="18114" y="13353"/>
                  </a:lnTo>
                  <a:lnTo>
                    <a:pt x="18144" y="13353"/>
                  </a:lnTo>
                  <a:lnTo>
                    <a:pt x="18144" y="13745"/>
                  </a:lnTo>
                  <a:lnTo>
                    <a:pt x="18204" y="13745"/>
                  </a:lnTo>
                  <a:lnTo>
                    <a:pt x="18204" y="13353"/>
                  </a:lnTo>
                  <a:lnTo>
                    <a:pt x="18233" y="13353"/>
                  </a:lnTo>
                  <a:lnTo>
                    <a:pt x="18233" y="12960"/>
                  </a:lnTo>
                  <a:lnTo>
                    <a:pt x="18293" y="12960"/>
                  </a:lnTo>
                  <a:lnTo>
                    <a:pt x="18293" y="12567"/>
                  </a:lnTo>
                  <a:lnTo>
                    <a:pt x="18323" y="12567"/>
                  </a:lnTo>
                  <a:lnTo>
                    <a:pt x="18323" y="12175"/>
                  </a:lnTo>
                  <a:lnTo>
                    <a:pt x="18353" y="12175"/>
                  </a:lnTo>
                  <a:lnTo>
                    <a:pt x="18382" y="11782"/>
                  </a:lnTo>
                  <a:lnTo>
                    <a:pt x="18412" y="11782"/>
                  </a:lnTo>
                  <a:lnTo>
                    <a:pt x="18412" y="11389"/>
                  </a:lnTo>
                  <a:lnTo>
                    <a:pt x="18442" y="11389"/>
                  </a:lnTo>
                  <a:lnTo>
                    <a:pt x="18472" y="10996"/>
                  </a:lnTo>
                  <a:lnTo>
                    <a:pt x="18502" y="10996"/>
                  </a:lnTo>
                  <a:lnTo>
                    <a:pt x="18502" y="10604"/>
                  </a:lnTo>
                  <a:lnTo>
                    <a:pt x="18531" y="10604"/>
                  </a:lnTo>
                  <a:lnTo>
                    <a:pt x="18561" y="10211"/>
                  </a:lnTo>
                  <a:lnTo>
                    <a:pt x="18591" y="10211"/>
                  </a:lnTo>
                  <a:lnTo>
                    <a:pt x="18591" y="9818"/>
                  </a:lnTo>
                  <a:lnTo>
                    <a:pt x="18650" y="9818"/>
                  </a:lnTo>
                  <a:lnTo>
                    <a:pt x="18650" y="9425"/>
                  </a:lnTo>
                  <a:lnTo>
                    <a:pt x="18710" y="9425"/>
                  </a:lnTo>
                  <a:lnTo>
                    <a:pt x="18710" y="9033"/>
                  </a:lnTo>
                  <a:lnTo>
                    <a:pt x="18740" y="9033"/>
                  </a:lnTo>
                  <a:lnTo>
                    <a:pt x="18770" y="8640"/>
                  </a:lnTo>
                  <a:lnTo>
                    <a:pt x="18799" y="8640"/>
                  </a:lnTo>
                  <a:lnTo>
                    <a:pt x="18799" y="8247"/>
                  </a:lnTo>
                  <a:lnTo>
                    <a:pt x="18859" y="8247"/>
                  </a:lnTo>
                  <a:lnTo>
                    <a:pt x="18859" y="7855"/>
                  </a:lnTo>
                  <a:lnTo>
                    <a:pt x="18889" y="7855"/>
                  </a:lnTo>
                  <a:lnTo>
                    <a:pt x="18889" y="7069"/>
                  </a:lnTo>
                  <a:lnTo>
                    <a:pt x="18919" y="7069"/>
                  </a:lnTo>
                  <a:lnTo>
                    <a:pt x="18919" y="5891"/>
                  </a:lnTo>
                  <a:lnTo>
                    <a:pt x="18948" y="5891"/>
                  </a:lnTo>
                  <a:lnTo>
                    <a:pt x="18948" y="4713"/>
                  </a:lnTo>
                  <a:lnTo>
                    <a:pt x="18978" y="4320"/>
                  </a:lnTo>
                  <a:lnTo>
                    <a:pt x="18978" y="3142"/>
                  </a:lnTo>
                  <a:lnTo>
                    <a:pt x="19008" y="3142"/>
                  </a:lnTo>
                  <a:lnTo>
                    <a:pt x="19008" y="1964"/>
                  </a:lnTo>
                  <a:lnTo>
                    <a:pt x="19038" y="1571"/>
                  </a:lnTo>
                  <a:lnTo>
                    <a:pt x="19038" y="393"/>
                  </a:lnTo>
                  <a:lnTo>
                    <a:pt x="19068" y="393"/>
                  </a:lnTo>
                  <a:lnTo>
                    <a:pt x="19068" y="0"/>
                  </a:lnTo>
                  <a:lnTo>
                    <a:pt x="19097" y="0"/>
                  </a:lnTo>
                  <a:lnTo>
                    <a:pt x="19097" y="1178"/>
                  </a:lnTo>
                  <a:lnTo>
                    <a:pt x="19127" y="1178"/>
                  </a:lnTo>
                  <a:lnTo>
                    <a:pt x="19127" y="2749"/>
                  </a:lnTo>
                  <a:lnTo>
                    <a:pt x="19157" y="2749"/>
                  </a:lnTo>
                  <a:lnTo>
                    <a:pt x="19157" y="4320"/>
                  </a:lnTo>
                  <a:lnTo>
                    <a:pt x="19187" y="4713"/>
                  </a:lnTo>
                  <a:lnTo>
                    <a:pt x="19187" y="5891"/>
                  </a:lnTo>
                  <a:lnTo>
                    <a:pt x="19217" y="5891"/>
                  </a:lnTo>
                  <a:lnTo>
                    <a:pt x="19217" y="7462"/>
                  </a:lnTo>
                  <a:lnTo>
                    <a:pt x="19246" y="7855"/>
                  </a:lnTo>
                  <a:lnTo>
                    <a:pt x="19246" y="9033"/>
                  </a:lnTo>
                  <a:lnTo>
                    <a:pt x="19276" y="9425"/>
                  </a:lnTo>
                  <a:lnTo>
                    <a:pt x="19276" y="10211"/>
                  </a:lnTo>
                  <a:lnTo>
                    <a:pt x="19306" y="10211"/>
                  </a:lnTo>
                  <a:lnTo>
                    <a:pt x="19306" y="10996"/>
                  </a:lnTo>
                  <a:lnTo>
                    <a:pt x="19336" y="11389"/>
                  </a:lnTo>
                  <a:lnTo>
                    <a:pt x="19336" y="12175"/>
                  </a:lnTo>
                  <a:lnTo>
                    <a:pt x="19366" y="12175"/>
                  </a:lnTo>
                  <a:lnTo>
                    <a:pt x="19366" y="12960"/>
                  </a:lnTo>
                  <a:lnTo>
                    <a:pt x="19395" y="12960"/>
                  </a:lnTo>
                  <a:lnTo>
                    <a:pt x="19395" y="13745"/>
                  </a:lnTo>
                  <a:lnTo>
                    <a:pt x="19425" y="13745"/>
                  </a:lnTo>
                  <a:lnTo>
                    <a:pt x="19425" y="14531"/>
                  </a:lnTo>
                  <a:lnTo>
                    <a:pt x="19455" y="14924"/>
                  </a:lnTo>
                  <a:lnTo>
                    <a:pt x="19455" y="15316"/>
                  </a:lnTo>
                  <a:lnTo>
                    <a:pt x="19485" y="15709"/>
                  </a:lnTo>
                  <a:lnTo>
                    <a:pt x="19485" y="16495"/>
                  </a:lnTo>
                  <a:lnTo>
                    <a:pt x="19514" y="16495"/>
                  </a:lnTo>
                  <a:lnTo>
                    <a:pt x="19514" y="17280"/>
                  </a:lnTo>
                  <a:lnTo>
                    <a:pt x="19544" y="17280"/>
                  </a:lnTo>
                  <a:lnTo>
                    <a:pt x="19544" y="18065"/>
                  </a:lnTo>
                  <a:lnTo>
                    <a:pt x="19574" y="18065"/>
                  </a:lnTo>
                  <a:lnTo>
                    <a:pt x="19574" y="18851"/>
                  </a:lnTo>
                  <a:lnTo>
                    <a:pt x="19604" y="18851"/>
                  </a:lnTo>
                  <a:lnTo>
                    <a:pt x="19604" y="19636"/>
                  </a:lnTo>
                  <a:lnTo>
                    <a:pt x="19634" y="19636"/>
                  </a:lnTo>
                  <a:lnTo>
                    <a:pt x="19634" y="20422"/>
                  </a:lnTo>
                  <a:lnTo>
                    <a:pt x="19663" y="20422"/>
                  </a:lnTo>
                  <a:lnTo>
                    <a:pt x="19663" y="20815"/>
                  </a:lnTo>
                  <a:lnTo>
                    <a:pt x="19693" y="20815"/>
                  </a:lnTo>
                  <a:lnTo>
                    <a:pt x="19693" y="21207"/>
                  </a:lnTo>
                  <a:lnTo>
                    <a:pt x="20259" y="21207"/>
                  </a:lnTo>
                  <a:lnTo>
                    <a:pt x="20289" y="21600"/>
                  </a:lnTo>
                  <a:lnTo>
                    <a:pt x="21242" y="21600"/>
                  </a:lnTo>
                  <a:lnTo>
                    <a:pt x="21242" y="21207"/>
                  </a:lnTo>
                  <a:lnTo>
                    <a:pt x="21600" y="21207"/>
                  </a:lnTo>
                </a:path>
              </a:pathLst>
            </a:custGeom>
            <a:noFill/>
            <a:ln w="12700" cap="flat">
              <a:solidFill>
                <a:srgbClr val="0000FF"/>
              </a:solidFill>
              <a:prstDash val="solid"/>
              <a:round/>
            </a:ln>
            <a:effectLst/>
          </p:spPr>
          <p:txBody>
            <a:bodyPr wrap="square" lIns="45719" tIns="45719" rIns="45719" bIns="45719" numCol="1" anchor="t">
              <a:noAutofit/>
            </a:bodyPr>
            <a:lstStyle/>
            <a:p>
              <a:endParaRPr/>
            </a:p>
          </p:txBody>
        </p:sp>
        <p:sp>
          <p:nvSpPr>
            <p:cNvPr id="292" name="Rectangle 59"/>
            <p:cNvSpPr txBox="1"/>
            <p:nvPr/>
          </p:nvSpPr>
          <p:spPr>
            <a:xfrm>
              <a:off x="1811337" y="1924050"/>
              <a:ext cx="374105"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solidFill>
                    <a:srgbClr val="0000FF"/>
                  </a:solidFill>
                  <a:latin typeface="Arial"/>
                  <a:ea typeface="Arial"/>
                  <a:cs typeface="Arial"/>
                  <a:sym typeface="Arial"/>
                </a:defRPr>
              </a:lvl1pPr>
            </a:lstStyle>
            <a:p>
              <a:r>
                <a:t>DISP_X</a:t>
              </a:r>
            </a:p>
          </p:txBody>
        </p:sp>
        <p:sp>
          <p:nvSpPr>
            <p:cNvPr id="293" name="Freeform 60"/>
            <p:cNvSpPr/>
            <p:nvPr/>
          </p:nvSpPr>
          <p:spPr>
            <a:xfrm>
              <a:off x="115887" y="895350"/>
              <a:ext cx="6905626" cy="361950"/>
            </a:xfrm>
            <a:custGeom>
              <a:avLst/>
              <a:gdLst/>
              <a:ahLst/>
              <a:cxnLst>
                <a:cxn ang="0">
                  <a:pos x="wd2" y="hd2"/>
                </a:cxn>
                <a:cxn ang="5400000">
                  <a:pos x="wd2" y="hd2"/>
                </a:cxn>
                <a:cxn ang="10800000">
                  <a:pos x="wd2" y="hd2"/>
                </a:cxn>
                <a:cxn ang="16200000">
                  <a:pos x="wd2" y="hd2"/>
                </a:cxn>
              </a:cxnLst>
              <a:rect l="0" t="0" r="r" b="b"/>
              <a:pathLst>
                <a:path w="21600" h="21600" extrusionOk="0">
                  <a:moveTo>
                    <a:pt x="0" y="10232"/>
                  </a:moveTo>
                  <a:lnTo>
                    <a:pt x="3843" y="10232"/>
                  </a:lnTo>
                  <a:lnTo>
                    <a:pt x="3843" y="10800"/>
                  </a:lnTo>
                  <a:lnTo>
                    <a:pt x="3873" y="11368"/>
                  </a:lnTo>
                  <a:lnTo>
                    <a:pt x="3873" y="12505"/>
                  </a:lnTo>
                  <a:lnTo>
                    <a:pt x="3903" y="12505"/>
                  </a:lnTo>
                  <a:lnTo>
                    <a:pt x="3903" y="14211"/>
                  </a:lnTo>
                  <a:lnTo>
                    <a:pt x="3933" y="14211"/>
                  </a:lnTo>
                  <a:lnTo>
                    <a:pt x="3933" y="15916"/>
                  </a:lnTo>
                  <a:lnTo>
                    <a:pt x="3962" y="15916"/>
                  </a:lnTo>
                  <a:lnTo>
                    <a:pt x="3962" y="17621"/>
                  </a:lnTo>
                  <a:lnTo>
                    <a:pt x="3992" y="17621"/>
                  </a:lnTo>
                  <a:lnTo>
                    <a:pt x="3992" y="19326"/>
                  </a:lnTo>
                  <a:lnTo>
                    <a:pt x="4022" y="19326"/>
                  </a:lnTo>
                  <a:lnTo>
                    <a:pt x="4022" y="19895"/>
                  </a:lnTo>
                  <a:lnTo>
                    <a:pt x="4052" y="19895"/>
                  </a:lnTo>
                  <a:lnTo>
                    <a:pt x="4082" y="19326"/>
                  </a:lnTo>
                  <a:lnTo>
                    <a:pt x="4082" y="18189"/>
                  </a:lnTo>
                  <a:lnTo>
                    <a:pt x="4111" y="17621"/>
                  </a:lnTo>
                  <a:lnTo>
                    <a:pt x="4111" y="16484"/>
                  </a:lnTo>
                  <a:lnTo>
                    <a:pt x="4141" y="15916"/>
                  </a:lnTo>
                  <a:lnTo>
                    <a:pt x="4141" y="14779"/>
                  </a:lnTo>
                  <a:lnTo>
                    <a:pt x="4171" y="14779"/>
                  </a:lnTo>
                  <a:lnTo>
                    <a:pt x="4171" y="13642"/>
                  </a:lnTo>
                  <a:lnTo>
                    <a:pt x="4201" y="13642"/>
                  </a:lnTo>
                  <a:lnTo>
                    <a:pt x="4201" y="12505"/>
                  </a:lnTo>
                  <a:lnTo>
                    <a:pt x="4231" y="12505"/>
                  </a:lnTo>
                  <a:lnTo>
                    <a:pt x="4231" y="11368"/>
                  </a:lnTo>
                  <a:lnTo>
                    <a:pt x="4260" y="11368"/>
                  </a:lnTo>
                  <a:lnTo>
                    <a:pt x="4260" y="10232"/>
                  </a:lnTo>
                  <a:lnTo>
                    <a:pt x="4290" y="10232"/>
                  </a:lnTo>
                  <a:lnTo>
                    <a:pt x="4290" y="9095"/>
                  </a:lnTo>
                  <a:lnTo>
                    <a:pt x="4320" y="9095"/>
                  </a:lnTo>
                  <a:lnTo>
                    <a:pt x="4320" y="7958"/>
                  </a:lnTo>
                  <a:lnTo>
                    <a:pt x="4350" y="7958"/>
                  </a:lnTo>
                  <a:lnTo>
                    <a:pt x="4350" y="6821"/>
                  </a:lnTo>
                  <a:lnTo>
                    <a:pt x="4380" y="6821"/>
                  </a:lnTo>
                  <a:lnTo>
                    <a:pt x="4380" y="5684"/>
                  </a:lnTo>
                  <a:lnTo>
                    <a:pt x="4409" y="5116"/>
                  </a:lnTo>
                  <a:lnTo>
                    <a:pt x="4409" y="3411"/>
                  </a:lnTo>
                  <a:lnTo>
                    <a:pt x="4439" y="2842"/>
                  </a:lnTo>
                  <a:lnTo>
                    <a:pt x="4439" y="1137"/>
                  </a:lnTo>
                  <a:lnTo>
                    <a:pt x="4469" y="1137"/>
                  </a:lnTo>
                  <a:lnTo>
                    <a:pt x="4469" y="0"/>
                  </a:lnTo>
                  <a:lnTo>
                    <a:pt x="4529" y="0"/>
                  </a:lnTo>
                  <a:lnTo>
                    <a:pt x="4529" y="1137"/>
                  </a:lnTo>
                  <a:lnTo>
                    <a:pt x="4558" y="1705"/>
                  </a:lnTo>
                  <a:lnTo>
                    <a:pt x="4558" y="2274"/>
                  </a:lnTo>
                  <a:lnTo>
                    <a:pt x="4588" y="2842"/>
                  </a:lnTo>
                  <a:lnTo>
                    <a:pt x="4588" y="3979"/>
                  </a:lnTo>
                  <a:lnTo>
                    <a:pt x="4618" y="3979"/>
                  </a:lnTo>
                  <a:lnTo>
                    <a:pt x="4618" y="5116"/>
                  </a:lnTo>
                  <a:lnTo>
                    <a:pt x="4648" y="5116"/>
                  </a:lnTo>
                  <a:lnTo>
                    <a:pt x="4648" y="6253"/>
                  </a:lnTo>
                  <a:lnTo>
                    <a:pt x="4678" y="6253"/>
                  </a:lnTo>
                  <a:lnTo>
                    <a:pt x="4678" y="7389"/>
                  </a:lnTo>
                  <a:lnTo>
                    <a:pt x="4707" y="7958"/>
                  </a:lnTo>
                  <a:lnTo>
                    <a:pt x="4707" y="8526"/>
                  </a:lnTo>
                  <a:lnTo>
                    <a:pt x="4737" y="9095"/>
                  </a:lnTo>
                  <a:lnTo>
                    <a:pt x="4737" y="9663"/>
                  </a:lnTo>
                  <a:lnTo>
                    <a:pt x="4916" y="9663"/>
                  </a:lnTo>
                  <a:lnTo>
                    <a:pt x="4916" y="10232"/>
                  </a:lnTo>
                  <a:lnTo>
                    <a:pt x="7508" y="10232"/>
                  </a:lnTo>
                  <a:lnTo>
                    <a:pt x="7508" y="9663"/>
                  </a:lnTo>
                  <a:lnTo>
                    <a:pt x="9504" y="9663"/>
                  </a:lnTo>
                  <a:lnTo>
                    <a:pt x="9504" y="10232"/>
                  </a:lnTo>
                  <a:lnTo>
                    <a:pt x="9623" y="10232"/>
                  </a:lnTo>
                  <a:lnTo>
                    <a:pt x="9623" y="9663"/>
                  </a:lnTo>
                  <a:lnTo>
                    <a:pt x="9653" y="9663"/>
                  </a:lnTo>
                  <a:lnTo>
                    <a:pt x="9653" y="9095"/>
                  </a:lnTo>
                  <a:lnTo>
                    <a:pt x="9683" y="9095"/>
                  </a:lnTo>
                  <a:lnTo>
                    <a:pt x="9683" y="8526"/>
                  </a:lnTo>
                  <a:lnTo>
                    <a:pt x="9713" y="7958"/>
                  </a:lnTo>
                  <a:lnTo>
                    <a:pt x="9713" y="6821"/>
                  </a:lnTo>
                  <a:lnTo>
                    <a:pt x="9742" y="6821"/>
                  </a:lnTo>
                  <a:lnTo>
                    <a:pt x="9742" y="5684"/>
                  </a:lnTo>
                  <a:lnTo>
                    <a:pt x="9772" y="5684"/>
                  </a:lnTo>
                  <a:lnTo>
                    <a:pt x="9772" y="4547"/>
                  </a:lnTo>
                  <a:lnTo>
                    <a:pt x="9802" y="4547"/>
                  </a:lnTo>
                  <a:lnTo>
                    <a:pt x="9802" y="3411"/>
                  </a:lnTo>
                  <a:lnTo>
                    <a:pt x="9832" y="3411"/>
                  </a:lnTo>
                  <a:lnTo>
                    <a:pt x="9832" y="2274"/>
                  </a:lnTo>
                  <a:lnTo>
                    <a:pt x="9862" y="2274"/>
                  </a:lnTo>
                  <a:lnTo>
                    <a:pt x="9862" y="1137"/>
                  </a:lnTo>
                  <a:lnTo>
                    <a:pt x="9891" y="568"/>
                  </a:lnTo>
                  <a:lnTo>
                    <a:pt x="9891" y="0"/>
                  </a:lnTo>
                  <a:lnTo>
                    <a:pt x="9921" y="0"/>
                  </a:lnTo>
                  <a:lnTo>
                    <a:pt x="9951" y="568"/>
                  </a:lnTo>
                  <a:lnTo>
                    <a:pt x="9951" y="1705"/>
                  </a:lnTo>
                  <a:lnTo>
                    <a:pt x="9981" y="2274"/>
                  </a:lnTo>
                  <a:lnTo>
                    <a:pt x="9981" y="3979"/>
                  </a:lnTo>
                  <a:lnTo>
                    <a:pt x="10010" y="3979"/>
                  </a:lnTo>
                  <a:lnTo>
                    <a:pt x="10010" y="6253"/>
                  </a:lnTo>
                  <a:lnTo>
                    <a:pt x="10040" y="6253"/>
                  </a:lnTo>
                  <a:lnTo>
                    <a:pt x="10040" y="7389"/>
                  </a:lnTo>
                  <a:lnTo>
                    <a:pt x="10070" y="7389"/>
                  </a:lnTo>
                  <a:lnTo>
                    <a:pt x="10070" y="8526"/>
                  </a:lnTo>
                  <a:lnTo>
                    <a:pt x="10100" y="8526"/>
                  </a:lnTo>
                  <a:lnTo>
                    <a:pt x="10100" y="9663"/>
                  </a:lnTo>
                  <a:lnTo>
                    <a:pt x="10130" y="9663"/>
                  </a:lnTo>
                  <a:lnTo>
                    <a:pt x="10130" y="10800"/>
                  </a:lnTo>
                  <a:lnTo>
                    <a:pt x="10159" y="10800"/>
                  </a:lnTo>
                  <a:lnTo>
                    <a:pt x="10159" y="11937"/>
                  </a:lnTo>
                  <a:lnTo>
                    <a:pt x="10189" y="11937"/>
                  </a:lnTo>
                  <a:lnTo>
                    <a:pt x="10189" y="13074"/>
                  </a:lnTo>
                  <a:lnTo>
                    <a:pt x="10219" y="13074"/>
                  </a:lnTo>
                  <a:lnTo>
                    <a:pt x="10219" y="14211"/>
                  </a:lnTo>
                  <a:lnTo>
                    <a:pt x="10249" y="14211"/>
                  </a:lnTo>
                  <a:lnTo>
                    <a:pt x="10249" y="15347"/>
                  </a:lnTo>
                  <a:lnTo>
                    <a:pt x="10279" y="15347"/>
                  </a:lnTo>
                  <a:lnTo>
                    <a:pt x="10279" y="17053"/>
                  </a:lnTo>
                  <a:lnTo>
                    <a:pt x="10308" y="17053"/>
                  </a:lnTo>
                  <a:lnTo>
                    <a:pt x="10308" y="18758"/>
                  </a:lnTo>
                  <a:lnTo>
                    <a:pt x="10338" y="18758"/>
                  </a:lnTo>
                  <a:lnTo>
                    <a:pt x="10338" y="19895"/>
                  </a:lnTo>
                  <a:lnTo>
                    <a:pt x="10398" y="19895"/>
                  </a:lnTo>
                  <a:lnTo>
                    <a:pt x="10398" y="18758"/>
                  </a:lnTo>
                  <a:lnTo>
                    <a:pt x="10428" y="18758"/>
                  </a:lnTo>
                  <a:lnTo>
                    <a:pt x="10428" y="17053"/>
                  </a:lnTo>
                  <a:lnTo>
                    <a:pt x="10457" y="17053"/>
                  </a:lnTo>
                  <a:lnTo>
                    <a:pt x="10457" y="15347"/>
                  </a:lnTo>
                  <a:lnTo>
                    <a:pt x="10487" y="14779"/>
                  </a:lnTo>
                  <a:lnTo>
                    <a:pt x="10487" y="13642"/>
                  </a:lnTo>
                  <a:lnTo>
                    <a:pt x="10517" y="13074"/>
                  </a:lnTo>
                  <a:lnTo>
                    <a:pt x="10517" y="11937"/>
                  </a:lnTo>
                  <a:lnTo>
                    <a:pt x="10547" y="11937"/>
                  </a:lnTo>
                  <a:lnTo>
                    <a:pt x="10547" y="10800"/>
                  </a:lnTo>
                  <a:lnTo>
                    <a:pt x="10577" y="10800"/>
                  </a:lnTo>
                  <a:lnTo>
                    <a:pt x="10577" y="10232"/>
                  </a:lnTo>
                  <a:lnTo>
                    <a:pt x="10606" y="10232"/>
                  </a:lnTo>
                  <a:lnTo>
                    <a:pt x="10606" y="9663"/>
                  </a:lnTo>
                  <a:lnTo>
                    <a:pt x="12454" y="9663"/>
                  </a:lnTo>
                  <a:lnTo>
                    <a:pt x="12483" y="10232"/>
                  </a:lnTo>
                  <a:lnTo>
                    <a:pt x="14807" y="10232"/>
                  </a:lnTo>
                  <a:lnTo>
                    <a:pt x="14807" y="10800"/>
                  </a:lnTo>
                  <a:lnTo>
                    <a:pt x="14837" y="10800"/>
                  </a:lnTo>
                  <a:lnTo>
                    <a:pt x="14837" y="11368"/>
                  </a:lnTo>
                  <a:lnTo>
                    <a:pt x="14867" y="11368"/>
                  </a:lnTo>
                  <a:lnTo>
                    <a:pt x="14867" y="12505"/>
                  </a:lnTo>
                  <a:lnTo>
                    <a:pt x="14897" y="12505"/>
                  </a:lnTo>
                  <a:lnTo>
                    <a:pt x="14897" y="14211"/>
                  </a:lnTo>
                  <a:lnTo>
                    <a:pt x="14926" y="14211"/>
                  </a:lnTo>
                  <a:lnTo>
                    <a:pt x="14926" y="15916"/>
                  </a:lnTo>
                  <a:lnTo>
                    <a:pt x="14956" y="15916"/>
                  </a:lnTo>
                  <a:lnTo>
                    <a:pt x="14956" y="17621"/>
                  </a:lnTo>
                  <a:lnTo>
                    <a:pt x="14986" y="17621"/>
                  </a:lnTo>
                  <a:lnTo>
                    <a:pt x="14986" y="19326"/>
                  </a:lnTo>
                  <a:lnTo>
                    <a:pt x="15016" y="19326"/>
                  </a:lnTo>
                  <a:lnTo>
                    <a:pt x="15016" y="20463"/>
                  </a:lnTo>
                  <a:lnTo>
                    <a:pt x="15046" y="21032"/>
                  </a:lnTo>
                  <a:lnTo>
                    <a:pt x="15046" y="21600"/>
                  </a:lnTo>
                  <a:lnTo>
                    <a:pt x="15075" y="21600"/>
                  </a:lnTo>
                  <a:lnTo>
                    <a:pt x="15075" y="21032"/>
                  </a:lnTo>
                  <a:lnTo>
                    <a:pt x="15105" y="21032"/>
                  </a:lnTo>
                  <a:lnTo>
                    <a:pt x="15105" y="20463"/>
                  </a:lnTo>
                  <a:lnTo>
                    <a:pt x="15135" y="20463"/>
                  </a:lnTo>
                  <a:lnTo>
                    <a:pt x="15135" y="19326"/>
                  </a:lnTo>
                  <a:lnTo>
                    <a:pt x="15165" y="19326"/>
                  </a:lnTo>
                  <a:lnTo>
                    <a:pt x="15165" y="18189"/>
                  </a:lnTo>
                  <a:lnTo>
                    <a:pt x="15194" y="18189"/>
                  </a:lnTo>
                  <a:lnTo>
                    <a:pt x="15194" y="17053"/>
                  </a:lnTo>
                  <a:lnTo>
                    <a:pt x="15224" y="16484"/>
                  </a:lnTo>
                  <a:lnTo>
                    <a:pt x="15224" y="15347"/>
                  </a:lnTo>
                  <a:lnTo>
                    <a:pt x="15254" y="15347"/>
                  </a:lnTo>
                  <a:lnTo>
                    <a:pt x="15254" y="14211"/>
                  </a:lnTo>
                  <a:lnTo>
                    <a:pt x="15284" y="13642"/>
                  </a:lnTo>
                  <a:lnTo>
                    <a:pt x="15284" y="12505"/>
                  </a:lnTo>
                  <a:lnTo>
                    <a:pt x="15314" y="12505"/>
                  </a:lnTo>
                  <a:lnTo>
                    <a:pt x="15314" y="11368"/>
                  </a:lnTo>
                  <a:lnTo>
                    <a:pt x="15343" y="10800"/>
                  </a:lnTo>
                  <a:lnTo>
                    <a:pt x="15343" y="9663"/>
                  </a:lnTo>
                  <a:lnTo>
                    <a:pt x="15373" y="9663"/>
                  </a:lnTo>
                  <a:lnTo>
                    <a:pt x="15373" y="8526"/>
                  </a:lnTo>
                  <a:lnTo>
                    <a:pt x="15403" y="7958"/>
                  </a:lnTo>
                  <a:lnTo>
                    <a:pt x="15403" y="6821"/>
                  </a:lnTo>
                  <a:lnTo>
                    <a:pt x="15433" y="6821"/>
                  </a:lnTo>
                  <a:lnTo>
                    <a:pt x="15433" y="5684"/>
                  </a:lnTo>
                  <a:lnTo>
                    <a:pt x="15463" y="5116"/>
                  </a:lnTo>
                  <a:lnTo>
                    <a:pt x="15463" y="3979"/>
                  </a:lnTo>
                  <a:lnTo>
                    <a:pt x="15492" y="3979"/>
                  </a:lnTo>
                  <a:lnTo>
                    <a:pt x="15492" y="2842"/>
                  </a:lnTo>
                  <a:lnTo>
                    <a:pt x="15522" y="2842"/>
                  </a:lnTo>
                  <a:lnTo>
                    <a:pt x="15522" y="1705"/>
                  </a:lnTo>
                  <a:lnTo>
                    <a:pt x="15612" y="1705"/>
                  </a:lnTo>
                  <a:lnTo>
                    <a:pt x="15612" y="2274"/>
                  </a:lnTo>
                  <a:lnTo>
                    <a:pt x="15641" y="2842"/>
                  </a:lnTo>
                  <a:lnTo>
                    <a:pt x="15641" y="3979"/>
                  </a:lnTo>
                  <a:lnTo>
                    <a:pt x="15671" y="3979"/>
                  </a:lnTo>
                  <a:lnTo>
                    <a:pt x="15671" y="5116"/>
                  </a:lnTo>
                  <a:lnTo>
                    <a:pt x="15701" y="5116"/>
                  </a:lnTo>
                  <a:lnTo>
                    <a:pt x="15701" y="6253"/>
                  </a:lnTo>
                  <a:lnTo>
                    <a:pt x="15731" y="6253"/>
                  </a:lnTo>
                  <a:lnTo>
                    <a:pt x="15731" y="7389"/>
                  </a:lnTo>
                  <a:lnTo>
                    <a:pt x="15761" y="7389"/>
                  </a:lnTo>
                  <a:lnTo>
                    <a:pt x="15761" y="8526"/>
                  </a:lnTo>
                  <a:lnTo>
                    <a:pt x="15790" y="8526"/>
                  </a:lnTo>
                  <a:lnTo>
                    <a:pt x="15790" y="9095"/>
                  </a:lnTo>
                  <a:lnTo>
                    <a:pt x="15820" y="9663"/>
                  </a:lnTo>
                  <a:lnTo>
                    <a:pt x="15999" y="9663"/>
                  </a:lnTo>
                  <a:lnTo>
                    <a:pt x="15999" y="10232"/>
                  </a:lnTo>
                  <a:lnTo>
                    <a:pt x="17876" y="10232"/>
                  </a:lnTo>
                  <a:lnTo>
                    <a:pt x="17876" y="9663"/>
                  </a:lnTo>
                  <a:lnTo>
                    <a:pt x="20200" y="9663"/>
                  </a:lnTo>
                  <a:lnTo>
                    <a:pt x="20200" y="10232"/>
                  </a:lnTo>
                  <a:lnTo>
                    <a:pt x="20468" y="10232"/>
                  </a:lnTo>
                  <a:lnTo>
                    <a:pt x="20468" y="9663"/>
                  </a:lnTo>
                  <a:lnTo>
                    <a:pt x="20527" y="9663"/>
                  </a:lnTo>
                  <a:lnTo>
                    <a:pt x="20527" y="9095"/>
                  </a:lnTo>
                  <a:lnTo>
                    <a:pt x="20557" y="9095"/>
                  </a:lnTo>
                  <a:lnTo>
                    <a:pt x="20557" y="8526"/>
                  </a:lnTo>
                  <a:lnTo>
                    <a:pt x="20587" y="7958"/>
                  </a:lnTo>
                  <a:lnTo>
                    <a:pt x="20587" y="7389"/>
                  </a:lnTo>
                  <a:lnTo>
                    <a:pt x="20617" y="6821"/>
                  </a:lnTo>
                  <a:lnTo>
                    <a:pt x="20617" y="5684"/>
                  </a:lnTo>
                  <a:lnTo>
                    <a:pt x="20647" y="5684"/>
                  </a:lnTo>
                  <a:lnTo>
                    <a:pt x="20647" y="4547"/>
                  </a:lnTo>
                  <a:lnTo>
                    <a:pt x="20676" y="4547"/>
                  </a:lnTo>
                  <a:lnTo>
                    <a:pt x="20676" y="3411"/>
                  </a:lnTo>
                  <a:lnTo>
                    <a:pt x="20706" y="3411"/>
                  </a:lnTo>
                  <a:lnTo>
                    <a:pt x="20706" y="2274"/>
                  </a:lnTo>
                  <a:lnTo>
                    <a:pt x="20736" y="2274"/>
                  </a:lnTo>
                  <a:lnTo>
                    <a:pt x="20736" y="1705"/>
                  </a:lnTo>
                  <a:lnTo>
                    <a:pt x="20796" y="1705"/>
                  </a:lnTo>
                  <a:lnTo>
                    <a:pt x="20796" y="2274"/>
                  </a:lnTo>
                  <a:lnTo>
                    <a:pt x="20825" y="2274"/>
                  </a:lnTo>
                  <a:lnTo>
                    <a:pt x="20825" y="3411"/>
                  </a:lnTo>
                  <a:lnTo>
                    <a:pt x="20855" y="3411"/>
                  </a:lnTo>
                  <a:lnTo>
                    <a:pt x="20855" y="4547"/>
                  </a:lnTo>
                  <a:lnTo>
                    <a:pt x="20885" y="4547"/>
                  </a:lnTo>
                  <a:lnTo>
                    <a:pt x="20885" y="5684"/>
                  </a:lnTo>
                  <a:lnTo>
                    <a:pt x="20915" y="6253"/>
                  </a:lnTo>
                  <a:lnTo>
                    <a:pt x="20915" y="7389"/>
                  </a:lnTo>
                  <a:lnTo>
                    <a:pt x="20945" y="7389"/>
                  </a:lnTo>
                  <a:lnTo>
                    <a:pt x="20945" y="8526"/>
                  </a:lnTo>
                  <a:lnTo>
                    <a:pt x="20974" y="9095"/>
                  </a:lnTo>
                  <a:lnTo>
                    <a:pt x="20974" y="10232"/>
                  </a:lnTo>
                  <a:lnTo>
                    <a:pt x="21004" y="10232"/>
                  </a:lnTo>
                  <a:lnTo>
                    <a:pt x="21004" y="11368"/>
                  </a:lnTo>
                  <a:lnTo>
                    <a:pt x="21034" y="11937"/>
                  </a:lnTo>
                  <a:lnTo>
                    <a:pt x="21034" y="13074"/>
                  </a:lnTo>
                  <a:lnTo>
                    <a:pt x="21064" y="13074"/>
                  </a:lnTo>
                  <a:lnTo>
                    <a:pt x="21064" y="14211"/>
                  </a:lnTo>
                  <a:lnTo>
                    <a:pt x="21094" y="14779"/>
                  </a:lnTo>
                  <a:lnTo>
                    <a:pt x="21094" y="15916"/>
                  </a:lnTo>
                  <a:lnTo>
                    <a:pt x="21123" y="15916"/>
                  </a:lnTo>
                  <a:lnTo>
                    <a:pt x="21123" y="17053"/>
                  </a:lnTo>
                  <a:lnTo>
                    <a:pt x="21153" y="17621"/>
                  </a:lnTo>
                  <a:lnTo>
                    <a:pt x="21153" y="18758"/>
                  </a:lnTo>
                  <a:lnTo>
                    <a:pt x="21183" y="18758"/>
                  </a:lnTo>
                  <a:lnTo>
                    <a:pt x="21183" y="19895"/>
                  </a:lnTo>
                  <a:lnTo>
                    <a:pt x="21213" y="19895"/>
                  </a:lnTo>
                  <a:lnTo>
                    <a:pt x="21213" y="21032"/>
                  </a:lnTo>
                  <a:lnTo>
                    <a:pt x="21242" y="21032"/>
                  </a:lnTo>
                  <a:lnTo>
                    <a:pt x="21242" y="21600"/>
                  </a:lnTo>
                  <a:lnTo>
                    <a:pt x="21272" y="21600"/>
                  </a:lnTo>
                  <a:lnTo>
                    <a:pt x="21272" y="21032"/>
                  </a:lnTo>
                  <a:lnTo>
                    <a:pt x="21302" y="21032"/>
                  </a:lnTo>
                  <a:lnTo>
                    <a:pt x="21302" y="20463"/>
                  </a:lnTo>
                  <a:lnTo>
                    <a:pt x="21332" y="19895"/>
                  </a:lnTo>
                  <a:lnTo>
                    <a:pt x="21332" y="18758"/>
                  </a:lnTo>
                  <a:lnTo>
                    <a:pt x="21362" y="18758"/>
                  </a:lnTo>
                  <a:lnTo>
                    <a:pt x="21362" y="17053"/>
                  </a:lnTo>
                  <a:lnTo>
                    <a:pt x="21391" y="17053"/>
                  </a:lnTo>
                  <a:lnTo>
                    <a:pt x="21391" y="15347"/>
                  </a:lnTo>
                  <a:lnTo>
                    <a:pt x="21421" y="14779"/>
                  </a:lnTo>
                  <a:lnTo>
                    <a:pt x="21421" y="13642"/>
                  </a:lnTo>
                  <a:lnTo>
                    <a:pt x="21451" y="13074"/>
                  </a:lnTo>
                  <a:lnTo>
                    <a:pt x="21451" y="11937"/>
                  </a:lnTo>
                  <a:lnTo>
                    <a:pt x="21481" y="11937"/>
                  </a:lnTo>
                  <a:lnTo>
                    <a:pt x="21481" y="11368"/>
                  </a:lnTo>
                  <a:lnTo>
                    <a:pt x="21511" y="11368"/>
                  </a:lnTo>
                  <a:lnTo>
                    <a:pt x="21511" y="10800"/>
                  </a:lnTo>
                  <a:lnTo>
                    <a:pt x="21540" y="10232"/>
                  </a:lnTo>
                  <a:lnTo>
                    <a:pt x="21570" y="10232"/>
                  </a:lnTo>
                  <a:lnTo>
                    <a:pt x="21570" y="9663"/>
                  </a:lnTo>
                  <a:lnTo>
                    <a:pt x="21600" y="9663"/>
                  </a:lnTo>
                </a:path>
              </a:pathLst>
            </a:cu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94" name="Rectangle 61"/>
            <p:cNvSpPr txBox="1"/>
            <p:nvPr/>
          </p:nvSpPr>
          <p:spPr>
            <a:xfrm>
              <a:off x="2478087" y="1924050"/>
              <a:ext cx="374106" cy="127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DISP_Y</a:t>
              </a:r>
            </a:p>
          </p:txBody>
        </p:sp>
        <p:sp>
          <p:nvSpPr>
            <p:cNvPr id="295" name="Rectangle 62"/>
            <p:cNvSpPr/>
            <p:nvPr/>
          </p:nvSpPr>
          <p:spPr>
            <a:xfrm>
              <a:off x="114300" y="2085975"/>
              <a:ext cx="127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296" name="Rectangle 63"/>
            <p:cNvSpPr/>
            <p:nvPr/>
          </p:nvSpPr>
          <p:spPr>
            <a:xfrm>
              <a:off x="180975"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297" name="Rectangle 64"/>
            <p:cNvSpPr/>
            <p:nvPr/>
          </p:nvSpPr>
          <p:spPr>
            <a:xfrm>
              <a:off x="28575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298" name="Rectangle 65"/>
            <p:cNvSpPr/>
            <p:nvPr/>
          </p:nvSpPr>
          <p:spPr>
            <a:xfrm>
              <a:off x="373062" y="2105025"/>
              <a:ext cx="123826"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299" name="Rectangle 66"/>
            <p:cNvSpPr/>
            <p:nvPr/>
          </p:nvSpPr>
          <p:spPr>
            <a:xfrm>
              <a:off x="563562" y="2105025"/>
              <a:ext cx="123826"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00" name="Rectangle 67"/>
            <p:cNvSpPr/>
            <p:nvPr/>
          </p:nvSpPr>
          <p:spPr>
            <a:xfrm>
              <a:off x="754062" y="2105025"/>
              <a:ext cx="123826"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01" name="Rectangle 68"/>
            <p:cNvSpPr/>
            <p:nvPr/>
          </p:nvSpPr>
          <p:spPr>
            <a:xfrm>
              <a:off x="944562" y="2105025"/>
              <a:ext cx="123826"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02" name="Rectangle 69"/>
            <p:cNvSpPr/>
            <p:nvPr/>
          </p:nvSpPr>
          <p:spPr>
            <a:xfrm>
              <a:off x="114300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03" name="Rectangle 70"/>
            <p:cNvSpPr/>
            <p:nvPr/>
          </p:nvSpPr>
          <p:spPr>
            <a:xfrm>
              <a:off x="125730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04" name="Rectangle 71"/>
            <p:cNvSpPr/>
            <p:nvPr/>
          </p:nvSpPr>
          <p:spPr>
            <a:xfrm>
              <a:off x="1325562"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05" name="Rectangle 72"/>
            <p:cNvSpPr/>
            <p:nvPr/>
          </p:nvSpPr>
          <p:spPr>
            <a:xfrm>
              <a:off x="1392237"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06" name="Rectangle 73"/>
            <p:cNvSpPr/>
            <p:nvPr/>
          </p:nvSpPr>
          <p:spPr>
            <a:xfrm>
              <a:off x="14303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07" name="Rectangle 74"/>
            <p:cNvSpPr/>
            <p:nvPr/>
          </p:nvSpPr>
          <p:spPr>
            <a:xfrm>
              <a:off x="147637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08" name="Rectangle 75"/>
            <p:cNvSpPr/>
            <p:nvPr/>
          </p:nvSpPr>
          <p:spPr>
            <a:xfrm>
              <a:off x="15065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09" name="Rectangle 76"/>
            <p:cNvSpPr/>
            <p:nvPr/>
          </p:nvSpPr>
          <p:spPr>
            <a:xfrm>
              <a:off x="1535112"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10" name="Rectangle 77"/>
            <p:cNvSpPr/>
            <p:nvPr/>
          </p:nvSpPr>
          <p:spPr>
            <a:xfrm>
              <a:off x="1620837"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11" name="Rectangle 78"/>
            <p:cNvSpPr/>
            <p:nvPr/>
          </p:nvSpPr>
          <p:spPr>
            <a:xfrm>
              <a:off x="16589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2" name="Rectangle 79"/>
            <p:cNvSpPr/>
            <p:nvPr/>
          </p:nvSpPr>
          <p:spPr>
            <a:xfrm>
              <a:off x="17240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3" name="Rectangle 80"/>
            <p:cNvSpPr/>
            <p:nvPr/>
          </p:nvSpPr>
          <p:spPr>
            <a:xfrm>
              <a:off x="17907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4" name="Rectangle 81"/>
            <p:cNvSpPr/>
            <p:nvPr/>
          </p:nvSpPr>
          <p:spPr>
            <a:xfrm>
              <a:off x="18494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5" name="Rectangle 82"/>
            <p:cNvSpPr/>
            <p:nvPr/>
          </p:nvSpPr>
          <p:spPr>
            <a:xfrm>
              <a:off x="1906587" y="2085975"/>
              <a:ext cx="666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16" name="Rectangle 83"/>
            <p:cNvSpPr/>
            <p:nvPr/>
          </p:nvSpPr>
          <p:spPr>
            <a:xfrm>
              <a:off x="20574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7" name="Rectangle 84"/>
            <p:cNvSpPr/>
            <p:nvPr/>
          </p:nvSpPr>
          <p:spPr>
            <a:xfrm>
              <a:off x="21161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8" name="Rectangle 85"/>
            <p:cNvSpPr/>
            <p:nvPr/>
          </p:nvSpPr>
          <p:spPr>
            <a:xfrm>
              <a:off x="21812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9" name="Rectangle 86"/>
            <p:cNvSpPr/>
            <p:nvPr/>
          </p:nvSpPr>
          <p:spPr>
            <a:xfrm>
              <a:off x="2287587" y="2085975"/>
              <a:ext cx="571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20" name="Rectangle 87"/>
            <p:cNvSpPr/>
            <p:nvPr/>
          </p:nvSpPr>
          <p:spPr>
            <a:xfrm>
              <a:off x="24098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1" name="Rectangle 88"/>
            <p:cNvSpPr/>
            <p:nvPr/>
          </p:nvSpPr>
          <p:spPr>
            <a:xfrm>
              <a:off x="2487612" y="2085975"/>
              <a:ext cx="666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22" name="Rectangle 89"/>
            <p:cNvSpPr/>
            <p:nvPr/>
          </p:nvSpPr>
          <p:spPr>
            <a:xfrm>
              <a:off x="2640012"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3" name="Rectangle 90"/>
            <p:cNvSpPr/>
            <p:nvPr/>
          </p:nvSpPr>
          <p:spPr>
            <a:xfrm>
              <a:off x="2697162"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4" name="Rectangle 91"/>
            <p:cNvSpPr/>
            <p:nvPr/>
          </p:nvSpPr>
          <p:spPr>
            <a:xfrm>
              <a:off x="276225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5" name="Rectangle 92"/>
            <p:cNvSpPr/>
            <p:nvPr/>
          </p:nvSpPr>
          <p:spPr>
            <a:xfrm>
              <a:off x="2868612" y="2085975"/>
              <a:ext cx="571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26" name="Rectangle 93"/>
            <p:cNvSpPr/>
            <p:nvPr/>
          </p:nvSpPr>
          <p:spPr>
            <a:xfrm>
              <a:off x="29718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7" name="Rectangle 94"/>
            <p:cNvSpPr/>
            <p:nvPr/>
          </p:nvSpPr>
          <p:spPr>
            <a:xfrm>
              <a:off x="30305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8" name="Rectangle 95"/>
            <p:cNvSpPr/>
            <p:nvPr/>
          </p:nvSpPr>
          <p:spPr>
            <a:xfrm>
              <a:off x="3097212"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9" name="Rectangle 96"/>
            <p:cNvSpPr/>
            <p:nvPr/>
          </p:nvSpPr>
          <p:spPr>
            <a:xfrm>
              <a:off x="31623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30" name="Rectangle 97"/>
            <p:cNvSpPr/>
            <p:nvPr/>
          </p:nvSpPr>
          <p:spPr>
            <a:xfrm>
              <a:off x="3192462"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31" name="Rectangle 98"/>
            <p:cNvSpPr/>
            <p:nvPr/>
          </p:nvSpPr>
          <p:spPr>
            <a:xfrm>
              <a:off x="3278187"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32" name="Rectangle 99"/>
            <p:cNvSpPr/>
            <p:nvPr/>
          </p:nvSpPr>
          <p:spPr>
            <a:xfrm>
              <a:off x="33147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33" name="Rectangle 100"/>
            <p:cNvSpPr/>
            <p:nvPr/>
          </p:nvSpPr>
          <p:spPr>
            <a:xfrm>
              <a:off x="3344862"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34" name="Rectangle 101"/>
            <p:cNvSpPr/>
            <p:nvPr/>
          </p:nvSpPr>
          <p:spPr>
            <a:xfrm>
              <a:off x="33909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35" name="Rectangle 102"/>
            <p:cNvSpPr/>
            <p:nvPr/>
          </p:nvSpPr>
          <p:spPr>
            <a:xfrm>
              <a:off x="3421062" y="2085975"/>
              <a:ext cx="190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36" name="Rectangle 103"/>
            <p:cNvSpPr/>
            <p:nvPr/>
          </p:nvSpPr>
          <p:spPr>
            <a:xfrm>
              <a:off x="3478212"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37" name="Rectangle 104"/>
            <p:cNvSpPr/>
            <p:nvPr/>
          </p:nvSpPr>
          <p:spPr>
            <a:xfrm>
              <a:off x="3571875"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38" name="Rectangle 105"/>
            <p:cNvSpPr/>
            <p:nvPr/>
          </p:nvSpPr>
          <p:spPr>
            <a:xfrm>
              <a:off x="367665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39" name="Rectangle 106"/>
            <p:cNvSpPr/>
            <p:nvPr/>
          </p:nvSpPr>
          <p:spPr>
            <a:xfrm>
              <a:off x="3763962" y="2105025"/>
              <a:ext cx="133351"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40" name="Rectangle 107"/>
            <p:cNvSpPr/>
            <p:nvPr/>
          </p:nvSpPr>
          <p:spPr>
            <a:xfrm>
              <a:off x="3954462" y="2105025"/>
              <a:ext cx="133351"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41" name="Rectangle 108"/>
            <p:cNvSpPr/>
            <p:nvPr/>
          </p:nvSpPr>
          <p:spPr>
            <a:xfrm>
              <a:off x="4144962" y="2105025"/>
              <a:ext cx="133351"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42" name="Rectangle 109"/>
            <p:cNvSpPr/>
            <p:nvPr/>
          </p:nvSpPr>
          <p:spPr>
            <a:xfrm>
              <a:off x="4335462" y="2105025"/>
              <a:ext cx="133351"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43" name="Rectangle 110"/>
            <p:cNvSpPr/>
            <p:nvPr/>
          </p:nvSpPr>
          <p:spPr>
            <a:xfrm>
              <a:off x="4543425"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44" name="Rectangle 111"/>
            <p:cNvSpPr/>
            <p:nvPr/>
          </p:nvSpPr>
          <p:spPr>
            <a:xfrm>
              <a:off x="464820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45" name="Rectangle 112"/>
            <p:cNvSpPr/>
            <p:nvPr/>
          </p:nvSpPr>
          <p:spPr>
            <a:xfrm>
              <a:off x="4714875" y="2085975"/>
              <a:ext cx="127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46" name="Rectangle 113"/>
            <p:cNvSpPr/>
            <p:nvPr/>
          </p:nvSpPr>
          <p:spPr>
            <a:xfrm>
              <a:off x="4733925" y="2085975"/>
              <a:ext cx="127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47" name="Rectangle 114"/>
            <p:cNvSpPr/>
            <p:nvPr/>
          </p:nvSpPr>
          <p:spPr>
            <a:xfrm>
              <a:off x="4752975" y="2085975"/>
              <a:ext cx="127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48" name="Rectangle 115"/>
            <p:cNvSpPr/>
            <p:nvPr/>
          </p:nvSpPr>
          <p:spPr>
            <a:xfrm>
              <a:off x="4830762" y="2085975"/>
              <a:ext cx="4762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49" name="Rectangle 116"/>
            <p:cNvSpPr/>
            <p:nvPr/>
          </p:nvSpPr>
          <p:spPr>
            <a:xfrm>
              <a:off x="4906963" y="2085975"/>
              <a:ext cx="4762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50" name="Rectangle 117"/>
            <p:cNvSpPr/>
            <p:nvPr/>
          </p:nvSpPr>
          <p:spPr>
            <a:xfrm>
              <a:off x="49625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1" name="Rectangle 118"/>
            <p:cNvSpPr/>
            <p:nvPr/>
          </p:nvSpPr>
          <p:spPr>
            <a:xfrm>
              <a:off x="501967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2" name="Rectangle 119"/>
            <p:cNvSpPr/>
            <p:nvPr/>
          </p:nvSpPr>
          <p:spPr>
            <a:xfrm>
              <a:off x="504825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3" name="Rectangle 120"/>
            <p:cNvSpPr/>
            <p:nvPr/>
          </p:nvSpPr>
          <p:spPr>
            <a:xfrm>
              <a:off x="5068888" y="2085975"/>
              <a:ext cx="4762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54" name="Rectangle 121"/>
            <p:cNvSpPr/>
            <p:nvPr/>
          </p:nvSpPr>
          <p:spPr>
            <a:xfrm>
              <a:off x="5145088" y="2085975"/>
              <a:ext cx="381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55" name="Rectangle 122"/>
            <p:cNvSpPr/>
            <p:nvPr/>
          </p:nvSpPr>
          <p:spPr>
            <a:xfrm>
              <a:off x="521017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6" name="Rectangle 123"/>
            <p:cNvSpPr/>
            <p:nvPr/>
          </p:nvSpPr>
          <p:spPr>
            <a:xfrm>
              <a:off x="525938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7" name="Rectangle 124"/>
            <p:cNvSpPr/>
            <p:nvPr/>
          </p:nvSpPr>
          <p:spPr>
            <a:xfrm>
              <a:off x="531495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8" name="Rectangle 125"/>
            <p:cNvSpPr/>
            <p:nvPr/>
          </p:nvSpPr>
          <p:spPr>
            <a:xfrm>
              <a:off x="53721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9" name="Rectangle 126"/>
            <p:cNvSpPr/>
            <p:nvPr/>
          </p:nvSpPr>
          <p:spPr>
            <a:xfrm>
              <a:off x="5411788" y="2085975"/>
              <a:ext cx="666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60" name="Rectangle 127"/>
            <p:cNvSpPr/>
            <p:nvPr/>
          </p:nvSpPr>
          <p:spPr>
            <a:xfrm>
              <a:off x="556418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1" name="Rectangle 128"/>
            <p:cNvSpPr/>
            <p:nvPr/>
          </p:nvSpPr>
          <p:spPr>
            <a:xfrm>
              <a:off x="562133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2" name="Rectangle 129"/>
            <p:cNvSpPr/>
            <p:nvPr/>
          </p:nvSpPr>
          <p:spPr>
            <a:xfrm>
              <a:off x="56864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3" name="Rectangle 130"/>
            <p:cNvSpPr/>
            <p:nvPr/>
          </p:nvSpPr>
          <p:spPr>
            <a:xfrm>
              <a:off x="5792788" y="2085975"/>
              <a:ext cx="571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64" name="Rectangle 131"/>
            <p:cNvSpPr/>
            <p:nvPr/>
          </p:nvSpPr>
          <p:spPr>
            <a:xfrm>
              <a:off x="5916613"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5" name="Rectangle 132"/>
            <p:cNvSpPr/>
            <p:nvPr/>
          </p:nvSpPr>
          <p:spPr>
            <a:xfrm>
              <a:off x="5992813" y="2085975"/>
              <a:ext cx="666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66" name="Rectangle 133"/>
            <p:cNvSpPr/>
            <p:nvPr/>
          </p:nvSpPr>
          <p:spPr>
            <a:xfrm>
              <a:off x="6145213"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7" name="Rectangle 134"/>
            <p:cNvSpPr/>
            <p:nvPr/>
          </p:nvSpPr>
          <p:spPr>
            <a:xfrm>
              <a:off x="6202363"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8" name="Rectangle 135"/>
            <p:cNvSpPr/>
            <p:nvPr/>
          </p:nvSpPr>
          <p:spPr>
            <a:xfrm>
              <a:off x="626903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9" name="Rectangle 136"/>
            <p:cNvSpPr/>
            <p:nvPr/>
          </p:nvSpPr>
          <p:spPr>
            <a:xfrm>
              <a:off x="6373813" y="2085975"/>
              <a:ext cx="571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70" name="Rectangle 137"/>
            <p:cNvSpPr/>
            <p:nvPr/>
          </p:nvSpPr>
          <p:spPr>
            <a:xfrm>
              <a:off x="646747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1" name="Rectangle 138"/>
            <p:cNvSpPr/>
            <p:nvPr/>
          </p:nvSpPr>
          <p:spPr>
            <a:xfrm>
              <a:off x="651668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2" name="Rectangle 139"/>
            <p:cNvSpPr/>
            <p:nvPr/>
          </p:nvSpPr>
          <p:spPr>
            <a:xfrm>
              <a:off x="657225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3" name="Rectangle 140"/>
            <p:cNvSpPr/>
            <p:nvPr/>
          </p:nvSpPr>
          <p:spPr>
            <a:xfrm>
              <a:off x="66294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4" name="Rectangle 141"/>
            <p:cNvSpPr/>
            <p:nvPr/>
          </p:nvSpPr>
          <p:spPr>
            <a:xfrm>
              <a:off x="6659563" y="2085975"/>
              <a:ext cx="381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75" name="Rectangle 142"/>
            <p:cNvSpPr/>
            <p:nvPr/>
          </p:nvSpPr>
          <p:spPr>
            <a:xfrm>
              <a:off x="6735763" y="2085975"/>
              <a:ext cx="381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76" name="Rectangle 143"/>
            <p:cNvSpPr/>
            <p:nvPr/>
          </p:nvSpPr>
          <p:spPr>
            <a:xfrm>
              <a:off x="67913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7" name="Rectangle 144"/>
            <p:cNvSpPr/>
            <p:nvPr/>
          </p:nvSpPr>
          <p:spPr>
            <a:xfrm>
              <a:off x="68199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8" name="Rectangle 145"/>
            <p:cNvSpPr/>
            <p:nvPr/>
          </p:nvSpPr>
          <p:spPr>
            <a:xfrm>
              <a:off x="6869113"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9" name="Rectangle 146"/>
            <p:cNvSpPr/>
            <p:nvPr/>
          </p:nvSpPr>
          <p:spPr>
            <a:xfrm>
              <a:off x="6897688" y="2085975"/>
              <a:ext cx="381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80" name="Rectangle 147"/>
            <p:cNvSpPr/>
            <p:nvPr/>
          </p:nvSpPr>
          <p:spPr>
            <a:xfrm>
              <a:off x="6973888" y="2085975"/>
              <a:ext cx="4762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grpSp>
      <p:sp>
        <p:nvSpPr>
          <p:cNvPr id="382" name="Rectangle 2"/>
          <p:cNvSpPr txBox="1"/>
          <p:nvPr/>
        </p:nvSpPr>
        <p:spPr>
          <a:xfrm>
            <a:off x="5040904" y="1307076"/>
            <a:ext cx="1893887" cy="299056"/>
          </a:xfrm>
          <a:prstGeom prst="rect">
            <a:avLst/>
          </a:prstGeom>
          <a:ln w="12700">
            <a:miter lim="400000"/>
          </a:ln>
          <a:extLst>
            <a:ext uri="{C572A759-6A51-4108-AA02-DFA0A04FC94B}">
              <ma14:wrappingTextBoxFlag xmlns:ma14="http://schemas.microsoft.com/office/mac/drawingml/2011/main" xmlns="" val="1"/>
            </a:ext>
          </a:extLst>
        </p:spPr>
        <p:txBody>
          <a:bodyPr lIns="44450" tIns="44450" rIns="44450" bIns="44450" anchor="ctr">
            <a:spAutoFit/>
          </a:bodyPr>
          <a:lstStyle/>
          <a:p>
            <a:pPr algn="ctr">
              <a:lnSpc>
                <a:spcPct val="85000"/>
              </a:lnSpc>
              <a:defRPr sz="1600">
                <a:solidFill>
                  <a:srgbClr val="000066"/>
                </a:solidFill>
                <a:latin typeface="Arial Unicode MS"/>
                <a:ea typeface="Arial Unicode MS"/>
                <a:cs typeface="Arial Unicode MS"/>
                <a:sym typeface="Arial Unicode MS"/>
              </a:defRPr>
            </a:pPr>
            <a:r>
              <a:rPr sz="1600"/>
              <a:t>Pass-1 ‘up’</a:t>
            </a:r>
          </a:p>
        </p:txBody>
      </p:sp>
      <p:sp>
        <p:nvSpPr>
          <p:cNvPr id="383" name="Rectangle 2"/>
          <p:cNvSpPr txBox="1"/>
          <p:nvPr/>
        </p:nvSpPr>
        <p:spPr>
          <a:xfrm>
            <a:off x="2131015" y="3653368"/>
            <a:ext cx="884239" cy="246734"/>
          </a:xfrm>
          <a:prstGeom prst="rect">
            <a:avLst/>
          </a:prstGeom>
          <a:ln w="12700">
            <a:miter lim="400000"/>
          </a:ln>
          <a:extLst>
            <a:ext uri="{C572A759-6A51-4108-AA02-DFA0A04FC94B}">
              <ma14:wrappingTextBoxFlag xmlns:ma14="http://schemas.microsoft.com/office/mac/drawingml/2011/main" xmlns="" val="1"/>
            </a:ext>
          </a:extLst>
        </p:spPr>
        <p:txBody>
          <a:bodyPr lIns="44450" tIns="44450" rIns="44450" bIns="44450" anchor="ctr">
            <a:spAutoFit/>
          </a:bodyPr>
          <a:lstStyle>
            <a:lvl1pPr algn="ctr">
              <a:lnSpc>
                <a:spcPct val="85000"/>
              </a:lnSpc>
              <a:defRPr sz="1200">
                <a:solidFill>
                  <a:srgbClr val="000066"/>
                </a:solidFill>
              </a:defRPr>
            </a:lvl1pPr>
          </a:lstStyle>
          <a:p>
            <a:r>
              <a:rPr lang="en-US" dirty="0"/>
              <a:t>7</a:t>
            </a:r>
            <a:r>
              <a:rPr dirty="0"/>
              <a:t> MeV</a:t>
            </a:r>
          </a:p>
        </p:txBody>
      </p:sp>
      <p:sp>
        <p:nvSpPr>
          <p:cNvPr id="384" name="Rectangle 2"/>
          <p:cNvSpPr txBox="1"/>
          <p:nvPr/>
        </p:nvSpPr>
        <p:spPr>
          <a:xfrm>
            <a:off x="3381966" y="3664481"/>
            <a:ext cx="882651" cy="246734"/>
          </a:xfrm>
          <a:prstGeom prst="rect">
            <a:avLst/>
          </a:prstGeom>
          <a:ln w="12700">
            <a:miter lim="400000"/>
          </a:ln>
          <a:extLst>
            <a:ext uri="{C572A759-6A51-4108-AA02-DFA0A04FC94B}">
              <ma14:wrappingTextBoxFlag xmlns:ma14="http://schemas.microsoft.com/office/mac/drawingml/2011/main" xmlns="" val="1"/>
            </a:ext>
          </a:extLst>
        </p:spPr>
        <p:txBody>
          <a:bodyPr lIns="44450" tIns="44450" rIns="44450" bIns="44450" anchor="ctr">
            <a:spAutoFit/>
          </a:bodyPr>
          <a:lstStyle>
            <a:lvl1pPr algn="ctr">
              <a:lnSpc>
                <a:spcPct val="85000"/>
              </a:lnSpc>
              <a:defRPr sz="1200">
                <a:solidFill>
                  <a:srgbClr val="000066"/>
                </a:solidFill>
              </a:defRPr>
            </a:lvl1pPr>
          </a:lstStyle>
          <a:p>
            <a:r>
              <a:rPr lang="en-US" dirty="0"/>
              <a:t>87</a:t>
            </a:r>
            <a:r>
              <a:rPr dirty="0"/>
              <a:t> MeV</a:t>
            </a:r>
          </a:p>
        </p:txBody>
      </p:sp>
      <p:sp>
        <p:nvSpPr>
          <p:cNvPr id="385" name="Rectangle 2"/>
          <p:cNvSpPr txBox="1"/>
          <p:nvPr/>
        </p:nvSpPr>
        <p:spPr>
          <a:xfrm>
            <a:off x="6798265" y="3665274"/>
            <a:ext cx="884239" cy="246734"/>
          </a:xfrm>
          <a:prstGeom prst="rect">
            <a:avLst/>
          </a:prstGeom>
          <a:ln w="12700">
            <a:miter lim="400000"/>
          </a:ln>
          <a:extLst>
            <a:ext uri="{C572A759-6A51-4108-AA02-DFA0A04FC94B}">
              <ma14:wrappingTextBoxFlag xmlns:ma14="http://schemas.microsoft.com/office/mac/drawingml/2011/main" xmlns="" val="1"/>
            </a:ext>
          </a:extLst>
        </p:spPr>
        <p:txBody>
          <a:bodyPr lIns="44450" tIns="44450" rIns="44450" bIns="44450" anchor="ctr">
            <a:spAutoFit/>
          </a:bodyPr>
          <a:lstStyle>
            <a:lvl1pPr algn="ctr">
              <a:lnSpc>
                <a:spcPct val="85000"/>
              </a:lnSpc>
              <a:defRPr sz="1200">
                <a:solidFill>
                  <a:srgbClr val="000066"/>
                </a:solidFill>
              </a:defRPr>
            </a:lvl1pPr>
          </a:lstStyle>
          <a:p>
            <a:r>
              <a:rPr dirty="0"/>
              <a:t>1</a:t>
            </a:r>
            <a:r>
              <a:rPr lang="en-US" dirty="0"/>
              <a:t>6</a:t>
            </a:r>
            <a:r>
              <a:rPr dirty="0"/>
              <a:t>7 MeV</a:t>
            </a:r>
          </a:p>
        </p:txBody>
      </p:sp>
      <p:grpSp>
        <p:nvGrpSpPr>
          <p:cNvPr id="531" name="Group 438"/>
          <p:cNvGrpSpPr/>
          <p:nvPr/>
        </p:nvGrpSpPr>
        <p:grpSpPr>
          <a:xfrm>
            <a:off x="2204040" y="4045817"/>
            <a:ext cx="7751765" cy="2457786"/>
            <a:chOff x="0" y="0"/>
            <a:chExt cx="7751764" cy="2457785"/>
          </a:xfrm>
        </p:grpSpPr>
        <p:sp>
          <p:nvSpPr>
            <p:cNvPr id="386" name="Rectangle 2"/>
            <p:cNvSpPr txBox="1"/>
            <p:nvPr/>
          </p:nvSpPr>
          <p:spPr>
            <a:xfrm>
              <a:off x="0" y="2211051"/>
              <a:ext cx="882650" cy="2467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4450" tIns="44450" rIns="44450" bIns="44450" numCol="1" anchor="ctr">
              <a:spAutoFit/>
            </a:bodyPr>
            <a:lstStyle>
              <a:lvl1pPr algn="ctr">
                <a:lnSpc>
                  <a:spcPct val="85000"/>
                </a:lnSpc>
                <a:defRPr sz="1200">
                  <a:solidFill>
                    <a:srgbClr val="000066"/>
                  </a:solidFill>
                </a:defRPr>
              </a:lvl1pPr>
            </a:lstStyle>
            <a:p>
              <a:r>
                <a:rPr dirty="0"/>
                <a:t>1</a:t>
              </a:r>
              <a:r>
                <a:rPr lang="en-US" dirty="0"/>
                <a:t>6</a:t>
              </a:r>
              <a:r>
                <a:rPr dirty="0"/>
                <a:t>7 MeV</a:t>
              </a:r>
            </a:p>
          </p:txBody>
        </p:sp>
        <p:grpSp>
          <p:nvGrpSpPr>
            <p:cNvPr id="528" name="Group 151"/>
            <p:cNvGrpSpPr/>
            <p:nvPr/>
          </p:nvGrpSpPr>
          <p:grpSpPr>
            <a:xfrm>
              <a:off x="238315" y="0"/>
              <a:ext cx="7157989" cy="2143607"/>
              <a:chOff x="-1" y="0"/>
              <a:chExt cx="7157988" cy="2143606"/>
            </a:xfrm>
          </p:grpSpPr>
          <p:sp>
            <p:nvSpPr>
              <p:cNvPr id="387" name="Rectangle 152"/>
              <p:cNvSpPr/>
              <p:nvPr/>
            </p:nvSpPr>
            <p:spPr>
              <a:xfrm>
                <a:off x="1587" y="0"/>
                <a:ext cx="7134175" cy="214360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88" name="Rectangle 153"/>
              <p:cNvSpPr/>
              <p:nvPr/>
            </p:nvSpPr>
            <p:spPr>
              <a:xfrm>
                <a:off x="115886" y="228651"/>
                <a:ext cx="6905576" cy="1676777"/>
              </a:xfrm>
              <a:prstGeom prst="rect">
                <a:avLst/>
              </a:prstGeom>
              <a:no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89" name="Rectangle 154"/>
              <p:cNvSpPr txBox="1"/>
              <p:nvPr/>
            </p:nvSpPr>
            <p:spPr>
              <a:xfrm>
                <a:off x="6621414" y="1924481"/>
                <a:ext cx="379959"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50.8316</a:t>
                </a:r>
              </a:p>
            </p:txBody>
          </p:sp>
          <p:sp>
            <p:nvSpPr>
              <p:cNvPr id="390" name="Rectangle 155"/>
              <p:cNvSpPr txBox="1"/>
              <p:nvPr/>
            </p:nvSpPr>
            <p:spPr>
              <a:xfrm>
                <a:off x="115886" y="1924481"/>
                <a:ext cx="57708"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0</a:t>
                </a:r>
              </a:p>
            </p:txBody>
          </p:sp>
          <p:sp>
            <p:nvSpPr>
              <p:cNvPr id="391" name="Rectangle 157"/>
              <p:cNvSpPr txBox="1"/>
              <p:nvPr/>
            </p:nvSpPr>
            <p:spPr>
              <a:xfrm>
                <a:off x="192086" y="123852"/>
                <a:ext cx="718394"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                         </a:t>
                </a:r>
              </a:p>
            </p:txBody>
          </p:sp>
          <p:sp>
            <p:nvSpPr>
              <p:cNvPr id="392" name="Rectangle 158"/>
              <p:cNvSpPr txBox="1"/>
              <p:nvPr/>
            </p:nvSpPr>
            <p:spPr>
              <a:xfrm rot="16200000">
                <a:off x="5792" y="217921"/>
                <a:ext cx="115416"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20</a:t>
                </a:r>
              </a:p>
            </p:txBody>
          </p:sp>
          <p:sp>
            <p:nvSpPr>
              <p:cNvPr id="393" name="Rectangle 159"/>
              <p:cNvSpPr txBox="1"/>
              <p:nvPr/>
            </p:nvSpPr>
            <p:spPr>
              <a:xfrm rot="16200000">
                <a:off x="34646" y="1789899"/>
                <a:ext cx="57708"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0</a:t>
                </a:r>
              </a:p>
            </p:txBody>
          </p:sp>
          <p:sp>
            <p:nvSpPr>
              <p:cNvPr id="394" name="Rectangle 160"/>
              <p:cNvSpPr txBox="1"/>
              <p:nvPr/>
            </p:nvSpPr>
            <p:spPr>
              <a:xfrm rot="16200000">
                <a:off x="7065633" y="159171"/>
                <a:ext cx="57708"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2</a:t>
                </a:r>
              </a:p>
            </p:txBody>
          </p:sp>
          <p:sp>
            <p:nvSpPr>
              <p:cNvPr id="395" name="Rectangle 161"/>
              <p:cNvSpPr txBox="1"/>
              <p:nvPr/>
            </p:nvSpPr>
            <p:spPr>
              <a:xfrm rot="16200000">
                <a:off x="7048801" y="1788311"/>
                <a:ext cx="91372" cy="12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-2</a:t>
                </a:r>
              </a:p>
            </p:txBody>
          </p:sp>
          <p:sp>
            <p:nvSpPr>
              <p:cNvPr id="396" name="Rectangle 162"/>
              <p:cNvSpPr txBox="1"/>
              <p:nvPr/>
            </p:nvSpPr>
            <p:spPr>
              <a:xfrm rot="16200000">
                <a:off x="-289074" y="965360"/>
                <a:ext cx="705148"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BETA_X&amp;Y[m]</a:t>
                </a:r>
              </a:p>
            </p:txBody>
          </p:sp>
          <p:sp>
            <p:nvSpPr>
              <p:cNvPr id="397" name="Rectangle 163"/>
              <p:cNvSpPr txBox="1"/>
              <p:nvPr/>
            </p:nvSpPr>
            <p:spPr>
              <a:xfrm rot="16200000">
                <a:off x="6757862" y="981310"/>
                <a:ext cx="673250"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DISP_X&amp;Y[m]</a:t>
                </a:r>
              </a:p>
            </p:txBody>
          </p:sp>
          <p:sp>
            <p:nvSpPr>
              <p:cNvPr id="398" name="Line 164"/>
              <p:cNvSpPr/>
              <p:nvPr/>
            </p:nvSpPr>
            <p:spPr>
              <a:xfrm flipH="1">
                <a:off x="6973838" y="390612"/>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399" name="Line 165"/>
              <p:cNvSpPr/>
              <p:nvPr/>
            </p:nvSpPr>
            <p:spPr>
              <a:xfrm>
                <a:off x="115886" y="390612"/>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0" name="Line 166"/>
              <p:cNvSpPr/>
              <p:nvPr/>
            </p:nvSpPr>
            <p:spPr>
              <a:xfrm flipV="1">
                <a:off x="80168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1" name="Line 167"/>
              <p:cNvSpPr/>
              <p:nvPr/>
            </p:nvSpPr>
            <p:spPr>
              <a:xfrm>
                <a:off x="80168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2" name="Line 168"/>
              <p:cNvSpPr/>
              <p:nvPr/>
            </p:nvSpPr>
            <p:spPr>
              <a:xfrm flipH="1">
                <a:off x="6973838" y="562101"/>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3" name="Line 169"/>
              <p:cNvSpPr/>
              <p:nvPr/>
            </p:nvSpPr>
            <p:spPr>
              <a:xfrm>
                <a:off x="115886" y="562101"/>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4" name="Line 170"/>
              <p:cNvSpPr/>
              <p:nvPr/>
            </p:nvSpPr>
            <p:spPr>
              <a:xfrm flipV="1">
                <a:off x="149700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5" name="Line 171"/>
              <p:cNvSpPr/>
              <p:nvPr/>
            </p:nvSpPr>
            <p:spPr>
              <a:xfrm>
                <a:off x="149700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6" name="Line 172"/>
              <p:cNvSpPr/>
              <p:nvPr/>
            </p:nvSpPr>
            <p:spPr>
              <a:xfrm flipH="1">
                <a:off x="6973838" y="733589"/>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7" name="Line 173"/>
              <p:cNvSpPr/>
              <p:nvPr/>
            </p:nvSpPr>
            <p:spPr>
              <a:xfrm>
                <a:off x="115886" y="733589"/>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8" name="Line 174"/>
              <p:cNvSpPr/>
              <p:nvPr/>
            </p:nvSpPr>
            <p:spPr>
              <a:xfrm flipV="1">
                <a:off x="2182796"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9" name="Line 175"/>
              <p:cNvSpPr/>
              <p:nvPr/>
            </p:nvSpPr>
            <p:spPr>
              <a:xfrm>
                <a:off x="2182796"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0" name="Line 176"/>
              <p:cNvSpPr/>
              <p:nvPr/>
            </p:nvSpPr>
            <p:spPr>
              <a:xfrm flipH="1">
                <a:off x="6973838" y="895550"/>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1" name="Line 177"/>
              <p:cNvSpPr/>
              <p:nvPr/>
            </p:nvSpPr>
            <p:spPr>
              <a:xfrm>
                <a:off x="115886" y="895550"/>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2" name="Line 178"/>
              <p:cNvSpPr/>
              <p:nvPr/>
            </p:nvSpPr>
            <p:spPr>
              <a:xfrm flipV="1">
                <a:off x="2878116"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3" name="Line 179"/>
              <p:cNvSpPr/>
              <p:nvPr/>
            </p:nvSpPr>
            <p:spPr>
              <a:xfrm>
                <a:off x="2878116"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4" name="Line 180"/>
              <p:cNvSpPr/>
              <p:nvPr/>
            </p:nvSpPr>
            <p:spPr>
              <a:xfrm flipH="1">
                <a:off x="6973838" y="1067039"/>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5" name="Line 181"/>
              <p:cNvSpPr/>
              <p:nvPr/>
            </p:nvSpPr>
            <p:spPr>
              <a:xfrm>
                <a:off x="115886" y="1067039"/>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6" name="Line 182"/>
              <p:cNvSpPr/>
              <p:nvPr/>
            </p:nvSpPr>
            <p:spPr>
              <a:xfrm flipV="1">
                <a:off x="356391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7" name="Line 183"/>
              <p:cNvSpPr/>
              <p:nvPr/>
            </p:nvSpPr>
            <p:spPr>
              <a:xfrm>
                <a:off x="356391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8" name="Line 184"/>
              <p:cNvSpPr/>
              <p:nvPr/>
            </p:nvSpPr>
            <p:spPr>
              <a:xfrm flipH="1">
                <a:off x="6973838" y="1238527"/>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9" name="Line 185"/>
              <p:cNvSpPr/>
              <p:nvPr/>
            </p:nvSpPr>
            <p:spPr>
              <a:xfrm>
                <a:off x="115886" y="1238527"/>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0" name="Line 186"/>
              <p:cNvSpPr/>
              <p:nvPr/>
            </p:nvSpPr>
            <p:spPr>
              <a:xfrm flipV="1">
                <a:off x="425923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1" name="Line 187"/>
              <p:cNvSpPr/>
              <p:nvPr/>
            </p:nvSpPr>
            <p:spPr>
              <a:xfrm>
                <a:off x="425923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2" name="Line 188"/>
              <p:cNvSpPr/>
              <p:nvPr/>
            </p:nvSpPr>
            <p:spPr>
              <a:xfrm flipH="1">
                <a:off x="6973838" y="1400488"/>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3" name="Line 189"/>
              <p:cNvSpPr/>
              <p:nvPr/>
            </p:nvSpPr>
            <p:spPr>
              <a:xfrm>
                <a:off x="115886" y="1400488"/>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4" name="Line 190"/>
              <p:cNvSpPr/>
              <p:nvPr/>
            </p:nvSpPr>
            <p:spPr>
              <a:xfrm flipV="1">
                <a:off x="4945026"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5" name="Line 191"/>
              <p:cNvSpPr/>
              <p:nvPr/>
            </p:nvSpPr>
            <p:spPr>
              <a:xfrm>
                <a:off x="4945026"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6" name="Line 192"/>
              <p:cNvSpPr/>
              <p:nvPr/>
            </p:nvSpPr>
            <p:spPr>
              <a:xfrm flipH="1">
                <a:off x="6973838" y="1571977"/>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7" name="Line 193"/>
              <p:cNvSpPr/>
              <p:nvPr/>
            </p:nvSpPr>
            <p:spPr>
              <a:xfrm>
                <a:off x="115886" y="1571977"/>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8" name="Line 194"/>
              <p:cNvSpPr/>
              <p:nvPr/>
            </p:nvSpPr>
            <p:spPr>
              <a:xfrm flipV="1">
                <a:off x="5640346"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9" name="Line 195"/>
              <p:cNvSpPr/>
              <p:nvPr/>
            </p:nvSpPr>
            <p:spPr>
              <a:xfrm>
                <a:off x="5640346"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0" name="Line 196"/>
              <p:cNvSpPr/>
              <p:nvPr/>
            </p:nvSpPr>
            <p:spPr>
              <a:xfrm flipH="1">
                <a:off x="6973838" y="1743465"/>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1" name="Line 197"/>
              <p:cNvSpPr/>
              <p:nvPr/>
            </p:nvSpPr>
            <p:spPr>
              <a:xfrm>
                <a:off x="115886" y="1743465"/>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2" name="Line 198"/>
              <p:cNvSpPr/>
              <p:nvPr/>
            </p:nvSpPr>
            <p:spPr>
              <a:xfrm flipV="1">
                <a:off x="632614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3" name="Line 199"/>
              <p:cNvSpPr/>
              <p:nvPr/>
            </p:nvSpPr>
            <p:spPr>
              <a:xfrm>
                <a:off x="632614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4" name="Freeform 200"/>
              <p:cNvSpPr/>
              <p:nvPr/>
            </p:nvSpPr>
            <p:spPr>
              <a:xfrm>
                <a:off x="115886" y="409666"/>
                <a:ext cx="6905577" cy="1486235"/>
              </a:xfrm>
              <a:custGeom>
                <a:avLst/>
                <a:gdLst/>
                <a:ahLst/>
                <a:cxnLst>
                  <a:cxn ang="0">
                    <a:pos x="wd2" y="hd2"/>
                  </a:cxn>
                  <a:cxn ang="5400000">
                    <a:pos x="wd2" y="hd2"/>
                  </a:cxn>
                  <a:cxn ang="10800000">
                    <a:pos x="wd2" y="hd2"/>
                  </a:cxn>
                  <a:cxn ang="16200000">
                    <a:pos x="wd2" y="hd2"/>
                  </a:cxn>
                </a:cxnLst>
                <a:rect l="0" t="0" r="r" b="b"/>
                <a:pathLst>
                  <a:path w="21600" h="21600" extrusionOk="0">
                    <a:moveTo>
                      <a:pt x="0" y="10523"/>
                    </a:moveTo>
                    <a:lnTo>
                      <a:pt x="0" y="10246"/>
                    </a:lnTo>
                    <a:lnTo>
                      <a:pt x="30" y="10108"/>
                    </a:lnTo>
                    <a:lnTo>
                      <a:pt x="30" y="9831"/>
                    </a:lnTo>
                    <a:lnTo>
                      <a:pt x="60" y="9831"/>
                    </a:lnTo>
                    <a:lnTo>
                      <a:pt x="60" y="9554"/>
                    </a:lnTo>
                    <a:lnTo>
                      <a:pt x="89" y="9415"/>
                    </a:lnTo>
                    <a:lnTo>
                      <a:pt x="89" y="9138"/>
                    </a:lnTo>
                    <a:lnTo>
                      <a:pt x="119" y="9138"/>
                    </a:lnTo>
                    <a:lnTo>
                      <a:pt x="119" y="8862"/>
                    </a:lnTo>
                    <a:lnTo>
                      <a:pt x="119" y="9277"/>
                    </a:lnTo>
                    <a:lnTo>
                      <a:pt x="149" y="9692"/>
                    </a:lnTo>
                    <a:lnTo>
                      <a:pt x="149" y="12046"/>
                    </a:lnTo>
                    <a:lnTo>
                      <a:pt x="179" y="12462"/>
                    </a:lnTo>
                    <a:lnTo>
                      <a:pt x="179" y="14538"/>
                    </a:lnTo>
                    <a:lnTo>
                      <a:pt x="209" y="14815"/>
                    </a:lnTo>
                    <a:lnTo>
                      <a:pt x="209" y="16615"/>
                    </a:lnTo>
                    <a:lnTo>
                      <a:pt x="238" y="16892"/>
                    </a:lnTo>
                    <a:lnTo>
                      <a:pt x="238" y="18277"/>
                    </a:lnTo>
                    <a:lnTo>
                      <a:pt x="268" y="18415"/>
                    </a:lnTo>
                    <a:lnTo>
                      <a:pt x="268" y="19523"/>
                    </a:lnTo>
                    <a:lnTo>
                      <a:pt x="298" y="19800"/>
                    </a:lnTo>
                    <a:lnTo>
                      <a:pt x="298" y="20631"/>
                    </a:lnTo>
                    <a:lnTo>
                      <a:pt x="328" y="20631"/>
                    </a:lnTo>
                    <a:lnTo>
                      <a:pt x="328" y="21185"/>
                    </a:lnTo>
                    <a:lnTo>
                      <a:pt x="358" y="21323"/>
                    </a:lnTo>
                    <a:lnTo>
                      <a:pt x="358" y="21600"/>
                    </a:lnTo>
                    <a:lnTo>
                      <a:pt x="417" y="21600"/>
                    </a:lnTo>
                    <a:lnTo>
                      <a:pt x="417" y="21323"/>
                    </a:lnTo>
                    <a:lnTo>
                      <a:pt x="447" y="21185"/>
                    </a:lnTo>
                    <a:lnTo>
                      <a:pt x="447" y="20631"/>
                    </a:lnTo>
                    <a:lnTo>
                      <a:pt x="477" y="20492"/>
                    </a:lnTo>
                    <a:lnTo>
                      <a:pt x="477" y="19662"/>
                    </a:lnTo>
                    <a:lnTo>
                      <a:pt x="506" y="19523"/>
                    </a:lnTo>
                    <a:lnTo>
                      <a:pt x="506" y="18277"/>
                    </a:lnTo>
                    <a:lnTo>
                      <a:pt x="536" y="18138"/>
                    </a:lnTo>
                    <a:lnTo>
                      <a:pt x="536" y="16615"/>
                    </a:lnTo>
                    <a:lnTo>
                      <a:pt x="566" y="16338"/>
                    </a:lnTo>
                    <a:lnTo>
                      <a:pt x="566" y="14815"/>
                    </a:lnTo>
                    <a:lnTo>
                      <a:pt x="596" y="14677"/>
                    </a:lnTo>
                    <a:lnTo>
                      <a:pt x="596" y="14400"/>
                    </a:lnTo>
                    <a:lnTo>
                      <a:pt x="626" y="14538"/>
                    </a:lnTo>
                    <a:lnTo>
                      <a:pt x="626" y="15092"/>
                    </a:lnTo>
                    <a:lnTo>
                      <a:pt x="655" y="15092"/>
                    </a:lnTo>
                    <a:lnTo>
                      <a:pt x="655" y="15646"/>
                    </a:lnTo>
                    <a:lnTo>
                      <a:pt x="685" y="15646"/>
                    </a:lnTo>
                    <a:lnTo>
                      <a:pt x="685" y="15923"/>
                    </a:lnTo>
                    <a:lnTo>
                      <a:pt x="715" y="15923"/>
                    </a:lnTo>
                    <a:lnTo>
                      <a:pt x="715" y="16062"/>
                    </a:lnTo>
                    <a:lnTo>
                      <a:pt x="745" y="16200"/>
                    </a:lnTo>
                    <a:lnTo>
                      <a:pt x="775" y="16200"/>
                    </a:lnTo>
                    <a:lnTo>
                      <a:pt x="775" y="16338"/>
                    </a:lnTo>
                    <a:lnTo>
                      <a:pt x="864" y="16338"/>
                    </a:lnTo>
                    <a:lnTo>
                      <a:pt x="864" y="16477"/>
                    </a:lnTo>
                    <a:lnTo>
                      <a:pt x="894" y="16477"/>
                    </a:lnTo>
                    <a:lnTo>
                      <a:pt x="894" y="16338"/>
                    </a:lnTo>
                    <a:lnTo>
                      <a:pt x="953" y="16338"/>
                    </a:lnTo>
                    <a:lnTo>
                      <a:pt x="953" y="16200"/>
                    </a:lnTo>
                    <a:lnTo>
                      <a:pt x="983" y="16200"/>
                    </a:lnTo>
                    <a:lnTo>
                      <a:pt x="983" y="16062"/>
                    </a:lnTo>
                    <a:lnTo>
                      <a:pt x="1013" y="16062"/>
                    </a:lnTo>
                    <a:lnTo>
                      <a:pt x="1013" y="15923"/>
                    </a:lnTo>
                    <a:lnTo>
                      <a:pt x="1043" y="15923"/>
                    </a:lnTo>
                    <a:lnTo>
                      <a:pt x="1043" y="15785"/>
                    </a:lnTo>
                    <a:lnTo>
                      <a:pt x="1073" y="15785"/>
                    </a:lnTo>
                    <a:lnTo>
                      <a:pt x="1073" y="15508"/>
                    </a:lnTo>
                    <a:lnTo>
                      <a:pt x="1102" y="15508"/>
                    </a:lnTo>
                    <a:lnTo>
                      <a:pt x="1102" y="15231"/>
                    </a:lnTo>
                    <a:lnTo>
                      <a:pt x="1132" y="15231"/>
                    </a:lnTo>
                    <a:lnTo>
                      <a:pt x="1132" y="14954"/>
                    </a:lnTo>
                    <a:lnTo>
                      <a:pt x="1162" y="14954"/>
                    </a:lnTo>
                    <a:lnTo>
                      <a:pt x="1162" y="14815"/>
                    </a:lnTo>
                    <a:lnTo>
                      <a:pt x="1192" y="14815"/>
                    </a:lnTo>
                    <a:lnTo>
                      <a:pt x="1192" y="15646"/>
                    </a:lnTo>
                    <a:lnTo>
                      <a:pt x="1222" y="15785"/>
                    </a:lnTo>
                    <a:lnTo>
                      <a:pt x="1222" y="16754"/>
                    </a:lnTo>
                    <a:lnTo>
                      <a:pt x="1251" y="16892"/>
                    </a:lnTo>
                    <a:lnTo>
                      <a:pt x="1251" y="17723"/>
                    </a:lnTo>
                    <a:lnTo>
                      <a:pt x="1281" y="17862"/>
                    </a:lnTo>
                    <a:lnTo>
                      <a:pt x="1281" y="18692"/>
                    </a:lnTo>
                    <a:lnTo>
                      <a:pt x="1311" y="18831"/>
                    </a:lnTo>
                    <a:lnTo>
                      <a:pt x="1311" y="19385"/>
                    </a:lnTo>
                    <a:lnTo>
                      <a:pt x="1341" y="19523"/>
                    </a:lnTo>
                    <a:lnTo>
                      <a:pt x="1341" y="19800"/>
                    </a:lnTo>
                    <a:lnTo>
                      <a:pt x="1370" y="19800"/>
                    </a:lnTo>
                    <a:lnTo>
                      <a:pt x="1370" y="19385"/>
                    </a:lnTo>
                    <a:lnTo>
                      <a:pt x="1400" y="19385"/>
                    </a:lnTo>
                    <a:lnTo>
                      <a:pt x="1400" y="18831"/>
                    </a:lnTo>
                    <a:lnTo>
                      <a:pt x="1430" y="18692"/>
                    </a:lnTo>
                    <a:lnTo>
                      <a:pt x="1430" y="18138"/>
                    </a:lnTo>
                    <a:lnTo>
                      <a:pt x="1460" y="18138"/>
                    </a:lnTo>
                    <a:lnTo>
                      <a:pt x="1460" y="17446"/>
                    </a:lnTo>
                    <a:lnTo>
                      <a:pt x="1490" y="17308"/>
                    </a:lnTo>
                    <a:lnTo>
                      <a:pt x="1490" y="16615"/>
                    </a:lnTo>
                    <a:lnTo>
                      <a:pt x="1519" y="16615"/>
                    </a:lnTo>
                    <a:lnTo>
                      <a:pt x="1519" y="16477"/>
                    </a:lnTo>
                    <a:lnTo>
                      <a:pt x="1519" y="16615"/>
                    </a:lnTo>
                    <a:lnTo>
                      <a:pt x="1549" y="16754"/>
                    </a:lnTo>
                    <a:lnTo>
                      <a:pt x="1549" y="17446"/>
                    </a:lnTo>
                    <a:lnTo>
                      <a:pt x="1579" y="17585"/>
                    </a:lnTo>
                    <a:lnTo>
                      <a:pt x="1579" y="18277"/>
                    </a:lnTo>
                    <a:lnTo>
                      <a:pt x="1609" y="18415"/>
                    </a:lnTo>
                    <a:lnTo>
                      <a:pt x="1609" y="18969"/>
                    </a:lnTo>
                    <a:lnTo>
                      <a:pt x="1639" y="19108"/>
                    </a:lnTo>
                    <a:lnTo>
                      <a:pt x="1639" y="19523"/>
                    </a:lnTo>
                    <a:lnTo>
                      <a:pt x="1668" y="19662"/>
                    </a:lnTo>
                    <a:lnTo>
                      <a:pt x="1668" y="20077"/>
                    </a:lnTo>
                    <a:lnTo>
                      <a:pt x="1698" y="20077"/>
                    </a:lnTo>
                    <a:lnTo>
                      <a:pt x="1698" y="20354"/>
                    </a:lnTo>
                    <a:lnTo>
                      <a:pt x="1728" y="20354"/>
                    </a:lnTo>
                    <a:lnTo>
                      <a:pt x="1728" y="20492"/>
                    </a:lnTo>
                    <a:lnTo>
                      <a:pt x="1758" y="20492"/>
                    </a:lnTo>
                    <a:lnTo>
                      <a:pt x="1758" y="20631"/>
                    </a:lnTo>
                    <a:lnTo>
                      <a:pt x="1788" y="20631"/>
                    </a:lnTo>
                    <a:lnTo>
                      <a:pt x="1788" y="20769"/>
                    </a:lnTo>
                    <a:lnTo>
                      <a:pt x="1817" y="20769"/>
                    </a:lnTo>
                    <a:lnTo>
                      <a:pt x="1817" y="20908"/>
                    </a:lnTo>
                    <a:lnTo>
                      <a:pt x="1877" y="20908"/>
                    </a:lnTo>
                    <a:lnTo>
                      <a:pt x="1877" y="21046"/>
                    </a:lnTo>
                    <a:lnTo>
                      <a:pt x="1907" y="21046"/>
                    </a:lnTo>
                    <a:lnTo>
                      <a:pt x="1907" y="21185"/>
                    </a:lnTo>
                    <a:lnTo>
                      <a:pt x="1966" y="21185"/>
                    </a:lnTo>
                    <a:lnTo>
                      <a:pt x="1996" y="21323"/>
                    </a:lnTo>
                    <a:lnTo>
                      <a:pt x="2026" y="21323"/>
                    </a:lnTo>
                    <a:lnTo>
                      <a:pt x="2026" y="21185"/>
                    </a:lnTo>
                    <a:lnTo>
                      <a:pt x="2086" y="21185"/>
                    </a:lnTo>
                    <a:lnTo>
                      <a:pt x="2145" y="20908"/>
                    </a:lnTo>
                    <a:lnTo>
                      <a:pt x="2145" y="20769"/>
                    </a:lnTo>
                    <a:lnTo>
                      <a:pt x="2175" y="20769"/>
                    </a:lnTo>
                    <a:lnTo>
                      <a:pt x="2175" y="20631"/>
                    </a:lnTo>
                    <a:lnTo>
                      <a:pt x="2205" y="20631"/>
                    </a:lnTo>
                    <a:lnTo>
                      <a:pt x="2205" y="20354"/>
                    </a:lnTo>
                    <a:lnTo>
                      <a:pt x="2234" y="20354"/>
                    </a:lnTo>
                    <a:lnTo>
                      <a:pt x="2234" y="20077"/>
                    </a:lnTo>
                    <a:lnTo>
                      <a:pt x="2264" y="20077"/>
                    </a:lnTo>
                    <a:lnTo>
                      <a:pt x="2264" y="19800"/>
                    </a:lnTo>
                    <a:lnTo>
                      <a:pt x="2294" y="19800"/>
                    </a:lnTo>
                    <a:lnTo>
                      <a:pt x="2294" y="19385"/>
                    </a:lnTo>
                    <a:lnTo>
                      <a:pt x="2324" y="19246"/>
                    </a:lnTo>
                    <a:lnTo>
                      <a:pt x="2324" y="18692"/>
                    </a:lnTo>
                    <a:lnTo>
                      <a:pt x="2354" y="18554"/>
                    </a:lnTo>
                    <a:lnTo>
                      <a:pt x="2354" y="17862"/>
                    </a:lnTo>
                    <a:lnTo>
                      <a:pt x="2383" y="17723"/>
                    </a:lnTo>
                    <a:lnTo>
                      <a:pt x="2383" y="17031"/>
                    </a:lnTo>
                    <a:lnTo>
                      <a:pt x="2413" y="16892"/>
                    </a:lnTo>
                    <a:lnTo>
                      <a:pt x="2413" y="16062"/>
                    </a:lnTo>
                    <a:lnTo>
                      <a:pt x="2443" y="15923"/>
                    </a:lnTo>
                    <a:lnTo>
                      <a:pt x="2443" y="14954"/>
                    </a:lnTo>
                    <a:lnTo>
                      <a:pt x="2473" y="14677"/>
                    </a:lnTo>
                    <a:lnTo>
                      <a:pt x="2473" y="13985"/>
                    </a:lnTo>
                    <a:lnTo>
                      <a:pt x="2503" y="13985"/>
                    </a:lnTo>
                    <a:lnTo>
                      <a:pt x="2503" y="14123"/>
                    </a:lnTo>
                    <a:lnTo>
                      <a:pt x="2532" y="14262"/>
                    </a:lnTo>
                    <a:lnTo>
                      <a:pt x="2532" y="14954"/>
                    </a:lnTo>
                    <a:lnTo>
                      <a:pt x="2562" y="15092"/>
                    </a:lnTo>
                    <a:lnTo>
                      <a:pt x="2562" y="15785"/>
                    </a:lnTo>
                    <a:lnTo>
                      <a:pt x="2592" y="15923"/>
                    </a:lnTo>
                    <a:lnTo>
                      <a:pt x="2592" y="16615"/>
                    </a:lnTo>
                    <a:lnTo>
                      <a:pt x="2622" y="16615"/>
                    </a:lnTo>
                    <a:lnTo>
                      <a:pt x="2622" y="17308"/>
                    </a:lnTo>
                    <a:lnTo>
                      <a:pt x="2652" y="17308"/>
                    </a:lnTo>
                    <a:lnTo>
                      <a:pt x="2652" y="17862"/>
                    </a:lnTo>
                    <a:lnTo>
                      <a:pt x="2681" y="18000"/>
                    </a:lnTo>
                    <a:lnTo>
                      <a:pt x="2681" y="18277"/>
                    </a:lnTo>
                    <a:lnTo>
                      <a:pt x="3039" y="18277"/>
                    </a:lnTo>
                    <a:lnTo>
                      <a:pt x="3039" y="18415"/>
                    </a:lnTo>
                    <a:lnTo>
                      <a:pt x="3069" y="18554"/>
                    </a:lnTo>
                    <a:lnTo>
                      <a:pt x="3069" y="18692"/>
                    </a:lnTo>
                    <a:lnTo>
                      <a:pt x="3098" y="18692"/>
                    </a:lnTo>
                    <a:lnTo>
                      <a:pt x="3098" y="18969"/>
                    </a:lnTo>
                    <a:lnTo>
                      <a:pt x="3128" y="19108"/>
                    </a:lnTo>
                    <a:lnTo>
                      <a:pt x="3128" y="19385"/>
                    </a:lnTo>
                    <a:lnTo>
                      <a:pt x="3158" y="19385"/>
                    </a:lnTo>
                    <a:lnTo>
                      <a:pt x="3158" y="19662"/>
                    </a:lnTo>
                    <a:lnTo>
                      <a:pt x="3188" y="19800"/>
                    </a:lnTo>
                    <a:lnTo>
                      <a:pt x="3188" y="20077"/>
                    </a:lnTo>
                    <a:lnTo>
                      <a:pt x="3218" y="20077"/>
                    </a:lnTo>
                    <a:lnTo>
                      <a:pt x="3218" y="20354"/>
                    </a:lnTo>
                    <a:lnTo>
                      <a:pt x="3247" y="20492"/>
                    </a:lnTo>
                    <a:lnTo>
                      <a:pt x="3247" y="20769"/>
                    </a:lnTo>
                    <a:lnTo>
                      <a:pt x="3277" y="20769"/>
                    </a:lnTo>
                    <a:lnTo>
                      <a:pt x="3277" y="20908"/>
                    </a:lnTo>
                    <a:lnTo>
                      <a:pt x="3307" y="21046"/>
                    </a:lnTo>
                    <a:lnTo>
                      <a:pt x="3307" y="21185"/>
                    </a:lnTo>
                    <a:lnTo>
                      <a:pt x="3337" y="21185"/>
                    </a:lnTo>
                    <a:lnTo>
                      <a:pt x="3337" y="21323"/>
                    </a:lnTo>
                    <a:lnTo>
                      <a:pt x="3456" y="21323"/>
                    </a:lnTo>
                    <a:lnTo>
                      <a:pt x="3456" y="21185"/>
                    </a:lnTo>
                    <a:lnTo>
                      <a:pt x="3486" y="21185"/>
                    </a:lnTo>
                    <a:lnTo>
                      <a:pt x="3486" y="21046"/>
                    </a:lnTo>
                    <a:lnTo>
                      <a:pt x="3516" y="21046"/>
                    </a:lnTo>
                    <a:lnTo>
                      <a:pt x="3516" y="20769"/>
                    </a:lnTo>
                    <a:lnTo>
                      <a:pt x="3545" y="20769"/>
                    </a:lnTo>
                    <a:lnTo>
                      <a:pt x="3545" y="20631"/>
                    </a:lnTo>
                    <a:lnTo>
                      <a:pt x="3575" y="20492"/>
                    </a:lnTo>
                    <a:lnTo>
                      <a:pt x="3575" y="20215"/>
                    </a:lnTo>
                    <a:lnTo>
                      <a:pt x="3605" y="20215"/>
                    </a:lnTo>
                    <a:lnTo>
                      <a:pt x="3605" y="19938"/>
                    </a:lnTo>
                    <a:lnTo>
                      <a:pt x="3635" y="19800"/>
                    </a:lnTo>
                    <a:lnTo>
                      <a:pt x="3635" y="19523"/>
                    </a:lnTo>
                    <a:lnTo>
                      <a:pt x="3665" y="19523"/>
                    </a:lnTo>
                    <a:lnTo>
                      <a:pt x="3665" y="19108"/>
                    </a:lnTo>
                    <a:lnTo>
                      <a:pt x="3694" y="19108"/>
                    </a:lnTo>
                    <a:lnTo>
                      <a:pt x="3694" y="18831"/>
                    </a:lnTo>
                    <a:lnTo>
                      <a:pt x="3724" y="18831"/>
                    </a:lnTo>
                    <a:lnTo>
                      <a:pt x="3724" y="18554"/>
                    </a:lnTo>
                    <a:lnTo>
                      <a:pt x="3754" y="18554"/>
                    </a:lnTo>
                    <a:lnTo>
                      <a:pt x="3754" y="18415"/>
                    </a:lnTo>
                    <a:lnTo>
                      <a:pt x="3784" y="18415"/>
                    </a:lnTo>
                    <a:lnTo>
                      <a:pt x="3784" y="18277"/>
                    </a:lnTo>
                    <a:lnTo>
                      <a:pt x="4111" y="18277"/>
                    </a:lnTo>
                    <a:lnTo>
                      <a:pt x="4111" y="18138"/>
                    </a:lnTo>
                    <a:lnTo>
                      <a:pt x="4141" y="18138"/>
                    </a:lnTo>
                    <a:lnTo>
                      <a:pt x="4141" y="17585"/>
                    </a:lnTo>
                    <a:lnTo>
                      <a:pt x="4171" y="17585"/>
                    </a:lnTo>
                    <a:lnTo>
                      <a:pt x="4171" y="17031"/>
                    </a:lnTo>
                    <a:lnTo>
                      <a:pt x="4201" y="16892"/>
                    </a:lnTo>
                    <a:lnTo>
                      <a:pt x="4201" y="16200"/>
                    </a:lnTo>
                    <a:lnTo>
                      <a:pt x="4231" y="16062"/>
                    </a:lnTo>
                    <a:lnTo>
                      <a:pt x="4231" y="15508"/>
                    </a:lnTo>
                    <a:lnTo>
                      <a:pt x="4260" y="15369"/>
                    </a:lnTo>
                    <a:lnTo>
                      <a:pt x="4260" y="14538"/>
                    </a:lnTo>
                    <a:lnTo>
                      <a:pt x="4290" y="14538"/>
                    </a:lnTo>
                    <a:lnTo>
                      <a:pt x="4290" y="13985"/>
                    </a:lnTo>
                    <a:lnTo>
                      <a:pt x="4320" y="13985"/>
                    </a:lnTo>
                    <a:lnTo>
                      <a:pt x="4320" y="14262"/>
                    </a:lnTo>
                    <a:lnTo>
                      <a:pt x="4350" y="14400"/>
                    </a:lnTo>
                    <a:lnTo>
                      <a:pt x="4350" y="15369"/>
                    </a:lnTo>
                    <a:lnTo>
                      <a:pt x="4380" y="15508"/>
                    </a:lnTo>
                    <a:lnTo>
                      <a:pt x="4380" y="16477"/>
                    </a:lnTo>
                    <a:lnTo>
                      <a:pt x="4409" y="16615"/>
                    </a:lnTo>
                    <a:lnTo>
                      <a:pt x="4409" y="17446"/>
                    </a:lnTo>
                    <a:lnTo>
                      <a:pt x="4439" y="17585"/>
                    </a:lnTo>
                    <a:lnTo>
                      <a:pt x="4439" y="18277"/>
                    </a:lnTo>
                    <a:lnTo>
                      <a:pt x="4469" y="18415"/>
                    </a:lnTo>
                    <a:lnTo>
                      <a:pt x="4469" y="19108"/>
                    </a:lnTo>
                    <a:lnTo>
                      <a:pt x="4499" y="19246"/>
                    </a:lnTo>
                    <a:lnTo>
                      <a:pt x="4499" y="19662"/>
                    </a:lnTo>
                    <a:lnTo>
                      <a:pt x="4529" y="19662"/>
                    </a:lnTo>
                    <a:lnTo>
                      <a:pt x="4529" y="19938"/>
                    </a:lnTo>
                    <a:lnTo>
                      <a:pt x="4558" y="20077"/>
                    </a:lnTo>
                    <a:lnTo>
                      <a:pt x="4558" y="20215"/>
                    </a:lnTo>
                    <a:lnTo>
                      <a:pt x="4588" y="20354"/>
                    </a:lnTo>
                    <a:lnTo>
                      <a:pt x="4588" y="20492"/>
                    </a:lnTo>
                    <a:lnTo>
                      <a:pt x="4618" y="20492"/>
                    </a:lnTo>
                    <a:lnTo>
                      <a:pt x="4618" y="20769"/>
                    </a:lnTo>
                    <a:lnTo>
                      <a:pt x="4648" y="20769"/>
                    </a:lnTo>
                    <a:lnTo>
                      <a:pt x="4648" y="20908"/>
                    </a:lnTo>
                    <a:lnTo>
                      <a:pt x="4678" y="20908"/>
                    </a:lnTo>
                    <a:lnTo>
                      <a:pt x="4678" y="21046"/>
                    </a:lnTo>
                    <a:lnTo>
                      <a:pt x="4707" y="21046"/>
                    </a:lnTo>
                    <a:lnTo>
                      <a:pt x="4707" y="21185"/>
                    </a:lnTo>
                    <a:lnTo>
                      <a:pt x="4767" y="21185"/>
                    </a:lnTo>
                    <a:lnTo>
                      <a:pt x="4767" y="21323"/>
                    </a:lnTo>
                    <a:lnTo>
                      <a:pt x="4826" y="21323"/>
                    </a:lnTo>
                    <a:lnTo>
                      <a:pt x="4826" y="21185"/>
                    </a:lnTo>
                    <a:lnTo>
                      <a:pt x="4886" y="21185"/>
                    </a:lnTo>
                    <a:lnTo>
                      <a:pt x="4886" y="21046"/>
                    </a:lnTo>
                    <a:lnTo>
                      <a:pt x="4946" y="21046"/>
                    </a:lnTo>
                    <a:lnTo>
                      <a:pt x="4946" y="20908"/>
                    </a:lnTo>
                    <a:lnTo>
                      <a:pt x="4975" y="20908"/>
                    </a:lnTo>
                    <a:lnTo>
                      <a:pt x="4975" y="20769"/>
                    </a:lnTo>
                    <a:lnTo>
                      <a:pt x="5005" y="20769"/>
                    </a:lnTo>
                    <a:lnTo>
                      <a:pt x="5035" y="20631"/>
                    </a:lnTo>
                    <a:lnTo>
                      <a:pt x="5065" y="20631"/>
                    </a:lnTo>
                    <a:lnTo>
                      <a:pt x="5065" y="20492"/>
                    </a:lnTo>
                    <a:lnTo>
                      <a:pt x="5095" y="20354"/>
                    </a:lnTo>
                    <a:lnTo>
                      <a:pt x="5095" y="20215"/>
                    </a:lnTo>
                    <a:lnTo>
                      <a:pt x="5124" y="20215"/>
                    </a:lnTo>
                    <a:lnTo>
                      <a:pt x="5124" y="19800"/>
                    </a:lnTo>
                    <a:lnTo>
                      <a:pt x="5154" y="19662"/>
                    </a:lnTo>
                    <a:lnTo>
                      <a:pt x="5154" y="19246"/>
                    </a:lnTo>
                    <a:lnTo>
                      <a:pt x="5184" y="19108"/>
                    </a:lnTo>
                    <a:lnTo>
                      <a:pt x="5184" y="18554"/>
                    </a:lnTo>
                    <a:lnTo>
                      <a:pt x="5214" y="18415"/>
                    </a:lnTo>
                    <a:lnTo>
                      <a:pt x="5214" y="17862"/>
                    </a:lnTo>
                    <a:lnTo>
                      <a:pt x="5244" y="17723"/>
                    </a:lnTo>
                    <a:lnTo>
                      <a:pt x="5244" y="17031"/>
                    </a:lnTo>
                    <a:lnTo>
                      <a:pt x="5273" y="16892"/>
                    </a:lnTo>
                    <a:lnTo>
                      <a:pt x="5273" y="16477"/>
                    </a:lnTo>
                    <a:lnTo>
                      <a:pt x="5303" y="16615"/>
                    </a:lnTo>
                    <a:lnTo>
                      <a:pt x="5303" y="17169"/>
                    </a:lnTo>
                    <a:lnTo>
                      <a:pt x="5333" y="17308"/>
                    </a:lnTo>
                    <a:lnTo>
                      <a:pt x="5333" y="17862"/>
                    </a:lnTo>
                    <a:lnTo>
                      <a:pt x="5363" y="18000"/>
                    </a:lnTo>
                    <a:lnTo>
                      <a:pt x="5363" y="18554"/>
                    </a:lnTo>
                    <a:lnTo>
                      <a:pt x="5393" y="18692"/>
                    </a:lnTo>
                    <a:lnTo>
                      <a:pt x="5393" y="19108"/>
                    </a:lnTo>
                    <a:lnTo>
                      <a:pt x="5422" y="19246"/>
                    </a:lnTo>
                    <a:lnTo>
                      <a:pt x="5422" y="19662"/>
                    </a:lnTo>
                    <a:lnTo>
                      <a:pt x="5452" y="19800"/>
                    </a:lnTo>
                    <a:lnTo>
                      <a:pt x="5452" y="19662"/>
                    </a:lnTo>
                    <a:lnTo>
                      <a:pt x="5482" y="19662"/>
                    </a:lnTo>
                    <a:lnTo>
                      <a:pt x="5482" y="18969"/>
                    </a:lnTo>
                    <a:lnTo>
                      <a:pt x="5512" y="18831"/>
                    </a:lnTo>
                    <a:lnTo>
                      <a:pt x="5512" y="18138"/>
                    </a:lnTo>
                    <a:lnTo>
                      <a:pt x="5542" y="18000"/>
                    </a:lnTo>
                    <a:lnTo>
                      <a:pt x="5542" y="17169"/>
                    </a:lnTo>
                    <a:lnTo>
                      <a:pt x="5571" y="17031"/>
                    </a:lnTo>
                    <a:lnTo>
                      <a:pt x="5571" y="16200"/>
                    </a:lnTo>
                    <a:lnTo>
                      <a:pt x="5601" y="15923"/>
                    </a:lnTo>
                    <a:lnTo>
                      <a:pt x="5601" y="15092"/>
                    </a:lnTo>
                    <a:lnTo>
                      <a:pt x="5631" y="14954"/>
                    </a:lnTo>
                    <a:lnTo>
                      <a:pt x="5631" y="14815"/>
                    </a:lnTo>
                    <a:lnTo>
                      <a:pt x="5661" y="14815"/>
                    </a:lnTo>
                    <a:lnTo>
                      <a:pt x="5661" y="15092"/>
                    </a:lnTo>
                    <a:lnTo>
                      <a:pt x="5690" y="15231"/>
                    </a:lnTo>
                    <a:lnTo>
                      <a:pt x="5690" y="15508"/>
                    </a:lnTo>
                    <a:lnTo>
                      <a:pt x="5720" y="15508"/>
                    </a:lnTo>
                    <a:lnTo>
                      <a:pt x="5720" y="15646"/>
                    </a:lnTo>
                    <a:lnTo>
                      <a:pt x="5750" y="15646"/>
                    </a:lnTo>
                    <a:lnTo>
                      <a:pt x="5750" y="15785"/>
                    </a:lnTo>
                    <a:lnTo>
                      <a:pt x="5780" y="15923"/>
                    </a:lnTo>
                    <a:lnTo>
                      <a:pt x="5780" y="16062"/>
                    </a:lnTo>
                    <a:lnTo>
                      <a:pt x="5810" y="16062"/>
                    </a:lnTo>
                    <a:lnTo>
                      <a:pt x="5810" y="16200"/>
                    </a:lnTo>
                    <a:lnTo>
                      <a:pt x="5839" y="16200"/>
                    </a:lnTo>
                    <a:lnTo>
                      <a:pt x="5839" y="16338"/>
                    </a:lnTo>
                    <a:lnTo>
                      <a:pt x="5929" y="16338"/>
                    </a:lnTo>
                    <a:lnTo>
                      <a:pt x="5929" y="16477"/>
                    </a:lnTo>
                    <a:lnTo>
                      <a:pt x="5959" y="16477"/>
                    </a:lnTo>
                    <a:lnTo>
                      <a:pt x="5959" y="16338"/>
                    </a:lnTo>
                    <a:lnTo>
                      <a:pt x="6018" y="16338"/>
                    </a:lnTo>
                    <a:lnTo>
                      <a:pt x="6018" y="16200"/>
                    </a:lnTo>
                    <a:lnTo>
                      <a:pt x="6078" y="16200"/>
                    </a:lnTo>
                    <a:lnTo>
                      <a:pt x="6078" y="16062"/>
                    </a:lnTo>
                    <a:lnTo>
                      <a:pt x="6108" y="16062"/>
                    </a:lnTo>
                    <a:lnTo>
                      <a:pt x="6108" y="15785"/>
                    </a:lnTo>
                    <a:lnTo>
                      <a:pt x="6137" y="15785"/>
                    </a:lnTo>
                    <a:lnTo>
                      <a:pt x="6137" y="15369"/>
                    </a:lnTo>
                    <a:lnTo>
                      <a:pt x="6167" y="15369"/>
                    </a:lnTo>
                    <a:lnTo>
                      <a:pt x="6167" y="14815"/>
                    </a:lnTo>
                    <a:lnTo>
                      <a:pt x="6197" y="14677"/>
                    </a:lnTo>
                    <a:lnTo>
                      <a:pt x="6197" y="14400"/>
                    </a:lnTo>
                    <a:lnTo>
                      <a:pt x="6227" y="14400"/>
                    </a:lnTo>
                    <a:lnTo>
                      <a:pt x="6227" y="15508"/>
                    </a:lnTo>
                    <a:lnTo>
                      <a:pt x="6257" y="15785"/>
                    </a:lnTo>
                    <a:lnTo>
                      <a:pt x="6257" y="17446"/>
                    </a:lnTo>
                    <a:lnTo>
                      <a:pt x="6286" y="17585"/>
                    </a:lnTo>
                    <a:lnTo>
                      <a:pt x="6286" y="18969"/>
                    </a:lnTo>
                    <a:lnTo>
                      <a:pt x="6316" y="19108"/>
                    </a:lnTo>
                    <a:lnTo>
                      <a:pt x="6316" y="20077"/>
                    </a:lnTo>
                    <a:lnTo>
                      <a:pt x="6346" y="20215"/>
                    </a:lnTo>
                    <a:lnTo>
                      <a:pt x="6346" y="20908"/>
                    </a:lnTo>
                    <a:lnTo>
                      <a:pt x="6376" y="21185"/>
                    </a:lnTo>
                    <a:lnTo>
                      <a:pt x="6376" y="21462"/>
                    </a:lnTo>
                    <a:lnTo>
                      <a:pt x="6406" y="21462"/>
                    </a:lnTo>
                    <a:lnTo>
                      <a:pt x="6406" y="21600"/>
                    </a:lnTo>
                    <a:lnTo>
                      <a:pt x="6435" y="21600"/>
                    </a:lnTo>
                    <a:lnTo>
                      <a:pt x="6435" y="21462"/>
                    </a:lnTo>
                    <a:lnTo>
                      <a:pt x="6465" y="21462"/>
                    </a:lnTo>
                    <a:lnTo>
                      <a:pt x="6465" y="21046"/>
                    </a:lnTo>
                    <a:lnTo>
                      <a:pt x="6495" y="20908"/>
                    </a:lnTo>
                    <a:lnTo>
                      <a:pt x="6495" y="20215"/>
                    </a:lnTo>
                    <a:lnTo>
                      <a:pt x="6525" y="20077"/>
                    </a:lnTo>
                    <a:lnTo>
                      <a:pt x="6525" y="19108"/>
                    </a:lnTo>
                    <a:lnTo>
                      <a:pt x="6554" y="18831"/>
                    </a:lnTo>
                    <a:lnTo>
                      <a:pt x="6554" y="17585"/>
                    </a:lnTo>
                    <a:lnTo>
                      <a:pt x="6584" y="17446"/>
                    </a:lnTo>
                    <a:lnTo>
                      <a:pt x="6584" y="15785"/>
                    </a:lnTo>
                    <a:lnTo>
                      <a:pt x="6614" y="15508"/>
                    </a:lnTo>
                    <a:lnTo>
                      <a:pt x="6614" y="13846"/>
                    </a:lnTo>
                    <a:lnTo>
                      <a:pt x="6644" y="13154"/>
                    </a:lnTo>
                    <a:lnTo>
                      <a:pt x="6644" y="10938"/>
                    </a:lnTo>
                    <a:lnTo>
                      <a:pt x="6674" y="10523"/>
                    </a:lnTo>
                    <a:lnTo>
                      <a:pt x="6674" y="9000"/>
                    </a:lnTo>
                    <a:lnTo>
                      <a:pt x="6703" y="9000"/>
                    </a:lnTo>
                    <a:lnTo>
                      <a:pt x="6703" y="9277"/>
                    </a:lnTo>
                    <a:lnTo>
                      <a:pt x="6733" y="9415"/>
                    </a:lnTo>
                    <a:lnTo>
                      <a:pt x="6733" y="9692"/>
                    </a:lnTo>
                    <a:lnTo>
                      <a:pt x="6763" y="9692"/>
                    </a:lnTo>
                    <a:lnTo>
                      <a:pt x="6763" y="9969"/>
                    </a:lnTo>
                    <a:lnTo>
                      <a:pt x="6793" y="10108"/>
                    </a:lnTo>
                    <a:lnTo>
                      <a:pt x="6793" y="10385"/>
                    </a:lnTo>
                    <a:lnTo>
                      <a:pt x="6823" y="10385"/>
                    </a:lnTo>
                    <a:lnTo>
                      <a:pt x="6823" y="10662"/>
                    </a:lnTo>
                    <a:lnTo>
                      <a:pt x="6852" y="10662"/>
                    </a:lnTo>
                    <a:lnTo>
                      <a:pt x="6852" y="10800"/>
                    </a:lnTo>
                    <a:lnTo>
                      <a:pt x="6882" y="10800"/>
                    </a:lnTo>
                    <a:lnTo>
                      <a:pt x="6882" y="10938"/>
                    </a:lnTo>
                    <a:lnTo>
                      <a:pt x="6912" y="10938"/>
                    </a:lnTo>
                    <a:lnTo>
                      <a:pt x="6912" y="11077"/>
                    </a:lnTo>
                    <a:lnTo>
                      <a:pt x="6942" y="11077"/>
                    </a:lnTo>
                    <a:lnTo>
                      <a:pt x="6942" y="11215"/>
                    </a:lnTo>
                    <a:lnTo>
                      <a:pt x="6972" y="11215"/>
                    </a:lnTo>
                    <a:lnTo>
                      <a:pt x="6972" y="11354"/>
                    </a:lnTo>
                    <a:lnTo>
                      <a:pt x="7001" y="11354"/>
                    </a:lnTo>
                    <a:lnTo>
                      <a:pt x="7001" y="11492"/>
                    </a:lnTo>
                    <a:lnTo>
                      <a:pt x="7031" y="11492"/>
                    </a:lnTo>
                    <a:lnTo>
                      <a:pt x="7031" y="11631"/>
                    </a:lnTo>
                    <a:lnTo>
                      <a:pt x="7061" y="11631"/>
                    </a:lnTo>
                    <a:lnTo>
                      <a:pt x="7061" y="11769"/>
                    </a:lnTo>
                    <a:lnTo>
                      <a:pt x="7091" y="11769"/>
                    </a:lnTo>
                    <a:lnTo>
                      <a:pt x="7091" y="11908"/>
                    </a:lnTo>
                    <a:lnTo>
                      <a:pt x="7121" y="11908"/>
                    </a:lnTo>
                    <a:lnTo>
                      <a:pt x="7121" y="12046"/>
                    </a:lnTo>
                    <a:lnTo>
                      <a:pt x="7150" y="12046"/>
                    </a:lnTo>
                    <a:lnTo>
                      <a:pt x="7150" y="12185"/>
                    </a:lnTo>
                    <a:lnTo>
                      <a:pt x="7180" y="12185"/>
                    </a:lnTo>
                    <a:lnTo>
                      <a:pt x="7180" y="12323"/>
                    </a:lnTo>
                    <a:lnTo>
                      <a:pt x="7210" y="12323"/>
                    </a:lnTo>
                    <a:lnTo>
                      <a:pt x="7210" y="12462"/>
                    </a:lnTo>
                    <a:lnTo>
                      <a:pt x="7240" y="12462"/>
                    </a:lnTo>
                    <a:lnTo>
                      <a:pt x="7270" y="12600"/>
                    </a:lnTo>
                    <a:lnTo>
                      <a:pt x="7299" y="12600"/>
                    </a:lnTo>
                    <a:lnTo>
                      <a:pt x="7299" y="12738"/>
                    </a:lnTo>
                    <a:lnTo>
                      <a:pt x="7329" y="12738"/>
                    </a:lnTo>
                    <a:lnTo>
                      <a:pt x="7329" y="12877"/>
                    </a:lnTo>
                    <a:lnTo>
                      <a:pt x="7359" y="12877"/>
                    </a:lnTo>
                    <a:lnTo>
                      <a:pt x="7359" y="13015"/>
                    </a:lnTo>
                    <a:lnTo>
                      <a:pt x="7389" y="13015"/>
                    </a:lnTo>
                    <a:lnTo>
                      <a:pt x="7389" y="13154"/>
                    </a:lnTo>
                    <a:lnTo>
                      <a:pt x="7448" y="13154"/>
                    </a:lnTo>
                    <a:lnTo>
                      <a:pt x="7448" y="13292"/>
                    </a:lnTo>
                    <a:lnTo>
                      <a:pt x="7478" y="13292"/>
                    </a:lnTo>
                    <a:lnTo>
                      <a:pt x="7478" y="13431"/>
                    </a:lnTo>
                    <a:lnTo>
                      <a:pt x="7508" y="13431"/>
                    </a:lnTo>
                    <a:lnTo>
                      <a:pt x="7508" y="13569"/>
                    </a:lnTo>
                    <a:lnTo>
                      <a:pt x="7567" y="13569"/>
                    </a:lnTo>
                    <a:lnTo>
                      <a:pt x="7567" y="13708"/>
                    </a:lnTo>
                    <a:lnTo>
                      <a:pt x="7597" y="13708"/>
                    </a:lnTo>
                    <a:lnTo>
                      <a:pt x="7597" y="13846"/>
                    </a:lnTo>
                    <a:lnTo>
                      <a:pt x="7657" y="13846"/>
                    </a:lnTo>
                    <a:lnTo>
                      <a:pt x="7657" y="13985"/>
                    </a:lnTo>
                    <a:lnTo>
                      <a:pt x="7687" y="13985"/>
                    </a:lnTo>
                    <a:lnTo>
                      <a:pt x="7687" y="14123"/>
                    </a:lnTo>
                    <a:lnTo>
                      <a:pt x="7746" y="14123"/>
                    </a:lnTo>
                    <a:lnTo>
                      <a:pt x="7746" y="14262"/>
                    </a:lnTo>
                    <a:lnTo>
                      <a:pt x="7806" y="14262"/>
                    </a:lnTo>
                    <a:lnTo>
                      <a:pt x="7806" y="14400"/>
                    </a:lnTo>
                    <a:lnTo>
                      <a:pt x="7836" y="14400"/>
                    </a:lnTo>
                    <a:lnTo>
                      <a:pt x="7865" y="14538"/>
                    </a:lnTo>
                    <a:lnTo>
                      <a:pt x="7895" y="14538"/>
                    </a:lnTo>
                    <a:lnTo>
                      <a:pt x="7925" y="14677"/>
                    </a:lnTo>
                    <a:lnTo>
                      <a:pt x="7955" y="14677"/>
                    </a:lnTo>
                    <a:lnTo>
                      <a:pt x="8372" y="15369"/>
                    </a:lnTo>
                    <a:lnTo>
                      <a:pt x="8372" y="15508"/>
                    </a:lnTo>
                    <a:lnTo>
                      <a:pt x="8521" y="15508"/>
                    </a:lnTo>
                    <a:lnTo>
                      <a:pt x="8521" y="15646"/>
                    </a:lnTo>
                    <a:lnTo>
                      <a:pt x="8551" y="15646"/>
                    </a:lnTo>
                    <a:lnTo>
                      <a:pt x="8968" y="15785"/>
                    </a:lnTo>
                    <a:lnTo>
                      <a:pt x="9117" y="15785"/>
                    </a:lnTo>
                    <a:lnTo>
                      <a:pt x="9117" y="15646"/>
                    </a:lnTo>
                    <a:lnTo>
                      <a:pt x="9146" y="15646"/>
                    </a:lnTo>
                    <a:lnTo>
                      <a:pt x="9564" y="15369"/>
                    </a:lnTo>
                    <a:lnTo>
                      <a:pt x="9593" y="15231"/>
                    </a:lnTo>
                    <a:lnTo>
                      <a:pt x="9683" y="15231"/>
                    </a:lnTo>
                    <a:lnTo>
                      <a:pt x="9683" y="15092"/>
                    </a:lnTo>
                    <a:lnTo>
                      <a:pt x="9742" y="15092"/>
                    </a:lnTo>
                    <a:lnTo>
                      <a:pt x="9742" y="14954"/>
                    </a:lnTo>
                    <a:lnTo>
                      <a:pt x="10159" y="14262"/>
                    </a:lnTo>
                    <a:lnTo>
                      <a:pt x="10189" y="14123"/>
                    </a:lnTo>
                    <a:lnTo>
                      <a:pt x="10249" y="14123"/>
                    </a:lnTo>
                    <a:lnTo>
                      <a:pt x="10249" y="13985"/>
                    </a:lnTo>
                    <a:lnTo>
                      <a:pt x="10308" y="13985"/>
                    </a:lnTo>
                    <a:lnTo>
                      <a:pt x="10308" y="13846"/>
                    </a:lnTo>
                    <a:lnTo>
                      <a:pt x="10338" y="13846"/>
                    </a:lnTo>
                    <a:lnTo>
                      <a:pt x="10368" y="13708"/>
                    </a:lnTo>
                    <a:lnTo>
                      <a:pt x="10398" y="13708"/>
                    </a:lnTo>
                    <a:lnTo>
                      <a:pt x="10398" y="13569"/>
                    </a:lnTo>
                    <a:lnTo>
                      <a:pt x="10457" y="13569"/>
                    </a:lnTo>
                    <a:lnTo>
                      <a:pt x="10457" y="13431"/>
                    </a:lnTo>
                    <a:lnTo>
                      <a:pt x="10487" y="13431"/>
                    </a:lnTo>
                    <a:lnTo>
                      <a:pt x="10517" y="13292"/>
                    </a:lnTo>
                    <a:lnTo>
                      <a:pt x="10547" y="13292"/>
                    </a:lnTo>
                    <a:lnTo>
                      <a:pt x="10547" y="13154"/>
                    </a:lnTo>
                    <a:lnTo>
                      <a:pt x="10577" y="13154"/>
                    </a:lnTo>
                    <a:lnTo>
                      <a:pt x="10606" y="13015"/>
                    </a:lnTo>
                    <a:lnTo>
                      <a:pt x="10636" y="13015"/>
                    </a:lnTo>
                    <a:lnTo>
                      <a:pt x="10636" y="12877"/>
                    </a:lnTo>
                    <a:lnTo>
                      <a:pt x="10666" y="12877"/>
                    </a:lnTo>
                    <a:lnTo>
                      <a:pt x="10666" y="12738"/>
                    </a:lnTo>
                    <a:lnTo>
                      <a:pt x="10726" y="12738"/>
                    </a:lnTo>
                    <a:lnTo>
                      <a:pt x="10726" y="12600"/>
                    </a:lnTo>
                    <a:lnTo>
                      <a:pt x="10755" y="12600"/>
                    </a:lnTo>
                    <a:lnTo>
                      <a:pt x="10755" y="12462"/>
                    </a:lnTo>
                    <a:lnTo>
                      <a:pt x="10785" y="12462"/>
                    </a:lnTo>
                    <a:lnTo>
                      <a:pt x="10785" y="12323"/>
                    </a:lnTo>
                    <a:lnTo>
                      <a:pt x="10815" y="12323"/>
                    </a:lnTo>
                    <a:lnTo>
                      <a:pt x="10845" y="12185"/>
                    </a:lnTo>
                    <a:lnTo>
                      <a:pt x="10874" y="12185"/>
                    </a:lnTo>
                    <a:lnTo>
                      <a:pt x="10874" y="12046"/>
                    </a:lnTo>
                    <a:lnTo>
                      <a:pt x="10904" y="12046"/>
                    </a:lnTo>
                    <a:lnTo>
                      <a:pt x="10904" y="11908"/>
                    </a:lnTo>
                    <a:lnTo>
                      <a:pt x="10934" y="11908"/>
                    </a:lnTo>
                    <a:lnTo>
                      <a:pt x="10934" y="11769"/>
                    </a:lnTo>
                    <a:lnTo>
                      <a:pt x="10964" y="11769"/>
                    </a:lnTo>
                    <a:lnTo>
                      <a:pt x="10964" y="11354"/>
                    </a:lnTo>
                    <a:lnTo>
                      <a:pt x="10994" y="11354"/>
                    </a:lnTo>
                    <a:lnTo>
                      <a:pt x="10994" y="10938"/>
                    </a:lnTo>
                    <a:lnTo>
                      <a:pt x="11023" y="10800"/>
                    </a:lnTo>
                    <a:lnTo>
                      <a:pt x="11023" y="10385"/>
                    </a:lnTo>
                    <a:lnTo>
                      <a:pt x="11053" y="10246"/>
                    </a:lnTo>
                    <a:lnTo>
                      <a:pt x="11053" y="12600"/>
                    </a:lnTo>
                    <a:lnTo>
                      <a:pt x="11083" y="13015"/>
                    </a:lnTo>
                    <a:lnTo>
                      <a:pt x="11083" y="15369"/>
                    </a:lnTo>
                    <a:lnTo>
                      <a:pt x="11113" y="15785"/>
                    </a:lnTo>
                    <a:lnTo>
                      <a:pt x="11113" y="17723"/>
                    </a:lnTo>
                    <a:lnTo>
                      <a:pt x="11143" y="18000"/>
                    </a:lnTo>
                    <a:lnTo>
                      <a:pt x="11143" y="19523"/>
                    </a:lnTo>
                    <a:lnTo>
                      <a:pt x="11172" y="19662"/>
                    </a:lnTo>
                    <a:lnTo>
                      <a:pt x="11172" y="20631"/>
                    </a:lnTo>
                    <a:lnTo>
                      <a:pt x="11202" y="20769"/>
                    </a:lnTo>
                    <a:lnTo>
                      <a:pt x="11202" y="21462"/>
                    </a:lnTo>
                    <a:lnTo>
                      <a:pt x="11232" y="21462"/>
                    </a:lnTo>
                    <a:lnTo>
                      <a:pt x="11232" y="21600"/>
                    </a:lnTo>
                    <a:lnTo>
                      <a:pt x="11262" y="21600"/>
                    </a:lnTo>
                    <a:lnTo>
                      <a:pt x="11262" y="21462"/>
                    </a:lnTo>
                    <a:lnTo>
                      <a:pt x="11292" y="21323"/>
                    </a:lnTo>
                    <a:lnTo>
                      <a:pt x="11292" y="20769"/>
                    </a:lnTo>
                    <a:lnTo>
                      <a:pt x="11321" y="20631"/>
                    </a:lnTo>
                    <a:lnTo>
                      <a:pt x="11321" y="19800"/>
                    </a:lnTo>
                    <a:lnTo>
                      <a:pt x="11351" y="19662"/>
                    </a:lnTo>
                    <a:lnTo>
                      <a:pt x="11351" y="18692"/>
                    </a:lnTo>
                    <a:lnTo>
                      <a:pt x="11381" y="18554"/>
                    </a:lnTo>
                    <a:lnTo>
                      <a:pt x="11381" y="17308"/>
                    </a:lnTo>
                    <a:lnTo>
                      <a:pt x="11411" y="17169"/>
                    </a:lnTo>
                    <a:lnTo>
                      <a:pt x="11411" y="15646"/>
                    </a:lnTo>
                    <a:lnTo>
                      <a:pt x="11441" y="15369"/>
                    </a:lnTo>
                    <a:lnTo>
                      <a:pt x="11441" y="13154"/>
                    </a:lnTo>
                    <a:lnTo>
                      <a:pt x="11470" y="12738"/>
                    </a:lnTo>
                    <a:lnTo>
                      <a:pt x="11470" y="9000"/>
                    </a:lnTo>
                    <a:lnTo>
                      <a:pt x="11500" y="8308"/>
                    </a:lnTo>
                    <a:lnTo>
                      <a:pt x="11500" y="3738"/>
                    </a:lnTo>
                    <a:lnTo>
                      <a:pt x="11530" y="2908"/>
                    </a:lnTo>
                    <a:lnTo>
                      <a:pt x="11530" y="831"/>
                    </a:lnTo>
                    <a:lnTo>
                      <a:pt x="11560" y="1108"/>
                    </a:lnTo>
                    <a:lnTo>
                      <a:pt x="11560" y="5262"/>
                    </a:lnTo>
                    <a:lnTo>
                      <a:pt x="11590" y="6092"/>
                    </a:lnTo>
                    <a:lnTo>
                      <a:pt x="11590" y="10246"/>
                    </a:lnTo>
                    <a:lnTo>
                      <a:pt x="11619" y="10800"/>
                    </a:lnTo>
                    <a:lnTo>
                      <a:pt x="11619" y="13846"/>
                    </a:lnTo>
                    <a:lnTo>
                      <a:pt x="11649" y="14400"/>
                    </a:lnTo>
                    <a:lnTo>
                      <a:pt x="11649" y="16892"/>
                    </a:lnTo>
                    <a:lnTo>
                      <a:pt x="11679" y="17169"/>
                    </a:lnTo>
                    <a:lnTo>
                      <a:pt x="11679" y="19108"/>
                    </a:lnTo>
                    <a:lnTo>
                      <a:pt x="11709" y="19385"/>
                    </a:lnTo>
                    <a:lnTo>
                      <a:pt x="11709" y="20631"/>
                    </a:lnTo>
                    <a:lnTo>
                      <a:pt x="11738" y="20769"/>
                    </a:lnTo>
                    <a:lnTo>
                      <a:pt x="11738" y="21462"/>
                    </a:lnTo>
                    <a:lnTo>
                      <a:pt x="11768" y="21462"/>
                    </a:lnTo>
                    <a:lnTo>
                      <a:pt x="11768" y="21600"/>
                    </a:lnTo>
                    <a:lnTo>
                      <a:pt x="11798" y="21600"/>
                    </a:lnTo>
                    <a:lnTo>
                      <a:pt x="11798" y="21185"/>
                    </a:lnTo>
                    <a:lnTo>
                      <a:pt x="11828" y="21046"/>
                    </a:lnTo>
                    <a:lnTo>
                      <a:pt x="11828" y="20354"/>
                    </a:lnTo>
                    <a:lnTo>
                      <a:pt x="11858" y="20215"/>
                    </a:lnTo>
                    <a:lnTo>
                      <a:pt x="11858" y="18692"/>
                    </a:lnTo>
                    <a:lnTo>
                      <a:pt x="11887" y="18415"/>
                    </a:lnTo>
                    <a:lnTo>
                      <a:pt x="11887" y="16338"/>
                    </a:lnTo>
                    <a:lnTo>
                      <a:pt x="11917" y="15923"/>
                    </a:lnTo>
                    <a:lnTo>
                      <a:pt x="11917" y="13292"/>
                    </a:lnTo>
                    <a:lnTo>
                      <a:pt x="11947" y="12738"/>
                    </a:lnTo>
                    <a:lnTo>
                      <a:pt x="11947" y="9415"/>
                    </a:lnTo>
                    <a:lnTo>
                      <a:pt x="11977" y="8723"/>
                    </a:lnTo>
                    <a:lnTo>
                      <a:pt x="11977" y="4292"/>
                    </a:lnTo>
                    <a:lnTo>
                      <a:pt x="12007" y="3462"/>
                    </a:lnTo>
                    <a:lnTo>
                      <a:pt x="12007" y="0"/>
                    </a:lnTo>
                    <a:lnTo>
                      <a:pt x="12036" y="0"/>
                    </a:lnTo>
                    <a:lnTo>
                      <a:pt x="12036" y="2215"/>
                    </a:lnTo>
                    <a:lnTo>
                      <a:pt x="12066" y="2769"/>
                    </a:lnTo>
                    <a:lnTo>
                      <a:pt x="12066" y="5815"/>
                    </a:lnTo>
                    <a:lnTo>
                      <a:pt x="12096" y="6231"/>
                    </a:lnTo>
                    <a:lnTo>
                      <a:pt x="12096" y="9000"/>
                    </a:lnTo>
                    <a:lnTo>
                      <a:pt x="12126" y="9554"/>
                    </a:lnTo>
                    <a:lnTo>
                      <a:pt x="12126" y="11908"/>
                    </a:lnTo>
                    <a:lnTo>
                      <a:pt x="12156" y="12323"/>
                    </a:lnTo>
                    <a:lnTo>
                      <a:pt x="12156" y="14400"/>
                    </a:lnTo>
                    <a:lnTo>
                      <a:pt x="12185" y="14815"/>
                    </a:lnTo>
                    <a:lnTo>
                      <a:pt x="12185" y="16615"/>
                    </a:lnTo>
                    <a:lnTo>
                      <a:pt x="12215" y="16892"/>
                    </a:lnTo>
                    <a:lnTo>
                      <a:pt x="12215" y="17585"/>
                    </a:lnTo>
                    <a:lnTo>
                      <a:pt x="12245" y="17723"/>
                    </a:lnTo>
                    <a:lnTo>
                      <a:pt x="12245" y="17446"/>
                    </a:lnTo>
                    <a:lnTo>
                      <a:pt x="12275" y="17446"/>
                    </a:lnTo>
                    <a:lnTo>
                      <a:pt x="12275" y="17169"/>
                    </a:lnTo>
                    <a:lnTo>
                      <a:pt x="12305" y="17169"/>
                    </a:lnTo>
                    <a:lnTo>
                      <a:pt x="12305" y="16892"/>
                    </a:lnTo>
                    <a:lnTo>
                      <a:pt x="12334" y="16892"/>
                    </a:lnTo>
                    <a:lnTo>
                      <a:pt x="12334" y="16615"/>
                    </a:lnTo>
                    <a:lnTo>
                      <a:pt x="12364" y="16615"/>
                    </a:lnTo>
                    <a:lnTo>
                      <a:pt x="12364" y="16338"/>
                    </a:lnTo>
                    <a:lnTo>
                      <a:pt x="12394" y="16200"/>
                    </a:lnTo>
                    <a:lnTo>
                      <a:pt x="12394" y="15923"/>
                    </a:lnTo>
                    <a:lnTo>
                      <a:pt x="12424" y="15923"/>
                    </a:lnTo>
                    <a:lnTo>
                      <a:pt x="12424" y="16200"/>
                    </a:lnTo>
                    <a:lnTo>
                      <a:pt x="12454" y="16338"/>
                    </a:lnTo>
                    <a:lnTo>
                      <a:pt x="12454" y="17031"/>
                    </a:lnTo>
                    <a:lnTo>
                      <a:pt x="12483" y="17169"/>
                    </a:lnTo>
                    <a:lnTo>
                      <a:pt x="12483" y="17585"/>
                    </a:lnTo>
                    <a:lnTo>
                      <a:pt x="12513" y="17723"/>
                    </a:lnTo>
                    <a:lnTo>
                      <a:pt x="12513" y="18277"/>
                    </a:lnTo>
                    <a:lnTo>
                      <a:pt x="12543" y="18415"/>
                    </a:lnTo>
                    <a:lnTo>
                      <a:pt x="12543" y="18831"/>
                    </a:lnTo>
                    <a:lnTo>
                      <a:pt x="12573" y="18969"/>
                    </a:lnTo>
                    <a:lnTo>
                      <a:pt x="12573" y="19385"/>
                    </a:lnTo>
                    <a:lnTo>
                      <a:pt x="12602" y="19385"/>
                    </a:lnTo>
                    <a:lnTo>
                      <a:pt x="12602" y="19800"/>
                    </a:lnTo>
                    <a:lnTo>
                      <a:pt x="12632" y="19938"/>
                    </a:lnTo>
                    <a:lnTo>
                      <a:pt x="12632" y="20077"/>
                    </a:lnTo>
                    <a:lnTo>
                      <a:pt x="12662" y="20215"/>
                    </a:lnTo>
                    <a:lnTo>
                      <a:pt x="12662" y="20354"/>
                    </a:lnTo>
                    <a:lnTo>
                      <a:pt x="12692" y="20354"/>
                    </a:lnTo>
                    <a:lnTo>
                      <a:pt x="12692" y="20492"/>
                    </a:lnTo>
                    <a:lnTo>
                      <a:pt x="12722" y="20492"/>
                    </a:lnTo>
                    <a:lnTo>
                      <a:pt x="12722" y="20631"/>
                    </a:lnTo>
                    <a:lnTo>
                      <a:pt x="12751" y="20631"/>
                    </a:lnTo>
                    <a:lnTo>
                      <a:pt x="12751" y="20769"/>
                    </a:lnTo>
                    <a:lnTo>
                      <a:pt x="12781" y="20769"/>
                    </a:lnTo>
                    <a:lnTo>
                      <a:pt x="12781" y="20908"/>
                    </a:lnTo>
                    <a:lnTo>
                      <a:pt x="12811" y="20908"/>
                    </a:lnTo>
                    <a:lnTo>
                      <a:pt x="12811" y="21046"/>
                    </a:lnTo>
                    <a:lnTo>
                      <a:pt x="12871" y="21046"/>
                    </a:lnTo>
                    <a:lnTo>
                      <a:pt x="12871" y="21185"/>
                    </a:lnTo>
                    <a:lnTo>
                      <a:pt x="12930" y="21185"/>
                    </a:lnTo>
                    <a:lnTo>
                      <a:pt x="12930" y="21323"/>
                    </a:lnTo>
                    <a:lnTo>
                      <a:pt x="13020" y="21323"/>
                    </a:lnTo>
                    <a:lnTo>
                      <a:pt x="13020" y="21185"/>
                    </a:lnTo>
                    <a:lnTo>
                      <a:pt x="13049" y="21185"/>
                    </a:lnTo>
                    <a:lnTo>
                      <a:pt x="13049" y="21046"/>
                    </a:lnTo>
                    <a:lnTo>
                      <a:pt x="13079" y="21046"/>
                    </a:lnTo>
                    <a:lnTo>
                      <a:pt x="13079" y="20908"/>
                    </a:lnTo>
                    <a:lnTo>
                      <a:pt x="13109" y="20908"/>
                    </a:lnTo>
                    <a:lnTo>
                      <a:pt x="13109" y="20769"/>
                    </a:lnTo>
                    <a:lnTo>
                      <a:pt x="13139" y="20769"/>
                    </a:lnTo>
                    <a:lnTo>
                      <a:pt x="13139" y="20631"/>
                    </a:lnTo>
                    <a:lnTo>
                      <a:pt x="13169" y="20492"/>
                    </a:lnTo>
                    <a:lnTo>
                      <a:pt x="13169" y="20354"/>
                    </a:lnTo>
                    <a:lnTo>
                      <a:pt x="13198" y="20354"/>
                    </a:lnTo>
                    <a:lnTo>
                      <a:pt x="13198" y="20077"/>
                    </a:lnTo>
                    <a:lnTo>
                      <a:pt x="13228" y="20077"/>
                    </a:lnTo>
                    <a:lnTo>
                      <a:pt x="13228" y="19800"/>
                    </a:lnTo>
                    <a:lnTo>
                      <a:pt x="13258" y="19662"/>
                    </a:lnTo>
                    <a:lnTo>
                      <a:pt x="13258" y="19385"/>
                    </a:lnTo>
                    <a:lnTo>
                      <a:pt x="13288" y="19246"/>
                    </a:lnTo>
                    <a:lnTo>
                      <a:pt x="13288" y="18692"/>
                    </a:lnTo>
                    <a:lnTo>
                      <a:pt x="13318" y="18554"/>
                    </a:lnTo>
                    <a:lnTo>
                      <a:pt x="13318" y="17723"/>
                    </a:lnTo>
                    <a:lnTo>
                      <a:pt x="13347" y="17585"/>
                    </a:lnTo>
                    <a:lnTo>
                      <a:pt x="13347" y="16892"/>
                    </a:lnTo>
                    <a:lnTo>
                      <a:pt x="13377" y="16615"/>
                    </a:lnTo>
                    <a:lnTo>
                      <a:pt x="13377" y="15785"/>
                    </a:lnTo>
                    <a:lnTo>
                      <a:pt x="13407" y="15646"/>
                    </a:lnTo>
                    <a:lnTo>
                      <a:pt x="13407" y="14538"/>
                    </a:lnTo>
                    <a:lnTo>
                      <a:pt x="13437" y="14400"/>
                    </a:lnTo>
                    <a:lnTo>
                      <a:pt x="13437" y="13708"/>
                    </a:lnTo>
                    <a:lnTo>
                      <a:pt x="13466" y="13708"/>
                    </a:lnTo>
                    <a:lnTo>
                      <a:pt x="13466" y="13569"/>
                    </a:lnTo>
                    <a:lnTo>
                      <a:pt x="13466" y="13708"/>
                    </a:lnTo>
                    <a:lnTo>
                      <a:pt x="13496" y="13846"/>
                    </a:lnTo>
                    <a:lnTo>
                      <a:pt x="13496" y="14538"/>
                    </a:lnTo>
                    <a:lnTo>
                      <a:pt x="13526" y="14677"/>
                    </a:lnTo>
                    <a:lnTo>
                      <a:pt x="13526" y="15231"/>
                    </a:lnTo>
                    <a:lnTo>
                      <a:pt x="13556" y="15369"/>
                    </a:lnTo>
                    <a:lnTo>
                      <a:pt x="13556" y="16062"/>
                    </a:lnTo>
                    <a:lnTo>
                      <a:pt x="13586" y="16062"/>
                    </a:lnTo>
                    <a:lnTo>
                      <a:pt x="13586" y="16615"/>
                    </a:lnTo>
                    <a:lnTo>
                      <a:pt x="13615" y="16754"/>
                    </a:lnTo>
                    <a:lnTo>
                      <a:pt x="13615" y="17308"/>
                    </a:lnTo>
                    <a:lnTo>
                      <a:pt x="13645" y="17308"/>
                    </a:lnTo>
                    <a:lnTo>
                      <a:pt x="13645" y="17585"/>
                    </a:lnTo>
                    <a:lnTo>
                      <a:pt x="13675" y="17723"/>
                    </a:lnTo>
                    <a:lnTo>
                      <a:pt x="13973" y="17723"/>
                    </a:lnTo>
                    <a:lnTo>
                      <a:pt x="13973" y="17862"/>
                    </a:lnTo>
                    <a:lnTo>
                      <a:pt x="14003" y="17862"/>
                    </a:lnTo>
                    <a:lnTo>
                      <a:pt x="14003" y="18000"/>
                    </a:lnTo>
                    <a:lnTo>
                      <a:pt x="14033" y="18000"/>
                    </a:lnTo>
                    <a:lnTo>
                      <a:pt x="14033" y="18277"/>
                    </a:lnTo>
                    <a:lnTo>
                      <a:pt x="14062" y="18277"/>
                    </a:lnTo>
                    <a:lnTo>
                      <a:pt x="14062" y="18554"/>
                    </a:lnTo>
                    <a:lnTo>
                      <a:pt x="14092" y="18692"/>
                    </a:lnTo>
                    <a:lnTo>
                      <a:pt x="14092" y="18969"/>
                    </a:lnTo>
                    <a:lnTo>
                      <a:pt x="14122" y="19108"/>
                    </a:lnTo>
                    <a:lnTo>
                      <a:pt x="14122" y="19523"/>
                    </a:lnTo>
                    <a:lnTo>
                      <a:pt x="14152" y="19523"/>
                    </a:lnTo>
                    <a:lnTo>
                      <a:pt x="14152" y="19938"/>
                    </a:lnTo>
                    <a:lnTo>
                      <a:pt x="14182" y="19938"/>
                    </a:lnTo>
                    <a:lnTo>
                      <a:pt x="14182" y="20354"/>
                    </a:lnTo>
                    <a:lnTo>
                      <a:pt x="14211" y="20354"/>
                    </a:lnTo>
                    <a:lnTo>
                      <a:pt x="14211" y="20631"/>
                    </a:lnTo>
                    <a:lnTo>
                      <a:pt x="14241" y="20631"/>
                    </a:lnTo>
                    <a:lnTo>
                      <a:pt x="14241" y="20908"/>
                    </a:lnTo>
                    <a:lnTo>
                      <a:pt x="14271" y="20908"/>
                    </a:lnTo>
                    <a:lnTo>
                      <a:pt x="14271" y="21185"/>
                    </a:lnTo>
                    <a:lnTo>
                      <a:pt x="14301" y="21185"/>
                    </a:lnTo>
                    <a:lnTo>
                      <a:pt x="14301" y="21323"/>
                    </a:lnTo>
                    <a:lnTo>
                      <a:pt x="14360" y="21323"/>
                    </a:lnTo>
                    <a:lnTo>
                      <a:pt x="14360" y="21462"/>
                    </a:lnTo>
                    <a:lnTo>
                      <a:pt x="14390" y="21462"/>
                    </a:lnTo>
                    <a:lnTo>
                      <a:pt x="14390" y="21323"/>
                    </a:lnTo>
                    <a:lnTo>
                      <a:pt x="14420" y="21323"/>
                    </a:lnTo>
                    <a:lnTo>
                      <a:pt x="14420" y="21185"/>
                    </a:lnTo>
                    <a:lnTo>
                      <a:pt x="14450" y="21185"/>
                    </a:lnTo>
                    <a:lnTo>
                      <a:pt x="14450" y="21046"/>
                    </a:lnTo>
                    <a:lnTo>
                      <a:pt x="14479" y="21046"/>
                    </a:lnTo>
                    <a:lnTo>
                      <a:pt x="14479" y="20769"/>
                    </a:lnTo>
                    <a:lnTo>
                      <a:pt x="14509" y="20769"/>
                    </a:lnTo>
                    <a:lnTo>
                      <a:pt x="14509" y="20492"/>
                    </a:lnTo>
                    <a:lnTo>
                      <a:pt x="14539" y="20492"/>
                    </a:lnTo>
                    <a:lnTo>
                      <a:pt x="14539" y="20215"/>
                    </a:lnTo>
                    <a:lnTo>
                      <a:pt x="14569" y="20215"/>
                    </a:lnTo>
                    <a:lnTo>
                      <a:pt x="14569" y="19800"/>
                    </a:lnTo>
                    <a:lnTo>
                      <a:pt x="14599" y="19800"/>
                    </a:lnTo>
                    <a:lnTo>
                      <a:pt x="14599" y="19385"/>
                    </a:lnTo>
                    <a:lnTo>
                      <a:pt x="14628" y="19246"/>
                    </a:lnTo>
                    <a:lnTo>
                      <a:pt x="14628" y="18969"/>
                    </a:lnTo>
                    <a:lnTo>
                      <a:pt x="14658" y="18831"/>
                    </a:lnTo>
                    <a:lnTo>
                      <a:pt x="14658" y="18554"/>
                    </a:lnTo>
                    <a:lnTo>
                      <a:pt x="14688" y="18415"/>
                    </a:lnTo>
                    <a:lnTo>
                      <a:pt x="14688" y="18138"/>
                    </a:lnTo>
                    <a:lnTo>
                      <a:pt x="14718" y="18138"/>
                    </a:lnTo>
                    <a:lnTo>
                      <a:pt x="14718" y="18000"/>
                    </a:lnTo>
                    <a:lnTo>
                      <a:pt x="14748" y="17862"/>
                    </a:lnTo>
                    <a:lnTo>
                      <a:pt x="14748" y="17723"/>
                    </a:lnTo>
                    <a:lnTo>
                      <a:pt x="15075" y="17723"/>
                    </a:lnTo>
                    <a:lnTo>
                      <a:pt x="15075" y="17585"/>
                    </a:lnTo>
                    <a:lnTo>
                      <a:pt x="15105" y="17585"/>
                    </a:lnTo>
                    <a:lnTo>
                      <a:pt x="15105" y="17031"/>
                    </a:lnTo>
                    <a:lnTo>
                      <a:pt x="15135" y="17031"/>
                    </a:lnTo>
                    <a:lnTo>
                      <a:pt x="15135" y="16477"/>
                    </a:lnTo>
                    <a:lnTo>
                      <a:pt x="15165" y="16338"/>
                    </a:lnTo>
                    <a:lnTo>
                      <a:pt x="15165" y="15646"/>
                    </a:lnTo>
                    <a:lnTo>
                      <a:pt x="15194" y="15646"/>
                    </a:lnTo>
                    <a:lnTo>
                      <a:pt x="15194" y="14954"/>
                    </a:lnTo>
                    <a:lnTo>
                      <a:pt x="15224" y="14815"/>
                    </a:lnTo>
                    <a:lnTo>
                      <a:pt x="15224" y="14123"/>
                    </a:lnTo>
                    <a:lnTo>
                      <a:pt x="15254" y="14123"/>
                    </a:lnTo>
                    <a:lnTo>
                      <a:pt x="15254" y="13569"/>
                    </a:lnTo>
                    <a:lnTo>
                      <a:pt x="15284" y="13569"/>
                    </a:lnTo>
                    <a:lnTo>
                      <a:pt x="15284" y="13985"/>
                    </a:lnTo>
                    <a:lnTo>
                      <a:pt x="15314" y="14123"/>
                    </a:lnTo>
                    <a:lnTo>
                      <a:pt x="15314" y="15092"/>
                    </a:lnTo>
                    <a:lnTo>
                      <a:pt x="15343" y="15231"/>
                    </a:lnTo>
                    <a:lnTo>
                      <a:pt x="15343" y="16062"/>
                    </a:lnTo>
                    <a:lnTo>
                      <a:pt x="15373" y="16200"/>
                    </a:lnTo>
                    <a:lnTo>
                      <a:pt x="15373" y="17169"/>
                    </a:lnTo>
                    <a:lnTo>
                      <a:pt x="15403" y="17308"/>
                    </a:lnTo>
                    <a:lnTo>
                      <a:pt x="15403" y="18000"/>
                    </a:lnTo>
                    <a:lnTo>
                      <a:pt x="15433" y="18138"/>
                    </a:lnTo>
                    <a:lnTo>
                      <a:pt x="15433" y="18831"/>
                    </a:lnTo>
                    <a:lnTo>
                      <a:pt x="15463" y="18969"/>
                    </a:lnTo>
                    <a:lnTo>
                      <a:pt x="15463" y="19523"/>
                    </a:lnTo>
                    <a:lnTo>
                      <a:pt x="15492" y="19523"/>
                    </a:lnTo>
                    <a:lnTo>
                      <a:pt x="15492" y="19800"/>
                    </a:lnTo>
                    <a:lnTo>
                      <a:pt x="15522" y="19938"/>
                    </a:lnTo>
                    <a:lnTo>
                      <a:pt x="15522" y="20215"/>
                    </a:lnTo>
                    <a:lnTo>
                      <a:pt x="15552" y="20215"/>
                    </a:lnTo>
                    <a:lnTo>
                      <a:pt x="15552" y="20492"/>
                    </a:lnTo>
                    <a:lnTo>
                      <a:pt x="15582" y="20492"/>
                    </a:lnTo>
                    <a:lnTo>
                      <a:pt x="15582" y="20631"/>
                    </a:lnTo>
                    <a:lnTo>
                      <a:pt x="15612" y="20769"/>
                    </a:lnTo>
                    <a:lnTo>
                      <a:pt x="15612" y="20908"/>
                    </a:lnTo>
                    <a:lnTo>
                      <a:pt x="15641" y="20908"/>
                    </a:lnTo>
                    <a:lnTo>
                      <a:pt x="15641" y="21046"/>
                    </a:lnTo>
                    <a:lnTo>
                      <a:pt x="15671" y="21046"/>
                    </a:lnTo>
                    <a:lnTo>
                      <a:pt x="15671" y="21185"/>
                    </a:lnTo>
                    <a:lnTo>
                      <a:pt x="15731" y="21185"/>
                    </a:lnTo>
                    <a:lnTo>
                      <a:pt x="15731" y="21323"/>
                    </a:lnTo>
                    <a:lnTo>
                      <a:pt x="15790" y="21323"/>
                    </a:lnTo>
                    <a:lnTo>
                      <a:pt x="15820" y="21185"/>
                    </a:lnTo>
                    <a:lnTo>
                      <a:pt x="15880" y="21185"/>
                    </a:lnTo>
                    <a:lnTo>
                      <a:pt x="15880" y="21046"/>
                    </a:lnTo>
                    <a:lnTo>
                      <a:pt x="15910" y="21046"/>
                    </a:lnTo>
                    <a:lnTo>
                      <a:pt x="15910" y="20908"/>
                    </a:lnTo>
                    <a:lnTo>
                      <a:pt x="15939" y="20908"/>
                    </a:lnTo>
                    <a:lnTo>
                      <a:pt x="15939" y="20769"/>
                    </a:lnTo>
                    <a:lnTo>
                      <a:pt x="15999" y="20769"/>
                    </a:lnTo>
                    <a:lnTo>
                      <a:pt x="15999" y="20631"/>
                    </a:lnTo>
                    <a:lnTo>
                      <a:pt x="16029" y="20631"/>
                    </a:lnTo>
                    <a:lnTo>
                      <a:pt x="16029" y="20492"/>
                    </a:lnTo>
                    <a:lnTo>
                      <a:pt x="16058" y="20354"/>
                    </a:lnTo>
                    <a:lnTo>
                      <a:pt x="16058" y="20215"/>
                    </a:lnTo>
                    <a:lnTo>
                      <a:pt x="16088" y="20215"/>
                    </a:lnTo>
                    <a:lnTo>
                      <a:pt x="16088" y="20077"/>
                    </a:lnTo>
                    <a:lnTo>
                      <a:pt x="16118" y="20077"/>
                    </a:lnTo>
                    <a:lnTo>
                      <a:pt x="16118" y="19662"/>
                    </a:lnTo>
                    <a:lnTo>
                      <a:pt x="16148" y="19662"/>
                    </a:lnTo>
                    <a:lnTo>
                      <a:pt x="16148" y="19246"/>
                    </a:lnTo>
                    <a:lnTo>
                      <a:pt x="16178" y="19108"/>
                    </a:lnTo>
                    <a:lnTo>
                      <a:pt x="16178" y="18692"/>
                    </a:lnTo>
                    <a:lnTo>
                      <a:pt x="16207" y="18554"/>
                    </a:lnTo>
                    <a:lnTo>
                      <a:pt x="16207" y="18138"/>
                    </a:lnTo>
                    <a:lnTo>
                      <a:pt x="16237" y="18000"/>
                    </a:lnTo>
                    <a:lnTo>
                      <a:pt x="16237" y="17446"/>
                    </a:lnTo>
                    <a:lnTo>
                      <a:pt x="16267" y="17308"/>
                    </a:lnTo>
                    <a:lnTo>
                      <a:pt x="16267" y="16754"/>
                    </a:lnTo>
                    <a:lnTo>
                      <a:pt x="16297" y="16615"/>
                    </a:lnTo>
                    <a:lnTo>
                      <a:pt x="16297" y="16062"/>
                    </a:lnTo>
                    <a:lnTo>
                      <a:pt x="16327" y="16062"/>
                    </a:lnTo>
                    <a:lnTo>
                      <a:pt x="16327" y="15923"/>
                    </a:lnTo>
                    <a:lnTo>
                      <a:pt x="16327" y="16062"/>
                    </a:lnTo>
                    <a:lnTo>
                      <a:pt x="16356" y="16200"/>
                    </a:lnTo>
                    <a:lnTo>
                      <a:pt x="16356" y="16477"/>
                    </a:lnTo>
                    <a:lnTo>
                      <a:pt x="16386" y="16477"/>
                    </a:lnTo>
                    <a:lnTo>
                      <a:pt x="16386" y="16754"/>
                    </a:lnTo>
                    <a:lnTo>
                      <a:pt x="16416" y="16754"/>
                    </a:lnTo>
                    <a:lnTo>
                      <a:pt x="16416" y="17031"/>
                    </a:lnTo>
                    <a:lnTo>
                      <a:pt x="16446" y="17031"/>
                    </a:lnTo>
                    <a:lnTo>
                      <a:pt x="16446" y="17308"/>
                    </a:lnTo>
                    <a:lnTo>
                      <a:pt x="16476" y="17308"/>
                    </a:lnTo>
                    <a:lnTo>
                      <a:pt x="16476" y="17585"/>
                    </a:lnTo>
                    <a:lnTo>
                      <a:pt x="16505" y="17585"/>
                    </a:lnTo>
                    <a:lnTo>
                      <a:pt x="16505" y="17723"/>
                    </a:lnTo>
                    <a:lnTo>
                      <a:pt x="16505" y="17446"/>
                    </a:lnTo>
                    <a:lnTo>
                      <a:pt x="16535" y="17446"/>
                    </a:lnTo>
                    <a:lnTo>
                      <a:pt x="16535" y="16062"/>
                    </a:lnTo>
                    <a:lnTo>
                      <a:pt x="16565" y="15785"/>
                    </a:lnTo>
                    <a:lnTo>
                      <a:pt x="16565" y="13846"/>
                    </a:lnTo>
                    <a:lnTo>
                      <a:pt x="16595" y="13431"/>
                    </a:lnTo>
                    <a:lnTo>
                      <a:pt x="16595" y="11215"/>
                    </a:lnTo>
                    <a:lnTo>
                      <a:pt x="16625" y="10800"/>
                    </a:lnTo>
                    <a:lnTo>
                      <a:pt x="16625" y="8169"/>
                    </a:lnTo>
                    <a:lnTo>
                      <a:pt x="16654" y="7754"/>
                    </a:lnTo>
                    <a:lnTo>
                      <a:pt x="16654" y="4846"/>
                    </a:lnTo>
                    <a:lnTo>
                      <a:pt x="16684" y="4292"/>
                    </a:lnTo>
                    <a:lnTo>
                      <a:pt x="16684" y="1108"/>
                    </a:lnTo>
                    <a:lnTo>
                      <a:pt x="16714" y="554"/>
                    </a:lnTo>
                    <a:lnTo>
                      <a:pt x="16714" y="277"/>
                    </a:lnTo>
                    <a:lnTo>
                      <a:pt x="16714" y="692"/>
                    </a:lnTo>
                    <a:lnTo>
                      <a:pt x="16744" y="1246"/>
                    </a:lnTo>
                    <a:lnTo>
                      <a:pt x="16744" y="5815"/>
                    </a:lnTo>
                    <a:lnTo>
                      <a:pt x="16774" y="6508"/>
                    </a:lnTo>
                    <a:lnTo>
                      <a:pt x="16774" y="10662"/>
                    </a:lnTo>
                    <a:lnTo>
                      <a:pt x="16803" y="11215"/>
                    </a:lnTo>
                    <a:lnTo>
                      <a:pt x="16803" y="14262"/>
                    </a:lnTo>
                    <a:lnTo>
                      <a:pt x="16833" y="14677"/>
                    </a:lnTo>
                    <a:lnTo>
                      <a:pt x="16833" y="17169"/>
                    </a:lnTo>
                    <a:lnTo>
                      <a:pt x="16863" y="17446"/>
                    </a:lnTo>
                    <a:lnTo>
                      <a:pt x="16863" y="19246"/>
                    </a:lnTo>
                    <a:lnTo>
                      <a:pt x="16893" y="19523"/>
                    </a:lnTo>
                    <a:lnTo>
                      <a:pt x="16893" y="20631"/>
                    </a:lnTo>
                    <a:lnTo>
                      <a:pt x="16922" y="20769"/>
                    </a:lnTo>
                    <a:lnTo>
                      <a:pt x="16922" y="21462"/>
                    </a:lnTo>
                    <a:lnTo>
                      <a:pt x="16952" y="21600"/>
                    </a:lnTo>
                    <a:lnTo>
                      <a:pt x="16982" y="21600"/>
                    </a:lnTo>
                    <a:lnTo>
                      <a:pt x="16982" y="21185"/>
                    </a:lnTo>
                    <a:lnTo>
                      <a:pt x="17012" y="21046"/>
                    </a:lnTo>
                    <a:lnTo>
                      <a:pt x="17012" y="20077"/>
                    </a:lnTo>
                    <a:lnTo>
                      <a:pt x="17042" y="19800"/>
                    </a:lnTo>
                    <a:lnTo>
                      <a:pt x="17042" y="18277"/>
                    </a:lnTo>
                    <a:lnTo>
                      <a:pt x="17071" y="17862"/>
                    </a:lnTo>
                    <a:lnTo>
                      <a:pt x="17071" y="15646"/>
                    </a:lnTo>
                    <a:lnTo>
                      <a:pt x="17101" y="15231"/>
                    </a:lnTo>
                    <a:lnTo>
                      <a:pt x="17101" y="12462"/>
                    </a:lnTo>
                    <a:lnTo>
                      <a:pt x="17131" y="11908"/>
                    </a:lnTo>
                    <a:lnTo>
                      <a:pt x="17131" y="8169"/>
                    </a:lnTo>
                    <a:lnTo>
                      <a:pt x="17161" y="7477"/>
                    </a:lnTo>
                    <a:lnTo>
                      <a:pt x="17161" y="2908"/>
                    </a:lnTo>
                    <a:lnTo>
                      <a:pt x="17191" y="2077"/>
                    </a:lnTo>
                    <a:lnTo>
                      <a:pt x="17191" y="1108"/>
                    </a:lnTo>
                    <a:lnTo>
                      <a:pt x="17220" y="1523"/>
                    </a:lnTo>
                    <a:lnTo>
                      <a:pt x="17220" y="6092"/>
                    </a:lnTo>
                    <a:lnTo>
                      <a:pt x="17250" y="6785"/>
                    </a:lnTo>
                    <a:lnTo>
                      <a:pt x="17250" y="10938"/>
                    </a:lnTo>
                    <a:lnTo>
                      <a:pt x="17280" y="11631"/>
                    </a:lnTo>
                    <a:lnTo>
                      <a:pt x="17280" y="14538"/>
                    </a:lnTo>
                    <a:lnTo>
                      <a:pt x="17310" y="14815"/>
                    </a:lnTo>
                    <a:lnTo>
                      <a:pt x="17310" y="16477"/>
                    </a:lnTo>
                    <a:lnTo>
                      <a:pt x="17340" y="16615"/>
                    </a:lnTo>
                    <a:lnTo>
                      <a:pt x="17340" y="18000"/>
                    </a:lnTo>
                    <a:lnTo>
                      <a:pt x="17369" y="18138"/>
                    </a:lnTo>
                    <a:lnTo>
                      <a:pt x="17369" y="19246"/>
                    </a:lnTo>
                    <a:lnTo>
                      <a:pt x="17399" y="19385"/>
                    </a:lnTo>
                    <a:lnTo>
                      <a:pt x="17399" y="20215"/>
                    </a:lnTo>
                    <a:lnTo>
                      <a:pt x="17429" y="20354"/>
                    </a:lnTo>
                    <a:lnTo>
                      <a:pt x="17429" y="21046"/>
                    </a:lnTo>
                    <a:lnTo>
                      <a:pt x="17459" y="21185"/>
                    </a:lnTo>
                    <a:lnTo>
                      <a:pt x="17459" y="21600"/>
                    </a:lnTo>
                    <a:lnTo>
                      <a:pt x="17518" y="21600"/>
                    </a:lnTo>
                    <a:lnTo>
                      <a:pt x="17518" y="21185"/>
                    </a:lnTo>
                    <a:lnTo>
                      <a:pt x="17548" y="21046"/>
                    </a:lnTo>
                    <a:lnTo>
                      <a:pt x="17548" y="20215"/>
                    </a:lnTo>
                    <a:lnTo>
                      <a:pt x="17578" y="20077"/>
                    </a:lnTo>
                    <a:lnTo>
                      <a:pt x="17578" y="18831"/>
                    </a:lnTo>
                    <a:lnTo>
                      <a:pt x="17608" y="18554"/>
                    </a:lnTo>
                    <a:lnTo>
                      <a:pt x="17608" y="16754"/>
                    </a:lnTo>
                    <a:lnTo>
                      <a:pt x="17638" y="16477"/>
                    </a:lnTo>
                    <a:lnTo>
                      <a:pt x="17638" y="14262"/>
                    </a:lnTo>
                    <a:lnTo>
                      <a:pt x="17667" y="13846"/>
                    </a:lnTo>
                    <a:lnTo>
                      <a:pt x="17667" y="11215"/>
                    </a:lnTo>
                    <a:lnTo>
                      <a:pt x="17697" y="10662"/>
                    </a:lnTo>
                    <a:lnTo>
                      <a:pt x="17697" y="10523"/>
                    </a:lnTo>
                    <a:lnTo>
                      <a:pt x="17697" y="10662"/>
                    </a:lnTo>
                    <a:lnTo>
                      <a:pt x="17727" y="10662"/>
                    </a:lnTo>
                    <a:lnTo>
                      <a:pt x="17727" y="11077"/>
                    </a:lnTo>
                    <a:lnTo>
                      <a:pt x="17757" y="11077"/>
                    </a:lnTo>
                    <a:lnTo>
                      <a:pt x="17757" y="11492"/>
                    </a:lnTo>
                    <a:lnTo>
                      <a:pt x="17786" y="11631"/>
                    </a:lnTo>
                    <a:lnTo>
                      <a:pt x="17786" y="11769"/>
                    </a:lnTo>
                    <a:lnTo>
                      <a:pt x="17816" y="11908"/>
                    </a:lnTo>
                    <a:lnTo>
                      <a:pt x="17846" y="11908"/>
                    </a:lnTo>
                    <a:lnTo>
                      <a:pt x="17846" y="12046"/>
                    </a:lnTo>
                    <a:lnTo>
                      <a:pt x="17876" y="12046"/>
                    </a:lnTo>
                    <a:lnTo>
                      <a:pt x="17876" y="12185"/>
                    </a:lnTo>
                    <a:lnTo>
                      <a:pt x="17906" y="12185"/>
                    </a:lnTo>
                    <a:lnTo>
                      <a:pt x="17906" y="12323"/>
                    </a:lnTo>
                    <a:lnTo>
                      <a:pt x="17935" y="12323"/>
                    </a:lnTo>
                    <a:lnTo>
                      <a:pt x="17935" y="12462"/>
                    </a:lnTo>
                    <a:lnTo>
                      <a:pt x="17965" y="12462"/>
                    </a:lnTo>
                    <a:lnTo>
                      <a:pt x="17995" y="12600"/>
                    </a:lnTo>
                    <a:lnTo>
                      <a:pt x="18025" y="12600"/>
                    </a:lnTo>
                    <a:lnTo>
                      <a:pt x="18025" y="12738"/>
                    </a:lnTo>
                    <a:lnTo>
                      <a:pt x="18055" y="12738"/>
                    </a:lnTo>
                    <a:lnTo>
                      <a:pt x="18055" y="12877"/>
                    </a:lnTo>
                    <a:lnTo>
                      <a:pt x="18084" y="12877"/>
                    </a:lnTo>
                    <a:lnTo>
                      <a:pt x="18114" y="13015"/>
                    </a:lnTo>
                    <a:lnTo>
                      <a:pt x="18144" y="13015"/>
                    </a:lnTo>
                    <a:lnTo>
                      <a:pt x="18144" y="13154"/>
                    </a:lnTo>
                    <a:lnTo>
                      <a:pt x="18174" y="13154"/>
                    </a:lnTo>
                    <a:lnTo>
                      <a:pt x="18204" y="13292"/>
                    </a:lnTo>
                    <a:lnTo>
                      <a:pt x="18233" y="13292"/>
                    </a:lnTo>
                    <a:lnTo>
                      <a:pt x="18233" y="13431"/>
                    </a:lnTo>
                    <a:lnTo>
                      <a:pt x="18293" y="13431"/>
                    </a:lnTo>
                    <a:lnTo>
                      <a:pt x="18293" y="13569"/>
                    </a:lnTo>
                    <a:lnTo>
                      <a:pt x="18323" y="13569"/>
                    </a:lnTo>
                    <a:lnTo>
                      <a:pt x="18323" y="13708"/>
                    </a:lnTo>
                    <a:lnTo>
                      <a:pt x="18382" y="13708"/>
                    </a:lnTo>
                    <a:lnTo>
                      <a:pt x="18382" y="13846"/>
                    </a:lnTo>
                    <a:lnTo>
                      <a:pt x="18442" y="13846"/>
                    </a:lnTo>
                    <a:lnTo>
                      <a:pt x="18442" y="13985"/>
                    </a:lnTo>
                    <a:lnTo>
                      <a:pt x="18502" y="13985"/>
                    </a:lnTo>
                    <a:lnTo>
                      <a:pt x="18502" y="14123"/>
                    </a:lnTo>
                    <a:lnTo>
                      <a:pt x="18561" y="14123"/>
                    </a:lnTo>
                    <a:lnTo>
                      <a:pt x="18561" y="14262"/>
                    </a:lnTo>
                    <a:lnTo>
                      <a:pt x="18591" y="14262"/>
                    </a:lnTo>
                    <a:lnTo>
                      <a:pt x="18978" y="15092"/>
                    </a:lnTo>
                    <a:lnTo>
                      <a:pt x="19008" y="15092"/>
                    </a:lnTo>
                    <a:lnTo>
                      <a:pt x="19008" y="15231"/>
                    </a:lnTo>
                    <a:lnTo>
                      <a:pt x="19068" y="15231"/>
                    </a:lnTo>
                    <a:lnTo>
                      <a:pt x="19097" y="15369"/>
                    </a:lnTo>
                    <a:lnTo>
                      <a:pt x="19157" y="15369"/>
                    </a:lnTo>
                    <a:lnTo>
                      <a:pt x="19157" y="15508"/>
                    </a:lnTo>
                    <a:lnTo>
                      <a:pt x="19187" y="15508"/>
                    </a:lnTo>
                    <a:lnTo>
                      <a:pt x="19574" y="16200"/>
                    </a:lnTo>
                    <a:lnTo>
                      <a:pt x="19604" y="16200"/>
                    </a:lnTo>
                    <a:lnTo>
                      <a:pt x="19604" y="16338"/>
                    </a:lnTo>
                    <a:lnTo>
                      <a:pt x="19663" y="16338"/>
                    </a:lnTo>
                    <a:lnTo>
                      <a:pt x="19663" y="16477"/>
                    </a:lnTo>
                    <a:lnTo>
                      <a:pt x="19753" y="16477"/>
                    </a:lnTo>
                    <a:lnTo>
                      <a:pt x="19753" y="16615"/>
                    </a:lnTo>
                    <a:lnTo>
                      <a:pt x="19783" y="16615"/>
                    </a:lnTo>
                    <a:lnTo>
                      <a:pt x="20170" y="17585"/>
                    </a:lnTo>
                    <a:lnTo>
                      <a:pt x="20200" y="17585"/>
                    </a:lnTo>
                    <a:lnTo>
                      <a:pt x="20200" y="17723"/>
                    </a:lnTo>
                    <a:lnTo>
                      <a:pt x="20230" y="17723"/>
                    </a:lnTo>
                    <a:lnTo>
                      <a:pt x="20259" y="17862"/>
                    </a:lnTo>
                    <a:lnTo>
                      <a:pt x="20289" y="17862"/>
                    </a:lnTo>
                    <a:lnTo>
                      <a:pt x="20289" y="18000"/>
                    </a:lnTo>
                    <a:lnTo>
                      <a:pt x="20349" y="18000"/>
                    </a:lnTo>
                    <a:lnTo>
                      <a:pt x="20349" y="18138"/>
                    </a:lnTo>
                    <a:lnTo>
                      <a:pt x="20378" y="18138"/>
                    </a:lnTo>
                    <a:lnTo>
                      <a:pt x="20766" y="20354"/>
                    </a:lnTo>
                    <a:lnTo>
                      <a:pt x="20766" y="20492"/>
                    </a:lnTo>
                    <a:lnTo>
                      <a:pt x="20796" y="20492"/>
                    </a:lnTo>
                    <a:lnTo>
                      <a:pt x="20796" y="20769"/>
                    </a:lnTo>
                    <a:lnTo>
                      <a:pt x="20825" y="20769"/>
                    </a:lnTo>
                    <a:lnTo>
                      <a:pt x="20825" y="21046"/>
                    </a:lnTo>
                    <a:lnTo>
                      <a:pt x="20855" y="21046"/>
                    </a:lnTo>
                    <a:lnTo>
                      <a:pt x="20855" y="21185"/>
                    </a:lnTo>
                    <a:lnTo>
                      <a:pt x="20885" y="21185"/>
                    </a:lnTo>
                    <a:lnTo>
                      <a:pt x="20885" y="21323"/>
                    </a:lnTo>
                    <a:lnTo>
                      <a:pt x="21034" y="21323"/>
                    </a:lnTo>
                    <a:lnTo>
                      <a:pt x="21034" y="21185"/>
                    </a:lnTo>
                    <a:lnTo>
                      <a:pt x="21064" y="21046"/>
                    </a:lnTo>
                    <a:lnTo>
                      <a:pt x="21064" y="20908"/>
                    </a:lnTo>
                    <a:lnTo>
                      <a:pt x="21094" y="20908"/>
                    </a:lnTo>
                    <a:lnTo>
                      <a:pt x="21094" y="20631"/>
                    </a:lnTo>
                    <a:lnTo>
                      <a:pt x="21123" y="20631"/>
                    </a:lnTo>
                    <a:lnTo>
                      <a:pt x="21123" y="20354"/>
                    </a:lnTo>
                    <a:lnTo>
                      <a:pt x="21153" y="20354"/>
                    </a:lnTo>
                    <a:lnTo>
                      <a:pt x="21153" y="20077"/>
                    </a:lnTo>
                    <a:lnTo>
                      <a:pt x="21183" y="19938"/>
                    </a:lnTo>
                    <a:lnTo>
                      <a:pt x="21183" y="19662"/>
                    </a:lnTo>
                    <a:lnTo>
                      <a:pt x="21213" y="19523"/>
                    </a:lnTo>
                    <a:lnTo>
                      <a:pt x="21213" y="19246"/>
                    </a:lnTo>
                    <a:lnTo>
                      <a:pt x="21242" y="19108"/>
                    </a:lnTo>
                    <a:lnTo>
                      <a:pt x="21242" y="18692"/>
                    </a:lnTo>
                    <a:lnTo>
                      <a:pt x="21272" y="18692"/>
                    </a:lnTo>
                    <a:lnTo>
                      <a:pt x="21272" y="18138"/>
                    </a:lnTo>
                    <a:lnTo>
                      <a:pt x="21302" y="18138"/>
                    </a:lnTo>
                    <a:lnTo>
                      <a:pt x="21302" y="17585"/>
                    </a:lnTo>
                    <a:lnTo>
                      <a:pt x="21332" y="17446"/>
                    </a:lnTo>
                    <a:lnTo>
                      <a:pt x="21332" y="16892"/>
                    </a:lnTo>
                    <a:lnTo>
                      <a:pt x="21362" y="16754"/>
                    </a:lnTo>
                    <a:lnTo>
                      <a:pt x="21362" y="16200"/>
                    </a:lnTo>
                    <a:lnTo>
                      <a:pt x="21391" y="16062"/>
                    </a:lnTo>
                    <a:lnTo>
                      <a:pt x="21391" y="15369"/>
                    </a:lnTo>
                    <a:lnTo>
                      <a:pt x="21421" y="15369"/>
                    </a:lnTo>
                    <a:lnTo>
                      <a:pt x="21421" y="14538"/>
                    </a:lnTo>
                    <a:lnTo>
                      <a:pt x="21451" y="14400"/>
                    </a:lnTo>
                    <a:lnTo>
                      <a:pt x="21451" y="13708"/>
                    </a:lnTo>
                    <a:lnTo>
                      <a:pt x="21481" y="13569"/>
                    </a:lnTo>
                    <a:lnTo>
                      <a:pt x="21481" y="12738"/>
                    </a:lnTo>
                    <a:lnTo>
                      <a:pt x="21511" y="12600"/>
                    </a:lnTo>
                    <a:lnTo>
                      <a:pt x="21511" y="11769"/>
                    </a:lnTo>
                    <a:lnTo>
                      <a:pt x="21540" y="11631"/>
                    </a:lnTo>
                    <a:lnTo>
                      <a:pt x="21540" y="10662"/>
                    </a:lnTo>
                    <a:lnTo>
                      <a:pt x="21570" y="10523"/>
                    </a:lnTo>
                    <a:lnTo>
                      <a:pt x="21570" y="10385"/>
                    </a:lnTo>
                    <a:lnTo>
                      <a:pt x="21570" y="11769"/>
                    </a:lnTo>
                    <a:lnTo>
                      <a:pt x="21600" y="12600"/>
                    </a:lnTo>
                  </a:path>
                </a:pathLst>
              </a:custGeom>
              <a:noFill/>
              <a:ln w="12700" cap="flat">
                <a:solidFill>
                  <a:srgbClr val="FF0000"/>
                </a:solidFill>
                <a:prstDash val="solid"/>
                <a:round/>
              </a:ln>
              <a:effectLst/>
            </p:spPr>
            <p:txBody>
              <a:bodyPr wrap="square" lIns="45719" tIns="45719" rIns="45719" bIns="45719" numCol="1" anchor="t">
                <a:noAutofit/>
              </a:bodyPr>
              <a:lstStyle/>
              <a:p>
                <a:endParaRPr/>
              </a:p>
            </p:txBody>
          </p:sp>
          <p:sp>
            <p:nvSpPr>
              <p:cNvPr id="435" name="Rectangle 201"/>
              <p:cNvSpPr txBox="1"/>
              <p:nvPr/>
            </p:nvSpPr>
            <p:spPr>
              <a:xfrm>
                <a:off x="477834" y="1924481"/>
                <a:ext cx="406004"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solidFill>
                      <a:srgbClr val="FF0000"/>
                    </a:solidFill>
                    <a:latin typeface="Arial"/>
                    <a:ea typeface="Arial"/>
                    <a:cs typeface="Arial"/>
                    <a:sym typeface="Arial"/>
                  </a:defRPr>
                </a:lvl1pPr>
              </a:lstStyle>
              <a:p>
                <a:r>
                  <a:t>BETA_X</a:t>
                </a:r>
              </a:p>
            </p:txBody>
          </p:sp>
          <p:sp>
            <p:nvSpPr>
              <p:cNvPr id="436" name="Freeform 202"/>
              <p:cNvSpPr/>
              <p:nvPr/>
            </p:nvSpPr>
            <p:spPr>
              <a:xfrm>
                <a:off x="115886" y="619263"/>
                <a:ext cx="6905577" cy="1276638"/>
              </a:xfrm>
              <a:custGeom>
                <a:avLst/>
                <a:gdLst/>
                <a:ahLst/>
                <a:cxnLst>
                  <a:cxn ang="0">
                    <a:pos x="wd2" y="hd2"/>
                  </a:cxn>
                  <a:cxn ang="5400000">
                    <a:pos x="wd2" y="hd2"/>
                  </a:cxn>
                  <a:cxn ang="10800000">
                    <a:pos x="wd2" y="hd2"/>
                  </a:cxn>
                  <a:cxn ang="16200000">
                    <a:pos x="wd2" y="hd2"/>
                  </a:cxn>
                </a:cxnLst>
                <a:rect l="0" t="0" r="r" b="b"/>
                <a:pathLst>
                  <a:path w="21600" h="21600" extrusionOk="0">
                    <a:moveTo>
                      <a:pt x="0" y="8866"/>
                    </a:moveTo>
                    <a:lnTo>
                      <a:pt x="30" y="9027"/>
                    </a:lnTo>
                    <a:lnTo>
                      <a:pt x="30" y="9672"/>
                    </a:lnTo>
                    <a:lnTo>
                      <a:pt x="60" y="9833"/>
                    </a:lnTo>
                    <a:lnTo>
                      <a:pt x="60" y="11122"/>
                    </a:lnTo>
                    <a:lnTo>
                      <a:pt x="89" y="11284"/>
                    </a:lnTo>
                    <a:lnTo>
                      <a:pt x="89" y="12896"/>
                    </a:lnTo>
                    <a:lnTo>
                      <a:pt x="119" y="13218"/>
                    </a:lnTo>
                    <a:lnTo>
                      <a:pt x="119" y="14669"/>
                    </a:lnTo>
                    <a:lnTo>
                      <a:pt x="149" y="14669"/>
                    </a:lnTo>
                    <a:lnTo>
                      <a:pt x="149" y="14507"/>
                    </a:lnTo>
                    <a:lnTo>
                      <a:pt x="179" y="14507"/>
                    </a:lnTo>
                    <a:lnTo>
                      <a:pt x="179" y="14346"/>
                    </a:lnTo>
                    <a:lnTo>
                      <a:pt x="209" y="14346"/>
                    </a:lnTo>
                    <a:lnTo>
                      <a:pt x="209" y="14185"/>
                    </a:lnTo>
                    <a:lnTo>
                      <a:pt x="238" y="14024"/>
                    </a:lnTo>
                    <a:lnTo>
                      <a:pt x="268" y="14024"/>
                    </a:lnTo>
                    <a:lnTo>
                      <a:pt x="268" y="14507"/>
                    </a:lnTo>
                    <a:lnTo>
                      <a:pt x="298" y="14507"/>
                    </a:lnTo>
                    <a:lnTo>
                      <a:pt x="298" y="15313"/>
                    </a:lnTo>
                    <a:lnTo>
                      <a:pt x="328" y="15475"/>
                    </a:lnTo>
                    <a:lnTo>
                      <a:pt x="328" y="16281"/>
                    </a:lnTo>
                    <a:lnTo>
                      <a:pt x="358" y="16764"/>
                    </a:lnTo>
                    <a:lnTo>
                      <a:pt x="358" y="17893"/>
                    </a:lnTo>
                    <a:lnTo>
                      <a:pt x="387" y="18054"/>
                    </a:lnTo>
                    <a:lnTo>
                      <a:pt x="387" y="19021"/>
                    </a:lnTo>
                    <a:lnTo>
                      <a:pt x="417" y="19182"/>
                    </a:lnTo>
                    <a:lnTo>
                      <a:pt x="417" y="19988"/>
                    </a:lnTo>
                    <a:lnTo>
                      <a:pt x="447" y="20149"/>
                    </a:lnTo>
                    <a:lnTo>
                      <a:pt x="447" y="20794"/>
                    </a:lnTo>
                    <a:lnTo>
                      <a:pt x="477" y="20955"/>
                    </a:lnTo>
                    <a:lnTo>
                      <a:pt x="477" y="21278"/>
                    </a:lnTo>
                    <a:lnTo>
                      <a:pt x="506" y="21439"/>
                    </a:lnTo>
                    <a:lnTo>
                      <a:pt x="506" y="21600"/>
                    </a:lnTo>
                    <a:lnTo>
                      <a:pt x="566" y="21600"/>
                    </a:lnTo>
                    <a:lnTo>
                      <a:pt x="566" y="21278"/>
                    </a:lnTo>
                    <a:lnTo>
                      <a:pt x="596" y="21116"/>
                    </a:lnTo>
                    <a:lnTo>
                      <a:pt x="596" y="20472"/>
                    </a:lnTo>
                    <a:lnTo>
                      <a:pt x="626" y="20310"/>
                    </a:lnTo>
                    <a:lnTo>
                      <a:pt x="626" y="19021"/>
                    </a:lnTo>
                    <a:lnTo>
                      <a:pt x="655" y="18699"/>
                    </a:lnTo>
                    <a:lnTo>
                      <a:pt x="655" y="17087"/>
                    </a:lnTo>
                    <a:lnTo>
                      <a:pt x="685" y="16764"/>
                    </a:lnTo>
                    <a:lnTo>
                      <a:pt x="685" y="14830"/>
                    </a:lnTo>
                    <a:lnTo>
                      <a:pt x="715" y="14346"/>
                    </a:lnTo>
                    <a:lnTo>
                      <a:pt x="715" y="12251"/>
                    </a:lnTo>
                    <a:lnTo>
                      <a:pt x="745" y="11767"/>
                    </a:lnTo>
                    <a:lnTo>
                      <a:pt x="745" y="9349"/>
                    </a:lnTo>
                    <a:lnTo>
                      <a:pt x="775" y="9027"/>
                    </a:lnTo>
                    <a:lnTo>
                      <a:pt x="775" y="6931"/>
                    </a:lnTo>
                    <a:lnTo>
                      <a:pt x="804" y="6770"/>
                    </a:lnTo>
                    <a:lnTo>
                      <a:pt x="804" y="5481"/>
                    </a:lnTo>
                    <a:lnTo>
                      <a:pt x="834" y="5319"/>
                    </a:lnTo>
                    <a:lnTo>
                      <a:pt x="834" y="4997"/>
                    </a:lnTo>
                    <a:lnTo>
                      <a:pt x="864" y="4997"/>
                    </a:lnTo>
                    <a:lnTo>
                      <a:pt x="864" y="5481"/>
                    </a:lnTo>
                    <a:lnTo>
                      <a:pt x="894" y="5642"/>
                    </a:lnTo>
                    <a:lnTo>
                      <a:pt x="894" y="6448"/>
                    </a:lnTo>
                    <a:lnTo>
                      <a:pt x="924" y="6448"/>
                    </a:lnTo>
                    <a:lnTo>
                      <a:pt x="924" y="7254"/>
                    </a:lnTo>
                    <a:lnTo>
                      <a:pt x="953" y="7254"/>
                    </a:lnTo>
                    <a:lnTo>
                      <a:pt x="953" y="8060"/>
                    </a:lnTo>
                    <a:lnTo>
                      <a:pt x="983" y="8060"/>
                    </a:lnTo>
                    <a:lnTo>
                      <a:pt x="983" y="9027"/>
                    </a:lnTo>
                    <a:lnTo>
                      <a:pt x="1013" y="9349"/>
                    </a:lnTo>
                    <a:lnTo>
                      <a:pt x="1013" y="10961"/>
                    </a:lnTo>
                    <a:lnTo>
                      <a:pt x="1043" y="11284"/>
                    </a:lnTo>
                    <a:lnTo>
                      <a:pt x="1043" y="13218"/>
                    </a:lnTo>
                    <a:lnTo>
                      <a:pt x="1073" y="13540"/>
                    </a:lnTo>
                    <a:lnTo>
                      <a:pt x="1073" y="15797"/>
                    </a:lnTo>
                    <a:lnTo>
                      <a:pt x="1102" y="16119"/>
                    </a:lnTo>
                    <a:lnTo>
                      <a:pt x="1102" y="18376"/>
                    </a:lnTo>
                    <a:lnTo>
                      <a:pt x="1132" y="19021"/>
                    </a:lnTo>
                    <a:lnTo>
                      <a:pt x="1132" y="20149"/>
                    </a:lnTo>
                    <a:lnTo>
                      <a:pt x="1162" y="20310"/>
                    </a:lnTo>
                    <a:lnTo>
                      <a:pt x="1162" y="21116"/>
                    </a:lnTo>
                    <a:lnTo>
                      <a:pt x="1192" y="21278"/>
                    </a:lnTo>
                    <a:lnTo>
                      <a:pt x="1192" y="21600"/>
                    </a:lnTo>
                    <a:lnTo>
                      <a:pt x="1251" y="21600"/>
                    </a:lnTo>
                    <a:lnTo>
                      <a:pt x="1251" y="21116"/>
                    </a:lnTo>
                    <a:lnTo>
                      <a:pt x="1281" y="20955"/>
                    </a:lnTo>
                    <a:lnTo>
                      <a:pt x="1281" y="20149"/>
                    </a:lnTo>
                    <a:lnTo>
                      <a:pt x="1311" y="19988"/>
                    </a:lnTo>
                    <a:lnTo>
                      <a:pt x="1311" y="18699"/>
                    </a:lnTo>
                    <a:lnTo>
                      <a:pt x="1341" y="18537"/>
                    </a:lnTo>
                    <a:lnTo>
                      <a:pt x="1341" y="17409"/>
                    </a:lnTo>
                    <a:lnTo>
                      <a:pt x="1370" y="17409"/>
                    </a:lnTo>
                    <a:lnTo>
                      <a:pt x="1370" y="17570"/>
                    </a:lnTo>
                    <a:lnTo>
                      <a:pt x="1400" y="17731"/>
                    </a:lnTo>
                    <a:lnTo>
                      <a:pt x="1400" y="18054"/>
                    </a:lnTo>
                    <a:lnTo>
                      <a:pt x="1430" y="18054"/>
                    </a:lnTo>
                    <a:lnTo>
                      <a:pt x="1430" y="18376"/>
                    </a:lnTo>
                    <a:lnTo>
                      <a:pt x="1460" y="18537"/>
                    </a:lnTo>
                    <a:lnTo>
                      <a:pt x="1460" y="18860"/>
                    </a:lnTo>
                    <a:lnTo>
                      <a:pt x="1490" y="18860"/>
                    </a:lnTo>
                    <a:lnTo>
                      <a:pt x="1490" y="19182"/>
                    </a:lnTo>
                    <a:lnTo>
                      <a:pt x="1519" y="19182"/>
                    </a:lnTo>
                    <a:lnTo>
                      <a:pt x="1519" y="19021"/>
                    </a:lnTo>
                    <a:lnTo>
                      <a:pt x="1549" y="19021"/>
                    </a:lnTo>
                    <a:lnTo>
                      <a:pt x="1549" y="18376"/>
                    </a:lnTo>
                    <a:lnTo>
                      <a:pt x="1579" y="18376"/>
                    </a:lnTo>
                    <a:lnTo>
                      <a:pt x="1579" y="17731"/>
                    </a:lnTo>
                    <a:lnTo>
                      <a:pt x="1609" y="17570"/>
                    </a:lnTo>
                    <a:lnTo>
                      <a:pt x="1609" y="16925"/>
                    </a:lnTo>
                    <a:lnTo>
                      <a:pt x="1639" y="16764"/>
                    </a:lnTo>
                    <a:lnTo>
                      <a:pt x="1639" y="16119"/>
                    </a:lnTo>
                    <a:lnTo>
                      <a:pt x="1668" y="15958"/>
                    </a:lnTo>
                    <a:lnTo>
                      <a:pt x="1668" y="15313"/>
                    </a:lnTo>
                    <a:lnTo>
                      <a:pt x="1698" y="15152"/>
                    </a:lnTo>
                    <a:lnTo>
                      <a:pt x="1698" y="14991"/>
                    </a:lnTo>
                    <a:lnTo>
                      <a:pt x="1698" y="15152"/>
                    </a:lnTo>
                    <a:lnTo>
                      <a:pt x="1728" y="15152"/>
                    </a:lnTo>
                    <a:lnTo>
                      <a:pt x="1728" y="15313"/>
                    </a:lnTo>
                    <a:lnTo>
                      <a:pt x="1758" y="15475"/>
                    </a:lnTo>
                    <a:lnTo>
                      <a:pt x="1758" y="15636"/>
                    </a:lnTo>
                    <a:lnTo>
                      <a:pt x="1788" y="15636"/>
                    </a:lnTo>
                    <a:lnTo>
                      <a:pt x="1788" y="15958"/>
                    </a:lnTo>
                    <a:lnTo>
                      <a:pt x="1817" y="15958"/>
                    </a:lnTo>
                    <a:lnTo>
                      <a:pt x="1817" y="16119"/>
                    </a:lnTo>
                    <a:lnTo>
                      <a:pt x="1847" y="16119"/>
                    </a:lnTo>
                    <a:lnTo>
                      <a:pt x="1847" y="16281"/>
                    </a:lnTo>
                    <a:lnTo>
                      <a:pt x="1877" y="16281"/>
                    </a:lnTo>
                    <a:lnTo>
                      <a:pt x="1877" y="16442"/>
                    </a:lnTo>
                    <a:lnTo>
                      <a:pt x="1907" y="16442"/>
                    </a:lnTo>
                    <a:lnTo>
                      <a:pt x="1907" y="16603"/>
                    </a:lnTo>
                    <a:lnTo>
                      <a:pt x="1937" y="16603"/>
                    </a:lnTo>
                    <a:lnTo>
                      <a:pt x="1937" y="16764"/>
                    </a:lnTo>
                    <a:lnTo>
                      <a:pt x="1966" y="16764"/>
                    </a:lnTo>
                    <a:lnTo>
                      <a:pt x="1966" y="16925"/>
                    </a:lnTo>
                    <a:lnTo>
                      <a:pt x="1996" y="17087"/>
                    </a:lnTo>
                    <a:lnTo>
                      <a:pt x="2026" y="17087"/>
                    </a:lnTo>
                    <a:lnTo>
                      <a:pt x="2026" y="17248"/>
                    </a:lnTo>
                    <a:lnTo>
                      <a:pt x="2056" y="17248"/>
                    </a:lnTo>
                    <a:lnTo>
                      <a:pt x="2056" y="17409"/>
                    </a:lnTo>
                    <a:lnTo>
                      <a:pt x="2115" y="17409"/>
                    </a:lnTo>
                    <a:lnTo>
                      <a:pt x="2115" y="17570"/>
                    </a:lnTo>
                    <a:lnTo>
                      <a:pt x="2175" y="17570"/>
                    </a:lnTo>
                    <a:lnTo>
                      <a:pt x="2175" y="17731"/>
                    </a:lnTo>
                    <a:lnTo>
                      <a:pt x="2234" y="17731"/>
                    </a:lnTo>
                    <a:lnTo>
                      <a:pt x="2234" y="17893"/>
                    </a:lnTo>
                    <a:lnTo>
                      <a:pt x="2294" y="17893"/>
                    </a:lnTo>
                    <a:lnTo>
                      <a:pt x="2294" y="18215"/>
                    </a:lnTo>
                    <a:lnTo>
                      <a:pt x="2324" y="18215"/>
                    </a:lnTo>
                    <a:lnTo>
                      <a:pt x="2324" y="18699"/>
                    </a:lnTo>
                    <a:lnTo>
                      <a:pt x="2354" y="18699"/>
                    </a:lnTo>
                    <a:lnTo>
                      <a:pt x="2354" y="19182"/>
                    </a:lnTo>
                    <a:lnTo>
                      <a:pt x="2383" y="19182"/>
                    </a:lnTo>
                    <a:lnTo>
                      <a:pt x="2383" y="19504"/>
                    </a:lnTo>
                    <a:lnTo>
                      <a:pt x="2413" y="19504"/>
                    </a:lnTo>
                    <a:lnTo>
                      <a:pt x="2413" y="19827"/>
                    </a:lnTo>
                    <a:lnTo>
                      <a:pt x="2443" y="19988"/>
                    </a:lnTo>
                    <a:lnTo>
                      <a:pt x="2443" y="20149"/>
                    </a:lnTo>
                    <a:lnTo>
                      <a:pt x="2473" y="20310"/>
                    </a:lnTo>
                    <a:lnTo>
                      <a:pt x="2473" y="20472"/>
                    </a:lnTo>
                    <a:lnTo>
                      <a:pt x="2532" y="20472"/>
                    </a:lnTo>
                    <a:lnTo>
                      <a:pt x="2532" y="20310"/>
                    </a:lnTo>
                    <a:lnTo>
                      <a:pt x="2562" y="20310"/>
                    </a:lnTo>
                    <a:lnTo>
                      <a:pt x="2562" y="20149"/>
                    </a:lnTo>
                    <a:lnTo>
                      <a:pt x="2592" y="20149"/>
                    </a:lnTo>
                    <a:lnTo>
                      <a:pt x="2592" y="19988"/>
                    </a:lnTo>
                    <a:lnTo>
                      <a:pt x="2622" y="19988"/>
                    </a:lnTo>
                    <a:lnTo>
                      <a:pt x="2622" y="19827"/>
                    </a:lnTo>
                    <a:lnTo>
                      <a:pt x="2652" y="19827"/>
                    </a:lnTo>
                    <a:lnTo>
                      <a:pt x="2652" y="19666"/>
                    </a:lnTo>
                    <a:lnTo>
                      <a:pt x="2741" y="19666"/>
                    </a:lnTo>
                    <a:lnTo>
                      <a:pt x="2741" y="19827"/>
                    </a:lnTo>
                    <a:lnTo>
                      <a:pt x="2801" y="19827"/>
                    </a:lnTo>
                    <a:lnTo>
                      <a:pt x="2801" y="19988"/>
                    </a:lnTo>
                    <a:lnTo>
                      <a:pt x="2890" y="19988"/>
                    </a:lnTo>
                    <a:lnTo>
                      <a:pt x="2890" y="20149"/>
                    </a:lnTo>
                    <a:lnTo>
                      <a:pt x="3009" y="20149"/>
                    </a:lnTo>
                    <a:lnTo>
                      <a:pt x="3009" y="19988"/>
                    </a:lnTo>
                    <a:lnTo>
                      <a:pt x="3098" y="19988"/>
                    </a:lnTo>
                    <a:lnTo>
                      <a:pt x="3098" y="19827"/>
                    </a:lnTo>
                    <a:lnTo>
                      <a:pt x="3158" y="19827"/>
                    </a:lnTo>
                    <a:lnTo>
                      <a:pt x="3158" y="19666"/>
                    </a:lnTo>
                    <a:lnTo>
                      <a:pt x="3188" y="19666"/>
                    </a:lnTo>
                    <a:lnTo>
                      <a:pt x="3218" y="19504"/>
                    </a:lnTo>
                    <a:lnTo>
                      <a:pt x="3247" y="19504"/>
                    </a:lnTo>
                    <a:lnTo>
                      <a:pt x="3247" y="19343"/>
                    </a:lnTo>
                    <a:lnTo>
                      <a:pt x="3307" y="19021"/>
                    </a:lnTo>
                    <a:lnTo>
                      <a:pt x="3307" y="18860"/>
                    </a:lnTo>
                    <a:lnTo>
                      <a:pt x="3337" y="18860"/>
                    </a:lnTo>
                    <a:lnTo>
                      <a:pt x="3337" y="18699"/>
                    </a:lnTo>
                    <a:lnTo>
                      <a:pt x="3367" y="18699"/>
                    </a:lnTo>
                    <a:lnTo>
                      <a:pt x="3367" y="18537"/>
                    </a:lnTo>
                    <a:lnTo>
                      <a:pt x="3426" y="18537"/>
                    </a:lnTo>
                    <a:lnTo>
                      <a:pt x="3426" y="18699"/>
                    </a:lnTo>
                    <a:lnTo>
                      <a:pt x="3456" y="18699"/>
                    </a:lnTo>
                    <a:lnTo>
                      <a:pt x="3456" y="18860"/>
                    </a:lnTo>
                    <a:lnTo>
                      <a:pt x="3486" y="18860"/>
                    </a:lnTo>
                    <a:lnTo>
                      <a:pt x="3486" y="19021"/>
                    </a:lnTo>
                    <a:lnTo>
                      <a:pt x="3516" y="19021"/>
                    </a:lnTo>
                    <a:lnTo>
                      <a:pt x="3516" y="19182"/>
                    </a:lnTo>
                    <a:lnTo>
                      <a:pt x="3545" y="19182"/>
                    </a:lnTo>
                    <a:lnTo>
                      <a:pt x="3545" y="19343"/>
                    </a:lnTo>
                    <a:lnTo>
                      <a:pt x="3575" y="19343"/>
                    </a:lnTo>
                    <a:lnTo>
                      <a:pt x="3575" y="19504"/>
                    </a:lnTo>
                    <a:lnTo>
                      <a:pt x="3605" y="19504"/>
                    </a:lnTo>
                    <a:lnTo>
                      <a:pt x="3605" y="19666"/>
                    </a:lnTo>
                    <a:lnTo>
                      <a:pt x="3635" y="19666"/>
                    </a:lnTo>
                    <a:lnTo>
                      <a:pt x="3635" y="19827"/>
                    </a:lnTo>
                    <a:lnTo>
                      <a:pt x="3694" y="19827"/>
                    </a:lnTo>
                    <a:lnTo>
                      <a:pt x="3694" y="19988"/>
                    </a:lnTo>
                    <a:lnTo>
                      <a:pt x="3784" y="19988"/>
                    </a:lnTo>
                    <a:lnTo>
                      <a:pt x="3784" y="20149"/>
                    </a:lnTo>
                    <a:lnTo>
                      <a:pt x="3903" y="20149"/>
                    </a:lnTo>
                    <a:lnTo>
                      <a:pt x="3903" y="19988"/>
                    </a:lnTo>
                    <a:lnTo>
                      <a:pt x="3992" y="19988"/>
                    </a:lnTo>
                    <a:lnTo>
                      <a:pt x="4022" y="19827"/>
                    </a:lnTo>
                    <a:lnTo>
                      <a:pt x="4052" y="19827"/>
                    </a:lnTo>
                    <a:lnTo>
                      <a:pt x="4082" y="19666"/>
                    </a:lnTo>
                    <a:lnTo>
                      <a:pt x="4141" y="19666"/>
                    </a:lnTo>
                    <a:lnTo>
                      <a:pt x="4141" y="19827"/>
                    </a:lnTo>
                    <a:lnTo>
                      <a:pt x="4171" y="19827"/>
                    </a:lnTo>
                    <a:lnTo>
                      <a:pt x="4171" y="19988"/>
                    </a:lnTo>
                    <a:lnTo>
                      <a:pt x="4201" y="19988"/>
                    </a:lnTo>
                    <a:lnTo>
                      <a:pt x="4201" y="20149"/>
                    </a:lnTo>
                    <a:lnTo>
                      <a:pt x="4231" y="20149"/>
                    </a:lnTo>
                    <a:lnTo>
                      <a:pt x="4231" y="20310"/>
                    </a:lnTo>
                    <a:lnTo>
                      <a:pt x="4260" y="20310"/>
                    </a:lnTo>
                    <a:lnTo>
                      <a:pt x="4260" y="20472"/>
                    </a:lnTo>
                    <a:lnTo>
                      <a:pt x="4320" y="20472"/>
                    </a:lnTo>
                    <a:lnTo>
                      <a:pt x="4320" y="20310"/>
                    </a:lnTo>
                    <a:lnTo>
                      <a:pt x="4350" y="20310"/>
                    </a:lnTo>
                    <a:lnTo>
                      <a:pt x="4350" y="19988"/>
                    </a:lnTo>
                    <a:lnTo>
                      <a:pt x="4380" y="19988"/>
                    </a:lnTo>
                    <a:lnTo>
                      <a:pt x="4380" y="19666"/>
                    </a:lnTo>
                    <a:lnTo>
                      <a:pt x="4409" y="19666"/>
                    </a:lnTo>
                    <a:lnTo>
                      <a:pt x="4409" y="19343"/>
                    </a:lnTo>
                    <a:lnTo>
                      <a:pt x="4439" y="19182"/>
                    </a:lnTo>
                    <a:lnTo>
                      <a:pt x="4439" y="18860"/>
                    </a:lnTo>
                    <a:lnTo>
                      <a:pt x="4469" y="18860"/>
                    </a:lnTo>
                    <a:lnTo>
                      <a:pt x="4469" y="18376"/>
                    </a:lnTo>
                    <a:lnTo>
                      <a:pt x="4499" y="18215"/>
                    </a:lnTo>
                    <a:lnTo>
                      <a:pt x="4499" y="18054"/>
                    </a:lnTo>
                    <a:lnTo>
                      <a:pt x="4529" y="17893"/>
                    </a:lnTo>
                    <a:lnTo>
                      <a:pt x="4588" y="17893"/>
                    </a:lnTo>
                    <a:lnTo>
                      <a:pt x="4588" y="17731"/>
                    </a:lnTo>
                    <a:lnTo>
                      <a:pt x="4648" y="17731"/>
                    </a:lnTo>
                    <a:lnTo>
                      <a:pt x="4648" y="17570"/>
                    </a:lnTo>
                    <a:lnTo>
                      <a:pt x="4678" y="17570"/>
                    </a:lnTo>
                    <a:lnTo>
                      <a:pt x="4707" y="17409"/>
                    </a:lnTo>
                    <a:lnTo>
                      <a:pt x="4737" y="17409"/>
                    </a:lnTo>
                    <a:lnTo>
                      <a:pt x="4737" y="17248"/>
                    </a:lnTo>
                    <a:lnTo>
                      <a:pt x="4767" y="17248"/>
                    </a:lnTo>
                    <a:lnTo>
                      <a:pt x="4797" y="17087"/>
                    </a:lnTo>
                    <a:lnTo>
                      <a:pt x="4826" y="17087"/>
                    </a:lnTo>
                    <a:lnTo>
                      <a:pt x="4826" y="16925"/>
                    </a:lnTo>
                    <a:lnTo>
                      <a:pt x="4856" y="16925"/>
                    </a:lnTo>
                    <a:lnTo>
                      <a:pt x="4856" y="16764"/>
                    </a:lnTo>
                    <a:lnTo>
                      <a:pt x="4886" y="16764"/>
                    </a:lnTo>
                    <a:lnTo>
                      <a:pt x="4886" y="16603"/>
                    </a:lnTo>
                    <a:lnTo>
                      <a:pt x="4916" y="16603"/>
                    </a:lnTo>
                    <a:lnTo>
                      <a:pt x="4916" y="16442"/>
                    </a:lnTo>
                    <a:lnTo>
                      <a:pt x="4946" y="16442"/>
                    </a:lnTo>
                    <a:lnTo>
                      <a:pt x="4946" y="16119"/>
                    </a:lnTo>
                    <a:lnTo>
                      <a:pt x="4975" y="16119"/>
                    </a:lnTo>
                    <a:lnTo>
                      <a:pt x="4975" y="15958"/>
                    </a:lnTo>
                    <a:lnTo>
                      <a:pt x="5005" y="15958"/>
                    </a:lnTo>
                    <a:lnTo>
                      <a:pt x="5005" y="15797"/>
                    </a:lnTo>
                    <a:lnTo>
                      <a:pt x="5035" y="15797"/>
                    </a:lnTo>
                    <a:lnTo>
                      <a:pt x="5035" y="15475"/>
                    </a:lnTo>
                    <a:lnTo>
                      <a:pt x="5065" y="15475"/>
                    </a:lnTo>
                    <a:lnTo>
                      <a:pt x="5065" y="15313"/>
                    </a:lnTo>
                    <a:lnTo>
                      <a:pt x="5095" y="15152"/>
                    </a:lnTo>
                    <a:lnTo>
                      <a:pt x="5095" y="14991"/>
                    </a:lnTo>
                    <a:lnTo>
                      <a:pt x="5095" y="15152"/>
                    </a:lnTo>
                    <a:lnTo>
                      <a:pt x="5124" y="15152"/>
                    </a:lnTo>
                    <a:lnTo>
                      <a:pt x="5124" y="15797"/>
                    </a:lnTo>
                    <a:lnTo>
                      <a:pt x="5154" y="15797"/>
                    </a:lnTo>
                    <a:lnTo>
                      <a:pt x="5154" y="16603"/>
                    </a:lnTo>
                    <a:lnTo>
                      <a:pt x="5184" y="16764"/>
                    </a:lnTo>
                    <a:lnTo>
                      <a:pt x="5184" y="17409"/>
                    </a:lnTo>
                    <a:lnTo>
                      <a:pt x="5214" y="17570"/>
                    </a:lnTo>
                    <a:lnTo>
                      <a:pt x="5214" y="18054"/>
                    </a:lnTo>
                    <a:lnTo>
                      <a:pt x="5244" y="18215"/>
                    </a:lnTo>
                    <a:lnTo>
                      <a:pt x="5244" y="18860"/>
                    </a:lnTo>
                    <a:lnTo>
                      <a:pt x="5273" y="18860"/>
                    </a:lnTo>
                    <a:lnTo>
                      <a:pt x="5273" y="19182"/>
                    </a:lnTo>
                    <a:lnTo>
                      <a:pt x="5303" y="19182"/>
                    </a:lnTo>
                    <a:lnTo>
                      <a:pt x="5303" y="18860"/>
                    </a:lnTo>
                    <a:lnTo>
                      <a:pt x="5333" y="18860"/>
                    </a:lnTo>
                    <a:lnTo>
                      <a:pt x="5333" y="18537"/>
                    </a:lnTo>
                    <a:lnTo>
                      <a:pt x="5363" y="18537"/>
                    </a:lnTo>
                    <a:lnTo>
                      <a:pt x="5363" y="18215"/>
                    </a:lnTo>
                    <a:lnTo>
                      <a:pt x="5393" y="18215"/>
                    </a:lnTo>
                    <a:lnTo>
                      <a:pt x="5393" y="17731"/>
                    </a:lnTo>
                    <a:lnTo>
                      <a:pt x="5422" y="17731"/>
                    </a:lnTo>
                    <a:lnTo>
                      <a:pt x="5422" y="17409"/>
                    </a:lnTo>
                    <a:lnTo>
                      <a:pt x="5452" y="17409"/>
                    </a:lnTo>
                    <a:lnTo>
                      <a:pt x="5452" y="18054"/>
                    </a:lnTo>
                    <a:lnTo>
                      <a:pt x="5482" y="18215"/>
                    </a:lnTo>
                    <a:lnTo>
                      <a:pt x="5482" y="19504"/>
                    </a:lnTo>
                    <a:lnTo>
                      <a:pt x="5512" y="19827"/>
                    </a:lnTo>
                    <a:lnTo>
                      <a:pt x="5512" y="20794"/>
                    </a:lnTo>
                    <a:lnTo>
                      <a:pt x="5542" y="20794"/>
                    </a:lnTo>
                    <a:lnTo>
                      <a:pt x="5542" y="21439"/>
                    </a:lnTo>
                    <a:lnTo>
                      <a:pt x="5571" y="21439"/>
                    </a:lnTo>
                    <a:lnTo>
                      <a:pt x="5571" y="21600"/>
                    </a:lnTo>
                    <a:lnTo>
                      <a:pt x="5601" y="21600"/>
                    </a:lnTo>
                    <a:lnTo>
                      <a:pt x="5601" y="21439"/>
                    </a:lnTo>
                    <a:lnTo>
                      <a:pt x="5631" y="21278"/>
                    </a:lnTo>
                    <a:lnTo>
                      <a:pt x="5631" y="20633"/>
                    </a:lnTo>
                    <a:lnTo>
                      <a:pt x="5661" y="20472"/>
                    </a:lnTo>
                    <a:lnTo>
                      <a:pt x="5661" y="19182"/>
                    </a:lnTo>
                    <a:lnTo>
                      <a:pt x="5690" y="19021"/>
                    </a:lnTo>
                    <a:lnTo>
                      <a:pt x="5690" y="17248"/>
                    </a:lnTo>
                    <a:lnTo>
                      <a:pt x="5720" y="16764"/>
                    </a:lnTo>
                    <a:lnTo>
                      <a:pt x="5720" y="14669"/>
                    </a:lnTo>
                    <a:lnTo>
                      <a:pt x="5750" y="14346"/>
                    </a:lnTo>
                    <a:lnTo>
                      <a:pt x="5750" y="12251"/>
                    </a:lnTo>
                    <a:lnTo>
                      <a:pt x="5780" y="11928"/>
                    </a:lnTo>
                    <a:lnTo>
                      <a:pt x="5780" y="9994"/>
                    </a:lnTo>
                    <a:lnTo>
                      <a:pt x="5810" y="9833"/>
                    </a:lnTo>
                    <a:lnTo>
                      <a:pt x="5810" y="8543"/>
                    </a:lnTo>
                    <a:lnTo>
                      <a:pt x="5839" y="8382"/>
                    </a:lnTo>
                    <a:lnTo>
                      <a:pt x="5839" y="7737"/>
                    </a:lnTo>
                    <a:lnTo>
                      <a:pt x="5869" y="7576"/>
                    </a:lnTo>
                    <a:lnTo>
                      <a:pt x="5869" y="6931"/>
                    </a:lnTo>
                    <a:lnTo>
                      <a:pt x="5899" y="6770"/>
                    </a:lnTo>
                    <a:lnTo>
                      <a:pt x="5899" y="5964"/>
                    </a:lnTo>
                    <a:lnTo>
                      <a:pt x="5929" y="5964"/>
                    </a:lnTo>
                    <a:lnTo>
                      <a:pt x="5929" y="5158"/>
                    </a:lnTo>
                    <a:lnTo>
                      <a:pt x="5959" y="5158"/>
                    </a:lnTo>
                    <a:lnTo>
                      <a:pt x="5959" y="4997"/>
                    </a:lnTo>
                    <a:lnTo>
                      <a:pt x="5988" y="5158"/>
                    </a:lnTo>
                    <a:lnTo>
                      <a:pt x="5988" y="5964"/>
                    </a:lnTo>
                    <a:lnTo>
                      <a:pt x="6018" y="6287"/>
                    </a:lnTo>
                    <a:lnTo>
                      <a:pt x="6018" y="7899"/>
                    </a:lnTo>
                    <a:lnTo>
                      <a:pt x="6048" y="8221"/>
                    </a:lnTo>
                    <a:lnTo>
                      <a:pt x="6048" y="10639"/>
                    </a:lnTo>
                    <a:lnTo>
                      <a:pt x="6078" y="10961"/>
                    </a:lnTo>
                    <a:lnTo>
                      <a:pt x="6078" y="13379"/>
                    </a:lnTo>
                    <a:lnTo>
                      <a:pt x="6108" y="13701"/>
                    </a:lnTo>
                    <a:lnTo>
                      <a:pt x="6108" y="15797"/>
                    </a:lnTo>
                    <a:lnTo>
                      <a:pt x="6137" y="16119"/>
                    </a:lnTo>
                    <a:lnTo>
                      <a:pt x="6137" y="17893"/>
                    </a:lnTo>
                    <a:lnTo>
                      <a:pt x="6167" y="18215"/>
                    </a:lnTo>
                    <a:lnTo>
                      <a:pt x="6167" y="19666"/>
                    </a:lnTo>
                    <a:lnTo>
                      <a:pt x="6197" y="19827"/>
                    </a:lnTo>
                    <a:lnTo>
                      <a:pt x="6197" y="20794"/>
                    </a:lnTo>
                    <a:lnTo>
                      <a:pt x="6227" y="20955"/>
                    </a:lnTo>
                    <a:lnTo>
                      <a:pt x="6227" y="21439"/>
                    </a:lnTo>
                    <a:lnTo>
                      <a:pt x="6257" y="21439"/>
                    </a:lnTo>
                    <a:lnTo>
                      <a:pt x="6257" y="21600"/>
                    </a:lnTo>
                    <a:lnTo>
                      <a:pt x="6286" y="21600"/>
                    </a:lnTo>
                    <a:lnTo>
                      <a:pt x="6316" y="21439"/>
                    </a:lnTo>
                    <a:lnTo>
                      <a:pt x="6316" y="21116"/>
                    </a:lnTo>
                    <a:lnTo>
                      <a:pt x="6346" y="21116"/>
                    </a:lnTo>
                    <a:lnTo>
                      <a:pt x="6346" y="20472"/>
                    </a:lnTo>
                    <a:lnTo>
                      <a:pt x="6376" y="20310"/>
                    </a:lnTo>
                    <a:lnTo>
                      <a:pt x="6376" y="19666"/>
                    </a:lnTo>
                    <a:lnTo>
                      <a:pt x="6406" y="19504"/>
                    </a:lnTo>
                    <a:lnTo>
                      <a:pt x="6406" y="18537"/>
                    </a:lnTo>
                    <a:lnTo>
                      <a:pt x="6435" y="18376"/>
                    </a:lnTo>
                    <a:lnTo>
                      <a:pt x="6435" y="17248"/>
                    </a:lnTo>
                    <a:lnTo>
                      <a:pt x="6465" y="17087"/>
                    </a:lnTo>
                    <a:lnTo>
                      <a:pt x="6465" y="15958"/>
                    </a:lnTo>
                    <a:lnTo>
                      <a:pt x="6495" y="15797"/>
                    </a:lnTo>
                    <a:lnTo>
                      <a:pt x="6495" y="14991"/>
                    </a:lnTo>
                    <a:lnTo>
                      <a:pt x="6525" y="14830"/>
                    </a:lnTo>
                    <a:lnTo>
                      <a:pt x="6525" y="14185"/>
                    </a:lnTo>
                    <a:lnTo>
                      <a:pt x="6554" y="14185"/>
                    </a:lnTo>
                    <a:lnTo>
                      <a:pt x="6554" y="14024"/>
                    </a:lnTo>
                    <a:lnTo>
                      <a:pt x="6584" y="14024"/>
                    </a:lnTo>
                    <a:lnTo>
                      <a:pt x="6584" y="14185"/>
                    </a:lnTo>
                    <a:lnTo>
                      <a:pt x="6614" y="14185"/>
                    </a:lnTo>
                    <a:lnTo>
                      <a:pt x="6614" y="14346"/>
                    </a:lnTo>
                    <a:lnTo>
                      <a:pt x="6644" y="14507"/>
                    </a:lnTo>
                    <a:lnTo>
                      <a:pt x="6644" y="14669"/>
                    </a:lnTo>
                    <a:lnTo>
                      <a:pt x="6674" y="14669"/>
                    </a:lnTo>
                    <a:lnTo>
                      <a:pt x="6674" y="14185"/>
                    </a:lnTo>
                    <a:lnTo>
                      <a:pt x="6703" y="13863"/>
                    </a:lnTo>
                    <a:lnTo>
                      <a:pt x="6703" y="12090"/>
                    </a:lnTo>
                    <a:lnTo>
                      <a:pt x="6733" y="11767"/>
                    </a:lnTo>
                    <a:lnTo>
                      <a:pt x="6733" y="10478"/>
                    </a:lnTo>
                    <a:lnTo>
                      <a:pt x="6763" y="10316"/>
                    </a:lnTo>
                    <a:lnTo>
                      <a:pt x="6763" y="9349"/>
                    </a:lnTo>
                    <a:lnTo>
                      <a:pt x="6793" y="9188"/>
                    </a:lnTo>
                    <a:lnTo>
                      <a:pt x="6793" y="8866"/>
                    </a:lnTo>
                    <a:lnTo>
                      <a:pt x="6852" y="8866"/>
                    </a:lnTo>
                    <a:lnTo>
                      <a:pt x="6852" y="9027"/>
                    </a:lnTo>
                    <a:lnTo>
                      <a:pt x="6882" y="9027"/>
                    </a:lnTo>
                    <a:lnTo>
                      <a:pt x="6882" y="9188"/>
                    </a:lnTo>
                    <a:lnTo>
                      <a:pt x="6912" y="9188"/>
                    </a:lnTo>
                    <a:lnTo>
                      <a:pt x="6912" y="9349"/>
                    </a:lnTo>
                    <a:lnTo>
                      <a:pt x="6942" y="9349"/>
                    </a:lnTo>
                    <a:lnTo>
                      <a:pt x="6942" y="9510"/>
                    </a:lnTo>
                    <a:lnTo>
                      <a:pt x="6972" y="9510"/>
                    </a:lnTo>
                    <a:lnTo>
                      <a:pt x="6972" y="9672"/>
                    </a:lnTo>
                    <a:lnTo>
                      <a:pt x="7001" y="9672"/>
                    </a:lnTo>
                    <a:lnTo>
                      <a:pt x="7001" y="9833"/>
                    </a:lnTo>
                    <a:lnTo>
                      <a:pt x="7031" y="9833"/>
                    </a:lnTo>
                    <a:lnTo>
                      <a:pt x="7031" y="9994"/>
                    </a:lnTo>
                    <a:lnTo>
                      <a:pt x="7061" y="9994"/>
                    </a:lnTo>
                    <a:lnTo>
                      <a:pt x="7061" y="10155"/>
                    </a:lnTo>
                    <a:lnTo>
                      <a:pt x="7091" y="10155"/>
                    </a:lnTo>
                    <a:lnTo>
                      <a:pt x="7091" y="10316"/>
                    </a:lnTo>
                    <a:lnTo>
                      <a:pt x="7121" y="10316"/>
                    </a:lnTo>
                    <a:lnTo>
                      <a:pt x="7121" y="10478"/>
                    </a:lnTo>
                    <a:lnTo>
                      <a:pt x="7150" y="10478"/>
                    </a:lnTo>
                    <a:lnTo>
                      <a:pt x="7150" y="10639"/>
                    </a:lnTo>
                    <a:lnTo>
                      <a:pt x="7180" y="10639"/>
                    </a:lnTo>
                    <a:lnTo>
                      <a:pt x="7180" y="10800"/>
                    </a:lnTo>
                    <a:lnTo>
                      <a:pt x="7210" y="10800"/>
                    </a:lnTo>
                    <a:lnTo>
                      <a:pt x="7210" y="10961"/>
                    </a:lnTo>
                    <a:lnTo>
                      <a:pt x="7240" y="10961"/>
                    </a:lnTo>
                    <a:lnTo>
                      <a:pt x="7270" y="11122"/>
                    </a:lnTo>
                    <a:lnTo>
                      <a:pt x="7299" y="11122"/>
                    </a:lnTo>
                    <a:lnTo>
                      <a:pt x="7299" y="11284"/>
                    </a:lnTo>
                    <a:lnTo>
                      <a:pt x="7329" y="11284"/>
                    </a:lnTo>
                    <a:lnTo>
                      <a:pt x="7329" y="11445"/>
                    </a:lnTo>
                    <a:lnTo>
                      <a:pt x="7359" y="11445"/>
                    </a:lnTo>
                    <a:lnTo>
                      <a:pt x="7359" y="11606"/>
                    </a:lnTo>
                    <a:lnTo>
                      <a:pt x="7389" y="11606"/>
                    </a:lnTo>
                    <a:lnTo>
                      <a:pt x="7389" y="11767"/>
                    </a:lnTo>
                    <a:lnTo>
                      <a:pt x="7418" y="11767"/>
                    </a:lnTo>
                    <a:lnTo>
                      <a:pt x="7448" y="11928"/>
                    </a:lnTo>
                    <a:lnTo>
                      <a:pt x="7478" y="11928"/>
                    </a:lnTo>
                    <a:lnTo>
                      <a:pt x="7478" y="12090"/>
                    </a:lnTo>
                    <a:lnTo>
                      <a:pt x="7508" y="12090"/>
                    </a:lnTo>
                    <a:lnTo>
                      <a:pt x="7508" y="12251"/>
                    </a:lnTo>
                    <a:lnTo>
                      <a:pt x="7567" y="12251"/>
                    </a:lnTo>
                    <a:lnTo>
                      <a:pt x="7567" y="12412"/>
                    </a:lnTo>
                    <a:lnTo>
                      <a:pt x="7597" y="12412"/>
                    </a:lnTo>
                    <a:lnTo>
                      <a:pt x="7597" y="12573"/>
                    </a:lnTo>
                    <a:lnTo>
                      <a:pt x="7627" y="12573"/>
                    </a:lnTo>
                    <a:lnTo>
                      <a:pt x="7657" y="12734"/>
                    </a:lnTo>
                    <a:lnTo>
                      <a:pt x="7687" y="12734"/>
                    </a:lnTo>
                    <a:lnTo>
                      <a:pt x="7687" y="12896"/>
                    </a:lnTo>
                    <a:lnTo>
                      <a:pt x="7746" y="12896"/>
                    </a:lnTo>
                    <a:lnTo>
                      <a:pt x="7746" y="13057"/>
                    </a:lnTo>
                    <a:lnTo>
                      <a:pt x="7776" y="13057"/>
                    </a:lnTo>
                    <a:lnTo>
                      <a:pt x="7806" y="13218"/>
                    </a:lnTo>
                    <a:lnTo>
                      <a:pt x="7836" y="13218"/>
                    </a:lnTo>
                    <a:lnTo>
                      <a:pt x="7836" y="13379"/>
                    </a:lnTo>
                    <a:lnTo>
                      <a:pt x="7895" y="13379"/>
                    </a:lnTo>
                    <a:lnTo>
                      <a:pt x="7895" y="13540"/>
                    </a:lnTo>
                    <a:lnTo>
                      <a:pt x="7955" y="13540"/>
                    </a:lnTo>
                    <a:lnTo>
                      <a:pt x="7955" y="13701"/>
                    </a:lnTo>
                    <a:lnTo>
                      <a:pt x="8372" y="14507"/>
                    </a:lnTo>
                    <a:lnTo>
                      <a:pt x="8491" y="14507"/>
                    </a:lnTo>
                    <a:lnTo>
                      <a:pt x="8491" y="14669"/>
                    </a:lnTo>
                    <a:lnTo>
                      <a:pt x="8551" y="14669"/>
                    </a:lnTo>
                    <a:lnTo>
                      <a:pt x="8968" y="14830"/>
                    </a:lnTo>
                    <a:lnTo>
                      <a:pt x="9146" y="14830"/>
                    </a:lnTo>
                    <a:lnTo>
                      <a:pt x="9564" y="14346"/>
                    </a:lnTo>
                    <a:lnTo>
                      <a:pt x="9593" y="14346"/>
                    </a:lnTo>
                    <a:lnTo>
                      <a:pt x="9593" y="14185"/>
                    </a:lnTo>
                    <a:lnTo>
                      <a:pt x="9683" y="14185"/>
                    </a:lnTo>
                    <a:lnTo>
                      <a:pt x="9683" y="14024"/>
                    </a:lnTo>
                    <a:lnTo>
                      <a:pt x="9742" y="14024"/>
                    </a:lnTo>
                    <a:lnTo>
                      <a:pt x="10159" y="13057"/>
                    </a:lnTo>
                    <a:lnTo>
                      <a:pt x="10189" y="13057"/>
                    </a:lnTo>
                    <a:lnTo>
                      <a:pt x="10189" y="12896"/>
                    </a:lnTo>
                    <a:lnTo>
                      <a:pt x="10249" y="12896"/>
                    </a:lnTo>
                    <a:lnTo>
                      <a:pt x="10249" y="12734"/>
                    </a:lnTo>
                    <a:lnTo>
                      <a:pt x="10308" y="12734"/>
                    </a:lnTo>
                    <a:lnTo>
                      <a:pt x="10308" y="12573"/>
                    </a:lnTo>
                    <a:lnTo>
                      <a:pt x="10368" y="12573"/>
                    </a:lnTo>
                    <a:lnTo>
                      <a:pt x="10368" y="12412"/>
                    </a:lnTo>
                    <a:lnTo>
                      <a:pt x="10398" y="12412"/>
                    </a:lnTo>
                    <a:lnTo>
                      <a:pt x="10398" y="12251"/>
                    </a:lnTo>
                    <a:lnTo>
                      <a:pt x="10457" y="12251"/>
                    </a:lnTo>
                    <a:lnTo>
                      <a:pt x="10457" y="12090"/>
                    </a:lnTo>
                    <a:lnTo>
                      <a:pt x="10517" y="12090"/>
                    </a:lnTo>
                    <a:lnTo>
                      <a:pt x="10517" y="11928"/>
                    </a:lnTo>
                    <a:lnTo>
                      <a:pt x="10547" y="11928"/>
                    </a:lnTo>
                    <a:lnTo>
                      <a:pt x="10547" y="11767"/>
                    </a:lnTo>
                    <a:lnTo>
                      <a:pt x="10606" y="11767"/>
                    </a:lnTo>
                    <a:lnTo>
                      <a:pt x="10606" y="11606"/>
                    </a:lnTo>
                    <a:lnTo>
                      <a:pt x="10636" y="11606"/>
                    </a:lnTo>
                    <a:lnTo>
                      <a:pt x="10636" y="11445"/>
                    </a:lnTo>
                    <a:lnTo>
                      <a:pt x="10666" y="11445"/>
                    </a:lnTo>
                    <a:lnTo>
                      <a:pt x="10666" y="11284"/>
                    </a:lnTo>
                    <a:lnTo>
                      <a:pt x="10726" y="11284"/>
                    </a:lnTo>
                    <a:lnTo>
                      <a:pt x="10726" y="11122"/>
                    </a:lnTo>
                    <a:lnTo>
                      <a:pt x="10755" y="11122"/>
                    </a:lnTo>
                    <a:lnTo>
                      <a:pt x="10755" y="10961"/>
                    </a:lnTo>
                    <a:lnTo>
                      <a:pt x="10785" y="10961"/>
                    </a:lnTo>
                    <a:lnTo>
                      <a:pt x="10785" y="10800"/>
                    </a:lnTo>
                    <a:lnTo>
                      <a:pt x="10815" y="10800"/>
                    </a:lnTo>
                    <a:lnTo>
                      <a:pt x="10845" y="10639"/>
                    </a:lnTo>
                    <a:lnTo>
                      <a:pt x="10874" y="10639"/>
                    </a:lnTo>
                    <a:lnTo>
                      <a:pt x="10874" y="10478"/>
                    </a:lnTo>
                    <a:lnTo>
                      <a:pt x="10904" y="10478"/>
                    </a:lnTo>
                    <a:lnTo>
                      <a:pt x="10904" y="10316"/>
                    </a:lnTo>
                    <a:lnTo>
                      <a:pt x="10934" y="10316"/>
                    </a:lnTo>
                    <a:lnTo>
                      <a:pt x="10934" y="10155"/>
                    </a:lnTo>
                    <a:lnTo>
                      <a:pt x="10964" y="10155"/>
                    </a:lnTo>
                    <a:lnTo>
                      <a:pt x="10964" y="10639"/>
                    </a:lnTo>
                    <a:lnTo>
                      <a:pt x="10994" y="10800"/>
                    </a:lnTo>
                    <a:lnTo>
                      <a:pt x="10994" y="12251"/>
                    </a:lnTo>
                    <a:lnTo>
                      <a:pt x="11023" y="12573"/>
                    </a:lnTo>
                    <a:lnTo>
                      <a:pt x="11023" y="14830"/>
                    </a:lnTo>
                    <a:lnTo>
                      <a:pt x="11053" y="15152"/>
                    </a:lnTo>
                    <a:lnTo>
                      <a:pt x="11053" y="15475"/>
                    </a:lnTo>
                    <a:lnTo>
                      <a:pt x="11083" y="15475"/>
                    </a:lnTo>
                    <a:lnTo>
                      <a:pt x="11083" y="15313"/>
                    </a:lnTo>
                    <a:lnTo>
                      <a:pt x="11113" y="15313"/>
                    </a:lnTo>
                    <a:lnTo>
                      <a:pt x="11113" y="15152"/>
                    </a:lnTo>
                    <a:lnTo>
                      <a:pt x="11143" y="15152"/>
                    </a:lnTo>
                    <a:lnTo>
                      <a:pt x="11143" y="14991"/>
                    </a:lnTo>
                    <a:lnTo>
                      <a:pt x="11172" y="14991"/>
                    </a:lnTo>
                    <a:lnTo>
                      <a:pt x="11172" y="15152"/>
                    </a:lnTo>
                    <a:lnTo>
                      <a:pt x="11202" y="15313"/>
                    </a:lnTo>
                    <a:lnTo>
                      <a:pt x="11202" y="16281"/>
                    </a:lnTo>
                    <a:lnTo>
                      <a:pt x="11232" y="16603"/>
                    </a:lnTo>
                    <a:lnTo>
                      <a:pt x="11232" y="18054"/>
                    </a:lnTo>
                    <a:lnTo>
                      <a:pt x="11262" y="18215"/>
                    </a:lnTo>
                    <a:lnTo>
                      <a:pt x="11262" y="19666"/>
                    </a:lnTo>
                    <a:lnTo>
                      <a:pt x="11292" y="19827"/>
                    </a:lnTo>
                    <a:lnTo>
                      <a:pt x="11292" y="20633"/>
                    </a:lnTo>
                    <a:lnTo>
                      <a:pt x="11321" y="20794"/>
                    </a:lnTo>
                    <a:lnTo>
                      <a:pt x="11321" y="21278"/>
                    </a:lnTo>
                    <a:lnTo>
                      <a:pt x="11351" y="21439"/>
                    </a:lnTo>
                    <a:lnTo>
                      <a:pt x="11351" y="21600"/>
                    </a:lnTo>
                    <a:lnTo>
                      <a:pt x="11411" y="21600"/>
                    </a:lnTo>
                    <a:lnTo>
                      <a:pt x="11411" y="21278"/>
                    </a:lnTo>
                    <a:lnTo>
                      <a:pt x="11441" y="21278"/>
                    </a:lnTo>
                    <a:lnTo>
                      <a:pt x="11441" y="20794"/>
                    </a:lnTo>
                    <a:lnTo>
                      <a:pt x="11470" y="20633"/>
                    </a:lnTo>
                    <a:lnTo>
                      <a:pt x="11470" y="20149"/>
                    </a:lnTo>
                    <a:lnTo>
                      <a:pt x="11500" y="19988"/>
                    </a:lnTo>
                    <a:lnTo>
                      <a:pt x="11500" y="19343"/>
                    </a:lnTo>
                    <a:lnTo>
                      <a:pt x="11530" y="19343"/>
                    </a:lnTo>
                    <a:lnTo>
                      <a:pt x="11530" y="18054"/>
                    </a:lnTo>
                    <a:lnTo>
                      <a:pt x="11560" y="17731"/>
                    </a:lnTo>
                    <a:lnTo>
                      <a:pt x="11560" y="14507"/>
                    </a:lnTo>
                    <a:lnTo>
                      <a:pt x="11590" y="13863"/>
                    </a:lnTo>
                    <a:lnTo>
                      <a:pt x="11590" y="9349"/>
                    </a:lnTo>
                    <a:lnTo>
                      <a:pt x="11619" y="8382"/>
                    </a:lnTo>
                    <a:lnTo>
                      <a:pt x="11619" y="3869"/>
                    </a:lnTo>
                    <a:lnTo>
                      <a:pt x="11649" y="3224"/>
                    </a:lnTo>
                    <a:lnTo>
                      <a:pt x="11649" y="484"/>
                    </a:lnTo>
                    <a:lnTo>
                      <a:pt x="11679" y="322"/>
                    </a:lnTo>
                    <a:lnTo>
                      <a:pt x="11679" y="161"/>
                    </a:lnTo>
                    <a:lnTo>
                      <a:pt x="11709" y="322"/>
                    </a:lnTo>
                    <a:lnTo>
                      <a:pt x="11709" y="967"/>
                    </a:lnTo>
                    <a:lnTo>
                      <a:pt x="11738" y="1128"/>
                    </a:lnTo>
                    <a:lnTo>
                      <a:pt x="11738" y="1934"/>
                    </a:lnTo>
                    <a:lnTo>
                      <a:pt x="11768" y="1934"/>
                    </a:lnTo>
                    <a:lnTo>
                      <a:pt x="11768" y="2740"/>
                    </a:lnTo>
                    <a:lnTo>
                      <a:pt x="11798" y="2740"/>
                    </a:lnTo>
                    <a:lnTo>
                      <a:pt x="11798" y="3546"/>
                    </a:lnTo>
                    <a:lnTo>
                      <a:pt x="11828" y="3546"/>
                    </a:lnTo>
                    <a:lnTo>
                      <a:pt x="11828" y="4191"/>
                    </a:lnTo>
                    <a:lnTo>
                      <a:pt x="11858" y="4191"/>
                    </a:lnTo>
                    <a:lnTo>
                      <a:pt x="11858" y="4836"/>
                    </a:lnTo>
                    <a:lnTo>
                      <a:pt x="11887" y="4997"/>
                    </a:lnTo>
                    <a:lnTo>
                      <a:pt x="11887" y="6770"/>
                    </a:lnTo>
                    <a:lnTo>
                      <a:pt x="11917" y="7254"/>
                    </a:lnTo>
                    <a:lnTo>
                      <a:pt x="11917" y="10639"/>
                    </a:lnTo>
                    <a:lnTo>
                      <a:pt x="11947" y="11284"/>
                    </a:lnTo>
                    <a:lnTo>
                      <a:pt x="11947" y="15152"/>
                    </a:lnTo>
                    <a:lnTo>
                      <a:pt x="11977" y="15797"/>
                    </a:lnTo>
                    <a:lnTo>
                      <a:pt x="11977" y="18860"/>
                    </a:lnTo>
                    <a:lnTo>
                      <a:pt x="12007" y="19182"/>
                    </a:lnTo>
                    <a:lnTo>
                      <a:pt x="12007" y="20955"/>
                    </a:lnTo>
                    <a:lnTo>
                      <a:pt x="12036" y="21116"/>
                    </a:lnTo>
                    <a:lnTo>
                      <a:pt x="12036" y="21600"/>
                    </a:lnTo>
                    <a:lnTo>
                      <a:pt x="12066" y="21600"/>
                    </a:lnTo>
                    <a:lnTo>
                      <a:pt x="12066" y="21439"/>
                    </a:lnTo>
                    <a:lnTo>
                      <a:pt x="12096" y="21278"/>
                    </a:lnTo>
                    <a:lnTo>
                      <a:pt x="12096" y="20472"/>
                    </a:lnTo>
                    <a:lnTo>
                      <a:pt x="12126" y="20149"/>
                    </a:lnTo>
                    <a:lnTo>
                      <a:pt x="12126" y="18537"/>
                    </a:lnTo>
                    <a:lnTo>
                      <a:pt x="12156" y="18054"/>
                    </a:lnTo>
                    <a:lnTo>
                      <a:pt x="12156" y="15636"/>
                    </a:lnTo>
                    <a:lnTo>
                      <a:pt x="12185" y="15152"/>
                    </a:lnTo>
                    <a:lnTo>
                      <a:pt x="12185" y="12090"/>
                    </a:lnTo>
                    <a:lnTo>
                      <a:pt x="12215" y="11445"/>
                    </a:lnTo>
                    <a:lnTo>
                      <a:pt x="12215" y="9510"/>
                    </a:lnTo>
                    <a:lnTo>
                      <a:pt x="12245" y="9510"/>
                    </a:lnTo>
                    <a:lnTo>
                      <a:pt x="12245" y="10316"/>
                    </a:lnTo>
                    <a:lnTo>
                      <a:pt x="12275" y="10478"/>
                    </a:lnTo>
                    <a:lnTo>
                      <a:pt x="12275" y="11284"/>
                    </a:lnTo>
                    <a:lnTo>
                      <a:pt x="12305" y="11445"/>
                    </a:lnTo>
                    <a:lnTo>
                      <a:pt x="12305" y="12251"/>
                    </a:lnTo>
                    <a:lnTo>
                      <a:pt x="12334" y="12412"/>
                    </a:lnTo>
                    <a:lnTo>
                      <a:pt x="12334" y="13218"/>
                    </a:lnTo>
                    <a:lnTo>
                      <a:pt x="12364" y="13379"/>
                    </a:lnTo>
                    <a:lnTo>
                      <a:pt x="12364" y="14024"/>
                    </a:lnTo>
                    <a:lnTo>
                      <a:pt x="12394" y="14185"/>
                    </a:lnTo>
                    <a:lnTo>
                      <a:pt x="12394" y="14830"/>
                    </a:lnTo>
                    <a:lnTo>
                      <a:pt x="12424" y="14991"/>
                    </a:lnTo>
                    <a:lnTo>
                      <a:pt x="12424" y="14830"/>
                    </a:lnTo>
                    <a:lnTo>
                      <a:pt x="12454" y="14830"/>
                    </a:lnTo>
                    <a:lnTo>
                      <a:pt x="12454" y="14346"/>
                    </a:lnTo>
                    <a:lnTo>
                      <a:pt x="12483" y="14185"/>
                    </a:lnTo>
                    <a:lnTo>
                      <a:pt x="12483" y="13701"/>
                    </a:lnTo>
                    <a:lnTo>
                      <a:pt x="12513" y="13701"/>
                    </a:lnTo>
                    <a:lnTo>
                      <a:pt x="12513" y="13057"/>
                    </a:lnTo>
                    <a:lnTo>
                      <a:pt x="12543" y="13057"/>
                    </a:lnTo>
                    <a:lnTo>
                      <a:pt x="12543" y="12412"/>
                    </a:lnTo>
                    <a:lnTo>
                      <a:pt x="12573" y="12251"/>
                    </a:lnTo>
                    <a:lnTo>
                      <a:pt x="12573" y="11767"/>
                    </a:lnTo>
                    <a:lnTo>
                      <a:pt x="12602" y="11606"/>
                    </a:lnTo>
                    <a:lnTo>
                      <a:pt x="12602" y="11122"/>
                    </a:lnTo>
                    <a:lnTo>
                      <a:pt x="12632" y="10961"/>
                    </a:lnTo>
                    <a:lnTo>
                      <a:pt x="12632" y="11122"/>
                    </a:lnTo>
                    <a:lnTo>
                      <a:pt x="12662" y="11122"/>
                    </a:lnTo>
                    <a:lnTo>
                      <a:pt x="12662" y="11445"/>
                    </a:lnTo>
                    <a:lnTo>
                      <a:pt x="12692" y="11606"/>
                    </a:lnTo>
                    <a:lnTo>
                      <a:pt x="12692" y="11928"/>
                    </a:lnTo>
                    <a:lnTo>
                      <a:pt x="12722" y="11928"/>
                    </a:lnTo>
                    <a:lnTo>
                      <a:pt x="12722" y="12412"/>
                    </a:lnTo>
                    <a:lnTo>
                      <a:pt x="12751" y="12412"/>
                    </a:lnTo>
                    <a:lnTo>
                      <a:pt x="12751" y="12734"/>
                    </a:lnTo>
                    <a:lnTo>
                      <a:pt x="12781" y="12734"/>
                    </a:lnTo>
                    <a:lnTo>
                      <a:pt x="12781" y="13057"/>
                    </a:lnTo>
                    <a:lnTo>
                      <a:pt x="12811" y="13057"/>
                    </a:lnTo>
                    <a:lnTo>
                      <a:pt x="12811" y="13379"/>
                    </a:lnTo>
                    <a:lnTo>
                      <a:pt x="12841" y="13379"/>
                    </a:lnTo>
                    <a:lnTo>
                      <a:pt x="12841" y="13701"/>
                    </a:lnTo>
                    <a:lnTo>
                      <a:pt x="12871" y="13701"/>
                    </a:lnTo>
                    <a:lnTo>
                      <a:pt x="12871" y="13863"/>
                    </a:lnTo>
                    <a:lnTo>
                      <a:pt x="12900" y="14024"/>
                    </a:lnTo>
                    <a:lnTo>
                      <a:pt x="12900" y="14185"/>
                    </a:lnTo>
                    <a:lnTo>
                      <a:pt x="12930" y="14185"/>
                    </a:lnTo>
                    <a:lnTo>
                      <a:pt x="12930" y="14507"/>
                    </a:lnTo>
                    <a:lnTo>
                      <a:pt x="12960" y="14507"/>
                    </a:lnTo>
                    <a:lnTo>
                      <a:pt x="12960" y="14669"/>
                    </a:lnTo>
                    <a:lnTo>
                      <a:pt x="12990" y="14830"/>
                    </a:lnTo>
                    <a:lnTo>
                      <a:pt x="12990" y="14991"/>
                    </a:lnTo>
                    <a:lnTo>
                      <a:pt x="13020" y="14991"/>
                    </a:lnTo>
                    <a:lnTo>
                      <a:pt x="13020" y="15152"/>
                    </a:lnTo>
                    <a:lnTo>
                      <a:pt x="13049" y="15152"/>
                    </a:lnTo>
                    <a:lnTo>
                      <a:pt x="13049" y="15313"/>
                    </a:lnTo>
                    <a:lnTo>
                      <a:pt x="13079" y="15313"/>
                    </a:lnTo>
                    <a:lnTo>
                      <a:pt x="13079" y="15475"/>
                    </a:lnTo>
                    <a:lnTo>
                      <a:pt x="13109" y="15475"/>
                    </a:lnTo>
                    <a:lnTo>
                      <a:pt x="13109" y="15636"/>
                    </a:lnTo>
                    <a:lnTo>
                      <a:pt x="13139" y="15636"/>
                    </a:lnTo>
                    <a:lnTo>
                      <a:pt x="13139" y="15797"/>
                    </a:lnTo>
                    <a:lnTo>
                      <a:pt x="13169" y="15797"/>
                    </a:lnTo>
                    <a:lnTo>
                      <a:pt x="13169" y="15958"/>
                    </a:lnTo>
                    <a:lnTo>
                      <a:pt x="13198" y="15958"/>
                    </a:lnTo>
                    <a:lnTo>
                      <a:pt x="13198" y="16119"/>
                    </a:lnTo>
                    <a:lnTo>
                      <a:pt x="13228" y="16119"/>
                    </a:lnTo>
                    <a:lnTo>
                      <a:pt x="13228" y="16281"/>
                    </a:lnTo>
                    <a:lnTo>
                      <a:pt x="13258" y="16281"/>
                    </a:lnTo>
                    <a:lnTo>
                      <a:pt x="13258" y="16603"/>
                    </a:lnTo>
                    <a:lnTo>
                      <a:pt x="13288" y="16764"/>
                    </a:lnTo>
                    <a:lnTo>
                      <a:pt x="13288" y="17248"/>
                    </a:lnTo>
                    <a:lnTo>
                      <a:pt x="13318" y="17409"/>
                    </a:lnTo>
                    <a:lnTo>
                      <a:pt x="13318" y="18054"/>
                    </a:lnTo>
                    <a:lnTo>
                      <a:pt x="13347" y="18054"/>
                    </a:lnTo>
                    <a:lnTo>
                      <a:pt x="13347" y="18699"/>
                    </a:lnTo>
                    <a:lnTo>
                      <a:pt x="13377" y="18699"/>
                    </a:lnTo>
                    <a:lnTo>
                      <a:pt x="13377" y="19182"/>
                    </a:lnTo>
                    <a:lnTo>
                      <a:pt x="13407" y="19343"/>
                    </a:lnTo>
                    <a:lnTo>
                      <a:pt x="13407" y="19666"/>
                    </a:lnTo>
                    <a:lnTo>
                      <a:pt x="13437" y="19827"/>
                    </a:lnTo>
                    <a:lnTo>
                      <a:pt x="13437" y="20149"/>
                    </a:lnTo>
                    <a:lnTo>
                      <a:pt x="13586" y="20149"/>
                    </a:lnTo>
                    <a:lnTo>
                      <a:pt x="13586" y="19988"/>
                    </a:lnTo>
                    <a:lnTo>
                      <a:pt x="13705" y="19988"/>
                    </a:lnTo>
                    <a:lnTo>
                      <a:pt x="13705" y="20149"/>
                    </a:lnTo>
                    <a:lnTo>
                      <a:pt x="13735" y="20149"/>
                    </a:lnTo>
                    <a:lnTo>
                      <a:pt x="13764" y="20310"/>
                    </a:lnTo>
                    <a:lnTo>
                      <a:pt x="13824" y="20310"/>
                    </a:lnTo>
                    <a:lnTo>
                      <a:pt x="13824" y="20472"/>
                    </a:lnTo>
                    <a:lnTo>
                      <a:pt x="13973" y="20472"/>
                    </a:lnTo>
                    <a:lnTo>
                      <a:pt x="13973" y="20310"/>
                    </a:lnTo>
                    <a:lnTo>
                      <a:pt x="14033" y="20310"/>
                    </a:lnTo>
                    <a:lnTo>
                      <a:pt x="14033" y="20149"/>
                    </a:lnTo>
                    <a:lnTo>
                      <a:pt x="14092" y="20149"/>
                    </a:lnTo>
                    <a:lnTo>
                      <a:pt x="14092" y="19988"/>
                    </a:lnTo>
                    <a:lnTo>
                      <a:pt x="14122" y="19988"/>
                    </a:lnTo>
                    <a:lnTo>
                      <a:pt x="14122" y="19827"/>
                    </a:lnTo>
                    <a:lnTo>
                      <a:pt x="14152" y="19827"/>
                    </a:lnTo>
                    <a:lnTo>
                      <a:pt x="14152" y="19666"/>
                    </a:lnTo>
                    <a:lnTo>
                      <a:pt x="14182" y="19666"/>
                    </a:lnTo>
                    <a:lnTo>
                      <a:pt x="14182" y="19504"/>
                    </a:lnTo>
                    <a:lnTo>
                      <a:pt x="14211" y="19504"/>
                    </a:lnTo>
                    <a:lnTo>
                      <a:pt x="14211" y="19343"/>
                    </a:lnTo>
                    <a:lnTo>
                      <a:pt x="14241" y="19343"/>
                    </a:lnTo>
                    <a:lnTo>
                      <a:pt x="14241" y="19182"/>
                    </a:lnTo>
                    <a:lnTo>
                      <a:pt x="14271" y="19182"/>
                    </a:lnTo>
                    <a:lnTo>
                      <a:pt x="14271" y="18860"/>
                    </a:lnTo>
                    <a:lnTo>
                      <a:pt x="14301" y="18860"/>
                    </a:lnTo>
                    <a:lnTo>
                      <a:pt x="14301" y="18699"/>
                    </a:lnTo>
                    <a:lnTo>
                      <a:pt x="14330" y="18699"/>
                    </a:lnTo>
                    <a:lnTo>
                      <a:pt x="14330" y="18376"/>
                    </a:lnTo>
                    <a:lnTo>
                      <a:pt x="14360" y="18376"/>
                    </a:lnTo>
                    <a:lnTo>
                      <a:pt x="14360" y="18215"/>
                    </a:lnTo>
                    <a:lnTo>
                      <a:pt x="14390" y="18215"/>
                    </a:lnTo>
                    <a:lnTo>
                      <a:pt x="14390" y="18537"/>
                    </a:lnTo>
                    <a:lnTo>
                      <a:pt x="14420" y="18537"/>
                    </a:lnTo>
                    <a:lnTo>
                      <a:pt x="14420" y="18699"/>
                    </a:lnTo>
                    <a:lnTo>
                      <a:pt x="14450" y="18699"/>
                    </a:lnTo>
                    <a:lnTo>
                      <a:pt x="14450" y="19021"/>
                    </a:lnTo>
                    <a:lnTo>
                      <a:pt x="14479" y="19021"/>
                    </a:lnTo>
                    <a:lnTo>
                      <a:pt x="14479" y="19182"/>
                    </a:lnTo>
                    <a:lnTo>
                      <a:pt x="14509" y="19182"/>
                    </a:lnTo>
                    <a:lnTo>
                      <a:pt x="14509" y="19343"/>
                    </a:lnTo>
                    <a:lnTo>
                      <a:pt x="14539" y="19504"/>
                    </a:lnTo>
                    <a:lnTo>
                      <a:pt x="14539" y="19666"/>
                    </a:lnTo>
                    <a:lnTo>
                      <a:pt x="14569" y="19666"/>
                    </a:lnTo>
                    <a:lnTo>
                      <a:pt x="14569" y="19827"/>
                    </a:lnTo>
                    <a:lnTo>
                      <a:pt x="14599" y="19827"/>
                    </a:lnTo>
                    <a:lnTo>
                      <a:pt x="14599" y="19988"/>
                    </a:lnTo>
                    <a:lnTo>
                      <a:pt x="14658" y="19988"/>
                    </a:lnTo>
                    <a:lnTo>
                      <a:pt x="14658" y="20149"/>
                    </a:lnTo>
                    <a:lnTo>
                      <a:pt x="14688" y="20149"/>
                    </a:lnTo>
                    <a:lnTo>
                      <a:pt x="14688" y="20310"/>
                    </a:lnTo>
                    <a:lnTo>
                      <a:pt x="14777" y="20310"/>
                    </a:lnTo>
                    <a:lnTo>
                      <a:pt x="14777" y="20472"/>
                    </a:lnTo>
                    <a:lnTo>
                      <a:pt x="14897" y="20472"/>
                    </a:lnTo>
                    <a:lnTo>
                      <a:pt x="14897" y="20310"/>
                    </a:lnTo>
                    <a:lnTo>
                      <a:pt x="14986" y="20310"/>
                    </a:lnTo>
                    <a:lnTo>
                      <a:pt x="14986" y="20149"/>
                    </a:lnTo>
                    <a:lnTo>
                      <a:pt x="15046" y="20149"/>
                    </a:lnTo>
                    <a:lnTo>
                      <a:pt x="15046" y="19988"/>
                    </a:lnTo>
                    <a:lnTo>
                      <a:pt x="15165" y="19988"/>
                    </a:lnTo>
                    <a:lnTo>
                      <a:pt x="15165" y="20149"/>
                    </a:lnTo>
                    <a:lnTo>
                      <a:pt x="15284" y="20149"/>
                    </a:lnTo>
                    <a:lnTo>
                      <a:pt x="15284" y="19988"/>
                    </a:lnTo>
                    <a:lnTo>
                      <a:pt x="15314" y="19988"/>
                    </a:lnTo>
                    <a:lnTo>
                      <a:pt x="15314" y="19504"/>
                    </a:lnTo>
                    <a:lnTo>
                      <a:pt x="15343" y="19504"/>
                    </a:lnTo>
                    <a:lnTo>
                      <a:pt x="15343" y="19021"/>
                    </a:lnTo>
                    <a:lnTo>
                      <a:pt x="15373" y="19021"/>
                    </a:lnTo>
                    <a:lnTo>
                      <a:pt x="15373" y="18537"/>
                    </a:lnTo>
                    <a:lnTo>
                      <a:pt x="15403" y="18376"/>
                    </a:lnTo>
                    <a:lnTo>
                      <a:pt x="15403" y="17893"/>
                    </a:lnTo>
                    <a:lnTo>
                      <a:pt x="15433" y="17731"/>
                    </a:lnTo>
                    <a:lnTo>
                      <a:pt x="15433" y="17087"/>
                    </a:lnTo>
                    <a:lnTo>
                      <a:pt x="15463" y="16925"/>
                    </a:lnTo>
                    <a:lnTo>
                      <a:pt x="15463" y="16442"/>
                    </a:lnTo>
                    <a:lnTo>
                      <a:pt x="15492" y="16442"/>
                    </a:lnTo>
                    <a:lnTo>
                      <a:pt x="15492" y="16281"/>
                    </a:lnTo>
                    <a:lnTo>
                      <a:pt x="15522" y="16281"/>
                    </a:lnTo>
                    <a:lnTo>
                      <a:pt x="15522" y="16119"/>
                    </a:lnTo>
                    <a:lnTo>
                      <a:pt x="15552" y="16119"/>
                    </a:lnTo>
                    <a:lnTo>
                      <a:pt x="15552" y="15958"/>
                    </a:lnTo>
                    <a:lnTo>
                      <a:pt x="15582" y="15958"/>
                    </a:lnTo>
                    <a:lnTo>
                      <a:pt x="15582" y="15797"/>
                    </a:lnTo>
                    <a:lnTo>
                      <a:pt x="15612" y="15797"/>
                    </a:lnTo>
                    <a:lnTo>
                      <a:pt x="15612" y="15636"/>
                    </a:lnTo>
                    <a:lnTo>
                      <a:pt x="15641" y="15636"/>
                    </a:lnTo>
                    <a:lnTo>
                      <a:pt x="15641" y="15475"/>
                    </a:lnTo>
                    <a:lnTo>
                      <a:pt x="15671" y="15475"/>
                    </a:lnTo>
                    <a:lnTo>
                      <a:pt x="15671" y="15313"/>
                    </a:lnTo>
                    <a:lnTo>
                      <a:pt x="15701" y="15152"/>
                    </a:lnTo>
                    <a:lnTo>
                      <a:pt x="15701" y="14991"/>
                    </a:lnTo>
                    <a:lnTo>
                      <a:pt x="15731" y="14991"/>
                    </a:lnTo>
                    <a:lnTo>
                      <a:pt x="15731" y="14830"/>
                    </a:lnTo>
                    <a:lnTo>
                      <a:pt x="15761" y="14830"/>
                    </a:lnTo>
                    <a:lnTo>
                      <a:pt x="15761" y="14669"/>
                    </a:lnTo>
                    <a:lnTo>
                      <a:pt x="15790" y="14669"/>
                    </a:lnTo>
                    <a:lnTo>
                      <a:pt x="15790" y="14346"/>
                    </a:lnTo>
                    <a:lnTo>
                      <a:pt x="15820" y="14346"/>
                    </a:lnTo>
                    <a:lnTo>
                      <a:pt x="15820" y="14185"/>
                    </a:lnTo>
                    <a:lnTo>
                      <a:pt x="15850" y="14024"/>
                    </a:lnTo>
                    <a:lnTo>
                      <a:pt x="15850" y="13863"/>
                    </a:lnTo>
                    <a:lnTo>
                      <a:pt x="15880" y="13863"/>
                    </a:lnTo>
                    <a:lnTo>
                      <a:pt x="15880" y="13540"/>
                    </a:lnTo>
                    <a:lnTo>
                      <a:pt x="15910" y="13540"/>
                    </a:lnTo>
                    <a:lnTo>
                      <a:pt x="15910" y="13218"/>
                    </a:lnTo>
                    <a:lnTo>
                      <a:pt x="15939" y="13218"/>
                    </a:lnTo>
                    <a:lnTo>
                      <a:pt x="15939" y="12896"/>
                    </a:lnTo>
                    <a:lnTo>
                      <a:pt x="15969" y="12896"/>
                    </a:lnTo>
                    <a:lnTo>
                      <a:pt x="15969" y="12573"/>
                    </a:lnTo>
                    <a:lnTo>
                      <a:pt x="15999" y="12573"/>
                    </a:lnTo>
                    <a:lnTo>
                      <a:pt x="15999" y="12251"/>
                    </a:lnTo>
                    <a:lnTo>
                      <a:pt x="16029" y="12090"/>
                    </a:lnTo>
                    <a:lnTo>
                      <a:pt x="16029" y="11767"/>
                    </a:lnTo>
                    <a:lnTo>
                      <a:pt x="16058" y="11767"/>
                    </a:lnTo>
                    <a:lnTo>
                      <a:pt x="16058" y="11445"/>
                    </a:lnTo>
                    <a:lnTo>
                      <a:pt x="16088" y="11284"/>
                    </a:lnTo>
                    <a:lnTo>
                      <a:pt x="16088" y="10961"/>
                    </a:lnTo>
                    <a:lnTo>
                      <a:pt x="16118" y="10961"/>
                    </a:lnTo>
                    <a:lnTo>
                      <a:pt x="16118" y="11122"/>
                    </a:lnTo>
                    <a:lnTo>
                      <a:pt x="16148" y="11284"/>
                    </a:lnTo>
                    <a:lnTo>
                      <a:pt x="16148" y="11928"/>
                    </a:lnTo>
                    <a:lnTo>
                      <a:pt x="16178" y="12090"/>
                    </a:lnTo>
                    <a:lnTo>
                      <a:pt x="16178" y="12573"/>
                    </a:lnTo>
                    <a:lnTo>
                      <a:pt x="16207" y="12734"/>
                    </a:lnTo>
                    <a:lnTo>
                      <a:pt x="16207" y="13379"/>
                    </a:lnTo>
                    <a:lnTo>
                      <a:pt x="16237" y="13379"/>
                    </a:lnTo>
                    <a:lnTo>
                      <a:pt x="16237" y="14024"/>
                    </a:lnTo>
                    <a:lnTo>
                      <a:pt x="16267" y="14024"/>
                    </a:lnTo>
                    <a:lnTo>
                      <a:pt x="16267" y="14507"/>
                    </a:lnTo>
                    <a:lnTo>
                      <a:pt x="16297" y="14669"/>
                    </a:lnTo>
                    <a:lnTo>
                      <a:pt x="16297" y="14991"/>
                    </a:lnTo>
                    <a:lnTo>
                      <a:pt x="16327" y="14991"/>
                    </a:lnTo>
                    <a:lnTo>
                      <a:pt x="16327" y="14507"/>
                    </a:lnTo>
                    <a:lnTo>
                      <a:pt x="16356" y="14507"/>
                    </a:lnTo>
                    <a:lnTo>
                      <a:pt x="16356" y="13701"/>
                    </a:lnTo>
                    <a:lnTo>
                      <a:pt x="16386" y="13540"/>
                    </a:lnTo>
                    <a:lnTo>
                      <a:pt x="16386" y="12734"/>
                    </a:lnTo>
                    <a:lnTo>
                      <a:pt x="16416" y="12734"/>
                    </a:lnTo>
                    <a:lnTo>
                      <a:pt x="16416" y="11928"/>
                    </a:lnTo>
                    <a:lnTo>
                      <a:pt x="16446" y="11767"/>
                    </a:lnTo>
                    <a:lnTo>
                      <a:pt x="16446" y="10961"/>
                    </a:lnTo>
                    <a:lnTo>
                      <a:pt x="16476" y="10800"/>
                    </a:lnTo>
                    <a:lnTo>
                      <a:pt x="16476" y="9994"/>
                    </a:lnTo>
                    <a:lnTo>
                      <a:pt x="16505" y="9833"/>
                    </a:lnTo>
                    <a:lnTo>
                      <a:pt x="16505" y="9672"/>
                    </a:lnTo>
                    <a:lnTo>
                      <a:pt x="16505" y="9994"/>
                    </a:lnTo>
                    <a:lnTo>
                      <a:pt x="16535" y="10155"/>
                    </a:lnTo>
                    <a:lnTo>
                      <a:pt x="16535" y="13218"/>
                    </a:lnTo>
                    <a:lnTo>
                      <a:pt x="16565" y="13701"/>
                    </a:lnTo>
                    <a:lnTo>
                      <a:pt x="16565" y="16603"/>
                    </a:lnTo>
                    <a:lnTo>
                      <a:pt x="16595" y="16925"/>
                    </a:lnTo>
                    <a:lnTo>
                      <a:pt x="16595" y="19182"/>
                    </a:lnTo>
                    <a:lnTo>
                      <a:pt x="16625" y="19343"/>
                    </a:lnTo>
                    <a:lnTo>
                      <a:pt x="16625" y="20794"/>
                    </a:lnTo>
                    <a:lnTo>
                      <a:pt x="16654" y="20955"/>
                    </a:lnTo>
                    <a:lnTo>
                      <a:pt x="16654" y="21600"/>
                    </a:lnTo>
                    <a:lnTo>
                      <a:pt x="16684" y="21600"/>
                    </a:lnTo>
                    <a:lnTo>
                      <a:pt x="16684" y="21439"/>
                    </a:lnTo>
                    <a:lnTo>
                      <a:pt x="16714" y="21439"/>
                    </a:lnTo>
                    <a:lnTo>
                      <a:pt x="16714" y="20472"/>
                    </a:lnTo>
                    <a:lnTo>
                      <a:pt x="16744" y="20310"/>
                    </a:lnTo>
                    <a:lnTo>
                      <a:pt x="16744" y="17893"/>
                    </a:lnTo>
                    <a:lnTo>
                      <a:pt x="16774" y="17409"/>
                    </a:lnTo>
                    <a:lnTo>
                      <a:pt x="16774" y="13863"/>
                    </a:lnTo>
                    <a:lnTo>
                      <a:pt x="16803" y="13218"/>
                    </a:lnTo>
                    <a:lnTo>
                      <a:pt x="16803" y="9349"/>
                    </a:lnTo>
                    <a:lnTo>
                      <a:pt x="16833" y="8866"/>
                    </a:lnTo>
                    <a:lnTo>
                      <a:pt x="16833" y="5964"/>
                    </a:lnTo>
                    <a:lnTo>
                      <a:pt x="16863" y="5642"/>
                    </a:lnTo>
                    <a:lnTo>
                      <a:pt x="16863" y="4675"/>
                    </a:lnTo>
                    <a:lnTo>
                      <a:pt x="16893" y="4513"/>
                    </a:lnTo>
                    <a:lnTo>
                      <a:pt x="16893" y="3869"/>
                    </a:lnTo>
                    <a:lnTo>
                      <a:pt x="16922" y="3869"/>
                    </a:lnTo>
                    <a:lnTo>
                      <a:pt x="16922" y="3063"/>
                    </a:lnTo>
                    <a:lnTo>
                      <a:pt x="16952" y="3063"/>
                    </a:lnTo>
                    <a:lnTo>
                      <a:pt x="16952" y="2257"/>
                    </a:lnTo>
                    <a:lnTo>
                      <a:pt x="16982" y="2257"/>
                    </a:lnTo>
                    <a:lnTo>
                      <a:pt x="16982" y="1451"/>
                    </a:lnTo>
                    <a:lnTo>
                      <a:pt x="17012" y="1451"/>
                    </a:lnTo>
                    <a:lnTo>
                      <a:pt x="17012" y="645"/>
                    </a:lnTo>
                    <a:lnTo>
                      <a:pt x="17042" y="484"/>
                    </a:lnTo>
                    <a:lnTo>
                      <a:pt x="17042" y="0"/>
                    </a:lnTo>
                    <a:lnTo>
                      <a:pt x="17071" y="0"/>
                    </a:lnTo>
                    <a:lnTo>
                      <a:pt x="17071" y="1612"/>
                    </a:lnTo>
                    <a:lnTo>
                      <a:pt x="17101" y="2096"/>
                    </a:lnTo>
                    <a:lnTo>
                      <a:pt x="17101" y="5964"/>
                    </a:lnTo>
                    <a:lnTo>
                      <a:pt x="17131" y="6770"/>
                    </a:lnTo>
                    <a:lnTo>
                      <a:pt x="17131" y="11606"/>
                    </a:lnTo>
                    <a:lnTo>
                      <a:pt x="17161" y="12412"/>
                    </a:lnTo>
                    <a:lnTo>
                      <a:pt x="17161" y="16281"/>
                    </a:lnTo>
                    <a:lnTo>
                      <a:pt x="17191" y="16764"/>
                    </a:lnTo>
                    <a:lnTo>
                      <a:pt x="17191" y="18860"/>
                    </a:lnTo>
                    <a:lnTo>
                      <a:pt x="17220" y="19021"/>
                    </a:lnTo>
                    <a:lnTo>
                      <a:pt x="17220" y="19666"/>
                    </a:lnTo>
                    <a:lnTo>
                      <a:pt x="17250" y="19827"/>
                    </a:lnTo>
                    <a:lnTo>
                      <a:pt x="17250" y="20472"/>
                    </a:lnTo>
                    <a:lnTo>
                      <a:pt x="17280" y="20472"/>
                    </a:lnTo>
                    <a:lnTo>
                      <a:pt x="17280" y="20955"/>
                    </a:lnTo>
                    <a:lnTo>
                      <a:pt x="17310" y="21116"/>
                    </a:lnTo>
                    <a:lnTo>
                      <a:pt x="17310" y="21439"/>
                    </a:lnTo>
                    <a:lnTo>
                      <a:pt x="17340" y="21439"/>
                    </a:lnTo>
                    <a:lnTo>
                      <a:pt x="17340" y="21600"/>
                    </a:lnTo>
                    <a:lnTo>
                      <a:pt x="17369" y="21600"/>
                    </a:lnTo>
                    <a:lnTo>
                      <a:pt x="17369" y="21439"/>
                    </a:lnTo>
                    <a:lnTo>
                      <a:pt x="17399" y="21439"/>
                    </a:lnTo>
                    <a:lnTo>
                      <a:pt x="17399" y="21116"/>
                    </a:lnTo>
                    <a:lnTo>
                      <a:pt x="17429" y="20955"/>
                    </a:lnTo>
                    <a:lnTo>
                      <a:pt x="17429" y="20310"/>
                    </a:lnTo>
                    <a:lnTo>
                      <a:pt x="17459" y="20149"/>
                    </a:lnTo>
                    <a:lnTo>
                      <a:pt x="17459" y="19021"/>
                    </a:lnTo>
                    <a:lnTo>
                      <a:pt x="17489" y="18699"/>
                    </a:lnTo>
                    <a:lnTo>
                      <a:pt x="17489" y="17248"/>
                    </a:lnTo>
                    <a:lnTo>
                      <a:pt x="17518" y="16925"/>
                    </a:lnTo>
                    <a:lnTo>
                      <a:pt x="17518" y="15797"/>
                    </a:lnTo>
                    <a:lnTo>
                      <a:pt x="17548" y="15636"/>
                    </a:lnTo>
                    <a:lnTo>
                      <a:pt x="17548" y="14991"/>
                    </a:lnTo>
                    <a:lnTo>
                      <a:pt x="17578" y="14991"/>
                    </a:lnTo>
                    <a:lnTo>
                      <a:pt x="17578" y="15152"/>
                    </a:lnTo>
                    <a:lnTo>
                      <a:pt x="17608" y="15152"/>
                    </a:lnTo>
                    <a:lnTo>
                      <a:pt x="17608" y="15313"/>
                    </a:lnTo>
                    <a:lnTo>
                      <a:pt x="17638" y="15313"/>
                    </a:lnTo>
                    <a:lnTo>
                      <a:pt x="17638" y="15475"/>
                    </a:lnTo>
                    <a:lnTo>
                      <a:pt x="17667" y="15475"/>
                    </a:lnTo>
                    <a:lnTo>
                      <a:pt x="17667" y="15636"/>
                    </a:lnTo>
                    <a:lnTo>
                      <a:pt x="17697" y="15636"/>
                    </a:lnTo>
                    <a:lnTo>
                      <a:pt x="17697" y="13701"/>
                    </a:lnTo>
                    <a:lnTo>
                      <a:pt x="17727" y="13218"/>
                    </a:lnTo>
                    <a:lnTo>
                      <a:pt x="17727" y="11606"/>
                    </a:lnTo>
                    <a:lnTo>
                      <a:pt x="17757" y="11445"/>
                    </a:lnTo>
                    <a:lnTo>
                      <a:pt x="17757" y="10316"/>
                    </a:lnTo>
                    <a:lnTo>
                      <a:pt x="17786" y="10316"/>
                    </a:lnTo>
                    <a:lnTo>
                      <a:pt x="17786" y="10155"/>
                    </a:lnTo>
                    <a:lnTo>
                      <a:pt x="17816" y="10316"/>
                    </a:lnTo>
                    <a:lnTo>
                      <a:pt x="17846" y="10316"/>
                    </a:lnTo>
                    <a:lnTo>
                      <a:pt x="17846" y="10478"/>
                    </a:lnTo>
                    <a:lnTo>
                      <a:pt x="17876" y="10478"/>
                    </a:lnTo>
                    <a:lnTo>
                      <a:pt x="17876" y="10639"/>
                    </a:lnTo>
                    <a:lnTo>
                      <a:pt x="17906" y="10639"/>
                    </a:lnTo>
                    <a:lnTo>
                      <a:pt x="17906" y="10800"/>
                    </a:lnTo>
                    <a:lnTo>
                      <a:pt x="17935" y="10800"/>
                    </a:lnTo>
                    <a:lnTo>
                      <a:pt x="17935" y="10961"/>
                    </a:lnTo>
                    <a:lnTo>
                      <a:pt x="17965" y="10961"/>
                    </a:lnTo>
                    <a:lnTo>
                      <a:pt x="17965" y="11122"/>
                    </a:lnTo>
                    <a:lnTo>
                      <a:pt x="18025" y="11122"/>
                    </a:lnTo>
                    <a:lnTo>
                      <a:pt x="18025" y="11284"/>
                    </a:lnTo>
                    <a:lnTo>
                      <a:pt x="18055" y="11284"/>
                    </a:lnTo>
                    <a:lnTo>
                      <a:pt x="18055" y="11445"/>
                    </a:lnTo>
                    <a:lnTo>
                      <a:pt x="18084" y="11445"/>
                    </a:lnTo>
                    <a:lnTo>
                      <a:pt x="18084" y="11606"/>
                    </a:lnTo>
                    <a:lnTo>
                      <a:pt x="18144" y="11606"/>
                    </a:lnTo>
                    <a:lnTo>
                      <a:pt x="18144" y="11767"/>
                    </a:lnTo>
                    <a:lnTo>
                      <a:pt x="18174" y="11767"/>
                    </a:lnTo>
                    <a:lnTo>
                      <a:pt x="18204" y="11928"/>
                    </a:lnTo>
                    <a:lnTo>
                      <a:pt x="18233" y="11928"/>
                    </a:lnTo>
                    <a:lnTo>
                      <a:pt x="18233" y="12090"/>
                    </a:lnTo>
                    <a:lnTo>
                      <a:pt x="18263" y="12090"/>
                    </a:lnTo>
                    <a:lnTo>
                      <a:pt x="18293" y="12251"/>
                    </a:lnTo>
                    <a:lnTo>
                      <a:pt x="18323" y="12251"/>
                    </a:lnTo>
                    <a:lnTo>
                      <a:pt x="18323" y="12412"/>
                    </a:lnTo>
                    <a:lnTo>
                      <a:pt x="18382" y="12412"/>
                    </a:lnTo>
                    <a:lnTo>
                      <a:pt x="18382" y="12573"/>
                    </a:lnTo>
                    <a:lnTo>
                      <a:pt x="18442" y="12573"/>
                    </a:lnTo>
                    <a:lnTo>
                      <a:pt x="18442" y="12734"/>
                    </a:lnTo>
                    <a:lnTo>
                      <a:pt x="18502" y="12734"/>
                    </a:lnTo>
                    <a:lnTo>
                      <a:pt x="18502" y="12896"/>
                    </a:lnTo>
                    <a:lnTo>
                      <a:pt x="18561" y="12896"/>
                    </a:lnTo>
                    <a:lnTo>
                      <a:pt x="18561" y="13057"/>
                    </a:lnTo>
                    <a:lnTo>
                      <a:pt x="18591" y="13057"/>
                    </a:lnTo>
                    <a:lnTo>
                      <a:pt x="18978" y="14024"/>
                    </a:lnTo>
                    <a:lnTo>
                      <a:pt x="19008" y="14024"/>
                    </a:lnTo>
                    <a:lnTo>
                      <a:pt x="19008" y="14185"/>
                    </a:lnTo>
                    <a:lnTo>
                      <a:pt x="19068" y="14185"/>
                    </a:lnTo>
                    <a:lnTo>
                      <a:pt x="19068" y="14346"/>
                    </a:lnTo>
                    <a:lnTo>
                      <a:pt x="19157" y="14346"/>
                    </a:lnTo>
                    <a:lnTo>
                      <a:pt x="19157" y="14507"/>
                    </a:lnTo>
                    <a:lnTo>
                      <a:pt x="19187" y="14507"/>
                    </a:lnTo>
                    <a:lnTo>
                      <a:pt x="19574" y="15313"/>
                    </a:lnTo>
                    <a:lnTo>
                      <a:pt x="19604" y="15313"/>
                    </a:lnTo>
                    <a:lnTo>
                      <a:pt x="19604" y="15475"/>
                    </a:lnTo>
                    <a:lnTo>
                      <a:pt x="19663" y="15475"/>
                    </a:lnTo>
                    <a:lnTo>
                      <a:pt x="19663" y="15636"/>
                    </a:lnTo>
                    <a:lnTo>
                      <a:pt x="19723" y="15636"/>
                    </a:lnTo>
                    <a:lnTo>
                      <a:pt x="19753" y="15797"/>
                    </a:lnTo>
                    <a:lnTo>
                      <a:pt x="19783" y="15797"/>
                    </a:lnTo>
                    <a:lnTo>
                      <a:pt x="20170" y="16925"/>
                    </a:lnTo>
                    <a:lnTo>
                      <a:pt x="20200" y="16925"/>
                    </a:lnTo>
                    <a:lnTo>
                      <a:pt x="20200" y="17087"/>
                    </a:lnTo>
                    <a:lnTo>
                      <a:pt x="20230" y="17087"/>
                    </a:lnTo>
                    <a:lnTo>
                      <a:pt x="20230" y="17248"/>
                    </a:lnTo>
                    <a:lnTo>
                      <a:pt x="20289" y="17248"/>
                    </a:lnTo>
                    <a:lnTo>
                      <a:pt x="20289" y="17409"/>
                    </a:lnTo>
                    <a:lnTo>
                      <a:pt x="20319" y="17409"/>
                    </a:lnTo>
                    <a:lnTo>
                      <a:pt x="20349" y="17570"/>
                    </a:lnTo>
                    <a:lnTo>
                      <a:pt x="20378" y="17570"/>
                    </a:lnTo>
                    <a:lnTo>
                      <a:pt x="20766" y="20149"/>
                    </a:lnTo>
                    <a:lnTo>
                      <a:pt x="20766" y="20310"/>
                    </a:lnTo>
                    <a:lnTo>
                      <a:pt x="20796" y="20310"/>
                    </a:lnTo>
                    <a:lnTo>
                      <a:pt x="20796" y="20633"/>
                    </a:lnTo>
                    <a:lnTo>
                      <a:pt x="20825" y="20633"/>
                    </a:lnTo>
                    <a:lnTo>
                      <a:pt x="20825" y="20955"/>
                    </a:lnTo>
                    <a:lnTo>
                      <a:pt x="20855" y="20955"/>
                    </a:lnTo>
                    <a:lnTo>
                      <a:pt x="20855" y="21116"/>
                    </a:lnTo>
                    <a:lnTo>
                      <a:pt x="20885" y="21116"/>
                    </a:lnTo>
                    <a:lnTo>
                      <a:pt x="20885" y="21278"/>
                    </a:lnTo>
                    <a:lnTo>
                      <a:pt x="21034" y="21278"/>
                    </a:lnTo>
                    <a:lnTo>
                      <a:pt x="21034" y="21116"/>
                    </a:lnTo>
                    <a:lnTo>
                      <a:pt x="21064" y="20955"/>
                    </a:lnTo>
                    <a:lnTo>
                      <a:pt x="21064" y="20794"/>
                    </a:lnTo>
                    <a:lnTo>
                      <a:pt x="21094" y="20794"/>
                    </a:lnTo>
                    <a:lnTo>
                      <a:pt x="21094" y="20472"/>
                    </a:lnTo>
                    <a:lnTo>
                      <a:pt x="21123" y="20472"/>
                    </a:lnTo>
                    <a:lnTo>
                      <a:pt x="21123" y="20149"/>
                    </a:lnTo>
                    <a:lnTo>
                      <a:pt x="21153" y="20149"/>
                    </a:lnTo>
                    <a:lnTo>
                      <a:pt x="21153" y="19827"/>
                    </a:lnTo>
                    <a:lnTo>
                      <a:pt x="21183" y="19666"/>
                    </a:lnTo>
                    <a:lnTo>
                      <a:pt x="21183" y="19343"/>
                    </a:lnTo>
                    <a:lnTo>
                      <a:pt x="21213" y="19182"/>
                    </a:lnTo>
                    <a:lnTo>
                      <a:pt x="21213" y="18860"/>
                    </a:lnTo>
                    <a:lnTo>
                      <a:pt x="21242" y="18860"/>
                    </a:lnTo>
                    <a:lnTo>
                      <a:pt x="21242" y="18215"/>
                    </a:lnTo>
                    <a:lnTo>
                      <a:pt x="21272" y="18215"/>
                    </a:lnTo>
                    <a:lnTo>
                      <a:pt x="21272" y="17570"/>
                    </a:lnTo>
                    <a:lnTo>
                      <a:pt x="21302" y="17570"/>
                    </a:lnTo>
                    <a:lnTo>
                      <a:pt x="21302" y="16925"/>
                    </a:lnTo>
                    <a:lnTo>
                      <a:pt x="21332" y="16764"/>
                    </a:lnTo>
                    <a:lnTo>
                      <a:pt x="21332" y="16119"/>
                    </a:lnTo>
                    <a:lnTo>
                      <a:pt x="21362" y="15958"/>
                    </a:lnTo>
                    <a:lnTo>
                      <a:pt x="21362" y="15313"/>
                    </a:lnTo>
                    <a:lnTo>
                      <a:pt x="21391" y="15152"/>
                    </a:lnTo>
                    <a:lnTo>
                      <a:pt x="21391" y="14507"/>
                    </a:lnTo>
                    <a:lnTo>
                      <a:pt x="21421" y="14346"/>
                    </a:lnTo>
                    <a:lnTo>
                      <a:pt x="21421" y="13379"/>
                    </a:lnTo>
                    <a:lnTo>
                      <a:pt x="21451" y="13218"/>
                    </a:lnTo>
                    <a:lnTo>
                      <a:pt x="21451" y="12412"/>
                    </a:lnTo>
                    <a:lnTo>
                      <a:pt x="21481" y="12251"/>
                    </a:lnTo>
                    <a:lnTo>
                      <a:pt x="21481" y="11284"/>
                    </a:lnTo>
                    <a:lnTo>
                      <a:pt x="21511" y="11122"/>
                    </a:lnTo>
                    <a:lnTo>
                      <a:pt x="21511" y="10155"/>
                    </a:lnTo>
                    <a:lnTo>
                      <a:pt x="21540" y="9994"/>
                    </a:lnTo>
                    <a:lnTo>
                      <a:pt x="21540" y="9027"/>
                    </a:lnTo>
                    <a:lnTo>
                      <a:pt x="21570" y="8866"/>
                    </a:lnTo>
                    <a:lnTo>
                      <a:pt x="21570" y="5319"/>
                    </a:lnTo>
                    <a:lnTo>
                      <a:pt x="21600" y="4675"/>
                    </a:lnTo>
                  </a:path>
                </a:pathLst>
              </a:custGeom>
              <a:noFill/>
              <a:ln w="12700" cap="flat">
                <a:solidFill>
                  <a:srgbClr val="00FF00"/>
                </a:solidFill>
                <a:prstDash val="solid"/>
                <a:round/>
              </a:ln>
              <a:effectLst/>
            </p:spPr>
            <p:txBody>
              <a:bodyPr wrap="square" lIns="45719" tIns="45719" rIns="45719" bIns="45719" numCol="1" anchor="t">
                <a:noAutofit/>
              </a:bodyPr>
              <a:lstStyle/>
              <a:p>
                <a:endParaRPr/>
              </a:p>
            </p:txBody>
          </p:sp>
          <p:sp>
            <p:nvSpPr>
              <p:cNvPr id="437" name="Rectangle 203"/>
              <p:cNvSpPr txBox="1"/>
              <p:nvPr/>
            </p:nvSpPr>
            <p:spPr>
              <a:xfrm>
                <a:off x="1144579" y="1924481"/>
                <a:ext cx="406004"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solidFill>
                      <a:srgbClr val="00FF00"/>
                    </a:solidFill>
                    <a:latin typeface="Arial"/>
                    <a:ea typeface="Arial"/>
                    <a:cs typeface="Arial"/>
                    <a:sym typeface="Arial"/>
                  </a:defRPr>
                </a:lvl1pPr>
              </a:lstStyle>
              <a:p>
                <a:r>
                  <a:t>BETA_Y</a:t>
                </a:r>
              </a:p>
            </p:txBody>
          </p:sp>
          <p:sp>
            <p:nvSpPr>
              <p:cNvPr id="438" name="Freeform 204"/>
              <p:cNvSpPr/>
              <p:nvPr/>
            </p:nvSpPr>
            <p:spPr>
              <a:xfrm>
                <a:off x="115886" y="543046"/>
                <a:ext cx="6905577" cy="52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8" y="21600"/>
                    </a:lnTo>
                    <a:lnTo>
                      <a:pt x="328" y="21207"/>
                    </a:lnTo>
                    <a:lnTo>
                      <a:pt x="1281" y="21207"/>
                    </a:lnTo>
                    <a:lnTo>
                      <a:pt x="1281" y="21600"/>
                    </a:lnTo>
                    <a:lnTo>
                      <a:pt x="1817" y="21600"/>
                    </a:lnTo>
                    <a:lnTo>
                      <a:pt x="1817" y="21207"/>
                    </a:lnTo>
                    <a:lnTo>
                      <a:pt x="1877" y="21207"/>
                    </a:lnTo>
                    <a:lnTo>
                      <a:pt x="1877" y="20815"/>
                    </a:lnTo>
                    <a:lnTo>
                      <a:pt x="1907" y="20815"/>
                    </a:lnTo>
                    <a:lnTo>
                      <a:pt x="1907" y="20422"/>
                    </a:lnTo>
                    <a:lnTo>
                      <a:pt x="1937" y="20422"/>
                    </a:lnTo>
                    <a:lnTo>
                      <a:pt x="1937" y="19636"/>
                    </a:lnTo>
                    <a:lnTo>
                      <a:pt x="1966" y="19636"/>
                    </a:lnTo>
                    <a:lnTo>
                      <a:pt x="1966" y="18851"/>
                    </a:lnTo>
                    <a:lnTo>
                      <a:pt x="1996" y="18851"/>
                    </a:lnTo>
                    <a:lnTo>
                      <a:pt x="1996" y="18065"/>
                    </a:lnTo>
                    <a:lnTo>
                      <a:pt x="2026" y="18065"/>
                    </a:lnTo>
                    <a:lnTo>
                      <a:pt x="2026" y="17280"/>
                    </a:lnTo>
                    <a:lnTo>
                      <a:pt x="2056" y="17280"/>
                    </a:lnTo>
                    <a:lnTo>
                      <a:pt x="2056" y="16495"/>
                    </a:lnTo>
                    <a:lnTo>
                      <a:pt x="2086" y="16495"/>
                    </a:lnTo>
                    <a:lnTo>
                      <a:pt x="2086" y="15709"/>
                    </a:lnTo>
                    <a:lnTo>
                      <a:pt x="2115" y="15316"/>
                    </a:lnTo>
                    <a:lnTo>
                      <a:pt x="2115" y="14924"/>
                    </a:lnTo>
                    <a:lnTo>
                      <a:pt x="2145" y="14531"/>
                    </a:lnTo>
                    <a:lnTo>
                      <a:pt x="2145" y="13745"/>
                    </a:lnTo>
                    <a:lnTo>
                      <a:pt x="2175" y="13745"/>
                    </a:lnTo>
                    <a:lnTo>
                      <a:pt x="2175" y="12960"/>
                    </a:lnTo>
                    <a:lnTo>
                      <a:pt x="2205" y="12960"/>
                    </a:lnTo>
                    <a:lnTo>
                      <a:pt x="2205" y="12175"/>
                    </a:lnTo>
                    <a:lnTo>
                      <a:pt x="2234" y="12175"/>
                    </a:lnTo>
                    <a:lnTo>
                      <a:pt x="2234" y="11389"/>
                    </a:lnTo>
                    <a:lnTo>
                      <a:pt x="2264" y="10996"/>
                    </a:lnTo>
                    <a:lnTo>
                      <a:pt x="2264" y="10211"/>
                    </a:lnTo>
                    <a:lnTo>
                      <a:pt x="2294" y="10211"/>
                    </a:lnTo>
                    <a:lnTo>
                      <a:pt x="2294" y="9425"/>
                    </a:lnTo>
                    <a:lnTo>
                      <a:pt x="2324" y="9033"/>
                    </a:lnTo>
                    <a:lnTo>
                      <a:pt x="2324" y="7855"/>
                    </a:lnTo>
                    <a:lnTo>
                      <a:pt x="2354" y="7462"/>
                    </a:lnTo>
                    <a:lnTo>
                      <a:pt x="2354" y="5891"/>
                    </a:lnTo>
                    <a:lnTo>
                      <a:pt x="2383" y="5891"/>
                    </a:lnTo>
                    <a:lnTo>
                      <a:pt x="2383" y="4713"/>
                    </a:lnTo>
                    <a:lnTo>
                      <a:pt x="2413" y="4320"/>
                    </a:lnTo>
                    <a:lnTo>
                      <a:pt x="2413" y="2749"/>
                    </a:lnTo>
                    <a:lnTo>
                      <a:pt x="2443" y="2749"/>
                    </a:lnTo>
                    <a:lnTo>
                      <a:pt x="2443" y="1178"/>
                    </a:lnTo>
                    <a:lnTo>
                      <a:pt x="2473" y="1178"/>
                    </a:lnTo>
                    <a:lnTo>
                      <a:pt x="2473" y="0"/>
                    </a:lnTo>
                    <a:lnTo>
                      <a:pt x="2503" y="0"/>
                    </a:lnTo>
                    <a:lnTo>
                      <a:pt x="2503" y="393"/>
                    </a:lnTo>
                    <a:lnTo>
                      <a:pt x="2532" y="393"/>
                    </a:lnTo>
                    <a:lnTo>
                      <a:pt x="2532" y="1571"/>
                    </a:lnTo>
                    <a:lnTo>
                      <a:pt x="2562" y="1964"/>
                    </a:lnTo>
                    <a:lnTo>
                      <a:pt x="2562" y="3142"/>
                    </a:lnTo>
                    <a:lnTo>
                      <a:pt x="2592" y="3142"/>
                    </a:lnTo>
                    <a:lnTo>
                      <a:pt x="2592" y="4320"/>
                    </a:lnTo>
                    <a:lnTo>
                      <a:pt x="2622" y="4713"/>
                    </a:lnTo>
                    <a:lnTo>
                      <a:pt x="2622" y="5891"/>
                    </a:lnTo>
                    <a:lnTo>
                      <a:pt x="2652" y="5891"/>
                    </a:lnTo>
                    <a:lnTo>
                      <a:pt x="2652" y="7069"/>
                    </a:lnTo>
                    <a:lnTo>
                      <a:pt x="2681" y="7069"/>
                    </a:lnTo>
                    <a:lnTo>
                      <a:pt x="2681" y="7855"/>
                    </a:lnTo>
                    <a:lnTo>
                      <a:pt x="2711" y="7855"/>
                    </a:lnTo>
                    <a:lnTo>
                      <a:pt x="2711" y="8247"/>
                    </a:lnTo>
                    <a:lnTo>
                      <a:pt x="2771" y="8247"/>
                    </a:lnTo>
                    <a:lnTo>
                      <a:pt x="2771" y="8640"/>
                    </a:lnTo>
                    <a:lnTo>
                      <a:pt x="2801" y="8640"/>
                    </a:lnTo>
                    <a:lnTo>
                      <a:pt x="2830" y="9033"/>
                    </a:lnTo>
                    <a:lnTo>
                      <a:pt x="2860" y="9033"/>
                    </a:lnTo>
                    <a:lnTo>
                      <a:pt x="2860" y="9425"/>
                    </a:lnTo>
                    <a:lnTo>
                      <a:pt x="2920" y="9425"/>
                    </a:lnTo>
                    <a:lnTo>
                      <a:pt x="2920" y="9818"/>
                    </a:lnTo>
                    <a:lnTo>
                      <a:pt x="2979" y="9818"/>
                    </a:lnTo>
                    <a:lnTo>
                      <a:pt x="2979" y="10211"/>
                    </a:lnTo>
                    <a:lnTo>
                      <a:pt x="3009" y="10211"/>
                    </a:lnTo>
                    <a:lnTo>
                      <a:pt x="3039" y="10604"/>
                    </a:lnTo>
                    <a:lnTo>
                      <a:pt x="3069" y="10604"/>
                    </a:lnTo>
                    <a:lnTo>
                      <a:pt x="3069" y="10996"/>
                    </a:lnTo>
                    <a:lnTo>
                      <a:pt x="3098" y="10996"/>
                    </a:lnTo>
                    <a:lnTo>
                      <a:pt x="3128" y="11389"/>
                    </a:lnTo>
                    <a:lnTo>
                      <a:pt x="3158" y="11389"/>
                    </a:lnTo>
                    <a:lnTo>
                      <a:pt x="3158" y="11782"/>
                    </a:lnTo>
                    <a:lnTo>
                      <a:pt x="3188" y="11782"/>
                    </a:lnTo>
                    <a:lnTo>
                      <a:pt x="3218" y="12175"/>
                    </a:lnTo>
                    <a:lnTo>
                      <a:pt x="3247" y="12175"/>
                    </a:lnTo>
                    <a:lnTo>
                      <a:pt x="3247" y="12567"/>
                    </a:lnTo>
                    <a:lnTo>
                      <a:pt x="3277" y="12567"/>
                    </a:lnTo>
                    <a:lnTo>
                      <a:pt x="3277" y="12960"/>
                    </a:lnTo>
                    <a:lnTo>
                      <a:pt x="3337" y="12960"/>
                    </a:lnTo>
                    <a:lnTo>
                      <a:pt x="3337" y="13353"/>
                    </a:lnTo>
                    <a:lnTo>
                      <a:pt x="3367" y="13353"/>
                    </a:lnTo>
                    <a:lnTo>
                      <a:pt x="3367" y="13745"/>
                    </a:lnTo>
                    <a:lnTo>
                      <a:pt x="3426" y="13745"/>
                    </a:lnTo>
                    <a:lnTo>
                      <a:pt x="3426" y="13353"/>
                    </a:lnTo>
                    <a:lnTo>
                      <a:pt x="3456" y="13353"/>
                    </a:lnTo>
                    <a:lnTo>
                      <a:pt x="3486" y="12960"/>
                    </a:lnTo>
                    <a:lnTo>
                      <a:pt x="3516" y="12960"/>
                    </a:lnTo>
                    <a:lnTo>
                      <a:pt x="3516" y="12567"/>
                    </a:lnTo>
                    <a:lnTo>
                      <a:pt x="3545" y="12567"/>
                    </a:lnTo>
                    <a:lnTo>
                      <a:pt x="3575" y="12175"/>
                    </a:lnTo>
                    <a:lnTo>
                      <a:pt x="3605" y="12175"/>
                    </a:lnTo>
                    <a:lnTo>
                      <a:pt x="3605" y="11782"/>
                    </a:lnTo>
                    <a:lnTo>
                      <a:pt x="3635" y="11782"/>
                    </a:lnTo>
                    <a:lnTo>
                      <a:pt x="3635" y="11389"/>
                    </a:lnTo>
                    <a:lnTo>
                      <a:pt x="3694" y="11389"/>
                    </a:lnTo>
                    <a:lnTo>
                      <a:pt x="3694" y="10996"/>
                    </a:lnTo>
                    <a:lnTo>
                      <a:pt x="3724" y="10996"/>
                    </a:lnTo>
                    <a:lnTo>
                      <a:pt x="3724" y="10604"/>
                    </a:lnTo>
                    <a:lnTo>
                      <a:pt x="3784" y="10604"/>
                    </a:lnTo>
                    <a:lnTo>
                      <a:pt x="3784" y="10211"/>
                    </a:lnTo>
                    <a:lnTo>
                      <a:pt x="3843" y="10211"/>
                    </a:lnTo>
                    <a:lnTo>
                      <a:pt x="3843" y="9818"/>
                    </a:lnTo>
                    <a:lnTo>
                      <a:pt x="3873" y="9818"/>
                    </a:lnTo>
                    <a:lnTo>
                      <a:pt x="3873" y="9425"/>
                    </a:lnTo>
                    <a:lnTo>
                      <a:pt x="3933" y="9425"/>
                    </a:lnTo>
                    <a:lnTo>
                      <a:pt x="3933" y="9033"/>
                    </a:lnTo>
                    <a:lnTo>
                      <a:pt x="3992" y="9033"/>
                    </a:lnTo>
                    <a:lnTo>
                      <a:pt x="3992" y="8640"/>
                    </a:lnTo>
                    <a:lnTo>
                      <a:pt x="4022" y="8640"/>
                    </a:lnTo>
                    <a:lnTo>
                      <a:pt x="4052" y="8247"/>
                    </a:lnTo>
                    <a:lnTo>
                      <a:pt x="4082" y="8247"/>
                    </a:lnTo>
                    <a:lnTo>
                      <a:pt x="4082" y="7855"/>
                    </a:lnTo>
                    <a:lnTo>
                      <a:pt x="4111" y="7855"/>
                    </a:lnTo>
                    <a:lnTo>
                      <a:pt x="4111" y="7462"/>
                    </a:lnTo>
                    <a:lnTo>
                      <a:pt x="4141" y="7462"/>
                    </a:lnTo>
                    <a:lnTo>
                      <a:pt x="4141" y="6676"/>
                    </a:lnTo>
                    <a:lnTo>
                      <a:pt x="4171" y="6284"/>
                    </a:lnTo>
                    <a:lnTo>
                      <a:pt x="4171" y="5105"/>
                    </a:lnTo>
                    <a:lnTo>
                      <a:pt x="4201" y="5105"/>
                    </a:lnTo>
                    <a:lnTo>
                      <a:pt x="4201" y="3927"/>
                    </a:lnTo>
                    <a:lnTo>
                      <a:pt x="4231" y="3535"/>
                    </a:lnTo>
                    <a:lnTo>
                      <a:pt x="4231" y="2356"/>
                    </a:lnTo>
                    <a:lnTo>
                      <a:pt x="4260" y="2356"/>
                    </a:lnTo>
                    <a:lnTo>
                      <a:pt x="4260" y="1178"/>
                    </a:lnTo>
                    <a:lnTo>
                      <a:pt x="4290" y="785"/>
                    </a:lnTo>
                    <a:lnTo>
                      <a:pt x="4290" y="0"/>
                    </a:lnTo>
                    <a:lnTo>
                      <a:pt x="4320" y="0"/>
                    </a:lnTo>
                    <a:lnTo>
                      <a:pt x="4320" y="393"/>
                    </a:lnTo>
                    <a:lnTo>
                      <a:pt x="4350" y="785"/>
                    </a:lnTo>
                    <a:lnTo>
                      <a:pt x="4350" y="1964"/>
                    </a:lnTo>
                    <a:lnTo>
                      <a:pt x="4380" y="2356"/>
                    </a:lnTo>
                    <a:lnTo>
                      <a:pt x="4380" y="3535"/>
                    </a:lnTo>
                    <a:lnTo>
                      <a:pt x="4409" y="3927"/>
                    </a:lnTo>
                    <a:lnTo>
                      <a:pt x="4409" y="5105"/>
                    </a:lnTo>
                    <a:lnTo>
                      <a:pt x="4439" y="5498"/>
                    </a:lnTo>
                    <a:lnTo>
                      <a:pt x="4439" y="7069"/>
                    </a:lnTo>
                    <a:lnTo>
                      <a:pt x="4469" y="7069"/>
                    </a:lnTo>
                    <a:lnTo>
                      <a:pt x="4469" y="8640"/>
                    </a:lnTo>
                    <a:lnTo>
                      <a:pt x="4499" y="9033"/>
                    </a:lnTo>
                    <a:lnTo>
                      <a:pt x="4499" y="9818"/>
                    </a:lnTo>
                    <a:lnTo>
                      <a:pt x="4529" y="10211"/>
                    </a:lnTo>
                    <a:lnTo>
                      <a:pt x="4529" y="10996"/>
                    </a:lnTo>
                    <a:lnTo>
                      <a:pt x="4558" y="10996"/>
                    </a:lnTo>
                    <a:lnTo>
                      <a:pt x="4558" y="11782"/>
                    </a:lnTo>
                    <a:lnTo>
                      <a:pt x="4588" y="11782"/>
                    </a:lnTo>
                    <a:lnTo>
                      <a:pt x="4588" y="12567"/>
                    </a:lnTo>
                    <a:lnTo>
                      <a:pt x="4618" y="12567"/>
                    </a:lnTo>
                    <a:lnTo>
                      <a:pt x="4618" y="13353"/>
                    </a:lnTo>
                    <a:lnTo>
                      <a:pt x="4648" y="13353"/>
                    </a:lnTo>
                    <a:lnTo>
                      <a:pt x="4648" y="14138"/>
                    </a:lnTo>
                    <a:lnTo>
                      <a:pt x="4678" y="14531"/>
                    </a:lnTo>
                    <a:lnTo>
                      <a:pt x="4678" y="14924"/>
                    </a:lnTo>
                    <a:lnTo>
                      <a:pt x="4707" y="15316"/>
                    </a:lnTo>
                    <a:lnTo>
                      <a:pt x="4707" y="16102"/>
                    </a:lnTo>
                    <a:lnTo>
                      <a:pt x="4737" y="16102"/>
                    </a:lnTo>
                    <a:lnTo>
                      <a:pt x="4737" y="16887"/>
                    </a:lnTo>
                    <a:lnTo>
                      <a:pt x="4767" y="16887"/>
                    </a:lnTo>
                    <a:lnTo>
                      <a:pt x="4767" y="17673"/>
                    </a:lnTo>
                    <a:lnTo>
                      <a:pt x="4797" y="17673"/>
                    </a:lnTo>
                    <a:lnTo>
                      <a:pt x="4797" y="18458"/>
                    </a:lnTo>
                    <a:lnTo>
                      <a:pt x="4826" y="18851"/>
                    </a:lnTo>
                    <a:lnTo>
                      <a:pt x="4826" y="19244"/>
                    </a:lnTo>
                    <a:lnTo>
                      <a:pt x="4856" y="19636"/>
                    </a:lnTo>
                    <a:lnTo>
                      <a:pt x="4856" y="20029"/>
                    </a:lnTo>
                    <a:lnTo>
                      <a:pt x="4886" y="20029"/>
                    </a:lnTo>
                    <a:lnTo>
                      <a:pt x="4886" y="20422"/>
                    </a:lnTo>
                    <a:lnTo>
                      <a:pt x="4916" y="20422"/>
                    </a:lnTo>
                    <a:lnTo>
                      <a:pt x="4916" y="20815"/>
                    </a:lnTo>
                    <a:lnTo>
                      <a:pt x="4946" y="21207"/>
                    </a:lnTo>
                    <a:lnTo>
                      <a:pt x="5005" y="21207"/>
                    </a:lnTo>
                    <a:lnTo>
                      <a:pt x="5005" y="21600"/>
                    </a:lnTo>
                    <a:lnTo>
                      <a:pt x="6108" y="21600"/>
                    </a:lnTo>
                    <a:lnTo>
                      <a:pt x="6108" y="21207"/>
                    </a:lnTo>
                    <a:lnTo>
                      <a:pt x="7031" y="21207"/>
                    </a:lnTo>
                    <a:lnTo>
                      <a:pt x="7061" y="21600"/>
                    </a:lnTo>
                    <a:lnTo>
                      <a:pt x="11232" y="21600"/>
                    </a:lnTo>
                    <a:lnTo>
                      <a:pt x="11262" y="21207"/>
                    </a:lnTo>
                    <a:lnTo>
                      <a:pt x="11768" y="21207"/>
                    </a:lnTo>
                    <a:lnTo>
                      <a:pt x="11768" y="21600"/>
                    </a:lnTo>
                    <a:lnTo>
                      <a:pt x="12781" y="21600"/>
                    </a:lnTo>
                    <a:lnTo>
                      <a:pt x="12781" y="21207"/>
                    </a:lnTo>
                    <a:lnTo>
                      <a:pt x="12841" y="21207"/>
                    </a:lnTo>
                    <a:lnTo>
                      <a:pt x="12841" y="20815"/>
                    </a:lnTo>
                    <a:lnTo>
                      <a:pt x="12871" y="20815"/>
                    </a:lnTo>
                    <a:lnTo>
                      <a:pt x="12871" y="20422"/>
                    </a:lnTo>
                    <a:lnTo>
                      <a:pt x="12900" y="20422"/>
                    </a:lnTo>
                    <a:lnTo>
                      <a:pt x="12900" y="19636"/>
                    </a:lnTo>
                    <a:lnTo>
                      <a:pt x="12930" y="19636"/>
                    </a:lnTo>
                    <a:lnTo>
                      <a:pt x="12930" y="19244"/>
                    </a:lnTo>
                    <a:lnTo>
                      <a:pt x="12960" y="18851"/>
                    </a:lnTo>
                    <a:lnTo>
                      <a:pt x="12960" y="18065"/>
                    </a:lnTo>
                    <a:lnTo>
                      <a:pt x="12990" y="18065"/>
                    </a:lnTo>
                    <a:lnTo>
                      <a:pt x="12990" y="17280"/>
                    </a:lnTo>
                    <a:lnTo>
                      <a:pt x="13020" y="17280"/>
                    </a:lnTo>
                    <a:lnTo>
                      <a:pt x="13020" y="16495"/>
                    </a:lnTo>
                    <a:lnTo>
                      <a:pt x="13049" y="16495"/>
                    </a:lnTo>
                    <a:lnTo>
                      <a:pt x="13049" y="15709"/>
                    </a:lnTo>
                    <a:lnTo>
                      <a:pt x="13079" y="15316"/>
                    </a:lnTo>
                    <a:lnTo>
                      <a:pt x="13079" y="14924"/>
                    </a:lnTo>
                    <a:lnTo>
                      <a:pt x="13109" y="14531"/>
                    </a:lnTo>
                    <a:lnTo>
                      <a:pt x="13109" y="13745"/>
                    </a:lnTo>
                    <a:lnTo>
                      <a:pt x="13139" y="13745"/>
                    </a:lnTo>
                    <a:lnTo>
                      <a:pt x="13139" y="12960"/>
                    </a:lnTo>
                    <a:lnTo>
                      <a:pt x="13169" y="12960"/>
                    </a:lnTo>
                    <a:lnTo>
                      <a:pt x="13169" y="12175"/>
                    </a:lnTo>
                    <a:lnTo>
                      <a:pt x="13198" y="12175"/>
                    </a:lnTo>
                    <a:lnTo>
                      <a:pt x="13198" y="11389"/>
                    </a:lnTo>
                    <a:lnTo>
                      <a:pt x="13228" y="11389"/>
                    </a:lnTo>
                    <a:lnTo>
                      <a:pt x="13228" y="10604"/>
                    </a:lnTo>
                    <a:lnTo>
                      <a:pt x="13258" y="10211"/>
                    </a:lnTo>
                    <a:lnTo>
                      <a:pt x="13258" y="9425"/>
                    </a:lnTo>
                    <a:lnTo>
                      <a:pt x="13288" y="9425"/>
                    </a:lnTo>
                    <a:lnTo>
                      <a:pt x="13288" y="7855"/>
                    </a:lnTo>
                    <a:lnTo>
                      <a:pt x="13318" y="7855"/>
                    </a:lnTo>
                    <a:lnTo>
                      <a:pt x="13318" y="6284"/>
                    </a:lnTo>
                    <a:lnTo>
                      <a:pt x="13347" y="5891"/>
                    </a:lnTo>
                    <a:lnTo>
                      <a:pt x="13347" y="4713"/>
                    </a:lnTo>
                    <a:lnTo>
                      <a:pt x="13377" y="4320"/>
                    </a:lnTo>
                    <a:lnTo>
                      <a:pt x="13377" y="3142"/>
                    </a:lnTo>
                    <a:lnTo>
                      <a:pt x="13407" y="2749"/>
                    </a:lnTo>
                    <a:lnTo>
                      <a:pt x="13407" y="1571"/>
                    </a:lnTo>
                    <a:lnTo>
                      <a:pt x="13437" y="1178"/>
                    </a:lnTo>
                    <a:lnTo>
                      <a:pt x="13437" y="393"/>
                    </a:lnTo>
                    <a:lnTo>
                      <a:pt x="13466" y="393"/>
                    </a:lnTo>
                    <a:lnTo>
                      <a:pt x="13466" y="0"/>
                    </a:lnTo>
                    <a:lnTo>
                      <a:pt x="13466" y="393"/>
                    </a:lnTo>
                    <a:lnTo>
                      <a:pt x="13496" y="393"/>
                    </a:lnTo>
                    <a:lnTo>
                      <a:pt x="13496" y="1571"/>
                    </a:lnTo>
                    <a:lnTo>
                      <a:pt x="13526" y="1571"/>
                    </a:lnTo>
                    <a:lnTo>
                      <a:pt x="13526" y="2749"/>
                    </a:lnTo>
                    <a:lnTo>
                      <a:pt x="13556" y="3142"/>
                    </a:lnTo>
                    <a:lnTo>
                      <a:pt x="13556" y="3927"/>
                    </a:lnTo>
                    <a:lnTo>
                      <a:pt x="13586" y="4320"/>
                    </a:lnTo>
                    <a:lnTo>
                      <a:pt x="13586" y="5105"/>
                    </a:lnTo>
                    <a:lnTo>
                      <a:pt x="13615" y="5105"/>
                    </a:lnTo>
                    <a:lnTo>
                      <a:pt x="13615" y="6284"/>
                    </a:lnTo>
                    <a:lnTo>
                      <a:pt x="13645" y="6284"/>
                    </a:lnTo>
                    <a:lnTo>
                      <a:pt x="13645" y="7069"/>
                    </a:lnTo>
                    <a:lnTo>
                      <a:pt x="13675" y="7069"/>
                    </a:lnTo>
                    <a:lnTo>
                      <a:pt x="13675" y="7462"/>
                    </a:lnTo>
                    <a:lnTo>
                      <a:pt x="13735" y="7462"/>
                    </a:lnTo>
                    <a:lnTo>
                      <a:pt x="13735" y="7855"/>
                    </a:lnTo>
                    <a:lnTo>
                      <a:pt x="13794" y="7855"/>
                    </a:lnTo>
                    <a:lnTo>
                      <a:pt x="13794" y="8247"/>
                    </a:lnTo>
                    <a:lnTo>
                      <a:pt x="13854" y="8247"/>
                    </a:lnTo>
                    <a:lnTo>
                      <a:pt x="13854" y="8640"/>
                    </a:lnTo>
                    <a:lnTo>
                      <a:pt x="13884" y="8640"/>
                    </a:lnTo>
                    <a:lnTo>
                      <a:pt x="13913" y="9033"/>
                    </a:lnTo>
                    <a:lnTo>
                      <a:pt x="13943" y="9033"/>
                    </a:lnTo>
                    <a:lnTo>
                      <a:pt x="13973" y="9425"/>
                    </a:lnTo>
                    <a:lnTo>
                      <a:pt x="14003" y="9425"/>
                    </a:lnTo>
                    <a:lnTo>
                      <a:pt x="14003" y="9818"/>
                    </a:lnTo>
                    <a:lnTo>
                      <a:pt x="14033" y="9818"/>
                    </a:lnTo>
                    <a:lnTo>
                      <a:pt x="14062" y="10211"/>
                    </a:lnTo>
                    <a:lnTo>
                      <a:pt x="14092" y="10211"/>
                    </a:lnTo>
                    <a:lnTo>
                      <a:pt x="14092" y="10604"/>
                    </a:lnTo>
                    <a:lnTo>
                      <a:pt x="14122" y="10604"/>
                    </a:lnTo>
                    <a:lnTo>
                      <a:pt x="14122" y="10996"/>
                    </a:lnTo>
                    <a:lnTo>
                      <a:pt x="14152" y="10996"/>
                    </a:lnTo>
                    <a:lnTo>
                      <a:pt x="14152" y="11389"/>
                    </a:lnTo>
                    <a:lnTo>
                      <a:pt x="14182" y="11389"/>
                    </a:lnTo>
                    <a:lnTo>
                      <a:pt x="14182" y="11782"/>
                    </a:lnTo>
                    <a:lnTo>
                      <a:pt x="14211" y="11782"/>
                    </a:lnTo>
                    <a:lnTo>
                      <a:pt x="14241" y="12175"/>
                    </a:lnTo>
                    <a:lnTo>
                      <a:pt x="14271" y="12175"/>
                    </a:lnTo>
                    <a:lnTo>
                      <a:pt x="14271" y="12567"/>
                    </a:lnTo>
                    <a:lnTo>
                      <a:pt x="14301" y="12567"/>
                    </a:lnTo>
                    <a:lnTo>
                      <a:pt x="14301" y="12960"/>
                    </a:lnTo>
                    <a:lnTo>
                      <a:pt x="14330" y="12960"/>
                    </a:lnTo>
                    <a:lnTo>
                      <a:pt x="14330" y="13353"/>
                    </a:lnTo>
                    <a:lnTo>
                      <a:pt x="14390" y="13353"/>
                    </a:lnTo>
                    <a:lnTo>
                      <a:pt x="14420" y="12960"/>
                    </a:lnTo>
                    <a:lnTo>
                      <a:pt x="14450" y="12960"/>
                    </a:lnTo>
                    <a:lnTo>
                      <a:pt x="14450" y="12567"/>
                    </a:lnTo>
                    <a:lnTo>
                      <a:pt x="14479" y="12567"/>
                    </a:lnTo>
                    <a:lnTo>
                      <a:pt x="14479" y="12175"/>
                    </a:lnTo>
                    <a:lnTo>
                      <a:pt x="14509" y="12175"/>
                    </a:lnTo>
                    <a:lnTo>
                      <a:pt x="14509" y="11782"/>
                    </a:lnTo>
                    <a:lnTo>
                      <a:pt x="14539" y="11782"/>
                    </a:lnTo>
                    <a:lnTo>
                      <a:pt x="14539" y="11389"/>
                    </a:lnTo>
                    <a:lnTo>
                      <a:pt x="14569" y="11389"/>
                    </a:lnTo>
                    <a:lnTo>
                      <a:pt x="14569" y="10996"/>
                    </a:lnTo>
                    <a:lnTo>
                      <a:pt x="14599" y="10996"/>
                    </a:lnTo>
                    <a:lnTo>
                      <a:pt x="14628" y="10604"/>
                    </a:lnTo>
                    <a:lnTo>
                      <a:pt x="14658" y="10604"/>
                    </a:lnTo>
                    <a:lnTo>
                      <a:pt x="14658" y="10211"/>
                    </a:lnTo>
                    <a:lnTo>
                      <a:pt x="14688" y="10211"/>
                    </a:lnTo>
                    <a:lnTo>
                      <a:pt x="14688" y="9818"/>
                    </a:lnTo>
                    <a:lnTo>
                      <a:pt x="14718" y="9818"/>
                    </a:lnTo>
                    <a:lnTo>
                      <a:pt x="14718" y="9425"/>
                    </a:lnTo>
                    <a:lnTo>
                      <a:pt x="14777" y="9425"/>
                    </a:lnTo>
                    <a:lnTo>
                      <a:pt x="14777" y="9033"/>
                    </a:lnTo>
                    <a:lnTo>
                      <a:pt x="14837" y="9033"/>
                    </a:lnTo>
                    <a:lnTo>
                      <a:pt x="14837" y="8640"/>
                    </a:lnTo>
                    <a:lnTo>
                      <a:pt x="14897" y="8640"/>
                    </a:lnTo>
                    <a:lnTo>
                      <a:pt x="14897" y="8247"/>
                    </a:lnTo>
                    <a:lnTo>
                      <a:pt x="14956" y="8247"/>
                    </a:lnTo>
                    <a:lnTo>
                      <a:pt x="14956" y="7855"/>
                    </a:lnTo>
                    <a:lnTo>
                      <a:pt x="15016" y="7855"/>
                    </a:lnTo>
                    <a:lnTo>
                      <a:pt x="15016" y="7462"/>
                    </a:lnTo>
                    <a:lnTo>
                      <a:pt x="15046" y="7462"/>
                    </a:lnTo>
                    <a:lnTo>
                      <a:pt x="15105" y="6676"/>
                    </a:lnTo>
                    <a:lnTo>
                      <a:pt x="15105" y="5891"/>
                    </a:lnTo>
                    <a:lnTo>
                      <a:pt x="15135" y="5891"/>
                    </a:lnTo>
                    <a:lnTo>
                      <a:pt x="15135" y="4713"/>
                    </a:lnTo>
                    <a:lnTo>
                      <a:pt x="15165" y="4320"/>
                    </a:lnTo>
                    <a:lnTo>
                      <a:pt x="15165" y="3535"/>
                    </a:lnTo>
                    <a:lnTo>
                      <a:pt x="15194" y="3142"/>
                    </a:lnTo>
                    <a:lnTo>
                      <a:pt x="15194" y="2356"/>
                    </a:lnTo>
                    <a:lnTo>
                      <a:pt x="15224" y="1964"/>
                    </a:lnTo>
                    <a:lnTo>
                      <a:pt x="15224" y="1178"/>
                    </a:lnTo>
                    <a:lnTo>
                      <a:pt x="15254" y="785"/>
                    </a:lnTo>
                    <a:lnTo>
                      <a:pt x="15254" y="393"/>
                    </a:lnTo>
                    <a:lnTo>
                      <a:pt x="15284" y="0"/>
                    </a:lnTo>
                    <a:lnTo>
                      <a:pt x="15284" y="785"/>
                    </a:lnTo>
                    <a:lnTo>
                      <a:pt x="15314" y="785"/>
                    </a:lnTo>
                    <a:lnTo>
                      <a:pt x="15314" y="1964"/>
                    </a:lnTo>
                    <a:lnTo>
                      <a:pt x="15343" y="2356"/>
                    </a:lnTo>
                    <a:lnTo>
                      <a:pt x="15343" y="3535"/>
                    </a:lnTo>
                    <a:lnTo>
                      <a:pt x="15373" y="3927"/>
                    </a:lnTo>
                    <a:lnTo>
                      <a:pt x="15373" y="5105"/>
                    </a:lnTo>
                    <a:lnTo>
                      <a:pt x="15403" y="5498"/>
                    </a:lnTo>
                    <a:lnTo>
                      <a:pt x="15403" y="6676"/>
                    </a:lnTo>
                    <a:lnTo>
                      <a:pt x="15433" y="7069"/>
                    </a:lnTo>
                    <a:lnTo>
                      <a:pt x="15433" y="8247"/>
                    </a:lnTo>
                    <a:lnTo>
                      <a:pt x="15463" y="8640"/>
                    </a:lnTo>
                    <a:lnTo>
                      <a:pt x="15463" y="9818"/>
                    </a:lnTo>
                    <a:lnTo>
                      <a:pt x="15492" y="9818"/>
                    </a:lnTo>
                    <a:lnTo>
                      <a:pt x="15492" y="10604"/>
                    </a:lnTo>
                    <a:lnTo>
                      <a:pt x="15522" y="10996"/>
                    </a:lnTo>
                    <a:lnTo>
                      <a:pt x="15522" y="11782"/>
                    </a:lnTo>
                    <a:lnTo>
                      <a:pt x="15552" y="11782"/>
                    </a:lnTo>
                    <a:lnTo>
                      <a:pt x="15552" y="12567"/>
                    </a:lnTo>
                    <a:lnTo>
                      <a:pt x="15582" y="12567"/>
                    </a:lnTo>
                    <a:lnTo>
                      <a:pt x="15582" y="13353"/>
                    </a:lnTo>
                    <a:lnTo>
                      <a:pt x="15612" y="13353"/>
                    </a:lnTo>
                    <a:lnTo>
                      <a:pt x="15612" y="14138"/>
                    </a:lnTo>
                    <a:lnTo>
                      <a:pt x="15641" y="14531"/>
                    </a:lnTo>
                    <a:lnTo>
                      <a:pt x="15641" y="14924"/>
                    </a:lnTo>
                    <a:lnTo>
                      <a:pt x="15671" y="15316"/>
                    </a:lnTo>
                    <a:lnTo>
                      <a:pt x="15671" y="16102"/>
                    </a:lnTo>
                    <a:lnTo>
                      <a:pt x="15701" y="16102"/>
                    </a:lnTo>
                    <a:lnTo>
                      <a:pt x="15701" y="16887"/>
                    </a:lnTo>
                    <a:lnTo>
                      <a:pt x="15731" y="16887"/>
                    </a:lnTo>
                    <a:lnTo>
                      <a:pt x="15731" y="17673"/>
                    </a:lnTo>
                    <a:lnTo>
                      <a:pt x="15761" y="17673"/>
                    </a:lnTo>
                    <a:lnTo>
                      <a:pt x="15761" y="18458"/>
                    </a:lnTo>
                    <a:lnTo>
                      <a:pt x="15790" y="18458"/>
                    </a:lnTo>
                    <a:lnTo>
                      <a:pt x="15790" y="19244"/>
                    </a:lnTo>
                    <a:lnTo>
                      <a:pt x="15820" y="19244"/>
                    </a:lnTo>
                    <a:lnTo>
                      <a:pt x="15820" y="20029"/>
                    </a:lnTo>
                    <a:lnTo>
                      <a:pt x="15850" y="20029"/>
                    </a:lnTo>
                    <a:lnTo>
                      <a:pt x="15850" y="20422"/>
                    </a:lnTo>
                    <a:lnTo>
                      <a:pt x="15880" y="20422"/>
                    </a:lnTo>
                    <a:lnTo>
                      <a:pt x="15880" y="20815"/>
                    </a:lnTo>
                    <a:lnTo>
                      <a:pt x="15910" y="21207"/>
                    </a:lnTo>
                    <a:lnTo>
                      <a:pt x="16952" y="21207"/>
                    </a:lnTo>
                    <a:lnTo>
                      <a:pt x="16952" y="21600"/>
                    </a:lnTo>
                    <a:lnTo>
                      <a:pt x="17489" y="21600"/>
                    </a:lnTo>
                    <a:lnTo>
                      <a:pt x="17489" y="21207"/>
                    </a:lnTo>
                    <a:lnTo>
                      <a:pt x="20825" y="21207"/>
                    </a:lnTo>
                    <a:lnTo>
                      <a:pt x="20825" y="21600"/>
                    </a:lnTo>
                    <a:lnTo>
                      <a:pt x="21600" y="21600"/>
                    </a:lnTo>
                  </a:path>
                </a:pathLst>
              </a:custGeom>
              <a:noFill/>
              <a:ln w="12700" cap="flat">
                <a:solidFill>
                  <a:srgbClr val="0000FF"/>
                </a:solidFill>
                <a:prstDash val="solid"/>
                <a:round/>
              </a:ln>
              <a:effectLst/>
            </p:spPr>
            <p:txBody>
              <a:bodyPr wrap="square" lIns="45719" tIns="45719" rIns="45719" bIns="45719" numCol="1" anchor="t">
                <a:noAutofit/>
              </a:bodyPr>
              <a:lstStyle/>
              <a:p>
                <a:endParaRPr/>
              </a:p>
            </p:txBody>
          </p:sp>
          <p:sp>
            <p:nvSpPr>
              <p:cNvPr id="439" name="Rectangle 205"/>
              <p:cNvSpPr txBox="1"/>
              <p:nvPr/>
            </p:nvSpPr>
            <p:spPr>
              <a:xfrm>
                <a:off x="1811324" y="1924481"/>
                <a:ext cx="37410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solidFill>
                      <a:srgbClr val="0000FF"/>
                    </a:solidFill>
                    <a:latin typeface="Arial"/>
                    <a:ea typeface="Arial"/>
                    <a:cs typeface="Arial"/>
                    <a:sym typeface="Arial"/>
                  </a:defRPr>
                </a:lvl1pPr>
              </a:lstStyle>
              <a:p>
                <a:r>
                  <a:t>DISP_X</a:t>
                </a:r>
              </a:p>
            </p:txBody>
          </p:sp>
          <p:sp>
            <p:nvSpPr>
              <p:cNvPr id="440" name="Freeform 206"/>
              <p:cNvSpPr/>
              <p:nvPr/>
            </p:nvSpPr>
            <p:spPr>
              <a:xfrm>
                <a:off x="115886" y="895550"/>
                <a:ext cx="6905577" cy="362032"/>
              </a:xfrm>
              <a:custGeom>
                <a:avLst/>
                <a:gdLst/>
                <a:ahLst/>
                <a:cxnLst>
                  <a:cxn ang="0">
                    <a:pos x="wd2" y="hd2"/>
                  </a:cxn>
                  <a:cxn ang="5400000">
                    <a:pos x="wd2" y="hd2"/>
                  </a:cxn>
                  <a:cxn ang="10800000">
                    <a:pos x="wd2" y="hd2"/>
                  </a:cxn>
                  <a:cxn ang="16200000">
                    <a:pos x="wd2" y="hd2"/>
                  </a:cxn>
                </a:cxnLst>
                <a:rect l="0" t="0" r="r" b="b"/>
                <a:pathLst>
                  <a:path w="21600" h="21600" extrusionOk="0">
                    <a:moveTo>
                      <a:pt x="0" y="9663"/>
                    </a:moveTo>
                    <a:lnTo>
                      <a:pt x="0" y="10232"/>
                    </a:lnTo>
                    <a:lnTo>
                      <a:pt x="30" y="10232"/>
                    </a:lnTo>
                    <a:lnTo>
                      <a:pt x="60" y="10800"/>
                    </a:lnTo>
                    <a:lnTo>
                      <a:pt x="60" y="11368"/>
                    </a:lnTo>
                    <a:lnTo>
                      <a:pt x="89" y="11368"/>
                    </a:lnTo>
                    <a:lnTo>
                      <a:pt x="89" y="11937"/>
                    </a:lnTo>
                    <a:lnTo>
                      <a:pt x="119" y="11937"/>
                    </a:lnTo>
                    <a:lnTo>
                      <a:pt x="119" y="13074"/>
                    </a:lnTo>
                    <a:lnTo>
                      <a:pt x="149" y="13642"/>
                    </a:lnTo>
                    <a:lnTo>
                      <a:pt x="149" y="14779"/>
                    </a:lnTo>
                    <a:lnTo>
                      <a:pt x="179" y="15347"/>
                    </a:lnTo>
                    <a:lnTo>
                      <a:pt x="179" y="17053"/>
                    </a:lnTo>
                    <a:lnTo>
                      <a:pt x="209" y="17053"/>
                    </a:lnTo>
                    <a:lnTo>
                      <a:pt x="209" y="18758"/>
                    </a:lnTo>
                    <a:lnTo>
                      <a:pt x="238" y="18758"/>
                    </a:lnTo>
                    <a:lnTo>
                      <a:pt x="238" y="19895"/>
                    </a:lnTo>
                    <a:lnTo>
                      <a:pt x="268" y="20463"/>
                    </a:lnTo>
                    <a:lnTo>
                      <a:pt x="268" y="21032"/>
                    </a:lnTo>
                    <a:lnTo>
                      <a:pt x="298" y="21032"/>
                    </a:lnTo>
                    <a:lnTo>
                      <a:pt x="298" y="21600"/>
                    </a:lnTo>
                    <a:lnTo>
                      <a:pt x="328" y="21600"/>
                    </a:lnTo>
                    <a:lnTo>
                      <a:pt x="328" y="21032"/>
                    </a:lnTo>
                    <a:lnTo>
                      <a:pt x="358" y="21032"/>
                    </a:lnTo>
                    <a:lnTo>
                      <a:pt x="358" y="19895"/>
                    </a:lnTo>
                    <a:lnTo>
                      <a:pt x="387" y="19895"/>
                    </a:lnTo>
                    <a:lnTo>
                      <a:pt x="387" y="18758"/>
                    </a:lnTo>
                    <a:lnTo>
                      <a:pt x="417" y="18758"/>
                    </a:lnTo>
                    <a:lnTo>
                      <a:pt x="417" y="17621"/>
                    </a:lnTo>
                    <a:lnTo>
                      <a:pt x="447" y="17053"/>
                    </a:lnTo>
                    <a:lnTo>
                      <a:pt x="447" y="15916"/>
                    </a:lnTo>
                    <a:lnTo>
                      <a:pt x="477" y="15916"/>
                    </a:lnTo>
                    <a:lnTo>
                      <a:pt x="477" y="14779"/>
                    </a:lnTo>
                    <a:lnTo>
                      <a:pt x="506" y="14211"/>
                    </a:lnTo>
                    <a:lnTo>
                      <a:pt x="506" y="13074"/>
                    </a:lnTo>
                    <a:lnTo>
                      <a:pt x="536" y="13074"/>
                    </a:lnTo>
                    <a:lnTo>
                      <a:pt x="536" y="11937"/>
                    </a:lnTo>
                    <a:lnTo>
                      <a:pt x="566" y="11368"/>
                    </a:lnTo>
                    <a:lnTo>
                      <a:pt x="566" y="10232"/>
                    </a:lnTo>
                    <a:lnTo>
                      <a:pt x="596" y="10232"/>
                    </a:lnTo>
                    <a:lnTo>
                      <a:pt x="596" y="9095"/>
                    </a:lnTo>
                    <a:lnTo>
                      <a:pt x="626" y="8526"/>
                    </a:lnTo>
                    <a:lnTo>
                      <a:pt x="626" y="7389"/>
                    </a:lnTo>
                    <a:lnTo>
                      <a:pt x="655" y="7389"/>
                    </a:lnTo>
                    <a:lnTo>
                      <a:pt x="655" y="6253"/>
                    </a:lnTo>
                    <a:lnTo>
                      <a:pt x="685" y="5684"/>
                    </a:lnTo>
                    <a:lnTo>
                      <a:pt x="685" y="4547"/>
                    </a:lnTo>
                    <a:lnTo>
                      <a:pt x="715" y="4547"/>
                    </a:lnTo>
                    <a:lnTo>
                      <a:pt x="715" y="3411"/>
                    </a:lnTo>
                    <a:lnTo>
                      <a:pt x="745" y="3411"/>
                    </a:lnTo>
                    <a:lnTo>
                      <a:pt x="745" y="2274"/>
                    </a:lnTo>
                    <a:lnTo>
                      <a:pt x="775" y="2274"/>
                    </a:lnTo>
                    <a:lnTo>
                      <a:pt x="775" y="1705"/>
                    </a:lnTo>
                    <a:lnTo>
                      <a:pt x="834" y="1705"/>
                    </a:lnTo>
                    <a:lnTo>
                      <a:pt x="834" y="2274"/>
                    </a:lnTo>
                    <a:lnTo>
                      <a:pt x="864" y="2274"/>
                    </a:lnTo>
                    <a:lnTo>
                      <a:pt x="864" y="3411"/>
                    </a:lnTo>
                    <a:lnTo>
                      <a:pt x="894" y="3411"/>
                    </a:lnTo>
                    <a:lnTo>
                      <a:pt x="894" y="4547"/>
                    </a:lnTo>
                    <a:lnTo>
                      <a:pt x="924" y="4547"/>
                    </a:lnTo>
                    <a:lnTo>
                      <a:pt x="924" y="5684"/>
                    </a:lnTo>
                    <a:lnTo>
                      <a:pt x="953" y="5684"/>
                    </a:lnTo>
                    <a:lnTo>
                      <a:pt x="953" y="6821"/>
                    </a:lnTo>
                    <a:lnTo>
                      <a:pt x="983" y="7389"/>
                    </a:lnTo>
                    <a:lnTo>
                      <a:pt x="983" y="7958"/>
                    </a:lnTo>
                    <a:lnTo>
                      <a:pt x="1013" y="8526"/>
                    </a:lnTo>
                    <a:lnTo>
                      <a:pt x="1013" y="9095"/>
                    </a:lnTo>
                    <a:lnTo>
                      <a:pt x="1043" y="9095"/>
                    </a:lnTo>
                    <a:lnTo>
                      <a:pt x="1043" y="9663"/>
                    </a:lnTo>
                    <a:lnTo>
                      <a:pt x="1102" y="9663"/>
                    </a:lnTo>
                    <a:lnTo>
                      <a:pt x="1102" y="10232"/>
                    </a:lnTo>
                    <a:lnTo>
                      <a:pt x="1370" y="10232"/>
                    </a:lnTo>
                    <a:lnTo>
                      <a:pt x="1370" y="9663"/>
                    </a:lnTo>
                    <a:lnTo>
                      <a:pt x="3694" y="9663"/>
                    </a:lnTo>
                    <a:lnTo>
                      <a:pt x="3694" y="10232"/>
                    </a:lnTo>
                    <a:lnTo>
                      <a:pt x="5571" y="10232"/>
                    </a:lnTo>
                    <a:lnTo>
                      <a:pt x="5571" y="9663"/>
                    </a:lnTo>
                    <a:lnTo>
                      <a:pt x="5750" y="9663"/>
                    </a:lnTo>
                    <a:lnTo>
                      <a:pt x="5780" y="9095"/>
                    </a:lnTo>
                    <a:lnTo>
                      <a:pt x="5780" y="8526"/>
                    </a:lnTo>
                    <a:lnTo>
                      <a:pt x="5810" y="8526"/>
                    </a:lnTo>
                    <a:lnTo>
                      <a:pt x="5810" y="7389"/>
                    </a:lnTo>
                    <a:lnTo>
                      <a:pt x="5839" y="7389"/>
                    </a:lnTo>
                    <a:lnTo>
                      <a:pt x="5839" y="6253"/>
                    </a:lnTo>
                    <a:lnTo>
                      <a:pt x="5869" y="6253"/>
                    </a:lnTo>
                    <a:lnTo>
                      <a:pt x="5869" y="5116"/>
                    </a:lnTo>
                    <a:lnTo>
                      <a:pt x="5899" y="5116"/>
                    </a:lnTo>
                    <a:lnTo>
                      <a:pt x="5899" y="3979"/>
                    </a:lnTo>
                    <a:lnTo>
                      <a:pt x="5929" y="3979"/>
                    </a:lnTo>
                    <a:lnTo>
                      <a:pt x="5929" y="2842"/>
                    </a:lnTo>
                    <a:lnTo>
                      <a:pt x="5959" y="2274"/>
                    </a:lnTo>
                    <a:lnTo>
                      <a:pt x="5959" y="1705"/>
                    </a:lnTo>
                    <a:lnTo>
                      <a:pt x="6048" y="1705"/>
                    </a:lnTo>
                    <a:lnTo>
                      <a:pt x="6048" y="2842"/>
                    </a:lnTo>
                    <a:lnTo>
                      <a:pt x="6078" y="2842"/>
                    </a:lnTo>
                    <a:lnTo>
                      <a:pt x="6078" y="3979"/>
                    </a:lnTo>
                    <a:lnTo>
                      <a:pt x="6108" y="3979"/>
                    </a:lnTo>
                    <a:lnTo>
                      <a:pt x="6108" y="5116"/>
                    </a:lnTo>
                    <a:lnTo>
                      <a:pt x="6137" y="5684"/>
                    </a:lnTo>
                    <a:lnTo>
                      <a:pt x="6137" y="6821"/>
                    </a:lnTo>
                    <a:lnTo>
                      <a:pt x="6167" y="6821"/>
                    </a:lnTo>
                    <a:lnTo>
                      <a:pt x="6167" y="7958"/>
                    </a:lnTo>
                    <a:lnTo>
                      <a:pt x="6197" y="8526"/>
                    </a:lnTo>
                    <a:lnTo>
                      <a:pt x="6197" y="9663"/>
                    </a:lnTo>
                    <a:lnTo>
                      <a:pt x="6227" y="9663"/>
                    </a:lnTo>
                    <a:lnTo>
                      <a:pt x="6227" y="10800"/>
                    </a:lnTo>
                    <a:lnTo>
                      <a:pt x="6257" y="11368"/>
                    </a:lnTo>
                    <a:lnTo>
                      <a:pt x="6257" y="12505"/>
                    </a:lnTo>
                    <a:lnTo>
                      <a:pt x="6286" y="12505"/>
                    </a:lnTo>
                    <a:lnTo>
                      <a:pt x="6286" y="13642"/>
                    </a:lnTo>
                    <a:lnTo>
                      <a:pt x="6316" y="14211"/>
                    </a:lnTo>
                    <a:lnTo>
                      <a:pt x="6316" y="15347"/>
                    </a:lnTo>
                    <a:lnTo>
                      <a:pt x="6346" y="15347"/>
                    </a:lnTo>
                    <a:lnTo>
                      <a:pt x="6346" y="16484"/>
                    </a:lnTo>
                    <a:lnTo>
                      <a:pt x="6376" y="17053"/>
                    </a:lnTo>
                    <a:lnTo>
                      <a:pt x="6376" y="18189"/>
                    </a:lnTo>
                    <a:lnTo>
                      <a:pt x="6406" y="18189"/>
                    </a:lnTo>
                    <a:lnTo>
                      <a:pt x="6406" y="19326"/>
                    </a:lnTo>
                    <a:lnTo>
                      <a:pt x="6435" y="19326"/>
                    </a:lnTo>
                    <a:lnTo>
                      <a:pt x="6435" y="20463"/>
                    </a:lnTo>
                    <a:lnTo>
                      <a:pt x="6465" y="20463"/>
                    </a:lnTo>
                    <a:lnTo>
                      <a:pt x="6465" y="21032"/>
                    </a:lnTo>
                    <a:lnTo>
                      <a:pt x="6495" y="21032"/>
                    </a:lnTo>
                    <a:lnTo>
                      <a:pt x="6495" y="21600"/>
                    </a:lnTo>
                    <a:lnTo>
                      <a:pt x="6525" y="21600"/>
                    </a:lnTo>
                    <a:lnTo>
                      <a:pt x="6525" y="21032"/>
                    </a:lnTo>
                    <a:lnTo>
                      <a:pt x="6554" y="20463"/>
                    </a:lnTo>
                    <a:lnTo>
                      <a:pt x="6554" y="19326"/>
                    </a:lnTo>
                    <a:lnTo>
                      <a:pt x="6584" y="19326"/>
                    </a:lnTo>
                    <a:lnTo>
                      <a:pt x="6584" y="17621"/>
                    </a:lnTo>
                    <a:lnTo>
                      <a:pt x="6614" y="17621"/>
                    </a:lnTo>
                    <a:lnTo>
                      <a:pt x="6614" y="16484"/>
                    </a:lnTo>
                    <a:lnTo>
                      <a:pt x="6644" y="15916"/>
                    </a:lnTo>
                    <a:lnTo>
                      <a:pt x="6644" y="14211"/>
                    </a:lnTo>
                    <a:lnTo>
                      <a:pt x="6674" y="14211"/>
                    </a:lnTo>
                    <a:lnTo>
                      <a:pt x="6674" y="12505"/>
                    </a:lnTo>
                    <a:lnTo>
                      <a:pt x="6703" y="12505"/>
                    </a:lnTo>
                    <a:lnTo>
                      <a:pt x="6703" y="11368"/>
                    </a:lnTo>
                    <a:lnTo>
                      <a:pt x="6733" y="11368"/>
                    </a:lnTo>
                    <a:lnTo>
                      <a:pt x="6733" y="10800"/>
                    </a:lnTo>
                    <a:lnTo>
                      <a:pt x="6763" y="10800"/>
                    </a:lnTo>
                    <a:lnTo>
                      <a:pt x="6763" y="10232"/>
                    </a:lnTo>
                    <a:lnTo>
                      <a:pt x="9087" y="10232"/>
                    </a:lnTo>
                    <a:lnTo>
                      <a:pt x="9117" y="9663"/>
                    </a:lnTo>
                    <a:lnTo>
                      <a:pt x="10964" y="9663"/>
                    </a:lnTo>
                    <a:lnTo>
                      <a:pt x="10964" y="10232"/>
                    </a:lnTo>
                    <a:lnTo>
                      <a:pt x="10994" y="10232"/>
                    </a:lnTo>
                    <a:lnTo>
                      <a:pt x="10994" y="10800"/>
                    </a:lnTo>
                    <a:lnTo>
                      <a:pt x="11023" y="10800"/>
                    </a:lnTo>
                    <a:lnTo>
                      <a:pt x="11023" y="11937"/>
                    </a:lnTo>
                    <a:lnTo>
                      <a:pt x="11053" y="11937"/>
                    </a:lnTo>
                    <a:lnTo>
                      <a:pt x="11053" y="13074"/>
                    </a:lnTo>
                    <a:lnTo>
                      <a:pt x="11083" y="13642"/>
                    </a:lnTo>
                    <a:lnTo>
                      <a:pt x="11083" y="14779"/>
                    </a:lnTo>
                    <a:lnTo>
                      <a:pt x="11113" y="15347"/>
                    </a:lnTo>
                    <a:lnTo>
                      <a:pt x="11113" y="17053"/>
                    </a:lnTo>
                    <a:lnTo>
                      <a:pt x="11143" y="17053"/>
                    </a:lnTo>
                    <a:lnTo>
                      <a:pt x="11143" y="18758"/>
                    </a:lnTo>
                    <a:lnTo>
                      <a:pt x="11172" y="18758"/>
                    </a:lnTo>
                    <a:lnTo>
                      <a:pt x="11172" y="19895"/>
                    </a:lnTo>
                    <a:lnTo>
                      <a:pt x="11232" y="19895"/>
                    </a:lnTo>
                    <a:lnTo>
                      <a:pt x="11232" y="18758"/>
                    </a:lnTo>
                    <a:lnTo>
                      <a:pt x="11262" y="18758"/>
                    </a:lnTo>
                    <a:lnTo>
                      <a:pt x="11262" y="17053"/>
                    </a:lnTo>
                    <a:lnTo>
                      <a:pt x="11292" y="17053"/>
                    </a:lnTo>
                    <a:lnTo>
                      <a:pt x="11292" y="15347"/>
                    </a:lnTo>
                    <a:lnTo>
                      <a:pt x="11321" y="15347"/>
                    </a:lnTo>
                    <a:lnTo>
                      <a:pt x="11321" y="14211"/>
                    </a:lnTo>
                    <a:lnTo>
                      <a:pt x="11351" y="14211"/>
                    </a:lnTo>
                    <a:lnTo>
                      <a:pt x="11351" y="13074"/>
                    </a:lnTo>
                    <a:lnTo>
                      <a:pt x="11381" y="13074"/>
                    </a:lnTo>
                    <a:lnTo>
                      <a:pt x="11381" y="11937"/>
                    </a:lnTo>
                    <a:lnTo>
                      <a:pt x="11411" y="11937"/>
                    </a:lnTo>
                    <a:lnTo>
                      <a:pt x="11411" y="10800"/>
                    </a:lnTo>
                    <a:lnTo>
                      <a:pt x="11441" y="10800"/>
                    </a:lnTo>
                    <a:lnTo>
                      <a:pt x="11441" y="9663"/>
                    </a:lnTo>
                    <a:lnTo>
                      <a:pt x="11470" y="9663"/>
                    </a:lnTo>
                    <a:lnTo>
                      <a:pt x="11470" y="8526"/>
                    </a:lnTo>
                    <a:lnTo>
                      <a:pt x="11500" y="8526"/>
                    </a:lnTo>
                    <a:lnTo>
                      <a:pt x="11500" y="7389"/>
                    </a:lnTo>
                    <a:lnTo>
                      <a:pt x="11530" y="7389"/>
                    </a:lnTo>
                    <a:lnTo>
                      <a:pt x="11530" y="6253"/>
                    </a:lnTo>
                    <a:lnTo>
                      <a:pt x="11560" y="6253"/>
                    </a:lnTo>
                    <a:lnTo>
                      <a:pt x="11560" y="3979"/>
                    </a:lnTo>
                    <a:lnTo>
                      <a:pt x="11590" y="3979"/>
                    </a:lnTo>
                    <a:lnTo>
                      <a:pt x="11590" y="2274"/>
                    </a:lnTo>
                    <a:lnTo>
                      <a:pt x="11619" y="1705"/>
                    </a:lnTo>
                    <a:lnTo>
                      <a:pt x="11619" y="568"/>
                    </a:lnTo>
                    <a:lnTo>
                      <a:pt x="11649" y="0"/>
                    </a:lnTo>
                    <a:lnTo>
                      <a:pt x="11679" y="0"/>
                    </a:lnTo>
                    <a:lnTo>
                      <a:pt x="11679" y="568"/>
                    </a:lnTo>
                    <a:lnTo>
                      <a:pt x="11709" y="1137"/>
                    </a:lnTo>
                    <a:lnTo>
                      <a:pt x="11709" y="2274"/>
                    </a:lnTo>
                    <a:lnTo>
                      <a:pt x="11738" y="2274"/>
                    </a:lnTo>
                    <a:lnTo>
                      <a:pt x="11738" y="3411"/>
                    </a:lnTo>
                    <a:lnTo>
                      <a:pt x="11768" y="3411"/>
                    </a:lnTo>
                    <a:lnTo>
                      <a:pt x="11768" y="4547"/>
                    </a:lnTo>
                    <a:lnTo>
                      <a:pt x="11798" y="4547"/>
                    </a:lnTo>
                    <a:lnTo>
                      <a:pt x="11798" y="5684"/>
                    </a:lnTo>
                    <a:lnTo>
                      <a:pt x="11828" y="5684"/>
                    </a:lnTo>
                    <a:lnTo>
                      <a:pt x="11828" y="6821"/>
                    </a:lnTo>
                    <a:lnTo>
                      <a:pt x="11858" y="6821"/>
                    </a:lnTo>
                    <a:lnTo>
                      <a:pt x="11858" y="7958"/>
                    </a:lnTo>
                    <a:lnTo>
                      <a:pt x="11887" y="8526"/>
                    </a:lnTo>
                    <a:lnTo>
                      <a:pt x="11887" y="9095"/>
                    </a:lnTo>
                    <a:lnTo>
                      <a:pt x="11917" y="9095"/>
                    </a:lnTo>
                    <a:lnTo>
                      <a:pt x="11917" y="9663"/>
                    </a:lnTo>
                    <a:lnTo>
                      <a:pt x="11947" y="9663"/>
                    </a:lnTo>
                    <a:lnTo>
                      <a:pt x="11947" y="10232"/>
                    </a:lnTo>
                    <a:lnTo>
                      <a:pt x="12066" y="10232"/>
                    </a:lnTo>
                    <a:lnTo>
                      <a:pt x="12066" y="9663"/>
                    </a:lnTo>
                    <a:lnTo>
                      <a:pt x="14062" y="9663"/>
                    </a:lnTo>
                    <a:lnTo>
                      <a:pt x="14062" y="10232"/>
                    </a:lnTo>
                    <a:lnTo>
                      <a:pt x="16625" y="10232"/>
                    </a:lnTo>
                    <a:lnTo>
                      <a:pt x="16654" y="9663"/>
                    </a:lnTo>
                    <a:lnTo>
                      <a:pt x="16833" y="9663"/>
                    </a:lnTo>
                    <a:lnTo>
                      <a:pt x="16833" y="9095"/>
                    </a:lnTo>
                    <a:lnTo>
                      <a:pt x="16863" y="8526"/>
                    </a:lnTo>
                    <a:lnTo>
                      <a:pt x="16863" y="7958"/>
                    </a:lnTo>
                    <a:lnTo>
                      <a:pt x="16893" y="7389"/>
                    </a:lnTo>
                    <a:lnTo>
                      <a:pt x="16893" y="6253"/>
                    </a:lnTo>
                    <a:lnTo>
                      <a:pt x="16922" y="6253"/>
                    </a:lnTo>
                    <a:lnTo>
                      <a:pt x="16922" y="5116"/>
                    </a:lnTo>
                    <a:lnTo>
                      <a:pt x="16952" y="5116"/>
                    </a:lnTo>
                    <a:lnTo>
                      <a:pt x="16952" y="3979"/>
                    </a:lnTo>
                    <a:lnTo>
                      <a:pt x="16982" y="3979"/>
                    </a:lnTo>
                    <a:lnTo>
                      <a:pt x="16982" y="2842"/>
                    </a:lnTo>
                    <a:lnTo>
                      <a:pt x="17012" y="2274"/>
                    </a:lnTo>
                    <a:lnTo>
                      <a:pt x="17012" y="1705"/>
                    </a:lnTo>
                    <a:lnTo>
                      <a:pt x="17042" y="1137"/>
                    </a:lnTo>
                    <a:lnTo>
                      <a:pt x="17042" y="0"/>
                    </a:lnTo>
                    <a:lnTo>
                      <a:pt x="17101" y="0"/>
                    </a:lnTo>
                    <a:lnTo>
                      <a:pt x="17101" y="1137"/>
                    </a:lnTo>
                    <a:lnTo>
                      <a:pt x="17131" y="1137"/>
                    </a:lnTo>
                    <a:lnTo>
                      <a:pt x="17131" y="2842"/>
                    </a:lnTo>
                    <a:lnTo>
                      <a:pt x="17161" y="3411"/>
                    </a:lnTo>
                    <a:lnTo>
                      <a:pt x="17161" y="5116"/>
                    </a:lnTo>
                    <a:lnTo>
                      <a:pt x="17191" y="5684"/>
                    </a:lnTo>
                    <a:lnTo>
                      <a:pt x="17191" y="6821"/>
                    </a:lnTo>
                    <a:lnTo>
                      <a:pt x="17220" y="6821"/>
                    </a:lnTo>
                    <a:lnTo>
                      <a:pt x="17220" y="7958"/>
                    </a:lnTo>
                    <a:lnTo>
                      <a:pt x="17250" y="7958"/>
                    </a:lnTo>
                    <a:lnTo>
                      <a:pt x="17250" y="9095"/>
                    </a:lnTo>
                    <a:lnTo>
                      <a:pt x="17280" y="9095"/>
                    </a:lnTo>
                    <a:lnTo>
                      <a:pt x="17280" y="10232"/>
                    </a:lnTo>
                    <a:lnTo>
                      <a:pt x="17310" y="10232"/>
                    </a:lnTo>
                    <a:lnTo>
                      <a:pt x="17310" y="11368"/>
                    </a:lnTo>
                    <a:lnTo>
                      <a:pt x="17340" y="11368"/>
                    </a:lnTo>
                    <a:lnTo>
                      <a:pt x="17340" y="12505"/>
                    </a:lnTo>
                    <a:lnTo>
                      <a:pt x="17369" y="12505"/>
                    </a:lnTo>
                    <a:lnTo>
                      <a:pt x="17369" y="13642"/>
                    </a:lnTo>
                    <a:lnTo>
                      <a:pt x="17399" y="13642"/>
                    </a:lnTo>
                    <a:lnTo>
                      <a:pt x="17399" y="14779"/>
                    </a:lnTo>
                    <a:lnTo>
                      <a:pt x="17429" y="14779"/>
                    </a:lnTo>
                    <a:lnTo>
                      <a:pt x="17429" y="15916"/>
                    </a:lnTo>
                    <a:lnTo>
                      <a:pt x="17459" y="16484"/>
                    </a:lnTo>
                    <a:lnTo>
                      <a:pt x="17459" y="17621"/>
                    </a:lnTo>
                    <a:lnTo>
                      <a:pt x="17489" y="18189"/>
                    </a:lnTo>
                    <a:lnTo>
                      <a:pt x="17489" y="19326"/>
                    </a:lnTo>
                    <a:lnTo>
                      <a:pt x="17518" y="19895"/>
                    </a:lnTo>
                    <a:lnTo>
                      <a:pt x="17548" y="19895"/>
                    </a:lnTo>
                    <a:lnTo>
                      <a:pt x="17548" y="19326"/>
                    </a:lnTo>
                    <a:lnTo>
                      <a:pt x="17578" y="19326"/>
                    </a:lnTo>
                    <a:lnTo>
                      <a:pt x="17578" y="17621"/>
                    </a:lnTo>
                    <a:lnTo>
                      <a:pt x="17608" y="17621"/>
                    </a:lnTo>
                    <a:lnTo>
                      <a:pt x="17608" y="15916"/>
                    </a:lnTo>
                    <a:lnTo>
                      <a:pt x="17638" y="15916"/>
                    </a:lnTo>
                    <a:lnTo>
                      <a:pt x="17638" y="14211"/>
                    </a:lnTo>
                    <a:lnTo>
                      <a:pt x="17667" y="14211"/>
                    </a:lnTo>
                    <a:lnTo>
                      <a:pt x="17667" y="12505"/>
                    </a:lnTo>
                    <a:lnTo>
                      <a:pt x="17697" y="12505"/>
                    </a:lnTo>
                    <a:lnTo>
                      <a:pt x="17697" y="11368"/>
                    </a:lnTo>
                    <a:lnTo>
                      <a:pt x="17727" y="10800"/>
                    </a:lnTo>
                    <a:lnTo>
                      <a:pt x="17727" y="10232"/>
                    </a:lnTo>
                    <a:lnTo>
                      <a:pt x="17786" y="10232"/>
                    </a:lnTo>
                    <a:lnTo>
                      <a:pt x="17786" y="9663"/>
                    </a:lnTo>
                    <a:lnTo>
                      <a:pt x="20378" y="9663"/>
                    </a:lnTo>
                    <a:lnTo>
                      <a:pt x="20766" y="10232"/>
                    </a:lnTo>
                    <a:lnTo>
                      <a:pt x="21600" y="10232"/>
                    </a:lnTo>
                  </a:path>
                </a:pathLst>
              </a:cu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41" name="Rectangle 207"/>
              <p:cNvSpPr txBox="1"/>
              <p:nvPr/>
            </p:nvSpPr>
            <p:spPr>
              <a:xfrm>
                <a:off x="2478069" y="1924481"/>
                <a:ext cx="374105" cy="12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800" b="1">
                    <a:latin typeface="Arial"/>
                    <a:ea typeface="Arial"/>
                    <a:cs typeface="Arial"/>
                    <a:sym typeface="Arial"/>
                  </a:defRPr>
                </a:lvl1pPr>
              </a:lstStyle>
              <a:p>
                <a:r>
                  <a:t>DISP_Y</a:t>
                </a:r>
              </a:p>
            </p:txBody>
          </p:sp>
          <p:sp>
            <p:nvSpPr>
              <p:cNvPr id="442" name="Rectangle 208"/>
              <p:cNvSpPr/>
              <p:nvPr/>
            </p:nvSpPr>
            <p:spPr>
              <a:xfrm>
                <a:off x="115886"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43" name="Rectangle 209"/>
              <p:cNvSpPr/>
              <p:nvPr/>
            </p:nvSpPr>
            <p:spPr>
              <a:xfrm>
                <a:off x="192086"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44" name="Rectangle 210"/>
              <p:cNvSpPr/>
              <p:nvPr/>
            </p:nvSpPr>
            <p:spPr>
              <a:xfrm>
                <a:off x="239710"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45" name="Rectangle 211"/>
              <p:cNvSpPr/>
              <p:nvPr/>
            </p:nvSpPr>
            <p:spPr>
              <a:xfrm>
                <a:off x="295272"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46" name="Rectangle 212"/>
              <p:cNvSpPr/>
              <p:nvPr/>
            </p:nvSpPr>
            <p:spPr>
              <a:xfrm>
                <a:off x="323847"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47" name="Rectangle 213"/>
              <p:cNvSpPr/>
              <p:nvPr/>
            </p:nvSpPr>
            <p:spPr>
              <a:xfrm>
                <a:off x="354009"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48" name="Rectangle 214"/>
              <p:cNvSpPr/>
              <p:nvPr/>
            </p:nvSpPr>
            <p:spPr>
              <a:xfrm>
                <a:off x="430209"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49" name="Rectangle 215"/>
              <p:cNvSpPr/>
              <p:nvPr/>
            </p:nvSpPr>
            <p:spPr>
              <a:xfrm>
                <a:off x="485770"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0" name="Rectangle 216"/>
              <p:cNvSpPr/>
              <p:nvPr/>
            </p:nvSpPr>
            <p:spPr>
              <a:xfrm>
                <a:off x="542920"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1" name="Rectangle 217"/>
              <p:cNvSpPr/>
              <p:nvPr/>
            </p:nvSpPr>
            <p:spPr>
              <a:xfrm>
                <a:off x="592133"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2" name="Rectangle 218"/>
              <p:cNvSpPr/>
              <p:nvPr/>
            </p:nvSpPr>
            <p:spPr>
              <a:xfrm>
                <a:off x="647694"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3" name="Rectangle 219"/>
              <p:cNvSpPr/>
              <p:nvPr/>
            </p:nvSpPr>
            <p:spPr>
              <a:xfrm>
                <a:off x="696907" y="2086442"/>
                <a:ext cx="571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54" name="Rectangle 220"/>
              <p:cNvSpPr/>
              <p:nvPr/>
            </p:nvSpPr>
            <p:spPr>
              <a:xfrm>
                <a:off x="839781"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5" name="Rectangle 221"/>
              <p:cNvSpPr/>
              <p:nvPr/>
            </p:nvSpPr>
            <p:spPr>
              <a:xfrm>
                <a:off x="906455"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6" name="Rectangle 222"/>
              <p:cNvSpPr/>
              <p:nvPr/>
            </p:nvSpPr>
            <p:spPr>
              <a:xfrm>
                <a:off x="963605"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7" name="Rectangle 223"/>
              <p:cNvSpPr/>
              <p:nvPr/>
            </p:nvSpPr>
            <p:spPr>
              <a:xfrm>
                <a:off x="1068379" y="2086442"/>
                <a:ext cx="666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58" name="Rectangle 224"/>
              <p:cNvSpPr/>
              <p:nvPr/>
            </p:nvSpPr>
            <p:spPr>
              <a:xfrm>
                <a:off x="1192203"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9" name="Rectangle 225"/>
              <p:cNvSpPr/>
              <p:nvPr/>
            </p:nvSpPr>
            <p:spPr>
              <a:xfrm>
                <a:off x="1277928" y="2086442"/>
                <a:ext cx="571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60" name="Rectangle 226"/>
              <p:cNvSpPr/>
              <p:nvPr/>
            </p:nvSpPr>
            <p:spPr>
              <a:xfrm>
                <a:off x="1428739"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1" name="Rectangle 227"/>
              <p:cNvSpPr/>
              <p:nvPr/>
            </p:nvSpPr>
            <p:spPr>
              <a:xfrm>
                <a:off x="1487476"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2" name="Rectangle 228"/>
              <p:cNvSpPr/>
              <p:nvPr/>
            </p:nvSpPr>
            <p:spPr>
              <a:xfrm>
                <a:off x="1544626"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3" name="Rectangle 229"/>
              <p:cNvSpPr/>
              <p:nvPr/>
            </p:nvSpPr>
            <p:spPr>
              <a:xfrm>
                <a:off x="1649400" y="2086442"/>
                <a:ext cx="666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64" name="Rectangle 230"/>
              <p:cNvSpPr/>
              <p:nvPr/>
            </p:nvSpPr>
            <p:spPr>
              <a:xfrm>
                <a:off x="1743061"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5" name="Rectangle 231"/>
              <p:cNvSpPr/>
              <p:nvPr/>
            </p:nvSpPr>
            <p:spPr>
              <a:xfrm>
                <a:off x="1800211"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6" name="Rectangle 232"/>
              <p:cNvSpPr/>
              <p:nvPr/>
            </p:nvSpPr>
            <p:spPr>
              <a:xfrm>
                <a:off x="1849424"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7" name="Rectangle 233"/>
              <p:cNvSpPr/>
              <p:nvPr/>
            </p:nvSpPr>
            <p:spPr>
              <a:xfrm>
                <a:off x="1904985"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8" name="Rectangle 234"/>
              <p:cNvSpPr/>
              <p:nvPr/>
            </p:nvSpPr>
            <p:spPr>
              <a:xfrm>
                <a:off x="1944673"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69" name="Rectangle 235"/>
              <p:cNvSpPr/>
              <p:nvPr/>
            </p:nvSpPr>
            <p:spPr>
              <a:xfrm>
                <a:off x="2011347" y="2086442"/>
                <a:ext cx="4762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0" name="Rectangle 236"/>
              <p:cNvSpPr/>
              <p:nvPr/>
            </p:nvSpPr>
            <p:spPr>
              <a:xfrm>
                <a:off x="2066909"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71" name="Rectangle 237"/>
              <p:cNvSpPr/>
              <p:nvPr/>
            </p:nvSpPr>
            <p:spPr>
              <a:xfrm>
                <a:off x="2095484"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72" name="Rectangle 238"/>
              <p:cNvSpPr/>
              <p:nvPr/>
            </p:nvSpPr>
            <p:spPr>
              <a:xfrm>
                <a:off x="2152633"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73" name="Rectangle 239"/>
              <p:cNvSpPr/>
              <p:nvPr/>
            </p:nvSpPr>
            <p:spPr>
              <a:xfrm>
                <a:off x="2173271" y="2086442"/>
                <a:ext cx="4762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4" name="Rectangle 240"/>
              <p:cNvSpPr/>
              <p:nvPr/>
            </p:nvSpPr>
            <p:spPr>
              <a:xfrm>
                <a:off x="2249471" y="2086442"/>
                <a:ext cx="4762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5" name="Rectangle 241"/>
              <p:cNvSpPr/>
              <p:nvPr/>
            </p:nvSpPr>
            <p:spPr>
              <a:xfrm>
                <a:off x="2362182" y="2086442"/>
                <a:ext cx="12701"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6" name="Rectangle 242"/>
              <p:cNvSpPr/>
              <p:nvPr/>
            </p:nvSpPr>
            <p:spPr>
              <a:xfrm>
                <a:off x="2381232" y="2086442"/>
                <a:ext cx="12701"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7" name="Rectangle 243"/>
              <p:cNvSpPr/>
              <p:nvPr/>
            </p:nvSpPr>
            <p:spPr>
              <a:xfrm>
                <a:off x="2400282" y="2086442"/>
                <a:ext cx="12701"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8" name="Rectangle 244"/>
              <p:cNvSpPr/>
              <p:nvPr/>
            </p:nvSpPr>
            <p:spPr>
              <a:xfrm>
                <a:off x="2476481"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479" name="Rectangle 245"/>
              <p:cNvSpPr/>
              <p:nvPr/>
            </p:nvSpPr>
            <p:spPr>
              <a:xfrm>
                <a:off x="2581255"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480" name="Rectangle 246"/>
              <p:cNvSpPr/>
              <p:nvPr/>
            </p:nvSpPr>
            <p:spPr>
              <a:xfrm>
                <a:off x="2659043" y="2105497"/>
                <a:ext cx="133350"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481" name="Rectangle 247"/>
              <p:cNvSpPr/>
              <p:nvPr/>
            </p:nvSpPr>
            <p:spPr>
              <a:xfrm>
                <a:off x="2849541" y="2105497"/>
                <a:ext cx="133350"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482" name="Rectangle 248"/>
              <p:cNvSpPr/>
              <p:nvPr/>
            </p:nvSpPr>
            <p:spPr>
              <a:xfrm>
                <a:off x="3040040" y="2105497"/>
                <a:ext cx="133350"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483" name="Rectangle 249"/>
              <p:cNvSpPr/>
              <p:nvPr/>
            </p:nvSpPr>
            <p:spPr>
              <a:xfrm>
                <a:off x="3230539" y="2105497"/>
                <a:ext cx="133350"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484" name="Rectangle 250"/>
              <p:cNvSpPr/>
              <p:nvPr/>
            </p:nvSpPr>
            <p:spPr>
              <a:xfrm>
                <a:off x="3438499"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485" name="Rectangle 251"/>
              <p:cNvSpPr/>
              <p:nvPr/>
            </p:nvSpPr>
            <p:spPr>
              <a:xfrm>
                <a:off x="3552799"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486" name="Rectangle 252"/>
              <p:cNvSpPr/>
              <p:nvPr/>
            </p:nvSpPr>
            <p:spPr>
              <a:xfrm>
                <a:off x="3621061"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87" name="Rectangle 253"/>
              <p:cNvSpPr/>
              <p:nvPr/>
            </p:nvSpPr>
            <p:spPr>
              <a:xfrm>
                <a:off x="3687735" y="2086442"/>
                <a:ext cx="190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88" name="Rectangle 254"/>
              <p:cNvSpPr/>
              <p:nvPr/>
            </p:nvSpPr>
            <p:spPr>
              <a:xfrm>
                <a:off x="3724247"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89" name="Rectangle 255"/>
              <p:cNvSpPr/>
              <p:nvPr/>
            </p:nvSpPr>
            <p:spPr>
              <a:xfrm>
                <a:off x="3763935"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0" name="Rectangle 256"/>
              <p:cNvSpPr/>
              <p:nvPr/>
            </p:nvSpPr>
            <p:spPr>
              <a:xfrm>
                <a:off x="3800447"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1" name="Rectangle 257"/>
              <p:cNvSpPr/>
              <p:nvPr/>
            </p:nvSpPr>
            <p:spPr>
              <a:xfrm>
                <a:off x="3821084"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92" name="Rectangle 258"/>
              <p:cNvSpPr/>
              <p:nvPr/>
            </p:nvSpPr>
            <p:spPr>
              <a:xfrm>
                <a:off x="3906809"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93" name="Rectangle 259"/>
              <p:cNvSpPr/>
              <p:nvPr/>
            </p:nvSpPr>
            <p:spPr>
              <a:xfrm>
                <a:off x="3952845"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4" name="Rectangle 260"/>
              <p:cNvSpPr/>
              <p:nvPr/>
            </p:nvSpPr>
            <p:spPr>
              <a:xfrm>
                <a:off x="4011583"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5" name="Rectangle 261"/>
              <p:cNvSpPr/>
              <p:nvPr/>
            </p:nvSpPr>
            <p:spPr>
              <a:xfrm>
                <a:off x="4078258"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6" name="Rectangle 262"/>
              <p:cNvSpPr/>
              <p:nvPr/>
            </p:nvSpPr>
            <p:spPr>
              <a:xfrm>
                <a:off x="4143344"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7" name="Rectangle 263"/>
              <p:cNvSpPr/>
              <p:nvPr/>
            </p:nvSpPr>
            <p:spPr>
              <a:xfrm>
                <a:off x="4202082" y="2086442"/>
                <a:ext cx="571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98" name="Rectangle 264"/>
              <p:cNvSpPr/>
              <p:nvPr/>
            </p:nvSpPr>
            <p:spPr>
              <a:xfrm>
                <a:off x="4352893"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9" name="Rectangle 265"/>
              <p:cNvSpPr/>
              <p:nvPr/>
            </p:nvSpPr>
            <p:spPr>
              <a:xfrm>
                <a:off x="4411630"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0" name="Rectangle 266"/>
              <p:cNvSpPr/>
              <p:nvPr/>
            </p:nvSpPr>
            <p:spPr>
              <a:xfrm>
                <a:off x="4468780"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1" name="Rectangle 267"/>
              <p:cNvSpPr/>
              <p:nvPr/>
            </p:nvSpPr>
            <p:spPr>
              <a:xfrm>
                <a:off x="4573554" y="2086442"/>
                <a:ext cx="666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02" name="Rectangle 268"/>
              <p:cNvSpPr/>
              <p:nvPr/>
            </p:nvSpPr>
            <p:spPr>
              <a:xfrm>
                <a:off x="4705315"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3" name="Rectangle 269"/>
              <p:cNvSpPr/>
              <p:nvPr/>
            </p:nvSpPr>
            <p:spPr>
              <a:xfrm>
                <a:off x="4783103" y="2086442"/>
                <a:ext cx="571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04" name="Rectangle 270"/>
              <p:cNvSpPr/>
              <p:nvPr/>
            </p:nvSpPr>
            <p:spPr>
              <a:xfrm>
                <a:off x="4933913"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5" name="Rectangle 271"/>
              <p:cNvSpPr/>
              <p:nvPr/>
            </p:nvSpPr>
            <p:spPr>
              <a:xfrm>
                <a:off x="4992651"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6" name="Rectangle 272"/>
              <p:cNvSpPr/>
              <p:nvPr/>
            </p:nvSpPr>
            <p:spPr>
              <a:xfrm>
                <a:off x="5057738"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7" name="Rectangle 273"/>
              <p:cNvSpPr/>
              <p:nvPr/>
            </p:nvSpPr>
            <p:spPr>
              <a:xfrm>
                <a:off x="5154575" y="2086442"/>
                <a:ext cx="666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08" name="Rectangle 274"/>
              <p:cNvSpPr/>
              <p:nvPr/>
            </p:nvSpPr>
            <p:spPr>
              <a:xfrm>
                <a:off x="5259349"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9" name="Rectangle 275"/>
              <p:cNvSpPr/>
              <p:nvPr/>
            </p:nvSpPr>
            <p:spPr>
              <a:xfrm>
                <a:off x="5324436"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0" name="Rectangle 276"/>
              <p:cNvSpPr/>
              <p:nvPr/>
            </p:nvSpPr>
            <p:spPr>
              <a:xfrm>
                <a:off x="5391110"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1" name="Rectangle 277"/>
              <p:cNvSpPr/>
              <p:nvPr/>
            </p:nvSpPr>
            <p:spPr>
              <a:xfrm>
                <a:off x="5449848"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2" name="Rectangle 278"/>
              <p:cNvSpPr/>
              <p:nvPr/>
            </p:nvSpPr>
            <p:spPr>
              <a:xfrm>
                <a:off x="5478422"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13" name="Rectangle 279"/>
              <p:cNvSpPr/>
              <p:nvPr/>
            </p:nvSpPr>
            <p:spPr>
              <a:xfrm>
                <a:off x="5564147"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14" name="Rectangle 280"/>
              <p:cNvSpPr/>
              <p:nvPr/>
            </p:nvSpPr>
            <p:spPr>
              <a:xfrm>
                <a:off x="5602247"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5" name="Rectangle 281"/>
              <p:cNvSpPr/>
              <p:nvPr/>
            </p:nvSpPr>
            <p:spPr>
              <a:xfrm>
                <a:off x="5638758"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6" name="Rectangle 282"/>
              <p:cNvSpPr/>
              <p:nvPr/>
            </p:nvSpPr>
            <p:spPr>
              <a:xfrm>
                <a:off x="5678446"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7" name="Rectangle 283"/>
              <p:cNvSpPr/>
              <p:nvPr/>
            </p:nvSpPr>
            <p:spPr>
              <a:xfrm>
                <a:off x="5707021"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18" name="Rectangle 284"/>
              <p:cNvSpPr/>
              <p:nvPr/>
            </p:nvSpPr>
            <p:spPr>
              <a:xfrm>
                <a:off x="5773696"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19" name="Rectangle 285"/>
              <p:cNvSpPr/>
              <p:nvPr/>
            </p:nvSpPr>
            <p:spPr>
              <a:xfrm>
                <a:off x="5867356"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520" name="Rectangle 286"/>
              <p:cNvSpPr/>
              <p:nvPr/>
            </p:nvSpPr>
            <p:spPr>
              <a:xfrm>
                <a:off x="5972131"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521" name="Rectangle 287"/>
              <p:cNvSpPr/>
              <p:nvPr/>
            </p:nvSpPr>
            <p:spPr>
              <a:xfrm>
                <a:off x="6059443" y="2105497"/>
                <a:ext cx="123825"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522" name="Rectangle 288"/>
              <p:cNvSpPr/>
              <p:nvPr/>
            </p:nvSpPr>
            <p:spPr>
              <a:xfrm>
                <a:off x="6249942" y="2105497"/>
                <a:ext cx="123825"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523" name="Rectangle 289"/>
              <p:cNvSpPr/>
              <p:nvPr/>
            </p:nvSpPr>
            <p:spPr>
              <a:xfrm>
                <a:off x="6440440" y="2105497"/>
                <a:ext cx="123825"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524" name="Rectangle 290"/>
              <p:cNvSpPr/>
              <p:nvPr/>
            </p:nvSpPr>
            <p:spPr>
              <a:xfrm>
                <a:off x="6630939" y="2105497"/>
                <a:ext cx="123825"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525" name="Rectangle 291"/>
              <p:cNvSpPr/>
              <p:nvPr/>
            </p:nvSpPr>
            <p:spPr>
              <a:xfrm>
                <a:off x="6829375"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526" name="Rectangle 292"/>
              <p:cNvSpPr/>
              <p:nvPr/>
            </p:nvSpPr>
            <p:spPr>
              <a:xfrm>
                <a:off x="6943674"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527" name="Rectangle 293"/>
              <p:cNvSpPr/>
              <p:nvPr/>
            </p:nvSpPr>
            <p:spPr>
              <a:xfrm>
                <a:off x="7010348" y="2086442"/>
                <a:ext cx="12701"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grpSp>
        <p:sp>
          <p:nvSpPr>
            <p:cNvPr id="529" name="Rectangle 2"/>
            <p:cNvSpPr txBox="1"/>
            <p:nvPr/>
          </p:nvSpPr>
          <p:spPr>
            <a:xfrm>
              <a:off x="3536950" y="2187239"/>
              <a:ext cx="882650" cy="2467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4450" tIns="44450" rIns="44450" bIns="44450" numCol="1" anchor="ctr">
              <a:spAutoFit/>
            </a:bodyPr>
            <a:lstStyle>
              <a:lvl1pPr algn="ctr">
                <a:lnSpc>
                  <a:spcPct val="85000"/>
                </a:lnSpc>
                <a:defRPr sz="1200">
                  <a:solidFill>
                    <a:srgbClr val="000066"/>
                  </a:solidFill>
                </a:defRPr>
              </a:lvl1pPr>
            </a:lstStyle>
            <a:p>
              <a:r>
                <a:rPr lang="en-US" dirty="0"/>
                <a:t>87</a:t>
              </a:r>
              <a:r>
                <a:rPr dirty="0"/>
                <a:t> MeV</a:t>
              </a:r>
            </a:p>
          </p:txBody>
        </p:sp>
        <p:sp>
          <p:nvSpPr>
            <p:cNvPr id="530" name="Rectangle 2"/>
            <p:cNvSpPr txBox="1"/>
            <p:nvPr/>
          </p:nvSpPr>
          <p:spPr>
            <a:xfrm>
              <a:off x="6869114" y="2174539"/>
              <a:ext cx="882650" cy="2467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4450" tIns="44450" rIns="44450" bIns="44450" numCol="1" anchor="ctr">
              <a:spAutoFit/>
            </a:bodyPr>
            <a:lstStyle>
              <a:lvl1pPr algn="ctr">
                <a:lnSpc>
                  <a:spcPct val="85000"/>
                </a:lnSpc>
                <a:defRPr sz="1200">
                  <a:solidFill>
                    <a:srgbClr val="000066"/>
                  </a:solidFill>
                </a:defRPr>
              </a:lvl1pPr>
            </a:lstStyle>
            <a:p>
              <a:r>
                <a:rPr lang="en-US" dirty="0"/>
                <a:t>7</a:t>
              </a:r>
              <a:r>
                <a:rPr dirty="0"/>
                <a:t> MeV</a:t>
              </a:r>
            </a:p>
          </p:txBody>
        </p:sp>
      </p:grpSp>
      <p:sp>
        <p:nvSpPr>
          <p:cNvPr id="532" name="Rectangle 2"/>
          <p:cNvSpPr txBox="1"/>
          <p:nvPr/>
        </p:nvSpPr>
        <p:spPr>
          <a:xfrm>
            <a:off x="5066304" y="3964551"/>
            <a:ext cx="1893887" cy="299056"/>
          </a:xfrm>
          <a:prstGeom prst="rect">
            <a:avLst/>
          </a:prstGeom>
          <a:ln w="12700">
            <a:miter lim="400000"/>
          </a:ln>
          <a:extLst>
            <a:ext uri="{C572A759-6A51-4108-AA02-DFA0A04FC94B}">
              <ma14:wrappingTextBoxFlag xmlns:ma14="http://schemas.microsoft.com/office/mac/drawingml/2011/main" xmlns="" val="1"/>
            </a:ext>
          </a:extLst>
        </p:spPr>
        <p:txBody>
          <a:bodyPr lIns="44450" tIns="44450" rIns="44450" bIns="44450" anchor="ctr">
            <a:spAutoFit/>
          </a:bodyPr>
          <a:lstStyle/>
          <a:p>
            <a:pPr algn="ctr">
              <a:lnSpc>
                <a:spcPct val="85000"/>
              </a:lnSpc>
              <a:defRPr sz="1600">
                <a:solidFill>
                  <a:srgbClr val="000066"/>
                </a:solidFill>
                <a:latin typeface="Arial Unicode MS"/>
                <a:ea typeface="Arial Unicode MS"/>
                <a:cs typeface="Arial Unicode MS"/>
                <a:sym typeface="Arial Unicode MS"/>
              </a:defRPr>
            </a:pPr>
            <a:r>
              <a:rPr sz="1600"/>
              <a:t>Pass-1 ‘down’</a:t>
            </a:r>
          </a:p>
        </p:txBody>
      </p:sp>
      <p:sp>
        <p:nvSpPr>
          <p:cNvPr id="533" name="ZoneTexte 300"/>
          <p:cNvSpPr txBox="1"/>
          <p:nvPr/>
        </p:nvSpPr>
        <p:spPr>
          <a:xfrm>
            <a:off x="265973" y="251097"/>
            <a:ext cx="8275154"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1 pass up + 1 pass down optics:</a:t>
            </a:r>
          </a:p>
        </p:txBody>
      </p:sp>
      <p:sp>
        <p:nvSpPr>
          <p:cNvPr id="538" name="Espace réservé du numéro de diapositive 4">
            <a:extLst>
              <a:ext uri="{FF2B5EF4-FFF2-40B4-BE49-F238E27FC236}">
                <a16:creationId xmlns:a16="http://schemas.microsoft.com/office/drawing/2014/main" id="{5F267C9B-5E82-4045-A835-D9D506294E85}"/>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14</a:t>
            </a:fld>
            <a:endParaRPr b="1" dirty="0">
              <a:solidFill>
                <a:schemeClr val="bg2">
                  <a:lumMod val="50000"/>
                </a:schemeClr>
              </a:solidFill>
              <a:latin typeface="+mn-lt"/>
            </a:endParaRPr>
          </a:p>
        </p:txBody>
      </p:sp>
      <p:pic>
        <p:nvPicPr>
          <p:cNvPr id="539" name="Image 538">
            <a:extLst>
              <a:ext uri="{FF2B5EF4-FFF2-40B4-BE49-F238E27FC236}">
                <a16:creationId xmlns:a16="http://schemas.microsoft.com/office/drawing/2014/main" id="{AB86C916-C6C7-C54B-AA61-F7B064AA868B}"/>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540" name="Connecteur droit 539">
            <a:extLst>
              <a:ext uri="{FF2B5EF4-FFF2-40B4-BE49-F238E27FC236}">
                <a16:creationId xmlns:a16="http://schemas.microsoft.com/office/drawing/2014/main" id="{896BC7AD-76D4-DD47-B451-5F45DDF39CEE}"/>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541" name="ZoneTexte 13">
            <a:extLst>
              <a:ext uri="{FF2B5EF4-FFF2-40B4-BE49-F238E27FC236}">
                <a16:creationId xmlns:a16="http://schemas.microsoft.com/office/drawing/2014/main" id="{F30F9242-FF7A-0C48-A36B-EADB574E9DDC}"/>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JLAB Collaboration</a:t>
            </a:r>
            <a:endParaRPr b="1" dirty="0">
              <a:solidFill>
                <a:srgbClr val="C00000"/>
              </a:solidFill>
              <a:latin typeface="Arial" panose="020B0604020202020204" pitchFamily="34" charset="0"/>
              <a:cs typeface="Arial" panose="020B0604020202020204" pitchFamily="34" charset="0"/>
            </a:endParaRPr>
          </a:p>
        </p:txBody>
      </p:sp>
      <p:sp>
        <p:nvSpPr>
          <p:cNvPr id="534" name="Espace réservé du pied de page 2">
            <a:extLst>
              <a:ext uri="{FF2B5EF4-FFF2-40B4-BE49-F238E27FC236}">
                <a16:creationId xmlns:a16="http://schemas.microsoft.com/office/drawing/2014/main" id="{C5736ED7-CD66-D045-8AF3-260D7E874D61}"/>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60195196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animBg="1" advAuto="0"/>
      <p:bldP spid="532"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ZoneTexte 23"/>
          <p:cNvSpPr txBox="1"/>
          <p:nvPr/>
        </p:nvSpPr>
        <p:spPr>
          <a:xfrm>
            <a:off x="278674" y="2637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Bunch recombination pattern</a:t>
            </a:r>
            <a:r>
              <a:rPr sz="2200" dirty="0">
                <a:solidFill>
                  <a:schemeClr val="accent1">
                    <a:lumMod val="75000"/>
                  </a:schemeClr>
                </a:solidFill>
                <a:latin typeface="Arial" charset="0"/>
                <a:ea typeface="Arial" charset="0"/>
                <a:cs typeface="Arial" charset="0"/>
              </a:rPr>
              <a:t>:</a:t>
            </a:r>
          </a:p>
        </p:txBody>
      </p:sp>
      <p:pic>
        <p:nvPicPr>
          <p:cNvPr id="2" name="Image 1">
            <a:extLst>
              <a:ext uri="{FF2B5EF4-FFF2-40B4-BE49-F238E27FC236}">
                <a16:creationId xmlns:a16="http://schemas.microsoft.com/office/drawing/2014/main" id="{46477B38-DEB8-9941-9BCA-F0662B32D194}"/>
              </a:ext>
            </a:extLst>
          </p:cNvPr>
          <p:cNvPicPr>
            <a:picLocks noChangeAspect="1"/>
          </p:cNvPicPr>
          <p:nvPr/>
        </p:nvPicPr>
        <p:blipFill>
          <a:blip r:embed="rId2"/>
          <a:stretch>
            <a:fillRect/>
          </a:stretch>
        </p:blipFill>
        <p:spPr>
          <a:xfrm>
            <a:off x="3837115" y="1616674"/>
            <a:ext cx="4394200" cy="1016000"/>
          </a:xfrm>
          <a:prstGeom prst="rect">
            <a:avLst/>
          </a:prstGeom>
        </p:spPr>
      </p:pic>
      <p:pic>
        <p:nvPicPr>
          <p:cNvPr id="3" name="Image 2">
            <a:extLst>
              <a:ext uri="{FF2B5EF4-FFF2-40B4-BE49-F238E27FC236}">
                <a16:creationId xmlns:a16="http://schemas.microsoft.com/office/drawing/2014/main" id="{E6D408A5-E56B-C54E-817B-0D7BE287B3FC}"/>
              </a:ext>
            </a:extLst>
          </p:cNvPr>
          <p:cNvPicPr>
            <a:picLocks noChangeAspect="1"/>
          </p:cNvPicPr>
          <p:nvPr/>
        </p:nvPicPr>
        <p:blipFill>
          <a:blip r:embed="rId3"/>
          <a:stretch>
            <a:fillRect/>
          </a:stretch>
        </p:blipFill>
        <p:spPr>
          <a:xfrm>
            <a:off x="5420567" y="4037913"/>
            <a:ext cx="4445000" cy="1295400"/>
          </a:xfrm>
          <a:prstGeom prst="rect">
            <a:avLst/>
          </a:prstGeom>
        </p:spPr>
      </p:pic>
      <p:sp>
        <p:nvSpPr>
          <p:cNvPr id="4" name="ZoneTexte 3">
            <a:extLst>
              <a:ext uri="{FF2B5EF4-FFF2-40B4-BE49-F238E27FC236}">
                <a16:creationId xmlns:a16="http://schemas.microsoft.com/office/drawing/2014/main" id="{04C89E1B-004C-F14D-A4F7-3B1D111F782F}"/>
              </a:ext>
            </a:extLst>
          </p:cNvPr>
          <p:cNvSpPr txBox="1"/>
          <p:nvPr/>
        </p:nvSpPr>
        <p:spPr>
          <a:xfrm>
            <a:off x="1981200" y="1141449"/>
            <a:ext cx="8200166" cy="369332"/>
          </a:xfrm>
          <a:prstGeom prst="rect">
            <a:avLst/>
          </a:prstGeom>
          <a:noFill/>
        </p:spPr>
        <p:txBody>
          <a:bodyPr wrap="square" rtlCol="0">
            <a:spAutoFit/>
          </a:bodyPr>
          <a:lstStyle/>
          <a:p>
            <a:pPr marL="285750" indent="-285750">
              <a:buFont typeface="Wingdings" pitchFamily="2" charset="2"/>
              <a:buChar char="§"/>
            </a:pPr>
            <a:r>
              <a:rPr lang="en-GB" dirty="0">
                <a:latin typeface="Arial" panose="020B0604020202020204" pitchFamily="34" charset="0"/>
                <a:cs typeface="Arial" panose="020B0604020202020204" pitchFamily="34" charset="0"/>
              </a:rPr>
              <a:t>Basic RF structure, without recirculation: Bunches are injected every 25 ns</a:t>
            </a:r>
          </a:p>
        </p:txBody>
      </p:sp>
      <p:pic>
        <p:nvPicPr>
          <p:cNvPr id="5" name="Image 4">
            <a:extLst>
              <a:ext uri="{FF2B5EF4-FFF2-40B4-BE49-F238E27FC236}">
                <a16:creationId xmlns:a16="http://schemas.microsoft.com/office/drawing/2014/main" id="{5F680D7F-BDC0-C84D-A6CD-55D591F26E2E}"/>
              </a:ext>
            </a:extLst>
          </p:cNvPr>
          <p:cNvPicPr>
            <a:picLocks noChangeAspect="1"/>
          </p:cNvPicPr>
          <p:nvPr/>
        </p:nvPicPr>
        <p:blipFill>
          <a:blip r:embed="rId4"/>
          <a:stretch>
            <a:fillRect/>
          </a:stretch>
        </p:blipFill>
        <p:spPr>
          <a:xfrm>
            <a:off x="2243067" y="4183107"/>
            <a:ext cx="2374900" cy="1117600"/>
          </a:xfrm>
          <a:prstGeom prst="rect">
            <a:avLst/>
          </a:prstGeom>
        </p:spPr>
      </p:pic>
      <p:sp>
        <p:nvSpPr>
          <p:cNvPr id="29" name="ZoneTexte 28">
            <a:extLst>
              <a:ext uri="{FF2B5EF4-FFF2-40B4-BE49-F238E27FC236}">
                <a16:creationId xmlns:a16="http://schemas.microsoft.com/office/drawing/2014/main" id="{6CB43BFC-A396-734B-B968-5D6A8E0E4BE9}"/>
              </a:ext>
            </a:extLst>
          </p:cNvPr>
          <p:cNvSpPr txBox="1"/>
          <p:nvPr/>
        </p:nvSpPr>
        <p:spPr>
          <a:xfrm>
            <a:off x="1972959" y="2801369"/>
            <a:ext cx="9026735" cy="861774"/>
          </a:xfrm>
          <a:prstGeom prst="rect">
            <a:avLst/>
          </a:prstGeom>
          <a:noFill/>
        </p:spPr>
        <p:txBody>
          <a:bodyPr wrap="square" rtlCol="0">
            <a:spAutoFit/>
          </a:bodyPr>
          <a:lstStyle/>
          <a:p>
            <a:pPr marL="285750" indent="-285750">
              <a:buFont typeface="Wingdings" pitchFamily="2" charset="2"/>
              <a:buChar char="§"/>
            </a:pPr>
            <a:r>
              <a:rPr lang="en-GB" dirty="0">
                <a:latin typeface="Arial" panose="020B0604020202020204" pitchFamily="34" charset="0"/>
                <a:cs typeface="Arial" panose="020B0604020202020204" pitchFamily="34" charset="0"/>
              </a:rPr>
              <a:t>When recirculation occurs </a:t>
            </a:r>
            <a:r>
              <a:rPr lang="en-GB" sz="1600" dirty="0">
                <a:latin typeface="Arial" panose="020B0604020202020204" pitchFamily="34" charset="0"/>
                <a:cs typeface="Arial" panose="020B0604020202020204" pitchFamily="34" charset="0"/>
                <a:sym typeface="Wingdings" pitchFamily="2" charset="2"/>
              </a:rPr>
              <a:t></a:t>
            </a:r>
            <a:r>
              <a:rPr lang="en-GB" dirty="0">
                <a:latin typeface="Arial" panose="020B0604020202020204" pitchFamily="34" charset="0"/>
                <a:cs typeface="Arial" panose="020B0604020202020204" pitchFamily="34" charset="0"/>
              </a:rPr>
              <a:t> bunches at different turns in the </a:t>
            </a:r>
            <a:r>
              <a:rPr lang="en-GB" dirty="0" err="1">
                <a:latin typeface="Arial" panose="020B0604020202020204" pitchFamily="34" charset="0"/>
                <a:cs typeface="Arial" panose="020B0604020202020204" pitchFamily="34" charset="0"/>
              </a:rPr>
              <a:t>linacs</a:t>
            </a:r>
            <a:r>
              <a:rPr lang="en-GB" dirty="0">
                <a:latin typeface="Arial" panose="020B0604020202020204" pitchFamily="34" charset="0"/>
                <a:cs typeface="Arial" panose="020B0604020202020204" pitchFamily="34" charset="0"/>
              </a:rPr>
              <a:t>:</a:t>
            </a:r>
          </a:p>
          <a:p>
            <a:pPr lvl="3" indent="0"/>
            <a:r>
              <a:rPr lang="en-GB" sz="16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sym typeface="Wingdings" pitchFamily="2" charset="2"/>
              </a:rPr>
              <a:t> </a:t>
            </a:r>
            <a:r>
              <a:rPr lang="en-GB" sz="1600" dirty="0">
                <a:latin typeface="Arial" panose="020B0604020202020204" pitchFamily="34" charset="0"/>
                <a:cs typeface="Arial" panose="020B0604020202020204" pitchFamily="34" charset="0"/>
              </a:rPr>
              <a:t>Ovoid bunches in the same bucket</a:t>
            </a:r>
          </a:p>
          <a:p>
            <a:pPr lvl="3" indent="0"/>
            <a:r>
              <a:rPr lang="en-GB" sz="1600" dirty="0">
                <a:latin typeface="Arial" panose="020B0604020202020204" pitchFamily="34" charset="0"/>
                <a:cs typeface="Arial" panose="020B0604020202020204" pitchFamily="34" charset="0"/>
                <a:sym typeface="Wingdings" pitchFamily="2" charset="2"/>
              </a:rPr>
              <a:t>	 Recombination pattern adjusted by tuning returned arcs length of the required integer of </a:t>
            </a:r>
            <a:r>
              <a:rPr lang="el-GR" sz="1600" dirty="0">
                <a:latin typeface="Arial" panose="020B0604020202020204" pitchFamily="34" charset="0"/>
                <a:cs typeface="Arial" panose="020B0604020202020204" pitchFamily="34" charset="0"/>
              </a:rPr>
              <a:t>λ</a:t>
            </a:r>
            <a:r>
              <a:rPr lang="en-GB" sz="1600" dirty="0">
                <a:latin typeface="Arial" panose="020B0604020202020204" pitchFamily="34" charset="0"/>
                <a:cs typeface="Arial" panose="020B0604020202020204" pitchFamily="34" charset="0"/>
              </a:rPr>
              <a:t> </a:t>
            </a:r>
          </a:p>
        </p:txBody>
      </p:sp>
      <p:sp>
        <p:nvSpPr>
          <p:cNvPr id="31" name="ZoneTexte 30">
            <a:extLst>
              <a:ext uri="{FF2B5EF4-FFF2-40B4-BE49-F238E27FC236}">
                <a16:creationId xmlns:a16="http://schemas.microsoft.com/office/drawing/2014/main" id="{B171C251-D587-5A4B-B939-A433AACABB04}"/>
              </a:ext>
            </a:extLst>
          </p:cNvPr>
          <p:cNvSpPr txBox="1"/>
          <p:nvPr/>
        </p:nvSpPr>
        <p:spPr>
          <a:xfrm>
            <a:off x="1964719" y="5545610"/>
            <a:ext cx="8439548" cy="830997"/>
          </a:xfrm>
          <a:prstGeom prst="rect">
            <a:avLst/>
          </a:prstGeom>
          <a:noFill/>
        </p:spPr>
        <p:txBody>
          <a:bodyPr wrap="square" rtlCol="0">
            <a:spAutoFit/>
          </a:bodyPr>
          <a:lstStyle/>
          <a:p>
            <a:pPr marL="285750" indent="-285750">
              <a:buFont typeface="Wingdings" pitchFamily="2" charset="2"/>
              <a:buChar char="Ø"/>
            </a:pPr>
            <a:r>
              <a:rPr lang="en-GB" sz="1600" dirty="0">
                <a:latin typeface="Arial" panose="020B0604020202020204" pitchFamily="34" charset="0"/>
                <a:cs typeface="Arial" panose="020B0604020202020204" pitchFamily="34" charset="0"/>
              </a:rPr>
              <a:t>Maximize the distance between the lowest energy bunches (     &amp;      ): ovoid reducing the BBU threshold current due to the influence of HOMs kicks  </a:t>
            </a:r>
          </a:p>
          <a:p>
            <a:pPr marL="285750" indent="-285750">
              <a:buFont typeface="Wingdings" pitchFamily="2" charset="2"/>
              <a:buChar char="Ø"/>
            </a:pPr>
            <a:r>
              <a:rPr lang="en-GB" sz="1600" dirty="0">
                <a:latin typeface="Arial" panose="020B0604020202020204" pitchFamily="34" charset="0"/>
                <a:cs typeface="Arial" panose="020B0604020202020204" pitchFamily="34" charset="0"/>
              </a:rPr>
              <a:t>Achieve a nearly constant bunch spacing: minimize collective effects</a:t>
            </a:r>
          </a:p>
        </p:txBody>
      </p:sp>
      <p:grpSp>
        <p:nvGrpSpPr>
          <p:cNvPr id="8" name="Groupe 7">
            <a:extLst>
              <a:ext uri="{FF2B5EF4-FFF2-40B4-BE49-F238E27FC236}">
                <a16:creationId xmlns:a16="http://schemas.microsoft.com/office/drawing/2014/main" id="{77343B81-B308-554A-8B11-CA9231462068}"/>
              </a:ext>
            </a:extLst>
          </p:cNvPr>
          <p:cNvGrpSpPr/>
          <p:nvPr/>
        </p:nvGrpSpPr>
        <p:grpSpPr>
          <a:xfrm>
            <a:off x="7776521" y="5573199"/>
            <a:ext cx="252000" cy="276999"/>
            <a:chOff x="6944501" y="5617175"/>
            <a:chExt cx="252000" cy="276999"/>
          </a:xfrm>
        </p:grpSpPr>
        <p:sp>
          <p:nvSpPr>
            <p:cNvPr id="6" name="Ellipse 5">
              <a:extLst>
                <a:ext uri="{FF2B5EF4-FFF2-40B4-BE49-F238E27FC236}">
                  <a16:creationId xmlns:a16="http://schemas.microsoft.com/office/drawing/2014/main" id="{E2845417-B48D-1148-815F-D13055169D9D}"/>
                </a:ext>
              </a:extLst>
            </p:cNvPr>
            <p:cNvSpPr/>
            <p:nvPr/>
          </p:nvSpPr>
          <p:spPr>
            <a:xfrm>
              <a:off x="6944501" y="5622324"/>
              <a:ext cx="252000" cy="252000"/>
            </a:xfrm>
            <a:prstGeom prst="ellipse">
              <a:avLst/>
            </a:prstGeom>
            <a:solidFill>
              <a:schemeClr val="accent1">
                <a:lumMod val="20000"/>
                <a:lumOff val="80000"/>
              </a:schemeClr>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1971D909-5227-6D42-BCEB-8D2D660174D5}"/>
                </a:ext>
              </a:extLst>
            </p:cNvPr>
            <p:cNvSpPr txBox="1"/>
            <p:nvPr/>
          </p:nvSpPr>
          <p:spPr>
            <a:xfrm>
              <a:off x="6945871" y="5617175"/>
              <a:ext cx="233405"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1</a:t>
              </a:r>
            </a:p>
          </p:txBody>
        </p:sp>
      </p:grpSp>
      <p:grpSp>
        <p:nvGrpSpPr>
          <p:cNvPr id="10" name="Groupe 9">
            <a:extLst>
              <a:ext uri="{FF2B5EF4-FFF2-40B4-BE49-F238E27FC236}">
                <a16:creationId xmlns:a16="http://schemas.microsoft.com/office/drawing/2014/main" id="{104F3ECB-F2DE-B544-9FC8-99F4BFC2C702}"/>
              </a:ext>
            </a:extLst>
          </p:cNvPr>
          <p:cNvGrpSpPr/>
          <p:nvPr/>
        </p:nvGrpSpPr>
        <p:grpSpPr>
          <a:xfrm>
            <a:off x="8246074" y="5583553"/>
            <a:ext cx="256127" cy="276999"/>
            <a:chOff x="7661187" y="5638797"/>
            <a:chExt cx="256127" cy="276999"/>
          </a:xfrm>
        </p:grpSpPr>
        <p:sp>
          <p:nvSpPr>
            <p:cNvPr id="34" name="Ellipse 33">
              <a:extLst>
                <a:ext uri="{FF2B5EF4-FFF2-40B4-BE49-F238E27FC236}">
                  <a16:creationId xmlns:a16="http://schemas.microsoft.com/office/drawing/2014/main" id="{F2C2DE0E-A4BB-5842-B03A-F24780A967E8}"/>
                </a:ext>
              </a:extLst>
            </p:cNvPr>
            <p:cNvSpPr/>
            <p:nvPr/>
          </p:nvSpPr>
          <p:spPr>
            <a:xfrm>
              <a:off x="7665314" y="5638797"/>
              <a:ext cx="252000" cy="252000"/>
            </a:xfrm>
            <a:prstGeom prst="ellipse">
              <a:avLst/>
            </a:prstGeom>
            <a:solidFill>
              <a:schemeClr val="accent1">
                <a:lumMod val="20000"/>
                <a:lumOff val="80000"/>
              </a:schemeClr>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92399C43-4192-814B-9EE2-07D1CA47B6EB}"/>
                </a:ext>
              </a:extLst>
            </p:cNvPr>
            <p:cNvSpPr txBox="1"/>
            <p:nvPr/>
          </p:nvSpPr>
          <p:spPr>
            <a:xfrm>
              <a:off x="7661187" y="5638797"/>
              <a:ext cx="235536"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6</a:t>
              </a:r>
            </a:p>
          </p:txBody>
        </p:sp>
      </p:grpSp>
      <p:sp>
        <p:nvSpPr>
          <p:cNvPr id="21" name="Espace réservé du numéro de diapositive 4">
            <a:extLst>
              <a:ext uri="{FF2B5EF4-FFF2-40B4-BE49-F238E27FC236}">
                <a16:creationId xmlns:a16="http://schemas.microsoft.com/office/drawing/2014/main" id="{CA03C797-04BC-C143-A447-B62F75EFE039}"/>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15</a:t>
            </a:fld>
            <a:endParaRPr b="1" dirty="0">
              <a:solidFill>
                <a:schemeClr val="bg2">
                  <a:lumMod val="50000"/>
                </a:schemeClr>
              </a:solidFill>
              <a:latin typeface="+mn-lt"/>
            </a:endParaRPr>
          </a:p>
        </p:txBody>
      </p:sp>
      <p:pic>
        <p:nvPicPr>
          <p:cNvPr id="22" name="Image 21">
            <a:extLst>
              <a:ext uri="{FF2B5EF4-FFF2-40B4-BE49-F238E27FC236}">
                <a16:creationId xmlns:a16="http://schemas.microsoft.com/office/drawing/2014/main" id="{B8793189-7893-674D-9161-A4630026B273}"/>
              </a:ext>
            </a:extLst>
          </p:cNvPr>
          <p:cNvPicPr>
            <a:picLocks noChangeAspect="1"/>
          </p:cNvPicPr>
          <p:nvPr/>
        </p:nvPicPr>
        <p:blipFill>
          <a:blip r:embed="rId5"/>
          <a:stretch>
            <a:fillRect/>
          </a:stretch>
        </p:blipFill>
        <p:spPr>
          <a:xfrm>
            <a:off x="10291277" y="85508"/>
            <a:ext cx="1760298" cy="1063327"/>
          </a:xfrm>
          <a:prstGeom prst="rect">
            <a:avLst/>
          </a:prstGeom>
        </p:spPr>
      </p:pic>
      <p:cxnSp>
        <p:nvCxnSpPr>
          <p:cNvPr id="23" name="Connecteur droit 22">
            <a:extLst>
              <a:ext uri="{FF2B5EF4-FFF2-40B4-BE49-F238E27FC236}">
                <a16:creationId xmlns:a16="http://schemas.microsoft.com/office/drawing/2014/main" id="{646A6817-F5C9-D549-8DCB-A1EBC05AAA5B}"/>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5" name="ZoneTexte 13">
            <a:extLst>
              <a:ext uri="{FF2B5EF4-FFF2-40B4-BE49-F238E27FC236}">
                <a16:creationId xmlns:a16="http://schemas.microsoft.com/office/drawing/2014/main" id="{275CF45A-465C-FA4D-BCC2-05C228BEA954}"/>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JLAB Collaboration</a:t>
            </a:r>
            <a:endParaRPr b="1" dirty="0">
              <a:solidFill>
                <a:srgbClr val="C00000"/>
              </a:solidFill>
              <a:latin typeface="Arial" panose="020B0604020202020204" pitchFamily="34" charset="0"/>
              <a:cs typeface="Arial" panose="020B0604020202020204" pitchFamily="34" charset="0"/>
            </a:endParaRPr>
          </a:p>
        </p:txBody>
      </p:sp>
      <p:sp>
        <p:nvSpPr>
          <p:cNvPr id="20" name="Espace réservé du pied de page 2">
            <a:extLst>
              <a:ext uri="{FF2B5EF4-FFF2-40B4-BE49-F238E27FC236}">
                <a16:creationId xmlns:a16="http://schemas.microsoft.com/office/drawing/2014/main" id="{7A838E29-D71E-C540-901D-A2F20B20AD96}"/>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8418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p:cNvSpPr>
            <a:spLocks noGrp="1"/>
          </p:cNvSpPr>
          <p:nvPr>
            <p:ph idx="1"/>
          </p:nvPr>
        </p:nvSpPr>
        <p:spPr>
          <a:xfrm>
            <a:off x="584199" y="1570629"/>
            <a:ext cx="11302275" cy="4525963"/>
          </a:xfrm>
        </p:spPr>
        <p:txBody>
          <a:bodyPr>
            <a:normAutofit/>
          </a:bodyPr>
          <a:lstStyle/>
          <a:p>
            <a:pPr>
              <a:buFont typeface="Wingdings" pitchFamily="2" charset="2"/>
              <a:buChar char="§"/>
            </a:pPr>
            <a:r>
              <a:rPr lang="en-US" sz="1600" dirty="0">
                <a:latin typeface="Arial" panose="020B0604020202020204" pitchFamily="34" charset="0"/>
                <a:cs typeface="Arial" panose="020B0604020202020204" pitchFamily="34" charset="0"/>
              </a:rPr>
              <a:t>6 recirculation arcs, for different beam energies: 87, 167, 247, 327, 407 and 487 MeV. </a:t>
            </a:r>
          </a:p>
          <a:p>
            <a:pPr>
              <a:buFont typeface="Wingdings" pitchFamily="2" charset="2"/>
              <a:buChar char="§"/>
            </a:pPr>
            <a:r>
              <a:rPr lang="en-US" sz="1600" b="1" dirty="0">
                <a:latin typeface="Arial" panose="020B0604020202020204" pitchFamily="34" charset="0"/>
                <a:cs typeface="Arial" panose="020B0604020202020204" pitchFamily="34" charset="0"/>
              </a:rPr>
              <a:t>Each arc contains 4 dipoles</a:t>
            </a:r>
            <a:r>
              <a:rPr lang="en-US" sz="1600" dirty="0">
                <a:latin typeface="Arial" panose="020B0604020202020204" pitchFamily="34" charset="0"/>
                <a:cs typeface="Arial" panose="020B0604020202020204" pitchFamily="34" charset="0"/>
              </a:rPr>
              <a:t>, powered in series within the arc .</a:t>
            </a:r>
          </a:p>
          <a:p>
            <a:pPr>
              <a:buFont typeface="Wingdings" pitchFamily="2" charset="2"/>
              <a:buChar char="§"/>
            </a:pPr>
            <a:r>
              <a:rPr lang="en-US" sz="1600" b="1" dirty="0">
                <a:latin typeface="Arial" panose="020B0604020202020204" pitchFamily="34" charset="0"/>
                <a:cs typeface="Arial" panose="020B0604020202020204" pitchFamily="34" charset="0"/>
              </a:rPr>
              <a:t>114 quadrupoles</a:t>
            </a:r>
            <a:r>
              <a:rPr lang="en-US" sz="1600" dirty="0">
                <a:latin typeface="Arial" panose="020B0604020202020204" pitchFamily="34" charset="0"/>
                <a:cs typeface="Arial" panose="020B0604020202020204" pitchFamily="34" charset="0"/>
              </a:rPr>
              <a:t>, powered individually</a:t>
            </a:r>
          </a:p>
          <a:p>
            <a:pPr>
              <a:buFont typeface="Wingdings" pitchFamily="2" charset="2"/>
              <a:buChar char="§"/>
            </a:pPr>
            <a:r>
              <a:rPr lang="en-US" sz="1600" dirty="0">
                <a:latin typeface="Arial" panose="020B0604020202020204" pitchFamily="34" charset="0"/>
                <a:cs typeface="Arial" panose="020B0604020202020204" pitchFamily="34" charset="0"/>
              </a:rPr>
              <a:t>Number of </a:t>
            </a:r>
            <a:r>
              <a:rPr lang="en-US" sz="1600" dirty="0" err="1">
                <a:latin typeface="Arial" panose="020B0604020202020204" pitchFamily="34" charset="0"/>
                <a:cs typeface="Arial" panose="020B0604020202020204" pitchFamily="34" charset="0"/>
              </a:rPr>
              <a:t>sextupoles</a:t>
            </a:r>
            <a:r>
              <a:rPr lang="en-US" sz="1600" dirty="0">
                <a:latin typeface="Arial" panose="020B0604020202020204" pitchFamily="34" charset="0"/>
                <a:cs typeface="Arial" panose="020B0604020202020204" pitchFamily="34" charset="0"/>
              </a:rPr>
              <a:t>, correctors included and octupoles to be defined</a:t>
            </a:r>
          </a:p>
          <a:p>
            <a:pPr>
              <a:buFont typeface="Wingdings" pitchFamily="2" charset="2"/>
              <a:buChar char="§"/>
            </a:pPr>
            <a:r>
              <a:rPr lang="en-US" sz="1600" b="1" dirty="0">
                <a:latin typeface="Arial" panose="020B0604020202020204" pitchFamily="34" charset="0"/>
                <a:cs typeface="Arial" panose="020B0604020202020204" pitchFamily="34" charset="0"/>
              </a:rPr>
              <a:t>46 dipoles</a:t>
            </a:r>
            <a:r>
              <a:rPr lang="en-US" sz="1600" dirty="0">
                <a:latin typeface="Arial" panose="020B0604020202020204" pitchFamily="34" charset="0"/>
                <a:cs typeface="Arial" panose="020B0604020202020204" pitchFamily="34" charset="0"/>
              </a:rPr>
              <a:t> in the spreader/combiner, powered individually </a:t>
            </a:r>
          </a:p>
          <a:p>
            <a:pPr marL="0" indent="0" eaLnBrk="1" hangingPunct="1">
              <a:buNone/>
            </a:pPr>
            <a:endParaRPr lang="en-GB" altLang="fr-FR" sz="1600" dirty="0">
              <a:latin typeface="Arial" charset="0"/>
              <a:ea typeface="Arial" charset="0"/>
              <a:cs typeface="Arial" charset="0"/>
            </a:endParaRPr>
          </a:p>
        </p:txBody>
      </p:sp>
      <p:sp>
        <p:nvSpPr>
          <p:cNvPr id="231" name="ZoneTexte 8"/>
          <p:cNvSpPr txBox="1"/>
          <p:nvPr/>
        </p:nvSpPr>
        <p:spPr>
          <a:xfrm>
            <a:off x="265974" y="251097"/>
            <a:ext cx="6655526" cy="43088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400" b="1">
                <a:solidFill>
                  <a:srgbClr val="2F97B5"/>
                </a:solidFill>
              </a:defRPr>
            </a:lvl1pPr>
          </a:lstStyle>
          <a:p>
            <a:r>
              <a:rPr lang="en-GB" sz="2200" dirty="0">
                <a:solidFill>
                  <a:schemeClr val="accent1">
                    <a:lumMod val="75000"/>
                  </a:schemeClr>
                </a:solidFill>
                <a:latin typeface="Arial" charset="0"/>
                <a:ea typeface="Arial" charset="0"/>
                <a:cs typeface="Arial" charset="0"/>
              </a:rPr>
              <a:t>PERLE magnets design: Magnet inventory</a:t>
            </a:r>
          </a:p>
        </p:txBody>
      </p:sp>
      <p:sp>
        <p:nvSpPr>
          <p:cNvPr id="14" name="Espace réservé du numéro de diapositive 4">
            <a:extLst>
              <a:ext uri="{FF2B5EF4-FFF2-40B4-BE49-F238E27FC236}">
                <a16:creationId xmlns:a16="http://schemas.microsoft.com/office/drawing/2014/main" id="{E6C89365-4E6A-DC41-9FCD-B54E4B2EB38E}"/>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16</a:t>
            </a:fld>
            <a:endParaRPr b="1" dirty="0">
              <a:solidFill>
                <a:schemeClr val="bg2">
                  <a:lumMod val="50000"/>
                </a:schemeClr>
              </a:solidFill>
              <a:latin typeface="+mn-lt"/>
            </a:endParaRPr>
          </a:p>
        </p:txBody>
      </p:sp>
      <p:pic>
        <p:nvPicPr>
          <p:cNvPr id="15" name="Image 14">
            <a:extLst>
              <a:ext uri="{FF2B5EF4-FFF2-40B4-BE49-F238E27FC236}">
                <a16:creationId xmlns:a16="http://schemas.microsoft.com/office/drawing/2014/main" id="{D9AE31CE-0A32-9B40-BEBC-F17B9DBE17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6" name="Connecteur droit 15">
            <a:extLst>
              <a:ext uri="{FF2B5EF4-FFF2-40B4-BE49-F238E27FC236}">
                <a16:creationId xmlns:a16="http://schemas.microsoft.com/office/drawing/2014/main" id="{2DB5CD3B-EA52-CA4C-BE4F-495A35E70702}"/>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7" name="ZoneTexte 13">
            <a:extLst>
              <a:ext uri="{FF2B5EF4-FFF2-40B4-BE49-F238E27FC236}">
                <a16:creationId xmlns:a16="http://schemas.microsoft.com/office/drawing/2014/main" id="{C50AE56F-B9BF-FB4F-8FDD-4C830835C53A}"/>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BINP Collaboration</a:t>
            </a:r>
            <a:endParaRPr b="1" dirty="0">
              <a:solidFill>
                <a:srgbClr val="C00000"/>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8026B77C-184F-724A-9680-60A0C77F6E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79810">
            <a:off x="3111500" y="3289300"/>
            <a:ext cx="5397500" cy="3162301"/>
          </a:xfrm>
          <a:prstGeom prst="rect">
            <a:avLst/>
          </a:prstGeom>
        </p:spPr>
      </p:pic>
      <p:sp>
        <p:nvSpPr>
          <p:cNvPr id="4" name="Ellipse 3">
            <a:extLst>
              <a:ext uri="{FF2B5EF4-FFF2-40B4-BE49-F238E27FC236}">
                <a16:creationId xmlns:a16="http://schemas.microsoft.com/office/drawing/2014/main" id="{F437BC98-6791-B54F-832C-95F28AD979FE}"/>
              </a:ext>
            </a:extLst>
          </p:cNvPr>
          <p:cNvSpPr/>
          <p:nvPr/>
        </p:nvSpPr>
        <p:spPr>
          <a:xfrm rot="18222637">
            <a:off x="7817230" y="3194512"/>
            <a:ext cx="575484" cy="1439054"/>
          </a:xfrm>
          <a:prstGeom prst="ellipse">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12F8AF76-5658-0D4E-A7E6-6D0B119D436A}"/>
              </a:ext>
            </a:extLst>
          </p:cNvPr>
          <p:cNvSpPr/>
          <p:nvPr/>
        </p:nvSpPr>
        <p:spPr>
          <a:xfrm rot="21223342">
            <a:off x="3007967" y="4084559"/>
            <a:ext cx="1447888" cy="2231941"/>
          </a:xfrm>
          <a:prstGeom prst="ellipse">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a:extLst>
              <a:ext uri="{FF2B5EF4-FFF2-40B4-BE49-F238E27FC236}">
                <a16:creationId xmlns:a16="http://schemas.microsoft.com/office/drawing/2014/main" id="{D3AB7C49-8C7F-1546-BF63-3D873925B49F}"/>
              </a:ext>
            </a:extLst>
          </p:cNvPr>
          <p:cNvSpPr/>
          <p:nvPr/>
        </p:nvSpPr>
        <p:spPr>
          <a:xfrm rot="20621162">
            <a:off x="4524267" y="5131549"/>
            <a:ext cx="1371600" cy="730808"/>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à coins arrondis 43">
            <a:extLst>
              <a:ext uri="{FF2B5EF4-FFF2-40B4-BE49-F238E27FC236}">
                <a16:creationId xmlns:a16="http://schemas.microsoft.com/office/drawing/2014/main" id="{DAC0D83E-38CC-F346-A4BA-C78BC0FC952C}"/>
              </a:ext>
            </a:extLst>
          </p:cNvPr>
          <p:cNvSpPr/>
          <p:nvPr/>
        </p:nvSpPr>
        <p:spPr>
          <a:xfrm rot="20621162">
            <a:off x="4216908" y="4024773"/>
            <a:ext cx="1045535" cy="575429"/>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à coins arrondis 44">
            <a:extLst>
              <a:ext uri="{FF2B5EF4-FFF2-40B4-BE49-F238E27FC236}">
                <a16:creationId xmlns:a16="http://schemas.microsoft.com/office/drawing/2014/main" id="{E4500136-6AB5-C74B-9298-1BDFFBFF78B7}"/>
              </a:ext>
            </a:extLst>
          </p:cNvPr>
          <p:cNvSpPr/>
          <p:nvPr/>
        </p:nvSpPr>
        <p:spPr>
          <a:xfrm rot="20621162">
            <a:off x="6842083" y="3624199"/>
            <a:ext cx="715621" cy="507813"/>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à coins arrondis 45">
            <a:extLst>
              <a:ext uri="{FF2B5EF4-FFF2-40B4-BE49-F238E27FC236}">
                <a16:creationId xmlns:a16="http://schemas.microsoft.com/office/drawing/2014/main" id="{CF46CBA9-9CAA-6947-96A9-34913B60263F}"/>
              </a:ext>
            </a:extLst>
          </p:cNvPr>
          <p:cNvSpPr/>
          <p:nvPr/>
        </p:nvSpPr>
        <p:spPr>
          <a:xfrm rot="20226114">
            <a:off x="7686924" y="4351899"/>
            <a:ext cx="715621" cy="411387"/>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D80347E9-81BB-054B-8E5E-16B65CF0D39F}"/>
              </a:ext>
            </a:extLst>
          </p:cNvPr>
          <p:cNvSpPr txBox="1"/>
          <p:nvPr/>
        </p:nvSpPr>
        <p:spPr>
          <a:xfrm>
            <a:off x="8875908" y="1207801"/>
            <a:ext cx="3049392" cy="369332"/>
          </a:xfrm>
          <a:prstGeom prst="rect">
            <a:avLst/>
          </a:prstGeom>
          <a:noFill/>
        </p:spPr>
        <p:txBody>
          <a:bodyPr wrap="square" rtlCol="0">
            <a:spAutoFit/>
          </a:bodyPr>
          <a:lstStyle/>
          <a:p>
            <a:r>
              <a:rPr lang="fr-FR" u="sng" dirty="0" err="1">
                <a:solidFill>
                  <a:schemeClr val="accent1">
                    <a:lumMod val="75000"/>
                  </a:schemeClr>
                </a:solidFill>
                <a:latin typeface="+mn-lt"/>
              </a:rPr>
              <a:t>Courtesy</a:t>
            </a:r>
            <a:r>
              <a:rPr lang="fr-FR" u="sng" dirty="0">
                <a:solidFill>
                  <a:schemeClr val="accent1">
                    <a:lumMod val="75000"/>
                  </a:schemeClr>
                </a:solidFill>
                <a:latin typeface="+mn-lt"/>
              </a:rPr>
              <a:t> to Cynthia </a:t>
            </a:r>
            <a:r>
              <a:rPr lang="fr-FR" u="sng" dirty="0" err="1">
                <a:solidFill>
                  <a:schemeClr val="accent1">
                    <a:lumMod val="75000"/>
                  </a:schemeClr>
                </a:solidFill>
                <a:latin typeface="+mn-lt"/>
              </a:rPr>
              <a:t>Vallerand</a:t>
            </a:r>
            <a:endParaRPr lang="fr-FR" u="sng" dirty="0">
              <a:solidFill>
                <a:schemeClr val="accent1">
                  <a:lumMod val="75000"/>
                </a:schemeClr>
              </a:solidFill>
              <a:latin typeface="+mn-lt"/>
            </a:endParaRPr>
          </a:p>
        </p:txBody>
      </p:sp>
      <p:sp>
        <p:nvSpPr>
          <p:cNvPr id="18" name="Espace réservé du pied de page 2">
            <a:extLst>
              <a:ext uri="{FF2B5EF4-FFF2-40B4-BE49-F238E27FC236}">
                <a16:creationId xmlns:a16="http://schemas.microsoft.com/office/drawing/2014/main" id="{50C2A874-7994-DA4E-9349-E94782B6BDBB}"/>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38504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ZoneTexte 8"/>
          <p:cNvSpPr txBox="1"/>
          <p:nvPr/>
        </p:nvSpPr>
        <p:spPr>
          <a:xfrm>
            <a:off x="240573" y="251097"/>
            <a:ext cx="8275154"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 magnet</a:t>
            </a:r>
            <a:r>
              <a:rPr lang="en-US" sz="2200" dirty="0">
                <a:solidFill>
                  <a:schemeClr val="accent1">
                    <a:lumMod val="75000"/>
                  </a:schemeClr>
                </a:solidFill>
                <a:latin typeface="Arial" charset="0"/>
                <a:ea typeface="Arial" charset="0"/>
                <a:cs typeface="Arial" charset="0"/>
              </a:rPr>
              <a:t>s</a:t>
            </a:r>
            <a:r>
              <a:rPr sz="2200" dirty="0">
                <a:solidFill>
                  <a:schemeClr val="accent1">
                    <a:lumMod val="75000"/>
                  </a:schemeClr>
                </a:solidFill>
                <a:latin typeface="Arial" charset="0"/>
                <a:ea typeface="Arial" charset="0"/>
                <a:cs typeface="Arial" charset="0"/>
              </a:rPr>
              <a:t> design</a:t>
            </a:r>
            <a:r>
              <a:rPr lang="en-US" sz="2200" dirty="0">
                <a:solidFill>
                  <a:schemeClr val="accent1">
                    <a:lumMod val="75000"/>
                  </a:schemeClr>
                </a:solidFill>
                <a:latin typeface="Arial" charset="0"/>
                <a:ea typeface="Arial" charset="0"/>
                <a:cs typeface="Arial" charset="0"/>
              </a:rPr>
              <a:t>: Q</a:t>
            </a:r>
            <a:r>
              <a:rPr sz="2200" dirty="0">
                <a:solidFill>
                  <a:schemeClr val="accent1">
                    <a:lumMod val="75000"/>
                  </a:schemeClr>
                </a:solidFill>
                <a:latin typeface="Arial" charset="0"/>
                <a:ea typeface="Arial" charset="0"/>
                <a:cs typeface="Arial" charset="0"/>
              </a:rPr>
              <a:t>uadrupoles</a:t>
            </a:r>
          </a:p>
        </p:txBody>
      </p:sp>
      <p:sp>
        <p:nvSpPr>
          <p:cNvPr id="11" name="Espace réservé du numéro de diapositive 4">
            <a:extLst>
              <a:ext uri="{FF2B5EF4-FFF2-40B4-BE49-F238E27FC236}">
                <a16:creationId xmlns:a16="http://schemas.microsoft.com/office/drawing/2014/main" id="{63E3C301-F69F-9A4F-A32D-0D25B9B29978}"/>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17</a:t>
            </a:fld>
            <a:endParaRPr b="1" dirty="0">
              <a:solidFill>
                <a:schemeClr val="bg2">
                  <a:lumMod val="50000"/>
                </a:schemeClr>
              </a:solidFill>
              <a:latin typeface="+mn-lt"/>
            </a:endParaRPr>
          </a:p>
        </p:txBody>
      </p:sp>
      <p:pic>
        <p:nvPicPr>
          <p:cNvPr id="12" name="Image 11">
            <a:extLst>
              <a:ext uri="{FF2B5EF4-FFF2-40B4-BE49-F238E27FC236}">
                <a16:creationId xmlns:a16="http://schemas.microsoft.com/office/drawing/2014/main" id="{76ABE0A5-0FC7-744C-A62B-1C3B41EB67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3" name="Connecteur droit 12">
            <a:extLst>
              <a:ext uri="{FF2B5EF4-FFF2-40B4-BE49-F238E27FC236}">
                <a16:creationId xmlns:a16="http://schemas.microsoft.com/office/drawing/2014/main" id="{1F5AC2C0-FDE6-CE4C-B2DB-37258EF2955C}"/>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3D9E6C9-F2D2-CE4A-B331-9BABAE780762}"/>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BINP Collaboration</a:t>
            </a:r>
            <a:endParaRPr b="1" dirty="0">
              <a:solidFill>
                <a:srgbClr val="C00000"/>
              </a:solidFill>
              <a:latin typeface="Arial" panose="020B0604020202020204" pitchFamily="34" charset="0"/>
              <a:cs typeface="Arial" panose="020B0604020202020204" pitchFamily="34" charset="0"/>
            </a:endParaRPr>
          </a:p>
        </p:txBody>
      </p:sp>
      <p:graphicFrame>
        <p:nvGraphicFramePr>
          <p:cNvPr id="9" name="Table 7">
            <a:extLst>
              <a:ext uri="{FF2B5EF4-FFF2-40B4-BE49-F238E27FC236}">
                <a16:creationId xmlns:a16="http://schemas.microsoft.com/office/drawing/2014/main" id="{35EC44F6-A016-7944-8650-0F88760BEC5A}"/>
              </a:ext>
            </a:extLst>
          </p:cNvPr>
          <p:cNvGraphicFramePr>
            <a:graphicFrameLocks noGrp="1"/>
          </p:cNvGraphicFramePr>
          <p:nvPr>
            <p:extLst/>
          </p:nvPr>
        </p:nvGraphicFramePr>
        <p:xfrm>
          <a:off x="596900" y="984249"/>
          <a:ext cx="3799610" cy="2364124"/>
        </p:xfrm>
        <a:graphic>
          <a:graphicData uri="http://schemas.openxmlformats.org/drawingml/2006/table">
            <a:tbl>
              <a:tblPr firstRow="1" bandRow="1">
                <a:tableStyleId>{3B4B98B0-60AC-42C2-AFA5-B58CD77FA1E5}</a:tableStyleId>
              </a:tblPr>
              <a:tblGrid>
                <a:gridCol w="1899805">
                  <a:extLst>
                    <a:ext uri="{9D8B030D-6E8A-4147-A177-3AD203B41FA5}">
                      <a16:colId xmlns:a16="http://schemas.microsoft.com/office/drawing/2014/main" val="20000"/>
                    </a:ext>
                  </a:extLst>
                </a:gridCol>
                <a:gridCol w="1899805">
                  <a:extLst>
                    <a:ext uri="{9D8B030D-6E8A-4147-A177-3AD203B41FA5}">
                      <a16:colId xmlns:a16="http://schemas.microsoft.com/office/drawing/2014/main" val="20001"/>
                    </a:ext>
                  </a:extLst>
                </a:gridCol>
              </a:tblGrid>
              <a:tr h="352612">
                <a:tc gridSpan="2">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ctr"/>
                      <a:r>
                        <a:rPr lang="en-US" sz="1600" noProof="0" dirty="0">
                          <a:solidFill>
                            <a:srgbClr val="0070C0"/>
                          </a:solidFill>
                          <a:latin typeface="+mn-lt"/>
                        </a:rPr>
                        <a:t>Features of</a:t>
                      </a:r>
                      <a:r>
                        <a:rPr lang="en-US" sz="1600" baseline="0" noProof="0" dirty="0">
                          <a:solidFill>
                            <a:srgbClr val="0070C0"/>
                          </a:solidFill>
                          <a:latin typeface="+mn-lt"/>
                        </a:rPr>
                        <a:t> quadrupoles magnets</a:t>
                      </a:r>
                      <a:endParaRPr lang="en-US" sz="1600" noProof="0" dirty="0">
                        <a:solidFill>
                          <a:srgbClr val="0070C0"/>
                        </a:solidFill>
                        <a:latin typeface="+mn-lt"/>
                      </a:endParaRPr>
                    </a:p>
                  </a:txBody>
                  <a:tcPr marL="91418" marR="91418" marT="45706" marB="45706" anchor="ctr"/>
                </a:tc>
                <a:tc hMerge="1">
                  <a:txBody>
                    <a:bodyPr/>
                    <a:lstStyle/>
                    <a:p>
                      <a:endParaRPr lang="en-US" sz="3200" dirty="0"/>
                    </a:p>
                  </a:txBody>
                  <a:tcPr/>
                </a:tc>
                <a:extLst>
                  <a:ext uri="{0D108BD9-81ED-4DB2-BD59-A6C34878D82A}">
                    <a16:rowId xmlns:a16="http://schemas.microsoft.com/office/drawing/2014/main" val="10000"/>
                  </a:ext>
                </a:extLst>
              </a:tr>
              <a:tr h="320553">
                <a:tc>
                  <a:txBody>
                    <a:bodyPr/>
                    <a:lstStyle/>
                    <a:p>
                      <a:pPr algn="l"/>
                      <a:r>
                        <a:rPr lang="en-US" sz="1600" noProof="0" dirty="0">
                          <a:solidFill>
                            <a:schemeClr val="tx1"/>
                          </a:solidFill>
                          <a:latin typeface="+mn-lt"/>
                          <a:cs typeface="Arial" panose="020B0604020202020204" pitchFamily="34" charset="0"/>
                        </a:rPr>
                        <a:t>Quantity</a:t>
                      </a:r>
                    </a:p>
                  </a:txBody>
                  <a:tcPr marL="91418" marR="91418" marT="45706" marB="45706" anchor="ctr"/>
                </a:tc>
                <a:tc>
                  <a:txBody>
                    <a:bodyPr/>
                    <a:lstStyle/>
                    <a:p>
                      <a:pPr algn="ctr"/>
                      <a:r>
                        <a:rPr lang="en-US" sz="1600" noProof="0" dirty="0">
                          <a:solidFill>
                            <a:schemeClr val="tx1"/>
                          </a:solidFill>
                          <a:latin typeface="+mn-lt"/>
                          <a:cs typeface="Arial" panose="020B0604020202020204" pitchFamily="34" charset="0"/>
                        </a:rPr>
                        <a:t>114 + 1 (pre-</a:t>
                      </a:r>
                      <a:r>
                        <a:rPr lang="en-US" sz="1600" noProof="0" dirty="0" err="1">
                          <a:solidFill>
                            <a:schemeClr val="tx1"/>
                          </a:solidFill>
                          <a:latin typeface="+mn-lt"/>
                          <a:cs typeface="Arial" panose="020B0604020202020204" pitchFamily="34" charset="0"/>
                        </a:rPr>
                        <a:t>serie</a:t>
                      </a:r>
                      <a:r>
                        <a:rPr lang="en-US" sz="1600" noProof="0" dirty="0">
                          <a:solidFill>
                            <a:schemeClr val="tx1"/>
                          </a:solidFill>
                          <a:latin typeface="+mn-lt"/>
                          <a:cs typeface="Arial" panose="020B0604020202020204" pitchFamily="34" charset="0"/>
                        </a:rPr>
                        <a:t>)</a:t>
                      </a:r>
                    </a:p>
                  </a:txBody>
                  <a:tcPr marL="91418" marR="91418" marT="45706" marB="45706" anchor="ctr"/>
                </a:tc>
                <a:extLst>
                  <a:ext uri="{0D108BD9-81ED-4DB2-BD59-A6C34878D82A}">
                    <a16:rowId xmlns:a16="http://schemas.microsoft.com/office/drawing/2014/main" val="10001"/>
                  </a:ext>
                </a:extLst>
              </a:tr>
              <a:tr h="320553">
                <a:tc>
                  <a:txBody>
                    <a:bodyPr/>
                    <a:lstStyle/>
                    <a:p>
                      <a:pPr algn="l"/>
                      <a:r>
                        <a:rPr lang="en-US" sz="1600" noProof="0" dirty="0">
                          <a:solidFill>
                            <a:schemeClr val="tx1"/>
                          </a:solidFill>
                          <a:latin typeface="+mn-lt"/>
                          <a:cs typeface="Arial" panose="020B0604020202020204" pitchFamily="34" charset="0"/>
                        </a:rPr>
                        <a:t>Magnetic </a:t>
                      </a:r>
                      <a:r>
                        <a:rPr lang="en-US" sz="1600" baseline="0" noProof="0" dirty="0">
                          <a:solidFill>
                            <a:schemeClr val="tx1"/>
                          </a:solidFill>
                          <a:latin typeface="+mn-lt"/>
                          <a:cs typeface="Arial" panose="020B0604020202020204" pitchFamily="34" charset="0"/>
                        </a:rPr>
                        <a:t>length</a:t>
                      </a:r>
                      <a:endParaRPr lang="en-US" sz="1600" noProof="0" dirty="0">
                        <a:solidFill>
                          <a:schemeClr val="tx1"/>
                        </a:solidFill>
                        <a:latin typeface="+mn-lt"/>
                        <a:cs typeface="Arial" panose="020B0604020202020204" pitchFamily="34" charset="0"/>
                      </a:endParaRPr>
                    </a:p>
                  </a:txBody>
                  <a:tcPr marL="91418" marR="91418" marT="45706" marB="45706" anchor="ctr"/>
                </a:tc>
                <a:tc>
                  <a:txBody>
                    <a:bodyPr/>
                    <a:lstStyle/>
                    <a:p>
                      <a:pPr algn="ctr"/>
                      <a:r>
                        <a:rPr lang="en-US" sz="1600" noProof="0" dirty="0">
                          <a:solidFill>
                            <a:schemeClr val="tx1"/>
                          </a:solidFill>
                          <a:latin typeface="+mn-lt"/>
                          <a:cs typeface="Arial" panose="020B0604020202020204" pitchFamily="34" charset="0"/>
                        </a:rPr>
                        <a:t> 100 - 200 mm</a:t>
                      </a:r>
                    </a:p>
                  </a:txBody>
                  <a:tcPr marL="91418" marR="91418" marT="45706" marB="45706" anchor="ctr"/>
                </a:tc>
                <a:extLst>
                  <a:ext uri="{0D108BD9-81ED-4DB2-BD59-A6C34878D82A}">
                    <a16:rowId xmlns:a16="http://schemas.microsoft.com/office/drawing/2014/main" val="10002"/>
                  </a:ext>
                </a:extLst>
              </a:tr>
              <a:tr h="320553">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en-US" sz="1600" noProof="0" dirty="0">
                          <a:solidFill>
                            <a:schemeClr val="tx1"/>
                          </a:solidFill>
                          <a:latin typeface="+mn-lt"/>
                          <a:cs typeface="Arial" panose="020B0604020202020204" pitchFamily="34" charset="0"/>
                        </a:rPr>
                        <a:t>Main gradient G</a:t>
                      </a:r>
                      <a:r>
                        <a:rPr lang="en-US" sz="1600" baseline="-25000" noProof="0" dirty="0">
                          <a:solidFill>
                            <a:schemeClr val="tx1"/>
                          </a:solidFill>
                          <a:latin typeface="+mn-lt"/>
                          <a:cs typeface="Arial" panose="020B0604020202020204" pitchFamily="34" charset="0"/>
                        </a:rPr>
                        <a:t>0</a:t>
                      </a:r>
                      <a:endParaRPr lang="en-US" sz="1600" noProof="0" dirty="0">
                        <a:solidFill>
                          <a:schemeClr val="tx1"/>
                        </a:solidFill>
                        <a:latin typeface="+mn-lt"/>
                        <a:cs typeface="Arial" panose="020B0604020202020204" pitchFamily="34" charset="0"/>
                      </a:endParaRPr>
                    </a:p>
                  </a:txBody>
                  <a:tcPr marL="91418" marR="91418" marT="45706" marB="45706" anchor="ct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600" noProof="0" dirty="0">
                          <a:solidFill>
                            <a:schemeClr val="tx1"/>
                          </a:solidFill>
                          <a:latin typeface="+mn-lt"/>
                          <a:cs typeface="Arial" panose="020B0604020202020204" pitchFamily="34" charset="0"/>
                        </a:rPr>
                        <a:t>30T/m</a:t>
                      </a:r>
                    </a:p>
                  </a:txBody>
                  <a:tcPr marL="91418" marR="91418" marT="45706" marB="45706" anchor="ctr"/>
                </a:tc>
                <a:extLst>
                  <a:ext uri="{0D108BD9-81ED-4DB2-BD59-A6C34878D82A}">
                    <a16:rowId xmlns:a16="http://schemas.microsoft.com/office/drawing/2014/main" val="10003"/>
                  </a:ext>
                </a:extLst>
              </a:tr>
              <a:tr h="320553">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en-US" sz="1600" noProof="0" dirty="0">
                          <a:solidFill>
                            <a:schemeClr val="tx1"/>
                          </a:solidFill>
                          <a:latin typeface="+mn-lt"/>
                          <a:cs typeface="Arial" panose="020B0604020202020204" pitchFamily="34" charset="0"/>
                        </a:rPr>
                        <a:t>Gap</a:t>
                      </a:r>
                    </a:p>
                  </a:txBody>
                  <a:tcPr marL="91418" marR="91418" marT="45706" marB="45706" anchor="ct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600" noProof="0" dirty="0">
                          <a:solidFill>
                            <a:schemeClr val="tx1"/>
                          </a:solidFill>
                          <a:latin typeface="+mn-lt"/>
                          <a:cs typeface="Arial" panose="020B0604020202020204" pitchFamily="34" charset="0"/>
                        </a:rPr>
                        <a:t>40</a:t>
                      </a:r>
                      <a:r>
                        <a:rPr lang="en-US" sz="1600" baseline="0" noProof="0" dirty="0">
                          <a:solidFill>
                            <a:schemeClr val="tx1"/>
                          </a:solidFill>
                          <a:latin typeface="+mn-lt"/>
                          <a:cs typeface="Arial" panose="020B0604020202020204" pitchFamily="34" charset="0"/>
                        </a:rPr>
                        <a:t> mm</a:t>
                      </a:r>
                      <a:endParaRPr lang="en-US" sz="1600" noProof="0" dirty="0">
                        <a:solidFill>
                          <a:schemeClr val="tx1"/>
                        </a:solidFill>
                        <a:latin typeface="+mn-lt"/>
                        <a:cs typeface="Arial" panose="020B0604020202020204" pitchFamily="34" charset="0"/>
                      </a:endParaRPr>
                    </a:p>
                  </a:txBody>
                  <a:tcPr marL="91418" marR="91418" marT="45706" marB="45706" anchor="ctr"/>
                </a:tc>
                <a:extLst>
                  <a:ext uri="{0D108BD9-81ED-4DB2-BD59-A6C34878D82A}">
                    <a16:rowId xmlns:a16="http://schemas.microsoft.com/office/drawing/2014/main" val="10004"/>
                  </a:ext>
                </a:extLst>
              </a:tr>
              <a:tr h="320553">
                <a:tc>
                  <a:txBody>
                    <a:bodyPr/>
                    <a:lstStyle/>
                    <a:p>
                      <a:pPr algn="l"/>
                      <a:r>
                        <a:rPr lang="en-US" sz="1600" noProof="0" dirty="0">
                          <a:solidFill>
                            <a:schemeClr val="tx1"/>
                          </a:solidFill>
                          <a:latin typeface="+mn-lt"/>
                          <a:cs typeface="Arial" panose="020B0604020202020204" pitchFamily="34" charset="0"/>
                        </a:rPr>
                        <a:t>Good field region</a:t>
                      </a:r>
                    </a:p>
                  </a:txBody>
                  <a:tcPr marL="91418" marR="91418" marT="45706" marB="45706" anchor="ctr"/>
                </a:tc>
                <a:tc>
                  <a:txBody>
                    <a:bodyPr/>
                    <a:lstStyle/>
                    <a:p>
                      <a:pPr algn="ctr"/>
                      <a:r>
                        <a:rPr lang="en-US" sz="1600" noProof="0" dirty="0">
                          <a:solidFill>
                            <a:schemeClr val="tx1"/>
                          </a:solidFill>
                          <a:latin typeface="+mn-lt"/>
                          <a:cs typeface="Arial" panose="020B0604020202020204" pitchFamily="34" charset="0"/>
                        </a:rPr>
                        <a:t>+/- 20mm</a:t>
                      </a:r>
                    </a:p>
                  </a:txBody>
                  <a:tcPr marL="91418" marR="91418" marT="45706" marB="45706" anchor="ctr"/>
                </a:tc>
                <a:extLst>
                  <a:ext uri="{0D108BD9-81ED-4DB2-BD59-A6C34878D82A}">
                    <a16:rowId xmlns:a16="http://schemas.microsoft.com/office/drawing/2014/main" val="10005"/>
                  </a:ext>
                </a:extLst>
              </a:tr>
              <a:tr h="320553">
                <a:tc>
                  <a:txBody>
                    <a:bodyPr/>
                    <a:lstStyle/>
                    <a:p>
                      <a:pPr algn="l"/>
                      <a:r>
                        <a:rPr lang="en-US" sz="1600" noProof="0" dirty="0">
                          <a:solidFill>
                            <a:schemeClr val="tx1"/>
                          </a:solidFill>
                          <a:latin typeface="+mn-lt"/>
                          <a:cs typeface="Arial" panose="020B0604020202020204" pitchFamily="34" charset="0"/>
                        </a:rPr>
                        <a:t>Beam energy</a:t>
                      </a:r>
                    </a:p>
                  </a:txBody>
                  <a:tcPr marL="91418" marR="91418" marT="45706" marB="45706" anchor="ctr"/>
                </a:tc>
                <a:tc>
                  <a:txBody>
                    <a:bodyPr/>
                    <a:lstStyle/>
                    <a:p>
                      <a:pPr algn="ctr"/>
                      <a:r>
                        <a:rPr lang="en-US" sz="1600" noProof="0" dirty="0">
                          <a:solidFill>
                            <a:schemeClr val="tx1"/>
                          </a:solidFill>
                          <a:latin typeface="+mn-lt"/>
                          <a:cs typeface="Arial" panose="020B0604020202020204" pitchFamily="34" charset="0"/>
                        </a:rPr>
                        <a:t>From</a:t>
                      </a:r>
                      <a:r>
                        <a:rPr lang="en-US" sz="1600" baseline="0" noProof="0" dirty="0">
                          <a:solidFill>
                            <a:schemeClr val="tx1"/>
                          </a:solidFill>
                          <a:latin typeface="+mn-lt"/>
                          <a:cs typeface="Arial" panose="020B0604020202020204" pitchFamily="34" charset="0"/>
                        </a:rPr>
                        <a:t> 50 to 400 </a:t>
                      </a:r>
                      <a:r>
                        <a:rPr lang="en-US" sz="1600" noProof="0" dirty="0">
                          <a:solidFill>
                            <a:schemeClr val="tx1"/>
                          </a:solidFill>
                          <a:latin typeface="+mn-lt"/>
                          <a:cs typeface="Arial" panose="020B0604020202020204" pitchFamily="34" charset="0"/>
                        </a:rPr>
                        <a:t>MeV</a:t>
                      </a:r>
                    </a:p>
                  </a:txBody>
                  <a:tcPr marL="91418" marR="91418" marT="45706" marB="45706" anchor="ctr"/>
                </a:tc>
                <a:extLst>
                  <a:ext uri="{0D108BD9-81ED-4DB2-BD59-A6C34878D82A}">
                    <a16:rowId xmlns:a16="http://schemas.microsoft.com/office/drawing/2014/main" val="10006"/>
                  </a:ext>
                </a:extLst>
              </a:tr>
            </a:tbl>
          </a:graphicData>
        </a:graphic>
      </p:graphicFrame>
      <p:pic>
        <p:nvPicPr>
          <p:cNvPr id="10" name="Picture 4">
            <a:extLst>
              <a:ext uri="{FF2B5EF4-FFF2-40B4-BE49-F238E27FC236}">
                <a16:creationId xmlns:a16="http://schemas.microsoft.com/office/drawing/2014/main" id="{4D376E18-33CD-684F-A7BF-1CF584F80A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8895" y="1059809"/>
            <a:ext cx="4987035" cy="2511202"/>
          </a:xfrm>
          <a:prstGeom prst="rect">
            <a:avLst/>
          </a:prstGeom>
        </p:spPr>
      </p:pic>
      <p:pic>
        <p:nvPicPr>
          <p:cNvPr id="16" name="Image 15">
            <a:extLst>
              <a:ext uri="{FF2B5EF4-FFF2-40B4-BE49-F238E27FC236}">
                <a16:creationId xmlns:a16="http://schemas.microsoft.com/office/drawing/2014/main" id="{4F3C3EDC-C674-614B-9B9F-B76A3FCA77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40" y="3533877"/>
            <a:ext cx="4542391" cy="2974878"/>
          </a:xfrm>
          <a:prstGeom prst="rect">
            <a:avLst/>
          </a:prstGeom>
        </p:spPr>
      </p:pic>
      <p:pic>
        <p:nvPicPr>
          <p:cNvPr id="17" name="Image 16">
            <a:extLst>
              <a:ext uri="{FF2B5EF4-FFF2-40B4-BE49-F238E27FC236}">
                <a16:creationId xmlns:a16="http://schemas.microsoft.com/office/drawing/2014/main" id="{12D42120-899A-AB4F-9CBD-8418C69DA7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4249" y="3574132"/>
            <a:ext cx="4556292" cy="2835912"/>
          </a:xfrm>
          <a:prstGeom prst="rect">
            <a:avLst/>
          </a:prstGeom>
        </p:spPr>
      </p:pic>
      <p:graphicFrame>
        <p:nvGraphicFramePr>
          <p:cNvPr id="18" name="Table 6">
            <a:extLst>
              <a:ext uri="{FF2B5EF4-FFF2-40B4-BE49-F238E27FC236}">
                <a16:creationId xmlns:a16="http://schemas.microsoft.com/office/drawing/2014/main" id="{B0FED67F-CC4D-974F-ADB0-B38EC63D7D4B}"/>
              </a:ext>
            </a:extLst>
          </p:cNvPr>
          <p:cNvGraphicFramePr>
            <a:graphicFrameLocks noGrp="1"/>
          </p:cNvGraphicFramePr>
          <p:nvPr>
            <p:extLst/>
          </p:nvPr>
        </p:nvGraphicFramePr>
        <p:xfrm>
          <a:off x="9030931" y="4061790"/>
          <a:ext cx="2855544" cy="1676400"/>
        </p:xfrm>
        <a:graphic>
          <a:graphicData uri="http://schemas.openxmlformats.org/drawingml/2006/table">
            <a:tbl>
              <a:tblPr firstRow="1" bandRow="1">
                <a:tableStyleId>{5C22544A-7EE6-4342-B048-85BDC9FD1C3A}</a:tableStyleId>
              </a:tblPr>
              <a:tblGrid>
                <a:gridCol w="836969">
                  <a:extLst>
                    <a:ext uri="{9D8B030D-6E8A-4147-A177-3AD203B41FA5}">
                      <a16:colId xmlns:a16="http://schemas.microsoft.com/office/drawing/2014/main" val="20000"/>
                    </a:ext>
                  </a:extLst>
                </a:gridCol>
                <a:gridCol w="2018575">
                  <a:extLst>
                    <a:ext uri="{9D8B030D-6E8A-4147-A177-3AD203B41FA5}">
                      <a16:colId xmlns:a16="http://schemas.microsoft.com/office/drawing/2014/main" val="20001"/>
                    </a:ext>
                  </a:extLst>
                </a:gridCol>
              </a:tblGrid>
              <a:tr h="331335">
                <a:tc>
                  <a:txBody>
                    <a:bodyPr/>
                    <a:lstStyle/>
                    <a:p>
                      <a:endParaRPr lang="en-US" sz="1600" b="0" dirty="0">
                        <a:solidFill>
                          <a:schemeClr val="tx1"/>
                        </a:solidFill>
                        <a:latin typeface="+mn-lt"/>
                        <a:cs typeface="Arial" panose="020B0604020202020204"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Arial" panose="020B0604020202020204" pitchFamily="34" charset="0"/>
                        </a:rPr>
                        <a:t>Harmonic @ 13 mm</a:t>
                      </a:r>
                    </a:p>
                  </a:txBody>
                  <a:tcPr/>
                </a:tc>
                <a:extLst>
                  <a:ext uri="{0D108BD9-81ED-4DB2-BD59-A6C34878D82A}">
                    <a16:rowId xmlns:a16="http://schemas.microsoft.com/office/drawing/2014/main" val="10000"/>
                  </a:ext>
                </a:extLst>
              </a:tr>
              <a:tr h="331335">
                <a:tc>
                  <a:txBody>
                    <a:bodyPr/>
                    <a:lstStyle/>
                    <a:p>
                      <a:r>
                        <a:rPr lang="en-US" sz="1600" b="0" dirty="0">
                          <a:solidFill>
                            <a:schemeClr val="tx1"/>
                          </a:solidFill>
                          <a:latin typeface="+mn-lt"/>
                          <a:cs typeface="Arial" panose="020B0604020202020204" pitchFamily="34" charset="0"/>
                        </a:rPr>
                        <a:t>B6/b2</a:t>
                      </a:r>
                    </a:p>
                  </a:txBody>
                  <a:tcPr/>
                </a:tc>
                <a:tc>
                  <a:txBody>
                    <a:bodyPr/>
                    <a:lstStyle/>
                    <a:p>
                      <a:pPr algn="ctr"/>
                      <a:r>
                        <a:rPr lang="en-US" sz="1600" b="0" dirty="0">
                          <a:solidFill>
                            <a:schemeClr val="tx1"/>
                          </a:solidFill>
                          <a:latin typeface="+mn-lt"/>
                          <a:cs typeface="Arial" panose="020B0604020202020204" pitchFamily="34" charset="0"/>
                        </a:rPr>
                        <a:t>0.63 10</a:t>
                      </a:r>
                      <a:r>
                        <a:rPr lang="en-US" sz="1600" b="0" baseline="30000" dirty="0">
                          <a:solidFill>
                            <a:schemeClr val="tx1"/>
                          </a:solidFill>
                          <a:latin typeface="+mn-lt"/>
                          <a:cs typeface="Arial" panose="020B0604020202020204" pitchFamily="34" charset="0"/>
                        </a:rPr>
                        <a:t>-4</a:t>
                      </a:r>
                    </a:p>
                  </a:txBody>
                  <a:tcPr/>
                </a:tc>
                <a:extLst>
                  <a:ext uri="{0D108BD9-81ED-4DB2-BD59-A6C34878D82A}">
                    <a16:rowId xmlns:a16="http://schemas.microsoft.com/office/drawing/2014/main" val="10001"/>
                  </a:ext>
                </a:extLst>
              </a:tr>
              <a:tr h="331335">
                <a:tc>
                  <a:txBody>
                    <a:bodyPr/>
                    <a:lstStyle/>
                    <a:p>
                      <a:r>
                        <a:rPr lang="en-US" sz="1600" b="0" dirty="0">
                          <a:solidFill>
                            <a:schemeClr val="tx1"/>
                          </a:solidFill>
                          <a:latin typeface="+mn-lt"/>
                          <a:cs typeface="Arial" panose="020B0604020202020204" pitchFamily="34" charset="0"/>
                        </a:rPr>
                        <a:t>B10/b2</a:t>
                      </a:r>
                    </a:p>
                  </a:txBody>
                  <a:tcPr/>
                </a:tc>
                <a:tc>
                  <a:txBody>
                    <a:bodyPr/>
                    <a:lstStyle/>
                    <a:p>
                      <a:pPr algn="ctr"/>
                      <a:r>
                        <a:rPr lang="en-US" sz="1600" b="0" dirty="0">
                          <a:solidFill>
                            <a:schemeClr val="tx1"/>
                          </a:solidFill>
                          <a:latin typeface="+mn-lt"/>
                          <a:cs typeface="Arial" panose="020B0604020202020204" pitchFamily="34" charset="0"/>
                        </a:rPr>
                        <a:t>-0.45 10</a:t>
                      </a:r>
                      <a:r>
                        <a:rPr lang="en-US" sz="1600" b="0" baseline="30000" dirty="0">
                          <a:solidFill>
                            <a:schemeClr val="tx1"/>
                          </a:solidFill>
                          <a:latin typeface="+mn-lt"/>
                          <a:cs typeface="Arial" panose="020B0604020202020204" pitchFamily="34" charset="0"/>
                        </a:rPr>
                        <a:t>-4</a:t>
                      </a:r>
                      <a:endParaRPr lang="en-US" sz="1600" b="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2"/>
                  </a:ext>
                </a:extLst>
              </a:tr>
              <a:tr h="331335">
                <a:tc>
                  <a:txBody>
                    <a:bodyPr/>
                    <a:lstStyle/>
                    <a:p>
                      <a:r>
                        <a:rPr lang="en-US" sz="1600" b="0" dirty="0">
                          <a:solidFill>
                            <a:schemeClr val="tx1"/>
                          </a:solidFill>
                          <a:latin typeface="+mn-lt"/>
                          <a:cs typeface="Arial" panose="020B0604020202020204" pitchFamily="34" charset="0"/>
                        </a:rPr>
                        <a:t>B14/b2</a:t>
                      </a:r>
                    </a:p>
                  </a:txBody>
                  <a:tcPr/>
                </a:tc>
                <a:tc>
                  <a:txBody>
                    <a:bodyPr/>
                    <a:lstStyle/>
                    <a:p>
                      <a:pPr algn="ctr"/>
                      <a:r>
                        <a:rPr lang="en-US" sz="1600" b="0" dirty="0">
                          <a:solidFill>
                            <a:schemeClr val="tx1"/>
                          </a:solidFill>
                          <a:latin typeface="+mn-lt"/>
                          <a:cs typeface="Arial" panose="020B0604020202020204" pitchFamily="34" charset="0"/>
                        </a:rPr>
                        <a:t>-0.05 10</a:t>
                      </a:r>
                      <a:r>
                        <a:rPr lang="en-US" sz="1600" b="0" baseline="30000" dirty="0">
                          <a:solidFill>
                            <a:schemeClr val="tx1"/>
                          </a:solidFill>
                          <a:latin typeface="+mn-lt"/>
                          <a:cs typeface="Arial" panose="020B0604020202020204" pitchFamily="34" charset="0"/>
                        </a:rPr>
                        <a:t>-4</a:t>
                      </a:r>
                      <a:endParaRPr lang="en-US" sz="1600" b="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3"/>
                  </a:ext>
                </a:extLst>
              </a:tr>
              <a:tr h="331335">
                <a:tc>
                  <a:txBody>
                    <a:bodyPr/>
                    <a:lstStyle/>
                    <a:p>
                      <a:r>
                        <a:rPr lang="en-US" sz="1600" b="0" dirty="0">
                          <a:solidFill>
                            <a:schemeClr val="tx1"/>
                          </a:solidFill>
                          <a:latin typeface="+mn-lt"/>
                          <a:cs typeface="Arial" panose="020B0604020202020204" pitchFamily="34" charset="0"/>
                        </a:rPr>
                        <a:t>B18/b2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Arial" panose="020B0604020202020204" pitchFamily="34" charset="0"/>
                        </a:rPr>
                        <a:t>-0.003 10</a:t>
                      </a:r>
                      <a:r>
                        <a:rPr lang="en-US" sz="1600" b="0" baseline="30000" dirty="0">
                          <a:solidFill>
                            <a:schemeClr val="tx1"/>
                          </a:solidFill>
                          <a:latin typeface="+mn-lt"/>
                          <a:cs typeface="Arial" panose="020B0604020202020204" pitchFamily="34" charset="0"/>
                        </a:rPr>
                        <a:t>-4</a:t>
                      </a:r>
                      <a:endParaRPr lang="en-US" sz="1600" b="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19" name="TextBox 5">
            <a:extLst>
              <a:ext uri="{FF2B5EF4-FFF2-40B4-BE49-F238E27FC236}">
                <a16:creationId xmlns:a16="http://schemas.microsoft.com/office/drawing/2014/main" id="{6796538F-502F-F54B-994E-57D30CBB2F99}"/>
              </a:ext>
            </a:extLst>
          </p:cNvPr>
          <p:cNvSpPr txBox="1"/>
          <p:nvPr/>
        </p:nvSpPr>
        <p:spPr>
          <a:xfrm>
            <a:off x="8871942" y="1376901"/>
            <a:ext cx="2400300" cy="523220"/>
          </a:xfrm>
          <a:prstGeom prst="rect">
            <a:avLst/>
          </a:prstGeom>
          <a:noFill/>
        </p:spPr>
        <p:txBody>
          <a:bodyPr wrap="square" rtlCol="0">
            <a:spAutoFit/>
          </a:bodyPr>
          <a:lstStyle/>
          <a:p>
            <a:r>
              <a:rPr lang="en-US" sz="1400" dirty="0">
                <a:solidFill>
                  <a:srgbClr val="0070C0"/>
                </a:solidFill>
                <a:latin typeface="+mn-lt"/>
                <a:cs typeface="Arial" panose="020B0604020202020204" pitchFamily="34" charset="0"/>
              </a:rPr>
              <a:t>Diameter increase to 250 mm (220 mm initially)</a:t>
            </a:r>
          </a:p>
        </p:txBody>
      </p:sp>
      <p:cxnSp>
        <p:nvCxnSpPr>
          <p:cNvPr id="3" name="Connecteur droit avec flèche 2">
            <a:extLst>
              <a:ext uri="{FF2B5EF4-FFF2-40B4-BE49-F238E27FC236}">
                <a16:creationId xmlns:a16="http://schemas.microsoft.com/office/drawing/2014/main" id="{71425FB3-8FD8-BF4E-BA90-37F3649CD4DE}"/>
              </a:ext>
            </a:extLst>
          </p:cNvPr>
          <p:cNvCxnSpPr/>
          <p:nvPr/>
        </p:nvCxnSpPr>
        <p:spPr>
          <a:xfrm>
            <a:off x="8775508" y="1286293"/>
            <a:ext cx="0" cy="2196000"/>
          </a:xfrm>
          <a:prstGeom prst="straightConnector1">
            <a:avLst/>
          </a:prstGeom>
          <a:ln>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248A75C0-6044-1D4F-9C2D-C6DEE7E6A24B}"/>
              </a:ext>
            </a:extLst>
          </p:cNvPr>
          <p:cNvCxnSpPr/>
          <p:nvPr/>
        </p:nvCxnSpPr>
        <p:spPr>
          <a:xfrm>
            <a:off x="7251942" y="1282700"/>
            <a:ext cx="1620000" cy="0"/>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681BA255-4B72-2543-8F1B-D7ECD7FE2A9D}"/>
              </a:ext>
            </a:extLst>
          </p:cNvPr>
          <p:cNvCxnSpPr/>
          <p:nvPr/>
        </p:nvCxnSpPr>
        <p:spPr>
          <a:xfrm>
            <a:off x="7277342" y="3492500"/>
            <a:ext cx="1620000" cy="0"/>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2" name="TextBox 5">
            <a:extLst>
              <a:ext uri="{FF2B5EF4-FFF2-40B4-BE49-F238E27FC236}">
                <a16:creationId xmlns:a16="http://schemas.microsoft.com/office/drawing/2014/main" id="{F6E5684D-13B0-7748-B0D3-B36C8EB8BB82}"/>
              </a:ext>
            </a:extLst>
          </p:cNvPr>
          <p:cNvSpPr txBox="1"/>
          <p:nvPr/>
        </p:nvSpPr>
        <p:spPr>
          <a:xfrm>
            <a:off x="8910042" y="2659601"/>
            <a:ext cx="3014533" cy="523220"/>
          </a:xfrm>
          <a:prstGeom prst="rect">
            <a:avLst/>
          </a:prstGeom>
          <a:noFill/>
        </p:spPr>
        <p:txBody>
          <a:bodyPr wrap="square" rtlCol="0">
            <a:spAutoFit/>
          </a:bodyPr>
          <a:lstStyle/>
          <a:p>
            <a:r>
              <a:rPr lang="en-US" sz="1400" dirty="0">
                <a:solidFill>
                  <a:srgbClr val="0070C0"/>
                </a:solidFill>
                <a:latin typeface="+mn-lt"/>
              </a:rPr>
              <a:t>Chamfer optimization: 2.46 mm depth</a:t>
            </a:r>
          </a:p>
          <a:p>
            <a:endParaRPr lang="en-US" sz="1400" dirty="0">
              <a:solidFill>
                <a:srgbClr val="FF0000"/>
              </a:solidFill>
              <a:latin typeface="+mn-lt"/>
              <a:cs typeface="Arial" panose="020B0604020202020204" pitchFamily="34" charset="0"/>
            </a:endParaRPr>
          </a:p>
        </p:txBody>
      </p:sp>
      <p:cxnSp>
        <p:nvCxnSpPr>
          <p:cNvPr id="7" name="Connecteur droit avec flèche 6">
            <a:extLst>
              <a:ext uri="{FF2B5EF4-FFF2-40B4-BE49-F238E27FC236}">
                <a16:creationId xmlns:a16="http://schemas.microsoft.com/office/drawing/2014/main" id="{8014F250-ADF1-0E4B-A7D4-A11E9ED00BA9}"/>
              </a:ext>
            </a:extLst>
          </p:cNvPr>
          <p:cNvCxnSpPr>
            <a:cxnSpLocks/>
          </p:cNvCxnSpPr>
          <p:nvPr/>
        </p:nvCxnSpPr>
        <p:spPr>
          <a:xfrm flipH="1" flipV="1">
            <a:off x="7456022" y="2451101"/>
            <a:ext cx="1454020" cy="342899"/>
          </a:xfrm>
          <a:prstGeom prst="straightConnector1">
            <a:avLst/>
          </a:prstGeom>
          <a:ln>
            <a:solidFill>
              <a:schemeClr val="accent1"/>
            </a:solidFill>
            <a:tailEnd type="stealth"/>
          </a:ln>
        </p:spPr>
        <p:style>
          <a:lnRef idx="1">
            <a:schemeClr val="accent1"/>
          </a:lnRef>
          <a:fillRef idx="0">
            <a:schemeClr val="accent1"/>
          </a:fillRef>
          <a:effectRef idx="0">
            <a:schemeClr val="accent1"/>
          </a:effectRef>
          <a:fontRef idx="minor">
            <a:schemeClr val="tx1"/>
          </a:fontRef>
        </p:style>
      </p:cxnSp>
      <p:sp>
        <p:nvSpPr>
          <p:cNvPr id="21" name="Espace réservé du pied de page 2">
            <a:extLst>
              <a:ext uri="{FF2B5EF4-FFF2-40B4-BE49-F238E27FC236}">
                <a16:creationId xmlns:a16="http://schemas.microsoft.com/office/drawing/2014/main" id="{E76DC71E-42A4-B147-A69E-7ABFC2F1E329}"/>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002033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8">
            <a:extLst>
              <a:ext uri="{FF2B5EF4-FFF2-40B4-BE49-F238E27FC236}">
                <a16:creationId xmlns:a16="http://schemas.microsoft.com/office/drawing/2014/main" id="{3776B5FF-8671-D84D-89AA-FFD79E6010A1}"/>
              </a:ext>
            </a:extLst>
          </p:cNvPr>
          <p:cNvSpPr txBox="1"/>
          <p:nvPr/>
        </p:nvSpPr>
        <p:spPr>
          <a:xfrm>
            <a:off x="265973" y="251097"/>
            <a:ext cx="8275154"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 magnet</a:t>
            </a:r>
            <a:r>
              <a:rPr lang="en-US" sz="2200" dirty="0">
                <a:solidFill>
                  <a:schemeClr val="accent1">
                    <a:lumMod val="75000"/>
                  </a:schemeClr>
                </a:solidFill>
                <a:latin typeface="Arial" charset="0"/>
                <a:ea typeface="Arial" charset="0"/>
                <a:cs typeface="Arial" charset="0"/>
              </a:rPr>
              <a:t>s</a:t>
            </a:r>
            <a:r>
              <a:rPr sz="2200" dirty="0">
                <a:solidFill>
                  <a:schemeClr val="accent1">
                    <a:lumMod val="75000"/>
                  </a:schemeClr>
                </a:solidFill>
                <a:latin typeface="Arial" charset="0"/>
                <a:ea typeface="Arial" charset="0"/>
                <a:cs typeface="Arial" charset="0"/>
              </a:rPr>
              <a:t> design:</a:t>
            </a:r>
            <a:r>
              <a:rPr lang="en-US" sz="2200" dirty="0">
                <a:solidFill>
                  <a:schemeClr val="accent1">
                    <a:lumMod val="75000"/>
                  </a:schemeClr>
                </a:solidFill>
                <a:latin typeface="Arial" charset="0"/>
                <a:ea typeface="Arial" charset="0"/>
                <a:cs typeface="Arial" charset="0"/>
              </a:rPr>
              <a:t> Arc bending magnets</a:t>
            </a:r>
            <a:endParaRPr sz="2200" dirty="0">
              <a:solidFill>
                <a:schemeClr val="accent1">
                  <a:lumMod val="75000"/>
                </a:schemeClr>
              </a:solidFill>
              <a:latin typeface="Arial" charset="0"/>
              <a:ea typeface="Arial" charset="0"/>
              <a:cs typeface="Arial" charset="0"/>
            </a:endParaRPr>
          </a:p>
        </p:txBody>
      </p:sp>
      <p:sp>
        <p:nvSpPr>
          <p:cNvPr id="16" name="Espace réservé du numéro de diapositive 4">
            <a:extLst>
              <a:ext uri="{FF2B5EF4-FFF2-40B4-BE49-F238E27FC236}">
                <a16:creationId xmlns:a16="http://schemas.microsoft.com/office/drawing/2014/main" id="{07A33903-ECA7-9048-AB7F-67BF8ADE4318}"/>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18</a:t>
            </a:fld>
            <a:endParaRPr b="1" dirty="0">
              <a:solidFill>
                <a:schemeClr val="bg2">
                  <a:lumMod val="50000"/>
                </a:schemeClr>
              </a:solidFill>
              <a:latin typeface="+mn-lt"/>
            </a:endParaRPr>
          </a:p>
        </p:txBody>
      </p:sp>
      <p:pic>
        <p:nvPicPr>
          <p:cNvPr id="17" name="Image 16">
            <a:extLst>
              <a:ext uri="{FF2B5EF4-FFF2-40B4-BE49-F238E27FC236}">
                <a16:creationId xmlns:a16="http://schemas.microsoft.com/office/drawing/2014/main" id="{68BD519C-798A-9644-B7CE-515045EFB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8" name="Connecteur droit 17">
            <a:extLst>
              <a:ext uri="{FF2B5EF4-FFF2-40B4-BE49-F238E27FC236}">
                <a16:creationId xmlns:a16="http://schemas.microsoft.com/office/drawing/2014/main" id="{34D302FE-1645-704D-95AD-C488CE050824}"/>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9" name="ZoneTexte 13">
            <a:extLst>
              <a:ext uri="{FF2B5EF4-FFF2-40B4-BE49-F238E27FC236}">
                <a16:creationId xmlns:a16="http://schemas.microsoft.com/office/drawing/2014/main" id="{C8231C0D-3DA4-A649-BB18-44A44D270D0A}"/>
              </a:ext>
            </a:extLst>
          </p:cNvPr>
          <p:cNvSpPr txBox="1"/>
          <p:nvPr/>
        </p:nvSpPr>
        <p:spPr>
          <a:xfrm>
            <a:off x="6297955" y="9648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BINP Collaboration</a:t>
            </a:r>
            <a:endParaRPr b="1" dirty="0">
              <a:solidFill>
                <a:srgbClr val="C00000"/>
              </a:solidFill>
              <a:latin typeface="Arial" panose="020B0604020202020204" pitchFamily="34" charset="0"/>
              <a:cs typeface="Arial" panose="020B0604020202020204" pitchFamily="34" charset="0"/>
            </a:endParaRPr>
          </a:p>
        </p:txBody>
      </p:sp>
      <p:graphicFrame>
        <p:nvGraphicFramePr>
          <p:cNvPr id="20" name="Table 6">
            <a:extLst>
              <a:ext uri="{FF2B5EF4-FFF2-40B4-BE49-F238E27FC236}">
                <a16:creationId xmlns:a16="http://schemas.microsoft.com/office/drawing/2014/main" id="{7535AA9A-4C31-584F-8B40-CBCE6149A647}"/>
              </a:ext>
            </a:extLst>
          </p:cNvPr>
          <p:cNvGraphicFramePr>
            <a:graphicFrameLocks noGrp="1"/>
          </p:cNvGraphicFramePr>
          <p:nvPr>
            <p:extLst/>
          </p:nvPr>
        </p:nvGraphicFramePr>
        <p:xfrm>
          <a:off x="290512" y="2952088"/>
          <a:ext cx="5602287" cy="3535685"/>
        </p:xfrm>
        <a:graphic>
          <a:graphicData uri="http://schemas.openxmlformats.org/drawingml/2006/table">
            <a:tbl>
              <a:tblPr firstRow="1" bandRow="1">
                <a:tableStyleId>{3B4B98B0-60AC-42C2-AFA5-B58CD77FA1E5}</a:tableStyleId>
              </a:tblPr>
              <a:tblGrid>
                <a:gridCol w="1991094">
                  <a:extLst>
                    <a:ext uri="{9D8B030D-6E8A-4147-A177-3AD203B41FA5}">
                      <a16:colId xmlns:a16="http://schemas.microsoft.com/office/drawing/2014/main" val="20000"/>
                    </a:ext>
                  </a:extLst>
                </a:gridCol>
                <a:gridCol w="1728209">
                  <a:extLst>
                    <a:ext uri="{9D8B030D-6E8A-4147-A177-3AD203B41FA5}">
                      <a16:colId xmlns:a16="http://schemas.microsoft.com/office/drawing/2014/main" val="20001"/>
                    </a:ext>
                  </a:extLst>
                </a:gridCol>
                <a:gridCol w="1882984">
                  <a:extLst>
                    <a:ext uri="{9D8B030D-6E8A-4147-A177-3AD203B41FA5}">
                      <a16:colId xmlns:a16="http://schemas.microsoft.com/office/drawing/2014/main" val="20002"/>
                    </a:ext>
                  </a:extLst>
                </a:gridCol>
              </a:tblGrid>
              <a:tr h="308262">
                <a:tc gridSpan="3">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ctr"/>
                      <a:r>
                        <a:rPr lang="en-US" sz="1600" noProof="0" dirty="0">
                          <a:solidFill>
                            <a:srgbClr val="0070C0"/>
                          </a:solidFill>
                          <a:latin typeface="+mn-lt"/>
                        </a:rPr>
                        <a:t>Features of</a:t>
                      </a:r>
                      <a:r>
                        <a:rPr lang="en-US" sz="1600" baseline="0" noProof="0" dirty="0">
                          <a:solidFill>
                            <a:srgbClr val="0070C0"/>
                          </a:solidFill>
                          <a:latin typeface="+mn-lt"/>
                        </a:rPr>
                        <a:t> arc bending magnets</a:t>
                      </a:r>
                      <a:endParaRPr lang="en-US" sz="1600" noProof="0" dirty="0">
                        <a:solidFill>
                          <a:srgbClr val="0070C0"/>
                        </a:solidFill>
                        <a:latin typeface="+mn-lt"/>
                      </a:endParaRPr>
                    </a:p>
                  </a:txBody>
                  <a:tcPr marL="91430" marR="91430" anchor="ctr"/>
                </a:tc>
                <a:tc hMerge="1">
                  <a:txBody>
                    <a:bodyPr/>
                    <a:lstStyle/>
                    <a:p>
                      <a:endParaRPr lang="en-US" sz="3200" dirty="0"/>
                    </a:p>
                  </a:txBody>
                  <a:tcPr/>
                </a:tc>
                <a:tc hMerge="1">
                  <a:txBody>
                    <a:bodyPr/>
                    <a:lstStyle/>
                    <a:p>
                      <a:pPr algn="ctr"/>
                      <a:endParaRPr lang="en-US" sz="1600" noProof="0" dirty="0">
                        <a:solidFill>
                          <a:srgbClr val="0070C0"/>
                        </a:solidFill>
                        <a:latin typeface="+mn-lt"/>
                      </a:endParaRPr>
                    </a:p>
                  </a:txBody>
                  <a:tcPr marL="91430" marR="91430" anchor="ctr"/>
                </a:tc>
                <a:extLst>
                  <a:ext uri="{0D108BD9-81ED-4DB2-BD59-A6C34878D82A}">
                    <a16:rowId xmlns:a16="http://schemas.microsoft.com/office/drawing/2014/main" val="10000"/>
                  </a:ext>
                </a:extLst>
              </a:tr>
              <a:tr h="309276">
                <a:tc>
                  <a:txBody>
                    <a:bodyPr/>
                    <a:lstStyle/>
                    <a:p>
                      <a:pPr algn="l"/>
                      <a:r>
                        <a:rPr lang="en-US" sz="1600" b="0" noProof="0" dirty="0">
                          <a:latin typeface="+mn-lt"/>
                        </a:rPr>
                        <a:t>Quantity</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12</a:t>
                      </a:r>
                      <a:r>
                        <a:rPr lang="en-US" sz="1600" b="0" baseline="0" noProof="0" dirty="0">
                          <a:latin typeface="+mn-lt"/>
                        </a:rPr>
                        <a:t> </a:t>
                      </a:r>
                      <a:r>
                        <a:rPr lang="en-US" sz="1600" b="0" noProof="0" dirty="0">
                          <a:latin typeface="+mn-lt"/>
                        </a:rPr>
                        <a:t>+ 1 (pre-</a:t>
                      </a:r>
                      <a:r>
                        <a:rPr lang="en-US" sz="1600" b="0" noProof="0" dirty="0" err="1">
                          <a:latin typeface="+mn-lt"/>
                        </a:rPr>
                        <a:t>serie</a:t>
                      </a:r>
                      <a:r>
                        <a:rPr lang="en-US" sz="1600" b="0" noProof="0" dirty="0">
                          <a:latin typeface="+mn-lt"/>
                        </a:rPr>
                        <a:t>)</a:t>
                      </a:r>
                      <a:endParaRPr lang="en-US" sz="1600" b="0" noProof="0" dirty="0">
                        <a:solidFill>
                          <a:schemeClr val="tx1"/>
                        </a:solidFill>
                        <a:latin typeface="+mn-lt"/>
                      </a:endParaRPr>
                    </a:p>
                  </a:txBody>
                  <a:tcPr marL="91430" marR="914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noProof="0" dirty="0">
                          <a:latin typeface="+mn-lt"/>
                        </a:rPr>
                        <a:t>12</a:t>
                      </a:r>
                      <a:r>
                        <a:rPr lang="en-US" sz="1600" b="0" baseline="0" noProof="0" dirty="0">
                          <a:latin typeface="+mn-lt"/>
                        </a:rPr>
                        <a:t> </a:t>
                      </a:r>
                      <a:r>
                        <a:rPr lang="en-US" sz="1600" b="0" noProof="0" dirty="0">
                          <a:latin typeface="+mn-lt"/>
                        </a:rPr>
                        <a:t>+ 1 (pre-</a:t>
                      </a:r>
                      <a:r>
                        <a:rPr lang="en-US" sz="1600" b="0" noProof="0" dirty="0" err="1">
                          <a:latin typeface="+mn-lt"/>
                        </a:rPr>
                        <a:t>serie</a:t>
                      </a:r>
                      <a:r>
                        <a:rPr lang="en-US" sz="1600" b="0" noProof="0" dirty="0">
                          <a:latin typeface="+mn-lt"/>
                        </a:rPr>
                        <a:t>)</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1"/>
                  </a:ext>
                </a:extLst>
              </a:tr>
              <a:tr h="304803">
                <a:tc>
                  <a:txBody>
                    <a:bodyPr/>
                    <a:lstStyle/>
                    <a:p>
                      <a:pPr algn="l"/>
                      <a:r>
                        <a:rPr lang="en-US" sz="1600" b="0" noProof="0" dirty="0">
                          <a:latin typeface="+mn-lt"/>
                        </a:rPr>
                        <a:t>Rotation angle </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45°</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45°</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2"/>
                  </a:ext>
                </a:extLst>
              </a:tr>
              <a:tr h="304803">
                <a:tc>
                  <a:txBody>
                    <a:bodyPr/>
                    <a:lstStyle/>
                    <a:p>
                      <a:pPr algn="l"/>
                      <a:r>
                        <a:rPr lang="en-US" sz="1600" b="0" noProof="0" dirty="0">
                          <a:latin typeface="+mn-lt"/>
                        </a:rPr>
                        <a:t>Radius of curvature</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1192 mm</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596 mm</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3"/>
                  </a:ext>
                </a:extLst>
              </a:tr>
              <a:tr h="304803">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en-US" sz="1600" b="0" noProof="0" dirty="0">
                          <a:latin typeface="+mn-lt"/>
                        </a:rPr>
                        <a:t>Main field B</a:t>
                      </a:r>
                      <a:r>
                        <a:rPr lang="en-US" sz="1600" b="0" baseline="-25000" noProof="0" dirty="0">
                          <a:latin typeface="+mn-lt"/>
                        </a:rPr>
                        <a:t>0</a:t>
                      </a:r>
                      <a:endParaRPr lang="en-US" sz="1600" b="0" noProof="0" dirty="0">
                        <a:solidFill>
                          <a:schemeClr val="tx1"/>
                        </a:solidFill>
                        <a:latin typeface="+mn-lt"/>
                      </a:endParaRPr>
                    </a:p>
                  </a:txBody>
                  <a:tcPr marL="91430" marR="91430" anchor="ct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600" b="0" noProof="0" dirty="0">
                          <a:latin typeface="+mn-lt"/>
                        </a:rPr>
                        <a:t>1.25 - 1.3</a:t>
                      </a:r>
                      <a:r>
                        <a:rPr lang="en-US" sz="1600" b="0" baseline="0" noProof="0" dirty="0">
                          <a:latin typeface="+mn-lt"/>
                        </a:rPr>
                        <a:t> T</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1.25 - 1.3 T</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4"/>
                  </a:ext>
                </a:extLst>
              </a:tr>
              <a:tr h="304803">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en-US" sz="1600" b="0" noProof="0" dirty="0">
                          <a:latin typeface="+mn-lt"/>
                        </a:rPr>
                        <a:t>Gap</a:t>
                      </a:r>
                      <a:endParaRPr lang="en-US" sz="1600" b="0" noProof="0" dirty="0">
                        <a:solidFill>
                          <a:schemeClr val="tx1"/>
                        </a:solidFill>
                        <a:latin typeface="+mn-lt"/>
                      </a:endParaRPr>
                    </a:p>
                  </a:txBody>
                  <a:tcPr marL="91430" marR="91430" anchor="ct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600" b="0" noProof="0" dirty="0">
                          <a:latin typeface="+mn-lt"/>
                        </a:rPr>
                        <a:t>40</a:t>
                      </a:r>
                      <a:r>
                        <a:rPr lang="en-US" sz="1600" b="0" baseline="0" noProof="0" dirty="0">
                          <a:latin typeface="+mn-lt"/>
                        </a:rPr>
                        <a:t> mm</a:t>
                      </a:r>
                      <a:endParaRPr lang="en-US" sz="1600" b="0" noProof="0" dirty="0">
                        <a:solidFill>
                          <a:schemeClr val="tx1"/>
                        </a:solidFill>
                        <a:latin typeface="+mn-lt"/>
                      </a:endParaRPr>
                    </a:p>
                  </a:txBody>
                  <a:tcPr marL="91430" marR="91430" anchor="ct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600" b="0" noProof="0" dirty="0">
                          <a:latin typeface="+mn-lt"/>
                        </a:rPr>
                        <a:t>40</a:t>
                      </a:r>
                      <a:r>
                        <a:rPr lang="en-US" sz="1600" b="0" baseline="0" noProof="0" dirty="0">
                          <a:latin typeface="+mn-lt"/>
                        </a:rPr>
                        <a:t> mm</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5"/>
                  </a:ext>
                </a:extLst>
              </a:tr>
              <a:tr h="304803">
                <a:tc>
                  <a:txBody>
                    <a:bodyPr/>
                    <a:lstStyle/>
                    <a:p>
                      <a:pPr algn="l"/>
                      <a:r>
                        <a:rPr lang="en-US" sz="1600" b="0" noProof="0" dirty="0">
                          <a:latin typeface="+mn-lt"/>
                        </a:rPr>
                        <a:t>Good field region</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+/- 20mm</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+/- 20mm</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6"/>
                  </a:ext>
                </a:extLst>
              </a:tr>
              <a:tr h="304803">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en-US" sz="1600" b="0" noProof="0" dirty="0">
                          <a:latin typeface="+mn-lt"/>
                        </a:rPr>
                        <a:t>Mechanical</a:t>
                      </a:r>
                      <a:r>
                        <a:rPr lang="en-US" sz="1600" b="0" baseline="0" noProof="0" dirty="0">
                          <a:latin typeface="+mn-lt"/>
                        </a:rPr>
                        <a:t> length</a:t>
                      </a:r>
                      <a:endParaRPr lang="en-US" sz="1600" b="0" noProof="0" dirty="0">
                        <a:solidFill>
                          <a:schemeClr val="tx1"/>
                        </a:solidFill>
                        <a:latin typeface="+mn-lt"/>
                      </a:endParaRPr>
                    </a:p>
                  </a:txBody>
                  <a:tcPr marL="91430" marR="91430" anchor="ct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600" b="0" noProof="0" dirty="0">
                          <a:latin typeface="+mn-lt"/>
                        </a:rPr>
                        <a:t>936 mm</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468 mm</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7"/>
                  </a:ext>
                </a:extLst>
              </a:tr>
              <a:tr h="304803">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l"/>
                      <a:r>
                        <a:rPr lang="en-US" sz="1600" b="0" noProof="0" dirty="0">
                          <a:latin typeface="+mn-lt"/>
                        </a:rPr>
                        <a:t>Current max.</a:t>
                      </a:r>
                      <a:endParaRPr lang="en-US" sz="1600" b="0" noProof="0" dirty="0">
                        <a:solidFill>
                          <a:schemeClr val="tx1"/>
                        </a:solidFill>
                        <a:latin typeface="+mn-lt"/>
                      </a:endParaRPr>
                    </a:p>
                  </a:txBody>
                  <a:tcPr marL="91430" marR="91430" anchor="ct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US" sz="1600" b="0" noProof="0" dirty="0">
                          <a:latin typeface="+mn-lt"/>
                        </a:rPr>
                        <a:t>Not defined</a:t>
                      </a:r>
                      <a:endParaRPr lang="en-US" sz="1600" b="0" noProof="0" dirty="0">
                        <a:solidFill>
                          <a:schemeClr val="tx1"/>
                        </a:solidFill>
                        <a:latin typeface="+mn-lt"/>
                      </a:endParaRPr>
                    </a:p>
                  </a:txBody>
                  <a:tcPr marL="91430" marR="91430" anchor="ctr"/>
                </a:tc>
                <a:tc>
                  <a:txBody>
                    <a:bodyPr/>
                    <a:lstStyle/>
                    <a:p>
                      <a:pPr algn="ctr"/>
                      <a:r>
                        <a:rPr lang="en-US" sz="1600" b="0" noProof="0" dirty="0">
                          <a:latin typeface="+mn-lt"/>
                        </a:rPr>
                        <a:t>Not defined</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8"/>
                  </a:ext>
                </a:extLst>
              </a:tr>
              <a:tr h="518165">
                <a:tc>
                  <a:txBody>
                    <a:bodyPr/>
                    <a:lstStyle/>
                    <a:p>
                      <a:pPr algn="l"/>
                      <a:r>
                        <a:rPr lang="en-US" sz="1600" b="0" noProof="0" dirty="0">
                          <a:latin typeface="+mn-lt"/>
                        </a:rPr>
                        <a:t>Beam energy</a:t>
                      </a:r>
                      <a:endParaRPr lang="en-US" sz="1600" b="0" noProof="0" dirty="0">
                        <a:solidFill>
                          <a:schemeClr val="tx1"/>
                        </a:solidFill>
                        <a:latin typeface="+mn-lt"/>
                      </a:endParaRPr>
                    </a:p>
                  </a:txBody>
                  <a:tcPr marL="91430" marR="91430" anchor="ctr"/>
                </a:tc>
                <a:tc>
                  <a:txBody>
                    <a:bodyPr/>
                    <a:lstStyle/>
                    <a:p>
                      <a:pPr algn="ctr"/>
                      <a:r>
                        <a:rPr lang="en-US" sz="1600" b="0" baseline="0" noProof="0" dirty="0">
                          <a:latin typeface="+mn-lt"/>
                        </a:rPr>
                        <a:t>305 to 455 </a:t>
                      </a:r>
                      <a:r>
                        <a:rPr lang="en-US" sz="1600" b="0" noProof="0" dirty="0">
                          <a:latin typeface="+mn-lt"/>
                        </a:rPr>
                        <a:t>MeV</a:t>
                      </a:r>
                      <a:endParaRPr lang="en-US" sz="1600" b="0" noProof="0" dirty="0">
                        <a:solidFill>
                          <a:schemeClr val="tx1"/>
                        </a:solidFill>
                        <a:latin typeface="+mn-lt"/>
                      </a:endParaRPr>
                    </a:p>
                  </a:txBody>
                  <a:tcPr marL="91430" marR="91430" anchor="ctr"/>
                </a:tc>
                <a:tc>
                  <a:txBody>
                    <a:bodyPr/>
                    <a:lstStyle/>
                    <a:p>
                      <a:pPr algn="ctr"/>
                      <a:r>
                        <a:rPr lang="en-US" sz="1600" b="0" baseline="0" noProof="0" dirty="0">
                          <a:latin typeface="+mn-lt"/>
                        </a:rPr>
                        <a:t>80 MeV to 230 MeV</a:t>
                      </a:r>
                      <a:endParaRPr lang="en-US" sz="1600" b="0" noProof="0" dirty="0">
                        <a:solidFill>
                          <a:schemeClr val="tx1"/>
                        </a:solidFill>
                        <a:latin typeface="+mn-lt"/>
                      </a:endParaRPr>
                    </a:p>
                  </a:txBody>
                  <a:tcPr marL="91430" marR="91430" anchor="ctr"/>
                </a:tc>
                <a:extLst>
                  <a:ext uri="{0D108BD9-81ED-4DB2-BD59-A6C34878D82A}">
                    <a16:rowId xmlns:a16="http://schemas.microsoft.com/office/drawing/2014/main" val="10009"/>
                  </a:ext>
                </a:extLst>
              </a:tr>
            </a:tbl>
          </a:graphicData>
        </a:graphic>
      </p:graphicFrame>
      <p:sp>
        <p:nvSpPr>
          <p:cNvPr id="7" name="ZoneTexte 6">
            <a:extLst>
              <a:ext uri="{FF2B5EF4-FFF2-40B4-BE49-F238E27FC236}">
                <a16:creationId xmlns:a16="http://schemas.microsoft.com/office/drawing/2014/main" id="{BDADBC53-3B89-E84C-A6C2-1CE62421CD15}"/>
              </a:ext>
            </a:extLst>
          </p:cNvPr>
          <p:cNvSpPr txBox="1"/>
          <p:nvPr/>
        </p:nvSpPr>
        <p:spPr>
          <a:xfrm>
            <a:off x="87311" y="694683"/>
            <a:ext cx="11964263" cy="2508251"/>
          </a:xfrm>
          <a:prstGeom prst="rect">
            <a:avLst/>
          </a:prstGeom>
          <a:noFill/>
        </p:spPr>
        <p:txBody>
          <a:bodyPr wrap="square" rtlCol="0">
            <a:spAutoFit/>
          </a:bodyPr>
          <a:lstStyle/>
          <a:p>
            <a:pPr marL="285750" indent="-285750" algn="just" eaLnBrk="1" hangingPunct="1">
              <a:lnSpc>
                <a:spcPct val="150000"/>
              </a:lnSpc>
              <a:buFont typeface="Wingdings" pitchFamily="2" charset="2"/>
              <a:buChar char="§"/>
            </a:pPr>
            <a:r>
              <a:rPr lang="en-GB" sz="1600" dirty="0">
                <a:latin typeface="Calibri" charset="0"/>
              </a:rPr>
              <a:t>Iron-dominated resistive magnets preferred for improving tunability</a:t>
            </a:r>
          </a:p>
          <a:p>
            <a:pPr marL="285750" indent="-285750" algn="just" eaLnBrk="1" hangingPunct="1">
              <a:lnSpc>
                <a:spcPct val="150000"/>
              </a:lnSpc>
              <a:buFont typeface="Wingdings" pitchFamily="2" charset="2"/>
              <a:buChar char="§"/>
            </a:pPr>
            <a:r>
              <a:rPr lang="en-GB" sz="1600" dirty="0">
                <a:latin typeface="Calibri" charset="0"/>
              </a:rPr>
              <a:t>Engineering current density of 7-8 A/mm</a:t>
            </a:r>
            <a:r>
              <a:rPr lang="en-GB" sz="1600" baseline="30000" dirty="0">
                <a:latin typeface="Calibri" charset="0"/>
              </a:rPr>
              <a:t>2</a:t>
            </a:r>
          </a:p>
          <a:p>
            <a:pPr marL="285750" indent="-285750" algn="just" eaLnBrk="1" hangingPunct="1">
              <a:buFont typeface="Wingdings" pitchFamily="2" charset="2"/>
              <a:buChar char="§"/>
            </a:pPr>
            <a:r>
              <a:rPr lang="en-GB" sz="1600" dirty="0">
                <a:latin typeface="Calibri" charset="0"/>
              </a:rPr>
              <a:t>H design to reduce the height of magnet for stacking</a:t>
            </a:r>
          </a:p>
          <a:p>
            <a:pPr marL="285750" indent="-285750" algn="just" eaLnBrk="1" hangingPunct="1">
              <a:lnSpc>
                <a:spcPct val="150000"/>
              </a:lnSpc>
              <a:buFont typeface="Wingdings" pitchFamily="2" charset="2"/>
              <a:buChar char="§"/>
            </a:pPr>
            <a:r>
              <a:rPr lang="en-GB" sz="1600" dirty="0">
                <a:latin typeface="Calibri" charset="0"/>
              </a:rPr>
              <a:t>Homogeneous field as low as possible due to the use of one power supply by arc</a:t>
            </a:r>
          </a:p>
          <a:p>
            <a:pPr marL="285750" indent="-285750" algn="just" eaLnBrk="1" hangingPunct="1">
              <a:lnSpc>
                <a:spcPct val="150000"/>
              </a:lnSpc>
              <a:buFont typeface="Wingdings" pitchFamily="2" charset="2"/>
              <a:buChar char="§"/>
            </a:pPr>
            <a:r>
              <a:rPr lang="en-GB" sz="1600" dirty="0">
                <a:latin typeface="Calibri" charset="0"/>
              </a:rPr>
              <a:t>Cost optimization by coupling the design of arc magnets to studies of power converters, vacuum system and cooling as well as using one magnet per bend with a 45° deflection</a:t>
            </a:r>
          </a:p>
          <a:p>
            <a:pPr algn="just">
              <a:lnSpc>
                <a:spcPct val="150000"/>
              </a:lnSpc>
            </a:pPr>
            <a:endParaRPr lang="en-GB" sz="1600" dirty="0"/>
          </a:p>
        </p:txBody>
      </p:sp>
      <p:pic>
        <p:nvPicPr>
          <p:cNvPr id="22" name="Content Placeholder 3">
            <a:extLst>
              <a:ext uri="{FF2B5EF4-FFF2-40B4-BE49-F238E27FC236}">
                <a16:creationId xmlns:a16="http://schemas.microsoft.com/office/drawing/2014/main" id="{154207FA-83E4-6A43-8BFD-0DE2645E4843}"/>
              </a:ext>
            </a:extLst>
          </p:cNvPr>
          <p:cNvPicPr>
            <a:picLocks/>
          </p:cNvPicPr>
          <p:nvPr/>
        </p:nvPicPr>
        <p:blipFill>
          <a:blip r:embed="rId3" cstate="screen">
            <a:extLst>
              <a:ext uri="{28A0092B-C50C-407E-A947-70E740481C1C}">
                <a14:useLocalDpi xmlns:a14="http://schemas.microsoft.com/office/drawing/2010/main"/>
              </a:ext>
            </a:extLst>
          </a:blip>
          <a:srcRect t="-8125" b="-2351"/>
          <a:stretch>
            <a:fillRect/>
          </a:stretch>
        </p:blipFill>
        <p:spPr bwMode="auto">
          <a:xfrm>
            <a:off x="7158038" y="2300287"/>
            <a:ext cx="3624262" cy="312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3" name="TextBox 2">
            <a:extLst>
              <a:ext uri="{FF2B5EF4-FFF2-40B4-BE49-F238E27FC236}">
                <a16:creationId xmlns:a16="http://schemas.microsoft.com/office/drawing/2014/main" id="{842683B5-F491-BB4C-AA98-D4B7D59BCBDE}"/>
              </a:ext>
            </a:extLst>
          </p:cNvPr>
          <p:cNvSpPr txBox="1">
            <a:spLocks noChangeArrowheads="1"/>
          </p:cNvSpPr>
          <p:nvPr/>
        </p:nvSpPr>
        <p:spPr bwMode="auto">
          <a:xfrm>
            <a:off x="6146800" y="5465611"/>
            <a:ext cx="5866675" cy="923330"/>
          </a:xfrm>
          <a:prstGeom prst="rect">
            <a:avLst/>
          </a:prstGeom>
          <a:solidFill>
            <a:schemeClr val="bg1"/>
          </a:solidFill>
          <a:ln w="28575">
            <a:solidFill>
              <a:srgbClr val="FF0000"/>
            </a:solidFill>
            <a:miter lim="800000"/>
            <a:headEnd/>
            <a:tailEnd/>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0000"/>
                </a:solidFill>
              </a:rPr>
              <a:t>Challenge to highlight : Very compact bending magnet while keeping a reasonable current density for 6 arcs and using the </a:t>
            </a:r>
            <a:r>
              <a:rPr lang="en-US" sz="1800" u="sng" dirty="0">
                <a:solidFill>
                  <a:srgbClr val="FF0000"/>
                </a:solidFill>
              </a:rPr>
              <a:t>same structure</a:t>
            </a:r>
            <a:r>
              <a:rPr lang="en-US" sz="1800" dirty="0">
                <a:solidFill>
                  <a:srgbClr val="FF0000"/>
                </a:solidFill>
              </a:rPr>
              <a:t> for </a:t>
            </a:r>
            <a:r>
              <a:rPr lang="en-US" sz="1800" u="sng" dirty="0">
                <a:solidFill>
                  <a:srgbClr val="FF0000"/>
                </a:solidFill>
              </a:rPr>
              <a:t>Arc 1 up to 3</a:t>
            </a:r>
            <a:r>
              <a:rPr lang="en-US" sz="1800" dirty="0">
                <a:solidFill>
                  <a:srgbClr val="FF0000"/>
                </a:solidFill>
              </a:rPr>
              <a:t> and </a:t>
            </a:r>
            <a:r>
              <a:rPr lang="en-US" sz="1800" u="sng" dirty="0">
                <a:solidFill>
                  <a:srgbClr val="FF0000"/>
                </a:solidFill>
              </a:rPr>
              <a:t>for Arc 4 up to 6</a:t>
            </a:r>
            <a:r>
              <a:rPr lang="en-US" sz="1800" dirty="0">
                <a:solidFill>
                  <a:srgbClr val="FF0000"/>
                </a:solidFill>
              </a:rPr>
              <a:t>. </a:t>
            </a:r>
          </a:p>
        </p:txBody>
      </p:sp>
      <p:sp>
        <p:nvSpPr>
          <p:cNvPr id="12" name="Espace réservé du pied de page 2">
            <a:extLst>
              <a:ext uri="{FF2B5EF4-FFF2-40B4-BE49-F238E27FC236}">
                <a16:creationId xmlns:a16="http://schemas.microsoft.com/office/drawing/2014/main" id="{BCDDBB61-0C42-4C4E-9DFB-DBB5358025C5}"/>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2363282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8">
            <a:extLst>
              <a:ext uri="{FF2B5EF4-FFF2-40B4-BE49-F238E27FC236}">
                <a16:creationId xmlns:a16="http://schemas.microsoft.com/office/drawing/2014/main" id="{3776B5FF-8671-D84D-89AA-FFD79E6010A1}"/>
              </a:ext>
            </a:extLst>
          </p:cNvPr>
          <p:cNvSpPr txBox="1"/>
          <p:nvPr/>
        </p:nvSpPr>
        <p:spPr>
          <a:xfrm>
            <a:off x="265973" y="251097"/>
            <a:ext cx="8275154"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 magnet</a:t>
            </a:r>
            <a:r>
              <a:rPr lang="en-US" sz="2200" dirty="0">
                <a:solidFill>
                  <a:schemeClr val="accent1">
                    <a:lumMod val="75000"/>
                  </a:schemeClr>
                </a:solidFill>
                <a:latin typeface="Arial" charset="0"/>
                <a:ea typeface="Arial" charset="0"/>
                <a:cs typeface="Arial" charset="0"/>
              </a:rPr>
              <a:t>s</a:t>
            </a:r>
            <a:r>
              <a:rPr sz="2200" dirty="0">
                <a:solidFill>
                  <a:schemeClr val="accent1">
                    <a:lumMod val="75000"/>
                  </a:schemeClr>
                </a:solidFill>
                <a:latin typeface="Arial" charset="0"/>
                <a:ea typeface="Arial" charset="0"/>
                <a:cs typeface="Arial" charset="0"/>
              </a:rPr>
              <a:t> design:</a:t>
            </a:r>
            <a:r>
              <a:rPr lang="en-US" sz="2200" dirty="0">
                <a:solidFill>
                  <a:schemeClr val="accent1">
                    <a:lumMod val="75000"/>
                  </a:schemeClr>
                </a:solidFill>
                <a:latin typeface="Arial" charset="0"/>
                <a:ea typeface="Arial" charset="0"/>
                <a:cs typeface="Arial" charset="0"/>
              </a:rPr>
              <a:t> Arc bending magnets</a:t>
            </a:r>
            <a:endParaRPr sz="2200" dirty="0">
              <a:solidFill>
                <a:schemeClr val="accent1">
                  <a:lumMod val="75000"/>
                </a:schemeClr>
              </a:solidFill>
              <a:latin typeface="Arial" charset="0"/>
              <a:ea typeface="Arial" charset="0"/>
              <a:cs typeface="Arial" charset="0"/>
            </a:endParaRPr>
          </a:p>
        </p:txBody>
      </p:sp>
      <p:sp>
        <p:nvSpPr>
          <p:cNvPr id="16" name="Espace réservé du numéro de diapositive 4">
            <a:extLst>
              <a:ext uri="{FF2B5EF4-FFF2-40B4-BE49-F238E27FC236}">
                <a16:creationId xmlns:a16="http://schemas.microsoft.com/office/drawing/2014/main" id="{07A33903-ECA7-9048-AB7F-67BF8ADE4318}"/>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19</a:t>
            </a:fld>
            <a:endParaRPr b="1" dirty="0">
              <a:solidFill>
                <a:schemeClr val="bg2">
                  <a:lumMod val="50000"/>
                </a:schemeClr>
              </a:solidFill>
              <a:latin typeface="+mn-lt"/>
            </a:endParaRPr>
          </a:p>
        </p:txBody>
      </p:sp>
      <p:pic>
        <p:nvPicPr>
          <p:cNvPr id="17" name="Image 16">
            <a:extLst>
              <a:ext uri="{FF2B5EF4-FFF2-40B4-BE49-F238E27FC236}">
                <a16:creationId xmlns:a16="http://schemas.microsoft.com/office/drawing/2014/main" id="{68BD519C-798A-9644-B7CE-515045EFB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8" name="Connecteur droit 17">
            <a:extLst>
              <a:ext uri="{FF2B5EF4-FFF2-40B4-BE49-F238E27FC236}">
                <a16:creationId xmlns:a16="http://schemas.microsoft.com/office/drawing/2014/main" id="{34D302FE-1645-704D-95AD-C488CE050824}"/>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9" name="ZoneTexte 13">
            <a:extLst>
              <a:ext uri="{FF2B5EF4-FFF2-40B4-BE49-F238E27FC236}">
                <a16:creationId xmlns:a16="http://schemas.microsoft.com/office/drawing/2014/main" id="{C8231C0D-3DA4-A649-BB18-44A44D270D0A}"/>
              </a:ext>
            </a:extLst>
          </p:cNvPr>
          <p:cNvSpPr txBox="1"/>
          <p:nvPr/>
        </p:nvSpPr>
        <p:spPr>
          <a:xfrm>
            <a:off x="5116855" y="7108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BINP Collaboration</a:t>
            </a:r>
            <a:endParaRPr b="1" dirty="0">
              <a:solidFill>
                <a:srgbClr val="C00000"/>
              </a:solidFill>
              <a:latin typeface="Arial" panose="020B0604020202020204" pitchFamily="34" charset="0"/>
              <a:cs typeface="Arial" panose="020B0604020202020204" pitchFamily="34" charset="0"/>
            </a:endParaRPr>
          </a:p>
        </p:txBody>
      </p:sp>
      <p:pic>
        <p:nvPicPr>
          <p:cNvPr id="21" name="Picture 3">
            <a:extLst>
              <a:ext uri="{FF2B5EF4-FFF2-40B4-BE49-F238E27FC236}">
                <a16:creationId xmlns:a16="http://schemas.microsoft.com/office/drawing/2014/main" id="{EC31ABFF-44E9-B646-BDBD-51C7CFECB3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1248" y="1385246"/>
            <a:ext cx="4338452" cy="1920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62A0C1C5-2EFB-404F-B887-A5E134E7758E}"/>
              </a:ext>
            </a:extLst>
          </p:cNvPr>
          <p:cNvSpPr txBox="1"/>
          <p:nvPr/>
        </p:nvSpPr>
        <p:spPr>
          <a:xfrm>
            <a:off x="24087" y="977900"/>
            <a:ext cx="4268513" cy="338554"/>
          </a:xfrm>
          <a:prstGeom prst="rect">
            <a:avLst/>
          </a:prstGeom>
          <a:noFill/>
        </p:spPr>
        <p:txBody>
          <a:bodyPr wrap="square" rtlCol="0">
            <a:spAutoFit/>
          </a:bodyPr>
          <a:lstStyle/>
          <a:p>
            <a:pPr marL="285750" indent="-285750">
              <a:buFont typeface="Wingdings" pitchFamily="2" charset="2"/>
              <a:buChar char="§"/>
            </a:pPr>
            <a:r>
              <a:rPr lang="en-GB" sz="1600" dirty="0">
                <a:latin typeface="+mn-lt"/>
              </a:rPr>
              <a:t>Parameters for dipole design optimization:</a:t>
            </a:r>
          </a:p>
        </p:txBody>
      </p:sp>
      <p:pic>
        <p:nvPicPr>
          <p:cNvPr id="20" name="Image 12">
            <a:extLst>
              <a:ext uri="{FF2B5EF4-FFF2-40B4-BE49-F238E27FC236}">
                <a16:creationId xmlns:a16="http://schemas.microsoft.com/office/drawing/2014/main" id="{D9423061-F18E-C247-AA40-D29B4C7CF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345" y="1528233"/>
            <a:ext cx="3195726" cy="1764493"/>
          </a:xfrm>
          <a:prstGeom prst="rect">
            <a:avLst/>
          </a:prstGeom>
        </p:spPr>
      </p:pic>
      <p:pic>
        <p:nvPicPr>
          <p:cNvPr id="27" name="Image 26">
            <a:extLst>
              <a:ext uri="{FF2B5EF4-FFF2-40B4-BE49-F238E27FC236}">
                <a16:creationId xmlns:a16="http://schemas.microsoft.com/office/drawing/2014/main" id="{93A340E8-552D-6848-8570-1E07B81198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61477" y="1187373"/>
            <a:ext cx="4162181" cy="2469981"/>
          </a:xfrm>
          <a:prstGeom prst="rect">
            <a:avLst/>
          </a:prstGeom>
        </p:spPr>
      </p:pic>
      <p:graphicFrame>
        <p:nvGraphicFramePr>
          <p:cNvPr id="28" name="Tableau 27">
            <a:extLst>
              <a:ext uri="{FF2B5EF4-FFF2-40B4-BE49-F238E27FC236}">
                <a16:creationId xmlns:a16="http://schemas.microsoft.com/office/drawing/2014/main" id="{D1EBAECF-6D57-7E45-9147-1C2EB8F266C7}"/>
              </a:ext>
            </a:extLst>
          </p:cNvPr>
          <p:cNvGraphicFramePr>
            <a:graphicFrameLocks noGrp="1"/>
          </p:cNvGraphicFramePr>
          <p:nvPr>
            <p:extLst/>
          </p:nvPr>
        </p:nvGraphicFramePr>
        <p:xfrm>
          <a:off x="43291" y="3487136"/>
          <a:ext cx="7818010" cy="2164080"/>
        </p:xfrm>
        <a:graphic>
          <a:graphicData uri="http://schemas.openxmlformats.org/drawingml/2006/table">
            <a:tbl>
              <a:tblPr firstRow="1" bandRow="1">
                <a:tableStyleId>{5C22544A-7EE6-4342-B048-85BDC9FD1C3A}</a:tableStyleId>
              </a:tblPr>
              <a:tblGrid>
                <a:gridCol w="781801">
                  <a:extLst>
                    <a:ext uri="{9D8B030D-6E8A-4147-A177-3AD203B41FA5}">
                      <a16:colId xmlns:a16="http://schemas.microsoft.com/office/drawing/2014/main" val="20000"/>
                    </a:ext>
                  </a:extLst>
                </a:gridCol>
                <a:gridCol w="781801">
                  <a:extLst>
                    <a:ext uri="{9D8B030D-6E8A-4147-A177-3AD203B41FA5}">
                      <a16:colId xmlns:a16="http://schemas.microsoft.com/office/drawing/2014/main" val="20001"/>
                    </a:ext>
                  </a:extLst>
                </a:gridCol>
                <a:gridCol w="781801">
                  <a:extLst>
                    <a:ext uri="{9D8B030D-6E8A-4147-A177-3AD203B41FA5}">
                      <a16:colId xmlns:a16="http://schemas.microsoft.com/office/drawing/2014/main" val="20002"/>
                    </a:ext>
                  </a:extLst>
                </a:gridCol>
                <a:gridCol w="781801">
                  <a:extLst>
                    <a:ext uri="{9D8B030D-6E8A-4147-A177-3AD203B41FA5}">
                      <a16:colId xmlns:a16="http://schemas.microsoft.com/office/drawing/2014/main" val="20003"/>
                    </a:ext>
                  </a:extLst>
                </a:gridCol>
                <a:gridCol w="781801">
                  <a:extLst>
                    <a:ext uri="{9D8B030D-6E8A-4147-A177-3AD203B41FA5}">
                      <a16:colId xmlns:a16="http://schemas.microsoft.com/office/drawing/2014/main" val="20004"/>
                    </a:ext>
                  </a:extLst>
                </a:gridCol>
                <a:gridCol w="781801">
                  <a:extLst>
                    <a:ext uri="{9D8B030D-6E8A-4147-A177-3AD203B41FA5}">
                      <a16:colId xmlns:a16="http://schemas.microsoft.com/office/drawing/2014/main" val="20005"/>
                    </a:ext>
                  </a:extLst>
                </a:gridCol>
                <a:gridCol w="781801">
                  <a:extLst>
                    <a:ext uri="{9D8B030D-6E8A-4147-A177-3AD203B41FA5}">
                      <a16:colId xmlns:a16="http://schemas.microsoft.com/office/drawing/2014/main" val="20006"/>
                    </a:ext>
                  </a:extLst>
                </a:gridCol>
                <a:gridCol w="781801">
                  <a:extLst>
                    <a:ext uri="{9D8B030D-6E8A-4147-A177-3AD203B41FA5}">
                      <a16:colId xmlns:a16="http://schemas.microsoft.com/office/drawing/2014/main" val="20007"/>
                    </a:ext>
                  </a:extLst>
                </a:gridCol>
                <a:gridCol w="781801">
                  <a:extLst>
                    <a:ext uri="{9D8B030D-6E8A-4147-A177-3AD203B41FA5}">
                      <a16:colId xmlns:a16="http://schemas.microsoft.com/office/drawing/2014/main" val="20008"/>
                    </a:ext>
                  </a:extLst>
                </a:gridCol>
                <a:gridCol w="781801">
                  <a:extLst>
                    <a:ext uri="{9D8B030D-6E8A-4147-A177-3AD203B41FA5}">
                      <a16:colId xmlns:a16="http://schemas.microsoft.com/office/drawing/2014/main" val="20009"/>
                    </a:ext>
                  </a:extLst>
                </a:gridCol>
              </a:tblGrid>
              <a:tr h="654066">
                <a:tc>
                  <a:txBody>
                    <a:bodyPr/>
                    <a:lstStyle/>
                    <a:p>
                      <a:pPr algn="ctr"/>
                      <a:r>
                        <a:rPr lang="fr-FR" sz="1400" b="0" dirty="0" err="1"/>
                        <a:t>Depth</a:t>
                      </a:r>
                      <a:r>
                        <a:rPr lang="fr-FR" sz="1400" b="0" dirty="0"/>
                        <a:t> </a:t>
                      </a:r>
                      <a:r>
                        <a:rPr lang="fr-FR" sz="1400" b="0" dirty="0" err="1"/>
                        <a:t>shim</a:t>
                      </a:r>
                      <a:r>
                        <a:rPr lang="fr-FR" sz="1400" b="0" dirty="0"/>
                        <a:t> (mm)</a:t>
                      </a:r>
                    </a:p>
                  </a:txBody>
                  <a:tcPr anchor="ctr"/>
                </a:tc>
                <a:tc gridSpan="3">
                  <a:txBody>
                    <a:bodyPr/>
                    <a:lstStyle/>
                    <a:p>
                      <a:pPr algn="ctr"/>
                      <a:r>
                        <a:rPr lang="fr-FR" sz="1400" b="0" dirty="0" err="1"/>
                        <a:t>Homogeneity</a:t>
                      </a:r>
                      <a:r>
                        <a:rPr lang="fr-FR" sz="1400" b="0" dirty="0"/>
                        <a:t> (*10</a:t>
                      </a:r>
                      <a:r>
                        <a:rPr lang="fr-FR" sz="1400" b="0" baseline="30000" dirty="0"/>
                        <a:t>-4</a:t>
                      </a:r>
                      <a:r>
                        <a:rPr lang="fr-FR" sz="1400" b="0" dirty="0"/>
                        <a:t>)</a:t>
                      </a:r>
                    </a:p>
                    <a:p>
                      <a:pPr algn="ctr"/>
                      <a:r>
                        <a:rPr lang="fr-FR" sz="1400" b="0" dirty="0" err="1"/>
                        <a:t>with</a:t>
                      </a:r>
                      <a:r>
                        <a:rPr lang="fr-FR" sz="1400" b="0" dirty="0"/>
                        <a:t> a pole </a:t>
                      </a:r>
                      <a:r>
                        <a:rPr lang="fr-FR" sz="1400" b="0" dirty="0" err="1"/>
                        <a:t>width</a:t>
                      </a:r>
                      <a:r>
                        <a:rPr lang="fr-FR" sz="1400" b="0" dirty="0"/>
                        <a:t> 90 mm</a:t>
                      </a:r>
                    </a:p>
                  </a:txBody>
                  <a:tcPr anchor="ctr"/>
                </a:tc>
                <a:tc hMerge="1">
                  <a:txBody>
                    <a:bodyPr/>
                    <a:lstStyle/>
                    <a:p>
                      <a:endParaRPr lang="fr-FR" dirty="0"/>
                    </a:p>
                  </a:txBody>
                  <a:tcPr/>
                </a:tc>
                <a:tc hMerge="1">
                  <a:txBody>
                    <a:bodyPr/>
                    <a:lstStyle/>
                    <a:p>
                      <a:endParaRPr lang="fr-FR" dirty="0"/>
                    </a:p>
                  </a:txBody>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dirty="0" err="1"/>
                        <a:t>Homogeneity</a:t>
                      </a:r>
                      <a:r>
                        <a:rPr lang="fr-FR" sz="1400" b="0" dirty="0"/>
                        <a:t> (*10</a:t>
                      </a:r>
                      <a:r>
                        <a:rPr lang="fr-FR" sz="1400" b="0" baseline="30000" dirty="0"/>
                        <a:t>-4</a:t>
                      </a:r>
                      <a:r>
                        <a:rPr lang="fr-FR" sz="1400" b="0" dirty="0"/>
                        <a:t>)</a:t>
                      </a:r>
                    </a:p>
                    <a:p>
                      <a:pPr algn="ctr"/>
                      <a:r>
                        <a:rPr lang="fr-FR" sz="1400" b="0" dirty="0" err="1"/>
                        <a:t>with</a:t>
                      </a:r>
                      <a:r>
                        <a:rPr lang="fr-FR" sz="1400" b="0" dirty="0"/>
                        <a:t> a Pole </a:t>
                      </a:r>
                      <a:r>
                        <a:rPr lang="fr-FR" sz="1400" b="0" dirty="0" err="1"/>
                        <a:t>width</a:t>
                      </a:r>
                      <a:r>
                        <a:rPr lang="fr-FR" sz="1400" b="0" dirty="0"/>
                        <a:t> 105 mm</a:t>
                      </a:r>
                    </a:p>
                  </a:txBody>
                  <a:tcPr anchor="ctr"/>
                </a:tc>
                <a:tc hMerge="1">
                  <a:txBody>
                    <a:bodyPr/>
                    <a:lstStyle/>
                    <a:p>
                      <a:endParaRPr lang="fr-FR" dirty="0"/>
                    </a:p>
                  </a:txBody>
                  <a:tcPr/>
                </a:tc>
                <a:tc hMerge="1">
                  <a:txBody>
                    <a:bodyPr/>
                    <a:lstStyle/>
                    <a:p>
                      <a:endParaRPr lang="fr-FR" dirty="0"/>
                    </a:p>
                  </a:txBody>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dirty="0" err="1"/>
                        <a:t>Homogeneity</a:t>
                      </a:r>
                      <a:r>
                        <a:rPr lang="fr-FR" sz="1400" b="0" dirty="0"/>
                        <a:t>(*10</a:t>
                      </a:r>
                      <a:r>
                        <a:rPr lang="fr-FR" sz="1400" b="0" baseline="30000" dirty="0"/>
                        <a:t>-4</a:t>
                      </a:r>
                      <a:r>
                        <a:rPr lang="fr-FR" sz="1400" b="0" dirty="0"/>
                        <a:t>)</a:t>
                      </a:r>
                    </a:p>
                    <a:p>
                      <a:pPr algn="ctr"/>
                      <a:r>
                        <a:rPr lang="fr-FR" sz="1400" b="0" dirty="0" err="1"/>
                        <a:t>with</a:t>
                      </a:r>
                      <a:r>
                        <a:rPr lang="fr-FR" sz="1400" b="0" dirty="0"/>
                        <a:t> a pole </a:t>
                      </a:r>
                      <a:r>
                        <a:rPr lang="fr-FR" sz="1400" b="0" dirty="0" err="1"/>
                        <a:t>width</a:t>
                      </a:r>
                      <a:r>
                        <a:rPr lang="fr-FR" sz="1400" b="0" dirty="0"/>
                        <a:t> 120 mm</a:t>
                      </a:r>
                    </a:p>
                  </a:txBody>
                  <a:tcPr anchor="ct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460269">
                <a:tc>
                  <a:txBody>
                    <a:bodyPr/>
                    <a:lstStyle/>
                    <a:p>
                      <a:pPr algn="ctr"/>
                      <a:endParaRPr lang="fr-FR" sz="1400" dirty="0"/>
                    </a:p>
                  </a:txBody>
                  <a:tcPr anchor="ctr"/>
                </a:tc>
                <a:tc>
                  <a:txBody>
                    <a:bodyPr/>
                    <a:lstStyle/>
                    <a:p>
                      <a:pPr algn="ctr"/>
                      <a:r>
                        <a:rPr lang="fr-FR" sz="1400" dirty="0"/>
                        <a:t>305</a:t>
                      </a:r>
                      <a:r>
                        <a:rPr lang="fr-FR" sz="1400" baseline="0" dirty="0"/>
                        <a:t> MeV</a:t>
                      </a:r>
                      <a:endParaRPr lang="fr-FR" sz="1400" dirty="0"/>
                    </a:p>
                  </a:txBody>
                  <a:tcPr anchor="ctr"/>
                </a:tc>
                <a:tc>
                  <a:txBody>
                    <a:bodyPr/>
                    <a:lstStyle/>
                    <a:p>
                      <a:pPr algn="ctr"/>
                      <a:r>
                        <a:rPr lang="fr-FR" sz="1400" dirty="0"/>
                        <a:t>380 MeV</a:t>
                      </a:r>
                    </a:p>
                  </a:txBody>
                  <a:tcPr anchor="ctr"/>
                </a:tc>
                <a:tc>
                  <a:txBody>
                    <a:bodyPr/>
                    <a:lstStyle/>
                    <a:p>
                      <a:pPr algn="ctr"/>
                      <a:r>
                        <a:rPr lang="fr-FR" sz="1400" dirty="0"/>
                        <a:t>455 </a:t>
                      </a:r>
                      <a:r>
                        <a:rPr lang="fr-FR" sz="1400" dirty="0" err="1"/>
                        <a:t>Mev</a:t>
                      </a:r>
                      <a:endParaRPr lang="fr-FR" sz="1400" dirty="0"/>
                    </a:p>
                  </a:txBody>
                  <a:tcPr anchor="ctr"/>
                </a:tc>
                <a:tc>
                  <a:txBody>
                    <a:bodyPr/>
                    <a:lstStyle/>
                    <a:p>
                      <a:pPr algn="ctr"/>
                      <a:r>
                        <a:rPr lang="fr-FR" sz="1400" dirty="0"/>
                        <a:t>305</a:t>
                      </a:r>
                      <a:r>
                        <a:rPr lang="fr-FR" sz="1400" baseline="0" dirty="0"/>
                        <a:t> MeV</a:t>
                      </a:r>
                      <a:endParaRPr lang="fr-FR" sz="1400" dirty="0"/>
                    </a:p>
                  </a:txBody>
                  <a:tcPr anchor="ctr"/>
                </a:tc>
                <a:tc>
                  <a:txBody>
                    <a:bodyPr/>
                    <a:lstStyle/>
                    <a:p>
                      <a:pPr algn="ctr"/>
                      <a:r>
                        <a:rPr lang="fr-FR" sz="1400" dirty="0"/>
                        <a:t>380 MeV</a:t>
                      </a:r>
                    </a:p>
                  </a:txBody>
                  <a:tcPr anchor="ctr"/>
                </a:tc>
                <a:tc>
                  <a:txBody>
                    <a:bodyPr/>
                    <a:lstStyle/>
                    <a:p>
                      <a:pPr algn="ctr"/>
                      <a:r>
                        <a:rPr lang="fr-FR" sz="1400" dirty="0"/>
                        <a:t>455 </a:t>
                      </a:r>
                      <a:r>
                        <a:rPr lang="fr-FR" sz="1400" dirty="0" err="1"/>
                        <a:t>Mev</a:t>
                      </a:r>
                      <a:endParaRPr lang="fr-FR" sz="1400" dirty="0"/>
                    </a:p>
                  </a:txBody>
                  <a:tcPr anchor="ctr"/>
                </a:tc>
                <a:tc>
                  <a:txBody>
                    <a:bodyPr/>
                    <a:lstStyle/>
                    <a:p>
                      <a:pPr algn="ctr"/>
                      <a:r>
                        <a:rPr lang="fr-FR" sz="1400" dirty="0"/>
                        <a:t>305</a:t>
                      </a:r>
                      <a:r>
                        <a:rPr lang="fr-FR" sz="1400" baseline="0" dirty="0"/>
                        <a:t> MeV</a:t>
                      </a:r>
                      <a:endParaRPr lang="fr-FR" sz="1400" dirty="0"/>
                    </a:p>
                  </a:txBody>
                  <a:tcPr anchor="ctr"/>
                </a:tc>
                <a:tc>
                  <a:txBody>
                    <a:bodyPr/>
                    <a:lstStyle/>
                    <a:p>
                      <a:pPr algn="ctr"/>
                      <a:r>
                        <a:rPr lang="fr-FR" sz="1400" dirty="0"/>
                        <a:t>380 MeV</a:t>
                      </a:r>
                    </a:p>
                  </a:txBody>
                  <a:tcPr anchor="ctr"/>
                </a:tc>
                <a:tc>
                  <a:txBody>
                    <a:bodyPr/>
                    <a:lstStyle/>
                    <a:p>
                      <a:pPr algn="ctr"/>
                      <a:r>
                        <a:rPr lang="fr-FR" sz="1400" dirty="0"/>
                        <a:t>455 </a:t>
                      </a:r>
                      <a:r>
                        <a:rPr lang="fr-FR" sz="1400" dirty="0" err="1"/>
                        <a:t>Mev</a:t>
                      </a:r>
                      <a:endParaRPr lang="fr-FR" sz="1400" dirty="0"/>
                    </a:p>
                  </a:txBody>
                  <a:tcPr anchor="ctr"/>
                </a:tc>
                <a:extLst>
                  <a:ext uri="{0D108BD9-81ED-4DB2-BD59-A6C34878D82A}">
                    <a16:rowId xmlns:a16="http://schemas.microsoft.com/office/drawing/2014/main" val="10001"/>
                  </a:ext>
                </a:extLst>
              </a:tr>
              <a:tr h="275135">
                <a:tc>
                  <a:txBody>
                    <a:bodyPr/>
                    <a:lstStyle/>
                    <a:p>
                      <a:pPr algn="ctr"/>
                      <a:r>
                        <a:rPr lang="fr-FR" sz="1400" dirty="0"/>
                        <a:t>1</a:t>
                      </a:r>
                    </a:p>
                  </a:txBody>
                  <a:tcPr anchor="ctr"/>
                </a:tc>
                <a:tc>
                  <a:txBody>
                    <a:bodyPr/>
                    <a:lstStyle/>
                    <a:p>
                      <a:pPr algn="ctr"/>
                      <a:r>
                        <a:rPr lang="fr-FR" sz="1400" dirty="0"/>
                        <a:t>9.2</a:t>
                      </a:r>
                    </a:p>
                  </a:txBody>
                  <a:tcPr anchor="ctr"/>
                </a:tc>
                <a:tc>
                  <a:txBody>
                    <a:bodyPr/>
                    <a:lstStyle/>
                    <a:p>
                      <a:pPr algn="ctr"/>
                      <a:r>
                        <a:rPr lang="fr-FR" sz="1400" dirty="0"/>
                        <a:t>6.5</a:t>
                      </a:r>
                    </a:p>
                  </a:txBody>
                  <a:tcPr anchor="ctr"/>
                </a:tc>
                <a:tc>
                  <a:txBody>
                    <a:bodyPr/>
                    <a:lstStyle/>
                    <a:p>
                      <a:pPr algn="ctr"/>
                      <a:r>
                        <a:rPr lang="fr-FR" sz="1400" dirty="0"/>
                        <a:t>-2.5</a:t>
                      </a:r>
                    </a:p>
                  </a:txBody>
                  <a:tcPr anchor="ctr"/>
                </a:tc>
                <a:tc>
                  <a:txBody>
                    <a:bodyPr/>
                    <a:lstStyle/>
                    <a:p>
                      <a:pPr algn="ctr"/>
                      <a:r>
                        <a:rPr lang="fr-FR" sz="1400" dirty="0"/>
                        <a:t>3.5</a:t>
                      </a:r>
                    </a:p>
                  </a:txBody>
                  <a:tcPr anchor="ctr"/>
                </a:tc>
                <a:tc>
                  <a:txBody>
                    <a:bodyPr/>
                    <a:lstStyle/>
                    <a:p>
                      <a:pPr algn="ctr"/>
                      <a:r>
                        <a:rPr lang="fr-FR" sz="1400" dirty="0"/>
                        <a:t>2.5</a:t>
                      </a:r>
                    </a:p>
                  </a:txBody>
                  <a:tcPr anchor="ctr"/>
                </a:tc>
                <a:tc>
                  <a:txBody>
                    <a:bodyPr/>
                    <a:lstStyle/>
                    <a:p>
                      <a:pPr algn="ctr"/>
                      <a:r>
                        <a:rPr lang="fr-FR" sz="1400" dirty="0"/>
                        <a:t>-8</a:t>
                      </a:r>
                    </a:p>
                  </a:txBody>
                  <a:tcPr anchor="ctr"/>
                </a:tc>
                <a:tc>
                  <a:txBody>
                    <a:bodyPr/>
                    <a:lstStyle/>
                    <a:p>
                      <a:pPr algn="ctr"/>
                      <a:r>
                        <a:rPr lang="fr-FR" sz="1400" dirty="0"/>
                        <a:t>1.4</a:t>
                      </a:r>
                    </a:p>
                  </a:txBody>
                  <a:tcPr anchor="ctr"/>
                </a:tc>
                <a:tc>
                  <a:txBody>
                    <a:bodyPr/>
                    <a:lstStyle/>
                    <a:p>
                      <a:pPr algn="ctr"/>
                      <a:r>
                        <a:rPr lang="fr-FR" sz="1400" dirty="0"/>
                        <a:t>1</a:t>
                      </a:r>
                    </a:p>
                  </a:txBody>
                  <a:tcPr anchor="ctr"/>
                </a:tc>
                <a:tc>
                  <a:txBody>
                    <a:bodyPr/>
                    <a:lstStyle/>
                    <a:p>
                      <a:pPr algn="ctr"/>
                      <a:r>
                        <a:rPr lang="fr-FR" sz="1400" dirty="0"/>
                        <a:t>0</a:t>
                      </a:r>
                    </a:p>
                  </a:txBody>
                  <a:tcPr anchor="ctr"/>
                </a:tc>
                <a:extLst>
                  <a:ext uri="{0D108BD9-81ED-4DB2-BD59-A6C34878D82A}">
                    <a16:rowId xmlns:a16="http://schemas.microsoft.com/office/drawing/2014/main" val="10002"/>
                  </a:ext>
                </a:extLst>
              </a:tr>
              <a:tr h="275135">
                <a:tc>
                  <a:txBody>
                    <a:bodyPr/>
                    <a:lstStyle/>
                    <a:p>
                      <a:pPr algn="ctr"/>
                      <a:r>
                        <a:rPr lang="fr-FR" sz="1400" dirty="0"/>
                        <a:t>2</a:t>
                      </a:r>
                    </a:p>
                  </a:txBody>
                  <a:tcPr anchor="ctr"/>
                </a:tc>
                <a:tc>
                  <a:txBody>
                    <a:bodyPr/>
                    <a:lstStyle/>
                    <a:p>
                      <a:pPr algn="ctr"/>
                      <a:r>
                        <a:rPr lang="fr-FR" sz="1400" dirty="0"/>
                        <a:t>45</a:t>
                      </a:r>
                    </a:p>
                  </a:txBody>
                  <a:tcPr anchor="ctr"/>
                </a:tc>
                <a:tc>
                  <a:txBody>
                    <a:bodyPr/>
                    <a:lstStyle/>
                    <a:p>
                      <a:pPr algn="ctr"/>
                      <a:r>
                        <a:rPr lang="fr-FR" sz="1400" dirty="0"/>
                        <a:t>40.5</a:t>
                      </a:r>
                    </a:p>
                  </a:txBody>
                  <a:tcPr anchor="ctr"/>
                </a:tc>
                <a:tc>
                  <a:txBody>
                    <a:bodyPr/>
                    <a:lstStyle/>
                    <a:p>
                      <a:pPr algn="ctr"/>
                      <a:r>
                        <a:rPr lang="fr-FR" sz="1400" dirty="0"/>
                        <a:t>26</a:t>
                      </a:r>
                    </a:p>
                  </a:txBody>
                  <a:tcPr anchor="ctr"/>
                </a:tc>
                <a:tc>
                  <a:txBody>
                    <a:bodyPr/>
                    <a:lstStyle/>
                    <a:p>
                      <a:pPr algn="ctr"/>
                      <a:r>
                        <a:rPr lang="fr-FR" sz="1400" dirty="0"/>
                        <a:t>15</a:t>
                      </a:r>
                    </a:p>
                  </a:txBody>
                  <a:tcPr anchor="ctr"/>
                </a:tc>
                <a:tc>
                  <a:txBody>
                    <a:bodyPr/>
                    <a:lstStyle/>
                    <a:p>
                      <a:pPr algn="ctr"/>
                      <a:r>
                        <a:rPr lang="fr-FR" sz="1400" dirty="0"/>
                        <a:t>13</a:t>
                      </a:r>
                    </a:p>
                  </a:txBody>
                  <a:tcPr anchor="ctr"/>
                </a:tc>
                <a:tc>
                  <a:txBody>
                    <a:bodyPr/>
                    <a:lstStyle/>
                    <a:p>
                      <a:pPr algn="ctr"/>
                      <a:r>
                        <a:rPr lang="fr-FR" sz="1400" dirty="0"/>
                        <a:t>9</a:t>
                      </a:r>
                    </a:p>
                  </a:txBody>
                  <a:tcPr anchor="ctr"/>
                </a:tc>
                <a:tc>
                  <a:txBody>
                    <a:bodyPr/>
                    <a:lstStyle/>
                    <a:p>
                      <a:pPr algn="ctr"/>
                      <a:r>
                        <a:rPr lang="fr-FR" sz="1400" dirty="0"/>
                        <a:t>5</a:t>
                      </a:r>
                    </a:p>
                  </a:txBody>
                  <a:tcPr anchor="ctr"/>
                </a:tc>
                <a:tc>
                  <a:txBody>
                    <a:bodyPr/>
                    <a:lstStyle/>
                    <a:p>
                      <a:pPr algn="ctr"/>
                      <a:r>
                        <a:rPr lang="fr-FR" sz="1400" dirty="0"/>
                        <a:t>4.4</a:t>
                      </a:r>
                    </a:p>
                  </a:txBody>
                  <a:tcPr anchor="ctr"/>
                </a:tc>
                <a:tc>
                  <a:txBody>
                    <a:bodyPr/>
                    <a:lstStyle/>
                    <a:p>
                      <a:pPr algn="ctr"/>
                      <a:r>
                        <a:rPr lang="fr-FR" sz="1400" dirty="0"/>
                        <a:t>3</a:t>
                      </a:r>
                    </a:p>
                  </a:txBody>
                  <a:tcPr anchor="ctr"/>
                </a:tc>
                <a:extLst>
                  <a:ext uri="{0D108BD9-81ED-4DB2-BD59-A6C34878D82A}">
                    <a16:rowId xmlns:a16="http://schemas.microsoft.com/office/drawing/2014/main" val="10003"/>
                  </a:ext>
                </a:extLst>
              </a:tr>
              <a:tr h="275135">
                <a:tc>
                  <a:txBody>
                    <a:bodyPr/>
                    <a:lstStyle/>
                    <a:p>
                      <a:pPr algn="ctr"/>
                      <a:r>
                        <a:rPr lang="fr-FR" sz="1400" dirty="0"/>
                        <a:t>3</a:t>
                      </a:r>
                    </a:p>
                  </a:txBody>
                  <a:tcPr anchor="ctr"/>
                </a:tc>
                <a:tc>
                  <a:txBody>
                    <a:bodyPr/>
                    <a:lstStyle/>
                    <a:p>
                      <a:pPr algn="ctr"/>
                      <a:r>
                        <a:rPr lang="fr-FR" sz="1400" dirty="0"/>
                        <a:t>86</a:t>
                      </a:r>
                    </a:p>
                  </a:txBody>
                  <a:tcPr anchor="ctr"/>
                </a:tc>
                <a:tc>
                  <a:txBody>
                    <a:bodyPr/>
                    <a:lstStyle/>
                    <a:p>
                      <a:pPr algn="ctr"/>
                      <a:r>
                        <a:rPr lang="fr-FR" sz="1400" dirty="0"/>
                        <a:t>78</a:t>
                      </a:r>
                    </a:p>
                  </a:txBody>
                  <a:tcPr anchor="ctr"/>
                </a:tc>
                <a:tc>
                  <a:txBody>
                    <a:bodyPr/>
                    <a:lstStyle/>
                    <a:p>
                      <a:pPr algn="ctr"/>
                      <a:r>
                        <a:rPr lang="fr-FR" sz="1400" dirty="0"/>
                        <a:t>53</a:t>
                      </a:r>
                    </a:p>
                  </a:txBody>
                  <a:tcPr anchor="ctr"/>
                </a:tc>
                <a:tc>
                  <a:txBody>
                    <a:bodyPr/>
                    <a:lstStyle/>
                    <a:p>
                      <a:pPr algn="ctr"/>
                      <a:r>
                        <a:rPr lang="fr-FR" sz="1400" dirty="0"/>
                        <a:t>28</a:t>
                      </a:r>
                    </a:p>
                  </a:txBody>
                  <a:tcPr anchor="ctr"/>
                </a:tc>
                <a:tc>
                  <a:txBody>
                    <a:bodyPr/>
                    <a:lstStyle/>
                    <a:p>
                      <a:pPr algn="ctr"/>
                      <a:r>
                        <a:rPr lang="fr-FR" sz="1400" dirty="0"/>
                        <a:t>26</a:t>
                      </a:r>
                    </a:p>
                  </a:txBody>
                  <a:tcPr anchor="ctr"/>
                </a:tc>
                <a:tc>
                  <a:txBody>
                    <a:bodyPr/>
                    <a:lstStyle/>
                    <a:p>
                      <a:pPr algn="ctr"/>
                      <a:r>
                        <a:rPr lang="fr-FR" sz="1400" dirty="0"/>
                        <a:t>18</a:t>
                      </a:r>
                    </a:p>
                  </a:txBody>
                  <a:tcPr anchor="ctr"/>
                </a:tc>
                <a:tc>
                  <a:txBody>
                    <a:bodyPr/>
                    <a:lstStyle/>
                    <a:p>
                      <a:pPr algn="ctr"/>
                      <a:r>
                        <a:rPr lang="fr-FR" sz="1400" dirty="0"/>
                        <a:t>9</a:t>
                      </a:r>
                    </a:p>
                  </a:txBody>
                  <a:tcPr anchor="ctr"/>
                </a:tc>
                <a:tc>
                  <a:txBody>
                    <a:bodyPr/>
                    <a:lstStyle/>
                    <a:p>
                      <a:pPr algn="ctr"/>
                      <a:r>
                        <a:rPr lang="fr-FR" sz="1400" dirty="0"/>
                        <a:t>8</a:t>
                      </a:r>
                    </a:p>
                  </a:txBody>
                  <a:tcPr anchor="ctr"/>
                </a:tc>
                <a:tc>
                  <a:txBody>
                    <a:bodyPr/>
                    <a:lstStyle/>
                    <a:p>
                      <a:pPr algn="ctr"/>
                      <a:r>
                        <a:rPr lang="fr-FR" sz="1400" dirty="0"/>
                        <a:t>6</a:t>
                      </a:r>
                    </a:p>
                  </a:txBody>
                  <a:tcPr anchor="ctr"/>
                </a:tc>
                <a:extLst>
                  <a:ext uri="{0D108BD9-81ED-4DB2-BD59-A6C34878D82A}">
                    <a16:rowId xmlns:a16="http://schemas.microsoft.com/office/drawing/2014/main" val="10004"/>
                  </a:ext>
                </a:extLst>
              </a:tr>
            </a:tbl>
          </a:graphicData>
        </a:graphic>
      </p:graphicFrame>
      <p:sp>
        <p:nvSpPr>
          <p:cNvPr id="29" name="Rectangle 28">
            <a:extLst>
              <a:ext uri="{FF2B5EF4-FFF2-40B4-BE49-F238E27FC236}">
                <a16:creationId xmlns:a16="http://schemas.microsoft.com/office/drawing/2014/main" id="{F0991574-C874-6D40-B615-C4EE807B9E09}"/>
              </a:ext>
            </a:extLst>
          </p:cNvPr>
          <p:cNvSpPr/>
          <p:nvPr/>
        </p:nvSpPr>
        <p:spPr>
          <a:xfrm>
            <a:off x="5528734" y="4749800"/>
            <a:ext cx="2319867" cy="2794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TextBox 2">
            <a:extLst>
              <a:ext uri="{FF2B5EF4-FFF2-40B4-BE49-F238E27FC236}">
                <a16:creationId xmlns:a16="http://schemas.microsoft.com/office/drawing/2014/main" id="{E3B63495-0611-2E4C-A7BF-73C8C1527678}"/>
              </a:ext>
            </a:extLst>
          </p:cNvPr>
          <p:cNvSpPr txBox="1">
            <a:spLocks noChangeArrowheads="1"/>
          </p:cNvSpPr>
          <p:nvPr/>
        </p:nvSpPr>
        <p:spPr bwMode="auto">
          <a:xfrm>
            <a:off x="329371" y="5791730"/>
            <a:ext cx="7475048" cy="646331"/>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0000"/>
                </a:solidFill>
              </a:rPr>
              <a:t>Shim is optimized for 3 energies to get a field homogeneity lower than 5. 10</a:t>
            </a:r>
            <a:r>
              <a:rPr lang="en-US" sz="1800" baseline="30000" dirty="0">
                <a:solidFill>
                  <a:srgbClr val="FF0000"/>
                </a:solidFill>
              </a:rPr>
              <a:t>-4</a:t>
            </a:r>
          </a:p>
          <a:p>
            <a:pPr eaLnBrk="1" hangingPunct="1"/>
            <a:r>
              <a:rPr lang="en-US" sz="1800" dirty="0">
                <a:solidFill>
                  <a:srgbClr val="FF0000"/>
                </a:solidFill>
              </a:rPr>
              <a:t>Magnetic design is finished for the arc bending magnet R1192 mm</a:t>
            </a:r>
          </a:p>
        </p:txBody>
      </p:sp>
      <p:pic>
        <p:nvPicPr>
          <p:cNvPr id="31" name="Image 30">
            <a:extLst>
              <a:ext uri="{FF2B5EF4-FFF2-40B4-BE49-F238E27FC236}">
                <a16:creationId xmlns:a16="http://schemas.microsoft.com/office/drawing/2014/main" id="{A836E0C4-2B3B-4543-8E8D-841B692729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9019" y="3797869"/>
            <a:ext cx="4375319" cy="2541544"/>
          </a:xfrm>
          <a:prstGeom prst="rect">
            <a:avLst/>
          </a:prstGeom>
        </p:spPr>
      </p:pic>
      <p:sp>
        <p:nvSpPr>
          <p:cNvPr id="22" name="Espace réservé du pied de page 2">
            <a:extLst>
              <a:ext uri="{FF2B5EF4-FFF2-40B4-BE49-F238E27FC236}">
                <a16:creationId xmlns:a16="http://schemas.microsoft.com/office/drawing/2014/main" id="{12011ED1-CF05-F54F-87C6-B62A5E0E83DA}"/>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247548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 name="Groupe 139">
            <a:extLst>
              <a:ext uri="{FF2B5EF4-FFF2-40B4-BE49-F238E27FC236}">
                <a16:creationId xmlns:a16="http://schemas.microsoft.com/office/drawing/2014/main" id="{81B4558E-5D5E-894F-8F87-B48F4B6AE19F}"/>
              </a:ext>
            </a:extLst>
          </p:cNvPr>
          <p:cNvGrpSpPr/>
          <p:nvPr/>
        </p:nvGrpSpPr>
        <p:grpSpPr>
          <a:xfrm>
            <a:off x="4031671" y="2465856"/>
            <a:ext cx="877031" cy="1472383"/>
            <a:chOff x="2507670" y="2465855"/>
            <a:chExt cx="877031" cy="1472383"/>
          </a:xfrm>
        </p:grpSpPr>
        <p:sp>
          <p:nvSpPr>
            <p:cNvPr id="78" name="Freeform 101">
              <a:extLst>
                <a:ext uri="{FF2B5EF4-FFF2-40B4-BE49-F238E27FC236}">
                  <a16:creationId xmlns:a16="http://schemas.microsoft.com/office/drawing/2014/main" id="{7308D2A8-7E5C-D944-93B0-7268775DA64C}"/>
                </a:ext>
              </a:extLst>
            </p:cNvPr>
            <p:cNvSpPr>
              <a:spLocks/>
            </p:cNvSpPr>
            <p:nvPr/>
          </p:nvSpPr>
          <p:spPr bwMode="auto">
            <a:xfrm rot="10800000">
              <a:off x="2507670" y="3357124"/>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79" name="Freeform 102">
              <a:extLst>
                <a:ext uri="{FF2B5EF4-FFF2-40B4-BE49-F238E27FC236}">
                  <a16:creationId xmlns:a16="http://schemas.microsoft.com/office/drawing/2014/main" id="{5DE535C7-F390-434F-A078-E2A72D6B87F9}"/>
                </a:ext>
              </a:extLst>
            </p:cNvPr>
            <p:cNvSpPr>
              <a:spLocks/>
            </p:cNvSpPr>
            <p:nvPr/>
          </p:nvSpPr>
          <p:spPr bwMode="auto">
            <a:xfrm>
              <a:off x="2507670" y="2465855"/>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80" name="Rectangle 103">
              <a:extLst>
                <a:ext uri="{FF2B5EF4-FFF2-40B4-BE49-F238E27FC236}">
                  <a16:creationId xmlns:a16="http://schemas.microsoft.com/office/drawing/2014/main" id="{167CCAFF-F920-AF47-8990-4E1B65286F94}"/>
                </a:ext>
              </a:extLst>
            </p:cNvPr>
            <p:cNvSpPr>
              <a:spLocks noChangeArrowheads="1"/>
            </p:cNvSpPr>
            <p:nvPr/>
          </p:nvSpPr>
          <p:spPr bwMode="auto">
            <a:xfrm>
              <a:off x="2518800" y="3046969"/>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81" name="Freeform 104">
              <a:extLst>
                <a:ext uri="{FF2B5EF4-FFF2-40B4-BE49-F238E27FC236}">
                  <a16:creationId xmlns:a16="http://schemas.microsoft.com/office/drawing/2014/main" id="{4BC38607-D13D-AE4A-9F68-AF2CBE7345C5}"/>
                </a:ext>
              </a:extLst>
            </p:cNvPr>
            <p:cNvSpPr>
              <a:spLocks/>
            </p:cNvSpPr>
            <p:nvPr/>
          </p:nvSpPr>
          <p:spPr bwMode="auto">
            <a:xfrm>
              <a:off x="2690199" y="343381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 name="Freeform 109">
              <a:extLst>
                <a:ext uri="{FF2B5EF4-FFF2-40B4-BE49-F238E27FC236}">
                  <a16:creationId xmlns:a16="http://schemas.microsoft.com/office/drawing/2014/main" id="{00E1BA8C-4EE1-FD49-B847-A25F984B97DA}"/>
                </a:ext>
              </a:extLst>
            </p:cNvPr>
            <p:cNvSpPr>
              <a:spLocks/>
            </p:cNvSpPr>
            <p:nvPr/>
          </p:nvSpPr>
          <p:spPr bwMode="auto">
            <a:xfrm rot="10800000">
              <a:off x="2690199" y="289189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83" name="Freeform 110">
              <a:extLst>
                <a:ext uri="{FF2B5EF4-FFF2-40B4-BE49-F238E27FC236}">
                  <a16:creationId xmlns:a16="http://schemas.microsoft.com/office/drawing/2014/main" id="{811F2B68-81BA-1D43-8832-A36A561360AC}"/>
                </a:ext>
              </a:extLst>
            </p:cNvPr>
            <p:cNvSpPr>
              <a:spLocks/>
            </p:cNvSpPr>
            <p:nvPr/>
          </p:nvSpPr>
          <p:spPr bwMode="auto">
            <a:xfrm>
              <a:off x="2653471" y="3278733"/>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4" name="Freeform 111">
              <a:extLst>
                <a:ext uri="{FF2B5EF4-FFF2-40B4-BE49-F238E27FC236}">
                  <a16:creationId xmlns:a16="http://schemas.microsoft.com/office/drawing/2014/main" id="{9958530D-78A5-5846-B3DE-4F0FD143B176}"/>
                </a:ext>
              </a:extLst>
            </p:cNvPr>
            <p:cNvSpPr>
              <a:spLocks/>
            </p:cNvSpPr>
            <p:nvPr/>
          </p:nvSpPr>
          <p:spPr bwMode="auto">
            <a:xfrm rot="10800000">
              <a:off x="2653471" y="2970283"/>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85" name="Freeform 112">
              <a:extLst>
                <a:ext uri="{FF2B5EF4-FFF2-40B4-BE49-F238E27FC236}">
                  <a16:creationId xmlns:a16="http://schemas.microsoft.com/office/drawing/2014/main" id="{C2D54594-D546-7741-B7E6-4ECDD22B1227}"/>
                </a:ext>
              </a:extLst>
            </p:cNvPr>
            <p:cNvSpPr>
              <a:spLocks/>
            </p:cNvSpPr>
            <p:nvPr/>
          </p:nvSpPr>
          <p:spPr bwMode="auto">
            <a:xfrm rot="10800000">
              <a:off x="2726928" y="279305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86" name="Freeform 113">
              <a:extLst>
                <a:ext uri="{FF2B5EF4-FFF2-40B4-BE49-F238E27FC236}">
                  <a16:creationId xmlns:a16="http://schemas.microsoft.com/office/drawing/2014/main" id="{3AEC61B1-3D62-C340-A7FA-748A043BC623}"/>
                </a:ext>
              </a:extLst>
            </p:cNvPr>
            <p:cNvSpPr>
              <a:spLocks/>
            </p:cNvSpPr>
            <p:nvPr/>
          </p:nvSpPr>
          <p:spPr bwMode="auto">
            <a:xfrm>
              <a:off x="2726928" y="3551397"/>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7" name="Line 114">
              <a:extLst>
                <a:ext uri="{FF2B5EF4-FFF2-40B4-BE49-F238E27FC236}">
                  <a16:creationId xmlns:a16="http://schemas.microsoft.com/office/drawing/2014/main" id="{827A0C25-1ED8-4D4A-A262-95BA3E1529FC}"/>
                </a:ext>
              </a:extLst>
            </p:cNvPr>
            <p:cNvSpPr>
              <a:spLocks noChangeShapeType="1"/>
            </p:cNvSpPr>
            <p:nvPr/>
          </p:nvSpPr>
          <p:spPr bwMode="auto">
            <a:xfrm>
              <a:off x="2726928" y="3208863"/>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39" name="Groupe 138">
            <a:extLst>
              <a:ext uri="{FF2B5EF4-FFF2-40B4-BE49-F238E27FC236}">
                <a16:creationId xmlns:a16="http://schemas.microsoft.com/office/drawing/2014/main" id="{FC518BB2-E268-844C-A98C-C0B601E3706C}"/>
              </a:ext>
            </a:extLst>
          </p:cNvPr>
          <p:cNvGrpSpPr/>
          <p:nvPr/>
        </p:nvGrpSpPr>
        <p:grpSpPr>
          <a:xfrm>
            <a:off x="4834132" y="2467560"/>
            <a:ext cx="877031" cy="1472383"/>
            <a:chOff x="3310131" y="2467559"/>
            <a:chExt cx="877031" cy="1472383"/>
          </a:xfrm>
        </p:grpSpPr>
        <p:sp>
          <p:nvSpPr>
            <p:cNvPr id="68" name="Freeform 101">
              <a:extLst>
                <a:ext uri="{FF2B5EF4-FFF2-40B4-BE49-F238E27FC236}">
                  <a16:creationId xmlns:a16="http://schemas.microsoft.com/office/drawing/2014/main" id="{53D8C57C-8232-CA44-896D-09CF67545169}"/>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69" name="Freeform 102">
              <a:extLst>
                <a:ext uri="{FF2B5EF4-FFF2-40B4-BE49-F238E27FC236}">
                  <a16:creationId xmlns:a16="http://schemas.microsoft.com/office/drawing/2014/main" id="{12EB1724-B40C-554D-B7B4-1167FBD934C5}"/>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70" name="Rectangle 103">
              <a:extLst>
                <a:ext uri="{FF2B5EF4-FFF2-40B4-BE49-F238E27FC236}">
                  <a16:creationId xmlns:a16="http://schemas.microsoft.com/office/drawing/2014/main" id="{C6D84816-55A4-074F-8CE7-52026C9CAA40}"/>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71" name="Freeform 104">
              <a:extLst>
                <a:ext uri="{FF2B5EF4-FFF2-40B4-BE49-F238E27FC236}">
                  <a16:creationId xmlns:a16="http://schemas.microsoft.com/office/drawing/2014/main" id="{ADE9E55B-E013-5D45-A8D6-07CFAEB9446D}"/>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2" name="Freeform 109">
              <a:extLst>
                <a:ext uri="{FF2B5EF4-FFF2-40B4-BE49-F238E27FC236}">
                  <a16:creationId xmlns:a16="http://schemas.microsoft.com/office/drawing/2014/main" id="{ADB98412-1946-2B45-99CE-6F3CD7D5FE4B}"/>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73" name="Freeform 110">
              <a:extLst>
                <a:ext uri="{FF2B5EF4-FFF2-40B4-BE49-F238E27FC236}">
                  <a16:creationId xmlns:a16="http://schemas.microsoft.com/office/drawing/2014/main" id="{087DCB1D-EAF2-1A49-9A37-F5E1327919DE}"/>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 name="Freeform 111">
              <a:extLst>
                <a:ext uri="{FF2B5EF4-FFF2-40B4-BE49-F238E27FC236}">
                  <a16:creationId xmlns:a16="http://schemas.microsoft.com/office/drawing/2014/main" id="{5328F864-BB68-4C48-A410-2C75C34E6A45}"/>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75" name="Freeform 112">
              <a:extLst>
                <a:ext uri="{FF2B5EF4-FFF2-40B4-BE49-F238E27FC236}">
                  <a16:creationId xmlns:a16="http://schemas.microsoft.com/office/drawing/2014/main" id="{6692E96D-A453-DB42-BB73-C9DE0AF96305}"/>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76" name="Freeform 113">
              <a:extLst>
                <a:ext uri="{FF2B5EF4-FFF2-40B4-BE49-F238E27FC236}">
                  <a16:creationId xmlns:a16="http://schemas.microsoft.com/office/drawing/2014/main" id="{BB47C2D9-BE9C-AF40-95EA-CE9C44A394DB}"/>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7" name="Line 114">
              <a:extLst>
                <a:ext uri="{FF2B5EF4-FFF2-40B4-BE49-F238E27FC236}">
                  <a16:creationId xmlns:a16="http://schemas.microsoft.com/office/drawing/2014/main" id="{D004DC37-C9B1-F549-BC12-8D0B29FCF39F}"/>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38" name="Groupe 137">
            <a:extLst>
              <a:ext uri="{FF2B5EF4-FFF2-40B4-BE49-F238E27FC236}">
                <a16:creationId xmlns:a16="http://schemas.microsoft.com/office/drawing/2014/main" id="{BE64B8A8-1248-644F-A87B-A154BDF78720}"/>
              </a:ext>
            </a:extLst>
          </p:cNvPr>
          <p:cNvGrpSpPr/>
          <p:nvPr/>
        </p:nvGrpSpPr>
        <p:grpSpPr>
          <a:xfrm>
            <a:off x="5671096" y="2467560"/>
            <a:ext cx="877031" cy="1472383"/>
            <a:chOff x="4147095" y="2467559"/>
            <a:chExt cx="877031" cy="1472383"/>
          </a:xfrm>
        </p:grpSpPr>
        <p:sp>
          <p:nvSpPr>
            <p:cNvPr id="58" name="Freeform 101">
              <a:extLst>
                <a:ext uri="{FF2B5EF4-FFF2-40B4-BE49-F238E27FC236}">
                  <a16:creationId xmlns:a16="http://schemas.microsoft.com/office/drawing/2014/main" id="{8E86D4B8-750E-CE4C-9DA9-92D19EAF54F5}"/>
                </a:ext>
              </a:extLst>
            </p:cNvPr>
            <p:cNvSpPr>
              <a:spLocks/>
            </p:cNvSpPr>
            <p:nvPr/>
          </p:nvSpPr>
          <p:spPr bwMode="auto">
            <a:xfrm rot="10800000">
              <a:off x="4147095"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59" name="Freeform 102">
              <a:extLst>
                <a:ext uri="{FF2B5EF4-FFF2-40B4-BE49-F238E27FC236}">
                  <a16:creationId xmlns:a16="http://schemas.microsoft.com/office/drawing/2014/main" id="{8D8F09ED-510D-894B-9CFB-E17543C1EF9C}"/>
                </a:ext>
              </a:extLst>
            </p:cNvPr>
            <p:cNvSpPr>
              <a:spLocks/>
            </p:cNvSpPr>
            <p:nvPr/>
          </p:nvSpPr>
          <p:spPr bwMode="auto">
            <a:xfrm>
              <a:off x="4147095"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60" name="Rectangle 103">
              <a:extLst>
                <a:ext uri="{FF2B5EF4-FFF2-40B4-BE49-F238E27FC236}">
                  <a16:creationId xmlns:a16="http://schemas.microsoft.com/office/drawing/2014/main" id="{0831B62C-B86F-E04A-A1CC-1EA58A0626C3}"/>
                </a:ext>
              </a:extLst>
            </p:cNvPr>
            <p:cNvSpPr>
              <a:spLocks noChangeArrowheads="1"/>
            </p:cNvSpPr>
            <p:nvPr/>
          </p:nvSpPr>
          <p:spPr bwMode="auto">
            <a:xfrm>
              <a:off x="4158225" y="3048673"/>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61" name="Freeform 104">
              <a:extLst>
                <a:ext uri="{FF2B5EF4-FFF2-40B4-BE49-F238E27FC236}">
                  <a16:creationId xmlns:a16="http://schemas.microsoft.com/office/drawing/2014/main" id="{556EAB5C-600A-5643-89BF-0D212B2D9693}"/>
                </a:ext>
              </a:extLst>
            </p:cNvPr>
            <p:cNvSpPr>
              <a:spLocks/>
            </p:cNvSpPr>
            <p:nvPr/>
          </p:nvSpPr>
          <p:spPr bwMode="auto">
            <a:xfrm>
              <a:off x="4329624"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2" name="Freeform 109">
              <a:extLst>
                <a:ext uri="{FF2B5EF4-FFF2-40B4-BE49-F238E27FC236}">
                  <a16:creationId xmlns:a16="http://schemas.microsoft.com/office/drawing/2014/main" id="{1CE7FC74-D84A-2049-BD71-CB665D4D396A}"/>
                </a:ext>
              </a:extLst>
            </p:cNvPr>
            <p:cNvSpPr>
              <a:spLocks/>
            </p:cNvSpPr>
            <p:nvPr/>
          </p:nvSpPr>
          <p:spPr bwMode="auto">
            <a:xfrm rot="10800000">
              <a:off x="4329624"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63" name="Freeform 110">
              <a:extLst>
                <a:ext uri="{FF2B5EF4-FFF2-40B4-BE49-F238E27FC236}">
                  <a16:creationId xmlns:a16="http://schemas.microsoft.com/office/drawing/2014/main" id="{F4C002E9-8ACB-3748-A00B-7075611FE623}"/>
                </a:ext>
              </a:extLst>
            </p:cNvPr>
            <p:cNvSpPr>
              <a:spLocks/>
            </p:cNvSpPr>
            <p:nvPr/>
          </p:nvSpPr>
          <p:spPr bwMode="auto">
            <a:xfrm>
              <a:off x="4292896"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4" name="Freeform 111">
              <a:extLst>
                <a:ext uri="{FF2B5EF4-FFF2-40B4-BE49-F238E27FC236}">
                  <a16:creationId xmlns:a16="http://schemas.microsoft.com/office/drawing/2014/main" id="{3E7C1906-A87E-3F42-9DF7-07C15749E382}"/>
                </a:ext>
              </a:extLst>
            </p:cNvPr>
            <p:cNvSpPr>
              <a:spLocks/>
            </p:cNvSpPr>
            <p:nvPr/>
          </p:nvSpPr>
          <p:spPr bwMode="auto">
            <a:xfrm rot="10800000">
              <a:off x="4292896"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65" name="Freeform 112">
              <a:extLst>
                <a:ext uri="{FF2B5EF4-FFF2-40B4-BE49-F238E27FC236}">
                  <a16:creationId xmlns:a16="http://schemas.microsoft.com/office/drawing/2014/main" id="{066CFA37-D071-BE4B-BFD2-56C0F4E61FAA}"/>
                </a:ext>
              </a:extLst>
            </p:cNvPr>
            <p:cNvSpPr>
              <a:spLocks/>
            </p:cNvSpPr>
            <p:nvPr/>
          </p:nvSpPr>
          <p:spPr bwMode="auto">
            <a:xfrm rot="10800000">
              <a:off x="4366353"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66" name="Freeform 113">
              <a:extLst>
                <a:ext uri="{FF2B5EF4-FFF2-40B4-BE49-F238E27FC236}">
                  <a16:creationId xmlns:a16="http://schemas.microsoft.com/office/drawing/2014/main" id="{8608EE84-1CD0-D24D-AA10-63C9BB21ECB0}"/>
                </a:ext>
              </a:extLst>
            </p:cNvPr>
            <p:cNvSpPr>
              <a:spLocks/>
            </p:cNvSpPr>
            <p:nvPr/>
          </p:nvSpPr>
          <p:spPr bwMode="auto">
            <a:xfrm>
              <a:off x="4366353"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7" name="Line 114">
              <a:extLst>
                <a:ext uri="{FF2B5EF4-FFF2-40B4-BE49-F238E27FC236}">
                  <a16:creationId xmlns:a16="http://schemas.microsoft.com/office/drawing/2014/main" id="{255CAF8C-EB5B-054A-8A7F-669E6D6D7A8F}"/>
                </a:ext>
              </a:extLst>
            </p:cNvPr>
            <p:cNvSpPr>
              <a:spLocks noChangeShapeType="1"/>
            </p:cNvSpPr>
            <p:nvPr/>
          </p:nvSpPr>
          <p:spPr bwMode="auto">
            <a:xfrm>
              <a:off x="4366353"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37" name="Groupe 136">
            <a:extLst>
              <a:ext uri="{FF2B5EF4-FFF2-40B4-BE49-F238E27FC236}">
                <a16:creationId xmlns:a16="http://schemas.microsoft.com/office/drawing/2014/main" id="{9E8196EA-B268-4D4B-B64D-B64DEDCBE03B}"/>
              </a:ext>
            </a:extLst>
          </p:cNvPr>
          <p:cNvGrpSpPr/>
          <p:nvPr/>
        </p:nvGrpSpPr>
        <p:grpSpPr>
          <a:xfrm>
            <a:off x="6473557" y="2469264"/>
            <a:ext cx="877031" cy="1472383"/>
            <a:chOff x="4949556" y="2469263"/>
            <a:chExt cx="877031" cy="1472383"/>
          </a:xfrm>
        </p:grpSpPr>
        <p:sp>
          <p:nvSpPr>
            <p:cNvPr id="48" name="Freeform 101">
              <a:extLst>
                <a:ext uri="{FF2B5EF4-FFF2-40B4-BE49-F238E27FC236}">
                  <a16:creationId xmlns:a16="http://schemas.microsoft.com/office/drawing/2014/main" id="{0EDE5F04-7857-6E40-AEB0-40567CEF7918}"/>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49" name="Freeform 102">
              <a:extLst>
                <a:ext uri="{FF2B5EF4-FFF2-40B4-BE49-F238E27FC236}">
                  <a16:creationId xmlns:a16="http://schemas.microsoft.com/office/drawing/2014/main" id="{8F759083-6C7E-CA41-981E-13CC117FAE38}"/>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50" name="Rectangle 103">
              <a:extLst>
                <a:ext uri="{FF2B5EF4-FFF2-40B4-BE49-F238E27FC236}">
                  <a16:creationId xmlns:a16="http://schemas.microsoft.com/office/drawing/2014/main" id="{91CB9ADC-FFAB-CE40-BC07-483E26D98ABB}"/>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51" name="Freeform 104">
              <a:extLst>
                <a:ext uri="{FF2B5EF4-FFF2-40B4-BE49-F238E27FC236}">
                  <a16:creationId xmlns:a16="http://schemas.microsoft.com/office/drawing/2014/main" id="{0FE30084-39DB-1B4C-A979-3DA479DEA320}"/>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Freeform 109">
              <a:extLst>
                <a:ext uri="{FF2B5EF4-FFF2-40B4-BE49-F238E27FC236}">
                  <a16:creationId xmlns:a16="http://schemas.microsoft.com/office/drawing/2014/main" id="{0E07DBBB-BF4D-9941-9F35-BA883D06053A}"/>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53" name="Freeform 110">
              <a:extLst>
                <a:ext uri="{FF2B5EF4-FFF2-40B4-BE49-F238E27FC236}">
                  <a16:creationId xmlns:a16="http://schemas.microsoft.com/office/drawing/2014/main" id="{5C05CBD7-3437-0D4A-BE91-A12F72AF0600}"/>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Freeform 111">
              <a:extLst>
                <a:ext uri="{FF2B5EF4-FFF2-40B4-BE49-F238E27FC236}">
                  <a16:creationId xmlns:a16="http://schemas.microsoft.com/office/drawing/2014/main" id="{9EDB9AF9-5C7E-2244-8F92-5B48A3D56285}"/>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55" name="Freeform 112">
              <a:extLst>
                <a:ext uri="{FF2B5EF4-FFF2-40B4-BE49-F238E27FC236}">
                  <a16:creationId xmlns:a16="http://schemas.microsoft.com/office/drawing/2014/main" id="{4812E2B4-299D-6644-A009-99C1925B76E9}"/>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56" name="Freeform 113">
              <a:extLst>
                <a:ext uri="{FF2B5EF4-FFF2-40B4-BE49-F238E27FC236}">
                  <a16:creationId xmlns:a16="http://schemas.microsoft.com/office/drawing/2014/main" id="{70588FF9-BB26-4446-9850-DE2ADFDF526C}"/>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 name="Line 114">
              <a:extLst>
                <a:ext uri="{FF2B5EF4-FFF2-40B4-BE49-F238E27FC236}">
                  <a16:creationId xmlns:a16="http://schemas.microsoft.com/office/drawing/2014/main" id="{119C1C3E-F1CE-B342-A925-91CEDFE17BF6}"/>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7" name="Groupe 6">
            <a:extLst>
              <a:ext uri="{FF2B5EF4-FFF2-40B4-BE49-F238E27FC236}">
                <a16:creationId xmlns:a16="http://schemas.microsoft.com/office/drawing/2014/main" id="{3F91F4A7-99FE-E144-8FEF-5428DF60BB99}"/>
              </a:ext>
            </a:extLst>
          </p:cNvPr>
          <p:cNvGrpSpPr/>
          <p:nvPr/>
        </p:nvGrpSpPr>
        <p:grpSpPr>
          <a:xfrm>
            <a:off x="7310521" y="2469264"/>
            <a:ext cx="877031" cy="1472383"/>
            <a:chOff x="5786520" y="2469263"/>
            <a:chExt cx="877031" cy="1472383"/>
          </a:xfrm>
        </p:grpSpPr>
        <p:sp>
          <p:nvSpPr>
            <p:cNvPr id="38" name="Freeform 101">
              <a:extLst>
                <a:ext uri="{FF2B5EF4-FFF2-40B4-BE49-F238E27FC236}">
                  <a16:creationId xmlns:a16="http://schemas.microsoft.com/office/drawing/2014/main" id="{7EF38431-BDCC-2342-9866-789ADB852051}"/>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39" name="Freeform 102">
              <a:extLst>
                <a:ext uri="{FF2B5EF4-FFF2-40B4-BE49-F238E27FC236}">
                  <a16:creationId xmlns:a16="http://schemas.microsoft.com/office/drawing/2014/main" id="{90FF51F7-6C22-5E42-BAFF-CAC50A376BDC}"/>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40" name="Rectangle 103">
              <a:extLst>
                <a:ext uri="{FF2B5EF4-FFF2-40B4-BE49-F238E27FC236}">
                  <a16:creationId xmlns:a16="http://schemas.microsoft.com/office/drawing/2014/main" id="{C601C80E-37F1-F240-9C3F-B652FF17430C}"/>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41" name="Freeform 104">
              <a:extLst>
                <a:ext uri="{FF2B5EF4-FFF2-40B4-BE49-F238E27FC236}">
                  <a16:creationId xmlns:a16="http://schemas.microsoft.com/office/drawing/2014/main" id="{310683F3-1234-5F44-9C2F-84026E0EB5CA}"/>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 name="Freeform 109">
              <a:extLst>
                <a:ext uri="{FF2B5EF4-FFF2-40B4-BE49-F238E27FC236}">
                  <a16:creationId xmlns:a16="http://schemas.microsoft.com/office/drawing/2014/main" id="{EBCEB0A1-BF3B-FC40-8741-AC4B33B07A91}"/>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3" name="Freeform 110">
              <a:extLst>
                <a:ext uri="{FF2B5EF4-FFF2-40B4-BE49-F238E27FC236}">
                  <a16:creationId xmlns:a16="http://schemas.microsoft.com/office/drawing/2014/main" id="{283B938C-7F26-274E-8FA4-B0D28102F55C}"/>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4" name="Freeform 111">
              <a:extLst>
                <a:ext uri="{FF2B5EF4-FFF2-40B4-BE49-F238E27FC236}">
                  <a16:creationId xmlns:a16="http://schemas.microsoft.com/office/drawing/2014/main" id="{580F1C34-10EB-B94A-83C5-09D6BF0036AA}"/>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5" name="Freeform 112">
              <a:extLst>
                <a:ext uri="{FF2B5EF4-FFF2-40B4-BE49-F238E27FC236}">
                  <a16:creationId xmlns:a16="http://schemas.microsoft.com/office/drawing/2014/main" id="{873AB036-4B6B-0D49-8030-09BA5BB05A3E}"/>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6" name="Freeform 113">
              <a:extLst>
                <a:ext uri="{FF2B5EF4-FFF2-40B4-BE49-F238E27FC236}">
                  <a16:creationId xmlns:a16="http://schemas.microsoft.com/office/drawing/2014/main" id="{C7CFE9DD-A1BF-F747-8242-3C8D660E7A33}"/>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7" name="Line 114">
              <a:extLst>
                <a:ext uri="{FF2B5EF4-FFF2-40B4-BE49-F238E27FC236}">
                  <a16:creationId xmlns:a16="http://schemas.microsoft.com/office/drawing/2014/main" id="{991B78B9-DD12-1847-AC71-15152F11F5FD}"/>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 name="Groupe 2">
            <a:extLst>
              <a:ext uri="{FF2B5EF4-FFF2-40B4-BE49-F238E27FC236}">
                <a16:creationId xmlns:a16="http://schemas.microsoft.com/office/drawing/2014/main" id="{E8FE9FDF-F81A-3B48-AFC2-0041A3FC8C5D}"/>
              </a:ext>
            </a:extLst>
          </p:cNvPr>
          <p:cNvGrpSpPr/>
          <p:nvPr/>
        </p:nvGrpSpPr>
        <p:grpSpPr>
          <a:xfrm>
            <a:off x="8112983" y="2470968"/>
            <a:ext cx="877031" cy="1472383"/>
            <a:chOff x="6588982" y="2470967"/>
            <a:chExt cx="877031" cy="1472383"/>
          </a:xfrm>
        </p:grpSpPr>
        <p:sp>
          <p:nvSpPr>
            <p:cNvPr id="28" name="Freeform 101">
              <a:extLst>
                <a:ext uri="{FF2B5EF4-FFF2-40B4-BE49-F238E27FC236}">
                  <a16:creationId xmlns:a16="http://schemas.microsoft.com/office/drawing/2014/main" id="{2490AFF8-D292-4545-B4EB-CC49EBF71DD6}"/>
                </a:ext>
              </a:extLst>
            </p:cNvPr>
            <p:cNvSpPr>
              <a:spLocks/>
            </p:cNvSpPr>
            <p:nvPr/>
          </p:nvSpPr>
          <p:spPr bwMode="auto">
            <a:xfrm rot="10800000" flipH="1">
              <a:off x="6588982" y="3362236"/>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9" name="Freeform 102">
              <a:extLst>
                <a:ext uri="{FF2B5EF4-FFF2-40B4-BE49-F238E27FC236}">
                  <a16:creationId xmlns:a16="http://schemas.microsoft.com/office/drawing/2014/main" id="{B1635C2C-0E66-D04F-AE28-328E90349137}"/>
                </a:ext>
              </a:extLst>
            </p:cNvPr>
            <p:cNvSpPr>
              <a:spLocks/>
            </p:cNvSpPr>
            <p:nvPr/>
          </p:nvSpPr>
          <p:spPr bwMode="auto">
            <a:xfrm flipH="1">
              <a:off x="6588982" y="247096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0" name="Rectangle 103">
              <a:extLst>
                <a:ext uri="{FF2B5EF4-FFF2-40B4-BE49-F238E27FC236}">
                  <a16:creationId xmlns:a16="http://schemas.microsoft.com/office/drawing/2014/main" id="{10AE1337-358C-D94B-8199-B14477B0A808}"/>
                </a:ext>
              </a:extLst>
            </p:cNvPr>
            <p:cNvSpPr>
              <a:spLocks noChangeArrowheads="1"/>
            </p:cNvSpPr>
            <p:nvPr/>
          </p:nvSpPr>
          <p:spPr bwMode="auto">
            <a:xfrm flipH="1">
              <a:off x="6626823" y="3052081"/>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31" name="Freeform 104">
              <a:extLst>
                <a:ext uri="{FF2B5EF4-FFF2-40B4-BE49-F238E27FC236}">
                  <a16:creationId xmlns:a16="http://schemas.microsoft.com/office/drawing/2014/main" id="{EBA5B326-C224-644E-8E93-7E358B77D05B}"/>
                </a:ext>
              </a:extLst>
            </p:cNvPr>
            <p:cNvSpPr>
              <a:spLocks/>
            </p:cNvSpPr>
            <p:nvPr/>
          </p:nvSpPr>
          <p:spPr bwMode="auto">
            <a:xfrm flipH="1">
              <a:off x="6771511" y="343892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 name="Freeform 109">
              <a:extLst>
                <a:ext uri="{FF2B5EF4-FFF2-40B4-BE49-F238E27FC236}">
                  <a16:creationId xmlns:a16="http://schemas.microsoft.com/office/drawing/2014/main" id="{D71E4A95-F817-D24A-A039-E02CBE07D2E1}"/>
                </a:ext>
              </a:extLst>
            </p:cNvPr>
            <p:cNvSpPr>
              <a:spLocks/>
            </p:cNvSpPr>
            <p:nvPr/>
          </p:nvSpPr>
          <p:spPr bwMode="auto">
            <a:xfrm rot="10800000" flipH="1">
              <a:off x="6771511" y="289700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3" name="Freeform 110">
              <a:extLst>
                <a:ext uri="{FF2B5EF4-FFF2-40B4-BE49-F238E27FC236}">
                  <a16:creationId xmlns:a16="http://schemas.microsoft.com/office/drawing/2014/main" id="{43D30982-BAD9-B644-B538-0EF0838AE77F}"/>
                </a:ext>
              </a:extLst>
            </p:cNvPr>
            <p:cNvSpPr>
              <a:spLocks/>
            </p:cNvSpPr>
            <p:nvPr/>
          </p:nvSpPr>
          <p:spPr bwMode="auto">
            <a:xfrm flipH="1">
              <a:off x="6734783" y="3283845"/>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4" name="Freeform 111">
              <a:extLst>
                <a:ext uri="{FF2B5EF4-FFF2-40B4-BE49-F238E27FC236}">
                  <a16:creationId xmlns:a16="http://schemas.microsoft.com/office/drawing/2014/main" id="{589D984F-DB60-3641-9C80-9DB92028DF25}"/>
                </a:ext>
              </a:extLst>
            </p:cNvPr>
            <p:cNvSpPr>
              <a:spLocks/>
            </p:cNvSpPr>
            <p:nvPr/>
          </p:nvSpPr>
          <p:spPr bwMode="auto">
            <a:xfrm rot="10800000" flipH="1">
              <a:off x="6734783" y="2975395"/>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5" name="Freeform 112">
              <a:extLst>
                <a:ext uri="{FF2B5EF4-FFF2-40B4-BE49-F238E27FC236}">
                  <a16:creationId xmlns:a16="http://schemas.microsoft.com/office/drawing/2014/main" id="{443B1AC6-E4D1-5242-BE99-5C145004B0A9}"/>
                </a:ext>
              </a:extLst>
            </p:cNvPr>
            <p:cNvSpPr>
              <a:spLocks/>
            </p:cNvSpPr>
            <p:nvPr/>
          </p:nvSpPr>
          <p:spPr bwMode="auto">
            <a:xfrm rot="10800000" flipH="1">
              <a:off x="6808240" y="2798163"/>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6" name="Freeform 113">
              <a:extLst>
                <a:ext uri="{FF2B5EF4-FFF2-40B4-BE49-F238E27FC236}">
                  <a16:creationId xmlns:a16="http://schemas.microsoft.com/office/drawing/2014/main" id="{277BFADA-BC35-444F-89BF-6F6C42FF3ED2}"/>
                </a:ext>
              </a:extLst>
            </p:cNvPr>
            <p:cNvSpPr>
              <a:spLocks/>
            </p:cNvSpPr>
            <p:nvPr/>
          </p:nvSpPr>
          <p:spPr bwMode="auto">
            <a:xfrm flipH="1">
              <a:off x="6808240" y="355650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 name="Line 114">
              <a:extLst>
                <a:ext uri="{FF2B5EF4-FFF2-40B4-BE49-F238E27FC236}">
                  <a16:creationId xmlns:a16="http://schemas.microsoft.com/office/drawing/2014/main" id="{1DF9BA58-0BA2-2C43-AE16-36329B49F1B8}"/>
                </a:ext>
              </a:extLst>
            </p:cNvPr>
            <p:cNvSpPr>
              <a:spLocks noChangeShapeType="1"/>
            </p:cNvSpPr>
            <p:nvPr/>
          </p:nvSpPr>
          <p:spPr bwMode="auto">
            <a:xfrm flipH="1">
              <a:off x="6808240" y="3213975"/>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41" name="Groupe 140">
            <a:extLst>
              <a:ext uri="{FF2B5EF4-FFF2-40B4-BE49-F238E27FC236}">
                <a16:creationId xmlns:a16="http://schemas.microsoft.com/office/drawing/2014/main" id="{CFE97D40-C83B-5E4F-9091-AA29D7E00F03}"/>
              </a:ext>
            </a:extLst>
          </p:cNvPr>
          <p:cNvGrpSpPr/>
          <p:nvPr/>
        </p:nvGrpSpPr>
        <p:grpSpPr>
          <a:xfrm>
            <a:off x="3181351" y="2459039"/>
            <a:ext cx="877031" cy="1472383"/>
            <a:chOff x="1657350" y="2459038"/>
            <a:chExt cx="877031" cy="1472383"/>
          </a:xfrm>
        </p:grpSpPr>
        <p:sp>
          <p:nvSpPr>
            <p:cNvPr id="18" name="Freeform 101">
              <a:extLst>
                <a:ext uri="{FF2B5EF4-FFF2-40B4-BE49-F238E27FC236}">
                  <a16:creationId xmlns:a16="http://schemas.microsoft.com/office/drawing/2014/main" id="{77C36F29-E7E0-7641-961B-23361614998F}"/>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19" name="Freeform 102">
              <a:extLst>
                <a:ext uri="{FF2B5EF4-FFF2-40B4-BE49-F238E27FC236}">
                  <a16:creationId xmlns:a16="http://schemas.microsoft.com/office/drawing/2014/main" id="{30A7E0FC-90F1-2C44-85A9-39EBE56A8760}"/>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0" name="Rectangle 103">
              <a:extLst>
                <a:ext uri="{FF2B5EF4-FFF2-40B4-BE49-F238E27FC236}">
                  <a16:creationId xmlns:a16="http://schemas.microsoft.com/office/drawing/2014/main" id="{08E01EB1-058A-9B44-B6E5-99DCC2892248}"/>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21" name="Freeform 104">
              <a:extLst>
                <a:ext uri="{FF2B5EF4-FFF2-40B4-BE49-F238E27FC236}">
                  <a16:creationId xmlns:a16="http://schemas.microsoft.com/office/drawing/2014/main" id="{407DCE41-E855-0D4D-821B-17EAFE0A13CA}"/>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 name="Freeform 109">
              <a:extLst>
                <a:ext uri="{FF2B5EF4-FFF2-40B4-BE49-F238E27FC236}">
                  <a16:creationId xmlns:a16="http://schemas.microsoft.com/office/drawing/2014/main" id="{F6F29C42-E0B4-7E40-AAB5-6AD8B757E332}"/>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3" name="Freeform 110">
              <a:extLst>
                <a:ext uri="{FF2B5EF4-FFF2-40B4-BE49-F238E27FC236}">
                  <a16:creationId xmlns:a16="http://schemas.microsoft.com/office/drawing/2014/main" id="{B4946A2E-81B4-C14F-9C85-63B4585B862C}"/>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 name="Freeform 111">
              <a:extLst>
                <a:ext uri="{FF2B5EF4-FFF2-40B4-BE49-F238E27FC236}">
                  <a16:creationId xmlns:a16="http://schemas.microsoft.com/office/drawing/2014/main" id="{112F5888-3EB4-7C47-8066-9E69306A9754}"/>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5" name="Freeform 112">
              <a:extLst>
                <a:ext uri="{FF2B5EF4-FFF2-40B4-BE49-F238E27FC236}">
                  <a16:creationId xmlns:a16="http://schemas.microsoft.com/office/drawing/2014/main" id="{5EF686AE-5067-6B46-9954-3CABCFFB4736}"/>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6" name="Freeform 113">
              <a:extLst>
                <a:ext uri="{FF2B5EF4-FFF2-40B4-BE49-F238E27FC236}">
                  <a16:creationId xmlns:a16="http://schemas.microsoft.com/office/drawing/2014/main" id="{ED5FF403-38B9-504A-BAC8-26794CA0D45F}"/>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 name="Line 114">
              <a:extLst>
                <a:ext uri="{FF2B5EF4-FFF2-40B4-BE49-F238E27FC236}">
                  <a16:creationId xmlns:a16="http://schemas.microsoft.com/office/drawing/2014/main" id="{2720FE78-65A6-2746-B007-6EF526F2F930}"/>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sp>
        <p:nvSpPr>
          <p:cNvPr id="93" name="Line 88">
            <a:extLst>
              <a:ext uri="{FF2B5EF4-FFF2-40B4-BE49-F238E27FC236}">
                <a16:creationId xmlns:a16="http://schemas.microsoft.com/office/drawing/2014/main" id="{F3714C5B-2DFE-4444-ACCA-A89B87C7CEBD}"/>
              </a:ext>
            </a:extLst>
          </p:cNvPr>
          <p:cNvSpPr>
            <a:spLocks noChangeShapeType="1"/>
          </p:cNvSpPr>
          <p:nvPr/>
        </p:nvSpPr>
        <p:spPr bwMode="auto">
          <a:xfrm>
            <a:off x="3568700" y="1325563"/>
            <a:ext cx="1739900"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 name="Text Box 89">
            <a:extLst>
              <a:ext uri="{FF2B5EF4-FFF2-40B4-BE49-F238E27FC236}">
                <a16:creationId xmlns:a16="http://schemas.microsoft.com/office/drawing/2014/main" id="{D99E80B2-8929-0D4F-BD95-1CA360D4BC70}"/>
              </a:ext>
            </a:extLst>
          </p:cNvPr>
          <p:cNvSpPr txBox="1">
            <a:spLocks noChangeArrowheads="1"/>
          </p:cNvSpPr>
          <p:nvPr/>
        </p:nvSpPr>
        <p:spPr bwMode="auto">
          <a:xfrm>
            <a:off x="4125833" y="975828"/>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dirty="0" err="1">
                <a:solidFill>
                  <a:schemeClr val="tx1"/>
                </a:solidFill>
                <a:latin typeface="Symbol" pitchFamily="18" charset="2"/>
              </a:rPr>
              <a:t>l</a:t>
            </a:r>
            <a:r>
              <a:rPr lang="de-DE" baseline="-25000" dirty="0" err="1">
                <a:solidFill>
                  <a:schemeClr val="tx1"/>
                </a:solidFill>
              </a:rPr>
              <a:t>Rf</a:t>
            </a:r>
            <a:endParaRPr lang="de-DE" dirty="0">
              <a:solidFill>
                <a:schemeClr val="tx1"/>
              </a:solidFill>
            </a:endParaRPr>
          </a:p>
        </p:txBody>
      </p:sp>
      <p:sp>
        <p:nvSpPr>
          <p:cNvPr id="111" name="Text Box 106">
            <a:extLst>
              <a:ext uri="{FF2B5EF4-FFF2-40B4-BE49-F238E27FC236}">
                <a16:creationId xmlns:a16="http://schemas.microsoft.com/office/drawing/2014/main" id="{2062073C-2BD3-5743-A73A-3266C3989F4B}"/>
              </a:ext>
            </a:extLst>
          </p:cNvPr>
          <p:cNvSpPr txBox="1">
            <a:spLocks noChangeArrowheads="1"/>
          </p:cNvSpPr>
          <p:nvPr/>
        </p:nvSpPr>
        <p:spPr bwMode="auto">
          <a:xfrm>
            <a:off x="1784808" y="5424240"/>
            <a:ext cx="8839293"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285750" indent="-285750">
              <a:buFont typeface="Wingdings" pitchFamily="2" charset="2"/>
              <a:buChar char="§"/>
            </a:pPr>
            <a:r>
              <a:rPr lang="en-US" dirty="0">
                <a:solidFill>
                  <a:srgbClr val="0070C0"/>
                </a:solidFill>
                <a:latin typeface="Arial" panose="020B0604020202020204" pitchFamily="34" charset="0"/>
                <a:cs typeface="Arial" panose="020B0604020202020204" pitchFamily="34" charset="0"/>
              </a:rPr>
              <a:t>Energy supply </a:t>
            </a:r>
            <a:r>
              <a:rPr lang="en-US" dirty="0">
                <a:solidFill>
                  <a:srgbClr val="0070C0"/>
                </a:solidFill>
                <a:latin typeface="Arial" panose="020B0604020202020204" pitchFamily="34" charset="0"/>
                <a:cs typeface="Arial" panose="020B0604020202020204" pitchFamily="34" charset="0"/>
                <a:sym typeface="Wingdings" pitchFamily="2" charset="2"/>
              </a:rPr>
              <a:t></a:t>
            </a:r>
            <a:r>
              <a:rPr lang="en-US" dirty="0">
                <a:solidFill>
                  <a:srgbClr val="0070C0"/>
                </a:solidFill>
                <a:latin typeface="Arial" panose="020B0604020202020204" pitchFamily="34" charset="0"/>
                <a:cs typeface="Arial" panose="020B0604020202020204" pitchFamily="34" charset="0"/>
              </a:rPr>
              <a:t> acceleration</a:t>
            </a:r>
          </a:p>
          <a:p>
            <a:pPr marL="285750" indent="-285750">
              <a:buFont typeface="Wingdings" pitchFamily="2" charset="2"/>
              <a:buChar char="§"/>
            </a:pPr>
            <a:endParaRPr lang="en-US" dirty="0">
              <a:latin typeface="Arial" panose="020B0604020202020204" pitchFamily="34" charset="0"/>
              <a:cs typeface="Arial" panose="020B0604020202020204" pitchFamily="34" charset="0"/>
              <a:sym typeface="Symbol" pitchFamily="18" charset="2"/>
            </a:endParaRPr>
          </a:p>
        </p:txBody>
      </p:sp>
      <p:grpSp>
        <p:nvGrpSpPr>
          <p:cNvPr id="13" name="Groupe 12">
            <a:extLst>
              <a:ext uri="{FF2B5EF4-FFF2-40B4-BE49-F238E27FC236}">
                <a16:creationId xmlns:a16="http://schemas.microsoft.com/office/drawing/2014/main" id="{DBD5EBC8-D552-844B-9020-B62508F6E699}"/>
              </a:ext>
            </a:extLst>
          </p:cNvPr>
          <p:cNvGrpSpPr/>
          <p:nvPr/>
        </p:nvGrpSpPr>
        <p:grpSpPr>
          <a:xfrm>
            <a:off x="3227389" y="1447801"/>
            <a:ext cx="5768975" cy="962025"/>
            <a:chOff x="1703388" y="1447800"/>
            <a:chExt cx="5768975" cy="962025"/>
          </a:xfrm>
        </p:grpSpPr>
        <p:sp>
          <p:nvSpPr>
            <p:cNvPr id="113" name="Freeform 108">
              <a:extLst>
                <a:ext uri="{FF2B5EF4-FFF2-40B4-BE49-F238E27FC236}">
                  <a16:creationId xmlns:a16="http://schemas.microsoft.com/office/drawing/2014/main" id="{D6585E1E-4C22-7446-B375-517982A93498}"/>
                </a:ext>
              </a:extLst>
            </p:cNvPr>
            <p:cNvSpPr>
              <a:spLocks noChangeAspect="1"/>
            </p:cNvSpPr>
            <p:nvPr/>
          </p:nvSpPr>
          <p:spPr bwMode="auto">
            <a:xfrm rot="10800000" flipH="1" flipV="1">
              <a:off x="1703388" y="1460500"/>
              <a:ext cx="828675" cy="488950"/>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4" name="Groupe 143">
              <a:extLst>
                <a:ext uri="{FF2B5EF4-FFF2-40B4-BE49-F238E27FC236}">
                  <a16:creationId xmlns:a16="http://schemas.microsoft.com/office/drawing/2014/main" id="{36560F7B-49A8-8D49-A248-A9A390B11130}"/>
                </a:ext>
              </a:extLst>
            </p:cNvPr>
            <p:cNvGrpSpPr/>
            <p:nvPr/>
          </p:nvGrpSpPr>
          <p:grpSpPr>
            <a:xfrm>
              <a:off x="2525713" y="1473200"/>
              <a:ext cx="1657350" cy="936625"/>
              <a:chOff x="2525713" y="1473200"/>
              <a:chExt cx="1657350" cy="936625"/>
            </a:xfrm>
          </p:grpSpPr>
          <p:sp>
            <p:nvSpPr>
              <p:cNvPr id="121" name="Freeform 110">
                <a:extLst>
                  <a:ext uri="{FF2B5EF4-FFF2-40B4-BE49-F238E27FC236}">
                    <a16:creationId xmlns:a16="http://schemas.microsoft.com/office/drawing/2014/main" id="{9181B4C7-0128-7F4F-A509-47851D7295EF}"/>
                  </a:ext>
                </a:extLst>
              </p:cNvPr>
              <p:cNvSpPr>
                <a:spLocks noChangeAspect="1"/>
              </p:cNvSpPr>
              <p:nvPr/>
            </p:nvSpPr>
            <p:spPr bwMode="auto">
              <a:xfrm flipH="1" flipV="1">
                <a:off x="25257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 name="Freeform 111">
                <a:extLst>
                  <a:ext uri="{FF2B5EF4-FFF2-40B4-BE49-F238E27FC236}">
                    <a16:creationId xmlns:a16="http://schemas.microsoft.com/office/drawing/2014/main" id="{E6901066-5F8B-8845-B93E-01BBA77C3870}"/>
                  </a:ext>
                </a:extLst>
              </p:cNvPr>
              <p:cNvSpPr>
                <a:spLocks noChangeAspect="1"/>
              </p:cNvSpPr>
              <p:nvPr/>
            </p:nvSpPr>
            <p:spPr bwMode="auto">
              <a:xfrm rot="10800000" flipH="1" flipV="1">
                <a:off x="33543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 name="Groupe 142">
              <a:extLst>
                <a:ext uri="{FF2B5EF4-FFF2-40B4-BE49-F238E27FC236}">
                  <a16:creationId xmlns:a16="http://schemas.microsoft.com/office/drawing/2014/main" id="{283AB597-CF89-CC45-AECD-3DBF21B17DAE}"/>
                </a:ext>
              </a:extLst>
            </p:cNvPr>
            <p:cNvGrpSpPr/>
            <p:nvPr/>
          </p:nvGrpSpPr>
          <p:grpSpPr>
            <a:xfrm>
              <a:off x="4164013" y="1447800"/>
              <a:ext cx="1657350" cy="936625"/>
              <a:chOff x="4164013" y="1447800"/>
              <a:chExt cx="1657350" cy="936625"/>
            </a:xfrm>
          </p:grpSpPr>
          <p:sp>
            <p:nvSpPr>
              <p:cNvPr id="119" name="Freeform 113">
                <a:extLst>
                  <a:ext uri="{FF2B5EF4-FFF2-40B4-BE49-F238E27FC236}">
                    <a16:creationId xmlns:a16="http://schemas.microsoft.com/office/drawing/2014/main" id="{13878FB8-02EA-8648-AA91-F60FB2D008CA}"/>
                  </a:ext>
                </a:extLst>
              </p:cNvPr>
              <p:cNvSpPr>
                <a:spLocks noChangeAspect="1"/>
              </p:cNvSpPr>
              <p:nvPr/>
            </p:nvSpPr>
            <p:spPr bwMode="auto">
              <a:xfrm flipH="1" flipV="1">
                <a:off x="41640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0" name="Freeform 114">
                <a:extLst>
                  <a:ext uri="{FF2B5EF4-FFF2-40B4-BE49-F238E27FC236}">
                    <a16:creationId xmlns:a16="http://schemas.microsoft.com/office/drawing/2014/main" id="{A98BF30A-1386-4B47-952C-79E1319BE56B}"/>
                  </a:ext>
                </a:extLst>
              </p:cNvPr>
              <p:cNvSpPr>
                <a:spLocks noChangeAspect="1"/>
              </p:cNvSpPr>
              <p:nvPr/>
            </p:nvSpPr>
            <p:spPr bwMode="auto">
              <a:xfrm rot="10800000" flipH="1" flipV="1">
                <a:off x="4992688" y="14478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2" name="Groupe 141">
              <a:extLst>
                <a:ext uri="{FF2B5EF4-FFF2-40B4-BE49-F238E27FC236}">
                  <a16:creationId xmlns:a16="http://schemas.microsoft.com/office/drawing/2014/main" id="{98BABC60-C16C-2649-BCF0-C634DB5C8AE1}"/>
                </a:ext>
              </a:extLst>
            </p:cNvPr>
            <p:cNvGrpSpPr/>
            <p:nvPr/>
          </p:nvGrpSpPr>
          <p:grpSpPr>
            <a:xfrm>
              <a:off x="5815013" y="1473200"/>
              <a:ext cx="1657350" cy="936625"/>
              <a:chOff x="5815013" y="1473200"/>
              <a:chExt cx="1657350" cy="936625"/>
            </a:xfrm>
          </p:grpSpPr>
          <p:sp>
            <p:nvSpPr>
              <p:cNvPr id="117" name="Freeform 116">
                <a:extLst>
                  <a:ext uri="{FF2B5EF4-FFF2-40B4-BE49-F238E27FC236}">
                    <a16:creationId xmlns:a16="http://schemas.microsoft.com/office/drawing/2014/main" id="{AE505B7A-D016-0D4E-B20D-AB140BA9345A}"/>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8" name="Freeform 117">
                <a:extLst>
                  <a:ext uri="{FF2B5EF4-FFF2-40B4-BE49-F238E27FC236}">
                    <a16:creationId xmlns:a16="http://schemas.microsoft.com/office/drawing/2014/main" id="{603E4DED-F225-8241-B7BB-28673CE3208E}"/>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5" name="Groupe 144">
            <a:extLst>
              <a:ext uri="{FF2B5EF4-FFF2-40B4-BE49-F238E27FC236}">
                <a16:creationId xmlns:a16="http://schemas.microsoft.com/office/drawing/2014/main" id="{52737639-867B-404A-970F-20B8FEF3E61D}"/>
              </a:ext>
            </a:extLst>
          </p:cNvPr>
          <p:cNvGrpSpPr/>
          <p:nvPr/>
        </p:nvGrpSpPr>
        <p:grpSpPr>
          <a:xfrm>
            <a:off x="9436101" y="2805113"/>
            <a:ext cx="900113" cy="393700"/>
            <a:chOff x="7912100" y="2805113"/>
            <a:chExt cx="900113" cy="393700"/>
          </a:xfrm>
        </p:grpSpPr>
        <p:sp>
          <p:nvSpPr>
            <p:cNvPr id="105" name="Line 100">
              <a:extLst>
                <a:ext uri="{FF2B5EF4-FFF2-40B4-BE49-F238E27FC236}">
                  <a16:creationId xmlns:a16="http://schemas.microsoft.com/office/drawing/2014/main" id="{BA3CFFA5-9689-9F49-AB3A-E6639E9E7B83}"/>
                </a:ext>
              </a:extLst>
            </p:cNvPr>
            <p:cNvSpPr>
              <a:spLocks noChangeShapeType="1"/>
            </p:cNvSpPr>
            <p:nvPr/>
          </p:nvSpPr>
          <p:spPr bwMode="auto">
            <a:xfrm flipH="1" flipV="1">
              <a:off x="7912100" y="3198813"/>
              <a:ext cx="900113" cy="0"/>
            </a:xfrm>
            <a:prstGeom prst="line">
              <a:avLst/>
            </a:prstGeom>
            <a:noFill/>
            <a:ln w="3175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a:solidFill>
                  <a:schemeClr val="accent1"/>
                </a:solidFill>
              </a:endParaRPr>
            </a:p>
          </p:txBody>
        </p:sp>
        <p:sp>
          <p:nvSpPr>
            <p:cNvPr id="106" name="Text Box 101">
              <a:extLst>
                <a:ext uri="{FF2B5EF4-FFF2-40B4-BE49-F238E27FC236}">
                  <a16:creationId xmlns:a16="http://schemas.microsoft.com/office/drawing/2014/main" id="{B59941C2-14DE-3C4C-8E98-EEFE1C4F1902}"/>
                </a:ext>
              </a:extLst>
            </p:cNvPr>
            <p:cNvSpPr txBox="1">
              <a:spLocks noChangeArrowheads="1"/>
            </p:cNvSpPr>
            <p:nvPr/>
          </p:nvSpPr>
          <p:spPr bwMode="auto">
            <a:xfrm>
              <a:off x="8161338" y="2805113"/>
              <a:ext cx="496888" cy="369888"/>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err="1">
                  <a:solidFill>
                    <a:schemeClr val="accent1"/>
                  </a:solidFill>
                </a:rPr>
                <a:t>E</a:t>
              </a:r>
              <a:r>
                <a:rPr lang="de-DE" baseline="-25000" dirty="0" err="1">
                  <a:solidFill>
                    <a:schemeClr val="accent1"/>
                  </a:solidFill>
                </a:rPr>
                <a:t>Inj</a:t>
              </a:r>
              <a:endParaRPr lang="de-DE" dirty="0">
                <a:solidFill>
                  <a:schemeClr val="accent1"/>
                </a:solidFill>
              </a:endParaRPr>
            </a:p>
          </p:txBody>
        </p:sp>
      </p:grpSp>
      <p:grpSp>
        <p:nvGrpSpPr>
          <p:cNvPr id="152" name="Groupe 151">
            <a:extLst>
              <a:ext uri="{FF2B5EF4-FFF2-40B4-BE49-F238E27FC236}">
                <a16:creationId xmlns:a16="http://schemas.microsoft.com/office/drawing/2014/main" id="{231B451B-C96C-1347-9BA5-99A77F662B89}"/>
              </a:ext>
            </a:extLst>
          </p:cNvPr>
          <p:cNvGrpSpPr/>
          <p:nvPr/>
        </p:nvGrpSpPr>
        <p:grpSpPr>
          <a:xfrm>
            <a:off x="3560763" y="1400176"/>
            <a:ext cx="5054600" cy="1865313"/>
            <a:chOff x="2036763" y="1400175"/>
            <a:chExt cx="5054600" cy="1865313"/>
          </a:xfrm>
        </p:grpSpPr>
        <p:grpSp>
          <p:nvGrpSpPr>
            <p:cNvPr id="136" name="Groupe 135">
              <a:extLst>
                <a:ext uri="{FF2B5EF4-FFF2-40B4-BE49-F238E27FC236}">
                  <a16:creationId xmlns:a16="http://schemas.microsoft.com/office/drawing/2014/main" id="{6DB8517E-E1CD-0241-BAD7-BD20E9E28A49}"/>
                </a:ext>
              </a:extLst>
            </p:cNvPr>
            <p:cNvGrpSpPr/>
            <p:nvPr/>
          </p:nvGrpSpPr>
          <p:grpSpPr>
            <a:xfrm>
              <a:off x="2036763" y="3152775"/>
              <a:ext cx="5038726" cy="112713"/>
              <a:chOff x="2036763" y="3152775"/>
              <a:chExt cx="5038726" cy="112713"/>
            </a:xfrm>
          </p:grpSpPr>
          <p:sp>
            <p:nvSpPr>
              <p:cNvPr id="89" name="Oval 84">
                <a:extLst>
                  <a:ext uri="{FF2B5EF4-FFF2-40B4-BE49-F238E27FC236}">
                    <a16:creationId xmlns:a16="http://schemas.microsoft.com/office/drawing/2014/main" id="{A784B951-CCAC-994E-B70F-C72D6DC0999A}"/>
                  </a:ext>
                </a:extLst>
              </p:cNvPr>
              <p:cNvSpPr>
                <a:spLocks noChangeAspect="1" noChangeArrowheads="1"/>
              </p:cNvSpPr>
              <p:nvPr/>
            </p:nvSpPr>
            <p:spPr bwMode="auto">
              <a:xfrm>
                <a:off x="6985001" y="3175000"/>
                <a:ext cx="90488" cy="90488"/>
              </a:xfrm>
              <a:prstGeom prst="ellipse">
                <a:avLst/>
              </a:prstGeom>
              <a:solidFill>
                <a:schemeClr val="accent5">
                  <a:lumMod val="75000"/>
                </a:schemeClr>
              </a:solidFill>
              <a:ln w="9525">
                <a:solidFill>
                  <a:schemeClr val="tx1"/>
                </a:solidFill>
                <a:round/>
                <a:headEnd/>
                <a:tailEnd/>
              </a:ln>
              <a:effectLst/>
              <a:extLst/>
            </p:spPr>
            <p:txBody>
              <a:bodyPr wrap="none" anchor="ctr"/>
              <a:lstStyle/>
              <a:p>
                <a:endParaRPr lang="en-GB"/>
              </a:p>
            </p:txBody>
          </p:sp>
          <p:sp>
            <p:nvSpPr>
              <p:cNvPr id="90" name="Oval 85">
                <a:extLst>
                  <a:ext uri="{FF2B5EF4-FFF2-40B4-BE49-F238E27FC236}">
                    <a16:creationId xmlns:a16="http://schemas.microsoft.com/office/drawing/2014/main" id="{5629D5E6-59C3-E949-A2D0-F429245B2640}"/>
                  </a:ext>
                </a:extLst>
              </p:cNvPr>
              <p:cNvSpPr>
                <a:spLocks noChangeAspect="1" noChangeArrowheads="1"/>
              </p:cNvSpPr>
              <p:nvPr/>
            </p:nvSpPr>
            <p:spPr bwMode="auto">
              <a:xfrm>
                <a:off x="5348288" y="3163888"/>
                <a:ext cx="90488" cy="90488"/>
              </a:xfrm>
              <a:prstGeom prst="ellipse">
                <a:avLst/>
              </a:prstGeom>
              <a:solidFill>
                <a:srgbClr val="0070C0"/>
              </a:solidFill>
              <a:ln w="9525">
                <a:solidFill>
                  <a:schemeClr val="tx1"/>
                </a:solidFill>
                <a:round/>
                <a:headEnd/>
                <a:tailEnd/>
              </a:ln>
              <a:effectLst/>
              <a:extLst/>
            </p:spPr>
            <p:txBody>
              <a:bodyPr wrap="none" anchor="ctr"/>
              <a:lstStyle/>
              <a:p>
                <a:endParaRPr lang="en-GB"/>
              </a:p>
            </p:txBody>
          </p:sp>
          <p:sp>
            <p:nvSpPr>
              <p:cNvPr id="91" name="Oval 86">
                <a:extLst>
                  <a:ext uri="{FF2B5EF4-FFF2-40B4-BE49-F238E27FC236}">
                    <a16:creationId xmlns:a16="http://schemas.microsoft.com/office/drawing/2014/main" id="{CB366872-EDA8-3C4A-B377-785C2D1FF9CB}"/>
                  </a:ext>
                </a:extLst>
              </p:cNvPr>
              <p:cNvSpPr>
                <a:spLocks noChangeAspect="1" noChangeArrowheads="1"/>
              </p:cNvSpPr>
              <p:nvPr/>
            </p:nvSpPr>
            <p:spPr bwMode="auto">
              <a:xfrm>
                <a:off x="3686176" y="3152775"/>
                <a:ext cx="90488" cy="90488"/>
              </a:xfrm>
              <a:prstGeom prst="ellipse">
                <a:avLst/>
              </a:prstGeom>
              <a:solidFill>
                <a:srgbClr val="0070C0"/>
              </a:solidFill>
              <a:ln w="9525">
                <a:solidFill>
                  <a:schemeClr val="tx1"/>
                </a:solidFill>
                <a:round/>
                <a:headEnd/>
                <a:tailEnd/>
              </a:ln>
              <a:effectLst/>
              <a:extLst/>
            </p:spPr>
            <p:txBody>
              <a:bodyPr wrap="none" anchor="ctr"/>
              <a:lstStyle/>
              <a:p>
                <a:endParaRPr lang="en-GB"/>
              </a:p>
            </p:txBody>
          </p:sp>
          <p:sp>
            <p:nvSpPr>
              <p:cNvPr id="92" name="Oval 87">
                <a:extLst>
                  <a:ext uri="{FF2B5EF4-FFF2-40B4-BE49-F238E27FC236}">
                    <a16:creationId xmlns:a16="http://schemas.microsoft.com/office/drawing/2014/main" id="{D938697C-D34D-5042-AB38-849D6B3EE80D}"/>
                  </a:ext>
                </a:extLst>
              </p:cNvPr>
              <p:cNvSpPr>
                <a:spLocks noChangeAspect="1" noChangeArrowheads="1"/>
              </p:cNvSpPr>
              <p:nvPr/>
            </p:nvSpPr>
            <p:spPr bwMode="auto">
              <a:xfrm>
                <a:off x="2036763" y="3154363"/>
                <a:ext cx="90488" cy="90488"/>
              </a:xfrm>
              <a:prstGeom prst="ellipse">
                <a:avLst/>
              </a:prstGeom>
              <a:solidFill>
                <a:srgbClr val="0070C0"/>
              </a:solidFill>
              <a:ln w="9525">
                <a:solidFill>
                  <a:schemeClr val="tx1"/>
                </a:solidFill>
                <a:round/>
                <a:headEnd/>
                <a:tailEnd/>
              </a:ln>
              <a:effectLst/>
              <a:extLst/>
            </p:spPr>
            <p:txBody>
              <a:bodyPr wrap="none" anchor="ctr"/>
              <a:lstStyle/>
              <a:p>
                <a:endParaRPr lang="en-GB"/>
              </a:p>
            </p:txBody>
          </p:sp>
        </p:grpSp>
        <p:grpSp>
          <p:nvGrpSpPr>
            <p:cNvPr id="123" name="Group 119">
              <a:extLst>
                <a:ext uri="{FF2B5EF4-FFF2-40B4-BE49-F238E27FC236}">
                  <a16:creationId xmlns:a16="http://schemas.microsoft.com/office/drawing/2014/main" id="{682BB38D-71E8-B341-88DF-BE3910B069FC}"/>
                </a:ext>
              </a:extLst>
            </p:cNvPr>
            <p:cNvGrpSpPr>
              <a:grpSpLocks/>
            </p:cNvGrpSpPr>
            <p:nvPr/>
          </p:nvGrpSpPr>
          <p:grpSpPr bwMode="auto">
            <a:xfrm>
              <a:off x="2052638" y="1400175"/>
              <a:ext cx="5038725" cy="112713"/>
              <a:chOff x="1075" y="1626"/>
              <a:chExt cx="3174" cy="71"/>
            </a:xfrm>
            <a:solidFill>
              <a:srgbClr val="0070C0"/>
            </a:solidFill>
          </p:grpSpPr>
          <p:sp>
            <p:nvSpPr>
              <p:cNvPr id="124" name="Oval 120">
                <a:extLst>
                  <a:ext uri="{FF2B5EF4-FFF2-40B4-BE49-F238E27FC236}">
                    <a16:creationId xmlns:a16="http://schemas.microsoft.com/office/drawing/2014/main" id="{72792324-6493-7240-8382-3180B20F6778}"/>
                  </a:ext>
                </a:extLst>
              </p:cNvPr>
              <p:cNvSpPr>
                <a:spLocks noChangeAspect="1" noChangeArrowheads="1"/>
              </p:cNvSpPr>
              <p:nvPr/>
            </p:nvSpPr>
            <p:spPr bwMode="auto">
              <a:xfrm>
                <a:off x="4192" y="1640"/>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 name="Oval 121">
                <a:extLst>
                  <a:ext uri="{FF2B5EF4-FFF2-40B4-BE49-F238E27FC236}">
                    <a16:creationId xmlns:a16="http://schemas.microsoft.com/office/drawing/2014/main" id="{507A6601-DB31-B94C-B608-E6C4EB22E0E1}"/>
                  </a:ext>
                </a:extLst>
              </p:cNvPr>
              <p:cNvSpPr>
                <a:spLocks noChangeAspect="1" noChangeArrowheads="1"/>
              </p:cNvSpPr>
              <p:nvPr/>
            </p:nvSpPr>
            <p:spPr bwMode="auto">
              <a:xfrm>
                <a:off x="3161"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6" name="Oval 122">
                <a:extLst>
                  <a:ext uri="{FF2B5EF4-FFF2-40B4-BE49-F238E27FC236}">
                    <a16:creationId xmlns:a16="http://schemas.microsoft.com/office/drawing/2014/main" id="{8285FBB0-E24C-7E4C-B4BA-B2489E3BAEB3}"/>
                  </a:ext>
                </a:extLst>
              </p:cNvPr>
              <p:cNvSpPr>
                <a:spLocks noChangeAspect="1" noChangeArrowheads="1"/>
              </p:cNvSpPr>
              <p:nvPr/>
            </p:nvSpPr>
            <p:spPr bwMode="auto">
              <a:xfrm>
                <a:off x="2114" y="1626"/>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7" name="Oval 123">
                <a:extLst>
                  <a:ext uri="{FF2B5EF4-FFF2-40B4-BE49-F238E27FC236}">
                    <a16:creationId xmlns:a16="http://schemas.microsoft.com/office/drawing/2014/main" id="{426A94EC-D39B-5D47-BAA4-95EF326E88DF}"/>
                  </a:ext>
                </a:extLst>
              </p:cNvPr>
              <p:cNvSpPr>
                <a:spLocks noChangeAspect="1" noChangeArrowheads="1"/>
              </p:cNvSpPr>
              <p:nvPr/>
            </p:nvSpPr>
            <p:spPr bwMode="auto">
              <a:xfrm>
                <a:off x="1075"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6" name="Groupe 145">
            <a:extLst>
              <a:ext uri="{FF2B5EF4-FFF2-40B4-BE49-F238E27FC236}">
                <a16:creationId xmlns:a16="http://schemas.microsoft.com/office/drawing/2014/main" id="{4B4E3B68-0893-934C-8EDD-68DCD0205E52}"/>
              </a:ext>
            </a:extLst>
          </p:cNvPr>
          <p:cNvGrpSpPr/>
          <p:nvPr/>
        </p:nvGrpSpPr>
        <p:grpSpPr>
          <a:xfrm>
            <a:off x="1738313" y="2798764"/>
            <a:ext cx="1163638" cy="395287"/>
            <a:chOff x="214313" y="2798763"/>
            <a:chExt cx="1163638" cy="395287"/>
          </a:xfrm>
        </p:grpSpPr>
        <p:sp>
          <p:nvSpPr>
            <p:cNvPr id="108" name="Line 103">
              <a:extLst>
                <a:ext uri="{FF2B5EF4-FFF2-40B4-BE49-F238E27FC236}">
                  <a16:creationId xmlns:a16="http://schemas.microsoft.com/office/drawing/2014/main" id="{C724FF8C-AC18-6B42-8EBD-DFB3A2162F94}"/>
                </a:ext>
              </a:extLst>
            </p:cNvPr>
            <p:cNvSpPr>
              <a:spLocks noChangeShapeType="1"/>
            </p:cNvSpPr>
            <p:nvPr/>
          </p:nvSpPr>
          <p:spPr bwMode="auto">
            <a:xfrm flipH="1" flipV="1">
              <a:off x="303213" y="3194050"/>
              <a:ext cx="900113" cy="0"/>
            </a:xfrm>
            <a:prstGeom prst="line">
              <a:avLst/>
            </a:prstGeom>
            <a:noFill/>
            <a:ln w="3175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a:solidFill>
                  <a:srgbClr val="FF0000"/>
                </a:solidFill>
              </a:endParaRPr>
            </a:p>
          </p:txBody>
        </p:sp>
        <p:sp>
          <p:nvSpPr>
            <p:cNvPr id="109" name="Text Box 104">
              <a:extLst>
                <a:ext uri="{FF2B5EF4-FFF2-40B4-BE49-F238E27FC236}">
                  <a16:creationId xmlns:a16="http://schemas.microsoft.com/office/drawing/2014/main" id="{560CDAD7-A447-4044-998A-A94DECA6ED0E}"/>
                </a:ext>
              </a:extLst>
            </p:cNvPr>
            <p:cNvSpPr txBox="1">
              <a:spLocks noChangeArrowheads="1"/>
            </p:cNvSpPr>
            <p:nvPr/>
          </p:nvSpPr>
          <p:spPr bwMode="auto">
            <a:xfrm>
              <a:off x="214313" y="2798763"/>
              <a:ext cx="1163638" cy="369887"/>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err="1">
                  <a:solidFill>
                    <a:srgbClr val="C00000"/>
                  </a:solidFill>
                </a:rPr>
                <a:t>E</a:t>
              </a:r>
              <a:r>
                <a:rPr lang="de-DE" baseline="-25000" dirty="0" err="1">
                  <a:solidFill>
                    <a:srgbClr val="C00000"/>
                  </a:solidFill>
                </a:rPr>
                <a:t>Out</a:t>
              </a:r>
              <a:r>
                <a:rPr lang="de-DE" baseline="-25000" dirty="0">
                  <a:solidFill>
                    <a:srgbClr val="C00000"/>
                  </a:solidFill>
                </a:rPr>
                <a:t> </a:t>
              </a:r>
              <a:r>
                <a:rPr lang="de-DE" dirty="0">
                  <a:solidFill>
                    <a:srgbClr val="C00000"/>
                  </a:solidFill>
                </a:rPr>
                <a:t>= </a:t>
              </a:r>
              <a:r>
                <a:rPr lang="de-DE" dirty="0" err="1">
                  <a:solidFill>
                    <a:srgbClr val="C00000"/>
                  </a:solidFill>
                </a:rPr>
                <a:t>E</a:t>
              </a:r>
              <a:r>
                <a:rPr lang="de-DE" baseline="-25000" dirty="0" err="1">
                  <a:solidFill>
                    <a:srgbClr val="C00000"/>
                  </a:solidFill>
                </a:rPr>
                <a:t>Inj</a:t>
              </a:r>
              <a:endParaRPr lang="de-DE" dirty="0">
                <a:solidFill>
                  <a:srgbClr val="C00000"/>
                </a:solidFill>
              </a:endParaRPr>
            </a:p>
          </p:txBody>
        </p:sp>
      </p:grpSp>
      <p:grpSp>
        <p:nvGrpSpPr>
          <p:cNvPr id="11" name="Groupe 10">
            <a:extLst>
              <a:ext uri="{FF2B5EF4-FFF2-40B4-BE49-F238E27FC236}">
                <a16:creationId xmlns:a16="http://schemas.microsoft.com/office/drawing/2014/main" id="{8FD4B395-E85F-7447-A047-505EECF98356}"/>
              </a:ext>
            </a:extLst>
          </p:cNvPr>
          <p:cNvGrpSpPr/>
          <p:nvPr/>
        </p:nvGrpSpPr>
        <p:grpSpPr>
          <a:xfrm>
            <a:off x="3183021" y="2531059"/>
            <a:ext cx="5817331" cy="1476562"/>
            <a:chOff x="1659020" y="3635959"/>
            <a:chExt cx="5817331" cy="1476562"/>
          </a:xfrm>
        </p:grpSpPr>
        <p:grpSp>
          <p:nvGrpSpPr>
            <p:cNvPr id="160" name="Groupe 159">
              <a:extLst>
                <a:ext uri="{FF2B5EF4-FFF2-40B4-BE49-F238E27FC236}">
                  <a16:creationId xmlns:a16="http://schemas.microsoft.com/office/drawing/2014/main" id="{C47D03BD-70DD-C749-A146-CFE97F68BAF1}"/>
                </a:ext>
              </a:extLst>
            </p:cNvPr>
            <p:cNvGrpSpPr/>
            <p:nvPr/>
          </p:nvGrpSpPr>
          <p:grpSpPr>
            <a:xfrm>
              <a:off x="1659020" y="3637663"/>
              <a:ext cx="877031" cy="1472383"/>
              <a:chOff x="5786520" y="2469263"/>
              <a:chExt cx="877031" cy="1472383"/>
            </a:xfrm>
          </p:grpSpPr>
          <p:sp>
            <p:nvSpPr>
              <p:cNvPr id="161" name="Freeform 101">
                <a:extLst>
                  <a:ext uri="{FF2B5EF4-FFF2-40B4-BE49-F238E27FC236}">
                    <a16:creationId xmlns:a16="http://schemas.microsoft.com/office/drawing/2014/main" id="{7F3EA700-B0D0-D340-AD55-B5876D31F692}"/>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162" name="Freeform 102">
                <a:extLst>
                  <a:ext uri="{FF2B5EF4-FFF2-40B4-BE49-F238E27FC236}">
                    <a16:creationId xmlns:a16="http://schemas.microsoft.com/office/drawing/2014/main" id="{BB80E46E-1CC4-8944-8EF1-FEC222C8EDFE}"/>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163" name="Rectangle 103">
                <a:extLst>
                  <a:ext uri="{FF2B5EF4-FFF2-40B4-BE49-F238E27FC236}">
                    <a16:creationId xmlns:a16="http://schemas.microsoft.com/office/drawing/2014/main" id="{A78F784E-DF29-5C41-B1A2-ED53E20B46D0}"/>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164" name="Freeform 104">
                <a:extLst>
                  <a:ext uri="{FF2B5EF4-FFF2-40B4-BE49-F238E27FC236}">
                    <a16:creationId xmlns:a16="http://schemas.microsoft.com/office/drawing/2014/main" id="{C6D25A67-5E63-9A4F-885E-75A36BAF21DF}"/>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 name="Freeform 109">
                <a:extLst>
                  <a:ext uri="{FF2B5EF4-FFF2-40B4-BE49-F238E27FC236}">
                    <a16:creationId xmlns:a16="http://schemas.microsoft.com/office/drawing/2014/main" id="{13572569-008C-B341-B34F-3BCC8424D305}"/>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66" name="Freeform 110">
                <a:extLst>
                  <a:ext uri="{FF2B5EF4-FFF2-40B4-BE49-F238E27FC236}">
                    <a16:creationId xmlns:a16="http://schemas.microsoft.com/office/drawing/2014/main" id="{5DAE6A01-E055-3343-A30A-B2D567DD32C1}"/>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 name="Freeform 111">
                <a:extLst>
                  <a:ext uri="{FF2B5EF4-FFF2-40B4-BE49-F238E27FC236}">
                    <a16:creationId xmlns:a16="http://schemas.microsoft.com/office/drawing/2014/main" id="{B2876D1C-7753-DA4F-A89A-A68EA0F00668}"/>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68" name="Freeform 112">
                <a:extLst>
                  <a:ext uri="{FF2B5EF4-FFF2-40B4-BE49-F238E27FC236}">
                    <a16:creationId xmlns:a16="http://schemas.microsoft.com/office/drawing/2014/main" id="{CAF51F91-4B6A-B94F-B668-75A49AFF4190}"/>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69" name="Freeform 113">
                <a:extLst>
                  <a:ext uri="{FF2B5EF4-FFF2-40B4-BE49-F238E27FC236}">
                    <a16:creationId xmlns:a16="http://schemas.microsoft.com/office/drawing/2014/main" id="{40AFBF62-4563-AA43-9E5D-0596B4D77A68}"/>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0" name="Line 114">
                <a:extLst>
                  <a:ext uri="{FF2B5EF4-FFF2-40B4-BE49-F238E27FC236}">
                    <a16:creationId xmlns:a16="http://schemas.microsoft.com/office/drawing/2014/main" id="{B8B1176E-2F24-0747-A72A-E3D13A0B24B5}"/>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71" name="Groupe 170">
              <a:extLst>
                <a:ext uri="{FF2B5EF4-FFF2-40B4-BE49-F238E27FC236}">
                  <a16:creationId xmlns:a16="http://schemas.microsoft.com/office/drawing/2014/main" id="{CD23691C-E8DE-C143-A11D-58F5D7077C6F}"/>
                </a:ext>
              </a:extLst>
            </p:cNvPr>
            <p:cNvGrpSpPr/>
            <p:nvPr/>
          </p:nvGrpSpPr>
          <p:grpSpPr>
            <a:xfrm>
              <a:off x="3322720" y="3637663"/>
              <a:ext cx="877031" cy="1472383"/>
              <a:chOff x="5786520" y="2469263"/>
              <a:chExt cx="877031" cy="1472383"/>
            </a:xfrm>
          </p:grpSpPr>
          <p:sp>
            <p:nvSpPr>
              <p:cNvPr id="172" name="Freeform 101">
                <a:extLst>
                  <a:ext uri="{FF2B5EF4-FFF2-40B4-BE49-F238E27FC236}">
                    <a16:creationId xmlns:a16="http://schemas.microsoft.com/office/drawing/2014/main" id="{34C6F482-FB9A-8C4A-84FA-522019AB668C}"/>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b="1"/>
              </a:p>
            </p:txBody>
          </p:sp>
          <p:sp>
            <p:nvSpPr>
              <p:cNvPr id="173" name="Freeform 102">
                <a:extLst>
                  <a:ext uri="{FF2B5EF4-FFF2-40B4-BE49-F238E27FC236}">
                    <a16:creationId xmlns:a16="http://schemas.microsoft.com/office/drawing/2014/main" id="{65197C2D-F902-6748-AF9B-A9900E5B4433}"/>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b="1"/>
              </a:p>
            </p:txBody>
          </p:sp>
          <p:sp>
            <p:nvSpPr>
              <p:cNvPr id="174" name="Rectangle 103">
                <a:extLst>
                  <a:ext uri="{FF2B5EF4-FFF2-40B4-BE49-F238E27FC236}">
                    <a16:creationId xmlns:a16="http://schemas.microsoft.com/office/drawing/2014/main" id="{249C5721-371E-4A40-8838-B1E0E487331A}"/>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b="1">
                  <a:solidFill>
                    <a:schemeClr val="tx1"/>
                  </a:solidFill>
                </a:endParaRPr>
              </a:p>
            </p:txBody>
          </p:sp>
          <p:sp>
            <p:nvSpPr>
              <p:cNvPr id="175" name="Freeform 104">
                <a:extLst>
                  <a:ext uri="{FF2B5EF4-FFF2-40B4-BE49-F238E27FC236}">
                    <a16:creationId xmlns:a16="http://schemas.microsoft.com/office/drawing/2014/main" id="{D0515B84-F8F9-FB4A-A0E2-7237F1DC7D74}"/>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76" name="Freeform 109">
                <a:extLst>
                  <a:ext uri="{FF2B5EF4-FFF2-40B4-BE49-F238E27FC236}">
                    <a16:creationId xmlns:a16="http://schemas.microsoft.com/office/drawing/2014/main" id="{B2D033DD-EE5E-0348-B5A9-E62CB5440D40}"/>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177" name="Freeform 110">
                <a:extLst>
                  <a:ext uri="{FF2B5EF4-FFF2-40B4-BE49-F238E27FC236}">
                    <a16:creationId xmlns:a16="http://schemas.microsoft.com/office/drawing/2014/main" id="{41CA1B6A-2CDF-1F4E-B169-105CC91B6B81}"/>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78" name="Freeform 111">
                <a:extLst>
                  <a:ext uri="{FF2B5EF4-FFF2-40B4-BE49-F238E27FC236}">
                    <a16:creationId xmlns:a16="http://schemas.microsoft.com/office/drawing/2014/main" id="{19DFE83C-9931-6142-9374-B8B51D70936B}"/>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179" name="Freeform 112">
                <a:extLst>
                  <a:ext uri="{FF2B5EF4-FFF2-40B4-BE49-F238E27FC236}">
                    <a16:creationId xmlns:a16="http://schemas.microsoft.com/office/drawing/2014/main" id="{0774A6B7-4DA6-7D4A-8A82-31A0167088E1}"/>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180" name="Freeform 113">
                <a:extLst>
                  <a:ext uri="{FF2B5EF4-FFF2-40B4-BE49-F238E27FC236}">
                    <a16:creationId xmlns:a16="http://schemas.microsoft.com/office/drawing/2014/main" id="{BA0C2C9A-0EC0-734C-AA03-9FB3549827AD}"/>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81" name="Line 114">
                <a:extLst>
                  <a:ext uri="{FF2B5EF4-FFF2-40B4-BE49-F238E27FC236}">
                    <a16:creationId xmlns:a16="http://schemas.microsoft.com/office/drawing/2014/main" id="{BDE391A3-50B2-274C-B95D-A1B6246BA388}"/>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b="1"/>
              </a:p>
            </p:txBody>
          </p:sp>
        </p:grpSp>
        <p:grpSp>
          <p:nvGrpSpPr>
            <p:cNvPr id="182" name="Groupe 181">
              <a:extLst>
                <a:ext uri="{FF2B5EF4-FFF2-40B4-BE49-F238E27FC236}">
                  <a16:creationId xmlns:a16="http://schemas.microsoft.com/office/drawing/2014/main" id="{9639D05E-4AC0-CE46-987E-55E023DE56FA}"/>
                </a:ext>
              </a:extLst>
            </p:cNvPr>
            <p:cNvGrpSpPr/>
            <p:nvPr/>
          </p:nvGrpSpPr>
          <p:grpSpPr>
            <a:xfrm>
              <a:off x="4961020" y="3637663"/>
              <a:ext cx="877031" cy="1472383"/>
              <a:chOff x="5786520" y="2469263"/>
              <a:chExt cx="877031" cy="1472383"/>
            </a:xfrm>
          </p:grpSpPr>
          <p:sp>
            <p:nvSpPr>
              <p:cNvPr id="183" name="Freeform 101">
                <a:extLst>
                  <a:ext uri="{FF2B5EF4-FFF2-40B4-BE49-F238E27FC236}">
                    <a16:creationId xmlns:a16="http://schemas.microsoft.com/office/drawing/2014/main" id="{CE5B3165-3988-4047-B546-E949B5BC588A}"/>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184" name="Freeform 102">
                <a:extLst>
                  <a:ext uri="{FF2B5EF4-FFF2-40B4-BE49-F238E27FC236}">
                    <a16:creationId xmlns:a16="http://schemas.microsoft.com/office/drawing/2014/main" id="{BBAD3B84-ECD8-0444-AB7D-2D2BFFC70456}"/>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185" name="Rectangle 103">
                <a:extLst>
                  <a:ext uri="{FF2B5EF4-FFF2-40B4-BE49-F238E27FC236}">
                    <a16:creationId xmlns:a16="http://schemas.microsoft.com/office/drawing/2014/main" id="{F9950126-4228-1E49-B5BC-E18AEC97D835}"/>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186" name="Freeform 104">
                <a:extLst>
                  <a:ext uri="{FF2B5EF4-FFF2-40B4-BE49-F238E27FC236}">
                    <a16:creationId xmlns:a16="http://schemas.microsoft.com/office/drawing/2014/main" id="{0348DCB0-5D06-314C-866B-12151051E7E5}"/>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7" name="Freeform 109">
                <a:extLst>
                  <a:ext uri="{FF2B5EF4-FFF2-40B4-BE49-F238E27FC236}">
                    <a16:creationId xmlns:a16="http://schemas.microsoft.com/office/drawing/2014/main" id="{1A2097C3-2625-8F41-BE46-EB1896139255}"/>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88" name="Freeform 110">
                <a:extLst>
                  <a:ext uri="{FF2B5EF4-FFF2-40B4-BE49-F238E27FC236}">
                    <a16:creationId xmlns:a16="http://schemas.microsoft.com/office/drawing/2014/main" id="{9086AFF4-1AD8-404A-9729-662FF2995DA0}"/>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 name="Freeform 111">
                <a:extLst>
                  <a:ext uri="{FF2B5EF4-FFF2-40B4-BE49-F238E27FC236}">
                    <a16:creationId xmlns:a16="http://schemas.microsoft.com/office/drawing/2014/main" id="{8511F181-46A3-FE43-A8E0-B1804E14BBB7}"/>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90" name="Freeform 112">
                <a:extLst>
                  <a:ext uri="{FF2B5EF4-FFF2-40B4-BE49-F238E27FC236}">
                    <a16:creationId xmlns:a16="http://schemas.microsoft.com/office/drawing/2014/main" id="{BAAC99EE-36C3-2E49-A1C6-6BDE90052F56}"/>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91" name="Freeform 113">
                <a:extLst>
                  <a:ext uri="{FF2B5EF4-FFF2-40B4-BE49-F238E27FC236}">
                    <a16:creationId xmlns:a16="http://schemas.microsoft.com/office/drawing/2014/main" id="{DA7B240A-9FEF-964E-91C6-5C30F1F8AFD1}"/>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 name="Line 114">
                <a:extLst>
                  <a:ext uri="{FF2B5EF4-FFF2-40B4-BE49-F238E27FC236}">
                    <a16:creationId xmlns:a16="http://schemas.microsoft.com/office/drawing/2014/main" id="{438441B4-7917-CE41-90DC-54F8D9FCFAB0}"/>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93" name="Groupe 192">
              <a:extLst>
                <a:ext uri="{FF2B5EF4-FFF2-40B4-BE49-F238E27FC236}">
                  <a16:creationId xmlns:a16="http://schemas.microsoft.com/office/drawing/2014/main" id="{2A2D6917-C1C3-3E42-8847-9796B392236A}"/>
                </a:ext>
              </a:extLst>
            </p:cNvPr>
            <p:cNvGrpSpPr/>
            <p:nvPr/>
          </p:nvGrpSpPr>
          <p:grpSpPr>
            <a:xfrm>
              <a:off x="6599320" y="3637663"/>
              <a:ext cx="877031" cy="1472383"/>
              <a:chOff x="5786520" y="2469263"/>
              <a:chExt cx="877031" cy="1472383"/>
            </a:xfrm>
          </p:grpSpPr>
          <p:sp>
            <p:nvSpPr>
              <p:cNvPr id="194" name="Freeform 101">
                <a:extLst>
                  <a:ext uri="{FF2B5EF4-FFF2-40B4-BE49-F238E27FC236}">
                    <a16:creationId xmlns:a16="http://schemas.microsoft.com/office/drawing/2014/main" id="{7BC856A9-E95B-1148-AED4-5EA6B0495048}"/>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195" name="Freeform 102">
                <a:extLst>
                  <a:ext uri="{FF2B5EF4-FFF2-40B4-BE49-F238E27FC236}">
                    <a16:creationId xmlns:a16="http://schemas.microsoft.com/office/drawing/2014/main" id="{EE20C6BB-D00D-4A42-B734-4F1CB8A8E175}"/>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196" name="Rectangle 103">
                <a:extLst>
                  <a:ext uri="{FF2B5EF4-FFF2-40B4-BE49-F238E27FC236}">
                    <a16:creationId xmlns:a16="http://schemas.microsoft.com/office/drawing/2014/main" id="{410F7AFD-73D7-CC47-8AF8-3687D35C9E1B}"/>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197" name="Freeform 104">
                <a:extLst>
                  <a:ext uri="{FF2B5EF4-FFF2-40B4-BE49-F238E27FC236}">
                    <a16:creationId xmlns:a16="http://schemas.microsoft.com/office/drawing/2014/main" id="{24FF303D-F602-4142-ACFA-A254F13B58F2}"/>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 name="Freeform 109">
                <a:extLst>
                  <a:ext uri="{FF2B5EF4-FFF2-40B4-BE49-F238E27FC236}">
                    <a16:creationId xmlns:a16="http://schemas.microsoft.com/office/drawing/2014/main" id="{72207620-1BEF-994C-A37B-2217E9996F54}"/>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99" name="Freeform 110">
                <a:extLst>
                  <a:ext uri="{FF2B5EF4-FFF2-40B4-BE49-F238E27FC236}">
                    <a16:creationId xmlns:a16="http://schemas.microsoft.com/office/drawing/2014/main" id="{7357899B-39D1-B44B-ACE7-4C0B50F66C95}"/>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 name="Freeform 111">
                <a:extLst>
                  <a:ext uri="{FF2B5EF4-FFF2-40B4-BE49-F238E27FC236}">
                    <a16:creationId xmlns:a16="http://schemas.microsoft.com/office/drawing/2014/main" id="{A4FBEB4A-00FE-214B-9F80-B0557840C815}"/>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01" name="Freeform 112">
                <a:extLst>
                  <a:ext uri="{FF2B5EF4-FFF2-40B4-BE49-F238E27FC236}">
                    <a16:creationId xmlns:a16="http://schemas.microsoft.com/office/drawing/2014/main" id="{226EF235-31E8-C24C-B867-4F46EE2D455E}"/>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02" name="Freeform 113">
                <a:extLst>
                  <a:ext uri="{FF2B5EF4-FFF2-40B4-BE49-F238E27FC236}">
                    <a16:creationId xmlns:a16="http://schemas.microsoft.com/office/drawing/2014/main" id="{1343F904-3896-D945-8A50-64759761F22C}"/>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 name="Line 114">
                <a:extLst>
                  <a:ext uri="{FF2B5EF4-FFF2-40B4-BE49-F238E27FC236}">
                    <a16:creationId xmlns:a16="http://schemas.microsoft.com/office/drawing/2014/main" id="{F0C3C5D0-4C9A-C24C-AA91-2CFC17CE7725}"/>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04" name="Groupe 203">
              <a:extLst>
                <a:ext uri="{FF2B5EF4-FFF2-40B4-BE49-F238E27FC236}">
                  <a16:creationId xmlns:a16="http://schemas.microsoft.com/office/drawing/2014/main" id="{1E19D7BD-42BC-2546-A53C-EC6B2DB59540}"/>
                </a:ext>
              </a:extLst>
            </p:cNvPr>
            <p:cNvGrpSpPr/>
            <p:nvPr/>
          </p:nvGrpSpPr>
          <p:grpSpPr>
            <a:xfrm>
              <a:off x="2470150" y="3640138"/>
              <a:ext cx="877031" cy="1472383"/>
              <a:chOff x="1657350" y="2459038"/>
              <a:chExt cx="877031" cy="1472383"/>
            </a:xfrm>
          </p:grpSpPr>
          <p:sp>
            <p:nvSpPr>
              <p:cNvPr id="205" name="Freeform 101">
                <a:extLst>
                  <a:ext uri="{FF2B5EF4-FFF2-40B4-BE49-F238E27FC236}">
                    <a16:creationId xmlns:a16="http://schemas.microsoft.com/office/drawing/2014/main" id="{5ED669A3-5E08-A145-9779-4876837CFAFB}"/>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06" name="Freeform 102">
                <a:extLst>
                  <a:ext uri="{FF2B5EF4-FFF2-40B4-BE49-F238E27FC236}">
                    <a16:creationId xmlns:a16="http://schemas.microsoft.com/office/drawing/2014/main" id="{C7ADF08D-5612-364E-BDCE-9E16F847DDD5}"/>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07" name="Rectangle 103">
                <a:extLst>
                  <a:ext uri="{FF2B5EF4-FFF2-40B4-BE49-F238E27FC236}">
                    <a16:creationId xmlns:a16="http://schemas.microsoft.com/office/drawing/2014/main" id="{BF6B10E4-A1C6-5A44-A4BB-773F2CDDF478}"/>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208" name="Freeform 104">
                <a:extLst>
                  <a:ext uri="{FF2B5EF4-FFF2-40B4-BE49-F238E27FC236}">
                    <a16:creationId xmlns:a16="http://schemas.microsoft.com/office/drawing/2014/main" id="{AC7B5871-BB5E-6D49-846B-A05D1AA761C5}"/>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 name="Freeform 109">
                <a:extLst>
                  <a:ext uri="{FF2B5EF4-FFF2-40B4-BE49-F238E27FC236}">
                    <a16:creationId xmlns:a16="http://schemas.microsoft.com/office/drawing/2014/main" id="{AE20EDCD-1AFF-8C40-8038-9A5380FEDC96}"/>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10" name="Freeform 110">
                <a:extLst>
                  <a:ext uri="{FF2B5EF4-FFF2-40B4-BE49-F238E27FC236}">
                    <a16:creationId xmlns:a16="http://schemas.microsoft.com/office/drawing/2014/main" id="{65F3F7A1-D94A-214F-A8B5-A4E39BEACEC7}"/>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 name="Freeform 111">
                <a:extLst>
                  <a:ext uri="{FF2B5EF4-FFF2-40B4-BE49-F238E27FC236}">
                    <a16:creationId xmlns:a16="http://schemas.microsoft.com/office/drawing/2014/main" id="{60D11A82-D7E9-CF48-96B9-B9EE3BF08DC7}"/>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12" name="Freeform 112">
                <a:extLst>
                  <a:ext uri="{FF2B5EF4-FFF2-40B4-BE49-F238E27FC236}">
                    <a16:creationId xmlns:a16="http://schemas.microsoft.com/office/drawing/2014/main" id="{31610F70-8F32-C640-94AF-2ACF5E5A27A1}"/>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13" name="Freeform 113">
                <a:extLst>
                  <a:ext uri="{FF2B5EF4-FFF2-40B4-BE49-F238E27FC236}">
                    <a16:creationId xmlns:a16="http://schemas.microsoft.com/office/drawing/2014/main" id="{9A3CC6E1-7EE0-6F42-97E9-0733373BB481}"/>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 name="Line 114">
                <a:extLst>
                  <a:ext uri="{FF2B5EF4-FFF2-40B4-BE49-F238E27FC236}">
                    <a16:creationId xmlns:a16="http://schemas.microsoft.com/office/drawing/2014/main" id="{D103F3CF-FBDF-A547-942E-3D0DDE411123}"/>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26" name="Groupe 225">
              <a:extLst>
                <a:ext uri="{FF2B5EF4-FFF2-40B4-BE49-F238E27FC236}">
                  <a16:creationId xmlns:a16="http://schemas.microsoft.com/office/drawing/2014/main" id="{7FFC1004-FCFF-D442-8AE6-13ACD749B529}"/>
                </a:ext>
              </a:extLst>
            </p:cNvPr>
            <p:cNvGrpSpPr/>
            <p:nvPr/>
          </p:nvGrpSpPr>
          <p:grpSpPr>
            <a:xfrm>
              <a:off x="4122931" y="3635959"/>
              <a:ext cx="877031" cy="1472383"/>
              <a:chOff x="3310131" y="2467559"/>
              <a:chExt cx="877031" cy="1472383"/>
            </a:xfrm>
          </p:grpSpPr>
          <p:sp>
            <p:nvSpPr>
              <p:cNvPr id="227" name="Freeform 101">
                <a:extLst>
                  <a:ext uri="{FF2B5EF4-FFF2-40B4-BE49-F238E27FC236}">
                    <a16:creationId xmlns:a16="http://schemas.microsoft.com/office/drawing/2014/main" id="{61008607-3248-CF40-A830-FB65DC4B71CD}"/>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28" name="Freeform 102">
                <a:extLst>
                  <a:ext uri="{FF2B5EF4-FFF2-40B4-BE49-F238E27FC236}">
                    <a16:creationId xmlns:a16="http://schemas.microsoft.com/office/drawing/2014/main" id="{FA05C4A7-6B51-4D42-A3BF-85666530F2CA}"/>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29" name="Rectangle 103">
                <a:extLst>
                  <a:ext uri="{FF2B5EF4-FFF2-40B4-BE49-F238E27FC236}">
                    <a16:creationId xmlns:a16="http://schemas.microsoft.com/office/drawing/2014/main" id="{BB215464-DFEC-C640-84F4-066BF3991A93}"/>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230" name="Freeform 104">
                <a:extLst>
                  <a:ext uri="{FF2B5EF4-FFF2-40B4-BE49-F238E27FC236}">
                    <a16:creationId xmlns:a16="http://schemas.microsoft.com/office/drawing/2014/main" id="{50E1A00C-9FC7-024D-8405-DD9871775851}"/>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 name="Freeform 109">
                <a:extLst>
                  <a:ext uri="{FF2B5EF4-FFF2-40B4-BE49-F238E27FC236}">
                    <a16:creationId xmlns:a16="http://schemas.microsoft.com/office/drawing/2014/main" id="{AE585D2B-0974-2144-8381-5D5E7F9AAACF}"/>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32" name="Freeform 110">
                <a:extLst>
                  <a:ext uri="{FF2B5EF4-FFF2-40B4-BE49-F238E27FC236}">
                    <a16:creationId xmlns:a16="http://schemas.microsoft.com/office/drawing/2014/main" id="{1B6A3426-290E-4E4A-A8A7-C02ED5A08C3E}"/>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 name="Freeform 111">
                <a:extLst>
                  <a:ext uri="{FF2B5EF4-FFF2-40B4-BE49-F238E27FC236}">
                    <a16:creationId xmlns:a16="http://schemas.microsoft.com/office/drawing/2014/main" id="{34449F71-D578-2440-B2D0-B180C8FFEF2D}"/>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34" name="Freeform 112">
                <a:extLst>
                  <a:ext uri="{FF2B5EF4-FFF2-40B4-BE49-F238E27FC236}">
                    <a16:creationId xmlns:a16="http://schemas.microsoft.com/office/drawing/2014/main" id="{5EFC2BDC-73CD-9040-9B76-E3E82D4A4267}"/>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35" name="Freeform 113">
                <a:extLst>
                  <a:ext uri="{FF2B5EF4-FFF2-40B4-BE49-F238E27FC236}">
                    <a16:creationId xmlns:a16="http://schemas.microsoft.com/office/drawing/2014/main" id="{F3EE6C4B-B403-504E-AEA3-858FF99560EE}"/>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 name="Line 114">
                <a:extLst>
                  <a:ext uri="{FF2B5EF4-FFF2-40B4-BE49-F238E27FC236}">
                    <a16:creationId xmlns:a16="http://schemas.microsoft.com/office/drawing/2014/main" id="{A88C66D4-9DC0-F949-8620-D9DA84FC997B}"/>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37" name="Groupe 236">
              <a:extLst>
                <a:ext uri="{FF2B5EF4-FFF2-40B4-BE49-F238E27FC236}">
                  <a16:creationId xmlns:a16="http://schemas.microsoft.com/office/drawing/2014/main" id="{9DC6D2F4-C68C-CC49-B790-B41D04F44B72}"/>
                </a:ext>
              </a:extLst>
            </p:cNvPr>
            <p:cNvGrpSpPr/>
            <p:nvPr/>
          </p:nvGrpSpPr>
          <p:grpSpPr>
            <a:xfrm>
              <a:off x="5762356" y="3637663"/>
              <a:ext cx="877031" cy="1472383"/>
              <a:chOff x="4949556" y="2469263"/>
              <a:chExt cx="877031" cy="1472383"/>
            </a:xfrm>
          </p:grpSpPr>
          <p:sp>
            <p:nvSpPr>
              <p:cNvPr id="238" name="Freeform 101">
                <a:extLst>
                  <a:ext uri="{FF2B5EF4-FFF2-40B4-BE49-F238E27FC236}">
                    <a16:creationId xmlns:a16="http://schemas.microsoft.com/office/drawing/2014/main" id="{BE0E8A8E-3307-9A4E-9FD9-507CD395B4F1}"/>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39" name="Freeform 102">
                <a:extLst>
                  <a:ext uri="{FF2B5EF4-FFF2-40B4-BE49-F238E27FC236}">
                    <a16:creationId xmlns:a16="http://schemas.microsoft.com/office/drawing/2014/main" id="{047F9076-B0FB-F44F-BA58-36007FB4FE4A}"/>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40" name="Rectangle 103">
                <a:extLst>
                  <a:ext uri="{FF2B5EF4-FFF2-40B4-BE49-F238E27FC236}">
                    <a16:creationId xmlns:a16="http://schemas.microsoft.com/office/drawing/2014/main" id="{331F826B-FBD5-B740-A243-CA31566A785A}"/>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241" name="Freeform 104">
                <a:extLst>
                  <a:ext uri="{FF2B5EF4-FFF2-40B4-BE49-F238E27FC236}">
                    <a16:creationId xmlns:a16="http://schemas.microsoft.com/office/drawing/2014/main" id="{ACFB3420-9919-D542-9FAD-42E55137B6F0}"/>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 name="Freeform 109">
                <a:extLst>
                  <a:ext uri="{FF2B5EF4-FFF2-40B4-BE49-F238E27FC236}">
                    <a16:creationId xmlns:a16="http://schemas.microsoft.com/office/drawing/2014/main" id="{E5F0B1A5-0149-1944-855A-832C1F70ED52}"/>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43" name="Freeform 110">
                <a:extLst>
                  <a:ext uri="{FF2B5EF4-FFF2-40B4-BE49-F238E27FC236}">
                    <a16:creationId xmlns:a16="http://schemas.microsoft.com/office/drawing/2014/main" id="{733F57AE-4E71-D148-8255-62C21A2141B5}"/>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 name="Freeform 111">
                <a:extLst>
                  <a:ext uri="{FF2B5EF4-FFF2-40B4-BE49-F238E27FC236}">
                    <a16:creationId xmlns:a16="http://schemas.microsoft.com/office/drawing/2014/main" id="{96AC32CE-D241-E740-8A86-8325FA269B83}"/>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45" name="Freeform 112">
                <a:extLst>
                  <a:ext uri="{FF2B5EF4-FFF2-40B4-BE49-F238E27FC236}">
                    <a16:creationId xmlns:a16="http://schemas.microsoft.com/office/drawing/2014/main" id="{13862A1C-38DE-6D45-A9BA-F4523364C722}"/>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46" name="Freeform 113">
                <a:extLst>
                  <a:ext uri="{FF2B5EF4-FFF2-40B4-BE49-F238E27FC236}">
                    <a16:creationId xmlns:a16="http://schemas.microsoft.com/office/drawing/2014/main" id="{D841086D-A5B9-AC4D-96A0-D90E9737DA43}"/>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 name="Line 114">
                <a:extLst>
                  <a:ext uri="{FF2B5EF4-FFF2-40B4-BE49-F238E27FC236}">
                    <a16:creationId xmlns:a16="http://schemas.microsoft.com/office/drawing/2014/main" id="{7DDEF671-0D3B-0141-9BCB-747B91D57B04}"/>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grpSp>
        <p:nvGrpSpPr>
          <p:cNvPr id="12" name="Groupe 11">
            <a:extLst>
              <a:ext uri="{FF2B5EF4-FFF2-40B4-BE49-F238E27FC236}">
                <a16:creationId xmlns:a16="http://schemas.microsoft.com/office/drawing/2014/main" id="{24767781-40A1-F34C-8738-407E1D217043}"/>
              </a:ext>
            </a:extLst>
          </p:cNvPr>
          <p:cNvGrpSpPr/>
          <p:nvPr/>
        </p:nvGrpSpPr>
        <p:grpSpPr>
          <a:xfrm>
            <a:off x="3249614" y="1422401"/>
            <a:ext cx="5743575" cy="974725"/>
            <a:chOff x="1725613" y="1422400"/>
            <a:chExt cx="5743575" cy="974725"/>
          </a:xfrm>
        </p:grpSpPr>
        <p:sp>
          <p:nvSpPr>
            <p:cNvPr id="249" name="Freeform 116">
              <a:extLst>
                <a:ext uri="{FF2B5EF4-FFF2-40B4-BE49-F238E27FC236}">
                  <a16:creationId xmlns:a16="http://schemas.microsoft.com/office/drawing/2014/main" id="{FBB3640C-10D5-044E-A589-81019CE60182}"/>
                </a:ext>
              </a:extLst>
            </p:cNvPr>
            <p:cNvSpPr>
              <a:spLocks noChangeAspect="1"/>
            </p:cNvSpPr>
            <p:nvPr/>
          </p:nvSpPr>
          <p:spPr bwMode="auto">
            <a:xfrm flipH="1" flipV="1">
              <a:off x="66405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1" name="Groupe 250">
              <a:extLst>
                <a:ext uri="{FF2B5EF4-FFF2-40B4-BE49-F238E27FC236}">
                  <a16:creationId xmlns:a16="http://schemas.microsoft.com/office/drawing/2014/main" id="{EFC929CB-3FEA-B648-B463-CB4BB15C4C45}"/>
                </a:ext>
              </a:extLst>
            </p:cNvPr>
            <p:cNvGrpSpPr/>
            <p:nvPr/>
          </p:nvGrpSpPr>
          <p:grpSpPr>
            <a:xfrm>
              <a:off x="5002213" y="1447800"/>
              <a:ext cx="1657350" cy="936625"/>
              <a:chOff x="5815013" y="1473200"/>
              <a:chExt cx="1657350" cy="936625"/>
            </a:xfrm>
          </p:grpSpPr>
          <p:sp>
            <p:nvSpPr>
              <p:cNvPr id="252" name="Freeform 116">
                <a:extLst>
                  <a:ext uri="{FF2B5EF4-FFF2-40B4-BE49-F238E27FC236}">
                    <a16:creationId xmlns:a16="http://schemas.microsoft.com/office/drawing/2014/main" id="{EAF2AE32-0806-AC41-AA99-F638CCCBF1D8}"/>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3" name="Freeform 117">
                <a:extLst>
                  <a:ext uri="{FF2B5EF4-FFF2-40B4-BE49-F238E27FC236}">
                    <a16:creationId xmlns:a16="http://schemas.microsoft.com/office/drawing/2014/main" id="{3288F2EA-C442-EF4A-A7BD-1FEA48DF3D90}"/>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54" name="Groupe 253">
              <a:extLst>
                <a:ext uri="{FF2B5EF4-FFF2-40B4-BE49-F238E27FC236}">
                  <a16:creationId xmlns:a16="http://schemas.microsoft.com/office/drawing/2014/main" id="{F2593C1F-7786-2044-95E9-B9B49F9BA1FA}"/>
                </a:ext>
              </a:extLst>
            </p:cNvPr>
            <p:cNvGrpSpPr/>
            <p:nvPr/>
          </p:nvGrpSpPr>
          <p:grpSpPr>
            <a:xfrm>
              <a:off x="3351213" y="1422400"/>
              <a:ext cx="1657350" cy="936625"/>
              <a:chOff x="5815013" y="1473200"/>
              <a:chExt cx="1657350" cy="936625"/>
            </a:xfrm>
          </p:grpSpPr>
          <p:sp>
            <p:nvSpPr>
              <p:cNvPr id="255" name="Freeform 116">
                <a:extLst>
                  <a:ext uri="{FF2B5EF4-FFF2-40B4-BE49-F238E27FC236}">
                    <a16:creationId xmlns:a16="http://schemas.microsoft.com/office/drawing/2014/main" id="{37469D57-E9A6-9F43-A253-09EEB3F91BF1}"/>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 name="Freeform 117">
                <a:extLst>
                  <a:ext uri="{FF2B5EF4-FFF2-40B4-BE49-F238E27FC236}">
                    <a16:creationId xmlns:a16="http://schemas.microsoft.com/office/drawing/2014/main" id="{880B2212-D342-0741-94F7-A73AC72246CB}"/>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57" name="Groupe 256">
              <a:extLst>
                <a:ext uri="{FF2B5EF4-FFF2-40B4-BE49-F238E27FC236}">
                  <a16:creationId xmlns:a16="http://schemas.microsoft.com/office/drawing/2014/main" id="{B15A5863-16B6-9841-9785-7D0B8F4C6DB1}"/>
                </a:ext>
              </a:extLst>
            </p:cNvPr>
            <p:cNvGrpSpPr/>
            <p:nvPr/>
          </p:nvGrpSpPr>
          <p:grpSpPr>
            <a:xfrm>
              <a:off x="1725613" y="1460500"/>
              <a:ext cx="1657350" cy="936625"/>
              <a:chOff x="5815013" y="1473200"/>
              <a:chExt cx="1657350" cy="936625"/>
            </a:xfrm>
          </p:grpSpPr>
          <p:sp>
            <p:nvSpPr>
              <p:cNvPr id="258" name="Freeform 116">
                <a:extLst>
                  <a:ext uri="{FF2B5EF4-FFF2-40B4-BE49-F238E27FC236}">
                    <a16:creationId xmlns:a16="http://schemas.microsoft.com/office/drawing/2014/main" id="{0229D867-2C54-F44B-8839-3CE10406F17C}"/>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9" name="Freeform 117">
                <a:extLst>
                  <a:ext uri="{FF2B5EF4-FFF2-40B4-BE49-F238E27FC236}">
                    <a16:creationId xmlns:a16="http://schemas.microsoft.com/office/drawing/2014/main" id="{8D66AE03-7996-1849-AE18-EBD3074E7359}"/>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 name="Groupe 9">
            <a:extLst>
              <a:ext uri="{FF2B5EF4-FFF2-40B4-BE49-F238E27FC236}">
                <a16:creationId xmlns:a16="http://schemas.microsoft.com/office/drawing/2014/main" id="{D25C2DEA-016C-4849-ABC8-9B451D857798}"/>
              </a:ext>
            </a:extLst>
          </p:cNvPr>
          <p:cNvGrpSpPr/>
          <p:nvPr/>
        </p:nvGrpSpPr>
        <p:grpSpPr>
          <a:xfrm>
            <a:off x="3573463" y="2317750"/>
            <a:ext cx="5053012" cy="1014414"/>
            <a:chOff x="2049463" y="2317750"/>
            <a:chExt cx="5053012" cy="1014414"/>
          </a:xfrm>
        </p:grpSpPr>
        <p:grpSp>
          <p:nvGrpSpPr>
            <p:cNvPr id="2" name="Groupe 1">
              <a:extLst>
                <a:ext uri="{FF2B5EF4-FFF2-40B4-BE49-F238E27FC236}">
                  <a16:creationId xmlns:a16="http://schemas.microsoft.com/office/drawing/2014/main" id="{F4BA7A22-0A01-FA4F-BD6B-D3E8F8E08D12}"/>
                </a:ext>
              </a:extLst>
            </p:cNvPr>
            <p:cNvGrpSpPr/>
            <p:nvPr/>
          </p:nvGrpSpPr>
          <p:grpSpPr>
            <a:xfrm>
              <a:off x="2049463" y="3230563"/>
              <a:ext cx="5027612" cy="101601"/>
              <a:chOff x="2049463" y="4335463"/>
              <a:chExt cx="5027612" cy="101601"/>
            </a:xfrm>
          </p:grpSpPr>
          <p:sp>
            <p:nvSpPr>
              <p:cNvPr id="261" name="Oval 94">
                <a:extLst>
                  <a:ext uri="{FF2B5EF4-FFF2-40B4-BE49-F238E27FC236}">
                    <a16:creationId xmlns:a16="http://schemas.microsoft.com/office/drawing/2014/main" id="{16744AD3-7D07-AB46-BFDA-1935BA0620CB}"/>
                  </a:ext>
                </a:extLst>
              </p:cNvPr>
              <p:cNvSpPr>
                <a:spLocks noChangeAspect="1" noChangeArrowheads="1"/>
              </p:cNvSpPr>
              <p:nvPr/>
            </p:nvSpPr>
            <p:spPr bwMode="auto">
              <a:xfrm>
                <a:off x="6986588" y="4344988"/>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sp>
            <p:nvSpPr>
              <p:cNvPr id="262" name="Oval 95">
                <a:extLst>
                  <a:ext uri="{FF2B5EF4-FFF2-40B4-BE49-F238E27FC236}">
                    <a16:creationId xmlns:a16="http://schemas.microsoft.com/office/drawing/2014/main" id="{954C7ED0-D604-6345-BD82-D9951AFF25D5}"/>
                  </a:ext>
                </a:extLst>
              </p:cNvPr>
              <p:cNvSpPr>
                <a:spLocks noChangeAspect="1" noChangeArrowheads="1"/>
              </p:cNvSpPr>
              <p:nvPr/>
            </p:nvSpPr>
            <p:spPr bwMode="auto">
              <a:xfrm>
                <a:off x="5349875" y="4346576"/>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sp>
            <p:nvSpPr>
              <p:cNvPr id="263" name="Oval 96">
                <a:extLst>
                  <a:ext uri="{FF2B5EF4-FFF2-40B4-BE49-F238E27FC236}">
                    <a16:creationId xmlns:a16="http://schemas.microsoft.com/office/drawing/2014/main" id="{57FE9F1C-4502-B948-BCCC-9BBE6184A7C1}"/>
                  </a:ext>
                </a:extLst>
              </p:cNvPr>
              <p:cNvSpPr>
                <a:spLocks noChangeAspect="1" noChangeArrowheads="1"/>
              </p:cNvSpPr>
              <p:nvPr/>
            </p:nvSpPr>
            <p:spPr bwMode="auto">
              <a:xfrm>
                <a:off x="3700463" y="4335463"/>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sp>
            <p:nvSpPr>
              <p:cNvPr id="264" name="Oval 96">
                <a:extLst>
                  <a:ext uri="{FF2B5EF4-FFF2-40B4-BE49-F238E27FC236}">
                    <a16:creationId xmlns:a16="http://schemas.microsoft.com/office/drawing/2014/main" id="{D78D0055-4EED-FD4A-9217-50031BD99B75}"/>
                  </a:ext>
                </a:extLst>
              </p:cNvPr>
              <p:cNvSpPr>
                <a:spLocks noChangeAspect="1" noChangeArrowheads="1"/>
              </p:cNvSpPr>
              <p:nvPr/>
            </p:nvSpPr>
            <p:spPr bwMode="auto">
              <a:xfrm>
                <a:off x="2049463" y="4335463"/>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grpSp>
        <p:grpSp>
          <p:nvGrpSpPr>
            <p:cNvPr id="4" name="Groupe 3">
              <a:extLst>
                <a:ext uri="{FF2B5EF4-FFF2-40B4-BE49-F238E27FC236}">
                  <a16:creationId xmlns:a16="http://schemas.microsoft.com/office/drawing/2014/main" id="{EC7E1E90-7315-6840-AE0D-48BAE7BD4685}"/>
                </a:ext>
              </a:extLst>
            </p:cNvPr>
            <p:cNvGrpSpPr/>
            <p:nvPr/>
          </p:nvGrpSpPr>
          <p:grpSpPr>
            <a:xfrm>
              <a:off x="2087563" y="2317750"/>
              <a:ext cx="5014912" cy="114301"/>
              <a:chOff x="2087563" y="2317750"/>
              <a:chExt cx="5014912" cy="114301"/>
            </a:xfrm>
          </p:grpSpPr>
          <p:grpSp>
            <p:nvGrpSpPr>
              <p:cNvPr id="128" name="Group 124">
                <a:extLst>
                  <a:ext uri="{FF2B5EF4-FFF2-40B4-BE49-F238E27FC236}">
                    <a16:creationId xmlns:a16="http://schemas.microsoft.com/office/drawing/2014/main" id="{037B3649-9D68-4442-B12A-2FE6BE50CFEE}"/>
                  </a:ext>
                </a:extLst>
              </p:cNvPr>
              <p:cNvGrpSpPr>
                <a:grpSpLocks/>
              </p:cNvGrpSpPr>
              <p:nvPr/>
            </p:nvGrpSpPr>
            <p:grpSpPr bwMode="auto">
              <a:xfrm>
                <a:off x="3725863" y="2317750"/>
                <a:ext cx="3376612" cy="101600"/>
                <a:chOff x="1603" y="1627"/>
                <a:chExt cx="2127" cy="64"/>
              </a:xfrm>
              <a:solidFill>
                <a:srgbClr val="FF0000"/>
              </a:solidFill>
            </p:grpSpPr>
            <p:sp>
              <p:nvSpPr>
                <p:cNvPr id="130" name="Oval 125">
                  <a:extLst>
                    <a:ext uri="{FF2B5EF4-FFF2-40B4-BE49-F238E27FC236}">
                      <a16:creationId xmlns:a16="http://schemas.microsoft.com/office/drawing/2014/main" id="{431424FA-713E-454D-9714-737A594B0189}"/>
                    </a:ext>
                  </a:extLst>
                </p:cNvPr>
                <p:cNvSpPr>
                  <a:spLocks noChangeAspect="1" noChangeArrowheads="1"/>
                </p:cNvSpPr>
                <p:nvPr/>
              </p:nvSpPr>
              <p:spPr bwMode="auto">
                <a:xfrm>
                  <a:off x="3673"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 name="Oval 126">
                  <a:extLst>
                    <a:ext uri="{FF2B5EF4-FFF2-40B4-BE49-F238E27FC236}">
                      <a16:creationId xmlns:a16="http://schemas.microsoft.com/office/drawing/2014/main" id="{95FBF87F-E533-E64C-8100-B9BAE8A477AC}"/>
                    </a:ext>
                  </a:extLst>
                </p:cNvPr>
                <p:cNvSpPr>
                  <a:spLocks noChangeAspect="1" noChangeArrowheads="1"/>
                </p:cNvSpPr>
                <p:nvPr/>
              </p:nvSpPr>
              <p:spPr bwMode="auto">
                <a:xfrm>
                  <a:off x="2642" y="1634"/>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 name="Oval 127">
                  <a:extLst>
                    <a:ext uri="{FF2B5EF4-FFF2-40B4-BE49-F238E27FC236}">
                      <a16:creationId xmlns:a16="http://schemas.microsoft.com/office/drawing/2014/main" id="{ED1BDD5D-1F04-3248-95EA-B68B38703C75}"/>
                    </a:ext>
                  </a:extLst>
                </p:cNvPr>
                <p:cNvSpPr>
                  <a:spLocks noChangeAspect="1" noChangeArrowheads="1"/>
                </p:cNvSpPr>
                <p:nvPr/>
              </p:nvSpPr>
              <p:spPr bwMode="auto">
                <a:xfrm>
                  <a:off x="1603"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65" name="Oval 96">
                <a:extLst>
                  <a:ext uri="{FF2B5EF4-FFF2-40B4-BE49-F238E27FC236}">
                    <a16:creationId xmlns:a16="http://schemas.microsoft.com/office/drawing/2014/main" id="{EDDF22A2-C65F-FB48-AD57-CA009891010A}"/>
                  </a:ext>
                </a:extLst>
              </p:cNvPr>
              <p:cNvSpPr>
                <a:spLocks noChangeAspect="1" noChangeArrowheads="1"/>
              </p:cNvSpPr>
              <p:nvPr/>
            </p:nvSpPr>
            <p:spPr bwMode="auto">
              <a:xfrm>
                <a:off x="2087563" y="2341563"/>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grpSp>
      </p:grpSp>
      <p:grpSp>
        <p:nvGrpSpPr>
          <p:cNvPr id="17" name="Groupe 16">
            <a:extLst>
              <a:ext uri="{FF2B5EF4-FFF2-40B4-BE49-F238E27FC236}">
                <a16:creationId xmlns:a16="http://schemas.microsoft.com/office/drawing/2014/main" id="{B483FCB3-E3B7-7345-AA01-11F2B453B396}"/>
              </a:ext>
            </a:extLst>
          </p:cNvPr>
          <p:cNvGrpSpPr/>
          <p:nvPr/>
        </p:nvGrpSpPr>
        <p:grpSpPr>
          <a:xfrm>
            <a:off x="1652854" y="3303484"/>
            <a:ext cx="1407758" cy="748013"/>
            <a:chOff x="128854" y="3303483"/>
            <a:chExt cx="1407758" cy="748013"/>
          </a:xfrm>
        </p:grpSpPr>
        <p:sp>
          <p:nvSpPr>
            <p:cNvPr id="266" name="Text Box 105">
              <a:extLst>
                <a:ext uri="{FF2B5EF4-FFF2-40B4-BE49-F238E27FC236}">
                  <a16:creationId xmlns:a16="http://schemas.microsoft.com/office/drawing/2014/main" id="{3B007558-FE93-674B-AE45-06A1805A3656}"/>
                </a:ext>
              </a:extLst>
            </p:cNvPr>
            <p:cNvSpPr txBox="1">
              <a:spLocks noChangeArrowheads="1"/>
            </p:cNvSpPr>
            <p:nvPr/>
          </p:nvSpPr>
          <p:spPr bwMode="auto">
            <a:xfrm>
              <a:off x="128854" y="3360633"/>
              <a:ext cx="140775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a:solidFill>
                    <a:srgbClr val="0070C0"/>
                  </a:solidFill>
                </a:rPr>
                <a:t>E = </a:t>
              </a:r>
              <a:r>
                <a:rPr lang="de-DE" dirty="0" err="1">
                  <a:solidFill>
                    <a:srgbClr val="0070C0"/>
                  </a:solidFill>
                </a:rPr>
                <a:t>E</a:t>
              </a:r>
              <a:r>
                <a:rPr lang="de-DE" baseline="-25000" dirty="0" err="1">
                  <a:solidFill>
                    <a:srgbClr val="0070C0"/>
                  </a:solidFill>
                </a:rPr>
                <a:t>inj</a:t>
              </a:r>
              <a:r>
                <a:rPr lang="de-DE" baseline="-25000" dirty="0">
                  <a:solidFill>
                    <a:srgbClr val="0070C0"/>
                  </a:solidFill>
                </a:rPr>
                <a:t> </a:t>
              </a:r>
              <a:r>
                <a:rPr lang="de-DE" dirty="0">
                  <a:solidFill>
                    <a:srgbClr val="0070C0"/>
                  </a:solidFill>
                </a:rPr>
                <a:t>+</a:t>
              </a:r>
              <a:r>
                <a:rPr lang="de-DE" dirty="0">
                  <a:solidFill>
                    <a:srgbClr val="0070C0"/>
                  </a:solidFill>
                  <a:latin typeface="Symbol" pitchFamily="18" charset="2"/>
                </a:rPr>
                <a:t>D</a:t>
              </a:r>
              <a:r>
                <a:rPr lang="de-DE" dirty="0">
                  <a:solidFill>
                    <a:srgbClr val="0070C0"/>
                  </a:solidFill>
                </a:rPr>
                <a:t>E</a:t>
              </a:r>
            </a:p>
          </p:txBody>
        </p:sp>
        <p:sp>
          <p:nvSpPr>
            <p:cNvPr id="267" name="Textfeld 1">
              <a:extLst>
                <a:ext uri="{FF2B5EF4-FFF2-40B4-BE49-F238E27FC236}">
                  <a16:creationId xmlns:a16="http://schemas.microsoft.com/office/drawing/2014/main" id="{78A897DA-ACA8-9F43-AD33-A59E96D960D0}"/>
                </a:ext>
              </a:extLst>
            </p:cNvPr>
            <p:cNvSpPr txBox="1"/>
            <p:nvPr/>
          </p:nvSpPr>
          <p:spPr>
            <a:xfrm>
              <a:off x="601977" y="3743719"/>
              <a:ext cx="895905" cy="307777"/>
            </a:xfrm>
            <a:prstGeom prst="rect">
              <a:avLst/>
            </a:prstGeom>
            <a:noFill/>
          </p:spPr>
          <p:txBody>
            <a:bodyPr wrap="square" rtlCol="0">
              <a:spAutoFit/>
            </a:bodyPr>
            <a:lstStyle/>
            <a:p>
              <a:r>
                <a:rPr lang="en-GB" sz="1400" dirty="0">
                  <a:solidFill>
                    <a:schemeClr val="accent5">
                      <a:lumMod val="75000"/>
                    </a:schemeClr>
                  </a:solidFill>
                  <a:latin typeface="Symbol" panose="05050102010706020507" pitchFamily="18" charset="2"/>
                </a:rPr>
                <a:t>(b </a:t>
              </a:r>
              <a:r>
                <a:rPr lang="en-GB" sz="1400" dirty="0">
                  <a:solidFill>
                    <a:schemeClr val="accent5">
                      <a:lumMod val="75000"/>
                    </a:schemeClr>
                  </a:solidFill>
                  <a:latin typeface="+mj-lt"/>
                </a:rPr>
                <a:t>~ 1)</a:t>
              </a:r>
              <a:endParaRPr lang="en-GB" sz="1400" dirty="0">
                <a:solidFill>
                  <a:schemeClr val="accent5">
                    <a:lumMod val="75000"/>
                  </a:schemeClr>
                </a:solidFill>
                <a:latin typeface="Symbol" panose="05050102010706020507" pitchFamily="18" charset="2"/>
              </a:endParaRPr>
            </a:p>
          </p:txBody>
        </p:sp>
        <p:cxnSp>
          <p:nvCxnSpPr>
            <p:cNvPr id="15" name="Connecteur droit avec flèche 14">
              <a:extLst>
                <a:ext uri="{FF2B5EF4-FFF2-40B4-BE49-F238E27FC236}">
                  <a16:creationId xmlns:a16="http://schemas.microsoft.com/office/drawing/2014/main" id="{83129182-B11B-9945-B00A-C99903A586B4}"/>
                </a:ext>
              </a:extLst>
            </p:cNvPr>
            <p:cNvCxnSpPr>
              <a:cxnSpLocks/>
            </p:cNvCxnSpPr>
            <p:nvPr/>
          </p:nvCxnSpPr>
          <p:spPr>
            <a:xfrm flipH="1">
              <a:off x="349708" y="3303483"/>
              <a:ext cx="900112" cy="0"/>
            </a:xfrm>
            <a:prstGeom prst="straightConnector1">
              <a:avLst/>
            </a:prstGeom>
            <a:ln w="38100">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04" name="Groupe 103">
            <a:extLst>
              <a:ext uri="{FF2B5EF4-FFF2-40B4-BE49-F238E27FC236}">
                <a16:creationId xmlns:a16="http://schemas.microsoft.com/office/drawing/2014/main" id="{C46506CF-97A1-9347-AB99-F9DA6EB797CA}"/>
              </a:ext>
            </a:extLst>
          </p:cNvPr>
          <p:cNvGrpSpPr/>
          <p:nvPr/>
        </p:nvGrpSpPr>
        <p:grpSpPr>
          <a:xfrm>
            <a:off x="2139951" y="3182938"/>
            <a:ext cx="8340770" cy="1833562"/>
            <a:chOff x="615950" y="3182938"/>
            <a:chExt cx="8340770" cy="1833562"/>
          </a:xfrm>
        </p:grpSpPr>
        <p:grpSp>
          <p:nvGrpSpPr>
            <p:cNvPr id="151" name="Groupe 150">
              <a:extLst>
                <a:ext uri="{FF2B5EF4-FFF2-40B4-BE49-F238E27FC236}">
                  <a16:creationId xmlns:a16="http://schemas.microsoft.com/office/drawing/2014/main" id="{CA418186-B417-804D-AB91-EA8572AC568E}"/>
                </a:ext>
              </a:extLst>
            </p:cNvPr>
            <p:cNvGrpSpPr/>
            <p:nvPr/>
          </p:nvGrpSpPr>
          <p:grpSpPr>
            <a:xfrm>
              <a:off x="615950" y="3182938"/>
              <a:ext cx="8340770" cy="1833562"/>
              <a:chOff x="615950" y="3182938"/>
              <a:chExt cx="8340770" cy="1833562"/>
            </a:xfrm>
          </p:grpSpPr>
          <p:sp>
            <p:nvSpPr>
              <p:cNvPr id="95" name="Arc 90">
                <a:extLst>
                  <a:ext uri="{FF2B5EF4-FFF2-40B4-BE49-F238E27FC236}">
                    <a16:creationId xmlns:a16="http://schemas.microsoft.com/office/drawing/2014/main" id="{DBE6D62E-E951-444A-8915-795552C8AE1E}"/>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C0000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6" name="Arc 91">
                <a:extLst>
                  <a:ext uri="{FF2B5EF4-FFF2-40B4-BE49-F238E27FC236}">
                    <a16:creationId xmlns:a16="http://schemas.microsoft.com/office/drawing/2014/main" id="{8E77F800-F88F-4945-BB3B-260F9BF04680}"/>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C0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7" name="Line 92">
                <a:extLst>
                  <a:ext uri="{FF2B5EF4-FFF2-40B4-BE49-F238E27FC236}">
                    <a16:creationId xmlns:a16="http://schemas.microsoft.com/office/drawing/2014/main" id="{10A9F740-1327-4348-936C-CECD9D5C6814}"/>
                  </a:ext>
                </a:extLst>
              </p:cNvPr>
              <p:cNvSpPr>
                <a:spLocks noChangeShapeType="1"/>
              </p:cNvSpPr>
              <p:nvPr/>
            </p:nvSpPr>
            <p:spPr bwMode="auto">
              <a:xfrm>
                <a:off x="1600200" y="5016500"/>
                <a:ext cx="5842000" cy="0"/>
              </a:xfrm>
              <a:prstGeom prst="line">
                <a:avLst/>
              </a:prstGeom>
              <a:noFill/>
              <a:ln w="3175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 name="Text Box 97">
                <a:extLst>
                  <a:ext uri="{FF2B5EF4-FFF2-40B4-BE49-F238E27FC236}">
                    <a16:creationId xmlns:a16="http://schemas.microsoft.com/office/drawing/2014/main" id="{F907A762-D6EF-5C4A-8A6C-C0095C3A4F40}"/>
                  </a:ext>
                </a:extLst>
              </p:cNvPr>
              <p:cNvSpPr txBox="1">
                <a:spLocks noChangeArrowheads="1"/>
              </p:cNvSpPr>
              <p:nvPr/>
            </p:nvSpPr>
            <p:spPr bwMode="auto">
              <a:xfrm>
                <a:off x="3781424" y="4605338"/>
                <a:ext cx="208078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2000" b="1" dirty="0">
                    <a:solidFill>
                      <a:srgbClr val="C00000"/>
                    </a:solidFill>
                  </a:rPr>
                  <a:t>L = n </a:t>
                </a:r>
                <a:r>
                  <a:rPr lang="en-US" sz="2000" b="1" dirty="0">
                    <a:solidFill>
                      <a:srgbClr val="C00000"/>
                    </a:solidFill>
                    <a:latin typeface="Times New Roman" pitchFamily="18" charset="0"/>
                    <a:cs typeface="Times New Roman" pitchFamily="18" charset="0"/>
                  </a:rPr>
                  <a:t>· </a:t>
                </a:r>
                <a:r>
                  <a:rPr lang="en-US" sz="2000" b="1" dirty="0">
                    <a:solidFill>
                      <a:srgbClr val="C00000"/>
                    </a:solidFill>
                    <a:latin typeface="Symbol" pitchFamily="18" charset="2"/>
                    <a:cs typeface="Times New Roman" pitchFamily="18" charset="0"/>
                  </a:rPr>
                  <a:t>l</a:t>
                </a:r>
                <a:r>
                  <a:rPr lang="en-US" sz="2000" b="1" dirty="0">
                    <a:solidFill>
                      <a:srgbClr val="C00000"/>
                    </a:solidFill>
                    <a:cs typeface="Times New Roman" pitchFamily="18" charset="0"/>
                  </a:rPr>
                  <a:t> + </a:t>
                </a:r>
                <a:r>
                  <a:rPr lang="en-US" sz="2000" b="1" dirty="0">
                    <a:solidFill>
                      <a:srgbClr val="C00000"/>
                    </a:solidFill>
                    <a:latin typeface="Symbol" pitchFamily="18" charset="2"/>
                    <a:cs typeface="Times New Roman" pitchFamily="18" charset="0"/>
                  </a:rPr>
                  <a:t>l </a:t>
                </a:r>
                <a:r>
                  <a:rPr lang="en-US" sz="2000" b="1" dirty="0">
                    <a:solidFill>
                      <a:srgbClr val="C00000"/>
                    </a:solidFill>
                    <a:cs typeface="Times New Roman" pitchFamily="18" charset="0"/>
                  </a:rPr>
                  <a:t>/ 2</a:t>
                </a:r>
                <a:endParaRPr lang="en-US" sz="2000" b="1" dirty="0">
                  <a:solidFill>
                    <a:srgbClr val="C00000"/>
                  </a:solidFill>
                  <a:latin typeface="Times New Roman" pitchFamily="18" charset="0"/>
                  <a:cs typeface="Times New Roman" pitchFamily="18" charset="0"/>
                </a:endParaRPr>
              </a:p>
            </p:txBody>
          </p:sp>
          <p:sp>
            <p:nvSpPr>
              <p:cNvPr id="110" name="Text Box 105">
                <a:extLst>
                  <a:ext uri="{FF2B5EF4-FFF2-40B4-BE49-F238E27FC236}">
                    <a16:creationId xmlns:a16="http://schemas.microsoft.com/office/drawing/2014/main" id="{F0474C10-A48E-C445-AF8F-DF4BFBAB2956}"/>
                  </a:ext>
                </a:extLst>
              </p:cNvPr>
              <p:cNvSpPr txBox="1">
                <a:spLocks noChangeArrowheads="1"/>
              </p:cNvSpPr>
              <p:nvPr/>
            </p:nvSpPr>
            <p:spPr bwMode="auto">
              <a:xfrm>
                <a:off x="7548962" y="3276384"/>
                <a:ext cx="140775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a:solidFill>
                      <a:srgbClr val="C00000"/>
                    </a:solidFill>
                  </a:rPr>
                  <a:t>E = </a:t>
                </a:r>
                <a:r>
                  <a:rPr lang="de-DE" dirty="0" err="1">
                    <a:solidFill>
                      <a:srgbClr val="C00000"/>
                    </a:solidFill>
                  </a:rPr>
                  <a:t>E</a:t>
                </a:r>
                <a:r>
                  <a:rPr lang="de-DE" baseline="-25000" dirty="0" err="1">
                    <a:solidFill>
                      <a:srgbClr val="C00000"/>
                    </a:solidFill>
                  </a:rPr>
                  <a:t>inj</a:t>
                </a:r>
                <a:r>
                  <a:rPr lang="de-DE" baseline="-25000" dirty="0">
                    <a:solidFill>
                      <a:srgbClr val="C00000"/>
                    </a:solidFill>
                  </a:rPr>
                  <a:t> </a:t>
                </a:r>
                <a:r>
                  <a:rPr lang="de-DE" dirty="0">
                    <a:solidFill>
                      <a:srgbClr val="C00000"/>
                    </a:solidFill>
                  </a:rPr>
                  <a:t>+</a:t>
                </a:r>
                <a:r>
                  <a:rPr lang="de-DE" dirty="0">
                    <a:solidFill>
                      <a:srgbClr val="C00000"/>
                    </a:solidFill>
                    <a:latin typeface="Symbol" pitchFamily="18" charset="2"/>
                  </a:rPr>
                  <a:t>D</a:t>
                </a:r>
                <a:r>
                  <a:rPr lang="de-DE" dirty="0">
                    <a:solidFill>
                      <a:srgbClr val="C00000"/>
                    </a:solidFill>
                  </a:rPr>
                  <a:t>E</a:t>
                </a:r>
              </a:p>
            </p:txBody>
          </p:sp>
        </p:grpSp>
        <p:cxnSp>
          <p:nvCxnSpPr>
            <p:cNvPr id="98" name="Connecteur droit avec flèche 97">
              <a:extLst>
                <a:ext uri="{FF2B5EF4-FFF2-40B4-BE49-F238E27FC236}">
                  <a16:creationId xmlns:a16="http://schemas.microsoft.com/office/drawing/2014/main" id="{140EA01F-1EFD-CA4F-9CE3-9FF60DAB6092}"/>
                </a:ext>
              </a:extLst>
            </p:cNvPr>
            <p:cNvCxnSpPr>
              <a:cxnSpLocks/>
              <a:stCxn id="105" idx="0"/>
            </p:cNvCxnSpPr>
            <p:nvPr/>
          </p:nvCxnSpPr>
          <p:spPr>
            <a:xfrm flipH="1">
              <a:off x="7890433" y="3198813"/>
              <a:ext cx="921780" cy="1001"/>
            </a:xfrm>
            <a:prstGeom prst="straightConnector1">
              <a:avLst/>
            </a:prstGeom>
            <a:ln w="31750">
              <a:solidFill>
                <a:srgbClr val="C0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107" name="ZoneTexte 106">
            <a:extLst>
              <a:ext uri="{FF2B5EF4-FFF2-40B4-BE49-F238E27FC236}">
                <a16:creationId xmlns:a16="http://schemas.microsoft.com/office/drawing/2014/main" id="{75DABAE1-16B3-5249-A20A-31FD05F3AE9D}"/>
              </a:ext>
            </a:extLst>
          </p:cNvPr>
          <p:cNvSpPr txBox="1"/>
          <p:nvPr/>
        </p:nvSpPr>
        <p:spPr>
          <a:xfrm>
            <a:off x="1780720" y="5904860"/>
            <a:ext cx="8555493" cy="369332"/>
          </a:xfrm>
          <a:prstGeom prst="rect">
            <a:avLst/>
          </a:prstGeom>
          <a:noFill/>
        </p:spPr>
        <p:txBody>
          <a:bodyPr wrap="square" rtlCol="0">
            <a:spAutoFit/>
          </a:bodyPr>
          <a:lstStyle/>
          <a:p>
            <a:pPr marL="285750" indent="-285750">
              <a:buFont typeface="Wingdings" pitchFamily="2" charset="2"/>
              <a:buChar char="§"/>
            </a:pPr>
            <a:r>
              <a:rPr lang="en-US" dirty="0">
                <a:solidFill>
                  <a:srgbClr val="FF0000"/>
                </a:solidFill>
                <a:latin typeface="Arial" panose="020B0604020202020204" pitchFamily="34" charset="0"/>
                <a:cs typeface="Arial" panose="020B0604020202020204" pitchFamily="34" charset="0"/>
                <a:sym typeface="Symbol" pitchFamily="18" charset="2"/>
              </a:rPr>
              <a:t>Deceleration = “loss free” energy storage (in the beam) </a:t>
            </a:r>
            <a:r>
              <a:rPr lang="en-US" dirty="0">
                <a:solidFill>
                  <a:srgbClr val="FF0000"/>
                </a:solidFill>
                <a:latin typeface="Arial" panose="020B0604020202020204" pitchFamily="34" charset="0"/>
                <a:cs typeface="Arial" panose="020B0604020202020204" pitchFamily="34" charset="0"/>
                <a:sym typeface="Wingdings" pitchFamily="2" charset="2"/>
              </a:rPr>
              <a:t></a:t>
            </a:r>
            <a:r>
              <a:rPr lang="en-US" dirty="0">
                <a:solidFill>
                  <a:srgbClr val="FF0000"/>
                </a:solidFill>
                <a:latin typeface="Arial" panose="020B0604020202020204" pitchFamily="34" charset="0"/>
                <a:cs typeface="Arial" panose="020B0604020202020204" pitchFamily="34" charset="0"/>
                <a:sym typeface="Symbol" pitchFamily="18" charset="2"/>
              </a:rPr>
              <a:t> Energy recovery</a:t>
            </a:r>
          </a:p>
        </p:txBody>
      </p:sp>
      <p:sp>
        <p:nvSpPr>
          <p:cNvPr id="250" name="Espace réservé du numéro de diapositive 4">
            <a:extLst>
              <a:ext uri="{FF2B5EF4-FFF2-40B4-BE49-F238E27FC236}">
                <a16:creationId xmlns:a16="http://schemas.microsoft.com/office/drawing/2014/main" id="{65D27A1B-B1D2-4A4D-AB0E-B42A55F96468}"/>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a:t>
            </a:fld>
            <a:endParaRPr b="1" dirty="0">
              <a:solidFill>
                <a:schemeClr val="bg2">
                  <a:lumMod val="50000"/>
                </a:schemeClr>
              </a:solidFill>
              <a:latin typeface="+mn-lt"/>
            </a:endParaRPr>
          </a:p>
        </p:txBody>
      </p:sp>
      <p:sp>
        <p:nvSpPr>
          <p:cNvPr id="260" name="ZoneTexte 9">
            <a:extLst>
              <a:ext uri="{FF2B5EF4-FFF2-40B4-BE49-F238E27FC236}">
                <a16:creationId xmlns:a16="http://schemas.microsoft.com/office/drawing/2014/main" id="{ABD5D286-B18B-984E-8844-00E5514AF231}"/>
              </a:ext>
            </a:extLst>
          </p:cNvPr>
          <p:cNvSpPr txBox="1"/>
          <p:nvPr/>
        </p:nvSpPr>
        <p:spPr>
          <a:xfrm>
            <a:off x="228716" y="251097"/>
            <a:ext cx="6193261"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400" b="1">
                <a:solidFill>
                  <a:srgbClr val="2F97B5"/>
                </a:solidFill>
              </a:defRPr>
            </a:lvl1pPr>
          </a:lstStyle>
          <a:p>
            <a:r>
              <a:rPr lang="en-GB" sz="2200" dirty="0">
                <a:solidFill>
                  <a:schemeClr val="accent1">
                    <a:lumMod val="75000"/>
                  </a:schemeClr>
                </a:solidFill>
                <a:latin typeface="Arial" panose="020B0604020202020204" pitchFamily="34" charset="0"/>
                <a:cs typeface="Arial" panose="020B0604020202020204" pitchFamily="34" charset="0"/>
              </a:rPr>
              <a:t>Introduction- Energy recovery in RF fields</a:t>
            </a:r>
            <a:endParaRPr lang="en-GB" sz="2200" dirty="0">
              <a:solidFill>
                <a:schemeClr val="accent1">
                  <a:lumMod val="75000"/>
                </a:schemeClr>
              </a:solidFill>
              <a:latin typeface="Arial" panose="020B0604020202020204" pitchFamily="34" charset="0"/>
              <a:ea typeface="Arial" charset="0"/>
              <a:cs typeface="Arial" panose="020B0604020202020204" pitchFamily="34" charset="0"/>
            </a:endParaRPr>
          </a:p>
          <a:p>
            <a:endParaRPr sz="2200" dirty="0">
              <a:solidFill>
                <a:schemeClr val="accent1">
                  <a:lumMod val="75000"/>
                </a:schemeClr>
              </a:solidFill>
              <a:latin typeface="Arial" panose="020B0604020202020204" pitchFamily="34" charset="0"/>
              <a:ea typeface="Arial" charset="0"/>
              <a:cs typeface="Arial" panose="020B0604020202020204" pitchFamily="34" charset="0"/>
            </a:endParaRPr>
          </a:p>
        </p:txBody>
      </p:sp>
      <p:cxnSp>
        <p:nvCxnSpPr>
          <p:cNvPr id="268" name="Connecteur droit 267">
            <a:extLst>
              <a:ext uri="{FF2B5EF4-FFF2-40B4-BE49-F238E27FC236}">
                <a16:creationId xmlns:a16="http://schemas.microsoft.com/office/drawing/2014/main" id="{54E1B80F-D3A7-9B41-B22C-FAE16FF0A781}"/>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pic>
        <p:nvPicPr>
          <p:cNvPr id="270" name="Image 269">
            <a:extLst>
              <a:ext uri="{FF2B5EF4-FFF2-40B4-BE49-F238E27FC236}">
                <a16:creationId xmlns:a16="http://schemas.microsoft.com/office/drawing/2014/main" id="{79588680-7FC1-9342-AC7C-D2ECA22D47F5}"/>
              </a:ext>
            </a:extLst>
          </p:cNvPr>
          <p:cNvPicPr>
            <a:picLocks noChangeAspect="1"/>
          </p:cNvPicPr>
          <p:nvPr/>
        </p:nvPicPr>
        <p:blipFill>
          <a:blip r:embed="rId2"/>
          <a:stretch>
            <a:fillRect/>
          </a:stretch>
        </p:blipFill>
        <p:spPr>
          <a:xfrm>
            <a:off x="10291277" y="85508"/>
            <a:ext cx="1760298" cy="1063327"/>
          </a:xfrm>
          <a:prstGeom prst="rect">
            <a:avLst/>
          </a:prstGeom>
        </p:spPr>
      </p:pic>
      <p:grpSp>
        <p:nvGrpSpPr>
          <p:cNvPr id="5" name="Groupe 4">
            <a:extLst>
              <a:ext uri="{FF2B5EF4-FFF2-40B4-BE49-F238E27FC236}">
                <a16:creationId xmlns:a16="http://schemas.microsoft.com/office/drawing/2014/main" id="{1FD57EE8-B7B0-704D-90E6-2FA46A6DBA33}"/>
              </a:ext>
            </a:extLst>
          </p:cNvPr>
          <p:cNvGrpSpPr/>
          <p:nvPr/>
        </p:nvGrpSpPr>
        <p:grpSpPr>
          <a:xfrm>
            <a:off x="1424575" y="2779592"/>
            <a:ext cx="8942580" cy="2237655"/>
            <a:chOff x="1562034" y="4404445"/>
            <a:chExt cx="8942580" cy="2237655"/>
          </a:xfrm>
        </p:grpSpPr>
        <p:grpSp>
          <p:nvGrpSpPr>
            <p:cNvPr id="271" name="Groupe 270">
              <a:extLst>
                <a:ext uri="{FF2B5EF4-FFF2-40B4-BE49-F238E27FC236}">
                  <a16:creationId xmlns:a16="http://schemas.microsoft.com/office/drawing/2014/main" id="{E4FFDB05-DF97-7840-B283-CB7ADBDDD8B5}"/>
                </a:ext>
              </a:extLst>
            </p:cNvPr>
            <p:cNvGrpSpPr/>
            <p:nvPr/>
          </p:nvGrpSpPr>
          <p:grpSpPr>
            <a:xfrm>
              <a:off x="2292351" y="4404445"/>
              <a:ext cx="8212263" cy="2237655"/>
              <a:chOff x="615950" y="2778845"/>
              <a:chExt cx="8212263" cy="2237655"/>
            </a:xfrm>
          </p:grpSpPr>
          <p:sp>
            <p:nvSpPr>
              <p:cNvPr id="273" name="Arc 90">
                <a:extLst>
                  <a:ext uri="{FF2B5EF4-FFF2-40B4-BE49-F238E27FC236}">
                    <a16:creationId xmlns:a16="http://schemas.microsoft.com/office/drawing/2014/main" id="{D199A437-0B06-5246-9E5E-4C3C1FA9A9A4}"/>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0070C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4" name="Arc 91">
                <a:extLst>
                  <a:ext uri="{FF2B5EF4-FFF2-40B4-BE49-F238E27FC236}">
                    <a16:creationId xmlns:a16="http://schemas.microsoft.com/office/drawing/2014/main" id="{EC38A85D-1E66-5248-9132-EF33CCC86653}"/>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0070C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B050"/>
                  </a:solidFill>
                </a:endParaRPr>
              </a:p>
            </p:txBody>
          </p:sp>
          <p:sp>
            <p:nvSpPr>
              <p:cNvPr id="275" name="Line 92">
                <a:extLst>
                  <a:ext uri="{FF2B5EF4-FFF2-40B4-BE49-F238E27FC236}">
                    <a16:creationId xmlns:a16="http://schemas.microsoft.com/office/drawing/2014/main" id="{EF2A22A0-BAD5-ED4C-BDF8-488F41403D5C}"/>
                  </a:ext>
                </a:extLst>
              </p:cNvPr>
              <p:cNvSpPr>
                <a:spLocks noChangeShapeType="1"/>
              </p:cNvSpPr>
              <p:nvPr/>
            </p:nvSpPr>
            <p:spPr bwMode="auto">
              <a:xfrm>
                <a:off x="1600200" y="5016500"/>
                <a:ext cx="5842000" cy="0"/>
              </a:xfrm>
              <a:prstGeom prst="line">
                <a:avLst/>
              </a:prstGeom>
              <a:noFill/>
              <a:ln w="31750">
                <a:solidFill>
                  <a:srgbClr val="0070C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 name="Text Box 97">
                <a:extLst>
                  <a:ext uri="{FF2B5EF4-FFF2-40B4-BE49-F238E27FC236}">
                    <a16:creationId xmlns:a16="http://schemas.microsoft.com/office/drawing/2014/main" id="{AE53742F-7265-CA4D-B74C-4E575BABBD9B}"/>
                  </a:ext>
                </a:extLst>
              </p:cNvPr>
              <p:cNvSpPr txBox="1">
                <a:spLocks noChangeArrowheads="1"/>
              </p:cNvSpPr>
              <p:nvPr/>
            </p:nvSpPr>
            <p:spPr bwMode="auto">
              <a:xfrm>
                <a:off x="3781424" y="4605338"/>
                <a:ext cx="208078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2000" b="1" dirty="0">
                    <a:solidFill>
                      <a:srgbClr val="0070C0"/>
                    </a:solidFill>
                  </a:rPr>
                  <a:t>L = n </a:t>
                </a:r>
                <a:r>
                  <a:rPr lang="en-US" sz="2000" b="1" dirty="0">
                    <a:solidFill>
                      <a:srgbClr val="0070C0"/>
                    </a:solidFill>
                    <a:latin typeface="Times New Roman" pitchFamily="18" charset="0"/>
                    <a:cs typeface="Times New Roman" pitchFamily="18" charset="0"/>
                  </a:rPr>
                  <a:t>· </a:t>
                </a:r>
                <a:r>
                  <a:rPr lang="en-US" sz="2000" b="1" dirty="0">
                    <a:solidFill>
                      <a:srgbClr val="0070C0"/>
                    </a:solidFill>
                    <a:latin typeface="Symbol" pitchFamily="18" charset="2"/>
                    <a:cs typeface="Times New Roman" pitchFamily="18" charset="0"/>
                  </a:rPr>
                  <a:t>l</a:t>
                </a:r>
                <a:r>
                  <a:rPr lang="en-US" sz="2000" b="1" dirty="0">
                    <a:solidFill>
                      <a:srgbClr val="0070C0"/>
                    </a:solidFill>
                    <a:cs typeface="Times New Roman" pitchFamily="18" charset="0"/>
                  </a:rPr>
                  <a:t> </a:t>
                </a:r>
                <a:endParaRPr lang="en-US" sz="2000" b="1" dirty="0">
                  <a:solidFill>
                    <a:srgbClr val="0070C0"/>
                  </a:solidFill>
                  <a:latin typeface="Times New Roman" pitchFamily="18" charset="0"/>
                  <a:cs typeface="Times New Roman" pitchFamily="18" charset="0"/>
                </a:endParaRPr>
              </a:p>
            </p:txBody>
          </p:sp>
          <p:sp>
            <p:nvSpPr>
              <p:cNvPr id="277" name="Text Box 105">
                <a:extLst>
                  <a:ext uri="{FF2B5EF4-FFF2-40B4-BE49-F238E27FC236}">
                    <a16:creationId xmlns:a16="http://schemas.microsoft.com/office/drawing/2014/main" id="{5D20D52D-2830-7E4A-A4A2-A1D33199A62B}"/>
                  </a:ext>
                </a:extLst>
              </p:cNvPr>
              <p:cNvSpPr txBox="1">
                <a:spLocks noChangeArrowheads="1"/>
              </p:cNvSpPr>
              <p:nvPr/>
            </p:nvSpPr>
            <p:spPr bwMode="auto">
              <a:xfrm>
                <a:off x="7508621" y="2778845"/>
                <a:ext cx="1319592"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2000" dirty="0">
                    <a:solidFill>
                      <a:srgbClr val="0070C0"/>
                    </a:solidFill>
                  </a:rPr>
                  <a:t>E </a:t>
                </a:r>
                <a:r>
                  <a:rPr lang="de-DE" sz="1600" dirty="0">
                    <a:solidFill>
                      <a:srgbClr val="0070C0"/>
                    </a:solidFill>
                  </a:rPr>
                  <a:t>= </a:t>
                </a:r>
                <a:r>
                  <a:rPr lang="de-DE" sz="1600" dirty="0" err="1">
                    <a:solidFill>
                      <a:srgbClr val="0070C0"/>
                    </a:solidFill>
                  </a:rPr>
                  <a:t>E</a:t>
                </a:r>
                <a:r>
                  <a:rPr lang="de-DE" sz="1600" baseline="-25000" dirty="0" err="1">
                    <a:solidFill>
                      <a:srgbClr val="0070C0"/>
                    </a:solidFill>
                  </a:rPr>
                  <a:t>inj</a:t>
                </a:r>
                <a:r>
                  <a:rPr lang="de-DE" sz="1600" baseline="-25000" dirty="0">
                    <a:solidFill>
                      <a:srgbClr val="0070C0"/>
                    </a:solidFill>
                  </a:rPr>
                  <a:t> </a:t>
                </a:r>
                <a:r>
                  <a:rPr lang="de-DE" sz="1600" dirty="0">
                    <a:solidFill>
                      <a:srgbClr val="0070C0"/>
                    </a:solidFill>
                  </a:rPr>
                  <a:t>+</a:t>
                </a:r>
                <a:r>
                  <a:rPr lang="de-DE" sz="1600" dirty="0">
                    <a:solidFill>
                      <a:srgbClr val="0070C0"/>
                    </a:solidFill>
                    <a:latin typeface="Symbol" pitchFamily="18" charset="2"/>
                  </a:rPr>
                  <a:t>D</a:t>
                </a:r>
                <a:r>
                  <a:rPr lang="de-DE" sz="1600" dirty="0">
                    <a:solidFill>
                      <a:srgbClr val="0070C0"/>
                    </a:solidFill>
                  </a:rPr>
                  <a:t>E</a:t>
                </a:r>
              </a:p>
            </p:txBody>
          </p:sp>
        </p:grpSp>
        <p:sp>
          <p:nvSpPr>
            <p:cNvPr id="278" name="Text Box 105">
              <a:extLst>
                <a:ext uri="{FF2B5EF4-FFF2-40B4-BE49-F238E27FC236}">
                  <a16:creationId xmlns:a16="http://schemas.microsoft.com/office/drawing/2014/main" id="{3F24E644-D9D9-2649-B514-AF000BF00916}"/>
                </a:ext>
              </a:extLst>
            </p:cNvPr>
            <p:cNvSpPr txBox="1">
              <a:spLocks noChangeArrowheads="1"/>
            </p:cNvSpPr>
            <p:nvPr/>
          </p:nvSpPr>
          <p:spPr bwMode="auto">
            <a:xfrm>
              <a:off x="1562034" y="4454498"/>
              <a:ext cx="1563248"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2000" dirty="0">
                  <a:solidFill>
                    <a:srgbClr val="0070C0"/>
                  </a:solidFill>
                </a:rPr>
                <a:t>E = </a:t>
              </a:r>
              <a:r>
                <a:rPr lang="de-DE" sz="1600" dirty="0" err="1">
                  <a:solidFill>
                    <a:srgbClr val="0070C0"/>
                  </a:solidFill>
                </a:rPr>
                <a:t>E</a:t>
              </a:r>
              <a:r>
                <a:rPr lang="de-DE" sz="1600" baseline="-25000" dirty="0" err="1">
                  <a:solidFill>
                    <a:srgbClr val="0070C0"/>
                  </a:solidFill>
                </a:rPr>
                <a:t>inj</a:t>
              </a:r>
              <a:r>
                <a:rPr lang="de-DE" sz="1600" baseline="-25000" dirty="0">
                  <a:solidFill>
                    <a:srgbClr val="0070C0"/>
                  </a:solidFill>
                </a:rPr>
                <a:t> </a:t>
              </a:r>
              <a:r>
                <a:rPr lang="de-DE" sz="1600" dirty="0">
                  <a:solidFill>
                    <a:srgbClr val="0070C0"/>
                  </a:solidFill>
                </a:rPr>
                <a:t>+2 </a:t>
              </a:r>
              <a:r>
                <a:rPr lang="de-DE" sz="1600" dirty="0">
                  <a:solidFill>
                    <a:srgbClr val="0070C0"/>
                  </a:solidFill>
                  <a:latin typeface="Symbol" pitchFamily="18" charset="2"/>
                </a:rPr>
                <a:t>D</a:t>
              </a:r>
              <a:r>
                <a:rPr lang="de-DE" sz="1600" dirty="0">
                  <a:solidFill>
                    <a:srgbClr val="0070C0"/>
                  </a:solidFill>
                </a:rPr>
                <a:t>E</a:t>
              </a:r>
            </a:p>
          </p:txBody>
        </p:sp>
        <p:cxnSp>
          <p:nvCxnSpPr>
            <p:cNvPr id="279" name="Connecteur droit avec flèche 278">
              <a:extLst>
                <a:ext uri="{FF2B5EF4-FFF2-40B4-BE49-F238E27FC236}">
                  <a16:creationId xmlns:a16="http://schemas.microsoft.com/office/drawing/2014/main" id="{CDB23AA6-77B4-6945-A4E5-282ACDFAE2F0}"/>
                </a:ext>
              </a:extLst>
            </p:cNvPr>
            <p:cNvCxnSpPr>
              <a:cxnSpLocks/>
            </p:cNvCxnSpPr>
            <p:nvPr/>
          </p:nvCxnSpPr>
          <p:spPr>
            <a:xfrm flipH="1">
              <a:off x="1743635" y="4833717"/>
              <a:ext cx="989106" cy="16350"/>
            </a:xfrm>
            <a:prstGeom prst="straightConnector1">
              <a:avLst/>
            </a:prstGeom>
            <a:ln w="31750">
              <a:solidFill>
                <a:srgbClr val="0070C0"/>
              </a:solidFill>
              <a:tailEnd type="stealth" w="lg" len="med"/>
            </a:ln>
          </p:spPr>
          <p:style>
            <a:lnRef idx="1">
              <a:schemeClr val="accent1"/>
            </a:lnRef>
            <a:fillRef idx="0">
              <a:schemeClr val="accent1"/>
            </a:fillRef>
            <a:effectRef idx="0">
              <a:schemeClr val="accent1"/>
            </a:effectRef>
            <a:fontRef idx="minor">
              <a:schemeClr val="tx1"/>
            </a:fontRef>
          </p:style>
        </p:cxnSp>
      </p:grpSp>
      <p:sp>
        <p:nvSpPr>
          <p:cNvPr id="280" name="Espace réservé du pied de page 2">
            <a:extLst>
              <a:ext uri="{FF2B5EF4-FFF2-40B4-BE49-F238E27FC236}">
                <a16:creationId xmlns:a16="http://schemas.microsoft.com/office/drawing/2014/main" id="{60BD0CC2-3038-344C-BF99-613A4FBAD36A}"/>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31653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wipe(right)">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wipe(right)">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4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wipe(left)">
                                      <p:cBhvr>
                                        <p:cTn id="38" dur="500"/>
                                        <p:tgtEl>
                                          <p:spTgt spid="104"/>
                                        </p:tgtEl>
                                      </p:cBhvr>
                                    </p:animEffect>
                                  </p:childTnLst>
                                </p:cTn>
                              </p:par>
                              <p:par>
                                <p:cTn id="39" presetID="1" presetClass="exit" presetSubtype="0" fill="hold"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4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3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4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1"/>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right)">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0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146"/>
                                        </p:tgtEl>
                                        <p:attrNameLst>
                                          <p:attrName>style.visibility</p:attrName>
                                        </p:attrNameLst>
                                      </p:cBhvr>
                                      <p:to>
                                        <p:strVal val="visible"/>
                                      </p:to>
                                    </p:set>
                                    <p:animEffect transition="in" filter="wipe(right)">
                                      <p:cBhvr>
                                        <p:cTn id="78"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ZoneTexte 8"/>
          <p:cNvSpPr txBox="1"/>
          <p:nvPr/>
        </p:nvSpPr>
        <p:spPr>
          <a:xfrm>
            <a:off x="265974" y="251097"/>
            <a:ext cx="7582626" cy="43088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400" b="1">
                <a:solidFill>
                  <a:srgbClr val="2F97B5"/>
                </a:solidFill>
              </a:defRPr>
            </a:lvl1pPr>
          </a:lstStyle>
          <a:p>
            <a:r>
              <a:rPr lang="en-GB" sz="2200">
                <a:solidFill>
                  <a:schemeClr val="accent1">
                    <a:lumMod val="75000"/>
                  </a:schemeClr>
                </a:solidFill>
                <a:latin typeface="Arial" charset="0"/>
                <a:ea typeface="Arial" charset="0"/>
                <a:cs typeface="Arial" charset="0"/>
              </a:rPr>
              <a:t>PERLE magnets design : </a:t>
            </a:r>
            <a:r>
              <a:rPr lang="en-GB" sz="2000">
                <a:solidFill>
                  <a:schemeClr val="accent1">
                    <a:lumMod val="75000"/>
                  </a:schemeClr>
                </a:solidFill>
              </a:rPr>
              <a:t>Spreader/Recombiner dipoles</a:t>
            </a:r>
            <a:endParaRPr lang="en-GB" sz="2200">
              <a:solidFill>
                <a:schemeClr val="accent1">
                  <a:lumMod val="75000"/>
                </a:schemeClr>
              </a:solidFill>
              <a:latin typeface="Arial" charset="0"/>
              <a:ea typeface="Arial" charset="0"/>
              <a:cs typeface="Arial" charset="0"/>
            </a:endParaRPr>
          </a:p>
        </p:txBody>
      </p:sp>
      <p:sp>
        <p:nvSpPr>
          <p:cNvPr id="14" name="Espace réservé du numéro de diapositive 4">
            <a:extLst>
              <a:ext uri="{FF2B5EF4-FFF2-40B4-BE49-F238E27FC236}">
                <a16:creationId xmlns:a16="http://schemas.microsoft.com/office/drawing/2014/main" id="{E6C89365-4E6A-DC41-9FCD-B54E4B2EB38E}"/>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20</a:t>
            </a:fld>
            <a:endParaRPr b="1" dirty="0">
              <a:solidFill>
                <a:schemeClr val="bg2">
                  <a:lumMod val="50000"/>
                </a:schemeClr>
              </a:solidFill>
              <a:latin typeface="+mn-lt"/>
            </a:endParaRPr>
          </a:p>
        </p:txBody>
      </p:sp>
      <p:pic>
        <p:nvPicPr>
          <p:cNvPr id="15" name="Image 14">
            <a:extLst>
              <a:ext uri="{FF2B5EF4-FFF2-40B4-BE49-F238E27FC236}">
                <a16:creationId xmlns:a16="http://schemas.microsoft.com/office/drawing/2014/main" id="{D9AE31CE-0A32-9B40-BEBC-F17B9DBE17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6" name="Connecteur droit 15">
            <a:extLst>
              <a:ext uri="{FF2B5EF4-FFF2-40B4-BE49-F238E27FC236}">
                <a16:creationId xmlns:a16="http://schemas.microsoft.com/office/drawing/2014/main" id="{2DB5CD3B-EA52-CA4C-BE4F-495A35E70702}"/>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7" name="ZoneTexte 13">
            <a:extLst>
              <a:ext uri="{FF2B5EF4-FFF2-40B4-BE49-F238E27FC236}">
                <a16:creationId xmlns:a16="http://schemas.microsoft.com/office/drawing/2014/main" id="{C50AE56F-B9BF-FB4F-8FDD-4C830835C53A}"/>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BINP Collaboration</a:t>
            </a:r>
            <a:endParaRPr b="1" dirty="0">
              <a:solidFill>
                <a:srgbClr val="C00000"/>
              </a:solidFill>
              <a:latin typeface="Arial" panose="020B0604020202020204" pitchFamily="34" charset="0"/>
              <a:cs typeface="Arial" panose="020B0604020202020204" pitchFamily="34" charset="0"/>
            </a:endParaRPr>
          </a:p>
        </p:txBody>
      </p:sp>
      <p:pic>
        <p:nvPicPr>
          <p:cNvPr id="18" name="Image 4">
            <a:extLst>
              <a:ext uri="{FF2B5EF4-FFF2-40B4-BE49-F238E27FC236}">
                <a16:creationId xmlns:a16="http://schemas.microsoft.com/office/drawing/2014/main" id="{95CD120E-0D5C-7344-8971-51CAA484972B}"/>
              </a:ext>
            </a:extLst>
          </p:cNvPr>
          <p:cNvPicPr>
            <a:picLocks noChangeAspect="1"/>
          </p:cNvPicPr>
          <p:nvPr/>
        </p:nvPicPr>
        <p:blipFill>
          <a:blip r:embed="rId3"/>
          <a:stretch>
            <a:fillRect/>
          </a:stretch>
        </p:blipFill>
        <p:spPr>
          <a:xfrm>
            <a:off x="256022" y="1276046"/>
            <a:ext cx="6581468" cy="2359431"/>
          </a:xfrm>
          <a:prstGeom prst="rect">
            <a:avLst/>
          </a:prstGeom>
        </p:spPr>
      </p:pic>
      <p:pic>
        <p:nvPicPr>
          <p:cNvPr id="19" name="Image 18">
            <a:extLst>
              <a:ext uri="{FF2B5EF4-FFF2-40B4-BE49-F238E27FC236}">
                <a16:creationId xmlns:a16="http://schemas.microsoft.com/office/drawing/2014/main" id="{D0C0BCE8-FAC7-5546-96BC-15A7B7267396}"/>
              </a:ext>
            </a:extLst>
          </p:cNvPr>
          <p:cNvPicPr>
            <a:picLocks noChangeAspect="1"/>
          </p:cNvPicPr>
          <p:nvPr/>
        </p:nvPicPr>
        <p:blipFill>
          <a:blip r:embed="rId4"/>
          <a:stretch>
            <a:fillRect/>
          </a:stretch>
        </p:blipFill>
        <p:spPr>
          <a:xfrm>
            <a:off x="108913" y="4619966"/>
            <a:ext cx="7739687" cy="1867845"/>
          </a:xfrm>
          <a:prstGeom prst="rect">
            <a:avLst/>
          </a:prstGeom>
        </p:spPr>
      </p:pic>
      <p:sp>
        <p:nvSpPr>
          <p:cNvPr id="21" name="Rectangle 20">
            <a:extLst>
              <a:ext uri="{FF2B5EF4-FFF2-40B4-BE49-F238E27FC236}">
                <a16:creationId xmlns:a16="http://schemas.microsoft.com/office/drawing/2014/main" id="{82AEA80C-955D-8543-8BD0-EB83F0DB63D9}"/>
              </a:ext>
            </a:extLst>
          </p:cNvPr>
          <p:cNvSpPr/>
          <p:nvPr/>
        </p:nvSpPr>
        <p:spPr>
          <a:xfrm>
            <a:off x="139700" y="3694204"/>
            <a:ext cx="7010400" cy="830997"/>
          </a:xfrm>
          <a:prstGeom prst="rect">
            <a:avLst/>
          </a:prstGeom>
        </p:spPr>
        <p:txBody>
          <a:bodyPr wrap="square">
            <a:spAutoFit/>
          </a:bodyPr>
          <a:lstStyle/>
          <a:p>
            <a:pPr marL="285750" indent="-285750">
              <a:buFont typeface="Wingdings" pitchFamily="2" charset="2"/>
              <a:buChar char="§"/>
            </a:pPr>
            <a:r>
              <a:rPr lang="en-GB" sz="1600" dirty="0">
                <a:latin typeface="+mn-lt"/>
              </a:rPr>
              <a:t>H-magnet design was chosen for the dipoles in order to minimize stray fields given the close proximity of the beamlines. </a:t>
            </a:r>
          </a:p>
          <a:p>
            <a:pPr marL="285750" indent="-285750">
              <a:buFont typeface="Wingdings" pitchFamily="2" charset="2"/>
              <a:buChar char="§"/>
            </a:pPr>
            <a:r>
              <a:rPr lang="en-GB" sz="1600" dirty="0">
                <a:latin typeface="+mn-lt"/>
              </a:rPr>
              <a:t>Maximum field restricted to 6 </a:t>
            </a:r>
            <a:r>
              <a:rPr lang="en-GB" sz="1600" dirty="0" err="1">
                <a:latin typeface="+mn-lt"/>
              </a:rPr>
              <a:t>kG</a:t>
            </a:r>
            <a:r>
              <a:rPr lang="en-GB" sz="1600" dirty="0">
                <a:latin typeface="+mn-lt"/>
              </a:rPr>
              <a:t>, to limit flux leakage out of central pole iron. </a:t>
            </a:r>
          </a:p>
        </p:txBody>
      </p:sp>
      <p:sp>
        <p:nvSpPr>
          <p:cNvPr id="22" name="Ellipse 21">
            <a:extLst>
              <a:ext uri="{FF2B5EF4-FFF2-40B4-BE49-F238E27FC236}">
                <a16:creationId xmlns:a16="http://schemas.microsoft.com/office/drawing/2014/main" id="{8599FA44-6614-3E47-A704-CD04FCE7F88C}"/>
              </a:ext>
            </a:extLst>
          </p:cNvPr>
          <p:cNvSpPr/>
          <p:nvPr/>
        </p:nvSpPr>
        <p:spPr>
          <a:xfrm>
            <a:off x="1231899" y="2175933"/>
            <a:ext cx="901701" cy="110066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6797749F-8A13-604A-A094-9E077DDD47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85000" y="1540844"/>
            <a:ext cx="5008114" cy="2432625"/>
          </a:xfrm>
          <a:prstGeom prst="rect">
            <a:avLst/>
          </a:prstGeom>
        </p:spPr>
      </p:pic>
      <p:sp>
        <p:nvSpPr>
          <p:cNvPr id="24" name="ZoneTexte 23">
            <a:extLst>
              <a:ext uri="{FF2B5EF4-FFF2-40B4-BE49-F238E27FC236}">
                <a16:creationId xmlns:a16="http://schemas.microsoft.com/office/drawing/2014/main" id="{690CA1D5-B6BA-374E-A4F7-DADACC932C03}"/>
              </a:ext>
            </a:extLst>
          </p:cNvPr>
          <p:cNvSpPr txBox="1"/>
          <p:nvPr/>
        </p:nvSpPr>
        <p:spPr>
          <a:xfrm>
            <a:off x="7912100" y="4030134"/>
            <a:ext cx="4202975" cy="2062103"/>
          </a:xfrm>
          <a:prstGeom prst="rect">
            <a:avLst/>
          </a:prstGeom>
          <a:noFill/>
          <a:ln w="28575" cmpd="sng">
            <a:noFill/>
          </a:ln>
        </p:spPr>
        <p:txBody>
          <a:bodyPr wrap="square" rtlCol="0">
            <a:spAutoFit/>
          </a:bodyPr>
          <a:lstStyle/>
          <a:p>
            <a:pPr marL="285750" indent="-285750">
              <a:buFont typeface="Courier New" panose="02070309020205020404" pitchFamily="49" charset="0"/>
              <a:buChar char="o"/>
            </a:pPr>
            <a:r>
              <a:rPr lang="en-GB" sz="1600" dirty="0">
                <a:solidFill>
                  <a:schemeClr val="tx1"/>
                </a:solidFill>
                <a:latin typeface="+mn-lt"/>
              </a:rPr>
              <a:t>Trajectories at 80 MeV, 230 MeV and 380 MeV are correct.</a:t>
            </a:r>
          </a:p>
          <a:p>
            <a:pPr marL="285750" indent="-285750">
              <a:buFont typeface="Courier New" panose="02070309020205020404" pitchFamily="49" charset="0"/>
              <a:buChar char="o"/>
            </a:pPr>
            <a:r>
              <a:rPr lang="en-GB" sz="1600" dirty="0">
                <a:solidFill>
                  <a:schemeClr val="tx1"/>
                </a:solidFill>
                <a:latin typeface="+mn-lt"/>
              </a:rPr>
              <a:t>Feasibility is done but </a:t>
            </a:r>
            <a:r>
              <a:rPr lang="en-GB" sz="1600" dirty="0">
                <a:solidFill>
                  <a:srgbClr val="FF0000"/>
                </a:solidFill>
                <a:latin typeface="+mn-lt"/>
              </a:rPr>
              <a:t>iron saturated</a:t>
            </a:r>
            <a:r>
              <a:rPr lang="en-GB" sz="1600" dirty="0">
                <a:solidFill>
                  <a:schemeClr val="tx1"/>
                </a:solidFill>
                <a:latin typeface="+mn-lt"/>
              </a:rPr>
              <a:t>. </a:t>
            </a:r>
          </a:p>
          <a:p>
            <a:endParaRPr lang="en-GB" sz="1600" dirty="0">
              <a:solidFill>
                <a:schemeClr val="tx1"/>
              </a:solidFill>
              <a:latin typeface="+mn-lt"/>
            </a:endParaRPr>
          </a:p>
          <a:p>
            <a:pPr marL="285750" indent="-285750">
              <a:buFont typeface="Symbol" charset="0"/>
              <a:buChar char=""/>
            </a:pPr>
            <a:r>
              <a:rPr lang="en-GB" sz="1600" dirty="0">
                <a:solidFill>
                  <a:srgbClr val="FF0000"/>
                </a:solidFill>
                <a:latin typeface="+mn-lt"/>
              </a:rPr>
              <a:t>Need to check if mechanical length can be increased.</a:t>
            </a:r>
          </a:p>
          <a:p>
            <a:r>
              <a:rPr lang="en-GB" sz="1600" dirty="0">
                <a:solidFill>
                  <a:srgbClr val="FF0000"/>
                </a:solidFill>
                <a:latin typeface="+mn-lt"/>
              </a:rPr>
              <a:t>=&gt; Need to adjust magnetic length with mechanical length.</a:t>
            </a:r>
          </a:p>
        </p:txBody>
      </p:sp>
      <p:sp>
        <p:nvSpPr>
          <p:cNvPr id="8" name="ZoneTexte 7">
            <a:extLst>
              <a:ext uri="{FF2B5EF4-FFF2-40B4-BE49-F238E27FC236}">
                <a16:creationId xmlns:a16="http://schemas.microsoft.com/office/drawing/2014/main" id="{185B3CBF-5344-D746-B554-AA179208DEDF}"/>
              </a:ext>
            </a:extLst>
          </p:cNvPr>
          <p:cNvSpPr txBox="1"/>
          <p:nvPr/>
        </p:nvSpPr>
        <p:spPr>
          <a:xfrm>
            <a:off x="7391400" y="1161746"/>
            <a:ext cx="4406175" cy="369332"/>
          </a:xfrm>
          <a:prstGeom prst="rect">
            <a:avLst/>
          </a:prstGeom>
          <a:noFill/>
        </p:spPr>
        <p:txBody>
          <a:bodyPr wrap="square" rtlCol="0">
            <a:spAutoFit/>
          </a:bodyPr>
          <a:lstStyle/>
          <a:p>
            <a:r>
              <a:rPr lang="en-GB" dirty="0">
                <a:solidFill>
                  <a:srgbClr val="0070C0"/>
                </a:solidFill>
                <a:latin typeface="+mn-lt"/>
              </a:rPr>
              <a:t>Preliminary results for Spreader dipole:</a:t>
            </a:r>
          </a:p>
        </p:txBody>
      </p:sp>
      <p:sp>
        <p:nvSpPr>
          <p:cNvPr id="20" name="Espace réservé du pied de page 2">
            <a:extLst>
              <a:ext uri="{FF2B5EF4-FFF2-40B4-BE49-F238E27FC236}">
                <a16:creationId xmlns:a16="http://schemas.microsoft.com/office/drawing/2014/main" id="{25BE54D4-205F-E846-AD8C-D1C18B2ABC43}"/>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224396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3728489D-E40B-6E4A-A1EA-386DE10F2D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sp>
        <p:nvSpPr>
          <p:cNvPr id="546" name="ZoneTexte 6"/>
          <p:cNvSpPr txBox="1"/>
          <p:nvPr/>
        </p:nvSpPr>
        <p:spPr>
          <a:xfrm>
            <a:off x="177419" y="833881"/>
            <a:ext cx="11232107" cy="263187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ct val="150000"/>
              </a:lnSpc>
            </a:pPr>
            <a:r>
              <a:rPr lang="en-GB" sz="1600" dirty="0">
                <a:latin typeface="+mn-lt"/>
                <a:cs typeface="Arial" panose="020B0604020202020204" pitchFamily="34" charset="0"/>
              </a:rPr>
              <a:t>The PERLE injector consists of:</a:t>
            </a:r>
          </a:p>
          <a:p>
            <a:pPr marL="285750" indent="-285750">
              <a:lnSpc>
                <a:spcPct val="150000"/>
              </a:lnSpc>
              <a:buFont typeface="Wingdings" pitchFamily="2" charset="2"/>
              <a:buChar char="§"/>
            </a:pPr>
            <a:r>
              <a:rPr lang="en-GB" sz="1600" dirty="0">
                <a:latin typeface="+mn-lt"/>
                <a:cs typeface="Arial" panose="020B0604020202020204" pitchFamily="34" charset="0"/>
              </a:rPr>
              <a:t>A DC photoemission electron gun (The ALICE DC gun to be upgraded).</a:t>
            </a:r>
          </a:p>
          <a:p>
            <a:pPr marL="285750" indent="-285750">
              <a:lnSpc>
                <a:spcPct val="150000"/>
              </a:lnSpc>
              <a:buFont typeface="Wingdings" pitchFamily="2" charset="2"/>
              <a:buChar char="§"/>
            </a:pPr>
            <a:r>
              <a:rPr lang="en-GB" sz="1600" dirty="0">
                <a:latin typeface="+mn-lt"/>
                <a:cs typeface="Arial" panose="020B0604020202020204" pitchFamily="34" charset="0"/>
              </a:rPr>
              <a:t>A bunching and focusing section: 401 MHz normal conducting </a:t>
            </a:r>
            <a:r>
              <a:rPr lang="en-GB" sz="1600" dirty="0" err="1">
                <a:latin typeface="+mn-lt"/>
                <a:cs typeface="Arial" panose="020B0604020202020204" pitchFamily="34" charset="0"/>
              </a:rPr>
              <a:t>buncher</a:t>
            </a:r>
            <a:r>
              <a:rPr lang="en-GB" sz="1600" dirty="0">
                <a:latin typeface="+mn-lt"/>
                <a:cs typeface="Arial" panose="020B0604020202020204" pitchFamily="34" charset="0"/>
              </a:rPr>
              <a:t> cavity placed between two solenoid.</a:t>
            </a:r>
          </a:p>
          <a:p>
            <a:pPr marL="285750" indent="-285750">
              <a:lnSpc>
                <a:spcPct val="150000"/>
              </a:lnSpc>
              <a:buFont typeface="Wingdings" pitchFamily="2" charset="2"/>
              <a:buChar char="§"/>
            </a:pPr>
            <a:r>
              <a:rPr lang="en-GB" sz="1600" dirty="0">
                <a:latin typeface="+mn-lt"/>
                <a:cs typeface="Arial" panose="020B0604020202020204" pitchFamily="34" charset="0"/>
              </a:rPr>
              <a:t>A superconducting booster with five 802 MHz cavities individually </a:t>
            </a:r>
            <a:r>
              <a:rPr lang="en-GB" sz="1600" dirty="0" err="1">
                <a:latin typeface="+mn-lt"/>
                <a:cs typeface="Arial" panose="020B0604020202020204" pitchFamily="34" charset="0"/>
              </a:rPr>
              <a:t>feeded</a:t>
            </a:r>
            <a:r>
              <a:rPr lang="en-GB" sz="1600" dirty="0">
                <a:latin typeface="+mn-lt"/>
                <a:cs typeface="Arial" panose="020B0604020202020204" pitchFamily="34" charset="0"/>
              </a:rPr>
              <a:t> and controlled on amplitudes and phases.</a:t>
            </a:r>
          </a:p>
          <a:p>
            <a:pPr marL="285750" indent="-285750">
              <a:lnSpc>
                <a:spcPct val="150000"/>
              </a:lnSpc>
              <a:buFont typeface="Wingdings" pitchFamily="2" charset="2"/>
              <a:buChar char="§"/>
            </a:pPr>
            <a:r>
              <a:rPr lang="en-GB" sz="1600" dirty="0">
                <a:latin typeface="+mn-lt"/>
                <a:cs typeface="Arial" panose="020B0604020202020204" pitchFamily="34" charset="0"/>
              </a:rPr>
              <a:t>Merger to transport the beam into the main LINAC,</a:t>
            </a:r>
          </a:p>
          <a:p>
            <a:pPr marL="285750" indent="-285750">
              <a:lnSpc>
                <a:spcPct val="150000"/>
              </a:lnSpc>
              <a:buFont typeface="Wingdings" pitchFamily="2" charset="2"/>
              <a:buChar char="§"/>
            </a:pPr>
            <a:r>
              <a:rPr lang="en-GB" sz="1600" dirty="0">
                <a:latin typeface="+mn-lt"/>
                <a:cs typeface="Arial" panose="020B0604020202020204" pitchFamily="34" charset="0"/>
              </a:rPr>
              <a:t>Beam diagnostics to be placed between components.</a:t>
            </a:r>
          </a:p>
          <a:p>
            <a:pPr marL="285750" indent="-285750">
              <a:lnSpc>
                <a:spcPct val="150000"/>
              </a:lnSpc>
              <a:buFont typeface="Wingdings" pitchFamily="2" charset="2"/>
              <a:buChar char="§"/>
            </a:pPr>
            <a:r>
              <a:rPr lang="en-GB" sz="1600" dirty="0">
                <a:latin typeface="+mn-lt"/>
                <a:cs typeface="Arial" panose="020B0604020202020204" pitchFamily="34" charset="0"/>
              </a:rPr>
              <a:t>Spin manipulator for the polarised electrons option. </a:t>
            </a:r>
            <a:endParaRPr lang="en-GB" dirty="0">
              <a:latin typeface="+mn-lt"/>
            </a:endParaRPr>
          </a:p>
        </p:txBody>
      </p:sp>
      <p:sp>
        <p:nvSpPr>
          <p:cNvPr id="556" name="ZoneTexte 16"/>
          <p:cNvSpPr txBox="1"/>
          <p:nvPr/>
        </p:nvSpPr>
        <p:spPr>
          <a:xfrm>
            <a:off x="236018"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15" name="ZoneTexte 13"/>
          <p:cNvSpPr txBox="1"/>
          <p:nvPr/>
        </p:nvSpPr>
        <p:spPr>
          <a:xfrm>
            <a:off x="3653094" y="634657"/>
            <a:ext cx="6689329"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D353FDDE-2DEE-7342-AA5F-078D65A086CF}"/>
              </a:ext>
            </a:extLst>
          </p:cNvPr>
          <p:cNvGrpSpPr/>
          <p:nvPr/>
        </p:nvGrpSpPr>
        <p:grpSpPr>
          <a:xfrm>
            <a:off x="1168783" y="3465754"/>
            <a:ext cx="10240743" cy="3015037"/>
            <a:chOff x="276314" y="3420382"/>
            <a:chExt cx="8709941" cy="3218199"/>
          </a:xfrm>
        </p:grpSpPr>
        <p:grpSp>
          <p:nvGrpSpPr>
            <p:cNvPr id="2" name="Groupe 1">
              <a:extLst>
                <a:ext uri="{FF2B5EF4-FFF2-40B4-BE49-F238E27FC236}">
                  <a16:creationId xmlns:a16="http://schemas.microsoft.com/office/drawing/2014/main" id="{1E12B9FD-30EE-944B-A60E-4B7E9C8DF62C}"/>
                </a:ext>
              </a:extLst>
            </p:cNvPr>
            <p:cNvGrpSpPr/>
            <p:nvPr/>
          </p:nvGrpSpPr>
          <p:grpSpPr>
            <a:xfrm>
              <a:off x="276314" y="3420382"/>
              <a:ext cx="8709941" cy="3218199"/>
              <a:chOff x="263956" y="3272098"/>
              <a:chExt cx="8967966" cy="3218199"/>
            </a:xfrm>
          </p:grpSpPr>
          <p:sp>
            <p:nvSpPr>
              <p:cNvPr id="552" name="ZoneTexte 12"/>
              <p:cNvSpPr txBox="1"/>
              <p:nvPr/>
            </p:nvSpPr>
            <p:spPr>
              <a:xfrm>
                <a:off x="3857593" y="5589966"/>
                <a:ext cx="5374329" cy="900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ct val="120000"/>
                  </a:lnSpc>
                  <a:defRPr sz="1200">
                    <a:solidFill>
                      <a:srgbClr val="404040"/>
                    </a:solidFill>
                    <a:latin typeface="Arial"/>
                    <a:ea typeface="Arial"/>
                    <a:cs typeface="Arial"/>
                    <a:sym typeface="Arial"/>
                  </a:defRPr>
                </a:pPr>
                <a:r>
                  <a:rPr lang="en-US" sz="1400" b="1" dirty="0">
                    <a:solidFill>
                      <a:schemeClr val="accent1">
                        <a:lumMod val="75000"/>
                      </a:schemeClr>
                    </a:solidFill>
                  </a:rPr>
                  <a:t>Photocathodes choice:</a:t>
                </a:r>
              </a:p>
              <a:p>
                <a:pPr marL="171450" indent="-171450">
                  <a:lnSpc>
                    <a:spcPct val="120000"/>
                  </a:lnSpc>
                  <a:buFont typeface="Wingdings" pitchFamily="2" charset="2"/>
                  <a:buChar char="Ø"/>
                  <a:defRPr sz="1200">
                    <a:solidFill>
                      <a:srgbClr val="404040"/>
                    </a:solidFill>
                    <a:latin typeface="Arial"/>
                    <a:ea typeface="Arial"/>
                    <a:cs typeface="Arial"/>
                    <a:sym typeface="Arial"/>
                  </a:defRPr>
                </a:pPr>
                <a:r>
                  <a:rPr sz="1400" b="1" dirty="0">
                    <a:solidFill>
                      <a:schemeClr val="accent1">
                        <a:lumMod val="75000"/>
                      </a:schemeClr>
                    </a:solidFill>
                  </a:rPr>
                  <a:t>Sb-based photocathodes (unpolarized</a:t>
                </a:r>
                <a:r>
                  <a:rPr lang="en-US" sz="1400" b="1" dirty="0">
                    <a:solidFill>
                      <a:schemeClr val="accent1">
                        <a:lumMod val="75000"/>
                      </a:schemeClr>
                    </a:solidFill>
                  </a:rPr>
                  <a:t> electrons</a:t>
                </a:r>
                <a:r>
                  <a:rPr sz="1400" b="1" dirty="0">
                    <a:solidFill>
                      <a:schemeClr val="accent1">
                        <a:lumMod val="75000"/>
                      </a:schemeClr>
                    </a:solidFill>
                  </a:rPr>
                  <a:t>)</a:t>
                </a:r>
                <a:r>
                  <a:rPr lang="en-US" sz="1400" b="1" dirty="0">
                    <a:solidFill>
                      <a:schemeClr val="accent1">
                        <a:lumMod val="75000"/>
                      </a:schemeClr>
                    </a:solidFill>
                  </a:rPr>
                  <a:t> operated at 350 kV</a:t>
                </a:r>
                <a:endParaRPr sz="1400" b="1" dirty="0">
                  <a:solidFill>
                    <a:schemeClr val="accent1">
                      <a:lumMod val="75000"/>
                    </a:schemeClr>
                  </a:solidFill>
                </a:endParaRPr>
              </a:p>
              <a:p>
                <a:pPr marL="171450" indent="-171450">
                  <a:lnSpc>
                    <a:spcPct val="120000"/>
                  </a:lnSpc>
                  <a:buFont typeface="Wingdings" pitchFamily="2" charset="2"/>
                  <a:buChar char="Ø"/>
                  <a:defRPr sz="1200">
                    <a:solidFill>
                      <a:srgbClr val="404040"/>
                    </a:solidFill>
                    <a:latin typeface="Arial"/>
                    <a:ea typeface="Arial"/>
                    <a:cs typeface="Arial"/>
                    <a:sym typeface="Arial"/>
                  </a:defRPr>
                </a:pPr>
                <a:r>
                  <a:rPr sz="1400" b="1" dirty="0">
                    <a:solidFill>
                      <a:schemeClr val="accent1">
                        <a:lumMod val="75000"/>
                      </a:schemeClr>
                    </a:solidFill>
                  </a:rPr>
                  <a:t>GaAs photocathodes (polarized</a:t>
                </a:r>
                <a:r>
                  <a:rPr lang="en-US" sz="1400" b="1" dirty="0">
                    <a:solidFill>
                      <a:schemeClr val="accent1">
                        <a:lumMod val="75000"/>
                      </a:schemeClr>
                    </a:solidFill>
                  </a:rPr>
                  <a:t> electrons</a:t>
                </a:r>
                <a:r>
                  <a:rPr sz="1400" b="1" dirty="0">
                    <a:solidFill>
                      <a:schemeClr val="accent1">
                        <a:lumMod val="75000"/>
                      </a:schemeClr>
                    </a:solidFill>
                  </a:rPr>
                  <a:t>)</a:t>
                </a:r>
                <a:r>
                  <a:rPr lang="en-US" sz="1400" b="1" dirty="0">
                    <a:solidFill>
                      <a:schemeClr val="accent1">
                        <a:lumMod val="75000"/>
                      </a:schemeClr>
                    </a:solidFill>
                  </a:rPr>
                  <a:t> operated at 220 kV</a:t>
                </a:r>
              </a:p>
            </p:txBody>
          </p:sp>
          <p:pic>
            <p:nvPicPr>
              <p:cNvPr id="14" name="Picture 15" descr="Picture1">
                <a:extLst>
                  <a:ext uri="{FF2B5EF4-FFF2-40B4-BE49-F238E27FC236}">
                    <a16:creationId xmlns:a16="http://schemas.microsoft.com/office/drawing/2014/main" id="{10397F14-969C-FE4E-B451-FA4DE0A78E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556" y="3984885"/>
                <a:ext cx="8570913" cy="14208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a:extLst>
                  <a:ext uri="{FF2B5EF4-FFF2-40B4-BE49-F238E27FC236}">
                    <a16:creationId xmlns:a16="http://schemas.microsoft.com/office/drawing/2014/main" id="{7D6ACE86-4112-6741-8202-22A5934A5F84}"/>
                  </a:ext>
                </a:extLst>
              </p:cNvPr>
              <p:cNvSpPr txBox="1">
                <a:spLocks noChangeArrowheads="1"/>
              </p:cNvSpPr>
              <p:nvPr/>
            </p:nvSpPr>
            <p:spPr bwMode="auto">
              <a:xfrm>
                <a:off x="263956" y="3275273"/>
                <a:ext cx="1848251" cy="34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a:latin typeface="Arial" panose="020B0604020202020204" pitchFamily="34" charset="0"/>
                    <a:cs typeface="Arial" panose="020B0604020202020204" pitchFamily="34" charset="0"/>
                  </a:rPr>
                  <a:t>Photocathode gun</a:t>
                </a:r>
                <a:endParaRPr lang="en-US" altLang="en-US" sz="1400" b="1">
                  <a:latin typeface="Arial" panose="020B0604020202020204" pitchFamily="34" charset="0"/>
                  <a:cs typeface="Arial" panose="020B0604020202020204" pitchFamily="34" charset="0"/>
                </a:endParaRPr>
              </a:p>
            </p:txBody>
          </p:sp>
          <p:sp>
            <p:nvSpPr>
              <p:cNvPr id="17" name="Text Box 17">
                <a:extLst>
                  <a:ext uri="{FF2B5EF4-FFF2-40B4-BE49-F238E27FC236}">
                    <a16:creationId xmlns:a16="http://schemas.microsoft.com/office/drawing/2014/main" id="{266DDEF4-C842-8E43-B6D2-6DFE31446929}"/>
                  </a:ext>
                </a:extLst>
              </p:cNvPr>
              <p:cNvSpPr txBox="1">
                <a:spLocks noChangeArrowheads="1"/>
              </p:cNvSpPr>
              <p:nvPr/>
            </p:nvSpPr>
            <p:spPr bwMode="auto">
              <a:xfrm>
                <a:off x="1087643" y="5590966"/>
                <a:ext cx="2011363" cy="32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1400" b="1" dirty="0">
                    <a:latin typeface="Arial" panose="020B0604020202020204" pitchFamily="34" charset="0"/>
                    <a:cs typeface="Arial" panose="020B0604020202020204" pitchFamily="34" charset="0"/>
                  </a:rPr>
                  <a:t>Focusing solenoids</a:t>
                </a:r>
                <a:endParaRPr lang="en-US" altLang="en-US" sz="1400" b="1" dirty="0">
                  <a:latin typeface="Arial" panose="020B0604020202020204" pitchFamily="34" charset="0"/>
                  <a:cs typeface="Arial" panose="020B0604020202020204" pitchFamily="34" charset="0"/>
                </a:endParaRPr>
              </a:p>
            </p:txBody>
          </p:sp>
          <p:sp>
            <p:nvSpPr>
              <p:cNvPr id="18" name="Text Box 18">
                <a:extLst>
                  <a:ext uri="{FF2B5EF4-FFF2-40B4-BE49-F238E27FC236}">
                    <a16:creationId xmlns:a16="http://schemas.microsoft.com/office/drawing/2014/main" id="{86C20CE3-DCC8-F541-9191-11DBB1870B1E}"/>
                  </a:ext>
                </a:extLst>
              </p:cNvPr>
              <p:cNvSpPr txBox="1">
                <a:spLocks noChangeArrowheads="1"/>
              </p:cNvSpPr>
              <p:nvPr/>
            </p:nvSpPr>
            <p:spPr bwMode="auto">
              <a:xfrm>
                <a:off x="1400606" y="3919798"/>
                <a:ext cx="1041797" cy="34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Arial" panose="020B0604020202020204" pitchFamily="34" charset="0"/>
                    <a:cs typeface="Arial" panose="020B0604020202020204" pitchFamily="34" charset="0"/>
                  </a:rPr>
                  <a:t>Light box</a:t>
                </a:r>
                <a:endParaRPr lang="en-US" altLang="en-US" sz="1400" b="1" dirty="0">
                  <a:latin typeface="Arial" panose="020B0604020202020204" pitchFamily="34" charset="0"/>
                  <a:cs typeface="Arial" panose="020B0604020202020204" pitchFamily="34" charset="0"/>
                </a:endParaRPr>
              </a:p>
            </p:txBody>
          </p:sp>
          <p:sp>
            <p:nvSpPr>
              <p:cNvPr id="19" name="Text Box 19">
                <a:extLst>
                  <a:ext uri="{FF2B5EF4-FFF2-40B4-BE49-F238E27FC236}">
                    <a16:creationId xmlns:a16="http://schemas.microsoft.com/office/drawing/2014/main" id="{AA90530B-ED4E-0A48-AAB6-91BC8678A9A7}"/>
                  </a:ext>
                </a:extLst>
              </p:cNvPr>
              <p:cNvSpPr txBox="1">
                <a:spLocks noChangeArrowheads="1"/>
              </p:cNvSpPr>
              <p:nvPr/>
            </p:nvSpPr>
            <p:spPr bwMode="auto">
              <a:xfrm>
                <a:off x="2711881" y="3272098"/>
                <a:ext cx="960645" cy="34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err="1">
                    <a:latin typeface="Arial" panose="020B0604020202020204" pitchFamily="34" charset="0"/>
                    <a:cs typeface="Arial" panose="020B0604020202020204" pitchFamily="34" charset="0"/>
                  </a:rPr>
                  <a:t>Buncher</a:t>
                </a:r>
                <a:endParaRPr lang="en-US" altLang="en-US" sz="1400" b="1" dirty="0">
                  <a:latin typeface="Arial" panose="020B0604020202020204" pitchFamily="34" charset="0"/>
                  <a:cs typeface="Arial" panose="020B0604020202020204" pitchFamily="34" charset="0"/>
                </a:endParaRPr>
              </a:p>
            </p:txBody>
          </p:sp>
          <p:sp>
            <p:nvSpPr>
              <p:cNvPr id="20" name="Text Box 20">
                <a:extLst>
                  <a:ext uri="{FF2B5EF4-FFF2-40B4-BE49-F238E27FC236}">
                    <a16:creationId xmlns:a16="http://schemas.microsoft.com/office/drawing/2014/main" id="{B2AE1A25-9AD4-A245-B112-82F4F98C8AFA}"/>
                  </a:ext>
                </a:extLst>
              </p:cNvPr>
              <p:cNvSpPr txBox="1">
                <a:spLocks noChangeArrowheads="1"/>
              </p:cNvSpPr>
              <p:nvPr/>
            </p:nvSpPr>
            <p:spPr bwMode="auto">
              <a:xfrm>
                <a:off x="5487781" y="3327533"/>
                <a:ext cx="1317378" cy="34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Arial" panose="020B0604020202020204" pitchFamily="34" charset="0"/>
                    <a:cs typeface="Arial" panose="020B0604020202020204" pitchFamily="34" charset="0"/>
                  </a:rPr>
                  <a:t>SRF booster</a:t>
                </a:r>
                <a:endParaRPr lang="en-US" altLang="en-US" sz="1400" b="1" dirty="0">
                  <a:latin typeface="Arial" panose="020B0604020202020204" pitchFamily="34" charset="0"/>
                  <a:cs typeface="Arial" panose="020B0604020202020204" pitchFamily="34" charset="0"/>
                </a:endParaRPr>
              </a:p>
            </p:txBody>
          </p:sp>
          <p:sp>
            <p:nvSpPr>
              <p:cNvPr id="21" name="Line 22">
                <a:extLst>
                  <a:ext uri="{FF2B5EF4-FFF2-40B4-BE49-F238E27FC236}">
                    <a16:creationId xmlns:a16="http://schemas.microsoft.com/office/drawing/2014/main" id="{4ED57F39-EE83-3D4A-82EE-AD1FB3D32720}"/>
                  </a:ext>
                </a:extLst>
              </p:cNvPr>
              <p:cNvSpPr>
                <a:spLocks noChangeShapeType="1"/>
              </p:cNvSpPr>
              <p:nvPr/>
            </p:nvSpPr>
            <p:spPr bwMode="auto">
              <a:xfrm flipV="1">
                <a:off x="2080055" y="4981224"/>
                <a:ext cx="1287950" cy="61179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Line 23">
                <a:extLst>
                  <a:ext uri="{FF2B5EF4-FFF2-40B4-BE49-F238E27FC236}">
                    <a16:creationId xmlns:a16="http://schemas.microsoft.com/office/drawing/2014/main" id="{0265B832-51F3-324A-9022-7EE2AFE856BC}"/>
                  </a:ext>
                </a:extLst>
              </p:cNvPr>
              <p:cNvSpPr>
                <a:spLocks noChangeShapeType="1"/>
              </p:cNvSpPr>
              <p:nvPr/>
            </p:nvSpPr>
            <p:spPr bwMode="auto">
              <a:xfrm flipH="1" flipV="1">
                <a:off x="1206931" y="5067560"/>
                <a:ext cx="873124" cy="5254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 name="Line 25">
                <a:extLst>
                  <a:ext uri="{FF2B5EF4-FFF2-40B4-BE49-F238E27FC236}">
                    <a16:creationId xmlns:a16="http://schemas.microsoft.com/office/drawing/2014/main" id="{88EEEFFE-A52F-A549-9505-E1DF57AACFC9}"/>
                  </a:ext>
                </a:extLst>
              </p:cNvPr>
              <p:cNvSpPr>
                <a:spLocks noChangeShapeType="1"/>
              </p:cNvSpPr>
              <p:nvPr/>
            </p:nvSpPr>
            <p:spPr bwMode="auto">
              <a:xfrm flipH="1">
                <a:off x="789419" y="3641985"/>
                <a:ext cx="611187" cy="6445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Line 27">
                <a:extLst>
                  <a:ext uri="{FF2B5EF4-FFF2-40B4-BE49-F238E27FC236}">
                    <a16:creationId xmlns:a16="http://schemas.microsoft.com/office/drawing/2014/main" id="{AA58FA09-6704-0041-A2BC-4850CDE0CBB6}"/>
                  </a:ext>
                </a:extLst>
              </p:cNvPr>
              <p:cNvSpPr>
                <a:spLocks noChangeShapeType="1"/>
              </p:cNvSpPr>
              <p:nvPr/>
            </p:nvSpPr>
            <p:spPr bwMode="auto">
              <a:xfrm>
                <a:off x="1889556" y="4286510"/>
                <a:ext cx="76200" cy="1666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Line 28">
                <a:extLst>
                  <a:ext uri="{FF2B5EF4-FFF2-40B4-BE49-F238E27FC236}">
                    <a16:creationId xmlns:a16="http://schemas.microsoft.com/office/drawing/2014/main" id="{C7419018-DD7F-AB48-8625-BEE3115C443F}"/>
                  </a:ext>
                </a:extLst>
              </p:cNvPr>
              <p:cNvSpPr>
                <a:spLocks noChangeShapeType="1"/>
              </p:cNvSpPr>
              <p:nvPr/>
            </p:nvSpPr>
            <p:spPr bwMode="auto">
              <a:xfrm flipH="1">
                <a:off x="2937306" y="3632460"/>
                <a:ext cx="280988" cy="8207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Line 29">
                <a:extLst>
                  <a:ext uri="{FF2B5EF4-FFF2-40B4-BE49-F238E27FC236}">
                    <a16:creationId xmlns:a16="http://schemas.microsoft.com/office/drawing/2014/main" id="{DE837837-F09A-F44A-996D-B9180B8F811A}"/>
                  </a:ext>
                </a:extLst>
              </p:cNvPr>
              <p:cNvSpPr>
                <a:spLocks noChangeShapeType="1"/>
              </p:cNvSpPr>
              <p:nvPr/>
            </p:nvSpPr>
            <p:spPr bwMode="auto">
              <a:xfrm>
                <a:off x="6113894" y="3632460"/>
                <a:ext cx="249237" cy="8207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4" name="Image 3">
              <a:extLst>
                <a:ext uri="{FF2B5EF4-FFF2-40B4-BE49-F238E27FC236}">
                  <a16:creationId xmlns:a16="http://schemas.microsoft.com/office/drawing/2014/main" id="{1145945C-1170-A54C-96A6-64F29375CA0D}"/>
                </a:ext>
              </a:extLst>
            </p:cNvPr>
            <p:cNvPicPr>
              <a:picLocks noChangeAspect="1"/>
            </p:cNvPicPr>
            <p:nvPr/>
          </p:nvPicPr>
          <p:blipFill>
            <a:blip r:embed="rId4"/>
            <a:stretch>
              <a:fillRect/>
            </a:stretch>
          </p:blipFill>
          <p:spPr>
            <a:xfrm>
              <a:off x="4330700" y="4540250"/>
              <a:ext cx="3860800" cy="698500"/>
            </a:xfrm>
            <a:prstGeom prst="rect">
              <a:avLst/>
            </a:prstGeom>
          </p:spPr>
        </p:pic>
      </p:grpSp>
      <p:cxnSp>
        <p:nvCxnSpPr>
          <p:cNvPr id="30" name="Connecteur droit 29">
            <a:extLst>
              <a:ext uri="{FF2B5EF4-FFF2-40B4-BE49-F238E27FC236}">
                <a16:creationId xmlns:a16="http://schemas.microsoft.com/office/drawing/2014/main" id="{3D5DF8AB-4745-A64F-BDDF-576E70E752E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6DD71971-177B-C244-8FF8-CC60BECE1B25}"/>
              </a:ext>
            </a:extLst>
          </p:cNvPr>
          <p:cNvSpPr txBox="1"/>
          <p:nvPr/>
        </p:nvSpPr>
        <p:spPr>
          <a:xfrm>
            <a:off x="304258" y="5975250"/>
            <a:ext cx="4812596" cy="523220"/>
          </a:xfrm>
          <a:prstGeom prst="rect">
            <a:avLst/>
          </a:prstGeom>
          <a:noFill/>
        </p:spPr>
        <p:txBody>
          <a:bodyPr wrap="square" rtlCol="0">
            <a:spAutoFit/>
          </a:bodyPr>
          <a:lstStyle/>
          <a:p>
            <a:r>
              <a:rPr lang="en-GB" sz="1400" b="1" dirty="0">
                <a:solidFill>
                  <a:srgbClr val="C00000"/>
                </a:solidFill>
                <a:latin typeface="Arial" panose="020B0604020202020204" pitchFamily="34" charset="0"/>
                <a:cs typeface="Arial" panose="020B0604020202020204" pitchFamily="34" charset="0"/>
              </a:rPr>
              <a:t>Photocathode laser choice:</a:t>
            </a:r>
          </a:p>
          <a:p>
            <a:r>
              <a:rPr lang="en-GB" sz="1400" b="1" dirty="0" err="1">
                <a:solidFill>
                  <a:srgbClr val="C00000"/>
                </a:solidFill>
                <a:latin typeface="Arial" panose="020B0604020202020204" pitchFamily="34" charset="0"/>
                <a:cs typeface="Arial" panose="020B0604020202020204" pitchFamily="34" charset="0"/>
              </a:rPr>
              <a:t>Nd:YAG</a:t>
            </a:r>
            <a:r>
              <a:rPr lang="en-GB" sz="1400" b="1" dirty="0">
                <a:solidFill>
                  <a:srgbClr val="C00000"/>
                </a:solidFill>
                <a:latin typeface="Arial" panose="020B0604020202020204" pitchFamily="34" charset="0"/>
                <a:cs typeface="Arial" panose="020B0604020202020204" pitchFamily="34" charset="0"/>
              </a:rPr>
              <a:t> laser (532 nm) or </a:t>
            </a:r>
            <a:r>
              <a:rPr lang="en-GB" sz="1400" b="1" dirty="0" err="1">
                <a:solidFill>
                  <a:srgbClr val="C00000"/>
                </a:solidFill>
                <a:latin typeface="Arial" panose="020B0604020202020204" pitchFamily="34" charset="0"/>
                <a:cs typeface="Arial" panose="020B0604020202020204" pitchFamily="34" charset="0"/>
              </a:rPr>
              <a:t>Ti:Sapphire</a:t>
            </a:r>
            <a:r>
              <a:rPr lang="en-GB" sz="1400" b="1" dirty="0">
                <a:solidFill>
                  <a:srgbClr val="C00000"/>
                </a:solidFill>
                <a:latin typeface="Arial" panose="020B0604020202020204" pitchFamily="34" charset="0"/>
                <a:cs typeface="Arial" panose="020B0604020202020204" pitchFamily="34" charset="0"/>
              </a:rPr>
              <a:t> laser (400 nm).</a:t>
            </a:r>
          </a:p>
        </p:txBody>
      </p:sp>
      <p:sp>
        <p:nvSpPr>
          <p:cNvPr id="33" name="Espace réservé du numéro de diapositive 4">
            <a:extLst>
              <a:ext uri="{FF2B5EF4-FFF2-40B4-BE49-F238E27FC236}">
                <a16:creationId xmlns:a16="http://schemas.microsoft.com/office/drawing/2014/main" id="{8B1A040C-C7E1-DE49-AF15-7D57613AAB55}"/>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21</a:t>
            </a:fld>
            <a:endParaRPr b="1" dirty="0">
              <a:solidFill>
                <a:schemeClr val="bg2">
                  <a:lumMod val="50000"/>
                </a:schemeClr>
              </a:solidFill>
              <a:latin typeface="+mn-lt"/>
            </a:endParaRPr>
          </a:p>
        </p:txBody>
      </p:sp>
      <p:sp>
        <p:nvSpPr>
          <p:cNvPr id="32" name="ZoneTexte 31">
            <a:extLst>
              <a:ext uri="{FF2B5EF4-FFF2-40B4-BE49-F238E27FC236}">
                <a16:creationId xmlns:a16="http://schemas.microsoft.com/office/drawing/2014/main" id="{8082F117-70E8-5341-973F-55F719860F6D}"/>
              </a:ext>
            </a:extLst>
          </p:cNvPr>
          <p:cNvSpPr txBox="1"/>
          <p:nvPr/>
        </p:nvSpPr>
        <p:spPr>
          <a:xfrm>
            <a:off x="9230208" y="1118901"/>
            <a:ext cx="2682392" cy="369332"/>
          </a:xfrm>
          <a:prstGeom prst="rect">
            <a:avLst/>
          </a:prstGeom>
          <a:noFill/>
        </p:spPr>
        <p:txBody>
          <a:bodyPr wrap="square" rtlCol="0">
            <a:spAutoFit/>
          </a:bodyPr>
          <a:lstStyle/>
          <a:p>
            <a:r>
              <a:rPr lang="fr-FR" u="sng" dirty="0" err="1">
                <a:solidFill>
                  <a:schemeClr val="accent1">
                    <a:lumMod val="75000"/>
                  </a:schemeClr>
                </a:solidFill>
                <a:latin typeface="+mn-lt"/>
              </a:rPr>
              <a:t>Courtesy</a:t>
            </a:r>
            <a:r>
              <a:rPr lang="fr-FR" u="sng" dirty="0">
                <a:solidFill>
                  <a:schemeClr val="accent1">
                    <a:lumMod val="75000"/>
                  </a:schemeClr>
                </a:solidFill>
                <a:latin typeface="+mn-lt"/>
              </a:rPr>
              <a:t> to Ben </a:t>
            </a:r>
            <a:r>
              <a:rPr lang="fr-FR" u="sng" dirty="0" err="1">
                <a:solidFill>
                  <a:schemeClr val="accent1">
                    <a:lumMod val="75000"/>
                  </a:schemeClr>
                </a:solidFill>
                <a:latin typeface="+mn-lt"/>
              </a:rPr>
              <a:t>Hounsell</a:t>
            </a:r>
            <a:endParaRPr lang="fr-FR" u="sng" dirty="0">
              <a:solidFill>
                <a:schemeClr val="accent1">
                  <a:lumMod val="75000"/>
                </a:schemeClr>
              </a:solidFill>
              <a:latin typeface="+mn-lt"/>
            </a:endParaRPr>
          </a:p>
        </p:txBody>
      </p:sp>
      <p:sp>
        <p:nvSpPr>
          <p:cNvPr id="27" name="Espace réservé du pied de page 2">
            <a:extLst>
              <a:ext uri="{FF2B5EF4-FFF2-40B4-BE49-F238E27FC236}">
                <a16:creationId xmlns:a16="http://schemas.microsoft.com/office/drawing/2014/main" id="{7FDE539C-48CB-5A49-ACA3-691752B5A7FD}"/>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649942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0EE1D859-7F6B-BE47-91CD-ADAEE9C2B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41" name="Connecteur droit 40">
            <a:extLst>
              <a:ext uri="{FF2B5EF4-FFF2-40B4-BE49-F238E27FC236}">
                <a16:creationId xmlns:a16="http://schemas.microsoft.com/office/drawing/2014/main" id="{C2CF4657-51EC-6F4D-8B47-6F508FD41A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2" name="ZoneTexte 16">
            <a:extLst>
              <a:ext uri="{FF2B5EF4-FFF2-40B4-BE49-F238E27FC236}">
                <a16:creationId xmlns:a16="http://schemas.microsoft.com/office/drawing/2014/main" id="{751FDCEC-3F8E-6249-821F-779145FB249D}"/>
              </a:ext>
            </a:extLst>
          </p:cNvPr>
          <p:cNvSpPr txBox="1"/>
          <p:nvPr/>
        </p:nvSpPr>
        <p:spPr>
          <a:xfrm>
            <a:off x="236018"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44" name="Espace réservé du numéro de diapositive 4">
            <a:extLst>
              <a:ext uri="{FF2B5EF4-FFF2-40B4-BE49-F238E27FC236}">
                <a16:creationId xmlns:a16="http://schemas.microsoft.com/office/drawing/2014/main" id="{175B2EC6-59AD-AF44-AE3A-492B4FA9AF5D}"/>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22</a:t>
            </a:fld>
            <a:endParaRPr b="1" dirty="0">
              <a:solidFill>
                <a:schemeClr val="bg2">
                  <a:lumMod val="50000"/>
                </a:schemeClr>
              </a:solidFill>
              <a:latin typeface="+mn-lt"/>
            </a:endParaRPr>
          </a:p>
        </p:txBody>
      </p:sp>
      <p:sp>
        <p:nvSpPr>
          <p:cNvPr id="45" name="ZoneTexte 44">
            <a:extLst>
              <a:ext uri="{FF2B5EF4-FFF2-40B4-BE49-F238E27FC236}">
                <a16:creationId xmlns:a16="http://schemas.microsoft.com/office/drawing/2014/main" id="{C7C105BA-B535-EB4B-9C5A-04F16BC4F83E}"/>
              </a:ext>
            </a:extLst>
          </p:cNvPr>
          <p:cNvSpPr txBox="1"/>
          <p:nvPr/>
        </p:nvSpPr>
        <p:spPr>
          <a:xfrm>
            <a:off x="199629" y="1812655"/>
            <a:ext cx="7256392" cy="2957861"/>
          </a:xfrm>
          <a:prstGeom prst="rect">
            <a:avLst/>
          </a:prstGeom>
          <a:noFill/>
        </p:spPr>
        <p:txBody>
          <a:bodyPr wrap="square" rtlCol="0">
            <a:spAutoFit/>
          </a:bodyPr>
          <a:lstStyle/>
          <a:p>
            <a:pPr marL="285750" indent="-285750" algn="just">
              <a:lnSpc>
                <a:spcPct val="150000"/>
              </a:lnSpc>
              <a:buClr>
                <a:srgbClr val="00B050"/>
              </a:buClr>
              <a:buFont typeface="Wingdings" pitchFamily="2" charset="2"/>
              <a:buChar char="ü"/>
            </a:pPr>
            <a:r>
              <a:rPr lang="en-GB" dirty="0">
                <a:latin typeface="+mn-lt"/>
                <a:cs typeface="Arial" panose="020B0604020202020204" pitchFamily="34" charset="0"/>
              </a:rPr>
              <a:t>Optimisation of the </a:t>
            </a:r>
            <a:r>
              <a:rPr lang="en-GB" b="1" dirty="0">
                <a:latin typeface="+mn-lt"/>
                <a:cs typeface="Arial" panose="020B0604020202020204" pitchFamily="34" charset="0"/>
              </a:rPr>
              <a:t>electrode geometry</a:t>
            </a:r>
            <a:r>
              <a:rPr lang="en-GB" dirty="0">
                <a:latin typeface="+mn-lt"/>
                <a:cs typeface="Arial" panose="020B0604020202020204" pitchFamily="34" charset="0"/>
              </a:rPr>
              <a:t>, the </a:t>
            </a:r>
            <a:r>
              <a:rPr lang="en-GB" b="1" dirty="0">
                <a:latin typeface="+mn-lt"/>
                <a:cs typeface="Arial" panose="020B0604020202020204" pitchFamily="34" charset="0"/>
              </a:rPr>
              <a:t>laser pulse spatial and temporal profile</a:t>
            </a:r>
            <a:r>
              <a:rPr lang="en-GB" dirty="0">
                <a:latin typeface="+mn-lt"/>
                <a:cs typeface="Arial" panose="020B0604020202020204" pitchFamily="34" charset="0"/>
              </a:rPr>
              <a:t> and the </a:t>
            </a:r>
            <a:r>
              <a:rPr lang="en-GB" b="1" dirty="0">
                <a:latin typeface="+mn-lt"/>
                <a:cs typeface="Arial" panose="020B0604020202020204" pitchFamily="34" charset="0"/>
              </a:rPr>
              <a:t>field in the first solenoid</a:t>
            </a:r>
            <a:r>
              <a:rPr lang="en-GB" dirty="0">
                <a:latin typeface="+mn-lt"/>
                <a:cs typeface="Arial" panose="020B0604020202020204" pitchFamily="34" charset="0"/>
              </a:rPr>
              <a:t> to </a:t>
            </a:r>
            <a:r>
              <a:rPr lang="en-GB" b="1" dirty="0">
                <a:solidFill>
                  <a:schemeClr val="accent1">
                    <a:lumMod val="75000"/>
                  </a:schemeClr>
                </a:solidFill>
                <a:latin typeface="+mn-lt"/>
                <a:cs typeface="Arial" panose="020B0604020202020204" pitchFamily="34" charset="0"/>
              </a:rPr>
              <a:t>preserve the emittance</a:t>
            </a:r>
            <a:r>
              <a:rPr lang="en-GB" dirty="0">
                <a:latin typeface="+mn-lt"/>
                <a:cs typeface="Arial" panose="020B0604020202020204" pitchFamily="34" charset="0"/>
              </a:rPr>
              <a:t> in the gun and first solenoid section and to </a:t>
            </a:r>
            <a:r>
              <a:rPr lang="en-GB" b="1" dirty="0">
                <a:solidFill>
                  <a:schemeClr val="accent1">
                    <a:lumMod val="75000"/>
                  </a:schemeClr>
                </a:solidFill>
                <a:latin typeface="+mn-lt"/>
                <a:cs typeface="Arial" panose="020B0604020202020204" pitchFamily="34" charset="0"/>
              </a:rPr>
              <a:t>reduce transverse beam size</a:t>
            </a:r>
            <a:r>
              <a:rPr lang="en-GB" dirty="0">
                <a:latin typeface="+mn-lt"/>
                <a:cs typeface="Arial" panose="020B0604020202020204" pitchFamily="34" charset="0"/>
              </a:rPr>
              <a:t> in the focusing and bunching section. </a:t>
            </a:r>
          </a:p>
          <a:p>
            <a:pPr marL="285750" indent="-285750" algn="just">
              <a:lnSpc>
                <a:spcPct val="150000"/>
              </a:lnSpc>
              <a:buClr>
                <a:srgbClr val="00B050"/>
              </a:buClr>
              <a:buFont typeface="Wingdings" pitchFamily="2" charset="2"/>
              <a:buChar char="ü"/>
            </a:pPr>
            <a:r>
              <a:rPr lang="en-GB" dirty="0">
                <a:latin typeface="+mn-lt"/>
                <a:cs typeface="Arial" panose="020B0604020202020204" pitchFamily="34" charset="0"/>
              </a:rPr>
              <a:t>The </a:t>
            </a:r>
            <a:r>
              <a:rPr lang="en-GB" b="1" dirty="0">
                <a:latin typeface="+mn-lt"/>
                <a:cs typeface="Arial" panose="020B0604020202020204" pitchFamily="34" charset="0"/>
              </a:rPr>
              <a:t>electrode geometry optimisation</a:t>
            </a:r>
            <a:r>
              <a:rPr lang="en-GB" dirty="0">
                <a:latin typeface="+mn-lt"/>
                <a:cs typeface="Arial" panose="020B0604020202020204" pitchFamily="34" charset="0"/>
              </a:rPr>
              <a:t> was also performed so that the </a:t>
            </a:r>
            <a:r>
              <a:rPr lang="en-GB" b="1" dirty="0">
                <a:latin typeface="+mn-lt"/>
                <a:cs typeface="Arial" panose="020B0604020202020204" pitchFamily="34" charset="0"/>
              </a:rPr>
              <a:t>same electrode shape </a:t>
            </a:r>
            <a:r>
              <a:rPr lang="en-GB" dirty="0">
                <a:latin typeface="+mn-lt"/>
                <a:cs typeface="Arial" panose="020B0604020202020204" pitchFamily="34" charset="0"/>
              </a:rPr>
              <a:t>must be used for </a:t>
            </a:r>
            <a:r>
              <a:rPr lang="en-GB" b="1" dirty="0">
                <a:latin typeface="+mn-lt"/>
                <a:cs typeface="Arial" panose="020B0604020202020204" pitchFamily="34" charset="0"/>
              </a:rPr>
              <a:t>both voltages</a:t>
            </a:r>
            <a:r>
              <a:rPr lang="en-GB" dirty="0">
                <a:latin typeface="+mn-lt"/>
                <a:cs typeface="Arial" panose="020B0604020202020204" pitchFamily="34" charset="0"/>
              </a:rPr>
              <a:t> (350 and 220 kV) </a:t>
            </a:r>
            <a:r>
              <a:rPr lang="en-GB" dirty="0">
                <a:latin typeface="+mn-lt"/>
                <a:cs typeface="Arial" panose="020B0604020202020204" pitchFamily="34" charset="0"/>
                <a:sym typeface="Wingdings" pitchFamily="2" charset="2"/>
              </a:rPr>
              <a:t> Use of a </a:t>
            </a:r>
            <a:r>
              <a:rPr lang="en-GB" dirty="0" err="1">
                <a:latin typeface="+mn-lt"/>
                <a:cs typeface="Arial" panose="020B0604020202020204" pitchFamily="34" charset="0"/>
              </a:rPr>
              <a:t>mlti</a:t>
            </a:r>
            <a:r>
              <a:rPr lang="en-GB" dirty="0">
                <a:latin typeface="+mn-lt"/>
                <a:cs typeface="Arial" panose="020B0604020202020204" pitchFamily="34" charset="0"/>
              </a:rPr>
              <a:t>-objective optimisation algorithm NSGAIII. </a:t>
            </a:r>
          </a:p>
        </p:txBody>
      </p:sp>
      <p:sp>
        <p:nvSpPr>
          <p:cNvPr id="2" name="ZoneTexte 1">
            <a:extLst>
              <a:ext uri="{FF2B5EF4-FFF2-40B4-BE49-F238E27FC236}">
                <a16:creationId xmlns:a16="http://schemas.microsoft.com/office/drawing/2014/main" id="{76E6850D-2684-2C47-85D3-F34788A2535F}"/>
              </a:ext>
            </a:extLst>
          </p:cNvPr>
          <p:cNvSpPr txBox="1"/>
          <p:nvPr/>
        </p:nvSpPr>
        <p:spPr>
          <a:xfrm>
            <a:off x="256021" y="1126483"/>
            <a:ext cx="11426463" cy="456472"/>
          </a:xfrm>
          <a:prstGeom prst="rect">
            <a:avLst/>
          </a:prstGeom>
          <a:noFill/>
        </p:spPr>
        <p:txBody>
          <a:bodyPr wrap="square" rtlCol="0">
            <a:spAutoFit/>
          </a:bodyPr>
          <a:lstStyle/>
          <a:p>
            <a:pPr algn="just">
              <a:lnSpc>
                <a:spcPct val="150000"/>
              </a:lnSpc>
            </a:pPr>
            <a:r>
              <a:rPr lang="en-GB" b="1" dirty="0">
                <a:latin typeface="Arial" charset="0"/>
                <a:ea typeface="Arial" charset="0"/>
                <a:cs typeface="Arial" charset="0"/>
              </a:rPr>
              <a:t>Studies on ALICE gun upgrade to operate at up to 500 pc (</a:t>
            </a:r>
            <a:r>
              <a:rPr lang="en-GB" b="1" u="sng" dirty="0">
                <a:latin typeface="Arial" charset="0"/>
                <a:ea typeface="Arial" charset="0"/>
                <a:cs typeface="Arial" charset="0"/>
              </a:rPr>
              <a:t>B. </a:t>
            </a:r>
            <a:r>
              <a:rPr lang="en-GB" b="1" u="sng" dirty="0" err="1">
                <a:latin typeface="Arial" charset="0"/>
                <a:ea typeface="Arial" charset="0"/>
                <a:cs typeface="Arial" charset="0"/>
              </a:rPr>
              <a:t>Hounsell</a:t>
            </a:r>
            <a:r>
              <a:rPr lang="en-GB" b="1" u="sng" dirty="0">
                <a:latin typeface="Arial" charset="0"/>
                <a:ea typeface="Arial" charset="0"/>
                <a:cs typeface="Arial" charset="0"/>
              </a:rPr>
              <a:t> PhD thesis</a:t>
            </a:r>
            <a:r>
              <a:rPr lang="en-GB" b="1" dirty="0">
                <a:latin typeface="Arial" charset="0"/>
                <a:ea typeface="Arial" charset="0"/>
                <a:cs typeface="Arial" charset="0"/>
              </a:rPr>
              <a:t>):</a:t>
            </a:r>
            <a:endParaRPr lang="en-GB" dirty="0">
              <a:latin typeface="Arial" panose="020B0604020202020204" pitchFamily="34" charset="0"/>
              <a:cs typeface="Arial" panose="020B0604020202020204" pitchFamily="34" charset="0"/>
            </a:endParaRPr>
          </a:p>
        </p:txBody>
      </p:sp>
      <p:sp>
        <p:nvSpPr>
          <p:cNvPr id="13" name="ZoneTexte 13">
            <a:extLst>
              <a:ext uri="{FF2B5EF4-FFF2-40B4-BE49-F238E27FC236}">
                <a16:creationId xmlns:a16="http://schemas.microsoft.com/office/drawing/2014/main" id="{A90A304A-F5D6-2F46-A373-E22188823F62}"/>
              </a:ext>
            </a:extLst>
          </p:cNvPr>
          <p:cNvSpPr txBox="1"/>
          <p:nvPr/>
        </p:nvSpPr>
        <p:spPr>
          <a:xfrm>
            <a:off x="3653094" y="723557"/>
            <a:ext cx="6689329"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36B9CF7B-E4BF-9841-98DF-968DEBED7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9599" y="2066284"/>
            <a:ext cx="4366876" cy="2442216"/>
          </a:xfrm>
          <a:prstGeom prst="rect">
            <a:avLst/>
          </a:prstGeom>
        </p:spPr>
      </p:pic>
      <p:sp>
        <p:nvSpPr>
          <p:cNvPr id="3" name="ZoneTexte 2">
            <a:extLst>
              <a:ext uri="{FF2B5EF4-FFF2-40B4-BE49-F238E27FC236}">
                <a16:creationId xmlns:a16="http://schemas.microsoft.com/office/drawing/2014/main" id="{159CA26C-8D5E-1F43-AB37-03C3E4844F6D}"/>
              </a:ext>
            </a:extLst>
          </p:cNvPr>
          <p:cNvSpPr txBox="1"/>
          <p:nvPr/>
        </p:nvSpPr>
        <p:spPr>
          <a:xfrm>
            <a:off x="256021" y="4762500"/>
            <a:ext cx="11795554" cy="1292662"/>
          </a:xfrm>
          <a:prstGeom prst="rect">
            <a:avLst/>
          </a:prstGeom>
          <a:noFill/>
        </p:spPr>
        <p:txBody>
          <a:bodyPr wrap="square" rtlCol="0">
            <a:spAutoFit/>
          </a:bodyPr>
          <a:lstStyle/>
          <a:p>
            <a:pPr marL="285750" indent="-285750" algn="just">
              <a:lnSpc>
                <a:spcPct val="150000"/>
              </a:lnSpc>
              <a:buClr>
                <a:srgbClr val="00B050"/>
              </a:buClr>
              <a:buFont typeface="Wingdings" pitchFamily="2" charset="2"/>
              <a:buChar char="ü"/>
            </a:pPr>
            <a:r>
              <a:rPr lang="en-GB" dirty="0">
                <a:latin typeface="+mn-lt"/>
                <a:ea typeface="Arial" charset="0"/>
                <a:cs typeface="Arial" panose="020B0604020202020204" pitchFamily="34" charset="0"/>
              </a:rPr>
              <a:t>O</a:t>
            </a:r>
            <a:r>
              <a:rPr lang="en-GB" dirty="0">
                <a:latin typeface="+mn-lt"/>
                <a:ea typeface="Arial" charset="0"/>
                <a:cs typeface="Arial" charset="0"/>
              </a:rPr>
              <a:t>ptimisation of the </a:t>
            </a:r>
            <a:r>
              <a:rPr lang="en-GB" dirty="0" err="1">
                <a:latin typeface="+mn-lt"/>
                <a:ea typeface="Arial" charset="0"/>
                <a:cs typeface="Arial" charset="0"/>
              </a:rPr>
              <a:t>buncher</a:t>
            </a:r>
            <a:r>
              <a:rPr lang="en-GB" dirty="0">
                <a:latin typeface="+mn-lt"/>
                <a:ea typeface="Arial" charset="0"/>
                <a:cs typeface="Arial" charset="0"/>
              </a:rPr>
              <a:t> frequency (</a:t>
            </a:r>
            <a:r>
              <a:rPr lang="en-GB" b="1" u="sng" dirty="0">
                <a:latin typeface="+mn-lt"/>
                <a:ea typeface="Arial" charset="0"/>
                <a:cs typeface="Arial" charset="0"/>
              </a:rPr>
              <a:t>401 MHz</a:t>
            </a:r>
            <a:r>
              <a:rPr lang="en-GB" b="1" dirty="0">
                <a:latin typeface="+mn-lt"/>
                <a:ea typeface="Arial" charset="0"/>
                <a:cs typeface="Arial" charset="0"/>
              </a:rPr>
              <a:t> </a:t>
            </a:r>
            <a:r>
              <a:rPr lang="en-GB" dirty="0">
                <a:latin typeface="+mn-lt"/>
                <a:ea typeface="Arial" charset="0"/>
                <a:cs typeface="Arial" charset="0"/>
              </a:rPr>
              <a:t>or 802 MHz) in order to minimise emittance growth.</a:t>
            </a:r>
          </a:p>
          <a:p>
            <a:endParaRPr lang="fr-FR" dirty="0">
              <a:latin typeface="+mn-lt"/>
            </a:endParaRPr>
          </a:p>
          <a:p>
            <a:endParaRPr lang="fr-FR" dirty="0">
              <a:latin typeface="+mn-lt"/>
            </a:endParaRPr>
          </a:p>
          <a:p>
            <a:r>
              <a:rPr lang="fr-FR" sz="1500" i="1" u="sng" dirty="0" err="1">
                <a:solidFill>
                  <a:schemeClr val="accent1">
                    <a:lumMod val="75000"/>
                  </a:schemeClr>
                </a:solidFill>
                <a:latin typeface="+mn-lt"/>
              </a:rPr>
              <a:t>Hounsell</a:t>
            </a:r>
            <a:r>
              <a:rPr lang="fr-FR" sz="1500" i="1" u="sng" dirty="0">
                <a:solidFill>
                  <a:schemeClr val="accent1">
                    <a:lumMod val="75000"/>
                  </a:schemeClr>
                </a:solidFill>
                <a:latin typeface="+mn-lt"/>
              </a:rPr>
              <a:t> et al.</a:t>
            </a:r>
            <a:r>
              <a:rPr lang="fr-FR" sz="1500" i="1" dirty="0">
                <a:solidFill>
                  <a:schemeClr val="accent1">
                    <a:lumMod val="75000"/>
                  </a:schemeClr>
                </a:solidFill>
                <a:latin typeface="+mn-lt"/>
              </a:rPr>
              <a:t> «</a:t>
            </a:r>
            <a:r>
              <a:rPr lang="fr-FR" sz="1500" i="1" dirty="0" err="1">
                <a:solidFill>
                  <a:schemeClr val="accent1">
                    <a:lumMod val="75000"/>
                  </a:schemeClr>
                </a:solidFill>
                <a:latin typeface="+mn-lt"/>
              </a:rPr>
              <a:t>Re</a:t>
            </a:r>
            <a:r>
              <a:rPr lang="fr-FR" sz="1500" i="1" dirty="0">
                <a:solidFill>
                  <a:schemeClr val="accent1">
                    <a:lumMod val="75000"/>
                  </a:schemeClr>
                </a:solidFill>
                <a:latin typeface="+mn-lt"/>
              </a:rPr>
              <a:t>-optimisation of the ALICE gun upgrade design for the 500 </a:t>
            </a:r>
            <a:r>
              <a:rPr lang="fr-FR" sz="1500" i="1" dirty="0" err="1">
                <a:solidFill>
                  <a:schemeClr val="accent1">
                    <a:lumMod val="75000"/>
                  </a:schemeClr>
                </a:solidFill>
                <a:latin typeface="+mn-lt"/>
              </a:rPr>
              <a:t>pC</a:t>
            </a:r>
            <a:r>
              <a:rPr lang="fr-FR" sz="1500" i="1" dirty="0">
                <a:solidFill>
                  <a:schemeClr val="accent1">
                    <a:lumMod val="75000"/>
                  </a:schemeClr>
                </a:solidFill>
                <a:latin typeface="+mn-lt"/>
              </a:rPr>
              <a:t> </a:t>
            </a:r>
            <a:r>
              <a:rPr lang="fr-FR" sz="1500" i="1" dirty="0" err="1">
                <a:solidFill>
                  <a:schemeClr val="accent1">
                    <a:lumMod val="75000"/>
                  </a:schemeClr>
                </a:solidFill>
                <a:latin typeface="+mn-lt"/>
              </a:rPr>
              <a:t>bunch</a:t>
            </a:r>
            <a:r>
              <a:rPr lang="fr-FR" sz="1500" i="1" dirty="0">
                <a:solidFill>
                  <a:schemeClr val="accent1">
                    <a:lumMod val="75000"/>
                  </a:schemeClr>
                </a:solidFill>
                <a:latin typeface="+mn-lt"/>
              </a:rPr>
              <a:t> charge </a:t>
            </a:r>
            <a:r>
              <a:rPr lang="fr-FR" sz="1500" i="1" dirty="0" err="1">
                <a:solidFill>
                  <a:schemeClr val="accent1">
                    <a:lumMod val="75000"/>
                  </a:schemeClr>
                </a:solidFill>
                <a:latin typeface="+mn-lt"/>
              </a:rPr>
              <a:t>requirements</a:t>
            </a:r>
            <a:r>
              <a:rPr lang="fr-FR" sz="1500" i="1" dirty="0">
                <a:solidFill>
                  <a:schemeClr val="accent1">
                    <a:lumMod val="75000"/>
                  </a:schemeClr>
                </a:solidFill>
                <a:latin typeface="+mn-lt"/>
              </a:rPr>
              <a:t> of PERLE», IPAC 19, Melbourne-</a:t>
            </a:r>
            <a:r>
              <a:rPr lang="fr-FR" sz="1500" i="1" dirty="0" err="1">
                <a:solidFill>
                  <a:schemeClr val="accent1">
                    <a:lumMod val="75000"/>
                  </a:schemeClr>
                </a:solidFill>
                <a:latin typeface="+mn-lt"/>
              </a:rPr>
              <a:t>Australia</a:t>
            </a:r>
            <a:endParaRPr lang="fr-FR" sz="1500" i="1" dirty="0">
              <a:solidFill>
                <a:schemeClr val="accent1">
                  <a:lumMod val="75000"/>
                </a:schemeClr>
              </a:solidFill>
              <a:latin typeface="+mn-lt"/>
            </a:endParaRPr>
          </a:p>
        </p:txBody>
      </p:sp>
      <p:sp>
        <p:nvSpPr>
          <p:cNvPr id="12" name="Espace réservé du pied de page 2">
            <a:extLst>
              <a:ext uri="{FF2B5EF4-FFF2-40B4-BE49-F238E27FC236}">
                <a16:creationId xmlns:a16="http://schemas.microsoft.com/office/drawing/2014/main" id="{00D413E9-62E4-5B4E-B6EE-F6DC1870EB5C}"/>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2771703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0EE1D859-7F6B-BE47-91CD-ADAEE9C2B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41" name="Connecteur droit 40">
            <a:extLst>
              <a:ext uri="{FF2B5EF4-FFF2-40B4-BE49-F238E27FC236}">
                <a16:creationId xmlns:a16="http://schemas.microsoft.com/office/drawing/2014/main" id="{C2CF4657-51EC-6F4D-8B47-6F508FD41A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2" name="ZoneTexte 16">
            <a:extLst>
              <a:ext uri="{FF2B5EF4-FFF2-40B4-BE49-F238E27FC236}">
                <a16:creationId xmlns:a16="http://schemas.microsoft.com/office/drawing/2014/main" id="{751FDCEC-3F8E-6249-821F-779145FB249D}"/>
              </a:ext>
            </a:extLst>
          </p:cNvPr>
          <p:cNvSpPr txBox="1"/>
          <p:nvPr/>
        </p:nvSpPr>
        <p:spPr>
          <a:xfrm>
            <a:off x="236018"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44" name="Espace réservé du numéro de diapositive 4">
            <a:extLst>
              <a:ext uri="{FF2B5EF4-FFF2-40B4-BE49-F238E27FC236}">
                <a16:creationId xmlns:a16="http://schemas.microsoft.com/office/drawing/2014/main" id="{175B2EC6-59AD-AF44-AE3A-492B4FA9AF5D}"/>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23</a:t>
            </a:fld>
            <a:endParaRPr b="1" dirty="0">
              <a:solidFill>
                <a:schemeClr val="bg2">
                  <a:lumMod val="50000"/>
                </a:schemeClr>
              </a:solidFill>
              <a:latin typeface="+mn-lt"/>
            </a:endParaRPr>
          </a:p>
        </p:txBody>
      </p:sp>
      <p:sp>
        <p:nvSpPr>
          <p:cNvPr id="13" name="ZoneTexte 13">
            <a:extLst>
              <a:ext uri="{FF2B5EF4-FFF2-40B4-BE49-F238E27FC236}">
                <a16:creationId xmlns:a16="http://schemas.microsoft.com/office/drawing/2014/main" id="{A90A304A-F5D6-2F46-A373-E22188823F62}"/>
              </a:ext>
            </a:extLst>
          </p:cNvPr>
          <p:cNvSpPr txBox="1"/>
          <p:nvPr/>
        </p:nvSpPr>
        <p:spPr>
          <a:xfrm>
            <a:off x="3653094" y="672757"/>
            <a:ext cx="6689329"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sp>
        <p:nvSpPr>
          <p:cNvPr id="16" name="Espace réservé du pied de page 2">
            <a:extLst>
              <a:ext uri="{FF2B5EF4-FFF2-40B4-BE49-F238E27FC236}">
                <a16:creationId xmlns:a16="http://schemas.microsoft.com/office/drawing/2014/main" id="{4A63DB01-6313-984A-9166-F512987B847D}"/>
              </a:ext>
            </a:extLst>
          </p:cNvPr>
          <p:cNvSpPr>
            <a:spLocks noGrp="1"/>
          </p:cNvSpPr>
          <p:nvPr>
            <p:ph type="ftr" sz="quarter" idx="11"/>
          </p:nvPr>
        </p:nvSpPr>
        <p:spPr>
          <a:xfrm>
            <a:off x="2779987" y="6447788"/>
            <a:ext cx="5995521" cy="334663"/>
          </a:xfrm>
        </p:spPr>
        <p:txBody>
          <a:bodyPr/>
          <a:lstStyle/>
          <a:p>
            <a:r>
              <a:rPr lang="en-GB" b="1" dirty="0">
                <a:solidFill>
                  <a:schemeClr val="bg2">
                    <a:lumMod val="50000"/>
                  </a:schemeClr>
                </a:solidFill>
                <a:latin typeface="+mn-lt"/>
              </a:rPr>
              <a:t>ERL 2019 - Berlin,  September 16</a:t>
            </a:r>
            <a:r>
              <a:rPr lang="en-GB" b="1" baseline="30000" dirty="0">
                <a:solidFill>
                  <a:schemeClr val="bg2">
                    <a:lumMod val="50000"/>
                  </a:schemeClr>
                </a:solidFill>
                <a:latin typeface="+mn-lt"/>
              </a:rPr>
              <a:t>th</a:t>
            </a:r>
            <a:r>
              <a:rPr lang="en-GB" b="1" dirty="0">
                <a:solidFill>
                  <a:schemeClr val="bg2">
                    <a:lumMod val="50000"/>
                  </a:schemeClr>
                </a:solidFill>
                <a:latin typeface="+mn-lt"/>
              </a:rPr>
              <a:t> 2019</a:t>
            </a:r>
          </a:p>
        </p:txBody>
      </p:sp>
      <p:sp>
        <p:nvSpPr>
          <p:cNvPr id="4" name="ZoneTexte 3">
            <a:extLst>
              <a:ext uri="{FF2B5EF4-FFF2-40B4-BE49-F238E27FC236}">
                <a16:creationId xmlns:a16="http://schemas.microsoft.com/office/drawing/2014/main" id="{17AF1BA0-7203-9E4B-900C-D24EB664E427}"/>
              </a:ext>
            </a:extLst>
          </p:cNvPr>
          <p:cNvSpPr txBox="1"/>
          <p:nvPr/>
        </p:nvSpPr>
        <p:spPr>
          <a:xfrm>
            <a:off x="172517" y="1129533"/>
            <a:ext cx="11650458" cy="1200329"/>
          </a:xfrm>
          <a:prstGeom prst="rect">
            <a:avLst/>
          </a:prstGeom>
          <a:noFill/>
        </p:spPr>
        <p:txBody>
          <a:bodyPr wrap="square" rtlCol="0">
            <a:spAutoFit/>
          </a:bodyPr>
          <a:lstStyle/>
          <a:p>
            <a:pPr algn="just"/>
            <a:r>
              <a:rPr lang="en-GB" dirty="0">
                <a:latin typeface="+mn-lt"/>
              </a:rPr>
              <a:t>PERLE injector (up to the booster exit) was optimised using </a:t>
            </a:r>
            <a:r>
              <a:rPr lang="en-GB" b="1" dirty="0">
                <a:latin typeface="+mn-lt"/>
              </a:rPr>
              <a:t>NSGAIII</a:t>
            </a:r>
            <a:r>
              <a:rPr lang="en-GB" dirty="0">
                <a:latin typeface="+mn-lt"/>
              </a:rPr>
              <a:t>: a many objective optimisation algorithm</a:t>
            </a:r>
          </a:p>
          <a:p>
            <a:pPr marL="285750" indent="-285750" algn="just">
              <a:buFont typeface="Wingdings" pitchFamily="2" charset="2"/>
              <a:buChar char="§"/>
            </a:pPr>
            <a:r>
              <a:rPr lang="en-GB" b="1" dirty="0">
                <a:latin typeface="+mn-lt"/>
              </a:rPr>
              <a:t>Variables</a:t>
            </a:r>
            <a:r>
              <a:rPr lang="en-GB" dirty="0">
                <a:latin typeface="+mn-lt"/>
              </a:rPr>
              <a:t>: laser parameters, solenoid settings, </a:t>
            </a:r>
            <a:r>
              <a:rPr lang="en-GB" dirty="0" err="1">
                <a:latin typeface="+mn-lt"/>
              </a:rPr>
              <a:t>buncher</a:t>
            </a:r>
            <a:r>
              <a:rPr lang="en-GB" dirty="0">
                <a:latin typeface="+mn-lt"/>
              </a:rPr>
              <a:t> amplitude and phase, distances between elements and the booster cavity amplitudes and phases.</a:t>
            </a:r>
          </a:p>
          <a:p>
            <a:pPr marL="285750" indent="-285750" algn="just">
              <a:buFont typeface="Wingdings" pitchFamily="2" charset="2"/>
              <a:buChar char="§"/>
            </a:pPr>
            <a:r>
              <a:rPr lang="en-GB" b="1" dirty="0">
                <a:latin typeface="+mn-lt"/>
              </a:rPr>
              <a:t>Constrains</a:t>
            </a:r>
            <a:r>
              <a:rPr lang="en-GB" dirty="0">
                <a:latin typeface="+mn-lt"/>
              </a:rPr>
              <a:t>: injection energy of 7 MeV &amp; final bunch length of 3 mm</a:t>
            </a:r>
          </a:p>
        </p:txBody>
      </p:sp>
      <p:graphicFrame>
        <p:nvGraphicFramePr>
          <p:cNvPr id="15" name="Table 5">
            <a:extLst>
              <a:ext uri="{FF2B5EF4-FFF2-40B4-BE49-F238E27FC236}">
                <a16:creationId xmlns:a16="http://schemas.microsoft.com/office/drawing/2014/main" id="{60D3B484-E113-A848-9488-F654CDEF6DEC}"/>
              </a:ext>
            </a:extLst>
          </p:cNvPr>
          <p:cNvGraphicFramePr>
            <a:graphicFrameLocks noGrp="1"/>
          </p:cNvGraphicFramePr>
          <p:nvPr>
            <p:extLst/>
          </p:nvPr>
        </p:nvGraphicFramePr>
        <p:xfrm>
          <a:off x="4006127" y="4968066"/>
          <a:ext cx="3537673" cy="1825105"/>
        </p:xfrm>
        <a:graphic>
          <a:graphicData uri="http://schemas.openxmlformats.org/drawingml/2006/table">
            <a:tbl>
              <a:tblPr firstRow="1" bandRow="1">
                <a:tableStyleId>{7DF18680-E054-41AD-8BC1-D1AEF772440D}</a:tableStyleId>
              </a:tblPr>
              <a:tblGrid>
                <a:gridCol w="2988501">
                  <a:extLst>
                    <a:ext uri="{9D8B030D-6E8A-4147-A177-3AD203B41FA5}">
                      <a16:colId xmlns:a16="http://schemas.microsoft.com/office/drawing/2014/main" val="2612147746"/>
                    </a:ext>
                  </a:extLst>
                </a:gridCol>
                <a:gridCol w="549172">
                  <a:extLst>
                    <a:ext uri="{9D8B030D-6E8A-4147-A177-3AD203B41FA5}">
                      <a16:colId xmlns:a16="http://schemas.microsoft.com/office/drawing/2014/main" val="2780684216"/>
                    </a:ext>
                  </a:extLst>
                </a:gridCol>
              </a:tblGrid>
              <a:tr h="381716">
                <a:tc gridSpan="2">
                  <a:txBody>
                    <a:bodyPr/>
                    <a:lstStyle/>
                    <a:p>
                      <a:pPr algn="ctr"/>
                      <a:r>
                        <a:rPr lang="en-GB" sz="1600" dirty="0"/>
                        <a:t>Achieved</a:t>
                      </a:r>
                      <a:r>
                        <a:rPr lang="en-GB" sz="1600" baseline="0" dirty="0"/>
                        <a:t> bunch parameters</a:t>
                      </a:r>
                      <a:endParaRPr lang="en-GB" sz="1600" dirty="0"/>
                    </a:p>
                  </a:txBody>
                  <a:tcPr/>
                </a:tc>
                <a:tc hMerge="1">
                  <a:txBody>
                    <a:bodyPr/>
                    <a:lstStyle/>
                    <a:p>
                      <a:endParaRPr lang="en-GB" dirty="0"/>
                    </a:p>
                  </a:txBody>
                  <a:tcPr/>
                </a:tc>
                <a:extLst>
                  <a:ext uri="{0D108BD9-81ED-4DB2-BD59-A6C34878D82A}">
                    <a16:rowId xmlns:a16="http://schemas.microsoft.com/office/drawing/2014/main" val="3470952287"/>
                  </a:ext>
                </a:extLst>
              </a:tr>
              <a:tr h="339885">
                <a:tc>
                  <a:txBody>
                    <a:bodyPr/>
                    <a:lstStyle/>
                    <a:p>
                      <a:r>
                        <a:rPr lang="en-GB" sz="1600" dirty="0"/>
                        <a:t>Transverse emittance/ mm </a:t>
                      </a:r>
                      <a:r>
                        <a:rPr lang="en-GB" sz="1600" dirty="0" err="1"/>
                        <a:t>mrad</a:t>
                      </a:r>
                      <a:endParaRPr lang="en-GB" sz="1600" dirty="0"/>
                    </a:p>
                  </a:txBody>
                  <a:tcPr/>
                </a:tc>
                <a:tc>
                  <a:txBody>
                    <a:bodyPr/>
                    <a:lstStyle/>
                    <a:p>
                      <a:r>
                        <a:rPr lang="en-GB" sz="1600" dirty="0"/>
                        <a:t>4.0</a:t>
                      </a:r>
                    </a:p>
                  </a:txBody>
                  <a:tcPr/>
                </a:tc>
                <a:extLst>
                  <a:ext uri="{0D108BD9-81ED-4DB2-BD59-A6C34878D82A}">
                    <a16:rowId xmlns:a16="http://schemas.microsoft.com/office/drawing/2014/main" val="3835055260"/>
                  </a:ext>
                </a:extLst>
              </a:tr>
              <a:tr h="386508">
                <a:tc>
                  <a:txBody>
                    <a:bodyPr/>
                    <a:lstStyle/>
                    <a:p>
                      <a:r>
                        <a:rPr lang="en-GB" sz="1600" dirty="0"/>
                        <a:t>Longitudinal emittance/</a:t>
                      </a:r>
                      <a:r>
                        <a:rPr lang="en-GB" sz="1600" baseline="0" dirty="0"/>
                        <a:t> </a:t>
                      </a:r>
                      <a:r>
                        <a:rPr lang="en-GB" sz="1600" baseline="0" dirty="0" err="1"/>
                        <a:t>keV</a:t>
                      </a:r>
                      <a:r>
                        <a:rPr lang="en-GB" sz="1600" baseline="0" dirty="0"/>
                        <a:t> mm</a:t>
                      </a:r>
                      <a:endParaRPr lang="en-GB" sz="1600" dirty="0"/>
                    </a:p>
                  </a:txBody>
                  <a:tcPr/>
                </a:tc>
                <a:tc>
                  <a:txBody>
                    <a:bodyPr/>
                    <a:lstStyle/>
                    <a:p>
                      <a:r>
                        <a:rPr lang="en-GB" sz="1600" dirty="0"/>
                        <a:t>25.1</a:t>
                      </a:r>
                    </a:p>
                  </a:txBody>
                  <a:tcPr/>
                </a:tc>
                <a:extLst>
                  <a:ext uri="{0D108BD9-81ED-4DB2-BD59-A6C34878D82A}">
                    <a16:rowId xmlns:a16="http://schemas.microsoft.com/office/drawing/2014/main" val="353166223"/>
                  </a:ext>
                </a:extLst>
              </a:tr>
              <a:tr h="323909">
                <a:tc>
                  <a:txBody>
                    <a:bodyPr/>
                    <a:lstStyle/>
                    <a:p>
                      <a:r>
                        <a:rPr lang="en-GB" sz="1600" dirty="0"/>
                        <a:t>Bunch length/ mm</a:t>
                      </a:r>
                    </a:p>
                  </a:txBody>
                  <a:tcPr/>
                </a:tc>
                <a:tc>
                  <a:txBody>
                    <a:bodyPr/>
                    <a:lstStyle/>
                    <a:p>
                      <a:r>
                        <a:rPr lang="en-GB" sz="1600" dirty="0"/>
                        <a:t>3.0</a:t>
                      </a:r>
                    </a:p>
                  </a:txBody>
                  <a:tcPr/>
                </a:tc>
                <a:extLst>
                  <a:ext uri="{0D108BD9-81ED-4DB2-BD59-A6C34878D82A}">
                    <a16:rowId xmlns:a16="http://schemas.microsoft.com/office/drawing/2014/main" val="2544097910"/>
                  </a:ext>
                </a:extLst>
              </a:tr>
              <a:tr h="381716">
                <a:tc>
                  <a:txBody>
                    <a:bodyPr/>
                    <a:lstStyle/>
                    <a:p>
                      <a:r>
                        <a:rPr lang="en-GB" sz="1600" dirty="0"/>
                        <a:t>Energy/ MeV</a:t>
                      </a:r>
                    </a:p>
                  </a:txBody>
                  <a:tcPr/>
                </a:tc>
                <a:tc>
                  <a:txBody>
                    <a:bodyPr/>
                    <a:lstStyle/>
                    <a:p>
                      <a:r>
                        <a:rPr lang="en-GB" sz="1600" dirty="0"/>
                        <a:t>7.0</a:t>
                      </a:r>
                    </a:p>
                  </a:txBody>
                  <a:tcPr/>
                </a:tc>
                <a:extLst>
                  <a:ext uri="{0D108BD9-81ED-4DB2-BD59-A6C34878D82A}">
                    <a16:rowId xmlns:a16="http://schemas.microsoft.com/office/drawing/2014/main" val="1213245443"/>
                  </a:ext>
                </a:extLst>
              </a:tr>
            </a:tbl>
          </a:graphicData>
        </a:graphic>
      </p:graphicFrame>
      <p:sp>
        <p:nvSpPr>
          <p:cNvPr id="6" name="ZoneTexte 5">
            <a:extLst>
              <a:ext uri="{FF2B5EF4-FFF2-40B4-BE49-F238E27FC236}">
                <a16:creationId xmlns:a16="http://schemas.microsoft.com/office/drawing/2014/main" id="{5A191DA0-1787-6741-B1AE-0133CEC3B65C}"/>
              </a:ext>
            </a:extLst>
          </p:cNvPr>
          <p:cNvSpPr txBox="1"/>
          <p:nvPr/>
        </p:nvSpPr>
        <p:spPr>
          <a:xfrm>
            <a:off x="236018" y="2371890"/>
            <a:ext cx="11650457" cy="646331"/>
          </a:xfrm>
          <a:prstGeom prst="rect">
            <a:avLst/>
          </a:prstGeom>
          <a:noFill/>
        </p:spPr>
        <p:txBody>
          <a:bodyPr wrap="square" rtlCol="0">
            <a:spAutoFit/>
          </a:bodyPr>
          <a:lstStyle/>
          <a:p>
            <a:pPr marL="285750" indent="-285750">
              <a:buFont typeface="Symbol" pitchFamily="2" charset="2"/>
              <a:buChar char="Þ"/>
            </a:pPr>
            <a:r>
              <a:rPr lang="en-GB" dirty="0">
                <a:latin typeface="+mn-lt"/>
              </a:rPr>
              <a:t>The objectives were all minimised at the point of the booster exit. They were </a:t>
            </a:r>
            <a:r>
              <a:rPr lang="en-GB" dirty="0" err="1">
                <a:latin typeface="+mn-lt"/>
              </a:rPr>
              <a:t>rms</a:t>
            </a:r>
            <a:r>
              <a:rPr lang="en-GB" dirty="0">
                <a:latin typeface="+mn-lt"/>
              </a:rPr>
              <a:t> transverse emittance, </a:t>
            </a:r>
            <a:r>
              <a:rPr lang="en-GB" dirty="0" err="1">
                <a:latin typeface="+mn-lt"/>
              </a:rPr>
              <a:t>rms</a:t>
            </a:r>
            <a:r>
              <a:rPr lang="en-GB" dirty="0">
                <a:latin typeface="+mn-lt"/>
              </a:rPr>
              <a:t> longitudinal emittance, </a:t>
            </a:r>
            <a:r>
              <a:rPr lang="en-GB" dirty="0" err="1">
                <a:latin typeface="+mn-lt"/>
              </a:rPr>
              <a:t>rms</a:t>
            </a:r>
            <a:r>
              <a:rPr lang="en-GB" dirty="0">
                <a:latin typeface="+mn-lt"/>
              </a:rPr>
              <a:t> energy spread, x halo parameter and z halo parameter.</a:t>
            </a:r>
          </a:p>
        </p:txBody>
      </p:sp>
      <p:pic>
        <p:nvPicPr>
          <p:cNvPr id="21" name="Picture 19">
            <a:extLst>
              <a:ext uri="{FF2B5EF4-FFF2-40B4-BE49-F238E27FC236}">
                <a16:creationId xmlns:a16="http://schemas.microsoft.com/office/drawing/2014/main" id="{7EDBE1E8-672A-7044-BCE8-1C9575759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61"/>
          <a:stretch/>
        </p:blipFill>
        <p:spPr>
          <a:xfrm>
            <a:off x="23545080" y="16841602"/>
            <a:ext cx="5852172" cy="3913613"/>
          </a:xfrm>
          <a:prstGeom prst="rect">
            <a:avLst/>
          </a:prstGeom>
        </p:spPr>
      </p:pic>
      <p:pic>
        <p:nvPicPr>
          <p:cNvPr id="22" name="Picture 32">
            <a:extLst>
              <a:ext uri="{FF2B5EF4-FFF2-40B4-BE49-F238E27FC236}">
                <a16:creationId xmlns:a16="http://schemas.microsoft.com/office/drawing/2014/main" id="{61D0F058-D4F7-324B-BB89-687EC773F5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57425" y="26571996"/>
            <a:ext cx="7906220" cy="3686869"/>
          </a:xfrm>
          <a:prstGeom prst="rect">
            <a:avLst/>
          </a:prstGeom>
        </p:spPr>
      </p:pic>
      <p:pic>
        <p:nvPicPr>
          <p:cNvPr id="23" name="Picture 33">
            <a:extLst>
              <a:ext uri="{FF2B5EF4-FFF2-40B4-BE49-F238E27FC236}">
                <a16:creationId xmlns:a16="http://schemas.microsoft.com/office/drawing/2014/main" id="{936C8A58-EA3C-3842-9220-2FE574D52B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670"/>
          <a:stretch/>
        </p:blipFill>
        <p:spPr>
          <a:xfrm>
            <a:off x="15652488" y="23148214"/>
            <a:ext cx="7828141" cy="3443481"/>
          </a:xfrm>
          <a:prstGeom prst="rect">
            <a:avLst/>
          </a:prstGeom>
        </p:spPr>
      </p:pic>
      <p:pic>
        <p:nvPicPr>
          <p:cNvPr id="24" name="Picture 2">
            <a:extLst>
              <a:ext uri="{FF2B5EF4-FFF2-40B4-BE49-F238E27FC236}">
                <a16:creationId xmlns:a16="http://schemas.microsoft.com/office/drawing/2014/main" id="{15D40C87-9358-3148-AA76-DAD7C9D792F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491938" y="20897825"/>
            <a:ext cx="5958456" cy="4450222"/>
          </a:xfrm>
          <a:prstGeom prst="rect">
            <a:avLst/>
          </a:prstGeom>
        </p:spPr>
      </p:pic>
      <p:pic>
        <p:nvPicPr>
          <p:cNvPr id="25" name="Picture 19">
            <a:extLst>
              <a:ext uri="{FF2B5EF4-FFF2-40B4-BE49-F238E27FC236}">
                <a16:creationId xmlns:a16="http://schemas.microsoft.com/office/drawing/2014/main" id="{1B978EBD-1265-A441-88F1-6E2D9BC79A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61"/>
          <a:stretch/>
        </p:blipFill>
        <p:spPr>
          <a:xfrm>
            <a:off x="23697480" y="16994002"/>
            <a:ext cx="5852172" cy="3913613"/>
          </a:xfrm>
          <a:prstGeom prst="rect">
            <a:avLst/>
          </a:prstGeom>
        </p:spPr>
      </p:pic>
      <p:pic>
        <p:nvPicPr>
          <p:cNvPr id="26" name="Picture 32">
            <a:extLst>
              <a:ext uri="{FF2B5EF4-FFF2-40B4-BE49-F238E27FC236}">
                <a16:creationId xmlns:a16="http://schemas.microsoft.com/office/drawing/2014/main" id="{349F75D5-0C02-AA46-BD6D-B7BB991B2C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09825" y="26724396"/>
            <a:ext cx="7906220" cy="3686869"/>
          </a:xfrm>
          <a:prstGeom prst="rect">
            <a:avLst/>
          </a:prstGeom>
        </p:spPr>
      </p:pic>
      <p:pic>
        <p:nvPicPr>
          <p:cNvPr id="27" name="Picture 33">
            <a:extLst>
              <a:ext uri="{FF2B5EF4-FFF2-40B4-BE49-F238E27FC236}">
                <a16:creationId xmlns:a16="http://schemas.microsoft.com/office/drawing/2014/main" id="{0E44904F-30E0-B24A-A9AA-7266485FCF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670"/>
          <a:stretch/>
        </p:blipFill>
        <p:spPr>
          <a:xfrm>
            <a:off x="15804888" y="23300614"/>
            <a:ext cx="7828141" cy="3443481"/>
          </a:xfrm>
          <a:prstGeom prst="rect">
            <a:avLst/>
          </a:prstGeom>
        </p:spPr>
      </p:pic>
      <p:pic>
        <p:nvPicPr>
          <p:cNvPr id="28" name="Picture 2">
            <a:extLst>
              <a:ext uri="{FF2B5EF4-FFF2-40B4-BE49-F238E27FC236}">
                <a16:creationId xmlns:a16="http://schemas.microsoft.com/office/drawing/2014/main" id="{D27AB0BA-5CA5-744F-B909-B9902BF446E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644338" y="21050225"/>
            <a:ext cx="5958456" cy="4450222"/>
          </a:xfrm>
          <a:prstGeom prst="rect">
            <a:avLst/>
          </a:prstGeom>
        </p:spPr>
      </p:pic>
      <p:pic>
        <p:nvPicPr>
          <p:cNvPr id="29" name="Picture 19">
            <a:extLst>
              <a:ext uri="{FF2B5EF4-FFF2-40B4-BE49-F238E27FC236}">
                <a16:creationId xmlns:a16="http://schemas.microsoft.com/office/drawing/2014/main" id="{1264318B-B3C5-F347-8F90-A0CFEC738B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61"/>
          <a:stretch/>
        </p:blipFill>
        <p:spPr>
          <a:xfrm>
            <a:off x="23849880" y="17146402"/>
            <a:ext cx="5852172" cy="3913613"/>
          </a:xfrm>
          <a:prstGeom prst="rect">
            <a:avLst/>
          </a:prstGeom>
        </p:spPr>
      </p:pic>
      <p:pic>
        <p:nvPicPr>
          <p:cNvPr id="30" name="Picture 19">
            <a:extLst>
              <a:ext uri="{FF2B5EF4-FFF2-40B4-BE49-F238E27FC236}">
                <a16:creationId xmlns:a16="http://schemas.microsoft.com/office/drawing/2014/main" id="{D929BE07-630E-DD45-AAF0-7ADE3C7A8A9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5218" y="3129774"/>
            <a:ext cx="2482520" cy="1660174"/>
          </a:xfrm>
          <a:prstGeom prst="rect">
            <a:avLst/>
          </a:prstGeom>
        </p:spPr>
      </p:pic>
      <p:pic>
        <p:nvPicPr>
          <p:cNvPr id="31" name="Picture 2">
            <a:extLst>
              <a:ext uri="{FF2B5EF4-FFF2-40B4-BE49-F238E27FC236}">
                <a16:creationId xmlns:a16="http://schemas.microsoft.com/office/drawing/2014/main" id="{213B74FF-B44B-3249-B7C4-EA9E4FF6C2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9193" y="2937651"/>
            <a:ext cx="2602470" cy="1943720"/>
          </a:xfrm>
          <a:prstGeom prst="rect">
            <a:avLst/>
          </a:prstGeom>
        </p:spPr>
      </p:pic>
      <p:pic>
        <p:nvPicPr>
          <p:cNvPr id="32" name="Picture 33">
            <a:extLst>
              <a:ext uri="{FF2B5EF4-FFF2-40B4-BE49-F238E27FC236}">
                <a16:creationId xmlns:a16="http://schemas.microsoft.com/office/drawing/2014/main" id="{CBBE1E12-A858-A543-989D-F42A629FDD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24563" y="3084132"/>
            <a:ext cx="3612189" cy="1588947"/>
          </a:xfrm>
          <a:prstGeom prst="rect">
            <a:avLst/>
          </a:prstGeom>
        </p:spPr>
      </p:pic>
      <p:sp>
        <p:nvSpPr>
          <p:cNvPr id="7" name="ZoneTexte 6">
            <a:extLst>
              <a:ext uri="{FF2B5EF4-FFF2-40B4-BE49-F238E27FC236}">
                <a16:creationId xmlns:a16="http://schemas.microsoft.com/office/drawing/2014/main" id="{C54AFEF5-D077-A649-9653-605571E8311E}"/>
              </a:ext>
            </a:extLst>
          </p:cNvPr>
          <p:cNvSpPr txBox="1"/>
          <p:nvPr/>
        </p:nvSpPr>
        <p:spPr>
          <a:xfrm>
            <a:off x="177859" y="4915418"/>
            <a:ext cx="3759880" cy="1938992"/>
          </a:xfrm>
          <a:prstGeom prst="rect">
            <a:avLst/>
          </a:prstGeom>
          <a:noFill/>
        </p:spPr>
        <p:txBody>
          <a:bodyPr wrap="square" rtlCol="0">
            <a:spAutoFit/>
          </a:bodyPr>
          <a:lstStyle/>
          <a:p>
            <a:r>
              <a:rPr lang="en-GB" dirty="0">
                <a:latin typeface="+mn-lt"/>
              </a:rPr>
              <a:t>The solution was not only selected for its transverse emittance but also the shape of the bunch distributions:</a:t>
            </a:r>
          </a:p>
          <a:p>
            <a:endParaRPr lang="fr-FR" dirty="0"/>
          </a:p>
          <a:p>
            <a:r>
              <a:rPr lang="fr-FR" sz="1600" i="1" u="sng" dirty="0">
                <a:solidFill>
                  <a:schemeClr val="accent1">
                    <a:lumMod val="75000"/>
                  </a:schemeClr>
                </a:solidFill>
                <a:latin typeface="+mn-lt"/>
              </a:rPr>
              <a:t>For more</a:t>
            </a:r>
            <a:r>
              <a:rPr lang="fr-FR" sz="1600" i="1" dirty="0">
                <a:solidFill>
                  <a:schemeClr val="accent1">
                    <a:lumMod val="75000"/>
                  </a:schemeClr>
                </a:solidFill>
                <a:latin typeface="+mn-lt"/>
              </a:rPr>
              <a:t>: </a:t>
            </a:r>
            <a:r>
              <a:rPr lang="fr-FR" sz="1600" i="1" dirty="0" err="1">
                <a:solidFill>
                  <a:schemeClr val="accent1">
                    <a:lumMod val="75000"/>
                  </a:schemeClr>
                </a:solidFill>
                <a:latin typeface="+mn-lt"/>
              </a:rPr>
              <a:t>See</a:t>
            </a:r>
            <a:r>
              <a:rPr lang="fr-FR" sz="1600" i="1" dirty="0">
                <a:solidFill>
                  <a:schemeClr val="accent1">
                    <a:lumMod val="75000"/>
                  </a:schemeClr>
                </a:solidFill>
                <a:latin typeface="+mn-lt"/>
              </a:rPr>
              <a:t> the poster B. </a:t>
            </a:r>
            <a:r>
              <a:rPr lang="fr-FR" sz="1600" i="1" dirty="0" err="1">
                <a:solidFill>
                  <a:schemeClr val="accent1">
                    <a:lumMod val="75000"/>
                  </a:schemeClr>
                </a:solidFill>
                <a:latin typeface="+mn-lt"/>
              </a:rPr>
              <a:t>Hounsell</a:t>
            </a:r>
            <a:r>
              <a:rPr lang="fr-FR" sz="1600" i="1" dirty="0">
                <a:solidFill>
                  <a:schemeClr val="accent1">
                    <a:lumMod val="75000"/>
                  </a:schemeClr>
                </a:solidFill>
                <a:latin typeface="+mn-lt"/>
              </a:rPr>
              <a:t> « </a:t>
            </a:r>
            <a:r>
              <a:rPr lang="fr-FR" sz="1600" i="1" dirty="0" err="1">
                <a:solidFill>
                  <a:schemeClr val="accent1">
                    <a:lumMod val="75000"/>
                  </a:schemeClr>
                </a:solidFill>
                <a:latin typeface="+mn-lt"/>
              </a:rPr>
              <a:t>Status</a:t>
            </a:r>
            <a:r>
              <a:rPr lang="fr-FR" sz="1600" i="1" dirty="0">
                <a:solidFill>
                  <a:schemeClr val="accent1">
                    <a:lumMod val="75000"/>
                  </a:schemeClr>
                </a:solidFill>
                <a:latin typeface="+mn-lt"/>
              </a:rPr>
              <a:t> of the PERLE </a:t>
            </a:r>
            <a:r>
              <a:rPr lang="fr-FR" sz="1600" i="1" dirty="0" err="1">
                <a:solidFill>
                  <a:schemeClr val="accent1">
                    <a:lumMod val="75000"/>
                  </a:schemeClr>
                </a:solidFill>
                <a:latin typeface="+mn-lt"/>
              </a:rPr>
              <a:t>injector</a:t>
            </a:r>
            <a:r>
              <a:rPr lang="fr-FR" sz="1600" i="1" dirty="0">
                <a:solidFill>
                  <a:schemeClr val="accent1">
                    <a:lumMod val="75000"/>
                  </a:schemeClr>
                </a:solidFill>
                <a:latin typeface="+mn-lt"/>
              </a:rPr>
              <a:t> optimisation » @ERL 2019</a:t>
            </a:r>
          </a:p>
        </p:txBody>
      </p:sp>
      <p:sp>
        <p:nvSpPr>
          <p:cNvPr id="8" name="ZoneTexte 7">
            <a:extLst>
              <a:ext uri="{FF2B5EF4-FFF2-40B4-BE49-F238E27FC236}">
                <a16:creationId xmlns:a16="http://schemas.microsoft.com/office/drawing/2014/main" id="{8AB5363C-BA4D-0142-A758-A98AAB5165A8}"/>
              </a:ext>
            </a:extLst>
          </p:cNvPr>
          <p:cNvSpPr txBox="1"/>
          <p:nvPr/>
        </p:nvSpPr>
        <p:spPr>
          <a:xfrm>
            <a:off x="7670800" y="5008371"/>
            <a:ext cx="4075975" cy="1754326"/>
          </a:xfrm>
          <a:prstGeom prst="rect">
            <a:avLst/>
          </a:prstGeom>
          <a:noFill/>
        </p:spPr>
        <p:txBody>
          <a:bodyPr wrap="square" rtlCol="0">
            <a:spAutoFit/>
          </a:bodyPr>
          <a:lstStyle/>
          <a:p>
            <a:pPr algn="just"/>
            <a:r>
              <a:rPr lang="en-GB" dirty="0">
                <a:solidFill>
                  <a:srgbClr val="FF0000"/>
                </a:solidFill>
                <a:latin typeface="+mn-lt"/>
              </a:rPr>
              <a:t>=&gt; The PERLE injector is capable of achieving the specification at the booster exit. The possibility of improving the bunch distributions and longitudinal phase space will be investigated (linearizing the longitudinal phase space)</a:t>
            </a:r>
            <a:endParaRPr lang="fr-FR" dirty="0">
              <a:solidFill>
                <a:srgbClr val="FF0000"/>
              </a:solidFill>
              <a:latin typeface="+mn-lt"/>
            </a:endParaRPr>
          </a:p>
        </p:txBody>
      </p:sp>
    </p:spTree>
    <p:extLst>
      <p:ext uri="{BB962C8B-B14F-4D97-AF65-F5344CB8AC3E}">
        <p14:creationId xmlns:p14="http://schemas.microsoft.com/office/powerpoint/2010/main" val="1597386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0EE1D859-7F6B-BE47-91CD-ADAEE9C2B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41" name="Connecteur droit 40">
            <a:extLst>
              <a:ext uri="{FF2B5EF4-FFF2-40B4-BE49-F238E27FC236}">
                <a16:creationId xmlns:a16="http://schemas.microsoft.com/office/drawing/2014/main" id="{C2CF4657-51EC-6F4D-8B47-6F508FD41A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2" name="ZoneTexte 16">
            <a:extLst>
              <a:ext uri="{FF2B5EF4-FFF2-40B4-BE49-F238E27FC236}">
                <a16:creationId xmlns:a16="http://schemas.microsoft.com/office/drawing/2014/main" id="{751FDCEC-3F8E-6249-821F-779145FB249D}"/>
              </a:ext>
            </a:extLst>
          </p:cNvPr>
          <p:cNvSpPr txBox="1"/>
          <p:nvPr/>
        </p:nvSpPr>
        <p:spPr>
          <a:xfrm>
            <a:off x="236018"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44" name="Espace réservé du numéro de diapositive 4">
            <a:extLst>
              <a:ext uri="{FF2B5EF4-FFF2-40B4-BE49-F238E27FC236}">
                <a16:creationId xmlns:a16="http://schemas.microsoft.com/office/drawing/2014/main" id="{175B2EC6-59AD-AF44-AE3A-492B4FA9AF5D}"/>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24</a:t>
            </a:fld>
            <a:endParaRPr b="1" dirty="0">
              <a:solidFill>
                <a:schemeClr val="bg2">
                  <a:lumMod val="50000"/>
                </a:schemeClr>
              </a:solidFill>
              <a:latin typeface="+mn-lt"/>
            </a:endParaRPr>
          </a:p>
        </p:txBody>
      </p:sp>
      <p:pic>
        <p:nvPicPr>
          <p:cNvPr id="11266" name="Picture 2" descr="Multi_Alkali_Chamber.jpg">
            <a:extLst>
              <a:ext uri="{FF2B5EF4-FFF2-40B4-BE49-F238E27FC236}">
                <a16:creationId xmlns:a16="http://schemas.microsoft.com/office/drawing/2014/main" id="{C7ED61AB-F912-D940-8385-4E1E23BE86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6738" y="3564575"/>
            <a:ext cx="3345621" cy="2619369"/>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13">
            <a:extLst>
              <a:ext uri="{FF2B5EF4-FFF2-40B4-BE49-F238E27FC236}">
                <a16:creationId xmlns:a16="http://schemas.microsoft.com/office/drawing/2014/main" id="{4244AC79-4AD0-AC47-8EDF-CD7EF9478038}"/>
              </a:ext>
            </a:extLst>
          </p:cNvPr>
          <p:cNvSpPr txBox="1"/>
          <p:nvPr/>
        </p:nvSpPr>
        <p:spPr>
          <a:xfrm>
            <a:off x="3653094" y="723557"/>
            <a:ext cx="6689329"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29D0C75-5BBD-2C43-A2D4-A7D658777782}"/>
              </a:ext>
            </a:extLst>
          </p:cNvPr>
          <p:cNvSpPr txBox="1"/>
          <p:nvPr/>
        </p:nvSpPr>
        <p:spPr>
          <a:xfrm>
            <a:off x="236018" y="1327150"/>
            <a:ext cx="11296341" cy="2542363"/>
          </a:xfrm>
          <a:prstGeom prst="rect">
            <a:avLst/>
          </a:prstGeom>
          <a:noFill/>
        </p:spPr>
        <p:txBody>
          <a:bodyPr wrap="square" rtlCol="0">
            <a:spAutoFit/>
          </a:bodyPr>
          <a:lstStyle/>
          <a:p>
            <a:pPr marL="285750" indent="-285750" algn="just">
              <a:lnSpc>
                <a:spcPct val="150000"/>
              </a:lnSpc>
              <a:buFont typeface="Wingdings" pitchFamily="2" charset="2"/>
              <a:buChar char="q"/>
            </a:pPr>
            <a:r>
              <a:rPr lang="en-GB" b="1" dirty="0">
                <a:latin typeface="+mn-lt"/>
                <a:cs typeface="Arial" panose="020B0604020202020204" pitchFamily="34" charset="0"/>
              </a:rPr>
              <a:t>Still to be done:</a:t>
            </a:r>
          </a:p>
          <a:p>
            <a:pPr marL="285750" indent="-285750">
              <a:lnSpc>
                <a:spcPct val="150000"/>
              </a:lnSpc>
              <a:buClr>
                <a:schemeClr val="accent1">
                  <a:lumMod val="75000"/>
                </a:schemeClr>
              </a:buClr>
              <a:buSzPct val="80000"/>
              <a:buFont typeface="Wingdings" pitchFamily="2" charset="2"/>
              <a:buChar char="Ø"/>
            </a:pPr>
            <a:r>
              <a:rPr lang="en-GB" dirty="0">
                <a:latin typeface="+mn-lt"/>
              </a:rPr>
              <a:t>The final step towards a complete injector design is </a:t>
            </a:r>
            <a:r>
              <a:rPr lang="en-GB" b="1" dirty="0">
                <a:latin typeface="+mn-lt"/>
              </a:rPr>
              <a:t>the merger</a:t>
            </a:r>
            <a:r>
              <a:rPr lang="en-GB" dirty="0">
                <a:latin typeface="+mn-lt"/>
              </a:rPr>
              <a:t>=&gt; Work is ongoing.</a:t>
            </a:r>
          </a:p>
          <a:p>
            <a:pPr marL="285750" indent="-285750">
              <a:lnSpc>
                <a:spcPct val="150000"/>
              </a:lnSpc>
              <a:buClr>
                <a:schemeClr val="accent1">
                  <a:lumMod val="75000"/>
                </a:schemeClr>
              </a:buClr>
              <a:buSzPct val="80000"/>
              <a:buFont typeface="Wingdings" pitchFamily="2" charset="2"/>
              <a:buChar char="Ø"/>
            </a:pPr>
            <a:r>
              <a:rPr lang="en-GB" dirty="0">
                <a:latin typeface="+mn-lt"/>
                <a:cs typeface="Arial" panose="020B0604020202020204" pitchFamily="34" charset="0"/>
              </a:rPr>
              <a:t>A </a:t>
            </a:r>
            <a:r>
              <a:rPr lang="en-GB" b="1" dirty="0">
                <a:latin typeface="+mn-lt"/>
                <a:cs typeface="Arial" panose="020B0604020202020204" pitchFamily="34" charset="0"/>
              </a:rPr>
              <a:t>'first ‘ start-to-end simulation</a:t>
            </a:r>
            <a:r>
              <a:rPr lang="en-GB" dirty="0">
                <a:latin typeface="+mn-lt"/>
                <a:cs typeface="Arial" panose="020B0604020202020204" pitchFamily="34" charset="0"/>
              </a:rPr>
              <a:t>: Tracking initial particle distribution, as defined by the injector and using magnet error tolerances would </a:t>
            </a:r>
            <a:r>
              <a:rPr lang="en-GB" b="1" dirty="0">
                <a:latin typeface="+mn-lt"/>
                <a:cs typeface="Arial" panose="020B0604020202020204" pitchFamily="34" charset="0"/>
              </a:rPr>
              <a:t>validate beam transport through the entire ERL </a:t>
            </a:r>
            <a:r>
              <a:rPr lang="en-GB" dirty="0">
                <a:latin typeface="+mn-lt"/>
                <a:cs typeface="Arial" panose="020B0604020202020204" pitchFamily="34" charset="0"/>
              </a:rPr>
              <a:t>complex.</a:t>
            </a:r>
          </a:p>
          <a:p>
            <a:pPr marL="285750" indent="-285750">
              <a:lnSpc>
                <a:spcPct val="150000"/>
              </a:lnSpc>
              <a:buClr>
                <a:schemeClr val="accent1">
                  <a:lumMod val="75000"/>
                </a:schemeClr>
              </a:buClr>
              <a:buSzPct val="80000"/>
              <a:buFont typeface="Wingdings" pitchFamily="2" charset="2"/>
              <a:buChar char="Ø"/>
            </a:pPr>
            <a:r>
              <a:rPr lang="en-GB" dirty="0">
                <a:latin typeface="+mn-lt"/>
              </a:rPr>
              <a:t>Studies on the </a:t>
            </a:r>
            <a:r>
              <a:rPr lang="en-GB" b="1" dirty="0">
                <a:latin typeface="+mn-lt"/>
              </a:rPr>
              <a:t>tolerances</a:t>
            </a:r>
            <a:r>
              <a:rPr lang="en-GB" dirty="0">
                <a:latin typeface="+mn-lt"/>
              </a:rPr>
              <a:t> required for the injector.</a:t>
            </a:r>
            <a:endParaRPr lang="en-GB" dirty="0">
              <a:latin typeface="+mn-lt"/>
              <a:cs typeface="Arial" panose="020B0604020202020204" pitchFamily="34" charset="0"/>
            </a:endParaRPr>
          </a:p>
          <a:p>
            <a:pPr marL="285750" indent="-285750">
              <a:lnSpc>
                <a:spcPct val="150000"/>
              </a:lnSpc>
              <a:buClr>
                <a:schemeClr val="accent1">
                  <a:lumMod val="75000"/>
                </a:schemeClr>
              </a:buClr>
              <a:buSzPct val="80000"/>
              <a:buFont typeface="Wingdings" pitchFamily="2" charset="2"/>
              <a:buChar char="Ø"/>
            </a:pPr>
            <a:r>
              <a:rPr lang="en-GB" dirty="0">
                <a:latin typeface="+mn-lt"/>
              </a:rPr>
              <a:t>The possible </a:t>
            </a:r>
            <a:r>
              <a:rPr lang="en-GB" b="1" dirty="0">
                <a:latin typeface="+mn-lt"/>
              </a:rPr>
              <a:t>options for a polarised beam injection</a:t>
            </a:r>
            <a:r>
              <a:rPr lang="en-GB" dirty="0">
                <a:latin typeface="+mn-lt"/>
              </a:rPr>
              <a:t> will be considered.</a:t>
            </a:r>
            <a:endParaRPr lang="en-GB" b="1" dirty="0">
              <a:latin typeface="+mn-lt"/>
              <a:cs typeface="Arial" panose="020B0604020202020204" pitchFamily="34" charset="0"/>
            </a:endParaRPr>
          </a:p>
        </p:txBody>
      </p:sp>
      <p:sp>
        <p:nvSpPr>
          <p:cNvPr id="3" name="ZoneTexte 2">
            <a:extLst>
              <a:ext uri="{FF2B5EF4-FFF2-40B4-BE49-F238E27FC236}">
                <a16:creationId xmlns:a16="http://schemas.microsoft.com/office/drawing/2014/main" id="{3A6D7243-3A00-3649-8005-C1A0B06AB16B}"/>
              </a:ext>
            </a:extLst>
          </p:cNvPr>
          <p:cNvSpPr txBox="1"/>
          <p:nvPr/>
        </p:nvSpPr>
        <p:spPr>
          <a:xfrm>
            <a:off x="243321" y="3814475"/>
            <a:ext cx="7757679" cy="2533194"/>
          </a:xfrm>
          <a:prstGeom prst="rect">
            <a:avLst/>
          </a:prstGeom>
          <a:noFill/>
        </p:spPr>
        <p:txBody>
          <a:bodyPr wrap="square" rtlCol="0">
            <a:spAutoFit/>
          </a:bodyPr>
          <a:lstStyle/>
          <a:p>
            <a:pPr marL="285750" indent="-285750">
              <a:lnSpc>
                <a:spcPct val="150000"/>
              </a:lnSpc>
              <a:buClr>
                <a:schemeClr val="accent1">
                  <a:lumMod val="75000"/>
                </a:schemeClr>
              </a:buClr>
              <a:buSzPct val="80000"/>
              <a:buFont typeface="Wingdings" pitchFamily="2" charset="2"/>
              <a:buChar char="Ø"/>
            </a:pPr>
            <a:r>
              <a:rPr lang="en-GB" dirty="0">
                <a:latin typeface="+mn-lt"/>
                <a:cs typeface="Arial" panose="020B0604020202020204" pitchFamily="34" charset="0"/>
              </a:rPr>
              <a:t>Relatively short lifetimes of the photocathode impose their frequent replacement (on a daily basis for GaAs and weekly for Alkali </a:t>
            </a:r>
            <a:r>
              <a:rPr lang="en-GB" dirty="0" err="1">
                <a:latin typeface="+mn-lt"/>
                <a:cs typeface="Arial" panose="020B0604020202020204" pitchFamily="34" charset="0"/>
              </a:rPr>
              <a:t>antimonides</a:t>
            </a:r>
            <a:r>
              <a:rPr lang="en-GB" dirty="0">
                <a:latin typeface="+mn-lt"/>
                <a:cs typeface="Arial" panose="020B0604020202020204" pitchFamily="34" charset="0"/>
              </a:rPr>
              <a:t>)</a:t>
            </a:r>
            <a:r>
              <a:rPr lang="en-GB" dirty="0">
                <a:latin typeface="+mn-lt"/>
                <a:cs typeface="Arial" panose="020B0604020202020204" pitchFamily="34" charset="0"/>
                <a:sym typeface="Wingdings" pitchFamily="2" charset="2"/>
              </a:rPr>
              <a:t>  Need of </a:t>
            </a:r>
            <a:r>
              <a:rPr lang="en-GB" b="1" dirty="0">
                <a:latin typeface="+mn-lt"/>
                <a:cs typeface="Arial" panose="020B0604020202020204" pitchFamily="34" charset="0"/>
                <a:sym typeface="Wingdings" pitchFamily="2" charset="2"/>
              </a:rPr>
              <a:t>preparation</a:t>
            </a:r>
            <a:r>
              <a:rPr lang="en-GB" dirty="0">
                <a:latin typeface="+mn-lt"/>
                <a:cs typeface="Arial" panose="020B0604020202020204" pitchFamily="34" charset="0"/>
                <a:sym typeface="Wingdings" pitchFamily="2" charset="2"/>
              </a:rPr>
              <a:t> and </a:t>
            </a:r>
            <a:r>
              <a:rPr lang="en-GB" b="1" dirty="0">
                <a:latin typeface="+mn-lt"/>
                <a:cs typeface="Arial" panose="020B0604020202020204" pitchFamily="34" charset="0"/>
                <a:sym typeface="Wingdings" pitchFamily="2" charset="2"/>
              </a:rPr>
              <a:t>transfer chambers </a:t>
            </a:r>
            <a:r>
              <a:rPr lang="en-GB" dirty="0">
                <a:latin typeface="+mn-lt"/>
                <a:cs typeface="Arial" panose="020B0604020202020204" pitchFamily="34" charset="0"/>
                <a:sym typeface="Wingdings" pitchFamily="2" charset="2"/>
              </a:rPr>
              <a:t>for each photocathode material.</a:t>
            </a:r>
            <a:r>
              <a:rPr lang="en-GB" dirty="0">
                <a:latin typeface="+mn-lt"/>
                <a:cs typeface="Arial" panose="020B0604020202020204" pitchFamily="34" charset="0"/>
              </a:rPr>
              <a:t> For GaAs photocathodes an existing design of photocathode preparation facility produced for ALICE could be easily implemented.</a:t>
            </a:r>
          </a:p>
          <a:p>
            <a:pPr>
              <a:lnSpc>
                <a:spcPct val="150000"/>
              </a:lnSpc>
            </a:pPr>
            <a:endParaRPr lang="fr-FR" dirty="0"/>
          </a:p>
        </p:txBody>
      </p:sp>
      <p:sp>
        <p:nvSpPr>
          <p:cNvPr id="11" name="Espace réservé du pied de page 2">
            <a:extLst>
              <a:ext uri="{FF2B5EF4-FFF2-40B4-BE49-F238E27FC236}">
                <a16:creationId xmlns:a16="http://schemas.microsoft.com/office/drawing/2014/main" id="{32BF3D31-082F-544A-A548-0F4E91A00E18}"/>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2433847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0EE1D859-7F6B-BE47-91CD-ADAEE9C2B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41" name="Connecteur droit 40">
            <a:extLst>
              <a:ext uri="{FF2B5EF4-FFF2-40B4-BE49-F238E27FC236}">
                <a16:creationId xmlns:a16="http://schemas.microsoft.com/office/drawing/2014/main" id="{C2CF4657-51EC-6F4D-8B47-6F508FD41A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2" name="ZoneTexte 16">
            <a:extLst>
              <a:ext uri="{FF2B5EF4-FFF2-40B4-BE49-F238E27FC236}">
                <a16:creationId xmlns:a16="http://schemas.microsoft.com/office/drawing/2014/main" id="{751FDCEC-3F8E-6249-821F-779145FB249D}"/>
              </a:ext>
            </a:extLst>
          </p:cNvPr>
          <p:cNvSpPr txBox="1"/>
          <p:nvPr/>
        </p:nvSpPr>
        <p:spPr>
          <a:xfrm>
            <a:off x="236018"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44" name="Espace réservé du numéro de diapositive 4">
            <a:extLst>
              <a:ext uri="{FF2B5EF4-FFF2-40B4-BE49-F238E27FC236}">
                <a16:creationId xmlns:a16="http://schemas.microsoft.com/office/drawing/2014/main" id="{175B2EC6-59AD-AF44-AE3A-492B4FA9AF5D}"/>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25</a:t>
            </a:fld>
            <a:endParaRPr b="1" dirty="0">
              <a:solidFill>
                <a:schemeClr val="bg2">
                  <a:lumMod val="50000"/>
                </a:schemeClr>
              </a:solidFill>
              <a:latin typeface="+mn-lt"/>
            </a:endParaRPr>
          </a:p>
        </p:txBody>
      </p:sp>
      <p:pic>
        <p:nvPicPr>
          <p:cNvPr id="37" name="Image 36">
            <a:extLst>
              <a:ext uri="{FF2B5EF4-FFF2-40B4-BE49-F238E27FC236}">
                <a16:creationId xmlns:a16="http://schemas.microsoft.com/office/drawing/2014/main" id="{607322DE-54DB-CB4D-9E72-FAD1E3FD41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692" y="997104"/>
            <a:ext cx="3443681" cy="2566719"/>
          </a:xfrm>
          <a:prstGeom prst="rect">
            <a:avLst/>
          </a:prstGeom>
        </p:spPr>
      </p:pic>
      <p:pic>
        <p:nvPicPr>
          <p:cNvPr id="38" name="Image 37">
            <a:extLst>
              <a:ext uri="{FF2B5EF4-FFF2-40B4-BE49-F238E27FC236}">
                <a16:creationId xmlns:a16="http://schemas.microsoft.com/office/drawing/2014/main" id="{69CB1459-62BF-E34C-B411-9F4CB4727D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5547" y="982868"/>
            <a:ext cx="3554653" cy="2579516"/>
          </a:xfrm>
          <a:prstGeom prst="rect">
            <a:avLst/>
          </a:prstGeom>
        </p:spPr>
      </p:pic>
      <p:pic>
        <p:nvPicPr>
          <p:cNvPr id="39" name="Image 38">
            <a:extLst>
              <a:ext uri="{FF2B5EF4-FFF2-40B4-BE49-F238E27FC236}">
                <a16:creationId xmlns:a16="http://schemas.microsoft.com/office/drawing/2014/main" id="{A4B6022F-A3EA-DD4B-92EC-E86D05CD21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907" y="4165731"/>
            <a:ext cx="3509690" cy="2578622"/>
          </a:xfrm>
          <a:prstGeom prst="rect">
            <a:avLst/>
          </a:prstGeom>
        </p:spPr>
      </p:pic>
      <p:pic>
        <p:nvPicPr>
          <p:cNvPr id="45" name="Image 44">
            <a:extLst>
              <a:ext uri="{FF2B5EF4-FFF2-40B4-BE49-F238E27FC236}">
                <a16:creationId xmlns:a16="http://schemas.microsoft.com/office/drawing/2014/main" id="{9EA61424-EB05-6341-B9FC-08C45E5EDE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25045" y="4165731"/>
            <a:ext cx="3522748" cy="2583694"/>
          </a:xfrm>
          <a:prstGeom prst="rect">
            <a:avLst/>
          </a:prstGeom>
        </p:spPr>
      </p:pic>
      <p:pic>
        <p:nvPicPr>
          <p:cNvPr id="46" name="Image 45">
            <a:extLst>
              <a:ext uri="{FF2B5EF4-FFF2-40B4-BE49-F238E27FC236}">
                <a16:creationId xmlns:a16="http://schemas.microsoft.com/office/drawing/2014/main" id="{260049F1-E51B-C645-B0D6-B5FD0F1D299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86117" y="4169329"/>
            <a:ext cx="3394126" cy="2575024"/>
          </a:xfrm>
          <a:prstGeom prst="rect">
            <a:avLst/>
          </a:prstGeom>
        </p:spPr>
      </p:pic>
      <p:pic>
        <p:nvPicPr>
          <p:cNvPr id="47" name="Image 46">
            <a:extLst>
              <a:ext uri="{FF2B5EF4-FFF2-40B4-BE49-F238E27FC236}">
                <a16:creationId xmlns:a16="http://schemas.microsoft.com/office/drawing/2014/main" id="{B16E71FF-3819-E14E-89A9-80D5E8C47D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47667" y="1031182"/>
            <a:ext cx="2753734" cy="2531005"/>
          </a:xfrm>
          <a:prstGeom prst="rect">
            <a:avLst/>
          </a:prstGeom>
        </p:spPr>
      </p:pic>
      <p:sp>
        <p:nvSpPr>
          <p:cNvPr id="48" name="ZoneTexte 47">
            <a:extLst>
              <a:ext uri="{FF2B5EF4-FFF2-40B4-BE49-F238E27FC236}">
                <a16:creationId xmlns:a16="http://schemas.microsoft.com/office/drawing/2014/main" id="{748FDE6E-CD28-9241-BB4A-8280A2D922B8}"/>
              </a:ext>
            </a:extLst>
          </p:cNvPr>
          <p:cNvSpPr txBox="1"/>
          <p:nvPr/>
        </p:nvSpPr>
        <p:spPr>
          <a:xfrm>
            <a:off x="236019" y="3672772"/>
            <a:ext cx="11487408" cy="400110"/>
          </a:xfrm>
          <a:prstGeom prst="rect">
            <a:avLst/>
          </a:prstGeom>
          <a:noFill/>
        </p:spPr>
        <p:txBody>
          <a:bodyPr wrap="square" rtlCol="0">
            <a:spAutoFit/>
          </a:bodyPr>
          <a:lstStyle/>
          <a:p>
            <a:pPr algn="ctr"/>
            <a:r>
              <a:rPr lang="en-GB" sz="2000" dirty="0">
                <a:solidFill>
                  <a:schemeClr val="tx1"/>
                </a:solidFill>
                <a:latin typeface="Arial" panose="020B0604020202020204" pitchFamily="34" charset="0"/>
                <a:cs typeface="Arial" panose="020B0604020202020204" pitchFamily="34" charset="0"/>
              </a:rPr>
              <a:t>ALICE DC-Gun and equipment transferred from Daresbury to LAL on May 9 &amp; 10, 2019</a:t>
            </a:r>
          </a:p>
        </p:txBody>
      </p:sp>
      <p:sp>
        <p:nvSpPr>
          <p:cNvPr id="50" name="ZoneTexte 13">
            <a:extLst>
              <a:ext uri="{FF2B5EF4-FFF2-40B4-BE49-F238E27FC236}">
                <a16:creationId xmlns:a16="http://schemas.microsoft.com/office/drawing/2014/main" id="{9256423D-1591-4E4B-A99A-D527D50AFCC6}"/>
              </a:ext>
            </a:extLst>
          </p:cNvPr>
          <p:cNvSpPr txBox="1"/>
          <p:nvPr/>
        </p:nvSpPr>
        <p:spPr>
          <a:xfrm>
            <a:off x="3653094" y="723557"/>
            <a:ext cx="6689329"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sp>
        <p:nvSpPr>
          <p:cNvPr id="15" name="Espace réservé du pied de page 2">
            <a:extLst>
              <a:ext uri="{FF2B5EF4-FFF2-40B4-BE49-F238E27FC236}">
                <a16:creationId xmlns:a16="http://schemas.microsoft.com/office/drawing/2014/main" id="{2B8474E4-3795-F047-B2EC-51BE1280E3C9}"/>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3840691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ZoneTexte 9"/>
          <p:cNvSpPr txBox="1"/>
          <p:nvPr/>
        </p:nvSpPr>
        <p:spPr>
          <a:xfrm>
            <a:off x="241951" y="261054"/>
            <a:ext cx="5453616"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Cavity fabrication</a:t>
            </a:r>
            <a:r>
              <a:rPr lang="en-US" sz="2200" dirty="0">
                <a:solidFill>
                  <a:schemeClr val="accent1">
                    <a:lumMod val="75000"/>
                  </a:schemeClr>
                </a:solidFill>
                <a:latin typeface="Arial" charset="0"/>
                <a:ea typeface="Arial" charset="0"/>
                <a:cs typeface="Arial" charset="0"/>
              </a:rPr>
              <a:t> and test</a:t>
            </a:r>
            <a:r>
              <a:rPr sz="2200" dirty="0">
                <a:solidFill>
                  <a:schemeClr val="accent1">
                    <a:lumMod val="75000"/>
                  </a:schemeClr>
                </a:solidFill>
                <a:latin typeface="Arial" charset="0"/>
                <a:ea typeface="Arial" charset="0"/>
                <a:cs typeface="Arial" charset="0"/>
              </a:rPr>
              <a:t>:</a:t>
            </a:r>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0593" y="2050047"/>
            <a:ext cx="4966464" cy="2767486"/>
          </a:xfrm>
          <a:prstGeom prst="rect">
            <a:avLst/>
          </a:prstGeom>
        </p:spPr>
      </p:pic>
      <p:sp>
        <p:nvSpPr>
          <p:cNvPr id="6" name="ZoneTexte 5"/>
          <p:cNvSpPr txBox="1"/>
          <p:nvPr/>
        </p:nvSpPr>
        <p:spPr>
          <a:xfrm>
            <a:off x="6637867" y="4889501"/>
            <a:ext cx="43942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dirty="0">
                <a:latin typeface="+mn-lt"/>
                <a:cs typeface="Arial" panose="020B0604020202020204" pitchFamily="34" charset="0"/>
              </a:rPr>
              <a:t>The first </a:t>
            </a:r>
            <a:r>
              <a:rPr lang="en-GB" dirty="0" err="1">
                <a:latin typeface="+mn-lt"/>
                <a:cs typeface="Arial" panose="020B0604020202020204" pitchFamily="34" charset="0"/>
              </a:rPr>
              <a:t>Nb</a:t>
            </a:r>
            <a:r>
              <a:rPr lang="en-GB" dirty="0">
                <a:latin typeface="+mn-lt"/>
                <a:cs typeface="Arial" panose="020B0604020202020204" pitchFamily="34" charset="0"/>
              </a:rPr>
              <a:t> 802 MHz 5-Cell cavity fabricated October 2017 at JLAB  </a:t>
            </a:r>
          </a:p>
        </p:txBody>
      </p:sp>
      <p:sp>
        <p:nvSpPr>
          <p:cNvPr id="14" name="Espace réservé du numéro de diapositive 4">
            <a:extLst>
              <a:ext uri="{FF2B5EF4-FFF2-40B4-BE49-F238E27FC236}">
                <a16:creationId xmlns:a16="http://schemas.microsoft.com/office/drawing/2014/main" id="{DFFF0F60-80ED-BE4E-8417-9B0592C2264F}"/>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26</a:t>
            </a:fld>
            <a:endParaRPr b="1" dirty="0">
              <a:solidFill>
                <a:schemeClr val="bg2">
                  <a:lumMod val="50000"/>
                </a:schemeClr>
              </a:solidFill>
              <a:latin typeface="+mn-lt"/>
            </a:endParaRPr>
          </a:p>
        </p:txBody>
      </p:sp>
      <p:pic>
        <p:nvPicPr>
          <p:cNvPr id="15" name="Image 14">
            <a:extLst>
              <a:ext uri="{FF2B5EF4-FFF2-40B4-BE49-F238E27FC236}">
                <a16:creationId xmlns:a16="http://schemas.microsoft.com/office/drawing/2014/main" id="{0BFE61BD-D462-2940-BC9C-3EE2D4E3E6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6" name="Connecteur droit 15">
            <a:extLst>
              <a:ext uri="{FF2B5EF4-FFF2-40B4-BE49-F238E27FC236}">
                <a16:creationId xmlns:a16="http://schemas.microsoft.com/office/drawing/2014/main" id="{971E9295-EF64-2948-A786-85617B774B1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7" name="ZoneTexte 13">
            <a:extLst>
              <a:ext uri="{FF2B5EF4-FFF2-40B4-BE49-F238E27FC236}">
                <a16:creationId xmlns:a16="http://schemas.microsoft.com/office/drawing/2014/main" id="{8D128957-F4BD-5E4F-82E9-102F71A5E1C8}"/>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JLAB Collaboration</a:t>
            </a:r>
            <a:endParaRPr b="1" dirty="0">
              <a:solidFill>
                <a:srgbClr val="C00000"/>
              </a:solidFill>
              <a:latin typeface="Arial" panose="020B0604020202020204" pitchFamily="34" charset="0"/>
              <a:cs typeface="Arial" panose="020B0604020202020204" pitchFamily="34" charset="0"/>
            </a:endParaRPr>
          </a:p>
        </p:txBody>
      </p:sp>
      <p:pic>
        <p:nvPicPr>
          <p:cNvPr id="19" name="Objet 5" descr="Objet 5">
            <a:extLst>
              <a:ext uri="{FF2B5EF4-FFF2-40B4-BE49-F238E27FC236}">
                <a16:creationId xmlns:a16="http://schemas.microsoft.com/office/drawing/2014/main" id="{AEF1F5FA-13A0-0D4F-9E31-136B8C70A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151" y="1485900"/>
            <a:ext cx="6181050" cy="3073086"/>
          </a:xfrm>
          <a:prstGeom prst="rect">
            <a:avLst/>
          </a:prstGeom>
          <a:ln w="12700">
            <a:miter lim="400000"/>
          </a:ln>
        </p:spPr>
      </p:pic>
      <p:grpSp>
        <p:nvGrpSpPr>
          <p:cNvPr id="20" name="Grouper">
            <a:extLst>
              <a:ext uri="{FF2B5EF4-FFF2-40B4-BE49-F238E27FC236}">
                <a16:creationId xmlns:a16="http://schemas.microsoft.com/office/drawing/2014/main" id="{869CC054-5695-1546-866B-C915D08A00B1}"/>
              </a:ext>
            </a:extLst>
          </p:cNvPr>
          <p:cNvGrpSpPr/>
          <p:nvPr/>
        </p:nvGrpSpPr>
        <p:grpSpPr>
          <a:xfrm>
            <a:off x="821447" y="4688166"/>
            <a:ext cx="4821666" cy="1523692"/>
            <a:chOff x="0" y="0"/>
            <a:chExt cx="4821664" cy="1523690"/>
          </a:xfrm>
        </p:grpSpPr>
        <p:pic>
          <p:nvPicPr>
            <p:cNvPr id="21" name="pasted-image.tiff" descr="pasted-image.tiff">
              <a:extLst>
                <a:ext uri="{FF2B5EF4-FFF2-40B4-BE49-F238E27FC236}">
                  <a16:creationId xmlns:a16="http://schemas.microsoft.com/office/drawing/2014/main" id="{EF05C178-22EF-BA48-88B7-0D4714228D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544425" cy="1523691"/>
            </a:xfrm>
            <a:prstGeom prst="rect">
              <a:avLst/>
            </a:prstGeom>
            <a:ln w="12700" cap="flat">
              <a:noFill/>
              <a:miter lim="400000"/>
            </a:ln>
            <a:effectLst/>
          </p:spPr>
        </p:pic>
        <p:pic>
          <p:nvPicPr>
            <p:cNvPr id="22" name="pasted-image.tiff" descr="pasted-image.tiff">
              <a:extLst>
                <a:ext uri="{FF2B5EF4-FFF2-40B4-BE49-F238E27FC236}">
                  <a16:creationId xmlns:a16="http://schemas.microsoft.com/office/drawing/2014/main" id="{8D37E270-BAF1-2643-A755-F327894D61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7792" y="7758"/>
              <a:ext cx="273873" cy="1188409"/>
            </a:xfrm>
            <a:prstGeom prst="rect">
              <a:avLst/>
            </a:prstGeom>
            <a:ln w="12700" cap="flat">
              <a:noFill/>
              <a:miter lim="400000"/>
            </a:ln>
            <a:effectLst/>
          </p:spPr>
        </p:pic>
      </p:grpSp>
      <p:sp>
        <p:nvSpPr>
          <p:cNvPr id="23" name="ZoneTexte 22">
            <a:extLst>
              <a:ext uri="{FF2B5EF4-FFF2-40B4-BE49-F238E27FC236}">
                <a16:creationId xmlns:a16="http://schemas.microsoft.com/office/drawing/2014/main" id="{3850AAAC-8692-364F-A84A-FCABB4965ACF}"/>
              </a:ext>
            </a:extLst>
          </p:cNvPr>
          <p:cNvSpPr txBox="1"/>
          <p:nvPr/>
        </p:nvSpPr>
        <p:spPr>
          <a:xfrm>
            <a:off x="8813608" y="1207801"/>
            <a:ext cx="3137092" cy="369332"/>
          </a:xfrm>
          <a:prstGeom prst="rect">
            <a:avLst/>
          </a:prstGeom>
          <a:noFill/>
        </p:spPr>
        <p:txBody>
          <a:bodyPr wrap="square" rtlCol="0">
            <a:spAutoFit/>
          </a:bodyPr>
          <a:lstStyle/>
          <a:p>
            <a:r>
              <a:rPr lang="fr-FR" u="sng" dirty="0" err="1">
                <a:solidFill>
                  <a:schemeClr val="accent1">
                    <a:lumMod val="75000"/>
                  </a:schemeClr>
                </a:solidFill>
                <a:latin typeface="+mn-lt"/>
              </a:rPr>
              <a:t>Courtesy</a:t>
            </a:r>
            <a:r>
              <a:rPr lang="fr-FR" u="sng" dirty="0">
                <a:solidFill>
                  <a:schemeClr val="accent1">
                    <a:lumMod val="75000"/>
                  </a:schemeClr>
                </a:solidFill>
                <a:latin typeface="+mn-lt"/>
              </a:rPr>
              <a:t> to Frank </a:t>
            </a:r>
            <a:r>
              <a:rPr lang="fr-FR" u="sng" dirty="0" err="1">
                <a:solidFill>
                  <a:schemeClr val="accent1">
                    <a:lumMod val="75000"/>
                  </a:schemeClr>
                </a:solidFill>
                <a:latin typeface="+mn-lt"/>
              </a:rPr>
              <a:t>Marhauser</a:t>
            </a:r>
            <a:endParaRPr lang="fr-FR" u="sng" dirty="0">
              <a:solidFill>
                <a:schemeClr val="accent1">
                  <a:lumMod val="75000"/>
                </a:schemeClr>
              </a:solidFill>
              <a:latin typeface="+mn-lt"/>
            </a:endParaRPr>
          </a:p>
        </p:txBody>
      </p:sp>
      <p:sp>
        <p:nvSpPr>
          <p:cNvPr id="24" name="Espace réservé du pied de page 2">
            <a:extLst>
              <a:ext uri="{FF2B5EF4-FFF2-40B4-BE49-F238E27FC236}">
                <a16:creationId xmlns:a16="http://schemas.microsoft.com/office/drawing/2014/main" id="{04FBF9A8-E463-8A47-B372-DA2D269B70BB}"/>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31942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3949" y="2142313"/>
            <a:ext cx="4886696" cy="2939143"/>
          </a:xfrm>
          <a:prstGeom prst="rect">
            <a:avLst/>
          </a:prstGeom>
        </p:spPr>
      </p:pic>
      <p:pic>
        <p:nvPicPr>
          <p:cNvPr id="8" name="Image 7"/>
          <p:cNvPicPr>
            <a:picLocks noChangeAspect="1"/>
          </p:cNvPicPr>
          <p:nvPr/>
        </p:nvPicPr>
        <p:blipFill>
          <a:blip r:embed="rId3"/>
          <a:stretch>
            <a:fillRect/>
          </a:stretch>
        </p:blipFill>
        <p:spPr>
          <a:xfrm>
            <a:off x="8979735" y="1175656"/>
            <a:ext cx="1414300" cy="1815739"/>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6497" y="3141159"/>
            <a:ext cx="1402262" cy="1806303"/>
          </a:xfrm>
          <a:prstGeom prst="rect">
            <a:avLst/>
          </a:prstGeom>
        </p:spPr>
      </p:pic>
      <p:pic>
        <p:nvPicPr>
          <p:cNvPr id="11" name="Image 10"/>
          <p:cNvPicPr>
            <a:picLocks noChangeAspect="1"/>
          </p:cNvPicPr>
          <p:nvPr/>
        </p:nvPicPr>
        <p:blipFill>
          <a:blip r:embed="rId5"/>
          <a:stretch>
            <a:fillRect/>
          </a:stretch>
        </p:blipFill>
        <p:spPr>
          <a:xfrm>
            <a:off x="8986497" y="5097226"/>
            <a:ext cx="1381304" cy="1242357"/>
          </a:xfrm>
          <a:prstGeom prst="rect">
            <a:avLst/>
          </a:prstGeom>
        </p:spPr>
      </p:pic>
      <p:pic>
        <p:nvPicPr>
          <p:cNvPr id="12" name="Image 11"/>
          <p:cNvPicPr>
            <a:picLocks noChangeAspect="1"/>
          </p:cNvPicPr>
          <p:nvPr/>
        </p:nvPicPr>
        <p:blipFill>
          <a:blip r:embed="rId6"/>
          <a:stretch>
            <a:fillRect/>
          </a:stretch>
        </p:blipFill>
        <p:spPr>
          <a:xfrm>
            <a:off x="1798222" y="1188711"/>
            <a:ext cx="1713972" cy="1567283"/>
          </a:xfrm>
          <a:prstGeom prst="rect">
            <a:avLst/>
          </a:prstGeom>
        </p:spPr>
      </p:pic>
      <p:pic>
        <p:nvPicPr>
          <p:cNvPr id="13" name="Image 12"/>
          <p:cNvPicPr>
            <a:picLocks noChangeAspect="1"/>
          </p:cNvPicPr>
          <p:nvPr/>
        </p:nvPicPr>
        <p:blipFill>
          <a:blip r:embed="rId7"/>
          <a:stretch>
            <a:fillRect/>
          </a:stretch>
        </p:blipFill>
        <p:spPr>
          <a:xfrm>
            <a:off x="1810708" y="2871186"/>
            <a:ext cx="1701487" cy="2158018"/>
          </a:xfrm>
          <a:prstGeom prst="rect">
            <a:avLst/>
          </a:prstGeom>
        </p:spPr>
      </p:pic>
      <p:sp>
        <p:nvSpPr>
          <p:cNvPr id="14" name="ZoneTexte 13"/>
          <p:cNvSpPr txBox="1"/>
          <p:nvPr/>
        </p:nvSpPr>
        <p:spPr>
          <a:xfrm>
            <a:off x="3833949" y="5434150"/>
            <a:ext cx="4886696" cy="646331"/>
          </a:xfrm>
          <a:prstGeom prst="rect">
            <a:avLst/>
          </a:prstGeom>
          <a:noFill/>
        </p:spPr>
        <p:txBody>
          <a:bodyPr wrap="square" rtlCol="0">
            <a:spAutoFit/>
          </a:bodyPr>
          <a:lstStyle/>
          <a:p>
            <a:pPr algn="ctr"/>
            <a:r>
              <a:rPr lang="en-GB" dirty="0">
                <a:latin typeface="Arial" charset="0"/>
                <a:ea typeface="Arial" charset="0"/>
                <a:cs typeface="Arial" charset="0"/>
              </a:rPr>
              <a:t>5-cell cavity successfully electropolished with new flange adapters</a:t>
            </a:r>
          </a:p>
        </p:txBody>
      </p:sp>
      <p:pic>
        <p:nvPicPr>
          <p:cNvPr id="15" name="Imag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0708" y="5144398"/>
            <a:ext cx="1701487" cy="1588329"/>
          </a:xfrm>
          <a:prstGeom prst="rect">
            <a:avLst/>
          </a:prstGeom>
        </p:spPr>
      </p:pic>
      <p:sp>
        <p:nvSpPr>
          <p:cNvPr id="20" name="Espace réservé du numéro de diapositive 4">
            <a:extLst>
              <a:ext uri="{FF2B5EF4-FFF2-40B4-BE49-F238E27FC236}">
                <a16:creationId xmlns:a16="http://schemas.microsoft.com/office/drawing/2014/main" id="{BFD08B4E-E150-2B4F-832C-6DB89854EF64}"/>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27</a:t>
            </a:fld>
            <a:endParaRPr b="1" dirty="0">
              <a:solidFill>
                <a:schemeClr val="bg2">
                  <a:lumMod val="50000"/>
                </a:schemeClr>
              </a:solidFill>
              <a:latin typeface="+mn-lt"/>
            </a:endParaRPr>
          </a:p>
        </p:txBody>
      </p:sp>
      <p:pic>
        <p:nvPicPr>
          <p:cNvPr id="21" name="Image 20">
            <a:extLst>
              <a:ext uri="{FF2B5EF4-FFF2-40B4-BE49-F238E27FC236}">
                <a16:creationId xmlns:a16="http://schemas.microsoft.com/office/drawing/2014/main" id="{86F5E5A0-7E6F-1148-B0D9-16E2863AD71A}"/>
              </a:ext>
            </a:extLst>
          </p:cNvPr>
          <p:cNvPicPr>
            <a:picLocks noChangeAspect="1"/>
          </p:cNvPicPr>
          <p:nvPr/>
        </p:nvPicPr>
        <p:blipFill>
          <a:blip r:embed="rId9"/>
          <a:stretch>
            <a:fillRect/>
          </a:stretch>
        </p:blipFill>
        <p:spPr>
          <a:xfrm>
            <a:off x="10291277" y="85508"/>
            <a:ext cx="1760298" cy="1063327"/>
          </a:xfrm>
          <a:prstGeom prst="rect">
            <a:avLst/>
          </a:prstGeom>
        </p:spPr>
      </p:pic>
      <p:cxnSp>
        <p:nvCxnSpPr>
          <p:cNvPr id="22" name="Connecteur droit 21">
            <a:extLst>
              <a:ext uri="{FF2B5EF4-FFF2-40B4-BE49-F238E27FC236}">
                <a16:creationId xmlns:a16="http://schemas.microsoft.com/office/drawing/2014/main" id="{92A7B684-686D-2142-8705-B317E40CB9DA}"/>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3" name="ZoneTexte 9">
            <a:extLst>
              <a:ext uri="{FF2B5EF4-FFF2-40B4-BE49-F238E27FC236}">
                <a16:creationId xmlns:a16="http://schemas.microsoft.com/office/drawing/2014/main" id="{05C55198-2400-A546-AB16-C0AF9EA6E05C}"/>
              </a:ext>
            </a:extLst>
          </p:cNvPr>
          <p:cNvSpPr txBox="1"/>
          <p:nvPr/>
        </p:nvSpPr>
        <p:spPr>
          <a:xfrm>
            <a:off x="241951" y="261054"/>
            <a:ext cx="5453616"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Cavity fabrication</a:t>
            </a:r>
            <a:r>
              <a:rPr lang="en-US" sz="2200" dirty="0">
                <a:solidFill>
                  <a:schemeClr val="accent1">
                    <a:lumMod val="75000"/>
                  </a:schemeClr>
                </a:solidFill>
                <a:latin typeface="Arial" charset="0"/>
                <a:ea typeface="Arial" charset="0"/>
                <a:cs typeface="Arial" charset="0"/>
              </a:rPr>
              <a:t> and test</a:t>
            </a:r>
            <a:r>
              <a:rPr sz="2200" dirty="0">
                <a:solidFill>
                  <a:schemeClr val="accent1">
                    <a:lumMod val="75000"/>
                  </a:schemeClr>
                </a:solidFill>
                <a:latin typeface="Arial" charset="0"/>
                <a:ea typeface="Arial" charset="0"/>
                <a:cs typeface="Arial" charset="0"/>
              </a:rPr>
              <a:t>:</a:t>
            </a:r>
          </a:p>
        </p:txBody>
      </p:sp>
      <p:sp>
        <p:nvSpPr>
          <p:cNvPr id="24" name="ZoneTexte 13">
            <a:extLst>
              <a:ext uri="{FF2B5EF4-FFF2-40B4-BE49-F238E27FC236}">
                <a16:creationId xmlns:a16="http://schemas.microsoft.com/office/drawing/2014/main" id="{F4D7D557-613D-BA44-A675-0161D9398335}"/>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JLAB Collaboration</a:t>
            </a:r>
            <a:endParaRPr b="1" dirty="0">
              <a:solidFill>
                <a:srgbClr val="C00000"/>
              </a:solidFill>
              <a:latin typeface="Arial" panose="020B0604020202020204" pitchFamily="34" charset="0"/>
              <a:cs typeface="Arial" panose="020B0604020202020204" pitchFamily="34" charset="0"/>
            </a:endParaRPr>
          </a:p>
        </p:txBody>
      </p:sp>
      <p:sp>
        <p:nvSpPr>
          <p:cNvPr id="16" name="Espace réservé du pied de page 2">
            <a:extLst>
              <a:ext uri="{FF2B5EF4-FFF2-40B4-BE49-F238E27FC236}">
                <a16:creationId xmlns:a16="http://schemas.microsoft.com/office/drawing/2014/main" id="{F416529C-AA86-024A-BDFA-EF3DB0FFB615}"/>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677718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D:\projects\LHeC_CERN\RF_TESTS\CRN-5\FigureTest2_Corrected_Data\CRN5_Corrected_Thinned.png">
            <a:extLst>
              <a:ext uri="{FF2B5EF4-FFF2-40B4-BE49-F238E27FC236}">
                <a16:creationId xmlns:a16="http://schemas.microsoft.com/office/drawing/2014/main" id="{14163B4B-CFB1-0942-9406-C87DD6782ED3}"/>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1917700" y="1225627"/>
            <a:ext cx="8469002" cy="4596318"/>
          </a:xfrm>
          <a:prstGeom prst="rect">
            <a:avLst/>
          </a:prstGeom>
          <a:noFill/>
          <a:ln>
            <a:noFill/>
          </a:ln>
        </p:spPr>
      </p:pic>
      <p:sp>
        <p:nvSpPr>
          <p:cNvPr id="6" name="Rectangle 5">
            <a:extLst>
              <a:ext uri="{FF2B5EF4-FFF2-40B4-BE49-F238E27FC236}">
                <a16:creationId xmlns:a16="http://schemas.microsoft.com/office/drawing/2014/main" id="{34FB29CC-A956-244C-92C3-201E37F0D8CD}"/>
              </a:ext>
            </a:extLst>
          </p:cNvPr>
          <p:cNvSpPr/>
          <p:nvPr/>
        </p:nvSpPr>
        <p:spPr>
          <a:xfrm>
            <a:off x="6616700" y="3386138"/>
            <a:ext cx="596900" cy="1858620"/>
          </a:xfrm>
          <a:prstGeom prst="rect">
            <a:avLst/>
          </a:prstGeom>
          <a:solidFill>
            <a:schemeClr val="accent6">
              <a:lumMod val="60000"/>
              <a:lumOff val="40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B1B7F18-8994-1644-B625-BD439D5B66BF}"/>
              </a:ext>
            </a:extLst>
          </p:cNvPr>
          <p:cNvSpPr/>
          <p:nvPr/>
        </p:nvSpPr>
        <p:spPr>
          <a:xfrm rot="16200000">
            <a:off x="6028132" y="4020551"/>
            <a:ext cx="1704019" cy="698717"/>
          </a:xfrm>
          <a:prstGeom prst="rect">
            <a:avLst/>
          </a:prstGeom>
        </p:spPr>
        <p:txBody>
          <a:bodyPr wrap="square">
            <a:spAutoFit/>
          </a:bodyPr>
          <a:lstStyle/>
          <a:p>
            <a:pPr algn="ctr">
              <a:lnSpc>
                <a:spcPct val="150000"/>
              </a:lnSpc>
            </a:pPr>
            <a:r>
              <a:rPr lang="en-US" sz="1400" dirty="0">
                <a:solidFill>
                  <a:schemeClr val="accent6">
                    <a:lumMod val="50000"/>
                  </a:schemeClr>
                </a:solidFill>
                <a:latin typeface="Arial" panose="020B0604020202020204" pitchFamily="34" charset="0"/>
                <a:cs typeface="Arial" panose="020B0604020202020204" pitchFamily="34" charset="0"/>
              </a:rPr>
              <a:t>PERLE requirements</a:t>
            </a:r>
          </a:p>
        </p:txBody>
      </p:sp>
      <p:grpSp>
        <p:nvGrpSpPr>
          <p:cNvPr id="21" name="Groupe 20">
            <a:extLst>
              <a:ext uri="{FF2B5EF4-FFF2-40B4-BE49-F238E27FC236}">
                <a16:creationId xmlns:a16="http://schemas.microsoft.com/office/drawing/2014/main" id="{CEA3D0D5-C035-4B4B-838B-16312596C83A}"/>
              </a:ext>
            </a:extLst>
          </p:cNvPr>
          <p:cNvGrpSpPr/>
          <p:nvPr/>
        </p:nvGrpSpPr>
        <p:grpSpPr>
          <a:xfrm>
            <a:off x="7454396" y="1808304"/>
            <a:ext cx="2782392" cy="705998"/>
            <a:chOff x="5930396" y="1808304"/>
            <a:chExt cx="2782392" cy="705998"/>
          </a:xfrm>
        </p:grpSpPr>
        <p:sp>
          <p:nvSpPr>
            <p:cNvPr id="14" name="ZoneTexte 13">
              <a:extLst>
                <a:ext uri="{FF2B5EF4-FFF2-40B4-BE49-F238E27FC236}">
                  <a16:creationId xmlns:a16="http://schemas.microsoft.com/office/drawing/2014/main" id="{4C4C581E-8E6F-3044-A27B-6347DDA8117C}"/>
                </a:ext>
              </a:extLst>
            </p:cNvPr>
            <p:cNvSpPr txBox="1"/>
            <p:nvPr/>
          </p:nvSpPr>
          <p:spPr>
            <a:xfrm>
              <a:off x="5930396" y="1808304"/>
              <a:ext cx="2782392" cy="395749"/>
            </a:xfrm>
            <a:prstGeom prst="rect">
              <a:avLst/>
            </a:prstGeom>
            <a:noFill/>
          </p:spPr>
          <p:txBody>
            <a:bodyPr wrap="square" rtlCol="0">
              <a:spAutoFit/>
            </a:bodyPr>
            <a:lstStyle/>
            <a:p>
              <a:pPr algn="ctr">
                <a:lnSpc>
                  <a:spcPct val="150000"/>
                </a:lnSpc>
              </a:pPr>
              <a:r>
                <a:rPr lang="en-GB" sz="1500" u="sng" dirty="0">
                  <a:solidFill>
                    <a:schemeClr val="accent1">
                      <a:lumMod val="75000"/>
                    </a:schemeClr>
                  </a:solidFill>
                  <a:latin typeface="Arial" panose="020B0604020202020204" pitchFamily="34" charset="0"/>
                  <a:ea typeface="Arial" charset="0"/>
                  <a:cs typeface="Arial" panose="020B0604020202020204" pitchFamily="34" charset="0"/>
                </a:rPr>
                <a:t>Q</a:t>
              </a:r>
              <a:r>
                <a:rPr lang="en-GB" sz="1500" u="sng" baseline="-25000" dirty="0">
                  <a:solidFill>
                    <a:schemeClr val="accent1">
                      <a:lumMod val="75000"/>
                    </a:schemeClr>
                  </a:solidFill>
                  <a:latin typeface="Arial" panose="020B0604020202020204" pitchFamily="34" charset="0"/>
                  <a:ea typeface="Arial" charset="0"/>
                  <a:cs typeface="Arial" panose="020B0604020202020204" pitchFamily="34" charset="0"/>
                </a:rPr>
                <a:t>0</a:t>
              </a:r>
              <a:r>
                <a:rPr lang="en-GB" sz="1500" u="sng" dirty="0">
                  <a:solidFill>
                    <a:schemeClr val="accent1">
                      <a:lumMod val="75000"/>
                    </a:schemeClr>
                  </a:solidFill>
                  <a:latin typeface="Arial" panose="020B0604020202020204" pitchFamily="34" charset="0"/>
                  <a:ea typeface="Arial" charset="0"/>
                  <a:cs typeface="Arial" panose="020B0604020202020204" pitchFamily="34" charset="0"/>
                </a:rPr>
                <a:t> (2k)</a:t>
              </a:r>
              <a:r>
                <a:rPr lang="en-US" sz="1500" u="sng" dirty="0">
                  <a:solidFill>
                    <a:schemeClr val="accent1">
                      <a:lumMod val="75000"/>
                    </a:schemeClr>
                  </a:solidFill>
                  <a:latin typeface="Arial" panose="020B0604020202020204" pitchFamily="34" charset="0"/>
                  <a:cs typeface="Arial" panose="020B0604020202020204" pitchFamily="34" charset="0"/>
                </a:rPr>
                <a:t> = 3 e10 @ ~27 MV/m</a:t>
              </a:r>
            </a:p>
          </p:txBody>
        </p:sp>
        <p:cxnSp>
          <p:nvCxnSpPr>
            <p:cNvPr id="3" name="Connecteur droit avec flèche 2">
              <a:extLst>
                <a:ext uri="{FF2B5EF4-FFF2-40B4-BE49-F238E27FC236}">
                  <a16:creationId xmlns:a16="http://schemas.microsoft.com/office/drawing/2014/main" id="{269B56A7-AE3F-8344-A29E-4EC9ED54A0E6}"/>
                </a:ext>
              </a:extLst>
            </p:cNvPr>
            <p:cNvCxnSpPr>
              <a:cxnSpLocks/>
            </p:cNvCxnSpPr>
            <p:nvPr/>
          </p:nvCxnSpPr>
          <p:spPr>
            <a:xfrm flipH="1">
              <a:off x="7142207" y="2191696"/>
              <a:ext cx="191742" cy="322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e 19">
            <a:extLst>
              <a:ext uri="{FF2B5EF4-FFF2-40B4-BE49-F238E27FC236}">
                <a16:creationId xmlns:a16="http://schemas.microsoft.com/office/drawing/2014/main" id="{31D2C964-7930-BF47-9121-732A5C6F1872}"/>
              </a:ext>
            </a:extLst>
          </p:cNvPr>
          <p:cNvGrpSpPr/>
          <p:nvPr/>
        </p:nvGrpSpPr>
        <p:grpSpPr>
          <a:xfrm>
            <a:off x="7889972" y="3015054"/>
            <a:ext cx="2498629" cy="647422"/>
            <a:chOff x="6365971" y="3015054"/>
            <a:chExt cx="2498629" cy="647422"/>
          </a:xfrm>
        </p:grpSpPr>
        <p:sp>
          <p:nvSpPr>
            <p:cNvPr id="10" name="ZoneTexte 9">
              <a:extLst>
                <a:ext uri="{FF2B5EF4-FFF2-40B4-BE49-F238E27FC236}">
                  <a16:creationId xmlns:a16="http://schemas.microsoft.com/office/drawing/2014/main" id="{723753DE-0599-D948-A10A-96F3EDB8B6B2}"/>
                </a:ext>
              </a:extLst>
            </p:cNvPr>
            <p:cNvSpPr txBox="1"/>
            <p:nvPr/>
          </p:nvSpPr>
          <p:spPr>
            <a:xfrm>
              <a:off x="6365971" y="3247106"/>
              <a:ext cx="2498629" cy="415370"/>
            </a:xfrm>
            <a:prstGeom prst="rect">
              <a:avLst/>
            </a:prstGeom>
            <a:noFill/>
          </p:spPr>
          <p:txBody>
            <a:bodyPr wrap="square" rtlCol="0">
              <a:spAutoFit/>
            </a:bodyPr>
            <a:lstStyle/>
            <a:p>
              <a:pPr algn="ctr">
                <a:lnSpc>
                  <a:spcPct val="150000"/>
                </a:lnSpc>
              </a:pPr>
              <a:r>
                <a:rPr lang="en-GB" sz="1500" u="sng" dirty="0">
                  <a:solidFill>
                    <a:srgbClr val="C00000"/>
                  </a:solidFill>
                  <a:latin typeface="Arial" charset="0"/>
                  <a:ea typeface="Arial" charset="0"/>
                  <a:cs typeface="Arial" charset="0"/>
                </a:rPr>
                <a:t>Quench @ </a:t>
              </a:r>
              <a:r>
                <a:rPr lang="en-GB" sz="1500" u="sng" dirty="0" err="1">
                  <a:solidFill>
                    <a:srgbClr val="C00000"/>
                  </a:solidFill>
                  <a:latin typeface="Arial" charset="0"/>
                  <a:ea typeface="Arial" charset="0"/>
                  <a:cs typeface="Arial" charset="0"/>
                </a:rPr>
                <a:t>E</a:t>
              </a:r>
              <a:r>
                <a:rPr lang="en-GB" sz="1500" u="sng" baseline="-25000" dirty="0" err="1">
                  <a:solidFill>
                    <a:srgbClr val="C00000"/>
                  </a:solidFill>
                  <a:latin typeface="Arial" charset="0"/>
                  <a:ea typeface="Arial" charset="0"/>
                  <a:cs typeface="Arial" charset="0"/>
                </a:rPr>
                <a:t>acc</a:t>
              </a:r>
              <a:r>
                <a:rPr lang="en-GB" sz="1500" u="sng" dirty="0">
                  <a:solidFill>
                    <a:srgbClr val="C00000"/>
                  </a:solidFill>
                  <a:latin typeface="Arial" charset="0"/>
                  <a:ea typeface="Arial" charset="0"/>
                  <a:cs typeface="Arial" charset="0"/>
                </a:rPr>
                <a:t> </a:t>
              </a:r>
              <a:r>
                <a:rPr lang="en-US" sz="1600" u="sng" dirty="0">
                  <a:solidFill>
                    <a:srgbClr val="C00000"/>
                  </a:solidFill>
                </a:rPr>
                <a:t>~</a:t>
              </a:r>
              <a:r>
                <a:rPr lang="en-GB" sz="1500" u="sng" dirty="0">
                  <a:solidFill>
                    <a:srgbClr val="C00000"/>
                  </a:solidFill>
                  <a:latin typeface="Arial" charset="0"/>
                  <a:ea typeface="Arial" charset="0"/>
                  <a:cs typeface="Arial" charset="0"/>
                </a:rPr>
                <a:t> 30 MV/m</a:t>
              </a:r>
              <a:endParaRPr lang="en-US" sz="1500" u="sng" dirty="0">
                <a:solidFill>
                  <a:srgbClr val="C00000"/>
                </a:solidFill>
                <a:latin typeface="Arial" panose="020B0604020202020204" pitchFamily="34" charset="0"/>
                <a:cs typeface="Arial" panose="020B0604020202020204" pitchFamily="34" charset="0"/>
              </a:endParaRPr>
            </a:p>
          </p:txBody>
        </p:sp>
        <p:cxnSp>
          <p:nvCxnSpPr>
            <p:cNvPr id="17" name="Connecteur droit avec flèche 16">
              <a:extLst>
                <a:ext uri="{FF2B5EF4-FFF2-40B4-BE49-F238E27FC236}">
                  <a16:creationId xmlns:a16="http://schemas.microsoft.com/office/drawing/2014/main" id="{C0819187-C840-6A48-90FB-1B276EE255D6}"/>
                </a:ext>
              </a:extLst>
            </p:cNvPr>
            <p:cNvCxnSpPr>
              <a:cxnSpLocks/>
            </p:cNvCxnSpPr>
            <p:nvPr/>
          </p:nvCxnSpPr>
          <p:spPr>
            <a:xfrm flipV="1">
              <a:off x="7528787" y="3015054"/>
              <a:ext cx="107687" cy="2320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8" name="Table 8">
            <a:extLst>
              <a:ext uri="{FF2B5EF4-FFF2-40B4-BE49-F238E27FC236}">
                <a16:creationId xmlns:a16="http://schemas.microsoft.com/office/drawing/2014/main" id="{5B58D57E-761C-8A42-9B71-938F452497AF}"/>
              </a:ext>
            </a:extLst>
          </p:cNvPr>
          <p:cNvGraphicFramePr>
            <a:graphicFrameLocks noGrp="1"/>
          </p:cNvGraphicFramePr>
          <p:nvPr>
            <p:extLst>
              <p:ext uri="{D42A27DB-BD31-4B8C-83A1-F6EECF244321}">
                <p14:modId xmlns:p14="http://schemas.microsoft.com/office/powerpoint/2010/main" val="2594705843"/>
              </p:ext>
            </p:extLst>
          </p:nvPr>
        </p:nvGraphicFramePr>
        <p:xfrm>
          <a:off x="2524301" y="3150440"/>
          <a:ext cx="3960944" cy="2020257"/>
        </p:xfrm>
        <a:graphic>
          <a:graphicData uri="http://schemas.openxmlformats.org/drawingml/2006/table">
            <a:tbl>
              <a:tblPr firstRow="1" firstCol="1" bandRow="1">
                <a:tableStyleId>{5C22544A-7EE6-4342-B048-85BDC9FD1C3A}</a:tableStyleId>
              </a:tblPr>
              <a:tblGrid>
                <a:gridCol w="2237169">
                  <a:extLst>
                    <a:ext uri="{9D8B030D-6E8A-4147-A177-3AD203B41FA5}">
                      <a16:colId xmlns:a16="http://schemas.microsoft.com/office/drawing/2014/main" val="20000"/>
                    </a:ext>
                  </a:extLst>
                </a:gridCol>
                <a:gridCol w="1096074">
                  <a:extLst>
                    <a:ext uri="{9D8B030D-6E8A-4147-A177-3AD203B41FA5}">
                      <a16:colId xmlns:a16="http://schemas.microsoft.com/office/drawing/2014/main" val="20001"/>
                    </a:ext>
                  </a:extLst>
                </a:gridCol>
                <a:gridCol w="627701">
                  <a:extLst>
                    <a:ext uri="{9D8B030D-6E8A-4147-A177-3AD203B41FA5}">
                      <a16:colId xmlns:a16="http://schemas.microsoft.com/office/drawing/2014/main" val="20002"/>
                    </a:ext>
                  </a:extLst>
                </a:gridCol>
              </a:tblGrid>
              <a:tr h="91440">
                <a:tc>
                  <a:txBody>
                    <a:bodyPr/>
                    <a:lstStyle/>
                    <a:p>
                      <a:pPr marL="0" marR="0">
                        <a:lnSpc>
                          <a:spcPct val="115000"/>
                        </a:lnSpc>
                        <a:spcBef>
                          <a:spcPts val="0"/>
                        </a:spcBef>
                        <a:spcAft>
                          <a:spcPts val="0"/>
                        </a:spcAft>
                      </a:pPr>
                      <a:r>
                        <a:rPr lang="en-US" sz="1400" b="1" dirty="0">
                          <a:solidFill>
                            <a:schemeClr val="accent5">
                              <a:lumMod val="75000"/>
                            </a:schemeClr>
                          </a:solidFill>
                          <a:effectLst/>
                          <a:latin typeface="Arial" panose="020B0604020202020204" pitchFamily="34" charset="0"/>
                          <a:ea typeface="+mn-ea"/>
                          <a:cs typeface="Arial" panose="020B0604020202020204" pitchFamily="34" charset="0"/>
                        </a:rPr>
                        <a:t>Parameter</a:t>
                      </a:r>
                      <a:endParaRPr lang="en-US" sz="1400" b="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nSpc>
                          <a:spcPct val="115000"/>
                        </a:lnSpc>
                        <a:spcBef>
                          <a:spcPts val="0"/>
                        </a:spcBef>
                        <a:spcAft>
                          <a:spcPts val="0"/>
                        </a:spcAft>
                      </a:pPr>
                      <a:r>
                        <a:rPr lang="en-US" sz="1400" b="1" dirty="0">
                          <a:solidFill>
                            <a:schemeClr val="accent5">
                              <a:lumMod val="75000"/>
                            </a:schemeClr>
                          </a:solidFill>
                          <a:effectLst/>
                          <a:latin typeface="Arial" panose="020B0604020202020204" pitchFamily="34" charset="0"/>
                          <a:cs typeface="Arial" panose="020B0604020202020204" pitchFamily="34" charset="0"/>
                        </a:rPr>
                        <a:t>Unit</a:t>
                      </a:r>
                      <a:endParaRPr lang="en-US" sz="1400" b="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nSpc>
                          <a:spcPct val="115000"/>
                        </a:lnSpc>
                        <a:spcBef>
                          <a:spcPts val="0"/>
                        </a:spcBef>
                        <a:spcAft>
                          <a:spcPts val="0"/>
                        </a:spcAft>
                      </a:pPr>
                      <a:r>
                        <a:rPr lang="en-US" sz="1400" b="1" i="1" dirty="0">
                          <a:solidFill>
                            <a:schemeClr val="accent5">
                              <a:lumMod val="75000"/>
                            </a:schemeClr>
                          </a:solidFill>
                          <a:effectLst/>
                          <a:latin typeface="Arial" panose="020B0604020202020204" pitchFamily="34" charset="0"/>
                          <a:cs typeface="Arial" panose="020B0604020202020204" pitchFamily="34" charset="0"/>
                        </a:rPr>
                        <a:t>CRN5</a:t>
                      </a:r>
                      <a:endParaRPr lang="en-US" sz="1400" b="1" i="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E</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acc</a:t>
                      </a:r>
                      <a:r>
                        <a:rPr lang="en-US" sz="1400" b="0" dirty="0">
                          <a:solidFill>
                            <a:schemeClr val="accent5">
                              <a:lumMod val="75000"/>
                            </a:schemeClr>
                          </a:solidFill>
                          <a:effectLst/>
                          <a:latin typeface="Arial" panose="020B0604020202020204" pitchFamily="34" charset="0"/>
                          <a:cs typeface="Arial" panose="020B0604020202020204" pitchFamily="34" charset="0"/>
                        </a:rPr>
                        <a:t> at quench</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MV/m</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30.1</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E</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pk</a:t>
                      </a:r>
                      <a:r>
                        <a:rPr lang="en-US" sz="1400" b="0" dirty="0">
                          <a:solidFill>
                            <a:schemeClr val="accent5">
                              <a:lumMod val="75000"/>
                            </a:schemeClr>
                          </a:solidFill>
                          <a:effectLst/>
                          <a:latin typeface="Arial" panose="020B0604020202020204" pitchFamily="34" charset="0"/>
                          <a:cs typeface="Arial" panose="020B0604020202020204" pitchFamily="34" charset="0"/>
                        </a:rPr>
                        <a:t> at quench</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MV/m</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68.1</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B</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pk</a:t>
                      </a:r>
                      <a:r>
                        <a:rPr lang="en-US" sz="1400" b="0" dirty="0">
                          <a:solidFill>
                            <a:schemeClr val="accent5">
                              <a:lumMod val="75000"/>
                            </a:schemeClr>
                          </a:solidFill>
                          <a:effectLst/>
                          <a:latin typeface="Arial" panose="020B0604020202020204" pitchFamily="34" charset="0"/>
                          <a:cs typeface="Arial" panose="020B0604020202020204" pitchFamily="34" charset="0"/>
                        </a:rPr>
                        <a:t> at quench</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mT</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126.3</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FE onset field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MV/m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FE-induced radiation(max)</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mR/hr.</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0.06</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Max. Q</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0</a:t>
                      </a:r>
                      <a:r>
                        <a:rPr lang="en-US" sz="1400" b="0" dirty="0">
                          <a:solidFill>
                            <a:schemeClr val="accent5">
                              <a:lumMod val="75000"/>
                            </a:schemeClr>
                          </a:solidFill>
                          <a:effectLst/>
                          <a:latin typeface="Arial" panose="020B0604020202020204" pitchFamily="34" charset="0"/>
                          <a:cs typeface="Arial" panose="020B0604020202020204" pitchFamily="34" charset="0"/>
                        </a:rPr>
                        <a:t>-value</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/1e10</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4.72</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Q</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0</a:t>
                      </a:r>
                      <a:r>
                        <a:rPr lang="en-US" sz="1400" b="0" dirty="0">
                          <a:solidFill>
                            <a:schemeClr val="accent5">
                              <a:lumMod val="75000"/>
                            </a:schemeClr>
                          </a:solidFill>
                          <a:effectLst/>
                          <a:latin typeface="Arial" panose="020B0604020202020204" pitchFamily="34" charset="0"/>
                          <a:cs typeface="Arial" panose="020B0604020202020204" pitchFamily="34" charset="0"/>
                        </a:rPr>
                        <a:t>-value at 25 MV/m</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/1e10</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3.12</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Lorentz</a:t>
                      </a:r>
                      <a:r>
                        <a:rPr lang="en-US" sz="1400" b="0" baseline="0" dirty="0">
                          <a:solidFill>
                            <a:schemeClr val="accent5">
                              <a:lumMod val="75000"/>
                            </a:schemeClr>
                          </a:solidFill>
                          <a:effectLst/>
                          <a:latin typeface="Arial" panose="020B0604020202020204" pitchFamily="34" charset="0"/>
                          <a:cs typeface="Arial" panose="020B0604020202020204" pitchFamily="34" charset="0"/>
                        </a:rPr>
                        <a:t> Force Detuning</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Hz/(MV/m)</a:t>
                      </a:r>
                      <a:r>
                        <a:rPr lang="en-US" sz="1400" b="0" baseline="30000" dirty="0">
                          <a:solidFill>
                            <a:schemeClr val="accent5">
                              <a:lumMod val="75000"/>
                            </a:schemeClr>
                          </a:solidFill>
                          <a:effectLst/>
                          <a:latin typeface="Arial" panose="020B0604020202020204" pitchFamily="34" charset="0"/>
                          <a:cs typeface="Arial" panose="020B0604020202020204" pitchFamily="34" charset="0"/>
                        </a:rPr>
                        <a:t>2</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-1.5</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4" name="ZoneTexte 3">
            <a:extLst>
              <a:ext uri="{FF2B5EF4-FFF2-40B4-BE49-F238E27FC236}">
                <a16:creationId xmlns:a16="http://schemas.microsoft.com/office/drawing/2014/main" id="{300E953C-2C64-1943-AF01-8FBD255DB4FE}"/>
              </a:ext>
            </a:extLst>
          </p:cNvPr>
          <p:cNvSpPr txBox="1"/>
          <p:nvPr/>
        </p:nvSpPr>
        <p:spPr>
          <a:xfrm>
            <a:off x="1917700" y="6042456"/>
            <a:ext cx="8469002" cy="338554"/>
          </a:xfrm>
          <a:prstGeom prst="rect">
            <a:avLst/>
          </a:prstGeom>
          <a:noFill/>
        </p:spPr>
        <p:txBody>
          <a:bodyPr wrap="square" rtlCol="0">
            <a:spAutoFit/>
          </a:bodyPr>
          <a:lstStyle/>
          <a:p>
            <a:r>
              <a:rPr lang="en-GB" sz="1600" u="sng">
                <a:latin typeface="Arial" panose="020B0604020202020204" pitchFamily="34" charset="0"/>
                <a:cs typeface="Arial" panose="020B0604020202020204" pitchFamily="34" charset="0"/>
              </a:rPr>
              <a:t>For more details</a:t>
            </a:r>
            <a:r>
              <a:rPr lang="en-GB" sz="1600">
                <a:latin typeface="Arial" panose="020B0604020202020204" pitchFamily="34" charset="0"/>
                <a:cs typeface="Arial" panose="020B0604020202020204" pitchFamily="34" charset="0"/>
              </a:rPr>
              <a:t>: F. Marhauser’s talk in the FCC Week, April 2018, Amsterdam, Netherland</a:t>
            </a:r>
          </a:p>
        </p:txBody>
      </p:sp>
      <p:sp>
        <p:nvSpPr>
          <p:cNvPr id="23" name="Espace réservé du numéro de diapositive 4">
            <a:extLst>
              <a:ext uri="{FF2B5EF4-FFF2-40B4-BE49-F238E27FC236}">
                <a16:creationId xmlns:a16="http://schemas.microsoft.com/office/drawing/2014/main" id="{2C8CC04F-5F5A-FA41-A4DE-D40AB41F46AE}"/>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28</a:t>
            </a:fld>
            <a:endParaRPr b="1" dirty="0">
              <a:solidFill>
                <a:schemeClr val="bg2">
                  <a:lumMod val="50000"/>
                </a:schemeClr>
              </a:solidFill>
              <a:latin typeface="+mn-lt"/>
            </a:endParaRPr>
          </a:p>
        </p:txBody>
      </p:sp>
      <p:pic>
        <p:nvPicPr>
          <p:cNvPr id="24" name="Image 23">
            <a:extLst>
              <a:ext uri="{FF2B5EF4-FFF2-40B4-BE49-F238E27FC236}">
                <a16:creationId xmlns:a16="http://schemas.microsoft.com/office/drawing/2014/main" id="{3DD2FED6-B3A2-2941-8FF6-CAD66C7B1102}"/>
              </a:ext>
            </a:extLst>
          </p:cNvPr>
          <p:cNvPicPr>
            <a:picLocks noChangeAspect="1"/>
          </p:cNvPicPr>
          <p:nvPr/>
        </p:nvPicPr>
        <p:blipFill>
          <a:blip r:embed="rId3"/>
          <a:stretch>
            <a:fillRect/>
          </a:stretch>
        </p:blipFill>
        <p:spPr>
          <a:xfrm>
            <a:off x="10291277" y="85508"/>
            <a:ext cx="1760298" cy="1063327"/>
          </a:xfrm>
          <a:prstGeom prst="rect">
            <a:avLst/>
          </a:prstGeom>
        </p:spPr>
      </p:pic>
      <p:cxnSp>
        <p:nvCxnSpPr>
          <p:cNvPr id="25" name="Connecteur droit 24">
            <a:extLst>
              <a:ext uri="{FF2B5EF4-FFF2-40B4-BE49-F238E27FC236}">
                <a16:creationId xmlns:a16="http://schemas.microsoft.com/office/drawing/2014/main" id="{5C02EC0E-3065-2642-99AC-E966405FC30C}"/>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6" name="ZoneTexte 9">
            <a:extLst>
              <a:ext uri="{FF2B5EF4-FFF2-40B4-BE49-F238E27FC236}">
                <a16:creationId xmlns:a16="http://schemas.microsoft.com/office/drawing/2014/main" id="{C9F695EA-FEA2-2E4E-8EAE-83BFBE15FE77}"/>
              </a:ext>
            </a:extLst>
          </p:cNvPr>
          <p:cNvSpPr txBox="1"/>
          <p:nvPr/>
        </p:nvSpPr>
        <p:spPr>
          <a:xfrm>
            <a:off x="241951" y="261054"/>
            <a:ext cx="5453616"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Cavity fabrication</a:t>
            </a:r>
            <a:r>
              <a:rPr lang="en-US" sz="2200" dirty="0">
                <a:solidFill>
                  <a:schemeClr val="accent1">
                    <a:lumMod val="75000"/>
                  </a:schemeClr>
                </a:solidFill>
                <a:latin typeface="Arial" charset="0"/>
                <a:ea typeface="Arial" charset="0"/>
                <a:cs typeface="Arial" charset="0"/>
              </a:rPr>
              <a:t> and test</a:t>
            </a:r>
            <a:r>
              <a:rPr sz="2200" dirty="0">
                <a:solidFill>
                  <a:schemeClr val="accent1">
                    <a:lumMod val="75000"/>
                  </a:schemeClr>
                </a:solidFill>
                <a:latin typeface="Arial" charset="0"/>
                <a:ea typeface="Arial" charset="0"/>
                <a:cs typeface="Arial" charset="0"/>
              </a:rPr>
              <a:t>:</a:t>
            </a:r>
          </a:p>
        </p:txBody>
      </p:sp>
      <p:sp>
        <p:nvSpPr>
          <p:cNvPr id="27" name="ZoneTexte 13">
            <a:extLst>
              <a:ext uri="{FF2B5EF4-FFF2-40B4-BE49-F238E27FC236}">
                <a16:creationId xmlns:a16="http://schemas.microsoft.com/office/drawing/2014/main" id="{47B36AB1-1F18-D646-9491-4428016C3B36}"/>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JLAB Collaboration</a:t>
            </a:r>
            <a:endParaRPr b="1" dirty="0">
              <a:solidFill>
                <a:srgbClr val="C00000"/>
              </a:solidFill>
              <a:latin typeface="Arial" panose="020B0604020202020204" pitchFamily="34" charset="0"/>
              <a:cs typeface="Arial" panose="020B0604020202020204" pitchFamily="34" charset="0"/>
            </a:endParaRPr>
          </a:p>
        </p:txBody>
      </p:sp>
      <p:sp>
        <p:nvSpPr>
          <p:cNvPr id="22" name="Espace réservé du pied de page 2">
            <a:extLst>
              <a:ext uri="{FF2B5EF4-FFF2-40B4-BE49-F238E27FC236}">
                <a16:creationId xmlns:a16="http://schemas.microsoft.com/office/drawing/2014/main" id="{C0F59008-1F16-6746-A2A0-487410AE4A1D}"/>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236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ZoneTexte 6"/>
          <p:cNvSpPr txBox="1"/>
          <p:nvPr/>
        </p:nvSpPr>
        <p:spPr>
          <a:xfrm>
            <a:off x="253274" y="264886"/>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err="1">
                <a:solidFill>
                  <a:schemeClr val="accent1">
                    <a:lumMod val="75000"/>
                  </a:schemeClr>
                </a:solidFill>
                <a:latin typeface="Arial" charset="0"/>
                <a:ea typeface="Arial" charset="0"/>
                <a:cs typeface="Arial" charset="0"/>
              </a:rPr>
              <a:t>Cryomodule</a:t>
            </a:r>
            <a:r>
              <a:rPr sz="2200" dirty="0">
                <a:solidFill>
                  <a:schemeClr val="accent1">
                    <a:lumMod val="75000"/>
                  </a:schemeClr>
                </a:solidFill>
                <a:latin typeface="Arial" charset="0"/>
                <a:ea typeface="Arial" charset="0"/>
                <a:cs typeface="Arial" charset="0"/>
              </a:rPr>
              <a:t> </a:t>
            </a:r>
            <a:r>
              <a:rPr lang="en-US" sz="2200" dirty="0">
                <a:solidFill>
                  <a:schemeClr val="accent1">
                    <a:lumMod val="75000"/>
                  </a:schemeClr>
                </a:solidFill>
                <a:latin typeface="Arial" charset="0"/>
                <a:ea typeface="Arial" charset="0"/>
                <a:cs typeface="Arial" charset="0"/>
              </a:rPr>
              <a:t>design study</a:t>
            </a:r>
            <a:r>
              <a:rPr sz="2200" dirty="0">
                <a:solidFill>
                  <a:schemeClr val="accent1">
                    <a:lumMod val="75000"/>
                  </a:schemeClr>
                </a:solidFill>
                <a:latin typeface="Arial" charset="0"/>
                <a:ea typeface="Arial" charset="0"/>
                <a:cs typeface="Arial" charset="0"/>
              </a:rPr>
              <a:t>:</a:t>
            </a:r>
          </a:p>
        </p:txBody>
      </p:sp>
      <p:pic>
        <p:nvPicPr>
          <p:cNvPr id="7" name="Image 6"/>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400" y="1777949"/>
            <a:ext cx="4903321" cy="2286051"/>
          </a:xfrm>
          <a:prstGeom prst="rect">
            <a:avLst/>
          </a:prstGeom>
          <a:noFill/>
          <a:ln>
            <a:noFill/>
          </a:ln>
        </p:spPr>
      </p:pic>
      <p:sp>
        <p:nvSpPr>
          <p:cNvPr id="2" name="ZoneTexte 1"/>
          <p:cNvSpPr txBox="1"/>
          <p:nvPr/>
        </p:nvSpPr>
        <p:spPr>
          <a:xfrm>
            <a:off x="6489700" y="3328126"/>
            <a:ext cx="5029200" cy="584775"/>
          </a:xfrm>
          <a:prstGeom prst="rect">
            <a:avLst/>
          </a:prstGeom>
          <a:noFill/>
        </p:spPr>
        <p:txBody>
          <a:bodyPr wrap="square" rtlCol="0">
            <a:spAutoFit/>
          </a:bodyPr>
          <a:lstStyle/>
          <a:p>
            <a:pPr lvl="0" algn="ctr"/>
            <a:r>
              <a:rPr lang="en-GB" sz="1600" dirty="0">
                <a:latin typeface="+mn-lt"/>
                <a:ea typeface="Arial" charset="0"/>
                <a:cs typeface="Arial" charset="0"/>
              </a:rPr>
              <a:t>SPL </a:t>
            </a:r>
            <a:r>
              <a:rPr lang="en-GB" sz="1600" dirty="0" err="1">
                <a:latin typeface="+mn-lt"/>
                <a:ea typeface="Arial" charset="0"/>
                <a:cs typeface="Arial" charset="0"/>
              </a:rPr>
              <a:t>cryomodule</a:t>
            </a:r>
            <a:r>
              <a:rPr lang="en-GB" sz="1600" dirty="0">
                <a:latin typeface="+mn-lt"/>
                <a:ea typeface="Arial" charset="0"/>
                <a:cs typeface="Arial" charset="0"/>
              </a:rPr>
              <a:t>: designed to integrate 4 elliptical 5-cells 704 MHz cavities</a:t>
            </a:r>
            <a:endParaRPr lang="fr-FR" sz="1600" dirty="0">
              <a:latin typeface="+mn-lt"/>
              <a:ea typeface="Arial" charset="0"/>
              <a:cs typeface="Arial" charset="0"/>
            </a:endParaRPr>
          </a:p>
        </p:txBody>
      </p:sp>
      <p:sp>
        <p:nvSpPr>
          <p:cNvPr id="3" name="ZoneTexte 2"/>
          <p:cNvSpPr txBox="1"/>
          <p:nvPr/>
        </p:nvSpPr>
        <p:spPr>
          <a:xfrm>
            <a:off x="306178" y="1163320"/>
            <a:ext cx="8741302" cy="369332"/>
          </a:xfrm>
          <a:prstGeom prst="rect">
            <a:avLst/>
          </a:prstGeom>
          <a:noFill/>
        </p:spPr>
        <p:txBody>
          <a:bodyPr wrap="square" rtlCol="0">
            <a:spAutoFit/>
          </a:bodyPr>
          <a:lstStyle/>
          <a:p>
            <a:r>
              <a:rPr lang="en-GB" dirty="0">
                <a:latin typeface="+mn-lt"/>
                <a:ea typeface="Arial" charset="0"/>
                <a:cs typeface="Arial" charset="0"/>
              </a:rPr>
              <a:t>IPN-Orsay &amp; CERN are studying the SPL cryomodule adaptation for PERLE. </a:t>
            </a:r>
          </a:p>
        </p:txBody>
      </p:sp>
      <p:pic>
        <p:nvPicPr>
          <p:cNvPr id="13" name="Image 12">
            <a:extLst>
              <a:ext uri="{FF2B5EF4-FFF2-40B4-BE49-F238E27FC236}">
                <a16:creationId xmlns:a16="http://schemas.microsoft.com/office/drawing/2014/main" id="{E7EF2F9C-975A-9C44-AB7C-254FE2D673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4" name="Connecteur droit 13">
            <a:extLst>
              <a:ext uri="{FF2B5EF4-FFF2-40B4-BE49-F238E27FC236}">
                <a16:creationId xmlns:a16="http://schemas.microsoft.com/office/drawing/2014/main" id="{3D1A512F-837E-A445-94D9-7411C7BFDCF6}"/>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4">
            <a:extLst>
              <a:ext uri="{FF2B5EF4-FFF2-40B4-BE49-F238E27FC236}">
                <a16:creationId xmlns:a16="http://schemas.microsoft.com/office/drawing/2014/main" id="{1A4E47E3-B25A-4B42-BAD6-7D89731624EE}"/>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29</a:t>
            </a:fld>
            <a:endParaRPr b="1" dirty="0">
              <a:solidFill>
                <a:schemeClr val="bg2">
                  <a:lumMod val="50000"/>
                </a:schemeClr>
              </a:solidFill>
              <a:latin typeface="+mn-lt"/>
            </a:endParaRPr>
          </a:p>
        </p:txBody>
      </p:sp>
      <p:sp>
        <p:nvSpPr>
          <p:cNvPr id="17" name="ZoneTexte 13">
            <a:extLst>
              <a:ext uri="{FF2B5EF4-FFF2-40B4-BE49-F238E27FC236}">
                <a16:creationId xmlns:a16="http://schemas.microsoft.com/office/drawing/2014/main" id="{7CA498C8-D672-4F41-B019-E9FDB5F94C80}"/>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Collaboration</a:t>
            </a:r>
            <a:endParaRPr b="1" dirty="0">
              <a:solidFill>
                <a:srgbClr val="C00000"/>
              </a:solidFill>
              <a:latin typeface="Arial" panose="020B0604020202020204" pitchFamily="34" charset="0"/>
              <a:cs typeface="Arial" panose="020B0604020202020204" pitchFamily="34" charset="0"/>
            </a:endParaRPr>
          </a:p>
        </p:txBody>
      </p:sp>
      <p:pic>
        <p:nvPicPr>
          <p:cNvPr id="11" name="Image 10" descr="17.png">
            <a:extLst>
              <a:ext uri="{FF2B5EF4-FFF2-40B4-BE49-F238E27FC236}">
                <a16:creationId xmlns:a16="http://schemas.microsoft.com/office/drawing/2014/main" id="{842C8057-EBFC-EE43-A655-FF8687B610F1}"/>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7783855" y="3898616"/>
            <a:ext cx="2524034" cy="2080926"/>
          </a:xfrm>
          <a:prstGeom prst="rect">
            <a:avLst/>
          </a:prstGeom>
        </p:spPr>
      </p:pic>
      <p:pic>
        <p:nvPicPr>
          <p:cNvPr id="12" name="Image 11" descr="12.png">
            <a:extLst>
              <a:ext uri="{FF2B5EF4-FFF2-40B4-BE49-F238E27FC236}">
                <a16:creationId xmlns:a16="http://schemas.microsoft.com/office/drawing/2014/main" id="{480BEA2B-4078-4E4D-BD7F-C1FF4FA40E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33500" y="4410312"/>
            <a:ext cx="2367516" cy="1694547"/>
          </a:xfrm>
          <a:prstGeom prst="rect">
            <a:avLst/>
          </a:prstGeom>
        </p:spPr>
      </p:pic>
      <p:pic>
        <p:nvPicPr>
          <p:cNvPr id="18" name="Image 17" descr="14.png">
            <a:extLst>
              <a:ext uri="{FF2B5EF4-FFF2-40B4-BE49-F238E27FC236}">
                <a16:creationId xmlns:a16="http://schemas.microsoft.com/office/drawing/2014/main" id="{257AA758-2DF7-254E-9B40-CE56ED3D4E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02015" y="4341288"/>
            <a:ext cx="2297285" cy="1638254"/>
          </a:xfrm>
          <a:prstGeom prst="rect">
            <a:avLst/>
          </a:prstGeom>
        </p:spPr>
      </p:pic>
      <p:sp>
        <p:nvSpPr>
          <p:cNvPr id="19" name="ZoneTexte 18">
            <a:extLst>
              <a:ext uri="{FF2B5EF4-FFF2-40B4-BE49-F238E27FC236}">
                <a16:creationId xmlns:a16="http://schemas.microsoft.com/office/drawing/2014/main" id="{B4E35224-8B2A-EF44-8340-D3E9CF9F2AC5}"/>
              </a:ext>
            </a:extLst>
          </p:cNvPr>
          <p:cNvSpPr txBox="1"/>
          <p:nvPr/>
        </p:nvSpPr>
        <p:spPr>
          <a:xfrm>
            <a:off x="954895" y="6066788"/>
            <a:ext cx="2921743" cy="461665"/>
          </a:xfrm>
          <a:prstGeom prst="rect">
            <a:avLst/>
          </a:prstGeom>
          <a:noFill/>
        </p:spPr>
        <p:txBody>
          <a:bodyPr wrap="square" rtlCol="0">
            <a:spAutoFit/>
          </a:bodyPr>
          <a:lstStyle/>
          <a:p>
            <a:pPr algn="ctr"/>
            <a:r>
              <a:rPr lang="en-GB" sz="1200" dirty="0">
                <a:latin typeface="+mn-lt"/>
              </a:rPr>
              <a:t>Cavity string equipped with magnetic shield, CTS, cryogenic lines and thermal shield</a:t>
            </a:r>
          </a:p>
        </p:txBody>
      </p:sp>
      <p:sp>
        <p:nvSpPr>
          <p:cNvPr id="20" name="ZoneTexte 19">
            <a:extLst>
              <a:ext uri="{FF2B5EF4-FFF2-40B4-BE49-F238E27FC236}">
                <a16:creationId xmlns:a16="http://schemas.microsoft.com/office/drawing/2014/main" id="{A5CDC052-12BD-324B-A2C4-7EEBB1F17278}"/>
              </a:ext>
            </a:extLst>
          </p:cNvPr>
          <p:cNvSpPr txBox="1"/>
          <p:nvPr/>
        </p:nvSpPr>
        <p:spPr>
          <a:xfrm>
            <a:off x="4682551" y="6056250"/>
            <a:ext cx="2549148" cy="461665"/>
          </a:xfrm>
          <a:prstGeom prst="rect">
            <a:avLst/>
          </a:prstGeom>
          <a:noFill/>
        </p:spPr>
        <p:txBody>
          <a:bodyPr wrap="square" rtlCol="0">
            <a:spAutoFit/>
          </a:bodyPr>
          <a:lstStyle/>
          <a:p>
            <a:pPr algn="ctr"/>
            <a:r>
              <a:rPr lang="en-GB" sz="1200" dirty="0">
                <a:latin typeface="+mn-lt"/>
              </a:rPr>
              <a:t>Insertion of the complete assembly inside the vacuum vessel</a:t>
            </a:r>
          </a:p>
        </p:txBody>
      </p:sp>
      <p:sp>
        <p:nvSpPr>
          <p:cNvPr id="21" name="ZoneTexte 20">
            <a:extLst>
              <a:ext uri="{FF2B5EF4-FFF2-40B4-BE49-F238E27FC236}">
                <a16:creationId xmlns:a16="http://schemas.microsoft.com/office/drawing/2014/main" id="{24D5D88A-1CB5-E241-BBDF-48C61D36FC81}"/>
              </a:ext>
            </a:extLst>
          </p:cNvPr>
          <p:cNvSpPr txBox="1"/>
          <p:nvPr/>
        </p:nvSpPr>
        <p:spPr>
          <a:xfrm>
            <a:off x="8119687" y="6068950"/>
            <a:ext cx="2228600" cy="461665"/>
          </a:xfrm>
          <a:prstGeom prst="rect">
            <a:avLst/>
          </a:prstGeom>
          <a:noFill/>
        </p:spPr>
        <p:txBody>
          <a:bodyPr wrap="square" rtlCol="0">
            <a:spAutoFit/>
          </a:bodyPr>
          <a:lstStyle/>
          <a:p>
            <a:pPr algn="ctr"/>
            <a:r>
              <a:rPr lang="en-GB" sz="1200" dirty="0">
                <a:latin typeface="+mn-lt"/>
              </a:rPr>
              <a:t>Closing of the top lid and of the beam ports</a:t>
            </a:r>
          </a:p>
        </p:txBody>
      </p:sp>
      <p:sp>
        <p:nvSpPr>
          <p:cNvPr id="23" name="Rectangle 1">
            <a:extLst>
              <a:ext uri="{FF2B5EF4-FFF2-40B4-BE49-F238E27FC236}">
                <a16:creationId xmlns:a16="http://schemas.microsoft.com/office/drawing/2014/main" id="{2A0C6382-9184-3B44-BA34-5C85E33507C8}"/>
              </a:ext>
            </a:extLst>
          </p:cNvPr>
          <p:cNvSpPr>
            <a:spLocks noChangeArrowheads="1"/>
          </p:cNvSpPr>
          <p:nvPr/>
        </p:nvSpPr>
        <p:spPr bwMode="auto">
          <a:xfrm>
            <a:off x="8025952" y="1802688"/>
            <a:ext cx="3437995"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lang="en-GB" sz="1200" i="1" u="sng" dirty="0" err="1">
                <a:latin typeface="Arial" pitchFamily="34" charset="0"/>
                <a:ea typeface="Calibri" pitchFamily="34" charset="0"/>
                <a:cs typeface="Times New Roman" pitchFamily="18" charset="0"/>
              </a:rPr>
              <a:t>Déformée</a:t>
            </a:r>
            <a:r>
              <a:rPr lang="en-GB" sz="1200" i="1" u="sng" dirty="0">
                <a:latin typeface="Arial" pitchFamily="34" charset="0"/>
                <a:ea typeface="Calibri" pitchFamily="34" charset="0"/>
                <a:cs typeface="Times New Roman" pitchFamily="18" charset="0"/>
              </a:rPr>
              <a:t> du train de </a:t>
            </a:r>
            <a:r>
              <a:rPr lang="en-GB" sz="1200" i="1" u="sng" dirty="0" err="1">
                <a:latin typeface="Arial" pitchFamily="34" charset="0"/>
                <a:ea typeface="Calibri" pitchFamily="34" charset="0"/>
                <a:cs typeface="Times New Roman" pitchFamily="18" charset="0"/>
              </a:rPr>
              <a:t>cavités</a:t>
            </a:r>
            <a:r>
              <a:rPr lang="en-GB" sz="1200" i="1" u="sng" dirty="0">
                <a:latin typeface="Arial" pitchFamily="34" charset="0"/>
                <a:ea typeface="Calibri" pitchFamily="34" charset="0"/>
                <a:cs typeface="Times New Roman" pitchFamily="18" charset="0"/>
              </a:rPr>
              <a:t> (</a:t>
            </a:r>
            <a:r>
              <a:rPr lang="en-GB" sz="1200" i="1" u="sng" dirty="0" err="1">
                <a:latin typeface="Arial" pitchFamily="34" charset="0"/>
                <a:ea typeface="Calibri" pitchFamily="34" charset="0"/>
                <a:cs typeface="Times New Roman" pitchFamily="18" charset="0"/>
              </a:rPr>
              <a:t>poids</a:t>
            </a:r>
            <a:r>
              <a:rPr lang="en-GB" sz="1200" i="1" u="sng" dirty="0">
                <a:latin typeface="Arial" pitchFamily="34" charset="0"/>
                <a:ea typeface="Calibri" pitchFamily="34" charset="0"/>
                <a:cs typeface="Times New Roman" pitchFamily="18" charset="0"/>
              </a:rPr>
              <a:t> </a:t>
            </a:r>
            <a:r>
              <a:rPr lang="en-GB" sz="1200" i="1" u="sng" dirty="0" err="1">
                <a:latin typeface="Arial" pitchFamily="34" charset="0"/>
                <a:ea typeface="Calibri" pitchFamily="34" charset="0"/>
                <a:cs typeface="Times New Roman" pitchFamily="18" charset="0"/>
              </a:rPr>
              <a:t>propre</a:t>
            </a:r>
            <a:r>
              <a:rPr lang="en-GB" sz="1200" i="1" u="sng" dirty="0">
                <a:latin typeface="Arial" pitchFamily="34" charset="0"/>
                <a:ea typeface="Calibri" pitchFamily="34" charset="0"/>
                <a:cs typeface="Times New Roman" pitchFamily="18" charset="0"/>
              </a:rPr>
              <a:t> </a:t>
            </a:r>
            <a:r>
              <a:rPr lang="en-GB" sz="1200" i="1" u="sng" dirty="0" err="1">
                <a:latin typeface="Arial" pitchFamily="34" charset="0"/>
                <a:ea typeface="Calibri" pitchFamily="34" charset="0"/>
                <a:cs typeface="Times New Roman" pitchFamily="18" charset="0"/>
              </a:rPr>
              <a:t>seul</a:t>
            </a:r>
            <a:r>
              <a:rPr lang="en-GB" sz="1200" i="1" u="sng" dirty="0">
                <a:latin typeface="Arial" pitchFamily="34" charset="0"/>
                <a:ea typeface="Calibri" pitchFamily="34" charset="0"/>
                <a:cs typeface="Times New Roman" pitchFamily="18" charset="0"/>
              </a:rPr>
              <a:t>)</a:t>
            </a:r>
            <a:endParaRPr kumimoji="0" lang="en-GB" sz="1200" b="0" i="0" u="sng" strike="noStrike" cap="none" normalizeH="0" baseline="0" dirty="0">
              <a:ln>
                <a:noFill/>
              </a:ln>
              <a:solidFill>
                <a:schemeClr val="tx1"/>
              </a:solidFill>
              <a:effectLst/>
              <a:latin typeface="Arial" pitchFamily="34" charset="0"/>
              <a:cs typeface="Arial" pitchFamily="34" charset="0"/>
            </a:endParaRPr>
          </a:p>
        </p:txBody>
      </p:sp>
      <p:grpSp>
        <p:nvGrpSpPr>
          <p:cNvPr id="4" name="Groupe 3">
            <a:extLst>
              <a:ext uri="{FF2B5EF4-FFF2-40B4-BE49-F238E27FC236}">
                <a16:creationId xmlns:a16="http://schemas.microsoft.com/office/drawing/2014/main" id="{DDC4DB33-5BB2-C14C-B301-056954D6FDAE}"/>
              </a:ext>
            </a:extLst>
          </p:cNvPr>
          <p:cNvGrpSpPr/>
          <p:nvPr/>
        </p:nvGrpSpPr>
        <p:grpSpPr>
          <a:xfrm>
            <a:off x="6224676" y="1764695"/>
            <a:ext cx="5322138" cy="1334137"/>
            <a:chOff x="6224676" y="1764695"/>
            <a:chExt cx="5322138" cy="1334137"/>
          </a:xfrm>
        </p:grpSpPr>
        <p:pic>
          <p:nvPicPr>
            <p:cNvPr id="25" name="Picture 3">
              <a:extLst>
                <a:ext uri="{FF2B5EF4-FFF2-40B4-BE49-F238E27FC236}">
                  <a16:creationId xmlns:a16="http://schemas.microsoft.com/office/drawing/2014/main" id="{07491CED-967A-724E-95CB-87079D72FDC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24676" y="1764695"/>
              <a:ext cx="5322138" cy="133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14">
              <a:extLst>
                <a:ext uri="{FF2B5EF4-FFF2-40B4-BE49-F238E27FC236}">
                  <a16:creationId xmlns:a16="http://schemas.microsoft.com/office/drawing/2014/main" id="{124C9309-6294-D54D-82A1-648F81E64EDD}"/>
                </a:ext>
              </a:extLst>
            </p:cNvPr>
            <p:cNvSpPr txBox="1"/>
            <p:nvPr/>
          </p:nvSpPr>
          <p:spPr>
            <a:xfrm>
              <a:off x="6819324" y="1867078"/>
              <a:ext cx="1163601" cy="251795"/>
            </a:xfrm>
            <a:prstGeom prst="rect">
              <a:avLst/>
            </a:prstGeom>
            <a:solidFill>
              <a:srgbClr val="FF0000"/>
            </a:solidFill>
          </p:spPr>
          <p:txBody>
            <a:bodyPr wrap="square" lIns="18000" tIns="18000" rIns="18000" bIns="18000" rtlCol="0">
              <a:spAutoFit/>
            </a:bodyPr>
            <a:lstStyle/>
            <a:p>
              <a:r>
                <a:rPr lang="en-GB" sz="1400" dirty="0">
                  <a:solidFill>
                    <a:schemeClr val="bg1"/>
                  </a:solidFill>
                  <a:latin typeface="Arial" pitchFamily="34" charset="0"/>
                  <a:cs typeface="Arial" pitchFamily="34" charset="0"/>
                </a:rPr>
                <a:t>Max: 0.12 mm</a:t>
              </a:r>
            </a:p>
          </p:txBody>
        </p:sp>
        <p:grpSp>
          <p:nvGrpSpPr>
            <p:cNvPr id="27" name="Groupe 26">
              <a:extLst>
                <a:ext uri="{FF2B5EF4-FFF2-40B4-BE49-F238E27FC236}">
                  <a16:creationId xmlns:a16="http://schemas.microsoft.com/office/drawing/2014/main" id="{B386AF52-A7A0-824F-946B-8B14CB59F844}"/>
                </a:ext>
              </a:extLst>
            </p:cNvPr>
            <p:cNvGrpSpPr>
              <a:grpSpLocks noChangeAspect="1"/>
            </p:cNvGrpSpPr>
            <p:nvPr/>
          </p:nvGrpSpPr>
          <p:grpSpPr>
            <a:xfrm>
              <a:off x="7260709" y="2265953"/>
              <a:ext cx="589407" cy="419083"/>
              <a:chOff x="209550" y="1905000"/>
              <a:chExt cx="1619250" cy="1304925"/>
            </a:xfrm>
            <a:noFill/>
          </p:grpSpPr>
          <p:sp>
            <p:nvSpPr>
              <p:cNvPr id="40" name="Rectangle 39">
                <a:extLst>
                  <a:ext uri="{FF2B5EF4-FFF2-40B4-BE49-F238E27FC236}">
                    <a16:creationId xmlns:a16="http://schemas.microsoft.com/office/drawing/2014/main" id="{CEF2C10C-4302-814B-8815-B3E19A556FFF}"/>
                  </a:ext>
                </a:extLst>
              </p:cNvPr>
              <p:cNvSpPr/>
              <p:nvPr/>
            </p:nvSpPr>
            <p:spPr>
              <a:xfrm>
                <a:off x="209550" y="1905000"/>
                <a:ext cx="1619250" cy="1304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Cylindre 40">
                <a:extLst>
                  <a:ext uri="{FF2B5EF4-FFF2-40B4-BE49-F238E27FC236}">
                    <a16:creationId xmlns:a16="http://schemas.microsoft.com/office/drawing/2014/main" id="{346F1057-1F7F-D548-8B0E-FB315CEC7DF3}"/>
                  </a:ext>
                </a:extLst>
              </p:cNvPr>
              <p:cNvSpPr/>
              <p:nvPr/>
            </p:nvSpPr>
            <p:spPr>
              <a:xfrm rot="14684681">
                <a:off x="919374" y="2241928"/>
                <a:ext cx="285750" cy="745354"/>
              </a:xfrm>
              <a:prstGeom prst="can">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41">
                <a:extLst>
                  <a:ext uri="{FF2B5EF4-FFF2-40B4-BE49-F238E27FC236}">
                    <a16:creationId xmlns:a16="http://schemas.microsoft.com/office/drawing/2014/main" id="{CBF2221B-13C5-A848-B9E1-A0FDE7F8E721}"/>
                  </a:ext>
                </a:extLst>
              </p:cNvPr>
              <p:cNvCxnSpPr/>
              <p:nvPr/>
            </p:nvCxnSpPr>
            <p:spPr>
              <a:xfrm rot="10800000" flipV="1">
                <a:off x="476251" y="2754559"/>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48C76AA-3F73-BD45-849D-49446D54F8AA}"/>
                  </a:ext>
                </a:extLst>
              </p:cNvPr>
              <p:cNvCxnSpPr/>
              <p:nvPr/>
            </p:nvCxnSpPr>
            <p:spPr>
              <a:xfrm rot="10800000" flipV="1">
                <a:off x="1419226" y="2287834"/>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E05259A-DF5B-BA43-93E4-B00F01D30B9F}"/>
                  </a:ext>
                </a:extLst>
              </p:cNvPr>
              <p:cNvCxnSpPr/>
              <p:nvPr/>
            </p:nvCxnSpPr>
            <p:spPr>
              <a:xfrm rot="16200000" flipH="1">
                <a:off x="852490" y="2357435"/>
                <a:ext cx="371475" cy="2"/>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8" name="Groupe 27">
              <a:extLst>
                <a:ext uri="{FF2B5EF4-FFF2-40B4-BE49-F238E27FC236}">
                  <a16:creationId xmlns:a16="http://schemas.microsoft.com/office/drawing/2014/main" id="{3034F129-EEBA-5D43-8D11-BF81D08188C2}"/>
                </a:ext>
              </a:extLst>
            </p:cNvPr>
            <p:cNvGrpSpPr>
              <a:grpSpLocks noChangeAspect="1"/>
            </p:cNvGrpSpPr>
            <p:nvPr/>
          </p:nvGrpSpPr>
          <p:grpSpPr>
            <a:xfrm>
              <a:off x="9942218" y="2265953"/>
              <a:ext cx="589407" cy="419083"/>
              <a:chOff x="209550" y="1905000"/>
              <a:chExt cx="1619250" cy="1304925"/>
            </a:xfrm>
            <a:noFill/>
          </p:grpSpPr>
          <p:sp>
            <p:nvSpPr>
              <p:cNvPr id="35" name="Rectangle 34">
                <a:extLst>
                  <a:ext uri="{FF2B5EF4-FFF2-40B4-BE49-F238E27FC236}">
                    <a16:creationId xmlns:a16="http://schemas.microsoft.com/office/drawing/2014/main" id="{D0411A1B-42AE-E046-B84E-C747B6B31F73}"/>
                  </a:ext>
                </a:extLst>
              </p:cNvPr>
              <p:cNvSpPr/>
              <p:nvPr/>
            </p:nvSpPr>
            <p:spPr>
              <a:xfrm>
                <a:off x="209550" y="1905000"/>
                <a:ext cx="1619250" cy="1304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Cylindre 35">
                <a:extLst>
                  <a:ext uri="{FF2B5EF4-FFF2-40B4-BE49-F238E27FC236}">
                    <a16:creationId xmlns:a16="http://schemas.microsoft.com/office/drawing/2014/main" id="{E5E9EDF4-C929-6C41-9057-9674BE10DB5D}"/>
                  </a:ext>
                </a:extLst>
              </p:cNvPr>
              <p:cNvSpPr/>
              <p:nvPr/>
            </p:nvSpPr>
            <p:spPr>
              <a:xfrm rot="14684681">
                <a:off x="919374" y="2241928"/>
                <a:ext cx="285750" cy="745354"/>
              </a:xfrm>
              <a:prstGeom prst="can">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61EDFD20-5D14-734E-AB0D-9B90A3C37809}"/>
                  </a:ext>
                </a:extLst>
              </p:cNvPr>
              <p:cNvCxnSpPr/>
              <p:nvPr/>
            </p:nvCxnSpPr>
            <p:spPr>
              <a:xfrm rot="10800000" flipV="1">
                <a:off x="476251" y="2754559"/>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D3950FE-1D57-154E-9628-42E999DAF59F}"/>
                  </a:ext>
                </a:extLst>
              </p:cNvPr>
              <p:cNvCxnSpPr/>
              <p:nvPr/>
            </p:nvCxnSpPr>
            <p:spPr>
              <a:xfrm rot="10800000" flipV="1">
                <a:off x="1419226" y="2287834"/>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B0F4B6D2-EB51-1148-A222-1196E2AE2F12}"/>
                  </a:ext>
                </a:extLst>
              </p:cNvPr>
              <p:cNvCxnSpPr/>
              <p:nvPr/>
            </p:nvCxnSpPr>
            <p:spPr>
              <a:xfrm rot="16200000" flipH="1">
                <a:off x="852490" y="2357435"/>
                <a:ext cx="371475" cy="2"/>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9" name="Groupe 28">
              <a:extLst>
                <a:ext uri="{FF2B5EF4-FFF2-40B4-BE49-F238E27FC236}">
                  <a16:creationId xmlns:a16="http://schemas.microsoft.com/office/drawing/2014/main" id="{AA7CE8C8-B0CA-6A46-9C25-4913CD15A35A}"/>
                </a:ext>
              </a:extLst>
            </p:cNvPr>
            <p:cNvGrpSpPr>
              <a:grpSpLocks noChangeAspect="1"/>
            </p:cNvGrpSpPr>
            <p:nvPr/>
          </p:nvGrpSpPr>
          <p:grpSpPr>
            <a:xfrm>
              <a:off x="8666004" y="2265953"/>
              <a:ext cx="589407" cy="419083"/>
              <a:chOff x="209550" y="1905000"/>
              <a:chExt cx="1619250" cy="1304925"/>
            </a:xfrm>
            <a:noFill/>
          </p:grpSpPr>
          <p:sp>
            <p:nvSpPr>
              <p:cNvPr id="30" name="Rectangle 29">
                <a:extLst>
                  <a:ext uri="{FF2B5EF4-FFF2-40B4-BE49-F238E27FC236}">
                    <a16:creationId xmlns:a16="http://schemas.microsoft.com/office/drawing/2014/main" id="{CA416D4A-AC6F-5A43-B460-454E00ADF613}"/>
                  </a:ext>
                </a:extLst>
              </p:cNvPr>
              <p:cNvSpPr/>
              <p:nvPr/>
            </p:nvSpPr>
            <p:spPr>
              <a:xfrm>
                <a:off x="209550" y="1905000"/>
                <a:ext cx="1619250" cy="1304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Cylindre 30">
                <a:extLst>
                  <a:ext uri="{FF2B5EF4-FFF2-40B4-BE49-F238E27FC236}">
                    <a16:creationId xmlns:a16="http://schemas.microsoft.com/office/drawing/2014/main" id="{0E5F522C-E9E4-6541-AB24-762DAFA0390E}"/>
                  </a:ext>
                </a:extLst>
              </p:cNvPr>
              <p:cNvSpPr/>
              <p:nvPr/>
            </p:nvSpPr>
            <p:spPr>
              <a:xfrm rot="14684681">
                <a:off x="919374" y="2241928"/>
                <a:ext cx="285750" cy="745354"/>
              </a:xfrm>
              <a:prstGeom prst="can">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a:extLst>
                  <a:ext uri="{FF2B5EF4-FFF2-40B4-BE49-F238E27FC236}">
                    <a16:creationId xmlns:a16="http://schemas.microsoft.com/office/drawing/2014/main" id="{43B72AE3-1AA5-FC48-A16F-FDD2A8B4CEA6}"/>
                  </a:ext>
                </a:extLst>
              </p:cNvPr>
              <p:cNvCxnSpPr/>
              <p:nvPr/>
            </p:nvCxnSpPr>
            <p:spPr>
              <a:xfrm rot="10800000" flipV="1">
                <a:off x="476251" y="2754559"/>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13E765B8-AB8D-F547-B83D-10578BF2ADE0}"/>
                  </a:ext>
                </a:extLst>
              </p:cNvPr>
              <p:cNvCxnSpPr/>
              <p:nvPr/>
            </p:nvCxnSpPr>
            <p:spPr>
              <a:xfrm rot="10800000" flipV="1">
                <a:off x="1419226" y="2287834"/>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38EBAA59-8E85-0543-953F-49DD3CC29AF9}"/>
                  </a:ext>
                </a:extLst>
              </p:cNvPr>
              <p:cNvCxnSpPr/>
              <p:nvPr/>
            </p:nvCxnSpPr>
            <p:spPr>
              <a:xfrm rot="16200000" flipH="1">
                <a:off x="852490" y="2357435"/>
                <a:ext cx="371475" cy="2"/>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45" name="ZoneTexte 44">
            <a:extLst>
              <a:ext uri="{FF2B5EF4-FFF2-40B4-BE49-F238E27FC236}">
                <a16:creationId xmlns:a16="http://schemas.microsoft.com/office/drawing/2014/main" id="{01743065-07DF-DC46-8481-1F131CC851FA}"/>
              </a:ext>
            </a:extLst>
          </p:cNvPr>
          <p:cNvSpPr txBox="1"/>
          <p:nvPr/>
        </p:nvSpPr>
        <p:spPr>
          <a:xfrm>
            <a:off x="8113802" y="1822759"/>
            <a:ext cx="3937773" cy="276999"/>
          </a:xfrm>
          <a:prstGeom prst="rect">
            <a:avLst/>
          </a:prstGeom>
          <a:solidFill>
            <a:schemeClr val="bg1"/>
          </a:solidFill>
        </p:spPr>
        <p:txBody>
          <a:bodyPr wrap="square" rtlCol="0">
            <a:spAutoFit/>
          </a:bodyPr>
          <a:lstStyle/>
          <a:p>
            <a:r>
              <a:rPr lang="en-GB" sz="1200" dirty="0"/>
              <a:t>Displacement of the cavity string alone (weight only)  </a:t>
            </a:r>
          </a:p>
        </p:txBody>
      </p:sp>
      <p:sp>
        <p:nvSpPr>
          <p:cNvPr id="5" name="ZoneTexte 4">
            <a:extLst>
              <a:ext uri="{FF2B5EF4-FFF2-40B4-BE49-F238E27FC236}">
                <a16:creationId xmlns:a16="http://schemas.microsoft.com/office/drawing/2014/main" id="{60999F59-1800-1543-8C1F-9BDA760B6093}"/>
              </a:ext>
            </a:extLst>
          </p:cNvPr>
          <p:cNvSpPr txBox="1"/>
          <p:nvPr/>
        </p:nvSpPr>
        <p:spPr>
          <a:xfrm>
            <a:off x="9230208" y="1207801"/>
            <a:ext cx="2682392" cy="369332"/>
          </a:xfrm>
          <a:prstGeom prst="rect">
            <a:avLst/>
          </a:prstGeom>
          <a:noFill/>
        </p:spPr>
        <p:txBody>
          <a:bodyPr wrap="square" rtlCol="0">
            <a:spAutoFit/>
          </a:bodyPr>
          <a:lstStyle/>
          <a:p>
            <a:r>
              <a:rPr lang="fr-FR" u="sng" dirty="0" err="1">
                <a:solidFill>
                  <a:schemeClr val="accent1">
                    <a:lumMod val="75000"/>
                  </a:schemeClr>
                </a:solidFill>
                <a:latin typeface="+mn-lt"/>
              </a:rPr>
              <a:t>Courtesy</a:t>
            </a:r>
            <a:r>
              <a:rPr lang="fr-FR" u="sng" dirty="0">
                <a:solidFill>
                  <a:schemeClr val="accent1">
                    <a:lumMod val="75000"/>
                  </a:schemeClr>
                </a:solidFill>
                <a:latin typeface="+mn-lt"/>
              </a:rPr>
              <a:t> to Gilles Olivier</a:t>
            </a:r>
          </a:p>
        </p:txBody>
      </p:sp>
      <p:sp>
        <p:nvSpPr>
          <p:cNvPr id="46" name="Espace réservé du pied de page 2">
            <a:extLst>
              <a:ext uri="{FF2B5EF4-FFF2-40B4-BE49-F238E27FC236}">
                <a16:creationId xmlns:a16="http://schemas.microsoft.com/office/drawing/2014/main" id="{93CB7F76-9962-0840-AFF7-145DEDA66BE1}"/>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400386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B2C8103-AE01-8F4D-9104-B80CDA06DEFE}"/>
              </a:ext>
            </a:extLst>
          </p:cNvPr>
          <p:cNvSpPr txBox="1"/>
          <p:nvPr/>
        </p:nvSpPr>
        <p:spPr>
          <a:xfrm>
            <a:off x="433433" y="1002092"/>
            <a:ext cx="8614294" cy="369332"/>
          </a:xfrm>
          <a:prstGeom prst="rect">
            <a:avLst/>
          </a:prstGeom>
          <a:noFill/>
        </p:spPr>
        <p:txBody>
          <a:bodyPr wrap="square" rtlCol="0">
            <a:spAutoFit/>
          </a:bodyPr>
          <a:lstStyle/>
          <a:p>
            <a:pPr marL="285750" indent="-285750">
              <a:buFont typeface="Wingdings" pitchFamily="2" charset="2"/>
              <a:buChar char="§"/>
            </a:pPr>
            <a:r>
              <a:rPr lang="en-GB" dirty="0">
                <a:latin typeface="Arial" panose="020B0604020202020204" pitchFamily="34" charset="0"/>
                <a:cs typeface="Arial" panose="020B0604020202020204" pitchFamily="34" charset="0"/>
              </a:rPr>
              <a:t>ERL concept was proposed first in 1965 by Maury </a:t>
            </a:r>
            <a:r>
              <a:rPr lang="en-GB" dirty="0" err="1">
                <a:latin typeface="Arial" panose="020B0604020202020204" pitchFamily="34" charset="0"/>
                <a:cs typeface="Arial" panose="020B0604020202020204" pitchFamily="34" charset="0"/>
              </a:rPr>
              <a:t>Tigner</a:t>
            </a:r>
            <a:r>
              <a:rPr lang="en-GB" dirty="0">
                <a:latin typeface="Arial" panose="020B0604020202020204" pitchFamily="34" charset="0"/>
                <a:cs typeface="Arial" panose="020B0604020202020204" pitchFamily="34" charset="0"/>
              </a:rPr>
              <a:t> </a:t>
            </a:r>
            <a:r>
              <a:rPr lang="en-GB" baseline="30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a:t>
            </a:r>
          </a:p>
        </p:txBody>
      </p:sp>
      <p:pic>
        <p:nvPicPr>
          <p:cNvPr id="4" name="Image 3">
            <a:extLst>
              <a:ext uri="{FF2B5EF4-FFF2-40B4-BE49-F238E27FC236}">
                <a16:creationId xmlns:a16="http://schemas.microsoft.com/office/drawing/2014/main" id="{A06C2C61-65EE-D74C-A14C-C595C63939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8090" y="1515424"/>
            <a:ext cx="10103896" cy="2449112"/>
          </a:xfrm>
          <a:prstGeom prst="rect">
            <a:avLst/>
          </a:prstGeom>
        </p:spPr>
      </p:pic>
      <p:sp>
        <p:nvSpPr>
          <p:cNvPr id="7" name="ZoneTexte 6">
            <a:extLst>
              <a:ext uri="{FF2B5EF4-FFF2-40B4-BE49-F238E27FC236}">
                <a16:creationId xmlns:a16="http://schemas.microsoft.com/office/drawing/2014/main" id="{90D46EE8-AED4-F34F-80ED-9E8DBD6EBE11}"/>
              </a:ext>
            </a:extLst>
          </p:cNvPr>
          <p:cNvSpPr txBox="1"/>
          <p:nvPr/>
        </p:nvSpPr>
        <p:spPr>
          <a:xfrm>
            <a:off x="433433" y="4139117"/>
            <a:ext cx="11618142" cy="1769715"/>
          </a:xfrm>
          <a:prstGeom prst="rect">
            <a:avLst/>
          </a:prstGeom>
          <a:noFill/>
        </p:spPr>
        <p:txBody>
          <a:bodyPr wrap="square" rtlCol="0">
            <a:spAutoFit/>
          </a:bodyPr>
          <a:lstStyle/>
          <a:p>
            <a:pPr defTabSz="914400" fontAlgn="base">
              <a:spcBef>
                <a:spcPct val="0"/>
              </a:spcBef>
              <a:spcAft>
                <a:spcPts val="600"/>
              </a:spcAft>
            </a:pPr>
            <a:r>
              <a:rPr lang="en-GB" sz="1400" dirty="0">
                <a:latin typeface="Times New Roman" panose="02020603050405020304" pitchFamily="18" charset="0"/>
                <a:ea typeface="Songti TC" panose="02010600040101010101" pitchFamily="2" charset="-122"/>
                <a:cs typeface="Times New Roman" panose="02020603050405020304" pitchFamily="18" charset="0"/>
              </a:rPr>
              <a:t>[1]</a:t>
            </a:r>
            <a:r>
              <a:rPr lang="en-GB" sz="1400" dirty="0">
                <a:solidFill>
                  <a:schemeClr val="tx1"/>
                </a:solidFill>
                <a:latin typeface="Times New Roman" panose="02020603050405020304" pitchFamily="18" charset="0"/>
                <a:ea typeface="Songti TC" panose="02010600040101010101" pitchFamily="2" charset="-122"/>
                <a:cs typeface="Times New Roman" panose="02020603050405020304" pitchFamily="18" charset="0"/>
                <a:sym typeface="Wingdings" charset="2"/>
              </a:rPr>
              <a:t>  </a:t>
            </a:r>
            <a:r>
              <a:rPr lang="en-GB" sz="1400" dirty="0">
                <a:solidFill>
                  <a:schemeClr val="tx1"/>
                </a:solidFill>
                <a:latin typeface="Times New Roman" charset="0"/>
                <a:ea typeface="ＭＳ Ｐゴシック" charset="-128"/>
                <a:cs typeface="ＭＳ Ｐゴシック" charset="-128"/>
                <a:sym typeface="Wingdings" charset="2"/>
              </a:rPr>
              <a:t>M. </a:t>
            </a:r>
            <a:r>
              <a:rPr lang="en-GB" sz="1400" dirty="0" err="1">
                <a:solidFill>
                  <a:schemeClr val="tx1"/>
                </a:solidFill>
                <a:latin typeface="Times New Roman" charset="0"/>
                <a:ea typeface="ＭＳ Ｐゴシック" charset="-128"/>
                <a:cs typeface="ＭＳ Ｐゴシック" charset="-128"/>
                <a:sym typeface="Wingdings" charset="2"/>
              </a:rPr>
              <a:t>Tigner</a:t>
            </a:r>
            <a:r>
              <a:rPr lang="en-GB" sz="1400" dirty="0">
                <a:solidFill>
                  <a:schemeClr val="tx1"/>
                </a:solidFill>
                <a:latin typeface="Times New Roman" charset="0"/>
                <a:ea typeface="ＭＳ Ｐゴシック" charset="-128"/>
                <a:cs typeface="ＭＳ Ｐゴシック" charset="-128"/>
                <a:sym typeface="Wingdings" charset="2"/>
              </a:rPr>
              <a:t>: “A Possible Apparatus for Electron Clashing-Beam Experiments”, Il Nuovo </a:t>
            </a:r>
            <a:r>
              <a:rPr lang="en-GB" sz="1400" dirty="0" err="1">
                <a:solidFill>
                  <a:schemeClr val="tx1"/>
                </a:solidFill>
                <a:latin typeface="Times New Roman" charset="0"/>
                <a:ea typeface="ＭＳ Ｐゴシック" charset="-128"/>
                <a:cs typeface="ＭＳ Ｐゴシック" charset="-128"/>
                <a:sym typeface="Wingdings" charset="2"/>
              </a:rPr>
              <a:t>Cimento</a:t>
            </a:r>
            <a:r>
              <a:rPr lang="en-GB" sz="1400" dirty="0">
                <a:solidFill>
                  <a:schemeClr val="tx1"/>
                </a:solidFill>
                <a:latin typeface="Times New Roman" charset="0"/>
                <a:ea typeface="ＭＳ Ｐゴシック" charset="-128"/>
                <a:cs typeface="ＭＳ Ｐゴシック" charset="-128"/>
                <a:sym typeface="Wingdings" charset="2"/>
              </a:rPr>
              <a:t> Series 10, Vol. 37, issue 3, pp 1228-1231,1 </a:t>
            </a:r>
            <a:r>
              <a:rPr lang="en-GB" sz="1400" dirty="0" err="1">
                <a:solidFill>
                  <a:schemeClr val="tx1"/>
                </a:solidFill>
                <a:latin typeface="Times New Roman" charset="0"/>
                <a:ea typeface="ＭＳ Ｐゴシック" charset="-128"/>
                <a:cs typeface="ＭＳ Ｐゴシック" charset="-128"/>
                <a:sym typeface="Wingdings" charset="2"/>
              </a:rPr>
              <a:t>Giugno</a:t>
            </a:r>
            <a:r>
              <a:rPr lang="en-GB" sz="1400" dirty="0">
                <a:solidFill>
                  <a:schemeClr val="tx1"/>
                </a:solidFill>
                <a:latin typeface="Times New Roman" charset="0"/>
                <a:ea typeface="ＭＳ Ｐゴシック" charset="-128"/>
                <a:cs typeface="ＭＳ Ｐゴシック" charset="-128"/>
                <a:sym typeface="Wingdings" charset="2"/>
              </a:rPr>
              <a:t> 1965</a:t>
            </a:r>
          </a:p>
          <a:p>
            <a:endParaRPr lang="en-GB" dirty="0"/>
          </a:p>
          <a:p>
            <a:pPr marL="285750" indent="-285750">
              <a:buFont typeface="Wingdings" pitchFamily="2" charset="2"/>
              <a:buChar char="§"/>
            </a:pPr>
            <a:r>
              <a:rPr lang="en-GB" dirty="0">
                <a:latin typeface="Arial" panose="020B0604020202020204" pitchFamily="34" charset="0"/>
                <a:cs typeface="Arial" panose="020B0604020202020204" pitchFamily="34" charset="0"/>
              </a:rPr>
              <a:t>First test was done at SCA@ Stanford in 1986 (interesting concept for FELs, Compton light sources and high current electron cooler)</a:t>
            </a:r>
          </a:p>
          <a:p>
            <a:pPr marL="285750" indent="-285750">
              <a:buFont typeface="Wingdings"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itchFamily="2" charset="2"/>
              <a:buChar char="§"/>
            </a:pPr>
            <a:r>
              <a:rPr lang="en-GB" dirty="0">
                <a:latin typeface="Arial" panose="020B0604020202020204" pitchFamily="34" charset="0"/>
                <a:cs typeface="Arial" panose="020B0604020202020204" pitchFamily="34" charset="0"/>
              </a:rPr>
              <a:t>Concept become only viable with recent advances in SRF technology.</a:t>
            </a:r>
          </a:p>
        </p:txBody>
      </p:sp>
      <p:sp>
        <p:nvSpPr>
          <p:cNvPr id="11" name="Espace réservé du numéro de diapositive 4">
            <a:extLst>
              <a:ext uri="{FF2B5EF4-FFF2-40B4-BE49-F238E27FC236}">
                <a16:creationId xmlns:a16="http://schemas.microsoft.com/office/drawing/2014/main" id="{67E6DE10-12E3-234C-ABAE-37143EDECDDA}"/>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3</a:t>
            </a:fld>
            <a:endParaRPr b="1" dirty="0">
              <a:solidFill>
                <a:schemeClr val="bg2">
                  <a:lumMod val="50000"/>
                </a:schemeClr>
              </a:solidFill>
              <a:latin typeface="+mn-lt"/>
            </a:endParaRPr>
          </a:p>
        </p:txBody>
      </p:sp>
      <p:cxnSp>
        <p:nvCxnSpPr>
          <p:cNvPr id="13" name="Connecteur droit 12">
            <a:extLst>
              <a:ext uri="{FF2B5EF4-FFF2-40B4-BE49-F238E27FC236}">
                <a16:creationId xmlns:a16="http://schemas.microsoft.com/office/drawing/2014/main" id="{65EE8F8C-97C7-2A40-89C8-42332A3AE24B}"/>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4" name="ZoneTexte 9">
            <a:extLst>
              <a:ext uri="{FF2B5EF4-FFF2-40B4-BE49-F238E27FC236}">
                <a16:creationId xmlns:a16="http://schemas.microsoft.com/office/drawing/2014/main" id="{690DBAB7-43F8-CE41-8C0B-76A2FB9895EF}"/>
              </a:ext>
            </a:extLst>
          </p:cNvPr>
          <p:cNvSpPr txBox="1"/>
          <p:nvPr/>
        </p:nvSpPr>
        <p:spPr>
          <a:xfrm>
            <a:off x="228716" y="251097"/>
            <a:ext cx="6193261"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400" b="1">
                <a:solidFill>
                  <a:srgbClr val="2F97B5"/>
                </a:solidFill>
              </a:defRPr>
            </a:lvl1pPr>
          </a:lstStyle>
          <a:p>
            <a:r>
              <a:rPr lang="en-GB" sz="2200" dirty="0">
                <a:solidFill>
                  <a:schemeClr val="accent1">
                    <a:lumMod val="75000"/>
                  </a:schemeClr>
                </a:solidFill>
                <a:latin typeface="Arial" panose="020B0604020202020204" pitchFamily="34" charset="0"/>
                <a:cs typeface="Arial" panose="020B0604020202020204" pitchFamily="34" charset="0"/>
              </a:rPr>
              <a:t>Introduction- ERL concept</a:t>
            </a:r>
            <a:endParaRPr lang="en-GB" sz="2200" dirty="0">
              <a:solidFill>
                <a:schemeClr val="accent1">
                  <a:lumMod val="75000"/>
                </a:schemeClr>
              </a:solidFill>
              <a:latin typeface="Arial" panose="020B0604020202020204" pitchFamily="34" charset="0"/>
              <a:ea typeface="Arial" charset="0"/>
              <a:cs typeface="Arial" panose="020B0604020202020204" pitchFamily="34" charset="0"/>
            </a:endParaRPr>
          </a:p>
          <a:p>
            <a:endParaRPr sz="2200" dirty="0">
              <a:solidFill>
                <a:schemeClr val="accent1">
                  <a:lumMod val="75000"/>
                </a:schemeClr>
              </a:solidFill>
              <a:latin typeface="Arial" panose="020B0604020202020204" pitchFamily="34" charset="0"/>
              <a:ea typeface="Arial" charset="0"/>
              <a:cs typeface="Arial" panose="020B0604020202020204" pitchFamily="34" charset="0"/>
            </a:endParaRPr>
          </a:p>
        </p:txBody>
      </p:sp>
      <p:pic>
        <p:nvPicPr>
          <p:cNvPr id="15" name="Image 14">
            <a:extLst>
              <a:ext uri="{FF2B5EF4-FFF2-40B4-BE49-F238E27FC236}">
                <a16:creationId xmlns:a16="http://schemas.microsoft.com/office/drawing/2014/main" id="{2C6BD536-3D17-7644-BC22-BCF4B087E18B}"/>
              </a:ext>
            </a:extLst>
          </p:cNvPr>
          <p:cNvPicPr>
            <a:picLocks noChangeAspect="1"/>
          </p:cNvPicPr>
          <p:nvPr/>
        </p:nvPicPr>
        <p:blipFill>
          <a:blip r:embed="rId3"/>
          <a:stretch>
            <a:fillRect/>
          </a:stretch>
        </p:blipFill>
        <p:spPr>
          <a:xfrm>
            <a:off x="10291277" y="85508"/>
            <a:ext cx="1760298" cy="1063327"/>
          </a:xfrm>
          <a:prstGeom prst="rect">
            <a:avLst/>
          </a:prstGeom>
        </p:spPr>
      </p:pic>
      <p:sp>
        <p:nvSpPr>
          <p:cNvPr id="16" name="Espace réservé du pied de page 2">
            <a:extLst>
              <a:ext uri="{FF2B5EF4-FFF2-40B4-BE49-F238E27FC236}">
                <a16:creationId xmlns:a16="http://schemas.microsoft.com/office/drawing/2014/main" id="{D8EBF909-404F-FE40-9C3B-EA53F1598E9D}"/>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2054124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ZoneTexte 6"/>
          <p:cNvSpPr txBox="1"/>
          <p:nvPr/>
        </p:nvSpPr>
        <p:spPr>
          <a:xfrm>
            <a:off x="253274" y="264886"/>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err="1">
                <a:solidFill>
                  <a:schemeClr val="accent1">
                    <a:lumMod val="75000"/>
                  </a:schemeClr>
                </a:solidFill>
                <a:latin typeface="Arial" charset="0"/>
                <a:ea typeface="Arial" charset="0"/>
                <a:cs typeface="Arial" charset="0"/>
              </a:rPr>
              <a:t>Cryomodule</a:t>
            </a:r>
            <a:r>
              <a:rPr sz="2200" dirty="0">
                <a:solidFill>
                  <a:schemeClr val="accent1">
                    <a:lumMod val="75000"/>
                  </a:schemeClr>
                </a:solidFill>
                <a:latin typeface="Arial" charset="0"/>
                <a:ea typeface="Arial" charset="0"/>
                <a:cs typeface="Arial" charset="0"/>
              </a:rPr>
              <a:t> </a:t>
            </a:r>
            <a:r>
              <a:rPr lang="en-US" sz="2200" dirty="0">
                <a:solidFill>
                  <a:schemeClr val="accent1">
                    <a:lumMod val="75000"/>
                  </a:schemeClr>
                </a:solidFill>
                <a:latin typeface="Arial" charset="0"/>
                <a:ea typeface="Arial" charset="0"/>
                <a:cs typeface="Arial" charset="0"/>
              </a:rPr>
              <a:t>design study</a:t>
            </a:r>
            <a:r>
              <a:rPr sz="2200" dirty="0">
                <a:solidFill>
                  <a:schemeClr val="accent1">
                    <a:lumMod val="75000"/>
                  </a:schemeClr>
                </a:solidFill>
                <a:latin typeface="Arial" charset="0"/>
                <a:ea typeface="Arial" charset="0"/>
                <a:cs typeface="Arial" charset="0"/>
              </a:rPr>
              <a:t>:</a:t>
            </a:r>
          </a:p>
        </p:txBody>
      </p:sp>
      <p:pic>
        <p:nvPicPr>
          <p:cNvPr id="13" name="Image 12">
            <a:extLst>
              <a:ext uri="{FF2B5EF4-FFF2-40B4-BE49-F238E27FC236}">
                <a16:creationId xmlns:a16="http://schemas.microsoft.com/office/drawing/2014/main" id="{E7EF2F9C-975A-9C44-AB7C-254FE2D673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4" name="Connecteur droit 13">
            <a:extLst>
              <a:ext uri="{FF2B5EF4-FFF2-40B4-BE49-F238E27FC236}">
                <a16:creationId xmlns:a16="http://schemas.microsoft.com/office/drawing/2014/main" id="{3D1A512F-837E-A445-94D9-7411C7BFDCF6}"/>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4">
            <a:extLst>
              <a:ext uri="{FF2B5EF4-FFF2-40B4-BE49-F238E27FC236}">
                <a16:creationId xmlns:a16="http://schemas.microsoft.com/office/drawing/2014/main" id="{1A4E47E3-B25A-4B42-BAD6-7D89731624EE}"/>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30</a:t>
            </a:fld>
            <a:endParaRPr b="1" dirty="0">
              <a:solidFill>
                <a:schemeClr val="bg2">
                  <a:lumMod val="50000"/>
                </a:schemeClr>
              </a:solidFill>
              <a:latin typeface="+mn-lt"/>
            </a:endParaRPr>
          </a:p>
        </p:txBody>
      </p:sp>
      <p:sp>
        <p:nvSpPr>
          <p:cNvPr id="17" name="ZoneTexte 13">
            <a:extLst>
              <a:ext uri="{FF2B5EF4-FFF2-40B4-BE49-F238E27FC236}">
                <a16:creationId xmlns:a16="http://schemas.microsoft.com/office/drawing/2014/main" id="{7CA498C8-D672-4F41-B019-E9FDB5F94C80}"/>
              </a:ext>
            </a:extLst>
          </p:cNvPr>
          <p:cNvSpPr txBox="1"/>
          <p:nvPr/>
        </p:nvSpPr>
        <p:spPr>
          <a:xfrm>
            <a:off x="7696200" y="1002957"/>
            <a:ext cx="4355376"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Collaboration</a:t>
            </a:r>
            <a:endParaRPr b="1" dirty="0">
              <a:solidFill>
                <a:srgbClr val="C00000"/>
              </a:solidFill>
              <a:latin typeface="Arial" panose="020B0604020202020204" pitchFamily="34" charset="0"/>
              <a:cs typeface="Arial" panose="020B0604020202020204" pitchFamily="34" charset="0"/>
            </a:endParaRPr>
          </a:p>
        </p:txBody>
      </p:sp>
      <p:graphicFrame>
        <p:nvGraphicFramePr>
          <p:cNvPr id="11" name="Tableau 10">
            <a:extLst>
              <a:ext uri="{FF2B5EF4-FFF2-40B4-BE49-F238E27FC236}">
                <a16:creationId xmlns:a16="http://schemas.microsoft.com/office/drawing/2014/main" id="{AB9B90F8-D440-6B49-B908-C858572B3BF6}"/>
              </a:ext>
            </a:extLst>
          </p:cNvPr>
          <p:cNvGraphicFramePr>
            <a:graphicFrameLocks noGrp="1"/>
          </p:cNvGraphicFramePr>
          <p:nvPr>
            <p:extLst/>
          </p:nvPr>
        </p:nvGraphicFramePr>
        <p:xfrm>
          <a:off x="115763" y="2116088"/>
          <a:ext cx="7313737" cy="3383280"/>
        </p:xfrm>
        <a:graphic>
          <a:graphicData uri="http://schemas.openxmlformats.org/drawingml/2006/table">
            <a:tbl>
              <a:tblPr firstRow="1" bandRow="1">
                <a:tableStyleId>{5C22544A-7EE6-4342-B048-85BDC9FD1C3A}</a:tableStyleId>
              </a:tblPr>
              <a:tblGrid>
                <a:gridCol w="2817937">
                  <a:extLst>
                    <a:ext uri="{9D8B030D-6E8A-4147-A177-3AD203B41FA5}">
                      <a16:colId xmlns:a16="http://schemas.microsoft.com/office/drawing/2014/main" val="20000"/>
                    </a:ext>
                  </a:extLst>
                </a:gridCol>
                <a:gridCol w="2184400">
                  <a:extLst>
                    <a:ext uri="{9D8B030D-6E8A-4147-A177-3AD203B41FA5}">
                      <a16:colId xmlns:a16="http://schemas.microsoft.com/office/drawing/2014/main" val="20001"/>
                    </a:ext>
                  </a:extLst>
                </a:gridCol>
                <a:gridCol w="2311400">
                  <a:extLst>
                    <a:ext uri="{9D8B030D-6E8A-4147-A177-3AD203B41FA5}">
                      <a16:colId xmlns:a16="http://schemas.microsoft.com/office/drawing/2014/main" val="20002"/>
                    </a:ext>
                  </a:extLst>
                </a:gridCol>
              </a:tblGrid>
              <a:tr h="274486">
                <a:tc>
                  <a:txBody>
                    <a:bodyPr/>
                    <a:lstStyle/>
                    <a:p>
                      <a:pPr algn="ctr"/>
                      <a:r>
                        <a:rPr lang="en-GB" sz="1600" dirty="0"/>
                        <a:t>CHARACTERISTICS</a:t>
                      </a:r>
                    </a:p>
                  </a:txBody>
                  <a:tcPr anchor="ctr"/>
                </a:tc>
                <a:tc>
                  <a:txBody>
                    <a:bodyPr/>
                    <a:lstStyle/>
                    <a:p>
                      <a:pPr algn="ctr"/>
                      <a:r>
                        <a:rPr lang="en-GB" sz="1600" dirty="0"/>
                        <a:t>SPL  (704MHz)</a:t>
                      </a:r>
                    </a:p>
                  </a:txBody>
                  <a:tcPr anchor="ctr"/>
                </a:tc>
                <a:tc>
                  <a:txBody>
                    <a:bodyPr/>
                    <a:lstStyle/>
                    <a:p>
                      <a:pPr algn="ctr"/>
                      <a:r>
                        <a:rPr lang="en-GB" sz="1600" dirty="0"/>
                        <a:t>PERLE / JLAB  (802MHz)</a:t>
                      </a:r>
                    </a:p>
                  </a:txBody>
                  <a:tcPr anchor="ctr"/>
                </a:tc>
                <a:extLst>
                  <a:ext uri="{0D108BD9-81ED-4DB2-BD59-A6C34878D82A}">
                    <a16:rowId xmlns:a16="http://schemas.microsoft.com/office/drawing/2014/main" val="10000"/>
                  </a:ext>
                </a:extLst>
              </a:tr>
              <a:tr h="224579">
                <a:tc>
                  <a:txBody>
                    <a:bodyPr/>
                    <a:lstStyle/>
                    <a:p>
                      <a:pPr algn="ctr"/>
                      <a:r>
                        <a:rPr lang="en-GB" sz="1400" b="0" dirty="0"/>
                        <a:t>Coupler to coupler length (mm)</a:t>
                      </a:r>
                    </a:p>
                  </a:txBody>
                  <a:tcPr anchor="ctr"/>
                </a:tc>
                <a:tc>
                  <a:txBody>
                    <a:bodyPr/>
                    <a:lstStyle/>
                    <a:p>
                      <a:pPr algn="ctr"/>
                      <a:r>
                        <a:rPr lang="en-GB" sz="1400" b="0" dirty="0"/>
                        <a:t>1490,5</a:t>
                      </a:r>
                    </a:p>
                  </a:txBody>
                  <a:tcPr anchor="ctr"/>
                </a:tc>
                <a:tc>
                  <a:txBody>
                    <a:bodyPr/>
                    <a:lstStyle/>
                    <a:p>
                      <a:pPr algn="ctr"/>
                      <a:r>
                        <a:rPr lang="en-GB" sz="1400" b="0" dirty="0"/>
                        <a:t>-</a:t>
                      </a:r>
                    </a:p>
                  </a:txBody>
                  <a:tcPr anchor="ctr"/>
                </a:tc>
                <a:extLst>
                  <a:ext uri="{0D108BD9-81ED-4DB2-BD59-A6C34878D82A}">
                    <a16:rowId xmlns:a16="http://schemas.microsoft.com/office/drawing/2014/main" val="10001"/>
                  </a:ext>
                </a:extLst>
              </a:tr>
              <a:tr h="224579">
                <a:tc>
                  <a:txBody>
                    <a:bodyPr/>
                    <a:lstStyle/>
                    <a:p>
                      <a:pPr algn="ctr"/>
                      <a:r>
                        <a:rPr lang="en-GB" sz="1400" b="0" dirty="0"/>
                        <a:t>Length flange to flange (mm)</a:t>
                      </a:r>
                    </a:p>
                  </a:txBody>
                  <a:tcPr anchor="ctr"/>
                </a:tc>
                <a:tc>
                  <a:txBody>
                    <a:bodyPr/>
                    <a:lstStyle/>
                    <a:p>
                      <a:pPr algn="ctr"/>
                      <a:r>
                        <a:rPr lang="en-GB" sz="1400" b="0" dirty="0"/>
                        <a:t>1397,3</a:t>
                      </a:r>
                    </a:p>
                  </a:txBody>
                  <a:tcPr anchor="ctr"/>
                </a:tc>
                <a:tc>
                  <a:txBody>
                    <a:bodyPr/>
                    <a:lstStyle/>
                    <a:p>
                      <a:pPr algn="ctr"/>
                      <a:r>
                        <a:rPr lang="en-GB" sz="1400" b="0" dirty="0"/>
                        <a:t>1292,5</a:t>
                      </a:r>
                    </a:p>
                  </a:txBody>
                  <a:tcPr anchor="ctr"/>
                </a:tc>
                <a:extLst>
                  <a:ext uri="{0D108BD9-81ED-4DB2-BD59-A6C34878D82A}">
                    <a16:rowId xmlns:a16="http://schemas.microsoft.com/office/drawing/2014/main" val="10002"/>
                  </a:ext>
                </a:extLst>
              </a:tr>
              <a:tr h="224579">
                <a:tc>
                  <a:txBody>
                    <a:bodyPr/>
                    <a:lstStyle/>
                    <a:p>
                      <a:pPr algn="ctr"/>
                      <a:r>
                        <a:rPr lang="en-GB" sz="1400" b="0" dirty="0"/>
                        <a:t>Coupler to flange dimension (mm)</a:t>
                      </a:r>
                    </a:p>
                  </a:txBody>
                  <a:tcPr anchor="ctr"/>
                </a:tc>
                <a:tc>
                  <a:txBody>
                    <a:bodyPr/>
                    <a:lstStyle/>
                    <a:p>
                      <a:pPr algn="ctr"/>
                      <a:r>
                        <a:rPr lang="en-GB" sz="1400" b="0" dirty="0"/>
                        <a:t>116,4</a:t>
                      </a:r>
                    </a:p>
                  </a:txBody>
                  <a:tcPr anchor="ctr"/>
                </a:tc>
                <a:tc>
                  <a:txBody>
                    <a:bodyPr/>
                    <a:lstStyle/>
                    <a:p>
                      <a:pPr algn="ctr"/>
                      <a:r>
                        <a:rPr lang="en-GB" sz="1400" b="0" dirty="0"/>
                        <a:t>96,7</a:t>
                      </a:r>
                    </a:p>
                  </a:txBody>
                  <a:tcPr anchor="ctr"/>
                </a:tc>
                <a:extLst>
                  <a:ext uri="{0D108BD9-81ED-4DB2-BD59-A6C34878D82A}">
                    <a16:rowId xmlns:a16="http://schemas.microsoft.com/office/drawing/2014/main" val="10003"/>
                  </a:ext>
                </a:extLst>
              </a:tr>
              <a:tr h="224579">
                <a:tc>
                  <a:txBody>
                    <a:bodyPr/>
                    <a:lstStyle/>
                    <a:p>
                      <a:pPr algn="ctr"/>
                      <a:r>
                        <a:rPr lang="en-GB" sz="1400" b="0" dirty="0"/>
                        <a:t>Cells external diameter (mm)</a:t>
                      </a:r>
                    </a:p>
                  </a:txBody>
                  <a:tcPr anchor="ctr"/>
                </a:tc>
                <a:tc>
                  <a:txBody>
                    <a:bodyPr/>
                    <a:lstStyle/>
                    <a:p>
                      <a:pPr algn="ctr"/>
                      <a:r>
                        <a:rPr lang="en-GB" sz="1400" b="0" dirty="0"/>
                        <a:t>386,5</a:t>
                      </a:r>
                    </a:p>
                  </a:txBody>
                  <a:tcPr anchor="ctr"/>
                </a:tc>
                <a:tc>
                  <a:txBody>
                    <a:bodyPr/>
                    <a:lstStyle/>
                    <a:p>
                      <a:pPr algn="ctr"/>
                      <a:r>
                        <a:rPr lang="en-GB" sz="1400" b="0" dirty="0"/>
                        <a:t>335</a:t>
                      </a:r>
                    </a:p>
                  </a:txBody>
                  <a:tcPr anchor="ctr"/>
                </a:tc>
                <a:extLst>
                  <a:ext uri="{0D108BD9-81ED-4DB2-BD59-A6C34878D82A}">
                    <a16:rowId xmlns:a16="http://schemas.microsoft.com/office/drawing/2014/main" val="10004"/>
                  </a:ext>
                </a:extLst>
              </a:tr>
              <a:tr h="224579">
                <a:tc>
                  <a:txBody>
                    <a:bodyPr/>
                    <a:lstStyle/>
                    <a:p>
                      <a:pPr algn="ctr"/>
                      <a:r>
                        <a:rPr lang="en-GB" sz="1400" b="0" dirty="0"/>
                        <a:t>Beam port internal diameter (mm)</a:t>
                      </a:r>
                    </a:p>
                  </a:txBody>
                  <a:tcPr anchor="ctr"/>
                </a:tc>
                <a:tc>
                  <a:txBody>
                    <a:bodyPr/>
                    <a:lstStyle/>
                    <a:p>
                      <a:pPr algn="ctr"/>
                      <a:r>
                        <a:rPr lang="en-GB" sz="1400" b="0" dirty="0"/>
                        <a:t>129,8 / 139,8 (coupler side)</a:t>
                      </a:r>
                    </a:p>
                  </a:txBody>
                  <a:tcPr anchor="ctr"/>
                </a:tc>
                <a:tc>
                  <a:txBody>
                    <a:bodyPr/>
                    <a:lstStyle/>
                    <a:p>
                      <a:pPr algn="ctr"/>
                      <a:r>
                        <a:rPr lang="en-GB" sz="1400" b="0" dirty="0"/>
                        <a:t>130</a:t>
                      </a:r>
                    </a:p>
                  </a:txBody>
                  <a:tcPr anchor="ctr"/>
                </a:tc>
                <a:extLst>
                  <a:ext uri="{0D108BD9-81ED-4DB2-BD59-A6C34878D82A}">
                    <a16:rowId xmlns:a16="http://schemas.microsoft.com/office/drawing/2014/main" val="10005"/>
                  </a:ext>
                </a:extLst>
              </a:tr>
              <a:tr h="224579">
                <a:tc>
                  <a:txBody>
                    <a:bodyPr/>
                    <a:lstStyle/>
                    <a:p>
                      <a:pPr algn="ctr"/>
                      <a:r>
                        <a:rPr lang="en-GB" sz="1400" b="0" dirty="0"/>
                        <a:t>Flanges internal diameter (mm)</a:t>
                      </a:r>
                    </a:p>
                  </a:txBody>
                  <a:tcPr anchor="ctr"/>
                </a:tc>
                <a:tc>
                  <a:txBody>
                    <a:bodyPr/>
                    <a:lstStyle/>
                    <a:p>
                      <a:pPr algn="ctr"/>
                      <a:r>
                        <a:rPr lang="en-GB" sz="1400" b="0" dirty="0"/>
                        <a:t>79,7 (CF100)</a:t>
                      </a:r>
                    </a:p>
                  </a:txBody>
                  <a:tcPr anchor="ctr"/>
                </a:tc>
                <a:tc>
                  <a:txBody>
                    <a:bodyPr/>
                    <a:lstStyle/>
                    <a:p>
                      <a:pPr algn="ctr"/>
                      <a:r>
                        <a:rPr lang="en-GB" sz="1400" b="0" dirty="0"/>
                        <a:t>130 (CF160)</a:t>
                      </a:r>
                    </a:p>
                  </a:txBody>
                  <a:tcPr anchor="ctr"/>
                </a:tc>
                <a:extLst>
                  <a:ext uri="{0D108BD9-81ED-4DB2-BD59-A6C34878D82A}">
                    <a16:rowId xmlns:a16="http://schemas.microsoft.com/office/drawing/2014/main" val="10006"/>
                  </a:ext>
                </a:extLst>
              </a:tr>
              <a:tr h="224579">
                <a:tc>
                  <a:txBody>
                    <a:bodyPr/>
                    <a:lstStyle/>
                    <a:p>
                      <a:pPr algn="ctr"/>
                      <a:r>
                        <a:rPr lang="en-GB" sz="1400" b="0" dirty="0"/>
                        <a:t>Vacuum valve diameter</a:t>
                      </a:r>
                    </a:p>
                  </a:txBody>
                  <a:tcPr anchor="ctr"/>
                </a:tc>
                <a:tc>
                  <a:txBody>
                    <a:bodyPr/>
                    <a:lstStyle/>
                    <a:p>
                      <a:pPr algn="ctr"/>
                      <a:r>
                        <a:rPr lang="en-GB" sz="1400" b="0" dirty="0"/>
                        <a:t>CF63</a:t>
                      </a:r>
                    </a:p>
                  </a:txBody>
                  <a:tcPr anchor="ctr"/>
                </a:tc>
                <a:tc>
                  <a:txBody>
                    <a:bodyPr/>
                    <a:lstStyle/>
                    <a:p>
                      <a:pPr algn="ctr"/>
                      <a:r>
                        <a:rPr lang="en-GB" sz="1400" b="0" dirty="0" err="1"/>
                        <a:t>tbd</a:t>
                      </a:r>
                      <a:endParaRPr lang="en-GB" sz="1400" b="0" dirty="0"/>
                    </a:p>
                  </a:txBody>
                  <a:tcPr anchor="ctr"/>
                </a:tc>
                <a:extLst>
                  <a:ext uri="{0D108BD9-81ED-4DB2-BD59-A6C34878D82A}">
                    <a16:rowId xmlns:a16="http://schemas.microsoft.com/office/drawing/2014/main" val="10007"/>
                  </a:ext>
                </a:extLst>
              </a:tr>
              <a:tr h="224579">
                <a:tc>
                  <a:txBody>
                    <a:bodyPr/>
                    <a:lstStyle/>
                    <a:p>
                      <a:pPr algn="ctr"/>
                      <a:r>
                        <a:rPr lang="en-GB" sz="1400" b="0" dirty="0"/>
                        <a:t>Coupler internal diameter (mm)</a:t>
                      </a:r>
                    </a:p>
                  </a:txBody>
                  <a:tcPr anchor="ctr"/>
                </a:tc>
                <a:tc>
                  <a:txBody>
                    <a:bodyPr/>
                    <a:lstStyle/>
                    <a:p>
                      <a:pPr algn="ctr"/>
                      <a:r>
                        <a:rPr lang="en-GB" sz="1400" b="0" dirty="0"/>
                        <a:t>100</a:t>
                      </a:r>
                    </a:p>
                  </a:txBody>
                  <a:tcPr anchor="ctr"/>
                </a:tc>
                <a:tc>
                  <a:txBody>
                    <a:bodyPr/>
                    <a:lstStyle/>
                    <a:p>
                      <a:pPr algn="ctr"/>
                      <a:r>
                        <a:rPr lang="en-GB" sz="1400" b="0" dirty="0"/>
                        <a:t>100</a:t>
                      </a:r>
                    </a:p>
                  </a:txBody>
                  <a:tcPr anchor="ctr"/>
                </a:tc>
                <a:extLst>
                  <a:ext uri="{0D108BD9-81ED-4DB2-BD59-A6C34878D82A}">
                    <a16:rowId xmlns:a16="http://schemas.microsoft.com/office/drawing/2014/main" val="10008"/>
                  </a:ext>
                </a:extLst>
              </a:tr>
              <a:tr h="224579">
                <a:tc>
                  <a:txBody>
                    <a:bodyPr/>
                    <a:lstStyle/>
                    <a:p>
                      <a:pPr algn="ctr"/>
                      <a:r>
                        <a:rPr lang="en-GB" sz="1400" b="0" dirty="0"/>
                        <a:t>Coupler flange</a:t>
                      </a:r>
                    </a:p>
                  </a:txBody>
                  <a:tcPr anchor="ctr"/>
                </a:tc>
                <a:tc>
                  <a:txBody>
                    <a:bodyPr/>
                    <a:lstStyle/>
                    <a:p>
                      <a:pPr algn="ctr"/>
                      <a:r>
                        <a:rPr lang="en-GB" sz="1400" b="0" dirty="0"/>
                        <a:t>CF100</a:t>
                      </a:r>
                    </a:p>
                  </a:txBody>
                  <a:tcPr anchor="ctr"/>
                </a:tc>
                <a:tc>
                  <a:txBody>
                    <a:bodyPr/>
                    <a:lstStyle/>
                    <a:p>
                      <a:pPr algn="ctr"/>
                      <a:r>
                        <a:rPr lang="en-GB" sz="1400" b="0" dirty="0"/>
                        <a:t>CF100</a:t>
                      </a:r>
                    </a:p>
                  </a:txBody>
                  <a:tcPr anchor="ctr"/>
                </a:tc>
                <a:extLst>
                  <a:ext uri="{0D108BD9-81ED-4DB2-BD59-A6C34878D82A}">
                    <a16:rowId xmlns:a16="http://schemas.microsoft.com/office/drawing/2014/main" val="10009"/>
                  </a:ext>
                </a:extLst>
              </a:tr>
              <a:tr h="224579">
                <a:tc>
                  <a:txBody>
                    <a:bodyPr/>
                    <a:lstStyle/>
                    <a:p>
                      <a:pPr algn="ctr"/>
                      <a:r>
                        <a:rPr lang="en-GB" sz="1400" b="0" dirty="0"/>
                        <a:t>Beam axis to ext. coupler flange</a:t>
                      </a:r>
                    </a:p>
                  </a:txBody>
                  <a:tcPr anchor="ctr"/>
                </a:tc>
                <a:tc>
                  <a:txBody>
                    <a:bodyPr/>
                    <a:lstStyle/>
                    <a:p>
                      <a:pPr algn="ctr"/>
                      <a:r>
                        <a:rPr lang="en-GB" sz="1400" b="0" dirty="0"/>
                        <a:t>403</a:t>
                      </a:r>
                    </a:p>
                  </a:txBody>
                  <a:tcPr anchor="ctr"/>
                </a:tc>
                <a:tc>
                  <a:txBody>
                    <a:bodyPr/>
                    <a:lstStyle/>
                    <a:p>
                      <a:pPr algn="ctr"/>
                      <a:r>
                        <a:rPr lang="en-GB" sz="1400" b="0" dirty="0" err="1"/>
                        <a:t>tbd</a:t>
                      </a:r>
                      <a:endParaRPr lang="en-GB" sz="1400" b="0" dirty="0"/>
                    </a:p>
                  </a:txBody>
                  <a:tcPr anchor="ctr"/>
                </a:tc>
                <a:extLst>
                  <a:ext uri="{0D108BD9-81ED-4DB2-BD59-A6C34878D82A}">
                    <a16:rowId xmlns:a16="http://schemas.microsoft.com/office/drawing/2014/main" val="10010"/>
                  </a:ext>
                </a:extLst>
              </a:tr>
            </a:tbl>
          </a:graphicData>
        </a:graphic>
      </p:graphicFrame>
      <p:pic>
        <p:nvPicPr>
          <p:cNvPr id="12" name="Picture 2">
            <a:extLst>
              <a:ext uri="{FF2B5EF4-FFF2-40B4-BE49-F238E27FC236}">
                <a16:creationId xmlns:a16="http://schemas.microsoft.com/office/drawing/2014/main" id="{6EBB7DAC-1C99-D147-9957-17B0A569D9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0892" y="951694"/>
            <a:ext cx="1772753" cy="92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FF2B5EF4-FFF2-40B4-BE49-F238E27FC236}">
                <a16:creationId xmlns:a16="http://schemas.microsoft.com/office/drawing/2014/main" id="{8611417C-DD85-EA40-B8B0-491F75C37E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16238" y="1098552"/>
            <a:ext cx="1849817" cy="77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036196DB-DC05-C445-B38A-2284E22225C1}"/>
              </a:ext>
            </a:extLst>
          </p:cNvPr>
          <p:cNvSpPr/>
          <p:nvPr/>
        </p:nvSpPr>
        <p:spPr>
          <a:xfrm>
            <a:off x="139408" y="5682734"/>
            <a:ext cx="5512092" cy="369332"/>
          </a:xfrm>
          <a:prstGeom prst="rect">
            <a:avLst/>
          </a:prstGeom>
        </p:spPr>
        <p:txBody>
          <a:bodyPr wrap="square">
            <a:spAutoFit/>
          </a:bodyPr>
          <a:lstStyle/>
          <a:p>
            <a:r>
              <a:rPr lang="en-GB" b="1" dirty="0">
                <a:solidFill>
                  <a:schemeClr val="accent1">
                    <a:lumMod val="75000"/>
                  </a:schemeClr>
                </a:solidFill>
                <a:latin typeface="+mn-lt"/>
              </a:rPr>
              <a:t>=&gt; The two cavities present similar features</a:t>
            </a:r>
          </a:p>
        </p:txBody>
      </p:sp>
      <p:sp>
        <p:nvSpPr>
          <p:cNvPr id="49" name="ZoneTexte 48">
            <a:extLst>
              <a:ext uri="{FF2B5EF4-FFF2-40B4-BE49-F238E27FC236}">
                <a16:creationId xmlns:a16="http://schemas.microsoft.com/office/drawing/2014/main" id="{CFC60F75-CC4A-2148-A5B1-CA51C8D88543}"/>
              </a:ext>
            </a:extLst>
          </p:cNvPr>
          <p:cNvSpPr txBox="1"/>
          <p:nvPr/>
        </p:nvSpPr>
        <p:spPr>
          <a:xfrm>
            <a:off x="7478980" y="1952379"/>
            <a:ext cx="4687620" cy="3588290"/>
          </a:xfrm>
          <a:prstGeom prst="rect">
            <a:avLst/>
          </a:prstGeom>
          <a:noFill/>
        </p:spPr>
        <p:txBody>
          <a:bodyPr wrap="square" rtlCol="0">
            <a:spAutoFit/>
          </a:bodyPr>
          <a:lstStyle/>
          <a:p>
            <a:pPr>
              <a:lnSpc>
                <a:spcPct val="150000"/>
              </a:lnSpc>
            </a:pPr>
            <a:r>
              <a:rPr lang="en-GB" b="1" dirty="0">
                <a:solidFill>
                  <a:srgbClr val="FF0000"/>
                </a:solidFill>
                <a:latin typeface="+mn-lt"/>
              </a:rPr>
              <a:t>Main Issue: the HOM extraction</a:t>
            </a:r>
          </a:p>
          <a:p>
            <a:pPr marL="285750" indent="-285750">
              <a:lnSpc>
                <a:spcPct val="150000"/>
              </a:lnSpc>
              <a:buFont typeface="Wingdings" pitchFamily="2" charset="2"/>
              <a:buChar char="§"/>
            </a:pPr>
            <a:r>
              <a:rPr lang="en-GB" sz="1500" dirty="0">
                <a:latin typeface="+mn-lt"/>
              </a:rPr>
              <a:t>How many extraction ports (interferences with CTS)?</a:t>
            </a:r>
          </a:p>
          <a:p>
            <a:pPr marL="285750" indent="-285750">
              <a:lnSpc>
                <a:spcPct val="150000"/>
              </a:lnSpc>
              <a:buFont typeface="Wingdings" pitchFamily="2" charset="2"/>
              <a:buChar char="§"/>
            </a:pPr>
            <a:r>
              <a:rPr lang="en-GB" sz="1500" dirty="0">
                <a:latin typeface="+mn-lt"/>
              </a:rPr>
              <a:t>Which power (W, tens of W, more)?</a:t>
            </a:r>
          </a:p>
          <a:p>
            <a:pPr marL="285750" indent="-285750">
              <a:lnSpc>
                <a:spcPct val="150000"/>
              </a:lnSpc>
              <a:buFont typeface="Wingdings" pitchFamily="2" charset="2"/>
              <a:buChar char="§"/>
            </a:pPr>
            <a:r>
              <a:rPr lang="en-GB" sz="1500" dirty="0">
                <a:latin typeface="+mn-lt"/>
              </a:rPr>
              <a:t>What kind of damper (waveguide, loop coupling)?</a:t>
            </a:r>
          </a:p>
          <a:p>
            <a:pPr marL="285750" indent="-285750">
              <a:lnSpc>
                <a:spcPct val="150000"/>
              </a:lnSpc>
              <a:buFont typeface="Wingdings" pitchFamily="2" charset="2"/>
              <a:buChar char="§"/>
            </a:pPr>
            <a:r>
              <a:rPr lang="en-GB" sz="1500" dirty="0">
                <a:latin typeface="+mn-lt"/>
              </a:rPr>
              <a:t>Active helium cooling or thermalization by copper braids.</a:t>
            </a:r>
          </a:p>
          <a:p>
            <a:pPr marL="285750" indent="-285750">
              <a:lnSpc>
                <a:spcPct val="150000"/>
              </a:lnSpc>
              <a:buFont typeface="Wingdings" pitchFamily="2" charset="2"/>
              <a:buChar char="§"/>
            </a:pPr>
            <a:r>
              <a:rPr lang="en-GB" sz="1500" dirty="0">
                <a:latin typeface="+mn-lt"/>
              </a:rPr>
              <a:t>What kind of RF line to the external load (cable sufficient, which kind of connector)?</a:t>
            </a:r>
          </a:p>
          <a:p>
            <a:pPr marL="285750" indent="-285750">
              <a:lnSpc>
                <a:spcPct val="150000"/>
              </a:lnSpc>
              <a:buFont typeface="Wingdings" pitchFamily="2" charset="2"/>
              <a:buChar char="§"/>
            </a:pPr>
            <a:r>
              <a:rPr lang="en-GB" sz="1500" dirty="0">
                <a:latin typeface="+mn-lt"/>
              </a:rPr>
              <a:t>Intermediate thermalization of the cables</a:t>
            </a:r>
          </a:p>
          <a:p>
            <a:pPr marL="285750" indent="-285750">
              <a:lnSpc>
                <a:spcPct val="150000"/>
              </a:lnSpc>
              <a:buFont typeface="Wingdings" pitchFamily="2" charset="2"/>
              <a:buChar char="§"/>
            </a:pPr>
            <a:r>
              <a:rPr lang="en-GB" sz="1500" dirty="0">
                <a:latin typeface="+mn-lt"/>
              </a:rPr>
              <a:t>External cooled RF loads</a:t>
            </a:r>
          </a:p>
        </p:txBody>
      </p:sp>
      <p:sp>
        <p:nvSpPr>
          <p:cNvPr id="15" name="Espace réservé du pied de page 2">
            <a:extLst>
              <a:ext uri="{FF2B5EF4-FFF2-40B4-BE49-F238E27FC236}">
                <a16:creationId xmlns:a16="http://schemas.microsoft.com/office/drawing/2014/main" id="{D577A569-20BE-7B43-B5B0-7EFB19554832}"/>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301387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3272" y="1201420"/>
            <a:ext cx="11849828" cy="4619854"/>
          </a:xfrm>
          <a:prstGeom prst="rect">
            <a:avLst/>
          </a:prstGeom>
          <a:noFill/>
        </p:spPr>
        <p:txBody>
          <a:bodyPr wrap="square" rtlCol="0">
            <a:spAutoFit/>
          </a:bodyPr>
          <a:lstStyle/>
          <a:p>
            <a:pPr>
              <a:lnSpc>
                <a:spcPct val="150000"/>
              </a:lnSpc>
            </a:pPr>
            <a:r>
              <a:rPr lang="en-GB" b="1" dirty="0">
                <a:latin typeface="+mn-lt"/>
                <a:ea typeface="Arial" charset="0"/>
                <a:cs typeface="Arial" charset="0"/>
              </a:rPr>
              <a:t>First results:</a:t>
            </a:r>
          </a:p>
          <a:p>
            <a:pPr marL="285750" indent="-285750">
              <a:lnSpc>
                <a:spcPct val="150000"/>
              </a:lnSpc>
              <a:buClr>
                <a:srgbClr val="00B050"/>
              </a:buClr>
              <a:buFont typeface="Wingdings" pitchFamily="2" charset="2"/>
              <a:buChar char="ü"/>
            </a:pPr>
            <a:r>
              <a:rPr lang="en-GB" dirty="0">
                <a:latin typeface="+mn-lt"/>
                <a:ea typeface="Arial" charset="0"/>
                <a:cs typeface="Arial" charset="0"/>
              </a:rPr>
              <a:t>Thermal and magnetic shielding are well sized for PERLE operation parameters. Their design could be modified if needed.</a:t>
            </a:r>
          </a:p>
          <a:p>
            <a:pPr marL="285750" indent="-285750">
              <a:lnSpc>
                <a:spcPct val="150000"/>
              </a:lnSpc>
              <a:buClr>
                <a:srgbClr val="00B050"/>
              </a:buClr>
              <a:buFont typeface="Wingdings" pitchFamily="2" charset="2"/>
              <a:buChar char="ü"/>
            </a:pPr>
            <a:r>
              <a:rPr lang="en-GB" dirty="0">
                <a:latin typeface="+mn-lt"/>
              </a:rPr>
              <a:t>Vacuum vessel could be reused without refurbishing</a:t>
            </a:r>
            <a:endParaRPr lang="en-GB" dirty="0">
              <a:latin typeface="+mn-lt"/>
              <a:ea typeface="Arial" charset="0"/>
              <a:cs typeface="Arial" charset="0"/>
            </a:endParaRPr>
          </a:p>
          <a:p>
            <a:pPr marL="285750" indent="-285750">
              <a:lnSpc>
                <a:spcPct val="150000"/>
              </a:lnSpc>
              <a:buClr>
                <a:srgbClr val="00B050"/>
              </a:buClr>
              <a:buFont typeface="Wingdings" pitchFamily="2" charset="2"/>
              <a:buChar char="ü"/>
            </a:pPr>
            <a:r>
              <a:rPr lang="en-GB" dirty="0">
                <a:latin typeface="+mn-lt"/>
                <a:ea typeface="Arial" charset="0"/>
                <a:cs typeface="Arial" charset="0"/>
              </a:rPr>
              <a:t>Input coupler designed for SPL cavity could be easily adapted to meet PERLE requirement</a:t>
            </a:r>
          </a:p>
          <a:p>
            <a:pPr marL="285750" indent="-285750">
              <a:lnSpc>
                <a:spcPct val="150000"/>
              </a:lnSpc>
              <a:buClr>
                <a:srgbClr val="00B050"/>
              </a:buClr>
              <a:buFont typeface="Wingdings" pitchFamily="2" charset="2"/>
              <a:buChar char="ü"/>
            </a:pPr>
            <a:r>
              <a:rPr lang="en-GB" dirty="0">
                <a:latin typeface="+mn-lt"/>
                <a:ea typeface="Arial" charset="0"/>
                <a:cs typeface="Arial" charset="0"/>
              </a:rPr>
              <a:t>Further studies will define if </a:t>
            </a:r>
            <a:r>
              <a:rPr lang="en-GB" dirty="0">
                <a:latin typeface="+mn-lt"/>
              </a:rPr>
              <a:t>Cryogenic lines have to be adapted</a:t>
            </a:r>
            <a:r>
              <a:rPr lang="en-GB" dirty="0">
                <a:latin typeface="+mn-lt"/>
                <a:ea typeface="Arial" charset="0"/>
                <a:cs typeface="Arial" charset="0"/>
              </a:rPr>
              <a:t> </a:t>
            </a:r>
          </a:p>
          <a:p>
            <a:pPr marL="285750" indent="-285750">
              <a:lnSpc>
                <a:spcPct val="150000"/>
              </a:lnSpc>
              <a:buClr>
                <a:srgbClr val="00B050"/>
              </a:buClr>
              <a:buFont typeface="Wingdings" pitchFamily="2" charset="2"/>
              <a:buChar char="ü"/>
            </a:pPr>
            <a:r>
              <a:rPr lang="en-GB" dirty="0">
                <a:latin typeface="+mn-lt"/>
                <a:ea typeface="Arial" charset="0"/>
                <a:cs typeface="Arial" charset="0"/>
              </a:rPr>
              <a:t>Space liberated due to cavity frequency difference give a little margin for auxiliaries integration.</a:t>
            </a:r>
          </a:p>
          <a:p>
            <a:pPr>
              <a:lnSpc>
                <a:spcPct val="150000"/>
              </a:lnSpc>
              <a:buClr>
                <a:schemeClr val="accent1">
                  <a:lumMod val="75000"/>
                </a:schemeClr>
              </a:buClr>
            </a:pPr>
            <a:r>
              <a:rPr lang="en-GB" b="1" dirty="0">
                <a:latin typeface="+mn-lt"/>
                <a:ea typeface="Arial" charset="0"/>
                <a:cs typeface="Arial" charset="0"/>
              </a:rPr>
              <a:t>Pending issues:</a:t>
            </a:r>
          </a:p>
          <a:p>
            <a:pPr marL="285750" indent="-285750">
              <a:lnSpc>
                <a:spcPct val="150000"/>
              </a:lnSpc>
              <a:buClr>
                <a:srgbClr val="FF0000"/>
              </a:buClr>
              <a:buFont typeface="Wingdings" pitchFamily="2" charset="2"/>
              <a:buChar char="§"/>
            </a:pPr>
            <a:r>
              <a:rPr lang="en-GB" dirty="0">
                <a:latin typeface="+mn-lt"/>
                <a:ea typeface="Arial" charset="0"/>
                <a:cs typeface="Arial" charset="0"/>
              </a:rPr>
              <a:t>HOM study to define the design and the number of HOM couplers to be used for PERLE cavities.</a:t>
            </a:r>
            <a:endParaRPr lang="en-GB" dirty="0">
              <a:latin typeface="+mn-lt"/>
              <a:ea typeface="Arial" charset="0"/>
              <a:cs typeface="Arial" charset="0"/>
              <a:sym typeface="Wingdings" pitchFamily="2" charset="2"/>
            </a:endParaRPr>
          </a:p>
          <a:p>
            <a:pPr lvl="3" indent="0">
              <a:lnSpc>
                <a:spcPct val="150000"/>
              </a:lnSpc>
              <a:buClr>
                <a:srgbClr val="FF0000"/>
              </a:buClr>
            </a:pPr>
            <a:r>
              <a:rPr lang="en-GB" dirty="0">
                <a:solidFill>
                  <a:srgbClr val="FF0000"/>
                </a:solidFill>
                <a:latin typeface="+mn-lt"/>
              </a:rPr>
              <a:t>		</a:t>
            </a:r>
            <a:r>
              <a:rPr lang="en-GB" dirty="0">
                <a:solidFill>
                  <a:srgbClr val="FF0000"/>
                </a:solidFill>
                <a:latin typeface="+mn-lt"/>
                <a:sym typeface="Wingdings" pitchFamily="2" charset="2"/>
              </a:rPr>
              <a:t> </a:t>
            </a:r>
            <a:r>
              <a:rPr lang="en-GB" dirty="0">
                <a:solidFill>
                  <a:srgbClr val="FF0000"/>
                </a:solidFill>
                <a:latin typeface="+mn-lt"/>
              </a:rPr>
              <a:t>Risk of interference between CTS and HOM dampers</a:t>
            </a:r>
            <a:endParaRPr lang="en-GB" dirty="0">
              <a:solidFill>
                <a:srgbClr val="FF0000"/>
              </a:solidFill>
              <a:latin typeface="+mn-lt"/>
              <a:ea typeface="Arial" charset="0"/>
              <a:cs typeface="Arial" charset="0"/>
            </a:endParaRPr>
          </a:p>
          <a:p>
            <a:pPr>
              <a:lnSpc>
                <a:spcPct val="150000"/>
              </a:lnSpc>
              <a:buClr>
                <a:srgbClr val="FF0000"/>
              </a:buClr>
            </a:pPr>
            <a:r>
              <a:rPr lang="en-GB" dirty="0">
                <a:solidFill>
                  <a:srgbClr val="FF0000"/>
                </a:solidFill>
                <a:latin typeface="+mn-lt"/>
                <a:ea typeface="Arial" charset="0"/>
                <a:cs typeface="Arial" charset="0"/>
                <a:sym typeface="Wingdings" pitchFamily="2" charset="2"/>
              </a:rPr>
              <a:t>		 Big impact on the decision to adapt the SPL cryomodule for PERLE or not.</a:t>
            </a:r>
            <a:endParaRPr lang="en-GB" dirty="0">
              <a:latin typeface="+mn-lt"/>
              <a:ea typeface="Arial" charset="0"/>
              <a:cs typeface="Arial" charset="0"/>
            </a:endParaRPr>
          </a:p>
          <a:p>
            <a:pPr>
              <a:lnSpc>
                <a:spcPct val="150000"/>
              </a:lnSpc>
              <a:buClr>
                <a:srgbClr val="FF0000"/>
              </a:buClr>
            </a:pPr>
            <a:r>
              <a:rPr lang="en-GB" dirty="0">
                <a:latin typeface="+mn-lt"/>
                <a:ea typeface="Arial" charset="0"/>
                <a:cs typeface="Arial" charset="0"/>
                <a:sym typeface="Wingdings" pitchFamily="2" charset="2"/>
              </a:rPr>
              <a:t> </a:t>
            </a:r>
            <a:r>
              <a:rPr lang="en-GB" dirty="0">
                <a:latin typeface="+mn-lt"/>
                <a:ea typeface="Arial" charset="0"/>
                <a:cs typeface="Arial" charset="0"/>
              </a:rPr>
              <a:t>      </a:t>
            </a:r>
          </a:p>
        </p:txBody>
      </p:sp>
      <p:pic>
        <p:nvPicPr>
          <p:cNvPr id="8" name="Image 7">
            <a:extLst>
              <a:ext uri="{FF2B5EF4-FFF2-40B4-BE49-F238E27FC236}">
                <a16:creationId xmlns:a16="http://schemas.microsoft.com/office/drawing/2014/main" id="{475B99C6-5926-1A46-8FAA-5D8DAEE6B5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2" name="Connecteur droit 11">
            <a:extLst>
              <a:ext uri="{FF2B5EF4-FFF2-40B4-BE49-F238E27FC236}">
                <a16:creationId xmlns:a16="http://schemas.microsoft.com/office/drawing/2014/main" id="{F8C4CFB0-CAA9-5941-B59D-0267FC14B5EF}"/>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3" name="ZoneTexte 6">
            <a:extLst>
              <a:ext uri="{FF2B5EF4-FFF2-40B4-BE49-F238E27FC236}">
                <a16:creationId xmlns:a16="http://schemas.microsoft.com/office/drawing/2014/main" id="{D4C5318B-D27A-3041-A36E-3F36C65C5438}"/>
              </a:ext>
            </a:extLst>
          </p:cNvPr>
          <p:cNvSpPr txBox="1"/>
          <p:nvPr/>
        </p:nvSpPr>
        <p:spPr>
          <a:xfrm>
            <a:off x="253274" y="264886"/>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err="1">
                <a:solidFill>
                  <a:schemeClr val="accent1">
                    <a:lumMod val="75000"/>
                  </a:schemeClr>
                </a:solidFill>
                <a:latin typeface="Arial" charset="0"/>
                <a:ea typeface="Arial" charset="0"/>
                <a:cs typeface="Arial" charset="0"/>
              </a:rPr>
              <a:t>Cryomodule</a:t>
            </a:r>
            <a:r>
              <a:rPr sz="2200" dirty="0">
                <a:solidFill>
                  <a:schemeClr val="accent1">
                    <a:lumMod val="75000"/>
                  </a:schemeClr>
                </a:solidFill>
                <a:latin typeface="Arial" charset="0"/>
                <a:ea typeface="Arial" charset="0"/>
                <a:cs typeface="Arial" charset="0"/>
              </a:rPr>
              <a:t> </a:t>
            </a:r>
            <a:r>
              <a:rPr lang="en-US" sz="2200" dirty="0">
                <a:solidFill>
                  <a:schemeClr val="accent1">
                    <a:lumMod val="75000"/>
                  </a:schemeClr>
                </a:solidFill>
                <a:latin typeface="Arial" charset="0"/>
                <a:ea typeface="Arial" charset="0"/>
                <a:cs typeface="Arial" charset="0"/>
              </a:rPr>
              <a:t>design study</a:t>
            </a:r>
            <a:r>
              <a:rPr sz="2200" dirty="0">
                <a:solidFill>
                  <a:schemeClr val="accent1">
                    <a:lumMod val="75000"/>
                  </a:schemeClr>
                </a:solidFill>
                <a:latin typeface="Arial" charset="0"/>
                <a:ea typeface="Arial" charset="0"/>
                <a:cs typeface="Arial" charset="0"/>
              </a:rPr>
              <a:t>:</a:t>
            </a:r>
          </a:p>
        </p:txBody>
      </p:sp>
      <p:sp>
        <p:nvSpPr>
          <p:cNvPr id="15" name="Espace réservé du numéro de diapositive 4">
            <a:extLst>
              <a:ext uri="{FF2B5EF4-FFF2-40B4-BE49-F238E27FC236}">
                <a16:creationId xmlns:a16="http://schemas.microsoft.com/office/drawing/2014/main" id="{637D4BC8-20F0-5744-9247-4624BE4BB382}"/>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31</a:t>
            </a:fld>
            <a:endParaRPr b="1" dirty="0">
              <a:solidFill>
                <a:schemeClr val="bg2">
                  <a:lumMod val="50000"/>
                </a:schemeClr>
              </a:solidFill>
              <a:latin typeface="+mn-lt"/>
            </a:endParaRPr>
          </a:p>
        </p:txBody>
      </p:sp>
      <p:sp>
        <p:nvSpPr>
          <p:cNvPr id="16" name="ZoneTexte 13">
            <a:extLst>
              <a:ext uri="{FF2B5EF4-FFF2-40B4-BE49-F238E27FC236}">
                <a16:creationId xmlns:a16="http://schemas.microsoft.com/office/drawing/2014/main" id="{53DADC82-FB68-B04C-AE2F-3C7962A508E0}"/>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Collaboration</a:t>
            </a:r>
            <a:endParaRPr b="1" dirty="0">
              <a:solidFill>
                <a:srgbClr val="C00000"/>
              </a:solidFill>
              <a:latin typeface="Arial" panose="020B0604020202020204" pitchFamily="34" charset="0"/>
              <a:cs typeface="Arial" panose="020B0604020202020204" pitchFamily="34" charset="0"/>
            </a:endParaRPr>
          </a:p>
        </p:txBody>
      </p:sp>
      <p:sp>
        <p:nvSpPr>
          <p:cNvPr id="9" name="Espace réservé du pied de page 2">
            <a:extLst>
              <a:ext uri="{FF2B5EF4-FFF2-40B4-BE49-F238E27FC236}">
                <a16:creationId xmlns:a16="http://schemas.microsoft.com/office/drawing/2014/main" id="{70E4C696-9AF0-104D-A8F4-C38E59340714}"/>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776034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ZoneTexte 5"/>
          <p:cNvSpPr txBox="1"/>
          <p:nvPr/>
        </p:nvSpPr>
        <p:spPr>
          <a:xfrm>
            <a:off x="227874"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Project staging strategy:</a:t>
            </a:r>
            <a:endParaRPr sz="2200" dirty="0">
              <a:solidFill>
                <a:schemeClr val="accent1">
                  <a:lumMod val="75000"/>
                </a:schemeClr>
              </a:solidFill>
              <a:latin typeface="Arial" charset="0"/>
              <a:ea typeface="Arial" charset="0"/>
              <a:cs typeface="Arial" charset="0"/>
            </a:endParaRPr>
          </a:p>
        </p:txBody>
      </p:sp>
      <p:pic>
        <p:nvPicPr>
          <p:cNvPr id="12" name="Image 11">
            <a:extLst>
              <a:ext uri="{FF2B5EF4-FFF2-40B4-BE49-F238E27FC236}">
                <a16:creationId xmlns:a16="http://schemas.microsoft.com/office/drawing/2014/main" id="{4E0DA6FC-34EA-E143-A9C9-CFAF5A546FD1}"/>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3" name="Connecteur droit 12">
            <a:extLst>
              <a:ext uri="{FF2B5EF4-FFF2-40B4-BE49-F238E27FC236}">
                <a16:creationId xmlns:a16="http://schemas.microsoft.com/office/drawing/2014/main" id="{9672EADD-E7F0-1B43-AD00-67F71CCE88C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F2354DE6-BE28-FE44-BE34-1B4F7FD7E44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32</a:t>
            </a:fld>
            <a:endParaRPr b="1" dirty="0">
              <a:solidFill>
                <a:schemeClr val="bg2">
                  <a:lumMod val="50000"/>
                </a:schemeClr>
              </a:solidFill>
              <a:latin typeface="+mn-lt"/>
            </a:endParaRPr>
          </a:p>
        </p:txBody>
      </p:sp>
      <p:pic>
        <p:nvPicPr>
          <p:cNvPr id="16" name="Picture 15" descr="alessia_1g.png">
            <a:extLst>
              <a:ext uri="{FF2B5EF4-FFF2-40B4-BE49-F238E27FC236}">
                <a16:creationId xmlns:a16="http://schemas.microsoft.com/office/drawing/2014/main" id="{BDDCDF3F-36AF-E943-B4AC-CB61385A50C2}"/>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8569449" y="1860010"/>
            <a:ext cx="2962910" cy="1858260"/>
          </a:xfrm>
          <a:prstGeom prst="rect">
            <a:avLst/>
          </a:prstGeom>
        </p:spPr>
      </p:pic>
      <p:sp>
        <p:nvSpPr>
          <p:cNvPr id="2" name="ZoneTexte 1">
            <a:extLst>
              <a:ext uri="{FF2B5EF4-FFF2-40B4-BE49-F238E27FC236}">
                <a16:creationId xmlns:a16="http://schemas.microsoft.com/office/drawing/2014/main" id="{154A9DF5-045B-E04D-9E31-388B8008EDF7}"/>
              </a:ext>
            </a:extLst>
          </p:cNvPr>
          <p:cNvSpPr txBox="1"/>
          <p:nvPr/>
        </p:nvSpPr>
        <p:spPr>
          <a:xfrm>
            <a:off x="227874" y="1600200"/>
            <a:ext cx="8547634" cy="2533963"/>
          </a:xfrm>
          <a:prstGeom prst="rect">
            <a:avLst/>
          </a:prstGeom>
          <a:noFill/>
        </p:spPr>
        <p:txBody>
          <a:bodyPr wrap="square" rtlCol="0">
            <a:spAutoFit/>
          </a:bodyPr>
          <a:lstStyle/>
          <a:p>
            <a:pPr>
              <a:lnSpc>
                <a:spcPct val="150000"/>
              </a:lnSpc>
            </a:pPr>
            <a:r>
              <a:rPr lang="en-GB" b="1" u="sng" dirty="0">
                <a:solidFill>
                  <a:schemeClr val="accent1">
                    <a:lumMod val="75000"/>
                  </a:schemeClr>
                </a:solidFill>
                <a:latin typeface="Arial" panose="020B0604020202020204" pitchFamily="34" charset="0"/>
                <a:cs typeface="Arial" panose="020B0604020202020204" pitchFamily="34" charset="0"/>
              </a:rPr>
              <a:t>Phase 1</a:t>
            </a:r>
            <a:r>
              <a:rPr lang="en-GB" dirty="0">
                <a:solidFill>
                  <a:schemeClr val="accent1">
                    <a:lumMod val="75000"/>
                  </a:schemeClr>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Installation of a single cryomodule in the first straight and three beam lines in the second (</a:t>
            </a:r>
            <a:r>
              <a:rPr lang="en-GB" dirty="0">
                <a:latin typeface="Arial" panose="020B0604020202020204" pitchFamily="34" charset="0"/>
                <a:cs typeface="Arial" panose="020B0604020202020204" pitchFamily="34" charset="0"/>
                <a:sym typeface="Wingdings" pitchFamily="2" charset="2"/>
              </a:rPr>
              <a:t>consideration motivated by </a:t>
            </a:r>
            <a:r>
              <a:rPr lang="en-GB" dirty="0">
                <a:latin typeface="Arial" panose="020B0604020202020204" pitchFamily="34" charset="0"/>
                <a:cs typeface="Arial" panose="020B0604020202020204" pitchFamily="34" charset="0"/>
              </a:rPr>
              <a:t>the SPL cryomodule availability)</a:t>
            </a:r>
          </a:p>
          <a:p>
            <a:pPr marL="285750" lvl="5" indent="-285750">
              <a:lnSpc>
                <a:spcPct val="150000"/>
              </a:lnSpc>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To allow a rather rapid realisation of a 250 MeV machine.</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rPr>
              <a:t>To test with beam the various SRF components. </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rPr>
              <a:t>To prove the multi-turn ERL operation. </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rPr>
              <a:t>to gain essential operation experience.  </a:t>
            </a:r>
          </a:p>
        </p:txBody>
      </p:sp>
      <p:sp>
        <p:nvSpPr>
          <p:cNvPr id="10" name="ZoneTexte 9">
            <a:extLst>
              <a:ext uri="{FF2B5EF4-FFF2-40B4-BE49-F238E27FC236}">
                <a16:creationId xmlns:a16="http://schemas.microsoft.com/office/drawing/2014/main" id="{BBE45A58-0D43-5B46-BE03-B4B1B067BAF1}"/>
              </a:ext>
            </a:extLst>
          </p:cNvPr>
          <p:cNvSpPr txBox="1"/>
          <p:nvPr/>
        </p:nvSpPr>
        <p:spPr>
          <a:xfrm>
            <a:off x="227874" y="927100"/>
            <a:ext cx="11658601"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PERLE configuration entails the possibility to construct PERLE in stages. We propose in the following two main phases to attend the final configuration.  </a:t>
            </a:r>
          </a:p>
        </p:txBody>
      </p:sp>
      <p:sp>
        <p:nvSpPr>
          <p:cNvPr id="11" name="ZoneTexte 10">
            <a:extLst>
              <a:ext uri="{FF2B5EF4-FFF2-40B4-BE49-F238E27FC236}">
                <a16:creationId xmlns:a16="http://schemas.microsoft.com/office/drawing/2014/main" id="{C543BB03-AD06-CC48-9265-D59F845A14E7}"/>
              </a:ext>
            </a:extLst>
          </p:cNvPr>
          <p:cNvSpPr txBox="1"/>
          <p:nvPr/>
        </p:nvSpPr>
        <p:spPr>
          <a:xfrm>
            <a:off x="227874" y="4294144"/>
            <a:ext cx="8547634" cy="1702967"/>
          </a:xfrm>
          <a:prstGeom prst="rect">
            <a:avLst/>
          </a:prstGeom>
          <a:noFill/>
        </p:spPr>
        <p:txBody>
          <a:bodyPr wrap="square" rtlCol="0">
            <a:spAutoFit/>
          </a:bodyPr>
          <a:lstStyle/>
          <a:p>
            <a:pPr>
              <a:lnSpc>
                <a:spcPct val="150000"/>
              </a:lnSpc>
            </a:pPr>
            <a:r>
              <a:rPr lang="en-GB" b="1" u="sng" dirty="0">
                <a:solidFill>
                  <a:schemeClr val="accent1">
                    <a:lumMod val="75000"/>
                  </a:schemeClr>
                </a:solidFill>
                <a:latin typeface="Arial" panose="020B0604020202020204" pitchFamily="34" charset="0"/>
                <a:cs typeface="Arial" panose="020B0604020202020204" pitchFamily="34" charset="0"/>
              </a:rPr>
              <a:t>Phase 2</a:t>
            </a:r>
            <a:r>
              <a:rPr lang="en-GB" dirty="0">
                <a:solidFill>
                  <a:schemeClr val="accent1">
                    <a:lumMod val="75000"/>
                  </a:schemeClr>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Realisation of PERLE at its design parameters as a 10MW machine:</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Upgrade of the e- gun</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Installation of the 2</a:t>
            </a:r>
            <a:r>
              <a:rPr lang="en-GB" baseline="30000" dirty="0">
                <a:latin typeface="Arial" panose="020B0604020202020204" pitchFamily="34" charset="0"/>
                <a:cs typeface="Arial" panose="020B0604020202020204" pitchFamily="34" charset="0"/>
                <a:sym typeface="Wingdings" pitchFamily="2" charset="2"/>
              </a:rPr>
              <a:t>nd</a:t>
            </a:r>
            <a:r>
              <a:rPr lang="en-GB" dirty="0">
                <a:latin typeface="Arial" panose="020B0604020202020204" pitchFamily="34" charset="0"/>
                <a:cs typeface="Arial" panose="020B0604020202020204" pitchFamily="34" charset="0"/>
                <a:sym typeface="Wingdings" pitchFamily="2" charset="2"/>
              </a:rPr>
              <a:t> Spreader and </a:t>
            </a:r>
            <a:r>
              <a:rPr lang="en-GB" dirty="0" err="1">
                <a:latin typeface="Arial" panose="020B0604020202020204" pitchFamily="34" charset="0"/>
                <a:cs typeface="Arial" panose="020B0604020202020204" pitchFamily="34" charset="0"/>
                <a:sym typeface="Wingdings" pitchFamily="2" charset="2"/>
              </a:rPr>
              <a:t>recombinar</a:t>
            </a:r>
            <a:endParaRPr lang="en-GB" dirty="0">
              <a:latin typeface="Arial" panose="020B0604020202020204" pitchFamily="34" charset="0"/>
              <a:cs typeface="Arial" panose="020B0604020202020204" pitchFamily="34" charset="0"/>
              <a:sym typeface="Wingdings" pitchFamily="2" charset="2"/>
            </a:endParaRP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Installation of the second cryomodule in the second straight.</a:t>
            </a:r>
            <a:r>
              <a:rPr lang="en-GB" dirty="0">
                <a:latin typeface="Arial" panose="020B0604020202020204" pitchFamily="34" charset="0"/>
                <a:cs typeface="Arial" panose="020B0604020202020204" pitchFamily="34" charset="0"/>
              </a:rPr>
              <a:t> </a:t>
            </a:r>
          </a:p>
        </p:txBody>
      </p:sp>
      <p:pic>
        <p:nvPicPr>
          <p:cNvPr id="17" name="Image 16">
            <a:extLst>
              <a:ext uri="{FF2B5EF4-FFF2-40B4-BE49-F238E27FC236}">
                <a16:creationId xmlns:a16="http://schemas.microsoft.com/office/drawing/2014/main" id="{67E541A6-883E-0846-990F-DA59422363A5}"/>
              </a:ext>
            </a:extLst>
          </p:cNvPr>
          <p:cNvPicPr/>
          <p:nvPr/>
        </p:nvPicPr>
        <p:blipFill>
          <a:blip r:embed="rId4"/>
          <a:stretch>
            <a:fillRect/>
          </a:stretch>
        </p:blipFill>
        <p:spPr>
          <a:xfrm>
            <a:off x="8569449" y="4254072"/>
            <a:ext cx="2962910" cy="1555750"/>
          </a:xfrm>
          <a:prstGeom prst="rect">
            <a:avLst/>
          </a:prstGeom>
        </p:spPr>
      </p:pic>
      <p:sp>
        <p:nvSpPr>
          <p:cNvPr id="3" name="ZoneTexte 2">
            <a:extLst>
              <a:ext uri="{FF2B5EF4-FFF2-40B4-BE49-F238E27FC236}">
                <a16:creationId xmlns:a16="http://schemas.microsoft.com/office/drawing/2014/main" id="{29FF3E37-43A7-5F49-8066-59B7ACFC8D2B}"/>
              </a:ext>
            </a:extLst>
          </p:cNvPr>
          <p:cNvSpPr txBox="1"/>
          <p:nvPr/>
        </p:nvSpPr>
        <p:spPr>
          <a:xfrm>
            <a:off x="9499600" y="3441700"/>
            <a:ext cx="2032759"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PERLE Phase 1 layout</a:t>
            </a:r>
          </a:p>
        </p:txBody>
      </p:sp>
      <p:sp>
        <p:nvSpPr>
          <p:cNvPr id="18" name="ZoneTexte 17">
            <a:extLst>
              <a:ext uri="{FF2B5EF4-FFF2-40B4-BE49-F238E27FC236}">
                <a16:creationId xmlns:a16="http://schemas.microsoft.com/office/drawing/2014/main" id="{1C72AED1-8968-BA44-A878-5FC91B469CF6}"/>
              </a:ext>
            </a:extLst>
          </p:cNvPr>
          <p:cNvSpPr txBox="1"/>
          <p:nvPr/>
        </p:nvSpPr>
        <p:spPr>
          <a:xfrm>
            <a:off x="9499600" y="5502045"/>
            <a:ext cx="2019300"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PERLE Phase 2 layout</a:t>
            </a:r>
          </a:p>
        </p:txBody>
      </p:sp>
      <p:sp>
        <p:nvSpPr>
          <p:cNvPr id="19" name="Espace réservé du pied de page 2">
            <a:extLst>
              <a:ext uri="{FF2B5EF4-FFF2-40B4-BE49-F238E27FC236}">
                <a16:creationId xmlns:a16="http://schemas.microsoft.com/office/drawing/2014/main" id="{4A5C98C2-AFB5-5648-B969-3B3639E53D2A}"/>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540703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ZoneTexte 5"/>
          <p:cNvSpPr txBox="1"/>
          <p:nvPr/>
        </p:nvSpPr>
        <p:spPr>
          <a:xfrm>
            <a:off x="227874"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Project staging strategy:</a:t>
            </a:r>
            <a:endParaRPr sz="2200" dirty="0">
              <a:solidFill>
                <a:schemeClr val="accent1">
                  <a:lumMod val="75000"/>
                </a:schemeClr>
              </a:solidFill>
              <a:latin typeface="Arial" charset="0"/>
              <a:ea typeface="Arial" charset="0"/>
              <a:cs typeface="Arial" charset="0"/>
            </a:endParaRPr>
          </a:p>
        </p:txBody>
      </p:sp>
      <p:pic>
        <p:nvPicPr>
          <p:cNvPr id="12" name="Image 11">
            <a:extLst>
              <a:ext uri="{FF2B5EF4-FFF2-40B4-BE49-F238E27FC236}">
                <a16:creationId xmlns:a16="http://schemas.microsoft.com/office/drawing/2014/main" id="{4E0DA6FC-34EA-E143-A9C9-CFAF5A546FD1}"/>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3" name="Connecteur droit 12">
            <a:extLst>
              <a:ext uri="{FF2B5EF4-FFF2-40B4-BE49-F238E27FC236}">
                <a16:creationId xmlns:a16="http://schemas.microsoft.com/office/drawing/2014/main" id="{9672EADD-E7F0-1B43-AD00-67F71CCE88C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F2354DE6-BE28-FE44-BE34-1B4F7FD7E44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33</a:t>
            </a:fld>
            <a:endParaRPr b="1" dirty="0">
              <a:solidFill>
                <a:schemeClr val="bg2">
                  <a:lumMod val="50000"/>
                </a:schemeClr>
              </a:solidFill>
              <a:latin typeface="+mn-lt"/>
            </a:endParaRPr>
          </a:p>
        </p:txBody>
      </p:sp>
      <p:sp>
        <p:nvSpPr>
          <p:cNvPr id="2" name="ZoneTexte 1">
            <a:extLst>
              <a:ext uri="{FF2B5EF4-FFF2-40B4-BE49-F238E27FC236}">
                <a16:creationId xmlns:a16="http://schemas.microsoft.com/office/drawing/2014/main" id="{154A9DF5-045B-E04D-9E31-388B8008EDF7}"/>
              </a:ext>
            </a:extLst>
          </p:cNvPr>
          <p:cNvSpPr txBox="1"/>
          <p:nvPr/>
        </p:nvSpPr>
        <p:spPr>
          <a:xfrm>
            <a:off x="227873" y="800100"/>
            <a:ext cx="11658601" cy="4195957"/>
          </a:xfrm>
          <a:prstGeom prst="rect">
            <a:avLst/>
          </a:prstGeom>
          <a:noFill/>
        </p:spPr>
        <p:txBody>
          <a:bodyPr wrap="square" rtlCol="0">
            <a:spAutoFit/>
          </a:bodyPr>
          <a:lstStyle/>
          <a:p>
            <a:pPr algn="just">
              <a:lnSpc>
                <a:spcPct val="150000"/>
              </a:lnSpc>
            </a:pPr>
            <a:r>
              <a:rPr lang="en-GB" dirty="0">
                <a:latin typeface="Arial" panose="020B0604020202020204" pitchFamily="34" charset="0"/>
                <a:cs typeface="Arial" panose="020B0604020202020204" pitchFamily="34" charset="0"/>
              </a:rPr>
              <a:t>Phase 1 is divided in two sub-stages: </a:t>
            </a:r>
          </a:p>
          <a:p>
            <a:pPr marL="285750" indent="-285750" algn="just">
              <a:lnSpc>
                <a:spcPct val="150000"/>
              </a:lnSpc>
              <a:buFont typeface="Wingdings" pitchFamily="2" charset="2"/>
              <a:buChar char="§"/>
            </a:pPr>
            <a:r>
              <a:rPr lang="en-GB" b="1" dirty="0">
                <a:latin typeface="Arial" panose="020B0604020202020204" pitchFamily="34" charset="0"/>
                <a:cs typeface="Arial" panose="020B0604020202020204" pitchFamily="34" charset="0"/>
              </a:rPr>
              <a:t>Studies and prototyping stage</a:t>
            </a:r>
            <a:r>
              <a:rPr lang="en-GB" dirty="0">
                <a:latin typeface="Arial" panose="020B0604020202020204" pitchFamily="34" charset="0"/>
                <a:cs typeface="Arial" panose="020B0604020202020204" pitchFamily="34" charset="0"/>
              </a:rPr>
              <a:t>: Mainly for design completion of the main sub-systems, the beam dynamics studies and the prototyping of the main components (cavity, power coupler, HOM, dipoles…). All the outcomes will be included in the </a:t>
            </a:r>
            <a:r>
              <a:rPr lang="en-GB" b="1" dirty="0">
                <a:latin typeface="Arial" panose="020B0604020202020204" pitchFamily="34" charset="0"/>
                <a:cs typeface="Arial" panose="020B0604020202020204" pitchFamily="34" charset="0"/>
              </a:rPr>
              <a:t>PERLE Technical Design Report</a:t>
            </a:r>
            <a:r>
              <a:rPr lang="en-GB" dirty="0">
                <a:latin typeface="Arial" panose="020B0604020202020204" pitchFamily="34" charset="0"/>
                <a:cs typeface="Arial" panose="020B0604020202020204" pitchFamily="34" charset="0"/>
              </a:rPr>
              <a:t>.  </a:t>
            </a:r>
          </a:p>
          <a:p>
            <a:pPr marL="285750" indent="-285750" algn="just">
              <a:lnSpc>
                <a:spcPct val="150000"/>
              </a:lnSpc>
              <a:buFont typeface="Wingdings" pitchFamily="2" charset="2"/>
              <a:buChar char="§"/>
            </a:pPr>
            <a:r>
              <a:rPr lang="en-GB" b="1" dirty="0">
                <a:latin typeface="Arial" panose="020B0604020202020204" pitchFamily="34" charset="0"/>
                <a:cs typeface="Arial" panose="020B0604020202020204" pitchFamily="34" charset="0"/>
              </a:rPr>
              <a:t>Assembly, test and installation stage</a:t>
            </a:r>
            <a:r>
              <a:rPr lang="en-GB" dirty="0">
                <a:latin typeface="Arial" panose="020B0604020202020204" pitchFamily="34" charset="0"/>
                <a:cs typeface="Arial" panose="020B0604020202020204" pitchFamily="34" charset="0"/>
              </a:rPr>
              <a:t>: of all the subsystems according to their final design (injection line most likely without the upgrade of the DC gun, the SPL cryomodule, the 6 arcs, a spreader &amp; a recombiner), leading to PERLE-Phase 1 configuration.</a:t>
            </a:r>
          </a:p>
          <a:p>
            <a:pPr algn="just">
              <a:lnSpc>
                <a:spcPct val="150000"/>
              </a:lnSpc>
            </a:pPr>
            <a:endParaRPr lang="en-GB" dirty="0">
              <a:latin typeface="Arial" panose="020B0604020202020204" pitchFamily="34" charset="0"/>
              <a:cs typeface="Arial" panose="020B0604020202020204" pitchFamily="34" charset="0"/>
            </a:endParaRPr>
          </a:p>
          <a:p>
            <a:pPr algn="just">
              <a:lnSpc>
                <a:spcPct val="150000"/>
              </a:lnSpc>
            </a:pPr>
            <a:r>
              <a:rPr lang="en-GB" dirty="0">
                <a:latin typeface="Arial" panose="020B0604020202020204" pitchFamily="34" charset="0"/>
                <a:cs typeface="Arial" panose="020B0604020202020204" pitchFamily="34" charset="0"/>
              </a:rPr>
              <a:t>It is foreseen that phase 1 includes also the realisation of  infrastructure work and the installation of equipment sized as for their final use (beam dump, cryogenics, cooling circuit, shielding, electrical power, etc.). </a:t>
            </a:r>
          </a:p>
        </p:txBody>
      </p:sp>
      <p:sp>
        <p:nvSpPr>
          <p:cNvPr id="8" name="Espace réservé du pied de page 2">
            <a:extLst>
              <a:ext uri="{FF2B5EF4-FFF2-40B4-BE49-F238E27FC236}">
                <a16:creationId xmlns:a16="http://schemas.microsoft.com/office/drawing/2014/main" id="{FFA7F367-43CA-5B47-AC16-95EDE910EA0D}"/>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ZoneTexte 5"/>
          <p:cNvSpPr txBox="1"/>
          <p:nvPr/>
        </p:nvSpPr>
        <p:spPr>
          <a:xfrm>
            <a:off x="227874"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Project staging strategy:</a:t>
            </a:r>
            <a:endParaRPr sz="2200" dirty="0">
              <a:solidFill>
                <a:schemeClr val="accent1">
                  <a:lumMod val="75000"/>
                </a:schemeClr>
              </a:solidFill>
              <a:latin typeface="Arial" charset="0"/>
              <a:ea typeface="Arial" charset="0"/>
              <a:cs typeface="Arial" charset="0"/>
            </a:endParaRPr>
          </a:p>
        </p:txBody>
      </p:sp>
      <p:pic>
        <p:nvPicPr>
          <p:cNvPr id="12" name="Image 11">
            <a:extLst>
              <a:ext uri="{FF2B5EF4-FFF2-40B4-BE49-F238E27FC236}">
                <a16:creationId xmlns:a16="http://schemas.microsoft.com/office/drawing/2014/main" id="{4E0DA6FC-34EA-E143-A9C9-CFAF5A546FD1}"/>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3" name="Connecteur droit 12">
            <a:extLst>
              <a:ext uri="{FF2B5EF4-FFF2-40B4-BE49-F238E27FC236}">
                <a16:creationId xmlns:a16="http://schemas.microsoft.com/office/drawing/2014/main" id="{9672EADD-E7F0-1B43-AD00-67F71CCE88C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F2354DE6-BE28-FE44-BE34-1B4F7FD7E44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34</a:t>
            </a:fld>
            <a:endParaRPr b="1" dirty="0">
              <a:solidFill>
                <a:schemeClr val="bg2">
                  <a:lumMod val="50000"/>
                </a:schemeClr>
              </a:solidFill>
              <a:latin typeface="+mn-lt"/>
            </a:endParaRPr>
          </a:p>
        </p:txBody>
      </p:sp>
      <p:pic>
        <p:nvPicPr>
          <p:cNvPr id="4" name="Image 3">
            <a:extLst>
              <a:ext uri="{FF2B5EF4-FFF2-40B4-BE49-F238E27FC236}">
                <a16:creationId xmlns:a16="http://schemas.microsoft.com/office/drawing/2014/main" id="{2FC2DDAE-EF3A-DA45-B92E-1CA5041723B3}"/>
              </a:ext>
            </a:extLst>
          </p:cNvPr>
          <p:cNvPicPr>
            <a:picLocks noChangeAspect="1"/>
          </p:cNvPicPr>
          <p:nvPr/>
        </p:nvPicPr>
        <p:blipFill>
          <a:blip r:embed="rId3"/>
          <a:stretch>
            <a:fillRect/>
          </a:stretch>
        </p:blipFill>
        <p:spPr>
          <a:xfrm>
            <a:off x="2184400" y="1037584"/>
            <a:ext cx="6682254" cy="4051723"/>
          </a:xfrm>
          <a:prstGeom prst="rect">
            <a:avLst/>
          </a:prstGeom>
        </p:spPr>
      </p:pic>
      <p:pic>
        <p:nvPicPr>
          <p:cNvPr id="5" name="Image 4">
            <a:extLst>
              <a:ext uri="{FF2B5EF4-FFF2-40B4-BE49-F238E27FC236}">
                <a16:creationId xmlns:a16="http://schemas.microsoft.com/office/drawing/2014/main" id="{6CAB8671-1822-4242-9AB1-9213AF17119F}"/>
              </a:ext>
            </a:extLst>
          </p:cNvPr>
          <p:cNvPicPr>
            <a:picLocks noChangeAspect="1"/>
          </p:cNvPicPr>
          <p:nvPr/>
        </p:nvPicPr>
        <p:blipFill>
          <a:blip r:embed="rId4"/>
          <a:stretch>
            <a:fillRect/>
          </a:stretch>
        </p:blipFill>
        <p:spPr>
          <a:xfrm>
            <a:off x="2184400" y="5169021"/>
            <a:ext cx="6694954" cy="1249283"/>
          </a:xfrm>
          <a:prstGeom prst="rect">
            <a:avLst/>
          </a:prstGeom>
        </p:spPr>
      </p:pic>
      <p:sp>
        <p:nvSpPr>
          <p:cNvPr id="6" name="ZoneTexte 5">
            <a:extLst>
              <a:ext uri="{FF2B5EF4-FFF2-40B4-BE49-F238E27FC236}">
                <a16:creationId xmlns:a16="http://schemas.microsoft.com/office/drawing/2014/main" id="{FFF8F851-9652-E54B-A07E-6F3149DAB944}"/>
              </a:ext>
            </a:extLst>
          </p:cNvPr>
          <p:cNvSpPr txBox="1"/>
          <p:nvPr/>
        </p:nvSpPr>
        <p:spPr>
          <a:xfrm>
            <a:off x="3200400" y="707808"/>
            <a:ext cx="496956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Milestones, Timeline &amp; Collaborator Involvement</a:t>
            </a:r>
            <a:r>
              <a:rPr lang="fr-FR" sz="1600" b="1" dirty="0">
                <a:latin typeface="Arial" panose="020B0604020202020204" pitchFamily="34" charset="0"/>
                <a:cs typeface="Arial" panose="020B0604020202020204" pitchFamily="34" charset="0"/>
              </a:rPr>
              <a:t> </a:t>
            </a:r>
          </a:p>
        </p:txBody>
      </p:sp>
      <p:sp>
        <p:nvSpPr>
          <p:cNvPr id="7" name="ZoneTexte 6">
            <a:extLst>
              <a:ext uri="{FF2B5EF4-FFF2-40B4-BE49-F238E27FC236}">
                <a16:creationId xmlns:a16="http://schemas.microsoft.com/office/drawing/2014/main" id="{E2DFDCFF-09C2-8B43-836E-71CBACA3ED72}"/>
              </a:ext>
            </a:extLst>
          </p:cNvPr>
          <p:cNvSpPr txBox="1"/>
          <p:nvPr/>
        </p:nvSpPr>
        <p:spPr>
          <a:xfrm rot="16200000">
            <a:off x="1184465" y="3050848"/>
            <a:ext cx="1086230"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Phase 1</a:t>
            </a:r>
          </a:p>
        </p:txBody>
      </p:sp>
      <p:sp>
        <p:nvSpPr>
          <p:cNvPr id="17" name="ZoneTexte 16">
            <a:extLst>
              <a:ext uri="{FF2B5EF4-FFF2-40B4-BE49-F238E27FC236}">
                <a16:creationId xmlns:a16="http://schemas.microsoft.com/office/drawing/2014/main" id="{9EF2EF82-E3CC-A243-A79C-3BC3E2F7051B}"/>
              </a:ext>
            </a:extLst>
          </p:cNvPr>
          <p:cNvSpPr txBox="1"/>
          <p:nvPr/>
        </p:nvSpPr>
        <p:spPr>
          <a:xfrm rot="16200000">
            <a:off x="1184466" y="5671130"/>
            <a:ext cx="1086230"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Phase 2</a:t>
            </a:r>
          </a:p>
        </p:txBody>
      </p:sp>
      <p:sp>
        <p:nvSpPr>
          <p:cNvPr id="16" name="Espace réservé du pied de page 2">
            <a:extLst>
              <a:ext uri="{FF2B5EF4-FFF2-40B4-BE49-F238E27FC236}">
                <a16:creationId xmlns:a16="http://schemas.microsoft.com/office/drawing/2014/main" id="{499311A3-353E-FB40-880E-6D76AA16C1E1}"/>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465427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E8C1724-221F-2B43-ADBB-C0BAB2414C77}"/>
              </a:ext>
            </a:extLst>
          </p:cNvPr>
          <p:cNvPicPr>
            <a:picLocks noChangeAspect="1"/>
          </p:cNvPicPr>
          <p:nvPr/>
        </p:nvPicPr>
        <p:blipFill>
          <a:blip r:embed="rId2"/>
          <a:stretch>
            <a:fillRect/>
          </a:stretch>
        </p:blipFill>
        <p:spPr>
          <a:xfrm>
            <a:off x="0" y="0"/>
            <a:ext cx="12192000" cy="6857999"/>
          </a:xfrm>
          <a:prstGeom prst="rect">
            <a:avLst/>
          </a:prstGeom>
        </p:spPr>
      </p:pic>
      <p:sp>
        <p:nvSpPr>
          <p:cNvPr id="651" name="ZoneTexte 1"/>
          <p:cNvSpPr txBox="1"/>
          <p:nvPr/>
        </p:nvSpPr>
        <p:spPr>
          <a:xfrm>
            <a:off x="5567088" y="5789218"/>
            <a:ext cx="6468032" cy="82060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4400">
                <a:solidFill>
                  <a:srgbClr val="2F97B5"/>
                </a:solidFill>
                <a:latin typeface="Arial"/>
                <a:ea typeface="Arial"/>
                <a:cs typeface="Arial"/>
                <a:sym typeface="Arial"/>
              </a:defRPr>
            </a:lvl1pPr>
          </a:lstStyle>
          <a:p>
            <a:pPr>
              <a:lnSpc>
                <a:spcPct val="150000"/>
              </a:lnSpc>
            </a:pPr>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 for your attention</a:t>
            </a:r>
          </a:p>
        </p:txBody>
      </p:sp>
    </p:spTree>
    <p:extLst>
      <p:ext uri="{BB962C8B-B14F-4D97-AF65-F5344CB8AC3E}">
        <p14:creationId xmlns:p14="http://schemas.microsoft.com/office/powerpoint/2010/main" val="1961056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C1D5CFA3-3293-EE4F-9DD4-05AE68015893}"/>
              </a:ext>
            </a:extLst>
          </p:cNvPr>
          <p:cNvPicPr>
            <a:picLocks noChangeAspect="1"/>
          </p:cNvPicPr>
          <p:nvPr/>
        </p:nvPicPr>
        <p:blipFill>
          <a:blip r:embed="rId2"/>
          <a:stretch>
            <a:fillRect/>
          </a:stretch>
        </p:blipFill>
        <p:spPr>
          <a:xfrm>
            <a:off x="10291277" y="85508"/>
            <a:ext cx="1760298" cy="1063327"/>
          </a:xfrm>
          <a:prstGeom prst="rect">
            <a:avLst/>
          </a:prstGeom>
        </p:spPr>
      </p:pic>
      <p:sp>
        <p:nvSpPr>
          <p:cNvPr id="4" name="ZoneTexte 8">
            <a:extLst>
              <a:ext uri="{FF2B5EF4-FFF2-40B4-BE49-F238E27FC236}">
                <a16:creationId xmlns:a16="http://schemas.microsoft.com/office/drawing/2014/main" id="{57E35A82-3023-3A4E-B099-B5DD34BD6472}"/>
              </a:ext>
            </a:extLst>
          </p:cNvPr>
          <p:cNvSpPr txBox="1"/>
          <p:nvPr/>
        </p:nvSpPr>
        <p:spPr>
          <a:xfrm>
            <a:off x="288716" y="251097"/>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ERLs around the world</a:t>
            </a:r>
            <a:r>
              <a:rPr sz="2200" dirty="0">
                <a:solidFill>
                  <a:schemeClr val="accent1">
                    <a:lumMod val="75000"/>
                  </a:schemeClr>
                </a:solidFill>
                <a:latin typeface="Arial" charset="0"/>
                <a:ea typeface="Arial" charset="0"/>
                <a:cs typeface="Arial" charset="0"/>
              </a:rPr>
              <a:t>:</a:t>
            </a:r>
          </a:p>
        </p:txBody>
      </p:sp>
      <p:pic>
        <p:nvPicPr>
          <p:cNvPr id="8" name="Picture 10" descr="Screen Shot 2016-05-03 at 13.25.06.png">
            <a:extLst>
              <a:ext uri="{FF2B5EF4-FFF2-40B4-BE49-F238E27FC236}">
                <a16:creationId xmlns:a16="http://schemas.microsoft.com/office/drawing/2014/main" id="{82296A12-2777-2348-81B2-4572A07B4F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405" y="3902603"/>
            <a:ext cx="3864538" cy="1769070"/>
          </a:xfrm>
          <a:prstGeom prst="rect">
            <a:avLst/>
          </a:prstGeom>
        </p:spPr>
      </p:pic>
      <p:sp>
        <p:nvSpPr>
          <p:cNvPr id="9" name="Text Box 16">
            <a:extLst>
              <a:ext uri="{FF2B5EF4-FFF2-40B4-BE49-F238E27FC236}">
                <a16:creationId xmlns:a16="http://schemas.microsoft.com/office/drawing/2014/main" id="{77C04073-E705-A94F-B519-0A4F843956B6}"/>
              </a:ext>
            </a:extLst>
          </p:cNvPr>
          <p:cNvSpPr txBox="1">
            <a:spLocks noChangeArrowheads="1"/>
          </p:cNvSpPr>
          <p:nvPr/>
        </p:nvSpPr>
        <p:spPr bwMode="auto">
          <a:xfrm>
            <a:off x="2922249" y="5629689"/>
            <a:ext cx="1184998" cy="8112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Lst>
              <a:defRPr>
                <a:solidFill>
                  <a:srgbClr val="000000"/>
                </a:solidFill>
                <a:latin typeface="Arial" charset="0"/>
                <a:ea typeface="Droid Sans Fallback" charset="0"/>
                <a:cs typeface="Droid Sans Fallback" charset="0"/>
              </a:defRPr>
            </a:lvl1pPr>
            <a:lvl2pPr>
              <a:tabLst>
                <a:tab pos="723900" algn="l"/>
                <a:tab pos="1447800" algn="l"/>
              </a:tabLst>
              <a:defRPr>
                <a:solidFill>
                  <a:srgbClr val="000000"/>
                </a:solidFill>
                <a:latin typeface="Arial" charset="0"/>
                <a:ea typeface="Droid Sans Fallback" charset="0"/>
                <a:cs typeface="Droid Sans Fallback" charset="0"/>
              </a:defRPr>
            </a:lvl2pPr>
            <a:lvl3pPr>
              <a:tabLst>
                <a:tab pos="723900" algn="l"/>
                <a:tab pos="1447800" algn="l"/>
              </a:tabLst>
              <a:defRPr>
                <a:solidFill>
                  <a:srgbClr val="000000"/>
                </a:solidFill>
                <a:latin typeface="Arial" charset="0"/>
                <a:ea typeface="Droid Sans Fallback" charset="0"/>
                <a:cs typeface="Droid Sans Fallback" charset="0"/>
              </a:defRPr>
            </a:lvl3pPr>
            <a:lvl4pPr>
              <a:tabLst>
                <a:tab pos="723900" algn="l"/>
                <a:tab pos="1447800" algn="l"/>
              </a:tabLst>
              <a:defRPr>
                <a:solidFill>
                  <a:srgbClr val="000000"/>
                </a:solidFill>
                <a:latin typeface="Arial" charset="0"/>
                <a:ea typeface="Droid Sans Fallback" charset="0"/>
                <a:cs typeface="Droid Sans Fallback" charset="0"/>
              </a:defRPr>
            </a:lvl4pPr>
            <a:lvl5pPr>
              <a:tabLst>
                <a:tab pos="723900" algn="l"/>
                <a:tab pos="1447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9pPr>
          </a:lstStyle>
          <a:p>
            <a:pPr algn="r" defTabSz="914400"/>
            <a:r>
              <a:rPr lang="en-US" sz="1400" dirty="0">
                <a:solidFill>
                  <a:schemeClr val="tx1"/>
                </a:solidFill>
                <a:latin typeface="Arial" panose="020B0604020202020204" pitchFamily="34" charset="0"/>
                <a:cs typeface="Arial" panose="020B0604020202020204" pitchFamily="34" charset="0"/>
              </a:rPr>
              <a:t>10mA</a:t>
            </a:r>
          </a:p>
          <a:p>
            <a:pPr algn="r" defTabSz="914400"/>
            <a:r>
              <a:rPr lang="en-US" sz="1400" dirty="0">
                <a:solidFill>
                  <a:schemeClr val="tx1"/>
                </a:solidFill>
                <a:latin typeface="Arial" panose="020B0604020202020204" pitchFamily="34" charset="0"/>
                <a:cs typeface="Arial" panose="020B0604020202020204" pitchFamily="34" charset="0"/>
              </a:rPr>
              <a:t>1.3GHz</a:t>
            </a:r>
          </a:p>
          <a:p>
            <a:pPr algn="r" defTabSz="914400"/>
            <a:r>
              <a:rPr lang="en-US" sz="1400" dirty="0">
                <a:solidFill>
                  <a:srgbClr val="008000"/>
                </a:solidFill>
                <a:latin typeface="Arial" panose="020B0604020202020204" pitchFamily="34" charset="0"/>
                <a:cs typeface="Arial" panose="020B0604020202020204" pitchFamily="34" charset="0"/>
              </a:rPr>
              <a:t>5-125 MeV</a:t>
            </a:r>
          </a:p>
        </p:txBody>
      </p:sp>
      <p:sp>
        <p:nvSpPr>
          <p:cNvPr id="10" name="Text Box 19">
            <a:extLst>
              <a:ext uri="{FF2B5EF4-FFF2-40B4-BE49-F238E27FC236}">
                <a16:creationId xmlns:a16="http://schemas.microsoft.com/office/drawing/2014/main" id="{A9478A14-97DC-404B-A6F3-05894977ABF5}"/>
              </a:ext>
            </a:extLst>
          </p:cNvPr>
          <p:cNvSpPr txBox="1">
            <a:spLocks noChangeArrowheads="1"/>
          </p:cNvSpPr>
          <p:nvPr/>
        </p:nvSpPr>
        <p:spPr bwMode="auto">
          <a:xfrm>
            <a:off x="1928760" y="5835448"/>
            <a:ext cx="800099" cy="427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5000" rIns="90000" bIns="45000"/>
          <a:lstStyle>
            <a:lvl1pPr>
              <a:tabLst>
                <a:tab pos="723900" algn="l"/>
              </a:tabLst>
              <a:defRPr>
                <a:solidFill>
                  <a:srgbClr val="000000"/>
                </a:solidFill>
                <a:latin typeface="Arial" charset="0"/>
                <a:ea typeface="Droid Sans Fallback" charset="0"/>
                <a:cs typeface="Droid Sans Fallback" charset="0"/>
              </a:defRPr>
            </a:lvl1pPr>
            <a:lvl2pPr>
              <a:tabLst>
                <a:tab pos="723900" algn="l"/>
              </a:tabLst>
              <a:defRPr>
                <a:solidFill>
                  <a:srgbClr val="000000"/>
                </a:solidFill>
                <a:latin typeface="Arial" charset="0"/>
                <a:ea typeface="Droid Sans Fallback" charset="0"/>
                <a:cs typeface="Droid Sans Fallback" charset="0"/>
              </a:defRPr>
            </a:lvl2pPr>
            <a:lvl3pPr>
              <a:tabLst>
                <a:tab pos="723900" algn="l"/>
              </a:tabLst>
              <a:defRPr>
                <a:solidFill>
                  <a:srgbClr val="000000"/>
                </a:solidFill>
                <a:latin typeface="Arial" charset="0"/>
                <a:ea typeface="Droid Sans Fallback" charset="0"/>
                <a:cs typeface="Droid Sans Fallback" charset="0"/>
              </a:defRPr>
            </a:lvl3pPr>
            <a:lvl4pPr>
              <a:tabLst>
                <a:tab pos="723900" algn="l"/>
              </a:tabLst>
              <a:defRPr>
                <a:solidFill>
                  <a:srgbClr val="000000"/>
                </a:solidFill>
                <a:latin typeface="Arial" charset="0"/>
                <a:ea typeface="Droid Sans Fallback" charset="0"/>
                <a:cs typeface="Droid Sans Fallback" charset="0"/>
              </a:defRPr>
            </a:lvl4pPr>
            <a:lvl5pPr>
              <a:tabLst>
                <a:tab pos="7239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Droid Sans Fallback" charset="0"/>
                <a:cs typeface="Droid Sans Fallback" charset="0"/>
              </a:defRPr>
            </a:lvl9pPr>
          </a:lstStyle>
          <a:p>
            <a:pPr defTabSz="914400">
              <a:lnSpc>
                <a:spcPct val="123000"/>
              </a:lnSpc>
            </a:pPr>
            <a:r>
              <a:rPr lang="en-US" dirty="0">
                <a:latin typeface="Gill Sans MT"/>
              </a:rPr>
              <a:t>MESA</a:t>
            </a:r>
          </a:p>
        </p:txBody>
      </p:sp>
      <p:pic>
        <p:nvPicPr>
          <p:cNvPr id="11" name="Picture 3" descr="Screen Shot 2016-05-03 at 12.51.52.png">
            <a:extLst>
              <a:ext uri="{FF2B5EF4-FFF2-40B4-BE49-F238E27FC236}">
                <a16:creationId xmlns:a16="http://schemas.microsoft.com/office/drawing/2014/main" id="{5DD01E4C-C36D-6D43-B36A-36F998832E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691" y="3725179"/>
            <a:ext cx="4254500" cy="2354590"/>
          </a:xfrm>
          <a:prstGeom prst="rect">
            <a:avLst/>
          </a:prstGeom>
        </p:spPr>
      </p:pic>
      <p:sp>
        <p:nvSpPr>
          <p:cNvPr id="12" name="Text Box 16">
            <a:extLst>
              <a:ext uri="{FF2B5EF4-FFF2-40B4-BE49-F238E27FC236}">
                <a16:creationId xmlns:a16="http://schemas.microsoft.com/office/drawing/2014/main" id="{4D861D7C-A66A-4449-819F-09E14730D5E2}"/>
              </a:ext>
            </a:extLst>
          </p:cNvPr>
          <p:cNvSpPr txBox="1">
            <a:spLocks noChangeArrowheads="1"/>
          </p:cNvSpPr>
          <p:nvPr/>
        </p:nvSpPr>
        <p:spPr bwMode="auto">
          <a:xfrm>
            <a:off x="7892932" y="6009385"/>
            <a:ext cx="4171691" cy="6302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Lst>
              <a:defRPr>
                <a:solidFill>
                  <a:srgbClr val="000000"/>
                </a:solidFill>
                <a:latin typeface="Arial" charset="0"/>
                <a:ea typeface="Droid Sans Fallback" charset="0"/>
                <a:cs typeface="Droid Sans Fallback" charset="0"/>
              </a:defRPr>
            </a:lvl1pPr>
            <a:lvl2pPr>
              <a:tabLst>
                <a:tab pos="723900" algn="l"/>
                <a:tab pos="1447800" algn="l"/>
              </a:tabLst>
              <a:defRPr>
                <a:solidFill>
                  <a:srgbClr val="000000"/>
                </a:solidFill>
                <a:latin typeface="Arial" charset="0"/>
                <a:ea typeface="Droid Sans Fallback" charset="0"/>
                <a:cs typeface="Droid Sans Fallback" charset="0"/>
              </a:defRPr>
            </a:lvl2pPr>
            <a:lvl3pPr>
              <a:tabLst>
                <a:tab pos="723900" algn="l"/>
                <a:tab pos="1447800" algn="l"/>
              </a:tabLst>
              <a:defRPr>
                <a:solidFill>
                  <a:srgbClr val="000000"/>
                </a:solidFill>
                <a:latin typeface="Arial" charset="0"/>
                <a:ea typeface="Droid Sans Fallback" charset="0"/>
                <a:cs typeface="Droid Sans Fallback" charset="0"/>
              </a:defRPr>
            </a:lvl3pPr>
            <a:lvl4pPr>
              <a:tabLst>
                <a:tab pos="723900" algn="l"/>
                <a:tab pos="1447800" algn="l"/>
              </a:tabLst>
              <a:defRPr>
                <a:solidFill>
                  <a:srgbClr val="000000"/>
                </a:solidFill>
                <a:latin typeface="Arial" charset="0"/>
                <a:ea typeface="Droid Sans Fallback" charset="0"/>
                <a:cs typeface="Droid Sans Fallback" charset="0"/>
              </a:defRPr>
            </a:lvl4pPr>
            <a:lvl5pPr>
              <a:tabLst>
                <a:tab pos="723900" algn="l"/>
                <a:tab pos="1447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9pPr>
          </a:lstStyle>
          <a:p>
            <a:pPr defTabSz="914400"/>
            <a:r>
              <a:rPr lang="en-US" sz="1400" dirty="0">
                <a:solidFill>
                  <a:srgbClr val="FF0000"/>
                </a:solidFill>
                <a:latin typeface="Arial" panose="020B0604020202020204" pitchFamily="34" charset="0"/>
                <a:cs typeface="Arial" panose="020B0604020202020204" pitchFamily="34" charset="0"/>
              </a:rPr>
              <a:t>- At the moment only single loop operation</a:t>
            </a:r>
          </a:p>
          <a:p>
            <a:pPr defTabSz="914400"/>
            <a:r>
              <a:rPr lang="en-US" sz="1400" dirty="0">
                <a:solidFill>
                  <a:srgbClr val="FF0000"/>
                </a:solidFill>
                <a:latin typeface="Arial" panose="020B0604020202020204" pitchFamily="34" charset="0"/>
                <a:cs typeface="Arial" panose="020B0604020202020204" pitchFamily="34" charset="0"/>
              </a:rPr>
              <a:t>- Severe limitations in beam current due to injector</a:t>
            </a:r>
          </a:p>
        </p:txBody>
      </p:sp>
      <p:grpSp>
        <p:nvGrpSpPr>
          <p:cNvPr id="13" name="Group 10">
            <a:extLst>
              <a:ext uri="{FF2B5EF4-FFF2-40B4-BE49-F238E27FC236}">
                <a16:creationId xmlns:a16="http://schemas.microsoft.com/office/drawing/2014/main" id="{888BCC72-DC9A-E348-BD4B-F6CC62E33C55}"/>
              </a:ext>
            </a:extLst>
          </p:cNvPr>
          <p:cNvGrpSpPr/>
          <p:nvPr/>
        </p:nvGrpSpPr>
        <p:grpSpPr>
          <a:xfrm>
            <a:off x="1230277" y="1160173"/>
            <a:ext cx="4125275" cy="1939811"/>
            <a:chOff x="0" y="3930650"/>
            <a:chExt cx="4572000" cy="2036306"/>
          </a:xfrm>
        </p:grpSpPr>
        <p:pic>
          <p:nvPicPr>
            <p:cNvPr id="14" name="Picture 2">
              <a:extLst>
                <a:ext uri="{FF2B5EF4-FFF2-40B4-BE49-F238E27FC236}">
                  <a16:creationId xmlns:a16="http://schemas.microsoft.com/office/drawing/2014/main" id="{310A6B54-23C6-5543-B0D3-AF127EE381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433888"/>
              <a:ext cx="4572000" cy="11699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5" name="Text Box 7">
              <a:extLst>
                <a:ext uri="{FF2B5EF4-FFF2-40B4-BE49-F238E27FC236}">
                  <a16:creationId xmlns:a16="http://schemas.microsoft.com/office/drawing/2014/main" id="{2486CCB2-82CB-C24D-AE70-8CA31045836E}"/>
                </a:ext>
              </a:extLst>
            </p:cNvPr>
            <p:cNvSpPr txBox="1">
              <a:spLocks noChangeArrowheads="1"/>
            </p:cNvSpPr>
            <p:nvPr/>
          </p:nvSpPr>
          <p:spPr bwMode="auto">
            <a:xfrm>
              <a:off x="601663" y="3930650"/>
              <a:ext cx="3009900" cy="557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1pPr>
              <a:lvl2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2pPr>
              <a:lvl3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3pPr>
              <a:lvl4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4pPr>
              <a:lvl5pPr>
                <a:tabLst>
                  <a:tab pos="723900" algn="l"/>
                  <a:tab pos="1447800" algn="l"/>
                  <a:tab pos="2171700" algn="l"/>
                  <a:tab pos="2895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Droid Sans Fallback" charset="0"/>
                  <a:cs typeface="Droid Sans Fallback" charset="0"/>
                </a:defRPr>
              </a:lvl9pPr>
            </a:lstStyle>
            <a:p>
              <a:pPr algn="ctr" defTabSz="914400">
                <a:lnSpc>
                  <a:spcPct val="123000"/>
                </a:lnSpc>
              </a:pPr>
              <a:r>
                <a:rPr lang="en-US" sz="1300" dirty="0">
                  <a:latin typeface="Gill Sans MT"/>
                </a:rPr>
                <a:t>Normal Conducting 180 MHz + DC Gun</a:t>
              </a:r>
            </a:p>
            <a:p>
              <a:pPr algn="ctr" defTabSz="914400">
                <a:lnSpc>
                  <a:spcPct val="123000"/>
                </a:lnSpc>
              </a:pPr>
              <a:r>
                <a:rPr lang="en-US" sz="1200" dirty="0">
                  <a:latin typeface="Gill Sans MT"/>
                </a:rPr>
                <a:t>30 mA, 11 MeV, 70-100 ps</a:t>
              </a:r>
            </a:p>
          </p:txBody>
        </p:sp>
        <p:sp>
          <p:nvSpPr>
            <p:cNvPr id="16" name="TextBox 16">
              <a:extLst>
                <a:ext uri="{FF2B5EF4-FFF2-40B4-BE49-F238E27FC236}">
                  <a16:creationId xmlns:a16="http://schemas.microsoft.com/office/drawing/2014/main" id="{E19E437D-3411-044E-BAF3-11361A87025F}"/>
                </a:ext>
              </a:extLst>
            </p:cNvPr>
            <p:cNvSpPr txBox="1"/>
            <p:nvPr/>
          </p:nvSpPr>
          <p:spPr>
            <a:xfrm>
              <a:off x="1547664" y="5603875"/>
              <a:ext cx="2292885" cy="363081"/>
            </a:xfrm>
            <a:prstGeom prst="rect">
              <a:avLst/>
            </a:prstGeom>
            <a:noFill/>
          </p:spPr>
          <p:txBody>
            <a:bodyPr wrap="none" rtlCol="0">
              <a:spAutoFit/>
            </a:bodyPr>
            <a:lstStyle/>
            <a:p>
              <a:pPr defTabSz="914400"/>
              <a:r>
                <a:rPr lang="en-GB" dirty="0">
                  <a:solidFill>
                    <a:prstClr val="black"/>
                  </a:solidFill>
                </a:rPr>
                <a:t>BINP,  Novosibirsk</a:t>
              </a:r>
            </a:p>
          </p:txBody>
        </p:sp>
      </p:grpSp>
      <p:sp>
        <p:nvSpPr>
          <p:cNvPr id="18" name="Text Box 16">
            <a:extLst>
              <a:ext uri="{FF2B5EF4-FFF2-40B4-BE49-F238E27FC236}">
                <a16:creationId xmlns:a16="http://schemas.microsoft.com/office/drawing/2014/main" id="{E9E39A99-7313-E54F-B4E3-F22FE9DD1A7A}"/>
              </a:ext>
            </a:extLst>
          </p:cNvPr>
          <p:cNvSpPr txBox="1">
            <a:spLocks noChangeArrowheads="1"/>
          </p:cNvSpPr>
          <p:nvPr/>
        </p:nvSpPr>
        <p:spPr bwMode="auto">
          <a:xfrm>
            <a:off x="1068323" y="2996944"/>
            <a:ext cx="2478364" cy="601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Lst>
              <a:defRPr>
                <a:solidFill>
                  <a:srgbClr val="000000"/>
                </a:solidFill>
                <a:latin typeface="Arial" charset="0"/>
                <a:ea typeface="Droid Sans Fallback" charset="0"/>
                <a:cs typeface="Droid Sans Fallback" charset="0"/>
              </a:defRPr>
            </a:lvl1pPr>
            <a:lvl2pPr>
              <a:tabLst>
                <a:tab pos="723900" algn="l"/>
                <a:tab pos="1447800" algn="l"/>
              </a:tabLst>
              <a:defRPr>
                <a:solidFill>
                  <a:srgbClr val="000000"/>
                </a:solidFill>
                <a:latin typeface="Arial" charset="0"/>
                <a:ea typeface="Droid Sans Fallback" charset="0"/>
                <a:cs typeface="Droid Sans Fallback" charset="0"/>
              </a:defRPr>
            </a:lvl2pPr>
            <a:lvl3pPr>
              <a:tabLst>
                <a:tab pos="723900" algn="l"/>
                <a:tab pos="1447800" algn="l"/>
              </a:tabLst>
              <a:defRPr>
                <a:solidFill>
                  <a:srgbClr val="000000"/>
                </a:solidFill>
                <a:latin typeface="Arial" charset="0"/>
                <a:ea typeface="Droid Sans Fallback" charset="0"/>
                <a:cs typeface="Droid Sans Fallback" charset="0"/>
              </a:defRPr>
            </a:lvl3pPr>
            <a:lvl4pPr>
              <a:tabLst>
                <a:tab pos="723900" algn="l"/>
                <a:tab pos="1447800" algn="l"/>
              </a:tabLst>
              <a:defRPr>
                <a:solidFill>
                  <a:srgbClr val="000000"/>
                </a:solidFill>
                <a:latin typeface="Arial" charset="0"/>
                <a:ea typeface="Droid Sans Fallback" charset="0"/>
                <a:cs typeface="Droid Sans Fallback" charset="0"/>
              </a:defRPr>
            </a:lvl4pPr>
            <a:lvl5pPr>
              <a:tabLst>
                <a:tab pos="723900" algn="l"/>
                <a:tab pos="1447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Droid Sans Fallback" charset="0"/>
                <a:cs typeface="Droid Sans Fallback" charset="0"/>
              </a:defRPr>
            </a:lvl9pPr>
          </a:lstStyle>
          <a:p>
            <a:pPr defTabSz="914400"/>
            <a:r>
              <a:rPr lang="en-US" sz="1400" dirty="0">
                <a:solidFill>
                  <a:srgbClr val="008000"/>
                </a:solidFill>
                <a:latin typeface="Arial" panose="020B0604020202020204" pitchFamily="34" charset="0"/>
                <a:cs typeface="Arial" panose="020B0604020202020204" pitchFamily="34" charset="0"/>
              </a:rPr>
              <a:t>- 3-4 turn ERL</a:t>
            </a:r>
          </a:p>
          <a:p>
            <a:pPr defTabSz="914400"/>
            <a:r>
              <a:rPr lang="en-US" sz="1400" dirty="0">
                <a:solidFill>
                  <a:srgbClr val="FF0000"/>
                </a:solidFill>
                <a:latin typeface="Arial" panose="020B0604020202020204" pitchFamily="34" charset="0"/>
                <a:cs typeface="Arial" panose="020B0604020202020204" pitchFamily="34" charset="0"/>
              </a:rPr>
              <a:t>- Normal conducting RF</a:t>
            </a:r>
          </a:p>
        </p:txBody>
      </p:sp>
      <p:pic>
        <p:nvPicPr>
          <p:cNvPr id="2" name="Image 1">
            <a:extLst>
              <a:ext uri="{FF2B5EF4-FFF2-40B4-BE49-F238E27FC236}">
                <a16:creationId xmlns:a16="http://schemas.microsoft.com/office/drawing/2014/main" id="{4A1EE881-CD5C-6C46-9759-5DE19C806E9C}"/>
              </a:ext>
            </a:extLst>
          </p:cNvPr>
          <p:cNvPicPr>
            <a:picLocks noChangeAspect="1"/>
          </p:cNvPicPr>
          <p:nvPr/>
        </p:nvPicPr>
        <p:blipFill>
          <a:blip r:embed="rId6"/>
          <a:stretch>
            <a:fillRect/>
          </a:stretch>
        </p:blipFill>
        <p:spPr>
          <a:xfrm>
            <a:off x="4059760" y="4186070"/>
            <a:ext cx="3822700" cy="1447800"/>
          </a:xfrm>
          <a:prstGeom prst="rect">
            <a:avLst/>
          </a:prstGeom>
        </p:spPr>
      </p:pic>
      <p:pic>
        <p:nvPicPr>
          <p:cNvPr id="17" name="Picture 2" descr="Résultat de recherche d'images pour &quot;cbeta cornell&quot;">
            <a:extLst>
              <a:ext uri="{FF2B5EF4-FFF2-40B4-BE49-F238E27FC236}">
                <a16:creationId xmlns:a16="http://schemas.microsoft.com/office/drawing/2014/main" id="{099466A6-9E4D-6840-B93C-302F5D947A8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91372" y="1162586"/>
            <a:ext cx="3446452" cy="1938321"/>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4150B2D-D11F-7A43-9177-9D65168D2B3F}"/>
              </a:ext>
            </a:extLst>
          </p:cNvPr>
          <p:cNvSpPr txBox="1"/>
          <p:nvPr/>
        </p:nvSpPr>
        <p:spPr>
          <a:xfrm>
            <a:off x="6536869" y="3194376"/>
            <a:ext cx="4708882" cy="523220"/>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CBETA- Cornell (commisionning </a:t>
            </a:r>
            <a:r>
              <a:rPr lang="fr-FR" sz="1400" dirty="0" err="1">
                <a:latin typeface="Arial" panose="020B0604020202020204" pitchFamily="34" charset="0"/>
                <a:cs typeface="Arial" panose="020B0604020202020204" pitchFamily="34" charset="0"/>
              </a:rPr>
              <a:t>starts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now</a:t>
            </a:r>
            <a:r>
              <a:rPr lang="fr-FR" sz="1400" dirty="0">
                <a:latin typeface="Arial" panose="020B0604020202020204" pitchFamily="34" charset="0"/>
                <a:cs typeface="Arial" panose="020B0604020202020204" pitchFamily="34" charset="0"/>
              </a:rPr>
              <a:t>: March 2019)</a:t>
            </a:r>
          </a:p>
          <a:p>
            <a:pPr algn="ctr"/>
            <a:r>
              <a:rPr lang="fr-FR" sz="1400" dirty="0">
                <a:latin typeface="Arial" panose="020B0604020202020204" pitchFamily="34" charset="0"/>
                <a:cs typeface="Arial" panose="020B0604020202020204" pitchFamily="34" charset="0"/>
              </a:rPr>
              <a:t>1.3 GHz, 4 </a:t>
            </a:r>
            <a:r>
              <a:rPr lang="fr-FR" sz="1400" dirty="0" err="1">
                <a:latin typeface="Arial" panose="020B0604020202020204" pitchFamily="34" charset="0"/>
                <a:cs typeface="Arial" panose="020B0604020202020204" pitchFamily="34" charset="0"/>
              </a:rPr>
              <a:t>turns</a:t>
            </a:r>
            <a:r>
              <a:rPr lang="fr-FR" sz="1400" dirty="0">
                <a:latin typeface="Arial" panose="020B0604020202020204" pitchFamily="34" charset="0"/>
                <a:cs typeface="Arial" panose="020B0604020202020204" pitchFamily="34" charset="0"/>
              </a:rPr>
              <a:t>, 40 mA, </a:t>
            </a:r>
            <a:r>
              <a:rPr lang="fr-FR" sz="1400" dirty="0" err="1">
                <a:latin typeface="Arial" panose="020B0604020202020204" pitchFamily="34" charset="0"/>
                <a:cs typeface="Arial" panose="020B0604020202020204" pitchFamily="34" charset="0"/>
              </a:rPr>
              <a:t>E</a:t>
            </a:r>
            <a:r>
              <a:rPr lang="fr-FR" sz="1400" baseline="-25000" dirty="0" err="1">
                <a:latin typeface="Arial" panose="020B0604020202020204" pitchFamily="34" charset="0"/>
                <a:cs typeface="Arial" panose="020B0604020202020204" pitchFamily="34" charset="0"/>
              </a:rPr>
              <a:t>max</a:t>
            </a:r>
            <a:r>
              <a:rPr lang="fr-FR" sz="1400" dirty="0">
                <a:latin typeface="Arial" panose="020B0604020202020204" pitchFamily="34" charset="0"/>
                <a:cs typeface="Arial" panose="020B0604020202020204" pitchFamily="34" charset="0"/>
              </a:rPr>
              <a:t>= 150 MeV</a:t>
            </a:r>
          </a:p>
        </p:txBody>
      </p:sp>
      <p:cxnSp>
        <p:nvCxnSpPr>
          <p:cNvPr id="20" name="Connecteur droit 19">
            <a:extLst>
              <a:ext uri="{FF2B5EF4-FFF2-40B4-BE49-F238E27FC236}">
                <a16:creationId xmlns:a16="http://schemas.microsoft.com/office/drawing/2014/main" id="{A22BFA0B-B539-D348-BE67-B67CC464A015}"/>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3" name="Espace réservé du numéro de diapositive 4">
            <a:extLst>
              <a:ext uri="{FF2B5EF4-FFF2-40B4-BE49-F238E27FC236}">
                <a16:creationId xmlns:a16="http://schemas.microsoft.com/office/drawing/2014/main" id="{BF9ECA49-D716-9F41-A587-D2AE28958D3D}"/>
              </a:ext>
            </a:extLst>
          </p:cNvPr>
          <p:cNvSpPr txBox="1">
            <a:spLocks noGrp="1"/>
          </p:cNvSpPr>
          <p:nvPr>
            <p:ph type="sldNum" sz="quarter" idx="12"/>
          </p:nvPr>
        </p:nvSpPr>
        <p:spPr>
          <a:xfrm>
            <a:off x="11393353" y="6398911"/>
            <a:ext cx="493122"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36</a:t>
            </a:fld>
            <a:endParaRPr b="1" dirty="0">
              <a:solidFill>
                <a:schemeClr val="bg2">
                  <a:lumMod val="50000"/>
                </a:schemeClr>
              </a:solidFill>
              <a:latin typeface="+mn-lt"/>
            </a:endParaRPr>
          </a:p>
        </p:txBody>
      </p:sp>
      <p:sp>
        <p:nvSpPr>
          <p:cNvPr id="24" name="Espace réservé du pied de page 2">
            <a:extLst>
              <a:ext uri="{FF2B5EF4-FFF2-40B4-BE49-F238E27FC236}">
                <a16:creationId xmlns:a16="http://schemas.microsoft.com/office/drawing/2014/main" id="{3261118C-E659-8B43-B46D-CAABCDD71B24}"/>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2071703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B99C6-5926-1A46-8FAA-5D8DAEE6B57F}"/>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2" name="Connecteur droit 11">
            <a:extLst>
              <a:ext uri="{FF2B5EF4-FFF2-40B4-BE49-F238E27FC236}">
                <a16:creationId xmlns:a16="http://schemas.microsoft.com/office/drawing/2014/main" id="{F8C4CFB0-CAA9-5941-B59D-0267FC14B5EF}"/>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3" name="ZoneTexte 6">
            <a:extLst>
              <a:ext uri="{FF2B5EF4-FFF2-40B4-BE49-F238E27FC236}">
                <a16:creationId xmlns:a16="http://schemas.microsoft.com/office/drawing/2014/main" id="{D4C5318B-D27A-3041-A36E-3F36C65C5438}"/>
              </a:ext>
            </a:extLst>
          </p:cNvPr>
          <p:cNvSpPr txBox="1"/>
          <p:nvPr/>
        </p:nvSpPr>
        <p:spPr>
          <a:xfrm>
            <a:off x="253274" y="264886"/>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The site</a:t>
            </a:r>
            <a:r>
              <a:rPr sz="2200" dirty="0">
                <a:solidFill>
                  <a:schemeClr val="accent1">
                    <a:lumMod val="75000"/>
                  </a:schemeClr>
                </a:solidFill>
                <a:latin typeface="Arial" charset="0"/>
                <a:ea typeface="Arial" charset="0"/>
                <a:cs typeface="Arial" charset="0"/>
              </a:rPr>
              <a:t>:</a:t>
            </a:r>
          </a:p>
        </p:txBody>
      </p:sp>
      <p:sp>
        <p:nvSpPr>
          <p:cNvPr id="15" name="Espace réservé du numéro de diapositive 4">
            <a:extLst>
              <a:ext uri="{FF2B5EF4-FFF2-40B4-BE49-F238E27FC236}">
                <a16:creationId xmlns:a16="http://schemas.microsoft.com/office/drawing/2014/main" id="{637D4BC8-20F0-5744-9247-4624BE4BB382}"/>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37</a:t>
            </a:fld>
            <a:endParaRPr b="1" dirty="0">
              <a:solidFill>
                <a:schemeClr val="bg2">
                  <a:lumMod val="50000"/>
                </a:schemeClr>
              </a:solidFill>
              <a:latin typeface="+mn-lt"/>
            </a:endParaRPr>
          </a:p>
        </p:txBody>
      </p:sp>
      <p:grpSp>
        <p:nvGrpSpPr>
          <p:cNvPr id="10" name="Grouper 54">
            <a:extLst>
              <a:ext uri="{FF2B5EF4-FFF2-40B4-BE49-F238E27FC236}">
                <a16:creationId xmlns:a16="http://schemas.microsoft.com/office/drawing/2014/main" id="{E27FE39F-993E-2246-B5BC-D280BA5E59B2}"/>
              </a:ext>
            </a:extLst>
          </p:cNvPr>
          <p:cNvGrpSpPr/>
          <p:nvPr/>
        </p:nvGrpSpPr>
        <p:grpSpPr>
          <a:xfrm>
            <a:off x="2476789" y="1628553"/>
            <a:ext cx="7385050" cy="4298965"/>
            <a:chOff x="907222" y="1296749"/>
            <a:chExt cx="7385050" cy="4298965"/>
          </a:xfrm>
        </p:grpSpPr>
        <p:grpSp>
          <p:nvGrpSpPr>
            <p:cNvPr id="11" name="Groupe 10">
              <a:extLst>
                <a:ext uri="{FF2B5EF4-FFF2-40B4-BE49-F238E27FC236}">
                  <a16:creationId xmlns:a16="http://schemas.microsoft.com/office/drawing/2014/main" id="{9DFE29E9-0ED4-4A4D-A621-0885FEB025F0}"/>
                </a:ext>
              </a:extLst>
            </p:cNvPr>
            <p:cNvGrpSpPr/>
            <p:nvPr/>
          </p:nvGrpSpPr>
          <p:grpSpPr>
            <a:xfrm>
              <a:off x="907222" y="1296749"/>
              <a:ext cx="7385050" cy="4298965"/>
              <a:chOff x="907222" y="1452217"/>
              <a:chExt cx="7385050" cy="4298965"/>
            </a:xfrm>
          </p:grpSpPr>
          <p:pic>
            <p:nvPicPr>
              <p:cNvPr id="22" name="Image 21" descr="vue1.png">
                <a:extLst>
                  <a:ext uri="{FF2B5EF4-FFF2-40B4-BE49-F238E27FC236}">
                    <a16:creationId xmlns:a16="http://schemas.microsoft.com/office/drawing/2014/main" id="{DEA1E43A-8EE2-4C49-92BC-4EEA8B4A9F7A}"/>
                  </a:ext>
                </a:extLst>
              </p:cNvPr>
              <p:cNvPicPr>
                <a:picLocks noChangeAspect="1"/>
              </p:cNvPicPr>
              <p:nvPr/>
            </p:nvPicPr>
            <p:blipFill>
              <a:blip r:embed="rId3" cstate="print"/>
              <a:srcRect/>
              <a:stretch>
                <a:fillRect/>
              </a:stretch>
            </p:blipFill>
            <p:spPr>
              <a:xfrm>
                <a:off x="907222" y="1452217"/>
                <a:ext cx="7376138" cy="4298965"/>
              </a:xfrm>
              <a:prstGeom prst="rect">
                <a:avLst/>
              </a:prstGeom>
            </p:spPr>
          </p:pic>
          <p:pic>
            <p:nvPicPr>
              <p:cNvPr id="23" name="Picture 2">
                <a:extLst>
                  <a:ext uri="{FF2B5EF4-FFF2-40B4-BE49-F238E27FC236}">
                    <a16:creationId xmlns:a16="http://schemas.microsoft.com/office/drawing/2014/main" id="{6A6D3DC3-9D36-C441-97F2-AF4B32183182}"/>
                  </a:ext>
                </a:extLst>
              </p:cNvPr>
              <p:cNvPicPr>
                <a:picLocks noChangeAspect="1" noChangeArrowheads="1"/>
              </p:cNvPicPr>
              <p:nvPr/>
            </p:nvPicPr>
            <p:blipFill>
              <a:blip r:embed="rId4" cstate="screen">
                <a:clrChange>
                  <a:clrFrom>
                    <a:srgbClr val="FFFFFF"/>
                  </a:clrFrom>
                  <a:clrTo>
                    <a:srgbClr val="FFFFFF">
                      <a:alpha val="0"/>
                    </a:srgbClr>
                  </a:clrTo>
                </a:clrChange>
                <a:duotone>
                  <a:prstClr val="black"/>
                  <a:srgbClr val="0000FF">
                    <a:tint val="45000"/>
                    <a:satMod val="400000"/>
                  </a:srgbClr>
                </a:duotone>
                <a:extLst>
                  <a:ext uri="{28A0092B-C50C-407E-A947-70E740481C1C}">
                    <a14:useLocalDpi xmlns:a14="http://schemas.microsoft.com/office/drawing/2010/main"/>
                  </a:ext>
                </a:extLst>
              </a:blip>
              <a:srcRect/>
              <a:stretch>
                <a:fillRect/>
              </a:stretch>
            </p:blipFill>
            <p:spPr bwMode="auto">
              <a:xfrm>
                <a:off x="918588" y="1582025"/>
                <a:ext cx="7373684" cy="4156442"/>
              </a:xfrm>
              <a:prstGeom prst="rect">
                <a:avLst/>
              </a:prstGeom>
              <a:noFill/>
              <a:ln w="9525">
                <a:noFill/>
                <a:miter lim="800000"/>
                <a:headEnd/>
                <a:tailEnd/>
              </a:ln>
            </p:spPr>
          </p:pic>
        </p:grpSp>
        <p:sp>
          <p:nvSpPr>
            <p:cNvPr id="17" name="Forme libre 16">
              <a:extLst>
                <a:ext uri="{FF2B5EF4-FFF2-40B4-BE49-F238E27FC236}">
                  <a16:creationId xmlns:a16="http://schemas.microsoft.com/office/drawing/2014/main" id="{720F7224-A4FC-CE49-819A-38F88FBD6385}"/>
                </a:ext>
              </a:extLst>
            </p:cNvPr>
            <p:cNvSpPr>
              <a:spLocks noChangeAspect="1"/>
            </p:cNvSpPr>
            <p:nvPr/>
          </p:nvSpPr>
          <p:spPr>
            <a:xfrm>
              <a:off x="3278042" y="3096691"/>
              <a:ext cx="3242653" cy="905769"/>
            </a:xfrm>
            <a:custGeom>
              <a:avLst/>
              <a:gdLst>
                <a:gd name="connsiteX0" fmla="*/ 0 w 7720641"/>
                <a:gd name="connsiteY0" fmla="*/ 1362974 h 2156604"/>
                <a:gd name="connsiteX1" fmla="*/ 8626 w 7720641"/>
                <a:gd name="connsiteY1" fmla="*/ 879895 h 2156604"/>
                <a:gd name="connsiteX2" fmla="*/ 785004 w 7720641"/>
                <a:gd name="connsiteY2" fmla="*/ 871268 h 2156604"/>
                <a:gd name="connsiteX3" fmla="*/ 802256 w 7720641"/>
                <a:gd name="connsiteY3" fmla="*/ 672861 h 2156604"/>
                <a:gd name="connsiteX4" fmla="*/ 1233577 w 7720641"/>
                <a:gd name="connsiteY4" fmla="*/ 681487 h 2156604"/>
                <a:gd name="connsiteX5" fmla="*/ 1526875 w 7720641"/>
                <a:gd name="connsiteY5" fmla="*/ 508959 h 2156604"/>
                <a:gd name="connsiteX6" fmla="*/ 1673524 w 7720641"/>
                <a:gd name="connsiteY6" fmla="*/ 759125 h 2156604"/>
                <a:gd name="connsiteX7" fmla="*/ 1250830 w 7720641"/>
                <a:gd name="connsiteY7" fmla="*/ 1000664 h 2156604"/>
                <a:gd name="connsiteX8" fmla="*/ 4511615 w 7720641"/>
                <a:gd name="connsiteY8" fmla="*/ 1000664 h 2156604"/>
                <a:gd name="connsiteX9" fmla="*/ 4520241 w 7720641"/>
                <a:gd name="connsiteY9" fmla="*/ 629729 h 2156604"/>
                <a:gd name="connsiteX10" fmla="*/ 6124755 w 7720641"/>
                <a:gd name="connsiteY10" fmla="*/ 612476 h 2156604"/>
                <a:gd name="connsiteX11" fmla="*/ 7272068 w 7720641"/>
                <a:gd name="connsiteY11" fmla="*/ 0 h 2156604"/>
                <a:gd name="connsiteX12" fmla="*/ 7306573 w 7720641"/>
                <a:gd name="connsiteY12" fmla="*/ 483080 h 2156604"/>
                <a:gd name="connsiteX13" fmla="*/ 7461849 w 7720641"/>
                <a:gd name="connsiteY13" fmla="*/ 940280 h 2156604"/>
                <a:gd name="connsiteX14" fmla="*/ 7720641 w 7720641"/>
                <a:gd name="connsiteY14" fmla="*/ 1302589 h 2156604"/>
                <a:gd name="connsiteX15" fmla="*/ 1811547 w 7720641"/>
                <a:gd name="connsiteY15" fmla="*/ 1311215 h 2156604"/>
                <a:gd name="connsiteX16" fmla="*/ 2199736 w 7720641"/>
                <a:gd name="connsiteY16" fmla="*/ 1526876 h 2156604"/>
                <a:gd name="connsiteX17" fmla="*/ 2838090 w 7720641"/>
                <a:gd name="connsiteY17" fmla="*/ 1535502 h 2156604"/>
                <a:gd name="connsiteX18" fmla="*/ 2838090 w 7720641"/>
                <a:gd name="connsiteY18" fmla="*/ 2156604 h 2156604"/>
                <a:gd name="connsiteX19" fmla="*/ 2320505 w 7720641"/>
                <a:gd name="connsiteY19" fmla="*/ 2156604 h 2156604"/>
                <a:gd name="connsiteX20" fmla="*/ 2329132 w 7720641"/>
                <a:gd name="connsiteY20" fmla="*/ 1966823 h 2156604"/>
                <a:gd name="connsiteX21" fmla="*/ 1837426 w 7720641"/>
                <a:gd name="connsiteY21" fmla="*/ 1708031 h 2156604"/>
                <a:gd name="connsiteX22" fmla="*/ 1268083 w 7720641"/>
                <a:gd name="connsiteY22" fmla="*/ 1716657 h 2156604"/>
                <a:gd name="connsiteX23" fmla="*/ 1276709 w 7720641"/>
                <a:gd name="connsiteY23" fmla="*/ 1371600 h 2156604"/>
                <a:gd name="connsiteX24" fmla="*/ 0 w 7720641"/>
                <a:gd name="connsiteY24" fmla="*/ 1362974 h 21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0641" h="2156604">
                  <a:moveTo>
                    <a:pt x="0" y="1362974"/>
                  </a:moveTo>
                  <a:lnTo>
                    <a:pt x="8626" y="879895"/>
                  </a:lnTo>
                  <a:lnTo>
                    <a:pt x="785004" y="871268"/>
                  </a:lnTo>
                  <a:lnTo>
                    <a:pt x="802256" y="672861"/>
                  </a:lnTo>
                  <a:lnTo>
                    <a:pt x="1233577" y="681487"/>
                  </a:lnTo>
                  <a:lnTo>
                    <a:pt x="1526875" y="508959"/>
                  </a:lnTo>
                  <a:lnTo>
                    <a:pt x="1673524" y="759125"/>
                  </a:lnTo>
                  <a:lnTo>
                    <a:pt x="1250830" y="1000664"/>
                  </a:lnTo>
                  <a:lnTo>
                    <a:pt x="4511615" y="1000664"/>
                  </a:lnTo>
                  <a:lnTo>
                    <a:pt x="4520241" y="629729"/>
                  </a:lnTo>
                  <a:lnTo>
                    <a:pt x="6124755" y="612476"/>
                  </a:lnTo>
                  <a:lnTo>
                    <a:pt x="7272068" y="0"/>
                  </a:lnTo>
                  <a:lnTo>
                    <a:pt x="7306573" y="483080"/>
                  </a:lnTo>
                  <a:lnTo>
                    <a:pt x="7461849" y="940280"/>
                  </a:lnTo>
                  <a:lnTo>
                    <a:pt x="7720641" y="1302589"/>
                  </a:lnTo>
                  <a:lnTo>
                    <a:pt x="1811547" y="1311215"/>
                  </a:lnTo>
                  <a:lnTo>
                    <a:pt x="2199736" y="1526876"/>
                  </a:lnTo>
                  <a:lnTo>
                    <a:pt x="2838090" y="1535502"/>
                  </a:lnTo>
                  <a:lnTo>
                    <a:pt x="2838090" y="2156604"/>
                  </a:lnTo>
                  <a:lnTo>
                    <a:pt x="2320505" y="2156604"/>
                  </a:lnTo>
                  <a:lnTo>
                    <a:pt x="2329132" y="1966823"/>
                  </a:lnTo>
                  <a:lnTo>
                    <a:pt x="1837426" y="1708031"/>
                  </a:lnTo>
                  <a:lnTo>
                    <a:pt x="1268083" y="1716657"/>
                  </a:lnTo>
                  <a:lnTo>
                    <a:pt x="1276709" y="1371600"/>
                  </a:lnTo>
                  <a:lnTo>
                    <a:pt x="0" y="1362974"/>
                  </a:lnTo>
                  <a:close/>
                </a:path>
              </a:pathLst>
            </a:custGeom>
            <a:solidFill>
              <a:schemeClr val="accent6">
                <a:lumMod val="60000"/>
                <a:lumOff val="40000"/>
                <a:alpha val="50196"/>
              </a:schemeClr>
            </a:solidFill>
            <a:ln>
              <a:solidFill>
                <a:srgbClr val="FD9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07CED7-9B4A-004C-AC47-DCD21F6F8B13}"/>
                </a:ext>
              </a:extLst>
            </p:cNvPr>
            <p:cNvSpPr/>
            <p:nvPr/>
          </p:nvSpPr>
          <p:spPr>
            <a:xfrm>
              <a:off x="4503651" y="3689479"/>
              <a:ext cx="1858877" cy="607317"/>
            </a:xfrm>
            <a:prstGeom prst="rect">
              <a:avLst/>
            </a:prstGeom>
            <a:solidFill>
              <a:schemeClr val="accent5">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ZoneTexte 18">
              <a:extLst>
                <a:ext uri="{FF2B5EF4-FFF2-40B4-BE49-F238E27FC236}">
                  <a16:creationId xmlns:a16="http://schemas.microsoft.com/office/drawing/2014/main" id="{2584909D-0F35-0648-9191-627EB1D1113E}"/>
                </a:ext>
              </a:extLst>
            </p:cNvPr>
            <p:cNvSpPr txBox="1"/>
            <p:nvPr/>
          </p:nvSpPr>
          <p:spPr>
            <a:xfrm>
              <a:off x="6520695" y="2901676"/>
              <a:ext cx="1369514" cy="523220"/>
            </a:xfrm>
            <a:prstGeom prst="rect">
              <a:avLst/>
            </a:prstGeom>
            <a:noFill/>
          </p:spPr>
          <p:txBody>
            <a:bodyPr wrap="square" rtlCol="0">
              <a:spAutoFit/>
            </a:bodyPr>
            <a:lstStyle/>
            <a:p>
              <a:pPr algn="ctr">
                <a:buNone/>
              </a:pPr>
              <a:r>
                <a:rPr lang="en-GB" sz="1400" dirty="0">
                  <a:solidFill>
                    <a:schemeClr val="bg1"/>
                  </a:solidFill>
                  <a:latin typeface="Calibri"/>
                  <a:cs typeface="Calibri"/>
                </a:rPr>
                <a:t>IGLEX: </a:t>
              </a:r>
              <a:r>
                <a:rPr lang="en-GB" sz="1400" dirty="0" err="1">
                  <a:solidFill>
                    <a:schemeClr val="bg1"/>
                  </a:solidFill>
                  <a:latin typeface="Calibri"/>
                  <a:cs typeface="Calibri"/>
                </a:rPr>
                <a:t>Thomx</a:t>
              </a:r>
              <a:r>
                <a:rPr lang="en-GB" sz="1400" dirty="0">
                  <a:solidFill>
                    <a:schemeClr val="bg1"/>
                  </a:solidFill>
                  <a:latin typeface="Calibri"/>
                  <a:cs typeface="Calibri"/>
                </a:rPr>
                <a:t> + </a:t>
              </a:r>
              <a:r>
                <a:rPr lang="en-GB" sz="1400" dirty="0" err="1">
                  <a:solidFill>
                    <a:schemeClr val="bg1"/>
                  </a:solidFill>
                  <a:latin typeface="Calibri"/>
                  <a:cs typeface="Calibri"/>
                </a:rPr>
                <a:t>Andromede</a:t>
              </a:r>
              <a:endParaRPr lang="en-GB" sz="1400" dirty="0">
                <a:solidFill>
                  <a:schemeClr val="bg1"/>
                </a:solidFill>
                <a:latin typeface="Calibri"/>
                <a:cs typeface="Calibri"/>
              </a:endParaRPr>
            </a:p>
          </p:txBody>
        </p:sp>
        <p:sp>
          <p:nvSpPr>
            <p:cNvPr id="20" name="ZoneTexte 19">
              <a:extLst>
                <a:ext uri="{FF2B5EF4-FFF2-40B4-BE49-F238E27FC236}">
                  <a16:creationId xmlns:a16="http://schemas.microsoft.com/office/drawing/2014/main" id="{0413BBA5-3870-4340-9D31-8F3F6B8BE5A0}"/>
                </a:ext>
              </a:extLst>
            </p:cNvPr>
            <p:cNvSpPr txBox="1"/>
            <p:nvPr/>
          </p:nvSpPr>
          <p:spPr>
            <a:xfrm>
              <a:off x="5150389" y="3336198"/>
              <a:ext cx="834880" cy="307777"/>
            </a:xfrm>
            <a:prstGeom prst="rect">
              <a:avLst/>
            </a:prstGeom>
            <a:noFill/>
          </p:spPr>
          <p:txBody>
            <a:bodyPr wrap="square" rtlCol="0">
              <a:spAutoFit/>
            </a:bodyPr>
            <a:lstStyle/>
            <a:p>
              <a:pPr>
                <a:buNone/>
              </a:pPr>
              <a:endParaRPr lang="en-GB" sz="1400" dirty="0">
                <a:solidFill>
                  <a:srgbClr val="660066"/>
                </a:solidFill>
                <a:latin typeface="Calibri"/>
                <a:cs typeface="Calibri"/>
              </a:endParaRPr>
            </a:p>
          </p:txBody>
        </p:sp>
      </p:grpSp>
      <p:sp>
        <p:nvSpPr>
          <p:cNvPr id="32" name="ZoneTexte 31">
            <a:extLst>
              <a:ext uri="{FF2B5EF4-FFF2-40B4-BE49-F238E27FC236}">
                <a16:creationId xmlns:a16="http://schemas.microsoft.com/office/drawing/2014/main" id="{6BE08D9C-ED79-2D44-A177-1E849F53F842}"/>
              </a:ext>
            </a:extLst>
          </p:cNvPr>
          <p:cNvSpPr txBox="1"/>
          <p:nvPr/>
        </p:nvSpPr>
        <p:spPr>
          <a:xfrm>
            <a:off x="6019647" y="4759024"/>
            <a:ext cx="1310640" cy="461665"/>
          </a:xfrm>
          <a:prstGeom prst="rect">
            <a:avLst/>
          </a:prstGeom>
          <a:noFill/>
        </p:spPr>
        <p:txBody>
          <a:bodyPr wrap="square" rtlCol="0">
            <a:spAutoFit/>
          </a:bodyPr>
          <a:lstStyle/>
          <a:p>
            <a:pPr algn="ctr">
              <a:buNone/>
            </a:pPr>
            <a:r>
              <a:rPr lang="en-GB" sz="1200" b="1" dirty="0">
                <a:solidFill>
                  <a:schemeClr val="bg1"/>
                </a:solidFill>
                <a:latin typeface="Calibri"/>
                <a:cs typeface="Calibri"/>
              </a:rPr>
              <a:t>Hall Super ACO</a:t>
            </a:r>
          </a:p>
          <a:p>
            <a:pPr algn="ctr">
              <a:buNone/>
            </a:pPr>
            <a:r>
              <a:rPr lang="en-GB" sz="1200" b="1" dirty="0">
                <a:solidFill>
                  <a:schemeClr val="bg1"/>
                </a:solidFill>
                <a:latin typeface="Calibri"/>
                <a:cs typeface="Calibri"/>
              </a:rPr>
              <a:t>(1850 m</a:t>
            </a:r>
            <a:r>
              <a:rPr lang="en-GB" sz="1200" b="1" baseline="30000" dirty="0">
                <a:solidFill>
                  <a:schemeClr val="bg1"/>
                </a:solidFill>
                <a:latin typeface="Calibri"/>
                <a:cs typeface="Calibri"/>
              </a:rPr>
              <a:t>2</a:t>
            </a:r>
            <a:r>
              <a:rPr lang="en-GB" sz="1200" b="1" dirty="0">
                <a:solidFill>
                  <a:schemeClr val="bg1"/>
                </a:solidFill>
                <a:latin typeface="Calibri"/>
                <a:cs typeface="Calibri"/>
              </a:rPr>
              <a:t>)</a:t>
            </a:r>
          </a:p>
        </p:txBody>
      </p:sp>
      <p:sp>
        <p:nvSpPr>
          <p:cNvPr id="33" name="ZoneTexte 32">
            <a:extLst>
              <a:ext uri="{FF2B5EF4-FFF2-40B4-BE49-F238E27FC236}">
                <a16:creationId xmlns:a16="http://schemas.microsoft.com/office/drawing/2014/main" id="{160F0EDE-E364-C744-B3CA-DC54CEABC089}"/>
              </a:ext>
            </a:extLst>
          </p:cNvPr>
          <p:cNvSpPr txBox="1"/>
          <p:nvPr/>
        </p:nvSpPr>
        <p:spPr>
          <a:xfrm>
            <a:off x="6238318" y="4111324"/>
            <a:ext cx="1549169" cy="461665"/>
          </a:xfrm>
          <a:prstGeom prst="rect">
            <a:avLst/>
          </a:prstGeom>
          <a:noFill/>
        </p:spPr>
        <p:txBody>
          <a:bodyPr wrap="square" rtlCol="0">
            <a:spAutoFit/>
          </a:bodyPr>
          <a:lstStyle/>
          <a:p>
            <a:pPr algn="ctr">
              <a:buNone/>
            </a:pPr>
            <a:r>
              <a:rPr lang="en-GB" sz="1200" b="1" dirty="0">
                <a:solidFill>
                  <a:schemeClr val="bg1"/>
                </a:solidFill>
                <a:latin typeface="+mn-lt"/>
                <a:cs typeface="Arial" panose="020B0604020202020204" pitchFamily="34" charset="0"/>
              </a:rPr>
              <a:t>Possible location for PERLE</a:t>
            </a:r>
          </a:p>
        </p:txBody>
      </p:sp>
      <p:sp>
        <p:nvSpPr>
          <p:cNvPr id="2" name="ZoneTexte 1">
            <a:extLst>
              <a:ext uri="{FF2B5EF4-FFF2-40B4-BE49-F238E27FC236}">
                <a16:creationId xmlns:a16="http://schemas.microsoft.com/office/drawing/2014/main" id="{358C0579-5679-B745-A0D4-39E5A19A2220}"/>
              </a:ext>
            </a:extLst>
          </p:cNvPr>
          <p:cNvSpPr txBox="1"/>
          <p:nvPr/>
        </p:nvSpPr>
        <p:spPr>
          <a:xfrm>
            <a:off x="253274" y="850900"/>
            <a:ext cx="558800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PERLE footprint: 24 x 5.5 x 0.8 m</a:t>
            </a:r>
            <a:r>
              <a:rPr lang="en-GB" sz="2000" baseline="30000" dirty="0">
                <a:latin typeface="Arial" panose="020B0604020202020204" pitchFamily="34" charset="0"/>
                <a:cs typeface="Arial" panose="020B0604020202020204" pitchFamily="34" charset="0"/>
              </a:rPr>
              <a:t>3</a:t>
            </a:r>
            <a:r>
              <a:rPr lang="en-GB" sz="2000" dirty="0">
                <a:latin typeface="Arial" panose="020B0604020202020204" pitchFamily="34" charset="0"/>
                <a:cs typeface="Arial" panose="020B0604020202020204" pitchFamily="34" charset="0"/>
              </a:rPr>
              <a:t> </a:t>
            </a:r>
          </a:p>
        </p:txBody>
      </p:sp>
      <p:pic>
        <p:nvPicPr>
          <p:cNvPr id="34" name="Image 33">
            <a:extLst>
              <a:ext uri="{FF2B5EF4-FFF2-40B4-BE49-F238E27FC236}">
                <a16:creationId xmlns:a16="http://schemas.microsoft.com/office/drawing/2014/main" id="{C84C46CD-3463-E04A-B3A2-D8C1FAD6FB40}"/>
              </a:ext>
            </a:extLst>
          </p:cNvPr>
          <p:cNvPicPr/>
          <p:nvPr/>
        </p:nvPicPr>
        <p:blipFill>
          <a:blip r:embed="rId5"/>
          <a:stretch>
            <a:fillRect/>
          </a:stretch>
        </p:blipFill>
        <p:spPr>
          <a:xfrm>
            <a:off x="1649979" y="2295167"/>
            <a:ext cx="8945077" cy="2724789"/>
          </a:xfrm>
          <a:prstGeom prst="rect">
            <a:avLst/>
          </a:prstGeom>
        </p:spPr>
      </p:pic>
      <p:sp>
        <p:nvSpPr>
          <p:cNvPr id="21" name="Espace réservé du pied de page 2">
            <a:extLst>
              <a:ext uri="{FF2B5EF4-FFF2-40B4-BE49-F238E27FC236}">
                <a16:creationId xmlns:a16="http://schemas.microsoft.com/office/drawing/2014/main" id="{481EC227-C62E-2D42-A390-F07648CDAB93}"/>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429164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B99C6-5926-1A46-8FAA-5D8DAEE6B57F}"/>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2" name="Connecteur droit 11">
            <a:extLst>
              <a:ext uri="{FF2B5EF4-FFF2-40B4-BE49-F238E27FC236}">
                <a16:creationId xmlns:a16="http://schemas.microsoft.com/office/drawing/2014/main" id="{F8C4CFB0-CAA9-5941-B59D-0267FC14B5EF}"/>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3" name="ZoneTexte 6">
            <a:extLst>
              <a:ext uri="{FF2B5EF4-FFF2-40B4-BE49-F238E27FC236}">
                <a16:creationId xmlns:a16="http://schemas.microsoft.com/office/drawing/2014/main" id="{D4C5318B-D27A-3041-A36E-3F36C65C5438}"/>
              </a:ext>
            </a:extLst>
          </p:cNvPr>
          <p:cNvSpPr txBox="1"/>
          <p:nvPr/>
        </p:nvSpPr>
        <p:spPr>
          <a:xfrm>
            <a:off x="253274" y="264886"/>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Administrative classification of PERLE</a:t>
            </a:r>
            <a:r>
              <a:rPr sz="2200" dirty="0">
                <a:solidFill>
                  <a:schemeClr val="accent1">
                    <a:lumMod val="75000"/>
                  </a:schemeClr>
                </a:solidFill>
                <a:latin typeface="Arial" charset="0"/>
                <a:ea typeface="Arial" charset="0"/>
                <a:cs typeface="Arial" charset="0"/>
              </a:rPr>
              <a:t>:</a:t>
            </a:r>
          </a:p>
        </p:txBody>
      </p:sp>
      <p:sp>
        <p:nvSpPr>
          <p:cNvPr id="15" name="Espace réservé du numéro de diapositive 4">
            <a:extLst>
              <a:ext uri="{FF2B5EF4-FFF2-40B4-BE49-F238E27FC236}">
                <a16:creationId xmlns:a16="http://schemas.microsoft.com/office/drawing/2014/main" id="{637D4BC8-20F0-5744-9247-4624BE4BB382}"/>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38</a:t>
            </a:fld>
            <a:endParaRPr b="1" dirty="0">
              <a:solidFill>
                <a:schemeClr val="bg2">
                  <a:lumMod val="50000"/>
                </a:schemeClr>
              </a:solidFill>
              <a:latin typeface="+mn-lt"/>
            </a:endParaRPr>
          </a:p>
        </p:txBody>
      </p:sp>
      <p:pic>
        <p:nvPicPr>
          <p:cNvPr id="2" name="Image 1">
            <a:extLst>
              <a:ext uri="{FF2B5EF4-FFF2-40B4-BE49-F238E27FC236}">
                <a16:creationId xmlns:a16="http://schemas.microsoft.com/office/drawing/2014/main" id="{AB5A113D-EDA2-4747-A1D4-1E7415163103}"/>
              </a:ext>
            </a:extLst>
          </p:cNvPr>
          <p:cNvPicPr>
            <a:picLocks noChangeAspect="1"/>
          </p:cNvPicPr>
          <p:nvPr/>
        </p:nvPicPr>
        <p:blipFill>
          <a:blip r:embed="rId3"/>
          <a:stretch>
            <a:fillRect/>
          </a:stretch>
        </p:blipFill>
        <p:spPr>
          <a:xfrm>
            <a:off x="7974935" y="0"/>
            <a:ext cx="4148080" cy="6858000"/>
          </a:xfrm>
          <a:prstGeom prst="rect">
            <a:avLst/>
          </a:prstGeom>
        </p:spPr>
      </p:pic>
      <p:sp>
        <p:nvSpPr>
          <p:cNvPr id="4" name="Rectangle 3">
            <a:extLst>
              <a:ext uri="{FF2B5EF4-FFF2-40B4-BE49-F238E27FC236}">
                <a16:creationId xmlns:a16="http://schemas.microsoft.com/office/drawing/2014/main" id="{2DADF6E2-F22B-B241-9FA3-4C25001BA37A}"/>
              </a:ext>
            </a:extLst>
          </p:cNvPr>
          <p:cNvSpPr/>
          <p:nvPr/>
        </p:nvSpPr>
        <p:spPr>
          <a:xfrm>
            <a:off x="289811" y="899331"/>
            <a:ext cx="7493764" cy="1569660"/>
          </a:xfrm>
          <a:prstGeom prst="rect">
            <a:avLst/>
          </a:prstGeom>
        </p:spPr>
        <p:txBody>
          <a:bodyPr wrap="square">
            <a:spAutoFit/>
          </a:bodyPr>
          <a:lstStyle/>
          <a:p>
            <a:pPr algn="just"/>
            <a:r>
              <a:rPr lang="en-GB" sz="1600" dirty="0">
                <a:solidFill>
                  <a:srgbClr val="515151"/>
                </a:solidFill>
                <a:latin typeface="Arial" panose="020B0604020202020204" pitchFamily="34" charset="0"/>
                <a:cs typeface="Arial" panose="020B0604020202020204" pitchFamily="34" charset="0"/>
              </a:rPr>
              <a:t>According to French safety regulation (Code de </a:t>
            </a:r>
            <a:r>
              <a:rPr lang="en-GB" sz="1600" dirty="0" err="1">
                <a:solidFill>
                  <a:srgbClr val="515151"/>
                </a:solidFill>
                <a:latin typeface="Arial" panose="020B0604020202020204" pitchFamily="34" charset="0"/>
                <a:cs typeface="Arial" panose="020B0604020202020204" pitchFamily="34" charset="0"/>
              </a:rPr>
              <a:t>l’environnement</a:t>
            </a:r>
            <a:r>
              <a:rPr lang="en-GB" sz="1600" dirty="0">
                <a:solidFill>
                  <a:srgbClr val="515151"/>
                </a:solidFill>
                <a:latin typeface="Arial" panose="020B0604020202020204" pitchFamily="34" charset="0"/>
                <a:cs typeface="Arial" panose="020B0604020202020204" pitchFamily="34" charset="0"/>
              </a:rPr>
              <a:t> L593-2, </a:t>
            </a:r>
            <a:r>
              <a:rPr lang="en-GB" sz="1600" dirty="0" err="1">
                <a:solidFill>
                  <a:srgbClr val="515151"/>
                </a:solidFill>
                <a:latin typeface="Arial" panose="020B0604020202020204" pitchFamily="34" charset="0"/>
                <a:cs typeface="Arial" panose="020B0604020202020204" pitchFamily="34" charset="0"/>
              </a:rPr>
              <a:t>Décret</a:t>
            </a:r>
            <a:r>
              <a:rPr lang="en-GB" sz="1600" dirty="0">
                <a:solidFill>
                  <a:srgbClr val="515151"/>
                </a:solidFill>
                <a:latin typeface="Arial" panose="020B0604020202020204" pitchFamily="34" charset="0"/>
                <a:cs typeface="Arial" panose="020B0604020202020204" pitchFamily="34" charset="0"/>
              </a:rPr>
              <a:t> n°2007-830 du 11 </a:t>
            </a:r>
            <a:r>
              <a:rPr lang="en-GB" sz="1600" dirty="0" err="1">
                <a:solidFill>
                  <a:srgbClr val="515151"/>
                </a:solidFill>
                <a:latin typeface="Arial" panose="020B0604020202020204" pitchFamily="34" charset="0"/>
                <a:cs typeface="Arial" panose="020B0604020202020204" pitchFamily="34" charset="0"/>
              </a:rPr>
              <a:t>mai</a:t>
            </a:r>
            <a:r>
              <a:rPr lang="en-GB" sz="1600" dirty="0">
                <a:solidFill>
                  <a:srgbClr val="515151"/>
                </a:solidFill>
                <a:latin typeface="Arial" panose="020B0604020202020204" pitchFamily="34" charset="0"/>
                <a:cs typeface="Arial" panose="020B0604020202020204" pitchFamily="34" charset="0"/>
              </a:rPr>
              <a:t> 2007), a</a:t>
            </a:r>
            <a:r>
              <a:rPr lang="en-GB" sz="1600" dirty="0">
                <a:solidFill>
                  <a:schemeClr val="tx1"/>
                </a:solidFill>
                <a:latin typeface="Arial" panose="020B0604020202020204" pitchFamily="34" charset="0"/>
                <a:cs typeface="Arial" panose="020B0604020202020204" pitchFamily="34" charset="0"/>
              </a:rPr>
              <a:t>n electron accelerator is considered as Basis Nuclear Installation (INB) when these two criteria are reached simultaneously:</a:t>
            </a:r>
          </a:p>
          <a:p>
            <a:pPr marL="285750" indent="-285750" algn="just">
              <a:buFont typeface="Wingdings" pitchFamily="2" charset="2"/>
              <a:buChar char="§"/>
            </a:pPr>
            <a:r>
              <a:rPr lang="en-GB" sz="1600" dirty="0">
                <a:solidFill>
                  <a:srgbClr val="515151"/>
                </a:solidFill>
                <a:latin typeface="Arial" panose="020B0604020202020204" pitchFamily="34" charset="0"/>
                <a:cs typeface="Arial" panose="020B0604020202020204" pitchFamily="34" charset="0"/>
              </a:rPr>
              <a:t>Beam energy &gt; 50 MeV</a:t>
            </a:r>
          </a:p>
          <a:p>
            <a:pPr marL="285750" indent="-285750" algn="just">
              <a:buFont typeface="Wingdings" pitchFamily="2" charset="2"/>
              <a:buChar char="§"/>
            </a:pPr>
            <a:r>
              <a:rPr lang="en-GB" sz="1600" dirty="0">
                <a:solidFill>
                  <a:srgbClr val="515151"/>
                </a:solidFill>
                <a:latin typeface="Arial" panose="020B0604020202020204" pitchFamily="34" charset="0"/>
                <a:cs typeface="Arial" panose="020B0604020202020204" pitchFamily="34" charset="0"/>
              </a:rPr>
              <a:t>Beam power &gt; 1 kW</a:t>
            </a:r>
          </a:p>
          <a:p>
            <a:pPr algn="just"/>
            <a:r>
              <a:rPr lang="en-GB" sz="1600" dirty="0">
                <a:solidFill>
                  <a:srgbClr val="515151"/>
                </a:solidFill>
                <a:latin typeface="Arial" panose="020B0604020202020204" pitchFamily="34" charset="0"/>
                <a:cs typeface="Arial" panose="020B0604020202020204" pitchFamily="34" charset="0"/>
              </a:rPr>
              <a:t>In case of PERLE:</a:t>
            </a:r>
          </a:p>
        </p:txBody>
      </p:sp>
      <p:graphicFrame>
        <p:nvGraphicFramePr>
          <p:cNvPr id="6" name="Tableau 5">
            <a:extLst>
              <a:ext uri="{FF2B5EF4-FFF2-40B4-BE49-F238E27FC236}">
                <a16:creationId xmlns:a16="http://schemas.microsoft.com/office/drawing/2014/main" id="{187FCFD4-77E4-F546-89FE-278C71ACC043}"/>
              </a:ext>
            </a:extLst>
          </p:cNvPr>
          <p:cNvGraphicFramePr>
            <a:graphicFrameLocks noGrp="1"/>
          </p:cNvGraphicFramePr>
          <p:nvPr>
            <p:extLst>
              <p:ext uri="{D42A27DB-BD31-4B8C-83A1-F6EECF244321}">
                <p14:modId xmlns:p14="http://schemas.microsoft.com/office/powerpoint/2010/main" val="4283769828"/>
              </p:ext>
            </p:extLst>
          </p:nvPr>
        </p:nvGraphicFramePr>
        <p:xfrm>
          <a:off x="1643299" y="2528872"/>
          <a:ext cx="4428892" cy="2194560"/>
        </p:xfrm>
        <a:graphic>
          <a:graphicData uri="http://schemas.openxmlformats.org/drawingml/2006/table">
            <a:tbl>
              <a:tblPr firstRow="1" bandRow="1">
                <a:tableStyleId>{5940675A-B579-460E-94D1-54222C63F5DA}</a:tableStyleId>
              </a:tblPr>
              <a:tblGrid>
                <a:gridCol w="2214446">
                  <a:extLst>
                    <a:ext uri="{9D8B030D-6E8A-4147-A177-3AD203B41FA5}">
                      <a16:colId xmlns:a16="http://schemas.microsoft.com/office/drawing/2014/main" val="3168693913"/>
                    </a:ext>
                  </a:extLst>
                </a:gridCol>
                <a:gridCol w="2214446">
                  <a:extLst>
                    <a:ext uri="{9D8B030D-6E8A-4147-A177-3AD203B41FA5}">
                      <a16:colId xmlns:a16="http://schemas.microsoft.com/office/drawing/2014/main" val="3817500967"/>
                    </a:ext>
                  </a:extLst>
                </a:gridCol>
              </a:tblGrid>
              <a:tr h="294253">
                <a:tc>
                  <a:txBody>
                    <a:bodyPr/>
                    <a:lstStyle/>
                    <a:p>
                      <a:pPr algn="ctr"/>
                      <a:r>
                        <a:rPr lang="en-GB" b="1" noProof="0"/>
                        <a:t>Parameters</a:t>
                      </a:r>
                    </a:p>
                  </a:txBody>
                  <a:tcPr>
                    <a:solidFill>
                      <a:schemeClr val="bg2">
                        <a:lumMod val="90000"/>
                      </a:schemeClr>
                    </a:solidFill>
                  </a:tcPr>
                </a:tc>
                <a:tc>
                  <a:txBody>
                    <a:bodyPr/>
                    <a:lstStyle/>
                    <a:p>
                      <a:pPr algn="ctr"/>
                      <a:r>
                        <a:rPr lang="en-GB" b="1" noProof="0"/>
                        <a:t>Values</a:t>
                      </a:r>
                    </a:p>
                  </a:txBody>
                  <a:tcPr>
                    <a:solidFill>
                      <a:schemeClr val="bg2">
                        <a:lumMod val="90000"/>
                      </a:schemeClr>
                    </a:solidFill>
                  </a:tcPr>
                </a:tc>
                <a:extLst>
                  <a:ext uri="{0D108BD9-81ED-4DB2-BD59-A6C34878D82A}">
                    <a16:rowId xmlns:a16="http://schemas.microsoft.com/office/drawing/2014/main" val="470498872"/>
                  </a:ext>
                </a:extLst>
              </a:tr>
              <a:tr h="298340">
                <a:tc>
                  <a:txBody>
                    <a:bodyPr/>
                    <a:lstStyle/>
                    <a:p>
                      <a:pPr algn="ctr"/>
                      <a:r>
                        <a:rPr lang="en-GB" noProof="0"/>
                        <a:t>Bunch charge</a:t>
                      </a:r>
                    </a:p>
                  </a:txBody>
                  <a:tcPr/>
                </a:tc>
                <a:tc>
                  <a:txBody>
                    <a:bodyPr/>
                    <a:lstStyle/>
                    <a:p>
                      <a:pPr algn="ctr"/>
                      <a:r>
                        <a:rPr lang="en-GB" noProof="0"/>
                        <a:t>500 pC</a:t>
                      </a:r>
                    </a:p>
                  </a:txBody>
                  <a:tcPr/>
                </a:tc>
                <a:extLst>
                  <a:ext uri="{0D108BD9-81ED-4DB2-BD59-A6C34878D82A}">
                    <a16:rowId xmlns:a16="http://schemas.microsoft.com/office/drawing/2014/main" val="1899391563"/>
                  </a:ext>
                </a:extLst>
              </a:tr>
              <a:tr h="298340">
                <a:tc>
                  <a:txBody>
                    <a:bodyPr/>
                    <a:lstStyle/>
                    <a:p>
                      <a:pPr algn="ctr"/>
                      <a:r>
                        <a:rPr lang="en-GB" noProof="0"/>
                        <a:t>Bunch spacing</a:t>
                      </a:r>
                    </a:p>
                  </a:txBody>
                  <a:tcPr/>
                </a:tc>
                <a:tc>
                  <a:txBody>
                    <a:bodyPr/>
                    <a:lstStyle/>
                    <a:p>
                      <a:pPr algn="ctr"/>
                      <a:r>
                        <a:rPr lang="en-GB" noProof="0"/>
                        <a:t>25 ns</a:t>
                      </a:r>
                    </a:p>
                  </a:txBody>
                  <a:tcPr/>
                </a:tc>
                <a:extLst>
                  <a:ext uri="{0D108BD9-81ED-4DB2-BD59-A6C34878D82A}">
                    <a16:rowId xmlns:a16="http://schemas.microsoft.com/office/drawing/2014/main" val="240465085"/>
                  </a:ext>
                </a:extLst>
              </a:tr>
              <a:tr h="298340">
                <a:tc>
                  <a:txBody>
                    <a:bodyPr/>
                    <a:lstStyle/>
                    <a:p>
                      <a:pPr algn="ctr"/>
                      <a:r>
                        <a:rPr lang="en-GB" noProof="0"/>
                        <a:t>Average current</a:t>
                      </a:r>
                    </a:p>
                  </a:txBody>
                  <a:tcPr/>
                </a:tc>
                <a:tc>
                  <a:txBody>
                    <a:bodyPr/>
                    <a:lstStyle/>
                    <a:p>
                      <a:pPr algn="ctr"/>
                      <a:r>
                        <a:rPr lang="en-GB" noProof="0"/>
                        <a:t>20 mA</a:t>
                      </a:r>
                    </a:p>
                  </a:txBody>
                  <a:tcPr/>
                </a:tc>
                <a:extLst>
                  <a:ext uri="{0D108BD9-81ED-4DB2-BD59-A6C34878D82A}">
                    <a16:rowId xmlns:a16="http://schemas.microsoft.com/office/drawing/2014/main" val="3485186771"/>
                  </a:ext>
                </a:extLst>
              </a:tr>
              <a:tr h="298340">
                <a:tc>
                  <a:txBody>
                    <a:bodyPr/>
                    <a:lstStyle/>
                    <a:p>
                      <a:pPr algn="ctr"/>
                      <a:r>
                        <a:rPr lang="en-GB" noProof="0"/>
                        <a:t>Beam energy</a:t>
                      </a:r>
                    </a:p>
                  </a:txBody>
                  <a:tcPr/>
                </a:tc>
                <a:tc>
                  <a:txBody>
                    <a:bodyPr/>
                    <a:lstStyle/>
                    <a:p>
                      <a:pPr algn="ctr"/>
                      <a:r>
                        <a:rPr lang="en-GB" noProof="0"/>
                        <a:t>7 to 500 MeV</a:t>
                      </a:r>
                    </a:p>
                  </a:txBody>
                  <a:tcPr/>
                </a:tc>
                <a:extLst>
                  <a:ext uri="{0D108BD9-81ED-4DB2-BD59-A6C34878D82A}">
                    <a16:rowId xmlns:a16="http://schemas.microsoft.com/office/drawing/2014/main" val="1147207403"/>
                  </a:ext>
                </a:extLst>
              </a:tr>
              <a:tr h="298340">
                <a:tc>
                  <a:txBody>
                    <a:bodyPr/>
                    <a:lstStyle/>
                    <a:p>
                      <a:pPr algn="ctr"/>
                      <a:r>
                        <a:rPr lang="en-GB" noProof="0"/>
                        <a:t>Beam power</a:t>
                      </a:r>
                    </a:p>
                  </a:txBody>
                  <a:tcPr/>
                </a:tc>
                <a:tc>
                  <a:txBody>
                    <a:bodyPr/>
                    <a:lstStyle/>
                    <a:p>
                      <a:pPr algn="ctr"/>
                      <a:r>
                        <a:rPr lang="en-GB" noProof="0" dirty="0"/>
                        <a:t>140 kW to 10 MW</a:t>
                      </a:r>
                    </a:p>
                  </a:txBody>
                  <a:tcPr/>
                </a:tc>
                <a:extLst>
                  <a:ext uri="{0D108BD9-81ED-4DB2-BD59-A6C34878D82A}">
                    <a16:rowId xmlns:a16="http://schemas.microsoft.com/office/drawing/2014/main" val="4251281758"/>
                  </a:ext>
                </a:extLst>
              </a:tr>
            </a:tbl>
          </a:graphicData>
        </a:graphic>
      </p:graphicFrame>
      <p:sp>
        <p:nvSpPr>
          <p:cNvPr id="33" name="ZoneTexte 32">
            <a:extLst>
              <a:ext uri="{FF2B5EF4-FFF2-40B4-BE49-F238E27FC236}">
                <a16:creationId xmlns:a16="http://schemas.microsoft.com/office/drawing/2014/main" id="{2C6CAADD-9FE7-B44D-BAE0-EECB7789644B}"/>
              </a:ext>
            </a:extLst>
          </p:cNvPr>
          <p:cNvSpPr txBox="1"/>
          <p:nvPr/>
        </p:nvSpPr>
        <p:spPr>
          <a:xfrm>
            <a:off x="253274" y="4900613"/>
            <a:ext cx="7530301" cy="1077218"/>
          </a:xfrm>
          <a:prstGeom prst="rect">
            <a:avLst/>
          </a:prstGeom>
          <a:noFill/>
        </p:spPr>
        <p:txBody>
          <a:bodyPr wrap="square" rtlCol="0">
            <a:spAutoFit/>
          </a:bodyPr>
          <a:lstStyle/>
          <a:p>
            <a:pPr algn="just"/>
            <a:r>
              <a:rPr lang="en-GB" sz="1600" dirty="0">
                <a:latin typeface="Arial" panose="020B0604020202020204" pitchFamily="34" charset="0"/>
                <a:cs typeface="Arial" panose="020B0604020202020204" pitchFamily="34" charset="0"/>
              </a:rPr>
              <a:t>The « INB » administrative regime would not be applicable to PERLE if</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it is proven that beam losses of power &gt; 1 kW could not be maintained for relatively long time (&gt;1s) in all cases (exploitation or accidental beam loss scenario).</a:t>
            </a:r>
          </a:p>
        </p:txBody>
      </p:sp>
      <p:sp>
        <p:nvSpPr>
          <p:cNvPr id="34" name="ZoneTexte 33">
            <a:extLst>
              <a:ext uri="{FF2B5EF4-FFF2-40B4-BE49-F238E27FC236}">
                <a16:creationId xmlns:a16="http://schemas.microsoft.com/office/drawing/2014/main" id="{EBE65878-54DD-B544-A9D6-60D14B305435}"/>
              </a:ext>
            </a:extLst>
          </p:cNvPr>
          <p:cNvSpPr txBox="1"/>
          <p:nvPr/>
        </p:nvSpPr>
        <p:spPr>
          <a:xfrm rot="17900595">
            <a:off x="6701611" y="2749828"/>
            <a:ext cx="6574261" cy="1200329"/>
          </a:xfrm>
          <a:prstGeom prst="rect">
            <a:avLst/>
          </a:prstGeom>
          <a:noFill/>
        </p:spPr>
        <p:txBody>
          <a:bodyPr wrap="square" rtlCol="0">
            <a:spAutoFit/>
          </a:bodyPr>
          <a:lstStyle/>
          <a:p>
            <a:pPr algn="ctr"/>
            <a:r>
              <a:rPr lang="en-GB" sz="3600" b="1" dirty="0">
                <a:solidFill>
                  <a:srgbClr val="C00000"/>
                </a:solidFill>
                <a:latin typeface="Arial" panose="020B0604020202020204" pitchFamily="34" charset="0"/>
                <a:cs typeface="Arial" panose="020B0604020202020204" pitchFamily="34" charset="0"/>
              </a:rPr>
              <a:t>Conclusion: PERLE could not be considered as INB</a:t>
            </a:r>
          </a:p>
        </p:txBody>
      </p:sp>
      <p:sp>
        <p:nvSpPr>
          <p:cNvPr id="16" name="Espace réservé du pied de page 2">
            <a:extLst>
              <a:ext uri="{FF2B5EF4-FFF2-40B4-BE49-F238E27FC236}">
                <a16:creationId xmlns:a16="http://schemas.microsoft.com/office/drawing/2014/main" id="{4FBF5861-7915-B541-B9A5-2FC9C8EB45E3}"/>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130149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BAD285D-9957-6349-A1B7-984F5B9D3E50}"/>
              </a:ext>
            </a:extLst>
          </p:cNvPr>
          <p:cNvSpPr txBox="1"/>
          <p:nvPr/>
        </p:nvSpPr>
        <p:spPr>
          <a:xfrm>
            <a:off x="2552132" y="6041412"/>
            <a:ext cx="6987654" cy="400110"/>
          </a:xfrm>
          <a:prstGeom prst="rect">
            <a:avLst/>
          </a:prstGeom>
          <a:noFill/>
        </p:spPr>
        <p:txBody>
          <a:bodyPr wrap="square" rtlCol="0">
            <a:spAutoFit/>
          </a:bodyPr>
          <a:lstStyle/>
          <a:p>
            <a:pPr algn="ctr"/>
            <a:r>
              <a:rPr lang="en-GB" sz="1000" dirty="0">
                <a:solidFill>
                  <a:schemeClr val="tx1"/>
                </a:solidFill>
                <a:latin typeface="Arial" panose="020B0604020202020204" pitchFamily="34" charset="0"/>
                <a:cs typeface="Arial" panose="020B0604020202020204" pitchFamily="34" charset="0"/>
              </a:rPr>
              <a:t>[2] J.L. </a:t>
            </a:r>
            <a:r>
              <a:rPr lang="en-GB" sz="1000" dirty="0" err="1">
                <a:solidFill>
                  <a:schemeClr val="tx1"/>
                </a:solidFill>
                <a:latin typeface="Arial" panose="020B0604020202020204" pitchFamily="34" charset="0"/>
                <a:cs typeface="Arial" panose="020B0604020202020204" pitchFamily="34" charset="0"/>
              </a:rPr>
              <a:t>Abelleira</a:t>
            </a:r>
            <a:r>
              <a:rPr lang="en-GB" sz="1000" dirty="0">
                <a:solidFill>
                  <a:schemeClr val="tx1"/>
                </a:solidFill>
                <a:latin typeface="Arial" panose="020B0604020202020204" pitchFamily="34" charset="0"/>
                <a:cs typeface="Arial" panose="020B0604020202020204" pitchFamily="34" charset="0"/>
              </a:rPr>
              <a:t> Fernandez et al, “ A Large Hadron Electron Collider at CERN: Report on the Physics and Design Concepts for Machine and Detector “, </a:t>
            </a:r>
            <a:r>
              <a:rPr lang="en-GB" sz="1000" dirty="0" err="1">
                <a:solidFill>
                  <a:schemeClr val="tx1"/>
                </a:solidFill>
                <a:latin typeface="Arial" panose="020B0604020202020204" pitchFamily="34" charset="0"/>
                <a:cs typeface="Arial" panose="020B0604020202020204" pitchFamily="34" charset="0"/>
              </a:rPr>
              <a:t>J.Phys</a:t>
            </a:r>
            <a:r>
              <a:rPr lang="en-GB" sz="1000" dirty="0">
                <a:solidFill>
                  <a:schemeClr val="tx1"/>
                </a:solidFill>
                <a:latin typeface="Arial" panose="020B0604020202020204" pitchFamily="34" charset="0"/>
                <a:cs typeface="Arial" panose="020B0604020202020204" pitchFamily="34" charset="0"/>
              </a:rPr>
              <a:t>. G39 (2012) 075001, </a:t>
            </a:r>
            <a:r>
              <a:rPr lang="en-GB" sz="10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arXiv:1206.2913</a:t>
            </a:r>
            <a:endParaRPr lang="fr-FR" sz="1000" dirty="0">
              <a:solidFill>
                <a:schemeClr val="tx1"/>
              </a:solidFill>
              <a:latin typeface="Arial" panose="020B0604020202020204" pitchFamily="34" charset="0"/>
              <a:cs typeface="Arial" panose="020B0604020202020204" pitchFamily="34" charset="0"/>
            </a:endParaRPr>
          </a:p>
        </p:txBody>
      </p:sp>
      <p:sp>
        <p:nvSpPr>
          <p:cNvPr id="132" name="PERLE is a high current, multi-turn ERL facility, designed to study and validate main principles of the Large Hadron Electron Collider (LHeC).…"/>
          <p:cNvSpPr txBox="1"/>
          <p:nvPr/>
        </p:nvSpPr>
        <p:spPr>
          <a:xfrm>
            <a:off x="232013" y="1010342"/>
            <a:ext cx="11654462" cy="170296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lnSpc>
                <a:spcPct val="150000"/>
              </a:lnSpc>
            </a:pPr>
            <a:r>
              <a:rPr lang="en-GB" dirty="0">
                <a:latin typeface="Arial" panose="020B0604020202020204" pitchFamily="34" charset="0"/>
                <a:cs typeface="Arial" panose="020B0604020202020204" pitchFamily="34" charset="0"/>
              </a:rPr>
              <a:t>PERLE: A proposed 3 pass ERL based on SRF technology, to serve as testbed for studying, testing and validating a broad range of accelerator phenomena &amp; technical choices for future projects.</a:t>
            </a:r>
            <a:r>
              <a:rPr lang="en-US" dirty="0">
                <a:latin typeface="Arial" panose="020B0604020202020204" pitchFamily="34" charset="0"/>
                <a:ea typeface="Arial"/>
                <a:cs typeface="Arial" panose="020B0604020202020204" pitchFamily="34" charset="0"/>
                <a:sym typeface="Arial"/>
              </a:rPr>
              <a:t> </a:t>
            </a:r>
          </a:p>
          <a:p>
            <a:pPr algn="just">
              <a:lnSpc>
                <a:spcPct val="150000"/>
              </a:lnSpc>
            </a:pPr>
            <a:r>
              <a:rPr lang="en-GB" dirty="0">
                <a:latin typeface="Arial" panose="020B0604020202020204" pitchFamily="34" charset="0"/>
                <a:cs typeface="Arial" panose="020B0604020202020204" pitchFamily="34" charset="0"/>
              </a:rPr>
              <a:t>Particularly, design challenges and beam parameters are chosen to enable PERLE as the hub for technology development (especially on SRF) for the Large Hadron Electron Collider (</a:t>
            </a:r>
            <a:r>
              <a:rPr lang="en-GB" dirty="0" err="1">
                <a:latin typeface="Arial" panose="020B0604020202020204" pitchFamily="34" charset="0"/>
                <a:cs typeface="Arial" panose="020B0604020202020204" pitchFamily="34" charset="0"/>
              </a:rPr>
              <a:t>LHeC</a:t>
            </a:r>
            <a:r>
              <a:rPr lang="en-GB" dirty="0">
                <a:latin typeface="Arial" panose="020B0604020202020204" pitchFamily="34" charset="0"/>
                <a:cs typeface="Arial" panose="020B0604020202020204" pitchFamily="34" charset="0"/>
              </a:rPr>
              <a:t>)</a:t>
            </a:r>
            <a:r>
              <a:rPr lang="en-GB" baseline="30000" dirty="0">
                <a:latin typeface="Arial" panose="020B0604020202020204" pitchFamily="34" charset="0"/>
                <a:cs typeface="Arial" panose="020B0604020202020204" pitchFamily="34" charset="0"/>
              </a:rPr>
              <a:t>[2]</a:t>
            </a:r>
            <a:r>
              <a:rPr dirty="0">
                <a:latin typeface="Arial" panose="020B0604020202020204" pitchFamily="34" charset="0"/>
                <a:ea typeface="Arial"/>
                <a:cs typeface="Arial" panose="020B0604020202020204" pitchFamily="34" charset="0"/>
                <a:sym typeface="Arial"/>
              </a:rPr>
              <a:t>: </a:t>
            </a:r>
            <a:r>
              <a:rP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909306595"/>
              </p:ext>
            </p:extLst>
          </p:nvPr>
        </p:nvGraphicFramePr>
        <p:xfrm>
          <a:off x="2779987" y="2891812"/>
          <a:ext cx="6514137" cy="3070934"/>
        </p:xfrm>
        <a:graphic>
          <a:graphicData uri="http://schemas.openxmlformats.org/drawingml/2006/table">
            <a:tbl>
              <a:tblPr firstRow="1" firstCol="1" bandRow="1"/>
              <a:tblGrid>
                <a:gridCol w="3218790">
                  <a:extLst>
                    <a:ext uri="{9D8B030D-6E8A-4147-A177-3AD203B41FA5}">
                      <a16:colId xmlns:a16="http://schemas.microsoft.com/office/drawing/2014/main" val="20000"/>
                    </a:ext>
                  </a:extLst>
                </a:gridCol>
                <a:gridCol w="1706187">
                  <a:extLst>
                    <a:ext uri="{9D8B030D-6E8A-4147-A177-3AD203B41FA5}">
                      <a16:colId xmlns:a16="http://schemas.microsoft.com/office/drawing/2014/main" val="20001"/>
                    </a:ext>
                  </a:extLst>
                </a:gridCol>
                <a:gridCol w="1589160">
                  <a:extLst>
                    <a:ext uri="{9D8B030D-6E8A-4147-A177-3AD203B41FA5}">
                      <a16:colId xmlns:a16="http://schemas.microsoft.com/office/drawing/2014/main" val="20002"/>
                    </a:ext>
                  </a:extLst>
                </a:gridCol>
              </a:tblGrid>
              <a:tr h="368219">
                <a:tc>
                  <a:txBody>
                    <a:bodyPr/>
                    <a:lstStyle/>
                    <a:p>
                      <a:pPr algn="l">
                        <a:spcAft>
                          <a:spcPts val="0"/>
                        </a:spcAft>
                      </a:pPr>
                      <a:r>
                        <a:rPr lang="en-GB" sz="1600" b="1" dirty="0">
                          <a:effectLst/>
                          <a:latin typeface="Arial" charset="0"/>
                          <a:ea typeface="Arial" charset="0"/>
                          <a:cs typeface="Arial" charset="0"/>
                        </a:rPr>
                        <a:t>Target Parameter</a:t>
                      </a:r>
                      <a:endParaRPr lang="fr-FR" sz="160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600" b="1" dirty="0">
                          <a:effectLst/>
                          <a:latin typeface="Arial" charset="0"/>
                          <a:ea typeface="Arial" charset="0"/>
                          <a:cs typeface="Arial" charset="0"/>
                        </a:rPr>
                        <a:t>Unit</a:t>
                      </a:r>
                      <a:endParaRPr lang="fr-FR" sz="160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600" b="1" dirty="0">
                          <a:effectLst/>
                          <a:latin typeface="Arial" charset="0"/>
                          <a:ea typeface="Arial" charset="0"/>
                          <a:cs typeface="Arial" charset="0"/>
                        </a:rPr>
                        <a:t>Value</a:t>
                      </a:r>
                      <a:endParaRPr lang="fr-FR" sz="160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50217">
                <a:tc>
                  <a:txBody>
                    <a:bodyPr/>
                    <a:lstStyle/>
                    <a:p>
                      <a:pPr algn="l">
                        <a:spcAft>
                          <a:spcPts val="0"/>
                        </a:spcAft>
                      </a:pPr>
                      <a:r>
                        <a:rPr lang="en-GB" sz="1600" b="0" dirty="0">
                          <a:effectLst/>
                          <a:latin typeface="Arial" charset="0"/>
                          <a:ea typeface="Arial" charset="0"/>
                          <a:cs typeface="Arial" charset="0"/>
                        </a:rPr>
                        <a:t>Injection energy</a:t>
                      </a:r>
                      <a:endParaRPr lang="fr-FR" sz="16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600" b="0" dirty="0">
                          <a:effectLst/>
                          <a:latin typeface="Arial" charset="0"/>
                          <a:ea typeface="Arial" charset="0"/>
                          <a:cs typeface="Arial" charset="0"/>
                        </a:rPr>
                        <a:t>MeV</a:t>
                      </a:r>
                      <a:endParaRPr lang="fr-FR" sz="16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7</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66753">
                <a:tc>
                  <a:txBody>
                    <a:bodyPr/>
                    <a:lstStyle/>
                    <a:p>
                      <a:pPr algn="l">
                        <a:spcAft>
                          <a:spcPts val="0"/>
                        </a:spcAft>
                      </a:pPr>
                      <a:r>
                        <a:rPr lang="en-GB" sz="1600" b="0" dirty="0">
                          <a:effectLst/>
                          <a:latin typeface="Arial" charset="0"/>
                          <a:ea typeface="Arial" charset="0"/>
                          <a:cs typeface="Arial" charset="0"/>
                        </a:rPr>
                        <a:t>Electron beam energy</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MeV</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500</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350217">
                <a:tc>
                  <a:txBody>
                    <a:bodyPr/>
                    <a:lstStyle/>
                    <a:p>
                      <a:pPr algn="l">
                        <a:spcAft>
                          <a:spcPts val="0"/>
                        </a:spcAft>
                      </a:pPr>
                      <a:r>
                        <a:rPr lang="en-GB" sz="1600" b="0" dirty="0">
                          <a:effectLst/>
                          <a:latin typeface="Arial" charset="0"/>
                          <a:ea typeface="Arial" charset="0"/>
                          <a:cs typeface="Arial" charset="0"/>
                        </a:rPr>
                        <a:t>Normalised Emittance </a:t>
                      </a:r>
                      <a:r>
                        <a:rPr lang="en-GB" sz="1600" b="0" dirty="0" err="1">
                          <a:effectLst/>
                          <a:latin typeface="Arial" charset="0"/>
                          <a:ea typeface="Arial" charset="0"/>
                          <a:cs typeface="Arial" charset="0"/>
                        </a:rPr>
                        <a:t>γε</a:t>
                      </a:r>
                      <a:r>
                        <a:rPr lang="en-GB" sz="1600" b="0" baseline="-25000" dirty="0" err="1">
                          <a:effectLst/>
                          <a:latin typeface="Arial" charset="0"/>
                          <a:ea typeface="Arial" charset="0"/>
                          <a:cs typeface="Arial" charset="0"/>
                        </a:rPr>
                        <a:t>x,y</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effectLst/>
                          <a:latin typeface="Arial" charset="0"/>
                          <a:ea typeface="Arial" charset="0"/>
                          <a:cs typeface="Arial" charset="0"/>
                        </a:rPr>
                        <a:t>mm mrad</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6</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235661">
                <a:tc>
                  <a:txBody>
                    <a:bodyPr/>
                    <a:lstStyle/>
                    <a:p>
                      <a:pPr algn="l">
                        <a:spcAft>
                          <a:spcPts val="0"/>
                        </a:spcAft>
                      </a:pPr>
                      <a:r>
                        <a:rPr lang="en-GB" sz="1600" b="0" dirty="0">
                          <a:effectLst/>
                          <a:latin typeface="Arial" charset="0"/>
                          <a:ea typeface="Arial" charset="0"/>
                          <a:cs typeface="Arial" charset="0"/>
                        </a:rPr>
                        <a:t>Average beam current</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mA</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20</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322396">
                <a:tc>
                  <a:txBody>
                    <a:bodyPr/>
                    <a:lstStyle/>
                    <a:p>
                      <a:pPr algn="l">
                        <a:spcAft>
                          <a:spcPts val="0"/>
                        </a:spcAft>
                      </a:pPr>
                      <a:r>
                        <a:rPr lang="en-GB" sz="1600" b="0" dirty="0">
                          <a:effectLst/>
                          <a:latin typeface="Arial" charset="0"/>
                          <a:ea typeface="Arial" charset="0"/>
                          <a:cs typeface="Arial" charset="0"/>
                        </a:rPr>
                        <a:t>Bunch charge</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pC</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500</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235661">
                <a:tc>
                  <a:txBody>
                    <a:bodyPr/>
                    <a:lstStyle/>
                    <a:p>
                      <a:pPr algn="l">
                        <a:spcAft>
                          <a:spcPts val="0"/>
                        </a:spcAft>
                      </a:pPr>
                      <a:r>
                        <a:rPr lang="en-GB" sz="1600" b="0" dirty="0">
                          <a:effectLst/>
                          <a:latin typeface="Arial" charset="0"/>
                          <a:ea typeface="Arial" charset="0"/>
                          <a:cs typeface="Arial" charset="0"/>
                        </a:rPr>
                        <a:t>Bunch length</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mm</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3</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342034">
                <a:tc>
                  <a:txBody>
                    <a:bodyPr/>
                    <a:lstStyle/>
                    <a:p>
                      <a:pPr algn="l">
                        <a:spcAft>
                          <a:spcPts val="0"/>
                        </a:spcAft>
                      </a:pPr>
                      <a:r>
                        <a:rPr lang="en-GB" sz="1600" b="0" dirty="0">
                          <a:effectLst/>
                          <a:latin typeface="Arial" charset="0"/>
                          <a:ea typeface="Arial" charset="0"/>
                          <a:cs typeface="Arial" charset="0"/>
                        </a:rPr>
                        <a:t>Bunch spacing</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effectLst/>
                          <a:latin typeface="Arial" charset="0"/>
                          <a:ea typeface="Arial" charset="0"/>
                          <a:cs typeface="Arial" charset="0"/>
                        </a:rPr>
                        <a:t>ns</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25</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243025">
                <a:tc>
                  <a:txBody>
                    <a:bodyPr/>
                    <a:lstStyle/>
                    <a:p>
                      <a:pPr algn="l">
                        <a:spcAft>
                          <a:spcPts val="0"/>
                        </a:spcAft>
                      </a:pPr>
                      <a:r>
                        <a:rPr lang="en-GB" sz="1600" b="0" dirty="0">
                          <a:effectLst/>
                          <a:latin typeface="Arial" charset="0"/>
                          <a:ea typeface="Arial" charset="0"/>
                          <a:cs typeface="Arial" charset="0"/>
                        </a:rPr>
                        <a:t>RF frequency</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MHz</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801.58</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339578">
                <a:tc>
                  <a:txBody>
                    <a:bodyPr/>
                    <a:lstStyle/>
                    <a:p>
                      <a:pPr algn="l">
                        <a:spcAft>
                          <a:spcPts val="0"/>
                        </a:spcAft>
                      </a:pPr>
                      <a:r>
                        <a:rPr lang="en-GB" sz="1600" b="0" dirty="0">
                          <a:effectLst/>
                          <a:latin typeface="Arial" charset="0"/>
                          <a:ea typeface="Arial" charset="0"/>
                          <a:cs typeface="Arial" charset="0"/>
                        </a:rPr>
                        <a:t>Duty factor</a:t>
                      </a:r>
                      <a:endParaRPr lang="fr-FR" sz="1600" b="0" dirty="0">
                        <a:effectLst/>
                        <a:latin typeface="Arial" charset="0"/>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b="0">
                          <a:effectLst/>
                          <a:latin typeface="Arial" charset="0"/>
                          <a:ea typeface="Arial" charset="0"/>
                          <a:cs typeface="Arial" charset="0"/>
                        </a:rPr>
                        <a:t> </a:t>
                      </a:r>
                      <a:endParaRPr lang="fr-FR" sz="1600" b="0">
                        <a:effectLst/>
                        <a:latin typeface="Arial" charset="0"/>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CW</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11" name="Espace réservé du numéro de diapositive 4">
            <a:extLst>
              <a:ext uri="{FF2B5EF4-FFF2-40B4-BE49-F238E27FC236}">
                <a16:creationId xmlns:a16="http://schemas.microsoft.com/office/drawing/2014/main" id="{B40167D4-8EB5-AB44-8E60-2E1677D7AEA4}"/>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4</a:t>
            </a:fld>
            <a:endParaRPr b="1" dirty="0">
              <a:solidFill>
                <a:schemeClr val="bg2">
                  <a:lumMod val="50000"/>
                </a:schemeClr>
              </a:solidFill>
              <a:latin typeface="+mn-lt"/>
            </a:endParaRPr>
          </a:p>
        </p:txBody>
      </p:sp>
      <p:cxnSp>
        <p:nvCxnSpPr>
          <p:cNvPr id="12" name="Connecteur droit 11">
            <a:extLst>
              <a:ext uri="{FF2B5EF4-FFF2-40B4-BE49-F238E27FC236}">
                <a16:creationId xmlns:a16="http://schemas.microsoft.com/office/drawing/2014/main" id="{5C649817-285E-5440-AAA7-AF90514E68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3" name="ZoneTexte 9">
            <a:extLst>
              <a:ext uri="{FF2B5EF4-FFF2-40B4-BE49-F238E27FC236}">
                <a16:creationId xmlns:a16="http://schemas.microsoft.com/office/drawing/2014/main" id="{363F453D-93B0-1840-A2A2-32D0C7F1CA15}"/>
              </a:ext>
            </a:extLst>
          </p:cNvPr>
          <p:cNvSpPr txBox="1"/>
          <p:nvPr/>
        </p:nvSpPr>
        <p:spPr>
          <a:xfrm>
            <a:off x="228716" y="251097"/>
            <a:ext cx="6193261"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400" b="1">
                <a:solidFill>
                  <a:srgbClr val="2F97B5"/>
                </a:solidFill>
              </a:defRPr>
            </a:lvl1pPr>
          </a:lstStyle>
          <a:p>
            <a:r>
              <a:rPr lang="en-GB" sz="2200" dirty="0">
                <a:solidFill>
                  <a:schemeClr val="accent1">
                    <a:lumMod val="75000"/>
                  </a:schemeClr>
                </a:solidFill>
                <a:latin typeface="Arial" panose="020B0604020202020204" pitchFamily="34" charset="0"/>
                <a:cs typeface="Arial" panose="020B0604020202020204" pitchFamily="34" charset="0"/>
              </a:rPr>
              <a:t>Introduction to PERLE:</a:t>
            </a:r>
            <a:endParaRPr lang="en-GB" sz="2200" dirty="0">
              <a:solidFill>
                <a:schemeClr val="accent1">
                  <a:lumMod val="75000"/>
                </a:schemeClr>
              </a:solidFill>
              <a:latin typeface="Arial" panose="020B0604020202020204" pitchFamily="34" charset="0"/>
              <a:ea typeface="Arial" charset="0"/>
              <a:cs typeface="Arial" panose="020B0604020202020204" pitchFamily="34" charset="0"/>
            </a:endParaRPr>
          </a:p>
          <a:p>
            <a:endParaRPr sz="2200" dirty="0">
              <a:solidFill>
                <a:schemeClr val="accent1">
                  <a:lumMod val="75000"/>
                </a:schemeClr>
              </a:solidFill>
              <a:latin typeface="Arial" panose="020B0604020202020204" pitchFamily="34" charset="0"/>
              <a:ea typeface="Arial" charset="0"/>
              <a:cs typeface="Arial" panose="020B0604020202020204" pitchFamily="34" charset="0"/>
            </a:endParaRPr>
          </a:p>
        </p:txBody>
      </p:sp>
      <p:pic>
        <p:nvPicPr>
          <p:cNvPr id="14" name="Image 13">
            <a:extLst>
              <a:ext uri="{FF2B5EF4-FFF2-40B4-BE49-F238E27FC236}">
                <a16:creationId xmlns:a16="http://schemas.microsoft.com/office/drawing/2014/main" id="{4D4A863D-BB10-3640-8CB4-A08D6585A852}"/>
              </a:ext>
            </a:extLst>
          </p:cNvPr>
          <p:cNvPicPr>
            <a:picLocks noChangeAspect="1"/>
          </p:cNvPicPr>
          <p:nvPr/>
        </p:nvPicPr>
        <p:blipFill>
          <a:blip r:embed="rId3"/>
          <a:stretch>
            <a:fillRect/>
          </a:stretch>
        </p:blipFill>
        <p:spPr>
          <a:xfrm>
            <a:off x="10291277" y="85508"/>
            <a:ext cx="1760298" cy="1063327"/>
          </a:xfrm>
          <a:prstGeom prst="rect">
            <a:avLst/>
          </a:prstGeom>
        </p:spPr>
      </p:pic>
      <p:sp>
        <p:nvSpPr>
          <p:cNvPr id="16" name="Espace réservé du pied de page 2">
            <a:extLst>
              <a:ext uri="{FF2B5EF4-FFF2-40B4-BE49-F238E27FC236}">
                <a16:creationId xmlns:a16="http://schemas.microsoft.com/office/drawing/2014/main" id="{1C3AD767-8253-A44D-AE95-6691413E4C35}"/>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932277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er 88"/>
          <p:cNvGrpSpPr/>
          <p:nvPr/>
        </p:nvGrpSpPr>
        <p:grpSpPr>
          <a:xfrm>
            <a:off x="2006600" y="1054503"/>
            <a:ext cx="8216900" cy="5435600"/>
            <a:chOff x="0" y="0"/>
            <a:chExt cx="8216900" cy="5435600"/>
          </a:xfrm>
        </p:grpSpPr>
        <p:grpSp>
          <p:nvGrpSpPr>
            <p:cNvPr id="165" name="Grouper 83"/>
            <p:cNvGrpSpPr/>
            <p:nvPr/>
          </p:nvGrpSpPr>
          <p:grpSpPr>
            <a:xfrm>
              <a:off x="0" y="0"/>
              <a:ext cx="8216900" cy="5435600"/>
              <a:chOff x="0" y="0"/>
              <a:chExt cx="8216900" cy="5435600"/>
            </a:xfrm>
          </p:grpSpPr>
          <p:pic>
            <p:nvPicPr>
              <p:cNvPr id="136" name="Picture 1" descr="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216900" cy="5435600"/>
              </a:xfrm>
              <a:prstGeom prst="rect">
                <a:avLst/>
              </a:prstGeom>
              <a:ln w="9525" cap="flat">
                <a:solidFill>
                  <a:srgbClr val="C87700"/>
                </a:solidFill>
                <a:prstDash val="solid"/>
                <a:miter lim="800000"/>
              </a:ln>
              <a:effectLst/>
            </p:spPr>
          </p:pic>
          <p:sp>
            <p:nvSpPr>
              <p:cNvPr id="137" name="TextBox 21"/>
              <p:cNvSpPr txBox="1"/>
              <p:nvPr/>
            </p:nvSpPr>
            <p:spPr>
              <a:xfrm>
                <a:off x="664002" y="4558056"/>
                <a:ext cx="1179296" cy="2950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nSpc>
                    <a:spcPct val="120000"/>
                  </a:lnSpc>
                  <a:defRPr sz="1200">
                    <a:solidFill>
                      <a:srgbClr val="FFFF00"/>
                    </a:solidFill>
                    <a:latin typeface="Symbol"/>
                    <a:ea typeface="Symbol"/>
                    <a:cs typeface="Symbol"/>
                    <a:sym typeface="Symbol"/>
                  </a:defRPr>
                </a:pPr>
                <a:r>
                  <a:rPr sz="1200"/>
                  <a:t>D</a:t>
                </a:r>
                <a:r>
                  <a:rPr sz="1200">
                    <a:latin typeface="Arial Unicode MS"/>
                    <a:ea typeface="Arial Unicode MS"/>
                    <a:cs typeface="Arial Unicode MS"/>
                    <a:sym typeface="Arial Unicode MS"/>
                  </a:rPr>
                  <a:t>C = </a:t>
                </a:r>
                <a:r>
                  <a:rPr sz="1200"/>
                  <a:t>l</a:t>
                </a:r>
                <a:r>
                  <a:rPr sz="1200" baseline="-25000">
                    <a:latin typeface="Arial"/>
                    <a:ea typeface="Arial"/>
                    <a:cs typeface="Arial"/>
                    <a:sym typeface="Arial"/>
                  </a:rPr>
                  <a:t>RF</a:t>
                </a:r>
                <a:r>
                  <a:rPr sz="1200">
                    <a:latin typeface="Arial Unicode MS"/>
                    <a:ea typeface="Arial Unicode MS"/>
                    <a:cs typeface="Arial Unicode MS"/>
                    <a:sym typeface="Arial Unicode MS"/>
                  </a:rPr>
                  <a:t>/2</a:t>
                </a:r>
              </a:p>
            </p:txBody>
          </p:sp>
          <p:sp>
            <p:nvSpPr>
              <p:cNvPr id="138" name="TextBox 12"/>
              <p:cNvSpPr txBox="1"/>
              <p:nvPr/>
            </p:nvSpPr>
            <p:spPr>
              <a:xfrm>
                <a:off x="1675436" y="2640567"/>
                <a:ext cx="700327"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lang="en-US" dirty="0"/>
                  <a:t>7</a:t>
                </a:r>
                <a:r>
                  <a:rPr dirty="0">
                    <a:solidFill>
                      <a:srgbClr val="C00000"/>
                    </a:solidFill>
                  </a:rPr>
                  <a:t> </a:t>
                </a:r>
                <a:r>
                  <a:rPr dirty="0"/>
                  <a:t>MeV</a:t>
                </a:r>
              </a:p>
            </p:txBody>
          </p:sp>
          <p:sp>
            <p:nvSpPr>
              <p:cNvPr id="139" name="TextBox 13"/>
              <p:cNvSpPr txBox="1"/>
              <p:nvPr/>
            </p:nvSpPr>
            <p:spPr>
              <a:xfrm rot="20272894">
                <a:off x="5008213" y="3606286"/>
                <a:ext cx="1275583" cy="298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nSpc>
                    <a:spcPct val="120000"/>
                  </a:lnSpc>
                  <a:defRPr sz="1200">
                    <a:solidFill>
                      <a:srgbClr val="FFFF00"/>
                    </a:solidFill>
                    <a:latin typeface="Symbol"/>
                    <a:ea typeface="Symbol"/>
                    <a:cs typeface="Symbol"/>
                    <a:sym typeface="Symbol"/>
                  </a:defRPr>
                </a:pPr>
                <a:r>
                  <a:rPr sz="1200" dirty="0"/>
                  <a:t>D</a:t>
                </a:r>
                <a:r>
                  <a:rPr sz="1200" dirty="0">
                    <a:latin typeface="Arial Unicode MS"/>
                    <a:ea typeface="Arial Unicode MS"/>
                    <a:cs typeface="Arial Unicode MS"/>
                    <a:sym typeface="Arial Unicode MS"/>
                  </a:rPr>
                  <a:t>E = </a:t>
                </a:r>
                <a:r>
                  <a:rPr lang="en-US" sz="1200" dirty="0">
                    <a:solidFill>
                      <a:srgbClr val="FFFF00"/>
                    </a:solidFill>
                    <a:latin typeface="Arial Unicode MS"/>
                    <a:ea typeface="Arial Unicode MS"/>
                    <a:cs typeface="Arial Unicode MS"/>
                    <a:sym typeface="Arial Unicode MS"/>
                  </a:rPr>
                  <a:t>80</a:t>
                </a:r>
                <a:r>
                  <a:rPr sz="1200" dirty="0">
                    <a:latin typeface="Arial Unicode MS"/>
                    <a:ea typeface="Arial Unicode MS"/>
                    <a:cs typeface="Arial Unicode MS"/>
                    <a:sym typeface="Arial Unicode MS"/>
                  </a:rPr>
                  <a:t> MeV</a:t>
                </a:r>
              </a:p>
            </p:txBody>
          </p:sp>
          <p:sp>
            <p:nvSpPr>
              <p:cNvPr id="140" name="TextBox 15"/>
              <p:cNvSpPr txBox="1"/>
              <p:nvPr/>
            </p:nvSpPr>
            <p:spPr>
              <a:xfrm>
                <a:off x="3988164" y="3851702"/>
                <a:ext cx="679335"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lang="en-US" dirty="0"/>
                  <a:t>7</a:t>
                </a:r>
                <a:r>
                  <a:rPr dirty="0"/>
                  <a:t> MeV </a:t>
                </a:r>
              </a:p>
            </p:txBody>
          </p:sp>
          <p:sp>
            <p:nvSpPr>
              <p:cNvPr id="148" name="TextBox 12"/>
              <p:cNvSpPr txBox="1"/>
              <p:nvPr/>
            </p:nvSpPr>
            <p:spPr>
              <a:xfrm>
                <a:off x="7169208" y="1022373"/>
                <a:ext cx="992288"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t>1 : 3 : 5</a:t>
                </a:r>
              </a:p>
            </p:txBody>
          </p:sp>
          <p:sp>
            <p:nvSpPr>
              <p:cNvPr id="149" name="TextBox 12"/>
              <p:cNvSpPr txBox="1"/>
              <p:nvPr/>
            </p:nvSpPr>
            <p:spPr>
              <a:xfrm>
                <a:off x="536151" y="3777350"/>
                <a:ext cx="898783"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t>2 : 4 : 6</a:t>
                </a:r>
              </a:p>
            </p:txBody>
          </p:sp>
          <p:sp>
            <p:nvSpPr>
              <p:cNvPr id="150" name="Straight Arrow Connector 16"/>
              <p:cNvSpPr/>
              <p:nvPr/>
            </p:nvSpPr>
            <p:spPr>
              <a:xfrm flipH="1">
                <a:off x="3753451" y="3671690"/>
                <a:ext cx="658344" cy="389375"/>
              </a:xfrm>
              <a:prstGeom prst="line">
                <a:avLst/>
              </a:prstGeom>
              <a:noFill/>
              <a:ln w="12699" cap="flat">
                <a:solidFill>
                  <a:srgbClr val="FFFF00"/>
                </a:solidFill>
                <a:prstDash val="solid"/>
                <a:round/>
                <a:tailEnd type="triangle" w="med" len="med"/>
              </a:ln>
              <a:effectLst/>
            </p:spPr>
            <p:txBody>
              <a:bodyPr wrap="square" lIns="45719" tIns="45719" rIns="45719" bIns="45719" numCol="1" anchor="t">
                <a:noAutofit/>
              </a:bodyPr>
              <a:lstStyle/>
              <a:p>
                <a:endParaRPr/>
              </a:p>
            </p:txBody>
          </p:sp>
          <p:sp>
            <p:nvSpPr>
              <p:cNvPr id="151" name="TextBox 15"/>
              <p:cNvSpPr txBox="1"/>
              <p:nvPr/>
            </p:nvSpPr>
            <p:spPr>
              <a:xfrm rot="20492133">
                <a:off x="3404070" y="4176555"/>
                <a:ext cx="616363"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t>dump</a:t>
                </a:r>
              </a:p>
            </p:txBody>
          </p:sp>
          <p:grpSp>
            <p:nvGrpSpPr>
              <p:cNvPr id="156" name="Cube 50"/>
              <p:cNvGrpSpPr/>
              <p:nvPr/>
            </p:nvGrpSpPr>
            <p:grpSpPr>
              <a:xfrm>
                <a:off x="887429" y="2952858"/>
                <a:ext cx="749618" cy="224534"/>
                <a:chOff x="0" y="0"/>
                <a:chExt cx="749617" cy="224533"/>
              </a:xfrm>
            </p:grpSpPr>
            <p:sp>
              <p:nvSpPr>
                <p:cNvPr id="152" name="Figure"/>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path>
                  </a:pathLst>
                </a:custGeom>
                <a:solidFill>
                  <a:srgbClr val="00863D"/>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53" name="Figure"/>
                <p:cNvSpPr/>
                <p:nvPr/>
              </p:nvSpPr>
              <p:spPr>
                <a:xfrm rot="21040540">
                  <a:off x="714817" y="1441"/>
                  <a:ext cx="26416"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54" name="Figure"/>
                <p:cNvSpPr/>
                <p:nvPr/>
              </p:nvSpPr>
              <p:spPr>
                <a:xfrm rot="21040540">
                  <a:off x="-2765" y="59960"/>
                  <a:ext cx="742307" cy="264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69" y="0"/>
                      </a:lnTo>
                      <a:lnTo>
                        <a:pt x="21600" y="0"/>
                      </a:lnTo>
                      <a:lnTo>
                        <a:pt x="20831"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55" name="Figure"/>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moveTo>
                        <a:pt x="0" y="5400"/>
                      </a:moveTo>
                      <a:lnTo>
                        <a:pt x="20831" y="5400"/>
                      </a:lnTo>
                      <a:lnTo>
                        <a:pt x="21600" y="0"/>
                      </a:lnTo>
                      <a:moveTo>
                        <a:pt x="20831" y="5400"/>
                      </a:moveTo>
                      <a:lnTo>
                        <a:pt x="20831" y="21600"/>
                      </a:lnTo>
                    </a:path>
                  </a:pathLst>
                </a:custGeom>
                <a:noFill/>
                <a:ln w="12699" cap="flat">
                  <a:solidFill>
                    <a:srgbClr val="00B050"/>
                  </a:solidFill>
                  <a:prstDash val="solid"/>
                  <a:round/>
                </a:ln>
                <a:effectLst/>
              </p:spPr>
              <p:txBody>
                <a:bodyPr wrap="square" lIns="45719" tIns="45719" rIns="45719" bIns="45719" numCol="1" anchor="ctr">
                  <a:noAutofit/>
                </a:bodyPr>
                <a:lstStyle/>
                <a:p>
                  <a:pPr>
                    <a:lnSpc>
                      <a:spcPct val="120000"/>
                    </a:lnSpc>
                  </a:pPr>
                  <a:endParaRPr/>
                </a:p>
              </p:txBody>
            </p:sp>
          </p:grpSp>
          <p:sp>
            <p:nvSpPr>
              <p:cNvPr id="157" name="Straight Arrow Connector 8"/>
              <p:cNvSpPr/>
              <p:nvPr/>
            </p:nvSpPr>
            <p:spPr>
              <a:xfrm flipV="1">
                <a:off x="1629574" y="2998600"/>
                <a:ext cx="639263" cy="11740"/>
              </a:xfrm>
              <a:prstGeom prst="line">
                <a:avLst/>
              </a:prstGeom>
              <a:noFill/>
              <a:ln w="12699" cap="flat">
                <a:solidFill>
                  <a:srgbClr val="FFFF00"/>
                </a:solidFill>
                <a:prstDash val="solid"/>
                <a:round/>
                <a:tailEnd type="triangle" w="med" len="med"/>
              </a:ln>
              <a:effectLst/>
            </p:spPr>
            <p:txBody>
              <a:bodyPr wrap="square" lIns="45719" tIns="45719" rIns="45719" bIns="45719" numCol="1" anchor="t">
                <a:noAutofit/>
              </a:bodyPr>
              <a:lstStyle/>
              <a:p>
                <a:endParaRPr/>
              </a:p>
            </p:txBody>
          </p:sp>
          <p:sp>
            <p:nvSpPr>
              <p:cNvPr id="158" name="TextBox 15"/>
              <p:cNvSpPr txBox="1"/>
              <p:nvPr/>
            </p:nvSpPr>
            <p:spPr>
              <a:xfrm rot="21160245">
                <a:off x="813983" y="2660892"/>
                <a:ext cx="734674"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lnSpc>
                    <a:spcPct val="120000"/>
                  </a:lnSpc>
                  <a:defRPr sz="1200">
                    <a:solidFill>
                      <a:srgbClr val="FFFF00"/>
                    </a:solidFill>
                    <a:latin typeface="Arial Unicode MS"/>
                    <a:ea typeface="Arial Unicode MS"/>
                    <a:cs typeface="Arial Unicode MS"/>
                    <a:sym typeface="Arial Unicode MS"/>
                  </a:defRPr>
                </a:lvl1pPr>
              </a:lstStyle>
              <a:p>
                <a:r>
                  <a:t>injector</a:t>
                </a:r>
              </a:p>
            </p:txBody>
          </p:sp>
          <p:grpSp>
            <p:nvGrpSpPr>
              <p:cNvPr id="163" name="Cube 60"/>
              <p:cNvGrpSpPr/>
              <p:nvPr/>
            </p:nvGrpSpPr>
            <p:grpSpPr>
              <a:xfrm>
                <a:off x="3485612" y="4004178"/>
                <a:ext cx="320046" cy="240957"/>
                <a:chOff x="0" y="0"/>
                <a:chExt cx="320044" cy="240956"/>
              </a:xfrm>
            </p:grpSpPr>
            <p:sp>
              <p:nvSpPr>
                <p:cNvPr id="159" name="Figure"/>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path>
                  </a:pathLst>
                </a:custGeom>
                <a:solidFill>
                  <a:srgbClr val="B40000"/>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60" name="Figure"/>
                <p:cNvSpPr/>
                <p:nvPr/>
              </p:nvSpPr>
              <p:spPr>
                <a:xfrm rot="20483132" flipH="1">
                  <a:off x="24258" y="80288"/>
                  <a:ext cx="39623"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61" name="Figure"/>
                <p:cNvSpPr/>
                <p:nvPr/>
              </p:nvSpPr>
              <p:spPr>
                <a:xfrm rot="20483132" flipH="1">
                  <a:off x="-1114" y="44342"/>
                  <a:ext cx="284330" cy="396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10" y="0"/>
                      </a:lnTo>
                      <a:lnTo>
                        <a:pt x="21600" y="0"/>
                      </a:lnTo>
                      <a:lnTo>
                        <a:pt x="1859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62" name="Figure"/>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moveTo>
                        <a:pt x="0" y="5400"/>
                      </a:moveTo>
                      <a:lnTo>
                        <a:pt x="18590" y="5400"/>
                      </a:lnTo>
                      <a:lnTo>
                        <a:pt x="21600" y="0"/>
                      </a:lnTo>
                      <a:moveTo>
                        <a:pt x="18590" y="5400"/>
                      </a:moveTo>
                      <a:lnTo>
                        <a:pt x="18590" y="21600"/>
                      </a:lnTo>
                    </a:path>
                  </a:pathLst>
                </a:custGeom>
                <a:noFill/>
                <a:ln w="12699" cap="flat">
                  <a:solidFill>
                    <a:srgbClr val="DE8400"/>
                  </a:solidFill>
                  <a:prstDash val="solid"/>
                  <a:round/>
                </a:ln>
                <a:effectLst/>
              </p:spPr>
              <p:txBody>
                <a:bodyPr wrap="square" lIns="45719" tIns="45719" rIns="45719" bIns="45719" numCol="1" anchor="ctr">
                  <a:noAutofit/>
                </a:bodyPr>
                <a:lstStyle/>
                <a:p>
                  <a:pPr>
                    <a:lnSpc>
                      <a:spcPct val="120000"/>
                    </a:lnSpc>
                  </a:pPr>
                  <a:endParaRPr/>
                </a:p>
              </p:txBody>
            </p:sp>
          </p:grpSp>
          <p:sp>
            <p:nvSpPr>
              <p:cNvPr id="164" name="Oval 26"/>
              <p:cNvSpPr/>
              <p:nvPr/>
            </p:nvSpPr>
            <p:spPr>
              <a:xfrm>
                <a:off x="868185" y="3063168"/>
                <a:ext cx="125945" cy="119357"/>
              </a:xfrm>
              <a:prstGeom prst="ellipse">
                <a:avLst/>
              </a:prstGeom>
              <a:solidFill>
                <a:srgbClr val="FF0000"/>
              </a:solidFill>
              <a:ln w="12700" cap="flat">
                <a:noFill/>
                <a:miter lim="400000"/>
              </a:ln>
              <a:effectLst/>
            </p:spPr>
            <p:txBody>
              <a:bodyPr wrap="square" lIns="45719" tIns="45719" rIns="45719" bIns="45719" numCol="1" anchor="ctr">
                <a:noAutofit/>
              </a:bodyPr>
              <a:lstStyle/>
              <a:p>
                <a:pPr>
                  <a:lnSpc>
                    <a:spcPct val="120000"/>
                  </a:lnSpc>
                </a:pPr>
                <a:endParaRPr/>
              </a:p>
            </p:txBody>
          </p:sp>
        </p:grpSp>
        <p:pic>
          <p:nvPicPr>
            <p:cNvPr id="166" name="Image 86" descr="Image 86"/>
            <p:cNvPicPr>
              <a:picLocks noChangeAspect="1"/>
            </p:cNvPicPr>
            <p:nvPr/>
          </p:nvPicPr>
          <p:blipFill>
            <a:blip r:embed="rId3">
              <a:extLst/>
            </a:blip>
            <a:stretch>
              <a:fillRect/>
            </a:stretch>
          </p:blipFill>
          <p:spPr>
            <a:xfrm>
              <a:off x="4276990" y="2570148"/>
              <a:ext cx="1982581" cy="1252157"/>
            </a:xfrm>
            <a:prstGeom prst="rect">
              <a:avLst/>
            </a:prstGeom>
            <a:ln w="12700" cap="flat">
              <a:noFill/>
              <a:miter lim="400000"/>
            </a:ln>
            <a:effectLst/>
          </p:spPr>
        </p:pic>
        <p:pic>
          <p:nvPicPr>
            <p:cNvPr id="167" name="Image 87" descr="Image 87"/>
            <p:cNvPicPr>
              <a:picLocks noChangeAspect="1"/>
            </p:cNvPicPr>
            <p:nvPr/>
          </p:nvPicPr>
          <p:blipFill>
            <a:blip r:embed="rId3">
              <a:extLst/>
            </a:blip>
            <a:stretch>
              <a:fillRect/>
            </a:stretch>
          </p:blipFill>
          <p:spPr>
            <a:xfrm>
              <a:off x="2268837" y="1851505"/>
              <a:ext cx="1982581" cy="1252158"/>
            </a:xfrm>
            <a:prstGeom prst="rect">
              <a:avLst/>
            </a:prstGeom>
            <a:ln w="12700" cap="flat">
              <a:noFill/>
              <a:miter lim="400000"/>
            </a:ln>
            <a:effectLst/>
          </p:spPr>
        </p:pic>
      </p:grpSp>
      <p:sp>
        <p:nvSpPr>
          <p:cNvPr id="169" name="TextBox 13"/>
          <p:cNvSpPr txBox="1"/>
          <p:nvPr/>
        </p:nvSpPr>
        <p:spPr>
          <a:xfrm rot="20272894">
            <a:off x="4409178" y="2898584"/>
            <a:ext cx="1275583"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200">
                <a:solidFill>
                  <a:srgbClr val="FFFF00"/>
                </a:solidFill>
                <a:latin typeface="Symbol"/>
                <a:ea typeface="Symbol"/>
                <a:cs typeface="Symbol"/>
                <a:sym typeface="Symbol"/>
              </a:defRPr>
            </a:pPr>
            <a:r>
              <a:rPr sz="1200" dirty="0"/>
              <a:t>D</a:t>
            </a:r>
            <a:r>
              <a:rPr sz="1200" dirty="0">
                <a:latin typeface="Arial Unicode MS"/>
                <a:ea typeface="Arial Unicode MS"/>
                <a:cs typeface="Arial Unicode MS"/>
                <a:sym typeface="Arial Unicode MS"/>
              </a:rPr>
              <a:t>E = </a:t>
            </a:r>
            <a:r>
              <a:rPr lang="en-US" sz="1200" dirty="0">
                <a:solidFill>
                  <a:srgbClr val="FFFF00"/>
                </a:solidFill>
                <a:latin typeface="Arial Unicode MS"/>
                <a:ea typeface="Arial Unicode MS"/>
                <a:cs typeface="Arial Unicode MS"/>
                <a:sym typeface="Arial Unicode MS"/>
              </a:rPr>
              <a:t>80</a:t>
            </a:r>
            <a:r>
              <a:rPr sz="1200" dirty="0">
                <a:latin typeface="Arial Unicode MS"/>
                <a:ea typeface="Arial Unicode MS"/>
                <a:cs typeface="Arial Unicode MS"/>
                <a:sym typeface="Arial Unicode MS"/>
              </a:rPr>
              <a:t> MeV</a:t>
            </a:r>
          </a:p>
        </p:txBody>
      </p:sp>
      <p:sp>
        <p:nvSpPr>
          <p:cNvPr id="170" name="ZoneTexte 90"/>
          <p:cNvSpPr txBox="1"/>
          <p:nvPr/>
        </p:nvSpPr>
        <p:spPr>
          <a:xfrm>
            <a:off x="2120900" y="1413898"/>
            <a:ext cx="5168900" cy="9515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85750" indent="-285750">
              <a:lnSpc>
                <a:spcPct val="120000"/>
              </a:lnSpc>
              <a:buSzPct val="100000"/>
              <a:buChar char="▪"/>
              <a:defRPr sz="1600">
                <a:solidFill>
                  <a:srgbClr val="FFFFFF"/>
                </a:solidFill>
                <a:latin typeface="Arial"/>
                <a:ea typeface="Arial"/>
                <a:cs typeface="Arial"/>
                <a:sym typeface="Arial"/>
              </a:defRPr>
            </a:pPr>
            <a:r>
              <a:rPr sz="1600" dirty="0"/>
              <a:t>2 </a:t>
            </a:r>
            <a:r>
              <a:rPr sz="1600" dirty="0" err="1"/>
              <a:t>Linacs</a:t>
            </a:r>
            <a:r>
              <a:rPr sz="1600" dirty="0"/>
              <a:t> (Four 5-Cell 801.58 MHz SC cavities)</a:t>
            </a:r>
          </a:p>
          <a:p>
            <a:pPr marL="285750" indent="-285750">
              <a:lnSpc>
                <a:spcPct val="120000"/>
              </a:lnSpc>
              <a:buSzPct val="100000"/>
              <a:buChar char="▪"/>
              <a:defRPr sz="1600">
                <a:solidFill>
                  <a:srgbClr val="FFFFFF"/>
                </a:solidFill>
                <a:latin typeface="Arial"/>
                <a:ea typeface="Arial"/>
                <a:cs typeface="Arial"/>
                <a:sym typeface="Arial"/>
              </a:defRPr>
            </a:pPr>
            <a:r>
              <a:rPr sz="1600" dirty="0"/>
              <a:t>3 turns </a:t>
            </a:r>
            <a:r>
              <a:rPr lang="en-US" sz="1600" dirty="0"/>
              <a:t>(</a:t>
            </a:r>
            <a:r>
              <a:rPr lang="en-US" sz="1600" dirty="0">
                <a:solidFill>
                  <a:schemeClr val="bg1"/>
                </a:solidFill>
                <a:sym typeface="Wingdings" pitchFamily="2" charset="2"/>
              </a:rPr>
              <a:t>160</a:t>
            </a:r>
            <a:r>
              <a:rPr sz="1600" dirty="0">
                <a:solidFill>
                  <a:srgbClr val="C00000"/>
                </a:solidFill>
              </a:rPr>
              <a:t> </a:t>
            </a:r>
            <a:r>
              <a:rPr sz="1600" dirty="0"/>
              <a:t>MeV/turn)</a:t>
            </a:r>
          </a:p>
          <a:p>
            <a:pPr marL="285750" indent="-285750">
              <a:lnSpc>
                <a:spcPct val="120000"/>
              </a:lnSpc>
              <a:buSzPct val="100000"/>
              <a:buChar char="▪"/>
              <a:defRPr sz="1600">
                <a:solidFill>
                  <a:srgbClr val="FFFFFF"/>
                </a:solidFill>
                <a:latin typeface="Arial"/>
                <a:ea typeface="Arial"/>
                <a:cs typeface="Arial"/>
                <a:sym typeface="Arial"/>
              </a:defRPr>
            </a:pPr>
            <a:r>
              <a:rPr sz="1600" dirty="0"/>
              <a:t>Max. beam energy </a:t>
            </a:r>
            <a:r>
              <a:rPr lang="en-US" sz="1600" dirty="0">
                <a:solidFill>
                  <a:schemeClr val="bg1"/>
                </a:solidFill>
              </a:rPr>
              <a:t>5</a:t>
            </a:r>
            <a:r>
              <a:rPr sz="1600" dirty="0"/>
              <a:t>00 MeV</a:t>
            </a:r>
          </a:p>
        </p:txBody>
      </p:sp>
      <p:sp>
        <p:nvSpPr>
          <p:cNvPr id="172" name="ZoneTexte 92"/>
          <p:cNvSpPr txBox="1"/>
          <p:nvPr/>
        </p:nvSpPr>
        <p:spPr>
          <a:xfrm>
            <a:off x="303312" y="264160"/>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a:t>
            </a:r>
            <a:r>
              <a:rPr lang="en-US" sz="2200" dirty="0">
                <a:solidFill>
                  <a:schemeClr val="accent1">
                    <a:lumMod val="75000"/>
                  </a:schemeClr>
                </a:solidFill>
                <a:latin typeface="Arial" charset="0"/>
                <a:ea typeface="Arial" charset="0"/>
                <a:cs typeface="Arial" charset="0"/>
              </a:rPr>
              <a:t> configuration:</a:t>
            </a:r>
            <a:endParaRPr sz="2200" dirty="0">
              <a:solidFill>
                <a:schemeClr val="accent1">
                  <a:lumMod val="75000"/>
                </a:schemeClr>
              </a:solidFill>
              <a:latin typeface="Arial" charset="0"/>
              <a:ea typeface="Arial" charset="0"/>
              <a:cs typeface="Arial" charset="0"/>
            </a:endParaRPr>
          </a:p>
        </p:txBody>
      </p:sp>
      <p:sp>
        <p:nvSpPr>
          <p:cNvPr id="2" name="ZoneTexte 1">
            <a:extLst>
              <a:ext uri="{FF2B5EF4-FFF2-40B4-BE49-F238E27FC236}">
                <a16:creationId xmlns:a16="http://schemas.microsoft.com/office/drawing/2014/main" id="{CF1E01B1-002C-6F4A-88E0-5BBD1B476C2F}"/>
              </a:ext>
            </a:extLst>
          </p:cNvPr>
          <p:cNvSpPr txBox="1"/>
          <p:nvPr/>
        </p:nvSpPr>
        <p:spPr>
          <a:xfrm>
            <a:off x="6912669" y="5906535"/>
            <a:ext cx="3216105" cy="369332"/>
          </a:xfrm>
          <a:prstGeom prst="rect">
            <a:avLst/>
          </a:prstGeom>
          <a:noFill/>
        </p:spPr>
        <p:txBody>
          <a:bodyPr wrap="square" rtlCol="0">
            <a:spAutoFit/>
          </a:bodyPr>
          <a:lstStyle/>
          <a:p>
            <a:pPr algn="r"/>
            <a:r>
              <a:rPr lang="en-GB" dirty="0">
                <a:solidFill>
                  <a:schemeClr val="bg1"/>
                </a:solidFill>
                <a:latin typeface="Arial" panose="020B0604020202020204" pitchFamily="34" charset="0"/>
                <a:cs typeface="Arial" panose="020B0604020202020204" pitchFamily="34" charset="0"/>
              </a:rPr>
              <a:t>Footprint: 24 x 5.5 x 0.8 m</a:t>
            </a:r>
            <a:r>
              <a:rPr lang="en-GB" baseline="30000" dirty="0">
                <a:solidFill>
                  <a:schemeClr val="bg1"/>
                </a:solidFill>
                <a:latin typeface="Arial" panose="020B0604020202020204" pitchFamily="34" charset="0"/>
                <a:cs typeface="Arial" panose="020B0604020202020204" pitchFamily="34" charset="0"/>
              </a:rPr>
              <a:t>3</a:t>
            </a:r>
          </a:p>
        </p:txBody>
      </p:sp>
      <p:pic>
        <p:nvPicPr>
          <p:cNvPr id="37" name="Image 36">
            <a:extLst>
              <a:ext uri="{FF2B5EF4-FFF2-40B4-BE49-F238E27FC236}">
                <a16:creationId xmlns:a16="http://schemas.microsoft.com/office/drawing/2014/main" id="{9FF7D57B-1192-DC43-9F6C-D68123C6613B}"/>
              </a:ext>
            </a:extLst>
          </p:cNvPr>
          <p:cNvPicPr>
            <a:picLocks noChangeAspect="1"/>
          </p:cNvPicPr>
          <p:nvPr/>
        </p:nvPicPr>
        <p:blipFill>
          <a:blip r:embed="rId4"/>
          <a:stretch>
            <a:fillRect/>
          </a:stretch>
        </p:blipFill>
        <p:spPr>
          <a:xfrm>
            <a:off x="10291277" y="85508"/>
            <a:ext cx="1760298" cy="1063327"/>
          </a:xfrm>
          <a:prstGeom prst="rect">
            <a:avLst/>
          </a:prstGeom>
        </p:spPr>
      </p:pic>
      <p:cxnSp>
        <p:nvCxnSpPr>
          <p:cNvPr id="39" name="Connecteur droit 38">
            <a:extLst>
              <a:ext uri="{FF2B5EF4-FFF2-40B4-BE49-F238E27FC236}">
                <a16:creationId xmlns:a16="http://schemas.microsoft.com/office/drawing/2014/main" id="{6E07906C-CF15-984F-A667-0CBAC5D3D721}"/>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1" name="Espace réservé du numéro de diapositive 4">
            <a:extLst>
              <a:ext uri="{FF2B5EF4-FFF2-40B4-BE49-F238E27FC236}">
                <a16:creationId xmlns:a16="http://schemas.microsoft.com/office/drawing/2014/main" id="{0503E276-90F8-064B-A6B0-C3CB5E33AF81}"/>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5</a:t>
            </a:fld>
            <a:endParaRPr b="1" dirty="0">
              <a:solidFill>
                <a:schemeClr val="bg2">
                  <a:lumMod val="50000"/>
                </a:schemeClr>
              </a:solidFill>
              <a:latin typeface="+mn-lt"/>
            </a:endParaRPr>
          </a:p>
        </p:txBody>
      </p:sp>
      <p:sp>
        <p:nvSpPr>
          <p:cNvPr id="38" name="Espace réservé du pied de page 2">
            <a:extLst>
              <a:ext uri="{FF2B5EF4-FFF2-40B4-BE49-F238E27FC236}">
                <a16:creationId xmlns:a16="http://schemas.microsoft.com/office/drawing/2014/main" id="{3E4982C8-8D91-024B-B527-FA28FFCCD268}"/>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280559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
            <a:extLst>
              <a:ext uri="{FF2B5EF4-FFF2-40B4-BE49-F238E27FC236}">
                <a16:creationId xmlns:a16="http://schemas.microsoft.com/office/drawing/2014/main" id="{F90B2817-1D91-2E4E-B496-3E947A90D22D}"/>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4995" y="1315916"/>
            <a:ext cx="9169200" cy="4410075"/>
          </a:xfrm>
          <a:prstGeom prst="rect">
            <a:avLst/>
          </a:prstGeom>
          <a:noFill/>
          <a:ln w="9525">
            <a:solidFill>
              <a:srgbClr val="C87700"/>
            </a:solidFill>
            <a:miter lim="800000"/>
            <a:headEnd/>
            <a:tailEnd/>
          </a:ln>
          <a:extLst>
            <a:ext uri="{909E8E84-426E-40DD-AFC4-6F175D3DCCD1}">
              <a14:hiddenFill xmlns:a14="http://schemas.microsoft.com/office/drawing/2010/main">
                <a:solidFill>
                  <a:srgbClr val="FFFFFF"/>
                </a:solidFill>
              </a14:hiddenFill>
            </a:ext>
          </a:extLst>
        </p:spPr>
      </p:pic>
      <p:sp>
        <p:nvSpPr>
          <p:cNvPr id="39" name="TextBox 21">
            <a:extLst>
              <a:ext uri="{FF2B5EF4-FFF2-40B4-BE49-F238E27FC236}">
                <a16:creationId xmlns:a16="http://schemas.microsoft.com/office/drawing/2014/main" id="{B7B7BF6A-6E1D-1E47-9F26-6A01A8CE9227}"/>
              </a:ext>
            </a:extLst>
          </p:cNvPr>
          <p:cNvSpPr txBox="1">
            <a:spLocks noChangeArrowheads="1"/>
          </p:cNvSpPr>
          <p:nvPr/>
        </p:nvSpPr>
        <p:spPr bwMode="auto">
          <a:xfrm>
            <a:off x="1797050" y="5041901"/>
            <a:ext cx="13350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C  in arc 6 = </a:t>
            </a:r>
            <a:r>
              <a:rPr lang="en-US" altLang="fr-FR" dirty="0" err="1">
                <a:solidFill>
                  <a:srgbClr val="FFFF00"/>
                </a:solidFill>
                <a:latin typeface="Symbol" pitchFamily="2" charset="2"/>
              </a:rPr>
              <a:t>l</a:t>
            </a:r>
            <a:r>
              <a:rPr lang="en-US" altLang="fr-FR" sz="900" baseline="-25000" dirty="0" err="1">
                <a:solidFill>
                  <a:srgbClr val="FFFF00"/>
                </a:solidFill>
                <a:latin typeface="Arial" panose="020B0604020202020204" pitchFamily="34" charset="0"/>
              </a:rPr>
              <a:t>RF</a:t>
            </a:r>
            <a:r>
              <a:rPr lang="en-US" altLang="fr-FR" dirty="0">
                <a:solidFill>
                  <a:srgbClr val="FFFF00"/>
                </a:solidFill>
              </a:rPr>
              <a:t>/2</a:t>
            </a:r>
          </a:p>
        </p:txBody>
      </p:sp>
      <p:sp>
        <p:nvSpPr>
          <p:cNvPr id="40" name="TextBox 12">
            <a:extLst>
              <a:ext uri="{FF2B5EF4-FFF2-40B4-BE49-F238E27FC236}">
                <a16:creationId xmlns:a16="http://schemas.microsoft.com/office/drawing/2014/main" id="{42E6DED6-B50F-7B41-B542-AFBC9DA3A1B3}"/>
              </a:ext>
            </a:extLst>
          </p:cNvPr>
          <p:cNvSpPr txBox="1">
            <a:spLocks noChangeArrowheads="1"/>
          </p:cNvSpPr>
          <p:nvPr/>
        </p:nvSpPr>
        <p:spPr bwMode="auto">
          <a:xfrm>
            <a:off x="2670176" y="3506788"/>
            <a:ext cx="582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rPr>
              <a:t>7 MeV</a:t>
            </a:r>
          </a:p>
        </p:txBody>
      </p:sp>
      <p:sp>
        <p:nvSpPr>
          <p:cNvPr id="41" name="TextBox 13">
            <a:extLst>
              <a:ext uri="{FF2B5EF4-FFF2-40B4-BE49-F238E27FC236}">
                <a16:creationId xmlns:a16="http://schemas.microsoft.com/office/drawing/2014/main" id="{7D7AE5FC-9272-BE45-841F-24B171601AC0}"/>
              </a:ext>
            </a:extLst>
          </p:cNvPr>
          <p:cNvSpPr txBox="1">
            <a:spLocks noChangeArrowheads="1"/>
          </p:cNvSpPr>
          <p:nvPr/>
        </p:nvSpPr>
        <p:spPr bwMode="auto">
          <a:xfrm>
            <a:off x="6049234" y="3695088"/>
            <a:ext cx="962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E = 80 MeV</a:t>
            </a:r>
          </a:p>
        </p:txBody>
      </p:sp>
      <p:sp>
        <p:nvSpPr>
          <p:cNvPr id="42" name="TextBox 14">
            <a:extLst>
              <a:ext uri="{FF2B5EF4-FFF2-40B4-BE49-F238E27FC236}">
                <a16:creationId xmlns:a16="http://schemas.microsoft.com/office/drawing/2014/main" id="{2501B2CB-EFF4-9349-9CF7-5E7DD4DC5FB9}"/>
              </a:ext>
            </a:extLst>
          </p:cNvPr>
          <p:cNvSpPr txBox="1">
            <a:spLocks noChangeArrowheads="1"/>
          </p:cNvSpPr>
          <p:nvPr/>
        </p:nvSpPr>
        <p:spPr bwMode="auto">
          <a:xfrm>
            <a:off x="3775812" y="3126886"/>
            <a:ext cx="981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E = 80 MeV</a:t>
            </a:r>
          </a:p>
        </p:txBody>
      </p:sp>
      <p:sp>
        <p:nvSpPr>
          <p:cNvPr id="43" name="TextBox 15">
            <a:extLst>
              <a:ext uri="{FF2B5EF4-FFF2-40B4-BE49-F238E27FC236}">
                <a16:creationId xmlns:a16="http://schemas.microsoft.com/office/drawing/2014/main" id="{1CE1ADC1-93B4-AE4E-9EE3-C527B03B79B5}"/>
              </a:ext>
            </a:extLst>
          </p:cNvPr>
          <p:cNvSpPr txBox="1">
            <a:spLocks noChangeArrowheads="1"/>
          </p:cNvSpPr>
          <p:nvPr/>
        </p:nvSpPr>
        <p:spPr bwMode="auto">
          <a:xfrm>
            <a:off x="4562475" y="4468813"/>
            <a:ext cx="565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dirty="0">
                <a:solidFill>
                  <a:srgbClr val="FFFF00"/>
                </a:solidFill>
              </a:rPr>
              <a:t>7 MeV </a:t>
            </a:r>
          </a:p>
        </p:txBody>
      </p:sp>
      <p:sp>
        <p:nvSpPr>
          <p:cNvPr id="52" name="TextBox 12">
            <a:extLst>
              <a:ext uri="{FF2B5EF4-FFF2-40B4-BE49-F238E27FC236}">
                <a16:creationId xmlns:a16="http://schemas.microsoft.com/office/drawing/2014/main" id="{6D9E75C8-01F6-514A-A8A5-20005B73F6F0}"/>
              </a:ext>
            </a:extLst>
          </p:cNvPr>
          <p:cNvSpPr txBox="1">
            <a:spLocks noChangeArrowheads="1"/>
          </p:cNvSpPr>
          <p:nvPr/>
        </p:nvSpPr>
        <p:spPr bwMode="auto">
          <a:xfrm>
            <a:off x="7208838" y="2173289"/>
            <a:ext cx="82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200" b="1">
                <a:solidFill>
                  <a:srgbClr val="FFFF00"/>
                </a:solidFill>
              </a:rPr>
              <a:t>1 : 3 : 5</a:t>
            </a:r>
          </a:p>
        </p:txBody>
      </p:sp>
      <p:sp>
        <p:nvSpPr>
          <p:cNvPr id="53" name="TextBox 12">
            <a:extLst>
              <a:ext uri="{FF2B5EF4-FFF2-40B4-BE49-F238E27FC236}">
                <a16:creationId xmlns:a16="http://schemas.microsoft.com/office/drawing/2014/main" id="{0770161B-463F-004B-876B-DCD0E5A2C7A9}"/>
              </a:ext>
            </a:extLst>
          </p:cNvPr>
          <p:cNvSpPr txBox="1">
            <a:spLocks noChangeArrowheads="1"/>
          </p:cNvSpPr>
          <p:nvPr/>
        </p:nvSpPr>
        <p:spPr bwMode="auto">
          <a:xfrm>
            <a:off x="1690688" y="4408489"/>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200" b="1">
                <a:solidFill>
                  <a:srgbClr val="FFFF00"/>
                </a:solidFill>
              </a:rPr>
              <a:t>2 : 4 : 6</a:t>
            </a:r>
          </a:p>
        </p:txBody>
      </p:sp>
      <p:cxnSp>
        <p:nvCxnSpPr>
          <p:cNvPr id="54" name="Straight Arrow Connector 16">
            <a:extLst>
              <a:ext uri="{FF2B5EF4-FFF2-40B4-BE49-F238E27FC236}">
                <a16:creationId xmlns:a16="http://schemas.microsoft.com/office/drawing/2014/main" id="{75FD0875-C15A-8643-8CAB-D2B05E624C79}"/>
              </a:ext>
            </a:extLst>
          </p:cNvPr>
          <p:cNvCxnSpPr>
            <a:cxnSpLocks noChangeShapeType="1"/>
          </p:cNvCxnSpPr>
          <p:nvPr/>
        </p:nvCxnSpPr>
        <p:spPr bwMode="auto">
          <a:xfrm flipH="1">
            <a:off x="5299199" y="4305175"/>
            <a:ext cx="547687" cy="315912"/>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55" name="TextBox 15">
            <a:extLst>
              <a:ext uri="{FF2B5EF4-FFF2-40B4-BE49-F238E27FC236}">
                <a16:creationId xmlns:a16="http://schemas.microsoft.com/office/drawing/2014/main" id="{9FA363CD-49F8-3742-B778-833272E0B36E}"/>
              </a:ext>
            </a:extLst>
          </p:cNvPr>
          <p:cNvSpPr txBox="1">
            <a:spLocks noChangeArrowheads="1"/>
          </p:cNvSpPr>
          <p:nvPr/>
        </p:nvSpPr>
        <p:spPr bwMode="auto">
          <a:xfrm rot="20492134">
            <a:off x="5027860" y="4716341"/>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dirty="0">
                <a:solidFill>
                  <a:srgbClr val="FFFF00"/>
                </a:solidFill>
              </a:rPr>
              <a:t>dump</a:t>
            </a:r>
          </a:p>
        </p:txBody>
      </p:sp>
      <p:sp>
        <p:nvSpPr>
          <p:cNvPr id="56" name="Cube 50">
            <a:extLst>
              <a:ext uri="{FF2B5EF4-FFF2-40B4-BE49-F238E27FC236}">
                <a16:creationId xmlns:a16="http://schemas.microsoft.com/office/drawing/2014/main" id="{1D1451C1-A9CA-C24A-BF88-0BFA77CD229E}"/>
              </a:ext>
            </a:extLst>
          </p:cNvPr>
          <p:cNvSpPr>
            <a:spLocks noChangeArrowheads="1"/>
          </p:cNvSpPr>
          <p:nvPr/>
        </p:nvSpPr>
        <p:spPr bwMode="auto">
          <a:xfrm rot="21040540">
            <a:off x="1985964" y="3787776"/>
            <a:ext cx="617537" cy="85725"/>
          </a:xfrm>
          <a:prstGeom prst="cube">
            <a:avLst>
              <a:gd name="adj" fmla="val 25000"/>
            </a:avLst>
          </a:prstGeom>
          <a:solidFill>
            <a:srgbClr val="00863D"/>
          </a:solidFill>
          <a:ln w="12699">
            <a:solidFill>
              <a:srgbClr val="00B050"/>
            </a:solidFill>
            <a:round/>
            <a:headEnd/>
            <a:tailEnd/>
          </a:ln>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cxnSp>
        <p:nvCxnSpPr>
          <p:cNvPr id="57" name="Straight Arrow Connector 8">
            <a:extLst>
              <a:ext uri="{FF2B5EF4-FFF2-40B4-BE49-F238E27FC236}">
                <a16:creationId xmlns:a16="http://schemas.microsoft.com/office/drawing/2014/main" id="{A8FF197F-C788-CD43-8A36-75C8759F4697}"/>
              </a:ext>
            </a:extLst>
          </p:cNvPr>
          <p:cNvCxnSpPr>
            <a:cxnSpLocks noChangeShapeType="1"/>
          </p:cNvCxnSpPr>
          <p:nvPr/>
        </p:nvCxnSpPr>
        <p:spPr bwMode="auto">
          <a:xfrm flipV="1">
            <a:off x="2600326" y="3776664"/>
            <a:ext cx="531813" cy="9525"/>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58" name="TextBox 15">
            <a:extLst>
              <a:ext uri="{FF2B5EF4-FFF2-40B4-BE49-F238E27FC236}">
                <a16:creationId xmlns:a16="http://schemas.microsoft.com/office/drawing/2014/main" id="{EAC45E62-B0A3-C545-9025-CAC17C4C4B4C}"/>
              </a:ext>
            </a:extLst>
          </p:cNvPr>
          <p:cNvSpPr txBox="1">
            <a:spLocks noChangeArrowheads="1"/>
          </p:cNvSpPr>
          <p:nvPr/>
        </p:nvSpPr>
        <p:spPr bwMode="auto">
          <a:xfrm rot="21160244">
            <a:off x="1954214" y="3535363"/>
            <a:ext cx="611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a:solidFill>
                  <a:srgbClr val="FFFF00"/>
                </a:solidFill>
              </a:rPr>
              <a:t>injector</a:t>
            </a:r>
          </a:p>
        </p:txBody>
      </p:sp>
      <p:sp>
        <p:nvSpPr>
          <p:cNvPr id="59" name="Cube 60">
            <a:extLst>
              <a:ext uri="{FF2B5EF4-FFF2-40B4-BE49-F238E27FC236}">
                <a16:creationId xmlns:a16="http://schemas.microsoft.com/office/drawing/2014/main" id="{8A929B70-E54C-A448-96E6-AFA1DBBA07D2}"/>
              </a:ext>
            </a:extLst>
          </p:cNvPr>
          <p:cNvSpPr>
            <a:spLocks noChangeArrowheads="1"/>
          </p:cNvSpPr>
          <p:nvPr/>
        </p:nvSpPr>
        <p:spPr bwMode="auto">
          <a:xfrm rot="9683132" flipV="1">
            <a:off x="5091235" y="4590799"/>
            <a:ext cx="236538" cy="128588"/>
          </a:xfrm>
          <a:prstGeom prst="cube">
            <a:avLst>
              <a:gd name="adj" fmla="val 25000"/>
            </a:avLst>
          </a:prstGeom>
          <a:solidFill>
            <a:srgbClr val="B40000"/>
          </a:solidFill>
          <a:ln w="12699">
            <a:solidFill>
              <a:srgbClr val="DE8400"/>
            </a:solidFill>
            <a:round/>
            <a:headEnd/>
            <a:tailEnd/>
          </a:ln>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sp>
        <p:nvSpPr>
          <p:cNvPr id="60" name="Oval 26">
            <a:extLst>
              <a:ext uri="{FF2B5EF4-FFF2-40B4-BE49-F238E27FC236}">
                <a16:creationId xmlns:a16="http://schemas.microsoft.com/office/drawing/2014/main" id="{D80DE962-94C8-174C-A1FD-C57A735FF838}"/>
              </a:ext>
            </a:extLst>
          </p:cNvPr>
          <p:cNvSpPr>
            <a:spLocks noChangeArrowheads="1"/>
          </p:cNvSpPr>
          <p:nvPr/>
        </p:nvSpPr>
        <p:spPr bwMode="auto">
          <a:xfrm>
            <a:off x="1966914" y="3829050"/>
            <a:ext cx="104775" cy="96838"/>
          </a:xfrm>
          <a:prstGeom prst="ellipse">
            <a:avLst/>
          </a:prstGeom>
          <a:solidFill>
            <a:srgbClr val="FF0000"/>
          </a:solidFill>
          <a:ln>
            <a:noFill/>
          </a:ln>
          <a:extLst>
            <a:ext uri="{91240B29-F687-4F45-9708-019B960494DF}">
              <a14:hiddenLine xmlns:a14="http://schemas.microsoft.com/office/drawing/2010/main" w="12699">
                <a:solidFill>
                  <a:srgbClr val="000000"/>
                </a:solidFill>
                <a:round/>
                <a:headEnd/>
                <a:tailEnd/>
              </a14:hiddenLine>
            </a:ext>
          </a:extLst>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sp>
        <p:nvSpPr>
          <p:cNvPr id="2" name="ZoneTexte 1">
            <a:extLst>
              <a:ext uri="{FF2B5EF4-FFF2-40B4-BE49-F238E27FC236}">
                <a16:creationId xmlns:a16="http://schemas.microsoft.com/office/drawing/2014/main" id="{6B69A7BA-576C-CE48-8E29-070F6B0F7CF2}"/>
              </a:ext>
            </a:extLst>
          </p:cNvPr>
          <p:cNvSpPr txBox="1"/>
          <p:nvPr/>
        </p:nvSpPr>
        <p:spPr>
          <a:xfrm>
            <a:off x="1597111" y="1569308"/>
            <a:ext cx="5533940" cy="369332"/>
          </a:xfrm>
          <a:prstGeom prst="rect">
            <a:avLst/>
          </a:prstGeom>
          <a:noFill/>
        </p:spPr>
        <p:txBody>
          <a:bodyPr wrap="square" rtlCol="0">
            <a:spAutoFit/>
          </a:bodyPr>
          <a:lstStyle/>
          <a:p>
            <a:r>
              <a:rPr lang="en-GB">
                <a:solidFill>
                  <a:schemeClr val="bg1"/>
                </a:solidFill>
              </a:rPr>
              <a:t>Three passes ‘up’ to reach the maximum energy</a:t>
            </a:r>
          </a:p>
        </p:txBody>
      </p:sp>
      <p:pic>
        <p:nvPicPr>
          <p:cNvPr id="23" name="Image 22">
            <a:extLst>
              <a:ext uri="{FF2B5EF4-FFF2-40B4-BE49-F238E27FC236}">
                <a16:creationId xmlns:a16="http://schemas.microsoft.com/office/drawing/2014/main" id="{7B60188D-4D9E-1243-AE53-C41A3A1CE4E5}"/>
              </a:ext>
            </a:extLst>
          </p:cNvPr>
          <p:cNvPicPr>
            <a:picLocks noChangeAspect="1"/>
          </p:cNvPicPr>
          <p:nvPr/>
        </p:nvPicPr>
        <p:blipFill>
          <a:blip r:embed="rId3"/>
          <a:stretch>
            <a:fillRect/>
          </a:stretch>
        </p:blipFill>
        <p:spPr>
          <a:xfrm>
            <a:off x="10291277" y="85508"/>
            <a:ext cx="1760298" cy="1063327"/>
          </a:xfrm>
          <a:prstGeom prst="rect">
            <a:avLst/>
          </a:prstGeom>
        </p:spPr>
      </p:pic>
      <p:cxnSp>
        <p:nvCxnSpPr>
          <p:cNvPr id="25" name="Connecteur droit 24">
            <a:extLst>
              <a:ext uri="{FF2B5EF4-FFF2-40B4-BE49-F238E27FC236}">
                <a16:creationId xmlns:a16="http://schemas.microsoft.com/office/drawing/2014/main" id="{EC5BD9EC-8103-1A4D-ABF7-61C5358B4AB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6" name="ZoneTexte 92">
            <a:extLst>
              <a:ext uri="{FF2B5EF4-FFF2-40B4-BE49-F238E27FC236}">
                <a16:creationId xmlns:a16="http://schemas.microsoft.com/office/drawing/2014/main" id="{DB8DBD28-676D-FF47-AF99-537F7ACE38A5}"/>
              </a:ext>
            </a:extLst>
          </p:cNvPr>
          <p:cNvSpPr txBox="1"/>
          <p:nvPr/>
        </p:nvSpPr>
        <p:spPr>
          <a:xfrm>
            <a:off x="303312" y="264160"/>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a:t>
            </a:r>
            <a:r>
              <a:rPr lang="en-US" sz="2200" dirty="0">
                <a:solidFill>
                  <a:schemeClr val="accent1">
                    <a:lumMod val="75000"/>
                  </a:schemeClr>
                </a:solidFill>
                <a:latin typeface="Arial" charset="0"/>
                <a:ea typeface="Arial" charset="0"/>
                <a:cs typeface="Arial" charset="0"/>
              </a:rPr>
              <a:t> configuration:</a:t>
            </a:r>
            <a:endParaRPr sz="2200" dirty="0">
              <a:solidFill>
                <a:schemeClr val="accent1">
                  <a:lumMod val="75000"/>
                </a:schemeClr>
              </a:solidFill>
              <a:latin typeface="Arial" charset="0"/>
              <a:ea typeface="Arial" charset="0"/>
              <a:cs typeface="Arial" charset="0"/>
            </a:endParaRPr>
          </a:p>
        </p:txBody>
      </p:sp>
      <p:sp>
        <p:nvSpPr>
          <p:cNvPr id="30" name="Espace réservé du numéro de diapositive 4">
            <a:extLst>
              <a:ext uri="{FF2B5EF4-FFF2-40B4-BE49-F238E27FC236}">
                <a16:creationId xmlns:a16="http://schemas.microsoft.com/office/drawing/2014/main" id="{63630FAC-A9E7-1544-BB51-75BCAB4B9EDA}"/>
              </a:ext>
            </a:extLst>
          </p:cNvPr>
          <p:cNvSpPr txBox="1">
            <a:spLocks noGrp="1"/>
          </p:cNvSpPr>
          <p:nvPr>
            <p:ph type="sldNum" sz="quarter" idx="12"/>
          </p:nvPr>
        </p:nvSpPr>
        <p:spPr>
          <a:xfrm>
            <a:off x="11518711" y="6398911"/>
            <a:ext cx="367764"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6</a:t>
            </a:fld>
            <a:endParaRPr b="1" dirty="0">
              <a:solidFill>
                <a:schemeClr val="bg2">
                  <a:lumMod val="50000"/>
                </a:schemeClr>
              </a:solidFill>
              <a:latin typeface="+mn-lt"/>
            </a:endParaRPr>
          </a:p>
        </p:txBody>
      </p:sp>
      <p:sp>
        <p:nvSpPr>
          <p:cNvPr id="27" name="Espace réservé du pied de page 2">
            <a:extLst>
              <a:ext uri="{FF2B5EF4-FFF2-40B4-BE49-F238E27FC236}">
                <a16:creationId xmlns:a16="http://schemas.microsoft.com/office/drawing/2014/main" id="{AC850613-40E9-BF43-98B3-F6F924E59D56}"/>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356345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5E-6 2.22222E-6 L 0.06563 -0.01459 L 0.12357 -0.01528 L 0.29037 -0.10209 L 0.29688 -0.10972 L 0.30261 -0.11806 L 0.3086 -0.12408 L 0.33373 -0.13681 L 0.34063 -0.1419 L 0.34441 -0.1463 L 0.35157 -0.15648 L 0.35886 -0.1632 L 0.42279 -0.1963 L 0.43881 -0.20232 L 0.55795 -0.21667 L 0.57514 -0.21412 L 0.63308 -0.18959 L 0.63933 -0.18264 L 0.62487 -0.12917 L 0.61915 -0.12153 L 0.55144 -0.08681 L 0.54336 -0.07662 L 0.53829 -0.06968 L 0.5293 -0.06134 L 0.50248 -0.04676 L 0.49219 -0.03658 L 0.48724 -0.02801 L 0.47774 -0.0213 L 0.29922 0.07129 L 0.29115 0.07222 L 0.28529 0.06967 L 0.27631 0.07037 L 0.25079 0.0831 L 0.23933 0.08565 L 0.23126 0.08403 L 0.22357 0.08403 L 0.15847 0.11713 L 0.14323 0.12129 L 0.02344 0.13495 L 0.01003 0.13241 L -0.0504 0.10787 L -0.05482 0.10278 L -0.04154 0.04491 L -0.03386 0.03819 L 0.02917 0.00578 L 0.04076 0.00509 L 0.04519 0.00578 L 0.05469 0.00671 L 0.08399 -0.00764 L 0.09545 -0.00949 L 0.10951 -0.01019 L 0.28529 -0.09954 L 0.29779 -0.10718 L 0.30573 -0.11389 L 0.31524 -0.11991 L 0.34584 -0.13681 L 0.35365 -0.1419 L 0.3642 -0.14884 L 0.37579 -0.1581 L 0.41589 -0.17847 L 0.43243 -0.18449 L 0.44831 -0.18866 L 0.4681 -0.19121 L 0.55482 -0.20301 L 0.57579 -0.20301 L 0.58907 -0.20232 L 0.60508 -0.19792 L 0.62917 -0.18704 L 0.64258 -0.175 L 0.64284 -0.16667 L 0.63438 -0.12847 L 0.628 -0.11806 L 0.62045 -0.10972 L 0.60639 -0.09954 L 0.56889 -0.07917 L 0.5586 -0.07315 L 0.54779 -0.06459 L 0.53633 -0.05695 L 0.50821 -0.04259 L 0.4961 -0.03334 L 0.48842 -0.02801 L 0.47839 -0.0213 L 0.30118 0.07037 L 0.29115 0.07384 L 0.28529 0.07384 L 0.27631 0.07731 L 0.24844 0.09074 L 0.23933 0.09514 L 0.2323 0.09514 L 0.22357 0.0993 L 0.17136 0.12384 L 0.15339 0.13148 L 0.13816 0.13657 L 0.11915 0.14004 L 0.10001 0.14166 L 0.0306 0.1493 L 0.01146 0.1493 L -0.00143 0.14768 L -0.01784 0.14514 L -0.03959 0.13588 L -0.05105 0.12731 L -0.05482 0.12315 L -0.05678 0.11366 L -0.04649 0.07222 L -0.04076 0.06273 L -0.03321 0.05602 L -0.01915 0.04583 L 0.03178 0.01944 L 0.04011 0.0169 L 0.04519 0.01528 L 0.05417 0.01273 L 0.08399 -0.00255 L 0.0961 -0.00764 L 0.11211 -0.00949 L 0.29688 -0.10463 L 0.30326 -0.11042 L 0.31211 -0.11482 L 0.31758 -0.11644 L 0.32553 -0.1206 L 0.41654 -0.16736 L 0.43373 -0.17338 L 0.44909 -0.17847 L 0.46941 -0.18264 L 0.55795 -0.19213 L 0.57644 -0.19121 L 0.58985 -0.18959 L 0.6056 -0.18611 L 0.62995 -0.17755 L 0.64115 -0.16667 L 0.64519 -0.15648 L 0.6349 -0.11482 L 0.62917 -0.10371 L 0.62136 -0.09861 L 0.61055 -0.09005 L 0.51849 -0.04259 L 0.50951 -0.0375 L 0.50248 -0.03403 L 0.49493 -0.02986 L 0.48842 -0.02547 L 0.47891 -0.0213 L 0.30261 0.06967 L 0.29297 0.07546 L 0.28777 0.07477 L 0.28021 0.07893 L 0.26823 0.0875 L 0.17058 0.13842 L 0.15599 0.14514 L 0.13698 0.1493 L 0.1198 0.15278 L 0.02865 0.16296 L 0.01146 0.16203 L -0.00325 0.16134 L -0.01862 0.15879 L -0.04271 0.14768 L -0.0517 0.14004 L -0.0556 0.13495 L -0.05795 0.12569 L -0.04727 0.08403 L -0.04154 0.07546 L -0.03386 0.06875 L -0.02175 0.05926 L 0.07709 0.00833 L 0.08477 0.00416 L 0.09284 -0.00255 L 0.09922 -0.00255 L 0.14063 -0.02547 " pathEditMode="relative" rAng="0" ptsTypes="AAAAAAAAAAAAAAAAAAAAAAAAAAAAAAAAAAAAAAAAAAAAAAAAAAAAAAAAAAAAAAAAAAAAAAAAAAAAAAAAAAAAAAAAAAAAAAAAAAAAAAAAAAAAAAAAAAAAAAAAAAAAAAAAAAAAAAAAAAAAAAAAAAAAAAAAAAAAAAAAAAAAAA">
                                      <p:cBhvr>
                                        <p:cTn id="9" dur="5000" fill="hold"/>
                                        <p:tgtEl>
                                          <p:spTgt spid="60"/>
                                        </p:tgtEl>
                                        <p:attrNameLst>
                                          <p:attrName>ppt_x</p:attrName>
                                          <p:attrName>ppt_y</p:attrName>
                                        </p:attrNameLst>
                                      </p:cBhvr>
                                      <p:rCtr x="29362"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
            <a:extLst>
              <a:ext uri="{FF2B5EF4-FFF2-40B4-BE49-F238E27FC236}">
                <a16:creationId xmlns:a16="http://schemas.microsoft.com/office/drawing/2014/main" id="{C3C2EDE7-C31A-B646-8293-9803AD332617}"/>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7600" y="1359848"/>
            <a:ext cx="9192047" cy="4456752"/>
          </a:xfrm>
          <a:prstGeom prst="rect">
            <a:avLst/>
          </a:prstGeom>
          <a:solidFill>
            <a:srgbClr val="0000FF"/>
          </a:solidFill>
          <a:ln w="9525">
            <a:solidFill>
              <a:srgbClr val="C87700"/>
            </a:solidFill>
            <a:miter lim="800000"/>
            <a:headEnd/>
            <a:tailEnd/>
          </a:ln>
        </p:spPr>
      </p:pic>
      <p:sp>
        <p:nvSpPr>
          <p:cNvPr id="25" name="TextBox 12">
            <a:extLst>
              <a:ext uri="{FF2B5EF4-FFF2-40B4-BE49-F238E27FC236}">
                <a16:creationId xmlns:a16="http://schemas.microsoft.com/office/drawing/2014/main" id="{60EB6B3D-C9EA-1240-B991-27F389006697}"/>
              </a:ext>
            </a:extLst>
          </p:cNvPr>
          <p:cNvSpPr txBox="1">
            <a:spLocks noChangeArrowheads="1"/>
          </p:cNvSpPr>
          <p:nvPr/>
        </p:nvSpPr>
        <p:spPr bwMode="auto">
          <a:xfrm>
            <a:off x="3098643" y="3455960"/>
            <a:ext cx="582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rPr>
              <a:t>7 MeV</a:t>
            </a:r>
          </a:p>
        </p:txBody>
      </p:sp>
      <p:sp>
        <p:nvSpPr>
          <p:cNvPr id="26" name="TextBox 13">
            <a:extLst>
              <a:ext uri="{FF2B5EF4-FFF2-40B4-BE49-F238E27FC236}">
                <a16:creationId xmlns:a16="http://schemas.microsoft.com/office/drawing/2014/main" id="{4D93C38E-61C4-5041-B77D-0518DFE0A998}"/>
              </a:ext>
            </a:extLst>
          </p:cNvPr>
          <p:cNvSpPr txBox="1">
            <a:spLocks noChangeArrowheads="1"/>
          </p:cNvSpPr>
          <p:nvPr/>
        </p:nvSpPr>
        <p:spPr bwMode="auto">
          <a:xfrm>
            <a:off x="5897406" y="4125885"/>
            <a:ext cx="962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E = 80 MeV</a:t>
            </a:r>
          </a:p>
        </p:txBody>
      </p:sp>
      <p:sp>
        <p:nvSpPr>
          <p:cNvPr id="27" name="TextBox 14">
            <a:extLst>
              <a:ext uri="{FF2B5EF4-FFF2-40B4-BE49-F238E27FC236}">
                <a16:creationId xmlns:a16="http://schemas.microsoft.com/office/drawing/2014/main" id="{202AFAA4-7971-9A48-B09C-9D8B5D632785}"/>
              </a:ext>
            </a:extLst>
          </p:cNvPr>
          <p:cNvSpPr txBox="1">
            <a:spLocks noChangeArrowheads="1"/>
          </p:cNvSpPr>
          <p:nvPr/>
        </p:nvSpPr>
        <p:spPr bwMode="auto">
          <a:xfrm>
            <a:off x="3641568" y="3311498"/>
            <a:ext cx="981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E = 80 MeV</a:t>
            </a:r>
          </a:p>
        </p:txBody>
      </p:sp>
      <p:sp>
        <p:nvSpPr>
          <p:cNvPr id="28" name="TextBox 15">
            <a:extLst>
              <a:ext uri="{FF2B5EF4-FFF2-40B4-BE49-F238E27FC236}">
                <a16:creationId xmlns:a16="http://schemas.microsoft.com/office/drawing/2014/main" id="{89E1A263-E525-B94C-9B2C-E6A1413B5DA5}"/>
              </a:ext>
            </a:extLst>
          </p:cNvPr>
          <p:cNvSpPr txBox="1">
            <a:spLocks noChangeArrowheads="1"/>
          </p:cNvSpPr>
          <p:nvPr/>
        </p:nvSpPr>
        <p:spPr bwMode="auto">
          <a:xfrm>
            <a:off x="5346542" y="4633885"/>
            <a:ext cx="565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dirty="0">
                <a:solidFill>
                  <a:srgbClr val="FFFF00"/>
                </a:solidFill>
              </a:rPr>
              <a:t>7 MeV </a:t>
            </a:r>
          </a:p>
        </p:txBody>
      </p:sp>
      <p:sp>
        <p:nvSpPr>
          <p:cNvPr id="46" name="TextBox 12">
            <a:extLst>
              <a:ext uri="{FF2B5EF4-FFF2-40B4-BE49-F238E27FC236}">
                <a16:creationId xmlns:a16="http://schemas.microsoft.com/office/drawing/2014/main" id="{DC447023-BDA2-DB4F-BFAF-1ACCDB7E17B8}"/>
              </a:ext>
            </a:extLst>
          </p:cNvPr>
          <p:cNvSpPr txBox="1">
            <a:spLocks noChangeArrowheads="1"/>
          </p:cNvSpPr>
          <p:nvPr/>
        </p:nvSpPr>
        <p:spPr bwMode="auto">
          <a:xfrm>
            <a:off x="7637305" y="2287561"/>
            <a:ext cx="82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200" b="1">
                <a:solidFill>
                  <a:srgbClr val="FFFF00"/>
                </a:solidFill>
              </a:rPr>
              <a:t>1 : 3 : 5</a:t>
            </a:r>
          </a:p>
        </p:txBody>
      </p:sp>
      <p:sp>
        <p:nvSpPr>
          <p:cNvPr id="47" name="TextBox 12">
            <a:extLst>
              <a:ext uri="{FF2B5EF4-FFF2-40B4-BE49-F238E27FC236}">
                <a16:creationId xmlns:a16="http://schemas.microsoft.com/office/drawing/2014/main" id="{C8D4422C-9FD0-6443-853C-8E4A93159C9D}"/>
              </a:ext>
            </a:extLst>
          </p:cNvPr>
          <p:cNvSpPr txBox="1">
            <a:spLocks noChangeArrowheads="1"/>
          </p:cNvSpPr>
          <p:nvPr/>
        </p:nvSpPr>
        <p:spPr bwMode="auto">
          <a:xfrm>
            <a:off x="2119155" y="4522761"/>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200" b="1">
                <a:solidFill>
                  <a:srgbClr val="FFFF00"/>
                </a:solidFill>
              </a:rPr>
              <a:t>2 : 4 : 6</a:t>
            </a:r>
          </a:p>
        </p:txBody>
      </p:sp>
      <p:cxnSp>
        <p:nvCxnSpPr>
          <p:cNvPr id="48" name="Straight Arrow Connector 16">
            <a:extLst>
              <a:ext uri="{FF2B5EF4-FFF2-40B4-BE49-F238E27FC236}">
                <a16:creationId xmlns:a16="http://schemas.microsoft.com/office/drawing/2014/main" id="{F0ACA1C3-B3F9-474B-882C-275D578B5BED}"/>
              </a:ext>
            </a:extLst>
          </p:cNvPr>
          <p:cNvCxnSpPr>
            <a:cxnSpLocks noChangeShapeType="1"/>
          </p:cNvCxnSpPr>
          <p:nvPr/>
        </p:nvCxnSpPr>
        <p:spPr bwMode="auto">
          <a:xfrm flipH="1">
            <a:off x="5045285" y="4446561"/>
            <a:ext cx="846028" cy="314070"/>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49" name="TextBox 15">
            <a:extLst>
              <a:ext uri="{FF2B5EF4-FFF2-40B4-BE49-F238E27FC236}">
                <a16:creationId xmlns:a16="http://schemas.microsoft.com/office/drawing/2014/main" id="{9BBD7F45-535B-6F41-B61B-6B30CE72F986}"/>
              </a:ext>
            </a:extLst>
          </p:cNvPr>
          <p:cNvSpPr txBox="1">
            <a:spLocks noChangeArrowheads="1"/>
          </p:cNvSpPr>
          <p:nvPr/>
        </p:nvSpPr>
        <p:spPr bwMode="auto">
          <a:xfrm rot="20492134">
            <a:off x="4684555" y="479739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a:solidFill>
                  <a:srgbClr val="FFFF00"/>
                </a:solidFill>
              </a:rPr>
              <a:t>dump</a:t>
            </a:r>
          </a:p>
        </p:txBody>
      </p:sp>
      <p:sp>
        <p:nvSpPr>
          <p:cNvPr id="50" name="Cube 50">
            <a:extLst>
              <a:ext uri="{FF2B5EF4-FFF2-40B4-BE49-F238E27FC236}">
                <a16:creationId xmlns:a16="http://schemas.microsoft.com/office/drawing/2014/main" id="{30F8A1E6-9290-4F44-85A0-12E6257EDA1E}"/>
              </a:ext>
            </a:extLst>
          </p:cNvPr>
          <p:cNvSpPr>
            <a:spLocks noChangeArrowheads="1"/>
          </p:cNvSpPr>
          <p:nvPr/>
        </p:nvSpPr>
        <p:spPr bwMode="auto">
          <a:xfrm rot="21040540">
            <a:off x="2414431" y="3749648"/>
            <a:ext cx="617537" cy="85725"/>
          </a:xfrm>
          <a:prstGeom prst="cube">
            <a:avLst>
              <a:gd name="adj" fmla="val 25000"/>
            </a:avLst>
          </a:prstGeom>
          <a:solidFill>
            <a:srgbClr val="00863D"/>
          </a:solidFill>
          <a:ln w="12699">
            <a:solidFill>
              <a:srgbClr val="00B050"/>
            </a:solidFill>
            <a:round/>
            <a:headEnd/>
            <a:tailEnd/>
          </a:ln>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cxnSp>
        <p:nvCxnSpPr>
          <p:cNvPr id="51" name="Straight Arrow Connector 8">
            <a:extLst>
              <a:ext uri="{FF2B5EF4-FFF2-40B4-BE49-F238E27FC236}">
                <a16:creationId xmlns:a16="http://schemas.microsoft.com/office/drawing/2014/main" id="{EC65F141-66E0-C149-8CB1-55B37754AAB6}"/>
              </a:ext>
            </a:extLst>
          </p:cNvPr>
          <p:cNvCxnSpPr>
            <a:cxnSpLocks noChangeShapeType="1"/>
          </p:cNvCxnSpPr>
          <p:nvPr/>
        </p:nvCxnSpPr>
        <p:spPr bwMode="auto">
          <a:xfrm flipV="1">
            <a:off x="3028793" y="3751236"/>
            <a:ext cx="531813" cy="9525"/>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61" name="TextBox 15">
            <a:extLst>
              <a:ext uri="{FF2B5EF4-FFF2-40B4-BE49-F238E27FC236}">
                <a16:creationId xmlns:a16="http://schemas.microsoft.com/office/drawing/2014/main" id="{8F3C3C00-E1BC-334A-AD14-4DB823957AFF}"/>
              </a:ext>
            </a:extLst>
          </p:cNvPr>
          <p:cNvSpPr txBox="1">
            <a:spLocks noChangeArrowheads="1"/>
          </p:cNvSpPr>
          <p:nvPr/>
        </p:nvSpPr>
        <p:spPr bwMode="auto">
          <a:xfrm rot="21160244">
            <a:off x="2420781" y="3471835"/>
            <a:ext cx="611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dirty="0">
                <a:solidFill>
                  <a:srgbClr val="FFFF00"/>
                </a:solidFill>
              </a:rPr>
              <a:t>injector</a:t>
            </a:r>
          </a:p>
        </p:txBody>
      </p:sp>
      <p:sp>
        <p:nvSpPr>
          <p:cNvPr id="62" name="Cube 60">
            <a:extLst>
              <a:ext uri="{FF2B5EF4-FFF2-40B4-BE49-F238E27FC236}">
                <a16:creationId xmlns:a16="http://schemas.microsoft.com/office/drawing/2014/main" id="{AA33D30B-2126-724D-89DF-83F37B322982}"/>
              </a:ext>
            </a:extLst>
          </p:cNvPr>
          <p:cNvSpPr>
            <a:spLocks noChangeArrowheads="1"/>
          </p:cNvSpPr>
          <p:nvPr/>
        </p:nvSpPr>
        <p:spPr bwMode="auto">
          <a:xfrm rot="9683132" flipV="1">
            <a:off x="4829017" y="4727547"/>
            <a:ext cx="236538" cy="128588"/>
          </a:xfrm>
          <a:prstGeom prst="cube">
            <a:avLst>
              <a:gd name="adj" fmla="val 25000"/>
            </a:avLst>
          </a:prstGeom>
          <a:solidFill>
            <a:srgbClr val="B40000"/>
          </a:solidFill>
          <a:ln w="12699">
            <a:solidFill>
              <a:srgbClr val="DE8400"/>
            </a:solidFill>
            <a:round/>
            <a:headEnd/>
            <a:tailEnd/>
          </a:ln>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sp>
        <p:nvSpPr>
          <p:cNvPr id="63" name="Oval 1">
            <a:extLst>
              <a:ext uri="{FF2B5EF4-FFF2-40B4-BE49-F238E27FC236}">
                <a16:creationId xmlns:a16="http://schemas.microsoft.com/office/drawing/2014/main" id="{C9F5F382-AAD3-9340-9BCC-5EE0061F8526}"/>
              </a:ext>
            </a:extLst>
          </p:cNvPr>
          <p:cNvSpPr>
            <a:spLocks noChangeArrowheads="1"/>
          </p:cNvSpPr>
          <p:nvPr/>
        </p:nvSpPr>
        <p:spPr bwMode="auto">
          <a:xfrm>
            <a:off x="3678081" y="3778222"/>
            <a:ext cx="103187" cy="96838"/>
          </a:xfrm>
          <a:prstGeom prst="ellipse">
            <a:avLst/>
          </a:prstGeom>
          <a:solidFill>
            <a:srgbClr val="0000FF"/>
          </a:solidFill>
          <a:ln>
            <a:noFill/>
          </a:ln>
          <a:extLst>
            <a:ext uri="{91240B29-F687-4F45-9708-019B960494DF}">
              <a14:hiddenLine xmlns:a14="http://schemas.microsoft.com/office/drawing/2010/main" w="12699">
                <a:solidFill>
                  <a:srgbClr val="000000"/>
                </a:solidFill>
                <a:round/>
                <a:headEnd/>
                <a:tailEnd/>
              </a14:hiddenLine>
            </a:ext>
          </a:extLst>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sp>
        <p:nvSpPr>
          <p:cNvPr id="64" name="ZoneTexte 63">
            <a:extLst>
              <a:ext uri="{FF2B5EF4-FFF2-40B4-BE49-F238E27FC236}">
                <a16:creationId xmlns:a16="http://schemas.microsoft.com/office/drawing/2014/main" id="{DEBC384A-A8DA-F14B-89F0-281013788E2A}"/>
              </a:ext>
            </a:extLst>
          </p:cNvPr>
          <p:cNvSpPr txBox="1"/>
          <p:nvPr/>
        </p:nvSpPr>
        <p:spPr>
          <a:xfrm>
            <a:off x="2025579" y="1683580"/>
            <a:ext cx="5611727" cy="369332"/>
          </a:xfrm>
          <a:prstGeom prst="rect">
            <a:avLst/>
          </a:prstGeom>
          <a:noFill/>
        </p:spPr>
        <p:txBody>
          <a:bodyPr wrap="square" rtlCol="0">
            <a:spAutoFit/>
          </a:bodyPr>
          <a:lstStyle/>
          <a:p>
            <a:r>
              <a:rPr lang="en-GB">
                <a:solidFill>
                  <a:schemeClr val="bg1"/>
                </a:solidFill>
              </a:rPr>
              <a:t>Three passes ‘down’ for energy recovery</a:t>
            </a:r>
          </a:p>
        </p:txBody>
      </p:sp>
      <p:pic>
        <p:nvPicPr>
          <p:cNvPr id="23" name="Image 22">
            <a:extLst>
              <a:ext uri="{FF2B5EF4-FFF2-40B4-BE49-F238E27FC236}">
                <a16:creationId xmlns:a16="http://schemas.microsoft.com/office/drawing/2014/main" id="{BCA94F3A-75A4-4C4B-A7BA-AFE930909E98}"/>
              </a:ext>
            </a:extLst>
          </p:cNvPr>
          <p:cNvPicPr>
            <a:picLocks noChangeAspect="1"/>
          </p:cNvPicPr>
          <p:nvPr/>
        </p:nvPicPr>
        <p:blipFill>
          <a:blip r:embed="rId3"/>
          <a:stretch>
            <a:fillRect/>
          </a:stretch>
        </p:blipFill>
        <p:spPr>
          <a:xfrm>
            <a:off x="10291277" y="85508"/>
            <a:ext cx="1760298" cy="1063327"/>
          </a:xfrm>
          <a:prstGeom prst="rect">
            <a:avLst/>
          </a:prstGeom>
        </p:spPr>
      </p:pic>
      <p:cxnSp>
        <p:nvCxnSpPr>
          <p:cNvPr id="29" name="Connecteur droit 28">
            <a:extLst>
              <a:ext uri="{FF2B5EF4-FFF2-40B4-BE49-F238E27FC236}">
                <a16:creationId xmlns:a16="http://schemas.microsoft.com/office/drawing/2014/main" id="{F1DFE8F9-792F-6E44-95F1-FA062003DAF5}"/>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30" name="ZoneTexte 92">
            <a:extLst>
              <a:ext uri="{FF2B5EF4-FFF2-40B4-BE49-F238E27FC236}">
                <a16:creationId xmlns:a16="http://schemas.microsoft.com/office/drawing/2014/main" id="{08073FDC-5A3D-3F42-95AC-F3E7F748DA70}"/>
              </a:ext>
            </a:extLst>
          </p:cNvPr>
          <p:cNvSpPr txBox="1"/>
          <p:nvPr/>
        </p:nvSpPr>
        <p:spPr>
          <a:xfrm>
            <a:off x="303312" y="264160"/>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a:t>
            </a:r>
            <a:r>
              <a:rPr lang="en-US" sz="2200" dirty="0">
                <a:solidFill>
                  <a:schemeClr val="accent1">
                    <a:lumMod val="75000"/>
                  </a:schemeClr>
                </a:solidFill>
                <a:latin typeface="Arial" charset="0"/>
                <a:ea typeface="Arial" charset="0"/>
                <a:cs typeface="Arial" charset="0"/>
              </a:rPr>
              <a:t> configuration:</a:t>
            </a:r>
            <a:endParaRPr sz="2200" dirty="0">
              <a:solidFill>
                <a:schemeClr val="accent1">
                  <a:lumMod val="75000"/>
                </a:schemeClr>
              </a:solidFill>
              <a:latin typeface="Arial" charset="0"/>
              <a:ea typeface="Arial" charset="0"/>
              <a:cs typeface="Arial" charset="0"/>
            </a:endParaRPr>
          </a:p>
        </p:txBody>
      </p:sp>
      <p:sp>
        <p:nvSpPr>
          <p:cNvPr id="32" name="Espace réservé du numéro de diapositive 4">
            <a:extLst>
              <a:ext uri="{FF2B5EF4-FFF2-40B4-BE49-F238E27FC236}">
                <a16:creationId xmlns:a16="http://schemas.microsoft.com/office/drawing/2014/main" id="{56800926-C58E-DF43-982F-1AA20AFD742C}"/>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7</a:t>
            </a:fld>
            <a:endParaRPr b="1" dirty="0">
              <a:solidFill>
                <a:schemeClr val="bg2">
                  <a:lumMod val="50000"/>
                </a:schemeClr>
              </a:solidFill>
              <a:latin typeface="+mn-lt"/>
            </a:endParaRPr>
          </a:p>
        </p:txBody>
      </p:sp>
      <p:sp>
        <p:nvSpPr>
          <p:cNvPr id="33" name="Espace réservé du pied de page 2">
            <a:extLst>
              <a:ext uri="{FF2B5EF4-FFF2-40B4-BE49-F238E27FC236}">
                <a16:creationId xmlns:a16="http://schemas.microsoft.com/office/drawing/2014/main" id="{8BD5A169-4B84-0C41-ACB0-1244E5AE4451}"/>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414166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6.25E-7 -3.7037E-7 L 0.14479 -0.075 L 0.15378 -0.07986 L 0.16172 -0.08472 L 0.16979 -0.08935 L 0.17604 -0.08935 L 0.18372 -0.09491 L 0.27383 -0.1412 L 0.29401 -0.14838 L 0.31016 -0.15417 L 0.32852 -0.15718 L 0.41497 -0.16528 L 0.43529 -0.16597 L 0.45026 -0.16435 L 0.46523 -0.16134 L 0.48789 -0.15162 L 0.49518 -0.14537 L 0.50117 -0.13889 L 0.50352 -0.13009 L 0.49453 -0.09028 L 0.48919 -0.08148 L 0.48086 -0.07176 L 0.46888 -0.06296 L 0.37904 -0.01667 L 0.37057 -0.01366 L 0.36224 -0.01042 L 0.35495 -0.00718 L 0.34727 -0.00162 L 0.33581 0.00486 L 0.15924 0.09583 L 0.15091 0.09977 L 0.14557 0.09977 L 0.13477 0.1037 L 0.10781 0.11644 L 0.09883 0.11968 L 0.09102 0.1206 L 0.08268 0.12454 L 0.0293 0.15162 L 0.01198 0.1581 L -0.00313 0.16204 L -0.02162 0.16597 L -0.11029 0.17477 L -0.1293 0.17477 L -0.1431 0.17407 L -0.15807 0.16921 L -0.18151 0.16204 L -0.19271 0.15324 L -0.19635 0.14769 L -0.19935 0.14282 L -0.18854 0.09745 L -0.18203 0.08866 L -0.17487 0.08218 L -0.16289 0.07176 L -0.11081 0.0463 L -0.10182 0.04144 L -0.09583 0.04144 L -0.08685 0.03912 L -0.0569 0.02315 L -0.04622 0.01991 L -0.03229 0.01435 L 0.14375 -0.07268 L 0.15612 -0.08148 L 0.16458 -0.08704 L 0.17422 -0.09583 L 0.20286 -0.11018 L 0.21432 -0.11806 L 0.2237 -0.12616 L 0.23333 -0.13102 L 0.27487 -0.15255 L 0.29258 -0.16042 L 0.30716 -0.16435 L 0.32917 -0.16852 L 0.41497 -0.17731 L 0.43529 -0.17731 L 0.44779 -0.17569 L 0.45924 -0.17407 L 0.48503 -0.16366 L 0.49518 -0.15417 L 0.49935 -0.15093 L 0.50065 -0.1412 L 0.49154 -0.10208 L 0.4862 -0.0919 L 0.47904 -0.08472 L 0.46706 -0.075 L 0.4263 -0.05347 L 0.41732 -0.0456 L 0.40651 -0.03819 L 0.39336 -0.03032 L 0.36588 -0.01667 L 0.35625 -0.00949 L 0.34531 -0.00162 L 0.33581 0.00648 L 0.15872 0.09653 L 0.15091 0.09815 L 0.14427 0.09583 L 0.13529 0.09583 L 0.10664 0.10857 L 0.09805 0.11088 L 0.09102 0.10926 L 0.08138 0.10926 L 0.01732 0.14282 L 0.00156 0.14699 L -0.11784 0.16042 L -0.13307 0.1588 L -0.19219 0.13333 L -0.19714 0.1294 L -0.1832 0.06944 L -0.17318 0.06389 L -0.11198 0.03125 L -0.1 0.03125 L -0.09518 0.03125 L -0.08385 0.03125 L -0.0582 0.01759 L -0.04844 0.01667 L -0.03346 0.01597 L -0.02513 0.01273 L 0.14427 -0.07338 L 0.15325 -0.08148 L 0.15872 -0.09028 L 0.16654 -0.09815 L 0.19401 -0.11088 L 0.20456 -0.12222 L 0.20807 -0.1294 L 0.21797 -0.13889 L 0.2832 -0.17153 L 0.2987 -0.17731 L 0.41797 -0.19074 L 0.43242 -0.18912 L 0.49154 -0.16528 L 0.49753 -0.1581 L 0.48372 -0.1037 L 0.47721 -0.09583 L 0.41016 -0.06157 L 0.40182 -0.05278 L 0.39648 -0.0456 L 0.38737 -0.03681 L 0.36081 -0.02083 L 0.3513 -0.01111 L 0.34674 -0.00556 L 0.33581 0.00556 L 0.17487 0.08866 L 0.11862 0.13495 L 0.09583 0.14607 " pathEditMode="relative" rAng="0" ptsTypes="AAAAAAAAAAAAAAAAAAAAAAAAAAAAAAAAAAAAAAAAAAAAAAAAAAAAAAAAAAAAAAAAAAAAAAAAAAAAAAAAAAAAAAAAAAAAAAAAAAAAAAAAAAAAAAAAAAAAAAAAAAAAAAAAAAAAAAAAAAAAAAA">
                                      <p:cBhvr>
                                        <p:cTn id="6" dur="5000" fill="hold"/>
                                        <p:tgtEl>
                                          <p:spTgt spid="63"/>
                                        </p:tgtEl>
                                        <p:attrNameLst>
                                          <p:attrName>ppt_x</p:attrName>
                                          <p:attrName>ppt_y</p:attrName>
                                        </p:attrNameLst>
                                      </p:cBhvr>
                                      <p:rCtr x="15208"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ZoneTexte 13"/>
          <p:cNvSpPr txBox="1"/>
          <p:nvPr/>
        </p:nvSpPr>
        <p:spPr>
          <a:xfrm>
            <a:off x="289663" y="263797"/>
            <a:ext cx="6472271"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sz="2200">
                <a:solidFill>
                  <a:schemeClr val="accent1">
                    <a:lumMod val="75000"/>
                  </a:schemeClr>
                </a:solidFill>
                <a:latin typeface="Arial" charset="0"/>
                <a:ea typeface="Arial" charset="0"/>
                <a:cs typeface="Arial" charset="0"/>
              </a:rPr>
              <a:t>PERLE in the global landscape:</a:t>
            </a:r>
          </a:p>
        </p:txBody>
      </p:sp>
      <p:sp>
        <p:nvSpPr>
          <p:cNvPr id="48" name="Espace réservé du numéro de diapositive 4">
            <a:extLst>
              <a:ext uri="{FF2B5EF4-FFF2-40B4-BE49-F238E27FC236}">
                <a16:creationId xmlns:a16="http://schemas.microsoft.com/office/drawing/2014/main" id="{ADB7B254-E11B-A540-B775-1427E0F9B292}"/>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8</a:t>
            </a:fld>
            <a:endParaRPr b="1">
              <a:solidFill>
                <a:schemeClr val="bg2">
                  <a:lumMod val="50000"/>
                </a:schemeClr>
              </a:solidFill>
              <a:latin typeface="+mn-lt"/>
            </a:endParaRPr>
          </a:p>
        </p:txBody>
      </p:sp>
      <p:cxnSp>
        <p:nvCxnSpPr>
          <p:cNvPr id="49" name="Connecteur droit 48">
            <a:extLst>
              <a:ext uri="{FF2B5EF4-FFF2-40B4-BE49-F238E27FC236}">
                <a16:creationId xmlns:a16="http://schemas.microsoft.com/office/drawing/2014/main" id="{E9F3941F-9309-2443-87A2-B3A92777213D}"/>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ABC66099-543A-4445-88C7-600B411F4F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227" y="880090"/>
            <a:ext cx="9792211" cy="5532469"/>
          </a:xfrm>
          <a:prstGeom prst="rect">
            <a:avLst/>
          </a:prstGeom>
        </p:spPr>
      </p:pic>
      <p:pic>
        <p:nvPicPr>
          <p:cNvPr id="50" name="Image 49">
            <a:extLst>
              <a:ext uri="{FF2B5EF4-FFF2-40B4-BE49-F238E27FC236}">
                <a16:creationId xmlns:a16="http://schemas.microsoft.com/office/drawing/2014/main" id="{83B22B9F-C0BE-A442-B28A-FB212BC58B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sp>
        <p:nvSpPr>
          <p:cNvPr id="53" name="Rectangle 52">
            <a:extLst>
              <a:ext uri="{FF2B5EF4-FFF2-40B4-BE49-F238E27FC236}">
                <a16:creationId xmlns:a16="http://schemas.microsoft.com/office/drawing/2014/main" id="{B4D5B019-1428-834D-836C-D5EC98E94F14}"/>
              </a:ext>
            </a:extLst>
          </p:cNvPr>
          <p:cNvSpPr/>
          <p:nvPr/>
        </p:nvSpPr>
        <p:spPr>
          <a:xfrm>
            <a:off x="6921366" y="3282392"/>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e 16">
            <a:extLst>
              <a:ext uri="{FF2B5EF4-FFF2-40B4-BE49-F238E27FC236}">
                <a16:creationId xmlns:a16="http://schemas.microsoft.com/office/drawing/2014/main" id="{D7AD6D39-A957-E446-A956-13FE3F6DC232}"/>
              </a:ext>
            </a:extLst>
          </p:cNvPr>
          <p:cNvGrpSpPr/>
          <p:nvPr/>
        </p:nvGrpSpPr>
        <p:grpSpPr>
          <a:xfrm>
            <a:off x="6318899" y="3070746"/>
            <a:ext cx="1735555" cy="740659"/>
            <a:chOff x="6318899" y="3070746"/>
            <a:chExt cx="1735555" cy="740659"/>
          </a:xfrm>
        </p:grpSpPr>
        <p:sp>
          <p:nvSpPr>
            <p:cNvPr id="11" name="Rectangle 10">
              <a:extLst>
                <a:ext uri="{FF2B5EF4-FFF2-40B4-BE49-F238E27FC236}">
                  <a16:creationId xmlns:a16="http://schemas.microsoft.com/office/drawing/2014/main" id="{0903C086-2689-DE4C-A6F4-DFFA5783095B}"/>
                </a:ext>
              </a:extLst>
            </p:cNvPr>
            <p:cNvSpPr/>
            <p:nvPr/>
          </p:nvSpPr>
          <p:spPr>
            <a:xfrm>
              <a:off x="6318899" y="3070746"/>
              <a:ext cx="682401" cy="15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7247E373-AD93-604E-802E-7EAF5A273F9E}"/>
                </a:ext>
              </a:extLst>
            </p:cNvPr>
            <p:cNvCxnSpPr/>
            <p:nvPr/>
          </p:nvCxnSpPr>
          <p:spPr>
            <a:xfrm>
              <a:off x="6687404" y="3070750"/>
              <a:ext cx="252000" cy="144000"/>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0431E07-05AA-5A4A-92DC-938D95D870D5}"/>
                </a:ext>
              </a:extLst>
            </p:cNvPr>
            <p:cNvSpPr/>
            <p:nvPr/>
          </p:nvSpPr>
          <p:spPr>
            <a:xfrm>
              <a:off x="7372053" y="3564341"/>
              <a:ext cx="682401" cy="22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54">
              <a:extLst>
                <a:ext uri="{FF2B5EF4-FFF2-40B4-BE49-F238E27FC236}">
                  <a16:creationId xmlns:a16="http://schemas.microsoft.com/office/drawing/2014/main" id="{652B0EC5-6CF7-3947-B2A6-0F35C69D7A4B}"/>
                </a:ext>
              </a:extLst>
            </p:cNvPr>
            <p:cNvCxnSpPr/>
            <p:nvPr/>
          </p:nvCxnSpPr>
          <p:spPr>
            <a:xfrm>
              <a:off x="7522196" y="3523405"/>
              <a:ext cx="504000" cy="288000"/>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20" name="Connecteur droit 19">
            <a:extLst>
              <a:ext uri="{FF2B5EF4-FFF2-40B4-BE49-F238E27FC236}">
                <a16:creationId xmlns:a16="http://schemas.microsoft.com/office/drawing/2014/main" id="{3C0F8B03-F5C3-0840-93B4-3368B61CE47A}"/>
              </a:ext>
            </a:extLst>
          </p:cNvPr>
          <p:cNvCxnSpPr/>
          <p:nvPr/>
        </p:nvCxnSpPr>
        <p:spPr>
          <a:xfrm>
            <a:off x="7014952" y="3241448"/>
            <a:ext cx="0" cy="180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E0430C25-E953-1448-8494-A6FCB93B0123}"/>
              </a:ext>
            </a:extLst>
          </p:cNvPr>
          <p:cNvSpPr txBox="1"/>
          <p:nvPr/>
        </p:nvSpPr>
        <p:spPr>
          <a:xfrm>
            <a:off x="6978348" y="3534772"/>
            <a:ext cx="570175" cy="246221"/>
          </a:xfrm>
          <a:prstGeom prst="rect">
            <a:avLst/>
          </a:prstGeom>
          <a:noFill/>
        </p:spPr>
        <p:txBody>
          <a:bodyPr wrap="square" rtlCol="0">
            <a:spAutoFit/>
          </a:bodyPr>
          <a:lstStyle/>
          <a:p>
            <a:r>
              <a:rPr lang="fr-FR" sz="1000" b="1" u="sng">
                <a:solidFill>
                  <a:srgbClr val="00B050"/>
                </a:solidFill>
                <a:latin typeface="+mn-lt"/>
              </a:rPr>
              <a:t>PERLE</a:t>
            </a:r>
          </a:p>
        </p:txBody>
      </p:sp>
      <p:sp>
        <p:nvSpPr>
          <p:cNvPr id="24" name="Étoile à 5 branches 23">
            <a:extLst>
              <a:ext uri="{FF2B5EF4-FFF2-40B4-BE49-F238E27FC236}">
                <a16:creationId xmlns:a16="http://schemas.microsoft.com/office/drawing/2014/main" id="{0466857B-1277-7C48-B016-4B6F8B41FC5D}"/>
              </a:ext>
            </a:extLst>
          </p:cNvPr>
          <p:cNvSpPr/>
          <p:nvPr/>
        </p:nvSpPr>
        <p:spPr>
          <a:xfrm>
            <a:off x="7137776" y="3398297"/>
            <a:ext cx="144000" cy="144000"/>
          </a:xfrm>
          <a:prstGeom prst="star5">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4817C074-E235-CD49-BBD3-C47A73DD8BE0}"/>
              </a:ext>
            </a:extLst>
          </p:cNvPr>
          <p:cNvSpPr/>
          <p:nvPr/>
        </p:nvSpPr>
        <p:spPr>
          <a:xfrm>
            <a:off x="1937979" y="1487604"/>
            <a:ext cx="108000" cy="108000"/>
          </a:xfrm>
          <a:prstGeom prst="ellipse">
            <a:avLst/>
          </a:prstGeom>
          <a:solidFill>
            <a:srgbClr val="FF0000"/>
          </a:solidFill>
          <a:ln>
            <a:solidFill>
              <a:srgbClr val="FF3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28770943-96CB-9546-9BC1-C9BDA45F6601}"/>
              </a:ext>
            </a:extLst>
          </p:cNvPr>
          <p:cNvSpPr/>
          <p:nvPr/>
        </p:nvSpPr>
        <p:spPr>
          <a:xfrm>
            <a:off x="1831067" y="1749188"/>
            <a:ext cx="108000" cy="108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1ACA1C68-F24D-454A-A53D-6B4121329D86}"/>
              </a:ext>
            </a:extLst>
          </p:cNvPr>
          <p:cNvSpPr/>
          <p:nvPr/>
        </p:nvSpPr>
        <p:spPr>
          <a:xfrm>
            <a:off x="1956172" y="2242781"/>
            <a:ext cx="108000" cy="10800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D6156981-C956-F540-82AD-173E343D8896}"/>
              </a:ext>
            </a:extLst>
          </p:cNvPr>
          <p:cNvSpPr/>
          <p:nvPr/>
        </p:nvSpPr>
        <p:spPr>
          <a:xfrm>
            <a:off x="1958444" y="2013042"/>
            <a:ext cx="108000" cy="108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E8EAE2DA-278A-0E46-B98A-B82369F2AEAE}"/>
              </a:ext>
            </a:extLst>
          </p:cNvPr>
          <p:cNvSpPr/>
          <p:nvPr/>
        </p:nvSpPr>
        <p:spPr>
          <a:xfrm>
            <a:off x="2065355" y="1751460"/>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ZoneTexte 55">
            <a:extLst>
              <a:ext uri="{FF2B5EF4-FFF2-40B4-BE49-F238E27FC236}">
                <a16:creationId xmlns:a16="http://schemas.microsoft.com/office/drawing/2014/main" id="{12D45F4F-E990-A14B-91E7-9850DF921661}"/>
              </a:ext>
            </a:extLst>
          </p:cNvPr>
          <p:cNvSpPr txBox="1"/>
          <p:nvPr/>
        </p:nvSpPr>
        <p:spPr>
          <a:xfrm>
            <a:off x="2138540" y="1392068"/>
            <a:ext cx="2474401" cy="276999"/>
          </a:xfrm>
          <a:prstGeom prst="rect">
            <a:avLst/>
          </a:prstGeom>
          <a:noFill/>
        </p:spPr>
        <p:txBody>
          <a:bodyPr wrap="square" rtlCol="0">
            <a:spAutoFit/>
          </a:bodyPr>
          <a:lstStyle/>
          <a:p>
            <a:r>
              <a:rPr lang="en-GB" sz="1200" b="1">
                <a:solidFill>
                  <a:srgbClr val="FF0000"/>
                </a:solidFill>
                <a:latin typeface="+mn-lt"/>
              </a:rPr>
              <a:t>legacy, decommissioned </a:t>
            </a:r>
          </a:p>
        </p:txBody>
      </p:sp>
      <p:sp>
        <p:nvSpPr>
          <p:cNvPr id="64" name="ZoneTexte 63">
            <a:extLst>
              <a:ext uri="{FF2B5EF4-FFF2-40B4-BE49-F238E27FC236}">
                <a16:creationId xmlns:a16="http://schemas.microsoft.com/office/drawing/2014/main" id="{EF2822E1-00CC-F648-920F-BBDB72E5CEB6}"/>
              </a:ext>
            </a:extLst>
          </p:cNvPr>
          <p:cNvSpPr txBox="1"/>
          <p:nvPr/>
        </p:nvSpPr>
        <p:spPr>
          <a:xfrm>
            <a:off x="2195404" y="1667300"/>
            <a:ext cx="2474401" cy="276999"/>
          </a:xfrm>
          <a:prstGeom prst="rect">
            <a:avLst/>
          </a:prstGeom>
          <a:noFill/>
        </p:spPr>
        <p:txBody>
          <a:bodyPr wrap="square" rtlCol="0">
            <a:spAutoFit/>
          </a:bodyPr>
          <a:lstStyle/>
          <a:p>
            <a:r>
              <a:rPr lang="fr-FR" sz="1200" b="1">
                <a:solidFill>
                  <a:schemeClr val="tx1"/>
                </a:solidFill>
                <a:latin typeface="+mn-lt"/>
              </a:rPr>
              <a:t>Operating (</a:t>
            </a:r>
            <a:r>
              <a:rPr lang="fr-FR" sz="1200" b="1">
                <a:solidFill>
                  <a:srgbClr val="7030A0"/>
                </a:solidFill>
                <a:latin typeface="+mn-lt"/>
              </a:rPr>
              <a:t>SC,</a:t>
            </a:r>
            <a:r>
              <a:rPr lang="fr-FR" sz="1200" b="1">
                <a:solidFill>
                  <a:srgbClr val="FF0000"/>
                </a:solidFill>
                <a:latin typeface="+mn-lt"/>
              </a:rPr>
              <a:t> </a:t>
            </a:r>
            <a:r>
              <a:rPr lang="fr-FR" sz="1200" b="1">
                <a:solidFill>
                  <a:schemeClr val="tx1"/>
                </a:solidFill>
                <a:latin typeface="+mn-lt"/>
              </a:rPr>
              <a:t>NC) </a:t>
            </a:r>
          </a:p>
        </p:txBody>
      </p:sp>
      <p:sp>
        <p:nvSpPr>
          <p:cNvPr id="65" name="ZoneTexte 64">
            <a:extLst>
              <a:ext uri="{FF2B5EF4-FFF2-40B4-BE49-F238E27FC236}">
                <a16:creationId xmlns:a16="http://schemas.microsoft.com/office/drawing/2014/main" id="{604FBA48-FB7F-A442-9875-18100DDF6A8B}"/>
              </a:ext>
            </a:extLst>
          </p:cNvPr>
          <p:cNvSpPr txBox="1"/>
          <p:nvPr/>
        </p:nvSpPr>
        <p:spPr>
          <a:xfrm>
            <a:off x="2088498" y="2167645"/>
            <a:ext cx="2005830" cy="276999"/>
          </a:xfrm>
          <a:prstGeom prst="rect">
            <a:avLst/>
          </a:prstGeom>
          <a:noFill/>
        </p:spPr>
        <p:txBody>
          <a:bodyPr wrap="square" rtlCol="0">
            <a:spAutoFit/>
          </a:bodyPr>
          <a:lstStyle/>
          <a:p>
            <a:r>
              <a:rPr lang="en-GB" sz="1200" b="1">
                <a:solidFill>
                  <a:schemeClr val="accent5">
                    <a:lumMod val="75000"/>
                  </a:schemeClr>
                </a:solidFill>
                <a:latin typeface="+mn-lt"/>
              </a:rPr>
              <a:t>potential future machine </a:t>
            </a:r>
          </a:p>
        </p:txBody>
      </p:sp>
      <p:sp>
        <p:nvSpPr>
          <p:cNvPr id="66" name="ZoneTexte 65">
            <a:extLst>
              <a:ext uri="{FF2B5EF4-FFF2-40B4-BE49-F238E27FC236}">
                <a16:creationId xmlns:a16="http://schemas.microsoft.com/office/drawing/2014/main" id="{34A8A067-84CF-9E45-B293-9EBBD5EB5E22}"/>
              </a:ext>
            </a:extLst>
          </p:cNvPr>
          <p:cNvSpPr txBox="1"/>
          <p:nvPr/>
        </p:nvSpPr>
        <p:spPr>
          <a:xfrm>
            <a:off x="2077123" y="1924258"/>
            <a:ext cx="1331683" cy="283898"/>
          </a:xfrm>
          <a:prstGeom prst="rect">
            <a:avLst/>
          </a:prstGeom>
          <a:noFill/>
        </p:spPr>
        <p:txBody>
          <a:bodyPr wrap="square" rtlCol="0">
            <a:spAutoFit/>
          </a:bodyPr>
          <a:lstStyle/>
          <a:p>
            <a:r>
              <a:rPr lang="en-GB" sz="1200" b="1">
                <a:solidFill>
                  <a:srgbClr val="00B050"/>
                </a:solidFill>
                <a:latin typeface="+mn-lt"/>
              </a:rPr>
              <a:t>planned </a:t>
            </a:r>
          </a:p>
        </p:txBody>
      </p:sp>
      <p:sp>
        <p:nvSpPr>
          <p:cNvPr id="28" name="Espace réservé du pied de page 2">
            <a:extLst>
              <a:ext uri="{FF2B5EF4-FFF2-40B4-BE49-F238E27FC236}">
                <a16:creationId xmlns:a16="http://schemas.microsoft.com/office/drawing/2014/main" id="{3D76CF6D-9E45-D542-9B65-4A24319EEC67}"/>
              </a:ext>
            </a:extLst>
          </p:cNvPr>
          <p:cNvSpPr>
            <a:spLocks noGrp="1"/>
          </p:cNvSpPr>
          <p:nvPr>
            <p:ph type="ftr" sz="quarter" idx="11"/>
          </p:nvPr>
        </p:nvSpPr>
        <p:spPr>
          <a:xfrm>
            <a:off x="2779987" y="6447788"/>
            <a:ext cx="5995521" cy="334663"/>
          </a:xfrm>
        </p:spPr>
        <p:txBody>
          <a:bodyPr/>
          <a:lstStyle/>
          <a:p>
            <a:r>
              <a:rPr lang="en-GB" b="1">
                <a:solidFill>
                  <a:schemeClr val="bg2">
                    <a:lumMod val="50000"/>
                  </a:schemeClr>
                </a:solidFill>
                <a:latin typeface="+mn-lt"/>
              </a:rPr>
              <a:t>ERL 2019 - Berlin,  September 16</a:t>
            </a:r>
            <a:r>
              <a:rPr lang="en-GB" b="1" baseline="30000">
                <a:solidFill>
                  <a:schemeClr val="bg2">
                    <a:lumMod val="50000"/>
                  </a:schemeClr>
                </a:solidFill>
                <a:latin typeface="+mn-lt"/>
              </a:rPr>
              <a:t>th</a:t>
            </a:r>
            <a:r>
              <a:rPr lang="en-GB" b="1">
                <a:solidFill>
                  <a:schemeClr val="bg2">
                    <a:lumMod val="50000"/>
                  </a:schemeClr>
                </a:solidFill>
                <a:latin typeface="+mn-lt"/>
              </a:rPr>
              <a:t> 2019</a:t>
            </a:r>
          </a:p>
        </p:txBody>
      </p:sp>
      <p:sp>
        <p:nvSpPr>
          <p:cNvPr id="26" name="ZoneTexte 25">
            <a:extLst>
              <a:ext uri="{FF2B5EF4-FFF2-40B4-BE49-F238E27FC236}">
                <a16:creationId xmlns:a16="http://schemas.microsoft.com/office/drawing/2014/main" id="{49EB89AD-9E6C-874F-9CCB-0503F3B8FBF6}"/>
              </a:ext>
            </a:extLst>
          </p:cNvPr>
          <p:cNvSpPr txBox="1"/>
          <p:nvPr/>
        </p:nvSpPr>
        <p:spPr>
          <a:xfrm>
            <a:off x="5256297" y="4625789"/>
            <a:ext cx="739597" cy="246221"/>
          </a:xfrm>
          <a:prstGeom prst="rect">
            <a:avLst/>
          </a:prstGeom>
          <a:solidFill>
            <a:schemeClr val="bg1"/>
          </a:solidFill>
        </p:spPr>
        <p:txBody>
          <a:bodyPr wrap="square" rtlCol="0">
            <a:spAutoFit/>
          </a:bodyPr>
          <a:lstStyle/>
          <a:p>
            <a:r>
              <a:rPr lang="fr-FR" sz="1000" b="1" dirty="0">
                <a:solidFill>
                  <a:srgbClr val="7030A0"/>
                </a:solidFill>
                <a:latin typeface="+mn-lt"/>
              </a:rPr>
              <a:t>cERL-KEK</a:t>
            </a:r>
          </a:p>
        </p:txBody>
      </p:sp>
      <p:sp>
        <p:nvSpPr>
          <p:cNvPr id="27" name="Ellipse 26">
            <a:extLst>
              <a:ext uri="{FF2B5EF4-FFF2-40B4-BE49-F238E27FC236}">
                <a16:creationId xmlns:a16="http://schemas.microsoft.com/office/drawing/2014/main" id="{44540CE1-F80C-F249-B323-CBAE56208E19}"/>
              </a:ext>
            </a:extLst>
          </p:cNvPr>
          <p:cNvSpPr>
            <a:spLocks noChangeAspect="1"/>
          </p:cNvSpPr>
          <p:nvPr/>
        </p:nvSpPr>
        <p:spPr>
          <a:xfrm>
            <a:off x="5185107" y="4814794"/>
            <a:ext cx="108000" cy="108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F8F9008E-CBF0-AC45-AA8B-F172204E7902}"/>
              </a:ext>
            </a:extLst>
          </p:cNvPr>
          <p:cNvSpPr/>
          <p:nvPr/>
        </p:nvSpPr>
        <p:spPr>
          <a:xfrm>
            <a:off x="6761935" y="4329946"/>
            <a:ext cx="338112"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72568028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ZoneTexte 92"/>
          <p:cNvSpPr txBox="1"/>
          <p:nvPr/>
        </p:nvSpPr>
        <p:spPr>
          <a:xfrm>
            <a:off x="303310" y="264160"/>
            <a:ext cx="6978799" cy="43088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Motivations to study, then host an ERL at Orsay:</a:t>
            </a:r>
            <a:endParaRPr sz="2200" dirty="0">
              <a:solidFill>
                <a:schemeClr val="accent1">
                  <a:lumMod val="75000"/>
                </a:schemeClr>
              </a:solidFill>
              <a:latin typeface="Arial" charset="0"/>
              <a:ea typeface="Arial" charset="0"/>
              <a:cs typeface="Arial" charset="0"/>
            </a:endParaRPr>
          </a:p>
        </p:txBody>
      </p:sp>
      <p:sp>
        <p:nvSpPr>
          <p:cNvPr id="23" name="ZoneTexte 22">
            <a:extLst>
              <a:ext uri="{FF2B5EF4-FFF2-40B4-BE49-F238E27FC236}">
                <a16:creationId xmlns:a16="http://schemas.microsoft.com/office/drawing/2014/main" id="{794B3B25-752A-E44F-8680-841568F0961F}"/>
              </a:ext>
            </a:extLst>
          </p:cNvPr>
          <p:cNvSpPr txBox="1"/>
          <p:nvPr/>
        </p:nvSpPr>
        <p:spPr>
          <a:xfrm>
            <a:off x="424288" y="882494"/>
            <a:ext cx="2905760" cy="369332"/>
          </a:xfrm>
          <a:prstGeom prst="rect">
            <a:avLst/>
          </a:prstGeom>
          <a:noFill/>
        </p:spPr>
        <p:txBody>
          <a:bodyPr wrap="square" rtlCol="0">
            <a:spAutoFit/>
          </a:bodyPr>
          <a:lstStyle/>
          <a:p>
            <a:pPr>
              <a:buNone/>
            </a:pPr>
            <a:r>
              <a:rPr lang="en-GB" b="1" dirty="0">
                <a:solidFill>
                  <a:srgbClr val="0070C0"/>
                </a:solidFill>
                <a:latin typeface="Arial" panose="020B0604020202020204" pitchFamily="34" charset="0"/>
                <a:cs typeface="Arial" panose="020B0604020202020204" pitchFamily="34" charset="0"/>
              </a:rPr>
              <a:t>Why an ERL:</a:t>
            </a:r>
          </a:p>
        </p:txBody>
      </p:sp>
      <p:sp>
        <p:nvSpPr>
          <p:cNvPr id="29" name="ZoneTexte 28">
            <a:extLst>
              <a:ext uri="{FF2B5EF4-FFF2-40B4-BE49-F238E27FC236}">
                <a16:creationId xmlns:a16="http://schemas.microsoft.com/office/drawing/2014/main" id="{BA756A4C-84BA-A04C-87DC-F0221B3FDF4E}"/>
              </a:ext>
            </a:extLst>
          </p:cNvPr>
          <p:cNvSpPr txBox="1"/>
          <p:nvPr/>
        </p:nvSpPr>
        <p:spPr>
          <a:xfrm>
            <a:off x="525887" y="1410815"/>
            <a:ext cx="11525687" cy="1287468"/>
          </a:xfrm>
          <a:prstGeom prst="rect">
            <a:avLst/>
          </a:prstGeom>
          <a:noFill/>
        </p:spPr>
        <p:txBody>
          <a:bodyPr wrap="square" rtlCol="0">
            <a:spAutoFit/>
          </a:bodyPr>
          <a:lstStyle/>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A clever concept and accelerator R&amp;D at it’s best.</a:t>
            </a:r>
          </a:p>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Saving energy is a key word for future machine construction.</a:t>
            </a:r>
          </a:p>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Compact accelerator with high performances, smaller infrastructures (site area, cryogenic plant…) </a:t>
            </a:r>
          </a:p>
        </p:txBody>
      </p:sp>
      <p:sp>
        <p:nvSpPr>
          <p:cNvPr id="30" name="ZoneTexte 29">
            <a:extLst>
              <a:ext uri="{FF2B5EF4-FFF2-40B4-BE49-F238E27FC236}">
                <a16:creationId xmlns:a16="http://schemas.microsoft.com/office/drawing/2014/main" id="{CA4621E8-A997-764D-AD55-C4E21D9A58A0}"/>
              </a:ext>
            </a:extLst>
          </p:cNvPr>
          <p:cNvSpPr txBox="1"/>
          <p:nvPr/>
        </p:nvSpPr>
        <p:spPr>
          <a:xfrm>
            <a:off x="424288" y="3016094"/>
            <a:ext cx="2905760" cy="369332"/>
          </a:xfrm>
          <a:prstGeom prst="rect">
            <a:avLst/>
          </a:prstGeom>
          <a:noFill/>
        </p:spPr>
        <p:txBody>
          <a:bodyPr wrap="square" rtlCol="0">
            <a:spAutoFit/>
          </a:bodyPr>
          <a:lstStyle/>
          <a:p>
            <a:pPr>
              <a:buNone/>
            </a:pPr>
            <a:r>
              <a:rPr lang="en-GB" b="1" dirty="0">
                <a:solidFill>
                  <a:srgbClr val="0070C0"/>
                </a:solidFill>
                <a:latin typeface="Arial" panose="020B0604020202020204" pitchFamily="34" charset="0"/>
                <a:cs typeface="Arial" panose="020B0604020202020204" pitchFamily="34" charset="0"/>
              </a:rPr>
              <a:t>Why @ </a:t>
            </a:r>
            <a:r>
              <a:rPr lang="en-GB" b="1" dirty="0" err="1">
                <a:solidFill>
                  <a:srgbClr val="0070C0"/>
                </a:solidFill>
                <a:latin typeface="Arial" panose="020B0604020202020204" pitchFamily="34" charset="0"/>
                <a:cs typeface="Arial" panose="020B0604020202020204" pitchFamily="34" charset="0"/>
              </a:rPr>
              <a:t>Orsay</a:t>
            </a:r>
            <a:r>
              <a:rPr lang="en-GB" b="1" dirty="0">
                <a:solidFill>
                  <a:srgbClr val="0070C0"/>
                </a:solidFill>
                <a:latin typeface="Arial" panose="020B0604020202020204" pitchFamily="34" charset="0"/>
                <a:cs typeface="Arial" panose="020B0604020202020204" pitchFamily="34" charset="0"/>
              </a:rPr>
              <a:t>:</a:t>
            </a:r>
          </a:p>
        </p:txBody>
      </p:sp>
      <p:sp>
        <p:nvSpPr>
          <p:cNvPr id="31" name="ZoneTexte 30">
            <a:extLst>
              <a:ext uri="{FF2B5EF4-FFF2-40B4-BE49-F238E27FC236}">
                <a16:creationId xmlns:a16="http://schemas.microsoft.com/office/drawing/2014/main" id="{3344C06A-6122-7242-AD1F-BA4FDBBC7B2E}"/>
              </a:ext>
            </a:extLst>
          </p:cNvPr>
          <p:cNvSpPr txBox="1"/>
          <p:nvPr/>
        </p:nvSpPr>
        <p:spPr>
          <a:xfrm>
            <a:off x="536047" y="3442815"/>
            <a:ext cx="10996311" cy="2118465"/>
          </a:xfrm>
          <a:prstGeom prst="rect">
            <a:avLst/>
          </a:prstGeom>
          <a:noFill/>
        </p:spPr>
        <p:txBody>
          <a:bodyPr wrap="square" rtlCol="0">
            <a:spAutoFit/>
          </a:bodyPr>
          <a:lstStyle/>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Involvement of local accelerator experts with complementary expertise around an ambitious and federating project. </a:t>
            </a:r>
          </a:p>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Develop and acquire expertise in design and operation of ERL.</a:t>
            </a:r>
          </a:p>
          <a:p>
            <a:pPr marL="285750" indent="-285750" algn="just">
              <a:lnSpc>
                <a:spcPct val="150000"/>
              </a:lnSpc>
              <a:buFont typeface="Wingdings" charset="2"/>
              <a:buChar char="§"/>
            </a:pPr>
            <a:r>
              <a:rPr lang="en-GB" dirty="0">
                <a:latin typeface="Arial" panose="020B0604020202020204" pitchFamily="34" charset="0"/>
                <a:cs typeface="Arial" panose="020B0604020202020204" pitchFamily="34" charset="0"/>
              </a:rPr>
              <a:t>Opportunity to host the first superconductive R&amp;D test facility at Paris-</a:t>
            </a:r>
            <a:r>
              <a:rPr lang="en-GB" dirty="0" err="1">
                <a:latin typeface="Arial" panose="020B0604020202020204" pitchFamily="34" charset="0"/>
                <a:cs typeface="Arial" panose="020B0604020202020204" pitchFamily="34" charset="0"/>
              </a:rPr>
              <a:t>Saclay</a:t>
            </a:r>
            <a:r>
              <a:rPr lang="en-GB" dirty="0">
                <a:latin typeface="Arial" panose="020B0604020202020204" pitchFamily="34" charset="0"/>
                <a:cs typeface="Arial" panose="020B0604020202020204" pitchFamily="34" charset="0"/>
              </a:rPr>
              <a:t> Campus and contributing to the visibility of the future lab worldwide.    </a:t>
            </a:r>
          </a:p>
        </p:txBody>
      </p:sp>
      <p:pic>
        <p:nvPicPr>
          <p:cNvPr id="11" name="Image 10">
            <a:extLst>
              <a:ext uri="{FF2B5EF4-FFF2-40B4-BE49-F238E27FC236}">
                <a16:creationId xmlns:a16="http://schemas.microsoft.com/office/drawing/2014/main" id="{43ECDB1C-4890-DC40-BC8A-44593D6DA79A}"/>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2" name="Connecteur droit 11">
            <a:extLst>
              <a:ext uri="{FF2B5EF4-FFF2-40B4-BE49-F238E27FC236}">
                <a16:creationId xmlns:a16="http://schemas.microsoft.com/office/drawing/2014/main" id="{AA152F18-9DFA-484B-A9C4-500860F6CED8}"/>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4" name="Espace réservé du numéro de diapositive 4">
            <a:extLst>
              <a:ext uri="{FF2B5EF4-FFF2-40B4-BE49-F238E27FC236}">
                <a16:creationId xmlns:a16="http://schemas.microsoft.com/office/drawing/2014/main" id="{EC239623-0958-BA4A-801D-3685E6DAFAF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9</a:t>
            </a:fld>
            <a:endParaRPr b="1" dirty="0">
              <a:solidFill>
                <a:schemeClr val="bg2">
                  <a:lumMod val="50000"/>
                </a:schemeClr>
              </a:solidFill>
              <a:latin typeface="+mn-lt"/>
            </a:endParaRPr>
          </a:p>
        </p:txBody>
      </p:sp>
      <p:sp>
        <p:nvSpPr>
          <p:cNvPr id="16" name="Espace réservé du pied de page 2">
            <a:extLst>
              <a:ext uri="{FF2B5EF4-FFF2-40B4-BE49-F238E27FC236}">
                <a16:creationId xmlns:a16="http://schemas.microsoft.com/office/drawing/2014/main" id="{EFDB6E71-2350-7942-AF95-BE1CEE18D89C}"/>
              </a:ext>
            </a:extLst>
          </p:cNvPr>
          <p:cNvSpPr>
            <a:spLocks noGrp="1"/>
          </p:cNvSpPr>
          <p:nvPr>
            <p:ph type="ftr" sz="quarter" idx="11"/>
          </p:nvPr>
        </p:nvSpPr>
        <p:spPr>
          <a:xfrm>
            <a:off x="3022033" y="6447788"/>
            <a:ext cx="5995521" cy="334663"/>
          </a:xfrm>
        </p:spPr>
        <p:txBody>
          <a:bodyPr/>
          <a:lstStyle/>
          <a:p>
            <a:r>
              <a:rPr lang="en-GB" b="1" dirty="0">
                <a:solidFill>
                  <a:schemeClr val="bg2">
                    <a:lumMod val="50000"/>
                  </a:schemeClr>
                </a:solidFill>
                <a:latin typeface="+mn-lt"/>
              </a:rPr>
              <a:t>Les </a:t>
            </a:r>
            <a:r>
              <a:rPr lang="en-GB" b="1" dirty="0" err="1">
                <a:solidFill>
                  <a:schemeClr val="bg2">
                    <a:lumMod val="50000"/>
                  </a:schemeClr>
                </a:solidFill>
                <a:latin typeface="+mn-lt"/>
              </a:rPr>
              <a:t>Journées</a:t>
            </a:r>
            <a:r>
              <a:rPr lang="en-GB" b="1" dirty="0">
                <a:solidFill>
                  <a:schemeClr val="bg2">
                    <a:lumMod val="50000"/>
                  </a:schemeClr>
                </a:solidFill>
                <a:latin typeface="+mn-lt"/>
              </a:rPr>
              <a:t> </a:t>
            </a:r>
            <a:r>
              <a:rPr lang="en-GB" b="1" dirty="0" err="1">
                <a:solidFill>
                  <a:schemeClr val="bg2">
                    <a:lumMod val="50000"/>
                  </a:schemeClr>
                </a:solidFill>
                <a:latin typeface="+mn-lt"/>
              </a:rPr>
              <a:t>Accélérateurs</a:t>
            </a:r>
            <a:r>
              <a:rPr lang="en-GB" b="1" dirty="0">
                <a:solidFill>
                  <a:schemeClr val="bg2">
                    <a:lumMod val="50000"/>
                  </a:schemeClr>
                </a:solidFill>
                <a:latin typeface="+mn-lt"/>
              </a:rPr>
              <a:t> - </a:t>
            </a:r>
            <a:r>
              <a:rPr lang="en-GB" b="1" dirty="0" err="1">
                <a:solidFill>
                  <a:schemeClr val="bg2">
                    <a:lumMod val="50000"/>
                  </a:schemeClr>
                </a:solidFill>
                <a:latin typeface="+mn-lt"/>
              </a:rPr>
              <a:t>Roscoff</a:t>
            </a:r>
            <a:r>
              <a:rPr lang="en-GB" b="1" dirty="0">
                <a:solidFill>
                  <a:schemeClr val="bg2">
                    <a:lumMod val="50000"/>
                  </a:schemeClr>
                </a:solidFill>
                <a:latin typeface="+mn-lt"/>
              </a:rPr>
              <a:t>, 2 </a:t>
            </a:r>
            <a:r>
              <a:rPr lang="en-GB" b="1" dirty="0" err="1">
                <a:solidFill>
                  <a:schemeClr val="bg2">
                    <a:lumMod val="50000"/>
                  </a:schemeClr>
                </a:solidFill>
                <a:latin typeface="+mn-lt"/>
              </a:rPr>
              <a:t>octobre</a:t>
            </a:r>
            <a:r>
              <a:rPr lang="en-GB" b="1" dirty="0">
                <a:solidFill>
                  <a:schemeClr val="bg2">
                    <a:lumMod val="50000"/>
                  </a:schemeClr>
                </a:solidFill>
                <a:latin typeface="+mn-lt"/>
              </a:rPr>
              <a:t> 2019</a:t>
            </a:r>
          </a:p>
        </p:txBody>
      </p:sp>
    </p:spTree>
    <p:extLst>
      <p:ext uri="{BB962C8B-B14F-4D97-AF65-F5344CB8AC3E}">
        <p14:creationId xmlns:p14="http://schemas.microsoft.com/office/powerpoint/2010/main" val="391713383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se">
  <a:themeElements>
    <a:clrScheme name="Brise">
      <a:dk1>
        <a:srgbClr val="000000"/>
      </a:dk1>
      <a:lt1>
        <a:srgbClr val="FFFFFF"/>
      </a:lt1>
      <a:dk2>
        <a:srgbClr val="A7A7A7"/>
      </a:dk2>
      <a:lt2>
        <a:srgbClr val="535353"/>
      </a:lt2>
      <a:accent1>
        <a:srgbClr val="2C7C9F"/>
      </a:accent1>
      <a:accent2>
        <a:srgbClr val="244A58"/>
      </a:accent2>
      <a:accent3>
        <a:srgbClr val="E2751D"/>
      </a:accent3>
      <a:accent4>
        <a:srgbClr val="FFB400"/>
      </a:accent4>
      <a:accent5>
        <a:srgbClr val="7EB606"/>
      </a:accent5>
      <a:accent6>
        <a:srgbClr val="C00000"/>
      </a:accent6>
      <a:hlink>
        <a:srgbClr val="0000FF"/>
      </a:hlink>
      <a:folHlink>
        <a:srgbClr val="FF00FF"/>
      </a:folHlink>
    </a:clrScheme>
    <a:fontScheme name="Brise">
      <a:majorFont>
        <a:latin typeface="Helvetica"/>
        <a:ea typeface="Helvetica"/>
        <a:cs typeface="Helvetica"/>
      </a:majorFont>
      <a:minorFont>
        <a:latin typeface="Calibri"/>
        <a:ea typeface="Calibri"/>
        <a:cs typeface="Calibri"/>
      </a:minorFont>
    </a:fontScheme>
    <a:fmtScheme name="Bri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0000"/>
              </a:srgbClr>
            </a:outerShdw>
          </a:effectLst>
        </a:effectStyle>
        <a:effectStyle>
          <a:effectLst>
            <a:outerShdw blurRad="63500" dist="25400" dir="5400000" rotWithShape="0">
              <a:srgbClr val="000000">
                <a:alpha val="4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25400" dir="5400000" rotWithShape="0">
            <a:srgbClr val="000000">
              <a:alpha val="4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17074</TotalTime>
  <Words>3881</Words>
  <Application>Microsoft Macintosh PowerPoint</Application>
  <PresentationFormat>Grand écran</PresentationFormat>
  <Paragraphs>649</Paragraphs>
  <Slides>38</Slides>
  <Notes>0</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38</vt:i4>
      </vt:variant>
    </vt:vector>
  </HeadingPairs>
  <TitlesOfParts>
    <vt:vector size="53" baseType="lpstr">
      <vt:lpstr>Arial Unicode MS</vt:lpstr>
      <vt:lpstr>MS PGothic</vt:lpstr>
      <vt:lpstr>MS PGothic</vt:lpstr>
      <vt:lpstr>Songti TC</vt:lpstr>
      <vt:lpstr>Arial</vt:lpstr>
      <vt:lpstr>Calibri</vt:lpstr>
      <vt:lpstr>Calibri Light</vt:lpstr>
      <vt:lpstr>Courier New</vt:lpstr>
      <vt:lpstr>Droid Sans Fallback</vt:lpstr>
      <vt:lpstr>Gill Sans MT</vt:lpstr>
      <vt:lpstr>News Gothic MT</vt:lpstr>
      <vt:lpstr>Symbol</vt:lpstr>
      <vt:lpstr>Times New Roman</vt:lpstr>
      <vt:lpstr>Wingdings</vt:lpstr>
      <vt:lpstr>Thème Office</vt:lpstr>
      <vt:lpstr>PERLE :  A High Power Energy Recovery Facility at Orsay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PERLE @ Orsay:  Introduction and Status</dc:title>
  <cp:lastModifiedBy>Utilisateur Microsoft Office</cp:lastModifiedBy>
  <cp:revision>411</cp:revision>
  <dcterms:modified xsi:type="dcterms:W3CDTF">2019-10-02T07:25:07Z</dcterms:modified>
</cp:coreProperties>
</file>