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605" r:id="rId2"/>
    <p:sldId id="719" r:id="rId3"/>
    <p:sldId id="707" r:id="rId4"/>
    <p:sldId id="718" r:id="rId5"/>
    <p:sldId id="708" r:id="rId6"/>
    <p:sldId id="710" r:id="rId7"/>
    <p:sldId id="711" r:id="rId8"/>
    <p:sldId id="709" r:id="rId9"/>
    <p:sldId id="712" r:id="rId10"/>
    <p:sldId id="713" r:id="rId11"/>
    <p:sldId id="716" r:id="rId12"/>
    <p:sldId id="714" r:id="rId13"/>
    <p:sldId id="715" r:id="rId14"/>
    <p:sldId id="607" r:id="rId15"/>
    <p:sldId id="717" r:id="rId16"/>
    <p:sldId id="720" r:id="rId17"/>
    <p:sldId id="701" r:id="rId18"/>
    <p:sldId id="696" r:id="rId19"/>
    <p:sldId id="697" r:id="rId20"/>
  </p:sldIdLst>
  <p:sldSz cx="9001125" cy="6840538"/>
  <p:notesSz cx="7099300" cy="10234613"/>
  <p:custDataLst>
    <p:tags r:id="rId22"/>
  </p:custDataLst>
  <p:defaultTextStyle>
    <a:defPPr>
      <a:defRPr lang="sv-SE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4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as Brage" initials="TB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A300"/>
    <a:srgbClr val="F2B800"/>
    <a:srgbClr val="7E0000"/>
    <a:srgbClr val="0062AC"/>
    <a:srgbClr val="996633"/>
    <a:srgbClr val="CBDCE7"/>
    <a:srgbClr val="C0D2D8"/>
    <a:srgbClr val="00008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1" autoAdjust="0"/>
    <p:restoredTop sz="94707" autoAdjust="0"/>
  </p:normalViewPr>
  <p:slideViewPr>
    <p:cSldViewPr snapToGrid="0">
      <p:cViewPr varScale="1">
        <p:scale>
          <a:sx n="69" d="100"/>
          <a:sy n="69" d="100"/>
        </p:scale>
        <p:origin x="1244" y="48"/>
      </p:cViewPr>
      <p:guideLst>
        <p:guide orient="horz" pos="2154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680A0D1-E086-4645-91E6-DA576F3F5E2B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68350"/>
            <a:ext cx="50482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A16B289-1C12-4541-A236-2BBC751B25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0847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ヒラギノ角ゴ Pro W3" pitchFamily="120" charset="-128"/>
            </a:endParaRPr>
          </a:p>
        </p:txBody>
      </p:sp>
      <p:sp>
        <p:nvSpPr>
          <p:cNvPr id="1536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9pPr>
          </a:lstStyle>
          <a:p>
            <a:pPr>
              <a:spcBef>
                <a:spcPct val="0"/>
              </a:spcBef>
            </a:pPr>
            <a:fld id="{685BA783-6791-468C-A649-1727A6A84836}" type="slidenum">
              <a:rPr lang="nl-NL" altLang="en-US"/>
              <a:pPr>
                <a:spcBef>
                  <a:spcPct val="0"/>
                </a:spcBef>
              </a:pPr>
              <a:t>3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5291249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6B289-1C12-4541-A236-2BBC751B2581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60039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6B289-1C12-4541-A236-2BBC751B2581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27963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6B289-1C12-4541-A236-2BBC751B2581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9254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6B289-1C12-4541-A236-2BBC751B2581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64797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804763" indent="-30952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38098" indent="-24762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733337" indent="-24762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228576" indent="-24762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723815" indent="-2476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19054" indent="-2476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714293" indent="-2476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209532" indent="-2476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67E5C9E-5714-433A-8CE6-4F09BD46E5CF}" type="slidenum">
              <a:rPr lang="en-US" smtClean="0"/>
              <a:pPr eaLnBrk="1" hangingPunct="1"/>
              <a:t>18</a:t>
            </a:fld>
            <a:endParaRPr lang="en-US" smtClean="0"/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4021766" y="9721809"/>
            <a:ext cx="3076401" cy="510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47DE0499-76EB-4EDE-8D9D-1D8E12D59033}" type="slidenum">
              <a:rPr lang="en-US" sz="1300">
                <a:cs typeface="Arial" charset="0"/>
              </a:rPr>
              <a:pPr algn="r" eaLnBrk="1" hangingPunct="1"/>
              <a:t>18</a:t>
            </a:fld>
            <a:endParaRPr lang="en-US" sz="1300">
              <a:cs typeface="Arial" charset="0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v-SE" smtClean="0"/>
          </a:p>
        </p:txBody>
      </p:sp>
    </p:spTree>
    <p:extLst>
      <p:ext uri="{BB962C8B-B14F-4D97-AF65-F5344CB8AC3E}">
        <p14:creationId xmlns:p14="http://schemas.microsoft.com/office/powerpoint/2010/main" val="3092793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6B289-1C12-4541-A236-2BBC751B2581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3099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6B289-1C12-4541-A236-2BBC751B258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2551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6B289-1C12-4541-A236-2BBC751B2581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7237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6B289-1C12-4541-A236-2BBC751B258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1743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6B289-1C12-4541-A236-2BBC751B2581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2363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6B289-1C12-4541-A236-2BBC751B2581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3209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6B289-1C12-4541-A236-2BBC751B2581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03057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6B289-1C12-4541-A236-2BBC751B2581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0003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74688" y="2125663"/>
            <a:ext cx="7651750" cy="14652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50963" y="3876675"/>
            <a:ext cx="6300787" cy="17478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1625600" y="6630988"/>
            <a:ext cx="914400" cy="914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468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036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4023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0056" y="6340166"/>
            <a:ext cx="2100263" cy="36419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9A269-E2F4-4DB1-97F1-8FE5B1AAD77F}" type="datetime1">
              <a:rPr lang="nl-BE" altLang="nl-NL"/>
              <a:pPr>
                <a:defRPr/>
              </a:pPr>
              <a:t>16/10/2019</a:t>
            </a:fld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075385" y="6340166"/>
            <a:ext cx="2850356" cy="36419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450806" y="6340166"/>
            <a:ext cx="2100263" cy="36419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1D25F-0A63-4FE8-848C-C60940568BA6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576678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2438" y="514350"/>
            <a:ext cx="8099425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16" tIns="45258" rIns="90516" bIns="452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2000250"/>
            <a:ext cx="7791450" cy="387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52438" y="6519863"/>
            <a:ext cx="18131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04875">
              <a:defRPr/>
            </a:pPr>
            <a:r>
              <a:rPr lang="sv-SE" sz="1200" b="0" baseline="0" dirty="0" smtClean="0">
                <a:solidFill>
                  <a:srgbClr val="808080"/>
                </a:solidFill>
                <a:ea typeface="+mn-ea"/>
              </a:rPr>
              <a:t>Orsay, October </a:t>
            </a:r>
            <a:r>
              <a:rPr lang="sv-SE" sz="1200" b="0" baseline="0" dirty="0" smtClean="0">
                <a:solidFill>
                  <a:srgbClr val="808080"/>
                </a:solidFill>
                <a:ea typeface="+mn-ea"/>
              </a:rPr>
              <a:t>16 </a:t>
            </a:r>
            <a:r>
              <a:rPr lang="sv-SE" sz="1200" b="0" baseline="0" dirty="0" smtClean="0">
                <a:solidFill>
                  <a:srgbClr val="808080"/>
                </a:solidFill>
                <a:ea typeface="+mn-ea"/>
              </a:rPr>
              <a:t>2019</a:t>
            </a:r>
            <a:endParaRPr lang="sv-SE" sz="1200" b="0" dirty="0">
              <a:solidFill>
                <a:srgbClr val="808080"/>
              </a:solidFill>
              <a:ea typeface="+mn-ea"/>
            </a:endParaRPr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auto">
          <a:xfrm flipV="1">
            <a:off x="528638" y="6443133"/>
            <a:ext cx="7713662" cy="27517"/>
          </a:xfrm>
          <a:prstGeom prst="line">
            <a:avLst/>
          </a:prstGeom>
          <a:noFill/>
          <a:ln w="63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v-SE"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0487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6633"/>
          </a:solidFill>
          <a:latin typeface="+mj-lt"/>
          <a:ea typeface="ＭＳ Ｐゴシック" charset="-128"/>
          <a:cs typeface="+mj-cs"/>
        </a:defRPr>
      </a:lvl1pPr>
      <a:lvl2pPr algn="l" defTabSz="904875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charset="-128"/>
        </a:defRPr>
      </a:lvl2pPr>
      <a:lvl3pPr algn="l" defTabSz="904875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charset="-128"/>
        </a:defRPr>
      </a:lvl3pPr>
      <a:lvl4pPr algn="l" defTabSz="904875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charset="-128"/>
        </a:defRPr>
      </a:lvl4pPr>
      <a:lvl5pPr algn="l" defTabSz="904875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l" defTabSz="904875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6pPr>
      <a:lvl7pPr marL="914400" algn="l" defTabSz="904875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7pPr>
      <a:lvl8pPr marL="1371600" algn="l" defTabSz="904875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8pPr>
      <a:lvl9pPr marL="1828800" algn="l" defTabSz="904875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9pPr>
    </p:titleStyle>
    <p:bodyStyle>
      <a:lvl1pPr marL="268288" indent="-268288" algn="l" defTabSz="904875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35013" indent="-282575" algn="l" defTabSz="904875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ea typeface="ＭＳ Ｐゴシック" charset="-128"/>
        </a:defRPr>
      </a:lvl2pPr>
      <a:lvl3pPr marL="1136650" indent="-227013" algn="l" defTabSz="904875" rtl="0" eaLnBrk="1" fontAlgn="base" hangingPunct="1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ＭＳ Ｐゴシック" charset="-128"/>
        </a:defRPr>
      </a:lvl3pPr>
      <a:lvl4pPr marL="1584325" indent="-227013" algn="l" defTabSz="904875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36763" indent="-227013" algn="l" defTabSz="90487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493963" indent="-227013" algn="l" defTabSz="90487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51163" indent="-227013" algn="l" defTabSz="90487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08363" indent="-227013" algn="l" defTabSz="90487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65563" indent="-227013" algn="l" defTabSz="90487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7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8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Relationship Id="rId6" Type="http://schemas.openxmlformats.org/officeDocument/2006/relationships/hyperlink" Target="https://www.leru.org/publications?q=gender" TargetMode="External"/><Relationship Id="rId5" Type="http://schemas.openxmlformats.org/officeDocument/2006/relationships/hyperlink" Target="https://hr.fas.harvard.edu/development-diverse-pipelines" TargetMode="External"/><Relationship Id="rId4" Type="http://schemas.openxmlformats.org/officeDocument/2006/relationships/hyperlink" Target="https://implicit.harvard.edu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r.se/english/just-now/news/news-archive/news/2018-11-23-gender-equality-observations-in-the-swedish-research-councils-review-panels.html" TargetMode="External"/><Relationship Id="rId2" Type="http://schemas.openxmlformats.org/officeDocument/2006/relationships/hyperlink" Target="https://genderedinnovations.stanford.edu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G"/><Relationship Id="rId4" Type="http://schemas.openxmlformats.org/officeDocument/2006/relationships/hyperlink" Target="http://www.lu.se/leru-semina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2" descr="logoforMa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357188"/>
            <a:ext cx="1012825" cy="125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552041" y="1372439"/>
            <a:ext cx="8101012" cy="2108292"/>
          </a:xfrm>
          <a:noFill/>
        </p:spPr>
        <p:txBody>
          <a:bodyPr/>
          <a:lstStyle/>
          <a:p>
            <a:pPr algn="ctr" eaLnBrk="1" hangingPunct="1"/>
            <a:r>
              <a:rPr lang="sv-SE" sz="3600" dirty="0" smtClean="0"/>
              <a:t>Equality and Diversity</a:t>
            </a:r>
            <a:br>
              <a:rPr lang="sv-SE" sz="3600" dirty="0" smtClean="0"/>
            </a:br>
            <a:r>
              <a:rPr lang="sv-SE" sz="3600" dirty="0" smtClean="0"/>
              <a:t>- and Physics</a:t>
            </a:r>
            <a:r>
              <a:rPr lang="sv-SE" sz="3600" dirty="0" smtClean="0">
                <a:solidFill>
                  <a:srgbClr val="996633"/>
                </a:solidFill>
              </a:rPr>
              <a:t>?</a:t>
            </a:r>
            <a:endParaRPr lang="sv-SE" sz="4400" dirty="0" smtClean="0">
              <a:solidFill>
                <a:srgbClr val="FF0000"/>
              </a:solidFill>
            </a:endParaRPr>
          </a:p>
        </p:txBody>
      </p:sp>
      <p:sp>
        <p:nvSpPr>
          <p:cNvPr id="14340" name="Rectangle 17"/>
          <p:cNvSpPr>
            <a:spLocks noChangeArrowheads="1"/>
          </p:cNvSpPr>
          <p:nvPr/>
        </p:nvSpPr>
        <p:spPr bwMode="auto">
          <a:xfrm>
            <a:off x="0" y="0"/>
            <a:ext cx="209550" cy="801688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4341" name="Rectangle 18"/>
          <p:cNvSpPr>
            <a:spLocks noChangeArrowheads="1"/>
          </p:cNvSpPr>
          <p:nvPr/>
        </p:nvSpPr>
        <p:spPr bwMode="auto">
          <a:xfrm>
            <a:off x="0" y="801688"/>
            <a:ext cx="209550" cy="800100"/>
          </a:xfrm>
          <a:prstGeom prst="rect">
            <a:avLst/>
          </a:prstGeom>
          <a:solidFill>
            <a:srgbClr val="996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4342" name="Rectangle 23"/>
          <p:cNvSpPr>
            <a:spLocks noChangeArrowheads="1"/>
          </p:cNvSpPr>
          <p:nvPr/>
        </p:nvSpPr>
        <p:spPr bwMode="auto">
          <a:xfrm>
            <a:off x="552041" y="3480731"/>
            <a:ext cx="8101012" cy="2495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516" tIns="45258" rIns="90516" bIns="45258" anchor="ctr"/>
          <a:lstStyle/>
          <a:p>
            <a:pPr algn="ctr" defTabSz="904875"/>
            <a:r>
              <a:rPr lang="sv-SE" sz="2400" b="0" dirty="0" smtClean="0"/>
              <a:t>Tomas Brage</a:t>
            </a:r>
          </a:p>
          <a:p>
            <a:pPr algn="ctr" defTabSz="904875"/>
            <a:r>
              <a:rPr lang="sv-SE" sz="2400" b="0" dirty="0" smtClean="0"/>
              <a:t>Professor in Physics</a:t>
            </a:r>
          </a:p>
          <a:p>
            <a:pPr algn="ctr" defTabSz="904875"/>
            <a:r>
              <a:rPr lang="sv-SE" sz="2400" b="0" dirty="0" smtClean="0"/>
              <a:t>Lund university, Sweden</a:t>
            </a:r>
          </a:p>
          <a:p>
            <a:pPr algn="ctr" defTabSz="904875"/>
            <a:r>
              <a:rPr lang="sv-SE" sz="2400" b="0" dirty="0"/>
              <a:t>a</a:t>
            </a:r>
            <a:r>
              <a:rPr lang="sv-SE" sz="2400" b="0" dirty="0" smtClean="0"/>
              <a:t>nd</a:t>
            </a:r>
          </a:p>
          <a:p>
            <a:pPr algn="ctr" defTabSz="904875"/>
            <a:r>
              <a:rPr lang="sv-SE" sz="2400" b="0" dirty="0" smtClean="0"/>
              <a:t>Member of stearing group for LERU TG-EDI </a:t>
            </a:r>
            <a:endParaRPr lang="sv-SE" sz="2400" b="0" dirty="0"/>
          </a:p>
        </p:txBody>
      </p:sp>
      <p:pic>
        <p:nvPicPr>
          <p:cNvPr id="7" name="Afbeelding 1" descr="Logo2016zonderbas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745" y="394192"/>
            <a:ext cx="967308" cy="978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698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18095" y="1302159"/>
            <a:ext cx="7865884" cy="4339650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sv-SE" sz="3600" dirty="0" smtClean="0"/>
              <a:t>Remaining relevant</a:t>
            </a:r>
          </a:p>
          <a:p>
            <a:r>
              <a:rPr lang="sv-SE" sz="3200" dirty="0"/>
              <a:t>	</a:t>
            </a:r>
            <a:r>
              <a:rPr lang="sv-SE" sz="3200" dirty="0" smtClean="0"/>
              <a:t>		for training and research</a:t>
            </a:r>
          </a:p>
          <a:p>
            <a:endParaRPr lang="en-GB" sz="320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sv-SE" sz="2800" b="0" dirty="0" smtClean="0"/>
              <a:t>Inequalities creates underperformance</a:t>
            </a:r>
          </a:p>
          <a:p>
            <a:pPr lvl="1"/>
            <a:endParaRPr lang="sv-SE" sz="2800" b="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sv-SE" sz="2800" b="0" dirty="0" smtClean="0"/>
              <a:t>Improvements for diversity benefits all (care leave, stress management, ...)</a:t>
            </a:r>
          </a:p>
          <a:p>
            <a:pPr lvl="1"/>
            <a:endParaRPr lang="sv-SE" sz="2800" b="0" dirty="0" smtClean="0"/>
          </a:p>
          <a:p>
            <a:endParaRPr lang="sv-SE" sz="3600" b="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57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HOW?</a:t>
            </a:r>
            <a:br>
              <a:rPr lang="sv-SE" dirty="0" smtClean="0"/>
            </a:br>
            <a:r>
              <a:rPr lang="sv-SE" dirty="0" smtClean="0"/>
              <a:t>Manifesto for inclusive Universities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438" y="1418359"/>
            <a:ext cx="7791450" cy="5065568"/>
          </a:xfrm>
        </p:spPr>
        <p:txBody>
          <a:bodyPr/>
          <a:lstStyle/>
          <a:p>
            <a:pPr marL="0" indent="0">
              <a:buNone/>
            </a:pPr>
            <a:endParaRPr lang="sv-SE" dirty="0"/>
          </a:p>
          <a:p>
            <a:pPr marL="457200" indent="-457200">
              <a:buAutoNum type="arabicPeriod"/>
            </a:pPr>
            <a:r>
              <a:rPr lang="sv-SE" sz="2400" b="1" dirty="0" smtClean="0"/>
              <a:t>Mind the gap</a:t>
            </a:r>
          </a:p>
          <a:p>
            <a:pPr lvl="1"/>
            <a:r>
              <a:rPr lang="sv-SE" dirty="0" smtClean="0"/>
              <a:t>all discrimination grounds, </a:t>
            </a:r>
          </a:p>
          <a:p>
            <a:pPr lvl="1"/>
            <a:r>
              <a:rPr lang="sv-SE" dirty="0" smtClean="0"/>
              <a:t>staff and students</a:t>
            </a:r>
          </a:p>
          <a:p>
            <a:pPr marL="457200" indent="-457200">
              <a:buAutoNum type="arabicPeriod"/>
            </a:pPr>
            <a:endParaRPr lang="sv-SE" dirty="0"/>
          </a:p>
          <a:p>
            <a:pPr marL="457200" indent="-457200">
              <a:buAutoNum type="arabicPeriod"/>
            </a:pPr>
            <a:r>
              <a:rPr lang="sv-SE" sz="2400" b="1" dirty="0" smtClean="0"/>
              <a:t>Use the evidence</a:t>
            </a:r>
            <a:endParaRPr lang="sv-SE" sz="2400" dirty="0" smtClean="0"/>
          </a:p>
          <a:p>
            <a:pPr lvl="1"/>
            <a:r>
              <a:rPr lang="sv-SE" dirty="0" smtClean="0"/>
              <a:t>Stereotypical threats and bias</a:t>
            </a:r>
          </a:p>
          <a:p>
            <a:pPr lvl="1"/>
            <a:r>
              <a:rPr lang="sv-SE" dirty="0" smtClean="0"/>
              <a:t>Micro-aggressions</a:t>
            </a:r>
          </a:p>
          <a:p>
            <a:pPr lvl="1"/>
            <a:r>
              <a:rPr lang="sv-SE" dirty="0" smtClean="0"/>
              <a:t>Awareness training and observers</a:t>
            </a:r>
          </a:p>
          <a:p>
            <a:pPr marL="452438" lvl="1" indent="0">
              <a:buNone/>
            </a:pPr>
            <a:endParaRPr lang="sv-SE" dirty="0"/>
          </a:p>
          <a:p>
            <a:pPr marL="457200" indent="-457200">
              <a:buAutoNum type="arabicPeriod"/>
            </a:pPr>
            <a:r>
              <a:rPr lang="sv-SE" sz="2400" b="1" dirty="0" smtClean="0"/>
              <a:t>Leadership and lead by example!</a:t>
            </a:r>
          </a:p>
          <a:p>
            <a:pPr marL="457200" indent="-457200">
              <a:buAutoNum type="arabicPeriod"/>
            </a:pPr>
            <a:endParaRPr lang="sv-SE" dirty="0"/>
          </a:p>
          <a:p>
            <a:pPr marL="457200" indent="-4572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095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415808" y="1808857"/>
            <a:ext cx="8469574" cy="922840"/>
          </a:xfrm>
          <a:prstGeom prst="rect">
            <a:avLst/>
          </a:prstGeom>
          <a:solidFill>
            <a:srgbClr val="7E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25000"/>
              </a:spcBef>
              <a:buNone/>
            </a:pPr>
            <a:r>
              <a:rPr lang="sv-SE" b="0" dirty="0" smtClean="0">
                <a:solidFill>
                  <a:schemeClr val="bg1"/>
                </a:solidFill>
              </a:rPr>
              <a:t>R. B. Freeman and W. Huang, Nature </a:t>
            </a:r>
            <a:r>
              <a:rPr lang="sv-SE" b="0" dirty="0">
                <a:solidFill>
                  <a:schemeClr val="bg1"/>
                </a:solidFill>
              </a:rPr>
              <a:t>News </a:t>
            </a:r>
            <a:r>
              <a:rPr lang="sv-SE" dirty="0">
                <a:solidFill>
                  <a:schemeClr val="bg1"/>
                </a:solidFill>
              </a:rPr>
              <a:t>513</a:t>
            </a:r>
            <a:r>
              <a:rPr lang="sv-SE" b="0" dirty="0">
                <a:solidFill>
                  <a:schemeClr val="bg1"/>
                </a:solidFill>
              </a:rPr>
              <a:t>, 305 (2014</a:t>
            </a:r>
            <a:r>
              <a:rPr lang="sv-SE" b="0" dirty="0" smtClean="0">
                <a:solidFill>
                  <a:schemeClr val="bg1"/>
                </a:solidFill>
              </a:rPr>
              <a:t>):</a:t>
            </a:r>
          </a:p>
          <a:p>
            <a:pPr marL="0" indent="0">
              <a:spcBef>
                <a:spcPct val="25000"/>
              </a:spcBef>
              <a:buNone/>
            </a:pPr>
            <a:r>
              <a:rPr lang="sv-SE" sz="2000" i="1" dirty="0" smtClean="0">
                <a:solidFill>
                  <a:schemeClr val="bg1"/>
                </a:solidFill>
              </a:rPr>
              <a:t>Collaboration: Strength in diversity</a:t>
            </a:r>
            <a:endParaRPr lang="sv-SE" sz="2000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15808" y="4304149"/>
            <a:ext cx="8469574" cy="1757649"/>
          </a:xfrm>
          <a:prstGeom prst="rect">
            <a:avLst/>
          </a:prstGeom>
          <a:solidFill>
            <a:srgbClr val="7E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25000"/>
              </a:spcBef>
              <a:buNone/>
            </a:pPr>
            <a:r>
              <a:rPr lang="sv-SE" b="0" dirty="0">
                <a:solidFill>
                  <a:schemeClr val="bg1"/>
                </a:solidFill>
              </a:rPr>
              <a:t>K. Powell, Nature </a:t>
            </a:r>
            <a:r>
              <a:rPr lang="sv-SE" dirty="0">
                <a:solidFill>
                  <a:schemeClr val="bg1"/>
                </a:solidFill>
              </a:rPr>
              <a:t>558</a:t>
            </a:r>
            <a:r>
              <a:rPr lang="sv-SE" b="0" dirty="0">
                <a:solidFill>
                  <a:schemeClr val="bg1"/>
                </a:solidFill>
              </a:rPr>
              <a:t>, 19 (2018</a:t>
            </a:r>
            <a:r>
              <a:rPr lang="sv-SE" b="0" dirty="0" smtClean="0">
                <a:solidFill>
                  <a:schemeClr val="bg1"/>
                </a:solidFill>
              </a:rPr>
              <a:t>):</a:t>
            </a:r>
          </a:p>
          <a:p>
            <a:pPr marL="0" indent="0">
              <a:spcBef>
                <a:spcPct val="25000"/>
              </a:spcBef>
              <a:buNone/>
            </a:pPr>
            <a:r>
              <a:rPr lang="sv-SE" sz="2400" i="1" dirty="0" smtClean="0">
                <a:solidFill>
                  <a:schemeClr val="bg1"/>
                </a:solidFill>
              </a:rPr>
              <a:t>These labs are remarkably diverse – here´s why they’re winning in science.</a:t>
            </a:r>
          </a:p>
          <a:p>
            <a:pPr marL="0" indent="0">
              <a:spcBef>
                <a:spcPct val="25000"/>
              </a:spcBef>
              <a:buNone/>
            </a:pPr>
            <a:r>
              <a:rPr lang="sv-SE" sz="1400" b="0" i="1" dirty="0" smtClean="0">
                <a:solidFill>
                  <a:schemeClr val="bg1"/>
                </a:solidFill>
              </a:rPr>
              <a:t>Being inclusive gives research groups a competitive edge. It also happens to be the right thing to do</a:t>
            </a:r>
            <a:endParaRPr lang="sv-SE" sz="1200" b="0" i="1" dirty="0">
              <a:solidFill>
                <a:schemeClr val="bg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808" y="1098766"/>
            <a:ext cx="7791450" cy="580675"/>
          </a:xfrm>
        </p:spPr>
        <p:txBody>
          <a:bodyPr/>
          <a:lstStyle/>
          <a:p>
            <a:pPr marL="0" indent="0">
              <a:buNone/>
            </a:pPr>
            <a:r>
              <a:rPr lang="sv-SE" sz="2800" dirty="0" smtClean="0"/>
              <a:t>Diversity as quality/excellence!</a:t>
            </a:r>
            <a:endParaRPr lang="sv-SE" sz="2800" dirty="0"/>
          </a:p>
          <a:p>
            <a:pPr marL="0" indent="0">
              <a:spcBef>
                <a:spcPct val="25000"/>
              </a:spcBef>
              <a:buNone/>
            </a:pPr>
            <a:endParaRPr lang="sv-SE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281" y="203096"/>
            <a:ext cx="3197101" cy="141960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auto">
          <a:xfrm>
            <a:off x="415808" y="2990529"/>
            <a:ext cx="8469574" cy="922840"/>
          </a:xfrm>
          <a:prstGeom prst="rect">
            <a:avLst/>
          </a:prstGeom>
          <a:solidFill>
            <a:srgbClr val="7E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25000"/>
              </a:spcBef>
              <a:buNone/>
            </a:pPr>
            <a:r>
              <a:rPr lang="sv-SE" b="0" dirty="0" smtClean="0">
                <a:solidFill>
                  <a:schemeClr val="bg1"/>
                </a:solidFill>
              </a:rPr>
              <a:t>M. W. Nielsen et al., Nature, human </a:t>
            </a:r>
            <a:r>
              <a:rPr lang="sv-SE" b="0" dirty="0" err="1" smtClean="0">
                <a:solidFill>
                  <a:schemeClr val="bg1"/>
                </a:solidFill>
              </a:rPr>
              <a:t>behaviour</a:t>
            </a:r>
            <a:r>
              <a:rPr lang="sv-SE" b="0" dirty="0" smtClean="0">
                <a:solidFill>
                  <a:schemeClr val="bg1"/>
                </a:solidFill>
              </a:rPr>
              <a:t> </a:t>
            </a:r>
            <a:r>
              <a:rPr lang="sv-SE" dirty="0" smtClean="0">
                <a:solidFill>
                  <a:schemeClr val="bg1"/>
                </a:solidFill>
              </a:rPr>
              <a:t>2 </a:t>
            </a:r>
            <a:r>
              <a:rPr lang="sv-SE" b="0" dirty="0" smtClean="0">
                <a:solidFill>
                  <a:schemeClr val="bg1"/>
                </a:solidFill>
              </a:rPr>
              <a:t>726 (2018)</a:t>
            </a:r>
          </a:p>
          <a:p>
            <a:pPr marL="0" indent="0">
              <a:spcBef>
                <a:spcPct val="25000"/>
              </a:spcBef>
              <a:buNone/>
            </a:pPr>
            <a:r>
              <a:rPr lang="sv-SE" sz="2000" i="1" dirty="0" err="1" smtClean="0">
                <a:solidFill>
                  <a:schemeClr val="bg1"/>
                </a:solidFill>
              </a:rPr>
              <a:t>Making</a:t>
            </a:r>
            <a:r>
              <a:rPr lang="sv-SE" sz="2000" i="1" dirty="0" smtClean="0">
                <a:solidFill>
                  <a:schemeClr val="bg1"/>
                </a:solidFill>
              </a:rPr>
              <a:t> gender </a:t>
            </a:r>
            <a:r>
              <a:rPr lang="sv-SE" sz="2000" i="1" dirty="0" err="1" smtClean="0">
                <a:solidFill>
                  <a:schemeClr val="bg1"/>
                </a:solidFill>
              </a:rPr>
              <a:t>diversity</a:t>
            </a:r>
            <a:r>
              <a:rPr lang="sv-SE" sz="2000" i="1" dirty="0" smtClean="0">
                <a:solidFill>
                  <a:schemeClr val="bg1"/>
                </a:solidFill>
              </a:rPr>
              <a:t> </a:t>
            </a:r>
            <a:r>
              <a:rPr lang="sv-SE" sz="2000" i="1" dirty="0" err="1" smtClean="0">
                <a:solidFill>
                  <a:schemeClr val="bg1"/>
                </a:solidFill>
              </a:rPr>
              <a:t>work</a:t>
            </a:r>
            <a:r>
              <a:rPr lang="sv-SE" sz="2000" i="1" dirty="0" smtClean="0">
                <a:solidFill>
                  <a:schemeClr val="bg1"/>
                </a:solidFill>
              </a:rPr>
              <a:t> for </a:t>
            </a:r>
            <a:r>
              <a:rPr lang="sv-SE" sz="2000" i="1" dirty="0" err="1" smtClean="0">
                <a:solidFill>
                  <a:schemeClr val="bg1"/>
                </a:solidFill>
              </a:rPr>
              <a:t>scientific</a:t>
            </a:r>
            <a:r>
              <a:rPr lang="sv-SE" sz="2000" i="1" dirty="0" smtClean="0">
                <a:solidFill>
                  <a:schemeClr val="bg1"/>
                </a:solidFill>
              </a:rPr>
              <a:t> </a:t>
            </a:r>
            <a:r>
              <a:rPr lang="sv-SE" sz="2000" i="1" dirty="0" err="1" smtClean="0">
                <a:solidFill>
                  <a:schemeClr val="bg1"/>
                </a:solidFill>
              </a:rPr>
              <a:t>discovery</a:t>
            </a:r>
            <a:r>
              <a:rPr lang="sv-SE" sz="2000" i="1" dirty="0" smtClean="0">
                <a:solidFill>
                  <a:schemeClr val="bg1"/>
                </a:solidFill>
              </a:rPr>
              <a:t> and innovation</a:t>
            </a:r>
            <a:endParaRPr lang="sv-SE" sz="2000" i="1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46895" y="99120"/>
            <a:ext cx="8099425" cy="1139825"/>
          </a:xfrm>
        </p:spPr>
        <p:txBody>
          <a:bodyPr/>
          <a:lstStyle/>
          <a:p>
            <a:r>
              <a:rPr lang="sv-SE" dirty="0" smtClean="0"/>
              <a:t>Do you need proof?</a:t>
            </a:r>
            <a:endParaRPr lang="sv-S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95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15363" grpId="0" build="p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415808" y="2990529"/>
            <a:ext cx="8469574" cy="922840"/>
          </a:xfrm>
          <a:prstGeom prst="rect">
            <a:avLst/>
          </a:prstGeom>
          <a:solidFill>
            <a:srgbClr val="0062A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25000"/>
              </a:spcBef>
              <a:buNone/>
            </a:pPr>
            <a:r>
              <a:rPr lang="sv-SE" b="0" dirty="0" smtClean="0">
                <a:solidFill>
                  <a:schemeClr val="bg1"/>
                </a:solidFill>
              </a:rPr>
              <a:t>M. W. Nielsen et al., PNAS </a:t>
            </a:r>
            <a:r>
              <a:rPr lang="sv-SE" dirty="0" smtClean="0">
                <a:solidFill>
                  <a:schemeClr val="bg1"/>
                </a:solidFill>
              </a:rPr>
              <a:t>114, </a:t>
            </a:r>
            <a:r>
              <a:rPr lang="sv-SE" b="0" dirty="0" smtClean="0">
                <a:solidFill>
                  <a:schemeClr val="bg1"/>
                </a:solidFill>
              </a:rPr>
              <a:t>1740 (2017)</a:t>
            </a:r>
          </a:p>
          <a:p>
            <a:pPr marL="0" indent="0">
              <a:spcBef>
                <a:spcPct val="25000"/>
              </a:spcBef>
              <a:buNone/>
            </a:pPr>
            <a:r>
              <a:rPr lang="sv-SE" sz="2000" i="1" dirty="0" smtClean="0">
                <a:solidFill>
                  <a:schemeClr val="bg1"/>
                </a:solidFill>
              </a:rPr>
              <a:t>Opinion: </a:t>
            </a:r>
            <a:r>
              <a:rPr lang="en-GB" sz="2000" i="1" dirty="0">
                <a:solidFill>
                  <a:schemeClr val="bg1"/>
                </a:solidFill>
              </a:rPr>
              <a:t>Gender diversity leads to better science</a:t>
            </a:r>
            <a:endParaRPr lang="sv-SE" sz="2000" i="1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808" y="1671782"/>
            <a:ext cx="5604982" cy="92551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6895" y="99120"/>
            <a:ext cx="8099425" cy="1139825"/>
          </a:xfrm>
        </p:spPr>
        <p:txBody>
          <a:bodyPr/>
          <a:lstStyle/>
          <a:p>
            <a:r>
              <a:rPr lang="sv-SE" dirty="0" smtClean="0"/>
              <a:t>.. and even more proof?</a:t>
            </a:r>
            <a:endParaRPr lang="sv-SE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15808" y="1098766"/>
            <a:ext cx="7791450" cy="58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>
            <a:lvl1pPr marL="268288" indent="-268288" algn="l" defTabSz="904875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735013" indent="-282575" algn="l" defTabSz="904875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36650" indent="-227013" algn="l" defTabSz="904875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84325" indent="-227013" algn="l" defTabSz="904875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36763" indent="-227013" algn="l" defTabSz="904875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93963" indent="-227013" algn="l" defTabSz="904875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51163" indent="-227013" algn="l" defTabSz="904875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08363" indent="-227013" algn="l" defTabSz="904875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65563" indent="-227013" algn="l" defTabSz="904875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sv-SE" sz="2800" b="0" kern="0" dirty="0" smtClean="0"/>
              <a:t>Diversity as quality/excellence!</a:t>
            </a:r>
          </a:p>
          <a:p>
            <a:pPr marL="0" indent="0">
              <a:spcBef>
                <a:spcPct val="25000"/>
              </a:spcBef>
              <a:buFontTx/>
              <a:buNone/>
            </a:pPr>
            <a:endParaRPr lang="sv-SE" sz="2800" b="0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576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39619" y="90439"/>
            <a:ext cx="8099425" cy="1139825"/>
          </a:xfrm>
        </p:spPr>
        <p:txBody>
          <a:bodyPr/>
          <a:lstStyle/>
          <a:p>
            <a:pPr algn="ctr" eaLnBrk="1" hangingPunct="1"/>
            <a:r>
              <a:rPr lang="sv-SE" dirty="0" smtClean="0"/>
              <a:t>Specific for Physics</a:t>
            </a:r>
            <a:endParaRPr lang="sv-SE" dirty="0" smtClean="0">
              <a:solidFill>
                <a:srgbClr val="996633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619" y="1380779"/>
            <a:ext cx="8550276" cy="4729034"/>
          </a:xfrm>
        </p:spPr>
        <p:txBody>
          <a:bodyPr/>
          <a:lstStyle/>
          <a:p>
            <a:pPr marL="0" indent="0" eaLnBrk="1" hangingPunct="1">
              <a:spcBef>
                <a:spcPct val="25000"/>
              </a:spcBef>
              <a:buNone/>
            </a:pPr>
            <a:r>
              <a:rPr lang="sv-SE" sz="2800" b="1" dirty="0" smtClean="0"/>
              <a:t>We are not a culture without culture</a:t>
            </a:r>
            <a:endParaRPr lang="sv-SE" sz="2400" i="1" dirty="0"/>
          </a:p>
          <a:p>
            <a:pPr>
              <a:spcBef>
                <a:spcPct val="25000"/>
              </a:spcBef>
            </a:pPr>
            <a:endParaRPr lang="sv-SE" sz="2400" dirty="0" smtClean="0"/>
          </a:p>
          <a:p>
            <a:pPr>
              <a:spcBef>
                <a:spcPct val="25000"/>
              </a:spcBef>
            </a:pPr>
            <a:r>
              <a:rPr lang="sv-SE" sz="2400" dirty="0" smtClean="0"/>
              <a:t>We are affected by bias and stereotypes</a:t>
            </a:r>
          </a:p>
          <a:p>
            <a:pPr>
              <a:spcBef>
                <a:spcPct val="25000"/>
              </a:spcBef>
            </a:pPr>
            <a:endParaRPr lang="sv-SE" sz="2400" dirty="0" smtClean="0"/>
          </a:p>
          <a:p>
            <a:pPr>
              <a:spcBef>
                <a:spcPct val="25000"/>
              </a:spcBef>
            </a:pPr>
            <a:r>
              <a:rPr lang="sv-SE" sz="2400" dirty="0" smtClean="0"/>
              <a:t>We are fascinated by excellence </a:t>
            </a:r>
          </a:p>
          <a:p>
            <a:pPr>
              <a:spcBef>
                <a:spcPct val="25000"/>
              </a:spcBef>
            </a:pPr>
            <a:endParaRPr lang="sv-SE" sz="2400" dirty="0" smtClean="0"/>
          </a:p>
          <a:p>
            <a:pPr>
              <a:spcBef>
                <a:spcPct val="25000"/>
              </a:spcBef>
            </a:pPr>
            <a:r>
              <a:rPr lang="sv-SE" sz="2400" dirty="0" smtClean="0"/>
              <a:t>Leads to a bigger threat to meritocracy</a:t>
            </a:r>
            <a:endParaRPr lang="sv-SE" sz="2400" dirty="0"/>
          </a:p>
          <a:p>
            <a:pPr marL="0" indent="0" eaLnBrk="1" hangingPunct="1">
              <a:spcBef>
                <a:spcPct val="25000"/>
              </a:spcBef>
              <a:buNone/>
            </a:pPr>
            <a:endParaRPr lang="sv-SE" sz="2400" dirty="0" smtClean="0"/>
          </a:p>
          <a:p>
            <a:pPr marL="0" indent="0" eaLnBrk="1" hangingPunct="1">
              <a:spcBef>
                <a:spcPct val="25000"/>
              </a:spcBef>
              <a:buNone/>
            </a:pPr>
            <a:endParaRPr lang="sv-SE" sz="2400" dirty="0"/>
          </a:p>
          <a:p>
            <a:pPr marL="0" indent="0" eaLnBrk="1" hangingPunct="1">
              <a:spcBef>
                <a:spcPct val="25000"/>
              </a:spcBef>
              <a:buNone/>
            </a:pPr>
            <a:endParaRPr lang="sv-SE" sz="2400" dirty="0" smtClean="0"/>
          </a:p>
          <a:p>
            <a:pPr marL="0" indent="0" eaLnBrk="1" hangingPunct="1">
              <a:spcBef>
                <a:spcPct val="25000"/>
              </a:spcBef>
              <a:buNone/>
            </a:pPr>
            <a:endParaRPr lang="sv-SE" sz="2400" dirty="0"/>
          </a:p>
          <a:p>
            <a:pPr marL="0" indent="-14287">
              <a:spcBef>
                <a:spcPct val="25000"/>
              </a:spcBef>
              <a:buNone/>
            </a:pPr>
            <a:r>
              <a:rPr lang="sv-SE" sz="2400" i="1" dirty="0"/>
              <a:t>	</a:t>
            </a:r>
            <a:endParaRPr lang="sv-SE" sz="2400" dirty="0" smtClean="0"/>
          </a:p>
          <a:p>
            <a:pPr marL="0" indent="0">
              <a:spcBef>
                <a:spcPct val="25000"/>
              </a:spcBef>
              <a:buNone/>
            </a:pPr>
            <a:r>
              <a:rPr lang="sv-SE" sz="2000" i="1" dirty="0" smtClean="0"/>
              <a:t>				</a:t>
            </a:r>
          </a:p>
          <a:p>
            <a:pPr marL="0" indent="0">
              <a:spcBef>
                <a:spcPct val="25000"/>
              </a:spcBef>
              <a:buNone/>
            </a:pPr>
            <a:endParaRPr lang="sv-SE" sz="2000" i="1" dirty="0"/>
          </a:p>
          <a:p>
            <a:pPr marL="0" indent="0">
              <a:spcBef>
                <a:spcPct val="25000"/>
              </a:spcBef>
              <a:buNone/>
            </a:pPr>
            <a:endParaRPr lang="sv-SE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418" y="2199724"/>
            <a:ext cx="2130477" cy="31845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98919" y="5459485"/>
            <a:ext cx="3334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0" dirty="0"/>
              <a:t>Traweek 1998, </a:t>
            </a:r>
            <a:endParaRPr lang="sv-SE" b="0" dirty="0" smtClean="0"/>
          </a:p>
          <a:p>
            <a:r>
              <a:rPr lang="sv-SE" b="0" i="1" dirty="0" smtClean="0"/>
              <a:t>Beamtimes </a:t>
            </a:r>
            <a:r>
              <a:rPr lang="sv-SE" b="0" i="1" dirty="0"/>
              <a:t>and Lifetimes</a:t>
            </a:r>
            <a:endParaRPr lang="sv-SE" sz="2400" b="0" dirty="0"/>
          </a:p>
          <a:p>
            <a:endParaRPr lang="en-GB" b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8683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39619" y="90439"/>
            <a:ext cx="8099425" cy="1139825"/>
          </a:xfrm>
        </p:spPr>
        <p:txBody>
          <a:bodyPr/>
          <a:lstStyle/>
          <a:p>
            <a:pPr eaLnBrk="1" hangingPunct="1"/>
            <a:r>
              <a:rPr lang="sv-SE" dirty="0" smtClean="0"/>
              <a:t>Specific for Physics</a:t>
            </a:r>
            <a:endParaRPr lang="sv-SE" dirty="0" smtClean="0">
              <a:solidFill>
                <a:srgbClr val="996633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619" y="1380779"/>
            <a:ext cx="8550276" cy="4729034"/>
          </a:xfrm>
        </p:spPr>
        <p:txBody>
          <a:bodyPr/>
          <a:lstStyle/>
          <a:p>
            <a:pPr marL="0" indent="0" eaLnBrk="1" hangingPunct="1">
              <a:spcBef>
                <a:spcPct val="25000"/>
              </a:spcBef>
              <a:buNone/>
            </a:pPr>
            <a:r>
              <a:rPr lang="sv-SE" sz="2800" b="1" dirty="0" smtClean="0"/>
              <a:t>We have to question the Herculian ideal</a:t>
            </a:r>
          </a:p>
          <a:p>
            <a:pPr>
              <a:spcBef>
                <a:spcPct val="25000"/>
              </a:spcBef>
            </a:pPr>
            <a:endParaRPr lang="sv-SE" sz="2800" dirty="0" smtClean="0"/>
          </a:p>
          <a:p>
            <a:pPr>
              <a:spcBef>
                <a:spcPct val="25000"/>
              </a:spcBef>
            </a:pPr>
            <a:r>
              <a:rPr lang="sv-SE" sz="2800" dirty="0" smtClean="0"/>
              <a:t>Teams not individuals are diverse </a:t>
            </a:r>
          </a:p>
          <a:p>
            <a:pPr>
              <a:spcBef>
                <a:spcPct val="25000"/>
              </a:spcBef>
            </a:pPr>
            <a:endParaRPr lang="sv-SE" sz="2800" dirty="0"/>
          </a:p>
          <a:p>
            <a:pPr>
              <a:spcBef>
                <a:spcPct val="25000"/>
              </a:spcBef>
            </a:pPr>
            <a:r>
              <a:rPr lang="sv-SE" sz="2800" dirty="0" smtClean="0"/>
              <a:t>and more ”excellent”</a:t>
            </a:r>
            <a:endParaRPr lang="sv-SE" sz="2400" dirty="0" smtClean="0"/>
          </a:p>
          <a:p>
            <a:pPr marL="0" indent="0" eaLnBrk="1" hangingPunct="1">
              <a:spcBef>
                <a:spcPct val="25000"/>
              </a:spcBef>
              <a:buNone/>
            </a:pPr>
            <a:endParaRPr lang="sv-SE" sz="2400" dirty="0" smtClean="0"/>
          </a:p>
          <a:p>
            <a:pPr marL="0" indent="0" eaLnBrk="1" hangingPunct="1">
              <a:spcBef>
                <a:spcPct val="25000"/>
              </a:spcBef>
              <a:buNone/>
            </a:pPr>
            <a:endParaRPr lang="sv-SE" sz="2400" dirty="0"/>
          </a:p>
          <a:p>
            <a:pPr marL="0" indent="0" eaLnBrk="1" hangingPunct="1">
              <a:spcBef>
                <a:spcPct val="25000"/>
              </a:spcBef>
              <a:buNone/>
            </a:pPr>
            <a:endParaRPr lang="sv-SE" sz="2400" dirty="0" smtClean="0"/>
          </a:p>
          <a:p>
            <a:pPr marL="0" indent="0" eaLnBrk="1" hangingPunct="1">
              <a:spcBef>
                <a:spcPct val="25000"/>
              </a:spcBef>
              <a:buNone/>
            </a:pPr>
            <a:endParaRPr lang="sv-SE" sz="2400" dirty="0"/>
          </a:p>
          <a:p>
            <a:pPr marL="0" indent="-14287">
              <a:spcBef>
                <a:spcPct val="25000"/>
              </a:spcBef>
              <a:buNone/>
            </a:pPr>
            <a:r>
              <a:rPr lang="sv-SE" sz="2400" i="1" dirty="0"/>
              <a:t>	</a:t>
            </a:r>
            <a:endParaRPr lang="sv-SE" sz="2400" dirty="0" smtClean="0"/>
          </a:p>
          <a:p>
            <a:pPr marL="0" indent="0">
              <a:spcBef>
                <a:spcPct val="25000"/>
              </a:spcBef>
              <a:buNone/>
            </a:pPr>
            <a:r>
              <a:rPr lang="sv-SE" sz="2000" i="1" dirty="0" smtClean="0"/>
              <a:t>				</a:t>
            </a:r>
          </a:p>
          <a:p>
            <a:pPr marL="0" indent="0">
              <a:spcBef>
                <a:spcPct val="25000"/>
              </a:spcBef>
              <a:buNone/>
            </a:pPr>
            <a:endParaRPr lang="sv-SE" sz="2000" i="1" dirty="0"/>
          </a:p>
          <a:p>
            <a:pPr marL="0" indent="0">
              <a:spcBef>
                <a:spcPct val="25000"/>
              </a:spcBef>
              <a:buNone/>
            </a:pPr>
            <a:endParaRPr lang="sv-SE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1341" y="3474900"/>
            <a:ext cx="2447925" cy="16192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875017" y="5244665"/>
            <a:ext cx="3334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0" dirty="0" smtClean="0"/>
              <a:t>Hasse &amp;Trentemöller 2008, </a:t>
            </a:r>
          </a:p>
          <a:p>
            <a:r>
              <a:rPr lang="sv-SE" b="0" i="1" dirty="0" smtClean="0"/>
              <a:t>Break the pattern!</a:t>
            </a:r>
            <a:endParaRPr lang="sv-SE" sz="2400" b="0" dirty="0"/>
          </a:p>
          <a:p>
            <a:endParaRPr lang="en-GB" b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132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45309" y="1486887"/>
            <a:ext cx="5107709" cy="3139321"/>
          </a:xfrm>
          <a:prstGeom prst="rect">
            <a:avLst/>
          </a:prstGeom>
          <a:noFill/>
          <a:ln w="349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b="0" dirty="0" smtClean="0"/>
              <a:t>Be </a:t>
            </a:r>
            <a:r>
              <a:rPr lang="sv-SE" b="0" dirty="0"/>
              <a:t>in tune with </a:t>
            </a:r>
            <a:r>
              <a:rPr lang="sv-SE" b="0" dirty="0" smtClean="0"/>
              <a:t>society</a:t>
            </a:r>
          </a:p>
          <a:p>
            <a:pPr marL="457200" indent="-457200">
              <a:buFont typeface="+mj-lt"/>
              <a:buAutoNum type="arabicPeriod"/>
            </a:pPr>
            <a:endParaRPr lang="sv-SE" b="0" dirty="0"/>
          </a:p>
          <a:p>
            <a:pPr marL="457200" indent="-457200">
              <a:buFont typeface="+mj-lt"/>
              <a:buAutoNum type="arabicPeriod"/>
            </a:pPr>
            <a:r>
              <a:rPr lang="sv-SE" b="0" dirty="0" smtClean="0"/>
              <a:t>Include </a:t>
            </a:r>
            <a:r>
              <a:rPr lang="sv-SE" b="0" dirty="0"/>
              <a:t>the greatest talents</a:t>
            </a:r>
          </a:p>
          <a:p>
            <a:pPr marL="457200" indent="-457200">
              <a:buFont typeface="+mj-lt"/>
              <a:buAutoNum type="arabicPeriod"/>
            </a:pPr>
            <a:endParaRPr lang="sv-SE" b="0" dirty="0"/>
          </a:p>
          <a:p>
            <a:pPr marL="457200" indent="-457200">
              <a:buFont typeface="+mj-lt"/>
              <a:buAutoNum type="arabicPeriod"/>
            </a:pPr>
            <a:r>
              <a:rPr lang="sv-SE" b="0" dirty="0" err="1"/>
              <a:t>Realize</a:t>
            </a:r>
            <a:r>
              <a:rPr lang="sv-SE" b="0" dirty="0"/>
              <a:t> the potential </a:t>
            </a:r>
            <a:r>
              <a:rPr lang="sv-SE" b="0" dirty="0" err="1"/>
              <a:t>of</a:t>
            </a:r>
            <a:r>
              <a:rPr lang="sv-SE" b="0" dirty="0"/>
              <a:t> </a:t>
            </a:r>
            <a:r>
              <a:rPr lang="sv-SE" b="0" dirty="0" err="1"/>
              <a:t>staff</a:t>
            </a:r>
            <a:r>
              <a:rPr lang="sv-SE" b="0" dirty="0"/>
              <a:t> and students</a:t>
            </a:r>
          </a:p>
          <a:p>
            <a:pPr marL="457200" indent="-457200">
              <a:buFont typeface="+mj-lt"/>
              <a:buAutoNum type="arabicPeriod"/>
            </a:pPr>
            <a:endParaRPr lang="sv-SE" b="0" dirty="0"/>
          </a:p>
          <a:p>
            <a:pPr marL="457200" indent="-457200">
              <a:buFont typeface="+mj-lt"/>
              <a:buAutoNum type="arabicPeriod"/>
            </a:pPr>
            <a:r>
              <a:rPr lang="sv-SE" b="0" dirty="0" err="1"/>
              <a:t>Enhance</a:t>
            </a:r>
            <a:r>
              <a:rPr lang="sv-SE" b="0" dirty="0"/>
              <a:t> </a:t>
            </a:r>
            <a:r>
              <a:rPr lang="sv-SE" b="0" dirty="0" err="1"/>
              <a:t>performance</a:t>
            </a:r>
            <a:r>
              <a:rPr lang="sv-SE" b="0" dirty="0"/>
              <a:t> and </a:t>
            </a:r>
            <a:r>
              <a:rPr lang="sv-SE" b="0" dirty="0" err="1"/>
              <a:t>wellbeing</a:t>
            </a:r>
            <a:endParaRPr lang="sv-SE" b="0" dirty="0"/>
          </a:p>
          <a:p>
            <a:pPr marL="457200" indent="-457200">
              <a:buFont typeface="+mj-lt"/>
              <a:buAutoNum type="arabicPeriod"/>
            </a:pPr>
            <a:endParaRPr lang="sv-SE" b="0" dirty="0"/>
          </a:p>
          <a:p>
            <a:pPr marL="457200" indent="-457200">
              <a:buFont typeface="+mj-lt"/>
              <a:buAutoNum type="arabicPeriod"/>
            </a:pPr>
            <a:r>
              <a:rPr lang="sv-SE" b="0" dirty="0"/>
              <a:t>Increase validity and </a:t>
            </a:r>
            <a:r>
              <a:rPr lang="sv-SE" b="0" dirty="0" smtClean="0"/>
              <a:t>quality</a:t>
            </a:r>
          </a:p>
          <a:p>
            <a:pPr marL="457200" indent="-457200">
              <a:buFont typeface="+mj-lt"/>
              <a:buAutoNum type="arabicPeriod"/>
            </a:pPr>
            <a:endParaRPr lang="sv-SE" b="0" dirty="0"/>
          </a:p>
          <a:p>
            <a:pPr marL="457200" indent="-457200">
              <a:buFont typeface="+mj-lt"/>
              <a:buAutoNum type="arabicPeriod"/>
            </a:pPr>
            <a:r>
              <a:rPr lang="sv-SE" b="0" dirty="0"/>
              <a:t>Remaining </a:t>
            </a:r>
            <a:r>
              <a:rPr lang="sv-SE" b="0" dirty="0" smtClean="0"/>
              <a:t>relevant</a:t>
            </a:r>
            <a:endParaRPr lang="en-GB" b="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94047" y="831581"/>
            <a:ext cx="1838425" cy="510139"/>
          </a:xfrm>
        </p:spPr>
        <p:txBody>
          <a:bodyPr/>
          <a:lstStyle/>
          <a:p>
            <a:pPr algn="ctr"/>
            <a:r>
              <a:rPr lang="sv-SE" dirty="0" smtClean="0"/>
              <a:t>WHY?</a:t>
            </a:r>
            <a:endParaRPr lang="en-GB" dirty="0"/>
          </a:p>
        </p:txBody>
      </p:sp>
      <p:pic>
        <p:nvPicPr>
          <p:cNvPr id="5" name="Afbeelding 1" descr="Logo2016zonderbas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45" y="218307"/>
            <a:ext cx="967308" cy="978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33499" y="3686476"/>
            <a:ext cx="4297530" cy="2396690"/>
          </a:xfrm>
          <a:solidFill>
            <a:schemeClr val="bg1"/>
          </a:solidFill>
          <a:ln w="34925"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sv-SE" sz="1800" dirty="0"/>
          </a:p>
          <a:p>
            <a:pPr marL="457200" indent="-457200">
              <a:buAutoNum type="arabicPeriod"/>
            </a:pPr>
            <a:r>
              <a:rPr lang="sv-SE" sz="1800" b="1" dirty="0" smtClean="0"/>
              <a:t>Mind the gap</a:t>
            </a:r>
          </a:p>
          <a:p>
            <a:pPr marL="457200" indent="-457200">
              <a:buAutoNum type="arabicPeriod"/>
            </a:pPr>
            <a:endParaRPr lang="sv-SE" sz="1800" dirty="0"/>
          </a:p>
          <a:p>
            <a:pPr marL="457200" indent="-457200">
              <a:buAutoNum type="arabicPeriod"/>
            </a:pPr>
            <a:r>
              <a:rPr lang="sv-SE" sz="1800" b="1" dirty="0" smtClean="0"/>
              <a:t>Use the evidence</a:t>
            </a:r>
            <a:endParaRPr lang="sv-SE" sz="1800" dirty="0" smtClean="0"/>
          </a:p>
          <a:p>
            <a:pPr marL="452438" lvl="1" indent="0">
              <a:buNone/>
            </a:pPr>
            <a:endParaRPr lang="sv-SE" sz="1800" dirty="0"/>
          </a:p>
          <a:p>
            <a:pPr marL="457200" indent="-457200">
              <a:buAutoNum type="arabicPeriod"/>
            </a:pPr>
            <a:r>
              <a:rPr lang="sv-SE" sz="1800" b="1" dirty="0" smtClean="0"/>
              <a:t>Leadership and lead by example!</a:t>
            </a:r>
          </a:p>
          <a:p>
            <a:pPr marL="0" indent="0">
              <a:buNone/>
            </a:pPr>
            <a:endParaRPr lang="sv-SE" sz="180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6992604" y="3056547"/>
            <a:ext cx="1838425" cy="510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16" tIns="45258" rIns="90516" bIns="45258" numCol="1" anchor="ctr" anchorCtr="0" compatLnSpc="1">
            <a:prstTxWarp prst="textNoShape">
              <a:avLst/>
            </a:prstTxWarp>
          </a:bodyPr>
          <a:lstStyle>
            <a:lvl1pPr algn="l" defTabSz="90487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996633"/>
                </a:solidFill>
                <a:latin typeface="+mj-lt"/>
                <a:ea typeface="ＭＳ Ｐゴシック" charset="-128"/>
                <a:cs typeface="+mj-cs"/>
              </a:defRPr>
            </a:lvl1pPr>
            <a:lvl2pPr algn="l" defTabSz="90487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algn="l" defTabSz="90487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algn="l" defTabSz="90487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algn="l" defTabSz="90487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algn="l" defTabSz="90487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</a:defRPr>
            </a:lvl6pPr>
            <a:lvl7pPr marL="914400" algn="l" defTabSz="90487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</a:defRPr>
            </a:lvl7pPr>
            <a:lvl8pPr marL="1371600" algn="l" defTabSz="90487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</a:defRPr>
            </a:lvl8pPr>
            <a:lvl9pPr marL="1828800" algn="l" defTabSz="90487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sv-SE" kern="0" dirty="0" smtClean="0"/>
              <a:t>HOW?</a:t>
            </a:r>
            <a:endParaRPr lang="en-GB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108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644" y="2860386"/>
            <a:ext cx="8099425" cy="1139825"/>
          </a:xfrm>
        </p:spPr>
        <p:txBody>
          <a:bodyPr/>
          <a:lstStyle/>
          <a:p>
            <a:pPr algn="ctr"/>
            <a:r>
              <a:rPr lang="sv-SE" dirty="0" smtClean="0"/>
              <a:t>Thank you for your attention!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49977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235543" y="0"/>
            <a:ext cx="8227591" cy="5256907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sv-SE" sz="1600" b="1" dirty="0" smtClean="0"/>
              <a:t>References</a:t>
            </a:r>
          </a:p>
          <a:p>
            <a:pPr>
              <a:lnSpc>
                <a:spcPct val="90000"/>
              </a:lnSpc>
            </a:pPr>
            <a:r>
              <a:rPr lang="sv-SE" sz="1600" dirty="0" smtClean="0"/>
              <a:t>Banaji et al, </a:t>
            </a:r>
            <a:r>
              <a:rPr lang="sv-SE" sz="1600" i="1" dirty="0" smtClean="0"/>
              <a:t>Project implicit, </a:t>
            </a:r>
            <a:r>
              <a:rPr lang="sv-SE" sz="1600" dirty="0">
                <a:hlinkClick r:id="rId4"/>
              </a:rPr>
              <a:t>https://</a:t>
            </a:r>
            <a:r>
              <a:rPr lang="sv-SE" sz="1600" dirty="0" smtClean="0">
                <a:hlinkClick r:id="rId4"/>
              </a:rPr>
              <a:t>implicit.harvard.edu</a:t>
            </a:r>
            <a:endParaRPr lang="sv-SE" sz="1600" dirty="0" smtClean="0"/>
          </a:p>
          <a:p>
            <a:pPr>
              <a:lnSpc>
                <a:spcPct val="90000"/>
              </a:lnSpc>
            </a:pPr>
            <a:r>
              <a:rPr lang="sv-SE" sz="1600" dirty="0" smtClean="0"/>
              <a:t>Brage and Lövkrona 2016, </a:t>
            </a:r>
            <a:r>
              <a:rPr lang="sv-SE" sz="1600" i="1" dirty="0" smtClean="0"/>
              <a:t>Core values work in academia – with experiences from lund univeristy, </a:t>
            </a:r>
            <a:r>
              <a:rPr lang="sv-SE" sz="1600" dirty="0" smtClean="0"/>
              <a:t>Lund University</a:t>
            </a:r>
          </a:p>
          <a:p>
            <a:pPr>
              <a:lnSpc>
                <a:spcPct val="90000"/>
              </a:lnSpc>
            </a:pPr>
            <a:r>
              <a:rPr lang="sv-SE" sz="1600" dirty="0" smtClean="0"/>
              <a:t>Conell  2014, </a:t>
            </a:r>
            <a:r>
              <a:rPr lang="sv-SE" sz="1600" i="1" dirty="0" smtClean="0"/>
              <a:t>Gender, </a:t>
            </a:r>
            <a:r>
              <a:rPr lang="sv-SE" sz="1600" dirty="0" smtClean="0"/>
              <a:t>Springer Fachmedien, Wiesbaden</a:t>
            </a:r>
          </a:p>
          <a:p>
            <a:r>
              <a:rPr lang="en-GB" sz="1600" dirty="0"/>
              <a:t>de </a:t>
            </a:r>
            <a:r>
              <a:rPr lang="en-GB" sz="1600" dirty="0" err="1"/>
              <a:t>Vries</a:t>
            </a:r>
            <a:r>
              <a:rPr lang="en-GB" sz="1600" dirty="0"/>
              <a:t>, </a:t>
            </a:r>
            <a:r>
              <a:rPr lang="en-GB" sz="1600" dirty="0" smtClean="0"/>
              <a:t>Jennifer 2011, </a:t>
            </a:r>
            <a:r>
              <a:rPr lang="en-GB" sz="1600" i="1" dirty="0"/>
              <a:t>Mentoring for change. </a:t>
            </a:r>
            <a:r>
              <a:rPr lang="en-GB" sz="1600" dirty="0"/>
              <a:t>Melbourne, Victoria: Universities Australia Executive Women &amp; the LH Martin Institute for Higher Education, </a:t>
            </a:r>
            <a:r>
              <a:rPr lang="en-GB" sz="1600" dirty="0" err="1"/>
              <a:t>Ledership</a:t>
            </a:r>
            <a:r>
              <a:rPr lang="en-GB" sz="1600" dirty="0"/>
              <a:t> and </a:t>
            </a:r>
            <a:r>
              <a:rPr lang="en-GB" sz="1600" dirty="0" smtClean="0"/>
              <a:t>Management.</a:t>
            </a:r>
            <a:endParaRPr lang="en-GB" sz="1600" dirty="0"/>
          </a:p>
          <a:p>
            <a:pPr>
              <a:lnSpc>
                <a:spcPct val="90000"/>
              </a:lnSpc>
            </a:pPr>
            <a:r>
              <a:rPr lang="en-GB" sz="1600" dirty="0"/>
              <a:t>de </a:t>
            </a:r>
            <a:r>
              <a:rPr lang="en-GB" sz="1600" dirty="0" err="1"/>
              <a:t>Vries</a:t>
            </a:r>
            <a:r>
              <a:rPr lang="en-GB" sz="1600" dirty="0"/>
              <a:t>, </a:t>
            </a:r>
            <a:r>
              <a:rPr lang="en-GB" sz="1600" dirty="0" smtClean="0"/>
              <a:t>Jennifer 2012, </a:t>
            </a:r>
            <a:r>
              <a:rPr lang="en-GB" sz="1600" i="1" dirty="0"/>
              <a:t>”The bifocal approach: (Re)positioning women´s programs”. </a:t>
            </a:r>
            <a:r>
              <a:rPr lang="en-GB" sz="1600" i="1" dirty="0" smtClean="0"/>
              <a:t>In </a:t>
            </a:r>
            <a:r>
              <a:rPr lang="en-GB" sz="1600" dirty="0" err="1"/>
              <a:t>Strid</a:t>
            </a:r>
            <a:r>
              <a:rPr lang="en-GB" sz="1600" dirty="0"/>
              <a:t>, Sofia, </a:t>
            </a:r>
            <a:r>
              <a:rPr lang="en-GB" sz="1600" dirty="0" err="1"/>
              <a:t>Husu</a:t>
            </a:r>
            <a:r>
              <a:rPr lang="en-GB" sz="1600" dirty="0"/>
              <a:t>, L, </a:t>
            </a:r>
            <a:r>
              <a:rPr lang="en-GB" sz="1600" dirty="0" err="1"/>
              <a:t>Gunnarsson</a:t>
            </a:r>
            <a:r>
              <a:rPr lang="en-GB" sz="1600" dirty="0"/>
              <a:t>, L</a:t>
            </a:r>
            <a:r>
              <a:rPr lang="en-GB" sz="1600" i="1" dirty="0"/>
              <a:t>. (eds.), </a:t>
            </a:r>
            <a:r>
              <a:rPr lang="en-GB" sz="1600" i="1" dirty="0" err="1"/>
              <a:t>GEXcel</a:t>
            </a:r>
            <a:r>
              <a:rPr lang="en-GB" sz="1600" i="1" dirty="0"/>
              <a:t>. Work in progress report, volume X: Proceedings from </a:t>
            </a:r>
            <a:r>
              <a:rPr lang="en-GB" sz="1600" i="1" dirty="0" err="1"/>
              <a:t>GEXcel</a:t>
            </a:r>
            <a:r>
              <a:rPr lang="en-GB" sz="1600" i="1" dirty="0"/>
              <a:t> Theme 11-12: Gender paradoxes in academic &amp; scientific organisations. </a:t>
            </a:r>
            <a:r>
              <a:rPr lang="en-GB" sz="1600" dirty="0" err="1"/>
              <a:t>Örebro</a:t>
            </a:r>
            <a:r>
              <a:rPr lang="en-GB" sz="1600" dirty="0"/>
              <a:t> University, Sweden</a:t>
            </a:r>
            <a:r>
              <a:rPr lang="en-GB" sz="1600" i="1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sv-SE" sz="1600" dirty="0" smtClean="0"/>
              <a:t>Etzkowitz and Ranga 2011, </a:t>
            </a:r>
            <a:r>
              <a:rPr lang="sv-SE" sz="1600" i="1" dirty="0" smtClean="0"/>
              <a:t>gender Dynamics in Science and Technology: From the leaking pipe-line to the vanish box, </a:t>
            </a:r>
            <a:r>
              <a:rPr lang="sv-SE" sz="1600" dirty="0" smtClean="0"/>
              <a:t>Brussels Economic Review </a:t>
            </a:r>
            <a:r>
              <a:rPr lang="sv-SE" sz="1600" b="1" dirty="0" smtClean="0"/>
              <a:t>54</a:t>
            </a:r>
          </a:p>
          <a:p>
            <a:pPr>
              <a:lnSpc>
                <a:spcPct val="90000"/>
              </a:lnSpc>
            </a:pPr>
            <a:r>
              <a:rPr lang="sv-SE" sz="1600" dirty="0"/>
              <a:t>Freeman &amp; Huang 2014, </a:t>
            </a:r>
            <a:r>
              <a:rPr lang="sv-SE" sz="1600" i="1" dirty="0" err="1"/>
              <a:t>Collaboration</a:t>
            </a:r>
            <a:r>
              <a:rPr lang="sv-SE" sz="1600" i="1" dirty="0"/>
              <a:t>: </a:t>
            </a:r>
            <a:r>
              <a:rPr lang="sv-SE" sz="1600" i="1" dirty="0" err="1"/>
              <a:t>Strength</a:t>
            </a:r>
            <a:r>
              <a:rPr lang="sv-SE" sz="1600" i="1" dirty="0"/>
              <a:t> in </a:t>
            </a:r>
            <a:r>
              <a:rPr lang="sv-SE" sz="1600" i="1" dirty="0" err="1"/>
              <a:t>diversity</a:t>
            </a:r>
            <a:r>
              <a:rPr lang="sv-SE" sz="1600" i="1" dirty="0"/>
              <a:t>, </a:t>
            </a:r>
            <a:r>
              <a:rPr lang="sv-SE" sz="1600" dirty="0"/>
              <a:t>Nature </a:t>
            </a:r>
            <a:r>
              <a:rPr lang="sv-SE" sz="1600" dirty="0" err="1"/>
              <a:t>News</a:t>
            </a:r>
            <a:r>
              <a:rPr lang="sv-SE" sz="1600" dirty="0"/>
              <a:t> </a:t>
            </a:r>
            <a:r>
              <a:rPr lang="sv-SE" sz="1600" b="1" dirty="0"/>
              <a:t>513 </a:t>
            </a:r>
            <a:r>
              <a:rPr lang="sv-SE" sz="1600" dirty="0"/>
              <a:t>305 </a:t>
            </a:r>
            <a:endParaRPr lang="sv-SE" sz="1600" dirty="0" smtClean="0"/>
          </a:p>
          <a:p>
            <a:pPr>
              <a:lnSpc>
                <a:spcPct val="90000"/>
              </a:lnSpc>
            </a:pPr>
            <a:r>
              <a:rPr lang="sv-SE" sz="1600" dirty="0"/>
              <a:t>Harvard project on diverse pipelines: </a:t>
            </a:r>
            <a:r>
              <a:rPr lang="sv-SE" sz="1600" dirty="0">
                <a:hlinkClick r:id="rId5"/>
              </a:rPr>
              <a:t>https://</a:t>
            </a:r>
            <a:r>
              <a:rPr lang="sv-SE" sz="1600" dirty="0" smtClean="0">
                <a:hlinkClick r:id="rId5"/>
              </a:rPr>
              <a:t>hr.fas.harvard.edu/development-diverse-pipelines</a:t>
            </a:r>
            <a:endParaRPr lang="sv-SE" sz="1600" dirty="0"/>
          </a:p>
          <a:p>
            <a:pPr>
              <a:lnSpc>
                <a:spcPct val="90000"/>
              </a:lnSpc>
            </a:pPr>
            <a:r>
              <a:rPr lang="sv-SE" sz="1600" dirty="0" smtClean="0"/>
              <a:t>Hasse </a:t>
            </a:r>
            <a:r>
              <a:rPr lang="sv-SE" sz="1600" dirty="0"/>
              <a:t>and </a:t>
            </a:r>
            <a:r>
              <a:rPr lang="sv-SE" sz="1600" dirty="0" smtClean="0"/>
              <a:t>Trentemöller 2008</a:t>
            </a:r>
            <a:r>
              <a:rPr lang="sv-SE" sz="1600" i="1" dirty="0" smtClean="0"/>
              <a:t>, </a:t>
            </a:r>
            <a:r>
              <a:rPr lang="sv-SE" sz="1600" i="1" dirty="0"/>
              <a:t>Break the Pattern!, </a:t>
            </a:r>
            <a:r>
              <a:rPr lang="sv-SE" sz="1600" dirty="0"/>
              <a:t>UPGEM-project report, Tartu University </a:t>
            </a:r>
            <a:r>
              <a:rPr lang="sv-SE" sz="1600" dirty="0" smtClean="0"/>
              <a:t>Press</a:t>
            </a:r>
          </a:p>
          <a:p>
            <a:pPr>
              <a:lnSpc>
                <a:spcPct val="90000"/>
              </a:lnSpc>
            </a:pPr>
            <a:r>
              <a:rPr lang="sv-SE" sz="1600" dirty="0"/>
              <a:t>LERU advice papers on Gender: </a:t>
            </a:r>
            <a:r>
              <a:rPr lang="sv-SE" sz="1600" dirty="0">
                <a:hlinkClick r:id="rId6"/>
              </a:rPr>
              <a:t>https://</a:t>
            </a:r>
            <a:r>
              <a:rPr lang="sv-SE" sz="1600" dirty="0" smtClean="0">
                <a:hlinkClick r:id="rId6"/>
              </a:rPr>
              <a:t>www.leru.org/publications?q=gender</a:t>
            </a:r>
            <a:endParaRPr lang="sv-SE" sz="1600" dirty="0" smtClean="0"/>
          </a:p>
          <a:p>
            <a:pPr>
              <a:lnSpc>
                <a:spcPct val="90000"/>
              </a:lnSpc>
            </a:pPr>
            <a:r>
              <a:rPr lang="sv-SE" altLang="en-US" sz="1600" dirty="0"/>
              <a:t>Lundborg and </a:t>
            </a:r>
            <a:r>
              <a:rPr lang="sv-SE" altLang="en-US" sz="1600" dirty="0" smtClean="0"/>
              <a:t>Schönning 2006, </a:t>
            </a:r>
            <a:r>
              <a:rPr lang="sv-SE" altLang="en-US" sz="1600" i="1" dirty="0"/>
              <a:t>investigation of PhD-students situation at the Physics Department, </a:t>
            </a:r>
            <a:r>
              <a:rPr lang="sv-SE" altLang="en-US" sz="1600" dirty="0"/>
              <a:t>Uppsala </a:t>
            </a:r>
            <a:r>
              <a:rPr lang="sv-SE" altLang="en-US" sz="1600" dirty="0" smtClean="0"/>
              <a:t>2006</a:t>
            </a:r>
            <a:endParaRPr lang="sv-SE" sz="1600" dirty="0" smtClean="0"/>
          </a:p>
          <a:p>
            <a:pPr>
              <a:lnSpc>
                <a:spcPct val="90000"/>
              </a:lnSpc>
            </a:pPr>
            <a:r>
              <a:rPr lang="sv-SE" sz="1600" dirty="0" smtClean="0"/>
              <a:t>MacNell et al 2014</a:t>
            </a:r>
            <a:r>
              <a:rPr lang="sv-SE" sz="1600" i="1" dirty="0" smtClean="0"/>
              <a:t>, What’s in a Name: Exposing Gender Bias in Student Ratings of Teaching, </a:t>
            </a:r>
            <a:r>
              <a:rPr lang="sv-SE" sz="1600" dirty="0" smtClean="0"/>
              <a:t>Innov High Educ, Springer Verlag.</a:t>
            </a:r>
          </a:p>
          <a:p>
            <a:pPr>
              <a:lnSpc>
                <a:spcPct val="90000"/>
              </a:lnSpc>
            </a:pPr>
            <a:endParaRPr lang="sv-SE" sz="1600" i="1" dirty="0" smtClean="0"/>
          </a:p>
          <a:p>
            <a:pPr marL="0" indent="0">
              <a:lnSpc>
                <a:spcPct val="90000"/>
              </a:lnSpc>
              <a:buNone/>
            </a:pPr>
            <a:endParaRPr lang="sv-SE" sz="1400" i="1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32587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1887" y="498764"/>
            <a:ext cx="8383978" cy="702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lvl="0" indent="-268288" defTabSz="9048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sv-SE" sz="1600" b="0" kern="0" dirty="0">
                <a:solidFill>
                  <a:srgbClr val="000000"/>
                </a:solidFill>
                <a:latin typeface="Georgia" pitchFamily="18" charset="0"/>
              </a:rPr>
              <a:t>Nielsen 2015, </a:t>
            </a:r>
            <a:r>
              <a:rPr lang="sv-SE" sz="1600" b="0" i="1" kern="0" dirty="0">
                <a:solidFill>
                  <a:srgbClr val="000000"/>
                </a:solidFill>
                <a:latin typeface="Georgia" pitchFamily="18" charset="0"/>
              </a:rPr>
              <a:t>Nature </a:t>
            </a:r>
            <a:r>
              <a:rPr lang="sv-SE" sz="1600" kern="0" dirty="0">
                <a:solidFill>
                  <a:srgbClr val="000000"/>
                </a:solidFill>
                <a:latin typeface="Georgia" pitchFamily="18" charset="0"/>
              </a:rPr>
              <a:t>525</a:t>
            </a:r>
            <a:r>
              <a:rPr lang="sv-SE" sz="1600" b="0" kern="0" dirty="0">
                <a:solidFill>
                  <a:srgbClr val="000000"/>
                </a:solidFill>
                <a:latin typeface="Georgia" pitchFamily="18" charset="0"/>
              </a:rPr>
              <a:t> 427</a:t>
            </a:r>
          </a:p>
          <a:p>
            <a:pPr marL="268288" lvl="0" indent="-268288" defTabSz="9048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sv-SE" sz="1600" b="0" kern="0" dirty="0">
                <a:solidFill>
                  <a:srgbClr val="000000"/>
                </a:solidFill>
                <a:latin typeface="Arial"/>
              </a:rPr>
              <a:t>Nielsen Wullum, Mathias, Bloch Carter, Walter &amp; Schiebinger, Londa (2018), Making gender diversity work for scientific discovery and innovation. </a:t>
            </a:r>
            <a:r>
              <a:rPr lang="sv-SE" sz="1600" b="0" i="1" kern="0" dirty="0">
                <a:solidFill>
                  <a:srgbClr val="000000"/>
                </a:solidFill>
                <a:latin typeface="Arial"/>
              </a:rPr>
              <a:t>Nature, human behaviour. </a:t>
            </a:r>
            <a:r>
              <a:rPr lang="sv-SE" sz="1600" kern="0" dirty="0" smtClean="0">
                <a:solidFill>
                  <a:srgbClr val="000000"/>
                </a:solidFill>
                <a:latin typeface="Arial"/>
              </a:rPr>
              <a:t>2</a:t>
            </a:r>
            <a:r>
              <a:rPr lang="sv-SE" sz="1600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SE" sz="1600" b="0" kern="0" dirty="0" smtClean="0">
                <a:solidFill>
                  <a:srgbClr val="000000"/>
                </a:solidFill>
                <a:latin typeface="Arial"/>
              </a:rPr>
              <a:t>726-734</a:t>
            </a:r>
          </a:p>
          <a:p>
            <a:pPr marL="268288" lvl="0" indent="-268288" defTabSz="9048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sv-SE" sz="1600" b="0" kern="0" dirty="0" smtClean="0">
                <a:solidFill>
                  <a:srgbClr val="000000"/>
                </a:solidFill>
                <a:latin typeface="Arial"/>
              </a:rPr>
              <a:t>Nielsen et al. 2017, </a:t>
            </a:r>
            <a:r>
              <a:rPr lang="sv-SE" sz="1600" b="0" i="1" kern="0" dirty="0" smtClean="0">
                <a:solidFill>
                  <a:srgbClr val="000000"/>
                </a:solidFill>
                <a:latin typeface="Arial"/>
              </a:rPr>
              <a:t>Opinion: Gender </a:t>
            </a:r>
            <a:r>
              <a:rPr lang="sv-SE" sz="1600" b="0" i="1" kern="0" dirty="0" err="1" smtClean="0">
                <a:solidFill>
                  <a:srgbClr val="000000"/>
                </a:solidFill>
                <a:latin typeface="Arial"/>
              </a:rPr>
              <a:t>diversity</a:t>
            </a:r>
            <a:r>
              <a:rPr lang="sv-SE" sz="1600" b="0" i="1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sv-SE" sz="1600" b="0" i="1" kern="0" dirty="0" err="1" smtClean="0">
                <a:solidFill>
                  <a:srgbClr val="000000"/>
                </a:solidFill>
                <a:latin typeface="Arial"/>
              </a:rPr>
              <a:t>leads</a:t>
            </a:r>
            <a:r>
              <a:rPr lang="sv-SE" sz="1600" b="0" i="1" kern="0" dirty="0" smtClean="0">
                <a:solidFill>
                  <a:srgbClr val="000000"/>
                </a:solidFill>
                <a:latin typeface="Arial"/>
              </a:rPr>
              <a:t> to </a:t>
            </a:r>
            <a:r>
              <a:rPr lang="sv-SE" sz="1600" b="0" i="1" kern="0" dirty="0" err="1" smtClean="0">
                <a:solidFill>
                  <a:srgbClr val="000000"/>
                </a:solidFill>
                <a:latin typeface="Arial"/>
              </a:rPr>
              <a:t>better</a:t>
            </a:r>
            <a:r>
              <a:rPr lang="sv-SE" sz="1600" b="0" i="1" kern="0" dirty="0" smtClean="0">
                <a:solidFill>
                  <a:srgbClr val="000000"/>
                </a:solidFill>
                <a:latin typeface="Arial"/>
              </a:rPr>
              <a:t> science, </a:t>
            </a:r>
            <a:r>
              <a:rPr lang="sv-SE" sz="1600" b="0" kern="0" dirty="0" smtClean="0">
                <a:solidFill>
                  <a:srgbClr val="000000"/>
                </a:solidFill>
                <a:latin typeface="Arial"/>
              </a:rPr>
              <a:t>PNRAS </a:t>
            </a:r>
            <a:r>
              <a:rPr lang="sv-SE" sz="1600" kern="0" dirty="0" smtClean="0">
                <a:solidFill>
                  <a:srgbClr val="000000"/>
                </a:solidFill>
                <a:latin typeface="Arial"/>
              </a:rPr>
              <a:t>114 </a:t>
            </a:r>
            <a:r>
              <a:rPr lang="sv-SE" sz="1600" b="0" kern="0" dirty="0" smtClean="0">
                <a:solidFill>
                  <a:srgbClr val="000000"/>
                </a:solidFill>
                <a:latin typeface="Arial"/>
              </a:rPr>
              <a:t>1740</a:t>
            </a:r>
            <a:endParaRPr lang="sv-SE" sz="1600" b="0" kern="0" dirty="0">
              <a:solidFill>
                <a:srgbClr val="000000"/>
              </a:solidFill>
              <a:latin typeface="Arial"/>
            </a:endParaRPr>
          </a:p>
          <a:p>
            <a:pPr marL="268288" lvl="0" indent="-268288" defTabSz="9048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sv-SE" sz="1600" b="0" kern="0" dirty="0">
                <a:solidFill>
                  <a:srgbClr val="000000"/>
                </a:solidFill>
                <a:latin typeface="Arial"/>
              </a:rPr>
              <a:t>Ong, Maria 2017, </a:t>
            </a:r>
            <a:r>
              <a:rPr lang="en-GB" sz="1600" b="0" i="1" kern="0" dirty="0" err="1">
                <a:solidFill>
                  <a:srgbClr val="000000"/>
                </a:solidFill>
                <a:latin typeface="Arial"/>
              </a:rPr>
              <a:t>Counterspaces</a:t>
            </a:r>
            <a:r>
              <a:rPr lang="en-GB" sz="1600" b="0" i="1" kern="0" dirty="0">
                <a:solidFill>
                  <a:srgbClr val="000000"/>
                </a:solidFill>
                <a:latin typeface="Arial"/>
              </a:rPr>
              <a:t> for women of </a:t>
            </a:r>
            <a:r>
              <a:rPr lang="en-GB" sz="1600" b="0" i="1" kern="0" dirty="0" err="1">
                <a:solidFill>
                  <a:srgbClr val="000000"/>
                </a:solidFill>
                <a:latin typeface="Arial"/>
              </a:rPr>
              <a:t>color</a:t>
            </a:r>
            <a:r>
              <a:rPr lang="en-GB" sz="1600" b="0" i="1" kern="0" dirty="0">
                <a:solidFill>
                  <a:srgbClr val="000000"/>
                </a:solidFill>
                <a:latin typeface="Arial"/>
              </a:rPr>
              <a:t> in STEM higher education: …, </a:t>
            </a:r>
            <a:r>
              <a:rPr lang="en-GB" sz="1600" b="0" kern="0" dirty="0">
                <a:solidFill>
                  <a:srgbClr val="000000"/>
                </a:solidFill>
                <a:latin typeface="Arial"/>
              </a:rPr>
              <a:t>J. Res. Science Teaching.</a:t>
            </a:r>
            <a:endParaRPr lang="sv-SE" sz="1600" b="0" i="1" kern="0" dirty="0">
              <a:solidFill>
                <a:srgbClr val="000000"/>
              </a:solidFill>
              <a:latin typeface="Arial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v-SE" b="0" dirty="0" smtClean="0"/>
              <a:t>Rosser 1995</a:t>
            </a:r>
            <a:r>
              <a:rPr lang="sv-SE" b="0" i="1" dirty="0" smtClean="0"/>
              <a:t>, Teaching the Majority, </a:t>
            </a:r>
            <a:r>
              <a:rPr lang="sv-SE" b="0" dirty="0" smtClean="0"/>
              <a:t>Teacher’s college press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v-SE" b="0" dirty="0" smtClean="0"/>
              <a:t>Rosser </a:t>
            </a:r>
            <a:r>
              <a:rPr lang="sv-SE" b="0" dirty="0"/>
              <a:t>2012</a:t>
            </a:r>
            <a:r>
              <a:rPr lang="sv-SE" b="0" i="1" dirty="0"/>
              <a:t>, Breaking into the Lab, </a:t>
            </a:r>
            <a:r>
              <a:rPr lang="sv-SE" b="0" dirty="0"/>
              <a:t>New York University Press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v-SE" b="0" dirty="0"/>
              <a:t>Schiebinger 2003, </a:t>
            </a:r>
            <a:r>
              <a:rPr lang="sv-SE" b="0" i="1" dirty="0"/>
              <a:t>Has Feminism Changed Science, </a:t>
            </a:r>
            <a:r>
              <a:rPr lang="sv-SE" b="0" dirty="0"/>
              <a:t>Harvard University Press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v-SE" b="0" dirty="0"/>
              <a:t>Schiebinger (ed) 2008, </a:t>
            </a:r>
            <a:r>
              <a:rPr lang="sv-SE" b="0" i="1" dirty="0"/>
              <a:t>Gendered Innovations in Science and Engieering, </a:t>
            </a:r>
            <a:r>
              <a:rPr lang="sv-SE" b="0" dirty="0"/>
              <a:t>Stanford University Press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v-SE" b="0" dirty="0"/>
              <a:t>Schiebinger et al</a:t>
            </a:r>
            <a:r>
              <a:rPr lang="sv-SE" b="0" i="1" dirty="0"/>
              <a:t>: </a:t>
            </a:r>
            <a:r>
              <a:rPr lang="sv-SE" b="0" i="1" dirty="0">
                <a:hlinkClick r:id="rId2"/>
              </a:rPr>
              <a:t>https://genderedinnovations.stanford.edu</a:t>
            </a:r>
            <a:r>
              <a:rPr lang="sv-SE" b="0" i="1" dirty="0" smtClean="0">
                <a:hlinkClick r:id="rId2"/>
              </a:rPr>
              <a:t>/</a:t>
            </a:r>
            <a:endParaRPr lang="sv-SE" b="0" i="1" dirty="0" smtClean="0"/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v-SE" b="0" dirty="0" smtClean="0"/>
              <a:t>Spears et al. 2008, </a:t>
            </a:r>
            <a:r>
              <a:rPr lang="sv-SE" b="0" i="1" dirty="0" err="1" smtClean="0"/>
              <a:t>Seeing</a:t>
            </a:r>
            <a:r>
              <a:rPr lang="sv-SE" b="0" i="1" dirty="0" smtClean="0"/>
              <a:t> gender: Tools for </a:t>
            </a:r>
            <a:r>
              <a:rPr lang="sv-SE" b="0" i="1" dirty="0" err="1" smtClean="0"/>
              <a:t>change</a:t>
            </a:r>
            <a:r>
              <a:rPr lang="sv-SE" b="0" i="1" dirty="0"/>
              <a:t>, </a:t>
            </a:r>
            <a:r>
              <a:rPr lang="sv-SE" b="0" dirty="0"/>
              <a:t>Manhattan, KS: </a:t>
            </a:r>
            <a:r>
              <a:rPr lang="sv-SE" b="0" dirty="0" err="1"/>
              <a:t>Midwest</a:t>
            </a:r>
            <a:r>
              <a:rPr lang="sv-SE" b="0" dirty="0"/>
              <a:t> Equity </a:t>
            </a:r>
            <a:r>
              <a:rPr lang="sv-SE" b="0" dirty="0" err="1"/>
              <a:t>Assistance</a:t>
            </a:r>
            <a:r>
              <a:rPr lang="sv-SE" b="0" dirty="0"/>
              <a:t> Center. (CD-ROM</a:t>
            </a:r>
            <a:r>
              <a:rPr lang="sv-SE" b="0" dirty="0" smtClean="0"/>
              <a:t>).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b="0" dirty="0" smtClean="0"/>
              <a:t>Spears (</a:t>
            </a:r>
            <a:r>
              <a:rPr lang="en-GB" b="0" dirty="0"/>
              <a:t>2008). </a:t>
            </a:r>
            <a:r>
              <a:rPr lang="en-GB" b="0" i="1" dirty="0"/>
              <a:t>Seeing Gender </a:t>
            </a:r>
            <a:r>
              <a:rPr lang="en-GB" b="0" dirty="0"/>
              <a:t>(Invited Editorial). The Physics Teacher, </a:t>
            </a:r>
            <a:r>
              <a:rPr lang="en-GB" dirty="0"/>
              <a:t>46</a:t>
            </a:r>
            <a:r>
              <a:rPr lang="en-GB" b="0" dirty="0"/>
              <a:t>(3), 136-137</a:t>
            </a:r>
            <a:endParaRPr lang="sv-SE" b="0" dirty="0"/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v-SE" b="0" dirty="0"/>
              <a:t>Traweek 1998, </a:t>
            </a:r>
            <a:r>
              <a:rPr lang="sv-SE" b="0" i="1" dirty="0"/>
              <a:t>Beamtimes and Lifetimes, ...</a:t>
            </a:r>
            <a:r>
              <a:rPr lang="sv-SE" b="0" dirty="0"/>
              <a:t>, Harvard United Press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v-SE" b="0" dirty="0"/>
              <a:t>Wennerås and Vold 1997, </a:t>
            </a:r>
            <a:r>
              <a:rPr lang="sv-SE" b="0" i="1" dirty="0"/>
              <a:t>Nepotism and sexism in peer review, </a:t>
            </a:r>
            <a:r>
              <a:rPr lang="sv-SE" b="0" dirty="0" smtClean="0"/>
              <a:t>Nature </a:t>
            </a:r>
            <a:r>
              <a:rPr lang="sv-SE" dirty="0" smtClean="0"/>
              <a:t>387 </a:t>
            </a:r>
            <a:r>
              <a:rPr lang="sv-SE" b="0" dirty="0" smtClean="0"/>
              <a:t>341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v-SE" b="0" kern="0" dirty="0" smtClean="0">
                <a:solidFill>
                  <a:srgbClr val="000000"/>
                </a:solidFill>
                <a:latin typeface="Arial"/>
              </a:rPr>
              <a:t>VR </a:t>
            </a:r>
            <a:r>
              <a:rPr lang="sv-SE" b="0" kern="0" dirty="0">
                <a:solidFill>
                  <a:srgbClr val="000000"/>
                </a:solidFill>
                <a:latin typeface="Arial"/>
              </a:rPr>
              <a:t>2017: </a:t>
            </a:r>
            <a:r>
              <a:rPr lang="sv-SE" b="0" i="1" kern="0" dirty="0" smtClean="0">
                <a:solidFill>
                  <a:srgbClr val="000000"/>
                </a:solidFill>
                <a:latin typeface="Arial"/>
              </a:rPr>
              <a:t>Gender equality observations in the Swedish Research council’s evaluation panels</a:t>
            </a:r>
            <a:r>
              <a:rPr lang="sv-SE" b="0" kern="0" dirty="0" smtClean="0">
                <a:solidFill>
                  <a:srgbClr val="000000"/>
                </a:solidFill>
                <a:latin typeface="Arial"/>
              </a:rPr>
              <a:t>, </a:t>
            </a:r>
            <a:r>
              <a:rPr lang="sv-SE" b="0" i="1" kern="0" dirty="0" smtClean="0">
                <a:solidFill>
                  <a:srgbClr val="000000"/>
                </a:solidFill>
                <a:latin typeface="Arial"/>
                <a:hlinkClick r:id="rId3"/>
              </a:rPr>
              <a:t>https</a:t>
            </a:r>
            <a:r>
              <a:rPr lang="sv-SE" b="0" i="1" kern="0" dirty="0">
                <a:solidFill>
                  <a:srgbClr val="000000"/>
                </a:solidFill>
                <a:latin typeface="Arial"/>
                <a:hlinkClick r:id="rId3"/>
              </a:rPr>
              <a:t>://</a:t>
            </a:r>
            <a:r>
              <a:rPr lang="sv-SE" b="0" i="1" kern="0" dirty="0" smtClean="0">
                <a:solidFill>
                  <a:srgbClr val="000000"/>
                </a:solidFill>
                <a:latin typeface="Arial"/>
                <a:hlinkClick r:id="rId3"/>
              </a:rPr>
              <a:t>www.vr.se/english/just-now/news/news-archive/news/2018-11-23-gender-equality-observations-in-the-swedish-research-councils-review-panels.html</a:t>
            </a:r>
            <a:endParaRPr lang="sv-SE" b="0" i="1" kern="0" dirty="0" smtClean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</a:pPr>
            <a:endParaRPr lang="sv-SE" b="0" i="1" dirty="0"/>
          </a:p>
          <a:p>
            <a:pPr marL="0" indent="0">
              <a:lnSpc>
                <a:spcPct val="90000"/>
              </a:lnSpc>
              <a:buNone/>
            </a:pPr>
            <a:endParaRPr lang="sv-SE" b="0" i="1" dirty="0"/>
          </a:p>
          <a:p>
            <a:pPr>
              <a:lnSpc>
                <a:spcPct val="90000"/>
              </a:lnSpc>
            </a:pPr>
            <a:endParaRPr lang="sv-SE" b="0" i="1" dirty="0"/>
          </a:p>
          <a:p>
            <a:pPr>
              <a:lnSpc>
                <a:spcPct val="90000"/>
              </a:lnSpc>
            </a:pPr>
            <a:endParaRPr lang="sv-SE" b="0" i="1" dirty="0"/>
          </a:p>
        </p:txBody>
      </p:sp>
    </p:spTree>
    <p:extLst>
      <p:ext uri="{BB962C8B-B14F-4D97-AF65-F5344CB8AC3E}">
        <p14:creationId xmlns:p14="http://schemas.microsoft.com/office/powerpoint/2010/main" val="35535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Afbeelding 2" descr="LeruFron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110" y="2895952"/>
            <a:ext cx="7236842" cy="3564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Afbeelding 4" descr="LeruFront2016 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660" y="0"/>
            <a:ext cx="4181773" cy="2522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75110" y="2356598"/>
            <a:ext cx="7236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 smtClean="0">
                <a:solidFill>
                  <a:srgbClr val="D6A300"/>
                </a:solidFill>
              </a:rPr>
              <a:t>League of European Research Universities</a:t>
            </a:r>
            <a:endParaRPr lang="en-GB" sz="2400" dirty="0">
              <a:solidFill>
                <a:srgbClr val="D6A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3256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Afbeelding 1" descr="Logo2016zonderbas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45" y="218307"/>
            <a:ext cx="967308" cy="978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2" name="Titel 9"/>
          <p:cNvSpPr>
            <a:spLocks noGrp="1"/>
          </p:cNvSpPr>
          <p:nvPr>
            <p:ph type="title"/>
          </p:nvPr>
        </p:nvSpPr>
        <p:spPr>
          <a:xfrm>
            <a:off x="1225153" y="354261"/>
            <a:ext cx="7424366" cy="842293"/>
          </a:xfrm>
        </p:spPr>
        <p:txBody>
          <a:bodyPr/>
          <a:lstStyle/>
          <a:p>
            <a:pPr algn="r" eaLnBrk="1" hangingPunct="1">
              <a:defRPr/>
            </a:pPr>
            <a:r>
              <a:rPr lang="nl-NL" altLang="nl-BE" sz="3544" dirty="0" smtClean="0">
                <a:solidFill>
                  <a:srgbClr val="E8993F"/>
                </a:solidFill>
                <a:latin typeface="+mn-lt"/>
                <a:ea typeface="ヒラギノ角ゴ Pro W3" charset="-128"/>
              </a:rPr>
              <a:t>Position paper</a:t>
            </a:r>
            <a:endParaRPr lang="nl-NL" altLang="nl-BE" sz="3544" dirty="0">
              <a:solidFill>
                <a:srgbClr val="E8993F"/>
              </a:solidFill>
              <a:latin typeface="+mn-lt"/>
              <a:ea typeface="ヒラギノ角ゴ Pro W3" charset="-128"/>
            </a:endParaRPr>
          </a:p>
        </p:txBody>
      </p:sp>
      <p:sp>
        <p:nvSpPr>
          <p:cNvPr id="5126" name="TextBox 7"/>
          <p:cNvSpPr txBox="1">
            <a:spLocks noChangeArrowheads="1"/>
          </p:cNvSpPr>
          <p:nvPr/>
        </p:nvSpPr>
        <p:spPr bwMode="auto">
          <a:xfrm>
            <a:off x="130630" y="4839824"/>
            <a:ext cx="870797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 pitchFamily="12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2000" b="0" i="1" dirty="0"/>
              <a:t>https://www.leru.org/publications/equality-diversity-and-inclusion-at-universities</a:t>
            </a:r>
            <a:endParaRPr lang="sv-SE" altLang="en-US" sz="2000" b="0" i="1" dirty="0" smtClean="0"/>
          </a:p>
          <a:p>
            <a:pPr algn="ctr">
              <a:spcBef>
                <a:spcPct val="0"/>
              </a:spcBef>
              <a:buFontTx/>
              <a:buNone/>
            </a:pPr>
            <a:endParaRPr lang="sv-SE" altLang="en-US" sz="2400" b="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2400" b="0" dirty="0" smtClean="0"/>
              <a:t>Welcome to workshop in Lund, December 2, 2019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2000" dirty="0" smtClean="0">
                <a:solidFill>
                  <a:srgbClr val="0070C0"/>
                </a:solidFill>
                <a:hlinkClick r:id="rId4"/>
              </a:rPr>
              <a:t>www.lu.se/leru-seminar</a:t>
            </a:r>
            <a:endParaRPr lang="en-GB" sz="2000" dirty="0" smtClean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9929"/>
            <a:ext cx="9001125" cy="341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358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42109" y="1671614"/>
            <a:ext cx="6703407" cy="4154984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sz="2400" b="0" dirty="0" smtClean="0"/>
              <a:t>Be </a:t>
            </a:r>
            <a:r>
              <a:rPr lang="sv-SE" sz="2400" b="0" dirty="0"/>
              <a:t>in tune with </a:t>
            </a:r>
            <a:r>
              <a:rPr lang="sv-SE" sz="2400" b="0" dirty="0" smtClean="0"/>
              <a:t>society</a:t>
            </a:r>
          </a:p>
          <a:p>
            <a:pPr marL="457200" indent="-457200">
              <a:buFont typeface="+mj-lt"/>
              <a:buAutoNum type="arabicPeriod"/>
            </a:pPr>
            <a:endParaRPr lang="sv-SE" sz="2400" b="0" dirty="0"/>
          </a:p>
          <a:p>
            <a:pPr marL="457200" indent="-457200">
              <a:buFont typeface="+mj-lt"/>
              <a:buAutoNum type="arabicPeriod"/>
            </a:pPr>
            <a:r>
              <a:rPr lang="sv-SE" sz="2400" b="0" dirty="0" smtClean="0"/>
              <a:t>Include </a:t>
            </a:r>
            <a:r>
              <a:rPr lang="sv-SE" sz="2400" b="0" dirty="0"/>
              <a:t>the greatest talents</a:t>
            </a:r>
          </a:p>
          <a:p>
            <a:pPr marL="457200" indent="-457200">
              <a:buFont typeface="+mj-lt"/>
              <a:buAutoNum type="arabicPeriod"/>
            </a:pPr>
            <a:endParaRPr lang="sv-SE" sz="2400" b="0" dirty="0"/>
          </a:p>
          <a:p>
            <a:pPr marL="457200" indent="-457200">
              <a:buFont typeface="+mj-lt"/>
              <a:buAutoNum type="arabicPeriod"/>
            </a:pPr>
            <a:r>
              <a:rPr lang="sv-SE" sz="2400" b="0" dirty="0" err="1"/>
              <a:t>Realize</a:t>
            </a:r>
            <a:r>
              <a:rPr lang="sv-SE" sz="2400" b="0" dirty="0"/>
              <a:t> the potential </a:t>
            </a:r>
            <a:r>
              <a:rPr lang="sv-SE" sz="2400" b="0" dirty="0" err="1"/>
              <a:t>of</a:t>
            </a:r>
            <a:r>
              <a:rPr lang="sv-SE" sz="2400" b="0" dirty="0"/>
              <a:t> </a:t>
            </a:r>
            <a:r>
              <a:rPr lang="sv-SE" sz="2400" b="0" dirty="0" err="1"/>
              <a:t>staff</a:t>
            </a:r>
            <a:r>
              <a:rPr lang="sv-SE" sz="2400" b="0" dirty="0"/>
              <a:t> and students</a:t>
            </a:r>
          </a:p>
          <a:p>
            <a:pPr marL="457200" indent="-457200">
              <a:buFont typeface="+mj-lt"/>
              <a:buAutoNum type="arabicPeriod"/>
            </a:pPr>
            <a:endParaRPr lang="sv-SE" sz="2400" b="0" dirty="0"/>
          </a:p>
          <a:p>
            <a:pPr marL="457200" indent="-457200">
              <a:buFont typeface="+mj-lt"/>
              <a:buAutoNum type="arabicPeriod"/>
            </a:pPr>
            <a:r>
              <a:rPr lang="sv-SE" sz="2400" b="0" dirty="0" err="1"/>
              <a:t>Enhance</a:t>
            </a:r>
            <a:r>
              <a:rPr lang="sv-SE" sz="2400" b="0" dirty="0"/>
              <a:t> </a:t>
            </a:r>
            <a:r>
              <a:rPr lang="sv-SE" sz="2400" b="0" dirty="0" err="1"/>
              <a:t>performance</a:t>
            </a:r>
            <a:r>
              <a:rPr lang="sv-SE" sz="2400" b="0" dirty="0"/>
              <a:t> and </a:t>
            </a:r>
            <a:r>
              <a:rPr lang="sv-SE" sz="2400" b="0" dirty="0" err="1"/>
              <a:t>wellbeing</a:t>
            </a:r>
            <a:endParaRPr lang="sv-SE" sz="2400" b="0" dirty="0"/>
          </a:p>
          <a:p>
            <a:pPr marL="457200" indent="-457200">
              <a:buFont typeface="+mj-lt"/>
              <a:buAutoNum type="arabicPeriod"/>
            </a:pPr>
            <a:endParaRPr lang="sv-SE" sz="2400" b="0" dirty="0"/>
          </a:p>
          <a:p>
            <a:pPr marL="457200" indent="-457200">
              <a:buFont typeface="+mj-lt"/>
              <a:buAutoNum type="arabicPeriod"/>
            </a:pPr>
            <a:r>
              <a:rPr lang="sv-SE" sz="2400" b="0" dirty="0"/>
              <a:t>Increase validity and </a:t>
            </a:r>
            <a:r>
              <a:rPr lang="sv-SE" sz="2400" b="0" dirty="0" smtClean="0"/>
              <a:t>quality</a:t>
            </a:r>
          </a:p>
          <a:p>
            <a:pPr marL="457200" indent="-457200">
              <a:buFont typeface="+mj-lt"/>
              <a:buAutoNum type="arabicPeriod"/>
            </a:pPr>
            <a:endParaRPr lang="sv-SE" sz="2400" b="0" dirty="0"/>
          </a:p>
          <a:p>
            <a:pPr marL="457200" indent="-457200">
              <a:buFont typeface="+mj-lt"/>
              <a:buAutoNum type="arabicPeriod"/>
            </a:pPr>
            <a:r>
              <a:rPr lang="sv-SE" sz="2400" b="0" dirty="0"/>
              <a:t>Remaining </a:t>
            </a:r>
            <a:r>
              <a:rPr lang="sv-SE" sz="2400" b="0" dirty="0" smtClean="0"/>
              <a:t>relevant</a:t>
            </a:r>
            <a:endParaRPr lang="en-GB" sz="2400" b="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18095" y="244929"/>
            <a:ext cx="8099425" cy="1139825"/>
          </a:xfrm>
        </p:spPr>
        <p:txBody>
          <a:bodyPr/>
          <a:lstStyle/>
          <a:p>
            <a:pPr algn="ctr"/>
            <a:r>
              <a:rPr lang="sv-SE" dirty="0" smtClean="0"/>
              <a:t>WHY diversity?</a:t>
            </a:r>
            <a:br>
              <a:rPr lang="sv-SE" dirty="0" smtClean="0"/>
            </a:br>
            <a:r>
              <a:rPr lang="sv-SE" dirty="0" smtClean="0"/>
              <a:t>Opportunities for universities</a:t>
            </a:r>
            <a:endParaRPr lang="en-GB" dirty="0"/>
          </a:p>
        </p:txBody>
      </p:sp>
      <p:pic>
        <p:nvPicPr>
          <p:cNvPr id="5" name="Afbeelding 1" descr="Logo2016zonderbas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45" y="218307"/>
            <a:ext cx="967308" cy="978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447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87270" y="577232"/>
            <a:ext cx="7711504" cy="5447645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sz="3600" dirty="0" smtClean="0"/>
              <a:t>Be </a:t>
            </a:r>
            <a:r>
              <a:rPr lang="sv-SE" sz="3600" dirty="0"/>
              <a:t>in tune with </a:t>
            </a:r>
            <a:r>
              <a:rPr lang="sv-SE" sz="3600" dirty="0" smtClean="0"/>
              <a:t>society</a:t>
            </a:r>
          </a:p>
          <a:p>
            <a:pPr lvl="4"/>
            <a:r>
              <a:rPr lang="sv-SE" sz="3200" dirty="0"/>
              <a:t>	</a:t>
            </a:r>
            <a:r>
              <a:rPr lang="sv-SE" sz="3200" dirty="0" smtClean="0"/>
              <a:t>and its challenges</a:t>
            </a:r>
          </a:p>
          <a:p>
            <a:pPr lvl="4"/>
            <a:endParaRPr lang="sv-SE" sz="2800" b="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800" b="0" dirty="0" smtClean="0"/>
              <a:t>Critical partner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sv-SE" sz="2800" b="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800" b="0" dirty="0" smtClean="0"/>
              <a:t>Fairness and efficiency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sv-SE" sz="2800" b="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800" b="0" dirty="0" smtClean="0"/>
              <a:t>Help with social mobility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sv-SE" sz="2800" b="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800" b="0" dirty="0" smtClean="0"/>
              <a:t>Productive and enriched learning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sv-SE" sz="2800" b="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800" b="0" dirty="0" smtClean="0"/>
              <a:t>Role models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90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99623" y="674086"/>
            <a:ext cx="8099425" cy="5201424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sv-SE" sz="3600" dirty="0" smtClean="0"/>
              <a:t> Include </a:t>
            </a:r>
            <a:r>
              <a:rPr lang="sv-SE" sz="3600" dirty="0"/>
              <a:t>the greatest </a:t>
            </a:r>
            <a:r>
              <a:rPr lang="sv-SE" sz="3600" dirty="0" smtClean="0"/>
              <a:t>talents</a:t>
            </a:r>
          </a:p>
          <a:p>
            <a:r>
              <a:rPr lang="sv-SE" sz="3600" dirty="0"/>
              <a:t>	</a:t>
            </a:r>
            <a:r>
              <a:rPr lang="sv-SE" sz="3600" dirty="0" smtClean="0"/>
              <a:t>		</a:t>
            </a:r>
            <a:r>
              <a:rPr lang="sv-SE" sz="3200" dirty="0" smtClean="0"/>
              <a:t>by redefining excellence</a:t>
            </a:r>
            <a:endParaRPr lang="sv-SE" sz="3600" dirty="0" smtClean="0"/>
          </a:p>
          <a:p>
            <a:endParaRPr lang="sv-SE" sz="36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800" b="0" dirty="0" smtClean="0"/>
              <a:t>Is our metric working?</a:t>
            </a:r>
          </a:p>
          <a:p>
            <a:pPr lvl="1"/>
            <a:r>
              <a:rPr lang="sv-SE" sz="2800" b="0" dirty="0"/>
              <a:t>	</a:t>
            </a:r>
            <a:r>
              <a:rPr lang="sv-SE" sz="2800" b="0" dirty="0" smtClean="0"/>
              <a:t> More diverse definition of merits needed.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sv-SE" sz="2800" b="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800" b="0" dirty="0" smtClean="0"/>
              <a:t>Counteract bias</a:t>
            </a:r>
          </a:p>
          <a:p>
            <a:pPr lvl="1"/>
            <a:r>
              <a:rPr lang="sv-SE" sz="2800" b="0" dirty="0" smtClean="0"/>
              <a:t>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800" b="0" dirty="0"/>
              <a:t>Avoid ”trick-based” systems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sv-SE" sz="2800" b="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800" b="0" dirty="0" smtClean="0"/>
              <a:t>Work for true meritocracy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932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3439" y="664850"/>
            <a:ext cx="8099425" cy="5570756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sv-SE" sz="3600" dirty="0" smtClean="0"/>
              <a:t>Realize </a:t>
            </a:r>
            <a:r>
              <a:rPr lang="sv-SE" sz="3600" dirty="0"/>
              <a:t>the potential </a:t>
            </a:r>
            <a:endParaRPr lang="sv-SE" sz="3600" dirty="0" smtClean="0"/>
          </a:p>
          <a:p>
            <a:r>
              <a:rPr lang="sv-SE" sz="3200" dirty="0"/>
              <a:t>	</a:t>
            </a:r>
            <a:r>
              <a:rPr lang="sv-SE" sz="3200" dirty="0" smtClean="0"/>
              <a:t>		of </a:t>
            </a:r>
            <a:r>
              <a:rPr lang="sv-SE" sz="3200" dirty="0"/>
              <a:t>staff and </a:t>
            </a:r>
            <a:r>
              <a:rPr lang="sv-SE" sz="3200" dirty="0" smtClean="0"/>
              <a:t>students</a:t>
            </a:r>
          </a:p>
          <a:p>
            <a:endParaRPr lang="sv-SE" sz="320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sv-SE" sz="2800" b="0" dirty="0"/>
              <a:t>Diverse teams, better </a:t>
            </a:r>
            <a:r>
              <a:rPr lang="sv-SE" sz="2800" b="0" dirty="0" smtClean="0"/>
              <a:t>outcome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sv-SE" sz="2800" b="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sv-SE" sz="2800" b="0" dirty="0"/>
              <a:t>Reduce stereotypical threats and </a:t>
            </a:r>
            <a:r>
              <a:rPr lang="sv-SE" sz="2800" b="0" dirty="0" smtClean="0"/>
              <a:t>prejudice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sv-SE" sz="2800" b="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sv-SE" sz="2800" b="0" dirty="0"/>
              <a:t>Increase status of </a:t>
            </a:r>
            <a:r>
              <a:rPr lang="sv-SE" sz="2800" b="0" dirty="0" smtClean="0"/>
              <a:t>teaching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sv-SE" sz="2800" b="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sv-SE" sz="2800" b="0" dirty="0" smtClean="0"/>
              <a:t>Future employers demand diversity!</a:t>
            </a:r>
            <a:endParaRPr lang="sv-SE" sz="2800" b="0" dirty="0"/>
          </a:p>
          <a:p>
            <a:pPr marL="457200" indent="-457200">
              <a:buFont typeface="+mj-lt"/>
              <a:buAutoNum type="arabicPeriod" startAt="3"/>
            </a:pPr>
            <a:endParaRPr lang="sv-SE" sz="2400" b="0" dirty="0"/>
          </a:p>
          <a:p>
            <a:endParaRPr lang="sv-SE" sz="3600" b="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190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18095" y="1071250"/>
            <a:ext cx="7877760" cy="4955203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sv-SE" sz="3600" dirty="0" smtClean="0"/>
              <a:t>Enhance </a:t>
            </a:r>
            <a:r>
              <a:rPr lang="sv-SE" sz="3600" dirty="0"/>
              <a:t>performance </a:t>
            </a:r>
            <a:endParaRPr lang="sv-SE" sz="3600" dirty="0" smtClean="0"/>
          </a:p>
          <a:p>
            <a:r>
              <a:rPr lang="sv-SE" sz="3200" dirty="0"/>
              <a:t>	</a:t>
            </a:r>
            <a:r>
              <a:rPr lang="sv-SE" sz="3200" dirty="0" smtClean="0"/>
              <a:t>			and </a:t>
            </a:r>
            <a:r>
              <a:rPr lang="sv-SE" sz="3200" dirty="0"/>
              <a:t>wellbeing</a:t>
            </a:r>
          </a:p>
          <a:p>
            <a:pPr marL="457200" indent="-457200">
              <a:buFont typeface="+mj-lt"/>
              <a:buAutoNum type="arabicPeriod" startAt="4"/>
            </a:pPr>
            <a:endParaRPr lang="sv-SE" sz="2400" b="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sv-SE" sz="2800" b="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sv-SE" sz="2800" b="0" dirty="0" smtClean="0"/>
              <a:t>leaking pipelines to multiple pipelines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sv-SE" sz="2800" b="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sv-SE" sz="2800" b="0" dirty="0" smtClean="0"/>
              <a:t>Fairness is benefitting everybody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sv-SE" sz="2800" b="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sv-SE" sz="2800" b="0" dirty="0" smtClean="0"/>
              <a:t>Empower people to become whistle-blowers!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sv-SE" sz="2800" b="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785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08859" y="775686"/>
            <a:ext cx="8234019" cy="4524315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sv-SE" sz="3600" dirty="0" smtClean="0"/>
              <a:t>Increase </a:t>
            </a:r>
            <a:r>
              <a:rPr lang="sv-SE" sz="3600" dirty="0"/>
              <a:t>validity and quality </a:t>
            </a:r>
            <a:endParaRPr lang="sv-SE" sz="3600" dirty="0" smtClean="0"/>
          </a:p>
          <a:p>
            <a:r>
              <a:rPr lang="sv-SE" sz="3200" dirty="0"/>
              <a:t>	</a:t>
            </a:r>
            <a:r>
              <a:rPr lang="sv-SE" sz="3200" dirty="0" smtClean="0"/>
              <a:t>		of </a:t>
            </a:r>
            <a:r>
              <a:rPr lang="sv-SE" sz="3200" dirty="0"/>
              <a:t>teaching and </a:t>
            </a:r>
            <a:r>
              <a:rPr lang="sv-SE" sz="3200" dirty="0" smtClean="0"/>
              <a:t>research</a:t>
            </a:r>
          </a:p>
          <a:p>
            <a:endParaRPr lang="sv-SE" sz="240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sv-SE" sz="2800" b="0" dirty="0" smtClean="0"/>
              <a:t>Dialogue and critique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sv-SE" sz="2800" b="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sv-SE" sz="2800" b="0" dirty="0" smtClean="0"/>
              <a:t>Gendered research, innovation and teaching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sv-SE" sz="2800" b="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sv-SE" sz="2800" b="0" dirty="0" smtClean="0"/>
              <a:t>Different perspectives, better quality</a:t>
            </a:r>
          </a:p>
          <a:p>
            <a:pPr lvl="1"/>
            <a:endParaRPr lang="sv-SE" sz="2800" b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002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INCLUDEPPT" val="True"/>
  <p:tag name="REALTIMEBACKUP" val="False"/>
  <p:tag name="CHARTSCALE" val="True"/>
  <p:tag name="FIBINCLUDEOTHER" val="True"/>
  <p:tag name="PRRESPONSE3" val="8"/>
  <p:tag name="PRRESPONSE7" val="4"/>
  <p:tag name="SHOWFLASHWARNING" val="True"/>
  <p:tag name="SHOWBARVISIBLE" val="True"/>
  <p:tag name="ANSWERNOWSTYLE" val="-1"/>
  <p:tag name="RESPTABLESTYLE" val="-1"/>
  <p:tag name="BACKUPSESSIONS" val="True"/>
  <p:tag name="AUTOUPDATEALIASES" val="True"/>
  <p:tag name="SKIPREMAININGRACESLIDES" val="True"/>
  <p:tag name="BUBBLESIZEVISIBLE" val="True"/>
  <p:tag name="CUSTOMCELLBACKCOLOR1" val="-657956"/>
  <p:tag name="DISPLAYNAME" val="True"/>
  <p:tag name="AUTOSIZEGRID" val="True"/>
  <p:tag name="RESETCHARTS" val="True"/>
  <p:tag name="CORRECTPOINTVALUE" val="1"/>
  <p:tag name="AUTOADJUSTPARTRANGE" val="True"/>
  <p:tag name="FIBDISPLAYKEYWORDS" val="True"/>
  <p:tag name="PRRESPONSE5" val="6"/>
  <p:tag name="PRRESPONSE10" val="1"/>
  <p:tag name="USESECONDARYMONITOR" val="True"/>
  <p:tag name="COUNTDOWNSTYLE" val="-1"/>
  <p:tag name="ALLOWDUPLICATES" val="False"/>
  <p:tag name="STDCHART" val="1"/>
  <p:tag name="MAXRESPONDERS" val="5"/>
  <p:tag name="CUSTOMGRIDBACKCOLOR" val="-722948"/>
  <p:tag name="DISPLAYDEVICENUMBER" val="True"/>
  <p:tag name="POLLINGCYCLE" val="2"/>
  <p:tag name="ALLOWUSERFEEDBACK" val="True"/>
  <p:tag name="ADVANCEDSETTINGSVIEW" val="False"/>
  <p:tag name="PRRESPONSE2" val="9"/>
  <p:tag name="PRRESPONSE9" val="2"/>
  <p:tag name="SAVECSVWITHSESSION" val="True"/>
  <p:tag name="COUNTDOWNSECONDS" val="10"/>
  <p:tag name="REVIEWONLY" val="False"/>
  <p:tag name="BUBBLENAMEVISIBLE" val="True"/>
  <p:tag name="CUSTOMCELLBACKCOLOR3" val="-268652"/>
  <p:tag name="GRIDPOSITION" val="1"/>
  <p:tag name="INCORRECTPOINTVALUE" val="0"/>
  <p:tag name="FIBNUMRESULTS" val="5"/>
  <p:tag name="PRRESPONSE8" val="3"/>
  <p:tag name="CSVFORMAT" val="0"/>
  <p:tag name="CHARTVALUEFORMAT" val="0%"/>
  <p:tag name="PARTICIPANTSINLEADERBOARD" val="5"/>
  <p:tag name="USESCHEMECOLORS" val="True"/>
  <p:tag name="INCLUDENONRESPONDERS" val="False"/>
  <p:tag name="FIBDISPLAYRESULTS" val="True"/>
  <p:tag name="ALWAYSOPENPOLL" val="False"/>
  <p:tag name="RESPCOUNTERFORMAT" val="0"/>
  <p:tag name="RACEANIMATIONSPEED" val="3"/>
  <p:tag name="GRIDOPACITY" val="90"/>
  <p:tag name="REALTIMEBACKUPPATH" val="(None)"/>
  <p:tag name="PRRESPONSE6" val="5"/>
  <p:tag name="NUMRESPONSES" val="1"/>
  <p:tag name="DEFAULTNUMTEAMS" val="5"/>
  <p:tag name="MULTIRESPDIVISOR" val="1"/>
  <p:tag name="RACEENDPOINTS" val="100"/>
  <p:tag name="CHARTCOLORS" val="0"/>
  <p:tag name="POWERPOINTVERSION" val="14.0"/>
  <p:tag name="CUSTOMCELLBACKCOLOR2" val="-13395457"/>
  <p:tag name="PRRESPONSE4" val="7"/>
  <p:tag name="GRIDROTATIONINTERVAL" val="2"/>
  <p:tag name="AUTOADVANCE" val="False"/>
  <p:tag name="ANSWERNOWTEXT" val="Answer Now"/>
  <p:tag name="BUBBLEGROUPING" val="3"/>
  <p:tag name="PRRESPONSE1" val="10"/>
  <p:tag name="ZEROBASED" val="False"/>
  <p:tag name="DELIMITERS" val="3.1"/>
  <p:tag name="WASPOLLED" val="61275387FF1F4EB8ADA367DA6EA77E17"/>
  <p:tag name="TPVERSION" val="5"/>
  <p:tag name="TPFULLVERSION" val="5.3.1.3337"/>
  <p:tag name="PPTVERSION" val="15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PPT_mall_091210Svensk2003">
  <a:themeElements>
    <a:clrScheme name="Standardformgivning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6633"/>
      </a:accent1>
      <a:accent2>
        <a:srgbClr val="C4BC9C"/>
      </a:accent2>
      <a:accent3>
        <a:srgbClr val="FFFFFF"/>
      </a:accent3>
      <a:accent4>
        <a:srgbClr val="000000"/>
      </a:accent4>
      <a:accent5>
        <a:srgbClr val="CAB8AD"/>
      </a:accent5>
      <a:accent6>
        <a:srgbClr val="B1AA8D"/>
      </a:accent6>
      <a:hlink>
        <a:srgbClr val="EB730F"/>
      </a:hlink>
      <a:folHlink>
        <a:srgbClr val="00008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4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4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6633"/>
        </a:accent1>
        <a:accent2>
          <a:srgbClr val="C4BC9C"/>
        </a:accent2>
        <a:accent3>
          <a:srgbClr val="FFFFFF"/>
        </a:accent3>
        <a:accent4>
          <a:srgbClr val="000000"/>
        </a:accent4>
        <a:accent5>
          <a:srgbClr val="CAB8AD"/>
        </a:accent5>
        <a:accent6>
          <a:srgbClr val="B1AA8D"/>
        </a:accent6>
        <a:hlink>
          <a:srgbClr val="EB730F"/>
        </a:hlink>
        <a:folHlink>
          <a:srgbClr val="0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PPT_mall_091210Svensk2003</Template>
  <TotalTime>3244</TotalTime>
  <Words>850</Words>
  <Application>Microsoft Office PowerPoint</Application>
  <PresentationFormat>Custom</PresentationFormat>
  <Paragraphs>199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Calibri</vt:lpstr>
      <vt:lpstr>Georgia</vt:lpstr>
      <vt:lpstr>ヒラギノ角ゴ Pro W3</vt:lpstr>
      <vt:lpstr>PPT_mall_091210Svensk2003</vt:lpstr>
      <vt:lpstr>Equality and Diversity - and Physics?</vt:lpstr>
      <vt:lpstr>PowerPoint Presentation</vt:lpstr>
      <vt:lpstr>Position paper</vt:lpstr>
      <vt:lpstr>WHY diversity? Opportunities for universities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HOW? Manifesto for inclusive Universities</vt:lpstr>
      <vt:lpstr>Do you need proof?</vt:lpstr>
      <vt:lpstr>.. and even more proof?</vt:lpstr>
      <vt:lpstr>Specific for Physics</vt:lpstr>
      <vt:lpstr>Specific for Physics</vt:lpstr>
      <vt:lpstr>WHY?</vt:lpstr>
      <vt:lpstr>Thank you for your attention!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</dc:title>
  <dc:creator>Tomas Brage</dc:creator>
  <cp:lastModifiedBy>Brage</cp:lastModifiedBy>
  <cp:revision>303</cp:revision>
  <cp:lastPrinted>2017-01-15T12:13:57Z</cp:lastPrinted>
  <dcterms:created xsi:type="dcterms:W3CDTF">2011-11-19T13:38:04Z</dcterms:created>
  <dcterms:modified xsi:type="dcterms:W3CDTF">2019-10-16T11:26:06Z</dcterms:modified>
</cp:coreProperties>
</file>