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7" r:id="rId2"/>
    <p:sldId id="418" r:id="rId3"/>
    <p:sldId id="361" r:id="rId4"/>
    <p:sldId id="419" r:id="rId5"/>
    <p:sldId id="259" r:id="rId6"/>
    <p:sldId id="414" r:id="rId7"/>
    <p:sldId id="415" r:id="rId8"/>
    <p:sldId id="416" r:id="rId9"/>
    <p:sldId id="349" r:id="rId10"/>
    <p:sldId id="42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Jouvin" initials="MJ" lastIdx="19" clrIdx="0">
    <p:extLst>
      <p:ext uri="{19B8F6BF-5375-455C-9EA6-DF929625EA0E}">
        <p15:presenceInfo xmlns:p15="http://schemas.microsoft.com/office/powerpoint/2012/main" userId="Michel Jou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66FF66"/>
    <a:srgbClr val="FFCCFF"/>
    <a:srgbClr val="6CFAEC"/>
    <a:srgbClr val="123FAE"/>
    <a:srgbClr val="F5B68B"/>
    <a:srgbClr val="00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D8EF3-BFFF-447D-AAC0-699292C4BFFE}" type="datetimeFigureOut">
              <a:rPr lang="fr-FR" smtClean="0"/>
              <a:t>14/10/2019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22626-AE67-4F8C-BEC1-BD4F1B206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63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5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3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03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4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8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5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57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4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05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41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40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05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image" Target="../media/image8.png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image" Target="../media/image11.emf"/><Relationship Id="rId47" Type="http://schemas.openxmlformats.org/officeDocument/2006/relationships/image" Target="../media/image16.jpeg"/><Relationship Id="rId50" Type="http://schemas.openxmlformats.org/officeDocument/2006/relationships/image" Target="../media/image19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image" Target="../media/image9.png"/><Relationship Id="rId45" Type="http://schemas.openxmlformats.org/officeDocument/2006/relationships/image" Target="../media/image14.png"/><Relationship Id="rId53" Type="http://schemas.openxmlformats.org/officeDocument/2006/relationships/image" Target="../media/image22.jpeg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image" Target="../media/image13.png"/><Relationship Id="rId52" Type="http://schemas.openxmlformats.org/officeDocument/2006/relationships/image" Target="../media/image21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image" Target="../media/image12.jpeg"/><Relationship Id="rId48" Type="http://schemas.openxmlformats.org/officeDocument/2006/relationships/image" Target="../media/image17.jpeg"/><Relationship Id="rId8" Type="http://schemas.openxmlformats.org/officeDocument/2006/relationships/tags" Target="../tags/tag14.xml"/><Relationship Id="rId51" Type="http://schemas.openxmlformats.org/officeDocument/2006/relationships/image" Target="../media/image20.png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15.jpeg"/><Relationship Id="rId20" Type="http://schemas.openxmlformats.org/officeDocument/2006/relationships/tags" Target="../tags/tag26.xml"/><Relationship Id="rId41" Type="http://schemas.openxmlformats.org/officeDocument/2006/relationships/image" Target="../media/image1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1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24360" y="1408460"/>
            <a:ext cx="7075055" cy="36625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HAPPY TO WELCOMING YOU FOR THE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This first </a:t>
            </a:r>
            <a:r>
              <a:rPr lang="en-US" sz="3600" b="1" dirty="0"/>
              <a:t>J</a:t>
            </a:r>
            <a:r>
              <a:rPr lang="en-US" sz="3200" dirty="0"/>
              <a:t>oint </a:t>
            </a:r>
            <a:r>
              <a:rPr lang="en-US" sz="3600" b="1" dirty="0"/>
              <a:t>E</a:t>
            </a:r>
            <a:r>
              <a:rPr lang="en-US" sz="3200" dirty="0"/>
              <a:t>CFA-</a:t>
            </a:r>
            <a:r>
              <a:rPr lang="en-US" sz="3600" b="1" dirty="0" err="1"/>
              <a:t>N</a:t>
            </a:r>
            <a:r>
              <a:rPr lang="en-US" sz="3200" dirty="0" err="1"/>
              <a:t>uPECC</a:t>
            </a:r>
            <a:r>
              <a:rPr lang="en-US" sz="3200" dirty="0"/>
              <a:t>-</a:t>
            </a:r>
            <a:r>
              <a:rPr lang="en-US" sz="3600" b="1" dirty="0" err="1"/>
              <a:t>A</a:t>
            </a:r>
            <a:r>
              <a:rPr lang="en-US" sz="3200" dirty="0" err="1"/>
              <a:t>pPEC</a:t>
            </a:r>
            <a:r>
              <a:rPr lang="en-US" sz="3200" dirty="0"/>
              <a:t> </a:t>
            </a:r>
            <a:r>
              <a:rPr lang="en-US" sz="3600" b="1" dirty="0"/>
              <a:t>S</a:t>
            </a:r>
            <a:r>
              <a:rPr lang="en-US" sz="3200" dirty="0"/>
              <a:t>eminar (</a:t>
            </a:r>
            <a:r>
              <a:rPr lang="en-US" sz="3600" b="1" dirty="0"/>
              <a:t>JENAS</a:t>
            </a:r>
            <a:r>
              <a:rPr lang="en-US" sz="3200" dirty="0"/>
              <a:t>)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jointly organized </a:t>
            </a:r>
            <a:r>
              <a:rPr lang="en-US" sz="3200" dirty="0" smtClean="0"/>
              <a:t>by CSNSM, </a:t>
            </a:r>
            <a:r>
              <a:rPr lang="en-US" sz="3200" dirty="0"/>
              <a:t>LAL, IPNO, IRFU and LPNHE</a:t>
            </a:r>
            <a:endParaRPr lang="en-ZA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13" y="0"/>
            <a:ext cx="4849887" cy="6858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893407" y="5282788"/>
            <a:ext cx="2285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i="1" dirty="0"/>
              <a:t>Achille Stocchi</a:t>
            </a:r>
          </a:p>
        </p:txBody>
      </p:sp>
    </p:spTree>
    <p:extLst>
      <p:ext uri="{BB962C8B-B14F-4D97-AF65-F5344CB8AC3E}">
        <p14:creationId xmlns:p14="http://schemas.microsoft.com/office/powerpoint/2010/main" val="25271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52486" y="772828"/>
            <a:ext cx="112870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>
                <a:solidFill>
                  <a:srgbClr val="FF0000"/>
                </a:solidFill>
              </a:rPr>
              <a:t>HAVE a nice fruitful meeting.</a:t>
            </a:r>
          </a:p>
          <a:p>
            <a:pPr algn="ctr"/>
            <a:endParaRPr lang="en-ZA" sz="4400" dirty="0"/>
          </a:p>
          <a:p>
            <a:pPr algn="ctr"/>
            <a:r>
              <a:rPr lang="en-ZA" sz="4400" dirty="0"/>
              <a:t>It is a strategical moment for all our disciplines.</a:t>
            </a:r>
          </a:p>
          <a:p>
            <a:pPr algn="ctr"/>
            <a:r>
              <a:rPr lang="en-ZA" sz="4400" dirty="0"/>
              <a:t>It is extremely important to meet, to debate </a:t>
            </a:r>
          </a:p>
          <a:p>
            <a:pPr algn="ctr"/>
            <a:r>
              <a:rPr lang="en-ZA" sz="4400" dirty="0"/>
              <a:t>and to converge worldwide together !</a:t>
            </a:r>
          </a:p>
          <a:p>
            <a:pPr algn="ctr"/>
            <a:endParaRPr lang="en-ZA" sz="4400" dirty="0"/>
          </a:p>
          <a:p>
            <a:pPr algn="ctr"/>
            <a:r>
              <a:rPr lang="en-ZA" sz="4400" dirty="0"/>
              <a:t>All these discussions and future decisions will have a strong impact for FLUO</a:t>
            </a:r>
          </a:p>
        </p:txBody>
      </p:sp>
    </p:spTree>
    <p:extLst>
      <p:ext uri="{BB962C8B-B14F-4D97-AF65-F5344CB8AC3E}">
        <p14:creationId xmlns:p14="http://schemas.microsoft.com/office/powerpoint/2010/main" val="422018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92487" y="6366329"/>
            <a:ext cx="4114800" cy="365125"/>
          </a:xfrm>
        </p:spPr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7018" y="478577"/>
            <a:ext cx="7075055" cy="36625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HAPPY TO WELCOMING YOU FOR THE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This first </a:t>
            </a:r>
            <a:r>
              <a:rPr lang="en-US" sz="3600" b="1" dirty="0"/>
              <a:t>J</a:t>
            </a:r>
            <a:r>
              <a:rPr lang="en-US" sz="3200" dirty="0"/>
              <a:t>oint </a:t>
            </a:r>
            <a:r>
              <a:rPr lang="en-US" sz="3600" b="1" dirty="0"/>
              <a:t>E</a:t>
            </a:r>
            <a:r>
              <a:rPr lang="en-US" sz="3200" dirty="0"/>
              <a:t>CFA-</a:t>
            </a:r>
            <a:r>
              <a:rPr lang="en-US" sz="3600" b="1" dirty="0" err="1"/>
              <a:t>N</a:t>
            </a:r>
            <a:r>
              <a:rPr lang="en-US" sz="3200" dirty="0" err="1"/>
              <a:t>uPECC</a:t>
            </a:r>
            <a:r>
              <a:rPr lang="en-US" sz="3200" dirty="0"/>
              <a:t>-</a:t>
            </a:r>
            <a:r>
              <a:rPr lang="en-US" sz="3600" b="1" dirty="0" err="1"/>
              <a:t>A</a:t>
            </a:r>
            <a:r>
              <a:rPr lang="en-US" sz="3200" dirty="0" err="1"/>
              <a:t>pPEC</a:t>
            </a:r>
            <a:r>
              <a:rPr lang="en-US" sz="3200" dirty="0"/>
              <a:t> </a:t>
            </a:r>
            <a:r>
              <a:rPr lang="en-US" sz="3600" b="1" dirty="0"/>
              <a:t>S</a:t>
            </a:r>
            <a:r>
              <a:rPr lang="en-US" sz="3200" dirty="0"/>
              <a:t>eminar (</a:t>
            </a:r>
            <a:r>
              <a:rPr lang="en-US" sz="3600" b="1" dirty="0"/>
              <a:t>JENAS</a:t>
            </a:r>
            <a:r>
              <a:rPr lang="en-US" sz="3200" dirty="0"/>
              <a:t>)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jointly organized by LAL, IPNO, IRFU and LPNHE</a:t>
            </a:r>
            <a:endParaRPr lang="en-ZA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13" y="0"/>
            <a:ext cx="4849887" cy="685800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581400" y="2946400"/>
            <a:ext cx="1918855" cy="7389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>
                <a:solidFill>
                  <a:srgbClr val="FF00FF"/>
                </a:solidFill>
              </a:rPr>
              <a:t>FLUO</a:t>
            </a:r>
          </a:p>
        </p:txBody>
      </p:sp>
    </p:spTree>
    <p:extLst>
      <p:ext uri="{BB962C8B-B14F-4D97-AF65-F5344CB8AC3E}">
        <p14:creationId xmlns:p14="http://schemas.microsoft.com/office/powerpoint/2010/main" val="33552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9364" y="5163334"/>
            <a:ext cx="1097735" cy="587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3096" y="5251936"/>
            <a:ext cx="917117" cy="498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79569" y="5226835"/>
            <a:ext cx="917113" cy="362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03791" y="5297392"/>
            <a:ext cx="1054350" cy="25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06146" y="5091211"/>
            <a:ext cx="466984" cy="65951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/>
          <p:cNvSpPr txBox="1"/>
          <p:nvPr/>
        </p:nvSpPr>
        <p:spPr>
          <a:xfrm>
            <a:off x="-166255" y="196830"/>
            <a:ext cx="124875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/>
              <a:t>The new </a:t>
            </a:r>
            <a:r>
              <a:rPr lang="fr-FR" sz="5400" b="1" dirty="0" err="1"/>
              <a:t>Laboratory</a:t>
            </a:r>
            <a:r>
              <a:rPr lang="fr-FR" sz="5400" b="1" dirty="0"/>
              <a:t> in the Orsay Campus</a:t>
            </a:r>
          </a:p>
          <a:p>
            <a:pPr algn="ctr"/>
            <a:r>
              <a:rPr lang="fr-FR" sz="9600" b="1" dirty="0">
                <a:solidFill>
                  <a:srgbClr val="FF99FF"/>
                </a:solidFill>
              </a:rPr>
              <a:t>FLUO</a:t>
            </a:r>
            <a:r>
              <a:rPr lang="fr-FR" sz="7800" dirty="0">
                <a:solidFill>
                  <a:srgbClr val="FF99FF"/>
                </a:solidFill>
              </a:rPr>
              <a:t> </a:t>
            </a:r>
          </a:p>
          <a:p>
            <a:pPr algn="ctr"/>
            <a:r>
              <a:rPr lang="fr-FR" sz="7200" b="1" dirty="0">
                <a:solidFill>
                  <a:srgbClr val="FF99FF"/>
                </a:solidFill>
              </a:rPr>
              <a:t>F</a:t>
            </a:r>
            <a:r>
              <a:rPr lang="fr-FR" sz="6000" dirty="0">
                <a:solidFill>
                  <a:srgbClr val="FF99FF"/>
                </a:solidFill>
              </a:rPr>
              <a:t>uture </a:t>
            </a:r>
            <a:r>
              <a:rPr lang="fr-FR" sz="7200" b="1" dirty="0" err="1">
                <a:solidFill>
                  <a:srgbClr val="FF99FF"/>
                </a:solidFill>
              </a:rPr>
              <a:t>L</a:t>
            </a:r>
            <a:r>
              <a:rPr lang="fr-FR" sz="6000" dirty="0" err="1">
                <a:solidFill>
                  <a:srgbClr val="FF99FF"/>
                </a:solidFill>
              </a:rPr>
              <a:t>aboratory</a:t>
            </a:r>
            <a:r>
              <a:rPr lang="fr-FR" sz="6000" dirty="0">
                <a:solidFill>
                  <a:srgbClr val="FF99FF"/>
                </a:solidFill>
              </a:rPr>
              <a:t> </a:t>
            </a:r>
            <a:r>
              <a:rPr lang="fr-FR" sz="7200" b="1" dirty="0" err="1">
                <a:solidFill>
                  <a:srgbClr val="FF99FF"/>
                </a:solidFill>
              </a:rPr>
              <a:t>U</a:t>
            </a:r>
            <a:r>
              <a:rPr lang="fr-FR" sz="6000" dirty="0" err="1">
                <a:solidFill>
                  <a:srgbClr val="FF99FF"/>
                </a:solidFill>
              </a:rPr>
              <a:t>nified</a:t>
            </a:r>
            <a:r>
              <a:rPr lang="fr-FR" sz="6000" dirty="0">
                <a:solidFill>
                  <a:srgbClr val="FF99FF"/>
                </a:solidFill>
              </a:rPr>
              <a:t> in </a:t>
            </a:r>
            <a:r>
              <a:rPr lang="fr-FR" sz="7200" b="1" dirty="0">
                <a:solidFill>
                  <a:srgbClr val="FF99FF"/>
                </a:solidFill>
              </a:rPr>
              <a:t>O</a:t>
            </a:r>
            <a:r>
              <a:rPr lang="fr-FR" sz="6000" dirty="0">
                <a:solidFill>
                  <a:srgbClr val="FF99FF"/>
                </a:solidFill>
              </a:rPr>
              <a:t>rsay</a:t>
            </a:r>
          </a:p>
          <a:p>
            <a:pPr algn="ctr"/>
            <a:r>
              <a:rPr lang="fr-FR" sz="6000" b="1" dirty="0">
                <a:solidFill>
                  <a:srgbClr val="FF99FF"/>
                </a:solidFill>
              </a:rPr>
              <a:t>F</a:t>
            </a:r>
            <a:r>
              <a:rPr lang="fr-FR" sz="6000" dirty="0">
                <a:solidFill>
                  <a:srgbClr val="FF99FF"/>
                </a:solidFill>
              </a:rPr>
              <a:t>ondamental </a:t>
            </a:r>
            <a:r>
              <a:rPr lang="fr-FR" sz="6000" b="1" dirty="0" err="1" smtClean="0">
                <a:solidFill>
                  <a:srgbClr val="FF99FF"/>
                </a:solidFill>
              </a:rPr>
              <a:t>L</a:t>
            </a:r>
            <a:r>
              <a:rPr lang="fr-FR" sz="6000" dirty="0" err="1" smtClean="0">
                <a:solidFill>
                  <a:srgbClr val="FF99FF"/>
                </a:solidFill>
              </a:rPr>
              <a:t>aws</a:t>
            </a:r>
            <a:r>
              <a:rPr lang="fr-FR" sz="6000" dirty="0" smtClean="0">
                <a:solidFill>
                  <a:srgbClr val="FF99FF"/>
                </a:solidFill>
              </a:rPr>
              <a:t> </a:t>
            </a:r>
            <a:r>
              <a:rPr lang="fr-FR" sz="6000" dirty="0">
                <a:solidFill>
                  <a:srgbClr val="FF99FF"/>
                </a:solidFill>
              </a:rPr>
              <a:t>of </a:t>
            </a:r>
            <a:r>
              <a:rPr lang="fr-FR" sz="6000" b="1" dirty="0" err="1">
                <a:solidFill>
                  <a:srgbClr val="FF99FF"/>
                </a:solidFill>
              </a:rPr>
              <a:t>U</a:t>
            </a:r>
            <a:r>
              <a:rPr lang="fr-FR" sz="6000" dirty="0" err="1">
                <a:solidFill>
                  <a:srgbClr val="FF99FF"/>
                </a:solidFill>
              </a:rPr>
              <a:t>niverse</a:t>
            </a:r>
            <a:r>
              <a:rPr lang="fr-FR" sz="6000" dirty="0">
                <a:solidFill>
                  <a:srgbClr val="FF99FF"/>
                </a:solidFill>
              </a:rPr>
              <a:t> in </a:t>
            </a:r>
            <a:r>
              <a:rPr lang="fr-FR" sz="7200" b="1" dirty="0">
                <a:solidFill>
                  <a:srgbClr val="FF99FF"/>
                </a:solidFill>
              </a:rPr>
              <a:t>O</a:t>
            </a:r>
            <a:r>
              <a:rPr lang="fr-FR" sz="6000" dirty="0">
                <a:solidFill>
                  <a:srgbClr val="FF99FF"/>
                </a:solidFill>
              </a:rPr>
              <a:t>rsay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9AB9-E30B-4FBE-B340-965DABB8560B}" type="slidenum">
              <a:rPr lang="fr-FR" smtClean="0"/>
              <a:t>3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550826" y="4667412"/>
            <a:ext cx="7950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It is created from the merger of </a:t>
            </a:r>
            <a:r>
              <a:rPr lang="en-US" sz="2400" b="1" dirty="0">
                <a:solidFill>
                  <a:srgbClr val="FF0000"/>
                </a:solidFill>
              </a:rPr>
              <a:t>CSNSM, IMNC, IPNO, LAL, LPT</a:t>
            </a:r>
            <a:endParaRPr lang="en-ZA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10119" y="5718801"/>
            <a:ext cx="508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will be in operation on 1</a:t>
            </a:r>
            <a:r>
              <a:rPr lang="en-ZA" sz="2000" baseline="30000" dirty="0"/>
              <a:t>th</a:t>
            </a:r>
            <a:r>
              <a:rPr lang="en-ZA" sz="2400" dirty="0"/>
              <a:t> January 2020</a:t>
            </a:r>
          </a:p>
        </p:txBody>
      </p:sp>
    </p:spTree>
    <p:extLst>
      <p:ext uri="{BB962C8B-B14F-4D97-AF65-F5344CB8AC3E}">
        <p14:creationId xmlns:p14="http://schemas.microsoft.com/office/powerpoint/2010/main" val="11371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16792" y="1514765"/>
            <a:ext cx="111933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/>
              <a:t>First ideas for the merging of </a:t>
            </a:r>
            <a:r>
              <a:rPr lang="en-US" sz="2000" dirty="0"/>
              <a:t>CSNSM, IMNC, IPNO, LAL, LPT, meetings, </a:t>
            </a:r>
          </a:p>
          <a:p>
            <a:r>
              <a:rPr lang="en-US" sz="2000" dirty="0"/>
              <a:t>     discussions…							 </a:t>
            </a:r>
            <a:r>
              <a:rPr lang="en-ZA" sz="2000" dirty="0"/>
              <a:t>	</a:t>
            </a:r>
            <a:r>
              <a:rPr lang="en-ZA" sz="2000" b="1" dirty="0">
                <a:solidFill>
                  <a:srgbClr val="FF0000"/>
                </a:solidFill>
              </a:rPr>
              <a:t>           mid 2016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/>
              <a:t>Different preliminary phases (</a:t>
            </a:r>
            <a:r>
              <a:rPr lang="en-ZA" sz="2000" dirty="0" err="1"/>
              <a:t>Conseil</a:t>
            </a:r>
            <a:r>
              <a:rPr lang="en-ZA" sz="2000" dirty="0"/>
              <a:t> Inter </a:t>
            </a:r>
            <a:r>
              <a:rPr lang="en-ZA" sz="2000" dirty="0" err="1"/>
              <a:t>Laboratoire</a:t>
            </a:r>
            <a:r>
              <a:rPr lang="en-ZA" sz="2000" dirty="0"/>
              <a:t>), </a:t>
            </a:r>
          </a:p>
          <a:p>
            <a:r>
              <a:rPr lang="en-ZA" sz="2000" dirty="0"/>
              <a:t>      working groups (science, technics, supports),  dedicated workshops…													 Sept 2016 – June 2018</a:t>
            </a:r>
          </a:p>
          <a:p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/>
              <a:t>Consultation of all the personnel.  					          June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/>
              <a:t>Project phase 								Sept 2018 – June 2019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/>
              <a:t>Implementation phase  								NOW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/>
              <a:t>Starting of FLUO 							</a:t>
            </a:r>
            <a:r>
              <a:rPr lang="en-ZA" sz="2000" b="1" dirty="0">
                <a:solidFill>
                  <a:srgbClr val="FF0000"/>
                </a:solidFill>
              </a:rPr>
              <a:t>       1</a:t>
            </a:r>
            <a:r>
              <a:rPr lang="en-ZA" sz="2000" b="1" baseline="30000" dirty="0">
                <a:solidFill>
                  <a:srgbClr val="FF0000"/>
                </a:solidFill>
              </a:rPr>
              <a:t>st</a:t>
            </a:r>
            <a:r>
              <a:rPr lang="en-ZA" sz="2000" b="1" dirty="0">
                <a:solidFill>
                  <a:srgbClr val="FF0000"/>
                </a:solidFill>
              </a:rPr>
              <a:t> January 2020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1891" y="609666"/>
            <a:ext cx="109266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Merging of CSNSM, IMNC, IPNO, LAL, LPT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FLUO: ~3,5 years of history at a glance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28445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e 81"/>
          <p:cNvGrpSpPr/>
          <p:nvPr>
            <p:custDataLst>
              <p:tags r:id="rId1"/>
            </p:custDataLst>
          </p:nvPr>
        </p:nvGrpSpPr>
        <p:grpSpPr>
          <a:xfrm>
            <a:off x="952500" y="941505"/>
            <a:ext cx="10220291" cy="5512009"/>
            <a:chOff x="1122019" y="712147"/>
            <a:chExt cx="9911072" cy="5282462"/>
          </a:xfrm>
        </p:grpSpPr>
        <p:sp>
          <p:nvSpPr>
            <p:cNvPr id="84" name="Rectangle 83"/>
            <p:cNvSpPr/>
            <p:nvPr/>
          </p:nvSpPr>
          <p:spPr bwMode="auto">
            <a:xfrm rot="20941374">
              <a:off x="7577981" y="4234362"/>
              <a:ext cx="858616" cy="27186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22019" y="712147"/>
              <a:ext cx="9911072" cy="528246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7000"/>
              </a:schemeClr>
            </a:solidFill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/>
          </p:spPr>
        </p:pic>
        <p:sp>
          <p:nvSpPr>
            <p:cNvPr id="88" name="Forme libre 87"/>
            <p:cNvSpPr/>
            <p:nvPr/>
          </p:nvSpPr>
          <p:spPr bwMode="auto">
            <a:xfrm>
              <a:off x="1867071" y="2281400"/>
              <a:ext cx="2949232" cy="349297"/>
            </a:xfrm>
            <a:custGeom>
              <a:avLst/>
              <a:gdLst>
                <a:gd name="connsiteX0" fmla="*/ 40740 w 2720566"/>
                <a:gd name="connsiteY0" fmla="*/ 31687 h 321398"/>
                <a:gd name="connsiteX1" fmla="*/ 40740 w 2720566"/>
                <a:gd name="connsiteY1" fmla="*/ 31687 h 321398"/>
                <a:gd name="connsiteX2" fmla="*/ 31687 w 2720566"/>
                <a:gd name="connsiteY2" fmla="*/ 72428 h 321398"/>
                <a:gd name="connsiteX3" fmla="*/ 22633 w 2720566"/>
                <a:gd name="connsiteY3" fmla="*/ 81481 h 321398"/>
                <a:gd name="connsiteX4" fmla="*/ 13580 w 2720566"/>
                <a:gd name="connsiteY4" fmla="*/ 176543 h 321398"/>
                <a:gd name="connsiteX5" fmla="*/ 0 w 2720566"/>
                <a:gd name="connsiteY5" fmla="*/ 208230 h 321398"/>
                <a:gd name="connsiteX6" fmla="*/ 1434974 w 2720566"/>
                <a:gd name="connsiteY6" fmla="*/ 294238 h 321398"/>
                <a:gd name="connsiteX7" fmla="*/ 1444027 w 2720566"/>
                <a:gd name="connsiteY7" fmla="*/ 276131 h 321398"/>
                <a:gd name="connsiteX8" fmla="*/ 2335794 w 2720566"/>
                <a:gd name="connsiteY8" fmla="*/ 316871 h 321398"/>
                <a:gd name="connsiteX9" fmla="*/ 2720566 w 2720566"/>
                <a:gd name="connsiteY9" fmla="*/ 321398 h 321398"/>
                <a:gd name="connsiteX10" fmla="*/ 2720566 w 2720566"/>
                <a:gd name="connsiteY10" fmla="*/ 248970 h 321398"/>
                <a:gd name="connsiteX11" fmla="*/ 2358427 w 2720566"/>
                <a:gd name="connsiteY11" fmla="*/ 217283 h 321398"/>
                <a:gd name="connsiteX12" fmla="*/ 2358427 w 2720566"/>
                <a:gd name="connsiteY12" fmla="*/ 217283 h 321398"/>
                <a:gd name="connsiteX13" fmla="*/ 1475715 w 2720566"/>
                <a:gd name="connsiteY13" fmla="*/ 199176 h 321398"/>
                <a:gd name="connsiteX14" fmla="*/ 1516455 w 2720566"/>
                <a:gd name="connsiteY14" fmla="*/ 36214 h 321398"/>
                <a:gd name="connsiteX15" fmla="*/ 1407814 w 2720566"/>
                <a:gd name="connsiteY15" fmla="*/ 22634 h 321398"/>
                <a:gd name="connsiteX16" fmla="*/ 1358019 w 2720566"/>
                <a:gd name="connsiteY16" fmla="*/ 153909 h 321398"/>
                <a:gd name="connsiteX17" fmla="*/ 805758 w 2720566"/>
                <a:gd name="connsiteY17" fmla="*/ 135802 h 321398"/>
                <a:gd name="connsiteX18" fmla="*/ 828392 w 2720566"/>
                <a:gd name="connsiteY18" fmla="*/ 0 h 321398"/>
                <a:gd name="connsiteX19" fmla="*/ 692590 w 2720566"/>
                <a:gd name="connsiteY19" fmla="*/ 0 h 321398"/>
                <a:gd name="connsiteX20" fmla="*/ 660903 w 2720566"/>
                <a:gd name="connsiteY20" fmla="*/ 86008 h 321398"/>
                <a:gd name="connsiteX21" fmla="*/ 40740 w 2720566"/>
                <a:gd name="connsiteY21" fmla="*/ 31687 h 3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20566" h="321398">
                  <a:moveTo>
                    <a:pt x="40740" y="31687"/>
                  </a:moveTo>
                  <a:lnTo>
                    <a:pt x="40740" y="31687"/>
                  </a:lnTo>
                  <a:cubicBezTo>
                    <a:pt x="37722" y="45267"/>
                    <a:pt x="36441" y="59354"/>
                    <a:pt x="31687" y="72428"/>
                  </a:cubicBezTo>
                  <a:cubicBezTo>
                    <a:pt x="30228" y="76439"/>
                    <a:pt x="23559" y="77315"/>
                    <a:pt x="22633" y="81481"/>
                  </a:cubicBezTo>
                  <a:cubicBezTo>
                    <a:pt x="12644" y="126430"/>
                    <a:pt x="13580" y="140421"/>
                    <a:pt x="13580" y="176543"/>
                  </a:cubicBezTo>
                  <a:lnTo>
                    <a:pt x="0" y="208230"/>
                  </a:lnTo>
                  <a:lnTo>
                    <a:pt x="1434974" y="294238"/>
                  </a:lnTo>
                  <a:lnTo>
                    <a:pt x="1444027" y="276131"/>
                  </a:lnTo>
                  <a:lnTo>
                    <a:pt x="2335794" y="316871"/>
                  </a:lnTo>
                  <a:lnTo>
                    <a:pt x="2720566" y="321398"/>
                  </a:lnTo>
                  <a:lnTo>
                    <a:pt x="2720566" y="248970"/>
                  </a:lnTo>
                  <a:lnTo>
                    <a:pt x="2358427" y="217283"/>
                  </a:lnTo>
                  <a:lnTo>
                    <a:pt x="2358427" y="217283"/>
                  </a:lnTo>
                  <a:lnTo>
                    <a:pt x="1475715" y="199176"/>
                  </a:lnTo>
                  <a:lnTo>
                    <a:pt x="1516455" y="36214"/>
                  </a:lnTo>
                  <a:lnTo>
                    <a:pt x="1407814" y="22634"/>
                  </a:lnTo>
                  <a:lnTo>
                    <a:pt x="1358019" y="153909"/>
                  </a:lnTo>
                  <a:lnTo>
                    <a:pt x="805758" y="135802"/>
                  </a:lnTo>
                  <a:lnTo>
                    <a:pt x="828392" y="0"/>
                  </a:lnTo>
                  <a:lnTo>
                    <a:pt x="692590" y="0"/>
                  </a:lnTo>
                  <a:lnTo>
                    <a:pt x="660903" y="86008"/>
                  </a:lnTo>
                  <a:lnTo>
                    <a:pt x="40740" y="31687"/>
                  </a:lnTo>
                  <a:close/>
                </a:path>
              </a:pathLst>
            </a:cu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200</a:t>
              </a:r>
            </a:p>
          </p:txBody>
        </p:sp>
        <p:sp>
          <p:nvSpPr>
            <p:cNvPr id="89" name="Forme libre 88"/>
            <p:cNvSpPr/>
            <p:nvPr/>
          </p:nvSpPr>
          <p:spPr bwMode="auto">
            <a:xfrm>
              <a:off x="5349711" y="1474405"/>
              <a:ext cx="297676" cy="295956"/>
            </a:xfrm>
            <a:custGeom>
              <a:avLst/>
              <a:gdLst>
                <a:gd name="connsiteX0" fmla="*/ 105218 w 275572"/>
                <a:gd name="connsiteY0" fmla="*/ 265742 h 273025"/>
                <a:gd name="connsiteX1" fmla="*/ 105218 w 275572"/>
                <a:gd name="connsiteY1" fmla="*/ 265742 h 273025"/>
                <a:gd name="connsiteX2" fmla="*/ 253025 w 275572"/>
                <a:gd name="connsiteY2" fmla="*/ 265742 h 273025"/>
                <a:gd name="connsiteX3" fmla="*/ 255531 w 275572"/>
                <a:gd name="connsiteY3" fmla="*/ 220648 h 273025"/>
                <a:gd name="connsiteX4" fmla="*/ 258036 w 275572"/>
                <a:gd name="connsiteY4" fmla="*/ 147997 h 273025"/>
                <a:gd name="connsiteX5" fmla="*/ 265551 w 275572"/>
                <a:gd name="connsiteY5" fmla="*/ 112925 h 273025"/>
                <a:gd name="connsiteX6" fmla="*/ 268057 w 275572"/>
                <a:gd name="connsiteY6" fmla="*/ 102904 h 273025"/>
                <a:gd name="connsiteX7" fmla="*/ 270562 w 275572"/>
                <a:gd name="connsiteY7" fmla="*/ 50294 h 273025"/>
                <a:gd name="connsiteX8" fmla="*/ 273067 w 275572"/>
                <a:gd name="connsiteY8" fmla="*/ 40274 h 273025"/>
                <a:gd name="connsiteX9" fmla="*/ 275572 w 275572"/>
                <a:gd name="connsiteY9" fmla="*/ 22737 h 273025"/>
                <a:gd name="connsiteX10" fmla="*/ 273067 w 275572"/>
                <a:gd name="connsiteY10" fmla="*/ 12716 h 273025"/>
                <a:gd name="connsiteX11" fmla="*/ 260541 w 275572"/>
                <a:gd name="connsiteY11" fmla="*/ 10211 h 273025"/>
                <a:gd name="connsiteX12" fmla="*/ 245510 w 275572"/>
                <a:gd name="connsiteY12" fmla="*/ 5201 h 273025"/>
                <a:gd name="connsiteX13" fmla="*/ 170354 w 275572"/>
                <a:gd name="connsiteY13" fmla="*/ 190 h 273025"/>
                <a:gd name="connsiteX14" fmla="*/ 132776 w 275572"/>
                <a:gd name="connsiteY14" fmla="*/ 2695 h 273025"/>
                <a:gd name="connsiteX15" fmla="*/ 130270 w 275572"/>
                <a:gd name="connsiteY15" fmla="*/ 10211 h 273025"/>
                <a:gd name="connsiteX16" fmla="*/ 127765 w 275572"/>
                <a:gd name="connsiteY16" fmla="*/ 32758 h 273025"/>
                <a:gd name="connsiteX17" fmla="*/ 125260 w 275572"/>
                <a:gd name="connsiteY17" fmla="*/ 132966 h 273025"/>
                <a:gd name="connsiteX18" fmla="*/ 110229 w 275572"/>
                <a:gd name="connsiteY18" fmla="*/ 137977 h 273025"/>
                <a:gd name="connsiteX19" fmla="*/ 102713 w 275572"/>
                <a:gd name="connsiteY19" fmla="*/ 140482 h 273025"/>
                <a:gd name="connsiteX20" fmla="*/ 60125 w 275572"/>
                <a:gd name="connsiteY20" fmla="*/ 137977 h 273025"/>
                <a:gd name="connsiteX21" fmla="*/ 52609 w 275572"/>
                <a:gd name="connsiteY21" fmla="*/ 135471 h 273025"/>
                <a:gd name="connsiteX22" fmla="*/ 0 w 275572"/>
                <a:gd name="connsiteY22" fmla="*/ 137977 h 273025"/>
                <a:gd name="connsiteX23" fmla="*/ 2505 w 275572"/>
                <a:gd name="connsiteY23" fmla="*/ 193091 h 273025"/>
                <a:gd name="connsiteX24" fmla="*/ 10020 w 275572"/>
                <a:gd name="connsiteY24" fmla="*/ 195596 h 273025"/>
                <a:gd name="connsiteX25" fmla="*/ 115239 w 275572"/>
                <a:gd name="connsiteY25" fmla="*/ 200607 h 273025"/>
                <a:gd name="connsiteX26" fmla="*/ 115239 w 275572"/>
                <a:gd name="connsiteY26" fmla="*/ 238185 h 273025"/>
                <a:gd name="connsiteX27" fmla="*/ 112734 w 275572"/>
                <a:gd name="connsiteY27" fmla="*/ 245700 h 273025"/>
                <a:gd name="connsiteX28" fmla="*/ 105218 w 275572"/>
                <a:gd name="connsiteY28" fmla="*/ 265742 h 2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572" h="273025">
                  <a:moveTo>
                    <a:pt x="105218" y="265742"/>
                  </a:moveTo>
                  <a:lnTo>
                    <a:pt x="105218" y="265742"/>
                  </a:lnTo>
                  <a:cubicBezTo>
                    <a:pt x="151740" y="270911"/>
                    <a:pt x="217022" y="279155"/>
                    <a:pt x="253025" y="265742"/>
                  </a:cubicBezTo>
                  <a:cubicBezTo>
                    <a:pt x="267132" y="260486"/>
                    <a:pt x="254891" y="235689"/>
                    <a:pt x="255531" y="220648"/>
                  </a:cubicBezTo>
                  <a:cubicBezTo>
                    <a:pt x="256561" y="196439"/>
                    <a:pt x="256654" y="172189"/>
                    <a:pt x="258036" y="147997"/>
                  </a:cubicBezTo>
                  <a:cubicBezTo>
                    <a:pt x="258575" y="138568"/>
                    <a:pt x="263509" y="121092"/>
                    <a:pt x="265551" y="112925"/>
                  </a:cubicBezTo>
                  <a:lnTo>
                    <a:pt x="268057" y="102904"/>
                  </a:lnTo>
                  <a:cubicBezTo>
                    <a:pt x="268892" y="85367"/>
                    <a:pt x="269162" y="67795"/>
                    <a:pt x="270562" y="50294"/>
                  </a:cubicBezTo>
                  <a:cubicBezTo>
                    <a:pt x="270837" y="46862"/>
                    <a:pt x="272451" y="43661"/>
                    <a:pt x="273067" y="40274"/>
                  </a:cubicBezTo>
                  <a:cubicBezTo>
                    <a:pt x="274123" y="34464"/>
                    <a:pt x="274737" y="28583"/>
                    <a:pt x="275572" y="22737"/>
                  </a:cubicBezTo>
                  <a:cubicBezTo>
                    <a:pt x="274737" y="19397"/>
                    <a:pt x="275712" y="14920"/>
                    <a:pt x="273067" y="12716"/>
                  </a:cubicBezTo>
                  <a:cubicBezTo>
                    <a:pt x="269796" y="9990"/>
                    <a:pt x="264649" y="11331"/>
                    <a:pt x="260541" y="10211"/>
                  </a:cubicBezTo>
                  <a:cubicBezTo>
                    <a:pt x="255446" y="8821"/>
                    <a:pt x="250520" y="6871"/>
                    <a:pt x="245510" y="5201"/>
                  </a:cubicBezTo>
                  <a:cubicBezTo>
                    <a:pt x="216583" y="-4442"/>
                    <a:pt x="240695" y="2795"/>
                    <a:pt x="170354" y="190"/>
                  </a:cubicBezTo>
                  <a:cubicBezTo>
                    <a:pt x="157828" y="1025"/>
                    <a:pt x="144955" y="-350"/>
                    <a:pt x="132776" y="2695"/>
                  </a:cubicBezTo>
                  <a:cubicBezTo>
                    <a:pt x="130214" y="3336"/>
                    <a:pt x="130704" y="7606"/>
                    <a:pt x="130270" y="10211"/>
                  </a:cubicBezTo>
                  <a:cubicBezTo>
                    <a:pt x="129027" y="17670"/>
                    <a:pt x="128600" y="25242"/>
                    <a:pt x="127765" y="32758"/>
                  </a:cubicBezTo>
                  <a:cubicBezTo>
                    <a:pt x="126930" y="66161"/>
                    <a:pt x="130753" y="100007"/>
                    <a:pt x="125260" y="132966"/>
                  </a:cubicBezTo>
                  <a:cubicBezTo>
                    <a:pt x="124392" y="138176"/>
                    <a:pt x="115239" y="136307"/>
                    <a:pt x="110229" y="137977"/>
                  </a:cubicBezTo>
                  <a:lnTo>
                    <a:pt x="102713" y="140482"/>
                  </a:lnTo>
                  <a:cubicBezTo>
                    <a:pt x="88517" y="139647"/>
                    <a:pt x="74275" y="139392"/>
                    <a:pt x="60125" y="137977"/>
                  </a:cubicBezTo>
                  <a:cubicBezTo>
                    <a:pt x="57497" y="137714"/>
                    <a:pt x="55250" y="135471"/>
                    <a:pt x="52609" y="135471"/>
                  </a:cubicBezTo>
                  <a:cubicBezTo>
                    <a:pt x="35053" y="135471"/>
                    <a:pt x="17536" y="137142"/>
                    <a:pt x="0" y="137977"/>
                  </a:cubicBezTo>
                  <a:cubicBezTo>
                    <a:pt x="835" y="156348"/>
                    <a:pt x="-646" y="174973"/>
                    <a:pt x="2505" y="193091"/>
                  </a:cubicBezTo>
                  <a:cubicBezTo>
                    <a:pt x="2957" y="195692"/>
                    <a:pt x="7385" y="195420"/>
                    <a:pt x="10020" y="195596"/>
                  </a:cubicBezTo>
                  <a:cubicBezTo>
                    <a:pt x="45055" y="197932"/>
                    <a:pt x="80166" y="198937"/>
                    <a:pt x="115239" y="200607"/>
                  </a:cubicBezTo>
                  <a:cubicBezTo>
                    <a:pt x="118128" y="220833"/>
                    <a:pt x="119124" y="216817"/>
                    <a:pt x="115239" y="238185"/>
                  </a:cubicBezTo>
                  <a:cubicBezTo>
                    <a:pt x="114767" y="240783"/>
                    <a:pt x="113459" y="243161"/>
                    <a:pt x="112734" y="245700"/>
                  </a:cubicBezTo>
                  <a:cubicBezTo>
                    <a:pt x="109824" y="255886"/>
                    <a:pt x="106471" y="262402"/>
                    <a:pt x="105218" y="265742"/>
                  </a:cubicBezTo>
                  <a:close/>
                </a:path>
              </a:pathLst>
            </a:cu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0" name="Rectangle 89"/>
            <p:cNvSpPr/>
            <p:nvPr/>
          </p:nvSpPr>
          <p:spPr bwMode="auto">
            <a:xfrm rot="407044">
              <a:off x="4131475" y="1267924"/>
              <a:ext cx="689989" cy="163463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92" name="Rectangle à coins arrondis 91"/>
            <p:cNvSpPr/>
            <p:nvPr/>
          </p:nvSpPr>
          <p:spPr bwMode="auto">
            <a:xfrm rot="300953">
              <a:off x="4912300" y="1341052"/>
              <a:ext cx="757096" cy="122168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208</a:t>
              </a:r>
            </a:p>
          </p:txBody>
        </p:sp>
        <p:sp>
          <p:nvSpPr>
            <p:cNvPr id="93" name="Forme libre 92"/>
            <p:cNvSpPr/>
            <p:nvPr/>
          </p:nvSpPr>
          <p:spPr bwMode="auto">
            <a:xfrm>
              <a:off x="3675497" y="2308930"/>
              <a:ext cx="702034" cy="189274"/>
            </a:xfrm>
            <a:custGeom>
              <a:avLst/>
              <a:gdLst>
                <a:gd name="connsiteX0" fmla="*/ 0 w 647851"/>
                <a:gd name="connsiteY0" fmla="*/ 135801 h 173901"/>
                <a:gd name="connsiteX1" fmla="*/ 0 w 647851"/>
                <a:gd name="connsiteY1" fmla="*/ 135801 h 173901"/>
                <a:gd name="connsiteX2" fmla="*/ 6350 w 647851"/>
                <a:gd name="connsiteY2" fmla="*/ 78651 h 173901"/>
                <a:gd name="connsiteX3" fmla="*/ 25400 w 647851"/>
                <a:gd name="connsiteY3" fmla="*/ 65951 h 173901"/>
                <a:gd name="connsiteX4" fmla="*/ 107950 w 647851"/>
                <a:gd name="connsiteY4" fmla="*/ 59601 h 173901"/>
                <a:gd name="connsiteX5" fmla="*/ 114300 w 647851"/>
                <a:gd name="connsiteY5" fmla="*/ 8801 h 173901"/>
                <a:gd name="connsiteX6" fmla="*/ 196850 w 647851"/>
                <a:gd name="connsiteY6" fmla="*/ 2451 h 173901"/>
                <a:gd name="connsiteX7" fmla="*/ 330200 w 647851"/>
                <a:gd name="connsiteY7" fmla="*/ 8801 h 173901"/>
                <a:gd name="connsiteX8" fmla="*/ 368300 w 647851"/>
                <a:gd name="connsiteY8" fmla="*/ 53251 h 173901"/>
                <a:gd name="connsiteX9" fmla="*/ 387350 w 647851"/>
                <a:gd name="connsiteY9" fmla="*/ 46901 h 173901"/>
                <a:gd name="connsiteX10" fmla="*/ 406400 w 647851"/>
                <a:gd name="connsiteY10" fmla="*/ 34201 h 173901"/>
                <a:gd name="connsiteX11" fmla="*/ 438150 w 647851"/>
                <a:gd name="connsiteY11" fmla="*/ 40551 h 173901"/>
                <a:gd name="connsiteX12" fmla="*/ 482600 w 647851"/>
                <a:gd name="connsiteY12" fmla="*/ 53251 h 173901"/>
                <a:gd name="connsiteX13" fmla="*/ 501650 w 647851"/>
                <a:gd name="connsiteY13" fmla="*/ 65951 h 173901"/>
                <a:gd name="connsiteX14" fmla="*/ 520700 w 647851"/>
                <a:gd name="connsiteY14" fmla="*/ 72301 h 173901"/>
                <a:gd name="connsiteX15" fmla="*/ 539750 w 647851"/>
                <a:gd name="connsiteY15" fmla="*/ 85001 h 173901"/>
                <a:gd name="connsiteX16" fmla="*/ 558800 w 647851"/>
                <a:gd name="connsiteY16" fmla="*/ 91351 h 173901"/>
                <a:gd name="connsiteX17" fmla="*/ 596900 w 647851"/>
                <a:gd name="connsiteY17" fmla="*/ 116751 h 173901"/>
                <a:gd name="connsiteX18" fmla="*/ 615950 w 647851"/>
                <a:gd name="connsiteY18" fmla="*/ 129451 h 173901"/>
                <a:gd name="connsiteX19" fmla="*/ 635000 w 647851"/>
                <a:gd name="connsiteY19" fmla="*/ 142151 h 173901"/>
                <a:gd name="connsiteX20" fmla="*/ 647700 w 647851"/>
                <a:gd name="connsiteY20" fmla="*/ 161201 h 173901"/>
                <a:gd name="connsiteX21" fmla="*/ 628650 w 647851"/>
                <a:gd name="connsiteY21" fmla="*/ 173901 h 173901"/>
                <a:gd name="connsiteX22" fmla="*/ 514350 w 647851"/>
                <a:gd name="connsiteY22" fmla="*/ 167551 h 173901"/>
                <a:gd name="connsiteX23" fmla="*/ 374650 w 647851"/>
                <a:gd name="connsiteY23" fmla="*/ 148501 h 173901"/>
                <a:gd name="connsiteX24" fmla="*/ 6350 w 647851"/>
                <a:gd name="connsiteY24" fmla="*/ 142151 h 173901"/>
                <a:gd name="connsiteX25" fmla="*/ 0 w 647851"/>
                <a:gd name="connsiteY25" fmla="*/ 135801 h 17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7851" h="173901">
                  <a:moveTo>
                    <a:pt x="0" y="135801"/>
                  </a:moveTo>
                  <a:lnTo>
                    <a:pt x="0" y="135801"/>
                  </a:lnTo>
                  <a:cubicBezTo>
                    <a:pt x="2117" y="116751"/>
                    <a:pt x="-200" y="96664"/>
                    <a:pt x="6350" y="78651"/>
                  </a:cubicBezTo>
                  <a:cubicBezTo>
                    <a:pt x="8958" y="71479"/>
                    <a:pt x="17899" y="67357"/>
                    <a:pt x="25400" y="65951"/>
                  </a:cubicBezTo>
                  <a:cubicBezTo>
                    <a:pt x="52525" y="60865"/>
                    <a:pt x="80433" y="61718"/>
                    <a:pt x="107950" y="59601"/>
                  </a:cubicBezTo>
                  <a:cubicBezTo>
                    <a:pt x="110067" y="42668"/>
                    <a:pt x="99945" y="18029"/>
                    <a:pt x="114300" y="8801"/>
                  </a:cubicBezTo>
                  <a:cubicBezTo>
                    <a:pt x="137515" y="-6123"/>
                    <a:pt x="169252" y="2451"/>
                    <a:pt x="196850" y="2451"/>
                  </a:cubicBezTo>
                  <a:cubicBezTo>
                    <a:pt x="241350" y="2451"/>
                    <a:pt x="285750" y="6684"/>
                    <a:pt x="330200" y="8801"/>
                  </a:cubicBezTo>
                  <a:cubicBezTo>
                    <a:pt x="345660" y="55180"/>
                    <a:pt x="329913" y="43654"/>
                    <a:pt x="368300" y="53251"/>
                  </a:cubicBezTo>
                  <a:cubicBezTo>
                    <a:pt x="374650" y="51134"/>
                    <a:pt x="381363" y="49894"/>
                    <a:pt x="387350" y="46901"/>
                  </a:cubicBezTo>
                  <a:cubicBezTo>
                    <a:pt x="394176" y="43488"/>
                    <a:pt x="398827" y="35148"/>
                    <a:pt x="406400" y="34201"/>
                  </a:cubicBezTo>
                  <a:cubicBezTo>
                    <a:pt x="417110" y="32862"/>
                    <a:pt x="427614" y="38210"/>
                    <a:pt x="438150" y="40551"/>
                  </a:cubicBezTo>
                  <a:cubicBezTo>
                    <a:pt x="445474" y="42179"/>
                    <a:pt x="474114" y="49008"/>
                    <a:pt x="482600" y="53251"/>
                  </a:cubicBezTo>
                  <a:cubicBezTo>
                    <a:pt x="489426" y="56664"/>
                    <a:pt x="494824" y="62538"/>
                    <a:pt x="501650" y="65951"/>
                  </a:cubicBezTo>
                  <a:cubicBezTo>
                    <a:pt x="507637" y="68944"/>
                    <a:pt x="514713" y="69308"/>
                    <a:pt x="520700" y="72301"/>
                  </a:cubicBezTo>
                  <a:cubicBezTo>
                    <a:pt x="527526" y="75714"/>
                    <a:pt x="532924" y="81588"/>
                    <a:pt x="539750" y="85001"/>
                  </a:cubicBezTo>
                  <a:cubicBezTo>
                    <a:pt x="545737" y="87994"/>
                    <a:pt x="552949" y="88100"/>
                    <a:pt x="558800" y="91351"/>
                  </a:cubicBezTo>
                  <a:cubicBezTo>
                    <a:pt x="572143" y="98764"/>
                    <a:pt x="584200" y="108284"/>
                    <a:pt x="596900" y="116751"/>
                  </a:cubicBezTo>
                  <a:lnTo>
                    <a:pt x="615950" y="129451"/>
                  </a:lnTo>
                  <a:lnTo>
                    <a:pt x="635000" y="142151"/>
                  </a:lnTo>
                  <a:cubicBezTo>
                    <a:pt x="639233" y="148501"/>
                    <a:pt x="649197" y="153717"/>
                    <a:pt x="647700" y="161201"/>
                  </a:cubicBezTo>
                  <a:cubicBezTo>
                    <a:pt x="646203" y="168685"/>
                    <a:pt x="636273" y="173538"/>
                    <a:pt x="628650" y="173901"/>
                  </a:cubicBezTo>
                  <a:lnTo>
                    <a:pt x="514350" y="167551"/>
                  </a:lnTo>
                  <a:cubicBezTo>
                    <a:pt x="473700" y="160776"/>
                    <a:pt x="406543" y="149051"/>
                    <a:pt x="374650" y="148501"/>
                  </a:cubicBezTo>
                  <a:lnTo>
                    <a:pt x="6350" y="142151"/>
                  </a:lnTo>
                  <a:cubicBezTo>
                    <a:pt x="-2008" y="167225"/>
                    <a:pt x="1058" y="136859"/>
                    <a:pt x="0" y="135801"/>
                  </a:cubicBezTo>
                  <a:close/>
                </a:path>
              </a:pathLst>
            </a:cu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629618" y="2408729"/>
              <a:ext cx="237453" cy="94637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6722808" y="1760037"/>
              <a:ext cx="106682" cy="12044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6" name="Rectangle 95"/>
            <p:cNvSpPr/>
            <p:nvPr/>
          </p:nvSpPr>
          <p:spPr bwMode="auto">
            <a:xfrm rot="709121">
              <a:off x="8918385" y="3487591"/>
              <a:ext cx="1479778" cy="1273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97" name="Rectangle 96"/>
            <p:cNvSpPr/>
            <p:nvPr/>
          </p:nvSpPr>
          <p:spPr bwMode="auto">
            <a:xfrm rot="396371">
              <a:off x="9012786" y="2759444"/>
              <a:ext cx="184270" cy="606049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00" name="Forme libre 99"/>
            <p:cNvSpPr/>
            <p:nvPr/>
          </p:nvSpPr>
          <p:spPr bwMode="auto">
            <a:xfrm>
              <a:off x="8754921" y="2474115"/>
              <a:ext cx="583308" cy="340693"/>
            </a:xfrm>
            <a:custGeom>
              <a:avLst/>
              <a:gdLst>
                <a:gd name="connsiteX0" fmla="*/ 53789 w 537883"/>
                <a:gd name="connsiteY0" fmla="*/ 0 h 314951"/>
                <a:gd name="connsiteX1" fmla="*/ 53789 w 537883"/>
                <a:gd name="connsiteY1" fmla="*/ 0 h 314951"/>
                <a:gd name="connsiteX2" fmla="*/ 95164 w 537883"/>
                <a:gd name="connsiteY2" fmla="*/ 4138 h 314951"/>
                <a:gd name="connsiteX3" fmla="*/ 107577 w 537883"/>
                <a:gd name="connsiteY3" fmla="*/ 8275 h 314951"/>
                <a:gd name="connsiteX4" fmla="*/ 153090 w 537883"/>
                <a:gd name="connsiteY4" fmla="*/ 12413 h 314951"/>
                <a:gd name="connsiteX5" fmla="*/ 227566 w 537883"/>
                <a:gd name="connsiteY5" fmla="*/ 20688 h 314951"/>
                <a:gd name="connsiteX6" fmla="*/ 260666 w 537883"/>
                <a:gd name="connsiteY6" fmla="*/ 28963 h 314951"/>
                <a:gd name="connsiteX7" fmla="*/ 289629 w 537883"/>
                <a:gd name="connsiteY7" fmla="*/ 37238 h 314951"/>
                <a:gd name="connsiteX8" fmla="*/ 326867 w 537883"/>
                <a:gd name="connsiteY8" fmla="*/ 41376 h 314951"/>
                <a:gd name="connsiteX9" fmla="*/ 343417 w 537883"/>
                <a:gd name="connsiteY9" fmla="*/ 49651 h 314951"/>
                <a:gd name="connsiteX10" fmla="*/ 372380 w 537883"/>
                <a:gd name="connsiteY10" fmla="*/ 70339 h 314951"/>
                <a:gd name="connsiteX11" fmla="*/ 393068 w 537883"/>
                <a:gd name="connsiteY11" fmla="*/ 74476 h 314951"/>
                <a:gd name="connsiteX12" fmla="*/ 430306 w 537883"/>
                <a:gd name="connsiteY12" fmla="*/ 82751 h 314951"/>
                <a:gd name="connsiteX13" fmla="*/ 455131 w 537883"/>
                <a:gd name="connsiteY13" fmla="*/ 91026 h 314951"/>
                <a:gd name="connsiteX14" fmla="*/ 467544 w 537883"/>
                <a:gd name="connsiteY14" fmla="*/ 95164 h 314951"/>
                <a:gd name="connsiteX15" fmla="*/ 484094 w 537883"/>
                <a:gd name="connsiteY15" fmla="*/ 99301 h 314951"/>
                <a:gd name="connsiteX16" fmla="*/ 496507 w 537883"/>
                <a:gd name="connsiteY16" fmla="*/ 107577 h 314951"/>
                <a:gd name="connsiteX17" fmla="*/ 537883 w 537883"/>
                <a:gd name="connsiteY17" fmla="*/ 115852 h 314951"/>
                <a:gd name="connsiteX18" fmla="*/ 529608 w 537883"/>
                <a:gd name="connsiteY18" fmla="*/ 215153 h 314951"/>
                <a:gd name="connsiteX19" fmla="*/ 521332 w 537883"/>
                <a:gd name="connsiteY19" fmla="*/ 223428 h 314951"/>
                <a:gd name="connsiteX20" fmla="*/ 513057 w 537883"/>
                <a:gd name="connsiteY20" fmla="*/ 239978 h 314951"/>
                <a:gd name="connsiteX21" fmla="*/ 492369 w 537883"/>
                <a:gd name="connsiteY21" fmla="*/ 260666 h 314951"/>
                <a:gd name="connsiteX22" fmla="*/ 484094 w 537883"/>
                <a:gd name="connsiteY22" fmla="*/ 285491 h 314951"/>
                <a:gd name="connsiteX23" fmla="*/ 467544 w 537883"/>
                <a:gd name="connsiteY23" fmla="*/ 306179 h 314951"/>
                <a:gd name="connsiteX24" fmla="*/ 455131 w 537883"/>
                <a:gd name="connsiteY24" fmla="*/ 281354 h 314951"/>
                <a:gd name="connsiteX25" fmla="*/ 450994 w 537883"/>
                <a:gd name="connsiteY25" fmla="*/ 260666 h 314951"/>
                <a:gd name="connsiteX26" fmla="*/ 318592 w 537883"/>
                <a:gd name="connsiteY26" fmla="*/ 256529 h 314951"/>
                <a:gd name="connsiteX27" fmla="*/ 297904 w 537883"/>
                <a:gd name="connsiteY27" fmla="*/ 252391 h 314951"/>
                <a:gd name="connsiteX28" fmla="*/ 285492 w 537883"/>
                <a:gd name="connsiteY28" fmla="*/ 248253 h 314951"/>
                <a:gd name="connsiteX29" fmla="*/ 273079 w 537883"/>
                <a:gd name="connsiteY29" fmla="*/ 252391 h 314951"/>
                <a:gd name="connsiteX30" fmla="*/ 268941 w 537883"/>
                <a:gd name="connsiteY30" fmla="*/ 289629 h 314951"/>
                <a:gd name="connsiteX31" fmla="*/ 144815 w 537883"/>
                <a:gd name="connsiteY31" fmla="*/ 297904 h 314951"/>
                <a:gd name="connsiteX32" fmla="*/ 132402 w 537883"/>
                <a:gd name="connsiteY32" fmla="*/ 293767 h 314951"/>
                <a:gd name="connsiteX33" fmla="*/ 95164 w 537883"/>
                <a:gd name="connsiteY33" fmla="*/ 285491 h 314951"/>
                <a:gd name="connsiteX34" fmla="*/ 66201 w 537883"/>
                <a:gd name="connsiteY34" fmla="*/ 281354 h 314951"/>
                <a:gd name="connsiteX35" fmla="*/ 33101 w 537883"/>
                <a:gd name="connsiteY35" fmla="*/ 273079 h 314951"/>
                <a:gd name="connsiteX36" fmla="*/ 20688 w 537883"/>
                <a:gd name="connsiteY36" fmla="*/ 268941 h 314951"/>
                <a:gd name="connsiteX37" fmla="*/ 0 w 537883"/>
                <a:gd name="connsiteY37" fmla="*/ 264804 h 314951"/>
                <a:gd name="connsiteX38" fmla="*/ 8275 w 537883"/>
                <a:gd name="connsiteY38" fmla="*/ 223428 h 314951"/>
                <a:gd name="connsiteX39" fmla="*/ 16550 w 537883"/>
                <a:gd name="connsiteY39" fmla="*/ 194465 h 314951"/>
                <a:gd name="connsiteX40" fmla="*/ 20688 w 537883"/>
                <a:gd name="connsiteY40" fmla="*/ 157227 h 314951"/>
                <a:gd name="connsiteX41" fmla="*/ 24826 w 537883"/>
                <a:gd name="connsiteY41" fmla="*/ 144815 h 314951"/>
                <a:gd name="connsiteX42" fmla="*/ 37238 w 537883"/>
                <a:gd name="connsiteY42" fmla="*/ 99301 h 314951"/>
                <a:gd name="connsiteX43" fmla="*/ 53789 w 537883"/>
                <a:gd name="connsiteY43" fmla="*/ 0 h 3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37883" h="314951">
                  <a:moveTo>
                    <a:pt x="53789" y="0"/>
                  </a:moveTo>
                  <a:lnTo>
                    <a:pt x="53789" y="0"/>
                  </a:lnTo>
                  <a:cubicBezTo>
                    <a:pt x="67581" y="1379"/>
                    <a:pt x="81465" y="2030"/>
                    <a:pt x="95164" y="4138"/>
                  </a:cubicBezTo>
                  <a:cubicBezTo>
                    <a:pt x="99475" y="4801"/>
                    <a:pt x="103259" y="7658"/>
                    <a:pt x="107577" y="8275"/>
                  </a:cubicBezTo>
                  <a:cubicBezTo>
                    <a:pt x="122657" y="10429"/>
                    <a:pt x="137919" y="11034"/>
                    <a:pt x="153090" y="12413"/>
                  </a:cubicBezTo>
                  <a:cubicBezTo>
                    <a:pt x="189565" y="24569"/>
                    <a:pt x="140273" y="9302"/>
                    <a:pt x="227566" y="20688"/>
                  </a:cubicBezTo>
                  <a:cubicBezTo>
                    <a:pt x="238843" y="22159"/>
                    <a:pt x="249877" y="25367"/>
                    <a:pt x="260666" y="28963"/>
                  </a:cubicBezTo>
                  <a:cubicBezTo>
                    <a:pt x="269931" y="32051"/>
                    <a:pt x="279987" y="35754"/>
                    <a:pt x="289629" y="37238"/>
                  </a:cubicBezTo>
                  <a:cubicBezTo>
                    <a:pt x="301973" y="39137"/>
                    <a:pt x="314454" y="39997"/>
                    <a:pt x="326867" y="41376"/>
                  </a:cubicBezTo>
                  <a:cubicBezTo>
                    <a:pt x="332384" y="44134"/>
                    <a:pt x="338187" y="46382"/>
                    <a:pt x="343417" y="49651"/>
                  </a:cubicBezTo>
                  <a:cubicBezTo>
                    <a:pt x="344830" y="50534"/>
                    <a:pt x="368015" y="68702"/>
                    <a:pt x="372380" y="70339"/>
                  </a:cubicBezTo>
                  <a:cubicBezTo>
                    <a:pt x="378965" y="72808"/>
                    <a:pt x="386245" y="72770"/>
                    <a:pt x="393068" y="74476"/>
                  </a:cubicBezTo>
                  <a:cubicBezTo>
                    <a:pt x="433816" y="84663"/>
                    <a:pt x="361985" y="71366"/>
                    <a:pt x="430306" y="82751"/>
                  </a:cubicBezTo>
                  <a:lnTo>
                    <a:pt x="455131" y="91026"/>
                  </a:lnTo>
                  <a:cubicBezTo>
                    <a:pt x="459269" y="92405"/>
                    <a:pt x="463313" y="94106"/>
                    <a:pt x="467544" y="95164"/>
                  </a:cubicBezTo>
                  <a:lnTo>
                    <a:pt x="484094" y="99301"/>
                  </a:lnTo>
                  <a:cubicBezTo>
                    <a:pt x="488232" y="102060"/>
                    <a:pt x="491754" y="106114"/>
                    <a:pt x="496507" y="107577"/>
                  </a:cubicBezTo>
                  <a:cubicBezTo>
                    <a:pt x="509950" y="111713"/>
                    <a:pt x="537883" y="115852"/>
                    <a:pt x="537883" y="115852"/>
                  </a:cubicBezTo>
                  <a:cubicBezTo>
                    <a:pt x="522707" y="161372"/>
                    <a:pt x="546367" y="86670"/>
                    <a:pt x="529608" y="215153"/>
                  </a:cubicBezTo>
                  <a:cubicBezTo>
                    <a:pt x="529103" y="219021"/>
                    <a:pt x="524091" y="220670"/>
                    <a:pt x="521332" y="223428"/>
                  </a:cubicBezTo>
                  <a:cubicBezTo>
                    <a:pt x="518574" y="228945"/>
                    <a:pt x="516844" y="235109"/>
                    <a:pt x="513057" y="239978"/>
                  </a:cubicBezTo>
                  <a:cubicBezTo>
                    <a:pt x="507070" y="247676"/>
                    <a:pt x="492369" y="260666"/>
                    <a:pt x="492369" y="260666"/>
                  </a:cubicBezTo>
                  <a:cubicBezTo>
                    <a:pt x="489611" y="268941"/>
                    <a:pt x="490261" y="279323"/>
                    <a:pt x="484094" y="285491"/>
                  </a:cubicBezTo>
                  <a:cubicBezTo>
                    <a:pt x="472303" y="297283"/>
                    <a:pt x="477983" y="290521"/>
                    <a:pt x="467544" y="306179"/>
                  </a:cubicBezTo>
                  <a:cubicBezTo>
                    <a:pt x="459455" y="294045"/>
                    <a:pt x="458557" y="295057"/>
                    <a:pt x="455131" y="281354"/>
                  </a:cubicBezTo>
                  <a:cubicBezTo>
                    <a:pt x="453425" y="274531"/>
                    <a:pt x="457913" y="261924"/>
                    <a:pt x="450994" y="260666"/>
                  </a:cubicBezTo>
                  <a:cubicBezTo>
                    <a:pt x="407551" y="252767"/>
                    <a:pt x="362726" y="257908"/>
                    <a:pt x="318592" y="256529"/>
                  </a:cubicBezTo>
                  <a:cubicBezTo>
                    <a:pt x="311696" y="255150"/>
                    <a:pt x="304727" y="254097"/>
                    <a:pt x="297904" y="252391"/>
                  </a:cubicBezTo>
                  <a:cubicBezTo>
                    <a:pt x="293673" y="251333"/>
                    <a:pt x="289853" y="248253"/>
                    <a:pt x="285492" y="248253"/>
                  </a:cubicBezTo>
                  <a:cubicBezTo>
                    <a:pt x="281130" y="248253"/>
                    <a:pt x="277217" y="251012"/>
                    <a:pt x="273079" y="252391"/>
                  </a:cubicBezTo>
                  <a:cubicBezTo>
                    <a:pt x="271700" y="264804"/>
                    <a:pt x="270994" y="277310"/>
                    <a:pt x="268941" y="289629"/>
                  </a:cubicBezTo>
                  <a:cubicBezTo>
                    <a:pt x="260497" y="340297"/>
                    <a:pt x="192579" y="299551"/>
                    <a:pt x="144815" y="297904"/>
                  </a:cubicBezTo>
                  <a:cubicBezTo>
                    <a:pt x="140677" y="296525"/>
                    <a:pt x="136596" y="294965"/>
                    <a:pt x="132402" y="293767"/>
                  </a:cubicBezTo>
                  <a:cubicBezTo>
                    <a:pt x="121985" y="290791"/>
                    <a:pt x="105406" y="287198"/>
                    <a:pt x="95164" y="285491"/>
                  </a:cubicBezTo>
                  <a:cubicBezTo>
                    <a:pt x="85544" y="283888"/>
                    <a:pt x="75855" y="282733"/>
                    <a:pt x="66201" y="281354"/>
                  </a:cubicBezTo>
                  <a:cubicBezTo>
                    <a:pt x="37831" y="271896"/>
                    <a:pt x="73040" y="283063"/>
                    <a:pt x="33101" y="273079"/>
                  </a:cubicBezTo>
                  <a:cubicBezTo>
                    <a:pt x="28870" y="272021"/>
                    <a:pt x="24919" y="269999"/>
                    <a:pt x="20688" y="268941"/>
                  </a:cubicBezTo>
                  <a:cubicBezTo>
                    <a:pt x="13865" y="267235"/>
                    <a:pt x="6896" y="266183"/>
                    <a:pt x="0" y="264804"/>
                  </a:cubicBezTo>
                  <a:cubicBezTo>
                    <a:pt x="8498" y="239311"/>
                    <a:pt x="668" y="265269"/>
                    <a:pt x="8275" y="223428"/>
                  </a:cubicBezTo>
                  <a:cubicBezTo>
                    <a:pt x="10352" y="212006"/>
                    <a:pt x="13007" y="205095"/>
                    <a:pt x="16550" y="194465"/>
                  </a:cubicBezTo>
                  <a:cubicBezTo>
                    <a:pt x="17929" y="182052"/>
                    <a:pt x="18635" y="169546"/>
                    <a:pt x="20688" y="157227"/>
                  </a:cubicBezTo>
                  <a:cubicBezTo>
                    <a:pt x="21405" y="152925"/>
                    <a:pt x="23678" y="149023"/>
                    <a:pt x="24826" y="144815"/>
                  </a:cubicBezTo>
                  <a:cubicBezTo>
                    <a:pt x="38832" y="93459"/>
                    <a:pt x="27713" y="127881"/>
                    <a:pt x="37238" y="99301"/>
                  </a:cubicBezTo>
                  <a:cubicBezTo>
                    <a:pt x="45896" y="30040"/>
                    <a:pt x="51031" y="16550"/>
                    <a:pt x="53789" y="0"/>
                  </a:cubicBez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01" name="ZoneTexte 22"/>
            <p:cNvSpPr txBox="1">
              <a:spLocks noChangeArrowheads="1"/>
            </p:cNvSpPr>
            <p:nvPr/>
          </p:nvSpPr>
          <p:spPr bwMode="auto">
            <a:xfrm>
              <a:off x="9234955" y="3126973"/>
              <a:ext cx="497275" cy="3338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02" name="Ellipse 101"/>
            <p:cNvSpPr/>
            <p:nvPr/>
          </p:nvSpPr>
          <p:spPr bwMode="auto">
            <a:xfrm>
              <a:off x="7944485" y="1648192"/>
              <a:ext cx="481788" cy="43016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8185379" y="1880484"/>
              <a:ext cx="624603" cy="192715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109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8438317" y="1770361"/>
              <a:ext cx="228850" cy="8775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8441759" y="1749713"/>
              <a:ext cx="602235" cy="141095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9823459" y="4311792"/>
              <a:ext cx="1209632" cy="234011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 dirty="0"/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9902610" y="4194786"/>
              <a:ext cx="132491" cy="156582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0458386" y="4218876"/>
              <a:ext cx="132492" cy="106682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15" name="Rectangle 114"/>
            <p:cNvSpPr/>
            <p:nvPr/>
          </p:nvSpPr>
          <p:spPr bwMode="auto">
            <a:xfrm rot="1100080">
              <a:off x="9869917" y="4797022"/>
              <a:ext cx="657297" cy="311442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 rot="20727526">
              <a:off x="8180216" y="2813088"/>
              <a:ext cx="197878" cy="631486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17" name="Rectangle 116"/>
            <p:cNvSpPr/>
            <p:nvPr/>
          </p:nvSpPr>
          <p:spPr bwMode="auto">
            <a:xfrm rot="20933527">
              <a:off x="7712194" y="3115926"/>
              <a:ext cx="468023" cy="16690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18" name="ZoneTexte 41"/>
            <p:cNvSpPr txBox="1">
              <a:spLocks noChangeArrowheads="1"/>
            </p:cNvSpPr>
            <p:nvPr/>
          </p:nvSpPr>
          <p:spPr bwMode="auto">
            <a:xfrm>
              <a:off x="7818875" y="3196797"/>
              <a:ext cx="497275" cy="3338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solidFill>
                    <a:schemeClr val="bg1"/>
                  </a:solidFill>
                </a:rPr>
                <a:t>108</a:t>
              </a: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9035391" y="1622383"/>
              <a:ext cx="187553" cy="316604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1" name="Rectangle 120"/>
            <p:cNvSpPr/>
            <p:nvPr/>
          </p:nvSpPr>
          <p:spPr bwMode="auto">
            <a:xfrm rot="20771161">
              <a:off x="7402473" y="3637289"/>
              <a:ext cx="144536" cy="707197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2" name="ZoneTexte 52"/>
            <p:cNvSpPr txBox="1">
              <a:spLocks noChangeArrowheads="1"/>
            </p:cNvSpPr>
            <p:nvPr/>
          </p:nvSpPr>
          <p:spPr bwMode="auto">
            <a:xfrm>
              <a:off x="7599682" y="3954641"/>
              <a:ext cx="538965" cy="3669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solidFill>
                    <a:schemeClr val="bg1"/>
                  </a:solidFill>
                </a:rPr>
                <a:t>104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3918112" y="1760037"/>
              <a:ext cx="149698" cy="141095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3582580" y="1527745"/>
              <a:ext cx="536850" cy="19787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205</a:t>
              </a:r>
            </a:p>
          </p:txBody>
        </p:sp>
        <p:sp>
          <p:nvSpPr>
            <p:cNvPr id="126" name="Rectangle 125"/>
            <p:cNvSpPr/>
            <p:nvPr/>
          </p:nvSpPr>
          <p:spPr bwMode="auto">
            <a:xfrm rot="1018990" flipH="1">
              <a:off x="10255347" y="4502787"/>
              <a:ext cx="72268" cy="330369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9" name="Forme libre 128"/>
            <p:cNvSpPr/>
            <p:nvPr/>
          </p:nvSpPr>
          <p:spPr bwMode="auto">
            <a:xfrm>
              <a:off x="4694135" y="2358830"/>
              <a:ext cx="246057" cy="190994"/>
            </a:xfrm>
            <a:custGeom>
              <a:avLst/>
              <a:gdLst>
                <a:gd name="connsiteX0" fmla="*/ 238 w 226850"/>
                <a:gd name="connsiteY0" fmla="*/ 132928 h 176828"/>
                <a:gd name="connsiteX1" fmla="*/ 238 w 226850"/>
                <a:gd name="connsiteY1" fmla="*/ 132928 h 176828"/>
                <a:gd name="connsiteX2" fmla="*/ 4213 w 226850"/>
                <a:gd name="connsiteY2" fmla="*/ 97147 h 176828"/>
                <a:gd name="connsiteX3" fmla="*/ 12165 w 226850"/>
                <a:gd name="connsiteY3" fmla="*/ 73293 h 176828"/>
                <a:gd name="connsiteX4" fmla="*/ 16140 w 226850"/>
                <a:gd name="connsiteY4" fmla="*/ 33537 h 176828"/>
                <a:gd name="connsiteX5" fmla="*/ 175166 w 226850"/>
                <a:gd name="connsiteY5" fmla="*/ 21610 h 176828"/>
                <a:gd name="connsiteX6" fmla="*/ 206972 w 226850"/>
                <a:gd name="connsiteY6" fmla="*/ 25585 h 176828"/>
                <a:gd name="connsiteX7" fmla="*/ 210947 w 226850"/>
                <a:gd name="connsiteY7" fmla="*/ 37512 h 176828"/>
                <a:gd name="connsiteX8" fmla="*/ 206972 w 226850"/>
                <a:gd name="connsiteY8" fmla="*/ 49439 h 176828"/>
                <a:gd name="connsiteX9" fmla="*/ 202996 w 226850"/>
                <a:gd name="connsiteY9" fmla="*/ 65342 h 176828"/>
                <a:gd name="connsiteX10" fmla="*/ 206972 w 226850"/>
                <a:gd name="connsiteY10" fmla="*/ 121001 h 176828"/>
                <a:gd name="connsiteX11" fmla="*/ 214923 w 226850"/>
                <a:gd name="connsiteY11" fmla="*/ 144855 h 176828"/>
                <a:gd name="connsiteX12" fmla="*/ 226850 w 226850"/>
                <a:gd name="connsiteY12" fmla="*/ 168709 h 176828"/>
                <a:gd name="connsiteX13" fmla="*/ 214923 w 226850"/>
                <a:gd name="connsiteY13" fmla="*/ 176660 h 176828"/>
                <a:gd name="connsiteX14" fmla="*/ 159264 w 226850"/>
                <a:gd name="connsiteY14" fmla="*/ 168709 h 176828"/>
                <a:gd name="connsiteX15" fmla="*/ 32043 w 226850"/>
                <a:gd name="connsiteY15" fmla="*/ 164733 h 176828"/>
                <a:gd name="connsiteX16" fmla="*/ 16140 w 226850"/>
                <a:gd name="connsiteY16" fmla="*/ 160758 h 176828"/>
                <a:gd name="connsiteX17" fmla="*/ 4213 w 226850"/>
                <a:gd name="connsiteY17" fmla="*/ 156782 h 176828"/>
                <a:gd name="connsiteX18" fmla="*/ 238 w 226850"/>
                <a:gd name="connsiteY18" fmla="*/ 132928 h 1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850" h="176828">
                  <a:moveTo>
                    <a:pt x="238" y="132928"/>
                  </a:moveTo>
                  <a:lnTo>
                    <a:pt x="238" y="132928"/>
                  </a:lnTo>
                  <a:cubicBezTo>
                    <a:pt x="1563" y="121001"/>
                    <a:pt x="1860" y="108914"/>
                    <a:pt x="4213" y="97147"/>
                  </a:cubicBezTo>
                  <a:cubicBezTo>
                    <a:pt x="5857" y="88928"/>
                    <a:pt x="12165" y="73293"/>
                    <a:pt x="12165" y="73293"/>
                  </a:cubicBezTo>
                  <a:cubicBezTo>
                    <a:pt x="13490" y="60041"/>
                    <a:pt x="14257" y="46721"/>
                    <a:pt x="16140" y="33537"/>
                  </a:cubicBezTo>
                  <a:cubicBezTo>
                    <a:pt x="25603" y="-32703"/>
                    <a:pt x="81390" y="19205"/>
                    <a:pt x="175166" y="21610"/>
                  </a:cubicBezTo>
                  <a:cubicBezTo>
                    <a:pt x="185768" y="22935"/>
                    <a:pt x="197208" y="21246"/>
                    <a:pt x="206972" y="25585"/>
                  </a:cubicBezTo>
                  <a:cubicBezTo>
                    <a:pt x="210801" y="27287"/>
                    <a:pt x="210947" y="33321"/>
                    <a:pt x="210947" y="37512"/>
                  </a:cubicBezTo>
                  <a:cubicBezTo>
                    <a:pt x="210947" y="41703"/>
                    <a:pt x="208123" y="45410"/>
                    <a:pt x="206972" y="49439"/>
                  </a:cubicBezTo>
                  <a:cubicBezTo>
                    <a:pt x="205471" y="54693"/>
                    <a:pt x="204321" y="60041"/>
                    <a:pt x="202996" y="65342"/>
                  </a:cubicBezTo>
                  <a:cubicBezTo>
                    <a:pt x="204321" y="83895"/>
                    <a:pt x="204213" y="102607"/>
                    <a:pt x="206972" y="121001"/>
                  </a:cubicBezTo>
                  <a:cubicBezTo>
                    <a:pt x="208215" y="129290"/>
                    <a:pt x="212273" y="136904"/>
                    <a:pt x="214923" y="144855"/>
                  </a:cubicBezTo>
                  <a:cubicBezTo>
                    <a:pt x="220409" y="161313"/>
                    <a:pt x="216576" y="153297"/>
                    <a:pt x="226850" y="168709"/>
                  </a:cubicBezTo>
                  <a:cubicBezTo>
                    <a:pt x="222874" y="171359"/>
                    <a:pt x="219681" y="176227"/>
                    <a:pt x="214923" y="176660"/>
                  </a:cubicBezTo>
                  <a:cubicBezTo>
                    <a:pt x="198786" y="178127"/>
                    <a:pt x="175801" y="169579"/>
                    <a:pt x="159264" y="168709"/>
                  </a:cubicBezTo>
                  <a:cubicBezTo>
                    <a:pt x="116895" y="166479"/>
                    <a:pt x="74450" y="166058"/>
                    <a:pt x="32043" y="164733"/>
                  </a:cubicBezTo>
                  <a:cubicBezTo>
                    <a:pt x="26742" y="163408"/>
                    <a:pt x="21394" y="162259"/>
                    <a:pt x="16140" y="160758"/>
                  </a:cubicBezTo>
                  <a:cubicBezTo>
                    <a:pt x="12110" y="159607"/>
                    <a:pt x="8371" y="157302"/>
                    <a:pt x="4213" y="156782"/>
                  </a:cubicBezTo>
                  <a:cubicBezTo>
                    <a:pt x="-2362" y="155960"/>
                    <a:pt x="900" y="136904"/>
                    <a:pt x="238" y="132928"/>
                  </a:cubicBezTo>
                  <a:close/>
                </a:path>
              </a:pathLst>
            </a:cu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3" name="Forme libre 132"/>
            <p:cNvSpPr/>
            <p:nvPr/>
          </p:nvSpPr>
          <p:spPr bwMode="auto">
            <a:xfrm>
              <a:off x="5017621" y="2437981"/>
              <a:ext cx="464582" cy="230570"/>
            </a:xfrm>
            <a:custGeom>
              <a:avLst/>
              <a:gdLst>
                <a:gd name="connsiteX0" fmla="*/ 0 w 428675"/>
                <a:gd name="connsiteY0" fmla="*/ 0 h 212179"/>
                <a:gd name="connsiteX1" fmla="*/ 0 w 428675"/>
                <a:gd name="connsiteY1" fmla="*/ 0 h 212179"/>
                <a:gd name="connsiteX2" fmla="*/ 179709 w 428675"/>
                <a:gd name="connsiteY2" fmla="*/ 10571 h 212179"/>
                <a:gd name="connsiteX3" fmla="*/ 200851 w 428675"/>
                <a:gd name="connsiteY3" fmla="*/ 15856 h 212179"/>
                <a:gd name="connsiteX4" fmla="*/ 364703 w 428675"/>
                <a:gd name="connsiteY4" fmla="*/ 21142 h 212179"/>
                <a:gd name="connsiteX5" fmla="*/ 417559 w 428675"/>
                <a:gd name="connsiteY5" fmla="*/ 26427 h 212179"/>
                <a:gd name="connsiteX6" fmla="*/ 406988 w 428675"/>
                <a:gd name="connsiteY6" fmla="*/ 126853 h 212179"/>
                <a:gd name="connsiteX7" fmla="*/ 401702 w 428675"/>
                <a:gd name="connsiteY7" fmla="*/ 158566 h 212179"/>
                <a:gd name="connsiteX8" fmla="*/ 391131 w 428675"/>
                <a:gd name="connsiteY8" fmla="*/ 174423 h 212179"/>
                <a:gd name="connsiteX9" fmla="*/ 359418 w 428675"/>
                <a:gd name="connsiteY9" fmla="*/ 184994 h 212179"/>
                <a:gd name="connsiteX10" fmla="*/ 348847 w 428675"/>
                <a:gd name="connsiteY10" fmla="*/ 200850 h 212179"/>
                <a:gd name="connsiteX11" fmla="*/ 290706 w 428675"/>
                <a:gd name="connsiteY11" fmla="*/ 206136 h 212179"/>
                <a:gd name="connsiteX12" fmla="*/ 216708 w 428675"/>
                <a:gd name="connsiteY12" fmla="*/ 200850 h 212179"/>
                <a:gd name="connsiteX13" fmla="*/ 221993 w 428675"/>
                <a:gd name="connsiteY13" fmla="*/ 95139 h 212179"/>
                <a:gd name="connsiteX14" fmla="*/ 232565 w 428675"/>
                <a:gd name="connsiteY14" fmla="*/ 63426 h 212179"/>
                <a:gd name="connsiteX15" fmla="*/ 227279 w 428675"/>
                <a:gd name="connsiteY15" fmla="*/ 42284 h 212179"/>
                <a:gd name="connsiteX16" fmla="*/ 169138 w 428675"/>
                <a:gd name="connsiteY16" fmla="*/ 36998 h 212179"/>
                <a:gd name="connsiteX17" fmla="*/ 142710 w 428675"/>
                <a:gd name="connsiteY17" fmla="*/ 31713 h 212179"/>
                <a:gd name="connsiteX18" fmla="*/ 52856 w 428675"/>
                <a:gd name="connsiteY18" fmla="*/ 26427 h 212179"/>
                <a:gd name="connsiteX19" fmla="*/ 0 w 428675"/>
                <a:gd name="connsiteY19" fmla="*/ 0 h 21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75" h="212179">
                  <a:moveTo>
                    <a:pt x="0" y="0"/>
                  </a:moveTo>
                  <a:lnTo>
                    <a:pt x="0" y="0"/>
                  </a:lnTo>
                  <a:cubicBezTo>
                    <a:pt x="29276" y="1464"/>
                    <a:pt x="141405" y="6315"/>
                    <a:pt x="179709" y="10571"/>
                  </a:cubicBezTo>
                  <a:cubicBezTo>
                    <a:pt x="186929" y="11373"/>
                    <a:pt x="193599" y="15442"/>
                    <a:pt x="200851" y="15856"/>
                  </a:cubicBezTo>
                  <a:cubicBezTo>
                    <a:pt x="255408" y="18974"/>
                    <a:pt x="310086" y="19380"/>
                    <a:pt x="364703" y="21142"/>
                  </a:cubicBezTo>
                  <a:cubicBezTo>
                    <a:pt x="382322" y="22904"/>
                    <a:pt x="409274" y="10778"/>
                    <a:pt x="417559" y="26427"/>
                  </a:cubicBezTo>
                  <a:cubicBezTo>
                    <a:pt x="444614" y="77531"/>
                    <a:pt x="414756" y="91899"/>
                    <a:pt x="406988" y="126853"/>
                  </a:cubicBezTo>
                  <a:cubicBezTo>
                    <a:pt x="404663" y="137315"/>
                    <a:pt x="405091" y="148399"/>
                    <a:pt x="401702" y="158566"/>
                  </a:cubicBezTo>
                  <a:cubicBezTo>
                    <a:pt x="399693" y="164593"/>
                    <a:pt x="396518" y="171056"/>
                    <a:pt x="391131" y="174423"/>
                  </a:cubicBezTo>
                  <a:cubicBezTo>
                    <a:pt x="381682" y="180329"/>
                    <a:pt x="359418" y="184994"/>
                    <a:pt x="359418" y="184994"/>
                  </a:cubicBezTo>
                  <a:cubicBezTo>
                    <a:pt x="355894" y="190279"/>
                    <a:pt x="353339" y="196358"/>
                    <a:pt x="348847" y="200850"/>
                  </a:cubicBezTo>
                  <a:cubicBezTo>
                    <a:pt x="328949" y="220748"/>
                    <a:pt x="321903" y="208972"/>
                    <a:pt x="290706" y="206136"/>
                  </a:cubicBezTo>
                  <a:cubicBezTo>
                    <a:pt x="266079" y="203897"/>
                    <a:pt x="241374" y="202612"/>
                    <a:pt x="216708" y="200850"/>
                  </a:cubicBezTo>
                  <a:cubicBezTo>
                    <a:pt x="218470" y="165613"/>
                    <a:pt x="217949" y="130187"/>
                    <a:pt x="221993" y="95139"/>
                  </a:cubicBezTo>
                  <a:cubicBezTo>
                    <a:pt x="223270" y="84070"/>
                    <a:pt x="232565" y="63426"/>
                    <a:pt x="232565" y="63426"/>
                  </a:cubicBezTo>
                  <a:cubicBezTo>
                    <a:pt x="230803" y="56379"/>
                    <a:pt x="233984" y="45078"/>
                    <a:pt x="227279" y="42284"/>
                  </a:cubicBezTo>
                  <a:cubicBezTo>
                    <a:pt x="209316" y="34799"/>
                    <a:pt x="188448" y="39412"/>
                    <a:pt x="169138" y="36998"/>
                  </a:cubicBezTo>
                  <a:cubicBezTo>
                    <a:pt x="160224" y="35884"/>
                    <a:pt x="151657" y="32526"/>
                    <a:pt x="142710" y="31713"/>
                  </a:cubicBezTo>
                  <a:cubicBezTo>
                    <a:pt x="112830" y="28997"/>
                    <a:pt x="82807" y="28189"/>
                    <a:pt x="52856" y="26427"/>
                  </a:cubicBezTo>
                  <a:cubicBezTo>
                    <a:pt x="14192" y="19984"/>
                    <a:pt x="8809" y="4405"/>
                    <a:pt x="0" y="0"/>
                  </a:cubicBez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4" name="Forme libre 133"/>
            <p:cNvSpPr/>
            <p:nvPr/>
          </p:nvSpPr>
          <p:spPr bwMode="auto">
            <a:xfrm>
              <a:off x="5086448" y="2653065"/>
              <a:ext cx="321766" cy="277029"/>
            </a:xfrm>
            <a:custGeom>
              <a:avLst/>
              <a:gdLst>
                <a:gd name="connsiteX0" fmla="*/ 7490 w 296618"/>
                <a:gd name="connsiteY0" fmla="*/ 13854 h 255265"/>
                <a:gd name="connsiteX1" fmla="*/ 7490 w 296618"/>
                <a:gd name="connsiteY1" fmla="*/ 13854 h 255265"/>
                <a:gd name="connsiteX2" fmla="*/ 292783 w 296618"/>
                <a:gd name="connsiteY2" fmla="*/ 13854 h 255265"/>
                <a:gd name="connsiteX3" fmla="*/ 248892 w 296618"/>
                <a:gd name="connsiteY3" fmla="*/ 57745 h 255265"/>
                <a:gd name="connsiteX4" fmla="*/ 234261 w 296618"/>
                <a:gd name="connsiteY4" fmla="*/ 101636 h 255265"/>
                <a:gd name="connsiteX5" fmla="*/ 226946 w 296618"/>
                <a:gd name="connsiteY5" fmla="*/ 123582 h 255265"/>
                <a:gd name="connsiteX6" fmla="*/ 219631 w 296618"/>
                <a:gd name="connsiteY6" fmla="*/ 247940 h 255265"/>
                <a:gd name="connsiteX7" fmla="*/ 153794 w 296618"/>
                <a:gd name="connsiteY7" fmla="*/ 240625 h 255265"/>
                <a:gd name="connsiteX8" fmla="*/ 124533 w 296618"/>
                <a:gd name="connsiteY8" fmla="*/ 233310 h 255265"/>
                <a:gd name="connsiteX9" fmla="*/ 80642 w 296618"/>
                <a:gd name="connsiteY9" fmla="*/ 218680 h 255265"/>
                <a:gd name="connsiteX10" fmla="*/ 14805 w 296618"/>
                <a:gd name="connsiteY10" fmla="*/ 211364 h 255265"/>
                <a:gd name="connsiteX11" fmla="*/ 7490 w 296618"/>
                <a:gd name="connsiteY11" fmla="*/ 145528 h 255265"/>
                <a:gd name="connsiteX12" fmla="*/ 175 w 296618"/>
                <a:gd name="connsiteY12" fmla="*/ 87006 h 255265"/>
                <a:gd name="connsiteX13" fmla="*/ 7490 w 296618"/>
                <a:gd name="connsiteY13" fmla="*/ 13854 h 25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618" h="255265">
                  <a:moveTo>
                    <a:pt x="7490" y="13854"/>
                  </a:moveTo>
                  <a:lnTo>
                    <a:pt x="7490" y="13854"/>
                  </a:lnTo>
                  <a:cubicBezTo>
                    <a:pt x="99339" y="3649"/>
                    <a:pt x="206169" y="-11408"/>
                    <a:pt x="292783" y="13854"/>
                  </a:cubicBezTo>
                  <a:cubicBezTo>
                    <a:pt x="312646" y="19647"/>
                    <a:pt x="248892" y="57745"/>
                    <a:pt x="248892" y="57745"/>
                  </a:cubicBezTo>
                  <a:lnTo>
                    <a:pt x="234261" y="101636"/>
                  </a:lnTo>
                  <a:lnTo>
                    <a:pt x="226946" y="123582"/>
                  </a:lnTo>
                  <a:cubicBezTo>
                    <a:pt x="224508" y="165035"/>
                    <a:pt x="241639" y="212727"/>
                    <a:pt x="219631" y="247940"/>
                  </a:cubicBezTo>
                  <a:cubicBezTo>
                    <a:pt x="207928" y="266664"/>
                    <a:pt x="175618" y="243982"/>
                    <a:pt x="153794" y="240625"/>
                  </a:cubicBezTo>
                  <a:cubicBezTo>
                    <a:pt x="143857" y="239096"/>
                    <a:pt x="134163" y="236199"/>
                    <a:pt x="124533" y="233310"/>
                  </a:cubicBezTo>
                  <a:cubicBezTo>
                    <a:pt x="109762" y="228879"/>
                    <a:pt x="95969" y="220383"/>
                    <a:pt x="80642" y="218680"/>
                  </a:cubicBezTo>
                  <a:lnTo>
                    <a:pt x="14805" y="211364"/>
                  </a:lnTo>
                  <a:cubicBezTo>
                    <a:pt x="12367" y="189419"/>
                    <a:pt x="10070" y="167457"/>
                    <a:pt x="7490" y="145528"/>
                  </a:cubicBezTo>
                  <a:cubicBezTo>
                    <a:pt x="5193" y="126004"/>
                    <a:pt x="1208" y="106638"/>
                    <a:pt x="175" y="87006"/>
                  </a:cubicBezTo>
                  <a:cubicBezTo>
                    <a:pt x="-1235" y="60221"/>
                    <a:pt x="6271" y="26046"/>
                    <a:pt x="7490" y="13854"/>
                  </a:cubicBez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5" name="Forme libre 134"/>
            <p:cNvSpPr/>
            <p:nvPr/>
          </p:nvSpPr>
          <p:spPr bwMode="auto">
            <a:xfrm>
              <a:off x="5530381" y="2420775"/>
              <a:ext cx="655577" cy="480067"/>
            </a:xfrm>
            <a:custGeom>
              <a:avLst/>
              <a:gdLst>
                <a:gd name="connsiteX0" fmla="*/ 21587 w 604391"/>
                <a:gd name="connsiteY0" fmla="*/ 157240 h 443618"/>
                <a:gd name="connsiteX1" fmla="*/ 21587 w 604391"/>
                <a:gd name="connsiteY1" fmla="*/ 157240 h 443618"/>
                <a:gd name="connsiteX2" fmla="*/ 16563 w 604391"/>
                <a:gd name="connsiteY2" fmla="*/ 112022 h 443618"/>
                <a:gd name="connsiteX3" fmla="*/ 21587 w 604391"/>
                <a:gd name="connsiteY3" fmla="*/ 1491 h 443618"/>
                <a:gd name="connsiteX4" fmla="*/ 36659 w 604391"/>
                <a:gd name="connsiteY4" fmla="*/ 6515 h 443618"/>
                <a:gd name="connsiteX5" fmla="*/ 348158 w 604391"/>
                <a:gd name="connsiteY5" fmla="*/ 11539 h 443618"/>
                <a:gd name="connsiteX6" fmla="*/ 388352 w 604391"/>
                <a:gd name="connsiteY6" fmla="*/ 16563 h 443618"/>
                <a:gd name="connsiteX7" fmla="*/ 448642 w 604391"/>
                <a:gd name="connsiteY7" fmla="*/ 31636 h 443618"/>
                <a:gd name="connsiteX8" fmla="*/ 453666 w 604391"/>
                <a:gd name="connsiteY8" fmla="*/ 46708 h 443618"/>
                <a:gd name="connsiteX9" fmla="*/ 463714 w 604391"/>
                <a:gd name="connsiteY9" fmla="*/ 56757 h 443618"/>
                <a:gd name="connsiteX10" fmla="*/ 488835 w 604391"/>
                <a:gd name="connsiteY10" fmla="*/ 96950 h 443618"/>
                <a:gd name="connsiteX11" fmla="*/ 493859 w 604391"/>
                <a:gd name="connsiteY11" fmla="*/ 112022 h 443618"/>
                <a:gd name="connsiteX12" fmla="*/ 503908 w 604391"/>
                <a:gd name="connsiteY12" fmla="*/ 122071 h 443618"/>
                <a:gd name="connsiteX13" fmla="*/ 513956 w 604391"/>
                <a:gd name="connsiteY13" fmla="*/ 152216 h 443618"/>
                <a:gd name="connsiteX14" fmla="*/ 518980 w 604391"/>
                <a:gd name="connsiteY14" fmla="*/ 167288 h 443618"/>
                <a:gd name="connsiteX15" fmla="*/ 529029 w 604391"/>
                <a:gd name="connsiteY15" fmla="*/ 202458 h 443618"/>
                <a:gd name="connsiteX16" fmla="*/ 549125 w 604391"/>
                <a:gd name="connsiteY16" fmla="*/ 232603 h 443618"/>
                <a:gd name="connsiteX17" fmla="*/ 554149 w 604391"/>
                <a:gd name="connsiteY17" fmla="*/ 247675 h 443618"/>
                <a:gd name="connsiteX18" fmla="*/ 564198 w 604391"/>
                <a:gd name="connsiteY18" fmla="*/ 257724 h 443618"/>
                <a:gd name="connsiteX19" fmla="*/ 574246 w 604391"/>
                <a:gd name="connsiteY19" fmla="*/ 272796 h 443618"/>
                <a:gd name="connsiteX20" fmla="*/ 584295 w 604391"/>
                <a:gd name="connsiteY20" fmla="*/ 302941 h 443618"/>
                <a:gd name="connsiteX21" fmla="*/ 594343 w 604391"/>
                <a:gd name="connsiteY21" fmla="*/ 318014 h 443618"/>
                <a:gd name="connsiteX22" fmla="*/ 604391 w 604391"/>
                <a:gd name="connsiteY22" fmla="*/ 348159 h 443618"/>
                <a:gd name="connsiteX23" fmla="*/ 599367 w 604391"/>
                <a:gd name="connsiteY23" fmla="*/ 363231 h 443618"/>
                <a:gd name="connsiteX24" fmla="*/ 584295 w 604391"/>
                <a:gd name="connsiteY24" fmla="*/ 368255 h 443618"/>
                <a:gd name="connsiteX25" fmla="*/ 544101 w 604391"/>
                <a:gd name="connsiteY25" fmla="*/ 373280 h 443618"/>
                <a:gd name="connsiteX26" fmla="*/ 483811 w 604391"/>
                <a:gd name="connsiteY26" fmla="*/ 393376 h 443618"/>
                <a:gd name="connsiteX27" fmla="*/ 468738 w 604391"/>
                <a:gd name="connsiteY27" fmla="*/ 398400 h 443618"/>
                <a:gd name="connsiteX28" fmla="*/ 453666 w 604391"/>
                <a:gd name="connsiteY28" fmla="*/ 403425 h 443618"/>
                <a:gd name="connsiteX29" fmla="*/ 433569 w 604391"/>
                <a:gd name="connsiteY29" fmla="*/ 408449 h 443618"/>
                <a:gd name="connsiteX30" fmla="*/ 403424 w 604391"/>
                <a:gd name="connsiteY30" fmla="*/ 418497 h 443618"/>
                <a:gd name="connsiteX31" fmla="*/ 388352 w 604391"/>
                <a:gd name="connsiteY31" fmla="*/ 423521 h 443618"/>
                <a:gd name="connsiteX32" fmla="*/ 348158 w 604391"/>
                <a:gd name="connsiteY32" fmla="*/ 433570 h 443618"/>
                <a:gd name="connsiteX33" fmla="*/ 333086 w 604391"/>
                <a:gd name="connsiteY33" fmla="*/ 438594 h 443618"/>
                <a:gd name="connsiteX34" fmla="*/ 302941 w 604391"/>
                <a:gd name="connsiteY34" fmla="*/ 443618 h 443618"/>
                <a:gd name="connsiteX35" fmla="*/ 287868 w 604391"/>
                <a:gd name="connsiteY35" fmla="*/ 378304 h 443618"/>
                <a:gd name="connsiteX36" fmla="*/ 277820 w 604391"/>
                <a:gd name="connsiteY36" fmla="*/ 368255 h 443618"/>
                <a:gd name="connsiteX37" fmla="*/ 272796 w 604391"/>
                <a:gd name="connsiteY37" fmla="*/ 353183 h 443618"/>
                <a:gd name="connsiteX38" fmla="*/ 262747 w 604391"/>
                <a:gd name="connsiteY38" fmla="*/ 343135 h 443618"/>
                <a:gd name="connsiteX39" fmla="*/ 252699 w 604391"/>
                <a:gd name="connsiteY39" fmla="*/ 312989 h 443618"/>
                <a:gd name="connsiteX40" fmla="*/ 247675 w 604391"/>
                <a:gd name="connsiteY40" fmla="*/ 297917 h 443618"/>
                <a:gd name="connsiteX41" fmla="*/ 232602 w 604391"/>
                <a:gd name="connsiteY41" fmla="*/ 272796 h 443618"/>
                <a:gd name="connsiteX42" fmla="*/ 217530 w 604391"/>
                <a:gd name="connsiteY42" fmla="*/ 267772 h 443618"/>
                <a:gd name="connsiteX43" fmla="*/ 207481 w 604391"/>
                <a:gd name="connsiteY43" fmla="*/ 257724 h 443618"/>
                <a:gd name="connsiteX44" fmla="*/ 177336 w 604391"/>
                <a:gd name="connsiteY44" fmla="*/ 242651 h 443618"/>
                <a:gd name="connsiteX45" fmla="*/ 147191 w 604391"/>
                <a:gd name="connsiteY45" fmla="*/ 222554 h 443618"/>
                <a:gd name="connsiteX46" fmla="*/ 71829 w 604391"/>
                <a:gd name="connsiteY46" fmla="*/ 202458 h 443618"/>
                <a:gd name="connsiteX47" fmla="*/ 1490 w 604391"/>
                <a:gd name="connsiteY47" fmla="*/ 197433 h 443618"/>
                <a:gd name="connsiteX48" fmla="*/ 21587 w 604391"/>
                <a:gd name="connsiteY48" fmla="*/ 157240 h 44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4391" h="443618">
                  <a:moveTo>
                    <a:pt x="21587" y="157240"/>
                  </a:moveTo>
                  <a:lnTo>
                    <a:pt x="21587" y="157240"/>
                  </a:lnTo>
                  <a:cubicBezTo>
                    <a:pt x="19912" y="142167"/>
                    <a:pt x="16563" y="127187"/>
                    <a:pt x="16563" y="112022"/>
                  </a:cubicBezTo>
                  <a:cubicBezTo>
                    <a:pt x="16563" y="75140"/>
                    <a:pt x="14686" y="37721"/>
                    <a:pt x="21587" y="1491"/>
                  </a:cubicBezTo>
                  <a:cubicBezTo>
                    <a:pt x="22578" y="-3711"/>
                    <a:pt x="31366" y="6352"/>
                    <a:pt x="36659" y="6515"/>
                  </a:cubicBezTo>
                  <a:cubicBezTo>
                    <a:pt x="140456" y="9709"/>
                    <a:pt x="244325" y="9864"/>
                    <a:pt x="348158" y="11539"/>
                  </a:cubicBezTo>
                  <a:lnTo>
                    <a:pt x="388352" y="16563"/>
                  </a:lnTo>
                  <a:cubicBezTo>
                    <a:pt x="443993" y="22745"/>
                    <a:pt x="426499" y="9493"/>
                    <a:pt x="448642" y="31636"/>
                  </a:cubicBezTo>
                  <a:cubicBezTo>
                    <a:pt x="450317" y="36660"/>
                    <a:pt x="450941" y="42167"/>
                    <a:pt x="453666" y="46708"/>
                  </a:cubicBezTo>
                  <a:cubicBezTo>
                    <a:pt x="456103" y="50770"/>
                    <a:pt x="461596" y="52520"/>
                    <a:pt x="463714" y="56757"/>
                  </a:cubicBezTo>
                  <a:cubicBezTo>
                    <a:pt x="484640" y="98608"/>
                    <a:pt x="459838" y="77619"/>
                    <a:pt x="488835" y="96950"/>
                  </a:cubicBezTo>
                  <a:cubicBezTo>
                    <a:pt x="490510" y="101974"/>
                    <a:pt x="491134" y="107481"/>
                    <a:pt x="493859" y="112022"/>
                  </a:cubicBezTo>
                  <a:cubicBezTo>
                    <a:pt x="496296" y="116084"/>
                    <a:pt x="501789" y="117834"/>
                    <a:pt x="503908" y="122071"/>
                  </a:cubicBezTo>
                  <a:cubicBezTo>
                    <a:pt x="508645" y="131545"/>
                    <a:pt x="510607" y="142168"/>
                    <a:pt x="513956" y="152216"/>
                  </a:cubicBezTo>
                  <a:cubicBezTo>
                    <a:pt x="515631" y="157240"/>
                    <a:pt x="517696" y="162150"/>
                    <a:pt x="518980" y="167288"/>
                  </a:cubicBezTo>
                  <a:cubicBezTo>
                    <a:pt x="520164" y="172024"/>
                    <a:pt x="525751" y="196557"/>
                    <a:pt x="529029" y="202458"/>
                  </a:cubicBezTo>
                  <a:cubicBezTo>
                    <a:pt x="534894" y="213015"/>
                    <a:pt x="545306" y="221146"/>
                    <a:pt x="549125" y="232603"/>
                  </a:cubicBezTo>
                  <a:cubicBezTo>
                    <a:pt x="550800" y="237627"/>
                    <a:pt x="551424" y="243134"/>
                    <a:pt x="554149" y="247675"/>
                  </a:cubicBezTo>
                  <a:cubicBezTo>
                    <a:pt x="556586" y="251737"/>
                    <a:pt x="561239" y="254025"/>
                    <a:pt x="564198" y="257724"/>
                  </a:cubicBezTo>
                  <a:cubicBezTo>
                    <a:pt x="567970" y="262439"/>
                    <a:pt x="570897" y="267772"/>
                    <a:pt x="574246" y="272796"/>
                  </a:cubicBezTo>
                  <a:cubicBezTo>
                    <a:pt x="577596" y="282844"/>
                    <a:pt x="578420" y="294128"/>
                    <a:pt x="584295" y="302941"/>
                  </a:cubicBezTo>
                  <a:cubicBezTo>
                    <a:pt x="587644" y="307965"/>
                    <a:pt x="591891" y="312496"/>
                    <a:pt x="594343" y="318014"/>
                  </a:cubicBezTo>
                  <a:cubicBezTo>
                    <a:pt x="598645" y="327693"/>
                    <a:pt x="604391" y="348159"/>
                    <a:pt x="604391" y="348159"/>
                  </a:cubicBezTo>
                  <a:cubicBezTo>
                    <a:pt x="602716" y="353183"/>
                    <a:pt x="603112" y="359486"/>
                    <a:pt x="599367" y="363231"/>
                  </a:cubicBezTo>
                  <a:cubicBezTo>
                    <a:pt x="595622" y="366976"/>
                    <a:pt x="589505" y="367308"/>
                    <a:pt x="584295" y="368255"/>
                  </a:cubicBezTo>
                  <a:cubicBezTo>
                    <a:pt x="571011" y="370671"/>
                    <a:pt x="557499" y="371605"/>
                    <a:pt x="544101" y="373280"/>
                  </a:cubicBezTo>
                  <a:lnTo>
                    <a:pt x="483811" y="393376"/>
                  </a:lnTo>
                  <a:lnTo>
                    <a:pt x="468738" y="398400"/>
                  </a:lnTo>
                  <a:cubicBezTo>
                    <a:pt x="463714" y="400075"/>
                    <a:pt x="458804" y="402141"/>
                    <a:pt x="453666" y="403425"/>
                  </a:cubicBezTo>
                  <a:cubicBezTo>
                    <a:pt x="446967" y="405100"/>
                    <a:pt x="440183" y="406465"/>
                    <a:pt x="433569" y="408449"/>
                  </a:cubicBezTo>
                  <a:cubicBezTo>
                    <a:pt x="423424" y="411492"/>
                    <a:pt x="413472" y="415148"/>
                    <a:pt x="403424" y="418497"/>
                  </a:cubicBezTo>
                  <a:cubicBezTo>
                    <a:pt x="398400" y="420172"/>
                    <a:pt x="393490" y="422237"/>
                    <a:pt x="388352" y="423521"/>
                  </a:cubicBezTo>
                  <a:cubicBezTo>
                    <a:pt x="374954" y="426871"/>
                    <a:pt x="361260" y="429203"/>
                    <a:pt x="348158" y="433570"/>
                  </a:cubicBezTo>
                  <a:cubicBezTo>
                    <a:pt x="343134" y="435245"/>
                    <a:pt x="338256" y="437445"/>
                    <a:pt x="333086" y="438594"/>
                  </a:cubicBezTo>
                  <a:cubicBezTo>
                    <a:pt x="323142" y="440804"/>
                    <a:pt x="312989" y="441943"/>
                    <a:pt x="302941" y="443618"/>
                  </a:cubicBezTo>
                  <a:cubicBezTo>
                    <a:pt x="298859" y="402803"/>
                    <a:pt x="306698" y="401843"/>
                    <a:pt x="287868" y="378304"/>
                  </a:cubicBezTo>
                  <a:cubicBezTo>
                    <a:pt x="284909" y="374605"/>
                    <a:pt x="281169" y="371605"/>
                    <a:pt x="277820" y="368255"/>
                  </a:cubicBezTo>
                  <a:cubicBezTo>
                    <a:pt x="276145" y="363231"/>
                    <a:pt x="275521" y="357724"/>
                    <a:pt x="272796" y="353183"/>
                  </a:cubicBezTo>
                  <a:cubicBezTo>
                    <a:pt x="270359" y="349121"/>
                    <a:pt x="264865" y="347372"/>
                    <a:pt x="262747" y="343135"/>
                  </a:cubicBezTo>
                  <a:cubicBezTo>
                    <a:pt x="258010" y="333661"/>
                    <a:pt x="256048" y="323038"/>
                    <a:pt x="252699" y="312989"/>
                  </a:cubicBezTo>
                  <a:lnTo>
                    <a:pt x="247675" y="297917"/>
                  </a:lnTo>
                  <a:cubicBezTo>
                    <a:pt x="243723" y="286060"/>
                    <a:pt x="244098" y="279693"/>
                    <a:pt x="232602" y="272796"/>
                  </a:cubicBezTo>
                  <a:cubicBezTo>
                    <a:pt x="228061" y="270071"/>
                    <a:pt x="222554" y="269447"/>
                    <a:pt x="217530" y="267772"/>
                  </a:cubicBezTo>
                  <a:cubicBezTo>
                    <a:pt x="214180" y="264423"/>
                    <a:pt x="211543" y="260161"/>
                    <a:pt x="207481" y="257724"/>
                  </a:cubicBezTo>
                  <a:cubicBezTo>
                    <a:pt x="175119" y="238307"/>
                    <a:pt x="209998" y="269869"/>
                    <a:pt x="177336" y="242651"/>
                  </a:cubicBezTo>
                  <a:cubicBezTo>
                    <a:pt x="152245" y="221742"/>
                    <a:pt x="173681" y="231384"/>
                    <a:pt x="147191" y="222554"/>
                  </a:cubicBezTo>
                  <a:cubicBezTo>
                    <a:pt x="118308" y="203298"/>
                    <a:pt x="127477" y="206433"/>
                    <a:pt x="71829" y="202458"/>
                  </a:cubicBezTo>
                  <a:cubicBezTo>
                    <a:pt x="48383" y="200783"/>
                    <a:pt x="23096" y="206692"/>
                    <a:pt x="1490" y="197433"/>
                  </a:cubicBezTo>
                  <a:cubicBezTo>
                    <a:pt x="-6206" y="194135"/>
                    <a:pt x="18237" y="163939"/>
                    <a:pt x="21587" y="157240"/>
                  </a:cubicBez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7" name="Ellipse 136"/>
            <p:cNvSpPr/>
            <p:nvPr/>
          </p:nvSpPr>
          <p:spPr bwMode="auto">
            <a:xfrm>
              <a:off x="5353153" y="2620372"/>
              <a:ext cx="481788" cy="402637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8" name="Rectangle 79"/>
            <p:cNvSpPr>
              <a:spLocks noChangeArrowheads="1"/>
            </p:cNvSpPr>
            <p:nvPr/>
          </p:nvSpPr>
          <p:spPr bwMode="auto">
            <a:xfrm>
              <a:off x="10240525" y="4242965"/>
              <a:ext cx="538964" cy="3669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/>
                <a:t>102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4940191" y="1956193"/>
              <a:ext cx="521363" cy="125608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40" name="ZoneTexte 139"/>
            <p:cNvSpPr txBox="1"/>
            <p:nvPr/>
          </p:nvSpPr>
          <p:spPr bwMode="auto">
            <a:xfrm>
              <a:off x="4325593" y="1625339"/>
              <a:ext cx="1118896" cy="307777"/>
            </a:xfrm>
            <a:prstGeom prst="rect">
              <a:avLst/>
            </a:prstGeom>
            <a:solidFill>
              <a:schemeClr val="bg1">
                <a:lumMod val="95000"/>
                <a:alpha val="74000"/>
              </a:schemeClr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 dirty="0"/>
                <a:t>Virtual DATA</a:t>
              </a: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1812920" y="5373842"/>
              <a:ext cx="3015784" cy="547174"/>
            </a:xfrm>
            <a:prstGeom prst="rect">
              <a:avLst/>
            </a:prstGeom>
            <a:solidFill>
              <a:srgbClr val="FF3399"/>
            </a:solidFill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On </a:t>
              </a:r>
              <a:r>
                <a:rPr lang="fr-FR" b="1" dirty="0" err="1">
                  <a:solidFill>
                    <a:schemeClr val="bg1"/>
                  </a:solidFill>
                </a:rPr>
                <a:t>going</a:t>
              </a:r>
              <a:r>
                <a:rPr lang="fr-FR" b="1" dirty="0">
                  <a:solidFill>
                    <a:schemeClr val="bg1"/>
                  </a:solidFill>
                </a:rPr>
                <a:t> / </a:t>
              </a:r>
              <a:r>
                <a:rPr lang="fr-FR" b="1" dirty="0" err="1">
                  <a:solidFill>
                    <a:schemeClr val="bg1"/>
                  </a:solidFill>
                </a:rPr>
                <a:t>soon</a:t>
              </a:r>
              <a:r>
                <a:rPr lang="fr-FR" b="1" dirty="0">
                  <a:solidFill>
                    <a:schemeClr val="bg1"/>
                  </a:solidFill>
                </a:rPr>
                <a:t> </a:t>
              </a:r>
              <a:r>
                <a:rPr lang="fr-FR" b="1" dirty="0" err="1">
                  <a:solidFill>
                    <a:schemeClr val="bg1"/>
                  </a:solidFill>
                </a:rPr>
                <a:t>starting</a:t>
              </a:r>
              <a:r>
                <a:rPr lang="fr-FR" b="1" dirty="0">
                  <a:solidFill>
                    <a:schemeClr val="bg1"/>
                  </a:solidFill>
                </a:rPr>
                <a:t> Operations 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 rot="21399718">
              <a:off x="7124090" y="4328967"/>
              <a:ext cx="1283289" cy="255557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 rot="1069317">
              <a:off x="8548440" y="3830004"/>
              <a:ext cx="906795" cy="1011755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762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44" name="Rectangle 143"/>
            <p:cNvSpPr/>
            <p:nvPr/>
          </p:nvSpPr>
          <p:spPr bwMode="auto">
            <a:xfrm rot="20594583">
              <a:off x="7662295" y="3060864"/>
              <a:ext cx="521363" cy="264983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45" name="ZoneTexte 121"/>
            <p:cNvSpPr txBox="1">
              <a:spLocks noChangeArrowheads="1"/>
            </p:cNvSpPr>
            <p:nvPr/>
          </p:nvSpPr>
          <p:spPr bwMode="auto">
            <a:xfrm>
              <a:off x="7958663" y="4424794"/>
              <a:ext cx="737037" cy="333596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 err="1"/>
                <a:t>Health</a:t>
              </a:r>
              <a:endParaRPr lang="fr-FR" altLang="fr-FR" sz="1400" b="1" dirty="0"/>
            </a:p>
          </p:txBody>
        </p:sp>
        <p:sp>
          <p:nvSpPr>
            <p:cNvPr id="148" name="Rectangle 147"/>
            <p:cNvSpPr/>
            <p:nvPr/>
          </p:nvSpPr>
          <p:spPr bwMode="auto">
            <a:xfrm rot="20640000">
              <a:off x="7972016" y="3448015"/>
              <a:ext cx="557498" cy="149699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49" name="Rectangle 148"/>
            <p:cNvSpPr/>
            <p:nvPr/>
          </p:nvSpPr>
          <p:spPr bwMode="auto">
            <a:xfrm rot="276741">
              <a:off x="6087879" y="1820260"/>
              <a:ext cx="154861" cy="24949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51" name="Rectangle 150"/>
            <p:cNvSpPr/>
            <p:nvPr/>
          </p:nvSpPr>
          <p:spPr bwMode="auto">
            <a:xfrm rot="374226">
              <a:off x="6086159" y="2111054"/>
              <a:ext cx="616001" cy="86034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209</a:t>
              </a:r>
              <a:r>
                <a:rPr lang="fr-FR" sz="1400" b="1" dirty="0"/>
                <a:t> 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6626450" y="1877042"/>
              <a:ext cx="99799" cy="266704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56" name="Rectangle 155"/>
            <p:cNvSpPr/>
            <p:nvPr/>
          </p:nvSpPr>
          <p:spPr bwMode="auto">
            <a:xfrm rot="252680">
              <a:off x="6316729" y="1861556"/>
              <a:ext cx="232290" cy="14625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726249" y="1756595"/>
              <a:ext cx="106682" cy="120447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63" name="Rectangle 162"/>
            <p:cNvSpPr/>
            <p:nvPr/>
          </p:nvSpPr>
          <p:spPr bwMode="auto">
            <a:xfrm rot="247069">
              <a:off x="1541863" y="2644462"/>
              <a:ext cx="1409231" cy="9807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603228" y="1784126"/>
              <a:ext cx="301118" cy="117006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65" name="ZoneTexte 144"/>
            <p:cNvSpPr txBox="1">
              <a:spLocks noChangeArrowheads="1"/>
            </p:cNvSpPr>
            <p:nvPr/>
          </p:nvSpPr>
          <p:spPr bwMode="auto">
            <a:xfrm>
              <a:off x="6649680" y="4798598"/>
              <a:ext cx="1068538" cy="333810"/>
            </a:xfrm>
            <a:prstGeom prst="rect">
              <a:avLst/>
            </a:prstGeom>
            <a:solidFill>
              <a:schemeClr val="bg1">
                <a:alpha val="56862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/>
                <a:t>Supra Tech</a:t>
              </a:r>
            </a:p>
          </p:txBody>
        </p:sp>
        <p:sp>
          <p:nvSpPr>
            <p:cNvPr id="166" name="ZoneTexte 121"/>
            <p:cNvSpPr txBox="1">
              <a:spLocks noChangeArrowheads="1"/>
            </p:cNvSpPr>
            <p:nvPr/>
          </p:nvSpPr>
          <p:spPr bwMode="auto">
            <a:xfrm>
              <a:off x="8363108" y="1387707"/>
              <a:ext cx="608116" cy="333596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/>
                <a:t>ALTO</a:t>
              </a: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3227749" y="2604792"/>
              <a:ext cx="429510" cy="79099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68" name="Rectangle 167"/>
            <p:cNvSpPr/>
            <p:nvPr/>
          </p:nvSpPr>
          <p:spPr bwMode="auto">
            <a:xfrm rot="205166">
              <a:off x="1653221" y="2337677"/>
              <a:ext cx="888956" cy="202195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908408" y="2750855"/>
              <a:ext cx="453077" cy="169905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ZoneTexte 92"/>
            <p:cNvSpPr txBox="1">
              <a:spLocks noChangeArrowheads="1"/>
            </p:cNvSpPr>
            <p:nvPr/>
          </p:nvSpPr>
          <p:spPr bwMode="auto">
            <a:xfrm>
              <a:off x="7395240" y="2691592"/>
              <a:ext cx="698813" cy="333596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/>
                <a:t>SCALP</a:t>
              </a:r>
            </a:p>
          </p:txBody>
        </p:sp>
        <p:sp>
          <p:nvSpPr>
            <p:cNvPr id="179" name="ZoneTexte 121"/>
            <p:cNvSpPr txBox="1">
              <a:spLocks noChangeArrowheads="1"/>
            </p:cNvSpPr>
            <p:nvPr/>
          </p:nvSpPr>
          <p:spPr bwMode="auto">
            <a:xfrm>
              <a:off x="4754838" y="2866644"/>
              <a:ext cx="627577" cy="333596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/>
                <a:t>PRAE</a:t>
              </a:r>
            </a:p>
          </p:txBody>
        </p:sp>
        <p:sp>
          <p:nvSpPr>
            <p:cNvPr id="180" name="ZoneTexte 179"/>
            <p:cNvSpPr txBox="1"/>
            <p:nvPr/>
          </p:nvSpPr>
          <p:spPr bwMode="auto">
            <a:xfrm>
              <a:off x="1700222" y="1838800"/>
              <a:ext cx="918841" cy="461665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dirty="0" err="1"/>
                <a:t>Mechanical</a:t>
              </a:r>
              <a:endParaRPr lang="fr-FR" sz="1200" b="1" dirty="0"/>
            </a:p>
            <a:p>
              <a:pPr algn="ctr">
                <a:defRPr/>
              </a:pPr>
              <a:r>
                <a:rPr lang="fr-FR" sz="1200" b="1" dirty="0"/>
                <a:t>Workshop</a:t>
              </a:r>
            </a:p>
          </p:txBody>
        </p:sp>
        <p:sp>
          <p:nvSpPr>
            <p:cNvPr id="181" name="ZoneTexte 121"/>
            <p:cNvSpPr txBox="1">
              <a:spLocks noChangeArrowheads="1"/>
            </p:cNvSpPr>
            <p:nvPr/>
          </p:nvSpPr>
          <p:spPr bwMode="auto">
            <a:xfrm>
              <a:off x="2789031" y="2710962"/>
              <a:ext cx="1223531" cy="333596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/>
                <a:t>PHIL/</a:t>
              </a:r>
              <a:r>
                <a:rPr lang="fr-FR" altLang="fr-FR" sz="1400" b="1" dirty="0" err="1"/>
                <a:t>LaseriX</a:t>
              </a:r>
              <a:endParaRPr lang="fr-FR" altLang="fr-FR" sz="1400" b="1" dirty="0"/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5030522" y="2355969"/>
              <a:ext cx="499004" cy="330259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690" b="1" dirty="0">
                  <a:solidFill>
                    <a:schemeClr val="bg1"/>
                  </a:solidFill>
                </a:rPr>
                <a:t>Science</a:t>
              </a:r>
            </a:p>
            <a:p>
              <a:pPr algn="ctr">
                <a:defRPr/>
              </a:pPr>
              <a:r>
                <a:rPr lang="fr-FR" sz="690" b="1" dirty="0">
                  <a:solidFill>
                    <a:schemeClr val="bg1"/>
                  </a:solidFill>
                </a:rPr>
                <a:t>ACO</a:t>
              </a:r>
            </a:p>
          </p:txBody>
        </p:sp>
        <p:sp>
          <p:nvSpPr>
            <p:cNvPr id="183" name="ZoneTexte 182"/>
            <p:cNvSpPr txBox="1"/>
            <p:nvPr/>
          </p:nvSpPr>
          <p:spPr bwMode="auto">
            <a:xfrm>
              <a:off x="5831274" y="2757511"/>
              <a:ext cx="660738" cy="333810"/>
            </a:xfrm>
            <a:prstGeom prst="rect">
              <a:avLst/>
            </a:prstGeom>
            <a:solidFill>
              <a:schemeClr val="bg2">
                <a:alpha val="58000"/>
              </a:schemeClr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 dirty="0"/>
                <a:t>IGLEX</a:t>
              </a:r>
            </a:p>
          </p:txBody>
        </p:sp>
        <p:sp>
          <p:nvSpPr>
            <p:cNvPr id="184" name="Rectangle 183"/>
            <p:cNvSpPr/>
            <p:nvPr/>
          </p:nvSpPr>
          <p:spPr bwMode="auto">
            <a:xfrm rot="19736504">
              <a:off x="7128380" y="5130348"/>
              <a:ext cx="515489" cy="49701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106</a:t>
              </a:r>
            </a:p>
          </p:txBody>
        </p:sp>
        <p:sp>
          <p:nvSpPr>
            <p:cNvPr id="185" name="ZoneTexte 184"/>
            <p:cNvSpPr txBox="1"/>
            <p:nvPr/>
          </p:nvSpPr>
          <p:spPr bwMode="auto">
            <a:xfrm>
              <a:off x="9085028" y="2111706"/>
              <a:ext cx="917945" cy="461665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dirty="0" err="1"/>
                <a:t>Mechanical</a:t>
              </a:r>
              <a:endParaRPr lang="fr-FR" sz="1200" b="1" dirty="0"/>
            </a:p>
            <a:p>
              <a:pPr algn="ctr">
                <a:defRPr/>
              </a:pPr>
              <a:r>
                <a:rPr lang="fr-FR" sz="1200" b="1" dirty="0"/>
                <a:t>Workshop</a:t>
              </a: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4694135" y="2110016"/>
              <a:ext cx="106682" cy="120447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87" name="ZoneTexte 186"/>
            <p:cNvSpPr txBox="1"/>
            <p:nvPr/>
          </p:nvSpPr>
          <p:spPr bwMode="auto">
            <a:xfrm>
              <a:off x="5399789" y="2175509"/>
              <a:ext cx="1066318" cy="400110"/>
            </a:xfrm>
            <a:prstGeom prst="rect">
              <a:avLst/>
            </a:prstGeom>
            <a:solidFill>
              <a:schemeClr val="bg2">
                <a:alpha val="58000"/>
              </a:schemeClr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000" b="1" dirty="0"/>
                <a:t>Vacuum/Surface</a:t>
              </a:r>
            </a:p>
            <a:p>
              <a:pPr algn="ctr">
                <a:defRPr/>
              </a:pPr>
              <a:r>
                <a:rPr lang="fr-FR" sz="1000" b="1" dirty="0" err="1"/>
                <a:t>Worskshop</a:t>
              </a:r>
              <a:endParaRPr lang="fr-FR" sz="1000" b="1" dirty="0"/>
            </a:p>
          </p:txBody>
        </p:sp>
        <p:cxnSp>
          <p:nvCxnSpPr>
            <p:cNvPr id="188" name="Connecteur droit 187"/>
            <p:cNvCxnSpPr/>
            <p:nvPr/>
          </p:nvCxnSpPr>
          <p:spPr bwMode="auto">
            <a:xfrm>
              <a:off x="8930430" y="5643592"/>
              <a:ext cx="1916829" cy="0"/>
            </a:xfrm>
            <a:prstGeom prst="line">
              <a:avLst/>
            </a:prstGeom>
            <a:ln w="762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ZoneTexte 188"/>
            <p:cNvSpPr txBox="1"/>
            <p:nvPr/>
          </p:nvSpPr>
          <p:spPr bwMode="auto">
            <a:xfrm>
              <a:off x="9472442" y="5478408"/>
              <a:ext cx="769140" cy="36650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bg1"/>
                  </a:solidFill>
                </a:rPr>
                <a:t>150 m</a:t>
              </a:r>
            </a:p>
          </p:txBody>
        </p:sp>
        <p:cxnSp>
          <p:nvCxnSpPr>
            <p:cNvPr id="190" name="Connecteur droit 189"/>
            <p:cNvCxnSpPr/>
            <p:nvPr/>
          </p:nvCxnSpPr>
          <p:spPr bwMode="auto">
            <a:xfrm>
              <a:off x="8930430" y="5483570"/>
              <a:ext cx="0" cy="302838"/>
            </a:xfrm>
            <a:prstGeom prst="line">
              <a:avLst/>
            </a:prstGeom>
            <a:ln w="5715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 bwMode="auto">
            <a:xfrm>
              <a:off x="10814566" y="5490453"/>
              <a:ext cx="0" cy="301117"/>
            </a:xfrm>
            <a:prstGeom prst="line">
              <a:avLst/>
            </a:prstGeom>
            <a:ln w="5715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/>
            <p:nvPr/>
          </p:nvCxnSpPr>
          <p:spPr bwMode="auto">
            <a:xfrm rot="5400000">
              <a:off x="1354646" y="4681102"/>
              <a:ext cx="0" cy="302838"/>
            </a:xfrm>
            <a:prstGeom prst="line">
              <a:avLst/>
            </a:prstGeom>
            <a:ln w="5715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 bwMode="auto">
            <a:xfrm rot="3130648">
              <a:off x="7260120" y="5539298"/>
              <a:ext cx="234871" cy="227106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4" name="Rectangle 103"/>
            <p:cNvSpPr/>
            <p:nvPr/>
          </p:nvSpPr>
          <p:spPr bwMode="auto">
            <a:xfrm rot="193229">
              <a:off x="2756862" y="3399081"/>
              <a:ext cx="784367" cy="209313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/>
                <a:t>210</a:t>
              </a:r>
            </a:p>
          </p:txBody>
        </p:sp>
      </p:grpSp>
      <p:sp>
        <p:nvSpPr>
          <p:cNvPr id="86" name="Forme libre 85"/>
          <p:cNvSpPr/>
          <p:nvPr>
            <p:custDataLst>
              <p:tags r:id="rId2"/>
            </p:custDataLst>
          </p:nvPr>
        </p:nvSpPr>
        <p:spPr bwMode="auto">
          <a:xfrm>
            <a:off x="10053859" y="3303787"/>
            <a:ext cx="163956" cy="592753"/>
          </a:xfrm>
          <a:custGeom>
            <a:avLst/>
            <a:gdLst>
              <a:gd name="connsiteX0" fmla="*/ 9867 w 188481"/>
              <a:gd name="connsiteY0" fmla="*/ 0 h 397616"/>
              <a:gd name="connsiteX1" fmla="*/ 9867 w 188481"/>
              <a:gd name="connsiteY1" fmla="*/ 0 h 397616"/>
              <a:gd name="connsiteX2" fmla="*/ 55916 w 188481"/>
              <a:gd name="connsiteY2" fmla="*/ 9868 h 397616"/>
              <a:gd name="connsiteX3" fmla="*/ 72362 w 188481"/>
              <a:gd name="connsiteY3" fmla="*/ 13157 h 397616"/>
              <a:gd name="connsiteX4" fmla="*/ 92097 w 188481"/>
              <a:gd name="connsiteY4" fmla="*/ 19735 h 397616"/>
              <a:gd name="connsiteX5" fmla="*/ 101965 w 188481"/>
              <a:gd name="connsiteY5" fmla="*/ 23024 h 397616"/>
              <a:gd name="connsiteX6" fmla="*/ 161171 w 188481"/>
              <a:gd name="connsiteY6" fmla="*/ 29603 h 397616"/>
              <a:gd name="connsiteX7" fmla="*/ 171038 w 188481"/>
              <a:gd name="connsiteY7" fmla="*/ 36181 h 397616"/>
              <a:gd name="connsiteX8" fmla="*/ 174328 w 188481"/>
              <a:gd name="connsiteY8" fmla="*/ 46049 h 397616"/>
              <a:gd name="connsiteX9" fmla="*/ 184195 w 188481"/>
              <a:gd name="connsiteY9" fmla="*/ 171039 h 397616"/>
              <a:gd name="connsiteX10" fmla="*/ 180906 w 188481"/>
              <a:gd name="connsiteY10" fmla="*/ 332210 h 397616"/>
              <a:gd name="connsiteX11" fmla="*/ 148014 w 188481"/>
              <a:gd name="connsiteY11" fmla="*/ 328921 h 397616"/>
              <a:gd name="connsiteX12" fmla="*/ 141436 w 188481"/>
              <a:gd name="connsiteY12" fmla="*/ 338788 h 397616"/>
              <a:gd name="connsiteX13" fmla="*/ 138146 w 188481"/>
              <a:gd name="connsiteY13" fmla="*/ 394705 h 397616"/>
              <a:gd name="connsiteX14" fmla="*/ 111833 w 188481"/>
              <a:gd name="connsiteY14" fmla="*/ 391416 h 397616"/>
              <a:gd name="connsiteX15" fmla="*/ 78941 w 188481"/>
              <a:gd name="connsiteY15" fmla="*/ 384837 h 397616"/>
              <a:gd name="connsiteX16" fmla="*/ 69073 w 188481"/>
              <a:gd name="connsiteY16" fmla="*/ 381548 h 397616"/>
              <a:gd name="connsiteX17" fmla="*/ 26313 w 188481"/>
              <a:gd name="connsiteY17" fmla="*/ 378259 h 397616"/>
              <a:gd name="connsiteX18" fmla="*/ 0 w 188481"/>
              <a:gd name="connsiteY18" fmla="*/ 358524 h 397616"/>
              <a:gd name="connsiteX19" fmla="*/ 3289 w 188481"/>
              <a:gd name="connsiteY19" fmla="*/ 65784 h 397616"/>
              <a:gd name="connsiteX20" fmla="*/ 6578 w 188481"/>
              <a:gd name="connsiteY20" fmla="*/ 46049 h 397616"/>
              <a:gd name="connsiteX21" fmla="*/ 9867 w 188481"/>
              <a:gd name="connsiteY21" fmla="*/ 0 h 3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8481" h="397616">
                <a:moveTo>
                  <a:pt x="9867" y="0"/>
                </a:moveTo>
                <a:lnTo>
                  <a:pt x="9867" y="0"/>
                </a:lnTo>
                <a:lnTo>
                  <a:pt x="55916" y="9868"/>
                </a:lnTo>
                <a:cubicBezTo>
                  <a:pt x="61387" y="11020"/>
                  <a:pt x="67058" y="11389"/>
                  <a:pt x="72362" y="13157"/>
                </a:cubicBezTo>
                <a:lnTo>
                  <a:pt x="92097" y="19735"/>
                </a:lnTo>
                <a:cubicBezTo>
                  <a:pt x="95386" y="20831"/>
                  <a:pt x="98525" y="22594"/>
                  <a:pt x="101965" y="23024"/>
                </a:cubicBezTo>
                <a:cubicBezTo>
                  <a:pt x="139213" y="27681"/>
                  <a:pt x="119483" y="25434"/>
                  <a:pt x="161171" y="29603"/>
                </a:cubicBezTo>
                <a:cubicBezTo>
                  <a:pt x="164460" y="31796"/>
                  <a:pt x="168569" y="33094"/>
                  <a:pt x="171038" y="36181"/>
                </a:cubicBezTo>
                <a:cubicBezTo>
                  <a:pt x="173204" y="38889"/>
                  <a:pt x="174146" y="42586"/>
                  <a:pt x="174328" y="46049"/>
                </a:cubicBezTo>
                <a:cubicBezTo>
                  <a:pt x="180841" y="169790"/>
                  <a:pt x="156003" y="128747"/>
                  <a:pt x="184195" y="171039"/>
                </a:cubicBezTo>
                <a:cubicBezTo>
                  <a:pt x="186731" y="214149"/>
                  <a:pt x="193953" y="298504"/>
                  <a:pt x="180906" y="332210"/>
                </a:cubicBezTo>
                <a:cubicBezTo>
                  <a:pt x="176928" y="342486"/>
                  <a:pt x="158978" y="330017"/>
                  <a:pt x="148014" y="328921"/>
                </a:cubicBezTo>
                <a:cubicBezTo>
                  <a:pt x="145821" y="332210"/>
                  <a:pt x="142022" y="334879"/>
                  <a:pt x="141436" y="338788"/>
                </a:cubicBezTo>
                <a:cubicBezTo>
                  <a:pt x="138666" y="357253"/>
                  <a:pt x="147300" y="378432"/>
                  <a:pt x="138146" y="394705"/>
                </a:cubicBezTo>
                <a:cubicBezTo>
                  <a:pt x="133812" y="402409"/>
                  <a:pt x="120604" y="392512"/>
                  <a:pt x="111833" y="391416"/>
                </a:cubicBezTo>
                <a:cubicBezTo>
                  <a:pt x="89539" y="383985"/>
                  <a:pt x="116736" y="392397"/>
                  <a:pt x="78941" y="384837"/>
                </a:cubicBezTo>
                <a:cubicBezTo>
                  <a:pt x="75541" y="384157"/>
                  <a:pt x="72513" y="381978"/>
                  <a:pt x="69073" y="381548"/>
                </a:cubicBezTo>
                <a:cubicBezTo>
                  <a:pt x="54888" y="379775"/>
                  <a:pt x="40566" y="379355"/>
                  <a:pt x="26313" y="378259"/>
                </a:cubicBezTo>
                <a:cubicBezTo>
                  <a:pt x="1927" y="370129"/>
                  <a:pt x="9679" y="377882"/>
                  <a:pt x="0" y="358524"/>
                </a:cubicBezTo>
                <a:cubicBezTo>
                  <a:pt x="1096" y="260944"/>
                  <a:pt x="1235" y="163349"/>
                  <a:pt x="3289" y="65784"/>
                </a:cubicBezTo>
                <a:cubicBezTo>
                  <a:pt x="3429" y="59116"/>
                  <a:pt x="6162" y="52705"/>
                  <a:pt x="6578" y="46049"/>
                </a:cubicBezTo>
                <a:cubicBezTo>
                  <a:pt x="7262" y="35106"/>
                  <a:pt x="6578" y="24121"/>
                  <a:pt x="9867" y="0"/>
                </a:cubicBezTo>
                <a:close/>
              </a:path>
            </a:pathLst>
          </a:cu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497755"/>
            <a:ext cx="2743200" cy="365125"/>
          </a:xfrm>
        </p:spPr>
        <p:txBody>
          <a:bodyPr/>
          <a:lstStyle/>
          <a:p>
            <a:fld id="{F78EE255-EF4C-4156-BD02-A0ADF1CEDC50}" type="slidenum">
              <a:rPr lang="fr-FR" smtClean="0"/>
              <a:t>5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497755"/>
            <a:ext cx="2743200" cy="365125"/>
          </a:xfrm>
        </p:spPr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497755"/>
            <a:ext cx="4114800" cy="365125"/>
          </a:xfrm>
        </p:spPr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28131" y="-33194"/>
            <a:ext cx="10092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dirty="0"/>
              <a:t>A lot of building working on going ! </a:t>
            </a:r>
          </a:p>
          <a:p>
            <a:pPr algn="ctr"/>
            <a:r>
              <a:rPr lang="en-ZA" sz="2800" dirty="0"/>
              <a:t>Renovation and Restructuring for hosting new scientific </a:t>
            </a:r>
            <a:r>
              <a:rPr lang="en-ZA" sz="2800" dirty="0" err="1"/>
              <a:t>equipments</a:t>
            </a:r>
            <a:endParaRPr lang="en-ZA" sz="2800" dirty="0"/>
          </a:p>
        </p:txBody>
      </p:sp>
      <p:sp>
        <p:nvSpPr>
          <p:cNvPr id="6" name="Ellipse 5"/>
          <p:cNvSpPr/>
          <p:nvPr/>
        </p:nvSpPr>
        <p:spPr>
          <a:xfrm>
            <a:off x="3964412" y="2599123"/>
            <a:ext cx="228659" cy="199946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ZoneTexte 6"/>
          <p:cNvSpPr txBox="1"/>
          <p:nvPr/>
        </p:nvSpPr>
        <p:spPr>
          <a:xfrm>
            <a:off x="3711670" y="2381297"/>
            <a:ext cx="861133" cy="246221"/>
          </a:xfrm>
          <a:prstGeom prst="rect">
            <a:avLst/>
          </a:prstGeom>
          <a:solidFill>
            <a:srgbClr val="66FF66">
              <a:alpha val="68000"/>
            </a:srgbClr>
          </a:solidFill>
        </p:spPr>
        <p:txBody>
          <a:bodyPr wrap="none" rtlCol="0">
            <a:spAutoFit/>
          </a:bodyPr>
          <a:lstStyle/>
          <a:p>
            <a:r>
              <a:rPr lang="en-ZA" sz="1000" b="1" dirty="0"/>
              <a:t>You are here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885488" y="5563505"/>
            <a:ext cx="130651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ZA" dirty="0"/>
              <a:t>RER B </a:t>
            </a:r>
            <a:r>
              <a:rPr lang="en-ZA" dirty="0" err="1"/>
              <a:t>Orsay</a:t>
            </a:r>
            <a:endParaRPr lang="en-ZA" dirty="0"/>
          </a:p>
        </p:txBody>
      </p:sp>
      <p:cxnSp>
        <p:nvCxnSpPr>
          <p:cNvPr id="91" name="Connecteur droit 90"/>
          <p:cNvCxnSpPr/>
          <p:nvPr/>
        </p:nvCxnSpPr>
        <p:spPr bwMode="auto">
          <a:xfrm rot="5400000">
            <a:off x="184638" y="4240866"/>
            <a:ext cx="2000124" cy="0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 bwMode="auto">
          <a:xfrm rot="5400000">
            <a:off x="750593" y="4070749"/>
            <a:ext cx="802563" cy="377939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150 m</a:t>
            </a:r>
          </a:p>
        </p:txBody>
      </p:sp>
      <p:cxnSp>
        <p:nvCxnSpPr>
          <p:cNvPr id="99" name="Connecteur droit 98"/>
          <p:cNvCxnSpPr/>
          <p:nvPr/>
        </p:nvCxnSpPr>
        <p:spPr bwMode="auto">
          <a:xfrm rot="5400000">
            <a:off x="1192385" y="3025339"/>
            <a:ext cx="0" cy="310512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7598" y="5583187"/>
            <a:ext cx="130696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ZA" dirty="0"/>
              <a:t>RER B Bures</a:t>
            </a:r>
          </a:p>
        </p:txBody>
      </p:sp>
      <p:sp>
        <p:nvSpPr>
          <p:cNvPr id="107" name="Ellipse 106"/>
          <p:cNvSpPr/>
          <p:nvPr/>
        </p:nvSpPr>
        <p:spPr>
          <a:xfrm>
            <a:off x="9492475" y="964628"/>
            <a:ext cx="1690348" cy="1309028"/>
          </a:xfrm>
          <a:prstGeom prst="ellipse">
            <a:avLst/>
          </a:prstGeom>
          <a:solidFill>
            <a:srgbClr val="FF3399">
              <a:alpha val="31000"/>
            </a:srgbClr>
          </a:solidFill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~750 </a:t>
            </a:r>
          </a:p>
        </p:txBody>
      </p:sp>
    </p:spTree>
    <p:extLst>
      <p:ext uri="{BB962C8B-B14F-4D97-AF65-F5344CB8AC3E}">
        <p14:creationId xmlns:p14="http://schemas.microsoft.com/office/powerpoint/2010/main" val="25081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494890"/>
            <a:ext cx="2743200" cy="365125"/>
          </a:xfrm>
        </p:spPr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494890"/>
            <a:ext cx="4114800" cy="365125"/>
          </a:xfrm>
        </p:spPr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4890"/>
            <a:ext cx="2743200" cy="365125"/>
          </a:xfrm>
        </p:spPr>
        <p:txBody>
          <a:bodyPr/>
          <a:lstStyle/>
          <a:p>
            <a:fld id="{F78EE255-EF4C-4156-BD02-A0ADF1CEDC50}" type="slidenum">
              <a:rPr lang="fr-FR" smtClean="0"/>
              <a:t>6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3625" y="2239905"/>
            <a:ext cx="3710367" cy="1661078"/>
          </a:xfrm>
          <a:prstGeom prst="ellipse">
            <a:avLst/>
          </a:prstGeom>
          <a:solidFill>
            <a:srgbClr val="FF0000">
              <a:alpha val="3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FF0000"/>
                </a:solidFill>
              </a:rPr>
              <a:t>HIGH ENERGY PHYSICS</a:t>
            </a:r>
          </a:p>
          <a:p>
            <a:pPr algn="ctr"/>
            <a:r>
              <a:rPr lang="en-AU" sz="4800" b="1" dirty="0">
                <a:solidFill>
                  <a:srgbClr val="FF0000"/>
                </a:solidFill>
              </a:rPr>
              <a:t>~50</a:t>
            </a:r>
          </a:p>
        </p:txBody>
      </p:sp>
      <p:sp>
        <p:nvSpPr>
          <p:cNvPr id="9" name="Ellipse 8"/>
          <p:cNvSpPr/>
          <p:nvPr/>
        </p:nvSpPr>
        <p:spPr>
          <a:xfrm>
            <a:off x="4233993" y="1864824"/>
            <a:ext cx="3445912" cy="1424956"/>
          </a:xfrm>
          <a:prstGeom prst="ellipse">
            <a:avLst/>
          </a:prstGeom>
          <a:solidFill>
            <a:srgbClr val="92D050">
              <a:alpha val="68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00B050"/>
                </a:solidFill>
              </a:rPr>
              <a:t>NUCLEAR PHYSICS</a:t>
            </a:r>
          </a:p>
          <a:p>
            <a:pPr algn="ctr"/>
            <a:r>
              <a:rPr lang="en-AU" sz="3600" b="1" dirty="0">
                <a:solidFill>
                  <a:srgbClr val="00B050"/>
                </a:solidFill>
              </a:rPr>
              <a:t>~40</a:t>
            </a:r>
          </a:p>
        </p:txBody>
      </p:sp>
      <p:sp>
        <p:nvSpPr>
          <p:cNvPr id="10" name="Ellipse 9"/>
          <p:cNvSpPr/>
          <p:nvPr/>
        </p:nvSpPr>
        <p:spPr>
          <a:xfrm>
            <a:off x="7890120" y="2142431"/>
            <a:ext cx="3445912" cy="1424956"/>
          </a:xfrm>
          <a:prstGeom prst="ellipse">
            <a:avLst/>
          </a:prstGeom>
          <a:solidFill>
            <a:srgbClr val="00B0F0">
              <a:alpha val="4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00B0F0"/>
                </a:solidFill>
              </a:rPr>
              <a:t>ASTROPARTICLES &amp; COSMOLOGY</a:t>
            </a:r>
          </a:p>
          <a:p>
            <a:pPr algn="ctr"/>
            <a:r>
              <a:rPr lang="en-AU" sz="3600" b="1" dirty="0">
                <a:solidFill>
                  <a:srgbClr val="00B0F0"/>
                </a:solidFill>
              </a:rPr>
              <a:t>~40 </a:t>
            </a:r>
          </a:p>
        </p:txBody>
      </p:sp>
      <p:sp>
        <p:nvSpPr>
          <p:cNvPr id="11" name="Ellipse 10"/>
          <p:cNvSpPr/>
          <p:nvPr/>
        </p:nvSpPr>
        <p:spPr>
          <a:xfrm>
            <a:off x="6659044" y="5210214"/>
            <a:ext cx="3445912" cy="14249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accent4">
                    <a:lumMod val="75000"/>
                  </a:schemeClr>
                </a:solidFill>
              </a:rPr>
              <a:t>HEALTH PHYSICS</a:t>
            </a:r>
          </a:p>
          <a:p>
            <a:pPr algn="ctr"/>
            <a:r>
              <a:rPr lang="en-AU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AU" sz="3600" b="1" dirty="0">
                <a:solidFill>
                  <a:schemeClr val="accent4">
                    <a:lumMod val="75000"/>
                  </a:schemeClr>
                </a:solidFill>
              </a:rPr>
              <a:t>~15</a:t>
            </a:r>
          </a:p>
        </p:txBody>
      </p:sp>
      <p:sp>
        <p:nvSpPr>
          <p:cNvPr id="12" name="Ellipse 11"/>
          <p:cNvSpPr/>
          <p:nvPr/>
        </p:nvSpPr>
        <p:spPr>
          <a:xfrm>
            <a:off x="2875723" y="5210214"/>
            <a:ext cx="3445912" cy="1424956"/>
          </a:xfrm>
          <a:prstGeom prst="ellipse">
            <a:avLst/>
          </a:prstGeom>
          <a:solidFill>
            <a:srgbClr val="7030A0">
              <a:alpha val="38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7030A0"/>
                </a:solidFill>
              </a:rPr>
              <a:t>THEORETICAL PHYSICS</a:t>
            </a:r>
          </a:p>
          <a:p>
            <a:pPr algn="ctr"/>
            <a:r>
              <a:rPr lang="en-AU" sz="3600" b="1" dirty="0">
                <a:solidFill>
                  <a:srgbClr val="7030A0"/>
                </a:solidFill>
              </a:rPr>
              <a:t>~40</a:t>
            </a:r>
          </a:p>
        </p:txBody>
      </p:sp>
      <p:sp>
        <p:nvSpPr>
          <p:cNvPr id="13" name="Ellipse 12"/>
          <p:cNvSpPr/>
          <p:nvPr/>
        </p:nvSpPr>
        <p:spPr>
          <a:xfrm>
            <a:off x="352621" y="4100145"/>
            <a:ext cx="3445912" cy="1424956"/>
          </a:xfrm>
          <a:prstGeom prst="ellipse">
            <a:avLst/>
          </a:prstGeom>
          <a:solidFill>
            <a:schemeClr val="bg2">
              <a:lumMod val="90000"/>
              <a:alpha val="43000"/>
            </a:schemeClr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ENERGY &amp; </a:t>
            </a:r>
            <a:r>
              <a:rPr lang="en-AU" sz="2000" b="1" dirty="0">
                <a:solidFill>
                  <a:schemeClr val="tx1"/>
                </a:solidFill>
              </a:rPr>
              <a:t>ENVIRONNEMENT</a:t>
            </a:r>
          </a:p>
          <a:p>
            <a:pPr algn="ctr"/>
            <a:r>
              <a:rPr lang="en-AU" sz="3600" b="1" dirty="0">
                <a:solidFill>
                  <a:schemeClr val="tx1"/>
                </a:solidFill>
              </a:rPr>
              <a:t>~20</a:t>
            </a:r>
          </a:p>
        </p:txBody>
      </p:sp>
      <p:sp>
        <p:nvSpPr>
          <p:cNvPr id="14" name="Ellipse 13"/>
          <p:cNvSpPr/>
          <p:nvPr/>
        </p:nvSpPr>
        <p:spPr>
          <a:xfrm>
            <a:off x="8610600" y="3796261"/>
            <a:ext cx="3445912" cy="1424956"/>
          </a:xfrm>
          <a:prstGeom prst="ellipse">
            <a:avLst/>
          </a:prstGeom>
          <a:solidFill>
            <a:srgbClr val="FFFF00">
              <a:alpha val="28000"/>
            </a:srgb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FFC000"/>
                </a:solidFill>
              </a:rPr>
              <a:t>ACCELERATOR PHYSICS</a:t>
            </a:r>
          </a:p>
          <a:p>
            <a:pPr algn="ctr"/>
            <a:r>
              <a:rPr lang="en-AU" sz="3600" b="1" dirty="0">
                <a:solidFill>
                  <a:srgbClr val="FFC000"/>
                </a:solidFill>
              </a:rPr>
              <a:t>~30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89891" y="27645"/>
            <a:ext cx="9393051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6600" b="1" dirty="0">
                <a:solidFill>
                  <a:srgbClr val="FF0000"/>
                </a:solidFill>
              </a:rPr>
              <a:t>7</a:t>
            </a:r>
            <a:r>
              <a:rPr lang="en-ZA" sz="6600" dirty="0"/>
              <a:t> </a:t>
            </a:r>
            <a:r>
              <a:rPr lang="en-ZA" sz="5400" dirty="0"/>
              <a:t>RESEARCH POLES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317560" y="3261156"/>
            <a:ext cx="40081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/>
              <a:t>~50 postdoc</a:t>
            </a:r>
          </a:p>
          <a:p>
            <a:r>
              <a:rPr lang="en-ZA" sz="6000" dirty="0"/>
              <a:t>~100 PHD</a:t>
            </a:r>
          </a:p>
        </p:txBody>
      </p:sp>
      <p:sp>
        <p:nvSpPr>
          <p:cNvPr id="24" name="Shape 467"/>
          <p:cNvSpPr/>
          <p:nvPr>
            <p:custDataLst>
              <p:tags r:id="rId1"/>
            </p:custDataLst>
          </p:nvPr>
        </p:nvSpPr>
        <p:spPr>
          <a:xfrm>
            <a:off x="1023257" y="1131908"/>
            <a:ext cx="9459685" cy="707886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ZA" sz="2000" b="1" dirty="0">
                <a:solidFill>
                  <a:srgbClr val="FF0000"/>
                </a:solidFill>
              </a:rPr>
              <a:t>The ensemble of all the themes of “the physics of the two infinities” with the presence </a:t>
            </a:r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ZA" sz="2000" b="1" dirty="0">
                <a:solidFill>
                  <a:srgbClr val="FF0000"/>
                </a:solidFill>
              </a:rPr>
              <a:t>of strong historical/existing poles, of emerging poles and of activities at the interfaces</a:t>
            </a:r>
            <a:endParaRPr lang="en-ZA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048000" y="30288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7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7</a:t>
            </a:fld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985741" y="3352718"/>
            <a:ext cx="3570036" cy="1523540"/>
          </a:xfrm>
          <a:prstGeom prst="ellipse">
            <a:avLst/>
          </a:prstGeom>
          <a:solidFill>
            <a:srgbClr val="FF0000">
              <a:alpha val="3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rgbClr val="FF0000"/>
                </a:solidFill>
              </a:rPr>
              <a:t>INFORMATICS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~55</a:t>
            </a:r>
          </a:p>
        </p:txBody>
      </p:sp>
      <p:sp>
        <p:nvSpPr>
          <p:cNvPr id="24" name="Ellipse 23"/>
          <p:cNvSpPr/>
          <p:nvPr/>
        </p:nvSpPr>
        <p:spPr>
          <a:xfrm>
            <a:off x="4109739" y="2284149"/>
            <a:ext cx="3571242" cy="1617916"/>
          </a:xfrm>
          <a:prstGeom prst="ellipse">
            <a:avLst/>
          </a:prstGeom>
          <a:solidFill>
            <a:srgbClr val="92D050">
              <a:alpha val="68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chemeClr val="accent6"/>
                </a:solidFill>
              </a:rPr>
              <a:t>ELECTRONICS</a:t>
            </a:r>
          </a:p>
          <a:p>
            <a:pPr algn="ctr"/>
            <a:r>
              <a:rPr lang="en-AU" sz="3600" b="1" dirty="0">
                <a:solidFill>
                  <a:schemeClr val="accent6"/>
                </a:solidFill>
              </a:rPr>
              <a:t>~60</a:t>
            </a:r>
          </a:p>
        </p:txBody>
      </p:sp>
      <p:sp>
        <p:nvSpPr>
          <p:cNvPr id="25" name="Ellipse 24"/>
          <p:cNvSpPr/>
          <p:nvPr/>
        </p:nvSpPr>
        <p:spPr>
          <a:xfrm>
            <a:off x="7052622" y="3369033"/>
            <a:ext cx="3911324" cy="1593740"/>
          </a:xfrm>
          <a:prstGeom prst="ellipse">
            <a:avLst/>
          </a:prstGeom>
          <a:solidFill>
            <a:srgbClr val="00B0F0">
              <a:alpha val="4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rgbClr val="00B0F0"/>
                </a:solidFill>
              </a:rPr>
              <a:t>MECANICS</a:t>
            </a:r>
          </a:p>
          <a:p>
            <a:pPr algn="ctr"/>
            <a:r>
              <a:rPr lang="en-AU" sz="3600" b="1" dirty="0">
                <a:solidFill>
                  <a:srgbClr val="00B0F0"/>
                </a:solidFill>
              </a:rPr>
              <a:t>~55</a:t>
            </a:r>
          </a:p>
        </p:txBody>
      </p:sp>
      <p:sp>
        <p:nvSpPr>
          <p:cNvPr id="26" name="Ellipse 25"/>
          <p:cNvSpPr/>
          <p:nvPr/>
        </p:nvSpPr>
        <p:spPr>
          <a:xfrm>
            <a:off x="3839977" y="4686758"/>
            <a:ext cx="4110768" cy="16695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chemeClr val="accent4">
                    <a:lumMod val="75000"/>
                  </a:schemeClr>
                </a:solidFill>
              </a:rPr>
              <a:t>Instrumentation</a:t>
            </a:r>
          </a:p>
          <a:p>
            <a:pPr algn="ctr"/>
            <a:r>
              <a:rPr lang="en-AU" sz="3000" b="1" dirty="0">
                <a:solidFill>
                  <a:schemeClr val="accent4">
                    <a:lumMod val="75000"/>
                  </a:schemeClr>
                </a:solidFill>
              </a:rPr>
              <a:t>Detectors</a:t>
            </a:r>
          </a:p>
          <a:p>
            <a:pPr algn="ctr"/>
            <a:r>
              <a:rPr lang="en-AU" sz="3600" b="1" dirty="0">
                <a:solidFill>
                  <a:schemeClr val="accent4">
                    <a:lumMod val="75000"/>
                  </a:schemeClr>
                </a:solidFill>
              </a:rPr>
              <a:t>~25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65519" y="100200"/>
            <a:ext cx="869943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7200" b="1" dirty="0">
                <a:solidFill>
                  <a:srgbClr val="FF0000"/>
                </a:solidFill>
              </a:rPr>
              <a:t>4</a:t>
            </a:r>
            <a:r>
              <a:rPr lang="en-ZA" sz="6600" dirty="0"/>
              <a:t> </a:t>
            </a:r>
            <a:r>
              <a:rPr lang="en-ZA" sz="5400" dirty="0"/>
              <a:t>TECHNICAL DEPARTEMENTS</a:t>
            </a:r>
          </a:p>
        </p:txBody>
      </p:sp>
      <p:sp>
        <p:nvSpPr>
          <p:cNvPr id="38" name="Shape 467"/>
          <p:cNvSpPr/>
          <p:nvPr>
            <p:custDataLst>
              <p:tags r:id="rId1"/>
            </p:custDataLst>
          </p:nvPr>
        </p:nvSpPr>
        <p:spPr>
          <a:xfrm>
            <a:off x="1765519" y="1335119"/>
            <a:ext cx="8699433" cy="707886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Strong pole of competences, essential pillars for the laboratory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 conceive, design and build the instruments.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105212" y="5704026"/>
            <a:ext cx="3753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/>
              <a:t>~30  non permanents</a:t>
            </a:r>
          </a:p>
        </p:txBody>
      </p:sp>
    </p:spTree>
    <p:extLst>
      <p:ext uri="{BB962C8B-B14F-4D97-AF65-F5344CB8AC3E}">
        <p14:creationId xmlns:p14="http://schemas.microsoft.com/office/powerpoint/2010/main" val="372531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FLUO - Fondamental Laws of the Universe in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8</a:t>
            </a:fld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779577" y="182905"/>
            <a:ext cx="9364551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6600" b="1" dirty="0">
                <a:solidFill>
                  <a:srgbClr val="FF0000"/>
                </a:solidFill>
              </a:rPr>
              <a:t>8</a:t>
            </a:r>
            <a:r>
              <a:rPr lang="en-ZA" sz="6600" dirty="0"/>
              <a:t> </a:t>
            </a:r>
            <a:r>
              <a:rPr lang="en-ZA" sz="5400" dirty="0"/>
              <a:t>SUPPORT DIVISIONS/SERVICES</a:t>
            </a:r>
          </a:p>
        </p:txBody>
      </p:sp>
      <p:sp>
        <p:nvSpPr>
          <p:cNvPr id="2" name="Ellipse 1"/>
          <p:cNvSpPr/>
          <p:nvPr/>
        </p:nvSpPr>
        <p:spPr>
          <a:xfrm>
            <a:off x="6727192" y="1944549"/>
            <a:ext cx="3011556" cy="1242392"/>
          </a:xfrm>
          <a:prstGeom prst="ellipse">
            <a:avLst/>
          </a:prstGeom>
          <a:solidFill>
            <a:srgbClr val="00B050">
              <a:alpha val="91000"/>
            </a:srgbClr>
          </a:solidFill>
          <a:ln w="762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Risk Prevention and Radioprotection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~10</a:t>
            </a:r>
          </a:p>
        </p:txBody>
      </p:sp>
      <p:sp>
        <p:nvSpPr>
          <p:cNvPr id="21" name="Ellipse 20"/>
          <p:cNvSpPr/>
          <p:nvPr/>
        </p:nvSpPr>
        <p:spPr>
          <a:xfrm>
            <a:off x="5021771" y="3150909"/>
            <a:ext cx="3011556" cy="1242392"/>
          </a:xfrm>
          <a:prstGeom prst="ellipse">
            <a:avLst/>
          </a:prstGeom>
          <a:solidFill>
            <a:srgbClr val="00B050">
              <a:alpha val="91000"/>
            </a:srgbClr>
          </a:solidFill>
          <a:ln w="762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Events and Communication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~10</a:t>
            </a:r>
          </a:p>
        </p:txBody>
      </p:sp>
      <p:sp>
        <p:nvSpPr>
          <p:cNvPr id="37" name="Ellipse 36"/>
          <p:cNvSpPr/>
          <p:nvPr/>
        </p:nvSpPr>
        <p:spPr>
          <a:xfrm>
            <a:off x="8232970" y="3190960"/>
            <a:ext cx="3011556" cy="1242392"/>
          </a:xfrm>
          <a:prstGeom prst="ellipse">
            <a:avLst/>
          </a:prstGeom>
          <a:solidFill>
            <a:srgbClr val="00B050">
              <a:alpha val="91000"/>
            </a:srgbClr>
          </a:solidFill>
          <a:ln w="762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Infrastructure and Logistic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~10</a:t>
            </a:r>
          </a:p>
        </p:txBody>
      </p:sp>
      <p:sp>
        <p:nvSpPr>
          <p:cNvPr id="38" name="Ellipse 37"/>
          <p:cNvSpPr/>
          <p:nvPr/>
        </p:nvSpPr>
        <p:spPr>
          <a:xfrm>
            <a:off x="6169042" y="4657384"/>
            <a:ext cx="2746834" cy="1133184"/>
          </a:xfrm>
          <a:prstGeom prst="ellipse">
            <a:avLst/>
          </a:prstGeom>
          <a:solidFill>
            <a:srgbClr val="66FF66">
              <a:alpha val="91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Quality</a:t>
            </a:r>
          </a:p>
        </p:txBody>
      </p:sp>
      <p:sp>
        <p:nvSpPr>
          <p:cNvPr id="39" name="Ellipse 38"/>
          <p:cNvSpPr/>
          <p:nvPr/>
        </p:nvSpPr>
        <p:spPr>
          <a:xfrm>
            <a:off x="406160" y="4680477"/>
            <a:ext cx="2746834" cy="1133184"/>
          </a:xfrm>
          <a:prstGeom prst="ellipse">
            <a:avLst/>
          </a:prstGeom>
          <a:solidFill>
            <a:srgbClr val="66FF66">
              <a:alpha val="91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Library and IST</a:t>
            </a:r>
          </a:p>
        </p:txBody>
      </p:sp>
      <p:sp>
        <p:nvSpPr>
          <p:cNvPr id="40" name="Ellipse 39"/>
          <p:cNvSpPr/>
          <p:nvPr/>
        </p:nvSpPr>
        <p:spPr>
          <a:xfrm>
            <a:off x="9185090" y="4657384"/>
            <a:ext cx="2746834" cy="1133184"/>
          </a:xfrm>
          <a:prstGeom prst="ellipse">
            <a:avLst/>
          </a:prstGeom>
          <a:solidFill>
            <a:srgbClr val="66FF66">
              <a:alpha val="91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Education and Knowledge Transfer</a:t>
            </a:r>
          </a:p>
        </p:txBody>
      </p:sp>
      <p:sp>
        <p:nvSpPr>
          <p:cNvPr id="41" name="Ellipse 40"/>
          <p:cNvSpPr/>
          <p:nvPr/>
        </p:nvSpPr>
        <p:spPr>
          <a:xfrm>
            <a:off x="3287601" y="4680477"/>
            <a:ext cx="2746834" cy="1133184"/>
          </a:xfrm>
          <a:prstGeom prst="ellipse">
            <a:avLst/>
          </a:prstGeom>
          <a:solidFill>
            <a:srgbClr val="66FF66">
              <a:alpha val="91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Partnership 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and Valorisation</a:t>
            </a:r>
          </a:p>
        </p:txBody>
      </p:sp>
      <p:sp>
        <p:nvSpPr>
          <p:cNvPr id="42" name="Ellipse 41"/>
          <p:cNvSpPr/>
          <p:nvPr/>
        </p:nvSpPr>
        <p:spPr>
          <a:xfrm>
            <a:off x="385378" y="2188176"/>
            <a:ext cx="4388667" cy="1801719"/>
          </a:xfrm>
          <a:prstGeom prst="ellipse">
            <a:avLst/>
          </a:prstGeom>
          <a:solidFill>
            <a:srgbClr val="FF0000">
              <a:alpha val="3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rgbClr val="FF0000"/>
                </a:solidFill>
              </a:rPr>
              <a:t>ADMINISTRATION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~50 </a:t>
            </a:r>
          </a:p>
        </p:txBody>
      </p:sp>
      <p:sp>
        <p:nvSpPr>
          <p:cNvPr id="43" name="Shape 467"/>
          <p:cNvSpPr/>
          <p:nvPr>
            <p:custDataLst>
              <p:tags r:id="rId1"/>
            </p:custDataLst>
          </p:nvPr>
        </p:nvSpPr>
        <p:spPr>
          <a:xfrm>
            <a:off x="1765519" y="1335119"/>
            <a:ext cx="9378609" cy="400110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Indispensable in </a:t>
            </a:r>
            <a:r>
              <a:rPr lang="en-CA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strongly and vitally supporting all the scientific and technical activities</a:t>
            </a:r>
          </a:p>
        </p:txBody>
      </p:sp>
      <p:sp>
        <p:nvSpPr>
          <p:cNvPr id="7" name="Accolade ouvrante 6"/>
          <p:cNvSpPr/>
          <p:nvPr/>
        </p:nvSpPr>
        <p:spPr>
          <a:xfrm rot="16200000">
            <a:off x="5681140" y="2046850"/>
            <a:ext cx="432563" cy="7897091"/>
          </a:xfrm>
          <a:prstGeom prst="leftBrace">
            <a:avLst>
              <a:gd name="adj1" fmla="val 8333"/>
              <a:gd name="adj2" fmla="val 502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5927731" y="6017223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/>
              <a:t>~10</a:t>
            </a:r>
          </a:p>
        </p:txBody>
      </p:sp>
    </p:spTree>
    <p:extLst>
      <p:ext uri="{BB962C8B-B14F-4D97-AF65-F5344CB8AC3E}">
        <p14:creationId xmlns:p14="http://schemas.microsoft.com/office/powerpoint/2010/main" val="72988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246652" y="3542891"/>
            <a:ext cx="629648" cy="463764"/>
          </a:xfrm>
          <a:prstGeom prst="rect">
            <a:avLst/>
          </a:prstGeom>
          <a:solidFill>
            <a:schemeClr val="accent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Data</a:t>
            </a:r>
            <a:endParaRPr lang="en-C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 descr="Capture d’écran 2018-12-06 à 13.36.59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29" y="2092507"/>
            <a:ext cx="2532303" cy="1408545"/>
          </a:xfrm>
          <a:prstGeom prst="rect">
            <a:avLst/>
          </a:prstGeom>
        </p:spPr>
      </p:pic>
      <p:grpSp>
        <p:nvGrpSpPr>
          <p:cNvPr id="17" name="Grouper 4"/>
          <p:cNvGrpSpPr/>
          <p:nvPr>
            <p:custDataLst>
              <p:tags r:id="rId3"/>
            </p:custDataLst>
          </p:nvPr>
        </p:nvGrpSpPr>
        <p:grpSpPr>
          <a:xfrm>
            <a:off x="8407193" y="412019"/>
            <a:ext cx="3111927" cy="1779847"/>
            <a:chOff x="3138588" y="1151320"/>
            <a:chExt cx="3267582" cy="1779847"/>
          </a:xfrm>
        </p:grpSpPr>
        <p:grpSp>
          <p:nvGrpSpPr>
            <p:cNvPr id="18" name="Grouper 16"/>
            <p:cNvGrpSpPr/>
            <p:nvPr/>
          </p:nvGrpSpPr>
          <p:grpSpPr>
            <a:xfrm>
              <a:off x="4144533" y="2074388"/>
              <a:ext cx="958112" cy="856779"/>
              <a:chOff x="767642" y="1041869"/>
              <a:chExt cx="958112" cy="856779"/>
            </a:xfrm>
          </p:grpSpPr>
          <p:sp>
            <p:nvSpPr>
              <p:cNvPr id="25" name="Ellipse 24"/>
              <p:cNvSpPr>
                <a:spLocks/>
              </p:cNvSpPr>
              <p:nvPr/>
            </p:nvSpPr>
            <p:spPr>
              <a:xfrm>
                <a:off x="767642" y="1041869"/>
                <a:ext cx="958112" cy="856779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Ellipse 4"/>
              <p:cNvSpPr/>
              <p:nvPr/>
            </p:nvSpPr>
            <p:spPr>
              <a:xfrm>
                <a:off x="805976" y="1200387"/>
                <a:ext cx="902412" cy="5611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CA" sz="1400" b="1" u="sng" kern="1200" cap="smal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 Beam facilities</a:t>
                </a:r>
              </a:p>
            </p:txBody>
          </p:sp>
        </p:grpSp>
        <p:sp>
          <p:nvSpPr>
            <p:cNvPr id="19" name="Flèche vers le bas 18"/>
            <p:cNvSpPr/>
            <p:nvPr/>
          </p:nvSpPr>
          <p:spPr>
            <a:xfrm rot="2700000">
              <a:off x="5149095" y="1936465"/>
              <a:ext cx="237613" cy="639097"/>
            </a:xfrm>
            <a:prstGeom prst="downArrow">
              <a:avLst/>
            </a:prstGeom>
            <a:solidFill>
              <a:srgbClr val="FED2B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Image 19" descr="Andromede.png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0963" y="1931129"/>
              <a:ext cx="1175207" cy="323996"/>
            </a:xfrm>
            <a:prstGeom prst="rect">
              <a:avLst/>
            </a:prstGeom>
          </p:spPr>
        </p:pic>
        <p:sp>
          <p:nvSpPr>
            <p:cNvPr id="21" name="Flèche vers le bas 20"/>
            <p:cNvSpPr/>
            <p:nvPr/>
          </p:nvSpPr>
          <p:spPr>
            <a:xfrm rot="18900000" flipH="1">
              <a:off x="3752829" y="1936465"/>
              <a:ext cx="237613" cy="639097"/>
            </a:xfrm>
            <a:prstGeom prst="downArrow">
              <a:avLst/>
            </a:prstGeom>
            <a:solidFill>
              <a:srgbClr val="FED2B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Image 21" descr="logoALTO.png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8588" y="1946049"/>
              <a:ext cx="846166" cy="28769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3914108" y="1151320"/>
              <a:ext cx="1358900" cy="749300"/>
            </a:xfrm>
            <a:prstGeom prst="rect">
              <a:avLst/>
            </a:prstGeom>
          </p:spPr>
        </p:pic>
        <p:sp>
          <p:nvSpPr>
            <p:cNvPr id="24" name="Flèche vers le bas 23"/>
            <p:cNvSpPr/>
            <p:nvPr/>
          </p:nvSpPr>
          <p:spPr>
            <a:xfrm>
              <a:off x="4447732" y="1705910"/>
              <a:ext cx="237613" cy="392919"/>
            </a:xfrm>
            <a:prstGeom prst="downArrow">
              <a:avLst/>
            </a:prstGeom>
            <a:solidFill>
              <a:srgbClr val="FED2B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e 26"/>
          <p:cNvGrpSpPr/>
          <p:nvPr>
            <p:custDataLst>
              <p:tags r:id="rId4"/>
            </p:custDataLst>
          </p:nvPr>
        </p:nvGrpSpPr>
        <p:grpSpPr>
          <a:xfrm>
            <a:off x="2939335" y="2124550"/>
            <a:ext cx="3044118" cy="1912775"/>
            <a:chOff x="1732046" y="2573301"/>
            <a:chExt cx="3023585" cy="1912775"/>
          </a:xfrm>
        </p:grpSpPr>
        <p:grpSp>
          <p:nvGrpSpPr>
            <p:cNvPr id="28" name="Grouper 3"/>
            <p:cNvGrpSpPr>
              <a:grpSpLocks/>
            </p:cNvGrpSpPr>
            <p:nvPr/>
          </p:nvGrpSpPr>
          <p:grpSpPr>
            <a:xfrm>
              <a:off x="1732046" y="2573301"/>
              <a:ext cx="1582983" cy="502991"/>
              <a:chOff x="790055" y="1107656"/>
              <a:chExt cx="790992" cy="790992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790055" y="1107656"/>
                <a:ext cx="790992" cy="79099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Ellipse 4"/>
              <p:cNvSpPr/>
              <p:nvPr/>
            </p:nvSpPr>
            <p:spPr>
              <a:xfrm>
                <a:off x="886465" y="1223143"/>
                <a:ext cx="632329" cy="5593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CA" sz="1200" b="1" kern="1200" cap="smal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Xrays</a:t>
                </a:r>
                <a:r>
                  <a:rPr lang="en-CA" sz="1200" b="1" kern="1200" cap="smal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/electrons beams facilities</a:t>
                </a:r>
              </a:p>
            </p:txBody>
          </p:sp>
        </p:grpSp>
        <p:pic>
          <p:nvPicPr>
            <p:cNvPr id="29" name="Image 28" descr="logo_PHIL.jpg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0466" y="3249510"/>
              <a:ext cx="786755" cy="324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2866163" y="3236620"/>
              <a:ext cx="762064" cy="4319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013584" y="2867342"/>
              <a:ext cx="174204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Intense compact X-ray source </a:t>
              </a:r>
              <a:r>
                <a:rPr lang="en-CA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based on Compton effect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87533" y="3655079"/>
              <a:ext cx="2444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interaction solid target </a:t>
              </a:r>
              <a:r>
                <a:rPr lang="en-CA" sz="1000" dirty="0">
                  <a:latin typeface="Times New Roman" panose="02020603050405020304" pitchFamily="18" charset="0"/>
                </a:rPr>
                <a:t>–</a:t>
              </a:r>
              <a:r>
                <a:rPr lang="en-CA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laser IR  ⇒ plasma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rPr>
                <a:t>synchronous IR and XUV light beams</a:t>
              </a:r>
            </a:p>
            <a:p>
              <a:pPr algn="ctr"/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ultra short </a:t>
              </a:r>
              <a:r>
                <a:rPr lang="en-CA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pluse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(500 </a:t>
              </a:r>
              <a:r>
                <a:rPr lang="en-CA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rPr>
                <a:t> 40 fs)</a:t>
              </a:r>
            </a:p>
          </p:txBody>
        </p:sp>
        <p:pic>
          <p:nvPicPr>
            <p:cNvPr id="33" name="Image 32" descr="logoThomX.png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6915" y="2576712"/>
              <a:ext cx="791489" cy="287997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>
            <p:custDataLst>
              <p:tags r:id="rId5"/>
            </p:custDataLst>
          </p:nvPr>
        </p:nvSpPr>
        <p:spPr>
          <a:xfrm>
            <a:off x="8187731" y="236599"/>
            <a:ext cx="3554665" cy="205633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2836039" y="1956895"/>
            <a:ext cx="3112328" cy="210950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>
            <p:custDataLst>
              <p:tags r:id="rId7"/>
            </p:custDataLst>
          </p:nvPr>
        </p:nvSpPr>
        <p:spPr>
          <a:xfrm>
            <a:off x="131127" y="1970047"/>
            <a:ext cx="2631273" cy="211341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er 10"/>
          <p:cNvGrpSpPr/>
          <p:nvPr>
            <p:custDataLst>
              <p:tags r:id="rId8"/>
            </p:custDataLst>
          </p:nvPr>
        </p:nvGrpSpPr>
        <p:grpSpPr>
          <a:xfrm>
            <a:off x="7558460" y="3245846"/>
            <a:ext cx="864038" cy="461025"/>
            <a:chOff x="0" y="-14514"/>
            <a:chExt cx="647996" cy="461025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0" y="-14514"/>
              <a:ext cx="647996" cy="46102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 41"/>
            <p:cNvSpPr/>
            <p:nvPr/>
          </p:nvSpPr>
          <p:spPr>
            <a:xfrm>
              <a:off x="22505" y="7991"/>
              <a:ext cx="602985" cy="416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CALVA</a:t>
              </a:r>
            </a:p>
          </p:txBody>
        </p:sp>
      </p:grpSp>
      <p:sp>
        <p:nvSpPr>
          <p:cNvPr id="43" name="Rectangle 42"/>
          <p:cNvSpPr/>
          <p:nvPr>
            <p:custDataLst>
              <p:tags r:id="rId9"/>
            </p:custDataLst>
          </p:nvPr>
        </p:nvSpPr>
        <p:spPr>
          <a:xfrm>
            <a:off x="6189345" y="2950092"/>
            <a:ext cx="2285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Cavities for the Lock of</a:t>
            </a:r>
          </a:p>
          <a:p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Advanced Virgo</a:t>
            </a:r>
          </a:p>
        </p:txBody>
      </p:sp>
      <p:sp>
        <p:nvSpPr>
          <p:cNvPr id="44" name="Rogner un rectangle à un seul coin 29"/>
          <p:cNvSpPr/>
          <p:nvPr>
            <p:custDataLst>
              <p:tags r:id="rId10"/>
            </p:custDataLst>
          </p:nvPr>
        </p:nvSpPr>
        <p:spPr>
          <a:xfrm>
            <a:off x="6075691" y="2653833"/>
            <a:ext cx="2435023" cy="252110"/>
          </a:xfrm>
          <a:prstGeom prst="snip1Rect">
            <a:avLst/>
          </a:prstGeom>
          <a:solidFill>
            <a:schemeClr val="bg1"/>
          </a:solidFill>
          <a:ln w="66675" cap="flat">
            <a:solidFill>
              <a:schemeClr val="accent6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46800" rtlCol="0" anchor="ctr" anchorCtr="0">
            <a:spAutoFit/>
          </a:bodyPr>
          <a:lstStyle/>
          <a:p>
            <a:pPr algn="ctr"/>
            <a:r>
              <a:rPr lang="en-CA" sz="1200" b="1" cap="sm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demonstrator</a:t>
            </a:r>
          </a:p>
        </p:txBody>
      </p:sp>
      <p:pic>
        <p:nvPicPr>
          <p:cNvPr id="45" name="Image 44" descr="ferrarix.jpe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12" y="3434057"/>
            <a:ext cx="1152002" cy="863999"/>
          </a:xfrm>
          <a:prstGeom prst="rect">
            <a:avLst/>
          </a:prstGeom>
        </p:spPr>
      </p:pic>
      <p:sp>
        <p:nvSpPr>
          <p:cNvPr id="46" name="Rectangle 45"/>
          <p:cNvSpPr/>
          <p:nvPr>
            <p:custDataLst>
              <p:tags r:id="rId12"/>
            </p:custDataLst>
          </p:nvPr>
        </p:nvSpPr>
        <p:spPr>
          <a:xfrm>
            <a:off x="6063011" y="2570320"/>
            <a:ext cx="2454434" cy="17397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er 13"/>
          <p:cNvGrpSpPr/>
          <p:nvPr>
            <p:custDataLst>
              <p:tags r:id="rId13"/>
            </p:custDataLst>
          </p:nvPr>
        </p:nvGrpSpPr>
        <p:grpSpPr>
          <a:xfrm>
            <a:off x="10939139" y="3159753"/>
            <a:ext cx="864038" cy="461025"/>
            <a:chOff x="0" y="-14514"/>
            <a:chExt cx="647995" cy="461025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0" y="-14514"/>
              <a:ext cx="647995" cy="46102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22505" y="7991"/>
              <a:ext cx="602985" cy="416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CORTO</a:t>
              </a:r>
            </a:p>
          </p:txBody>
        </p:sp>
      </p:grpSp>
      <p:pic>
        <p:nvPicPr>
          <p:cNvPr id="51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1292" y="3084269"/>
            <a:ext cx="663990" cy="611995"/>
          </a:xfrm>
          <a:prstGeom prst="rect">
            <a:avLst/>
          </a:prstGeom>
          <a:noFill/>
        </p:spPr>
      </p:pic>
      <p:pic>
        <p:nvPicPr>
          <p:cNvPr id="52" name="Picture 2" descr="D:\Study\Diploma\LaTex_EN\CORTO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7435" y="3702121"/>
            <a:ext cx="1439990" cy="1079990"/>
          </a:xfrm>
          <a:prstGeom prst="rect">
            <a:avLst/>
          </a:prstGeom>
          <a:noFill/>
        </p:spPr>
      </p:pic>
      <p:sp>
        <p:nvSpPr>
          <p:cNvPr id="53" name="Rogner un rectangle à un seul coin 27"/>
          <p:cNvSpPr/>
          <p:nvPr>
            <p:custDataLst>
              <p:tags r:id="rId16"/>
            </p:custDataLst>
          </p:nvPr>
        </p:nvSpPr>
        <p:spPr>
          <a:xfrm>
            <a:off x="8655235" y="2741272"/>
            <a:ext cx="3481814" cy="252110"/>
          </a:xfrm>
          <a:prstGeom prst="snip1Rect">
            <a:avLst/>
          </a:prstGeom>
          <a:solidFill>
            <a:schemeClr val="bg1"/>
          </a:solidFill>
          <a:ln w="66675" cap="flat">
            <a:solidFill>
              <a:schemeClr val="accent6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46800" rtlCol="0" anchor="ctr" anchorCtr="0">
            <a:spAutoFit/>
          </a:bodyPr>
          <a:lstStyle/>
          <a:p>
            <a:r>
              <a:rPr lang="en-CA" sz="1200" b="1" cap="sm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bench for Detector characterization</a:t>
            </a:r>
          </a:p>
        </p:txBody>
      </p:sp>
      <p:sp>
        <p:nvSpPr>
          <p:cNvPr id="54" name="Rectangle à coins arrondis 53"/>
          <p:cNvSpPr/>
          <p:nvPr>
            <p:custDataLst>
              <p:tags r:id="rId17"/>
            </p:custDataLst>
          </p:nvPr>
        </p:nvSpPr>
        <p:spPr>
          <a:xfrm>
            <a:off x="8967814" y="3211783"/>
            <a:ext cx="850565" cy="264082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CA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Captinov</a:t>
            </a:r>
            <a:endParaRPr lang="en-C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0" descr="F:\ATLAS-phase-II\Pixel-facility-LAL-Orsay\salle-blanche-pixels-2019\equipement-salle-pixels\station-captinov.jp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6261" y="3567631"/>
            <a:ext cx="1515504" cy="86527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ctangle 55"/>
          <p:cNvSpPr/>
          <p:nvPr>
            <p:custDataLst>
              <p:tags r:id="rId19"/>
            </p:custDataLst>
          </p:nvPr>
        </p:nvSpPr>
        <p:spPr>
          <a:xfrm>
            <a:off x="8612391" y="2574410"/>
            <a:ext cx="3579609" cy="225889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er 8"/>
          <p:cNvGrpSpPr/>
          <p:nvPr>
            <p:custDataLst>
              <p:tags r:id="rId20"/>
            </p:custDataLst>
          </p:nvPr>
        </p:nvGrpSpPr>
        <p:grpSpPr>
          <a:xfrm>
            <a:off x="8491547" y="5193162"/>
            <a:ext cx="2807909" cy="1378450"/>
            <a:chOff x="10099297" y="4129656"/>
            <a:chExt cx="2868099" cy="1378450"/>
          </a:xfrm>
        </p:grpSpPr>
        <p:grpSp>
          <p:nvGrpSpPr>
            <p:cNvPr id="66" name="Grouper 5"/>
            <p:cNvGrpSpPr/>
            <p:nvPr/>
          </p:nvGrpSpPr>
          <p:grpSpPr>
            <a:xfrm>
              <a:off x="10099297" y="4129656"/>
              <a:ext cx="2847263" cy="839652"/>
              <a:chOff x="10099297" y="4129656"/>
              <a:chExt cx="2847263" cy="839652"/>
            </a:xfrm>
          </p:grpSpPr>
          <p:pic>
            <p:nvPicPr>
              <p:cNvPr id="68" name="Image 67" descr="Pimpa.png"/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89768" y="4468717"/>
                <a:ext cx="719259" cy="500591"/>
              </a:xfrm>
              <a:prstGeom prst="rect">
                <a:avLst/>
              </a:prstGeom>
            </p:spPr>
          </p:pic>
          <p:sp>
            <p:nvSpPr>
              <p:cNvPr id="69" name="ZoneTexte 68"/>
              <p:cNvSpPr txBox="1"/>
              <p:nvPr/>
            </p:nvSpPr>
            <p:spPr>
              <a:xfrm>
                <a:off x="10099297" y="4129656"/>
                <a:ext cx="2847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Labelized</a:t>
                </a: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CA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vivo</a:t>
                </a:r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imaging platform”</a:t>
                </a:r>
              </a:p>
              <a:p>
                <a:pPr algn="ctr"/>
                <a:r>
                  <a:rPr lang="en-C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FLI (France Life Infrastructure)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0151428" y="5046441"/>
              <a:ext cx="28159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 linear optical </a:t>
              </a:r>
              <a:r>
                <a:rPr lang="en-CA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biphotonique</a:t>
              </a:r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imaging</a:t>
              </a:r>
            </a:p>
            <a:p>
              <a:r>
                <a:rPr lang="en-C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(spatial, temporal, spectral)</a:t>
              </a:r>
            </a:p>
          </p:txBody>
        </p:sp>
      </p:grpSp>
      <p:sp>
        <p:nvSpPr>
          <p:cNvPr id="70" name="Rectangle 69"/>
          <p:cNvSpPr/>
          <p:nvPr>
            <p:custDataLst>
              <p:tags r:id="rId21"/>
            </p:custDataLst>
          </p:nvPr>
        </p:nvSpPr>
        <p:spPr>
          <a:xfrm>
            <a:off x="8474551" y="5097488"/>
            <a:ext cx="2750987" cy="150276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>
            <p:custDataLst>
              <p:tags r:id="rId22"/>
            </p:custDataLst>
          </p:nvPr>
        </p:nvSpPr>
        <p:spPr>
          <a:xfrm>
            <a:off x="2543485" y="6268105"/>
            <a:ext cx="2340000" cy="215444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integrate “vide &amp; surfaces”</a:t>
            </a:r>
          </a:p>
        </p:txBody>
      </p:sp>
      <p:pic>
        <p:nvPicPr>
          <p:cNvPr id="72" name="Image 7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311" y="5832095"/>
            <a:ext cx="693633" cy="647995"/>
          </a:xfrm>
          <a:prstGeom prst="rect">
            <a:avLst/>
          </a:prstGeom>
        </p:spPr>
      </p:pic>
      <p:sp>
        <p:nvSpPr>
          <p:cNvPr id="73" name="Forme libre 72"/>
          <p:cNvSpPr/>
          <p:nvPr>
            <p:custDataLst>
              <p:tags r:id="rId24"/>
            </p:custDataLst>
          </p:nvPr>
        </p:nvSpPr>
        <p:spPr>
          <a:xfrm>
            <a:off x="2051123" y="4322583"/>
            <a:ext cx="2363826" cy="576034"/>
          </a:xfrm>
          <a:custGeom>
            <a:avLst/>
            <a:gdLst>
              <a:gd name="connsiteX0" fmla="*/ 0 w 1908055"/>
              <a:gd name="connsiteY0" fmla="*/ 288017 h 576034"/>
              <a:gd name="connsiteX1" fmla="*/ 954028 w 1908055"/>
              <a:gd name="connsiteY1" fmla="*/ 0 h 576034"/>
              <a:gd name="connsiteX2" fmla="*/ 1908056 w 1908055"/>
              <a:gd name="connsiteY2" fmla="*/ 288017 h 576034"/>
              <a:gd name="connsiteX3" fmla="*/ 954028 w 1908055"/>
              <a:gd name="connsiteY3" fmla="*/ 576034 h 576034"/>
              <a:gd name="connsiteX4" fmla="*/ 0 w 1908055"/>
              <a:gd name="connsiteY4" fmla="*/ 288017 h 5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55" h="576034">
                <a:moveTo>
                  <a:pt x="0" y="288017"/>
                </a:moveTo>
                <a:cubicBezTo>
                  <a:pt x="0" y="128950"/>
                  <a:pt x="427133" y="0"/>
                  <a:pt x="954028" y="0"/>
                </a:cubicBezTo>
                <a:cubicBezTo>
                  <a:pt x="1480923" y="0"/>
                  <a:pt x="1908056" y="128950"/>
                  <a:pt x="1908056" y="288017"/>
                </a:cubicBezTo>
                <a:cubicBezTo>
                  <a:pt x="1908056" y="447084"/>
                  <a:pt x="1480923" y="576034"/>
                  <a:pt x="954028" y="576034"/>
                </a:cubicBezTo>
                <a:cubicBezTo>
                  <a:pt x="427133" y="576034"/>
                  <a:pt x="0" y="447084"/>
                  <a:pt x="0" y="28801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048" tIns="91978" rIns="287048" bIns="919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b="1" kern="1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b="1" kern="1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&amp; Technology</a:t>
            </a:r>
          </a:p>
        </p:txBody>
      </p:sp>
      <p:sp>
        <p:nvSpPr>
          <p:cNvPr id="74" name="Forme libre 73"/>
          <p:cNvSpPr/>
          <p:nvPr>
            <p:custDataLst>
              <p:tags r:id="rId25"/>
            </p:custDataLst>
          </p:nvPr>
        </p:nvSpPr>
        <p:spPr>
          <a:xfrm>
            <a:off x="1846580" y="5003092"/>
            <a:ext cx="863995" cy="215987"/>
          </a:xfrm>
          <a:custGeom>
            <a:avLst/>
            <a:gdLst>
              <a:gd name="connsiteX0" fmla="*/ 0 w 863995"/>
              <a:gd name="connsiteY0" fmla="*/ 21599 h 215987"/>
              <a:gd name="connsiteX1" fmla="*/ 21599 w 863995"/>
              <a:gd name="connsiteY1" fmla="*/ 0 h 215987"/>
              <a:gd name="connsiteX2" fmla="*/ 842396 w 863995"/>
              <a:gd name="connsiteY2" fmla="*/ 0 h 215987"/>
              <a:gd name="connsiteX3" fmla="*/ 863995 w 863995"/>
              <a:gd name="connsiteY3" fmla="*/ 21599 h 215987"/>
              <a:gd name="connsiteX4" fmla="*/ 863995 w 863995"/>
              <a:gd name="connsiteY4" fmla="*/ 194388 h 215987"/>
              <a:gd name="connsiteX5" fmla="*/ 842396 w 863995"/>
              <a:gd name="connsiteY5" fmla="*/ 215987 h 215987"/>
              <a:gd name="connsiteX6" fmla="*/ 21599 w 863995"/>
              <a:gd name="connsiteY6" fmla="*/ 215987 h 215987"/>
              <a:gd name="connsiteX7" fmla="*/ 0 w 863995"/>
              <a:gd name="connsiteY7" fmla="*/ 194388 h 215987"/>
              <a:gd name="connsiteX8" fmla="*/ 0 w 863995"/>
              <a:gd name="connsiteY8" fmla="*/ 21599 h 2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995" h="215987">
                <a:moveTo>
                  <a:pt x="0" y="21599"/>
                </a:moveTo>
                <a:cubicBezTo>
                  <a:pt x="0" y="9670"/>
                  <a:pt x="9670" y="0"/>
                  <a:pt x="21599" y="0"/>
                </a:cubicBezTo>
                <a:lnTo>
                  <a:pt x="842396" y="0"/>
                </a:lnTo>
                <a:cubicBezTo>
                  <a:pt x="854325" y="0"/>
                  <a:pt x="863995" y="9670"/>
                  <a:pt x="863995" y="21599"/>
                </a:cubicBezTo>
                <a:lnTo>
                  <a:pt x="863995" y="194388"/>
                </a:lnTo>
                <a:cubicBezTo>
                  <a:pt x="863995" y="206317"/>
                  <a:pt x="854325" y="215987"/>
                  <a:pt x="842396" y="215987"/>
                </a:cubicBezTo>
                <a:lnTo>
                  <a:pt x="21599" y="215987"/>
                </a:lnTo>
                <a:cubicBezTo>
                  <a:pt x="9670" y="215987"/>
                  <a:pt x="0" y="206317"/>
                  <a:pt x="0" y="194388"/>
                </a:cubicBezTo>
                <a:lnTo>
                  <a:pt x="0" y="215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81" tIns="27281" rIns="27281" bIns="2728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100" b="1" kern="1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SUPRATech</a:t>
            </a:r>
            <a:endParaRPr lang="en-CA" sz="1100" b="1" kern="12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Forme libre 74"/>
          <p:cNvSpPr/>
          <p:nvPr>
            <p:custDataLst>
              <p:tags r:id="rId26"/>
            </p:custDataLst>
          </p:nvPr>
        </p:nvSpPr>
        <p:spPr>
          <a:xfrm>
            <a:off x="3567513" y="4920540"/>
            <a:ext cx="1159557" cy="323968"/>
          </a:xfrm>
          <a:custGeom>
            <a:avLst/>
            <a:gdLst>
              <a:gd name="connsiteX0" fmla="*/ 0 w 970609"/>
              <a:gd name="connsiteY0" fmla="*/ 32397 h 323968"/>
              <a:gd name="connsiteX1" fmla="*/ 32397 w 970609"/>
              <a:gd name="connsiteY1" fmla="*/ 0 h 323968"/>
              <a:gd name="connsiteX2" fmla="*/ 938212 w 970609"/>
              <a:gd name="connsiteY2" fmla="*/ 0 h 323968"/>
              <a:gd name="connsiteX3" fmla="*/ 970609 w 970609"/>
              <a:gd name="connsiteY3" fmla="*/ 32397 h 323968"/>
              <a:gd name="connsiteX4" fmla="*/ 970609 w 970609"/>
              <a:gd name="connsiteY4" fmla="*/ 291571 h 323968"/>
              <a:gd name="connsiteX5" fmla="*/ 938212 w 970609"/>
              <a:gd name="connsiteY5" fmla="*/ 323968 h 323968"/>
              <a:gd name="connsiteX6" fmla="*/ 32397 w 970609"/>
              <a:gd name="connsiteY6" fmla="*/ 323968 h 323968"/>
              <a:gd name="connsiteX7" fmla="*/ 0 w 970609"/>
              <a:gd name="connsiteY7" fmla="*/ 291571 h 323968"/>
              <a:gd name="connsiteX8" fmla="*/ 0 w 970609"/>
              <a:gd name="connsiteY8" fmla="*/ 32397 h 32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609" h="323968">
                <a:moveTo>
                  <a:pt x="0" y="32397"/>
                </a:moveTo>
                <a:cubicBezTo>
                  <a:pt x="0" y="14505"/>
                  <a:pt x="14505" y="0"/>
                  <a:pt x="32397" y="0"/>
                </a:cubicBezTo>
                <a:lnTo>
                  <a:pt x="938212" y="0"/>
                </a:lnTo>
                <a:cubicBezTo>
                  <a:pt x="956104" y="0"/>
                  <a:pt x="970609" y="14505"/>
                  <a:pt x="970609" y="32397"/>
                </a:cubicBezTo>
                <a:lnTo>
                  <a:pt x="970609" y="291571"/>
                </a:lnTo>
                <a:cubicBezTo>
                  <a:pt x="970609" y="309463"/>
                  <a:pt x="956104" y="323968"/>
                  <a:pt x="938212" y="323968"/>
                </a:cubicBezTo>
                <a:lnTo>
                  <a:pt x="32397" y="323968"/>
                </a:lnTo>
                <a:cubicBezTo>
                  <a:pt x="14505" y="323968"/>
                  <a:pt x="0" y="309463"/>
                  <a:pt x="0" y="291571"/>
                </a:cubicBezTo>
                <a:lnTo>
                  <a:pt x="0" y="3239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44" tIns="30444" rIns="30444" bIns="3044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100" b="1" kern="1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coupler station</a:t>
            </a:r>
          </a:p>
        </p:txBody>
      </p:sp>
      <p:sp>
        <p:nvSpPr>
          <p:cNvPr id="76" name="ZoneTexte 75"/>
          <p:cNvSpPr txBox="1"/>
          <p:nvPr>
            <p:custDataLst>
              <p:tags r:id="rId27"/>
            </p:custDataLst>
          </p:nvPr>
        </p:nvSpPr>
        <p:spPr>
          <a:xfrm>
            <a:off x="1483970" y="5323554"/>
            <a:ext cx="24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Ø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 infrastructure</a:t>
            </a:r>
          </a:p>
          <a:p>
            <a:pPr marL="171450" indent="-171450">
              <a:buFont typeface="Wingdings" charset="2"/>
              <a:buChar char="Ø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cavities and modules preparation</a:t>
            </a:r>
          </a:p>
        </p:txBody>
      </p:sp>
      <p:pic>
        <p:nvPicPr>
          <p:cNvPr id="77" name="Image 76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461" y="5300477"/>
            <a:ext cx="1007971" cy="755971"/>
          </a:xfrm>
          <a:prstGeom prst="rect">
            <a:avLst/>
          </a:prstGeom>
        </p:spPr>
      </p:pic>
      <p:sp>
        <p:nvSpPr>
          <p:cNvPr id="79" name="ZoneTexte 78"/>
          <p:cNvSpPr txBox="1"/>
          <p:nvPr>
            <p:custDataLst>
              <p:tags r:id="rId29"/>
            </p:custDataLst>
          </p:nvPr>
        </p:nvSpPr>
        <p:spPr>
          <a:xfrm>
            <a:off x="5272229" y="4671340"/>
            <a:ext cx="158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micrometeorite</a:t>
            </a:r>
          </a:p>
          <a:p>
            <a:pPr algn="ctr"/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Preparation/analysis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8A21427F-EDDF-AC4B-BA46-F9D6C9970EE4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44" y="5173769"/>
            <a:ext cx="1233670" cy="925251"/>
          </a:xfrm>
          <a:prstGeom prst="rect">
            <a:avLst/>
          </a:prstGeom>
        </p:spPr>
      </p:pic>
      <p:grpSp>
        <p:nvGrpSpPr>
          <p:cNvPr id="81" name="Grouper 10"/>
          <p:cNvGrpSpPr/>
          <p:nvPr>
            <p:custDataLst>
              <p:tags r:id="rId31"/>
            </p:custDataLst>
          </p:nvPr>
        </p:nvGrpSpPr>
        <p:grpSpPr>
          <a:xfrm>
            <a:off x="6760572" y="4697995"/>
            <a:ext cx="864038" cy="461025"/>
            <a:chOff x="0" y="-14514"/>
            <a:chExt cx="647995" cy="461025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0" y="-14514"/>
              <a:ext cx="647995" cy="46102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ctangle 82"/>
            <p:cNvSpPr/>
            <p:nvPr/>
          </p:nvSpPr>
          <p:spPr>
            <a:xfrm>
              <a:off x="22505" y="7991"/>
              <a:ext cx="602985" cy="416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Myrtho</a:t>
              </a:r>
              <a:endParaRPr lang="en-CA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ZoneTexte 83"/>
          <p:cNvSpPr txBox="1"/>
          <p:nvPr>
            <p:custDataLst>
              <p:tags r:id="rId32"/>
            </p:custDataLst>
          </p:nvPr>
        </p:nvSpPr>
        <p:spPr>
          <a:xfrm>
            <a:off x="6443027" y="5162285"/>
            <a:ext cx="13938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pPr marL="180975" indent="-180975">
              <a:buFont typeface="Wingdings" charset="2"/>
              <a:buChar char="Ø"/>
            </a:pP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/ characterization</a:t>
            </a:r>
          </a:p>
          <a:p>
            <a:pPr marL="180975" indent="-180975">
              <a:buFont typeface="Wingdings" charset="2"/>
              <a:buChar char="Ø"/>
            </a:pP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/ scanning</a:t>
            </a:r>
          </a:p>
        </p:txBody>
      </p:sp>
      <p:sp>
        <p:nvSpPr>
          <p:cNvPr id="85" name="Rectangle 84"/>
          <p:cNvSpPr/>
          <p:nvPr>
            <p:custDataLst>
              <p:tags r:id="rId33"/>
            </p:custDataLst>
          </p:nvPr>
        </p:nvSpPr>
        <p:spPr>
          <a:xfrm>
            <a:off x="5281412" y="4628246"/>
            <a:ext cx="2619513" cy="152640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>
            <p:custDataLst>
              <p:tags r:id="rId34"/>
            </p:custDataLst>
          </p:nvPr>
        </p:nvSpPr>
        <p:spPr>
          <a:xfrm>
            <a:off x="828634" y="3569981"/>
            <a:ext cx="184237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shared hosting place with common infrastructure</a:t>
            </a:r>
          </a:p>
        </p:txBody>
      </p:sp>
      <p:sp>
        <p:nvSpPr>
          <p:cNvPr id="108" name="Rectangle 107"/>
          <p:cNvSpPr/>
          <p:nvPr>
            <p:custDataLst>
              <p:tags r:id="rId35"/>
            </p:custDataLst>
          </p:nvPr>
        </p:nvSpPr>
        <p:spPr>
          <a:xfrm>
            <a:off x="1487398" y="4200102"/>
            <a:ext cx="3318889" cy="23390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6"/>
            </p:custDataLst>
          </p:nvPr>
        </p:nvSpPr>
        <p:spPr>
          <a:xfrm>
            <a:off x="9362323" y="6466182"/>
            <a:ext cx="2743200" cy="365125"/>
          </a:xfrm>
        </p:spPr>
        <p:txBody>
          <a:bodyPr/>
          <a:lstStyle/>
          <a:p>
            <a:fld id="{F78EE255-EF4C-4156-BD02-A0ADF1CEDC50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78432" y="6466181"/>
            <a:ext cx="2743200" cy="365125"/>
          </a:xfrm>
        </p:spPr>
        <p:txBody>
          <a:bodyPr/>
          <a:lstStyle/>
          <a:p>
            <a:r>
              <a:rPr lang="fr-FR"/>
              <a:t>14/10/2019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05105" y="6508782"/>
            <a:ext cx="4114800" cy="365125"/>
          </a:xfrm>
        </p:spPr>
        <p:txBody>
          <a:bodyPr/>
          <a:lstStyle/>
          <a:p>
            <a:r>
              <a:rPr lang="en-US"/>
              <a:t>FLUO - Fondamental Laws of the Universe in Orsay</a:t>
            </a:r>
            <a:endParaRPr lang="fr-FR" dirty="0"/>
          </a:p>
        </p:txBody>
      </p:sp>
      <p:sp>
        <p:nvSpPr>
          <p:cNvPr id="107" name="ZoneTexte 106"/>
          <p:cNvSpPr txBox="1"/>
          <p:nvPr/>
        </p:nvSpPr>
        <p:spPr>
          <a:xfrm>
            <a:off x="2786236" y="37241"/>
            <a:ext cx="4281813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6600" dirty="0"/>
              <a:t> </a:t>
            </a:r>
            <a:r>
              <a:rPr lang="en-ZA" sz="5400" dirty="0"/>
              <a:t>The Platforms</a:t>
            </a:r>
          </a:p>
        </p:txBody>
      </p:sp>
      <p:sp>
        <p:nvSpPr>
          <p:cNvPr id="109" name="Shape 467"/>
          <p:cNvSpPr/>
          <p:nvPr>
            <p:custDataLst>
              <p:tags r:id="rId37"/>
            </p:custDataLst>
          </p:nvPr>
        </p:nvSpPr>
        <p:spPr>
          <a:xfrm>
            <a:off x="1857466" y="1169239"/>
            <a:ext cx="6092103" cy="707886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en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Richness of FLUO for the sciences and for supporting the construction of detectors and accelerators 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365060" y="150658"/>
            <a:ext cx="1296450" cy="872351"/>
          </a:xfrm>
          <a:prstGeom prst="ellipse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tx1"/>
                </a:solidFill>
              </a:rPr>
              <a:t>~50 </a:t>
            </a:r>
          </a:p>
        </p:txBody>
      </p:sp>
    </p:spTree>
    <p:extLst>
      <p:ext uri="{BB962C8B-B14F-4D97-AF65-F5344CB8AC3E}">
        <p14:creationId xmlns:p14="http://schemas.microsoft.com/office/powerpoint/2010/main" val="4065535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24031</TotalTime>
  <Words>652</Words>
  <Application>Microsoft Office PowerPoint</Application>
  <PresentationFormat>Grand écran</PresentationFormat>
  <Paragraphs>186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Achille Stocchi</dc:creator>
  <cp:lastModifiedBy>Achille Stocchi</cp:lastModifiedBy>
  <cp:revision>422</cp:revision>
  <dcterms:created xsi:type="dcterms:W3CDTF">2018-12-17T16:53:27Z</dcterms:created>
  <dcterms:modified xsi:type="dcterms:W3CDTF">2019-10-14T12:45:07Z</dcterms:modified>
</cp:coreProperties>
</file>