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44"/>
  </p:notesMasterIdLst>
  <p:handoutMasterIdLst>
    <p:handoutMasterId r:id="rId45"/>
  </p:handoutMasterIdLst>
  <p:sldIdLst>
    <p:sldId id="638" r:id="rId2"/>
    <p:sldId id="639" r:id="rId3"/>
    <p:sldId id="622" r:id="rId4"/>
    <p:sldId id="623" r:id="rId5"/>
    <p:sldId id="624" r:id="rId6"/>
    <p:sldId id="581" r:id="rId7"/>
    <p:sldId id="626" r:id="rId8"/>
    <p:sldId id="627" r:id="rId9"/>
    <p:sldId id="628" r:id="rId10"/>
    <p:sldId id="378" r:id="rId11"/>
    <p:sldId id="377" r:id="rId12"/>
    <p:sldId id="650" r:id="rId13"/>
    <p:sldId id="371" r:id="rId14"/>
    <p:sldId id="367" r:id="rId15"/>
    <p:sldId id="629" r:id="rId16"/>
    <p:sldId id="320" r:id="rId17"/>
    <p:sldId id="640" r:id="rId18"/>
    <p:sldId id="325" r:id="rId19"/>
    <p:sldId id="641" r:id="rId20"/>
    <p:sldId id="339" r:id="rId21"/>
    <p:sldId id="319" r:id="rId22"/>
    <p:sldId id="335" r:id="rId23"/>
    <p:sldId id="336" r:id="rId24"/>
    <p:sldId id="631" r:id="rId25"/>
    <p:sldId id="333" r:id="rId26"/>
    <p:sldId id="636" r:id="rId27"/>
    <p:sldId id="337" r:id="rId28"/>
    <p:sldId id="338" r:id="rId29"/>
    <p:sldId id="634" r:id="rId30"/>
    <p:sldId id="326" r:id="rId31"/>
    <p:sldId id="330" r:id="rId32"/>
    <p:sldId id="651" r:id="rId33"/>
    <p:sldId id="642" r:id="rId34"/>
    <p:sldId id="646" r:id="rId35"/>
    <p:sldId id="647" r:id="rId36"/>
    <p:sldId id="643" r:id="rId37"/>
    <p:sldId id="645" r:id="rId38"/>
    <p:sldId id="649" r:id="rId39"/>
    <p:sldId id="644" r:id="rId40"/>
    <p:sldId id="648" r:id="rId41"/>
    <p:sldId id="652" r:id="rId42"/>
    <p:sldId id="653" r:id="rId43"/>
  </p:sldIdLst>
  <p:sldSz cx="9144000" cy="5143500" type="screen16x9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2FF"/>
    <a:srgbClr val="C8C9FF"/>
    <a:srgbClr val="99FF98"/>
    <a:srgbClr val="E0E0FF"/>
    <a:srgbClr val="ACDFE6"/>
    <a:srgbClr val="E3E6F3"/>
    <a:srgbClr val="BBC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23"/>
    <p:restoredTop sz="94681"/>
  </p:normalViewPr>
  <p:slideViewPr>
    <p:cSldViewPr snapToGrid="0" snapToObjects="1">
      <p:cViewPr>
        <p:scale>
          <a:sx n="167" d="100"/>
          <a:sy n="167" d="100"/>
        </p:scale>
        <p:origin x="25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CDE7A-F349-4DD6-AE08-94253B91A377}" type="datetimeFigureOut">
              <a:rPr lang="en-GB" smtClean="0"/>
              <a:t>15/10/2019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E0384-14C8-4070-B0CA-46F33A60D7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26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DE11550E-02AB-3444-ACA7-557604EECCE1}" type="datetimeFigureOut">
              <a:rPr lang="en-GB" smtClean="0"/>
              <a:t>15/10/2019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50D9B9BD-A099-3541-A743-49318701A3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619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B9BD-A099-3541-A743-49318701A30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106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B9BD-A099-3541-A743-49318701A30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765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B9BD-A099-3541-A743-49318701A30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25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B9BD-A099-3541-A743-49318701A30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183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B9BD-A099-3541-A743-49318701A30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822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B9BD-A099-3541-A743-49318701A30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42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B9BD-A099-3541-A743-49318701A30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878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CB95E-B7E6-854B-8AFE-5ECD8E0360D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717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B9BD-A099-3541-A743-49318701A30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711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B9BD-A099-3541-A743-49318701A30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189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B9BD-A099-3541-A743-49318701A30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213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B9BD-A099-3541-A743-49318701A30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412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B9BD-A099-3541-A743-49318701A30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692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B9BD-A099-3541-A743-49318701A30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874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307431"/>
            <a:ext cx="6858000" cy="325041"/>
          </a:xfrm>
        </p:spPr>
        <p:txBody>
          <a:bodyPr anchor="b">
            <a:normAutofit/>
          </a:bodyPr>
          <a:lstStyle>
            <a:lvl1pPr algn="l">
              <a:defRPr sz="15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86062"/>
            <a:ext cx="6858000" cy="1328738"/>
          </a:xfrm>
        </p:spPr>
        <p:txBody>
          <a:bodyPr>
            <a:noAutofit/>
          </a:bodyPr>
          <a:lstStyle>
            <a:lvl1pPr marL="0" indent="0" algn="l">
              <a:buNone/>
              <a:defRPr sz="450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43000" y="2694074"/>
            <a:ext cx="6858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99EE85D-E1A0-3242-B67C-0F28F73615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0" y="174020"/>
            <a:ext cx="1753021" cy="17530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D450-AD3B-A24D-8A95-F027C5FCDEC4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579734-8343-1A40-A209-74B55513A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92" y="4246967"/>
            <a:ext cx="914400" cy="9144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AF3FDC-9D29-5A46-846E-679937AB93FE}"/>
              </a:ext>
            </a:extLst>
          </p:cNvPr>
          <p:cNvCxnSpPr>
            <a:cxnSpLocks/>
          </p:cNvCxnSpPr>
          <p:nvPr userDrawn="1"/>
        </p:nvCxnSpPr>
        <p:spPr>
          <a:xfrm>
            <a:off x="133353" y="4704167"/>
            <a:ext cx="80930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D0EEDE4-936C-DB4C-AE45-9E38612C0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2819" y="4767261"/>
            <a:ext cx="2123573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F1E26AE-6EAF-A74A-AEE4-4C9A8483E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174" y="4767261"/>
            <a:ext cx="5374005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Joint ApPEC-ECFA‐NuPECC Seminar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D450-AD3B-A24D-8A95-F027C5FCDEC4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E89D49-1F9D-1847-9A65-5394E10CB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92" y="4246967"/>
            <a:ext cx="914400" cy="9144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3567E9-6D3F-714E-8AAF-7CBAEE6AE627}"/>
              </a:ext>
            </a:extLst>
          </p:cNvPr>
          <p:cNvCxnSpPr>
            <a:cxnSpLocks/>
          </p:cNvCxnSpPr>
          <p:nvPr userDrawn="1"/>
        </p:nvCxnSpPr>
        <p:spPr>
          <a:xfrm>
            <a:off x="133353" y="4704167"/>
            <a:ext cx="80930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F8CFE0A-8442-224A-AF31-13ACD97A1E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2819" y="4767261"/>
            <a:ext cx="2123573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CC6095E-503B-8B4C-96FC-F51659263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174" y="4767261"/>
            <a:ext cx="5374005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Joint ApPEC-ECFA‐NuPECC Seminar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593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3" y="264319"/>
            <a:ext cx="7877175" cy="686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75" y="1134147"/>
            <a:ext cx="7867650" cy="3417620"/>
          </a:xfrm>
        </p:spPr>
        <p:txBody>
          <a:bodyPr/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 sz="1500">
                <a:latin typeface="Arial" charset="0"/>
                <a:ea typeface="Arial" charset="0"/>
                <a:cs typeface="Arial" charset="0"/>
              </a:defRPr>
            </a:lvl2pPr>
            <a:lvl3pPr>
              <a:defRPr sz="1350">
                <a:latin typeface="Arial" charset="0"/>
                <a:ea typeface="Arial" charset="0"/>
                <a:cs typeface="Arial" charset="0"/>
              </a:defRPr>
            </a:lvl3pPr>
            <a:lvl4pPr>
              <a:defRPr sz="1200">
                <a:latin typeface="Arial" charset="0"/>
                <a:ea typeface="Arial" charset="0"/>
                <a:cs typeface="Arial" charset="0"/>
              </a:defRPr>
            </a:lvl4pPr>
            <a:lvl5pPr>
              <a:defRPr sz="105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02819" y="4767261"/>
            <a:ext cx="2123573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174" y="4767261"/>
            <a:ext cx="5374005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Joint ApPEC-ECFA‐NuPECC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DE9D450-AD3B-A24D-8A95-F027C5FCDEC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/>
            <a:endCxn id="14" idx="1"/>
          </p:cNvCxnSpPr>
          <p:nvPr userDrawn="1"/>
        </p:nvCxnSpPr>
        <p:spPr>
          <a:xfrm>
            <a:off x="133353" y="4704167"/>
            <a:ext cx="80930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V="1">
            <a:off x="628653" y="950667"/>
            <a:ext cx="7877175" cy="18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7292167-3080-6B47-99CF-EEC7CE5F8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92" y="4246967"/>
            <a:ext cx="914400" cy="914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4" y="2714625"/>
            <a:ext cx="7886700" cy="60407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DE9D450-AD3B-A24D-8A95-F027C5FCDEC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38174" y="3418715"/>
            <a:ext cx="7886700" cy="265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B1711BF-9D18-F64C-B172-E67285159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92" y="4246967"/>
            <a:ext cx="914400" cy="9144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E774C5-E670-0342-8E8C-923207494A8B}"/>
              </a:ext>
            </a:extLst>
          </p:cNvPr>
          <p:cNvCxnSpPr>
            <a:cxnSpLocks/>
          </p:cNvCxnSpPr>
          <p:nvPr userDrawn="1"/>
        </p:nvCxnSpPr>
        <p:spPr>
          <a:xfrm>
            <a:off x="133353" y="4704167"/>
            <a:ext cx="80930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C52FB68-D818-2045-85FE-CD78D00E4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2819" y="4767261"/>
            <a:ext cx="2123573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B0F39BA-42E0-BB45-B249-9E3285D98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174" y="4767261"/>
            <a:ext cx="5374005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Joint ApPEC-ECFA‐NuPECC Seminar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54936"/>
            <a:ext cx="3886200" cy="347778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54936"/>
            <a:ext cx="3886200" cy="347778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D450-AD3B-A24D-8A95-F027C5FCDEC4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8650" y="1029144"/>
            <a:ext cx="7886700" cy="265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5E2733B-84AB-4A40-866E-32870F53E1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92" y="4246967"/>
            <a:ext cx="914400" cy="9144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0241F0-B409-734C-A746-5D41AA1387E7}"/>
              </a:ext>
            </a:extLst>
          </p:cNvPr>
          <p:cNvCxnSpPr>
            <a:cxnSpLocks/>
          </p:cNvCxnSpPr>
          <p:nvPr userDrawn="1"/>
        </p:nvCxnSpPr>
        <p:spPr>
          <a:xfrm>
            <a:off x="133353" y="4704167"/>
            <a:ext cx="80930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E7F57B9-AAF3-3940-AD2F-3EF4045A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2819" y="4767261"/>
            <a:ext cx="2123573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86A6DFE-D7AC-1544-90DF-B8B9BC2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174" y="4767261"/>
            <a:ext cx="5374005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Joint ApPEC-ECFA‐NuPECC Seminar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669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141840"/>
            <a:ext cx="3868340" cy="658490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67296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962" y="1141840"/>
            <a:ext cx="3887391" cy="658490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7"/>
            <a:ext cx="3887391" cy="267296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DE9D450-AD3B-A24D-8A95-F027C5FCDEC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8650" y="1029144"/>
            <a:ext cx="7886700" cy="265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EEF4104-38FD-4647-B2F8-FD8ECAFFD6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92" y="4246967"/>
            <a:ext cx="914400" cy="9144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D8FF4F-DC09-C540-AF18-B59C681719CA}"/>
              </a:ext>
            </a:extLst>
          </p:cNvPr>
          <p:cNvCxnSpPr>
            <a:cxnSpLocks/>
          </p:cNvCxnSpPr>
          <p:nvPr userDrawn="1"/>
        </p:nvCxnSpPr>
        <p:spPr>
          <a:xfrm>
            <a:off x="133353" y="4704167"/>
            <a:ext cx="80930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F1922F03-A95A-954A-A325-B64529C597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2819" y="4767261"/>
            <a:ext cx="2123573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9B5BA40-A17C-E047-95FC-A28ACB666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174" y="4767261"/>
            <a:ext cx="5374005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Joint ApPEC-ECFA‐NuPECC Seminar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D450-AD3B-A24D-8A95-F027C5FCDEC4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E390F5-C1D3-0C4A-8D80-0FA87379B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92" y="4246967"/>
            <a:ext cx="914400" cy="9144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ADFD9A-487A-654F-9DC9-4DE235E7DBAF}"/>
              </a:ext>
            </a:extLst>
          </p:cNvPr>
          <p:cNvCxnSpPr>
            <a:cxnSpLocks/>
          </p:cNvCxnSpPr>
          <p:nvPr userDrawn="1"/>
        </p:nvCxnSpPr>
        <p:spPr>
          <a:xfrm>
            <a:off x="133353" y="4704167"/>
            <a:ext cx="80930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60C2B74-439B-2D4A-8BCE-0EA8CFEA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2819" y="4767261"/>
            <a:ext cx="2123573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4DE361-C1D9-2F47-AB90-BC539BBA8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174" y="4767261"/>
            <a:ext cx="5374005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Joint ApPEC-ECFA‐NuPECC Seminar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D450-AD3B-A24D-8A95-F027C5FCDE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19F6FB-8CDB-5648-AD8A-9031490CA2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92" y="4246967"/>
            <a:ext cx="914400" cy="9144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875166-A1CC-5A44-B0E7-BFD99990BB62}"/>
              </a:ext>
            </a:extLst>
          </p:cNvPr>
          <p:cNvCxnSpPr>
            <a:cxnSpLocks/>
          </p:cNvCxnSpPr>
          <p:nvPr userDrawn="1"/>
        </p:nvCxnSpPr>
        <p:spPr>
          <a:xfrm>
            <a:off x="133353" y="4704167"/>
            <a:ext cx="80930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F43F8B7-AD10-3F44-BA03-75E4EEE2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2819" y="4767261"/>
            <a:ext cx="2123573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8C91D1A-3951-8042-BDE8-5A50490E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174" y="4767261"/>
            <a:ext cx="5374005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Joint ApPEC-ECFA‐NuPECC Seminar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D450-AD3B-A24D-8A95-F027C5FCDEC4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F6E9E8-A406-A84F-9F68-5D4E9EEBB2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92" y="4246967"/>
            <a:ext cx="914400" cy="9144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AC38F5-40DF-4140-96EC-24E555E81110}"/>
              </a:ext>
            </a:extLst>
          </p:cNvPr>
          <p:cNvCxnSpPr>
            <a:cxnSpLocks/>
          </p:cNvCxnSpPr>
          <p:nvPr userDrawn="1"/>
        </p:nvCxnSpPr>
        <p:spPr>
          <a:xfrm>
            <a:off x="133353" y="4704167"/>
            <a:ext cx="80930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E5F554C-F923-CB4E-A000-8AE2640BF8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2819" y="4767261"/>
            <a:ext cx="2123573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6959C20-A907-2E46-B667-DF7E6412C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174" y="4767261"/>
            <a:ext cx="5374005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Joint ApPEC-ECFA‐NuPECC Seminar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D450-AD3B-A24D-8A95-F027C5FCDEC4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53735B-F515-5E40-902B-1DF2E189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92" y="4246967"/>
            <a:ext cx="914400" cy="9144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D3F985-4A7B-264D-BA75-D18954BE6E83}"/>
              </a:ext>
            </a:extLst>
          </p:cNvPr>
          <p:cNvCxnSpPr>
            <a:cxnSpLocks/>
          </p:cNvCxnSpPr>
          <p:nvPr userDrawn="1"/>
        </p:nvCxnSpPr>
        <p:spPr>
          <a:xfrm>
            <a:off x="133353" y="4704167"/>
            <a:ext cx="80930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316F269-0F17-B54A-8458-B4C3997F6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2819" y="4767261"/>
            <a:ext cx="2123573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E7BEACD-42E4-224E-B1C3-EA976301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174" y="4767261"/>
            <a:ext cx="5374005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Joint ApPEC-ECFA‐NuPECC Seminar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264318"/>
            <a:ext cx="7877175" cy="665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8175" y="1064419"/>
            <a:ext cx="7867650" cy="3568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780" y="4767261"/>
            <a:ext cx="212357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FLUO Orsay, 15 Oct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175" y="4767261"/>
            <a:ext cx="48963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/>
              <a:t>Joint ApPEC-ECFA‐NuPECC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353" y="4767264"/>
            <a:ext cx="409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DE9D450-AD3B-A24D-8A95-F027C5FCDE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62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514350" rtl="0" eaLnBrk="1" latinLnBrk="0" hangingPunct="1">
        <a:lnSpc>
          <a:spcPct val="90000"/>
        </a:lnSpc>
        <a:spcBef>
          <a:spcPts val="563"/>
        </a:spcBef>
        <a:buFont typeface="Arial"/>
        <a:buNone/>
        <a:defRPr sz="2100" kern="1200">
          <a:solidFill>
            <a:schemeClr val="accent1"/>
          </a:solidFill>
          <a:latin typeface="Arial" charset="0"/>
          <a:ea typeface="Arial" charset="0"/>
          <a:cs typeface="Arial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500" kern="1200">
          <a:solidFill>
            <a:schemeClr val="accent1"/>
          </a:solidFill>
          <a:latin typeface="Arial" charset="0"/>
          <a:ea typeface="Arial" charset="0"/>
          <a:cs typeface="Arial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200" kern="1200">
          <a:solidFill>
            <a:schemeClr val="accent1"/>
          </a:solidFill>
          <a:latin typeface="Arial" charset="0"/>
          <a:ea typeface="Arial" charset="0"/>
          <a:cs typeface="Arial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ippog.org/" TargetMode="External"/><Relationship Id="rId13" Type="http://schemas.openxmlformats.org/officeDocument/2006/relationships/hyperlink" Target="mailto:ippog-friends@cern.ch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hyperlink" Target="http://instagram.com/ippogOr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hyperlink" Target="http://twitter.com/ippogOrg" TargetMode="External"/><Relationship Id="rId5" Type="http://schemas.openxmlformats.org/officeDocument/2006/relationships/image" Target="../media/image43.png"/><Relationship Id="rId10" Type="http://schemas.openxmlformats.org/officeDocument/2006/relationships/hyperlink" Target="http://facebook.com/groups/friends.ippog" TargetMode="External"/><Relationship Id="rId4" Type="http://schemas.openxmlformats.org/officeDocument/2006/relationships/image" Target="../media/image42.png"/><Relationship Id="rId9" Type="http://schemas.openxmlformats.org/officeDocument/2006/relationships/hyperlink" Target="http://facebook.com/ippog/" TargetMode="External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tiny.cc/w2d2-1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nupecc.org/pans/" TargetMode="External"/><Relationship Id="rId2" Type="http://schemas.openxmlformats.org/officeDocument/2006/relationships/hyperlink" Target="http://nupecc.org/?display=npn/issu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://www.appec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rkmatterday.com/" TargetMode="External"/><Relationship Id="rId7" Type="http://schemas.openxmlformats.org/officeDocument/2006/relationships/image" Target="../media/image94.jpg"/><Relationship Id="rId2" Type="http://schemas.openxmlformats.org/officeDocument/2006/relationships/hyperlink" Target="https://icd.desy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hyperlink" Target="http://www.teilchenwelt.de/" TargetMode="External"/><Relationship Id="rId4" Type="http://schemas.openxmlformats.org/officeDocument/2006/relationships/hyperlink" Target="http://cosmicatweb.desy.de/ctplot/index_en.htm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Outreach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86062"/>
            <a:ext cx="6960476" cy="1328738"/>
          </a:xfrm>
        </p:spPr>
        <p:txBody>
          <a:bodyPr/>
          <a:lstStyle/>
          <a:p>
            <a:r>
              <a:rPr lang="en-GB" sz="2600" dirty="0"/>
              <a:t>A united </a:t>
            </a:r>
            <a:r>
              <a:rPr lang="en-GB" sz="2600" dirty="0" err="1"/>
              <a:t>ApPEC</a:t>
            </a:r>
            <a:r>
              <a:rPr lang="en-GB" sz="2600" dirty="0"/>
              <a:t>-ECFA-</a:t>
            </a:r>
            <a:r>
              <a:rPr lang="en-GB" sz="2600" dirty="0" err="1"/>
              <a:t>NuPECC</a:t>
            </a:r>
            <a:r>
              <a:rPr lang="en-GB" sz="2600" dirty="0"/>
              <a:t> story to tell ?</a:t>
            </a:r>
          </a:p>
          <a:p>
            <a:endParaRPr lang="en-GB" sz="1350" b="1" dirty="0"/>
          </a:p>
          <a:p>
            <a:r>
              <a:rPr lang="en-GB" sz="1350" b="1" dirty="0"/>
              <a:t>Steven Goldfarb</a:t>
            </a:r>
            <a:r>
              <a:rPr lang="en-GB" sz="1350" dirty="0"/>
              <a:t>, </a:t>
            </a:r>
            <a:r>
              <a:rPr lang="en-GB" sz="1350" i="1" dirty="0"/>
              <a:t>IPPOG Chair</a:t>
            </a:r>
          </a:p>
          <a:p>
            <a:r>
              <a:rPr lang="en-GB" sz="1350" dirty="0"/>
              <a:t>JENAS 2019, FLUO Orsay, 15 Oct 2019</a:t>
            </a:r>
          </a:p>
        </p:txBody>
      </p:sp>
    </p:spTree>
    <p:extLst>
      <p:ext uri="{BB962C8B-B14F-4D97-AF65-F5344CB8AC3E}">
        <p14:creationId xmlns:p14="http://schemas.microsoft.com/office/powerpoint/2010/main" val="3718414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0985027-CC82-BD41-B203-440A5B0AF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055997"/>
            <a:ext cx="7867650" cy="3417620"/>
          </a:xfrm>
        </p:spPr>
        <p:txBody>
          <a:bodyPr/>
          <a:lstStyle/>
          <a:p>
            <a:r>
              <a:rPr lang="en-US" dirty="0"/>
              <a:t>Landscape of proposed large-scale infrastructures</a:t>
            </a:r>
          </a:p>
          <a:p>
            <a:pPr marL="257175" lvl="1" indent="0">
              <a:buNone/>
            </a:pPr>
            <a:endParaRPr lang="en-GB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66FE8C-B2BA-FC4C-B348-A9DBCA453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 for Particle Physics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E8D09-3FA3-FF45-98D4-7545E8B19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E25B8-131D-9E48-AA44-72052480C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pic>
        <p:nvPicPr>
          <p:cNvPr id="1026" name="Picture 2" descr="Attachment.jpeg">
            <a:extLst>
              <a:ext uri="{FF2B5EF4-FFF2-40B4-BE49-F238E27FC236}">
                <a16:creationId xmlns:a16="http://schemas.microsoft.com/office/drawing/2014/main" id="{C5D89665-D9ED-9740-8E0F-EB4A339D4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3" y="1307701"/>
            <a:ext cx="2235041" cy="1676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tachment.jpeg">
            <a:extLst>
              <a:ext uri="{FF2B5EF4-FFF2-40B4-BE49-F238E27FC236}">
                <a16:creationId xmlns:a16="http://schemas.microsoft.com/office/drawing/2014/main" id="{C490BB73-30CE-0445-AEA1-2B5BC099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4193" y="1307700"/>
            <a:ext cx="2980055" cy="1676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ttachment.png">
            <a:extLst>
              <a:ext uri="{FF2B5EF4-FFF2-40B4-BE49-F238E27FC236}">
                <a16:creationId xmlns:a16="http://schemas.microsoft.com/office/drawing/2014/main" id="{8639D6D5-E4B9-4849-BE17-3BDFD30C7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1191" y="2983981"/>
            <a:ext cx="4465495" cy="167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ttachment.jpeg">
            <a:extLst>
              <a:ext uri="{FF2B5EF4-FFF2-40B4-BE49-F238E27FC236}">
                <a16:creationId xmlns:a16="http://schemas.microsoft.com/office/drawing/2014/main" id="{F1617663-AC91-804E-966A-032AA7DCA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7839" y="1307700"/>
            <a:ext cx="3125730" cy="1676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EE723F-672B-884F-9AE4-652B795A27C6}"/>
              </a:ext>
            </a:extLst>
          </p:cNvPr>
          <p:cNvSpPr/>
          <p:nvPr/>
        </p:nvSpPr>
        <p:spPr>
          <a:xfrm>
            <a:off x="639171" y="2911781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472C4"/>
                </a:solidFill>
                <a:latin typeface="Arial" charset="0"/>
                <a:cs typeface="Arial" charset="0"/>
              </a:rPr>
              <a:t>CLIC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9A07B-44F6-0F42-A464-EEE2DC9B280B}"/>
              </a:ext>
            </a:extLst>
          </p:cNvPr>
          <p:cNvSpPr/>
          <p:nvPr/>
        </p:nvSpPr>
        <p:spPr>
          <a:xfrm>
            <a:off x="2811851" y="2911781"/>
            <a:ext cx="125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4472C4"/>
                </a:solidFill>
                <a:latin typeface="Arial" charset="0"/>
                <a:cs typeface="Arial" charset="0"/>
              </a:rPr>
              <a:t>FCC</a:t>
            </a:r>
            <a:r>
              <a:rPr lang="en-US" baseline="-25000" dirty="0" err="1">
                <a:solidFill>
                  <a:srgbClr val="4472C4"/>
                </a:solidFill>
                <a:latin typeface="Arial" charset="0"/>
                <a:cs typeface="Arial" charset="0"/>
              </a:rPr>
              <a:t>ee</a:t>
            </a:r>
            <a:r>
              <a:rPr lang="en-US" baseline="-25000" dirty="0">
                <a:solidFill>
                  <a:srgbClr val="4472C4"/>
                </a:solidFill>
                <a:latin typeface="Arial" charset="0"/>
                <a:cs typeface="Arial" charset="0"/>
              </a:rPr>
              <a:t>/eh/</a:t>
            </a:r>
            <a:r>
              <a:rPr lang="en-US" baseline="-25000" dirty="0" err="1">
                <a:solidFill>
                  <a:srgbClr val="4472C4"/>
                </a:solidFill>
                <a:latin typeface="Arial" charset="0"/>
                <a:cs typeface="Arial" charset="0"/>
              </a:rPr>
              <a:t>hh</a:t>
            </a:r>
            <a:endParaRPr lang="en-US" baseline="-25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DEB16-1315-F342-ABB6-C3F2044CF8E8}"/>
              </a:ext>
            </a:extLst>
          </p:cNvPr>
          <p:cNvSpPr/>
          <p:nvPr/>
        </p:nvSpPr>
        <p:spPr>
          <a:xfrm>
            <a:off x="7165018" y="2911781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472C4"/>
                </a:solidFill>
                <a:latin typeface="Arial" charset="0"/>
                <a:cs typeface="Arial" charset="0"/>
              </a:rPr>
              <a:t>CEPC / </a:t>
            </a:r>
            <a:r>
              <a:rPr lang="en-US" dirty="0" err="1">
                <a:solidFill>
                  <a:srgbClr val="4472C4"/>
                </a:solidFill>
                <a:latin typeface="Arial" charset="0"/>
                <a:cs typeface="Arial" charset="0"/>
              </a:rPr>
              <a:t>SppC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10F3C7-6B19-6941-9249-4E2A57443596}"/>
              </a:ext>
            </a:extLst>
          </p:cNvPr>
          <p:cNvSpPr/>
          <p:nvPr/>
        </p:nvSpPr>
        <p:spPr>
          <a:xfrm>
            <a:off x="5930192" y="4318544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472C4"/>
                </a:solidFill>
                <a:latin typeface="Arial" charset="0"/>
                <a:cs typeface="Arial" charset="0"/>
              </a:rPr>
              <a:t>ILC</a:t>
            </a:r>
            <a:endParaRPr lang="en-US" dirty="0"/>
          </a:p>
        </p:txBody>
      </p:sp>
      <p:pic>
        <p:nvPicPr>
          <p:cNvPr id="1034" name="Picture 10" descr="Attachment.png">
            <a:extLst>
              <a:ext uri="{FF2B5EF4-FFF2-40B4-BE49-F238E27FC236}">
                <a16:creationId xmlns:a16="http://schemas.microsoft.com/office/drawing/2014/main" id="{F583AD6A-6AF7-5743-9B2C-0AAB56357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011" y="3201976"/>
            <a:ext cx="1749602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3DFBC5E-61EB-8740-8754-DCBA5C5EA4C8}"/>
              </a:ext>
            </a:extLst>
          </p:cNvPr>
          <p:cNvSpPr/>
          <p:nvPr/>
        </p:nvSpPr>
        <p:spPr>
          <a:xfrm>
            <a:off x="2436716" y="4318544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4472C4"/>
                </a:solidFill>
                <a:latin typeface="Arial" charset="0"/>
                <a:cs typeface="Arial" charset="0"/>
              </a:rPr>
              <a:t>LHeC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6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6FE8C-B2BA-FC4C-B348-A9DBCA453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 for Particle Physics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E8D09-3FA3-FF45-98D4-7545E8B19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E25B8-131D-9E48-AA44-72052480C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C69123-133A-074F-AE4F-D8242A66B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148" y="1055997"/>
            <a:ext cx="6851179" cy="36310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ADAA78-CCC9-6D48-ACA1-89DFEE9FCA1E}"/>
              </a:ext>
            </a:extLst>
          </p:cNvPr>
          <p:cNvSpPr/>
          <p:nvPr/>
        </p:nvSpPr>
        <p:spPr>
          <a:xfrm>
            <a:off x="1331459" y="1141048"/>
            <a:ext cx="2884406" cy="289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0985027-CC82-BD41-B203-440A5B0AF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055997"/>
            <a:ext cx="7867650" cy="3417620"/>
          </a:xfrm>
        </p:spPr>
        <p:txBody>
          <a:bodyPr/>
          <a:lstStyle/>
          <a:p>
            <a:r>
              <a:rPr lang="en-US" dirty="0"/>
              <a:t>Time scales</a:t>
            </a:r>
            <a:endParaRPr lang="en-GB" dirty="0"/>
          </a:p>
          <a:p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7480BE-9FB1-7741-BD33-A6903961682A}"/>
              </a:ext>
            </a:extLst>
          </p:cNvPr>
          <p:cNvSpPr/>
          <p:nvPr/>
        </p:nvSpPr>
        <p:spPr>
          <a:xfrm>
            <a:off x="7609142" y="4280527"/>
            <a:ext cx="559500" cy="43546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81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013" y="1961138"/>
            <a:ext cx="4144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ea typeface="Open Sans" charset="0"/>
                <a:cs typeface="Open Sans" charset="0"/>
              </a:rPr>
              <a:t>How do we prepare for this?</a:t>
            </a:r>
          </a:p>
        </p:txBody>
      </p:sp>
    </p:spTree>
    <p:extLst>
      <p:ext uri="{BB962C8B-B14F-4D97-AF65-F5344CB8AC3E}">
        <p14:creationId xmlns:p14="http://schemas.microsoft.com/office/powerpoint/2010/main" val="2555198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E9580-DEB0-0246-B0CF-2227FF9F9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Education, Outreach &amp;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43074-D722-4A4E-AEAE-887DB7E50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Communication</a:t>
            </a:r>
          </a:p>
          <a:p>
            <a:pPr lvl="1"/>
            <a:r>
              <a:rPr lang="en-GB" b="1" dirty="0"/>
              <a:t>Report Goals and Results </a:t>
            </a:r>
            <a:r>
              <a:rPr lang="en-GB" dirty="0"/>
              <a:t>to the public</a:t>
            </a:r>
          </a:p>
          <a:p>
            <a:pPr lvl="1"/>
            <a:r>
              <a:rPr lang="en-GB" b="1" dirty="0"/>
              <a:t>Extend Reach </a:t>
            </a:r>
            <a:r>
              <a:rPr lang="en-GB" dirty="0"/>
              <a:t>through methods &amp; networks</a:t>
            </a:r>
            <a:endParaRPr lang="en-GB" b="1" dirty="0"/>
          </a:p>
          <a:p>
            <a:r>
              <a:rPr lang="en-GB" dirty="0"/>
              <a:t>Education &amp; Outreach</a:t>
            </a:r>
          </a:p>
          <a:p>
            <a:pPr lvl="1"/>
            <a:r>
              <a:rPr lang="en-GB" b="1" dirty="0"/>
              <a:t>Establish Understanding</a:t>
            </a:r>
            <a:r>
              <a:rPr lang="en-GB" dirty="0"/>
              <a:t> of scientific process</a:t>
            </a:r>
          </a:p>
          <a:p>
            <a:pPr lvl="1"/>
            <a:r>
              <a:rPr lang="en-GB" b="1" dirty="0"/>
              <a:t>Instil</a:t>
            </a:r>
            <a:r>
              <a:rPr lang="en-GB" dirty="0"/>
              <a:t> </a:t>
            </a:r>
            <a:r>
              <a:rPr lang="en-GB" b="1" dirty="0"/>
              <a:t>Appreciation </a:t>
            </a:r>
            <a:r>
              <a:rPr lang="en-GB" dirty="0"/>
              <a:t>of fundamental research</a:t>
            </a:r>
          </a:p>
          <a:p>
            <a:pPr lvl="1"/>
            <a:r>
              <a:rPr lang="en-GB" b="1" dirty="0"/>
              <a:t>Build</a:t>
            </a:r>
            <a:r>
              <a:rPr lang="en-GB" dirty="0"/>
              <a:t> </a:t>
            </a:r>
            <a:r>
              <a:rPr lang="en-GB" b="1" dirty="0"/>
              <a:t>Trust</a:t>
            </a:r>
            <a:r>
              <a:rPr lang="en-GB" dirty="0"/>
              <a:t> with communities</a:t>
            </a:r>
          </a:p>
          <a:p>
            <a:pPr lvl="1"/>
            <a:r>
              <a:rPr lang="en-GB" b="1" dirty="0"/>
              <a:t>Train Next Generation </a:t>
            </a:r>
            <a:r>
              <a:rPr lang="en-GB" dirty="0"/>
              <a:t>of scientists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A3A08-285E-C548-AE01-D352C5F64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24219-1754-0C48-8573-65724CD9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C4C4C0-B501-984E-A0F0-74FE6A6B4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133" y="1190263"/>
            <a:ext cx="3721588" cy="20778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10F2F1-F207-904F-9BC7-89E29ED27A49}"/>
              </a:ext>
            </a:extLst>
          </p:cNvPr>
          <p:cNvSpPr txBox="1"/>
          <p:nvPr/>
        </p:nvSpPr>
        <p:spPr>
          <a:xfrm>
            <a:off x="638174" y="3518053"/>
            <a:ext cx="7917552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Education, Outreach and Communication are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Strategic Pillars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Research</a:t>
            </a:r>
          </a:p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They are what we have to do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before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we build, not just after!</a:t>
            </a:r>
          </a:p>
        </p:txBody>
      </p:sp>
    </p:spTree>
    <p:extLst>
      <p:ext uri="{BB962C8B-B14F-4D97-AF65-F5344CB8AC3E}">
        <p14:creationId xmlns:p14="http://schemas.microsoft.com/office/powerpoint/2010/main" val="3639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3CBBED-DDE3-4145-8366-73F081F9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IPPOG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678012B-53F5-5642-9BA5-D3AC839B3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International Scientific Collaboration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Active Researchers with Experience in Education &amp; Outreach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Experts in Communication &amp; Education</a:t>
            </a:r>
          </a:p>
          <a:p>
            <a:pPr>
              <a:lnSpc>
                <a:spcPct val="120000"/>
              </a:lnSpc>
            </a:pPr>
            <a:r>
              <a:rPr lang="en-GB" dirty="0"/>
              <a:t>Global Network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25 Countries, 5 Experiments, 1 International Lab (CERN)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Linked with national networks</a:t>
            </a:r>
          </a:p>
          <a:p>
            <a:pPr>
              <a:lnSpc>
                <a:spcPct val="120000"/>
              </a:lnSpc>
            </a:pPr>
            <a:r>
              <a:rPr lang="en-GB" dirty="0"/>
              <a:t>Organise Global Activities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International Particle Physics Masterclasses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World Wide Data Day, Global </a:t>
            </a:r>
            <a:r>
              <a:rPr lang="en-GB" dirty="0" err="1"/>
              <a:t>Cosmics</a:t>
            </a:r>
            <a:r>
              <a:rPr lang="en-GB" dirty="0"/>
              <a:t>, etc.</a:t>
            </a:r>
          </a:p>
          <a:p>
            <a:pPr>
              <a:lnSpc>
                <a:spcPct val="120000"/>
              </a:lnSpc>
            </a:pPr>
            <a:r>
              <a:rPr lang="en-GB" dirty="0"/>
              <a:t>Support Local Activities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Sharing of expertise, best practices, material database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Resources to support events, kick-start activities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F6B41-3B66-3447-A80F-D5ACC9BB8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14EF8-8114-8B49-BFE7-3BAA4192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8FEFBC-8538-5344-8721-6E34B3F570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887" y="1834712"/>
            <a:ext cx="3037712" cy="22782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343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3E10A-2419-9449-BD90-90E86BD34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IPPOG Origins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C9C1E-B899-724A-BDB0-FD35BC5E8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134147"/>
            <a:ext cx="7867650" cy="586653"/>
          </a:xfrm>
        </p:spPr>
        <p:txBody>
          <a:bodyPr/>
          <a:lstStyle/>
          <a:p>
            <a:r>
              <a:rPr lang="en-GB" b="1" dirty="0"/>
              <a:t>1997</a:t>
            </a:r>
            <a:r>
              <a:rPr lang="en-GB" dirty="0"/>
              <a:t> Birth of European Particle Physics Outreach Group (EPPOG)</a:t>
            </a:r>
          </a:p>
          <a:p>
            <a:pPr marL="257175" lvl="1" indent="0">
              <a:buNone/>
            </a:pPr>
            <a:r>
              <a:rPr lang="en-GB" b="1" dirty="0"/>
              <a:t>formed under the joint auspices of ECFA and EPS-HEPP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A4802-26C8-4745-9648-AF678D78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EA7D2-9B40-AD42-990F-EFB99A6E4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B10810-D80D-0C49-9B3D-3A180F77DF89}"/>
              </a:ext>
            </a:extLst>
          </p:cNvPr>
          <p:cNvSpPr txBox="1"/>
          <p:nvPr/>
        </p:nvSpPr>
        <p:spPr>
          <a:xfrm>
            <a:off x="1086533" y="1817701"/>
            <a:ext cx="5016286" cy="13934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GB" sz="1400" i="1" dirty="0">
                <a:latin typeface="Avenir Next" panose="020B0503020202020204" pitchFamily="34" charset="0"/>
              </a:rPr>
              <a:t>“…the particle physics community has a moral obligation to inform the public on its activities. To do this well, experiences must be shared among countries in view of the need to optimize the use of resources.”</a:t>
            </a:r>
          </a:p>
          <a:p>
            <a:endParaRPr lang="en-GB" sz="1400" dirty="0">
              <a:latin typeface="Avenir Next" panose="020B0503020202020204" pitchFamily="34" charset="0"/>
            </a:endParaRPr>
          </a:p>
          <a:p>
            <a:pPr algn="r"/>
            <a:r>
              <a:rPr lang="en-GB" sz="1400" dirty="0">
                <a:latin typeface="Avenir Next" panose="020B0503020202020204" pitchFamily="34" charset="0"/>
              </a:rPr>
              <a:t>- Chris Llewellyn-Smith, CERN DG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B1B32-7276-284F-81DE-5A26981B9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600" y="1555025"/>
            <a:ext cx="1868792" cy="279772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475E0DD-CD14-EF4B-B82B-A8AAE0CAD7B0}"/>
              </a:ext>
            </a:extLst>
          </p:cNvPr>
          <p:cNvSpPr txBox="1">
            <a:spLocks/>
          </p:cNvSpPr>
          <p:nvPr/>
        </p:nvSpPr>
        <p:spPr>
          <a:xfrm>
            <a:off x="638175" y="3344531"/>
            <a:ext cx="5464644" cy="1263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2011</a:t>
            </a:r>
            <a:r>
              <a:rPr lang="en-GB" dirty="0"/>
              <a:t> Global Expansion to IPPOG</a:t>
            </a:r>
          </a:p>
          <a:p>
            <a:pPr marL="257175" lvl="1" indent="0">
              <a:buFont typeface="Arial"/>
              <a:buNone/>
            </a:pPr>
            <a:r>
              <a:rPr lang="en-GB" b="1" dirty="0"/>
              <a:t>Israel, Australia, USA (now South Africa, Brazil,…)</a:t>
            </a:r>
          </a:p>
          <a:p>
            <a:r>
              <a:rPr lang="en-GB" b="1" dirty="0"/>
              <a:t>2016</a:t>
            </a:r>
            <a:r>
              <a:rPr lang="en-GB" dirty="0"/>
              <a:t> Formal Scientific Collaboration</a:t>
            </a:r>
          </a:p>
          <a:p>
            <a:pPr marL="257175" lvl="1" indent="0">
              <a:buNone/>
            </a:pPr>
            <a:r>
              <a:rPr lang="en-GB" b="1" dirty="0"/>
              <a:t>Memorandum of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737593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01E97-A5F4-CB4C-AA17-F1F172CDB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IPPOG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9E058-FFD2-AC44-98A2-2B9E7621E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Sustainable Development of Particle Physics Outreach</a:t>
            </a:r>
          </a:p>
          <a:p>
            <a:pPr lvl="1"/>
            <a:r>
              <a:rPr lang="en-GB" dirty="0"/>
              <a:t>Discussion forums for scientists active in Outreach and Informal Education</a:t>
            </a:r>
          </a:p>
          <a:p>
            <a:pPr lvl="1"/>
            <a:r>
              <a:rPr lang="en-GB" dirty="0"/>
              <a:t>Information exchange between individuals, institutions and laboratories</a:t>
            </a:r>
          </a:p>
          <a:p>
            <a:pPr lvl="1"/>
            <a:r>
              <a:rPr lang="en-GB" dirty="0"/>
              <a:t>Active working groups addressing specific challenges of global Outreach</a:t>
            </a:r>
          </a:p>
          <a:p>
            <a:r>
              <a:rPr lang="en-GB" dirty="0"/>
              <a:t>Improving Outreach Standards Worldwide</a:t>
            </a:r>
          </a:p>
          <a:p>
            <a:pPr lvl="1"/>
            <a:r>
              <a:rPr lang="en-GB" dirty="0"/>
              <a:t>Development of Strategies based on current best practices and experience</a:t>
            </a:r>
          </a:p>
          <a:p>
            <a:pPr lvl="1"/>
            <a:r>
              <a:rPr lang="en-GB" dirty="0"/>
              <a:t>Long-Term links between scientists and education specialists</a:t>
            </a:r>
          </a:p>
          <a:p>
            <a:pPr lvl="1"/>
            <a:r>
              <a:rPr lang="en-GB" dirty="0"/>
              <a:t>Continual development &amp; improvement of explanatory material</a:t>
            </a:r>
          </a:p>
          <a:p>
            <a:r>
              <a:rPr lang="en-GB" dirty="0"/>
              <a:t>Extending Global Reach</a:t>
            </a:r>
          </a:p>
          <a:p>
            <a:pPr lvl="1"/>
            <a:r>
              <a:rPr lang="en-GB" dirty="0"/>
              <a:t>Expansion to Countries and Peoples underrepresented in Particle Physics</a:t>
            </a:r>
          </a:p>
          <a:p>
            <a:pPr lvl="1"/>
            <a:r>
              <a:rPr lang="en-GB" dirty="0"/>
              <a:t>Usage of new methods, activities and topics to reach broader audiences</a:t>
            </a:r>
          </a:p>
          <a:p>
            <a:pPr lvl="1"/>
            <a:r>
              <a:rPr lang="en-GB" dirty="0"/>
              <a:t>Active online communication platforms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AB3C0-5B2D-7040-B86E-438CB92F1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0474B-D9A1-D647-B0E8-3D5B9C664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1597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F6B41-3B66-3447-A80F-D5ACC9BB8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14EF8-8114-8B49-BFE7-3BAA4192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D36C50-3AE4-0240-ABD4-E01DE6501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1445"/>
            <a:ext cx="8073992" cy="45416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EEA706-52DF-F549-8BDF-EFB1E1210023}"/>
              </a:ext>
            </a:extLst>
          </p:cNvPr>
          <p:cNvSpPr txBox="1"/>
          <p:nvPr/>
        </p:nvSpPr>
        <p:spPr>
          <a:xfrm>
            <a:off x="2775283" y="3946358"/>
            <a:ext cx="413286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IPPOG Membership</a:t>
            </a:r>
          </a:p>
          <a:p>
            <a:r>
              <a:rPr lang="en-GB" sz="1400" dirty="0"/>
              <a:t>25 Countries, 5 Collaborations, 1 International Lab</a:t>
            </a:r>
          </a:p>
        </p:txBody>
      </p:sp>
    </p:spTree>
    <p:extLst>
      <p:ext uri="{BB962C8B-B14F-4D97-AF65-F5344CB8AC3E}">
        <p14:creationId xmlns:p14="http://schemas.microsoft.com/office/powerpoint/2010/main" val="554880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3DDE0-4356-D248-8394-4E99403F8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MoU Commitments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D058D-63ED-8946-8BDE-2E3F03631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6" y="1134147"/>
            <a:ext cx="7867649" cy="3417620"/>
          </a:xfrm>
        </p:spPr>
        <p:txBody>
          <a:bodyPr>
            <a:normAutofit/>
          </a:bodyPr>
          <a:lstStyle/>
          <a:p>
            <a:r>
              <a:rPr lang="en-GB" dirty="0"/>
              <a:t>Experiments</a:t>
            </a:r>
          </a:p>
          <a:p>
            <a:pPr lvl="1"/>
            <a:r>
              <a:rPr lang="en-GB" dirty="0"/>
              <a:t>Recognition of outreach as key component of research programme</a:t>
            </a:r>
          </a:p>
          <a:p>
            <a:pPr lvl="1"/>
            <a:r>
              <a:rPr lang="en-GB" dirty="0"/>
              <a:t>Recognition of efforts of collaboration members who do outreach</a:t>
            </a:r>
          </a:p>
          <a:p>
            <a:pPr lvl="1"/>
            <a:r>
              <a:rPr lang="en-GB" dirty="0"/>
              <a:t>In-Kind contributions (data, tools, educational material, in-kind support)</a:t>
            </a:r>
          </a:p>
          <a:p>
            <a:r>
              <a:rPr lang="en-GB" dirty="0"/>
              <a:t>Countries</a:t>
            </a:r>
          </a:p>
          <a:p>
            <a:pPr lvl="1"/>
            <a:r>
              <a:rPr lang="en-GB" dirty="0"/>
              <a:t>Representative, access to national research programme &amp; education networks</a:t>
            </a:r>
          </a:p>
          <a:p>
            <a:pPr lvl="1"/>
            <a:r>
              <a:rPr lang="en-GB" dirty="0"/>
              <a:t>Modest monetary support for IPPOG activities &amp; infrastructure</a:t>
            </a:r>
          </a:p>
          <a:p>
            <a:r>
              <a:rPr lang="en-GB" dirty="0"/>
              <a:t>Laboratories</a:t>
            </a:r>
          </a:p>
          <a:p>
            <a:pPr lvl="1"/>
            <a:r>
              <a:rPr lang="en-GB" dirty="0"/>
              <a:t>CERN contributes 5 </a:t>
            </a:r>
            <a:r>
              <a:rPr lang="en-GB" dirty="0" err="1"/>
              <a:t>kEUR</a:t>
            </a:r>
            <a:r>
              <a:rPr lang="en-GB" dirty="0"/>
              <a:t> + Masterclass Coordinator + Scientific Secretary + Infrastructure for Web, Finance, Legal Support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D903B-8802-814E-AE4C-DD87E49D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A39E1-A0A1-4A49-8BE9-03C376D4E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1471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ED5F-FAED-B04F-9AC4-38C0613E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8E620-F33C-F542-B855-C4AABE59B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Chairs</a:t>
            </a:r>
          </a:p>
          <a:p>
            <a:pPr lvl="1"/>
            <a:r>
              <a:rPr lang="en-GB" dirty="0"/>
              <a:t>Hans Peter Beck (Universität Bern</a:t>
            </a:r>
            <a:r>
              <a:rPr lang="en-GB" i="1" dirty="0"/>
              <a:t>)</a:t>
            </a:r>
            <a:r>
              <a:rPr lang="en-GB" dirty="0"/>
              <a:t> 2013-2019 (completing 2</a:t>
            </a:r>
            <a:r>
              <a:rPr lang="en-GB" baseline="30000" dirty="0"/>
              <a:t>nd</a:t>
            </a:r>
            <a:r>
              <a:rPr lang="en-GB" dirty="0"/>
              <a:t> term)</a:t>
            </a:r>
          </a:p>
          <a:p>
            <a:pPr lvl="1"/>
            <a:r>
              <a:rPr lang="en-GB" dirty="0"/>
              <a:t>Steven Goldfarb (University of Melbourne) 2017-2019 (completing 1</a:t>
            </a:r>
            <a:r>
              <a:rPr lang="en-GB" baseline="30000" dirty="0"/>
              <a:t>st</a:t>
            </a:r>
            <a:r>
              <a:rPr lang="en-GB" dirty="0"/>
              <a:t> term)</a:t>
            </a:r>
          </a:p>
          <a:p>
            <a:r>
              <a:rPr lang="en-GB" dirty="0"/>
              <a:t>Core Team</a:t>
            </a:r>
          </a:p>
          <a:p>
            <a:pPr lvl="1"/>
            <a:r>
              <a:rPr lang="en-GB" b="1" dirty="0"/>
              <a:t>Strategic Development</a:t>
            </a:r>
            <a:r>
              <a:rPr lang="en-GB" dirty="0"/>
              <a:t>: </a:t>
            </a:r>
            <a:r>
              <a:rPr lang="en-GB" dirty="0" err="1"/>
              <a:t>Barbora</a:t>
            </a:r>
            <a:r>
              <a:rPr lang="en-GB" dirty="0"/>
              <a:t> </a:t>
            </a:r>
            <a:r>
              <a:rPr lang="en-GB" dirty="0" err="1"/>
              <a:t>Gulejova</a:t>
            </a:r>
            <a:r>
              <a:rPr lang="en-GB" dirty="0"/>
              <a:t> (Universität Bern)</a:t>
            </a:r>
          </a:p>
          <a:p>
            <a:pPr lvl="1"/>
            <a:r>
              <a:rPr lang="en-GB" b="1" dirty="0"/>
              <a:t>Community Lead</a:t>
            </a:r>
            <a:r>
              <a:rPr lang="en-GB" dirty="0"/>
              <a:t>: Claudia </a:t>
            </a:r>
            <a:r>
              <a:rPr lang="en-GB" dirty="0" err="1"/>
              <a:t>Marcelloni</a:t>
            </a:r>
            <a:r>
              <a:rPr lang="en-GB" dirty="0"/>
              <a:t> (CERN)</a:t>
            </a:r>
          </a:p>
          <a:p>
            <a:r>
              <a:rPr lang="en-GB" dirty="0"/>
              <a:t>Coordination</a:t>
            </a:r>
          </a:p>
          <a:p>
            <a:pPr lvl="1"/>
            <a:r>
              <a:rPr lang="en-GB" b="1" dirty="0"/>
              <a:t>Masterclasses</a:t>
            </a:r>
            <a:r>
              <a:rPr lang="en-GB" dirty="0"/>
              <a:t>: </a:t>
            </a:r>
            <a:r>
              <a:rPr lang="en-GB" dirty="0" err="1"/>
              <a:t>Uta</a:t>
            </a:r>
            <a:r>
              <a:rPr lang="en-GB" dirty="0"/>
              <a:t> </a:t>
            </a:r>
            <a:r>
              <a:rPr lang="en-GB" dirty="0" err="1"/>
              <a:t>Bilow</a:t>
            </a:r>
            <a:r>
              <a:rPr lang="en-GB" dirty="0"/>
              <a:t> (Dresden University), Ken </a:t>
            </a:r>
            <a:r>
              <a:rPr lang="en-GB" dirty="0" err="1"/>
              <a:t>Cecire</a:t>
            </a:r>
            <a:r>
              <a:rPr lang="en-GB" dirty="0"/>
              <a:t> (University of Notre Dame)</a:t>
            </a:r>
          </a:p>
          <a:p>
            <a:pPr lvl="1"/>
            <a:r>
              <a:rPr lang="en-GB" b="1" dirty="0"/>
              <a:t>Global </a:t>
            </a:r>
            <a:r>
              <a:rPr lang="en-GB" b="1" dirty="0" err="1"/>
              <a:t>Cosmics</a:t>
            </a:r>
            <a:r>
              <a:rPr lang="en-GB" dirty="0"/>
              <a:t>: Sabine Hemmer (INFN), </a:t>
            </a:r>
            <a:r>
              <a:rPr lang="en-GB" dirty="0" err="1"/>
              <a:t>Carolin</a:t>
            </a:r>
            <a:r>
              <a:rPr lang="en-GB" dirty="0"/>
              <a:t> </a:t>
            </a:r>
            <a:r>
              <a:rPr lang="en-GB" dirty="0" err="1"/>
              <a:t>Schwerdt</a:t>
            </a:r>
            <a:r>
              <a:rPr lang="en-GB" dirty="0"/>
              <a:t> (DESY)</a:t>
            </a:r>
          </a:p>
          <a:p>
            <a:r>
              <a:rPr lang="en-GB" dirty="0"/>
              <a:t>Organisational Bodies</a:t>
            </a:r>
          </a:p>
          <a:p>
            <a:pPr lvl="1"/>
            <a:r>
              <a:rPr lang="en-GB" b="1" dirty="0"/>
              <a:t>Advisory Boards &amp; Committees</a:t>
            </a:r>
            <a:r>
              <a:rPr lang="en-GB" dirty="0"/>
              <a:t>: Finance, Speakers &amp; Publications</a:t>
            </a:r>
          </a:p>
          <a:p>
            <a:pPr lvl="1"/>
            <a:r>
              <a:rPr lang="en-GB" b="1" dirty="0"/>
              <a:t>Steering Groups</a:t>
            </a:r>
            <a:r>
              <a:rPr lang="en-GB" dirty="0"/>
              <a:t>: Masterclasses, Global </a:t>
            </a:r>
            <a:r>
              <a:rPr lang="en-GB" dirty="0" err="1"/>
              <a:t>Cosmics</a:t>
            </a:r>
            <a:r>
              <a:rPr lang="en-GB" dirty="0"/>
              <a:t>, Web Development</a:t>
            </a:r>
          </a:p>
          <a:p>
            <a:pPr lvl="1"/>
            <a:r>
              <a:rPr lang="en-GB" b="1" dirty="0"/>
              <a:t>Working Groups</a:t>
            </a:r>
            <a:r>
              <a:rPr lang="en-GB" dirty="0"/>
              <a:t>: Bringing Masterclasses to New Countries, Explaining Particle Physics Hot Topics, Exhibits &amp; Exhibitions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032E8-401B-9B45-A8C3-6B1CC7B85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226B7-9280-4C4D-9F35-3B01B6588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</p:spTree>
    <p:extLst>
      <p:ext uri="{BB962C8B-B14F-4D97-AF65-F5344CB8AC3E}">
        <p14:creationId xmlns:p14="http://schemas.microsoft.com/office/powerpoint/2010/main" val="2358491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Outreach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86062"/>
            <a:ext cx="6960476" cy="1328738"/>
          </a:xfrm>
        </p:spPr>
        <p:txBody>
          <a:bodyPr/>
          <a:lstStyle/>
          <a:p>
            <a:r>
              <a:rPr lang="en-GB" sz="2600" dirty="0"/>
              <a:t>A united </a:t>
            </a:r>
            <a:r>
              <a:rPr lang="en-GB" sz="2600" dirty="0" err="1"/>
              <a:t>ApPEC</a:t>
            </a:r>
            <a:r>
              <a:rPr lang="en-GB" sz="2600" dirty="0"/>
              <a:t>-ECFA-</a:t>
            </a:r>
            <a:r>
              <a:rPr lang="en-GB" sz="2600" dirty="0" err="1"/>
              <a:t>NuPECC</a:t>
            </a:r>
            <a:r>
              <a:rPr lang="en-GB" sz="2600" dirty="0"/>
              <a:t> story to tell !</a:t>
            </a:r>
          </a:p>
          <a:p>
            <a:endParaRPr lang="en-GB" sz="1350" b="1" dirty="0"/>
          </a:p>
          <a:p>
            <a:r>
              <a:rPr lang="en-GB" sz="1350" b="1" dirty="0"/>
              <a:t>Steven Goldfarb</a:t>
            </a:r>
            <a:r>
              <a:rPr lang="en-GB" sz="1350" dirty="0"/>
              <a:t>, </a:t>
            </a:r>
            <a:r>
              <a:rPr lang="en-GB" sz="1350" i="1" dirty="0"/>
              <a:t>IPPOG Chair</a:t>
            </a:r>
          </a:p>
          <a:p>
            <a:r>
              <a:rPr lang="en-GB" sz="1350" dirty="0"/>
              <a:t>JENAS 2019, FLUO Orsay, 15 Oct 2019</a:t>
            </a:r>
          </a:p>
        </p:txBody>
      </p:sp>
    </p:spTree>
    <p:extLst>
      <p:ext uri="{BB962C8B-B14F-4D97-AF65-F5344CB8AC3E}">
        <p14:creationId xmlns:p14="http://schemas.microsoft.com/office/powerpoint/2010/main" val="497601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F118F-D27E-C940-A3F1-65E60FCAD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Sharing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CC697-7914-BB47-BD5C-70C34987D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134147"/>
            <a:ext cx="4410563" cy="3516230"/>
          </a:xfrm>
        </p:spPr>
        <p:txBody>
          <a:bodyPr>
            <a:normAutofit/>
          </a:bodyPr>
          <a:lstStyle/>
          <a:p>
            <a:r>
              <a:rPr lang="en-GB" dirty="0"/>
              <a:t>17th IPPOG Meeting</a:t>
            </a:r>
          </a:p>
          <a:p>
            <a:pPr lvl="1"/>
            <a:r>
              <a:rPr lang="en-GB" dirty="0"/>
              <a:t>GSI-FAIR, Darmstadt, Germany, May, 2019</a:t>
            </a:r>
          </a:p>
          <a:p>
            <a:pPr lvl="1"/>
            <a:r>
              <a:rPr lang="en-GB" dirty="0"/>
              <a:t>Steering Group Meetings &amp; Reports:</a:t>
            </a:r>
          </a:p>
          <a:p>
            <a:pPr lvl="2"/>
            <a:r>
              <a:rPr lang="en-GB" dirty="0"/>
              <a:t>Global </a:t>
            </a:r>
            <a:r>
              <a:rPr lang="en-GB" dirty="0" err="1"/>
              <a:t>Cosmics</a:t>
            </a:r>
            <a:r>
              <a:rPr lang="en-GB" dirty="0"/>
              <a:t>, Masterclasses</a:t>
            </a:r>
          </a:p>
          <a:p>
            <a:pPr lvl="1"/>
            <a:r>
              <a:rPr lang="en-GB" dirty="0"/>
              <a:t>Working Group Meetings &amp; Reports:</a:t>
            </a:r>
          </a:p>
          <a:p>
            <a:pPr lvl="2"/>
            <a:r>
              <a:rPr lang="en-GB" dirty="0"/>
              <a:t>Exhibits &amp; Exhibitions</a:t>
            </a:r>
          </a:p>
          <a:p>
            <a:pPr lvl="2"/>
            <a:r>
              <a:rPr lang="en-GB" dirty="0"/>
              <a:t>Explaining Particle Physics to a Lay Audience</a:t>
            </a:r>
          </a:p>
          <a:p>
            <a:pPr lvl="2"/>
            <a:r>
              <a:rPr lang="en-GB" dirty="0"/>
              <a:t>Expanding Masterclasses to New Countries</a:t>
            </a:r>
          </a:p>
          <a:p>
            <a:pPr lvl="2"/>
            <a:r>
              <a:rPr lang="en-GB" dirty="0"/>
              <a:t>Outreach of Applications for Society</a:t>
            </a:r>
          </a:p>
          <a:p>
            <a:pPr lvl="1"/>
            <a:r>
              <a:rPr lang="en-GB" dirty="0"/>
              <a:t>Panel Discussion:</a:t>
            </a:r>
          </a:p>
          <a:p>
            <a:pPr lvl="2"/>
            <a:r>
              <a:rPr lang="en-GB" dirty="0"/>
              <a:t>Outreach on the benefits to society from fundamental research</a:t>
            </a:r>
          </a:p>
          <a:p>
            <a:r>
              <a:rPr lang="en-GB" dirty="0"/>
              <a:t>18th IPPOG Meeting</a:t>
            </a:r>
          </a:p>
          <a:p>
            <a:pPr lvl="1"/>
            <a:r>
              <a:rPr lang="en-GB" dirty="0"/>
              <a:t>CERN, 28-30 Nov 2019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15D51-546F-6248-B90E-5EA5FE2B8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5F348-5DB9-D84F-9E62-704A95328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53A30-90FE-AE44-9EB6-BC4850188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7" t="23557" b="11843"/>
          <a:stretch/>
        </p:blipFill>
        <p:spPr>
          <a:xfrm>
            <a:off x="4933324" y="1067551"/>
            <a:ext cx="3470895" cy="16476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3CBC53-81C3-2E42-B9FD-07528F0DB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663" y="2640441"/>
            <a:ext cx="2925729" cy="19504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9F4DC2-3316-B442-BB9E-7DE1E8AB1057}"/>
              </a:ext>
            </a:extLst>
          </p:cNvPr>
          <p:cNvSpPr txBox="1"/>
          <p:nvPr/>
        </p:nvSpPr>
        <p:spPr>
          <a:xfrm rot="19851436">
            <a:off x="6259084" y="2643347"/>
            <a:ext cx="2044149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Intensive 2.5-Day Meetings</a:t>
            </a:r>
          </a:p>
        </p:txBody>
      </p:sp>
    </p:spTree>
    <p:extLst>
      <p:ext uri="{BB962C8B-B14F-4D97-AF65-F5344CB8AC3E}">
        <p14:creationId xmlns:p14="http://schemas.microsoft.com/office/powerpoint/2010/main" val="2030653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938B3-B248-6C46-A476-AC54074F7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3" y="182615"/>
            <a:ext cx="4264194" cy="42811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2BED59-ACA1-6147-A6B3-DDFF334DD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40" y="173128"/>
            <a:ext cx="4264683" cy="42811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6F937D-3D4F-584C-9DDD-26A8EC6A4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487" y="186571"/>
            <a:ext cx="4856459" cy="42744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91B8DA-F7FD-4D4E-A5BA-B81B27B23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7492" y="173128"/>
            <a:ext cx="4264682" cy="42811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C5FCEE-052B-DC4C-8FD6-2D435FB9FE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9" r="2210"/>
          <a:stretch/>
        </p:blipFill>
        <p:spPr>
          <a:xfrm>
            <a:off x="4060800" y="182614"/>
            <a:ext cx="4080566" cy="42772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8982FC-96DF-CD44-806C-AE35B758E6FF}"/>
              </a:ext>
            </a:extLst>
          </p:cNvPr>
          <p:cNvSpPr txBox="1"/>
          <p:nvPr/>
        </p:nvSpPr>
        <p:spPr>
          <a:xfrm>
            <a:off x="1691873" y="3408579"/>
            <a:ext cx="2857842" cy="11695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/>
              <a:t>International Particle Physics Outreach Group</a:t>
            </a:r>
            <a:endParaRPr lang="en-GB" sz="1000" dirty="0">
              <a:hlinkClick r:id="rId8"/>
            </a:endParaRPr>
          </a:p>
          <a:p>
            <a:r>
              <a:rPr lang="en-GB" sz="1000" dirty="0">
                <a:hlinkClick r:id="rId8"/>
              </a:rPr>
              <a:t>http://ippog.org</a:t>
            </a:r>
            <a:endParaRPr lang="en-GB" sz="1000" dirty="0"/>
          </a:p>
          <a:p>
            <a:r>
              <a:rPr lang="en-GB" sz="1000" dirty="0">
                <a:hlinkClick r:id="rId9"/>
              </a:rPr>
              <a:t>http://facebook.com/ippog</a:t>
            </a:r>
            <a:endParaRPr lang="en-GB" sz="1000" dirty="0"/>
          </a:p>
          <a:p>
            <a:r>
              <a:rPr lang="en-GB" sz="1000" dirty="0">
                <a:hlinkClick r:id="rId10"/>
              </a:rPr>
              <a:t>http://facebook.com/groups/friends.ippog</a:t>
            </a:r>
            <a:endParaRPr lang="en-GB" sz="1000" dirty="0"/>
          </a:p>
          <a:p>
            <a:r>
              <a:rPr lang="en-GB" sz="1000" dirty="0">
                <a:hlinkClick r:id="rId11"/>
              </a:rPr>
              <a:t>http://twitter.com/ippogOrg</a:t>
            </a:r>
            <a:endParaRPr lang="en-GB" sz="1000" dirty="0"/>
          </a:p>
          <a:p>
            <a:r>
              <a:rPr lang="en-US" sz="1000" dirty="0">
                <a:hlinkClick r:id="rId12"/>
              </a:rPr>
              <a:t>http://instagram.com/ippogOrg</a:t>
            </a:r>
            <a:endParaRPr lang="en-US" sz="1000" dirty="0"/>
          </a:p>
          <a:p>
            <a:r>
              <a:rPr lang="en-US" sz="1000" dirty="0">
                <a:hlinkClick r:id="rId13"/>
              </a:rPr>
              <a:t>ippog-friends@cern.ch</a:t>
            </a:r>
            <a:endParaRPr lang="en-US" sz="1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E9F1C9A-68D7-BF4A-BAF9-34F5B91143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19141" y="173525"/>
            <a:ext cx="2799839" cy="30597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F717AF-C6C2-F545-9442-1A1901C3DEF0}"/>
              </a:ext>
            </a:extLst>
          </p:cNvPr>
          <p:cNvSpPr txBox="1"/>
          <p:nvPr/>
        </p:nvSpPr>
        <p:spPr>
          <a:xfrm rot="19960808">
            <a:off x="2351720" y="1610931"/>
            <a:ext cx="2826415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Communication Platforms</a:t>
            </a:r>
          </a:p>
        </p:txBody>
      </p:sp>
    </p:spTree>
    <p:extLst>
      <p:ext uri="{BB962C8B-B14F-4D97-AF65-F5344CB8AC3E}">
        <p14:creationId xmlns:p14="http://schemas.microsoft.com/office/powerpoint/2010/main" val="194624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FB06D2-68F2-E346-8055-6E3BDFBBE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International Particle Physics Masterclasses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44C8E5-AD26-7340-A532-230358B7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6DAC0-ED0B-8843-9E60-F7424902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8C839FB-2A29-0945-96B4-CF2A92555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134147"/>
            <a:ext cx="4213383" cy="3525366"/>
          </a:xfrm>
        </p:spPr>
        <p:txBody>
          <a:bodyPr/>
          <a:lstStyle/>
          <a:p>
            <a:r>
              <a:rPr lang="en-GB" dirty="0"/>
              <a:t>The Flagship of IPPOG</a:t>
            </a:r>
          </a:p>
          <a:p>
            <a:pPr lvl="1"/>
            <a:r>
              <a:rPr lang="en-GB" dirty="0"/>
              <a:t>Students become “Researchers for a Day”</a:t>
            </a:r>
          </a:p>
          <a:p>
            <a:pPr lvl="1"/>
            <a:r>
              <a:rPr lang="en-GB" dirty="0"/>
              <a:t>Invited to research institute or university</a:t>
            </a:r>
          </a:p>
          <a:p>
            <a:pPr lvl="1"/>
            <a:r>
              <a:rPr lang="en-GB" dirty="0"/>
              <a:t>Given introductory lectures on particle physics research</a:t>
            </a:r>
          </a:p>
          <a:p>
            <a:pPr lvl="1"/>
            <a:r>
              <a:rPr lang="en-GB" dirty="0"/>
              <a:t>Taught to use analysis tools to examine real data</a:t>
            </a:r>
          </a:p>
          <a:p>
            <a:pPr lvl="1"/>
            <a:r>
              <a:rPr lang="en-GB" dirty="0"/>
              <a:t>Spend 2 hours on research</a:t>
            </a:r>
          </a:p>
          <a:p>
            <a:pPr lvl="1"/>
            <a:r>
              <a:rPr lang="en-GB" dirty="0"/>
              <a:t>Discuss results via videoconference with other students around the world</a:t>
            </a:r>
          </a:p>
          <a:p>
            <a:r>
              <a:rPr lang="en-GB" dirty="0"/>
              <a:t>In 2020</a:t>
            </a:r>
          </a:p>
          <a:p>
            <a:pPr lvl="1"/>
            <a:r>
              <a:rPr lang="en-GB" dirty="0"/>
              <a:t>26 Feb – 8 Apr</a:t>
            </a:r>
          </a:p>
        </p:txBody>
      </p:sp>
      <p:pic>
        <p:nvPicPr>
          <p:cNvPr id="17" name="Grafik 9">
            <a:extLst>
              <a:ext uri="{FF2B5EF4-FFF2-40B4-BE49-F238E27FC236}">
                <a16:creationId xmlns:a16="http://schemas.microsoft.com/office/drawing/2014/main" id="{2D121536-FBA6-664B-8DE3-951C52F633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98" y="2577966"/>
            <a:ext cx="3478494" cy="19567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4FD210-A84C-1C4D-B990-CA20E4C04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594" y="1092766"/>
            <a:ext cx="1905858" cy="14290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CA73AD-B9A9-9C40-AFA2-B722E5A11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322" y="1092766"/>
            <a:ext cx="2143600" cy="14290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4187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FB06D2-68F2-E346-8055-6E3BDFBBE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International Particle Physics Masterclasses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44C8E5-AD26-7340-A532-230358B7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6DAC0-ED0B-8843-9E60-F7424902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8C839FB-2A29-0945-96B4-CF2A92555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134147"/>
            <a:ext cx="7588217" cy="3525366"/>
          </a:xfrm>
        </p:spPr>
        <p:txBody>
          <a:bodyPr/>
          <a:lstStyle/>
          <a:p>
            <a:r>
              <a:rPr lang="en-GB" dirty="0"/>
              <a:t>The Measurements</a:t>
            </a:r>
          </a:p>
          <a:p>
            <a:pPr lvl="1"/>
            <a:r>
              <a:rPr lang="en-GB" dirty="0"/>
              <a:t>ATLAS W-Path (Study Ratio W</a:t>
            </a:r>
            <a:r>
              <a:rPr lang="en-GB" baseline="30000" dirty="0"/>
              <a:t>+</a:t>
            </a:r>
            <a:r>
              <a:rPr lang="en-GB" dirty="0"/>
              <a:t> / W</a:t>
            </a:r>
            <a:r>
              <a:rPr lang="en-GB" baseline="30000" dirty="0"/>
              <a:t>-</a:t>
            </a:r>
            <a:r>
              <a:rPr lang="en-GB" dirty="0"/>
              <a:t>, extra credit for H</a:t>
            </a:r>
            <a:r>
              <a:rPr lang="en-GB" dirty="0">
                <a:sym typeface="Wingdings" pitchFamily="2" charset="2"/>
              </a:rPr>
              <a:t> WW)</a:t>
            </a:r>
          </a:p>
          <a:p>
            <a:pPr lvl="1"/>
            <a:r>
              <a:rPr lang="en-GB" dirty="0">
                <a:sym typeface="Wingdings" pitchFamily="2" charset="2"/>
              </a:rPr>
              <a:t>ATLAS Z-Path (Measure Z Mass, extra credit for Z’ bosons, H 𝛾𝛾)</a:t>
            </a:r>
          </a:p>
          <a:p>
            <a:pPr lvl="1"/>
            <a:r>
              <a:rPr lang="en-GB" dirty="0">
                <a:sym typeface="Wingdings" pitchFamily="2" charset="2"/>
              </a:rPr>
              <a:t>CMS (Identify W, Z, H Decays)</a:t>
            </a:r>
          </a:p>
          <a:p>
            <a:pPr lvl="1"/>
            <a:r>
              <a:rPr lang="en-GB" dirty="0">
                <a:sym typeface="Wingdings" pitchFamily="2" charset="2"/>
              </a:rPr>
              <a:t>ALICE Strange Particles</a:t>
            </a:r>
          </a:p>
          <a:p>
            <a:pPr lvl="1"/>
            <a:r>
              <a:rPr lang="en-GB" dirty="0">
                <a:sym typeface="Wingdings" pitchFamily="2" charset="2"/>
              </a:rPr>
              <a:t>ALICE R</a:t>
            </a:r>
            <a:r>
              <a:rPr lang="en-GB" baseline="-25000" dirty="0">
                <a:sym typeface="Wingdings" pitchFamily="2" charset="2"/>
              </a:rPr>
              <a:t>AA</a:t>
            </a:r>
            <a:r>
              <a:rPr lang="en-GB" dirty="0">
                <a:sym typeface="Wingdings" pitchFamily="2" charset="2"/>
              </a:rPr>
              <a:t> Measurement</a:t>
            </a:r>
          </a:p>
          <a:p>
            <a:pPr lvl="1"/>
            <a:r>
              <a:rPr lang="en-GB" dirty="0" err="1">
                <a:sym typeface="Wingdings" pitchFamily="2" charset="2"/>
              </a:rPr>
              <a:t>LHCb</a:t>
            </a:r>
            <a:r>
              <a:rPr lang="en-GB" dirty="0">
                <a:sym typeface="Wingdings" pitchFamily="2" charset="2"/>
              </a:rPr>
              <a:t> D</a:t>
            </a:r>
            <a:r>
              <a:rPr lang="en-GB" baseline="30000" dirty="0">
                <a:sym typeface="Wingdings" pitchFamily="2" charset="2"/>
              </a:rPr>
              <a:t>0</a:t>
            </a:r>
            <a:r>
              <a:rPr lang="en-GB" dirty="0">
                <a:sym typeface="Wingdings" pitchFamily="2" charset="2"/>
              </a:rPr>
              <a:t>  K𝜋</a:t>
            </a:r>
          </a:p>
          <a:p>
            <a:pPr lvl="1"/>
            <a:r>
              <a:rPr lang="en-GB" dirty="0">
                <a:sym typeface="Wingdings" pitchFamily="2" charset="2"/>
              </a:rPr>
              <a:t>MINER𝜈A</a:t>
            </a:r>
          </a:p>
          <a:p>
            <a:r>
              <a:rPr lang="en-GB" dirty="0">
                <a:sym typeface="Wingdings" pitchFamily="2" charset="2"/>
              </a:rPr>
              <a:t>New Masterclasses being explored</a:t>
            </a:r>
          </a:p>
          <a:p>
            <a:pPr lvl="1"/>
            <a:r>
              <a:rPr lang="en-GB" dirty="0" err="1">
                <a:sym typeface="Wingdings" pitchFamily="2" charset="2"/>
              </a:rPr>
              <a:t>IceCube</a:t>
            </a:r>
            <a:r>
              <a:rPr lang="en-GB" dirty="0">
                <a:sym typeface="Wingdings" pitchFamily="2" charset="2"/>
              </a:rPr>
              <a:t>, Auger, BELLE II</a:t>
            </a:r>
          </a:p>
          <a:p>
            <a:pPr lvl="1"/>
            <a:r>
              <a:rPr lang="en-GB" dirty="0">
                <a:sym typeface="Wingdings" pitchFamily="2" charset="2"/>
              </a:rPr>
              <a:t>Particle Therapy (GSI/FAIR)</a:t>
            </a:r>
          </a:p>
          <a:p>
            <a:r>
              <a:rPr lang="en-GB" dirty="0">
                <a:sym typeface="Wingdings" pitchFamily="2" charset="2"/>
              </a:rPr>
              <a:t>Tools &amp; Data Continually Renewed</a:t>
            </a:r>
          </a:p>
          <a:p>
            <a:pPr lvl="1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F8BDF7-6C9B-064C-A5C4-597AB5CAE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293" y="1215053"/>
            <a:ext cx="1860314" cy="1915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ACA8E4-2177-BA4C-91F5-B9ABD8C3A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362" y="3313968"/>
            <a:ext cx="2815038" cy="1291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821E5C-C9D9-E044-8A49-85FA18D5F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04" t="55800" b="3960"/>
          <a:stretch/>
        </p:blipFill>
        <p:spPr>
          <a:xfrm>
            <a:off x="4517447" y="1983842"/>
            <a:ext cx="2030105" cy="126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99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FB06D2-68F2-E346-8055-6E3BDFBBE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International Particle Physics Masterclasses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44C8E5-AD26-7340-A532-230358B7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6DAC0-ED0B-8843-9E60-F7424902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6E1510F-259C-7A42-8BC2-4E3F28F6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4" y="1128221"/>
            <a:ext cx="7588218" cy="3417620"/>
          </a:xfrm>
        </p:spPr>
        <p:txBody>
          <a:bodyPr/>
          <a:lstStyle/>
          <a:p>
            <a:r>
              <a:rPr lang="en-US" dirty="0"/>
              <a:t>International Day of Women and Girls in Science 2016-2019</a:t>
            </a:r>
          </a:p>
        </p:txBody>
      </p:sp>
      <p:pic>
        <p:nvPicPr>
          <p:cNvPr id="17" name="Grafik 8">
            <a:extLst>
              <a:ext uri="{FF2B5EF4-FFF2-40B4-BE49-F238E27FC236}">
                <a16:creationId xmlns:a16="http://schemas.microsoft.com/office/drawing/2014/main" id="{90DCED84-6EAC-6C46-B864-E9F42AF515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0805" y="2932802"/>
            <a:ext cx="3102748" cy="17237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nhaltsplatzhalter 9">
            <a:extLst>
              <a:ext uri="{FF2B5EF4-FFF2-40B4-BE49-F238E27FC236}">
                <a16:creationId xmlns:a16="http://schemas.microsoft.com/office/drawing/2014/main" id="{DB6790EC-7346-5A40-B702-F010C2BFE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"/>
          <a:stretch/>
        </p:blipFill>
        <p:spPr>
          <a:xfrm>
            <a:off x="5702206" y="1501814"/>
            <a:ext cx="2104364" cy="12984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0">
            <a:extLst>
              <a:ext uri="{FF2B5EF4-FFF2-40B4-BE49-F238E27FC236}">
                <a16:creationId xmlns:a16="http://schemas.microsoft.com/office/drawing/2014/main" id="{C36A1826-D4CC-A84D-8DF8-10606A5F23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9"/>
          <a:stretch/>
        </p:blipFill>
        <p:spPr>
          <a:xfrm>
            <a:off x="1366070" y="3225664"/>
            <a:ext cx="2986842" cy="13744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11">
            <a:extLst>
              <a:ext uri="{FF2B5EF4-FFF2-40B4-BE49-F238E27FC236}">
                <a16:creationId xmlns:a16="http://schemas.microsoft.com/office/drawing/2014/main" id="{C06BD0EC-2466-2A40-B194-7D94FA93E8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864" y="1501814"/>
            <a:ext cx="2414097" cy="13502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12">
            <a:extLst>
              <a:ext uri="{FF2B5EF4-FFF2-40B4-BE49-F238E27FC236}">
                <a16:creationId xmlns:a16="http://schemas.microsoft.com/office/drawing/2014/main" id="{816D1D47-E506-FD45-9599-35C064FB2D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74" y="1501814"/>
            <a:ext cx="2365445" cy="16558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3232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FB06D2-68F2-E346-8055-6E3BDFBBE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International Particle Physics Masterclasses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D28E06-CC9A-9F49-BE2E-DBB421485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43" y="3130778"/>
            <a:ext cx="2636257" cy="1397862"/>
          </a:xfrm>
        </p:spPr>
        <p:txBody>
          <a:bodyPr>
            <a:normAutofit fontScale="85000" lnSpcReduction="10000"/>
          </a:bodyPr>
          <a:lstStyle/>
          <a:p>
            <a:r>
              <a:rPr lang="en-GB" sz="1900" dirty="0" err="1">
                <a:solidFill>
                  <a:schemeClr val="tx1"/>
                </a:solidFill>
              </a:rPr>
              <a:t>QuarkNet</a:t>
            </a:r>
            <a:endParaRPr lang="en-GB" sz="1900" dirty="0">
              <a:solidFill>
                <a:schemeClr val="tx1"/>
              </a:solidFill>
            </a:endParaRPr>
          </a:p>
          <a:p>
            <a:pPr marL="182880" indent="-182880" defTabSz="148590">
              <a:buFont typeface="Arial" panose="020B0604020202020204" pitchFamily="34" charset="0"/>
              <a:buChar char="•"/>
            </a:pPr>
            <a:r>
              <a:rPr lang="en-GB" sz="1600" dirty="0"/>
              <a:t>51 Institutes</a:t>
            </a:r>
          </a:p>
          <a:p>
            <a:pPr marL="182880" indent="-182880" defTabSz="148590">
              <a:buFont typeface="Arial" panose="020B0604020202020204" pitchFamily="34" charset="0"/>
              <a:buChar char="•"/>
            </a:pPr>
            <a:r>
              <a:rPr lang="en-GB" sz="1600" dirty="0"/>
              <a:t>54 LHC Masterclasses</a:t>
            </a:r>
          </a:p>
          <a:p>
            <a:pPr lvl="1" defTabSz="148590"/>
            <a:r>
              <a:rPr lang="en-GB" sz="1400" dirty="0"/>
              <a:t>32 CMS</a:t>
            </a:r>
          </a:p>
          <a:p>
            <a:pPr lvl="1" defTabSz="148590"/>
            <a:r>
              <a:rPr lang="en-GB" sz="1400" dirty="0"/>
              <a:t>22 ATLAS</a:t>
            </a:r>
          </a:p>
          <a:p>
            <a:pPr marL="182880" indent="-182880" defTabSz="148590">
              <a:buFont typeface="Arial" panose="020B0604020202020204" pitchFamily="34" charset="0"/>
              <a:buChar char="•"/>
            </a:pPr>
            <a:r>
              <a:rPr lang="en-GB" sz="1600" dirty="0"/>
              <a:t>12 </a:t>
            </a:r>
            <a:r>
              <a:rPr lang="en-GB" sz="1600" dirty="0" err="1"/>
              <a:t>MINERvA</a:t>
            </a:r>
            <a:r>
              <a:rPr lang="en-GB" sz="1600" dirty="0"/>
              <a:t> Masterclasses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44C8E5-AD26-7340-A532-230358B7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6DAC0-ED0B-8843-9E60-F7424902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2C6481-585C-E042-99EB-B92129F0FA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973" y="2420527"/>
            <a:ext cx="2737672" cy="148494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Content Placeholder 10">
            <a:extLst>
              <a:ext uri="{FF2B5EF4-FFF2-40B4-BE49-F238E27FC236}">
                <a16:creationId xmlns:a16="http://schemas.microsoft.com/office/drawing/2014/main" id="{BBDCAC95-EECB-D14A-80F5-AB0DE2012E17}"/>
              </a:ext>
            </a:extLst>
          </p:cNvPr>
          <p:cNvSpPr txBox="1">
            <a:spLocks/>
          </p:cNvSpPr>
          <p:nvPr/>
        </p:nvSpPr>
        <p:spPr>
          <a:xfrm>
            <a:off x="5453469" y="1097870"/>
            <a:ext cx="3052359" cy="1397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2019 Programme</a:t>
            </a:r>
          </a:p>
          <a:p>
            <a:pPr lvl="1"/>
            <a:r>
              <a:rPr lang="en-GB" dirty="0"/>
              <a:t>7 Mar – 16 Apr 2019</a:t>
            </a:r>
          </a:p>
          <a:p>
            <a:pPr lvl="1"/>
            <a:r>
              <a:rPr lang="en-GB" dirty="0"/>
              <a:t>54 Countries</a:t>
            </a:r>
          </a:p>
          <a:p>
            <a:pPr lvl="1"/>
            <a:r>
              <a:rPr lang="en-GB" dirty="0"/>
              <a:t>added Spanish </a:t>
            </a:r>
            <a:r>
              <a:rPr lang="en-GB" dirty="0" err="1"/>
              <a:t>Videoconfs</a:t>
            </a:r>
            <a:endParaRPr lang="en-GB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FF269C55-9734-3748-BBE5-CB00D3FE88EE}"/>
              </a:ext>
            </a:extLst>
          </p:cNvPr>
          <p:cNvSpPr txBox="1">
            <a:spLocks/>
          </p:cNvSpPr>
          <p:nvPr/>
        </p:nvSpPr>
        <p:spPr>
          <a:xfrm>
            <a:off x="3090492" y="3130778"/>
            <a:ext cx="2362978" cy="13978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00" dirty="0">
                <a:solidFill>
                  <a:schemeClr val="tx1"/>
                </a:solidFill>
              </a:rPr>
              <a:t>TU Dresden</a:t>
            </a:r>
          </a:p>
          <a:p>
            <a:pPr marL="182880" indent="-182880" defTabSz="148590">
              <a:buFont typeface="Arial" panose="020B0604020202020204" pitchFamily="34" charset="0"/>
              <a:buChar char="•"/>
            </a:pPr>
            <a:r>
              <a:rPr lang="en-GB" sz="1500" dirty="0"/>
              <a:t>188 Institutes</a:t>
            </a:r>
          </a:p>
          <a:p>
            <a:pPr marL="182880" indent="-182880" defTabSz="148590">
              <a:buFont typeface="Arial" panose="020B0604020202020204" pitchFamily="34" charset="0"/>
              <a:buChar char="•"/>
            </a:pPr>
            <a:r>
              <a:rPr lang="en-GB" sz="1500" dirty="0"/>
              <a:t>266 LHC Masterclasses</a:t>
            </a:r>
          </a:p>
          <a:p>
            <a:pPr lvl="1" defTabSz="148590"/>
            <a:r>
              <a:rPr lang="en-GB" sz="1300" dirty="0"/>
              <a:t>30 ATLAS W</a:t>
            </a:r>
          </a:p>
          <a:p>
            <a:pPr lvl="1" defTabSz="148590"/>
            <a:r>
              <a:rPr lang="en-GB" sz="1300" dirty="0"/>
              <a:t>101 ATLAS Z</a:t>
            </a:r>
          </a:p>
          <a:p>
            <a:pPr lvl="1" defTabSz="148590"/>
            <a:r>
              <a:rPr lang="en-GB" sz="1300" dirty="0"/>
              <a:t>64 CMS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8788CC87-D54A-AE40-9C88-A882FA050E1E}"/>
              </a:ext>
            </a:extLst>
          </p:cNvPr>
          <p:cNvSpPr txBox="1">
            <a:spLocks/>
          </p:cNvSpPr>
          <p:nvPr/>
        </p:nvSpPr>
        <p:spPr>
          <a:xfrm>
            <a:off x="4367940" y="3829709"/>
            <a:ext cx="1804581" cy="82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148590"/>
            <a:r>
              <a:rPr lang="en-GB" sz="1200" dirty="0"/>
              <a:t>41 </a:t>
            </a:r>
            <a:r>
              <a:rPr lang="en-GB" sz="1200" dirty="0" err="1"/>
              <a:t>LHCb</a:t>
            </a:r>
            <a:endParaRPr lang="en-GB" sz="1200" dirty="0"/>
          </a:p>
          <a:p>
            <a:pPr lvl="1" defTabSz="148590"/>
            <a:r>
              <a:rPr lang="en-GB" sz="1200" dirty="0"/>
              <a:t>27 ALICE SP</a:t>
            </a:r>
          </a:p>
          <a:p>
            <a:pPr lvl="1" defTabSz="148590"/>
            <a:r>
              <a:rPr lang="en-GB" sz="1200" dirty="0"/>
              <a:t>3 ALICE R_AA</a:t>
            </a:r>
          </a:p>
        </p:txBody>
      </p:sp>
      <p:pic>
        <p:nvPicPr>
          <p:cNvPr id="15" name="Grafik 6">
            <a:extLst>
              <a:ext uri="{FF2B5EF4-FFF2-40B4-BE49-F238E27FC236}">
                <a16:creationId xmlns:a16="http://schemas.microsoft.com/office/drawing/2014/main" id="{A7DD0CF1-4380-7D4D-90DC-1CF6F7F840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2"/>
          <a:stretch/>
        </p:blipFill>
        <p:spPr>
          <a:xfrm>
            <a:off x="628653" y="1059291"/>
            <a:ext cx="3060725" cy="20204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">
            <a:extLst>
              <a:ext uri="{FF2B5EF4-FFF2-40B4-BE49-F238E27FC236}">
                <a16:creationId xmlns:a16="http://schemas.microsoft.com/office/drawing/2014/main" id="{C9CE5915-F12D-6D46-B31D-214223E62E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387" y="1059291"/>
            <a:ext cx="1618428" cy="20230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8318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42D4C-E20A-AD4D-A7B9-EB89B34E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</a:t>
            </a:r>
            <a:r>
              <a:rPr lang="en-US" dirty="0" err="1"/>
              <a:t>Cosmics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F24DB-7E2E-DF45-A73A-CC4F247BC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134147"/>
            <a:ext cx="5320173" cy="3417620"/>
          </a:xfrm>
        </p:spPr>
        <p:txBody>
          <a:bodyPr/>
          <a:lstStyle/>
          <a:p>
            <a:r>
              <a:rPr lang="en-US" dirty="0"/>
              <a:t>High School Initiatives Exploring Cosmic Rays</a:t>
            </a:r>
          </a:p>
          <a:p>
            <a:pPr marL="257175" lvl="1" indent="0">
              <a:buNone/>
            </a:pPr>
            <a:r>
              <a:rPr lang="en-US" sz="1200" b="1" dirty="0"/>
              <a:t>Sabine Hemmer (INFN), </a:t>
            </a:r>
            <a:r>
              <a:rPr lang="en-US" sz="1200" b="1" dirty="0" err="1"/>
              <a:t>Carolin</a:t>
            </a:r>
            <a:r>
              <a:rPr lang="en-US" sz="1200" b="1" dirty="0"/>
              <a:t> </a:t>
            </a:r>
            <a:r>
              <a:rPr lang="en-US" sz="1200" b="1" dirty="0" err="1"/>
              <a:t>Schwerdt</a:t>
            </a:r>
            <a:r>
              <a:rPr lang="en-US" sz="1200" b="1" dirty="0"/>
              <a:t> (DESY)</a:t>
            </a:r>
          </a:p>
          <a:p>
            <a:pPr lvl="1"/>
            <a:r>
              <a:rPr lang="en-US" dirty="0"/>
              <a:t>International Muon Week (1-5 Apr 2019)</a:t>
            </a:r>
          </a:p>
          <a:p>
            <a:pPr lvl="2"/>
            <a:r>
              <a:rPr lang="en-US" dirty="0"/>
              <a:t>54 sites participated</a:t>
            </a:r>
          </a:p>
          <a:p>
            <a:pPr lvl="2"/>
            <a:r>
              <a:rPr lang="en-US" dirty="0"/>
              <a:t>World-wide project: measure average speed of muons</a:t>
            </a:r>
          </a:p>
          <a:p>
            <a:pPr lvl="1"/>
            <a:r>
              <a:rPr lang="en-US" dirty="0"/>
              <a:t>International Cosmic Day (6 Nov 2019)</a:t>
            </a:r>
          </a:p>
          <a:p>
            <a:pPr lvl="2" fontAlgn="base"/>
            <a:r>
              <a:rPr lang="en-US" dirty="0"/>
              <a:t>What are cosmic particles? Where do they come from? How can they be measured?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52415-4D70-6F40-8445-7E0D4F5FE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C218A-0E74-BC48-9EA0-212E99097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6F9262-4CE8-8045-A68D-30A25BD03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890" y="1048833"/>
            <a:ext cx="2113728" cy="3126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C04B27-7EF3-394F-B572-B5E2180E9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33" y="3025698"/>
            <a:ext cx="1502750" cy="16113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3C2AD0-E206-CC4A-A424-BCBB0960A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506" y="3705449"/>
            <a:ext cx="1913997" cy="8311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98E267-7CF5-C14D-B750-F4F62E13C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434" y="2921130"/>
            <a:ext cx="2816942" cy="14821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39CD36-6009-B040-9F3C-9ED34557C79E}"/>
              </a:ext>
            </a:extLst>
          </p:cNvPr>
          <p:cNvSpPr txBox="1"/>
          <p:nvPr/>
        </p:nvSpPr>
        <p:spPr>
          <a:xfrm>
            <a:off x="6132110" y="4330408"/>
            <a:ext cx="2064989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http://</a:t>
            </a:r>
            <a:r>
              <a:rPr lang="en-GB" sz="1400" dirty="0" err="1"/>
              <a:t>globalcosmics.org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27958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07EB-EDA8-914B-8839-C90CC8E95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World-Wide Data Day (W2D2)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21912-6D6E-BB40-871D-0F1468350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15 Nov 2018 (24h)</a:t>
            </a:r>
          </a:p>
          <a:p>
            <a:pPr lvl="1"/>
            <a:r>
              <a:rPr lang="en-GB" sz="1600" dirty="0"/>
              <a:t>Participating groups: 66</a:t>
            </a:r>
          </a:p>
          <a:p>
            <a:pPr lvl="1"/>
            <a:r>
              <a:rPr lang="en-GB" sz="1600" dirty="0"/>
              <a:t>Students: 1064</a:t>
            </a:r>
          </a:p>
          <a:p>
            <a:pPr lvl="1"/>
            <a:r>
              <a:rPr lang="en-GB" sz="1600" dirty="0"/>
              <a:t>Moderators: 24</a:t>
            </a:r>
          </a:p>
          <a:p>
            <a:r>
              <a:rPr lang="en-GB" dirty="0"/>
              <a:t>Measurement</a:t>
            </a:r>
          </a:p>
          <a:p>
            <a:pPr lvl="1"/>
            <a:r>
              <a:rPr lang="en-GB" sz="1600" dirty="0"/>
              <a:t>Students measure theta and phi for dimuon events</a:t>
            </a:r>
          </a:p>
          <a:p>
            <a:pPr lvl="1"/>
            <a:r>
              <a:rPr lang="en-GB" sz="1600" dirty="0"/>
              <a:t>Data analysis at school, physics discussion in VC</a:t>
            </a:r>
          </a:p>
          <a:p>
            <a:pPr lvl="1"/>
            <a:r>
              <a:rPr lang="en-GB" sz="1600" dirty="0"/>
              <a:t>Measurement used in Chile, Mexico, Namibia workshops in 2018</a:t>
            </a:r>
          </a:p>
          <a:p>
            <a:pPr lvl="1"/>
            <a:r>
              <a:rPr lang="en-GB" sz="1600" dirty="0"/>
              <a:t>Great growth in Mexico: 9 groups</a:t>
            </a:r>
          </a:p>
          <a:p>
            <a:pPr lvl="1"/>
            <a:r>
              <a:rPr lang="en-GB" sz="1600" dirty="0"/>
              <a:t>Measurement stable </a:t>
            </a:r>
          </a:p>
          <a:p>
            <a:endParaRPr lang="en-GB" sz="19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07AEF-DCAA-E544-B0E3-54033A913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3B077-E431-0F45-953B-EAEBF855E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1FA23-365D-5D42-A751-C1B2B180F849}"/>
              </a:ext>
            </a:extLst>
          </p:cNvPr>
          <p:cNvSpPr txBox="1"/>
          <p:nvPr/>
        </p:nvSpPr>
        <p:spPr>
          <a:xfrm>
            <a:off x="1148696" y="3979816"/>
            <a:ext cx="1862498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2"/>
              </a:rPr>
              <a:t>http://tiny.cc/w2d2-18</a:t>
            </a:r>
            <a:endParaRPr 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807D01-CD0C-F146-8204-D11C7EA357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523" y="1077238"/>
            <a:ext cx="1923302" cy="18280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267373-4EDE-394E-B501-9468C8EDCA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772" y="1068268"/>
            <a:ext cx="1939086" cy="14104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903C46-6462-9A46-96D9-0929FDC3B8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859" y="3331861"/>
            <a:ext cx="3607083" cy="12857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5953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6AEC4F-CDDC-E743-89F2-A57C07A1A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4" y="2228851"/>
            <a:ext cx="3360240" cy="23767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0607EB-EDA8-914B-8839-C90CC8E95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CERN’s Beamline 4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1481F-4DBA-6140-8D10-55D27DCFB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IPPOG Participation</a:t>
            </a:r>
          </a:p>
          <a:p>
            <a:pPr lvl="1"/>
            <a:r>
              <a:rPr lang="en-GB" dirty="0"/>
              <a:t>Local Contacts to Schools</a:t>
            </a:r>
          </a:p>
          <a:p>
            <a:pPr lvl="1"/>
            <a:r>
              <a:rPr lang="en-GB" dirty="0"/>
              <a:t>Help Remove Language Barrier</a:t>
            </a:r>
          </a:p>
          <a:p>
            <a:pPr lvl="1"/>
            <a:r>
              <a:rPr lang="en-GB" dirty="0"/>
              <a:t>Give Guidance for Physics, Feasibility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07AEF-DCAA-E544-B0E3-54033A913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3B077-E431-0F45-953B-EAEBF855E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520917-F5C2-B64A-91D3-A584B35A0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699" y="1559718"/>
            <a:ext cx="4318794" cy="25060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FE8726-60B1-F747-A343-5F721D1B507C}"/>
              </a:ext>
            </a:extLst>
          </p:cNvPr>
          <p:cNvSpPr txBox="1"/>
          <p:nvPr/>
        </p:nvSpPr>
        <p:spPr>
          <a:xfrm>
            <a:off x="3817345" y="4197849"/>
            <a:ext cx="262123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http://</a:t>
            </a:r>
            <a:r>
              <a:rPr lang="en-GB" sz="1400" dirty="0" err="1"/>
              <a:t>beamlineforschools.cern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2212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7AA112-EA06-494A-8C4A-2946FA39FF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6" r="14310"/>
          <a:stretch/>
        </p:blipFill>
        <p:spPr>
          <a:xfrm>
            <a:off x="6152372" y="2845845"/>
            <a:ext cx="2074020" cy="18040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245F3-FC6E-B440-8F72-6FC487A3C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 Events &amp; Festivals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18E1D-38E3-3B41-8FDF-8D52AFC8E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DB343-9CBF-5E4C-B547-C89167F3E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08783C-25A3-B547-9C18-BCA60F198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24" y="2435232"/>
            <a:ext cx="2822154" cy="21183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CACE96-A4F0-534A-86D7-2B98AB4DC6F1}"/>
              </a:ext>
            </a:extLst>
          </p:cNvPr>
          <p:cNvSpPr txBox="1"/>
          <p:nvPr/>
        </p:nvSpPr>
        <p:spPr>
          <a:xfrm rot="19851436">
            <a:off x="208395" y="2152538"/>
            <a:ext cx="1465466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Colours of Ostrava</a:t>
            </a:r>
          </a:p>
          <a:p>
            <a:r>
              <a:rPr lang="en-GB" sz="1200" dirty="0"/>
              <a:t>Czech Rep,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7131AD-0283-7645-A651-3416CD45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071" y="1098285"/>
            <a:ext cx="2729325" cy="1832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2C05C2-DD57-B448-A4CA-D2E8B015F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950" y="2914512"/>
            <a:ext cx="2408174" cy="16054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5F9EDA-F50A-7841-A1E2-D1ED6BCB246C}"/>
              </a:ext>
            </a:extLst>
          </p:cNvPr>
          <p:cNvSpPr txBox="1"/>
          <p:nvPr/>
        </p:nvSpPr>
        <p:spPr>
          <a:xfrm rot="19851436">
            <a:off x="5084734" y="2421834"/>
            <a:ext cx="192392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Universal Science, CHEP</a:t>
            </a:r>
          </a:p>
          <a:p>
            <a:r>
              <a:rPr lang="en-GB" sz="1200" dirty="0"/>
              <a:t>Sofia, Bulgaria,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D57DFD-51AE-4E42-801B-192CFAD59F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225" y="1077800"/>
            <a:ext cx="2566385" cy="17130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16F393-8CE4-1249-9F02-BE699EF0C737}"/>
              </a:ext>
            </a:extLst>
          </p:cNvPr>
          <p:cNvSpPr txBox="1"/>
          <p:nvPr/>
        </p:nvSpPr>
        <p:spPr>
          <a:xfrm rot="19851436">
            <a:off x="2691462" y="2615012"/>
            <a:ext cx="1284326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err="1"/>
              <a:t>Pohoda</a:t>
            </a:r>
            <a:r>
              <a:rPr lang="en-GB" sz="1200" dirty="0"/>
              <a:t> Festival</a:t>
            </a:r>
          </a:p>
          <a:p>
            <a:r>
              <a:rPr lang="en-GB" sz="1200" dirty="0"/>
              <a:t>Slovakia, 2019</a:t>
            </a:r>
          </a:p>
        </p:txBody>
      </p:sp>
    </p:spTree>
    <p:extLst>
      <p:ext uri="{BB962C8B-B14F-4D97-AF65-F5344CB8AC3E}">
        <p14:creationId xmlns:p14="http://schemas.microsoft.com/office/powerpoint/2010/main" val="1239806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BA732D2-B2A1-D84B-8F42-FEA9812F5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DF5789-4802-1C47-B15B-C018902DF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970" y="176055"/>
            <a:ext cx="3934603" cy="2428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BF978C-5EFB-654F-8B97-181098425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435" y="2355272"/>
            <a:ext cx="3566196" cy="26773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E97AA2-F6AB-EE49-9EEA-E7AF2BC428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80" y="2355271"/>
            <a:ext cx="4008070" cy="2677391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720AD1C-A357-EF49-99D4-ECE308246893}"/>
              </a:ext>
            </a:extLst>
          </p:cNvPr>
          <p:cNvSpPr txBox="1">
            <a:spLocks/>
          </p:cNvSpPr>
          <p:nvPr/>
        </p:nvSpPr>
        <p:spPr>
          <a:xfrm>
            <a:off x="4271591" y="4169541"/>
            <a:ext cx="1035475" cy="596422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rPr>
              <a:t>Why</a:t>
            </a:r>
            <a:r>
              <a:rPr lang="en-US" sz="2400" b="1" dirty="0">
                <a:solidFill>
                  <a:schemeClr val="bg1"/>
                </a:solidFill>
                <a:latin typeface="Avenir Next" panose="020B0503020202020204" pitchFamily="34" charset="0"/>
                <a:ea typeface="Open Sans" charset="0"/>
                <a:cs typeface="Open Sans" charset="0"/>
              </a:rPr>
              <a:t>?</a:t>
            </a:r>
            <a:endParaRPr lang="en-US" sz="2400" dirty="0">
              <a:solidFill>
                <a:schemeClr val="bg1"/>
              </a:solidFill>
              <a:latin typeface="Avenir Next" panose="020B0503020202020204" pitchFamily="34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13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3DDE0-4356-D248-8394-4E99403F8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The Media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D903B-8802-814E-AE4C-DD87E49D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A39E1-A0A1-4A49-8BE9-03C376D4E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8DDE75-867A-E64E-9886-19C3F61F5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72" y="1002757"/>
            <a:ext cx="2016334" cy="21042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0B729C-FB29-3C4F-BE56-9E10C266FEEB}"/>
              </a:ext>
            </a:extLst>
          </p:cNvPr>
          <p:cNvSpPr txBox="1"/>
          <p:nvPr/>
        </p:nvSpPr>
        <p:spPr>
          <a:xfrm rot="19851436">
            <a:off x="960475" y="2198832"/>
            <a:ext cx="1410771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Italy, 17 Nov 2018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190BFD-6E09-C640-8BAC-F8148A4D6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442" y="1292345"/>
            <a:ext cx="1792522" cy="22042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DF55B9-B2AD-894D-A823-463F36CE1767}"/>
              </a:ext>
            </a:extLst>
          </p:cNvPr>
          <p:cNvSpPr txBox="1"/>
          <p:nvPr/>
        </p:nvSpPr>
        <p:spPr>
          <a:xfrm rot="19851436">
            <a:off x="2617077" y="2198832"/>
            <a:ext cx="1675459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Bulgaria, 23 Jan 2019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7FC249-D1EC-7F49-916C-91B27BEC8C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20" b="10943"/>
          <a:stretch/>
        </p:blipFill>
        <p:spPr>
          <a:xfrm>
            <a:off x="4240864" y="1059909"/>
            <a:ext cx="1923231" cy="20073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E1E712-D91A-2940-9F32-72ADD75476BC}"/>
              </a:ext>
            </a:extLst>
          </p:cNvPr>
          <p:cNvSpPr txBox="1"/>
          <p:nvPr/>
        </p:nvSpPr>
        <p:spPr>
          <a:xfrm rot="19851436">
            <a:off x="4653489" y="2233345"/>
            <a:ext cx="1317797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Italy, 5 Feb 2019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9787E6-4DF8-0F49-81B7-D33379FE0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02" y="1002757"/>
            <a:ext cx="1828211" cy="22783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D7F226-138D-2540-B48D-9305243CB059}"/>
              </a:ext>
            </a:extLst>
          </p:cNvPr>
          <p:cNvSpPr txBox="1"/>
          <p:nvPr/>
        </p:nvSpPr>
        <p:spPr>
          <a:xfrm rot="19851436">
            <a:off x="6777125" y="2159801"/>
            <a:ext cx="1515158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Brazil, 26 Mar 2019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D3A330F-997D-2B4B-AB39-184F75249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113" y="2842263"/>
            <a:ext cx="1644095" cy="18237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D52A68C-27D3-EF49-98CF-5DB57309A0D1}"/>
              </a:ext>
            </a:extLst>
          </p:cNvPr>
          <p:cNvSpPr txBox="1"/>
          <p:nvPr/>
        </p:nvSpPr>
        <p:spPr>
          <a:xfrm rot="19851436">
            <a:off x="402675" y="3517497"/>
            <a:ext cx="1591654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Slovakia, 5 Apr 2019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27A4C04-8603-B445-9C40-FBD6B4756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606" y="2902241"/>
            <a:ext cx="2382506" cy="1680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FDCCB06-8332-4043-A512-85C2A5098E23}"/>
              </a:ext>
            </a:extLst>
          </p:cNvPr>
          <p:cNvSpPr txBox="1"/>
          <p:nvPr/>
        </p:nvSpPr>
        <p:spPr>
          <a:xfrm rot="19851436">
            <a:off x="2509675" y="3789055"/>
            <a:ext cx="1890261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Czech Rep, 26 Feb 2019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0A4F388-9F9D-2041-B9BF-4728F15239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1658" y="2795092"/>
            <a:ext cx="1558328" cy="1870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D040D33-F1F3-E243-9E06-EFE875362D95}"/>
              </a:ext>
            </a:extLst>
          </p:cNvPr>
          <p:cNvSpPr txBox="1"/>
          <p:nvPr/>
        </p:nvSpPr>
        <p:spPr>
          <a:xfrm rot="19851436">
            <a:off x="4543194" y="3521682"/>
            <a:ext cx="157447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Serbia, 18 Mar 2019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BBA0A45-A9FD-7D40-9B4D-3C315EA4C8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1084" y="2952336"/>
            <a:ext cx="1931850" cy="17281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D3ECECF-776F-1444-B43F-D5F2182568E5}"/>
              </a:ext>
            </a:extLst>
          </p:cNvPr>
          <p:cNvSpPr txBox="1"/>
          <p:nvPr/>
        </p:nvSpPr>
        <p:spPr>
          <a:xfrm rot="19851436">
            <a:off x="6103113" y="3807373"/>
            <a:ext cx="1975221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Montenegro, 14 May 2019</a:t>
            </a:r>
          </a:p>
        </p:txBody>
      </p:sp>
    </p:spTree>
    <p:extLst>
      <p:ext uri="{BB962C8B-B14F-4D97-AF65-F5344CB8AC3E}">
        <p14:creationId xmlns:p14="http://schemas.microsoft.com/office/powerpoint/2010/main" val="3161128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3DDE0-4356-D248-8394-4E99403F8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Conferences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441D7-4559-114F-8496-B3E770880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134147"/>
            <a:ext cx="5233988" cy="341762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APS April 2019 – Denver, CO, USA</a:t>
            </a:r>
          </a:p>
          <a:p>
            <a:pPr lvl="1"/>
            <a:r>
              <a:rPr lang="en-GB" sz="1400" i="1" dirty="0"/>
              <a:t>International Masterclasses: Particle Physics for High School Students and Teachers</a:t>
            </a:r>
            <a:r>
              <a:rPr lang="en-GB" sz="1400" dirty="0"/>
              <a:t>, Ken </a:t>
            </a:r>
            <a:r>
              <a:rPr lang="en-GB" sz="1400" dirty="0" err="1"/>
              <a:t>Cecire</a:t>
            </a:r>
            <a:r>
              <a:rPr lang="en-GB" sz="1400" dirty="0"/>
              <a:t>, IPPOG Masterclass Coordinator</a:t>
            </a:r>
          </a:p>
          <a:p>
            <a:r>
              <a:rPr lang="en-GB" dirty="0"/>
              <a:t>LHCP 2019 – Puebla, Mexico</a:t>
            </a:r>
          </a:p>
          <a:p>
            <a:pPr lvl="1"/>
            <a:r>
              <a:rPr lang="en-GB" sz="1400" i="1" dirty="0"/>
              <a:t>Particle Physics Outreach as a Strategic Pillar for Society: A report from IPPOG</a:t>
            </a:r>
            <a:r>
              <a:rPr lang="en-GB" sz="1400" dirty="0"/>
              <a:t>, </a:t>
            </a:r>
            <a:r>
              <a:rPr lang="en-GB" sz="1400" dirty="0" err="1"/>
              <a:t>Sascha</a:t>
            </a:r>
            <a:r>
              <a:rPr lang="en-GB" sz="1400" dirty="0"/>
              <a:t> </a:t>
            </a:r>
            <a:r>
              <a:rPr lang="en-GB" sz="1400" dirty="0" err="1"/>
              <a:t>Mehlhase</a:t>
            </a:r>
            <a:r>
              <a:rPr lang="en-GB" sz="1400" dirty="0"/>
              <a:t>, ATLAS IPPOG Rep</a:t>
            </a:r>
          </a:p>
          <a:p>
            <a:r>
              <a:rPr lang="en-GB" dirty="0"/>
              <a:t>EPS HEPP 2019, Ghent Belgium</a:t>
            </a:r>
          </a:p>
          <a:p>
            <a:pPr lvl="1"/>
            <a:r>
              <a:rPr lang="en-GB" sz="1400" i="1" dirty="0"/>
              <a:t>Future Challenges in Particle Physics Education and Outreach</a:t>
            </a:r>
            <a:r>
              <a:rPr lang="en-GB" sz="1400" dirty="0"/>
              <a:t>, Hans Peter Beck, IPPOG Chair</a:t>
            </a:r>
          </a:p>
          <a:p>
            <a:pPr lvl="1"/>
            <a:r>
              <a:rPr lang="en-GB" sz="1400" i="1" dirty="0"/>
              <a:t>Developments in International Masterclasses</a:t>
            </a:r>
            <a:r>
              <a:rPr lang="en-GB" sz="1400" dirty="0"/>
              <a:t>, </a:t>
            </a:r>
            <a:r>
              <a:rPr lang="en-GB" sz="1400" dirty="0" err="1"/>
              <a:t>Uta</a:t>
            </a:r>
            <a:r>
              <a:rPr lang="en-GB" sz="1400" dirty="0"/>
              <a:t> </a:t>
            </a:r>
            <a:r>
              <a:rPr lang="en-GB" sz="1400" dirty="0" err="1"/>
              <a:t>Bilow</a:t>
            </a:r>
            <a:r>
              <a:rPr lang="en-GB" sz="1400" dirty="0"/>
              <a:t>, IPPOG Masterclass Coordinator</a:t>
            </a:r>
          </a:p>
          <a:p>
            <a:r>
              <a:rPr lang="en-GB" dirty="0"/>
              <a:t>ICNFP 2019 – </a:t>
            </a:r>
            <a:r>
              <a:rPr lang="en-GB" dirty="0" err="1"/>
              <a:t>Kolymbari</a:t>
            </a:r>
            <a:r>
              <a:rPr lang="en-GB" dirty="0"/>
              <a:t>, Crete, Greece</a:t>
            </a:r>
          </a:p>
          <a:p>
            <a:pPr lvl="1"/>
            <a:r>
              <a:rPr lang="en-GB" sz="1400" i="1" dirty="0"/>
              <a:t>The International Particle Physics Outreach Group</a:t>
            </a:r>
            <a:r>
              <a:rPr lang="en-GB" sz="1400" dirty="0"/>
              <a:t>, Despina </a:t>
            </a:r>
            <a:r>
              <a:rPr lang="en-GB" sz="1400" dirty="0" err="1"/>
              <a:t>Hatzifotiadou</a:t>
            </a:r>
            <a:r>
              <a:rPr lang="en-GB" sz="1400" dirty="0"/>
              <a:t>, ALICE IPPOG Rep</a:t>
            </a:r>
          </a:p>
          <a:p>
            <a:r>
              <a:rPr lang="en-GB" dirty="0"/>
              <a:t>CHEP 2019 – Adelaide, Australia</a:t>
            </a:r>
          </a:p>
          <a:p>
            <a:pPr lvl="1"/>
            <a:r>
              <a:rPr lang="en-GB" sz="1400" i="1" dirty="0"/>
              <a:t>International Particle Physics Masterclasses - Current development to expand scope and global reach</a:t>
            </a:r>
            <a:r>
              <a:rPr lang="en-GB" sz="1400" dirty="0"/>
              <a:t>, Farid </a:t>
            </a:r>
            <a:r>
              <a:rPr lang="en-GB" sz="1400" dirty="0" err="1"/>
              <a:t>Ould-Saada</a:t>
            </a:r>
            <a:r>
              <a:rPr lang="en-GB" sz="1400" dirty="0"/>
              <a:t>, Norway IPPOG Rep</a:t>
            </a:r>
          </a:p>
          <a:p>
            <a:pPr lvl="1"/>
            <a:r>
              <a:rPr lang="en-GB" sz="1400" i="1" dirty="0"/>
              <a:t>The International Particle Physics Outreach Group - Reaching Across the Globe with Science</a:t>
            </a:r>
            <a:r>
              <a:rPr lang="en-GB" sz="1400" dirty="0"/>
              <a:t>, Steven Goldfarb, IPPOG Chair</a:t>
            </a:r>
          </a:p>
          <a:p>
            <a:pPr lvl="1"/>
            <a:r>
              <a:rPr lang="en-GB" sz="1400" i="1" dirty="0"/>
              <a:t>The IPPOG Resource Database – Making Particle Physics Outreach &amp; Education Available Worldwide</a:t>
            </a:r>
            <a:r>
              <a:rPr lang="en-GB" sz="1400" dirty="0"/>
              <a:t>, Marzena </a:t>
            </a:r>
            <a:r>
              <a:rPr lang="en-GB" sz="1400" dirty="0" err="1"/>
              <a:t>Lapka</a:t>
            </a:r>
            <a:r>
              <a:rPr lang="en-GB" sz="1400" dirty="0"/>
              <a:t>, CMS IPPOG Rep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D903B-8802-814E-AE4C-DD87E49D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A39E1-A0A1-4A49-8BE9-03C376D4E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C98BF5-FC98-5D4B-9D8C-283E54972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256" y="1053830"/>
            <a:ext cx="2546572" cy="32521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C6F111-1AEE-2D44-9C5F-0A6436605EE7}"/>
              </a:ext>
            </a:extLst>
          </p:cNvPr>
          <p:cNvSpPr txBox="1"/>
          <p:nvPr/>
        </p:nvSpPr>
        <p:spPr>
          <a:xfrm rot="19851436">
            <a:off x="6212647" y="3159030"/>
            <a:ext cx="2039789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Proceedings to LHCP 2019</a:t>
            </a:r>
          </a:p>
        </p:txBody>
      </p:sp>
    </p:spTree>
    <p:extLst>
      <p:ext uri="{BB962C8B-B14F-4D97-AF65-F5344CB8AC3E}">
        <p14:creationId xmlns:p14="http://schemas.microsoft.com/office/powerpoint/2010/main" val="1256935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0337" y="1961138"/>
            <a:ext cx="4633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ea typeface="Open Sans" charset="0"/>
                <a:cs typeface="Open Sans" charset="0"/>
              </a:rPr>
              <a:t>What about </a:t>
            </a:r>
            <a:r>
              <a:rPr lang="en-GB" sz="2400" dirty="0" err="1">
                <a:solidFill>
                  <a:schemeClr val="bg1"/>
                </a:solidFill>
                <a:ea typeface="Open Sans" charset="0"/>
                <a:cs typeface="Open Sans" charset="0"/>
              </a:rPr>
              <a:t>NuPECC</a:t>
            </a:r>
            <a:r>
              <a:rPr lang="en-GB" sz="2400" dirty="0">
                <a:solidFill>
                  <a:schemeClr val="bg1"/>
                </a:solidFill>
                <a:ea typeface="Open Sans" charset="0"/>
                <a:cs typeface="Open Sans" charset="0"/>
              </a:rPr>
              <a:t> &amp; </a:t>
            </a:r>
            <a:r>
              <a:rPr lang="en-GB" sz="2400" dirty="0" err="1">
                <a:solidFill>
                  <a:schemeClr val="bg1"/>
                </a:solidFill>
                <a:ea typeface="Open Sans" charset="0"/>
                <a:cs typeface="Open Sans" charset="0"/>
              </a:rPr>
              <a:t>ApPEC</a:t>
            </a:r>
            <a:r>
              <a:rPr lang="en-GB" sz="2400" dirty="0">
                <a:solidFill>
                  <a:schemeClr val="bg1"/>
                </a:solidFill>
                <a:ea typeface="Open Sans" charset="0"/>
                <a:cs typeface="Open Sans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5116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05074-9786-A543-A673-48EF2BD9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NuPECC</a:t>
            </a:r>
            <a:r>
              <a:rPr lang="en-GB" dirty="0"/>
              <a:t> Outreach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F7B8CD8-DC82-4242-9C70-37AEB11E6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Outreach Board (PANS = Public Awareness of Nuclear Science)</a:t>
            </a:r>
          </a:p>
          <a:p>
            <a:pPr lvl="1"/>
            <a:r>
              <a:rPr lang="en-GB" dirty="0"/>
              <a:t>Sissy </a:t>
            </a:r>
            <a:r>
              <a:rPr lang="en-GB" dirty="0" err="1"/>
              <a:t>Körner</a:t>
            </a:r>
            <a:r>
              <a:rPr lang="en-GB" dirty="0"/>
              <a:t> (Scientific Secretary)</a:t>
            </a:r>
          </a:p>
          <a:p>
            <a:pPr lvl="1"/>
            <a:r>
              <a:rPr lang="en-US" dirty="0" err="1"/>
              <a:t>Rodi</a:t>
            </a:r>
            <a:r>
              <a:rPr lang="en-US" dirty="0"/>
              <a:t> Herzberg (</a:t>
            </a:r>
            <a:r>
              <a:rPr lang="en-US" dirty="0" err="1"/>
              <a:t>NuPECC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Stephan Pomp (EPS/NPB)</a:t>
            </a:r>
            <a:endParaRPr lang="en-GB" dirty="0"/>
          </a:p>
          <a:p>
            <a:r>
              <a:rPr lang="en-GB" dirty="0"/>
              <a:t>Existing Content</a:t>
            </a:r>
          </a:p>
          <a:p>
            <a:pPr lvl="1"/>
            <a:r>
              <a:rPr lang="en-US" dirty="0"/>
              <a:t>Booklets for the public based on </a:t>
            </a:r>
            <a:r>
              <a:rPr lang="en-US" dirty="0" err="1"/>
              <a:t>NuPECC</a:t>
            </a:r>
            <a:r>
              <a:rPr lang="en-US" dirty="0"/>
              <a:t> Reports</a:t>
            </a:r>
          </a:p>
          <a:p>
            <a:pPr lvl="1"/>
            <a:r>
              <a:rPr lang="en-US" dirty="0"/>
              <a:t>NUPEX Educational Database</a:t>
            </a:r>
          </a:p>
          <a:p>
            <a:pPr lvl="2"/>
            <a:r>
              <a:rPr lang="en-US" dirty="0"/>
              <a:t>continuously being updated and translated</a:t>
            </a:r>
          </a:p>
          <a:p>
            <a:pPr lvl="1"/>
            <a:r>
              <a:rPr lang="en-US" dirty="0"/>
              <a:t>Book "Nucleus - a Trip into the Heart of Matter”</a:t>
            </a:r>
          </a:p>
          <a:p>
            <a:r>
              <a:rPr lang="en-US" dirty="0"/>
              <a:t>Ongoing Activities</a:t>
            </a:r>
          </a:p>
          <a:p>
            <a:pPr lvl="1"/>
            <a:r>
              <a:rPr lang="en-US" dirty="0"/>
              <a:t>Nuclear Physics News</a:t>
            </a:r>
          </a:p>
          <a:p>
            <a:pPr lvl="2"/>
            <a:r>
              <a:rPr lang="en-US" dirty="0"/>
              <a:t>(</a:t>
            </a:r>
            <a:r>
              <a:rPr lang="en-US" dirty="0">
                <a:hlinkClick r:id="rId2"/>
              </a:rPr>
              <a:t>http://nupecc.org/?display=npn/issues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PANS Web Site</a:t>
            </a:r>
          </a:p>
          <a:p>
            <a:pPr lvl="2"/>
            <a:r>
              <a:rPr lang="en-US" dirty="0"/>
              <a:t>pool of information on ongoing outreach activities (</a:t>
            </a:r>
            <a:r>
              <a:rPr lang="en-US" dirty="0">
                <a:hlinkClick r:id="rId3"/>
              </a:rPr>
              <a:t>http://nupecc.org/pans/</a:t>
            </a:r>
            <a:r>
              <a:rPr lang="en-US" dirty="0"/>
              <a:t>)</a:t>
            </a:r>
            <a:br>
              <a:rPr lang="en-US" dirty="0"/>
            </a:b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6E78A-C1D1-2949-AF1F-423478895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3F312-CBB1-C544-B078-B552BCC6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F14761-B6E4-3C43-B95E-7555EFBFE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133" y="1454066"/>
            <a:ext cx="3062692" cy="24035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25078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05074-9786-A543-A673-48EF2BD9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NuPECC</a:t>
            </a:r>
            <a:r>
              <a:rPr lang="en-GB" dirty="0"/>
              <a:t> Outreach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6E78A-C1D1-2949-AF1F-423478895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3F312-CBB1-C544-B078-B552BCC6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0EA45E-4684-E64D-9F36-A78D86692875}"/>
              </a:ext>
            </a:extLst>
          </p:cNvPr>
          <p:cNvSpPr txBox="1"/>
          <p:nvPr/>
        </p:nvSpPr>
        <p:spPr>
          <a:xfrm>
            <a:off x="4004310" y="1633729"/>
            <a:ext cx="1516762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http://</a:t>
            </a:r>
            <a:r>
              <a:rPr lang="en-GB" sz="1400" dirty="0" err="1"/>
              <a:t>nupecc.org</a:t>
            </a:r>
            <a:endParaRPr lang="en-GB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96DE1B-194D-544E-A7F0-5C5ECC99B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99" y="1006541"/>
            <a:ext cx="2519023" cy="36041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3FE4FF-6BD4-684B-B9F8-B443BF4C8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270" y="1002743"/>
            <a:ext cx="4857750" cy="36079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6BAAAC-B97A-964B-9C34-8E4B96CE47F6}"/>
              </a:ext>
            </a:extLst>
          </p:cNvPr>
          <p:cNvSpPr txBox="1"/>
          <p:nvPr/>
        </p:nvSpPr>
        <p:spPr>
          <a:xfrm>
            <a:off x="1256972" y="1726782"/>
            <a:ext cx="1954381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http://</a:t>
            </a:r>
            <a:r>
              <a:rPr lang="en-GB" sz="1400" dirty="0" err="1"/>
              <a:t>nupecc.org</a:t>
            </a:r>
            <a:r>
              <a:rPr lang="en-GB" sz="1400" dirty="0"/>
              <a:t>/pans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C15511-CFBA-354D-9C67-023125D2A536}"/>
              </a:ext>
            </a:extLst>
          </p:cNvPr>
          <p:cNvSpPr txBox="1"/>
          <p:nvPr/>
        </p:nvSpPr>
        <p:spPr>
          <a:xfrm>
            <a:off x="7324196" y="2034559"/>
            <a:ext cx="1417376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nupex.eu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33208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05074-9786-A543-A673-48EF2BD9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NuPECC</a:t>
            </a:r>
            <a:r>
              <a:rPr lang="en-GB" dirty="0"/>
              <a:t> Outreach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6E78A-C1D1-2949-AF1F-423478895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3F312-CBB1-C544-B078-B552BCC6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A1B5AF-D675-9348-A42F-93C2FEEBA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24" y="1048378"/>
            <a:ext cx="5502654" cy="34879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FD4930-5C49-F04C-AB2C-72940F72B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192" y="1427503"/>
            <a:ext cx="2362200" cy="3162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C15511-CFBA-354D-9C67-023125D2A536}"/>
              </a:ext>
            </a:extLst>
          </p:cNvPr>
          <p:cNvSpPr txBox="1"/>
          <p:nvPr/>
        </p:nvSpPr>
        <p:spPr>
          <a:xfrm>
            <a:off x="6102819" y="1541656"/>
            <a:ext cx="2654894" cy="246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00" dirty="0"/>
              <a:t>https://jhupbooks.press.jhu.edu/title/nucleus</a:t>
            </a:r>
            <a:endParaRPr lang="en-GB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0EA45E-4684-E64D-9F36-A78D86692875}"/>
              </a:ext>
            </a:extLst>
          </p:cNvPr>
          <p:cNvSpPr txBox="1"/>
          <p:nvPr/>
        </p:nvSpPr>
        <p:spPr>
          <a:xfrm>
            <a:off x="2272356" y="1373981"/>
            <a:ext cx="2319866" cy="246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00" dirty="0"/>
              <a:t>http://nupecc.org/?display=npn/issues</a:t>
            </a:r>
            <a:endParaRPr lang="en-GB" sz="1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408CBE-48A3-1B43-8E37-1F5AD06D9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981" y="1711856"/>
            <a:ext cx="2503337" cy="33377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AC6455-3AB3-2044-AB91-DEBE9B4A7C84}"/>
              </a:ext>
            </a:extLst>
          </p:cNvPr>
          <p:cNvSpPr txBox="1"/>
          <p:nvPr/>
        </p:nvSpPr>
        <p:spPr>
          <a:xfrm>
            <a:off x="2940351" y="4343582"/>
            <a:ext cx="1027845" cy="246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00" dirty="0"/>
              <a:t>Special Edition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394089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50D11-21FF-9F46-A827-3218332CF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ApPEC</a:t>
            </a:r>
            <a:r>
              <a:rPr lang="en-GB" dirty="0"/>
              <a:t> Outreach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5926BB-7CA2-A442-A1C1-21A764F57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Outreach Team</a:t>
            </a:r>
          </a:p>
          <a:p>
            <a:pPr lvl="1"/>
            <a:r>
              <a:rPr lang="en-GB" dirty="0"/>
              <a:t>Katrin Link, KIT</a:t>
            </a:r>
          </a:p>
          <a:p>
            <a:r>
              <a:rPr lang="en-GB" dirty="0"/>
              <a:t>Communication Efforts</a:t>
            </a:r>
          </a:p>
          <a:p>
            <a:pPr lvl="1"/>
            <a:r>
              <a:rPr lang="en-GB" dirty="0"/>
              <a:t>Website </a:t>
            </a:r>
            <a:r>
              <a:rPr lang="en-GB" dirty="0">
                <a:hlinkClick r:id="rId2"/>
              </a:rPr>
              <a:t>www.appec.org</a:t>
            </a:r>
            <a:endParaRPr lang="en-GB" dirty="0"/>
          </a:p>
          <a:p>
            <a:pPr lvl="1"/>
            <a:r>
              <a:rPr lang="en-GB" dirty="0"/>
              <a:t>Newsletter</a:t>
            </a:r>
          </a:p>
          <a:p>
            <a:pPr lvl="1"/>
            <a:r>
              <a:rPr lang="en-GB" dirty="0"/>
              <a:t>Twitter @</a:t>
            </a:r>
            <a:r>
              <a:rPr lang="en-GB" dirty="0" err="1"/>
              <a:t>astroparticle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BE026-B9BA-C344-BD2A-541A78F4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72865-B617-6649-A60D-0B7155313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21F6EFDA-1CAF-1345-89FA-8EF95B275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739" y="2786360"/>
            <a:ext cx="2566369" cy="18496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4">
            <a:extLst>
              <a:ext uri="{FF2B5EF4-FFF2-40B4-BE49-F238E27FC236}">
                <a16:creationId xmlns:a16="http://schemas.microsoft.com/office/drawing/2014/main" id="{A590CA77-104C-E54E-A40B-91CC57DF8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" t="1923" r="6682" b="8728"/>
          <a:stretch/>
        </p:blipFill>
        <p:spPr>
          <a:xfrm>
            <a:off x="4354000" y="132747"/>
            <a:ext cx="3497638" cy="49083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3">
            <a:extLst>
              <a:ext uri="{FF2B5EF4-FFF2-40B4-BE49-F238E27FC236}">
                <a16:creationId xmlns:a16="http://schemas.microsoft.com/office/drawing/2014/main" id="{08418694-994C-364F-88DE-D0A94CD5A8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2830"/>
          <a:stretch/>
        </p:blipFill>
        <p:spPr>
          <a:xfrm rot="19835491">
            <a:off x="3304902" y="1658415"/>
            <a:ext cx="2129990" cy="4763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6654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50D11-21FF-9F46-A827-3218332CF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Astroparticle</a:t>
            </a:r>
            <a:r>
              <a:rPr lang="en-GB" dirty="0"/>
              <a:t> Physics Outreach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5926BB-7CA2-A442-A1C1-21A764F57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Outreach done by many </a:t>
            </a:r>
            <a:r>
              <a:rPr lang="en-GB" dirty="0" err="1"/>
              <a:t>Astroparticle</a:t>
            </a:r>
            <a:r>
              <a:rPr lang="en-GB" dirty="0"/>
              <a:t> Physics experiments and several national and international groups</a:t>
            </a:r>
          </a:p>
          <a:p>
            <a:pPr lvl="1"/>
            <a:r>
              <a:rPr lang="en-GB" dirty="0"/>
              <a:t>Masterclasses (</a:t>
            </a:r>
            <a:r>
              <a:rPr lang="en-GB" dirty="0" err="1"/>
              <a:t>IceCube</a:t>
            </a:r>
            <a:r>
              <a:rPr lang="en-GB" dirty="0"/>
              <a:t>, Auger)</a:t>
            </a:r>
          </a:p>
          <a:p>
            <a:pPr lvl="1"/>
            <a:r>
              <a:rPr lang="en-GB" dirty="0"/>
              <a:t>International Cosmic Day (</a:t>
            </a:r>
            <a:r>
              <a:rPr lang="en-GB" dirty="0">
                <a:hlinkClick r:id="rId2"/>
              </a:rPr>
              <a:t>https://icd.desy.de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Dark Matter Day (</a:t>
            </a:r>
            <a:r>
              <a:rPr lang="en-GB" dirty="0">
                <a:hlinkClick r:id="rId3"/>
              </a:rPr>
              <a:t>https://www.darkmatterday.com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International Muon Week</a:t>
            </a:r>
          </a:p>
          <a:p>
            <a:pPr lvl="1"/>
            <a:r>
              <a:rPr lang="en-GB" dirty="0" err="1"/>
              <a:t>Cosmic@web</a:t>
            </a:r>
            <a:r>
              <a:rPr lang="en-GB" dirty="0"/>
              <a:t> (</a:t>
            </a:r>
            <a:r>
              <a:rPr lang="en-GB" dirty="0">
                <a:hlinkClick r:id="rId4"/>
              </a:rPr>
              <a:t>http://cosmicatweb.desy.de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National activities, e.g. </a:t>
            </a:r>
            <a:r>
              <a:rPr lang="en-GB" dirty="0" err="1"/>
              <a:t>Netzwerk</a:t>
            </a:r>
            <a:r>
              <a:rPr lang="en-GB" dirty="0"/>
              <a:t> </a:t>
            </a:r>
            <a:r>
              <a:rPr lang="en-GB" dirty="0" err="1"/>
              <a:t>Teilchenwelt</a:t>
            </a:r>
            <a:r>
              <a:rPr lang="en-GB" dirty="0"/>
              <a:t> in Germany (</a:t>
            </a:r>
            <a:r>
              <a:rPr lang="en-GB" dirty="0">
                <a:hlinkClick r:id="rId5"/>
              </a:rPr>
              <a:t>www.teilchenwelt.de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Already cooperation of </a:t>
            </a:r>
            <a:r>
              <a:rPr lang="en-GB" dirty="0" err="1"/>
              <a:t>Astroparticle</a:t>
            </a:r>
            <a:r>
              <a:rPr lang="en-GB" dirty="0"/>
              <a:t>, Particle and Nuclear Physics</a:t>
            </a:r>
          </a:p>
          <a:p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BE026-B9BA-C344-BD2A-541A78F4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72865-B617-6649-A60D-0B7155313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0CCDC5-32E0-0B44-A937-819C1B98B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722" y="1540209"/>
            <a:ext cx="2400202" cy="1192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E3445F-2C18-B742-A2D5-AD5AC1E6B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467" y="3457247"/>
            <a:ext cx="2067427" cy="11485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EA626D-91C4-AB46-91E1-6ABBAD999FC0}"/>
              </a:ext>
            </a:extLst>
          </p:cNvPr>
          <p:cNvSpPr txBox="1"/>
          <p:nvPr/>
        </p:nvSpPr>
        <p:spPr>
          <a:xfrm>
            <a:off x="3418186" y="3610039"/>
            <a:ext cx="4499688" cy="8429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GB" sz="1600" dirty="0">
                <a:sym typeface="Wingdings" pitchFamily="2" charset="2"/>
              </a:rPr>
              <a:t> </a:t>
            </a:r>
            <a:r>
              <a:rPr lang="en-GB" sz="1600" dirty="0" err="1"/>
              <a:t>ApPEC</a:t>
            </a:r>
            <a:r>
              <a:rPr lang="en-GB" sz="1600" dirty="0"/>
              <a:t> has begun a survey on outreach activities in </a:t>
            </a:r>
            <a:r>
              <a:rPr lang="en-GB" sz="1600" dirty="0" err="1"/>
              <a:t>Astroparticle</a:t>
            </a:r>
            <a:r>
              <a:rPr lang="en-GB" sz="1600" dirty="0"/>
              <a:t> Physics to get a better overview and to connect with different groups.</a:t>
            </a:r>
          </a:p>
        </p:txBody>
      </p:sp>
    </p:spTree>
    <p:extLst>
      <p:ext uri="{BB962C8B-B14F-4D97-AF65-F5344CB8AC3E}">
        <p14:creationId xmlns:p14="http://schemas.microsoft.com/office/powerpoint/2010/main" val="95190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50D11-21FF-9F46-A827-3218332CF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Astroparticle</a:t>
            </a:r>
            <a:r>
              <a:rPr lang="en-GB" dirty="0"/>
              <a:t> Physics Strategy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BE026-B9BA-C344-BD2A-541A78F4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72865-B617-6649-A60D-0B7155313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12B690-AADC-3644-855F-7A6558171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469" y="1013637"/>
            <a:ext cx="5090429" cy="33173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1465CD-89E0-534D-A61A-DB667ECE9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57" y="1013637"/>
            <a:ext cx="2525947" cy="35777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F449A0-28A5-9B43-93DB-BB12638BF5E6}"/>
              </a:ext>
            </a:extLst>
          </p:cNvPr>
          <p:cNvCxnSpPr>
            <a:cxnSpLocks/>
          </p:cNvCxnSpPr>
          <p:nvPr/>
        </p:nvCxnSpPr>
        <p:spPr>
          <a:xfrm flipH="1">
            <a:off x="8044034" y="3129009"/>
            <a:ext cx="364715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59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4EB16-380A-7D4E-AAF9-CF630EEE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ApPEC</a:t>
            </a:r>
            <a:r>
              <a:rPr lang="en-GB" dirty="0"/>
              <a:t>-ECFA-</a:t>
            </a:r>
            <a:r>
              <a:rPr lang="en-GB" dirty="0" err="1"/>
              <a:t>NuPECC</a:t>
            </a:r>
            <a:r>
              <a:rPr lang="en-GB" dirty="0"/>
              <a:t> Commonalities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53E9F-A220-234D-964A-7DEB83B21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134146"/>
            <a:ext cx="7867650" cy="353691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Common Goals</a:t>
            </a:r>
          </a:p>
          <a:p>
            <a:pPr lvl="1"/>
            <a:r>
              <a:rPr lang="en-GB" dirty="0"/>
              <a:t>Developing Best Practices in Informal Education &amp; Outreach</a:t>
            </a:r>
          </a:p>
          <a:p>
            <a:pPr lvl="1"/>
            <a:r>
              <a:rPr lang="en-GB" dirty="0"/>
              <a:t>Enabling National &amp; International Outreach Efforts</a:t>
            </a:r>
          </a:p>
          <a:p>
            <a:pPr lvl="1"/>
            <a:r>
              <a:rPr lang="en-GB" dirty="0"/>
              <a:t>Establishing Communication Channels &amp; Networks</a:t>
            </a:r>
          </a:p>
          <a:p>
            <a:r>
              <a:rPr lang="en-GB" dirty="0"/>
              <a:t>Common Activities &amp; Partnerships</a:t>
            </a:r>
          </a:p>
          <a:p>
            <a:pPr lvl="1"/>
            <a:r>
              <a:rPr lang="en-GB" dirty="0"/>
              <a:t>Masterclass Development</a:t>
            </a:r>
          </a:p>
          <a:p>
            <a:pPr lvl="2"/>
            <a:r>
              <a:rPr lang="en-GB" dirty="0"/>
              <a:t>ALICE R</a:t>
            </a:r>
            <a:r>
              <a:rPr lang="en-GB" baseline="-25000" dirty="0"/>
              <a:t>AA</a:t>
            </a:r>
            <a:r>
              <a:rPr lang="en-GB" dirty="0"/>
              <a:t>, GSI/FAIR Particle Therapy</a:t>
            </a:r>
          </a:p>
          <a:p>
            <a:pPr lvl="2"/>
            <a:r>
              <a:rPr lang="en-GB" dirty="0">
                <a:sym typeface="Wingdings" pitchFamily="2" charset="2"/>
              </a:rPr>
              <a:t>MINER𝜈A, Ice Cube, Auger, HAWC?</a:t>
            </a:r>
            <a:endParaRPr lang="en-GB" dirty="0"/>
          </a:p>
          <a:p>
            <a:pPr lvl="1"/>
            <a:r>
              <a:rPr lang="en-GB" dirty="0"/>
              <a:t>Global </a:t>
            </a:r>
            <a:r>
              <a:rPr lang="en-GB" dirty="0" err="1"/>
              <a:t>Cosmics</a:t>
            </a:r>
            <a:endParaRPr lang="en-GB" dirty="0"/>
          </a:p>
          <a:p>
            <a:pPr lvl="2"/>
            <a:r>
              <a:rPr lang="en-GB" dirty="0"/>
              <a:t>International Cosmic Day</a:t>
            </a:r>
          </a:p>
          <a:p>
            <a:pPr lvl="2"/>
            <a:r>
              <a:rPr lang="en-GB" dirty="0"/>
              <a:t>International Muon Week</a:t>
            </a:r>
          </a:p>
          <a:p>
            <a:pPr lvl="1"/>
            <a:r>
              <a:rPr lang="en-GB" dirty="0"/>
              <a:t>What about Gravitational Waves?</a:t>
            </a:r>
          </a:p>
          <a:p>
            <a:pPr lvl="2"/>
            <a:r>
              <a:rPr lang="en-GB" dirty="0"/>
              <a:t>Outreach meeting following GR22 / Amaldi13 in Valencia, July 2019</a:t>
            </a:r>
          </a:p>
          <a:p>
            <a:pPr lvl="2"/>
            <a:r>
              <a:rPr lang="en-GB" dirty="0"/>
              <a:t>IPPOG attended and presented</a:t>
            </a:r>
          </a:p>
          <a:p>
            <a:pPr lvl="2"/>
            <a:r>
              <a:rPr lang="en-GB" dirty="0"/>
              <a:t>Proposal of “International Gravitation Outreach Group”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1E490-5231-F24A-B121-189E4BA7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83F7D-5E90-1045-B6F5-5FBAD74D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</p:spTree>
    <p:extLst>
      <p:ext uri="{BB962C8B-B14F-4D97-AF65-F5344CB8AC3E}">
        <p14:creationId xmlns:p14="http://schemas.microsoft.com/office/powerpoint/2010/main" val="1026614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C093CA-C63D-8B48-A3F7-A41A6848A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CB00EE-10DE-834A-932E-07866B38B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191654"/>
            <a:ext cx="3805382" cy="2147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1F4E2-B826-C148-9507-73D65D100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946" y="191654"/>
            <a:ext cx="3823852" cy="215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0A5AB3-199D-A14F-926D-86954AD2F1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2528660"/>
            <a:ext cx="3805382" cy="2467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171881-F3E3-C748-AD5B-E064E4F4CB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1574" y="2528661"/>
            <a:ext cx="3779224" cy="246715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C187C52-32FB-AD4C-A724-66A025930D96}"/>
              </a:ext>
            </a:extLst>
          </p:cNvPr>
          <p:cNvSpPr txBox="1">
            <a:spLocks/>
          </p:cNvSpPr>
          <p:nvPr/>
        </p:nvSpPr>
        <p:spPr>
          <a:xfrm>
            <a:off x="3843672" y="4046702"/>
            <a:ext cx="1456655" cy="793229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rPr>
              <a:t>How much?</a:t>
            </a:r>
            <a:endParaRPr lang="en-US" sz="2400" dirty="0">
              <a:solidFill>
                <a:schemeClr val="bg1"/>
              </a:solidFill>
              <a:latin typeface="+mn-lt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73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4EB16-380A-7D4E-AAF9-CF630EEE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Few Concluding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53E9F-A220-234D-964A-7DEB83B21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4" y="1134147"/>
            <a:ext cx="8062766" cy="3417620"/>
          </a:xfrm>
        </p:spPr>
        <p:txBody>
          <a:bodyPr>
            <a:normAutofit/>
          </a:bodyPr>
          <a:lstStyle/>
          <a:p>
            <a:r>
              <a:rPr lang="en-GB" dirty="0"/>
              <a:t>In Outreach there has always been overlap of our fields</a:t>
            </a:r>
          </a:p>
          <a:p>
            <a:pPr lvl="1"/>
            <a:r>
              <a:rPr lang="en-GB" dirty="0"/>
              <a:t>The public wants to learn about the universe (they don’t care about which field)</a:t>
            </a:r>
          </a:p>
          <a:p>
            <a:pPr lvl="1"/>
            <a:r>
              <a:rPr lang="en-GB" dirty="0"/>
              <a:t>We are all learning how to give each other’s Masterclasses</a:t>
            </a:r>
          </a:p>
          <a:p>
            <a:pPr lvl="2"/>
            <a:r>
              <a:rPr lang="en-GB" dirty="0"/>
              <a:t>And that is awesome, by the way…</a:t>
            </a:r>
          </a:p>
          <a:p>
            <a:r>
              <a:rPr lang="en-GB" dirty="0"/>
              <a:t>Outreach messages are the same</a:t>
            </a:r>
          </a:p>
          <a:p>
            <a:pPr lvl="1"/>
            <a:r>
              <a:rPr lang="en-GB" b="1" dirty="0"/>
              <a:t>To the public</a:t>
            </a:r>
            <a:r>
              <a:rPr lang="en-GB" dirty="0"/>
              <a:t>: Science is essential – support it, do it (it makes us better citizens)</a:t>
            </a:r>
          </a:p>
          <a:p>
            <a:pPr lvl="1"/>
            <a:r>
              <a:rPr lang="en-GB" b="1" dirty="0"/>
              <a:t>To our colleagues</a:t>
            </a:r>
            <a:r>
              <a:rPr lang="en-GB" dirty="0"/>
              <a:t>: Outreach is strategic – support it, do it (it makes us better scientists)</a:t>
            </a:r>
          </a:p>
          <a:p>
            <a:r>
              <a:rPr lang="en-GB" dirty="0"/>
              <a:t>IPPOG</a:t>
            </a:r>
          </a:p>
          <a:p>
            <a:pPr lvl="1"/>
            <a:r>
              <a:rPr lang="en-GB" dirty="0"/>
              <a:t>Is happy to welcome our </a:t>
            </a:r>
            <a:r>
              <a:rPr lang="en-GB" dirty="0" err="1"/>
              <a:t>NuPECC</a:t>
            </a:r>
            <a:r>
              <a:rPr lang="en-GB" dirty="0"/>
              <a:t> and </a:t>
            </a:r>
            <a:r>
              <a:rPr lang="en-GB" dirty="0" err="1"/>
              <a:t>ApPEC</a:t>
            </a:r>
            <a:r>
              <a:rPr lang="en-GB" dirty="0"/>
              <a:t> colleagues</a:t>
            </a:r>
          </a:p>
          <a:p>
            <a:pPr lvl="1"/>
            <a:r>
              <a:rPr lang="en-GB" dirty="0"/>
              <a:t>We would like to broaden our scope, both in geography and in physics content</a:t>
            </a:r>
          </a:p>
          <a:p>
            <a:pPr lvl="1"/>
            <a:r>
              <a:rPr lang="en-GB" dirty="0"/>
              <a:t>We already provide a platform to share ideas and content</a:t>
            </a:r>
          </a:p>
          <a:p>
            <a:pPr lvl="1"/>
            <a:r>
              <a:rPr lang="en-GB" dirty="0"/>
              <a:t>And we are not afraid to change our acronym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1E490-5231-F24A-B121-189E4BA7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FLUO Orsay, 15 Oct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83F7D-5E90-1045-B6F5-5FBAD74D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Joint ApPEC-ECFA‐NuPECC Seminar</a:t>
            </a:r>
          </a:p>
        </p:txBody>
      </p:sp>
    </p:spTree>
    <p:extLst>
      <p:ext uri="{BB962C8B-B14F-4D97-AF65-F5344CB8AC3E}">
        <p14:creationId xmlns:p14="http://schemas.microsoft.com/office/powerpoint/2010/main" val="1352383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08EE35-6B73-3E42-B785-265EB7D3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181" y="88484"/>
            <a:ext cx="4914744" cy="49147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8260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C44697-20FB-8E47-9C90-39138D762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181" y="88483"/>
            <a:ext cx="4914745" cy="49147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C4A755-002D-0E41-AAF1-27EDF356E788}"/>
              </a:ext>
            </a:extLst>
          </p:cNvPr>
          <p:cNvSpPr txBox="1"/>
          <p:nvPr/>
        </p:nvSpPr>
        <p:spPr>
          <a:xfrm>
            <a:off x="5734733" y="3385188"/>
            <a:ext cx="2570385" cy="33237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GB" sz="1600" dirty="0"/>
              <a:t>or something like that…</a:t>
            </a:r>
          </a:p>
        </p:txBody>
      </p:sp>
    </p:spTree>
    <p:extLst>
      <p:ext uri="{BB962C8B-B14F-4D97-AF65-F5344CB8AC3E}">
        <p14:creationId xmlns:p14="http://schemas.microsoft.com/office/powerpoint/2010/main" val="3202460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4E8CC6-F03B-7546-ACC4-CCDE2F268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787400"/>
            <a:ext cx="5486400" cy="3568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D31B9E-62B5-D146-A3AD-5A854D213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9309" y="157018"/>
            <a:ext cx="3739105" cy="2058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07D5EC-97BD-DE44-A4B4-23366952F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27" y="2563487"/>
            <a:ext cx="4034668" cy="2422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971CC9-C316-BE41-8CB9-5E8D0DCFE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42" y="157019"/>
            <a:ext cx="3508194" cy="1443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03A7B5-039E-D943-A37F-B2F2329BA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836" y="3026740"/>
            <a:ext cx="2939611" cy="195974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6BBF9BA-8F0D-7F4F-BECD-9DC3CCE44636}"/>
              </a:ext>
            </a:extLst>
          </p:cNvPr>
          <p:cNvSpPr txBox="1">
            <a:spLocks/>
          </p:cNvSpPr>
          <p:nvPr/>
        </p:nvSpPr>
        <p:spPr>
          <a:xfrm>
            <a:off x="3593110" y="4185137"/>
            <a:ext cx="2722418" cy="801344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rPr>
              <a:t>Who to believe?</a:t>
            </a:r>
          </a:p>
          <a:p>
            <a:r>
              <a:rPr lang="en-US" sz="2400" b="1" dirty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rPr>
              <a:t>What to do?</a:t>
            </a:r>
            <a:endParaRPr lang="en-US" sz="2400" dirty="0">
              <a:solidFill>
                <a:schemeClr val="bg1"/>
              </a:solidFill>
              <a:latin typeface="+mn-lt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86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3445" y="1961138"/>
            <a:ext cx="4587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ea typeface="Open Sans" charset="0"/>
                <a:cs typeface="Open Sans" charset="0"/>
              </a:rPr>
              <a:t>What are the answers they see?</a:t>
            </a:r>
          </a:p>
        </p:txBody>
      </p:sp>
    </p:spTree>
    <p:extLst>
      <p:ext uri="{BB962C8B-B14F-4D97-AF65-F5344CB8AC3E}">
        <p14:creationId xmlns:p14="http://schemas.microsoft.com/office/powerpoint/2010/main" val="2419723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EF02A-CDA2-8343-B751-CB63E4BDC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287" y="429527"/>
            <a:ext cx="3466640" cy="1941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26E246-F4BC-164D-B949-50EB71DC2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06" y="263478"/>
            <a:ext cx="3046446" cy="24181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555B6E-0A3C-6F49-9E3F-79C7CC22C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29" y="1828799"/>
            <a:ext cx="2226458" cy="3149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291BE9-6AC2-FF4F-8482-D6088EC203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4035" y="2438974"/>
            <a:ext cx="3722255" cy="22623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A29C88-750F-C74A-86CF-1873FF371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585" y="3161721"/>
            <a:ext cx="3372690" cy="17479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20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9D09C8-0C5E-A441-9076-F9DBEF198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3" y="134537"/>
            <a:ext cx="8880018" cy="3266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0F93671-112B-DB41-8B9C-5837D749D95F}"/>
              </a:ext>
            </a:extLst>
          </p:cNvPr>
          <p:cNvGrpSpPr/>
          <p:nvPr/>
        </p:nvGrpSpPr>
        <p:grpSpPr>
          <a:xfrm>
            <a:off x="133350" y="587828"/>
            <a:ext cx="4416879" cy="3838349"/>
            <a:chOff x="133350" y="587828"/>
            <a:chExt cx="4416879" cy="38383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0D3E31-9E3F-834C-9D3F-D884BFFE5E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3" y="587828"/>
              <a:ext cx="4416876" cy="15384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F76488-A8AC-EB40-A6C6-5A7A53D5E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1" y="2126290"/>
              <a:ext cx="4416877" cy="79036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FA70A65-CB19-C54D-969A-5E054B44D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909598"/>
              <a:ext cx="4416877" cy="151657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46E46D-88A9-0643-B437-7B425057A3DF}"/>
              </a:ext>
            </a:extLst>
          </p:cNvPr>
          <p:cNvGrpSpPr/>
          <p:nvPr/>
        </p:nvGrpSpPr>
        <p:grpSpPr>
          <a:xfrm>
            <a:off x="4422846" y="587828"/>
            <a:ext cx="4590525" cy="3838349"/>
            <a:chOff x="4422846" y="587828"/>
            <a:chExt cx="4590525" cy="383834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307CA4-6C10-BA4A-8B35-29D66B325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6493" y="587828"/>
              <a:ext cx="4416878" cy="303348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16DF91-5A64-CD47-8C23-4AD5F96AFC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918"/>
            <a:stretch/>
          </p:blipFill>
          <p:spPr>
            <a:xfrm>
              <a:off x="4422846" y="3621314"/>
              <a:ext cx="4590525" cy="804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0255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5391" y="1961138"/>
            <a:ext cx="3543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ea typeface="Open Sans" charset="0"/>
                <a:cs typeface="Open Sans" charset="0"/>
              </a:rPr>
              <a:t>Yet, in this environment,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ea typeface="Open Sans" charset="0"/>
                <a:cs typeface="Open Sans" charset="0"/>
              </a:rPr>
              <a:t>we have big plans…</a:t>
            </a:r>
          </a:p>
        </p:txBody>
      </p:sp>
    </p:spTree>
    <p:extLst>
      <p:ext uri="{BB962C8B-B14F-4D97-AF65-F5344CB8AC3E}">
        <p14:creationId xmlns:p14="http://schemas.microsoft.com/office/powerpoint/2010/main" val="2578017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PPOG-PresentationTemplate169" id="{AF3FB15B-2620-CA40-A24E-A6AAA9BA325E}" vid="{D8EA9DF2-8587-414E-B6E9-533800B434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15650</TotalTime>
  <Words>2220</Words>
  <Application>Microsoft Macintosh PowerPoint</Application>
  <PresentationFormat>On-screen Show (16:9)</PresentationFormat>
  <Paragraphs>371</Paragraphs>
  <Slides>42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Avenir Next</vt:lpstr>
      <vt:lpstr>Calibri</vt:lpstr>
      <vt:lpstr>Open Sans</vt:lpstr>
      <vt:lpstr>Wingdings</vt:lpstr>
      <vt:lpstr>Office Theme</vt:lpstr>
      <vt:lpstr>Outreach</vt:lpstr>
      <vt:lpstr>Outreach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Plans for Particle Physics</vt:lpstr>
      <vt:lpstr>Future Plans for Particle Physics</vt:lpstr>
      <vt:lpstr>PowerPoint Presentation</vt:lpstr>
      <vt:lpstr>Education, Outreach &amp; Communication</vt:lpstr>
      <vt:lpstr>IPPOG</vt:lpstr>
      <vt:lpstr>IPPOG Origins</vt:lpstr>
      <vt:lpstr>IPPOG Goals</vt:lpstr>
      <vt:lpstr>PowerPoint Presentation</vt:lpstr>
      <vt:lpstr>MoU Commitments</vt:lpstr>
      <vt:lpstr>Organisation</vt:lpstr>
      <vt:lpstr>Sharing Ideas</vt:lpstr>
      <vt:lpstr>PowerPoint Presentation</vt:lpstr>
      <vt:lpstr>International Particle Physics Masterclasses</vt:lpstr>
      <vt:lpstr>International Particle Physics Masterclasses</vt:lpstr>
      <vt:lpstr>International Particle Physics Masterclasses</vt:lpstr>
      <vt:lpstr>International Particle Physics Masterclasses</vt:lpstr>
      <vt:lpstr>Global Cosmics</vt:lpstr>
      <vt:lpstr>World-Wide Data Day (W2D2)</vt:lpstr>
      <vt:lpstr>CERN’s Beamline 4 Schools</vt:lpstr>
      <vt:lpstr>Public Events &amp; Festivals</vt:lpstr>
      <vt:lpstr>In The Media</vt:lpstr>
      <vt:lpstr>In Conferences</vt:lpstr>
      <vt:lpstr>PowerPoint Presentation</vt:lpstr>
      <vt:lpstr>NuPECC Outreach</vt:lpstr>
      <vt:lpstr>NuPECC Outreach</vt:lpstr>
      <vt:lpstr>NuPECC Outreach</vt:lpstr>
      <vt:lpstr>ApPEC Outreach</vt:lpstr>
      <vt:lpstr>Astroparticle Physics Outreach</vt:lpstr>
      <vt:lpstr>Astroparticle Physics Strategy </vt:lpstr>
      <vt:lpstr>ApPEC-ECFA-NuPECC Commonalities</vt:lpstr>
      <vt:lpstr>A Few Concluding Thoughts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Subtitle</dc:title>
  <dc:creator>Steven Goldfarb</dc:creator>
  <cp:lastModifiedBy>Steven Goldfarb</cp:lastModifiedBy>
  <cp:revision>167</cp:revision>
  <cp:lastPrinted>2017-04-18T15:30:31Z</cp:lastPrinted>
  <dcterms:created xsi:type="dcterms:W3CDTF">2018-09-24T08:05:03Z</dcterms:created>
  <dcterms:modified xsi:type="dcterms:W3CDTF">2019-10-15T13:08:12Z</dcterms:modified>
</cp:coreProperties>
</file>