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8" r:id="rId1"/>
    <p:sldMasterId id="2147483878" r:id="rId2"/>
    <p:sldMasterId id="2147483890" r:id="rId3"/>
    <p:sldMasterId id="2147483914" r:id="rId4"/>
    <p:sldMasterId id="2147483926" r:id="rId5"/>
    <p:sldMasterId id="2147483938" r:id="rId6"/>
  </p:sldMasterIdLst>
  <p:notesMasterIdLst>
    <p:notesMasterId r:id="rId34"/>
  </p:notesMasterIdLst>
  <p:handoutMasterIdLst>
    <p:handoutMasterId r:id="rId35"/>
  </p:handoutMasterIdLst>
  <p:sldIdLst>
    <p:sldId id="268" r:id="rId7"/>
    <p:sldId id="427" r:id="rId8"/>
    <p:sldId id="411" r:id="rId9"/>
    <p:sldId id="412" r:id="rId10"/>
    <p:sldId id="413" r:id="rId11"/>
    <p:sldId id="416" r:id="rId12"/>
    <p:sldId id="415" r:id="rId13"/>
    <p:sldId id="417" r:id="rId14"/>
    <p:sldId id="439" r:id="rId15"/>
    <p:sldId id="403" r:id="rId16"/>
    <p:sldId id="419" r:id="rId17"/>
    <p:sldId id="420" r:id="rId18"/>
    <p:sldId id="406" r:id="rId19"/>
    <p:sldId id="401" r:id="rId20"/>
    <p:sldId id="425" r:id="rId21"/>
    <p:sldId id="421" r:id="rId22"/>
    <p:sldId id="435" r:id="rId23"/>
    <p:sldId id="438" r:id="rId24"/>
    <p:sldId id="436" r:id="rId25"/>
    <p:sldId id="437" r:id="rId26"/>
    <p:sldId id="441" r:id="rId27"/>
    <p:sldId id="426" r:id="rId28"/>
    <p:sldId id="430" r:id="rId29"/>
    <p:sldId id="429" r:id="rId30"/>
    <p:sldId id="431" r:id="rId31"/>
    <p:sldId id="434" r:id="rId32"/>
    <p:sldId id="379" r:id="rId33"/>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471" y="51"/>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6363" cy="511730"/>
          </a:xfrm>
          <a:prstGeom prst="rect">
            <a:avLst/>
          </a:prstGeom>
        </p:spPr>
        <p:txBody>
          <a:bodyPr vert="horz" lIns="94752" tIns="47377" rIns="94752" bIns="47377" rtlCol="0"/>
          <a:lstStyle>
            <a:lvl1pPr algn="l">
              <a:defRPr sz="1200"/>
            </a:lvl1pPr>
          </a:lstStyle>
          <a:p>
            <a:endParaRPr lang="fr-FR"/>
          </a:p>
        </p:txBody>
      </p:sp>
      <p:sp>
        <p:nvSpPr>
          <p:cNvPr id="3" name="Espace réservé de la date 2"/>
          <p:cNvSpPr>
            <a:spLocks noGrp="1"/>
          </p:cNvSpPr>
          <p:nvPr>
            <p:ph type="dt" sz="quarter" idx="1"/>
          </p:nvPr>
        </p:nvSpPr>
        <p:spPr>
          <a:xfrm>
            <a:off x="4021296" y="2"/>
            <a:ext cx="3076363" cy="511730"/>
          </a:xfrm>
          <a:prstGeom prst="rect">
            <a:avLst/>
          </a:prstGeom>
        </p:spPr>
        <p:txBody>
          <a:bodyPr vert="horz" lIns="94752" tIns="47377" rIns="94752" bIns="47377" rtlCol="0"/>
          <a:lstStyle>
            <a:lvl1pPr algn="r">
              <a:defRPr sz="1200"/>
            </a:lvl1pPr>
          </a:lstStyle>
          <a:p>
            <a:fld id="{C8C938A5-721F-DD48-9970-1D280521FC29}" type="datetimeFigureOut">
              <a:rPr lang="fr-FR" smtClean="0"/>
              <a:t>14/10/2019</a:t>
            </a:fld>
            <a:endParaRPr lang="fr-FR"/>
          </a:p>
        </p:txBody>
      </p:sp>
      <p:sp>
        <p:nvSpPr>
          <p:cNvPr id="4" name="Espace réservé du pied de page 3"/>
          <p:cNvSpPr>
            <a:spLocks noGrp="1"/>
          </p:cNvSpPr>
          <p:nvPr>
            <p:ph type="ftr" sz="quarter" idx="2"/>
          </p:nvPr>
        </p:nvSpPr>
        <p:spPr>
          <a:xfrm>
            <a:off x="2" y="9721107"/>
            <a:ext cx="3076363" cy="511730"/>
          </a:xfrm>
          <a:prstGeom prst="rect">
            <a:avLst/>
          </a:prstGeom>
        </p:spPr>
        <p:txBody>
          <a:bodyPr vert="horz" lIns="94752" tIns="47377" rIns="94752" bIns="4737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296" y="9721107"/>
            <a:ext cx="3076363" cy="511730"/>
          </a:xfrm>
          <a:prstGeom prst="rect">
            <a:avLst/>
          </a:prstGeom>
        </p:spPr>
        <p:txBody>
          <a:bodyPr vert="horz" lIns="94752" tIns="47377" rIns="94752" bIns="47377" rtlCol="0" anchor="b"/>
          <a:lstStyle>
            <a:lvl1pPr algn="r">
              <a:defRPr sz="1200"/>
            </a:lvl1pPr>
          </a:lstStyle>
          <a:p>
            <a:fld id="{23295A5B-A92E-CF45-B3AB-B70798F6AEBC}" type="slidenum">
              <a:rPr lang="fr-FR" smtClean="0"/>
              <a:t>‹N°›</a:t>
            </a:fld>
            <a:endParaRPr lang="fr-FR"/>
          </a:p>
        </p:txBody>
      </p:sp>
    </p:spTree>
    <p:extLst>
      <p:ext uri="{BB962C8B-B14F-4D97-AF65-F5344CB8AC3E}">
        <p14:creationId xmlns:p14="http://schemas.microsoft.com/office/powerpoint/2010/main" val="2141019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6363" cy="511730"/>
          </a:xfrm>
          <a:prstGeom prst="rect">
            <a:avLst/>
          </a:prstGeom>
        </p:spPr>
        <p:txBody>
          <a:bodyPr vert="horz" lIns="94752" tIns="47377" rIns="94752" bIns="47377" rtlCol="0"/>
          <a:lstStyle>
            <a:lvl1pPr algn="l">
              <a:defRPr sz="1200"/>
            </a:lvl1pPr>
          </a:lstStyle>
          <a:p>
            <a:endParaRPr lang="fr-FR"/>
          </a:p>
        </p:txBody>
      </p:sp>
      <p:sp>
        <p:nvSpPr>
          <p:cNvPr id="3" name="Espace réservé de la date 2"/>
          <p:cNvSpPr>
            <a:spLocks noGrp="1"/>
          </p:cNvSpPr>
          <p:nvPr>
            <p:ph type="dt" idx="1"/>
          </p:nvPr>
        </p:nvSpPr>
        <p:spPr>
          <a:xfrm>
            <a:off x="4021296" y="2"/>
            <a:ext cx="3076363" cy="511730"/>
          </a:xfrm>
          <a:prstGeom prst="rect">
            <a:avLst/>
          </a:prstGeom>
        </p:spPr>
        <p:txBody>
          <a:bodyPr vert="horz" lIns="94752" tIns="47377" rIns="94752" bIns="47377" rtlCol="0"/>
          <a:lstStyle>
            <a:lvl1pPr algn="r">
              <a:defRPr sz="1200"/>
            </a:lvl1pPr>
          </a:lstStyle>
          <a:p>
            <a:fld id="{F14E8E06-B876-448F-B832-1A384FF2EFC8}" type="datetimeFigureOut">
              <a:rPr lang="fr-FR" smtClean="0"/>
              <a:t>14/10/2019</a:t>
            </a:fld>
            <a:endParaRPr lang="fr-FR"/>
          </a:p>
        </p:txBody>
      </p:sp>
      <p:sp>
        <p:nvSpPr>
          <p:cNvPr id="4" name="Espace réservé de l'image des diapositives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2" tIns="47377" rIns="94752" bIns="47377" rtlCol="0" anchor="ctr"/>
          <a:lstStyle/>
          <a:p>
            <a:endParaRPr lang="fr-FR"/>
          </a:p>
        </p:txBody>
      </p:sp>
      <p:sp>
        <p:nvSpPr>
          <p:cNvPr id="5" name="Espace réservé des commentaires 4"/>
          <p:cNvSpPr>
            <a:spLocks noGrp="1"/>
          </p:cNvSpPr>
          <p:nvPr>
            <p:ph type="body" sz="quarter" idx="3"/>
          </p:nvPr>
        </p:nvSpPr>
        <p:spPr>
          <a:xfrm>
            <a:off x="709931" y="4861443"/>
            <a:ext cx="5679440" cy="4605576"/>
          </a:xfrm>
          <a:prstGeom prst="rect">
            <a:avLst/>
          </a:prstGeom>
        </p:spPr>
        <p:txBody>
          <a:bodyPr vert="horz" lIns="94752" tIns="47377" rIns="94752" bIns="47377"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721107"/>
            <a:ext cx="3076363" cy="511730"/>
          </a:xfrm>
          <a:prstGeom prst="rect">
            <a:avLst/>
          </a:prstGeom>
        </p:spPr>
        <p:txBody>
          <a:bodyPr vert="horz" lIns="94752" tIns="47377" rIns="94752" bIns="4737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6" y="9721107"/>
            <a:ext cx="3076363" cy="511730"/>
          </a:xfrm>
          <a:prstGeom prst="rect">
            <a:avLst/>
          </a:prstGeom>
        </p:spPr>
        <p:txBody>
          <a:bodyPr vert="horz" lIns="94752" tIns="47377" rIns="94752" bIns="47377" rtlCol="0" anchor="b"/>
          <a:lstStyle>
            <a:lvl1pPr algn="r">
              <a:defRPr sz="1200"/>
            </a:lvl1pPr>
          </a:lstStyle>
          <a:p>
            <a:fld id="{A5FD2650-2AC7-438E-8E1F-33B8A55339BA}" type="slidenum">
              <a:rPr lang="fr-FR" smtClean="0"/>
              <a:t>‹N°›</a:t>
            </a:fld>
            <a:endParaRPr lang="fr-FR"/>
          </a:p>
        </p:txBody>
      </p:sp>
    </p:spTree>
    <p:extLst>
      <p:ext uri="{BB962C8B-B14F-4D97-AF65-F5344CB8AC3E}">
        <p14:creationId xmlns:p14="http://schemas.microsoft.com/office/powerpoint/2010/main" val="5844397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5FD2650-2AC7-438E-8E1F-33B8A55339BA}" type="slidenum">
              <a:rPr lang="fr-FR" smtClean="0"/>
              <a:pPr/>
              <a:t>1</a:t>
            </a:fld>
            <a:endParaRPr lang="fr-FR"/>
          </a:p>
        </p:txBody>
      </p:sp>
    </p:spTree>
    <p:extLst>
      <p:ext uri="{BB962C8B-B14F-4D97-AF65-F5344CB8AC3E}">
        <p14:creationId xmlns:p14="http://schemas.microsoft.com/office/powerpoint/2010/main" val="388603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5FD2650-2AC7-438E-8E1F-33B8A55339BA}" type="slidenum">
              <a:rPr lang="fr-FR" smtClean="0"/>
              <a:t>14</a:t>
            </a:fld>
            <a:endParaRPr lang="fr-FR"/>
          </a:p>
        </p:txBody>
      </p:sp>
    </p:spTree>
    <p:extLst>
      <p:ext uri="{BB962C8B-B14F-4D97-AF65-F5344CB8AC3E}">
        <p14:creationId xmlns:p14="http://schemas.microsoft.com/office/powerpoint/2010/main" val="1228110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Picture 5" descr="C:\Users\narcy\Desktop\COLINE\3_Supports\Présentation PowerPoint\Elements diapo\Fond-diapo 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5" y="-27384"/>
            <a:ext cx="9181947"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685800" y="764704"/>
            <a:ext cx="6262464" cy="1470025"/>
          </a:xfrm>
        </p:spPr>
        <p:txBody>
          <a:bodyPr>
            <a:noAutofit/>
          </a:bodyPr>
          <a:lstStyle>
            <a:lvl1pPr>
              <a:defRPr sz="5400">
                <a:solidFill>
                  <a:schemeClr val="accent5">
                    <a:lumMod val="75000"/>
                  </a:schemeClr>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683568" y="3429000"/>
            <a:ext cx="6400800" cy="1536576"/>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cxnSp>
        <p:nvCxnSpPr>
          <p:cNvPr id="9" name="Connecteur droit 8"/>
          <p:cNvCxnSpPr/>
          <p:nvPr userDrawn="1"/>
        </p:nvCxnSpPr>
        <p:spPr>
          <a:xfrm>
            <a:off x="773426" y="3356992"/>
            <a:ext cx="619268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040810" y="764704"/>
            <a:ext cx="1296144" cy="129614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8416527" y="3025055"/>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8820472" y="4105175"/>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8529537" y="5373216"/>
            <a:ext cx="379064" cy="37906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3" descr="C:\Users\narcy\Desktop\COLINE\LOGOS\CDS\CDS LOGO refait.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45375" y="4996840"/>
            <a:ext cx="3206545" cy="181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94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dirty="0" smtClean="0"/>
              <a:t>Modifiez le style du titre</a:t>
            </a:r>
            <a:endParaRPr lang="fr-FR" dirty="0"/>
          </a:p>
        </p:txBody>
      </p:sp>
      <p:sp>
        <p:nvSpPr>
          <p:cNvPr id="3" name="Espace réservé du texte vertical 2"/>
          <p:cNvSpPr>
            <a:spLocks noGrp="1"/>
          </p:cNvSpPr>
          <p:nvPr>
            <p:ph type="body" orient="vert" idx="1"/>
          </p:nvPr>
        </p:nvSpPr>
        <p:spPr/>
        <p:txBody>
          <a:bodyPr vert="eaVert"/>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Tree>
    <p:extLst>
      <p:ext uri="{BB962C8B-B14F-4D97-AF65-F5344CB8AC3E}">
        <p14:creationId xmlns:p14="http://schemas.microsoft.com/office/powerpoint/2010/main" val="169697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dirty="0" smtClean="0"/>
              <a:t>Modifiez le style du titre</a:t>
            </a:r>
            <a:endParaRPr lang="fr-FR" dirty="0"/>
          </a:p>
        </p:txBody>
      </p:sp>
      <p:sp>
        <p:nvSpPr>
          <p:cNvPr id="3" name="Espace réservé du texte vertical 2"/>
          <p:cNvSpPr>
            <a:spLocks noGrp="1"/>
          </p:cNvSpPr>
          <p:nvPr>
            <p:ph type="body" orient="vert" idx="1"/>
          </p:nvPr>
        </p:nvSpPr>
        <p:spPr>
          <a:xfrm>
            <a:off x="457200" y="274638"/>
            <a:ext cx="6019800" cy="5851525"/>
          </a:xfrm>
        </p:spPr>
        <p:txBody>
          <a:bodyPr vert="eaVert"/>
          <a:lstStyle>
            <a:lvl1pPr>
              <a:buClr>
                <a:schemeClr val="accent5">
                  <a:lumMod val="75000"/>
                </a:schemeClr>
              </a:buClr>
              <a:defRPr>
                <a:solidFill>
                  <a:schemeClr val="tx1"/>
                </a:solidFill>
              </a:defRPr>
            </a:lvl1pPr>
            <a:lvl2pPr>
              <a:buClr>
                <a:schemeClr val="accent5">
                  <a:lumMod val="75000"/>
                </a:schemeClr>
              </a:buClr>
              <a:defRPr>
                <a:solidFill>
                  <a:schemeClr val="tx1"/>
                </a:solidFill>
              </a:defRPr>
            </a:lvl2pPr>
            <a:lvl3pPr>
              <a:buClr>
                <a:schemeClr val="accent5">
                  <a:lumMod val="75000"/>
                </a:schemeClr>
              </a:buClr>
              <a:defRPr>
                <a:solidFill>
                  <a:schemeClr val="tx1"/>
                </a:solidFill>
              </a:defRPr>
            </a:lvl3pPr>
            <a:lvl4pPr>
              <a:buClr>
                <a:schemeClr val="accent5">
                  <a:lumMod val="75000"/>
                </a:schemeClr>
              </a:buClr>
              <a:defRPr>
                <a:solidFill>
                  <a:schemeClr val="tx1"/>
                </a:solidFill>
              </a:defRPr>
            </a:lvl4pPr>
            <a:lvl5pPr>
              <a:buClr>
                <a:schemeClr val="accent5">
                  <a:lumMod val="75000"/>
                </a:schemeClr>
              </a:buClr>
              <a:defRPr>
                <a:solidFill>
                  <a:schemeClr val="tx1"/>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Tree>
    <p:extLst>
      <p:ext uri="{BB962C8B-B14F-4D97-AF65-F5344CB8AC3E}">
        <p14:creationId xmlns:p14="http://schemas.microsoft.com/office/powerpoint/2010/main" val="131161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Picture 5" descr="C:\Users\narcy\Desktop\COLINE\3_Supports\Présentation PowerPoint\Elements diapo\Fond-diapo 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5" y="-27384"/>
            <a:ext cx="9181947"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685800" y="764704"/>
            <a:ext cx="6262464" cy="1470025"/>
          </a:xfrm>
        </p:spPr>
        <p:txBody>
          <a:bodyPr>
            <a:noAutofit/>
          </a:bodyPr>
          <a:lstStyle>
            <a:lvl1pPr>
              <a:defRPr sz="5400">
                <a:solidFill>
                  <a:schemeClr val="accent5">
                    <a:lumMod val="75000"/>
                  </a:schemeClr>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683568" y="3429000"/>
            <a:ext cx="6400800" cy="1536576"/>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cxnSp>
        <p:nvCxnSpPr>
          <p:cNvPr id="9" name="Connecteur droit 8"/>
          <p:cNvCxnSpPr/>
          <p:nvPr userDrawn="1"/>
        </p:nvCxnSpPr>
        <p:spPr>
          <a:xfrm>
            <a:off x="773426" y="3356992"/>
            <a:ext cx="619268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040810" y="764704"/>
            <a:ext cx="1296144" cy="129614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Rectangle 10"/>
          <p:cNvSpPr/>
          <p:nvPr userDrawn="1"/>
        </p:nvSpPr>
        <p:spPr>
          <a:xfrm>
            <a:off x="8416527" y="3025055"/>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ectangle 11"/>
          <p:cNvSpPr/>
          <p:nvPr userDrawn="1"/>
        </p:nvSpPr>
        <p:spPr>
          <a:xfrm>
            <a:off x="8820472" y="4105175"/>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Rectangle 12"/>
          <p:cNvSpPr/>
          <p:nvPr userDrawn="1"/>
        </p:nvSpPr>
        <p:spPr>
          <a:xfrm>
            <a:off x="8529537" y="5373216"/>
            <a:ext cx="379064" cy="37906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4" name="Picture 3" descr="C:\Users\narcy\Desktop\COLINE\LOGOS\CDS\CDS LOGO refait.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45375" y="4996840"/>
            <a:ext cx="3206545" cy="181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57200" y="1844824"/>
            <a:ext cx="8229600" cy="4281339"/>
          </a:xfrm>
        </p:spPr>
        <p:txBody>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
        <p:nvSpPr>
          <p:cNvPr id="7" name="Rectangle 6"/>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02970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solidFill>
                  <a:schemeClr val="accent5">
                    <a:lumMod val="60000"/>
                    <a:lumOff val="40000"/>
                  </a:schemeClr>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Modifiez les styles du texte du masque</a:t>
            </a:r>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
        <p:nvSpPr>
          <p:cNvPr id="8" name="Rectangle 7"/>
          <p:cNvSpPr/>
          <p:nvPr userDrawn="1"/>
        </p:nvSpPr>
        <p:spPr>
          <a:xfrm>
            <a:off x="6804248" y="764704"/>
            <a:ext cx="1296144" cy="129614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Rectangle 8"/>
          <p:cNvSpPr/>
          <p:nvPr userDrawn="1"/>
        </p:nvSpPr>
        <p:spPr>
          <a:xfrm>
            <a:off x="5076056" y="576783"/>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Rectangle 9"/>
          <p:cNvSpPr/>
          <p:nvPr userDrawn="1"/>
        </p:nvSpPr>
        <p:spPr>
          <a:xfrm>
            <a:off x="3347864" y="476672"/>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Rectangle 10"/>
          <p:cNvSpPr/>
          <p:nvPr userDrawn="1"/>
        </p:nvSpPr>
        <p:spPr>
          <a:xfrm>
            <a:off x="755576" y="188640"/>
            <a:ext cx="379064" cy="37906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1221846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sz="half" idx="1"/>
          </p:nvPr>
        </p:nvSpPr>
        <p:spPr>
          <a:xfrm>
            <a:off x="457200" y="1600200"/>
            <a:ext cx="4038600" cy="4525963"/>
          </a:xfrm>
        </p:spPr>
        <p:txBody>
          <a:bodyPr/>
          <a:lstStyle>
            <a:lvl1pPr>
              <a:buClr>
                <a:schemeClr val="accent5">
                  <a:lumMod val="75000"/>
                </a:schemeClr>
              </a:buClr>
              <a:defRPr sz="2800"/>
            </a:lvl1pPr>
            <a:lvl2pPr>
              <a:buClr>
                <a:schemeClr val="accent5">
                  <a:lumMod val="75000"/>
                </a:schemeClr>
              </a:buClr>
              <a:defRPr sz="2400"/>
            </a:lvl2pPr>
            <a:lvl3pPr>
              <a:buClr>
                <a:schemeClr val="accent5">
                  <a:lumMod val="75000"/>
                </a:schemeClr>
              </a:buClr>
              <a:defRPr sz="2000"/>
            </a:lvl3pPr>
            <a:lvl4pPr>
              <a:buClr>
                <a:schemeClr val="accent5">
                  <a:lumMod val="75000"/>
                </a:schemeClr>
              </a:buClr>
              <a:defRPr sz="1800"/>
            </a:lvl4pPr>
            <a:lvl5pPr>
              <a:buClr>
                <a:schemeClr val="accent5">
                  <a:lumMod val="75000"/>
                </a:schemeClr>
              </a:buCl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600200"/>
            <a:ext cx="4038600" cy="4525963"/>
          </a:xfrm>
        </p:spPr>
        <p:txBody>
          <a:bodyPr/>
          <a:lstStyle>
            <a:lvl1pPr>
              <a:buClr>
                <a:schemeClr val="accent5">
                  <a:lumMod val="75000"/>
                </a:schemeClr>
              </a:buClr>
              <a:defRPr sz="2800"/>
            </a:lvl1pPr>
            <a:lvl2pPr>
              <a:buClr>
                <a:schemeClr val="accent5">
                  <a:lumMod val="75000"/>
                </a:schemeClr>
              </a:buClr>
              <a:defRPr sz="2400"/>
            </a:lvl2pPr>
            <a:lvl3pPr>
              <a:buClr>
                <a:schemeClr val="accent5">
                  <a:lumMod val="75000"/>
                </a:schemeClr>
              </a:buClr>
              <a:defRPr sz="2000"/>
            </a:lvl3pPr>
            <a:lvl4pPr>
              <a:buClr>
                <a:schemeClr val="accent5">
                  <a:lumMod val="75000"/>
                </a:schemeClr>
              </a:buClr>
              <a:defRPr sz="1800"/>
            </a:lvl4pPr>
            <a:lvl5pPr>
              <a:buClr>
                <a:schemeClr val="accent5">
                  <a:lumMod val="75000"/>
                </a:schemeClr>
              </a:buCl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
        <p:nvSpPr>
          <p:cNvPr id="9" name="Rectangle 8"/>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747334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buClr>
                <a:schemeClr val="accent5">
                  <a:lumMod val="75000"/>
                </a:schemeClr>
              </a:buClr>
              <a:defRPr sz="2400"/>
            </a:lvl1pPr>
            <a:lvl2pPr>
              <a:buClr>
                <a:schemeClr val="accent5">
                  <a:lumMod val="75000"/>
                </a:schemeClr>
              </a:buClr>
              <a:defRPr sz="2000"/>
            </a:lvl2pPr>
            <a:lvl3pPr>
              <a:buClr>
                <a:schemeClr val="accent5">
                  <a:lumMod val="75000"/>
                </a:schemeClr>
              </a:buClr>
              <a:defRPr sz="1800"/>
            </a:lvl3pPr>
            <a:lvl4pPr>
              <a:buClr>
                <a:schemeClr val="accent5">
                  <a:lumMod val="75000"/>
                </a:schemeClr>
              </a:buClr>
              <a:defRPr sz="1600"/>
            </a:lvl4pPr>
            <a:lvl5pPr>
              <a:buClr>
                <a:schemeClr val="accent5">
                  <a:lumMod val="75000"/>
                </a:schemeClr>
              </a:buClr>
              <a:defRPr sz="1600"/>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buClr>
                <a:schemeClr val="accent5">
                  <a:lumMod val="75000"/>
                </a:schemeClr>
              </a:buClr>
              <a:defRPr sz="2400"/>
            </a:lvl1pPr>
            <a:lvl2pPr>
              <a:buClr>
                <a:schemeClr val="accent5">
                  <a:lumMod val="75000"/>
                </a:schemeClr>
              </a:buClr>
              <a:defRPr sz="2000"/>
            </a:lvl2pPr>
            <a:lvl3pPr>
              <a:buClr>
                <a:schemeClr val="accent5">
                  <a:lumMod val="75000"/>
                </a:schemeClr>
              </a:buClr>
              <a:defRPr sz="1800"/>
            </a:lvl3pPr>
            <a:lvl4pPr>
              <a:buClr>
                <a:schemeClr val="accent5">
                  <a:lumMod val="75000"/>
                </a:schemeClr>
              </a:buClr>
              <a:defRPr sz="1600"/>
            </a:lvl4pPr>
            <a:lvl5pPr>
              <a:buClr>
                <a:schemeClr val="accent5">
                  <a:lumMod val="75000"/>
                </a:schemeClr>
              </a:buClr>
              <a:defRPr sz="1600"/>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
        <p:nvSpPr>
          <p:cNvPr id="10" name="Rectangle 9"/>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47051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e la date 2"/>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
        <p:nvSpPr>
          <p:cNvPr id="6" name="Rectangle 5"/>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888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3170272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3575050" y="273050"/>
            <a:ext cx="5111750" cy="5853113"/>
          </a:xfrm>
        </p:spPr>
        <p:txBody>
          <a:bodyPr/>
          <a:lstStyle>
            <a:lvl1pPr>
              <a:defRPr sz="3200">
                <a:solidFill>
                  <a:schemeClr val="bg1"/>
                </a:solidFill>
              </a:defRPr>
            </a:lvl1pPr>
            <a:lvl2pPr>
              <a:buClr>
                <a:schemeClr val="accent5">
                  <a:lumMod val="75000"/>
                </a:schemeClr>
              </a:buClr>
              <a:defRPr sz="2800"/>
            </a:lvl2pPr>
            <a:lvl3pPr>
              <a:buClr>
                <a:schemeClr val="accent5">
                  <a:lumMod val="75000"/>
                </a:schemeClr>
              </a:buClr>
              <a:defRPr sz="2400"/>
            </a:lvl3pPr>
            <a:lvl4pPr>
              <a:buClr>
                <a:schemeClr val="accent5">
                  <a:lumMod val="75000"/>
                </a:schemeClr>
              </a:buClr>
              <a:defRPr sz="2000"/>
            </a:lvl4pPr>
            <a:lvl5pPr>
              <a:buClr>
                <a:schemeClr val="accent5">
                  <a:lumMod val="75000"/>
                </a:schemeClr>
              </a:buClr>
              <a:defRPr sz="2000"/>
            </a:lvl5pPr>
            <a:lvl6pPr>
              <a:defRPr sz="2000"/>
            </a:lvl6pPr>
            <a:lvl7pPr>
              <a:defRPr sz="2000"/>
            </a:lvl7pPr>
            <a:lvl8pPr>
              <a:defRPr sz="2000"/>
            </a:lvl8pPr>
            <a:lvl9pPr>
              <a:defRPr sz="20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331526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57200" y="1844824"/>
            <a:ext cx="8229600" cy="4281339"/>
          </a:xfrm>
        </p:spPr>
        <p:txBody>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
        <p:nvSpPr>
          <p:cNvPr id="7" name="Rectangle 6"/>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7118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dirty="0" smtClean="0"/>
              <a:t>Modifiez le style du titre</a:t>
            </a:r>
            <a:endParaRPr lang="fr-FR" dirty="0"/>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79965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dirty="0" smtClean="0"/>
              <a:t>Modifiez le style du titre</a:t>
            </a:r>
            <a:endParaRPr lang="fr-FR" dirty="0"/>
          </a:p>
        </p:txBody>
      </p:sp>
      <p:sp>
        <p:nvSpPr>
          <p:cNvPr id="3" name="Espace réservé du texte vertical 2"/>
          <p:cNvSpPr>
            <a:spLocks noGrp="1"/>
          </p:cNvSpPr>
          <p:nvPr>
            <p:ph type="body" orient="vert" idx="1"/>
          </p:nvPr>
        </p:nvSpPr>
        <p:spPr/>
        <p:txBody>
          <a:bodyPr vert="eaVert"/>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229311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dirty="0" smtClean="0"/>
              <a:t>Modifiez le style du titre</a:t>
            </a:r>
            <a:endParaRPr lang="fr-FR" dirty="0"/>
          </a:p>
        </p:txBody>
      </p:sp>
      <p:sp>
        <p:nvSpPr>
          <p:cNvPr id="3" name="Espace réservé du texte vertical 2"/>
          <p:cNvSpPr>
            <a:spLocks noGrp="1"/>
          </p:cNvSpPr>
          <p:nvPr>
            <p:ph type="body" orient="vert" idx="1"/>
          </p:nvPr>
        </p:nvSpPr>
        <p:spPr>
          <a:xfrm>
            <a:off x="457200" y="274638"/>
            <a:ext cx="6019800" cy="5851525"/>
          </a:xfrm>
        </p:spPr>
        <p:txBody>
          <a:bodyPr vert="eaVert"/>
          <a:lstStyle>
            <a:lvl1pPr>
              <a:buClr>
                <a:schemeClr val="accent5">
                  <a:lumMod val="75000"/>
                </a:schemeClr>
              </a:buClr>
              <a:defRPr>
                <a:solidFill>
                  <a:schemeClr val="tx1"/>
                </a:solidFill>
              </a:defRPr>
            </a:lvl1pPr>
            <a:lvl2pPr>
              <a:buClr>
                <a:schemeClr val="accent5">
                  <a:lumMod val="75000"/>
                </a:schemeClr>
              </a:buClr>
              <a:defRPr>
                <a:solidFill>
                  <a:schemeClr val="tx1"/>
                </a:solidFill>
              </a:defRPr>
            </a:lvl2pPr>
            <a:lvl3pPr>
              <a:buClr>
                <a:schemeClr val="accent5">
                  <a:lumMod val="75000"/>
                </a:schemeClr>
              </a:buClr>
              <a:defRPr>
                <a:solidFill>
                  <a:schemeClr val="tx1"/>
                </a:solidFill>
              </a:defRPr>
            </a:lvl3pPr>
            <a:lvl4pPr>
              <a:buClr>
                <a:schemeClr val="accent5">
                  <a:lumMod val="75000"/>
                </a:schemeClr>
              </a:buClr>
              <a:defRPr>
                <a:solidFill>
                  <a:schemeClr val="tx1"/>
                </a:solidFill>
              </a:defRPr>
            </a:lvl4pPr>
            <a:lvl5pPr>
              <a:buClr>
                <a:schemeClr val="accent5">
                  <a:lumMod val="75000"/>
                </a:schemeClr>
              </a:buClr>
              <a:defRPr>
                <a:solidFill>
                  <a:schemeClr val="tx1"/>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3978447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3221764"/>
            <a:ext cx="7772400" cy="1595705"/>
          </a:xfrm>
        </p:spPr>
        <p:txBody>
          <a:bodyPr anchor="b">
            <a:normAutofit/>
          </a:bodyPr>
          <a:lstStyle>
            <a:lvl1pPr algn="ctr">
              <a:defRPr sz="4800">
                <a:solidFill>
                  <a:schemeClr val="bg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17363" y="5063369"/>
            <a:ext cx="6858000" cy="9785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10" name="Rettangolo 9">
            <a:extLst>
              <a:ext uri="{FF2B5EF4-FFF2-40B4-BE49-F238E27FC236}">
                <a16:creationId xmlns:a16="http://schemas.microsoft.com/office/drawing/2014/main" xmlns="" id="{B37CFE4B-908F-744C-86B0-5575CC115044}"/>
              </a:ext>
            </a:extLst>
          </p:cNvPr>
          <p:cNvSpPr/>
          <p:nvPr userDrawn="1"/>
        </p:nvSpPr>
        <p:spPr>
          <a:xfrm>
            <a:off x="742950" y="6378090"/>
            <a:ext cx="7112577" cy="415498"/>
          </a:xfrm>
          <a:prstGeom prst="rect">
            <a:avLst/>
          </a:prstGeom>
        </p:spPr>
        <p:txBody>
          <a:bodyPr wrap="square">
            <a:spAutoFit/>
          </a:bodyPr>
          <a:lstStyle/>
          <a:p>
            <a:pPr algn="r"/>
            <a:r>
              <a:rPr lang="en-GB" sz="1050" dirty="0">
                <a:solidFill>
                  <a:prstClr val="white">
                    <a:lumMod val="95000"/>
                  </a:prst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prstClr val="white">
                  <a:lumMod val="95000"/>
                </a:prstClr>
              </a:solidFill>
            </a:endParaRPr>
          </a:p>
        </p:txBody>
      </p:sp>
    </p:spTree>
    <p:extLst>
      <p:ext uri="{BB962C8B-B14F-4D97-AF65-F5344CB8AC3E}">
        <p14:creationId xmlns:p14="http://schemas.microsoft.com/office/powerpoint/2010/main" val="2958978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p:txBody>
      </p:sp>
      <p:sp>
        <p:nvSpPr>
          <p:cNvPr id="4" name="Date Placeholder 3"/>
          <p:cNvSpPr>
            <a:spLocks noGrp="1"/>
          </p:cNvSpPr>
          <p:nvPr>
            <p:ph type="dt" sz="half" idx="10"/>
          </p:nvPr>
        </p:nvSpPr>
        <p:spPr/>
        <p:txBody>
          <a:bodyPr/>
          <a:lstStyle/>
          <a:p>
            <a:fld id="{43639442-1C85-6B43-818B-2143E85C8E31}" type="datetime1">
              <a:rPr lang="en-GB" smtClean="0">
                <a:solidFill>
                  <a:prstClr val="black">
                    <a:tint val="75000"/>
                  </a:prstClr>
                </a:solidFill>
              </a:rPr>
              <a:pPr/>
              <a:t>14/10/2019</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a:solidFill>
                  <a:prstClr val="black">
                    <a:tint val="75000"/>
                  </a:prstClr>
                </a:solidFill>
              </a:rPr>
              <a:t>Mark Allen</a:t>
            </a:r>
            <a:endParaRPr lang="it-IT" dirty="0">
              <a:solidFill>
                <a:prstClr val="black">
                  <a:tint val="75000"/>
                </a:prstClr>
              </a:solidFill>
            </a:endParaRPr>
          </a:p>
        </p:txBody>
      </p:sp>
      <p:sp>
        <p:nvSpPr>
          <p:cNvPr id="6" name="Slide Number Placeholder 5"/>
          <p:cNvSpPr>
            <a:spLocks noGrp="1"/>
          </p:cNvSpPr>
          <p:nvPr>
            <p:ph type="sldNum" sz="quarter" idx="12"/>
          </p:nvPr>
        </p:nvSpPr>
        <p:spPr>
          <a:xfrm>
            <a:off x="4903201" y="6346703"/>
            <a:ext cx="548986"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solidFill>
                  <a:prstClr val="black"/>
                </a:solidFill>
              </a:rPr>
              <a:pPr algn="ctr"/>
              <a:t>‹N°›</a:t>
            </a:fld>
            <a:endParaRPr lang="it-IT" dirty="0">
              <a:solidFill>
                <a:prstClr val="black"/>
              </a:solidFill>
            </a:endParaRPr>
          </a:p>
        </p:txBody>
      </p:sp>
    </p:spTree>
    <p:extLst>
      <p:ext uri="{BB962C8B-B14F-4D97-AF65-F5344CB8AC3E}">
        <p14:creationId xmlns:p14="http://schemas.microsoft.com/office/powerpoint/2010/main" val="1246923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D742C5A-F2D3-5F49-A780-D8A7363EADF1}" type="datetime1">
              <a:rPr lang="en-GB" smtClean="0">
                <a:solidFill>
                  <a:prstClr val="black">
                    <a:tint val="75000"/>
                  </a:prstClr>
                </a:solidFill>
              </a:rPr>
              <a:pPr/>
              <a:t>14/10/2019</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3864267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p:txBody>
      </p:sp>
      <p:sp>
        <p:nvSpPr>
          <p:cNvPr id="5" name="Date Placeholder 4"/>
          <p:cNvSpPr>
            <a:spLocks noGrp="1"/>
          </p:cNvSpPr>
          <p:nvPr>
            <p:ph type="dt" sz="half" idx="10"/>
          </p:nvPr>
        </p:nvSpPr>
        <p:spPr/>
        <p:txBody>
          <a:bodyPr/>
          <a:lstStyle/>
          <a:p>
            <a:fld id="{C09F1395-9EBF-5F44-82C3-82F127128BD6}" type="datetime1">
              <a:rPr lang="en-GB" smtClean="0">
                <a:solidFill>
                  <a:prstClr val="black">
                    <a:tint val="75000"/>
                  </a:prstClr>
                </a:solidFill>
              </a:rPr>
              <a:pPr/>
              <a:t>14/10/2019</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295535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p:txBody>
      </p:sp>
      <p:sp>
        <p:nvSpPr>
          <p:cNvPr id="7" name="Date Placeholder 6"/>
          <p:cNvSpPr>
            <a:spLocks noGrp="1"/>
          </p:cNvSpPr>
          <p:nvPr>
            <p:ph type="dt" sz="half" idx="10"/>
          </p:nvPr>
        </p:nvSpPr>
        <p:spPr/>
        <p:txBody>
          <a:bodyPr/>
          <a:lstStyle/>
          <a:p>
            <a:fld id="{24E98F7E-E9B3-104B-BF3C-EFB52782B49B}" type="datetime1">
              <a:rPr lang="en-GB" smtClean="0">
                <a:solidFill>
                  <a:prstClr val="black">
                    <a:tint val="75000"/>
                  </a:prstClr>
                </a:solidFill>
              </a:rPr>
              <a:pPr/>
              <a:t>14/10/2019</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2564973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34F419D-A574-6342-ACBB-5B8E9D73BA18}" type="datetime1">
              <a:rPr lang="en-GB" smtClean="0">
                <a:solidFill>
                  <a:prstClr val="black">
                    <a:tint val="75000"/>
                  </a:prstClr>
                </a:solidFill>
              </a:rPr>
              <a:pPr/>
              <a:t>14/10/2019</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3918111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957A0-58F7-C44A-BECA-78808A0C3A02}" type="datetime1">
              <a:rPr lang="en-GB" smtClean="0">
                <a:solidFill>
                  <a:prstClr val="black">
                    <a:tint val="75000"/>
                  </a:prstClr>
                </a:solidFill>
              </a:rPr>
              <a:pPr/>
              <a:t>14/10/2019</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386795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solidFill>
                  <a:schemeClr val="accent5">
                    <a:lumMod val="60000"/>
                    <a:lumOff val="40000"/>
                  </a:schemeClr>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Modifiez les styles du texte du masque</a:t>
            </a:r>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
        <p:nvSpPr>
          <p:cNvPr id="8" name="Rectangle 7"/>
          <p:cNvSpPr/>
          <p:nvPr userDrawn="1"/>
        </p:nvSpPr>
        <p:spPr>
          <a:xfrm>
            <a:off x="6804248" y="764704"/>
            <a:ext cx="1296144" cy="129614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5076056" y="576783"/>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3347864" y="476672"/>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755576" y="188640"/>
            <a:ext cx="379064" cy="37906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0366013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4A0C425-4F36-C441-8B55-2E9652F11D97}" type="datetime1">
              <a:rPr lang="en-GB" smtClean="0">
                <a:solidFill>
                  <a:prstClr val="black">
                    <a:tint val="75000"/>
                  </a:prstClr>
                </a:solidFill>
              </a:rPr>
              <a:pPr/>
              <a:t>14/10/2019</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4071465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5EC4EDA-F23C-7E4D-A3B2-8B6D6C50EBF0}" type="datetime1">
              <a:rPr lang="en-GB" smtClean="0">
                <a:solidFill>
                  <a:prstClr val="black">
                    <a:tint val="75000"/>
                  </a:prstClr>
                </a:solidFill>
              </a:rPr>
              <a:pPr/>
              <a:t>14/10/2019</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1442883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35103963-66FE-6F4B-BD25-DC808A9E2BB9}" type="datetime1">
              <a:rPr lang="en-GB" smtClean="0">
                <a:solidFill>
                  <a:prstClr val="black">
                    <a:tint val="75000"/>
                  </a:prstClr>
                </a:solidFill>
              </a:rPr>
              <a:pPr/>
              <a:t>14/10/2019</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814936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830A4595-93FB-9145-9A59-D53BDF610351}" type="datetime1">
              <a:rPr lang="en-GB" smtClean="0">
                <a:solidFill>
                  <a:prstClr val="black">
                    <a:tint val="75000"/>
                  </a:prstClr>
                </a:solidFill>
              </a:rPr>
              <a:pPr/>
              <a:t>14/10/2019</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a:solidFill>
                  <a:prstClr val="black">
                    <a:tint val="75000"/>
                  </a:prstClr>
                </a:solidFill>
              </a:rPr>
              <a:t>Mark Allen</a:t>
            </a:r>
          </a:p>
        </p:txBody>
      </p:sp>
    </p:spTree>
    <p:extLst>
      <p:ext uri="{BB962C8B-B14F-4D97-AF65-F5344CB8AC3E}">
        <p14:creationId xmlns:p14="http://schemas.microsoft.com/office/powerpoint/2010/main" val="1839448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395578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449483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18786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 name="Title 1"/>
          <p:cNvSpPr>
            <a:spLocks noGrp="1"/>
          </p:cNvSpPr>
          <p:nvPr>
            <p:ph type="title"/>
          </p:nvPr>
        </p:nvSpPr>
        <p:spPr/>
        <p:txBody>
          <a:bodyPr/>
          <a:lstStyle/>
          <a:p>
            <a:r>
              <a:rPr lang="fr-FR" smtClean="0"/>
              <a:t>Modifiez le style du titre</a:t>
            </a:r>
            <a:endParaRPr lang="en-US"/>
          </a:p>
        </p:txBody>
      </p:sp>
      <p:sp>
        <p:nvSpPr>
          <p:cNvPr id="4" name="Content Placeholder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558481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67544" y="198884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708920"/>
            <a:ext cx="4040188"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4008"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708919"/>
            <a:ext cx="4041775" cy="34172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8" name="Footer Placeholder 7"/>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9" name="Slide Number Placeholder 8"/>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274261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4" name="Footer Placeholder 3"/>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5" name="Slide Number Placeholder 4"/>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83572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sz="half" idx="1"/>
          </p:nvPr>
        </p:nvSpPr>
        <p:spPr>
          <a:xfrm>
            <a:off x="457200" y="1600200"/>
            <a:ext cx="4038600" cy="4525963"/>
          </a:xfrm>
        </p:spPr>
        <p:txBody>
          <a:bodyPr/>
          <a:lstStyle>
            <a:lvl1pPr>
              <a:buClr>
                <a:schemeClr val="accent5">
                  <a:lumMod val="75000"/>
                </a:schemeClr>
              </a:buClr>
              <a:defRPr sz="2800"/>
            </a:lvl1pPr>
            <a:lvl2pPr>
              <a:buClr>
                <a:schemeClr val="accent5">
                  <a:lumMod val="75000"/>
                </a:schemeClr>
              </a:buClr>
              <a:defRPr sz="2400"/>
            </a:lvl2pPr>
            <a:lvl3pPr>
              <a:buClr>
                <a:schemeClr val="accent5">
                  <a:lumMod val="75000"/>
                </a:schemeClr>
              </a:buClr>
              <a:defRPr sz="2000"/>
            </a:lvl3pPr>
            <a:lvl4pPr>
              <a:buClr>
                <a:schemeClr val="accent5">
                  <a:lumMod val="75000"/>
                </a:schemeClr>
              </a:buClr>
              <a:defRPr sz="1800"/>
            </a:lvl4pPr>
            <a:lvl5pPr>
              <a:buClr>
                <a:schemeClr val="accent5">
                  <a:lumMod val="75000"/>
                </a:schemeClr>
              </a:buCl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600200"/>
            <a:ext cx="4038600" cy="4525963"/>
          </a:xfrm>
        </p:spPr>
        <p:txBody>
          <a:bodyPr/>
          <a:lstStyle>
            <a:lvl1pPr>
              <a:buClr>
                <a:schemeClr val="accent5">
                  <a:lumMod val="75000"/>
                </a:schemeClr>
              </a:buClr>
              <a:defRPr sz="2800"/>
            </a:lvl1pPr>
            <a:lvl2pPr>
              <a:buClr>
                <a:schemeClr val="accent5">
                  <a:lumMod val="75000"/>
                </a:schemeClr>
              </a:buClr>
              <a:defRPr sz="2400"/>
            </a:lvl2pPr>
            <a:lvl3pPr>
              <a:buClr>
                <a:schemeClr val="accent5">
                  <a:lumMod val="75000"/>
                </a:schemeClr>
              </a:buClr>
              <a:defRPr sz="2000"/>
            </a:lvl3pPr>
            <a:lvl4pPr>
              <a:buClr>
                <a:schemeClr val="accent5">
                  <a:lumMod val="75000"/>
                </a:schemeClr>
              </a:buClr>
              <a:defRPr sz="1800"/>
            </a:lvl4pPr>
            <a:lvl5pPr>
              <a:buClr>
                <a:schemeClr val="accent5">
                  <a:lumMod val="75000"/>
                </a:schemeClr>
              </a:buCl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r>
              <a:rPr lang="fr-FR" smtClean="0"/>
              <a:t>14 October 2019</a:t>
            </a:r>
            <a:endParaRPr lang="fr-FR" dirty="0"/>
          </a:p>
        </p:txBody>
      </p:sp>
      <p:sp>
        <p:nvSpPr>
          <p:cNvPr id="6" name="Espace réservé du pied de page 5"/>
          <p:cNvSpPr>
            <a:spLocks noGrp="1"/>
          </p:cNvSpPr>
          <p:nvPr>
            <p:ph type="ftr" sz="quarter" idx="11"/>
          </p:nvPr>
        </p:nvSpPr>
        <p:spPr/>
        <p:txBody>
          <a:bodyPr/>
          <a:lstStyle/>
          <a:p>
            <a:r>
              <a:rPr lang="fr-FR" smtClean="0"/>
              <a:t>Françoise Genova, JENAS 2019</a:t>
            </a:r>
            <a:endParaRPr lang="fr-FR" dirty="0"/>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
        <p:nvSpPr>
          <p:cNvPr id="9" name="Rectangle 8"/>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7269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4" name="Slide Number Placeholder 3"/>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712300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3008313" cy="1162050"/>
          </a:xfrm>
        </p:spPr>
        <p:txBody>
          <a:bodyPr anchor="b"/>
          <a:lstStyle>
            <a:lvl1pPr algn="l">
              <a:defRPr sz="2000" b="1"/>
            </a:lvl1pPr>
          </a:lstStyle>
          <a:p>
            <a:r>
              <a:rPr lang="fr-FR" smtClean="0"/>
              <a:t>Modifiez le style du titre</a:t>
            </a:r>
            <a:endParaRPr lang="en-US"/>
          </a:p>
        </p:txBody>
      </p:sp>
      <p:sp>
        <p:nvSpPr>
          <p:cNvPr id="3" name="Content Placeholder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923533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Picture Placeholder 2"/>
          <p:cNvSpPr>
            <a:spLocks noGrp="1"/>
          </p:cNvSpPr>
          <p:nvPr>
            <p:ph type="pic" idx="1"/>
          </p:nvPr>
        </p:nvSpPr>
        <p:spPr>
          <a:xfrm>
            <a:off x="1792288" y="980727"/>
            <a:ext cx="5486400"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242724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467486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52736"/>
            <a:ext cx="2057400" cy="5073427"/>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1052736"/>
            <a:ext cx="6019800" cy="507342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25260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782390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280214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519192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 name="Title 1"/>
          <p:cNvSpPr>
            <a:spLocks noGrp="1"/>
          </p:cNvSpPr>
          <p:nvPr>
            <p:ph type="title"/>
          </p:nvPr>
        </p:nvSpPr>
        <p:spPr/>
        <p:txBody>
          <a:bodyPr/>
          <a:lstStyle/>
          <a:p>
            <a:r>
              <a:rPr lang="fr-FR" smtClean="0"/>
              <a:t>Modifiez le style du titre</a:t>
            </a:r>
            <a:endParaRPr lang="en-US"/>
          </a:p>
        </p:txBody>
      </p:sp>
      <p:sp>
        <p:nvSpPr>
          <p:cNvPr id="4" name="Content Placeholder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338586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67544" y="198884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708920"/>
            <a:ext cx="4040188"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4008"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708919"/>
            <a:ext cx="4041775" cy="34172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8" name="Footer Placeholder 7"/>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9" name="Slide Number Placeholder 8"/>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328679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buClr>
                <a:schemeClr val="accent5">
                  <a:lumMod val="75000"/>
                </a:schemeClr>
              </a:buClr>
              <a:defRPr sz="2400"/>
            </a:lvl1pPr>
            <a:lvl2pPr>
              <a:buClr>
                <a:schemeClr val="accent5">
                  <a:lumMod val="75000"/>
                </a:schemeClr>
              </a:buClr>
              <a:defRPr sz="2000"/>
            </a:lvl2pPr>
            <a:lvl3pPr>
              <a:buClr>
                <a:schemeClr val="accent5">
                  <a:lumMod val="75000"/>
                </a:schemeClr>
              </a:buClr>
              <a:defRPr sz="1800"/>
            </a:lvl3pPr>
            <a:lvl4pPr>
              <a:buClr>
                <a:schemeClr val="accent5">
                  <a:lumMod val="75000"/>
                </a:schemeClr>
              </a:buClr>
              <a:defRPr sz="1600"/>
            </a:lvl4pPr>
            <a:lvl5pPr>
              <a:buClr>
                <a:schemeClr val="accent5">
                  <a:lumMod val="75000"/>
                </a:schemeClr>
              </a:buClr>
              <a:defRPr sz="1600"/>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buClr>
                <a:schemeClr val="accent5">
                  <a:lumMod val="75000"/>
                </a:schemeClr>
              </a:buClr>
              <a:defRPr sz="2400"/>
            </a:lvl1pPr>
            <a:lvl2pPr>
              <a:buClr>
                <a:schemeClr val="accent5">
                  <a:lumMod val="75000"/>
                </a:schemeClr>
              </a:buClr>
              <a:defRPr sz="2000"/>
            </a:lvl2pPr>
            <a:lvl3pPr>
              <a:buClr>
                <a:schemeClr val="accent5">
                  <a:lumMod val="75000"/>
                </a:schemeClr>
              </a:buClr>
              <a:defRPr sz="1800"/>
            </a:lvl3pPr>
            <a:lvl4pPr>
              <a:buClr>
                <a:schemeClr val="accent5">
                  <a:lumMod val="75000"/>
                </a:schemeClr>
              </a:buClr>
              <a:defRPr sz="1600"/>
            </a:lvl4pPr>
            <a:lvl5pPr>
              <a:buClr>
                <a:schemeClr val="accent5">
                  <a:lumMod val="75000"/>
                </a:schemeClr>
              </a:buClr>
              <a:defRPr sz="1600"/>
            </a:lvl5pPr>
            <a:lvl6pPr>
              <a:defRPr sz="1600"/>
            </a:lvl6pPr>
            <a:lvl7pPr>
              <a:defRPr sz="1600"/>
            </a:lvl7pPr>
            <a:lvl8pPr>
              <a:defRPr sz="1600"/>
            </a:lvl8pPr>
            <a:lvl9pPr>
              <a:defRPr sz="16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smtClean="0"/>
              <a:t>14 October 2019</a:t>
            </a:r>
            <a:endParaRPr lang="fr-FR" dirty="0"/>
          </a:p>
        </p:txBody>
      </p:sp>
      <p:sp>
        <p:nvSpPr>
          <p:cNvPr id="8" name="Espace réservé du pied de page 7"/>
          <p:cNvSpPr>
            <a:spLocks noGrp="1"/>
          </p:cNvSpPr>
          <p:nvPr>
            <p:ph type="ftr" sz="quarter" idx="11"/>
          </p:nvPr>
        </p:nvSpPr>
        <p:spPr/>
        <p:txBody>
          <a:bodyPr/>
          <a:lstStyle/>
          <a:p>
            <a:r>
              <a:rPr lang="fr-FR" smtClean="0"/>
              <a:t>Françoise Genova, JENAS 2019</a:t>
            </a:r>
            <a:endParaRPr lang="fr-FR" dirty="0"/>
          </a:p>
        </p:txBody>
      </p:sp>
      <p:sp>
        <p:nvSpPr>
          <p:cNvPr id="9" name="Espace réservé du numéro de diapositive 8"/>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
        <p:nvSpPr>
          <p:cNvPr id="10" name="Rectangle 9"/>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50620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4" name="Footer Placeholder 3"/>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5" name="Slide Number Placeholder 4"/>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510408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4" name="Slide Number Placeholder 3"/>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3278187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3008313" cy="1162050"/>
          </a:xfrm>
        </p:spPr>
        <p:txBody>
          <a:bodyPr anchor="b"/>
          <a:lstStyle>
            <a:lvl1pPr algn="l">
              <a:defRPr sz="2000" b="1"/>
            </a:lvl1pPr>
          </a:lstStyle>
          <a:p>
            <a:r>
              <a:rPr lang="fr-FR" smtClean="0"/>
              <a:t>Modifiez le style du titre</a:t>
            </a:r>
            <a:endParaRPr lang="en-US"/>
          </a:p>
        </p:txBody>
      </p:sp>
      <p:sp>
        <p:nvSpPr>
          <p:cNvPr id="3" name="Content Placeholder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009791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Picture Placeholder 2"/>
          <p:cNvSpPr>
            <a:spLocks noGrp="1"/>
          </p:cNvSpPr>
          <p:nvPr>
            <p:ph type="pic" idx="1"/>
          </p:nvPr>
        </p:nvSpPr>
        <p:spPr>
          <a:xfrm>
            <a:off x="1792288" y="980727"/>
            <a:ext cx="5486400"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3063865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725272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52736"/>
            <a:ext cx="2057400" cy="5073427"/>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1052736"/>
            <a:ext cx="6019800" cy="507342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340439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121480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968516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220106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 name="Title 1"/>
          <p:cNvSpPr>
            <a:spLocks noGrp="1"/>
          </p:cNvSpPr>
          <p:nvPr>
            <p:ph type="title"/>
          </p:nvPr>
        </p:nvSpPr>
        <p:spPr/>
        <p:txBody>
          <a:bodyPr/>
          <a:lstStyle/>
          <a:p>
            <a:r>
              <a:rPr lang="fr-FR" smtClean="0"/>
              <a:t>Modifiez le style du titre</a:t>
            </a:r>
            <a:endParaRPr lang="en-US"/>
          </a:p>
        </p:txBody>
      </p:sp>
      <p:sp>
        <p:nvSpPr>
          <p:cNvPr id="4" name="Content Placeholder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50200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115616" y="274638"/>
            <a:ext cx="7571184" cy="1143000"/>
          </a:xfrm>
        </p:spPr>
        <p:txBody>
          <a:bodyPr/>
          <a:lstStyle>
            <a:lvl1pPr algn="l">
              <a:defRPr>
                <a:solidFill>
                  <a:schemeClr val="bg1"/>
                </a:solidFill>
              </a:defRPr>
            </a:lvl1pPr>
          </a:lstStyle>
          <a:p>
            <a:r>
              <a:rPr lang="fr-FR" dirty="0" smtClean="0"/>
              <a:t>Modifiez le style du titre</a:t>
            </a:r>
            <a:endParaRPr lang="fr-FR" dirty="0"/>
          </a:p>
        </p:txBody>
      </p:sp>
      <p:sp>
        <p:nvSpPr>
          <p:cNvPr id="3" name="Espace réservé de la date 2"/>
          <p:cNvSpPr>
            <a:spLocks noGrp="1"/>
          </p:cNvSpPr>
          <p:nvPr>
            <p:ph type="dt" sz="half" idx="10"/>
          </p:nvPr>
        </p:nvSpPr>
        <p:spPr/>
        <p:txBody>
          <a:bodyPr/>
          <a:lstStyle/>
          <a:p>
            <a:r>
              <a:rPr lang="fr-FR" smtClean="0"/>
              <a:t>14 October 2019</a:t>
            </a:r>
            <a:endParaRPr lang="fr-FR" dirty="0"/>
          </a:p>
        </p:txBody>
      </p:sp>
      <p:sp>
        <p:nvSpPr>
          <p:cNvPr id="4" name="Espace réservé du pied de page 3"/>
          <p:cNvSpPr>
            <a:spLocks noGrp="1"/>
          </p:cNvSpPr>
          <p:nvPr>
            <p:ph type="ftr" sz="quarter" idx="11"/>
          </p:nvPr>
        </p:nvSpPr>
        <p:spPr/>
        <p:txBody>
          <a:bodyPr/>
          <a:lstStyle/>
          <a:p>
            <a:r>
              <a:rPr lang="fr-FR" smtClean="0"/>
              <a:t>Françoise Genova, JENAS 2019</a:t>
            </a:r>
            <a:endParaRPr lang="fr-FR" dirty="0"/>
          </a:p>
        </p:txBody>
      </p:sp>
      <p:sp>
        <p:nvSpPr>
          <p:cNvPr id="5" name="Espace réservé du numéro de diapositive 4"/>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
        <p:nvSpPr>
          <p:cNvPr id="6" name="Rectangle 5"/>
          <p:cNvSpPr/>
          <p:nvPr userDrawn="1"/>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5549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67544" y="198884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708920"/>
            <a:ext cx="4040188"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4008"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708919"/>
            <a:ext cx="4041775" cy="34172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8" name="Footer Placeholder 7"/>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9" name="Slide Number Placeholder 8"/>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64866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4" name="Footer Placeholder 3"/>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5" name="Slide Number Placeholder 4"/>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0931427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4" name="Slide Number Placeholder 3"/>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3563459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3008313" cy="1162050"/>
          </a:xfrm>
        </p:spPr>
        <p:txBody>
          <a:bodyPr anchor="b"/>
          <a:lstStyle>
            <a:lvl1pPr algn="l">
              <a:defRPr sz="2000" b="1"/>
            </a:lvl1pPr>
          </a:lstStyle>
          <a:p>
            <a:r>
              <a:rPr lang="fr-FR" smtClean="0"/>
              <a:t>Modifiez le style du titre</a:t>
            </a:r>
            <a:endParaRPr lang="en-US"/>
          </a:p>
        </p:txBody>
      </p:sp>
      <p:sp>
        <p:nvSpPr>
          <p:cNvPr id="3" name="Content Placeholder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3160512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Picture Placeholder 2"/>
          <p:cNvSpPr>
            <a:spLocks noGrp="1"/>
          </p:cNvSpPr>
          <p:nvPr>
            <p:ph type="pic" idx="1"/>
          </p:nvPr>
        </p:nvSpPr>
        <p:spPr>
          <a:xfrm>
            <a:off x="1792288" y="980727"/>
            <a:ext cx="5486400"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6" name="Footer Placeholder 5"/>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7" name="Slide Number Placeholder 6"/>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118786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909377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52736"/>
            <a:ext cx="2057400" cy="5073427"/>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1052736"/>
            <a:ext cx="6019800" cy="507342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12"/>
          </p:nvPr>
        </p:nvSpPr>
        <p:spPr/>
        <p:txBody>
          <a:bodyPr/>
          <a:lstStyle/>
          <a:p>
            <a:fld id="{D74B269A-82B5-4A44-BF6B-85C5902E589A}"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257734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14 October 2019</a:t>
            </a:r>
            <a:endParaRPr lang="fr-FR" dirty="0"/>
          </a:p>
        </p:txBody>
      </p:sp>
      <p:sp>
        <p:nvSpPr>
          <p:cNvPr id="3" name="Espace réservé du pied de page 2"/>
          <p:cNvSpPr>
            <a:spLocks noGrp="1"/>
          </p:cNvSpPr>
          <p:nvPr>
            <p:ph type="ftr" sz="quarter" idx="11"/>
          </p:nvPr>
        </p:nvSpPr>
        <p:spPr/>
        <p:txBody>
          <a:bodyPr/>
          <a:lstStyle/>
          <a:p>
            <a:r>
              <a:rPr lang="fr-FR" smtClean="0"/>
              <a:t>Françoise Genova, JENAS 2019</a:t>
            </a:r>
            <a:endParaRPr lang="fr-FR" dirty="0"/>
          </a:p>
        </p:txBody>
      </p:sp>
      <p:sp>
        <p:nvSpPr>
          <p:cNvPr id="4" name="Espace réservé du numéro de diapositive 3"/>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Tree>
    <p:extLst>
      <p:ext uri="{BB962C8B-B14F-4D97-AF65-F5344CB8AC3E}">
        <p14:creationId xmlns:p14="http://schemas.microsoft.com/office/powerpoint/2010/main" val="1686544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3575050" y="273050"/>
            <a:ext cx="5111750" cy="5853113"/>
          </a:xfrm>
        </p:spPr>
        <p:txBody>
          <a:bodyPr/>
          <a:lstStyle>
            <a:lvl1pPr>
              <a:defRPr sz="3200">
                <a:solidFill>
                  <a:schemeClr val="bg1"/>
                </a:solidFill>
              </a:defRPr>
            </a:lvl1pPr>
            <a:lvl2pPr>
              <a:buClr>
                <a:schemeClr val="accent5">
                  <a:lumMod val="75000"/>
                </a:schemeClr>
              </a:buClr>
              <a:defRPr sz="2800"/>
            </a:lvl2pPr>
            <a:lvl3pPr>
              <a:buClr>
                <a:schemeClr val="accent5">
                  <a:lumMod val="75000"/>
                </a:schemeClr>
              </a:buClr>
              <a:defRPr sz="2400"/>
            </a:lvl3pPr>
            <a:lvl4pPr>
              <a:buClr>
                <a:schemeClr val="accent5">
                  <a:lumMod val="75000"/>
                </a:schemeClr>
              </a:buClr>
              <a:defRPr sz="2000"/>
            </a:lvl4pPr>
            <a:lvl5pPr>
              <a:buClr>
                <a:schemeClr val="accent5">
                  <a:lumMod val="75000"/>
                </a:schemeClr>
              </a:buClr>
              <a:defRPr sz="2000"/>
            </a:lvl5pPr>
            <a:lvl6pPr>
              <a:defRPr sz="2000"/>
            </a:lvl6pPr>
            <a:lvl7pPr>
              <a:defRPr sz="2000"/>
            </a:lvl7pPr>
            <a:lvl8pPr>
              <a:defRPr sz="2000"/>
            </a:lvl8pPr>
            <a:lvl9pPr>
              <a:defRPr sz="20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14 October 2019</a:t>
            </a:r>
            <a:endParaRPr lang="fr-FR" dirty="0"/>
          </a:p>
        </p:txBody>
      </p:sp>
      <p:sp>
        <p:nvSpPr>
          <p:cNvPr id="6" name="Espace réservé du pied de page 5"/>
          <p:cNvSpPr>
            <a:spLocks noGrp="1"/>
          </p:cNvSpPr>
          <p:nvPr>
            <p:ph type="ftr" sz="quarter" idx="11"/>
          </p:nvPr>
        </p:nvSpPr>
        <p:spPr/>
        <p:txBody>
          <a:bodyPr/>
          <a:lstStyle/>
          <a:p>
            <a:r>
              <a:rPr lang="fr-FR" smtClean="0"/>
              <a:t>Françoise Genova, JENAS 2019</a:t>
            </a:r>
            <a:endParaRPr lang="fr-FR" dirty="0"/>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Tree>
    <p:extLst>
      <p:ext uri="{BB962C8B-B14F-4D97-AF65-F5344CB8AC3E}">
        <p14:creationId xmlns:p14="http://schemas.microsoft.com/office/powerpoint/2010/main" val="419937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dirty="0" smtClean="0"/>
              <a:t>Modifiez le style du titre</a:t>
            </a:r>
            <a:endParaRPr lang="fr-FR" dirty="0"/>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14 October 2019</a:t>
            </a:r>
            <a:endParaRPr lang="fr-FR" dirty="0"/>
          </a:p>
        </p:txBody>
      </p:sp>
      <p:sp>
        <p:nvSpPr>
          <p:cNvPr id="6" name="Espace réservé du pied de page 5"/>
          <p:cNvSpPr>
            <a:spLocks noGrp="1"/>
          </p:cNvSpPr>
          <p:nvPr>
            <p:ph type="ftr" sz="quarter" idx="11"/>
          </p:nvPr>
        </p:nvSpPr>
        <p:spPr/>
        <p:txBody>
          <a:bodyPr/>
          <a:lstStyle/>
          <a:p>
            <a:r>
              <a:rPr lang="fr-FR" smtClean="0"/>
              <a:t>Françoise Genova, JENAS 2019</a:t>
            </a:r>
            <a:endParaRPr lang="fr-FR" dirty="0"/>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fld id="{35442578-B874-406A-9685-56ACD319D0AE}" type="slidenum">
              <a:rPr lang="fr-FR" smtClean="0"/>
              <a:pPr/>
              <a:t>‹N°›</a:t>
            </a:fld>
            <a:endParaRPr lang="fr-FR" dirty="0"/>
          </a:p>
        </p:txBody>
      </p:sp>
    </p:spTree>
    <p:extLst>
      <p:ext uri="{BB962C8B-B14F-4D97-AF65-F5344CB8AC3E}">
        <p14:creationId xmlns:p14="http://schemas.microsoft.com/office/powerpoint/2010/main" val="249310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6.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14 October 2019</a:t>
            </a:r>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Françoise Genova, JENAS 2019</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42578-B874-406A-9685-56ACD319D0AE}" type="slidenum">
              <a:rPr lang="fr-FR" smtClean="0"/>
              <a:t>‹N°›</a:t>
            </a:fld>
            <a:endParaRPr lang="fr-FR"/>
          </a:p>
        </p:txBody>
      </p:sp>
    </p:spTree>
    <p:extLst>
      <p:ext uri="{BB962C8B-B14F-4D97-AF65-F5344CB8AC3E}">
        <p14:creationId xmlns:p14="http://schemas.microsoft.com/office/powerpoint/2010/main" val="28410287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solidFill>
                  <a:prstClr val="black">
                    <a:tint val="75000"/>
                  </a:prstClr>
                </a:solidFill>
              </a:rPr>
              <a:t>Françoise Genova, JENAS 2019</a:t>
            </a: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42578-B874-406A-9685-56ACD319D0A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1327035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4951" y="160027"/>
            <a:ext cx="7290399"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628650" y="1358781"/>
            <a:ext cx="78867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631885" y="6356351"/>
            <a:ext cx="11710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1A336-85E6-A044-942A-D520FC75C375}" type="datetime1">
              <a:rPr lang="en-GB" smtClean="0">
                <a:solidFill>
                  <a:prstClr val="black">
                    <a:tint val="75000"/>
                  </a:prstClr>
                </a:solidFill>
              </a:rPr>
              <a:pPr/>
              <a:t>14/10/2019</a:t>
            </a:fld>
            <a:endParaRPr lang="it-IT">
              <a:solidFill>
                <a:prstClr val="black">
                  <a:tint val="75000"/>
                </a:prstClr>
              </a:solidFill>
            </a:endParaRPr>
          </a:p>
        </p:txBody>
      </p:sp>
      <p:sp>
        <p:nvSpPr>
          <p:cNvPr id="5" name="Footer Placeholder 4"/>
          <p:cNvSpPr>
            <a:spLocks noGrp="1"/>
          </p:cNvSpPr>
          <p:nvPr>
            <p:ph type="ftr" sz="quarter" idx="3"/>
          </p:nvPr>
        </p:nvSpPr>
        <p:spPr>
          <a:xfrm>
            <a:off x="1958196" y="6356351"/>
            <a:ext cx="280358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solidFill>
                  <a:prstClr val="black">
                    <a:tint val="75000"/>
                  </a:prstClr>
                </a:solidFill>
              </a:rPr>
              <a:t>Mark Allen</a:t>
            </a:r>
            <a:endParaRPr lang="it-IT" dirty="0">
              <a:solidFill>
                <a:prstClr val="black">
                  <a:tint val="75000"/>
                </a:prstClr>
              </a:solidFill>
            </a:endParaRPr>
          </a:p>
        </p:txBody>
      </p:sp>
      <p:sp>
        <p:nvSpPr>
          <p:cNvPr id="7" name="Rettangolo 6">
            <a:extLst>
              <a:ext uri="{FF2B5EF4-FFF2-40B4-BE49-F238E27FC236}">
                <a16:creationId xmlns:a16="http://schemas.microsoft.com/office/drawing/2014/main" xmlns="" id="{DCE86EC0-9AA0-9445-A96A-DFDEC4EB036F}"/>
              </a:ext>
            </a:extLst>
          </p:cNvPr>
          <p:cNvSpPr/>
          <p:nvPr userDrawn="1"/>
        </p:nvSpPr>
        <p:spPr>
          <a:xfrm>
            <a:off x="5122120" y="6364235"/>
            <a:ext cx="2787287" cy="415498"/>
          </a:xfrm>
          <a:prstGeom prst="rect">
            <a:avLst/>
          </a:prstGeom>
        </p:spPr>
        <p:txBody>
          <a:bodyPr wrap="square">
            <a:spAutoFit/>
          </a:bodyPr>
          <a:lstStyle/>
          <a:p>
            <a:pPr algn="r"/>
            <a:r>
              <a:rPr lang="en-GB" sz="1050" dirty="0">
                <a:solidFill>
                  <a:prstClr val="black"/>
                </a:solidFill>
              </a:rPr>
              <a:t>Funded by the European Union’s </a:t>
            </a:r>
          </a:p>
          <a:p>
            <a:pPr algn="r"/>
            <a:r>
              <a:rPr lang="en-US" sz="1050" dirty="0">
                <a:solidFill>
                  <a:prstClr val="black"/>
                </a:solidFill>
              </a:rPr>
              <a:t>Horizon 2020 - Grant N° </a:t>
            </a:r>
            <a:r>
              <a:rPr lang="uk-UA" sz="1050" dirty="0">
                <a:solidFill>
                  <a:prstClr val="black"/>
                </a:solidFill>
              </a:rPr>
              <a:t>824064</a:t>
            </a:r>
            <a:endParaRPr lang="en-GB" sz="1400" dirty="0">
              <a:solidFill>
                <a:prstClr val="black"/>
              </a:solidFill>
            </a:endParaRPr>
          </a:p>
        </p:txBody>
      </p:sp>
      <p:pic>
        <p:nvPicPr>
          <p:cNvPr id="8" name="Immagine 7">
            <a:extLst>
              <a:ext uri="{FF2B5EF4-FFF2-40B4-BE49-F238E27FC236}">
                <a16:creationId xmlns:a16="http://schemas.microsoft.com/office/drawing/2014/main" xmlns="" id="{2E0477E6-C1AD-094D-A442-EF1BE2575039}"/>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7909407" y="6425157"/>
            <a:ext cx="456585" cy="293654"/>
          </a:xfrm>
          <a:prstGeom prst="rect">
            <a:avLst/>
          </a:prstGeom>
          <a:ln w="3175">
            <a:noFill/>
          </a:ln>
        </p:spPr>
      </p:pic>
    </p:spTree>
    <p:extLst>
      <p:ext uri="{BB962C8B-B14F-4D97-AF65-F5344CB8AC3E}">
        <p14:creationId xmlns:p14="http://schemas.microsoft.com/office/powerpoint/2010/main" val="309180451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userDrawn="1"/>
        </p:nvSpPr>
        <p:spPr>
          <a:xfrm>
            <a:off x="0" y="6381328"/>
            <a:ext cx="9144000" cy="360040"/>
          </a:xfrm>
          <a:prstGeom prst="rect">
            <a:avLst/>
          </a:prstGeom>
          <a:solidFill>
            <a:srgbClr val="C3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052736"/>
            <a:ext cx="8229600" cy="864096"/>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Text Placeholder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D74B269A-82B5-4A44-BF6B-85C5902E589A}" type="slidenum">
              <a:rPr lang="en-US" smtClean="0">
                <a:solidFill>
                  <a:prstClr val="white"/>
                </a:solidFill>
              </a:rPr>
              <a:pPr/>
              <a:t>‹N°›</a:t>
            </a:fld>
            <a:endParaRPr lang="en-US">
              <a:solidFill>
                <a:prstClr val="white"/>
              </a:solidFill>
            </a:endParaRPr>
          </a:p>
        </p:txBody>
      </p:sp>
      <p:pic>
        <p:nvPicPr>
          <p:cNvPr id="7" name="Kép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544" y="332656"/>
            <a:ext cx="968529" cy="684042"/>
          </a:xfrm>
          <a:prstGeom prst="rect">
            <a:avLst/>
          </a:prstGeom>
        </p:spPr>
      </p:pic>
      <p:pic>
        <p:nvPicPr>
          <p:cNvPr id="8" name="Kép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flipV="1">
            <a:off x="7956376" y="332656"/>
            <a:ext cx="720080" cy="476686"/>
          </a:xfrm>
          <a:prstGeom prst="rect">
            <a:avLst/>
          </a:prstGeom>
        </p:spPr>
      </p:pic>
      <p:sp>
        <p:nvSpPr>
          <p:cNvPr id="9" name="Szövegdoboz 8"/>
          <p:cNvSpPr txBox="1"/>
          <p:nvPr userDrawn="1"/>
        </p:nvSpPr>
        <p:spPr>
          <a:xfrm>
            <a:off x="3995936" y="345681"/>
            <a:ext cx="3888432" cy="461665"/>
          </a:xfrm>
          <a:prstGeom prst="rect">
            <a:avLst/>
          </a:prstGeom>
          <a:noFill/>
        </p:spPr>
        <p:txBody>
          <a:bodyPr wrap="square" rtlCol="0">
            <a:spAutoFit/>
          </a:bodyPr>
          <a:lstStyle/>
          <a:p>
            <a:pPr algn="r"/>
            <a:r>
              <a:rPr lang="en-US" sz="1200" i="1" smtClean="0">
                <a:solidFill>
                  <a:prstClr val="white">
                    <a:lumMod val="50000"/>
                  </a:prstClr>
                </a:solidFill>
              </a:rPr>
              <a:t>Astronomy ESFRI &amp; Research Infrastructure Cluster</a:t>
            </a:r>
          </a:p>
          <a:p>
            <a:pPr algn="r"/>
            <a:r>
              <a:rPr lang="en-US" sz="1200" i="1" smtClean="0">
                <a:solidFill>
                  <a:prstClr val="white">
                    <a:lumMod val="50000"/>
                  </a:prstClr>
                </a:solidFill>
              </a:rPr>
              <a:t> ASTERICS - 653477</a:t>
            </a:r>
          </a:p>
        </p:txBody>
      </p:sp>
    </p:spTree>
    <p:extLst>
      <p:ext uri="{BB962C8B-B14F-4D97-AF65-F5344CB8AC3E}">
        <p14:creationId xmlns:p14="http://schemas.microsoft.com/office/powerpoint/2010/main" val="20002998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p:txStyles>
    <p:title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userDrawn="1"/>
        </p:nvSpPr>
        <p:spPr>
          <a:xfrm>
            <a:off x="0" y="6381328"/>
            <a:ext cx="9144000" cy="360040"/>
          </a:xfrm>
          <a:prstGeom prst="rect">
            <a:avLst/>
          </a:prstGeom>
          <a:solidFill>
            <a:srgbClr val="C3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052736"/>
            <a:ext cx="8229600" cy="864096"/>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Text Placeholder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D74B269A-82B5-4A44-BF6B-85C5902E589A}" type="slidenum">
              <a:rPr lang="en-US" smtClean="0">
                <a:solidFill>
                  <a:prstClr val="white"/>
                </a:solidFill>
              </a:rPr>
              <a:pPr/>
              <a:t>‹N°›</a:t>
            </a:fld>
            <a:endParaRPr lang="en-US">
              <a:solidFill>
                <a:prstClr val="white"/>
              </a:solidFill>
            </a:endParaRPr>
          </a:p>
        </p:txBody>
      </p:sp>
      <p:pic>
        <p:nvPicPr>
          <p:cNvPr id="7" name="Kép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544" y="332656"/>
            <a:ext cx="968529" cy="684042"/>
          </a:xfrm>
          <a:prstGeom prst="rect">
            <a:avLst/>
          </a:prstGeom>
        </p:spPr>
      </p:pic>
      <p:pic>
        <p:nvPicPr>
          <p:cNvPr id="8" name="Kép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flipV="1">
            <a:off x="7956376" y="332656"/>
            <a:ext cx="720080" cy="476686"/>
          </a:xfrm>
          <a:prstGeom prst="rect">
            <a:avLst/>
          </a:prstGeom>
        </p:spPr>
      </p:pic>
      <p:sp>
        <p:nvSpPr>
          <p:cNvPr id="9" name="Szövegdoboz 8"/>
          <p:cNvSpPr txBox="1"/>
          <p:nvPr userDrawn="1"/>
        </p:nvSpPr>
        <p:spPr>
          <a:xfrm>
            <a:off x="3995936" y="345681"/>
            <a:ext cx="3888432" cy="461665"/>
          </a:xfrm>
          <a:prstGeom prst="rect">
            <a:avLst/>
          </a:prstGeom>
          <a:noFill/>
        </p:spPr>
        <p:txBody>
          <a:bodyPr wrap="square" rtlCol="0">
            <a:spAutoFit/>
          </a:bodyPr>
          <a:lstStyle/>
          <a:p>
            <a:pPr algn="r"/>
            <a:r>
              <a:rPr lang="en-US" sz="1200" i="1" smtClean="0">
                <a:solidFill>
                  <a:prstClr val="white">
                    <a:lumMod val="50000"/>
                  </a:prstClr>
                </a:solidFill>
              </a:rPr>
              <a:t>Astronomy ESFRI &amp; Research Infrastructure Cluster</a:t>
            </a:r>
          </a:p>
          <a:p>
            <a:pPr algn="r"/>
            <a:r>
              <a:rPr lang="en-US" sz="1200" i="1" smtClean="0">
                <a:solidFill>
                  <a:prstClr val="white">
                    <a:lumMod val="50000"/>
                  </a:prstClr>
                </a:solidFill>
              </a:rPr>
              <a:t> ASTERICS - 653477</a:t>
            </a:r>
          </a:p>
        </p:txBody>
      </p:sp>
    </p:spTree>
    <p:extLst>
      <p:ext uri="{BB962C8B-B14F-4D97-AF65-F5344CB8AC3E}">
        <p14:creationId xmlns:p14="http://schemas.microsoft.com/office/powerpoint/2010/main" val="22343385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p:txStyles>
    <p:title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userDrawn="1"/>
        </p:nvSpPr>
        <p:spPr>
          <a:xfrm>
            <a:off x="0" y="6381328"/>
            <a:ext cx="9144000" cy="360040"/>
          </a:xfrm>
          <a:prstGeom prst="rect">
            <a:avLst/>
          </a:prstGeom>
          <a:solidFill>
            <a:srgbClr val="C3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052736"/>
            <a:ext cx="8229600" cy="864096"/>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Text Placeholder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fr-FR" smtClean="0">
                <a:solidFill>
                  <a:prstClr val="white"/>
                </a:solidFill>
              </a:rPr>
              <a:t>3/27/2019</a:t>
            </a:r>
            <a:endParaRPr lang="en-US">
              <a:solidFill>
                <a:prstClr val="white"/>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solidFill>
                  <a:prstClr val="white"/>
                </a:solidFill>
              </a:rPr>
              <a:t>Multi-messenger/Groningen</a:t>
            </a: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D74B269A-82B5-4A44-BF6B-85C5902E589A}" type="slidenum">
              <a:rPr lang="en-US" smtClean="0">
                <a:solidFill>
                  <a:prstClr val="white"/>
                </a:solidFill>
              </a:rPr>
              <a:pPr/>
              <a:t>‹N°›</a:t>
            </a:fld>
            <a:endParaRPr lang="en-US">
              <a:solidFill>
                <a:prstClr val="white"/>
              </a:solidFill>
            </a:endParaRPr>
          </a:p>
        </p:txBody>
      </p:sp>
      <p:pic>
        <p:nvPicPr>
          <p:cNvPr id="7" name="Kép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544" y="332656"/>
            <a:ext cx="968529" cy="684042"/>
          </a:xfrm>
          <a:prstGeom prst="rect">
            <a:avLst/>
          </a:prstGeom>
        </p:spPr>
      </p:pic>
      <p:pic>
        <p:nvPicPr>
          <p:cNvPr id="8" name="Kép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flipV="1">
            <a:off x="7956376" y="332656"/>
            <a:ext cx="720080" cy="476686"/>
          </a:xfrm>
          <a:prstGeom prst="rect">
            <a:avLst/>
          </a:prstGeom>
        </p:spPr>
      </p:pic>
      <p:sp>
        <p:nvSpPr>
          <p:cNvPr id="9" name="Szövegdoboz 8"/>
          <p:cNvSpPr txBox="1"/>
          <p:nvPr userDrawn="1"/>
        </p:nvSpPr>
        <p:spPr>
          <a:xfrm>
            <a:off x="3995936" y="345681"/>
            <a:ext cx="3888432" cy="461665"/>
          </a:xfrm>
          <a:prstGeom prst="rect">
            <a:avLst/>
          </a:prstGeom>
          <a:noFill/>
        </p:spPr>
        <p:txBody>
          <a:bodyPr wrap="square" rtlCol="0">
            <a:spAutoFit/>
          </a:bodyPr>
          <a:lstStyle/>
          <a:p>
            <a:pPr algn="r"/>
            <a:r>
              <a:rPr lang="en-US" sz="1200" i="1" smtClean="0">
                <a:solidFill>
                  <a:prstClr val="white">
                    <a:lumMod val="50000"/>
                  </a:prstClr>
                </a:solidFill>
              </a:rPr>
              <a:t>Astronomy ESFRI &amp; Research Infrastructure Cluster</a:t>
            </a:r>
          </a:p>
          <a:p>
            <a:pPr algn="r"/>
            <a:r>
              <a:rPr lang="en-US" sz="1200" i="1" smtClean="0">
                <a:solidFill>
                  <a:prstClr val="white">
                    <a:lumMod val="50000"/>
                  </a:prstClr>
                </a:solidFill>
              </a:rPr>
              <a:t> ASTERICS - 653477</a:t>
            </a:r>
          </a:p>
        </p:txBody>
      </p:sp>
    </p:spTree>
    <p:extLst>
      <p:ext uri="{BB962C8B-B14F-4D97-AF65-F5344CB8AC3E}">
        <p14:creationId xmlns:p14="http://schemas.microsoft.com/office/powerpoint/2010/main" val="386031750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p:txStyles>
    <p:title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9.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orap.irisa.fr/wp-content/uploads/2018/11/1-Orap-F42-ORAP-Nicolas-Vayatis.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indico.cern.ch/event/745580/overview"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indico.cern.ch/event/745580/contributions/3119763/" TargetMode="External"/><Relationship Id="rId1" Type="http://schemas.openxmlformats.org/officeDocument/2006/relationships/slideLayout" Target="../slideLayouts/slideLayout13.xml"/><Relationship Id="rId4" Type="http://schemas.openxmlformats.org/officeDocument/2006/relationships/hyperlink" Target="https://www.wired.com/2013/04/bigdat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ature.com/articles/sdata201618" TargetMode="External"/><Relationship Id="rId2" Type="http://schemas.openxmlformats.org/officeDocument/2006/relationships/image" Target="../media/image14.emf"/><Relationship Id="rId1" Type="http://schemas.openxmlformats.org/officeDocument/2006/relationships/slideLayout" Target="../slideLayouts/slideLayout4.xml"/><Relationship Id="rId4" Type="http://schemas.openxmlformats.org/officeDocument/2006/relationships/hyperlink" Target="https://publications.europa.eu/en/publication-detail/-/publication/7769a148-f1f6-11e8-9982-01aa75ed71a1/language-en/format-PDF/source-8061128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narcy\Desktop\COLINE\3_Supports\Présentation PowerPoint\Elements diapo\Fond-diapo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01459"/>
            <a:ext cx="9181947"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683568" y="116632"/>
            <a:ext cx="6984776" cy="3888433"/>
          </a:xfrm>
        </p:spPr>
        <p:txBody>
          <a:bodyPr>
            <a:normAutofit/>
          </a:bodyPr>
          <a:lstStyle/>
          <a:p>
            <a:pPr algn="l"/>
            <a:r>
              <a:rPr lang="fr-FR" sz="6000" dirty="0" smtClean="0">
                <a:solidFill>
                  <a:schemeClr val="accent5">
                    <a:lumMod val="75000"/>
                  </a:schemeClr>
                </a:solidFill>
              </a:rPr>
              <a:t>« </a:t>
            </a:r>
            <a:r>
              <a:rPr lang="fr-FR" sz="6000" dirty="0" err="1" smtClean="0">
                <a:solidFill>
                  <a:schemeClr val="accent5">
                    <a:lumMod val="75000"/>
                  </a:schemeClr>
                </a:solidFill>
              </a:rPr>
              <a:t>Big</a:t>
            </a:r>
            <a:r>
              <a:rPr lang="fr-FR" sz="6000" dirty="0" smtClean="0">
                <a:solidFill>
                  <a:schemeClr val="accent5">
                    <a:lumMod val="75000"/>
                  </a:schemeClr>
                </a:solidFill>
              </a:rPr>
              <a:t> Data » Challenges for Science</a:t>
            </a:r>
            <a:endParaRPr lang="fr-FR" sz="2800" dirty="0">
              <a:latin typeface="Calibri Light" panose="020F0302020204030204" pitchFamily="34" charset="0"/>
            </a:endParaRPr>
          </a:p>
        </p:txBody>
      </p:sp>
      <p:sp>
        <p:nvSpPr>
          <p:cNvPr id="3" name="Sous-titre 2"/>
          <p:cNvSpPr>
            <a:spLocks noGrp="1"/>
          </p:cNvSpPr>
          <p:nvPr>
            <p:ph type="subTitle" idx="1"/>
          </p:nvPr>
        </p:nvSpPr>
        <p:spPr>
          <a:xfrm>
            <a:off x="4860032" y="4869160"/>
            <a:ext cx="2656384" cy="1988840"/>
          </a:xfrm>
        </p:spPr>
        <p:txBody>
          <a:bodyPr>
            <a:normAutofit/>
          </a:bodyPr>
          <a:lstStyle/>
          <a:p>
            <a:pPr algn="r"/>
            <a:r>
              <a:rPr lang="fr-FR" sz="2400" dirty="0" smtClean="0">
                <a:solidFill>
                  <a:schemeClr val="bg1"/>
                </a:solidFill>
                <a:latin typeface="Calibri Light" panose="020F0302020204030204" pitchFamily="34" charset="0"/>
              </a:rPr>
              <a:t>Présenté par</a:t>
            </a:r>
          </a:p>
          <a:p>
            <a:pPr algn="r"/>
            <a:endParaRPr lang="fr-FR" sz="2400" dirty="0" smtClean="0">
              <a:solidFill>
                <a:schemeClr val="tx1"/>
              </a:solidFill>
              <a:latin typeface="Calibri Light" panose="020F0302020204030204" pitchFamily="34" charset="0"/>
            </a:endParaRPr>
          </a:p>
        </p:txBody>
      </p:sp>
      <p:cxnSp>
        <p:nvCxnSpPr>
          <p:cNvPr id="6" name="Connecteur droit 5"/>
          <p:cNvCxnSpPr/>
          <p:nvPr/>
        </p:nvCxnSpPr>
        <p:spPr>
          <a:xfrm>
            <a:off x="848122" y="3916288"/>
            <a:ext cx="619268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descr="C:\Users\narcy\Desktop\COLINE\LOGOS\CDS\CDS LOGO refa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520" y="5518511"/>
            <a:ext cx="2238168" cy="12679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040810" y="764704"/>
            <a:ext cx="1296144" cy="129614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8416527" y="3025055"/>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8820472" y="4105175"/>
            <a:ext cx="187921" cy="18792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529537" y="5373216"/>
            <a:ext cx="379064" cy="37906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Shape 41"/>
          <p:cNvSpPr txBox="1">
            <a:spLocks/>
          </p:cNvSpPr>
          <p:nvPr/>
        </p:nvSpPr>
        <p:spPr>
          <a:xfrm>
            <a:off x="719166" y="4293096"/>
            <a:ext cx="6336704" cy="1674364"/>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FR" sz="2800" dirty="0" smtClean="0">
                <a:solidFill>
                  <a:schemeClr val="tx1"/>
                </a:solidFill>
                <a:latin typeface="Trebuchet MS"/>
                <a:cs typeface="Trebuchet MS"/>
              </a:rPr>
              <a:t>Françoise Genova</a:t>
            </a:r>
          </a:p>
          <a:p>
            <a:pPr algn="l"/>
            <a:r>
              <a:rPr lang="fr-FR" sz="2800" dirty="0" smtClean="0">
                <a:solidFill>
                  <a:schemeClr val="tx1"/>
                </a:solidFill>
                <a:latin typeface="Trebuchet MS"/>
                <a:cs typeface="Trebuchet MS"/>
              </a:rPr>
              <a:t>Observatoire Astronomique de Strasbourg RDA-France</a:t>
            </a:r>
          </a:p>
          <a:p>
            <a:pPr algn="l"/>
            <a:endParaRPr lang="fr-FR" sz="1400" dirty="0" smtClean="0">
              <a:solidFill>
                <a:schemeClr val="tx1"/>
              </a:solidFill>
              <a:latin typeface="Trebuchet MS"/>
              <a:cs typeface="Trebuchet MS"/>
            </a:endParaRPr>
          </a:p>
          <a:p>
            <a:pPr algn="l"/>
            <a:r>
              <a:rPr lang="fr-FR" sz="2800" dirty="0" err="1" smtClean="0">
                <a:solidFill>
                  <a:schemeClr val="tx1"/>
                </a:solidFill>
                <a:latin typeface="Trebuchet MS"/>
                <a:cs typeface="Trebuchet MS"/>
              </a:rPr>
              <a:t>Many</a:t>
            </a:r>
            <a:r>
              <a:rPr lang="fr-FR" sz="2800" dirty="0" smtClean="0">
                <a:solidFill>
                  <a:schemeClr val="tx1"/>
                </a:solidFill>
                <a:latin typeface="Trebuchet MS"/>
                <a:cs typeface="Trebuchet MS"/>
              </a:rPr>
              <a:t> </a:t>
            </a:r>
            <a:r>
              <a:rPr lang="fr-FR" sz="2800" dirty="0" err="1" smtClean="0">
                <a:solidFill>
                  <a:schemeClr val="tx1"/>
                </a:solidFill>
                <a:latin typeface="Trebuchet MS"/>
                <a:cs typeface="Trebuchet MS"/>
              </a:rPr>
              <a:t>thanks</a:t>
            </a:r>
            <a:r>
              <a:rPr lang="fr-FR" sz="2800" dirty="0" smtClean="0">
                <a:solidFill>
                  <a:schemeClr val="tx1"/>
                </a:solidFill>
                <a:latin typeface="Trebuchet MS"/>
                <a:cs typeface="Trebuchet MS"/>
              </a:rPr>
              <a:t> to Maurizio </a:t>
            </a:r>
            <a:r>
              <a:rPr lang="fr-FR" sz="2800" dirty="0" err="1" smtClean="0">
                <a:solidFill>
                  <a:schemeClr val="tx1"/>
                </a:solidFill>
                <a:latin typeface="Trebuchet MS"/>
                <a:cs typeface="Trebuchet MS"/>
              </a:rPr>
              <a:t>Pierini</a:t>
            </a:r>
            <a:r>
              <a:rPr lang="fr-FR" sz="2800" dirty="0" smtClean="0">
                <a:solidFill>
                  <a:schemeClr val="tx1"/>
                </a:solidFill>
                <a:latin typeface="Trebuchet MS"/>
                <a:cs typeface="Trebuchet MS"/>
              </a:rPr>
              <a:t> and Giovanni </a:t>
            </a:r>
            <a:r>
              <a:rPr lang="fr-FR" sz="2800" dirty="0" err="1" smtClean="0">
                <a:solidFill>
                  <a:schemeClr val="tx1"/>
                </a:solidFill>
                <a:latin typeface="Trebuchet MS"/>
                <a:cs typeface="Trebuchet MS"/>
              </a:rPr>
              <a:t>Lamanna</a:t>
            </a:r>
            <a:endParaRPr lang="fr-FR" sz="2800" dirty="0">
              <a:solidFill>
                <a:schemeClr val="tx1"/>
              </a:solidFill>
              <a:latin typeface="Trebuchet MS"/>
              <a:cs typeface="Trebuchet MS"/>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8363" y="5764723"/>
            <a:ext cx="3855913" cy="94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6"/>
          <a:stretch>
            <a:fillRect/>
          </a:stretch>
        </p:blipFill>
        <p:spPr>
          <a:xfrm>
            <a:off x="2589157" y="5707377"/>
            <a:ext cx="1642400" cy="890209"/>
          </a:xfrm>
          <a:prstGeom prst="rect">
            <a:avLst/>
          </a:prstGeom>
        </p:spPr>
      </p:pic>
    </p:spTree>
    <p:extLst>
      <p:ext uri="{BB962C8B-B14F-4D97-AF65-F5344CB8AC3E}">
        <p14:creationId xmlns:p14="http://schemas.microsoft.com/office/powerpoint/2010/main" val="33285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Data sharing in </a:t>
            </a:r>
            <a:r>
              <a:rPr lang="en-GB" dirty="0" smtClean="0"/>
              <a:t>astronomy: accessibility AND reusability</a:t>
            </a:r>
            <a:endParaRPr lang="en-GB" dirty="0"/>
          </a:p>
        </p:txBody>
      </p:sp>
      <p:sp>
        <p:nvSpPr>
          <p:cNvPr id="3" name="Espace réservé du contenu 2"/>
          <p:cNvSpPr>
            <a:spLocks noGrp="1"/>
          </p:cNvSpPr>
          <p:nvPr>
            <p:ph idx="1"/>
          </p:nvPr>
        </p:nvSpPr>
        <p:spPr>
          <a:xfrm>
            <a:off x="457200" y="1844824"/>
            <a:ext cx="8229600" cy="4511526"/>
          </a:xfrm>
        </p:spPr>
        <p:txBody>
          <a:bodyPr>
            <a:normAutofit fontScale="92500" lnSpcReduction="20000"/>
          </a:bodyPr>
          <a:lstStyle/>
          <a:p>
            <a:r>
              <a:rPr lang="fr-FR" dirty="0" smtClean="0"/>
              <a:t>International collaboration on standards</a:t>
            </a:r>
          </a:p>
          <a:p>
            <a:pPr lvl="1"/>
            <a:r>
              <a:rPr lang="fr-FR" dirty="0" smtClean="0"/>
              <a:t>Format </a:t>
            </a:r>
            <a:r>
              <a:rPr lang="fr-FR" dirty="0" err="1" smtClean="0"/>
              <a:t>including</a:t>
            </a:r>
            <a:r>
              <a:rPr lang="fr-FR" dirty="0" smtClean="0"/>
              <a:t> data and </a:t>
            </a:r>
            <a:r>
              <a:rPr lang="fr-FR" dirty="0" err="1" smtClean="0"/>
              <a:t>metadata</a:t>
            </a:r>
            <a:r>
              <a:rPr lang="fr-FR" dirty="0" smtClean="0"/>
              <a:t> (FITS) 1979 &gt; </a:t>
            </a:r>
            <a:r>
              <a:rPr lang="fr-FR" b="1" dirty="0" err="1" smtClean="0"/>
              <a:t>R</a:t>
            </a:r>
            <a:r>
              <a:rPr lang="fr-FR" dirty="0" err="1" smtClean="0"/>
              <a:t>eusability</a:t>
            </a:r>
            <a:endParaRPr lang="fr-FR" dirty="0" smtClean="0"/>
          </a:p>
          <a:p>
            <a:pPr lvl="1"/>
            <a:r>
              <a:rPr lang="fr-FR" dirty="0" smtClean="0"/>
              <a:t>The </a:t>
            </a:r>
            <a:r>
              <a:rPr lang="fr-FR" dirty="0" err="1" smtClean="0"/>
              <a:t>astronomical</a:t>
            </a:r>
            <a:r>
              <a:rPr lang="fr-FR" dirty="0" smtClean="0"/>
              <a:t> Virtual </a:t>
            </a:r>
            <a:r>
              <a:rPr lang="fr-FR" dirty="0" err="1" smtClean="0"/>
              <a:t>Observatory</a:t>
            </a:r>
            <a:r>
              <a:rPr lang="fr-FR" dirty="0" smtClean="0"/>
              <a:t> (VO): </a:t>
            </a:r>
            <a:r>
              <a:rPr lang="fr-FR" dirty="0" err="1" smtClean="0"/>
              <a:t>Interoperability</a:t>
            </a:r>
            <a:r>
              <a:rPr lang="fr-FR" dirty="0" smtClean="0"/>
              <a:t> of data </a:t>
            </a:r>
            <a:r>
              <a:rPr lang="fr-FR" u="sng" dirty="0" smtClean="0"/>
              <a:t>and </a:t>
            </a:r>
            <a:r>
              <a:rPr lang="fr-FR" u="sng" dirty="0" err="1" smtClean="0"/>
              <a:t>tools</a:t>
            </a:r>
            <a:endParaRPr lang="fr-FR" u="sng" dirty="0" smtClean="0"/>
          </a:p>
          <a:p>
            <a:pPr lvl="2"/>
            <a:r>
              <a:rPr lang="fr-FR" dirty="0" smtClean="0"/>
              <a:t>Standards and </a:t>
            </a:r>
            <a:r>
              <a:rPr lang="fr-FR" dirty="0" err="1" smtClean="0"/>
              <a:t>tools</a:t>
            </a:r>
            <a:r>
              <a:rPr lang="fr-FR" dirty="0" smtClean="0"/>
              <a:t> to </a:t>
            </a:r>
            <a:r>
              <a:rPr lang="fr-FR" b="1" dirty="0" err="1" smtClean="0"/>
              <a:t>F</a:t>
            </a:r>
            <a:r>
              <a:rPr lang="fr-FR" dirty="0" err="1" smtClean="0"/>
              <a:t>ind</a:t>
            </a:r>
            <a:r>
              <a:rPr lang="fr-FR" dirty="0" smtClean="0"/>
              <a:t>, </a:t>
            </a:r>
            <a:r>
              <a:rPr lang="fr-FR" b="1" dirty="0" smtClean="0"/>
              <a:t>A</a:t>
            </a:r>
            <a:r>
              <a:rPr lang="fr-FR" dirty="0" smtClean="0"/>
              <a:t>ccess and </a:t>
            </a:r>
            <a:r>
              <a:rPr lang="fr-FR" b="1" dirty="0" err="1" smtClean="0"/>
              <a:t>I</a:t>
            </a:r>
            <a:r>
              <a:rPr lang="fr-FR" dirty="0" err="1" smtClean="0"/>
              <a:t>ntereoperate</a:t>
            </a:r>
            <a:r>
              <a:rPr lang="fr-FR" dirty="0" smtClean="0"/>
              <a:t> data</a:t>
            </a:r>
          </a:p>
          <a:p>
            <a:pPr lvl="2"/>
            <a:r>
              <a:rPr lang="fr-FR" dirty="0" smtClean="0"/>
              <a:t>Standards </a:t>
            </a:r>
            <a:r>
              <a:rPr lang="fr-FR" dirty="0" err="1" smtClean="0"/>
              <a:t>defined</a:t>
            </a:r>
            <a:r>
              <a:rPr lang="fr-FR" dirty="0" smtClean="0"/>
              <a:t> by the IVOA (</a:t>
            </a:r>
            <a:r>
              <a:rPr lang="fr-FR" dirty="0" err="1" smtClean="0"/>
              <a:t>since</a:t>
            </a:r>
            <a:r>
              <a:rPr lang="fr-FR" dirty="0" smtClean="0"/>
              <a:t> 2002)</a:t>
            </a:r>
          </a:p>
          <a:p>
            <a:pPr lvl="2"/>
            <a:r>
              <a:rPr lang="fr-FR" dirty="0" smtClean="0"/>
              <a:t>Open and inclusive </a:t>
            </a:r>
            <a:r>
              <a:rPr lang="fr-FR" dirty="0" err="1" smtClean="0"/>
              <a:t>framework</a:t>
            </a:r>
            <a:r>
              <a:rPr lang="fr-FR" dirty="0" smtClean="0"/>
              <a:t>, </a:t>
            </a:r>
            <a:r>
              <a:rPr lang="fr-FR" dirty="0" err="1" smtClean="0"/>
              <a:t>distributed</a:t>
            </a:r>
            <a:r>
              <a:rPr lang="fr-FR" dirty="0" smtClean="0"/>
              <a:t> </a:t>
            </a:r>
            <a:r>
              <a:rPr lang="fr-FR" dirty="0" err="1" smtClean="0"/>
              <a:t>with</a:t>
            </a:r>
            <a:r>
              <a:rPr lang="fr-FR" dirty="0" smtClean="0"/>
              <a:t> no central point – </a:t>
            </a:r>
            <a:r>
              <a:rPr lang="fr-FR" dirty="0" err="1" smtClean="0"/>
              <a:t>anyone</a:t>
            </a:r>
            <a:r>
              <a:rPr lang="fr-FR" dirty="0" smtClean="0"/>
              <a:t> </a:t>
            </a:r>
            <a:r>
              <a:rPr lang="fr-FR" dirty="0" err="1" smtClean="0"/>
              <a:t>can</a:t>
            </a:r>
            <a:r>
              <a:rPr lang="fr-FR" dirty="0" smtClean="0"/>
              <a:t> « </a:t>
            </a:r>
            <a:r>
              <a:rPr lang="fr-FR" dirty="0" err="1" smtClean="0"/>
              <a:t>publish</a:t>
            </a:r>
            <a:r>
              <a:rPr lang="fr-FR" dirty="0" smtClean="0"/>
              <a:t> » a data </a:t>
            </a:r>
            <a:r>
              <a:rPr lang="fr-FR" dirty="0" err="1" smtClean="0"/>
              <a:t>resource</a:t>
            </a:r>
            <a:r>
              <a:rPr lang="fr-FR" dirty="0" smtClean="0"/>
              <a:t> in the VO, </a:t>
            </a:r>
            <a:r>
              <a:rPr lang="fr-FR" dirty="0" err="1" smtClean="0"/>
              <a:t>anyone</a:t>
            </a:r>
            <a:r>
              <a:rPr lang="fr-FR" dirty="0" smtClean="0"/>
              <a:t> </a:t>
            </a:r>
            <a:r>
              <a:rPr lang="fr-FR" dirty="0" err="1" smtClean="0"/>
              <a:t>can</a:t>
            </a:r>
            <a:r>
              <a:rPr lang="fr-FR" dirty="0" smtClean="0"/>
              <a:t> </a:t>
            </a:r>
            <a:r>
              <a:rPr lang="fr-FR" dirty="0" err="1" smtClean="0"/>
              <a:t>develop</a:t>
            </a:r>
            <a:r>
              <a:rPr lang="fr-FR" dirty="0" smtClean="0"/>
              <a:t> a VO-</a:t>
            </a:r>
            <a:r>
              <a:rPr lang="fr-FR" dirty="0" err="1" smtClean="0"/>
              <a:t>enabled</a:t>
            </a:r>
            <a:r>
              <a:rPr lang="fr-FR" dirty="0" smtClean="0"/>
              <a:t> </a:t>
            </a:r>
            <a:r>
              <a:rPr lang="fr-FR" dirty="0" err="1" smtClean="0"/>
              <a:t>tool</a:t>
            </a:r>
            <a:r>
              <a:rPr lang="fr-FR" dirty="0" smtClean="0"/>
              <a:t> to </a:t>
            </a:r>
            <a:r>
              <a:rPr lang="fr-FR" dirty="0" err="1" smtClean="0"/>
              <a:t>access</a:t>
            </a:r>
            <a:r>
              <a:rPr lang="fr-FR" dirty="0" smtClean="0"/>
              <a:t> data</a:t>
            </a:r>
          </a:p>
          <a:p>
            <a:pPr lvl="2"/>
            <a:r>
              <a:rPr lang="fr-FR" dirty="0" smtClean="0"/>
              <a:t>More </a:t>
            </a:r>
            <a:r>
              <a:rPr lang="fr-FR" dirty="0" err="1" smtClean="0"/>
              <a:t>than</a:t>
            </a:r>
            <a:r>
              <a:rPr lang="fr-FR" dirty="0" smtClean="0"/>
              <a:t> 100 « </a:t>
            </a:r>
            <a:r>
              <a:rPr lang="fr-FR" dirty="0" err="1" smtClean="0"/>
              <a:t>authorities</a:t>
            </a:r>
            <a:r>
              <a:rPr lang="fr-FR" dirty="0" smtClean="0"/>
              <a:t> » </a:t>
            </a:r>
            <a:r>
              <a:rPr lang="fr-FR" dirty="0" err="1" smtClean="0"/>
              <a:t>provide</a:t>
            </a:r>
            <a:r>
              <a:rPr lang="fr-FR" dirty="0" smtClean="0"/>
              <a:t> a </a:t>
            </a:r>
            <a:r>
              <a:rPr lang="fr-FR" dirty="0" err="1" smtClean="0"/>
              <a:t>resource</a:t>
            </a:r>
            <a:r>
              <a:rPr lang="fr-FR" dirty="0" smtClean="0"/>
              <a:t> in the VO, </a:t>
            </a:r>
            <a:r>
              <a:rPr lang="fr-FR" dirty="0" err="1" smtClean="0"/>
              <a:t>including</a:t>
            </a:r>
            <a:r>
              <a:rPr lang="fr-FR" dirty="0" smtClean="0"/>
              <a:t> </a:t>
            </a:r>
            <a:r>
              <a:rPr lang="fr-FR" dirty="0" err="1" smtClean="0"/>
              <a:t>most</a:t>
            </a:r>
            <a:r>
              <a:rPr lang="fr-FR" dirty="0" smtClean="0"/>
              <a:t> of the large data providers</a:t>
            </a:r>
          </a:p>
          <a:p>
            <a:r>
              <a:rPr lang="fr-FR" dirty="0" err="1" smtClean="0"/>
              <a:t>Significant</a:t>
            </a:r>
            <a:r>
              <a:rPr lang="fr-FR" dirty="0" smtClean="0"/>
              <a:t> impact on RI impact: data </a:t>
            </a:r>
            <a:r>
              <a:rPr lang="fr-FR" dirty="0" err="1" smtClean="0"/>
              <a:t>is</a:t>
            </a:r>
            <a:r>
              <a:rPr lang="fr-FR" dirty="0" smtClean="0"/>
              <a:t> </a:t>
            </a:r>
            <a:r>
              <a:rPr lang="fr-FR" dirty="0" err="1" smtClean="0"/>
              <a:t>reused</a:t>
            </a:r>
            <a:r>
              <a:rPr lang="fr-FR" dirty="0" smtClean="0"/>
              <a:t>!</a:t>
            </a:r>
          </a:p>
          <a:p>
            <a:pPr lvl="1"/>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10</a:t>
            </a:fld>
            <a:endParaRPr lang="fr-FR" dirty="0">
              <a:solidFill>
                <a:prstClr val="white"/>
              </a:solidFill>
            </a:endParaRPr>
          </a:p>
        </p:txBody>
      </p:sp>
    </p:spTree>
    <p:extLst>
      <p:ext uri="{BB962C8B-B14F-4D97-AF65-F5344CB8AC3E}">
        <p14:creationId xmlns:p14="http://schemas.microsoft.com/office/powerpoint/2010/main" val="2224188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0E72F0-E552-304B-9EAC-DBB2E7851091}"/>
              </a:ext>
            </a:extLst>
          </p:cNvPr>
          <p:cNvSpPr>
            <a:spLocks noGrp="1"/>
          </p:cNvSpPr>
          <p:nvPr>
            <p:ph type="dt" sz="half" idx="10"/>
          </p:nvPr>
        </p:nvSpPr>
        <p:spPr/>
        <p:txBody>
          <a:bodyPr/>
          <a:lstStyle/>
          <a:p>
            <a:fld id="{163E5DC1-D2F1-A045-BF26-4ED8758726BE}" type="datetime1">
              <a:rPr lang="en-GB" smtClean="0">
                <a:solidFill>
                  <a:prstClr val="black">
                    <a:tint val="75000"/>
                  </a:prstClr>
                </a:solidFill>
              </a:rPr>
              <a:pPr/>
              <a:t>14/10/2019</a:t>
            </a:fld>
            <a:endParaRPr lang="it-IT">
              <a:solidFill>
                <a:prstClr val="black">
                  <a:tint val="75000"/>
                </a:prstClr>
              </a:solidFill>
            </a:endParaRPr>
          </a:p>
        </p:txBody>
      </p:sp>
      <p:sp>
        <p:nvSpPr>
          <p:cNvPr id="3" name="Footer Placeholder 2">
            <a:extLst>
              <a:ext uri="{FF2B5EF4-FFF2-40B4-BE49-F238E27FC236}">
                <a16:creationId xmlns:a16="http://schemas.microsoft.com/office/drawing/2014/main" xmlns="" id="{F2F91E0A-29F7-D844-9F1A-8EA9E60B91B8}"/>
              </a:ext>
            </a:extLst>
          </p:cNvPr>
          <p:cNvSpPr>
            <a:spLocks noGrp="1"/>
          </p:cNvSpPr>
          <p:nvPr>
            <p:ph type="ftr" sz="quarter" idx="11"/>
          </p:nvPr>
        </p:nvSpPr>
        <p:spPr/>
        <p:txBody>
          <a:bodyPr/>
          <a:lstStyle/>
          <a:p>
            <a:r>
              <a:rPr lang="it-IT" b="1" dirty="0">
                <a:solidFill>
                  <a:srgbClr val="FF0000"/>
                </a:solidFill>
              </a:rPr>
              <a:t>Mark Allen</a:t>
            </a:r>
          </a:p>
        </p:txBody>
      </p:sp>
      <p:sp>
        <p:nvSpPr>
          <p:cNvPr id="4" name="Slide Number Placeholder 3">
            <a:extLst>
              <a:ext uri="{FF2B5EF4-FFF2-40B4-BE49-F238E27FC236}">
                <a16:creationId xmlns:a16="http://schemas.microsoft.com/office/drawing/2014/main" xmlns="" id="{3EC79C4E-623B-A349-B4BD-AA6394DD04F0}"/>
              </a:ext>
            </a:extLst>
          </p:cNvPr>
          <p:cNvSpPr>
            <a:spLocks noGrp="1"/>
          </p:cNvSpPr>
          <p:nvPr>
            <p:ph type="sldNum" sz="quarter" idx="12"/>
          </p:nvPr>
        </p:nvSpPr>
        <p:spPr/>
        <p:txBody>
          <a:bodyPr/>
          <a:lstStyle/>
          <a:p>
            <a:pPr algn="ctr"/>
            <a:fld id="{F815B12F-D02A-B845-865F-37AC5B232343}" type="slidenum">
              <a:rPr lang="it-IT" smtClean="0">
                <a:solidFill>
                  <a:prstClr val="black"/>
                </a:solidFill>
              </a:rPr>
              <a:pPr algn="ctr"/>
              <a:t>11</a:t>
            </a:fld>
            <a:endParaRPr lang="it-IT" dirty="0">
              <a:solidFill>
                <a:prstClr val="black"/>
              </a:solidFill>
            </a:endParaRPr>
          </a:p>
        </p:txBody>
      </p:sp>
      <p:pic>
        <p:nvPicPr>
          <p:cNvPr id="5" name="Picture 4">
            <a:extLst>
              <a:ext uri="{FF2B5EF4-FFF2-40B4-BE49-F238E27FC236}">
                <a16:creationId xmlns:a16="http://schemas.microsoft.com/office/drawing/2014/main" xmlns="" id="{DE33015D-97EF-6F46-98B7-B2E18DA8A122}"/>
              </a:ext>
            </a:extLst>
          </p:cNvPr>
          <p:cNvPicPr>
            <a:picLocks noChangeAspect="1"/>
          </p:cNvPicPr>
          <p:nvPr/>
        </p:nvPicPr>
        <p:blipFill>
          <a:blip r:embed="rId2"/>
          <a:stretch>
            <a:fillRect/>
          </a:stretch>
        </p:blipFill>
        <p:spPr>
          <a:xfrm>
            <a:off x="863835" y="1132225"/>
            <a:ext cx="7404569" cy="4979211"/>
          </a:xfrm>
          <a:prstGeom prst="rect">
            <a:avLst/>
          </a:prstGeom>
        </p:spPr>
      </p:pic>
      <p:sp>
        <p:nvSpPr>
          <p:cNvPr id="6" name="TextBox 5">
            <a:extLst>
              <a:ext uri="{FF2B5EF4-FFF2-40B4-BE49-F238E27FC236}">
                <a16:creationId xmlns:a16="http://schemas.microsoft.com/office/drawing/2014/main" xmlns="" id="{85FF7025-D267-5543-B7F2-FA09DB561C84}"/>
              </a:ext>
            </a:extLst>
          </p:cNvPr>
          <p:cNvSpPr txBox="1"/>
          <p:nvPr/>
        </p:nvSpPr>
        <p:spPr>
          <a:xfrm>
            <a:off x="2918013" y="251203"/>
            <a:ext cx="5350392" cy="461665"/>
          </a:xfrm>
          <a:prstGeom prst="rect">
            <a:avLst/>
          </a:prstGeom>
          <a:noFill/>
        </p:spPr>
        <p:txBody>
          <a:bodyPr wrap="square" rtlCol="0">
            <a:spAutoFit/>
          </a:bodyPr>
          <a:lstStyle/>
          <a:p>
            <a:r>
              <a:rPr lang="en-US" sz="2400" b="1" dirty="0">
                <a:solidFill>
                  <a:prstClr val="black"/>
                </a:solidFill>
              </a:rPr>
              <a:t>One view of the VO from an application:</a:t>
            </a:r>
          </a:p>
        </p:txBody>
      </p:sp>
      <p:sp>
        <p:nvSpPr>
          <p:cNvPr id="9" name="TextBox 8">
            <a:extLst>
              <a:ext uri="{FF2B5EF4-FFF2-40B4-BE49-F238E27FC236}">
                <a16:creationId xmlns:a16="http://schemas.microsoft.com/office/drawing/2014/main" xmlns="" id="{FD8216F9-D7D0-3D45-8BE6-B80A6EA232DC}"/>
              </a:ext>
            </a:extLst>
          </p:cNvPr>
          <p:cNvSpPr txBox="1"/>
          <p:nvPr/>
        </p:nvSpPr>
        <p:spPr>
          <a:xfrm rot="20225043">
            <a:off x="0" y="2030506"/>
            <a:ext cx="2299447" cy="369332"/>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Built from VO Registry</a:t>
            </a:r>
          </a:p>
        </p:txBody>
      </p:sp>
      <p:sp>
        <p:nvSpPr>
          <p:cNvPr id="12" name="TextBox 11">
            <a:extLst>
              <a:ext uri="{FF2B5EF4-FFF2-40B4-BE49-F238E27FC236}">
                <a16:creationId xmlns:a16="http://schemas.microsoft.com/office/drawing/2014/main" xmlns="" id="{A7523AB2-4B22-3046-9C5B-1E84F40F3E87}"/>
              </a:ext>
            </a:extLst>
          </p:cNvPr>
          <p:cNvSpPr txBox="1"/>
          <p:nvPr/>
        </p:nvSpPr>
        <p:spPr>
          <a:xfrm rot="20225043">
            <a:off x="3322746" y="1481706"/>
            <a:ext cx="2765916" cy="369332"/>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1000s All-Sky data sets</a:t>
            </a:r>
          </a:p>
        </p:txBody>
      </p:sp>
      <p:sp>
        <p:nvSpPr>
          <p:cNvPr id="13" name="TextBox 12">
            <a:extLst>
              <a:ext uri="{FF2B5EF4-FFF2-40B4-BE49-F238E27FC236}">
                <a16:creationId xmlns:a16="http://schemas.microsoft.com/office/drawing/2014/main" xmlns="" id="{5142B071-931C-AC48-94E0-5ED4E2CE766C}"/>
              </a:ext>
            </a:extLst>
          </p:cNvPr>
          <p:cNvSpPr txBox="1"/>
          <p:nvPr/>
        </p:nvSpPr>
        <p:spPr>
          <a:xfrm rot="20225043">
            <a:off x="5269332" y="1274234"/>
            <a:ext cx="2299447" cy="646331"/>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Largest catalogues: </a:t>
            </a:r>
            <a:r>
              <a:rPr lang="en-US" b="1" dirty="0" err="1">
                <a:solidFill>
                  <a:srgbClr val="ED7D31"/>
                </a:solidFill>
              </a:rPr>
              <a:t>PanSTARRS</a:t>
            </a:r>
            <a:r>
              <a:rPr lang="en-US" b="1" dirty="0">
                <a:solidFill>
                  <a:srgbClr val="ED7D31"/>
                </a:solidFill>
              </a:rPr>
              <a:t>, Gaia etc.</a:t>
            </a:r>
          </a:p>
        </p:txBody>
      </p:sp>
      <p:sp>
        <p:nvSpPr>
          <p:cNvPr id="14" name="TextBox 13">
            <a:extLst>
              <a:ext uri="{FF2B5EF4-FFF2-40B4-BE49-F238E27FC236}">
                <a16:creationId xmlns:a16="http://schemas.microsoft.com/office/drawing/2014/main" xmlns="" id="{A254E52D-104D-E04C-A562-DA30EE95FB4A}"/>
              </a:ext>
            </a:extLst>
          </p:cNvPr>
          <p:cNvSpPr txBox="1"/>
          <p:nvPr/>
        </p:nvSpPr>
        <p:spPr>
          <a:xfrm rot="20225043">
            <a:off x="5757384" y="1960619"/>
            <a:ext cx="2539320" cy="369332"/>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Complex ADQL queries</a:t>
            </a:r>
          </a:p>
        </p:txBody>
      </p:sp>
      <p:sp>
        <p:nvSpPr>
          <p:cNvPr id="15" name="TextBox 14">
            <a:extLst>
              <a:ext uri="{FF2B5EF4-FFF2-40B4-BE49-F238E27FC236}">
                <a16:creationId xmlns:a16="http://schemas.microsoft.com/office/drawing/2014/main" xmlns="" id="{AA0FE4E9-E2E2-594E-82DB-136CCBB2755F}"/>
              </a:ext>
            </a:extLst>
          </p:cNvPr>
          <p:cNvSpPr txBox="1"/>
          <p:nvPr/>
        </p:nvSpPr>
        <p:spPr>
          <a:xfrm rot="20225043">
            <a:off x="5875687" y="2509778"/>
            <a:ext cx="2934114" cy="646331"/>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Multi-resolution techniques for Big Data</a:t>
            </a:r>
          </a:p>
        </p:txBody>
      </p:sp>
      <p:sp>
        <p:nvSpPr>
          <p:cNvPr id="16" name="TextBox 15">
            <a:extLst>
              <a:ext uri="{FF2B5EF4-FFF2-40B4-BE49-F238E27FC236}">
                <a16:creationId xmlns:a16="http://schemas.microsoft.com/office/drawing/2014/main" xmlns="" id="{75F9427E-F52D-3B46-82CC-720D7970AAF5}"/>
              </a:ext>
            </a:extLst>
          </p:cNvPr>
          <p:cNvSpPr txBox="1"/>
          <p:nvPr/>
        </p:nvSpPr>
        <p:spPr>
          <a:xfrm rot="20225043">
            <a:off x="6028460" y="3362867"/>
            <a:ext cx="2726319" cy="369332"/>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Interoperability of data</a:t>
            </a:r>
          </a:p>
        </p:txBody>
      </p:sp>
      <p:sp>
        <p:nvSpPr>
          <p:cNvPr id="17" name="TextBox 16">
            <a:extLst>
              <a:ext uri="{FF2B5EF4-FFF2-40B4-BE49-F238E27FC236}">
                <a16:creationId xmlns:a16="http://schemas.microsoft.com/office/drawing/2014/main" xmlns="" id="{544FD71C-4318-9646-B31E-9895EBDFA21C}"/>
              </a:ext>
            </a:extLst>
          </p:cNvPr>
          <p:cNvSpPr txBox="1"/>
          <p:nvPr/>
        </p:nvSpPr>
        <p:spPr>
          <a:xfrm rot="20225043">
            <a:off x="6384557" y="4113475"/>
            <a:ext cx="2299447" cy="646331"/>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Interoperability between applications</a:t>
            </a:r>
          </a:p>
        </p:txBody>
      </p:sp>
      <p:sp>
        <p:nvSpPr>
          <p:cNvPr id="18" name="TextBox 17">
            <a:extLst>
              <a:ext uri="{FF2B5EF4-FFF2-40B4-BE49-F238E27FC236}">
                <a16:creationId xmlns:a16="http://schemas.microsoft.com/office/drawing/2014/main" xmlns="" id="{3B7D7A96-DE17-A447-90EB-E83730B5B142}"/>
              </a:ext>
            </a:extLst>
          </p:cNvPr>
          <p:cNvSpPr txBox="1"/>
          <p:nvPr/>
        </p:nvSpPr>
        <p:spPr>
          <a:xfrm rot="20225043">
            <a:off x="291830" y="3296088"/>
            <a:ext cx="2299447" cy="923330"/>
          </a:xfrm>
          <a:prstGeom prst="rect">
            <a:avLst/>
          </a:prstGeom>
          <a:solidFill>
            <a:schemeClr val="bg1"/>
          </a:solidFill>
          <a:ln w="9525">
            <a:solidFill>
              <a:schemeClr val="tx1"/>
            </a:solidFill>
          </a:ln>
        </p:spPr>
        <p:txBody>
          <a:bodyPr wrap="square" rtlCol="0">
            <a:spAutoFit/>
          </a:bodyPr>
          <a:lstStyle/>
          <a:p>
            <a:r>
              <a:rPr lang="en-US" b="1" dirty="0">
                <a:solidFill>
                  <a:srgbClr val="ED7D31"/>
                </a:solidFill>
              </a:rPr>
              <a:t>Data from many observatories and missions</a:t>
            </a:r>
          </a:p>
        </p:txBody>
      </p:sp>
    </p:spTree>
    <p:extLst>
      <p:ext uri="{BB962C8B-B14F-4D97-AF65-F5344CB8AC3E}">
        <p14:creationId xmlns:p14="http://schemas.microsoft.com/office/powerpoint/2010/main" val="2150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AF7570-E8CB-0345-8B17-9DAA3327930A}"/>
              </a:ext>
            </a:extLst>
          </p:cNvPr>
          <p:cNvSpPr>
            <a:spLocks noGrp="1"/>
          </p:cNvSpPr>
          <p:nvPr>
            <p:ph type="dt" sz="half" idx="10"/>
          </p:nvPr>
        </p:nvSpPr>
        <p:spPr/>
        <p:txBody>
          <a:bodyPr/>
          <a:lstStyle/>
          <a:p>
            <a:fld id="{DB2957A0-58F7-C44A-BECA-78808A0C3A02}" type="datetime1">
              <a:rPr lang="en-GB" smtClean="0">
                <a:solidFill>
                  <a:prstClr val="black">
                    <a:tint val="75000"/>
                  </a:prstClr>
                </a:solidFill>
              </a:rPr>
              <a:pPr/>
              <a:t>14/10/2019</a:t>
            </a:fld>
            <a:endParaRPr lang="it-IT">
              <a:solidFill>
                <a:prstClr val="black">
                  <a:tint val="75000"/>
                </a:prstClr>
              </a:solidFill>
            </a:endParaRPr>
          </a:p>
        </p:txBody>
      </p:sp>
      <p:sp>
        <p:nvSpPr>
          <p:cNvPr id="3" name="Footer Placeholder 2">
            <a:extLst>
              <a:ext uri="{FF2B5EF4-FFF2-40B4-BE49-F238E27FC236}">
                <a16:creationId xmlns:a16="http://schemas.microsoft.com/office/drawing/2014/main" xmlns="" id="{688B92EF-46C1-CA48-A4E6-D3045C9D4B7C}"/>
              </a:ext>
            </a:extLst>
          </p:cNvPr>
          <p:cNvSpPr>
            <a:spLocks noGrp="1"/>
          </p:cNvSpPr>
          <p:nvPr>
            <p:ph type="ftr" sz="quarter" idx="11"/>
          </p:nvPr>
        </p:nvSpPr>
        <p:spPr/>
        <p:txBody>
          <a:bodyPr/>
          <a:lstStyle/>
          <a:p>
            <a:r>
              <a:rPr lang="it-IT" b="1" dirty="0">
                <a:solidFill>
                  <a:srgbClr val="FF0000"/>
                </a:solidFill>
              </a:rPr>
              <a:t>Mark Allen</a:t>
            </a:r>
          </a:p>
        </p:txBody>
      </p:sp>
      <p:pic>
        <p:nvPicPr>
          <p:cNvPr id="4" name="Picture 3">
            <a:extLst>
              <a:ext uri="{FF2B5EF4-FFF2-40B4-BE49-F238E27FC236}">
                <a16:creationId xmlns:a16="http://schemas.microsoft.com/office/drawing/2014/main" xmlns="" id="{7AAFAE1C-2881-CF40-9C95-D23F0BDAB643}"/>
              </a:ext>
            </a:extLst>
          </p:cNvPr>
          <p:cNvPicPr>
            <a:picLocks noChangeAspect="1"/>
          </p:cNvPicPr>
          <p:nvPr/>
        </p:nvPicPr>
        <p:blipFill>
          <a:blip r:embed="rId4"/>
          <a:stretch>
            <a:fillRect/>
          </a:stretch>
        </p:blipFill>
        <p:spPr>
          <a:xfrm>
            <a:off x="5695886" y="665682"/>
            <a:ext cx="3524408" cy="1537242"/>
          </a:xfrm>
          <a:prstGeom prst="rect">
            <a:avLst/>
          </a:prstGeom>
        </p:spPr>
      </p:pic>
      <p:pic>
        <p:nvPicPr>
          <p:cNvPr id="5" name="Picture 4">
            <a:extLst>
              <a:ext uri="{FF2B5EF4-FFF2-40B4-BE49-F238E27FC236}">
                <a16:creationId xmlns:a16="http://schemas.microsoft.com/office/drawing/2014/main" xmlns="" id="{DED4F23F-1548-E74E-968A-70FF5FAF40BF}"/>
              </a:ext>
            </a:extLst>
          </p:cNvPr>
          <p:cNvPicPr>
            <a:picLocks noChangeAspect="1"/>
          </p:cNvPicPr>
          <p:nvPr/>
        </p:nvPicPr>
        <p:blipFill>
          <a:blip r:embed="rId5"/>
          <a:stretch>
            <a:fillRect/>
          </a:stretch>
        </p:blipFill>
        <p:spPr>
          <a:xfrm>
            <a:off x="4564233" y="1349241"/>
            <a:ext cx="3010388" cy="1624654"/>
          </a:xfrm>
          <a:prstGeom prst="rect">
            <a:avLst/>
          </a:prstGeom>
        </p:spPr>
      </p:pic>
      <p:pic>
        <p:nvPicPr>
          <p:cNvPr id="7" name="Picture 6">
            <a:extLst>
              <a:ext uri="{FF2B5EF4-FFF2-40B4-BE49-F238E27FC236}">
                <a16:creationId xmlns:a16="http://schemas.microsoft.com/office/drawing/2014/main" xmlns="" id="{3B28317D-C63C-4348-BACA-88DCE563AA8F}"/>
              </a:ext>
            </a:extLst>
          </p:cNvPr>
          <p:cNvPicPr>
            <a:picLocks noChangeAspect="1"/>
          </p:cNvPicPr>
          <p:nvPr/>
        </p:nvPicPr>
        <p:blipFill>
          <a:blip r:embed="rId6"/>
          <a:stretch>
            <a:fillRect/>
          </a:stretch>
        </p:blipFill>
        <p:spPr>
          <a:xfrm>
            <a:off x="6006925" y="2157247"/>
            <a:ext cx="3086909" cy="3782254"/>
          </a:xfrm>
          <a:prstGeom prst="rect">
            <a:avLst/>
          </a:prstGeom>
        </p:spPr>
      </p:pic>
      <p:pic>
        <p:nvPicPr>
          <p:cNvPr id="8" name="Picture 7">
            <a:extLst>
              <a:ext uri="{FF2B5EF4-FFF2-40B4-BE49-F238E27FC236}">
                <a16:creationId xmlns:a16="http://schemas.microsoft.com/office/drawing/2014/main" xmlns="" id="{55792BDF-20EA-0D41-8814-0BFE1C6C2CDA}"/>
              </a:ext>
            </a:extLst>
          </p:cNvPr>
          <p:cNvPicPr>
            <a:picLocks noChangeAspect="1"/>
          </p:cNvPicPr>
          <p:nvPr/>
        </p:nvPicPr>
        <p:blipFill>
          <a:blip r:embed="rId7"/>
          <a:stretch>
            <a:fillRect/>
          </a:stretch>
        </p:blipFill>
        <p:spPr>
          <a:xfrm>
            <a:off x="7296940" y="5572620"/>
            <a:ext cx="1847059" cy="733763"/>
          </a:xfrm>
          <a:prstGeom prst="rect">
            <a:avLst/>
          </a:prstGeom>
        </p:spPr>
      </p:pic>
      <p:pic>
        <p:nvPicPr>
          <p:cNvPr id="10" name="ipyaladin-screencast">
            <a:hlinkClick r:id="" action="ppaction://media"/>
            <a:extLst>
              <a:ext uri="{FF2B5EF4-FFF2-40B4-BE49-F238E27FC236}">
                <a16:creationId xmlns:a16="http://schemas.microsoft.com/office/drawing/2014/main" xmlns="" id="{66148F5C-2664-EC4A-80A2-4738B93F0C8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8996" y="3327469"/>
            <a:ext cx="2932076" cy="2055508"/>
          </a:xfrm>
          <a:prstGeom prst="rect">
            <a:avLst/>
          </a:prstGeom>
        </p:spPr>
      </p:pic>
      <p:pic>
        <p:nvPicPr>
          <p:cNvPr id="12" name="Picture 11">
            <a:extLst>
              <a:ext uri="{FF2B5EF4-FFF2-40B4-BE49-F238E27FC236}">
                <a16:creationId xmlns:a16="http://schemas.microsoft.com/office/drawing/2014/main" xmlns="" id="{C570AD07-E29B-AD4E-957C-E26F1A902D04}"/>
              </a:ext>
            </a:extLst>
          </p:cNvPr>
          <p:cNvPicPr>
            <a:picLocks noChangeAspect="1"/>
          </p:cNvPicPr>
          <p:nvPr/>
        </p:nvPicPr>
        <p:blipFill>
          <a:blip r:embed="rId9"/>
          <a:stretch>
            <a:fillRect/>
          </a:stretch>
        </p:blipFill>
        <p:spPr>
          <a:xfrm>
            <a:off x="-57104" y="184696"/>
            <a:ext cx="3854094" cy="2793942"/>
          </a:xfrm>
          <a:prstGeom prst="rect">
            <a:avLst/>
          </a:prstGeom>
        </p:spPr>
      </p:pic>
      <p:pic>
        <p:nvPicPr>
          <p:cNvPr id="13" name="Picture 12">
            <a:extLst>
              <a:ext uri="{FF2B5EF4-FFF2-40B4-BE49-F238E27FC236}">
                <a16:creationId xmlns:a16="http://schemas.microsoft.com/office/drawing/2014/main" xmlns="" id="{11930B73-5286-4344-94FC-8BE3F1FBABEB}"/>
              </a:ext>
            </a:extLst>
          </p:cNvPr>
          <p:cNvPicPr>
            <a:picLocks noChangeAspect="1"/>
          </p:cNvPicPr>
          <p:nvPr/>
        </p:nvPicPr>
        <p:blipFill>
          <a:blip r:embed="rId10"/>
          <a:stretch>
            <a:fillRect/>
          </a:stretch>
        </p:blipFill>
        <p:spPr>
          <a:xfrm>
            <a:off x="2089164" y="4387174"/>
            <a:ext cx="2475069" cy="1935630"/>
          </a:xfrm>
          <a:prstGeom prst="rect">
            <a:avLst/>
          </a:prstGeom>
        </p:spPr>
      </p:pic>
      <p:pic>
        <p:nvPicPr>
          <p:cNvPr id="14" name="Picture 13">
            <a:extLst>
              <a:ext uri="{FF2B5EF4-FFF2-40B4-BE49-F238E27FC236}">
                <a16:creationId xmlns:a16="http://schemas.microsoft.com/office/drawing/2014/main" xmlns="" id="{5B28FC3C-7E6E-E947-AF4F-D0F2858FEB4F}"/>
              </a:ext>
            </a:extLst>
          </p:cNvPr>
          <p:cNvPicPr>
            <a:picLocks noChangeAspect="1"/>
          </p:cNvPicPr>
          <p:nvPr/>
        </p:nvPicPr>
        <p:blipFill>
          <a:blip r:embed="rId11"/>
          <a:stretch>
            <a:fillRect/>
          </a:stretch>
        </p:blipFill>
        <p:spPr>
          <a:xfrm>
            <a:off x="3416859" y="2861501"/>
            <a:ext cx="2120971" cy="1035823"/>
          </a:xfrm>
          <a:prstGeom prst="rect">
            <a:avLst/>
          </a:prstGeom>
        </p:spPr>
      </p:pic>
      <p:pic>
        <p:nvPicPr>
          <p:cNvPr id="15" name="Picture 14">
            <a:extLst>
              <a:ext uri="{FF2B5EF4-FFF2-40B4-BE49-F238E27FC236}">
                <a16:creationId xmlns:a16="http://schemas.microsoft.com/office/drawing/2014/main" xmlns="" id="{37CE0980-4F27-E949-A970-6D90FD6FA35A}"/>
              </a:ext>
            </a:extLst>
          </p:cNvPr>
          <p:cNvPicPr>
            <a:picLocks noChangeAspect="1"/>
          </p:cNvPicPr>
          <p:nvPr/>
        </p:nvPicPr>
        <p:blipFill>
          <a:blip r:embed="rId12"/>
          <a:stretch>
            <a:fillRect/>
          </a:stretch>
        </p:blipFill>
        <p:spPr>
          <a:xfrm>
            <a:off x="3876424" y="2842083"/>
            <a:ext cx="1121372" cy="1021694"/>
          </a:xfrm>
          <a:prstGeom prst="rect">
            <a:avLst/>
          </a:prstGeom>
        </p:spPr>
      </p:pic>
      <p:sp>
        <p:nvSpPr>
          <p:cNvPr id="16" name="TextBox 15">
            <a:extLst>
              <a:ext uri="{FF2B5EF4-FFF2-40B4-BE49-F238E27FC236}">
                <a16:creationId xmlns:a16="http://schemas.microsoft.com/office/drawing/2014/main" xmlns="" id="{D6DC4AEA-D2AC-3049-8D15-5EF5A36007B4}"/>
              </a:ext>
            </a:extLst>
          </p:cNvPr>
          <p:cNvSpPr txBox="1"/>
          <p:nvPr/>
        </p:nvSpPr>
        <p:spPr>
          <a:xfrm>
            <a:off x="76779" y="5427686"/>
            <a:ext cx="1230970" cy="369332"/>
          </a:xfrm>
          <a:prstGeom prst="rect">
            <a:avLst/>
          </a:prstGeom>
          <a:noFill/>
        </p:spPr>
        <p:txBody>
          <a:bodyPr wrap="square" rtlCol="0">
            <a:spAutoFit/>
          </a:bodyPr>
          <a:lstStyle/>
          <a:p>
            <a:r>
              <a:rPr lang="en-US" dirty="0">
                <a:solidFill>
                  <a:prstClr val="black"/>
                </a:solidFill>
              </a:rPr>
              <a:t>Notebooks</a:t>
            </a:r>
          </a:p>
        </p:txBody>
      </p:sp>
      <p:sp>
        <p:nvSpPr>
          <p:cNvPr id="17" name="Rectangle 16">
            <a:extLst>
              <a:ext uri="{FF2B5EF4-FFF2-40B4-BE49-F238E27FC236}">
                <a16:creationId xmlns:a16="http://schemas.microsoft.com/office/drawing/2014/main" xmlns="" id="{7E480CD9-0C9B-2D46-A091-40C8FEC34FA8}"/>
              </a:ext>
            </a:extLst>
          </p:cNvPr>
          <p:cNvSpPr/>
          <p:nvPr/>
        </p:nvSpPr>
        <p:spPr>
          <a:xfrm>
            <a:off x="6187048" y="5695079"/>
            <a:ext cx="911916" cy="369332"/>
          </a:xfrm>
          <a:prstGeom prst="rect">
            <a:avLst/>
          </a:prstGeom>
        </p:spPr>
        <p:txBody>
          <a:bodyPr wrap="none">
            <a:spAutoFit/>
          </a:bodyPr>
          <a:lstStyle/>
          <a:p>
            <a:r>
              <a:rPr lang="en-US" dirty="0">
                <a:solidFill>
                  <a:prstClr val="black"/>
                </a:solidFill>
              </a:rPr>
              <a:t>TOPCAT</a:t>
            </a:r>
          </a:p>
        </p:txBody>
      </p:sp>
      <p:sp>
        <p:nvSpPr>
          <p:cNvPr id="18" name="Rectangle 17">
            <a:extLst>
              <a:ext uri="{FF2B5EF4-FFF2-40B4-BE49-F238E27FC236}">
                <a16:creationId xmlns:a16="http://schemas.microsoft.com/office/drawing/2014/main" xmlns="" id="{EE981A3B-8B92-8F4D-8B27-CEFA3E3C1712}"/>
              </a:ext>
            </a:extLst>
          </p:cNvPr>
          <p:cNvSpPr/>
          <p:nvPr/>
        </p:nvSpPr>
        <p:spPr>
          <a:xfrm>
            <a:off x="46362" y="2704306"/>
            <a:ext cx="777777" cy="369332"/>
          </a:xfrm>
          <a:prstGeom prst="rect">
            <a:avLst/>
          </a:prstGeom>
        </p:spPr>
        <p:txBody>
          <a:bodyPr wrap="none">
            <a:spAutoFit/>
          </a:bodyPr>
          <a:lstStyle/>
          <a:p>
            <a:r>
              <a:rPr lang="en-US" dirty="0" err="1">
                <a:solidFill>
                  <a:prstClr val="black"/>
                </a:solidFill>
              </a:rPr>
              <a:t>Aladin</a:t>
            </a:r>
            <a:endParaRPr lang="en-US" dirty="0">
              <a:solidFill>
                <a:prstClr val="black"/>
              </a:solidFill>
            </a:endParaRPr>
          </a:p>
        </p:txBody>
      </p:sp>
      <p:sp>
        <p:nvSpPr>
          <p:cNvPr id="19" name="Rectangle 18">
            <a:extLst>
              <a:ext uri="{FF2B5EF4-FFF2-40B4-BE49-F238E27FC236}">
                <a16:creationId xmlns:a16="http://schemas.microsoft.com/office/drawing/2014/main" xmlns="" id="{B1B810F7-2414-A745-BD10-7AE339F186C7}"/>
              </a:ext>
            </a:extLst>
          </p:cNvPr>
          <p:cNvSpPr/>
          <p:nvPr/>
        </p:nvSpPr>
        <p:spPr>
          <a:xfrm>
            <a:off x="4787713" y="3946533"/>
            <a:ext cx="1283878" cy="646331"/>
          </a:xfrm>
          <a:prstGeom prst="rect">
            <a:avLst/>
          </a:prstGeom>
        </p:spPr>
        <p:txBody>
          <a:bodyPr wrap="none">
            <a:spAutoFit/>
          </a:bodyPr>
          <a:lstStyle/>
          <a:p>
            <a:r>
              <a:rPr lang="en-US" dirty="0">
                <a:solidFill>
                  <a:prstClr val="black"/>
                </a:solidFill>
              </a:rPr>
              <a:t>Your apps</a:t>
            </a:r>
          </a:p>
          <a:p>
            <a:r>
              <a:rPr lang="en-US" dirty="0">
                <a:solidFill>
                  <a:prstClr val="black"/>
                </a:solidFill>
              </a:rPr>
              <a:t>&amp; programs</a:t>
            </a:r>
          </a:p>
        </p:txBody>
      </p:sp>
      <p:sp>
        <p:nvSpPr>
          <p:cNvPr id="20" name="TextBox 19">
            <a:extLst>
              <a:ext uri="{FF2B5EF4-FFF2-40B4-BE49-F238E27FC236}">
                <a16:creationId xmlns:a16="http://schemas.microsoft.com/office/drawing/2014/main" xmlns="" id="{A52B78AE-0B55-594F-93CD-2D58877BE1E5}"/>
              </a:ext>
            </a:extLst>
          </p:cNvPr>
          <p:cNvSpPr txBox="1"/>
          <p:nvPr/>
        </p:nvSpPr>
        <p:spPr>
          <a:xfrm>
            <a:off x="2849623" y="5879875"/>
            <a:ext cx="1894733" cy="369332"/>
          </a:xfrm>
          <a:prstGeom prst="rect">
            <a:avLst/>
          </a:prstGeom>
          <a:noFill/>
        </p:spPr>
        <p:txBody>
          <a:bodyPr wrap="square" rtlCol="0">
            <a:spAutoFit/>
          </a:bodyPr>
          <a:lstStyle/>
          <a:p>
            <a:r>
              <a:rPr lang="en-US" dirty="0">
                <a:solidFill>
                  <a:prstClr val="black"/>
                </a:solidFill>
              </a:rPr>
              <a:t>Spectral tools</a:t>
            </a:r>
          </a:p>
        </p:txBody>
      </p:sp>
      <p:sp>
        <p:nvSpPr>
          <p:cNvPr id="21" name="TextBox 20">
            <a:extLst>
              <a:ext uri="{FF2B5EF4-FFF2-40B4-BE49-F238E27FC236}">
                <a16:creationId xmlns:a16="http://schemas.microsoft.com/office/drawing/2014/main" xmlns="" id="{4880B8E8-5FA5-5B4F-8DFD-526E97AB627C}"/>
              </a:ext>
            </a:extLst>
          </p:cNvPr>
          <p:cNvSpPr txBox="1"/>
          <p:nvPr/>
        </p:nvSpPr>
        <p:spPr>
          <a:xfrm>
            <a:off x="3869902" y="155481"/>
            <a:ext cx="5350392" cy="461665"/>
          </a:xfrm>
          <a:prstGeom prst="rect">
            <a:avLst/>
          </a:prstGeom>
          <a:noFill/>
        </p:spPr>
        <p:txBody>
          <a:bodyPr wrap="square" rtlCol="0">
            <a:spAutoFit/>
          </a:bodyPr>
          <a:lstStyle/>
          <a:p>
            <a:r>
              <a:rPr lang="en-US" sz="2400" b="1" dirty="0">
                <a:solidFill>
                  <a:prstClr val="black"/>
                </a:solidFill>
              </a:rPr>
              <a:t>Interoperable applications and services</a:t>
            </a:r>
          </a:p>
        </p:txBody>
      </p:sp>
    </p:spTree>
    <p:extLst>
      <p:ext uri="{BB962C8B-B14F-4D97-AF65-F5344CB8AC3E}">
        <p14:creationId xmlns:p14="http://schemas.microsoft.com/office/powerpoint/2010/main" val="2293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Impact for </a:t>
            </a:r>
            <a:r>
              <a:rPr lang="fr-FR" sz="4000" dirty="0" err="1" smtClean="0"/>
              <a:t>Research</a:t>
            </a:r>
            <a:r>
              <a:rPr lang="fr-FR" sz="4000" dirty="0" smtClean="0"/>
              <a:t> Infrastructures:</a:t>
            </a:r>
            <a:br>
              <a:rPr lang="fr-FR" sz="4000" dirty="0" smtClean="0"/>
            </a:br>
            <a:r>
              <a:rPr lang="fr-FR" sz="4000" dirty="0" smtClean="0"/>
              <a:t>Publications </a:t>
            </a:r>
            <a:r>
              <a:rPr lang="fr-FR" sz="4000" dirty="0" err="1" smtClean="0"/>
              <a:t>using</a:t>
            </a:r>
            <a:r>
              <a:rPr lang="fr-FR" sz="4000" dirty="0" smtClean="0"/>
              <a:t> HST data</a:t>
            </a:r>
            <a:endParaRPr lang="fr-FR" sz="4000" dirty="0"/>
          </a:p>
        </p:txBody>
      </p:sp>
      <p:pic>
        <p:nvPicPr>
          <p:cNvPr id="7" name="Espace réservé du contenu 6"/>
          <p:cNvPicPr>
            <a:picLocks noGrp="1" noChangeAspect="1"/>
          </p:cNvPicPr>
          <p:nvPr>
            <p:ph idx="1"/>
          </p:nvPr>
        </p:nvPicPr>
        <p:blipFill>
          <a:blip r:embed="rId2"/>
          <a:stretch>
            <a:fillRect/>
          </a:stretch>
        </p:blipFill>
        <p:spPr>
          <a:xfrm>
            <a:off x="971600" y="1951136"/>
            <a:ext cx="5904643" cy="4281488"/>
          </a:xfrm>
          <a:prstGeom prst="rect">
            <a:avLst/>
          </a:prstGeom>
        </p:spPr>
      </p:pic>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13</a:t>
            </a:fld>
            <a:endParaRPr lang="fr-FR" dirty="0">
              <a:solidFill>
                <a:prstClr val="white"/>
              </a:solidFill>
            </a:endParaRPr>
          </a:p>
        </p:txBody>
      </p:sp>
      <p:cxnSp>
        <p:nvCxnSpPr>
          <p:cNvPr id="9" name="Connecteur droit avec flèche 8"/>
          <p:cNvCxnSpPr/>
          <p:nvPr/>
        </p:nvCxnSpPr>
        <p:spPr>
          <a:xfrm>
            <a:off x="6874349" y="4628161"/>
            <a:ext cx="0" cy="122413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7241020" y="4821190"/>
            <a:ext cx="1445780" cy="830997"/>
          </a:xfrm>
          <a:prstGeom prst="rect">
            <a:avLst/>
          </a:prstGeom>
          <a:noFill/>
        </p:spPr>
        <p:txBody>
          <a:bodyPr wrap="none" rtlCol="0">
            <a:spAutoFit/>
          </a:bodyPr>
          <a:lstStyle/>
          <a:p>
            <a:r>
              <a:rPr lang="fr-FR" sz="2400" dirty="0" err="1" smtClean="0">
                <a:solidFill>
                  <a:srgbClr val="1F497D">
                    <a:lumMod val="60000"/>
                    <a:lumOff val="40000"/>
                  </a:srgbClr>
                </a:solidFill>
              </a:rPr>
              <a:t>Guest</a:t>
            </a:r>
            <a:endParaRPr lang="fr-FR" sz="2400" dirty="0" smtClean="0">
              <a:solidFill>
                <a:srgbClr val="1F497D">
                  <a:lumMod val="60000"/>
                  <a:lumOff val="40000"/>
                </a:srgbClr>
              </a:solidFill>
            </a:endParaRPr>
          </a:p>
          <a:p>
            <a:r>
              <a:rPr lang="fr-FR" sz="2400" dirty="0" err="1" smtClean="0">
                <a:solidFill>
                  <a:srgbClr val="1F497D">
                    <a:lumMod val="60000"/>
                    <a:lumOff val="40000"/>
                  </a:srgbClr>
                </a:solidFill>
              </a:rPr>
              <a:t>Observers</a:t>
            </a:r>
            <a:endParaRPr lang="fr-FR" sz="2400" dirty="0">
              <a:solidFill>
                <a:srgbClr val="1F497D">
                  <a:lumMod val="60000"/>
                  <a:lumOff val="40000"/>
                </a:srgbClr>
              </a:solidFill>
            </a:endParaRPr>
          </a:p>
        </p:txBody>
      </p:sp>
      <p:cxnSp>
        <p:nvCxnSpPr>
          <p:cNvPr id="15" name="Connecteur droit avec flèche 14"/>
          <p:cNvCxnSpPr/>
          <p:nvPr/>
        </p:nvCxnSpPr>
        <p:spPr>
          <a:xfrm>
            <a:off x="6876243" y="3332017"/>
            <a:ext cx="0" cy="1296144"/>
          </a:xfrm>
          <a:prstGeom prst="straightConnector1">
            <a:avLst/>
          </a:prstGeom>
          <a:ln w="38100">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7212628" y="3656161"/>
            <a:ext cx="1118127" cy="461665"/>
          </a:xfrm>
          <a:prstGeom prst="rect">
            <a:avLst/>
          </a:prstGeom>
          <a:noFill/>
        </p:spPr>
        <p:txBody>
          <a:bodyPr wrap="none" rtlCol="0">
            <a:spAutoFit/>
          </a:bodyPr>
          <a:lstStyle/>
          <a:p>
            <a:r>
              <a:rPr lang="fr-FR" sz="2400" dirty="0" smtClean="0">
                <a:solidFill>
                  <a:srgbClr val="F79646">
                    <a:lumMod val="75000"/>
                  </a:srgbClr>
                </a:solidFill>
              </a:rPr>
              <a:t>Archive</a:t>
            </a:r>
            <a:endParaRPr lang="fr-FR" sz="2400" dirty="0">
              <a:solidFill>
                <a:srgbClr val="F79646">
                  <a:lumMod val="75000"/>
                </a:srgbClr>
              </a:solidFill>
            </a:endParaRPr>
          </a:p>
        </p:txBody>
      </p:sp>
      <p:sp>
        <p:nvSpPr>
          <p:cNvPr id="18" name="ZoneTexte 17"/>
          <p:cNvSpPr txBox="1"/>
          <p:nvPr/>
        </p:nvSpPr>
        <p:spPr>
          <a:xfrm>
            <a:off x="7231111" y="2775642"/>
            <a:ext cx="777777" cy="461665"/>
          </a:xfrm>
          <a:prstGeom prst="rect">
            <a:avLst/>
          </a:prstGeom>
          <a:noFill/>
        </p:spPr>
        <p:txBody>
          <a:bodyPr wrap="none" rtlCol="0">
            <a:spAutoFit/>
          </a:bodyPr>
          <a:lstStyle/>
          <a:p>
            <a:r>
              <a:rPr lang="fr-FR" sz="2400" dirty="0" err="1" smtClean="0">
                <a:solidFill>
                  <a:srgbClr val="9BBB59">
                    <a:lumMod val="75000"/>
                  </a:srgbClr>
                </a:solidFill>
              </a:rPr>
              <a:t>Both</a:t>
            </a:r>
            <a:endParaRPr lang="fr-FR" sz="2400" dirty="0">
              <a:solidFill>
                <a:srgbClr val="9BBB59">
                  <a:lumMod val="75000"/>
                </a:srgbClr>
              </a:solidFill>
            </a:endParaRPr>
          </a:p>
        </p:txBody>
      </p:sp>
      <p:cxnSp>
        <p:nvCxnSpPr>
          <p:cNvPr id="20" name="Connecteur droit avec flèche 19"/>
          <p:cNvCxnSpPr/>
          <p:nvPr/>
        </p:nvCxnSpPr>
        <p:spPr>
          <a:xfrm>
            <a:off x="6876243" y="2706277"/>
            <a:ext cx="0" cy="600396"/>
          </a:xfrm>
          <a:prstGeom prst="straightConnector1">
            <a:avLst/>
          </a:prstGeom>
          <a:ln w="381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a:blip r:embed="rId3"/>
          <a:stretch>
            <a:fillRect/>
          </a:stretch>
        </p:blipFill>
        <p:spPr>
          <a:xfrm>
            <a:off x="6970825" y="1544513"/>
            <a:ext cx="1986169" cy="1117220"/>
          </a:xfrm>
          <a:prstGeom prst="rect">
            <a:avLst/>
          </a:prstGeom>
        </p:spPr>
      </p:pic>
    </p:spTree>
    <p:extLst>
      <p:ext uri="{BB962C8B-B14F-4D97-AF65-F5344CB8AC3E}">
        <p14:creationId xmlns:p14="http://schemas.microsoft.com/office/powerpoint/2010/main" val="3340529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Research</a:t>
            </a:r>
            <a:r>
              <a:rPr lang="fr-FR" dirty="0" smtClean="0"/>
              <a:t> Infrastructures in </a:t>
            </a:r>
            <a:r>
              <a:rPr lang="fr-FR" dirty="0" err="1" smtClean="0"/>
              <a:t>astronomy</a:t>
            </a:r>
            <a:r>
              <a:rPr lang="fr-FR" dirty="0" smtClean="0"/>
              <a:t>/</a:t>
            </a:r>
            <a:r>
              <a:rPr lang="fr-FR" dirty="0" err="1" smtClean="0"/>
              <a:t>astroparticle</a:t>
            </a:r>
            <a:r>
              <a:rPr lang="fr-FR" dirty="0" smtClean="0"/>
              <a:t> </a:t>
            </a:r>
            <a:r>
              <a:rPr lang="fr-FR" dirty="0" err="1" smtClean="0"/>
              <a:t>physics</a:t>
            </a:r>
            <a:endParaRPr lang="fr-FR" dirty="0"/>
          </a:p>
        </p:txBody>
      </p:sp>
      <p:pic>
        <p:nvPicPr>
          <p:cNvPr id="7" name="Espace réservé du contenu 6"/>
          <p:cNvPicPr>
            <a:picLocks noGrp="1" noChangeAspect="1"/>
          </p:cNvPicPr>
          <p:nvPr>
            <p:ph idx="1"/>
          </p:nvPr>
        </p:nvPicPr>
        <p:blipFill>
          <a:blip r:embed="rId3"/>
          <a:stretch>
            <a:fillRect/>
          </a:stretch>
        </p:blipFill>
        <p:spPr>
          <a:xfrm>
            <a:off x="786383" y="1865667"/>
            <a:ext cx="1475234" cy="1475234"/>
          </a:xfrm>
          <a:prstGeom prst="rect">
            <a:avLst/>
          </a:prstGeom>
        </p:spPr>
      </p:pic>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it-IT"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pPr/>
              <a:t>14</a:t>
            </a:fld>
            <a:endParaRPr lang="fr-FR" dirty="0"/>
          </a:p>
        </p:txBody>
      </p:sp>
      <p:sp>
        <p:nvSpPr>
          <p:cNvPr id="8" name="ZoneTexte 7"/>
          <p:cNvSpPr txBox="1"/>
          <p:nvPr/>
        </p:nvSpPr>
        <p:spPr>
          <a:xfrm>
            <a:off x="770099" y="3284808"/>
            <a:ext cx="705557" cy="369332"/>
          </a:xfrm>
          <a:prstGeom prst="rect">
            <a:avLst/>
          </a:prstGeom>
          <a:noFill/>
        </p:spPr>
        <p:txBody>
          <a:bodyPr wrap="square" rtlCol="0">
            <a:spAutoFit/>
          </a:bodyPr>
          <a:lstStyle/>
          <a:p>
            <a:r>
              <a:rPr lang="fr-FR" dirty="0" smtClean="0"/>
              <a:t>Gaia</a:t>
            </a:r>
            <a:endParaRPr lang="fr-FR" dirty="0"/>
          </a:p>
        </p:txBody>
      </p:sp>
      <p:pic>
        <p:nvPicPr>
          <p:cNvPr id="10" name="Image 9"/>
          <p:cNvPicPr>
            <a:picLocks noChangeAspect="1"/>
          </p:cNvPicPr>
          <p:nvPr/>
        </p:nvPicPr>
        <p:blipFill>
          <a:blip r:embed="rId4"/>
          <a:stretch>
            <a:fillRect/>
          </a:stretch>
        </p:blipFill>
        <p:spPr>
          <a:xfrm>
            <a:off x="2858345" y="1769834"/>
            <a:ext cx="2842840" cy="1163509"/>
          </a:xfrm>
          <a:prstGeom prst="rect">
            <a:avLst/>
          </a:prstGeom>
        </p:spPr>
      </p:pic>
      <p:sp>
        <p:nvSpPr>
          <p:cNvPr id="11" name="ZoneTexte 10"/>
          <p:cNvSpPr txBox="1"/>
          <p:nvPr/>
        </p:nvSpPr>
        <p:spPr>
          <a:xfrm>
            <a:off x="2893503" y="2899384"/>
            <a:ext cx="598378" cy="369332"/>
          </a:xfrm>
          <a:prstGeom prst="rect">
            <a:avLst/>
          </a:prstGeom>
          <a:noFill/>
        </p:spPr>
        <p:txBody>
          <a:bodyPr wrap="square" rtlCol="0">
            <a:spAutoFit/>
          </a:bodyPr>
          <a:lstStyle/>
          <a:p>
            <a:r>
              <a:rPr lang="fr-FR" dirty="0" smtClean="0"/>
              <a:t>ELT</a:t>
            </a:r>
            <a:endParaRPr lang="fr-FR" dirty="0"/>
          </a:p>
        </p:txBody>
      </p:sp>
      <p:pic>
        <p:nvPicPr>
          <p:cNvPr id="13" name="Image 12"/>
          <p:cNvPicPr>
            <a:picLocks noChangeAspect="1"/>
          </p:cNvPicPr>
          <p:nvPr/>
        </p:nvPicPr>
        <p:blipFill>
          <a:blip r:embed="rId5"/>
          <a:stretch>
            <a:fillRect/>
          </a:stretch>
        </p:blipFill>
        <p:spPr>
          <a:xfrm>
            <a:off x="5796136" y="1637214"/>
            <a:ext cx="3190875" cy="1428750"/>
          </a:xfrm>
          <a:prstGeom prst="rect">
            <a:avLst/>
          </a:prstGeom>
        </p:spPr>
      </p:pic>
      <p:pic>
        <p:nvPicPr>
          <p:cNvPr id="14" name="Image 13"/>
          <p:cNvPicPr>
            <a:picLocks noChangeAspect="1"/>
          </p:cNvPicPr>
          <p:nvPr/>
        </p:nvPicPr>
        <p:blipFill>
          <a:blip r:embed="rId6"/>
          <a:stretch>
            <a:fillRect/>
          </a:stretch>
        </p:blipFill>
        <p:spPr>
          <a:xfrm>
            <a:off x="4901208" y="3602277"/>
            <a:ext cx="3998236" cy="1310533"/>
          </a:xfrm>
          <a:prstGeom prst="rect">
            <a:avLst/>
          </a:prstGeom>
        </p:spPr>
      </p:pic>
      <p:sp>
        <p:nvSpPr>
          <p:cNvPr id="15" name="ZoneTexte 14"/>
          <p:cNvSpPr txBox="1"/>
          <p:nvPr/>
        </p:nvSpPr>
        <p:spPr>
          <a:xfrm>
            <a:off x="8340127" y="3021287"/>
            <a:ext cx="543739" cy="369332"/>
          </a:xfrm>
          <a:prstGeom prst="rect">
            <a:avLst/>
          </a:prstGeom>
          <a:noFill/>
        </p:spPr>
        <p:txBody>
          <a:bodyPr wrap="none" rtlCol="0">
            <a:spAutoFit/>
          </a:bodyPr>
          <a:lstStyle/>
          <a:p>
            <a:r>
              <a:rPr lang="fr-FR" dirty="0" smtClean="0"/>
              <a:t>SKA</a:t>
            </a:r>
            <a:endParaRPr lang="fr-FR" dirty="0"/>
          </a:p>
        </p:txBody>
      </p:sp>
      <p:sp>
        <p:nvSpPr>
          <p:cNvPr id="16" name="ZoneTexte 15"/>
          <p:cNvSpPr txBox="1"/>
          <p:nvPr/>
        </p:nvSpPr>
        <p:spPr>
          <a:xfrm>
            <a:off x="4901208" y="3268716"/>
            <a:ext cx="536494" cy="369332"/>
          </a:xfrm>
          <a:prstGeom prst="rect">
            <a:avLst/>
          </a:prstGeom>
          <a:noFill/>
        </p:spPr>
        <p:txBody>
          <a:bodyPr wrap="none" rtlCol="0">
            <a:spAutoFit/>
          </a:bodyPr>
          <a:lstStyle/>
          <a:p>
            <a:r>
              <a:rPr lang="fr-FR" dirty="0" smtClean="0"/>
              <a:t>CTA</a:t>
            </a:r>
            <a:endParaRPr lang="fr-FR" dirty="0"/>
          </a:p>
        </p:txBody>
      </p:sp>
      <p:pic>
        <p:nvPicPr>
          <p:cNvPr id="17" name="Image 16"/>
          <p:cNvPicPr>
            <a:picLocks noChangeAspect="1"/>
          </p:cNvPicPr>
          <p:nvPr/>
        </p:nvPicPr>
        <p:blipFill>
          <a:blip r:embed="rId7"/>
          <a:stretch>
            <a:fillRect/>
          </a:stretch>
        </p:blipFill>
        <p:spPr>
          <a:xfrm>
            <a:off x="808587" y="3875045"/>
            <a:ext cx="1782213" cy="1425770"/>
          </a:xfrm>
          <a:prstGeom prst="rect">
            <a:avLst/>
          </a:prstGeom>
        </p:spPr>
      </p:pic>
      <p:sp>
        <p:nvSpPr>
          <p:cNvPr id="18" name="ZoneTexte 17"/>
          <p:cNvSpPr txBox="1"/>
          <p:nvPr/>
        </p:nvSpPr>
        <p:spPr>
          <a:xfrm>
            <a:off x="770099" y="5317654"/>
            <a:ext cx="998222" cy="369332"/>
          </a:xfrm>
          <a:prstGeom prst="rect">
            <a:avLst/>
          </a:prstGeom>
          <a:noFill/>
        </p:spPr>
        <p:txBody>
          <a:bodyPr wrap="none" rtlCol="0">
            <a:spAutoFit/>
          </a:bodyPr>
          <a:lstStyle/>
          <a:p>
            <a:r>
              <a:rPr lang="fr-FR" dirty="0" smtClean="0"/>
              <a:t>Herschel</a:t>
            </a:r>
            <a:endParaRPr lang="fr-FR" dirty="0"/>
          </a:p>
        </p:txBody>
      </p:sp>
      <p:pic>
        <p:nvPicPr>
          <p:cNvPr id="19" name="Image 18"/>
          <p:cNvPicPr>
            <a:picLocks noChangeAspect="1"/>
          </p:cNvPicPr>
          <p:nvPr/>
        </p:nvPicPr>
        <p:blipFill>
          <a:blip r:embed="rId8"/>
          <a:stretch>
            <a:fillRect/>
          </a:stretch>
        </p:blipFill>
        <p:spPr>
          <a:xfrm>
            <a:off x="2684872" y="3476230"/>
            <a:ext cx="2066455" cy="1168616"/>
          </a:xfrm>
          <a:prstGeom prst="rect">
            <a:avLst/>
          </a:prstGeom>
        </p:spPr>
      </p:pic>
      <p:sp>
        <p:nvSpPr>
          <p:cNvPr id="20" name="ZoneTexte 19"/>
          <p:cNvSpPr txBox="1"/>
          <p:nvPr/>
        </p:nvSpPr>
        <p:spPr>
          <a:xfrm>
            <a:off x="2684872" y="4622603"/>
            <a:ext cx="790601" cy="369332"/>
          </a:xfrm>
          <a:prstGeom prst="rect">
            <a:avLst/>
          </a:prstGeom>
          <a:noFill/>
        </p:spPr>
        <p:txBody>
          <a:bodyPr wrap="none" rtlCol="0">
            <a:spAutoFit/>
          </a:bodyPr>
          <a:lstStyle/>
          <a:p>
            <a:r>
              <a:rPr lang="fr-FR" dirty="0" smtClean="0"/>
              <a:t>Planck</a:t>
            </a:r>
            <a:endParaRPr lang="fr-FR" dirty="0"/>
          </a:p>
        </p:txBody>
      </p:sp>
      <p:sp>
        <p:nvSpPr>
          <p:cNvPr id="21" name="ZoneTexte 20"/>
          <p:cNvSpPr txBox="1"/>
          <p:nvPr/>
        </p:nvSpPr>
        <p:spPr>
          <a:xfrm>
            <a:off x="4208601" y="5166311"/>
            <a:ext cx="2404056" cy="1015663"/>
          </a:xfrm>
          <a:prstGeom prst="rect">
            <a:avLst/>
          </a:prstGeom>
          <a:noFill/>
        </p:spPr>
        <p:txBody>
          <a:bodyPr wrap="none" rtlCol="0">
            <a:spAutoFit/>
          </a:bodyPr>
          <a:lstStyle/>
          <a:p>
            <a:r>
              <a:rPr lang="fr-FR" sz="6000" b="1" dirty="0" smtClean="0">
                <a:solidFill>
                  <a:srgbClr val="FF0000"/>
                </a:solidFill>
              </a:rPr>
              <a:t>+ DATA</a:t>
            </a:r>
            <a:endParaRPr lang="fr-FR" sz="6000" b="1" dirty="0">
              <a:solidFill>
                <a:srgbClr val="FF0000"/>
              </a:solidFill>
            </a:endParaRPr>
          </a:p>
        </p:txBody>
      </p:sp>
    </p:spTree>
    <p:extLst>
      <p:ext uri="{BB962C8B-B14F-4D97-AF65-F5344CB8AC3E}">
        <p14:creationId xmlns:p14="http://schemas.microsoft.com/office/powerpoint/2010/main" val="204932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it-IT" smtClean="0"/>
              <a:t>F. Genova, Konkoly</a:t>
            </a:r>
            <a:endParaRPr lang="fr-FR"/>
          </a:p>
        </p:txBody>
      </p:sp>
      <p:sp>
        <p:nvSpPr>
          <p:cNvPr id="12" name="Titre 1"/>
          <p:cNvSpPr txBox="1">
            <a:spLocks/>
          </p:cNvSpPr>
          <p:nvPr/>
        </p:nvSpPr>
        <p:spPr>
          <a:xfrm>
            <a:off x="1044624" y="360040"/>
            <a:ext cx="6983760" cy="90872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dirty="0" smtClean="0">
                <a:solidFill>
                  <a:schemeClr val="bg1"/>
                </a:solidFill>
              </a:rPr>
              <a:t>Small and </a:t>
            </a:r>
            <a:r>
              <a:rPr lang="fr-FR" sz="4000" dirty="0" err="1">
                <a:solidFill>
                  <a:schemeClr val="bg1"/>
                </a:solidFill>
              </a:rPr>
              <a:t>B</a:t>
            </a:r>
            <a:r>
              <a:rPr lang="fr-FR" sz="4000" dirty="0" err="1" smtClean="0">
                <a:solidFill>
                  <a:schemeClr val="bg1"/>
                </a:solidFill>
              </a:rPr>
              <a:t>ig</a:t>
            </a:r>
            <a:r>
              <a:rPr lang="fr-FR" sz="4000" dirty="0" smtClean="0">
                <a:solidFill>
                  <a:schemeClr val="bg1"/>
                </a:solidFill>
              </a:rPr>
              <a:t> data - </a:t>
            </a:r>
          </a:p>
          <a:p>
            <a:pPr algn="l"/>
            <a:r>
              <a:rPr lang="fr-FR" sz="4000" i="1" dirty="0" err="1" smtClean="0">
                <a:solidFill>
                  <a:schemeClr val="bg1"/>
                </a:solidFill>
              </a:rPr>
              <a:t>Including</a:t>
            </a:r>
            <a:r>
              <a:rPr lang="fr-FR" sz="4000" i="1" dirty="0" smtClean="0">
                <a:solidFill>
                  <a:schemeClr val="bg1"/>
                </a:solidFill>
              </a:rPr>
              <a:t> the « Long </a:t>
            </a:r>
            <a:r>
              <a:rPr lang="fr-FR" sz="4000" i="1" dirty="0" err="1" smtClean="0">
                <a:solidFill>
                  <a:schemeClr val="bg1"/>
                </a:solidFill>
              </a:rPr>
              <a:t>Tail</a:t>
            </a:r>
            <a:r>
              <a:rPr lang="fr-FR" sz="4000" i="1" dirty="0" smtClean="0">
                <a:solidFill>
                  <a:schemeClr val="bg1"/>
                </a:solidFill>
              </a:rPr>
              <a:t> » data: CDS/</a:t>
            </a:r>
            <a:r>
              <a:rPr lang="fr-FR" sz="4000" i="1" dirty="0" err="1" smtClean="0">
                <a:solidFill>
                  <a:schemeClr val="bg1"/>
                </a:solidFill>
              </a:rPr>
              <a:t>VizieR</a:t>
            </a:r>
            <a:endParaRPr lang="fr-FR" sz="4000" i="1" dirty="0">
              <a:solidFill>
                <a:schemeClr val="bg1"/>
              </a:solidFill>
            </a:endParaRPr>
          </a:p>
        </p:txBody>
      </p:sp>
      <p:sp>
        <p:nvSpPr>
          <p:cNvPr id="13" name="Rectangle 12"/>
          <p:cNvSpPr/>
          <p:nvPr/>
        </p:nvSpPr>
        <p:spPr>
          <a:xfrm>
            <a:off x="683568" y="695636"/>
            <a:ext cx="252686" cy="2526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72816"/>
            <a:ext cx="379505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4536504" y="1849335"/>
            <a:ext cx="4480714" cy="1477328"/>
          </a:xfrm>
          <a:prstGeom prst="rect">
            <a:avLst/>
          </a:prstGeom>
          <a:noFill/>
        </p:spPr>
        <p:txBody>
          <a:bodyPr wrap="none" rtlCol="0">
            <a:spAutoFit/>
          </a:bodyPr>
          <a:lstStyle/>
          <a:p>
            <a:r>
              <a:rPr lang="en-GB" i="1" dirty="0" smtClean="0">
                <a:latin typeface="Verdana" pitchFamily="34" charset="0"/>
                <a:ea typeface="Verdana" pitchFamily="34" charset="0"/>
                <a:cs typeface="Verdana" pitchFamily="34" charset="0"/>
              </a:rPr>
              <a:t>Data validated  by a publication </a:t>
            </a:r>
          </a:p>
          <a:p>
            <a:r>
              <a:rPr lang="en-GB" i="1" dirty="0" smtClean="0">
                <a:latin typeface="Verdana" pitchFamily="34" charset="0"/>
                <a:ea typeface="Verdana" pitchFamily="34" charset="0"/>
                <a:cs typeface="Verdana" pitchFamily="34" charset="0"/>
              </a:rPr>
              <a:t>Homogeneous metadata describing </a:t>
            </a:r>
            <a:endParaRPr lang="en-GB" i="1" dirty="0">
              <a:latin typeface="Verdana" pitchFamily="34" charset="0"/>
              <a:ea typeface="Verdana" pitchFamily="34" charset="0"/>
              <a:cs typeface="Verdana" pitchFamily="34" charset="0"/>
            </a:endParaRPr>
          </a:p>
          <a:p>
            <a:r>
              <a:rPr lang="en-GB" i="1" dirty="0" smtClean="0">
                <a:latin typeface="Verdana" pitchFamily="34" charset="0"/>
                <a:ea typeface="Verdana" pitchFamily="34" charset="0"/>
                <a:cs typeface="Verdana" pitchFamily="34" charset="0"/>
              </a:rPr>
              <a:t> heterogeneous content – </a:t>
            </a:r>
            <a:r>
              <a:rPr lang="en-GB" b="1" i="1" dirty="0" smtClean="0">
                <a:latin typeface="Verdana" pitchFamily="34" charset="0"/>
                <a:ea typeface="Verdana" pitchFamily="34" charset="0"/>
                <a:cs typeface="Verdana" pitchFamily="34" charset="0"/>
              </a:rPr>
              <a:t>Variety!</a:t>
            </a:r>
          </a:p>
          <a:p>
            <a:r>
              <a:rPr lang="en-GB" i="1" dirty="0" smtClean="0">
                <a:latin typeface="Verdana" pitchFamily="34" charset="0"/>
                <a:ea typeface="Verdana" pitchFamily="34" charset="0"/>
                <a:cs typeface="Verdana" pitchFamily="34" charset="0"/>
              </a:rPr>
              <a:t>Fully discoverable and usable</a:t>
            </a:r>
          </a:p>
          <a:p>
            <a:r>
              <a:rPr lang="en-GB" i="1" dirty="0">
                <a:latin typeface="Verdana" pitchFamily="34" charset="0"/>
                <a:ea typeface="Verdana" pitchFamily="34" charset="0"/>
                <a:cs typeface="Verdana" pitchFamily="34" charset="0"/>
              </a:rPr>
              <a:t>t</a:t>
            </a:r>
            <a:r>
              <a:rPr lang="en-GB" i="1" dirty="0" smtClean="0">
                <a:latin typeface="Verdana" pitchFamily="34" charset="0"/>
                <a:ea typeface="Verdana" pitchFamily="34" charset="0"/>
                <a:cs typeface="Verdana" pitchFamily="34" charset="0"/>
              </a:rPr>
              <a:t>ogether with the very large surveys</a:t>
            </a:r>
            <a:endParaRPr lang="en-GB" i="1" dirty="0">
              <a:latin typeface="Verdana" pitchFamily="34" charset="0"/>
              <a:ea typeface="Verdana" pitchFamily="34" charset="0"/>
              <a:cs typeface="Verdana"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429000"/>
            <a:ext cx="3874964" cy="286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1399022" y="4356759"/>
            <a:ext cx="3533018" cy="1938992"/>
          </a:xfrm>
          <a:prstGeom prst="rect">
            <a:avLst/>
          </a:prstGeom>
          <a:noFill/>
        </p:spPr>
        <p:txBody>
          <a:bodyPr wrap="none" rtlCol="0">
            <a:spAutoFit/>
          </a:bodyPr>
          <a:lstStyle/>
          <a:p>
            <a:r>
              <a:rPr lang="en-GB" dirty="0" smtClean="0">
                <a:latin typeface="Verdana" pitchFamily="34" charset="0"/>
                <a:ea typeface="Verdana" pitchFamily="34" charset="0"/>
                <a:cs typeface="Verdana" pitchFamily="34" charset="0"/>
              </a:rPr>
              <a:t>“Photometry viewer”:</a:t>
            </a:r>
          </a:p>
          <a:p>
            <a:r>
              <a:rPr lang="en-GB" dirty="0" smtClean="0">
                <a:latin typeface="Verdana" pitchFamily="34" charset="0"/>
                <a:ea typeface="Verdana" pitchFamily="34" charset="0"/>
                <a:cs typeface="Verdana" pitchFamily="34" charset="0"/>
              </a:rPr>
              <a:t>Spectral points </a:t>
            </a:r>
          </a:p>
          <a:p>
            <a:r>
              <a:rPr lang="en-GB" dirty="0">
                <a:latin typeface="Verdana" pitchFamily="34" charset="0"/>
                <a:ea typeface="Verdana" pitchFamily="34" charset="0"/>
                <a:cs typeface="Verdana" pitchFamily="34" charset="0"/>
              </a:rPr>
              <a:t> </a:t>
            </a:r>
            <a:r>
              <a:rPr lang="en-GB" dirty="0" smtClean="0">
                <a:latin typeface="Verdana" pitchFamily="34" charset="0"/>
                <a:ea typeface="Verdana" pitchFamily="34" charset="0"/>
                <a:cs typeface="Verdana" pitchFamily="34" charset="0"/>
              </a:rPr>
              <a:t>extracted from the </a:t>
            </a:r>
          </a:p>
          <a:p>
            <a:r>
              <a:rPr lang="en-GB" dirty="0">
                <a:latin typeface="Verdana" pitchFamily="34" charset="0"/>
                <a:ea typeface="Verdana" pitchFamily="34" charset="0"/>
                <a:cs typeface="Verdana" pitchFamily="34" charset="0"/>
              </a:rPr>
              <a:t> </a:t>
            </a:r>
            <a:r>
              <a:rPr lang="en-GB" dirty="0" smtClean="0">
                <a:latin typeface="Verdana" pitchFamily="34" charset="0"/>
                <a:ea typeface="Verdana" pitchFamily="34" charset="0"/>
                <a:cs typeface="Verdana" pitchFamily="34" charset="0"/>
              </a:rPr>
              <a:t>collection</a:t>
            </a:r>
          </a:p>
          <a:p>
            <a:r>
              <a:rPr lang="en-GB" dirty="0"/>
              <a:t> </a:t>
            </a:r>
          </a:p>
        </p:txBody>
      </p:sp>
      <p:sp>
        <p:nvSpPr>
          <p:cNvPr id="2" name="Espace réservé de la date 1"/>
          <p:cNvSpPr>
            <a:spLocks noGrp="1"/>
          </p:cNvSpPr>
          <p:nvPr>
            <p:ph type="dt" sz="half" idx="10"/>
          </p:nvPr>
        </p:nvSpPr>
        <p:spPr/>
        <p:txBody>
          <a:bodyPr/>
          <a:lstStyle/>
          <a:p>
            <a:r>
              <a:rPr lang="fr-FR" smtClean="0"/>
              <a:t>6 February 2018</a:t>
            </a:r>
            <a:endParaRPr lang="fr-FR"/>
          </a:p>
        </p:txBody>
      </p:sp>
      <p:sp>
        <p:nvSpPr>
          <p:cNvPr id="3" name="Espace réservé du numéro de diapositive 2"/>
          <p:cNvSpPr>
            <a:spLocks noGrp="1"/>
          </p:cNvSpPr>
          <p:nvPr>
            <p:ph type="sldNum" sz="quarter" idx="12"/>
          </p:nvPr>
        </p:nvSpPr>
        <p:spPr/>
        <p:txBody>
          <a:bodyPr/>
          <a:lstStyle/>
          <a:p>
            <a:fld id="{35442578-B874-406A-9685-56ACD319D0AE}" type="slidenum">
              <a:rPr lang="fr-FR" smtClean="0"/>
              <a:pPr/>
              <a:t>15</a:t>
            </a:fld>
            <a:endParaRPr lang="fr-FR" dirty="0"/>
          </a:p>
        </p:txBody>
      </p:sp>
    </p:spTree>
    <p:extLst>
      <p:ext uri="{BB962C8B-B14F-4D97-AF65-F5344CB8AC3E}">
        <p14:creationId xmlns:p14="http://schemas.microsoft.com/office/powerpoint/2010/main" val="1672601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Extension to </a:t>
            </a:r>
            <a:r>
              <a:rPr lang="fr-FR" dirty="0" err="1" smtClean="0"/>
              <a:t>other</a:t>
            </a:r>
            <a:r>
              <a:rPr lang="fr-FR" dirty="0" smtClean="0"/>
              <a:t> disciplines</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ASTERICS Data Access, </a:t>
            </a:r>
            <a:r>
              <a:rPr lang="fr-FR" dirty="0" err="1" smtClean="0"/>
              <a:t>Discovery</a:t>
            </a:r>
            <a:r>
              <a:rPr lang="fr-FR" dirty="0" smtClean="0"/>
              <a:t> and </a:t>
            </a:r>
            <a:r>
              <a:rPr lang="fr-FR" dirty="0" err="1" smtClean="0"/>
              <a:t>Interoperability</a:t>
            </a:r>
            <a:r>
              <a:rPr lang="fr-FR" dirty="0" smtClean="0"/>
              <a:t> WP: </a:t>
            </a:r>
            <a:r>
              <a:rPr lang="fr-FR" dirty="0" err="1"/>
              <a:t>A</a:t>
            </a:r>
            <a:r>
              <a:rPr lang="fr-FR" dirty="0" err="1" smtClean="0"/>
              <a:t>stroparticle</a:t>
            </a:r>
            <a:r>
              <a:rPr lang="fr-FR" dirty="0" smtClean="0"/>
              <a:t> </a:t>
            </a:r>
            <a:r>
              <a:rPr lang="fr-FR" dirty="0" err="1" smtClean="0"/>
              <a:t>physics</a:t>
            </a:r>
            <a:r>
              <a:rPr lang="fr-FR" dirty="0" smtClean="0"/>
              <a:t> (CTA, Km3NeT, EGO/VIRGO/ET)</a:t>
            </a:r>
          </a:p>
          <a:p>
            <a:pPr marL="0" indent="0">
              <a:buNone/>
            </a:pPr>
            <a:r>
              <a:rPr lang="fr-FR" dirty="0" smtClean="0"/>
              <a:t>	</a:t>
            </a:r>
            <a:r>
              <a:rPr lang="fr-FR" i="1" dirty="0" err="1" smtClean="0"/>
              <a:t>From</a:t>
            </a:r>
            <a:r>
              <a:rPr lang="fr-FR" i="1" dirty="0" smtClean="0"/>
              <a:t> « </a:t>
            </a:r>
            <a:r>
              <a:rPr lang="fr-FR" i="1" dirty="0" err="1" smtClean="0"/>
              <a:t>Experiments</a:t>
            </a:r>
            <a:r>
              <a:rPr lang="fr-FR" i="1" dirty="0" smtClean="0"/>
              <a:t> » to « </a:t>
            </a:r>
            <a:r>
              <a:rPr lang="fr-FR" i="1" dirty="0" err="1" smtClean="0"/>
              <a:t>Observatories</a:t>
            </a:r>
            <a:r>
              <a:rPr lang="fr-FR" i="1" dirty="0" smtClean="0"/>
              <a:t> »</a:t>
            </a:r>
          </a:p>
          <a:p>
            <a:r>
              <a:rPr lang="fr-FR" dirty="0" smtClean="0"/>
              <a:t>EUROPLANET VESPA: </a:t>
            </a:r>
            <a:r>
              <a:rPr lang="fr-FR" dirty="0"/>
              <a:t>S</a:t>
            </a:r>
            <a:r>
              <a:rPr lang="fr-FR" dirty="0" smtClean="0"/>
              <a:t>olar system data</a:t>
            </a:r>
          </a:p>
          <a:p>
            <a:r>
              <a:rPr lang="fr-FR" dirty="0" smtClean="0"/>
              <a:t>ESCAPE: </a:t>
            </a:r>
            <a:r>
              <a:rPr lang="fr-FR" dirty="0"/>
              <a:t>S</a:t>
            </a:r>
            <a:r>
              <a:rPr lang="fr-FR" dirty="0" smtClean="0"/>
              <a:t>olar data</a:t>
            </a:r>
          </a:p>
          <a:p>
            <a:endParaRPr lang="fr-FR" dirty="0"/>
          </a:p>
          <a:p>
            <a:r>
              <a:rPr lang="fr-FR" dirty="0" smtClean="0"/>
              <a:t>Atomic and </a:t>
            </a:r>
            <a:r>
              <a:rPr lang="fr-FR" dirty="0" err="1" smtClean="0"/>
              <a:t>Molecular</a:t>
            </a:r>
            <a:r>
              <a:rPr lang="fr-FR" dirty="0" smtClean="0"/>
              <a:t> data: VAMDC</a:t>
            </a:r>
          </a:p>
          <a:p>
            <a:r>
              <a:rPr lang="fr-FR" dirty="0" err="1" smtClean="0"/>
              <a:t>Materials</a:t>
            </a:r>
            <a:r>
              <a:rPr lang="fr-FR" dirty="0" smtClean="0"/>
              <a:t> </a:t>
            </a:r>
            <a:r>
              <a:rPr lang="fr-FR" dirty="0" err="1" smtClean="0"/>
              <a:t>physics</a:t>
            </a:r>
            <a:r>
              <a:rPr lang="fr-FR" dirty="0" smtClean="0"/>
              <a:t> </a:t>
            </a:r>
            <a:r>
              <a:rPr lang="fr-FR" dirty="0" err="1" smtClean="0"/>
              <a:t>customized</a:t>
            </a:r>
            <a:r>
              <a:rPr lang="fr-FR" dirty="0" smtClean="0"/>
              <a:t> the IVOA </a:t>
            </a:r>
            <a:r>
              <a:rPr lang="fr-FR" dirty="0" err="1" smtClean="0"/>
              <a:t>Registry</a:t>
            </a:r>
            <a:r>
              <a:rPr lang="fr-FR" dirty="0" smtClean="0"/>
              <a:t> of </a:t>
            </a:r>
            <a:r>
              <a:rPr lang="fr-FR" dirty="0" err="1" smtClean="0"/>
              <a:t>Resources</a:t>
            </a:r>
            <a:r>
              <a:rPr lang="fr-FR" dirty="0" smtClean="0"/>
              <a:t> in an RDA </a:t>
            </a:r>
            <a:r>
              <a:rPr lang="fr-FR" dirty="0" err="1" smtClean="0"/>
              <a:t>Working</a:t>
            </a:r>
            <a:r>
              <a:rPr lang="fr-FR" dirty="0" smtClean="0"/>
              <a:t> Group</a:t>
            </a:r>
          </a:p>
          <a:p>
            <a:endParaRPr lang="fr-FR" dirty="0" smtClean="0"/>
          </a:p>
          <a:p>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16</a:t>
            </a:fld>
            <a:endParaRPr lang="fr-FR" dirty="0">
              <a:solidFill>
                <a:prstClr val="white"/>
              </a:solidFill>
            </a:endParaRPr>
          </a:p>
        </p:txBody>
      </p:sp>
    </p:spTree>
    <p:extLst>
      <p:ext uri="{BB962C8B-B14F-4D97-AF65-F5344CB8AC3E}">
        <p14:creationId xmlns:p14="http://schemas.microsoft.com/office/powerpoint/2010/main" val="3677512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3" name="Espace réservé du pied de page 2"/>
          <p:cNvSpPr>
            <a:spLocks noGrp="1"/>
          </p:cNvSpPr>
          <p:nvPr>
            <p:ph type="ftr" sz="quarter" idx="11"/>
          </p:nvPr>
        </p:nvSpPr>
        <p:spPr>
          <a:xfrm>
            <a:off x="3124200" y="6356350"/>
            <a:ext cx="3320008" cy="365125"/>
          </a:xfrm>
        </p:spPr>
        <p:txBody>
          <a:bodyPr/>
          <a:lstStyle/>
          <a:p>
            <a:r>
              <a:rPr lang="en-US" dirty="0" smtClean="0">
                <a:solidFill>
                  <a:prstClr val="white"/>
                </a:solidFill>
              </a:rPr>
              <a:t>Genova, Allen et al. Multi-messenger/Groningen</a:t>
            </a:r>
            <a:endParaRPr lang="en-US" dirty="0">
              <a:solidFill>
                <a:prstClr val="white"/>
              </a:solidFill>
            </a:endParaRPr>
          </a:p>
        </p:txBody>
      </p:sp>
      <p:pic>
        <p:nvPicPr>
          <p:cNvPr id="4" name="Image 3"/>
          <p:cNvPicPr>
            <a:picLocks noChangeAspect="1"/>
          </p:cNvPicPr>
          <p:nvPr/>
        </p:nvPicPr>
        <p:blipFill>
          <a:blip r:embed="rId2"/>
          <a:stretch>
            <a:fillRect/>
          </a:stretch>
        </p:blipFill>
        <p:spPr>
          <a:xfrm>
            <a:off x="2411760" y="1566931"/>
            <a:ext cx="6324760" cy="4480261"/>
          </a:xfrm>
          <a:prstGeom prst="rect">
            <a:avLst/>
          </a:prstGeom>
        </p:spPr>
      </p:pic>
      <p:sp>
        <p:nvSpPr>
          <p:cNvPr id="6" name="Espace réservé du numéro de diapositive 5"/>
          <p:cNvSpPr>
            <a:spLocks noGrp="1"/>
          </p:cNvSpPr>
          <p:nvPr>
            <p:ph type="sldNum" sz="quarter" idx="12"/>
          </p:nvPr>
        </p:nvSpPr>
        <p:spPr/>
        <p:txBody>
          <a:bodyPr/>
          <a:lstStyle/>
          <a:p>
            <a:fld id="{D74B269A-82B5-4A44-BF6B-85C5902E589A}" type="slidenum">
              <a:rPr lang="en-US" smtClean="0">
                <a:solidFill>
                  <a:prstClr val="white"/>
                </a:solidFill>
              </a:rPr>
              <a:pPr/>
              <a:t>17</a:t>
            </a:fld>
            <a:endParaRPr lang="en-US">
              <a:solidFill>
                <a:prstClr val="white"/>
              </a:solidFill>
            </a:endParaRPr>
          </a:p>
        </p:txBody>
      </p:sp>
      <p:sp>
        <p:nvSpPr>
          <p:cNvPr id="7" name="ZoneTexte 6"/>
          <p:cNvSpPr txBox="1"/>
          <p:nvPr/>
        </p:nvSpPr>
        <p:spPr>
          <a:xfrm>
            <a:off x="3644792" y="888442"/>
            <a:ext cx="4089588" cy="369332"/>
          </a:xfrm>
          <a:prstGeom prst="rect">
            <a:avLst/>
          </a:prstGeom>
          <a:noFill/>
        </p:spPr>
        <p:txBody>
          <a:bodyPr wrap="square" rtlCol="0">
            <a:spAutoFit/>
          </a:bodyPr>
          <a:lstStyle/>
          <a:p>
            <a:r>
              <a:rPr lang="fr-FR" i="1" dirty="0" err="1" smtClean="0">
                <a:solidFill>
                  <a:prstClr val="black"/>
                </a:solidFill>
              </a:rPr>
              <a:t>Servillat</a:t>
            </a:r>
            <a:r>
              <a:rPr lang="fr-FR" i="1" dirty="0" smtClean="0">
                <a:solidFill>
                  <a:prstClr val="black"/>
                </a:solidFill>
              </a:rPr>
              <a:t>, Second DADI ESFRI Forum, 2017</a:t>
            </a:r>
            <a:endParaRPr lang="fr-FR" i="1" dirty="0">
              <a:solidFill>
                <a:prstClr val="black"/>
              </a:solidFill>
            </a:endParaRPr>
          </a:p>
        </p:txBody>
      </p:sp>
      <p:sp>
        <p:nvSpPr>
          <p:cNvPr id="8" name="Rectangle 7"/>
          <p:cNvSpPr/>
          <p:nvPr/>
        </p:nvSpPr>
        <p:spPr>
          <a:xfrm>
            <a:off x="179512" y="3092323"/>
            <a:ext cx="2529667" cy="2062103"/>
          </a:xfrm>
          <a:prstGeom prst="rect">
            <a:avLst/>
          </a:prstGeom>
        </p:spPr>
        <p:txBody>
          <a:bodyPr wrap="none">
            <a:spAutoFit/>
          </a:bodyPr>
          <a:lstStyle/>
          <a:p>
            <a:r>
              <a:rPr lang="fr-FR" sz="3200" b="1" dirty="0"/>
              <a:t>CTA </a:t>
            </a:r>
            <a:endParaRPr lang="fr-FR" sz="3200" b="1" dirty="0" smtClean="0"/>
          </a:p>
          <a:p>
            <a:r>
              <a:rPr lang="fr-FR" sz="3200" b="1" dirty="0" smtClean="0"/>
              <a:t>Data </a:t>
            </a:r>
          </a:p>
          <a:p>
            <a:r>
              <a:rPr lang="fr-FR" sz="3200" b="1" dirty="0" smtClean="0"/>
              <a:t>management </a:t>
            </a:r>
          </a:p>
          <a:p>
            <a:r>
              <a:rPr lang="fr-FR" sz="3200" b="1" dirty="0" smtClean="0"/>
              <a:t>system</a:t>
            </a:r>
            <a:endParaRPr lang="fr-FR" sz="3200" b="1" dirty="0"/>
          </a:p>
        </p:txBody>
      </p:sp>
    </p:spTree>
    <p:extLst>
      <p:ext uri="{BB962C8B-B14F-4D97-AF65-F5344CB8AC3E}">
        <p14:creationId xmlns:p14="http://schemas.microsoft.com/office/powerpoint/2010/main" val="4110502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7" name="ZoneTexte 6"/>
          <p:cNvSpPr txBox="1"/>
          <p:nvPr/>
        </p:nvSpPr>
        <p:spPr>
          <a:xfrm>
            <a:off x="3369595" y="897118"/>
            <a:ext cx="4459939" cy="369332"/>
          </a:xfrm>
          <a:prstGeom prst="rect">
            <a:avLst/>
          </a:prstGeom>
          <a:noFill/>
        </p:spPr>
        <p:txBody>
          <a:bodyPr wrap="none" rtlCol="0">
            <a:spAutoFit/>
          </a:bodyPr>
          <a:lstStyle/>
          <a:p>
            <a:r>
              <a:rPr lang="fr-FR" i="1" dirty="0" smtClean="0">
                <a:solidFill>
                  <a:prstClr val="black"/>
                </a:solidFill>
              </a:rPr>
              <a:t>Graf, Second DADI Data Provider Forum 2018 </a:t>
            </a:r>
            <a:endParaRPr lang="fr-FR" i="1" dirty="0">
              <a:solidFill>
                <a:prstClr val="black"/>
              </a:solidFill>
            </a:endParaRPr>
          </a:p>
        </p:txBody>
      </p:sp>
      <p:pic>
        <p:nvPicPr>
          <p:cNvPr id="8" name="Image 7"/>
          <p:cNvPicPr>
            <a:picLocks noChangeAspect="1"/>
          </p:cNvPicPr>
          <p:nvPr/>
        </p:nvPicPr>
        <p:blipFill>
          <a:blip r:embed="rId2"/>
          <a:stretch>
            <a:fillRect/>
          </a:stretch>
        </p:blipFill>
        <p:spPr>
          <a:xfrm>
            <a:off x="1314466" y="1266450"/>
            <a:ext cx="6515068" cy="4927397"/>
          </a:xfrm>
          <a:prstGeom prst="rect">
            <a:avLst/>
          </a:prstGeom>
        </p:spPr>
      </p:pic>
      <p:sp>
        <p:nvSpPr>
          <p:cNvPr id="2" name="Espace réservé du numéro de diapositive 1"/>
          <p:cNvSpPr>
            <a:spLocks noGrp="1"/>
          </p:cNvSpPr>
          <p:nvPr>
            <p:ph type="sldNum" sz="quarter" idx="12"/>
          </p:nvPr>
        </p:nvSpPr>
        <p:spPr/>
        <p:txBody>
          <a:bodyPr/>
          <a:lstStyle/>
          <a:p>
            <a:fld id="{D74B269A-82B5-4A44-BF6B-85C5902E589A}" type="slidenum">
              <a:rPr lang="en-US" smtClean="0">
                <a:solidFill>
                  <a:prstClr val="white"/>
                </a:solidFill>
              </a:rPr>
              <a:pPr/>
              <a:t>18</a:t>
            </a:fld>
            <a:endParaRPr lang="en-US">
              <a:solidFill>
                <a:prstClr val="white"/>
              </a:solidFill>
            </a:endParaRPr>
          </a:p>
        </p:txBody>
      </p:sp>
      <p:pic>
        <p:nvPicPr>
          <p:cNvPr id="3" name="Image 2"/>
          <p:cNvPicPr>
            <a:picLocks noChangeAspect="1"/>
          </p:cNvPicPr>
          <p:nvPr/>
        </p:nvPicPr>
        <p:blipFill>
          <a:blip r:embed="rId3"/>
          <a:stretch>
            <a:fillRect/>
          </a:stretch>
        </p:blipFill>
        <p:spPr>
          <a:xfrm>
            <a:off x="3236689" y="6390355"/>
            <a:ext cx="3316511" cy="365792"/>
          </a:xfrm>
          <a:prstGeom prst="rect">
            <a:avLst/>
          </a:prstGeom>
        </p:spPr>
      </p:pic>
    </p:spTree>
    <p:extLst>
      <p:ext uri="{BB962C8B-B14F-4D97-AF65-F5344CB8AC3E}">
        <p14:creationId xmlns:p14="http://schemas.microsoft.com/office/powerpoint/2010/main" val="317750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sp>
        <p:nvSpPr>
          <p:cNvPr id="5" name="Espace réservé du numéro de diapositive 4"/>
          <p:cNvSpPr>
            <a:spLocks noGrp="1"/>
          </p:cNvSpPr>
          <p:nvPr>
            <p:ph type="sldNum" sz="quarter" idx="12"/>
          </p:nvPr>
        </p:nvSpPr>
        <p:spPr/>
        <p:txBody>
          <a:bodyPr/>
          <a:lstStyle/>
          <a:p>
            <a:fld id="{D74B269A-82B5-4A44-BF6B-85C5902E589A}" type="slidenum">
              <a:rPr lang="en-US" smtClean="0">
                <a:solidFill>
                  <a:prstClr val="white"/>
                </a:solidFill>
              </a:rPr>
              <a:pPr/>
              <a:t>19</a:t>
            </a:fld>
            <a:endParaRPr lang="en-US">
              <a:solidFill>
                <a:prstClr val="white"/>
              </a:solidFill>
            </a:endParaRPr>
          </a:p>
        </p:txBody>
      </p:sp>
      <p:pic>
        <p:nvPicPr>
          <p:cNvPr id="6" name="Image 5"/>
          <p:cNvPicPr>
            <a:picLocks noChangeAspect="1"/>
          </p:cNvPicPr>
          <p:nvPr/>
        </p:nvPicPr>
        <p:blipFill>
          <a:blip r:embed="rId2"/>
          <a:stretch>
            <a:fillRect/>
          </a:stretch>
        </p:blipFill>
        <p:spPr>
          <a:xfrm>
            <a:off x="665820" y="1179645"/>
            <a:ext cx="7812360" cy="5208239"/>
          </a:xfrm>
          <a:prstGeom prst="rect">
            <a:avLst/>
          </a:prstGeom>
        </p:spPr>
      </p:pic>
      <p:sp>
        <p:nvSpPr>
          <p:cNvPr id="7" name="Espace réservé du pied de page 2"/>
          <p:cNvSpPr>
            <a:spLocks noGrp="1"/>
          </p:cNvSpPr>
          <p:nvPr>
            <p:ph type="ftr" sz="quarter" idx="11"/>
          </p:nvPr>
        </p:nvSpPr>
        <p:spPr>
          <a:xfrm>
            <a:off x="3124200" y="6356350"/>
            <a:ext cx="3320008" cy="365125"/>
          </a:xfrm>
        </p:spPr>
        <p:txBody>
          <a:bodyPr/>
          <a:lstStyle/>
          <a:p>
            <a:r>
              <a:rPr lang="en-US" dirty="0" smtClean="0">
                <a:solidFill>
                  <a:prstClr val="white"/>
                </a:solidFill>
              </a:rPr>
              <a:t>Genova, Allen et al. Multi-messenger/Groningen</a:t>
            </a:r>
            <a:endParaRPr lang="en-US" dirty="0">
              <a:solidFill>
                <a:prstClr val="white"/>
              </a:solidFill>
            </a:endParaRPr>
          </a:p>
        </p:txBody>
      </p:sp>
      <p:pic>
        <p:nvPicPr>
          <p:cNvPr id="4" name="Image 3"/>
          <p:cNvPicPr>
            <a:picLocks noChangeAspect="1"/>
          </p:cNvPicPr>
          <p:nvPr/>
        </p:nvPicPr>
        <p:blipFill>
          <a:blip r:embed="rId3"/>
          <a:stretch>
            <a:fillRect/>
          </a:stretch>
        </p:blipFill>
        <p:spPr>
          <a:xfrm>
            <a:off x="2555776" y="1052736"/>
            <a:ext cx="5505165" cy="493819"/>
          </a:xfrm>
          <a:prstGeom prst="rect">
            <a:avLst/>
          </a:prstGeom>
        </p:spPr>
      </p:pic>
    </p:spTree>
    <p:extLst>
      <p:ext uri="{BB962C8B-B14F-4D97-AF65-F5344CB8AC3E}">
        <p14:creationId xmlns:p14="http://schemas.microsoft.com/office/powerpoint/2010/main" val="4049555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Big</a:t>
            </a:r>
            <a:r>
              <a:rPr lang="fr-FR" dirty="0" smtClean="0"/>
              <a:t> Data </a:t>
            </a:r>
            <a:r>
              <a:rPr lang="fr-FR" dirty="0" err="1" smtClean="0"/>
              <a:t>requires</a:t>
            </a:r>
            <a:r>
              <a:rPr lang="fr-FR" dirty="0" smtClean="0"/>
              <a:t> data</a:t>
            </a:r>
            <a:endParaRPr lang="fr-FR" dirty="0"/>
          </a:p>
        </p:txBody>
      </p:sp>
      <p:sp>
        <p:nvSpPr>
          <p:cNvPr id="3" name="Espace réservé du contenu 2"/>
          <p:cNvSpPr>
            <a:spLocks noGrp="1"/>
          </p:cNvSpPr>
          <p:nvPr>
            <p:ph idx="1"/>
          </p:nvPr>
        </p:nvSpPr>
        <p:spPr>
          <a:xfrm>
            <a:off x="457200" y="1556792"/>
            <a:ext cx="8229600" cy="4799558"/>
          </a:xfrm>
        </p:spPr>
        <p:txBody>
          <a:bodyPr>
            <a:normAutofit fontScale="85000" lnSpcReduction="20000"/>
          </a:bodyPr>
          <a:lstStyle/>
          <a:p>
            <a:r>
              <a:rPr lang="fr-FR" dirty="0" smtClean="0"/>
              <a:t>Storage/network and </a:t>
            </a:r>
            <a:r>
              <a:rPr lang="fr-FR" dirty="0" err="1" smtClean="0"/>
              <a:t>computing</a:t>
            </a:r>
            <a:r>
              <a:rPr lang="fr-FR" dirty="0" smtClean="0"/>
              <a:t>/software </a:t>
            </a:r>
            <a:r>
              <a:rPr lang="fr-FR" dirty="0" err="1" smtClean="0"/>
              <a:t>needs</a:t>
            </a:r>
            <a:r>
              <a:rPr lang="fr-FR" dirty="0" smtClean="0"/>
              <a:t> and challenges </a:t>
            </a:r>
            <a:r>
              <a:rPr lang="fr-FR" dirty="0" err="1" smtClean="0"/>
              <a:t>often</a:t>
            </a:r>
            <a:r>
              <a:rPr lang="fr-FR" dirty="0" smtClean="0"/>
              <a:t> </a:t>
            </a:r>
            <a:r>
              <a:rPr lang="fr-FR" dirty="0" err="1" smtClean="0"/>
              <a:t>much</a:t>
            </a:r>
            <a:r>
              <a:rPr lang="fr-FR" dirty="0" smtClean="0"/>
              <a:t> </a:t>
            </a:r>
            <a:r>
              <a:rPr lang="fr-FR" dirty="0" err="1" smtClean="0"/>
              <a:t>better</a:t>
            </a:r>
            <a:r>
              <a:rPr lang="fr-FR" dirty="0" smtClean="0"/>
              <a:t> </a:t>
            </a:r>
            <a:r>
              <a:rPr lang="fr-FR" dirty="0" err="1" smtClean="0"/>
              <a:t>understood</a:t>
            </a:r>
            <a:r>
              <a:rPr lang="fr-FR" dirty="0" smtClean="0"/>
              <a:t> </a:t>
            </a:r>
            <a:r>
              <a:rPr lang="fr-FR" dirty="0" err="1" smtClean="0"/>
              <a:t>than</a:t>
            </a:r>
            <a:r>
              <a:rPr lang="fr-FR" dirty="0" smtClean="0"/>
              <a:t> data</a:t>
            </a:r>
          </a:p>
          <a:p>
            <a:r>
              <a:rPr lang="fr-FR" dirty="0" smtClean="0"/>
              <a:t>Data </a:t>
            </a:r>
            <a:r>
              <a:rPr lang="fr-FR" dirty="0" err="1" smtClean="0"/>
              <a:t>availability</a:t>
            </a:r>
            <a:r>
              <a:rPr lang="fr-FR" dirty="0" smtClean="0"/>
              <a:t> and </a:t>
            </a:r>
            <a:r>
              <a:rPr lang="fr-FR" dirty="0" err="1" smtClean="0"/>
              <a:t>quality</a:t>
            </a:r>
            <a:r>
              <a:rPr lang="fr-FR" dirty="0" smtClean="0"/>
              <a:t> are key for </a:t>
            </a:r>
            <a:r>
              <a:rPr lang="fr-FR" dirty="0" err="1" smtClean="0"/>
              <a:t>Big</a:t>
            </a:r>
            <a:r>
              <a:rPr lang="fr-FR" dirty="0" smtClean="0"/>
              <a:t> Data</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pPr marL="0" indent="0">
              <a:buNone/>
            </a:pPr>
            <a:r>
              <a:rPr lang="fr-FR" sz="2200" dirty="0" smtClean="0"/>
              <a:t>	     </a:t>
            </a:r>
            <a:r>
              <a:rPr lang="fr-FR" sz="2200" dirty="0" smtClean="0">
                <a:hlinkClick r:id="rId2"/>
              </a:rPr>
              <a:t>N. </a:t>
            </a:r>
            <a:r>
              <a:rPr lang="fr-FR" sz="2200" dirty="0" err="1" smtClean="0">
                <a:hlinkClick r:id="rId2"/>
              </a:rPr>
              <a:t>Vayatis</a:t>
            </a:r>
            <a:r>
              <a:rPr lang="fr-FR" sz="2200" dirty="0" smtClean="0">
                <a:hlinkClick r:id="rId2"/>
              </a:rPr>
              <a:t>, Introduction to AI, Forum ORAP Nov. 2018</a:t>
            </a:r>
            <a:endParaRPr lang="fr-FR" sz="2200" dirty="0" smtClean="0"/>
          </a:p>
          <a:p>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pPr/>
              <a:t>2</a:t>
            </a:fld>
            <a:endParaRPr lang="fr-FR" dirty="0"/>
          </a:p>
        </p:txBody>
      </p:sp>
      <p:pic>
        <p:nvPicPr>
          <p:cNvPr id="7" name="Image 6"/>
          <p:cNvPicPr>
            <a:picLocks noChangeAspect="1"/>
          </p:cNvPicPr>
          <p:nvPr/>
        </p:nvPicPr>
        <p:blipFill>
          <a:blip r:embed="rId3"/>
          <a:stretch>
            <a:fillRect/>
          </a:stretch>
        </p:blipFill>
        <p:spPr>
          <a:xfrm>
            <a:off x="1590191" y="2780928"/>
            <a:ext cx="5963617" cy="3125354"/>
          </a:xfrm>
          <a:prstGeom prst="rect">
            <a:avLst/>
          </a:prstGeom>
        </p:spPr>
      </p:pic>
    </p:spTree>
    <p:extLst>
      <p:ext uri="{BB962C8B-B14F-4D97-AF65-F5344CB8AC3E}">
        <p14:creationId xmlns:p14="http://schemas.microsoft.com/office/powerpoint/2010/main" val="184268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white"/>
                </a:solidFill>
              </a:rPr>
              <a:t>3/27/2019</a:t>
            </a:r>
            <a:endParaRPr lang="en-US">
              <a:solidFill>
                <a:prstClr val="white"/>
              </a:solidFill>
            </a:endParaRPr>
          </a:p>
        </p:txBody>
      </p:sp>
      <p:pic>
        <p:nvPicPr>
          <p:cNvPr id="5" name="Image 4"/>
          <p:cNvPicPr>
            <a:picLocks noChangeAspect="1"/>
          </p:cNvPicPr>
          <p:nvPr/>
        </p:nvPicPr>
        <p:blipFill>
          <a:blip r:embed="rId2"/>
          <a:stretch>
            <a:fillRect/>
          </a:stretch>
        </p:blipFill>
        <p:spPr>
          <a:xfrm>
            <a:off x="55880" y="1263624"/>
            <a:ext cx="9144000" cy="5093366"/>
          </a:xfrm>
          <a:prstGeom prst="rect">
            <a:avLst/>
          </a:prstGeom>
        </p:spPr>
      </p:pic>
      <p:sp>
        <p:nvSpPr>
          <p:cNvPr id="6" name="ZoneTexte 5"/>
          <p:cNvSpPr txBox="1"/>
          <p:nvPr/>
        </p:nvSpPr>
        <p:spPr>
          <a:xfrm>
            <a:off x="4642817" y="836712"/>
            <a:ext cx="4202754" cy="369332"/>
          </a:xfrm>
          <a:prstGeom prst="rect">
            <a:avLst/>
          </a:prstGeom>
          <a:noFill/>
        </p:spPr>
        <p:txBody>
          <a:bodyPr wrap="none" rtlCol="0">
            <a:spAutoFit/>
          </a:bodyPr>
          <a:lstStyle/>
          <a:p>
            <a:r>
              <a:rPr lang="fr-FR" i="1" dirty="0" smtClean="0">
                <a:solidFill>
                  <a:prstClr val="black"/>
                </a:solidFill>
              </a:rPr>
              <a:t>Greco et al, DADI ESFRI Forum Trieste 2017</a:t>
            </a:r>
            <a:endParaRPr lang="fr-FR" i="1" dirty="0">
              <a:solidFill>
                <a:prstClr val="black"/>
              </a:solidFill>
            </a:endParaRPr>
          </a:p>
        </p:txBody>
      </p:sp>
      <p:sp>
        <p:nvSpPr>
          <p:cNvPr id="4" name="Espace réservé du numéro de diapositive 3"/>
          <p:cNvSpPr>
            <a:spLocks noGrp="1"/>
          </p:cNvSpPr>
          <p:nvPr>
            <p:ph type="sldNum" sz="quarter" idx="12"/>
          </p:nvPr>
        </p:nvSpPr>
        <p:spPr/>
        <p:txBody>
          <a:bodyPr/>
          <a:lstStyle/>
          <a:p>
            <a:fld id="{D74B269A-82B5-4A44-BF6B-85C5902E589A}" type="slidenum">
              <a:rPr lang="en-US" smtClean="0">
                <a:solidFill>
                  <a:prstClr val="white"/>
                </a:solidFill>
              </a:rPr>
              <a:pPr/>
              <a:t>20</a:t>
            </a:fld>
            <a:endParaRPr lang="en-US">
              <a:solidFill>
                <a:prstClr val="white"/>
              </a:solidFill>
            </a:endParaRPr>
          </a:p>
        </p:txBody>
      </p:sp>
      <p:sp>
        <p:nvSpPr>
          <p:cNvPr id="7" name="Espace réservé du pied de page 2"/>
          <p:cNvSpPr>
            <a:spLocks noGrp="1"/>
          </p:cNvSpPr>
          <p:nvPr>
            <p:ph type="ftr" sz="quarter" idx="11"/>
          </p:nvPr>
        </p:nvSpPr>
        <p:spPr>
          <a:xfrm>
            <a:off x="3124200" y="6356350"/>
            <a:ext cx="3320008" cy="365125"/>
          </a:xfrm>
        </p:spPr>
        <p:txBody>
          <a:bodyPr/>
          <a:lstStyle/>
          <a:p>
            <a:r>
              <a:rPr lang="en-US" dirty="0" smtClean="0">
                <a:solidFill>
                  <a:prstClr val="white"/>
                </a:solidFill>
              </a:rPr>
              <a:t>Genova, Allen et al. Multi-messenger/Groningen</a:t>
            </a:r>
            <a:endParaRPr lang="en-US" dirty="0">
              <a:solidFill>
                <a:prstClr val="white"/>
              </a:solidFill>
            </a:endParaRPr>
          </a:p>
        </p:txBody>
      </p:sp>
    </p:spTree>
    <p:extLst>
      <p:ext uri="{BB962C8B-B14F-4D97-AF65-F5344CB8AC3E}">
        <p14:creationId xmlns:p14="http://schemas.microsoft.com/office/powerpoint/2010/main" val="4221566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Open data at CERN</a:t>
            </a:r>
            <a:endParaRPr lang="fr-FR" dirty="0"/>
          </a:p>
        </p:txBody>
      </p:sp>
      <p:pic>
        <p:nvPicPr>
          <p:cNvPr id="7" name="Espace réservé du contenu 6"/>
          <p:cNvPicPr>
            <a:picLocks noGrp="1" noChangeAspect="1"/>
          </p:cNvPicPr>
          <p:nvPr>
            <p:ph idx="1"/>
          </p:nvPr>
        </p:nvPicPr>
        <p:blipFill>
          <a:blip r:embed="rId2"/>
          <a:stretch>
            <a:fillRect/>
          </a:stretch>
        </p:blipFill>
        <p:spPr>
          <a:xfrm>
            <a:off x="1911005" y="1844675"/>
            <a:ext cx="5321989" cy="4281488"/>
          </a:xfrm>
          <a:prstGeom prst="rect">
            <a:avLst/>
          </a:prstGeom>
        </p:spPr>
      </p:pic>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21</a:t>
            </a:fld>
            <a:endParaRPr lang="fr-FR" dirty="0">
              <a:solidFill>
                <a:prstClr val="white"/>
              </a:solidFill>
            </a:endParaRPr>
          </a:p>
        </p:txBody>
      </p:sp>
    </p:spTree>
    <p:extLst>
      <p:ext uri="{BB962C8B-B14F-4D97-AF65-F5344CB8AC3E}">
        <p14:creationId xmlns:p14="http://schemas.microsoft.com/office/powerpoint/2010/main" val="3969076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The impact of </a:t>
            </a:r>
            <a:r>
              <a:rPr lang="fr-FR" dirty="0" err="1" smtClean="0"/>
              <a:t>Big</a:t>
            </a:r>
            <a:r>
              <a:rPr lang="fr-FR" dirty="0" smtClean="0"/>
              <a:t> Data for </a:t>
            </a:r>
            <a:r>
              <a:rPr lang="fr-FR" dirty="0" err="1" smtClean="0"/>
              <a:t>astronomy</a:t>
            </a:r>
            <a:endParaRPr lang="fr-FR" dirty="0"/>
          </a:p>
        </p:txBody>
      </p:sp>
      <p:sp>
        <p:nvSpPr>
          <p:cNvPr id="3" name="Espace réservé du contenu 2"/>
          <p:cNvSpPr>
            <a:spLocks noGrp="1"/>
          </p:cNvSpPr>
          <p:nvPr>
            <p:ph idx="1"/>
          </p:nvPr>
        </p:nvSpPr>
        <p:spPr>
          <a:xfrm>
            <a:off x="457200" y="1556792"/>
            <a:ext cx="8229600" cy="5040560"/>
          </a:xfrm>
        </p:spPr>
        <p:txBody>
          <a:bodyPr>
            <a:normAutofit fontScale="62500" lnSpcReduction="20000"/>
          </a:bodyPr>
          <a:lstStyle/>
          <a:p>
            <a:pPr marL="0" indent="0">
              <a:buNone/>
            </a:pPr>
            <a:r>
              <a:rPr lang="fr-FR" sz="2400" i="1" dirty="0" smtClean="0"/>
              <a:t>ISSI Forum « The Impact of </a:t>
            </a:r>
            <a:r>
              <a:rPr lang="fr-FR" sz="2400" i="1" dirty="0" err="1" smtClean="0"/>
              <a:t>Big</a:t>
            </a:r>
            <a:r>
              <a:rPr lang="fr-FR" sz="2400" i="1" dirty="0" smtClean="0"/>
              <a:t> Data in </a:t>
            </a:r>
            <a:r>
              <a:rPr lang="fr-FR" sz="2400" i="1" dirty="0" err="1" smtClean="0"/>
              <a:t>Astronomy</a:t>
            </a:r>
            <a:r>
              <a:rPr lang="fr-FR" sz="2400" i="1" dirty="0" smtClean="0"/>
              <a:t> » 4-5 July 2019 – Report </a:t>
            </a:r>
            <a:r>
              <a:rPr lang="fr-FR" sz="2400" i="1" dirty="0" err="1" smtClean="0"/>
              <a:t>available</a:t>
            </a:r>
            <a:r>
              <a:rPr lang="fr-FR" sz="2400" i="1" dirty="0" smtClean="0"/>
              <a:t> </a:t>
            </a:r>
            <a:r>
              <a:rPr lang="fr-FR" sz="2400" i="1" dirty="0" err="1" smtClean="0"/>
              <a:t>soon</a:t>
            </a:r>
            <a:endParaRPr lang="fr-FR" sz="2400" i="1" dirty="0" smtClean="0"/>
          </a:p>
          <a:p>
            <a:r>
              <a:rPr lang="fr-FR" dirty="0" smtClean="0"/>
              <a:t>Gaia, Euclid, LSST, SKA </a:t>
            </a:r>
            <a:r>
              <a:rPr lang="fr-FR" dirty="0" err="1" smtClean="0"/>
              <a:t>require</a:t>
            </a:r>
            <a:r>
              <a:rPr lang="fr-FR" dirty="0" smtClean="0"/>
              <a:t> </a:t>
            </a:r>
            <a:r>
              <a:rPr lang="fr-FR" b="1" dirty="0" smtClean="0"/>
              <a:t>new </a:t>
            </a:r>
            <a:r>
              <a:rPr lang="fr-FR" b="1" dirty="0" err="1" smtClean="0"/>
              <a:t>tools</a:t>
            </a:r>
            <a:r>
              <a:rPr lang="fr-FR" b="1" dirty="0" smtClean="0"/>
              <a:t> and </a:t>
            </a:r>
            <a:r>
              <a:rPr lang="fr-FR" b="1" dirty="0" err="1" smtClean="0"/>
              <a:t>methodologies</a:t>
            </a:r>
            <a:endParaRPr lang="fr-FR" b="1" dirty="0" smtClean="0"/>
          </a:p>
          <a:p>
            <a:r>
              <a:rPr lang="fr-FR" b="1" dirty="0" err="1" smtClean="0"/>
              <a:t>Complexity</a:t>
            </a:r>
            <a:r>
              <a:rPr lang="fr-FR" b="1" dirty="0" smtClean="0"/>
              <a:t> </a:t>
            </a:r>
            <a:r>
              <a:rPr lang="fr-FR" b="1" dirty="0" err="1" smtClean="0"/>
              <a:t>increases</a:t>
            </a:r>
            <a:r>
              <a:rPr lang="fr-FR" b="1" dirty="0" smtClean="0"/>
              <a:t> </a:t>
            </a:r>
            <a:r>
              <a:rPr lang="fr-FR" dirty="0" smtClean="0"/>
              <a:t>(</a:t>
            </a:r>
            <a:r>
              <a:rPr lang="fr-FR" dirty="0" err="1" smtClean="0"/>
              <a:t>e.g</a:t>
            </a:r>
            <a:r>
              <a:rPr lang="fr-FR" dirty="0" smtClean="0"/>
              <a:t>. </a:t>
            </a:r>
            <a:r>
              <a:rPr lang="fr-FR" dirty="0" err="1" smtClean="0"/>
              <a:t>objects</a:t>
            </a:r>
            <a:r>
              <a:rPr lang="fr-FR" dirty="0" smtClean="0"/>
              <a:t> </a:t>
            </a:r>
            <a:r>
              <a:rPr lang="fr-FR" dirty="0" err="1" smtClean="0"/>
              <a:t>blended</a:t>
            </a:r>
            <a:r>
              <a:rPr lang="fr-FR" dirty="0" smtClean="0"/>
              <a:t> at 27th </a:t>
            </a:r>
            <a:r>
              <a:rPr lang="fr-FR" dirty="0" err="1" smtClean="0"/>
              <a:t>mag</a:t>
            </a:r>
            <a:r>
              <a:rPr lang="fr-FR" dirty="0" smtClean="0"/>
              <a:t>), </a:t>
            </a:r>
            <a:r>
              <a:rPr lang="fr-FR" dirty="0" err="1" smtClean="0"/>
              <a:t>analysis</a:t>
            </a:r>
            <a:r>
              <a:rPr lang="fr-FR" dirty="0" smtClean="0"/>
              <a:t> of large fraction of large data set to </a:t>
            </a:r>
            <a:r>
              <a:rPr lang="fr-FR" dirty="0" err="1" smtClean="0"/>
              <a:t>derive</a:t>
            </a:r>
            <a:r>
              <a:rPr lang="fr-FR" dirty="0" smtClean="0"/>
              <a:t> </a:t>
            </a:r>
            <a:r>
              <a:rPr lang="fr-FR" dirty="0" err="1" smtClean="0"/>
              <a:t>results</a:t>
            </a:r>
            <a:endParaRPr lang="fr-FR" dirty="0" smtClean="0"/>
          </a:p>
          <a:p>
            <a:r>
              <a:rPr lang="fr-FR" dirty="0" err="1" smtClean="0"/>
              <a:t>Big</a:t>
            </a:r>
            <a:r>
              <a:rPr lang="fr-FR" dirty="0" smtClean="0"/>
              <a:t> Data </a:t>
            </a:r>
            <a:r>
              <a:rPr lang="fr-FR" dirty="0" err="1" smtClean="0"/>
              <a:t>developments</a:t>
            </a:r>
            <a:r>
              <a:rPr lang="fr-FR" dirty="0" smtClean="0"/>
              <a:t> and services </a:t>
            </a:r>
            <a:r>
              <a:rPr lang="fr-FR" dirty="0" err="1" smtClean="0"/>
              <a:t>should</a:t>
            </a:r>
            <a:r>
              <a:rPr lang="fr-FR" dirty="0" smtClean="0"/>
              <a:t> </a:t>
            </a:r>
            <a:r>
              <a:rPr lang="fr-FR" dirty="0" err="1" smtClean="0"/>
              <a:t>be</a:t>
            </a:r>
            <a:r>
              <a:rPr lang="fr-FR" dirty="0" smtClean="0"/>
              <a:t> </a:t>
            </a:r>
            <a:r>
              <a:rPr lang="fr-FR" b="1" dirty="0" err="1" smtClean="0"/>
              <a:t>driven</a:t>
            </a:r>
            <a:r>
              <a:rPr lang="fr-FR" b="1" dirty="0" smtClean="0"/>
              <a:t> by user </a:t>
            </a:r>
            <a:r>
              <a:rPr lang="fr-FR" b="1" dirty="0" err="1" smtClean="0"/>
              <a:t>needs</a:t>
            </a:r>
            <a:r>
              <a:rPr lang="fr-FR" b="1" dirty="0" smtClean="0"/>
              <a:t> </a:t>
            </a:r>
            <a:r>
              <a:rPr lang="fr-FR" dirty="0" smtClean="0"/>
              <a:t>– </a:t>
            </a:r>
            <a:r>
              <a:rPr lang="fr-FR" dirty="0" err="1" smtClean="0"/>
              <a:t>provide</a:t>
            </a:r>
            <a:r>
              <a:rPr lang="fr-FR" dirty="0" smtClean="0"/>
              <a:t> data and </a:t>
            </a:r>
            <a:r>
              <a:rPr lang="fr-FR" dirty="0" err="1" smtClean="0"/>
              <a:t>tools</a:t>
            </a:r>
            <a:r>
              <a:rPr lang="fr-FR" dirty="0" smtClean="0"/>
              <a:t> </a:t>
            </a:r>
            <a:r>
              <a:rPr lang="fr-FR" dirty="0" err="1" smtClean="0"/>
              <a:t>using</a:t>
            </a:r>
            <a:r>
              <a:rPr lang="fr-FR" dirty="0" smtClean="0"/>
              <a:t> the new technologies</a:t>
            </a:r>
          </a:p>
          <a:p>
            <a:r>
              <a:rPr lang="fr-FR" dirty="0" err="1" smtClean="0"/>
              <a:t>Assess</a:t>
            </a:r>
            <a:r>
              <a:rPr lang="fr-FR" dirty="0" smtClean="0"/>
              <a:t> usage of AI technologies to </a:t>
            </a:r>
            <a:r>
              <a:rPr lang="fr-FR" b="1" dirty="0" smtClean="0"/>
              <a:t>automate data curation/</a:t>
            </a:r>
            <a:r>
              <a:rPr lang="fr-FR" b="1" dirty="0" err="1" smtClean="0"/>
              <a:t>preservation</a:t>
            </a:r>
            <a:endParaRPr lang="fr-FR" b="1" dirty="0" smtClean="0"/>
          </a:p>
          <a:p>
            <a:r>
              <a:rPr lang="fr-FR" dirty="0" err="1" smtClean="0"/>
              <a:t>Investements</a:t>
            </a:r>
            <a:r>
              <a:rPr lang="fr-FR" dirty="0" smtClean="0"/>
              <a:t> and </a:t>
            </a:r>
            <a:r>
              <a:rPr lang="fr-FR" dirty="0" err="1" smtClean="0"/>
              <a:t>improvements</a:t>
            </a:r>
            <a:r>
              <a:rPr lang="fr-FR" dirty="0" smtClean="0"/>
              <a:t> in e-infrastructure, in </a:t>
            </a:r>
            <a:r>
              <a:rPr lang="fr-FR" dirty="0" err="1" smtClean="0"/>
              <a:t>particular</a:t>
            </a:r>
            <a:r>
              <a:rPr lang="fr-FR" dirty="0" smtClean="0"/>
              <a:t> </a:t>
            </a:r>
            <a:r>
              <a:rPr lang="fr-FR" b="1" dirty="0" smtClean="0"/>
              <a:t>networks and </a:t>
            </a:r>
            <a:r>
              <a:rPr lang="fr-FR" b="1" dirty="0" err="1" smtClean="0"/>
              <a:t>storage</a:t>
            </a:r>
            <a:r>
              <a:rPr lang="fr-FR" b="1" dirty="0" smtClean="0"/>
              <a:t> </a:t>
            </a:r>
            <a:r>
              <a:rPr lang="fr-FR" dirty="0" smtClean="0"/>
              <a:t>– </a:t>
            </a:r>
            <a:r>
              <a:rPr lang="fr-FR" dirty="0" err="1" smtClean="0"/>
              <a:t>connect</a:t>
            </a:r>
            <a:r>
              <a:rPr lang="fr-FR" dirty="0" smtClean="0"/>
              <a:t> large data silos</a:t>
            </a:r>
          </a:p>
          <a:p>
            <a:r>
              <a:rPr lang="fr-FR" dirty="0" err="1" smtClean="0"/>
              <a:t>Become</a:t>
            </a:r>
            <a:r>
              <a:rPr lang="fr-FR" dirty="0" smtClean="0"/>
              <a:t> more efficient and have </a:t>
            </a:r>
            <a:r>
              <a:rPr lang="fr-FR" dirty="0" err="1" smtClean="0"/>
              <a:t>less</a:t>
            </a:r>
            <a:r>
              <a:rPr lang="fr-FR" dirty="0" smtClean="0"/>
              <a:t> </a:t>
            </a:r>
            <a:r>
              <a:rPr lang="fr-FR" dirty="0" err="1" smtClean="0"/>
              <a:t>duplicated</a:t>
            </a:r>
            <a:r>
              <a:rPr lang="fr-FR" dirty="0" smtClean="0"/>
              <a:t> </a:t>
            </a:r>
            <a:r>
              <a:rPr lang="fr-FR" dirty="0" err="1" smtClean="0"/>
              <a:t>systems</a:t>
            </a:r>
            <a:r>
              <a:rPr lang="fr-FR" dirty="0" smtClean="0"/>
              <a:t> for simulation and </a:t>
            </a:r>
            <a:r>
              <a:rPr lang="fr-FR" dirty="0" err="1" smtClean="0"/>
              <a:t>processing</a:t>
            </a:r>
            <a:r>
              <a:rPr lang="fr-FR" dirty="0" smtClean="0"/>
              <a:t> – long </a:t>
            </a:r>
            <a:r>
              <a:rPr lang="fr-FR" dirty="0" err="1" smtClean="0"/>
              <a:t>term</a:t>
            </a:r>
            <a:r>
              <a:rPr lang="fr-FR" dirty="0" smtClean="0"/>
              <a:t> maintenance of software</a:t>
            </a:r>
          </a:p>
          <a:p>
            <a:r>
              <a:rPr lang="fr-FR" dirty="0" err="1" smtClean="0"/>
              <a:t>Career</a:t>
            </a:r>
            <a:r>
              <a:rPr lang="fr-FR" dirty="0" smtClean="0"/>
              <a:t> </a:t>
            </a:r>
            <a:r>
              <a:rPr lang="fr-FR" dirty="0" err="1" smtClean="0"/>
              <a:t>paths</a:t>
            </a:r>
            <a:r>
              <a:rPr lang="fr-FR" dirty="0" smtClean="0"/>
              <a:t> and </a:t>
            </a:r>
            <a:r>
              <a:rPr lang="fr-FR" b="1" dirty="0" smtClean="0"/>
              <a:t>training</a:t>
            </a:r>
          </a:p>
          <a:p>
            <a:endParaRPr lang="fr-FR" dirty="0"/>
          </a:p>
          <a:p>
            <a:r>
              <a:rPr lang="fr-FR" dirty="0" err="1" smtClean="0"/>
              <a:t>Many</a:t>
            </a:r>
            <a:r>
              <a:rPr lang="fr-FR" dirty="0" smtClean="0"/>
              <a:t> teams have </a:t>
            </a:r>
            <a:r>
              <a:rPr lang="fr-FR" dirty="0" err="1" smtClean="0"/>
              <a:t>begun</a:t>
            </a:r>
            <a:r>
              <a:rPr lang="fr-FR" dirty="0" smtClean="0"/>
              <a:t> to care about </a:t>
            </a:r>
            <a:r>
              <a:rPr lang="fr-FR" dirty="0" err="1" smtClean="0"/>
              <a:t>big</a:t>
            </a:r>
            <a:r>
              <a:rPr lang="fr-FR" dirty="0" smtClean="0"/>
              <a:t> data</a:t>
            </a:r>
          </a:p>
          <a:p>
            <a:pPr lvl="1"/>
            <a:r>
              <a:rPr lang="fr-FR" dirty="0" err="1" smtClean="0"/>
              <a:t>E.g</a:t>
            </a:r>
            <a:r>
              <a:rPr lang="fr-FR" dirty="0" smtClean="0"/>
              <a:t>., ESO </a:t>
            </a:r>
            <a:r>
              <a:rPr lang="fr-FR" dirty="0" err="1" smtClean="0"/>
              <a:t>is</a:t>
            </a:r>
            <a:r>
              <a:rPr lang="fr-FR" dirty="0" smtClean="0"/>
              <a:t> </a:t>
            </a:r>
            <a:r>
              <a:rPr lang="fr-FR" dirty="0" err="1" smtClean="0"/>
              <a:t>exploring</a:t>
            </a:r>
            <a:r>
              <a:rPr lang="fr-FR" dirty="0" smtClean="0"/>
              <a:t> machine </a:t>
            </a:r>
            <a:r>
              <a:rPr lang="fr-FR" dirty="0" err="1" smtClean="0"/>
              <a:t>learning</a:t>
            </a:r>
            <a:r>
              <a:rPr lang="fr-FR" dirty="0" smtClean="0"/>
              <a:t> and </a:t>
            </a:r>
            <a:r>
              <a:rPr lang="fr-FR" dirty="0" err="1" smtClean="0"/>
              <a:t>analytics</a:t>
            </a:r>
            <a:r>
              <a:rPr lang="fr-FR" dirty="0" smtClean="0"/>
              <a:t> for </a:t>
            </a:r>
            <a:r>
              <a:rPr lang="fr-FR" dirty="0" err="1" smtClean="0"/>
              <a:t>adding</a:t>
            </a:r>
            <a:r>
              <a:rPr lang="fr-FR" dirty="0" smtClean="0"/>
              <a:t> value to </a:t>
            </a:r>
            <a:r>
              <a:rPr lang="fr-FR" dirty="0" err="1" smtClean="0"/>
              <a:t>its</a:t>
            </a:r>
            <a:r>
              <a:rPr lang="fr-FR" dirty="0" smtClean="0"/>
              <a:t> archive in ESCAPE WP4 </a:t>
            </a:r>
            <a:r>
              <a:rPr lang="en-US" i="1" dirty="0" smtClean="0"/>
              <a:t>Connecting ESFRI projects to EOSC through VO framework</a:t>
            </a:r>
            <a:endParaRPr lang="fr-FR" i="1" dirty="0" smtClean="0"/>
          </a:p>
          <a:p>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22</a:t>
            </a:fld>
            <a:endParaRPr lang="fr-FR" dirty="0">
              <a:solidFill>
                <a:prstClr val="white"/>
              </a:solidFill>
            </a:endParaRPr>
          </a:p>
        </p:txBody>
      </p:sp>
    </p:spTree>
    <p:extLst>
      <p:ext uri="{BB962C8B-B14F-4D97-AF65-F5344CB8AC3E}">
        <p14:creationId xmlns:p14="http://schemas.microsoft.com/office/powerpoint/2010/main" val="3288179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57200" y="1484784"/>
            <a:ext cx="8229600" cy="4641379"/>
          </a:xfrm>
        </p:spPr>
        <p:txBody>
          <a:bodyPr>
            <a:normAutofit fontScale="85000" lnSpcReduction="20000"/>
          </a:bodyPr>
          <a:lstStyle/>
          <a:p>
            <a:r>
              <a:rPr lang="fr-FR" dirty="0" smtClean="0"/>
              <a:t>Usage of </a:t>
            </a:r>
            <a:r>
              <a:rPr lang="fr-FR" dirty="0" err="1" smtClean="0"/>
              <a:t>Big</a:t>
            </a:r>
            <a:r>
              <a:rPr lang="fr-FR" dirty="0" smtClean="0"/>
              <a:t> Data </a:t>
            </a:r>
            <a:r>
              <a:rPr lang="fr-FR" dirty="0" err="1" smtClean="0"/>
              <a:t>should</a:t>
            </a:r>
            <a:r>
              <a:rPr lang="fr-FR" dirty="0" smtClean="0"/>
              <a:t> </a:t>
            </a:r>
            <a:r>
              <a:rPr lang="fr-FR" dirty="0" err="1" smtClean="0"/>
              <a:t>be</a:t>
            </a:r>
            <a:r>
              <a:rPr lang="fr-FR" dirty="0" smtClean="0"/>
              <a:t> science </a:t>
            </a:r>
            <a:r>
              <a:rPr lang="fr-FR" dirty="0" err="1" smtClean="0"/>
              <a:t>driven</a:t>
            </a:r>
            <a:endParaRPr lang="fr-FR" dirty="0" smtClean="0"/>
          </a:p>
          <a:p>
            <a:r>
              <a:rPr lang="fr-FR" dirty="0" smtClean="0"/>
              <a:t>All disciplines have to </a:t>
            </a:r>
            <a:r>
              <a:rPr lang="fr-FR" dirty="0" err="1" smtClean="0"/>
              <a:t>build</a:t>
            </a:r>
            <a:r>
              <a:rPr lang="fr-FR" dirty="0" smtClean="0"/>
              <a:t> </a:t>
            </a:r>
            <a:r>
              <a:rPr lang="fr-FR" dirty="0" err="1" smtClean="0"/>
              <a:t>their</a:t>
            </a:r>
            <a:r>
              <a:rPr lang="fr-FR" dirty="0" smtClean="0"/>
              <a:t> </a:t>
            </a:r>
            <a:r>
              <a:rPr lang="fr-FR" dirty="0" err="1" smtClean="0"/>
              <a:t>own</a:t>
            </a:r>
            <a:r>
              <a:rPr lang="fr-FR" dirty="0" smtClean="0"/>
              <a:t> point of </a:t>
            </a:r>
            <a:r>
              <a:rPr lang="fr-FR" dirty="0" err="1" smtClean="0"/>
              <a:t>view</a:t>
            </a:r>
            <a:endParaRPr lang="fr-FR" dirty="0" smtClean="0"/>
          </a:p>
          <a:p>
            <a:r>
              <a:rPr lang="fr-FR" dirty="0" err="1" smtClean="0"/>
              <a:t>Bridging</a:t>
            </a:r>
            <a:r>
              <a:rPr lang="fr-FR" dirty="0" smtClean="0"/>
              <a:t> </a:t>
            </a:r>
            <a:r>
              <a:rPr lang="fr-FR" dirty="0" err="1" smtClean="0"/>
              <a:t>activities</a:t>
            </a:r>
            <a:endParaRPr lang="fr-FR" dirty="0" smtClean="0"/>
          </a:p>
          <a:p>
            <a:pPr lvl="1"/>
            <a:r>
              <a:rPr lang="fr-FR" dirty="0" err="1" smtClean="0"/>
              <a:t>E.g</a:t>
            </a:r>
            <a:r>
              <a:rPr lang="fr-FR" dirty="0" smtClean="0"/>
              <a:t>. </a:t>
            </a:r>
            <a:r>
              <a:rPr lang="fr-FR" dirty="0" smtClean="0">
                <a:hlinkClick r:id="rId2"/>
              </a:rPr>
              <a:t>AI at CERN and SKA</a:t>
            </a:r>
            <a:r>
              <a:rPr lang="fr-FR" dirty="0" smtClean="0"/>
              <a:t> 17-18 </a:t>
            </a:r>
            <a:r>
              <a:rPr lang="fr-FR" dirty="0" err="1" smtClean="0"/>
              <a:t>September</a:t>
            </a:r>
            <a:r>
              <a:rPr lang="fr-FR" dirty="0" smtClean="0"/>
              <a:t> 2018, London</a:t>
            </a:r>
          </a:p>
          <a:p>
            <a:pPr marL="914400" lvl="2" indent="0">
              <a:buNone/>
            </a:pPr>
            <a:r>
              <a:rPr lang="en-US" dirty="0" smtClean="0"/>
              <a:t>“This </a:t>
            </a:r>
            <a:r>
              <a:rPr lang="en-US" dirty="0"/>
              <a:t>two-day workshop, to be held in central London at the Alan Turing Institute, will bring together the community of the Alan Turing Institute (ATI), AI researchers from industry, and scientists working with CERN or SKA surrounding the application of Artificial Intelligence (AI) for scientific discovery.  The aim is to gain an understanding of what has been achieved in High Energy Physics (HEP) using data from CERN, and in astrophysics leveraging data obtained through radio astronomy. Areas of interest include processing of the raw instrument data, use of science data products for research and applicable technology.  In discussions, possible new areas of collaboration and research will be explored</a:t>
            </a:r>
            <a:r>
              <a:rPr lang="en-US" dirty="0" smtClean="0"/>
              <a:t>.”</a:t>
            </a:r>
            <a:endParaRPr lang="fr-FR" dirty="0" smtClean="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23</a:t>
            </a:fld>
            <a:endParaRPr lang="fr-FR" dirty="0">
              <a:solidFill>
                <a:prstClr val="white"/>
              </a:solidFill>
            </a:endParaRPr>
          </a:p>
        </p:txBody>
      </p:sp>
    </p:spTree>
    <p:extLst>
      <p:ext uri="{BB962C8B-B14F-4D97-AF65-F5344CB8AC3E}">
        <p14:creationId xmlns:p14="http://schemas.microsoft.com/office/powerpoint/2010/main" val="592091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LHC Point of </a:t>
            </a:r>
            <a:r>
              <a:rPr lang="fr-FR" dirty="0" err="1" smtClean="0"/>
              <a:t>View</a:t>
            </a:r>
            <a:r>
              <a:rPr lang="fr-FR" dirty="0" smtClean="0"/>
              <a:t> on </a:t>
            </a:r>
            <a:r>
              <a:rPr lang="fr-FR" dirty="0" err="1" smtClean="0"/>
              <a:t>Big</a:t>
            </a:r>
            <a:r>
              <a:rPr lang="fr-FR" dirty="0" smtClean="0"/>
              <a:t> Data</a:t>
            </a:r>
            <a:endParaRPr lang="fr-FR" dirty="0"/>
          </a:p>
        </p:txBody>
      </p:sp>
      <p:sp>
        <p:nvSpPr>
          <p:cNvPr id="3" name="Espace réservé du contenu 2"/>
          <p:cNvSpPr>
            <a:spLocks noGrp="1"/>
          </p:cNvSpPr>
          <p:nvPr>
            <p:ph idx="1"/>
          </p:nvPr>
        </p:nvSpPr>
        <p:spPr>
          <a:xfrm>
            <a:off x="4387788" y="1772816"/>
            <a:ext cx="4330824" cy="4122815"/>
          </a:xfrm>
        </p:spPr>
        <p:txBody>
          <a:bodyPr>
            <a:normAutofit fontScale="70000" lnSpcReduction="20000"/>
          </a:bodyPr>
          <a:lstStyle/>
          <a:p>
            <a:r>
              <a:rPr lang="fr-FR" dirty="0" err="1" smtClean="0"/>
              <a:t>From</a:t>
            </a:r>
            <a:r>
              <a:rPr lang="fr-FR" dirty="0" smtClean="0"/>
              <a:t> </a:t>
            </a:r>
            <a:r>
              <a:rPr lang="fr-FR" i="1" dirty="0" err="1" smtClean="0">
                <a:hlinkClick r:id="rId2"/>
              </a:rPr>
              <a:t>Deep</a:t>
            </a:r>
            <a:r>
              <a:rPr lang="fr-FR" i="1" dirty="0" smtClean="0">
                <a:hlinkClick r:id="rId2"/>
              </a:rPr>
              <a:t> </a:t>
            </a:r>
            <a:r>
              <a:rPr lang="fr-FR" i="1" dirty="0" err="1" smtClean="0">
                <a:hlinkClick r:id="rId2"/>
              </a:rPr>
              <a:t>learning</a:t>
            </a:r>
            <a:r>
              <a:rPr lang="fr-FR" i="1" dirty="0" smtClean="0">
                <a:hlinkClick r:id="rId2"/>
              </a:rPr>
              <a:t> for the future of the LHC</a:t>
            </a:r>
            <a:r>
              <a:rPr lang="fr-FR" dirty="0" smtClean="0"/>
              <a:t>, M. </a:t>
            </a:r>
            <a:r>
              <a:rPr lang="fr-FR" dirty="0" err="1" smtClean="0"/>
              <a:t>Pierini</a:t>
            </a:r>
            <a:r>
              <a:rPr lang="fr-FR" dirty="0" smtClean="0"/>
              <a:t>, AI at CERN and SKA</a:t>
            </a:r>
          </a:p>
          <a:p>
            <a:pPr marL="457200" lvl="1" indent="0">
              <a:buNone/>
            </a:pPr>
            <a:r>
              <a:rPr lang="en-US" dirty="0" smtClean="0"/>
              <a:t>“The </a:t>
            </a:r>
            <a:r>
              <a:rPr lang="en-US" dirty="0"/>
              <a:t>High-Luminosity LHC phase, scheduled for 2025, will challenge the commonly accepted solutions for tasks such as event reconstruction, real-time processing, large dataset simulation, etc. Deep Learning is considered as a strong candidate to solve this issue, by speeding up the task executions with potentially no performance loss</a:t>
            </a:r>
            <a:r>
              <a:rPr lang="en-US" dirty="0" smtClean="0"/>
              <a:t>.”</a:t>
            </a:r>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24</a:t>
            </a:fld>
            <a:endParaRPr lang="fr-FR" dirty="0">
              <a:solidFill>
                <a:prstClr val="white"/>
              </a:solidFill>
            </a:endParaRPr>
          </a:p>
        </p:txBody>
      </p:sp>
      <p:pic>
        <p:nvPicPr>
          <p:cNvPr id="7" name="Image 6"/>
          <p:cNvPicPr>
            <a:picLocks noChangeAspect="1"/>
          </p:cNvPicPr>
          <p:nvPr/>
        </p:nvPicPr>
        <p:blipFill>
          <a:blip r:embed="rId3"/>
          <a:stretch>
            <a:fillRect/>
          </a:stretch>
        </p:blipFill>
        <p:spPr>
          <a:xfrm>
            <a:off x="323528" y="1772816"/>
            <a:ext cx="3573672" cy="3797027"/>
          </a:xfrm>
          <a:prstGeom prst="rect">
            <a:avLst/>
          </a:prstGeom>
        </p:spPr>
      </p:pic>
      <p:sp>
        <p:nvSpPr>
          <p:cNvPr id="9" name="ZoneTexte 8"/>
          <p:cNvSpPr txBox="1"/>
          <p:nvPr/>
        </p:nvSpPr>
        <p:spPr>
          <a:xfrm>
            <a:off x="495867" y="5661230"/>
            <a:ext cx="4242765" cy="646331"/>
          </a:xfrm>
          <a:prstGeom prst="rect">
            <a:avLst/>
          </a:prstGeom>
          <a:noFill/>
        </p:spPr>
        <p:txBody>
          <a:bodyPr wrap="none" rtlCol="0">
            <a:spAutoFit/>
          </a:bodyPr>
          <a:lstStyle/>
          <a:p>
            <a:r>
              <a:rPr lang="fr-FR" dirty="0" smtClean="0"/>
              <a:t>M. </a:t>
            </a:r>
            <a:r>
              <a:rPr lang="fr-FR" dirty="0" err="1" smtClean="0"/>
              <a:t>Pierini</a:t>
            </a:r>
            <a:r>
              <a:rPr lang="fr-FR" dirty="0" smtClean="0"/>
              <a:t>, </a:t>
            </a:r>
            <a:r>
              <a:rPr lang="fr-FR" dirty="0" err="1" smtClean="0"/>
              <a:t>using</a:t>
            </a:r>
            <a:r>
              <a:rPr lang="fr-FR" dirty="0" smtClean="0"/>
              <a:t> data </a:t>
            </a:r>
            <a:r>
              <a:rPr lang="fr-FR" dirty="0" err="1" smtClean="0"/>
              <a:t>from</a:t>
            </a:r>
            <a:endParaRPr lang="fr-FR" dirty="0" smtClean="0">
              <a:hlinkClick r:id="rId4"/>
            </a:endParaRPr>
          </a:p>
          <a:p>
            <a:r>
              <a:rPr lang="fr-FR" dirty="0" smtClean="0">
                <a:hlinkClick r:id="rId4"/>
              </a:rPr>
              <a:t>https</a:t>
            </a:r>
            <a:r>
              <a:rPr lang="fr-FR" dirty="0">
                <a:hlinkClick r:id="rId4"/>
              </a:rPr>
              <a:t>://www.wired.com/2013/04/bigdata</a:t>
            </a:r>
            <a:r>
              <a:rPr lang="fr-FR" dirty="0" smtClean="0">
                <a:hlinkClick r:id="rId4"/>
              </a:rPr>
              <a:t>/</a:t>
            </a:r>
            <a:r>
              <a:rPr lang="fr-FR" dirty="0" smtClean="0"/>
              <a:t> </a:t>
            </a:r>
            <a:endParaRPr lang="fr-FR" dirty="0"/>
          </a:p>
        </p:txBody>
      </p:sp>
    </p:spTree>
    <p:extLst>
      <p:ext uri="{BB962C8B-B14F-4D97-AF65-F5344CB8AC3E}">
        <p14:creationId xmlns:p14="http://schemas.microsoft.com/office/powerpoint/2010/main" val="4075905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25</a:t>
            </a:fld>
            <a:endParaRPr lang="fr-FR" dirty="0">
              <a:solidFill>
                <a:prstClr val="white"/>
              </a:solidFill>
            </a:endParaRPr>
          </a:p>
        </p:txBody>
      </p:sp>
      <p:sp>
        <p:nvSpPr>
          <p:cNvPr id="8" name="Espace réservé du contenu 7"/>
          <p:cNvSpPr>
            <a:spLocks noGrp="1"/>
          </p:cNvSpPr>
          <p:nvPr>
            <p:ph idx="1"/>
          </p:nvPr>
        </p:nvSpPr>
        <p:spPr>
          <a:xfrm>
            <a:off x="5405988" y="5381434"/>
            <a:ext cx="3250704" cy="464915"/>
          </a:xfrm>
        </p:spPr>
        <p:txBody>
          <a:bodyPr>
            <a:normAutofit fontScale="77500" lnSpcReduction="20000"/>
          </a:bodyPr>
          <a:lstStyle/>
          <a:p>
            <a:pPr marL="0" indent="0">
              <a:buNone/>
            </a:pPr>
            <a:r>
              <a:rPr lang="fr-FR" dirty="0" err="1" smtClean="0"/>
              <a:t>From</a:t>
            </a:r>
            <a:r>
              <a:rPr lang="fr-FR" dirty="0" smtClean="0"/>
              <a:t> M. </a:t>
            </a:r>
            <a:r>
              <a:rPr lang="fr-FR" dirty="0" err="1" smtClean="0"/>
              <a:t>Pierini</a:t>
            </a:r>
            <a:r>
              <a:rPr lang="fr-FR" dirty="0" smtClean="0"/>
              <a:t>, op. </a:t>
            </a:r>
            <a:r>
              <a:rPr lang="fr-FR" dirty="0" err="1" smtClean="0"/>
              <a:t>cit</a:t>
            </a:r>
            <a:r>
              <a:rPr lang="fr-FR" dirty="0" smtClean="0"/>
              <a:t>.</a:t>
            </a:r>
            <a:endParaRPr lang="fr-FR" dirty="0"/>
          </a:p>
        </p:txBody>
      </p:sp>
      <p:pic>
        <p:nvPicPr>
          <p:cNvPr id="9" name="Image 8"/>
          <p:cNvPicPr>
            <a:picLocks noChangeAspect="1"/>
          </p:cNvPicPr>
          <p:nvPr/>
        </p:nvPicPr>
        <p:blipFill>
          <a:blip r:embed="rId2"/>
          <a:stretch>
            <a:fillRect/>
          </a:stretch>
        </p:blipFill>
        <p:spPr>
          <a:xfrm>
            <a:off x="23192" y="0"/>
            <a:ext cx="9136286" cy="5120156"/>
          </a:xfrm>
          <a:prstGeom prst="rect">
            <a:avLst/>
          </a:prstGeom>
        </p:spPr>
      </p:pic>
    </p:spTree>
    <p:extLst>
      <p:ext uri="{BB962C8B-B14F-4D97-AF65-F5344CB8AC3E}">
        <p14:creationId xmlns:p14="http://schemas.microsoft.com/office/powerpoint/2010/main" val="2237367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err="1" smtClean="0"/>
              <a:t>Paths</a:t>
            </a:r>
            <a:r>
              <a:rPr lang="fr-FR" dirty="0" smtClean="0"/>
              <a:t> to explore for LHC, and </a:t>
            </a:r>
            <a:r>
              <a:rPr lang="fr-FR" dirty="0" err="1" smtClean="0"/>
              <a:t>why</a:t>
            </a:r>
            <a:endParaRPr lang="fr-FR" dirty="0"/>
          </a:p>
        </p:txBody>
      </p:sp>
      <p:sp>
        <p:nvSpPr>
          <p:cNvPr id="6" name="Espace réservé du contenu 5"/>
          <p:cNvSpPr>
            <a:spLocks noGrp="1"/>
          </p:cNvSpPr>
          <p:nvPr>
            <p:ph idx="1"/>
          </p:nvPr>
        </p:nvSpPr>
        <p:spPr>
          <a:xfrm>
            <a:off x="457200" y="1628800"/>
            <a:ext cx="8229600" cy="4608512"/>
          </a:xfrm>
        </p:spPr>
        <p:txBody>
          <a:bodyPr>
            <a:normAutofit fontScale="70000" lnSpcReduction="20000"/>
          </a:bodyPr>
          <a:lstStyle/>
          <a:p>
            <a:pPr marL="0" indent="0">
              <a:buNone/>
            </a:pPr>
            <a:r>
              <a:rPr lang="en-US" i="1" dirty="0" smtClean="0"/>
              <a:t>“Too </a:t>
            </a:r>
            <a:r>
              <a:rPr lang="en-US" i="1" dirty="0"/>
              <a:t>many data, too large data -&gt; need to filter online</a:t>
            </a:r>
          </a:p>
          <a:p>
            <a:pPr marL="0" indent="0">
              <a:buNone/>
            </a:pPr>
            <a:r>
              <a:rPr lang="fr-FR" i="1" dirty="0" err="1" smtClean="0"/>
              <a:t>Filters</a:t>
            </a:r>
            <a:r>
              <a:rPr lang="fr-FR" i="1" dirty="0" smtClean="0"/>
              <a:t> </a:t>
            </a:r>
            <a:r>
              <a:rPr lang="fr-FR" i="1" dirty="0" err="1"/>
              <a:t>based</a:t>
            </a:r>
            <a:r>
              <a:rPr lang="fr-FR" i="1" dirty="0"/>
              <a:t> on </a:t>
            </a:r>
            <a:r>
              <a:rPr lang="fr-FR" i="1" dirty="0" err="1"/>
              <a:t>theoretical</a:t>
            </a:r>
            <a:r>
              <a:rPr lang="fr-FR" i="1" dirty="0"/>
              <a:t> </a:t>
            </a:r>
            <a:r>
              <a:rPr lang="fr-FR" i="1" dirty="0" err="1"/>
              <a:t>bias</a:t>
            </a:r>
            <a:r>
              <a:rPr lang="fr-FR" i="1" dirty="0"/>
              <a:t>: </a:t>
            </a:r>
            <a:r>
              <a:rPr lang="fr-FR" b="1" i="1" dirty="0" err="1"/>
              <a:t>we</a:t>
            </a:r>
            <a:r>
              <a:rPr lang="fr-FR" b="1" i="1" dirty="0"/>
              <a:t> </a:t>
            </a:r>
            <a:r>
              <a:rPr lang="fr-FR" b="1" i="1" dirty="0" err="1"/>
              <a:t>might</a:t>
            </a:r>
            <a:r>
              <a:rPr lang="fr-FR" b="1" i="1" dirty="0"/>
              <a:t> </a:t>
            </a:r>
            <a:r>
              <a:rPr lang="fr-FR" b="1" i="1" dirty="0" err="1"/>
              <a:t>be</a:t>
            </a:r>
            <a:r>
              <a:rPr lang="fr-FR" b="1" i="1" dirty="0"/>
              <a:t> </a:t>
            </a:r>
            <a:r>
              <a:rPr lang="fr-FR" b="1" i="1" dirty="0" err="1" smtClean="0"/>
              <a:t>loosing</a:t>
            </a:r>
            <a:r>
              <a:rPr lang="fr-FR" b="1" i="1" dirty="0" smtClean="0"/>
              <a:t> good </a:t>
            </a:r>
            <a:r>
              <a:rPr lang="fr-FR" b="1" i="1" dirty="0" err="1" smtClean="0"/>
              <a:t>events</a:t>
            </a:r>
            <a:r>
              <a:rPr lang="en-US" i="1" dirty="0"/>
              <a:t> </a:t>
            </a:r>
            <a:r>
              <a:rPr lang="en-US" i="1" dirty="0" smtClean="0"/>
              <a:t>“</a:t>
            </a:r>
          </a:p>
          <a:p>
            <a:pPr marL="0" indent="0">
              <a:buNone/>
            </a:pPr>
            <a:r>
              <a:rPr lang="en-US" i="1" dirty="0"/>
              <a:t>“The solution to the HL-LHC problem: modern Machine </a:t>
            </a:r>
            <a:r>
              <a:rPr lang="en-US" i="1" dirty="0" smtClean="0"/>
              <a:t>Learning to </a:t>
            </a:r>
            <a:r>
              <a:rPr lang="en-US" i="1" dirty="0"/>
              <a:t>be faster and better in what we do today, </a:t>
            </a:r>
            <a:r>
              <a:rPr lang="en-US" i="1" dirty="0" smtClean="0"/>
              <a:t>freeing resources </a:t>
            </a:r>
            <a:r>
              <a:rPr lang="en-US" i="1" dirty="0"/>
              <a:t>for new ideas</a:t>
            </a:r>
          </a:p>
          <a:p>
            <a:pPr marL="0" indent="0">
              <a:buNone/>
            </a:pPr>
            <a:r>
              <a:rPr lang="en-US" i="1" dirty="0" smtClean="0"/>
              <a:t>This </a:t>
            </a:r>
            <a:r>
              <a:rPr lang="en-US" i="1" dirty="0"/>
              <a:t>ML deployment need to happen in </a:t>
            </a:r>
            <a:r>
              <a:rPr lang="en-US" i="1" dirty="0">
                <a:solidFill>
                  <a:srgbClr val="FF0000"/>
                </a:solidFill>
              </a:rPr>
              <a:t>between collisions </a:t>
            </a:r>
            <a:r>
              <a:rPr lang="en-US" i="1" dirty="0" smtClean="0">
                <a:solidFill>
                  <a:srgbClr val="FF0000"/>
                </a:solidFill>
              </a:rPr>
              <a:t>and data </a:t>
            </a:r>
            <a:r>
              <a:rPr lang="en-US" i="1" dirty="0">
                <a:solidFill>
                  <a:srgbClr val="FF0000"/>
                </a:solidFill>
              </a:rPr>
              <a:t>analysis</a:t>
            </a:r>
            <a:r>
              <a:rPr lang="en-US" i="1" dirty="0"/>
              <a:t> (trigger, reconstruction, …), where </a:t>
            </a:r>
            <a:r>
              <a:rPr lang="en-US" i="1" dirty="0" smtClean="0"/>
              <a:t>freeing resources </a:t>
            </a:r>
            <a:r>
              <a:rPr lang="en-US" i="1" dirty="0"/>
              <a:t>will make a </a:t>
            </a:r>
            <a:r>
              <a:rPr lang="en-US" i="1" dirty="0" smtClean="0"/>
              <a:t>difference</a:t>
            </a:r>
            <a:r>
              <a:rPr lang="en-US" i="1" dirty="0" smtClean="0"/>
              <a:t>” – First steps in real time analysis: </a:t>
            </a:r>
            <a:r>
              <a:rPr lang="en-US" i="1" dirty="0" err="1" smtClean="0"/>
              <a:t>LHCb</a:t>
            </a:r>
            <a:r>
              <a:rPr lang="en-US" i="1" dirty="0" smtClean="0"/>
              <a:t>, CMS, more has to come</a:t>
            </a:r>
            <a:endParaRPr lang="en-US" i="1" dirty="0" smtClean="0"/>
          </a:p>
          <a:p>
            <a:pPr marL="0" indent="0">
              <a:buNone/>
            </a:pPr>
            <a:endParaRPr lang="fr-FR" i="1" dirty="0" smtClean="0"/>
          </a:p>
          <a:p>
            <a:endParaRPr lang="fr-FR" sz="1400" b="1" i="1" dirty="0"/>
          </a:p>
          <a:p>
            <a:endParaRPr lang="fr-FR" dirty="0" smtClean="0"/>
          </a:p>
          <a:p>
            <a:endParaRPr lang="fr-FR" dirty="0" smtClean="0"/>
          </a:p>
          <a:p>
            <a:r>
              <a:rPr lang="fr-FR" dirty="0" err="1" smtClean="0"/>
              <a:t>Faster</a:t>
            </a:r>
            <a:r>
              <a:rPr lang="fr-FR" dirty="0" smtClean="0"/>
              <a:t> </a:t>
            </a:r>
            <a:r>
              <a:rPr lang="fr-FR" dirty="0" err="1" smtClean="0"/>
              <a:t>particle</a:t>
            </a:r>
            <a:r>
              <a:rPr lang="fr-FR" dirty="0" smtClean="0"/>
              <a:t> reconstruction </a:t>
            </a:r>
            <a:r>
              <a:rPr lang="fr-FR" dirty="0" err="1" smtClean="0"/>
              <a:t>with</a:t>
            </a:r>
            <a:r>
              <a:rPr lang="fr-FR" dirty="0" smtClean="0"/>
              <a:t> computer vision</a:t>
            </a:r>
          </a:p>
          <a:p>
            <a:r>
              <a:rPr lang="fr-FR" dirty="0" smtClean="0"/>
              <a:t>HEP and </a:t>
            </a:r>
            <a:r>
              <a:rPr lang="fr-FR" dirty="0" err="1" smtClean="0"/>
              <a:t>Language</a:t>
            </a:r>
            <a:r>
              <a:rPr lang="fr-FR" dirty="0" smtClean="0"/>
              <a:t> </a:t>
            </a:r>
            <a:r>
              <a:rPr lang="fr-FR" dirty="0" err="1" smtClean="0"/>
              <a:t>Processing</a:t>
            </a:r>
            <a:r>
              <a:rPr lang="fr-FR" dirty="0" smtClean="0"/>
              <a:t> networks</a:t>
            </a:r>
          </a:p>
          <a:p>
            <a:r>
              <a:rPr lang="fr-FR" dirty="0" err="1" smtClean="0"/>
              <a:t>Fast</a:t>
            </a:r>
            <a:r>
              <a:rPr lang="fr-FR" dirty="0" smtClean="0"/>
              <a:t> </a:t>
            </a:r>
            <a:r>
              <a:rPr lang="fr-FR" dirty="0" err="1" smtClean="0"/>
              <a:t>decision</a:t>
            </a:r>
            <a:r>
              <a:rPr lang="fr-FR" dirty="0" smtClean="0"/>
              <a:t> </a:t>
            </a:r>
            <a:r>
              <a:rPr lang="fr-FR" dirty="0" err="1" smtClean="0"/>
              <a:t>taking</a:t>
            </a:r>
            <a:endParaRPr lang="fr-FR" dirty="0"/>
          </a:p>
        </p:txBody>
      </p:sp>
      <p:sp>
        <p:nvSpPr>
          <p:cNvPr id="2" name="Espace réservé de la date 1"/>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5442578-B874-406A-9685-56ACD319D0AE}" type="slidenum">
              <a:rPr lang="fr-FR" smtClean="0">
                <a:solidFill>
                  <a:prstClr val="white"/>
                </a:solidFill>
              </a:rPr>
              <a:pPr/>
              <a:t>26</a:t>
            </a:fld>
            <a:endParaRPr lang="fr-FR" dirty="0">
              <a:solidFill>
                <a:prstClr val="white"/>
              </a:solidFill>
            </a:endParaRPr>
          </a:p>
        </p:txBody>
      </p:sp>
      <p:pic>
        <p:nvPicPr>
          <p:cNvPr id="7" name="Image 6"/>
          <p:cNvPicPr>
            <a:picLocks noChangeAspect="1"/>
          </p:cNvPicPr>
          <p:nvPr/>
        </p:nvPicPr>
        <p:blipFill>
          <a:blip r:embed="rId2"/>
          <a:stretch>
            <a:fillRect/>
          </a:stretch>
        </p:blipFill>
        <p:spPr>
          <a:xfrm>
            <a:off x="6019800" y="5853928"/>
            <a:ext cx="2380014" cy="470021"/>
          </a:xfrm>
          <a:prstGeom prst="rect">
            <a:avLst/>
          </a:prstGeom>
        </p:spPr>
      </p:pic>
      <p:pic>
        <p:nvPicPr>
          <p:cNvPr id="8" name="Image 7"/>
          <p:cNvPicPr>
            <a:picLocks noChangeAspect="1"/>
          </p:cNvPicPr>
          <p:nvPr/>
        </p:nvPicPr>
        <p:blipFill>
          <a:blip r:embed="rId3"/>
          <a:stretch>
            <a:fillRect/>
          </a:stretch>
        </p:blipFill>
        <p:spPr>
          <a:xfrm>
            <a:off x="2051720" y="3861048"/>
            <a:ext cx="4662128" cy="995536"/>
          </a:xfrm>
          <a:prstGeom prst="rect">
            <a:avLst/>
          </a:prstGeom>
        </p:spPr>
      </p:pic>
    </p:spTree>
    <p:extLst>
      <p:ext uri="{BB962C8B-B14F-4D97-AF65-F5344CB8AC3E}">
        <p14:creationId xmlns:p14="http://schemas.microsoft.com/office/powerpoint/2010/main" val="395841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Conclusions</a:t>
            </a:r>
            <a:endParaRPr lang="fr-FR" dirty="0"/>
          </a:p>
        </p:txBody>
      </p:sp>
      <p:sp>
        <p:nvSpPr>
          <p:cNvPr id="3" name="Espace réservé du contenu 2"/>
          <p:cNvSpPr>
            <a:spLocks noGrp="1"/>
          </p:cNvSpPr>
          <p:nvPr>
            <p:ph idx="1"/>
          </p:nvPr>
        </p:nvSpPr>
        <p:spPr>
          <a:xfrm>
            <a:off x="457200" y="1628800"/>
            <a:ext cx="8229600" cy="4824536"/>
          </a:xfrm>
        </p:spPr>
        <p:txBody>
          <a:bodyPr>
            <a:normAutofit/>
          </a:bodyPr>
          <a:lstStyle/>
          <a:p>
            <a:r>
              <a:rPr lang="fr-FR" dirty="0" err="1" smtClean="0"/>
              <a:t>Among</a:t>
            </a:r>
            <a:r>
              <a:rPr lang="fr-FR" dirty="0" smtClean="0"/>
              <a:t> the essential </a:t>
            </a:r>
            <a:r>
              <a:rPr lang="fr-FR" dirty="0" err="1" smtClean="0"/>
              <a:t>elements</a:t>
            </a:r>
            <a:r>
              <a:rPr lang="fr-FR" dirty="0" smtClean="0"/>
              <a:t>:</a:t>
            </a:r>
          </a:p>
          <a:p>
            <a:pPr lvl="1"/>
            <a:r>
              <a:rPr lang="fr-FR" b="1" dirty="0" smtClean="0">
                <a:solidFill>
                  <a:srgbClr val="FF0000"/>
                </a:solidFill>
              </a:rPr>
              <a:t>User trust </a:t>
            </a:r>
            <a:r>
              <a:rPr lang="fr-FR" dirty="0" smtClean="0"/>
              <a:t>in data and </a:t>
            </a:r>
            <a:r>
              <a:rPr lang="fr-FR" dirty="0" err="1" smtClean="0"/>
              <a:t>algorithms</a:t>
            </a:r>
            <a:endParaRPr lang="fr-FR" dirty="0" smtClean="0"/>
          </a:p>
          <a:p>
            <a:pPr lvl="1"/>
            <a:r>
              <a:rPr lang="fr-FR" b="1" dirty="0" smtClean="0">
                <a:solidFill>
                  <a:srgbClr val="FF0000"/>
                </a:solidFill>
              </a:rPr>
              <a:t>Relevance to </a:t>
            </a:r>
            <a:r>
              <a:rPr lang="fr-FR" b="1" dirty="0" err="1" smtClean="0">
                <a:solidFill>
                  <a:srgbClr val="FF0000"/>
                </a:solidFill>
              </a:rPr>
              <a:t>research</a:t>
            </a:r>
            <a:r>
              <a:rPr lang="fr-FR" b="1" dirty="0" smtClean="0">
                <a:solidFill>
                  <a:srgbClr val="FF0000"/>
                </a:solidFill>
              </a:rPr>
              <a:t> </a:t>
            </a:r>
            <a:r>
              <a:rPr lang="fr-FR" b="1" dirty="0" err="1" smtClean="0">
                <a:solidFill>
                  <a:srgbClr val="FF0000"/>
                </a:solidFill>
              </a:rPr>
              <a:t>needs</a:t>
            </a:r>
            <a:r>
              <a:rPr lang="fr-FR" dirty="0" smtClean="0"/>
              <a:t>: </a:t>
            </a:r>
            <a:r>
              <a:rPr lang="fr-FR" dirty="0" err="1" smtClean="0"/>
              <a:t>Developments</a:t>
            </a:r>
            <a:r>
              <a:rPr lang="fr-FR" dirty="0" smtClean="0"/>
              <a:t> </a:t>
            </a:r>
            <a:r>
              <a:rPr lang="fr-FR" dirty="0" err="1" smtClean="0"/>
              <a:t>should</a:t>
            </a:r>
            <a:r>
              <a:rPr lang="fr-FR" dirty="0" smtClean="0"/>
              <a:t> </a:t>
            </a:r>
            <a:r>
              <a:rPr lang="fr-FR" dirty="0" err="1"/>
              <a:t>be</a:t>
            </a:r>
            <a:r>
              <a:rPr lang="fr-FR" dirty="0"/>
              <a:t> science </a:t>
            </a:r>
            <a:r>
              <a:rPr lang="fr-FR" dirty="0" err="1"/>
              <a:t>driven</a:t>
            </a:r>
            <a:endParaRPr lang="fr-FR" dirty="0"/>
          </a:p>
          <a:p>
            <a:pPr lvl="2"/>
            <a:r>
              <a:rPr lang="fr-FR" dirty="0" err="1"/>
              <a:t>Take</a:t>
            </a:r>
            <a:r>
              <a:rPr lang="fr-FR" dirty="0"/>
              <a:t> the best </a:t>
            </a:r>
            <a:r>
              <a:rPr lang="fr-FR" dirty="0" err="1"/>
              <a:t>advantage</a:t>
            </a:r>
            <a:r>
              <a:rPr lang="fr-FR" dirty="0"/>
              <a:t> of </a:t>
            </a:r>
            <a:r>
              <a:rPr lang="fr-FR" dirty="0" err="1"/>
              <a:t>technological</a:t>
            </a:r>
            <a:r>
              <a:rPr lang="fr-FR" dirty="0"/>
              <a:t> </a:t>
            </a:r>
            <a:r>
              <a:rPr lang="fr-FR" dirty="0" err="1"/>
              <a:t>capabilities</a:t>
            </a:r>
            <a:r>
              <a:rPr lang="fr-FR" dirty="0"/>
              <a:t> but not </a:t>
            </a:r>
            <a:r>
              <a:rPr lang="fr-FR" dirty="0" err="1"/>
              <a:t>driven</a:t>
            </a:r>
            <a:r>
              <a:rPr lang="fr-FR" dirty="0"/>
              <a:t> by </a:t>
            </a:r>
            <a:r>
              <a:rPr lang="fr-FR" dirty="0" err="1"/>
              <a:t>these</a:t>
            </a:r>
            <a:r>
              <a:rPr lang="fr-FR" dirty="0"/>
              <a:t> </a:t>
            </a:r>
            <a:r>
              <a:rPr lang="fr-FR" dirty="0" err="1"/>
              <a:t>technological</a:t>
            </a:r>
            <a:r>
              <a:rPr lang="fr-FR" dirty="0"/>
              <a:t> </a:t>
            </a:r>
            <a:r>
              <a:rPr lang="fr-FR" dirty="0" err="1"/>
              <a:t>capabilities</a:t>
            </a:r>
            <a:r>
              <a:rPr lang="fr-FR" dirty="0"/>
              <a:t> </a:t>
            </a:r>
            <a:endParaRPr lang="fr-FR" dirty="0" smtClean="0"/>
          </a:p>
          <a:p>
            <a:pPr lvl="1"/>
            <a:r>
              <a:rPr lang="fr-FR" b="1" dirty="0" err="1" smtClean="0">
                <a:solidFill>
                  <a:srgbClr val="FF0000"/>
                </a:solidFill>
              </a:rPr>
              <a:t>Provide</a:t>
            </a:r>
            <a:r>
              <a:rPr lang="fr-FR" b="1" dirty="0" smtClean="0">
                <a:solidFill>
                  <a:srgbClr val="FF0000"/>
                </a:solidFill>
              </a:rPr>
              <a:t> </a:t>
            </a:r>
            <a:r>
              <a:rPr lang="fr-FR" b="1" dirty="0" err="1" smtClean="0">
                <a:solidFill>
                  <a:srgbClr val="FF0000"/>
                </a:solidFill>
              </a:rPr>
              <a:t>tools</a:t>
            </a:r>
            <a:r>
              <a:rPr lang="fr-FR" b="1" dirty="0" smtClean="0">
                <a:solidFill>
                  <a:srgbClr val="FF0000"/>
                </a:solidFill>
              </a:rPr>
              <a:t> </a:t>
            </a:r>
            <a:r>
              <a:rPr lang="fr-FR" b="1" dirty="0" err="1" smtClean="0">
                <a:solidFill>
                  <a:srgbClr val="FF0000"/>
                </a:solidFill>
              </a:rPr>
              <a:t>near</a:t>
            </a:r>
            <a:r>
              <a:rPr lang="fr-FR" b="1" dirty="0" smtClean="0">
                <a:solidFill>
                  <a:srgbClr val="FF0000"/>
                </a:solidFill>
              </a:rPr>
              <a:t> data</a:t>
            </a:r>
          </a:p>
          <a:p>
            <a:r>
              <a:rPr lang="fr-FR" dirty="0" err="1" smtClean="0"/>
              <a:t>Many</a:t>
            </a:r>
            <a:r>
              <a:rPr lang="fr-FR" dirty="0" smtClean="0"/>
              <a:t> </a:t>
            </a:r>
            <a:r>
              <a:rPr lang="fr-FR" dirty="0" err="1" smtClean="0"/>
              <a:t>methods</a:t>
            </a:r>
            <a:r>
              <a:rPr lang="fr-FR" dirty="0" smtClean="0"/>
              <a:t> and techniques </a:t>
            </a:r>
            <a:r>
              <a:rPr lang="fr-FR" dirty="0" err="1" smtClean="0"/>
              <a:t>can</a:t>
            </a:r>
            <a:r>
              <a:rPr lang="fr-FR" dirty="0" smtClean="0"/>
              <a:t> </a:t>
            </a:r>
            <a:r>
              <a:rPr lang="fr-FR" dirty="0" err="1" smtClean="0"/>
              <a:t>be</a:t>
            </a:r>
            <a:r>
              <a:rPr lang="fr-FR" dirty="0" smtClean="0"/>
              <a:t> </a:t>
            </a:r>
            <a:r>
              <a:rPr lang="fr-FR" dirty="0" err="1" smtClean="0"/>
              <a:t>shared</a:t>
            </a:r>
            <a:endParaRPr lang="fr-FR" dirty="0" smtClean="0"/>
          </a:p>
          <a:p>
            <a:endParaRPr lang="fr-FR" dirty="0" smtClean="0"/>
          </a:p>
          <a:p>
            <a:pPr lvl="2"/>
            <a:endParaRPr lang="fr-FR" dirty="0"/>
          </a:p>
          <a:p>
            <a:pPr lvl="1"/>
            <a:endParaRPr lang="fr-FR" dirty="0" smtClean="0"/>
          </a:p>
          <a:p>
            <a:endParaRPr lang="fr-FR" dirty="0" smtClean="0"/>
          </a:p>
          <a:p>
            <a:endParaRPr lang="fr-FR" dirty="0" smtClean="0"/>
          </a:p>
          <a:p>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7" name="Espace réservé du numéro de diapositive 6"/>
          <p:cNvSpPr>
            <a:spLocks noGrp="1"/>
          </p:cNvSpPr>
          <p:nvPr>
            <p:ph type="sldNum" sz="quarter" idx="12"/>
          </p:nvPr>
        </p:nvSpPr>
        <p:spPr/>
        <p:txBody>
          <a:bodyPr/>
          <a:lstStyle/>
          <a:p>
            <a:fld id="{35442578-B874-406A-9685-56ACD319D0AE}" type="slidenum">
              <a:rPr lang="fr-FR" smtClean="0"/>
              <a:pPr/>
              <a:t>27</a:t>
            </a:fld>
            <a:endParaRPr lang="fr-FR" dirty="0"/>
          </a:p>
        </p:txBody>
      </p:sp>
    </p:spTree>
    <p:extLst>
      <p:ext uri="{BB962C8B-B14F-4D97-AF65-F5344CB8AC3E}">
        <p14:creationId xmlns:p14="http://schemas.microsoft.com/office/powerpoint/2010/main" val="632296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The FAIR </a:t>
            </a:r>
            <a:r>
              <a:rPr lang="fr-FR" dirty="0" err="1" smtClean="0"/>
              <a:t>principles</a:t>
            </a:r>
            <a:r>
              <a:rPr lang="fr-FR" dirty="0" smtClean="0"/>
              <a:t> and </a:t>
            </a:r>
            <a:r>
              <a:rPr lang="fr-FR" dirty="0" err="1" smtClean="0"/>
              <a:t>their</a:t>
            </a:r>
            <a:r>
              <a:rPr lang="fr-FR" dirty="0" smtClean="0"/>
              <a:t> </a:t>
            </a:r>
            <a:r>
              <a:rPr lang="fr-FR" dirty="0" err="1" smtClean="0"/>
              <a:t>implementation</a:t>
            </a:r>
            <a:endParaRPr lang="fr-FR" dirty="0"/>
          </a:p>
        </p:txBody>
      </p:sp>
      <p:pic>
        <p:nvPicPr>
          <p:cNvPr id="9" name="Espace réservé du contenu 8"/>
          <p:cNvPicPr>
            <a:picLocks noGrp="1" noChangeAspect="1"/>
          </p:cNvPicPr>
          <p:nvPr>
            <p:ph sz="half" idx="1"/>
          </p:nvPr>
        </p:nvPicPr>
        <p:blipFill>
          <a:blip r:embed="rId2"/>
          <a:stretch>
            <a:fillRect/>
          </a:stretch>
        </p:blipFill>
        <p:spPr>
          <a:xfrm>
            <a:off x="864292" y="1600200"/>
            <a:ext cx="3224415" cy="4525963"/>
          </a:xfrm>
          <a:prstGeom prst="rect">
            <a:avLst/>
          </a:prstGeom>
        </p:spPr>
      </p:pic>
      <p:sp>
        <p:nvSpPr>
          <p:cNvPr id="8" name="Espace réservé du contenu 7"/>
          <p:cNvSpPr>
            <a:spLocks noGrp="1"/>
          </p:cNvSpPr>
          <p:nvPr>
            <p:ph sz="half" idx="2"/>
          </p:nvPr>
        </p:nvSpPr>
        <p:spPr>
          <a:xfrm>
            <a:off x="4648200" y="1600200"/>
            <a:ext cx="4038600" cy="4756150"/>
          </a:xfrm>
        </p:spPr>
        <p:txBody>
          <a:bodyPr>
            <a:normAutofit fontScale="70000" lnSpcReduction="20000"/>
          </a:bodyPr>
          <a:lstStyle/>
          <a:p>
            <a:pPr marL="0" indent="0">
              <a:buNone/>
            </a:pPr>
            <a:r>
              <a:rPr lang="fr-FR" sz="3400" b="1" u="sng" dirty="0" smtClean="0"/>
              <a:t>The FAIR </a:t>
            </a:r>
            <a:r>
              <a:rPr lang="fr-FR" sz="3400" b="1" u="sng" dirty="0" err="1" smtClean="0"/>
              <a:t>Principles</a:t>
            </a:r>
            <a:endParaRPr lang="fr-FR" sz="3400" b="1" u="sng" dirty="0" smtClean="0"/>
          </a:p>
          <a:p>
            <a:pPr marL="0" indent="0">
              <a:buNone/>
            </a:pPr>
            <a:r>
              <a:rPr lang="fr-FR" sz="3400" i="1" dirty="0" err="1" smtClean="0"/>
              <a:t>Findable</a:t>
            </a:r>
            <a:r>
              <a:rPr lang="fr-FR" sz="3400" i="1" dirty="0" smtClean="0"/>
              <a:t>, Accessible, </a:t>
            </a:r>
            <a:r>
              <a:rPr lang="fr-FR" sz="3400" i="1" dirty="0" err="1" smtClean="0"/>
              <a:t>Interoperable</a:t>
            </a:r>
            <a:r>
              <a:rPr lang="fr-FR" sz="3400" i="1" dirty="0" smtClean="0"/>
              <a:t>, </a:t>
            </a:r>
            <a:r>
              <a:rPr lang="fr-FR" sz="3400" i="1" dirty="0" err="1" smtClean="0"/>
              <a:t>Reusable</a:t>
            </a:r>
            <a:endParaRPr lang="fr-FR" sz="3400" i="1" dirty="0" smtClean="0"/>
          </a:p>
          <a:p>
            <a:pPr marL="0" indent="0">
              <a:buClr>
                <a:srgbClr val="4BACC6">
                  <a:lumMod val="75000"/>
                </a:srgbClr>
              </a:buClr>
              <a:buNone/>
            </a:pPr>
            <a:r>
              <a:rPr lang="en-US" sz="2900" dirty="0">
                <a:solidFill>
                  <a:prstClr val="black"/>
                </a:solidFill>
                <a:hlinkClick r:id="rId3"/>
              </a:rPr>
              <a:t>http://www.nature.com/articles/sdata201618</a:t>
            </a:r>
            <a:endParaRPr lang="fr-FR" sz="2900" dirty="0">
              <a:solidFill>
                <a:prstClr val="black"/>
              </a:solidFill>
              <a:hlinkClick r:id="rId4"/>
            </a:endParaRPr>
          </a:p>
          <a:p>
            <a:pPr marL="0" indent="0">
              <a:buNone/>
            </a:pPr>
            <a:endParaRPr lang="fr-FR" dirty="0" smtClean="0">
              <a:hlinkClick r:id="rId4"/>
            </a:endParaRPr>
          </a:p>
          <a:p>
            <a:pPr marL="0" indent="0">
              <a:buNone/>
            </a:pPr>
            <a:r>
              <a:rPr lang="fr-FR" dirty="0" smtClean="0">
                <a:hlinkClick r:id="rId4"/>
              </a:rPr>
              <a:t>Report and Action Plan of the EC FAIR Expert Group</a:t>
            </a:r>
            <a:r>
              <a:rPr lang="fr-FR" dirty="0" smtClean="0"/>
              <a:t> (2018)</a:t>
            </a:r>
          </a:p>
          <a:p>
            <a:r>
              <a:rPr lang="fr-FR" dirty="0" smtClean="0"/>
              <a:t>Concepts</a:t>
            </a:r>
          </a:p>
          <a:p>
            <a:r>
              <a:rPr lang="fr-FR" dirty="0" err="1" smtClean="0"/>
              <a:t>Research</a:t>
            </a:r>
            <a:r>
              <a:rPr lang="fr-FR" dirty="0" smtClean="0"/>
              <a:t> culture</a:t>
            </a:r>
          </a:p>
          <a:p>
            <a:r>
              <a:rPr lang="fr-FR" dirty="0" err="1" smtClean="0"/>
              <a:t>Technical</a:t>
            </a:r>
            <a:r>
              <a:rPr lang="fr-FR" dirty="0" smtClean="0"/>
              <a:t> </a:t>
            </a:r>
            <a:r>
              <a:rPr lang="fr-FR" dirty="0" err="1" smtClean="0"/>
              <a:t>ecosystem</a:t>
            </a:r>
            <a:endParaRPr lang="fr-FR" dirty="0" smtClean="0"/>
          </a:p>
          <a:p>
            <a:r>
              <a:rPr lang="fr-FR" dirty="0" err="1" smtClean="0"/>
              <a:t>Skills</a:t>
            </a:r>
            <a:endParaRPr lang="fr-FR" dirty="0" smtClean="0"/>
          </a:p>
          <a:p>
            <a:r>
              <a:rPr lang="fr-FR" dirty="0" err="1" smtClean="0"/>
              <a:t>Metrics</a:t>
            </a:r>
            <a:endParaRPr lang="fr-FR" dirty="0" smtClean="0"/>
          </a:p>
          <a:p>
            <a:r>
              <a:rPr lang="fr-FR" dirty="0" err="1" smtClean="0"/>
              <a:t>Sustainable</a:t>
            </a:r>
            <a:r>
              <a:rPr lang="fr-FR" dirty="0" smtClean="0"/>
              <a:t> and </a:t>
            </a:r>
            <a:r>
              <a:rPr lang="fr-FR" dirty="0" err="1" smtClean="0"/>
              <a:t>strategic</a:t>
            </a:r>
            <a:r>
              <a:rPr lang="fr-FR" dirty="0" smtClean="0"/>
              <a:t> </a:t>
            </a:r>
            <a:r>
              <a:rPr lang="fr-FR" dirty="0" err="1" smtClean="0"/>
              <a:t>funding</a:t>
            </a:r>
            <a:endParaRPr lang="fr-FR" dirty="0" smtClean="0"/>
          </a:p>
          <a:p>
            <a:r>
              <a:rPr lang="fr-FR" dirty="0" smtClean="0"/>
              <a:t>Recommandations et actions</a:t>
            </a:r>
          </a:p>
          <a:p>
            <a:pPr lvl="1" indent="-342900"/>
            <a:endParaRPr lang="fr-FR" dirty="0" smtClean="0"/>
          </a:p>
          <a:p>
            <a:endParaRPr lang="fr-FR" dirty="0"/>
          </a:p>
        </p:txBody>
      </p:sp>
      <p:sp>
        <p:nvSpPr>
          <p:cNvPr id="4" name="Espace réservé de la date 3"/>
          <p:cNvSpPr>
            <a:spLocks noGrp="1"/>
          </p:cNvSpPr>
          <p:nvPr>
            <p:ph type="dt" sz="half" idx="10"/>
          </p:nvPr>
        </p:nvSpPr>
        <p:spPr/>
        <p:txBody>
          <a:bodyPr/>
          <a:lstStyle/>
          <a:p>
            <a:r>
              <a:rPr lang="fr-FR" smtClean="0"/>
              <a:t>06/09/2019</a:t>
            </a:r>
            <a:endParaRPr lang="fr-FR" dirty="0"/>
          </a:p>
        </p:txBody>
      </p:sp>
      <p:sp>
        <p:nvSpPr>
          <p:cNvPr id="5" name="Espace réservé du pied de page 4"/>
          <p:cNvSpPr>
            <a:spLocks noGrp="1"/>
          </p:cNvSpPr>
          <p:nvPr>
            <p:ph type="ftr" sz="quarter" idx="11"/>
          </p:nvPr>
        </p:nvSpPr>
        <p:spPr/>
        <p:txBody>
          <a:bodyPr/>
          <a:lstStyle/>
          <a:p>
            <a:r>
              <a:rPr lang="fr-FR" smtClean="0"/>
              <a:t>Séminaire IRD - Montpellier</a:t>
            </a:r>
            <a:endParaRPr lang="fr-FR" dirty="0"/>
          </a:p>
        </p:txBody>
      </p:sp>
    </p:spTree>
    <p:extLst>
      <p:ext uri="{BB962C8B-B14F-4D97-AF65-F5344CB8AC3E}">
        <p14:creationId xmlns:p14="http://schemas.microsoft.com/office/powerpoint/2010/main" val="3507448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Open Science </a:t>
            </a:r>
            <a:r>
              <a:rPr lang="fr-FR" sz="3200" dirty="0" err="1" smtClean="0"/>
              <a:t>is</a:t>
            </a:r>
            <a:r>
              <a:rPr lang="fr-FR" sz="3200" dirty="0" smtClean="0"/>
              <a:t> high on the </a:t>
            </a:r>
            <a:r>
              <a:rPr lang="fr-FR" sz="3200" dirty="0" err="1" smtClean="0"/>
              <a:t>political</a:t>
            </a:r>
            <a:r>
              <a:rPr lang="fr-FR" sz="3200" dirty="0" smtClean="0"/>
              <a:t> agenda but </a:t>
            </a:r>
            <a:r>
              <a:rPr lang="fr-FR" sz="3200" dirty="0" err="1" smtClean="0"/>
              <a:t>is</a:t>
            </a:r>
            <a:r>
              <a:rPr lang="fr-FR" sz="3200" dirty="0" smtClean="0"/>
              <a:t> not </a:t>
            </a:r>
            <a:r>
              <a:rPr lang="fr-FR" sz="3200" dirty="0" err="1" smtClean="0"/>
              <a:t>only</a:t>
            </a:r>
            <a:r>
              <a:rPr lang="fr-FR" sz="3200" dirty="0" smtClean="0"/>
              <a:t> a </a:t>
            </a:r>
            <a:r>
              <a:rPr lang="fr-FR" sz="3200" dirty="0" err="1" smtClean="0"/>
              <a:t>political</a:t>
            </a:r>
            <a:r>
              <a:rPr lang="fr-FR" sz="3200" dirty="0" smtClean="0"/>
              <a:t> question!</a:t>
            </a:r>
            <a:endParaRPr lang="fr-FR" sz="3200" dirty="0"/>
          </a:p>
        </p:txBody>
      </p:sp>
      <p:sp>
        <p:nvSpPr>
          <p:cNvPr id="3" name="Espace réservé du contenu 2"/>
          <p:cNvSpPr>
            <a:spLocks noGrp="1"/>
          </p:cNvSpPr>
          <p:nvPr>
            <p:ph idx="1"/>
          </p:nvPr>
        </p:nvSpPr>
        <p:spPr/>
        <p:txBody>
          <a:bodyPr>
            <a:normAutofit fontScale="85000" lnSpcReduction="10000"/>
          </a:bodyPr>
          <a:lstStyle/>
          <a:p>
            <a:r>
              <a:rPr lang="fr-FR" dirty="0" smtClean="0"/>
              <a:t>It changes the </a:t>
            </a:r>
            <a:r>
              <a:rPr lang="fr-FR" dirty="0" err="1" smtClean="0"/>
              <a:t>way</a:t>
            </a:r>
            <a:r>
              <a:rPr lang="fr-FR" dirty="0" smtClean="0"/>
              <a:t> </a:t>
            </a:r>
            <a:r>
              <a:rPr lang="fr-FR" dirty="0" err="1" smtClean="0"/>
              <a:t>research</a:t>
            </a:r>
            <a:r>
              <a:rPr lang="fr-FR" dirty="0" smtClean="0"/>
              <a:t> </a:t>
            </a:r>
            <a:r>
              <a:rPr lang="fr-FR" dirty="0" err="1" smtClean="0"/>
              <a:t>is</a:t>
            </a:r>
            <a:r>
              <a:rPr lang="fr-FR" dirty="0" smtClean="0"/>
              <a:t> </a:t>
            </a:r>
            <a:r>
              <a:rPr lang="fr-FR" dirty="0" err="1" smtClean="0"/>
              <a:t>performed</a:t>
            </a:r>
            <a:r>
              <a:rPr lang="fr-FR" dirty="0" smtClean="0"/>
              <a:t>!</a:t>
            </a:r>
          </a:p>
          <a:p>
            <a:pPr marL="0" indent="0">
              <a:buNone/>
            </a:pPr>
            <a:r>
              <a:rPr lang="fr-FR" i="1" dirty="0" smtClean="0">
                <a:solidFill>
                  <a:srgbClr val="FF0000"/>
                </a:solidFill>
              </a:rPr>
              <a:t>     </a:t>
            </a:r>
            <a:r>
              <a:rPr lang="fr-FR" i="1" dirty="0" err="1" smtClean="0">
                <a:solidFill>
                  <a:srgbClr val="FF0000"/>
                </a:solidFill>
              </a:rPr>
              <a:t>Discover</a:t>
            </a:r>
            <a:r>
              <a:rPr lang="fr-FR" i="1" dirty="0" smtClean="0">
                <a:solidFill>
                  <a:srgbClr val="FF0000"/>
                </a:solidFill>
              </a:rPr>
              <a:t> data, </a:t>
            </a:r>
            <a:r>
              <a:rPr lang="fr-FR" i="1" dirty="0" err="1" smtClean="0">
                <a:solidFill>
                  <a:srgbClr val="FF0000"/>
                </a:solidFill>
              </a:rPr>
              <a:t>access</a:t>
            </a:r>
            <a:r>
              <a:rPr lang="fr-FR" i="1" dirty="0" smtClean="0">
                <a:solidFill>
                  <a:srgbClr val="FF0000"/>
                </a:solidFill>
              </a:rPr>
              <a:t> </a:t>
            </a:r>
            <a:r>
              <a:rPr lang="fr-FR" i="1" dirty="0" err="1" smtClean="0">
                <a:solidFill>
                  <a:srgbClr val="FF0000"/>
                </a:solidFill>
              </a:rPr>
              <a:t>them</a:t>
            </a:r>
            <a:r>
              <a:rPr lang="fr-FR" i="1" dirty="0" smtClean="0">
                <a:solidFill>
                  <a:srgbClr val="FF0000"/>
                </a:solidFill>
              </a:rPr>
              <a:t>, </a:t>
            </a:r>
            <a:r>
              <a:rPr lang="fr-FR" i="1" dirty="0" err="1" smtClean="0">
                <a:solidFill>
                  <a:srgbClr val="FF0000"/>
                </a:solidFill>
              </a:rPr>
              <a:t>reuse</a:t>
            </a:r>
            <a:r>
              <a:rPr lang="fr-FR" i="1" dirty="0" smtClean="0">
                <a:solidFill>
                  <a:srgbClr val="FF0000"/>
                </a:solidFill>
              </a:rPr>
              <a:t> </a:t>
            </a:r>
            <a:r>
              <a:rPr lang="fr-FR" i="1" dirty="0" err="1" smtClean="0">
                <a:solidFill>
                  <a:srgbClr val="FF0000"/>
                </a:solidFill>
              </a:rPr>
              <a:t>them</a:t>
            </a:r>
            <a:r>
              <a:rPr lang="fr-FR" i="1" dirty="0" smtClean="0">
                <a:solidFill>
                  <a:srgbClr val="FF0000"/>
                </a:solidFill>
              </a:rPr>
              <a:t>, combine </a:t>
            </a:r>
            <a:r>
              <a:rPr lang="fr-FR" i="1" dirty="0" err="1" smtClean="0">
                <a:solidFill>
                  <a:srgbClr val="FF0000"/>
                </a:solidFill>
              </a:rPr>
              <a:t>them</a:t>
            </a:r>
            <a:endParaRPr lang="fr-FR" i="1" dirty="0" smtClean="0">
              <a:solidFill>
                <a:srgbClr val="FF0000"/>
              </a:solidFill>
            </a:endParaRPr>
          </a:p>
          <a:p>
            <a:r>
              <a:rPr lang="fr-FR" dirty="0" smtClean="0"/>
              <a:t>All disciplines  are </a:t>
            </a:r>
            <a:r>
              <a:rPr lang="fr-FR" dirty="0" err="1" smtClean="0"/>
              <a:t>concerned</a:t>
            </a:r>
            <a:r>
              <a:rPr lang="fr-FR" dirty="0" smtClean="0"/>
              <a:t>, but </a:t>
            </a:r>
            <a:r>
              <a:rPr lang="fr-FR" dirty="0" err="1" smtClean="0"/>
              <a:t>they</a:t>
            </a:r>
            <a:r>
              <a:rPr lang="fr-FR" dirty="0" smtClean="0"/>
              <a:t> are at </a:t>
            </a:r>
            <a:r>
              <a:rPr lang="fr-FR" dirty="0" err="1" smtClean="0"/>
              <a:t>different</a:t>
            </a:r>
            <a:r>
              <a:rPr lang="fr-FR" dirty="0" smtClean="0"/>
              <a:t> </a:t>
            </a:r>
            <a:r>
              <a:rPr lang="fr-FR" dirty="0" err="1" smtClean="0"/>
              <a:t>readiness</a:t>
            </a:r>
            <a:r>
              <a:rPr lang="fr-FR" dirty="0" smtClean="0"/>
              <a:t> </a:t>
            </a:r>
            <a:r>
              <a:rPr lang="fr-FR" dirty="0" err="1" smtClean="0"/>
              <a:t>levels</a:t>
            </a:r>
            <a:endParaRPr lang="fr-FR" dirty="0" smtClean="0"/>
          </a:p>
          <a:p>
            <a:r>
              <a:rPr lang="fr-FR" dirty="0" smtClean="0"/>
              <a:t>First changes the </a:t>
            </a:r>
            <a:r>
              <a:rPr lang="fr-FR" dirty="0" err="1" smtClean="0"/>
              <a:t>way</a:t>
            </a:r>
            <a:r>
              <a:rPr lang="fr-FR" dirty="0" smtClean="0"/>
              <a:t> </a:t>
            </a:r>
            <a:r>
              <a:rPr lang="fr-FR" dirty="0" err="1" smtClean="0"/>
              <a:t>disciplinary</a:t>
            </a:r>
            <a:r>
              <a:rPr lang="fr-FR" dirty="0" smtClean="0"/>
              <a:t> </a:t>
            </a:r>
            <a:r>
              <a:rPr lang="fr-FR" dirty="0" err="1" smtClean="0"/>
              <a:t>research</a:t>
            </a:r>
            <a:r>
              <a:rPr lang="fr-FR" dirty="0" smtClean="0"/>
              <a:t> </a:t>
            </a:r>
            <a:r>
              <a:rPr lang="fr-FR" dirty="0" err="1" smtClean="0"/>
              <a:t>is</a:t>
            </a:r>
            <a:r>
              <a:rPr lang="fr-FR" dirty="0" smtClean="0"/>
              <a:t> </a:t>
            </a:r>
            <a:r>
              <a:rPr lang="fr-FR" dirty="0" err="1" smtClean="0"/>
              <a:t>performed</a:t>
            </a:r>
            <a:endParaRPr lang="fr-FR" dirty="0" smtClean="0"/>
          </a:p>
          <a:p>
            <a:r>
              <a:rPr lang="fr-FR" dirty="0" err="1" smtClean="0"/>
              <a:t>Enables</a:t>
            </a:r>
            <a:r>
              <a:rPr lang="fr-FR" dirty="0" smtClean="0"/>
              <a:t> </a:t>
            </a:r>
            <a:r>
              <a:rPr lang="fr-FR" dirty="0" err="1" smtClean="0"/>
              <a:t>interdisciplinary</a:t>
            </a:r>
            <a:r>
              <a:rPr lang="fr-FR" dirty="0" smtClean="0"/>
              <a:t> </a:t>
            </a:r>
            <a:r>
              <a:rPr lang="fr-FR" dirty="0" err="1" smtClean="0"/>
              <a:t>research</a:t>
            </a:r>
            <a:r>
              <a:rPr lang="fr-FR" dirty="0" smtClean="0"/>
              <a:t>, in </a:t>
            </a:r>
            <a:r>
              <a:rPr lang="fr-FR" dirty="0" err="1" smtClean="0"/>
              <a:t>particular</a:t>
            </a:r>
            <a:r>
              <a:rPr lang="fr-FR" dirty="0" smtClean="0"/>
              <a:t> for </a:t>
            </a:r>
            <a:r>
              <a:rPr lang="fr-FR" dirty="0" err="1" smtClean="0"/>
              <a:t>societal</a:t>
            </a:r>
            <a:r>
              <a:rPr lang="fr-FR" dirty="0" smtClean="0"/>
              <a:t> challenges</a:t>
            </a:r>
          </a:p>
          <a:p>
            <a:r>
              <a:rPr lang="fr-FR" i="1" dirty="0" err="1">
                <a:solidFill>
                  <a:srgbClr val="FF0000"/>
                </a:solidFill>
              </a:rPr>
              <a:t>Strong</a:t>
            </a:r>
            <a:r>
              <a:rPr lang="fr-FR" i="1" dirty="0">
                <a:solidFill>
                  <a:srgbClr val="FF0000"/>
                </a:solidFill>
              </a:rPr>
              <a:t> </a:t>
            </a:r>
            <a:r>
              <a:rPr lang="fr-FR" i="1" dirty="0" err="1">
                <a:solidFill>
                  <a:srgbClr val="FF0000"/>
                </a:solidFill>
              </a:rPr>
              <a:t>disciplinary</a:t>
            </a:r>
            <a:r>
              <a:rPr lang="fr-FR" i="1" dirty="0">
                <a:solidFill>
                  <a:srgbClr val="FF0000"/>
                </a:solidFill>
              </a:rPr>
              <a:t> </a:t>
            </a:r>
            <a:r>
              <a:rPr lang="fr-FR" i="1" dirty="0" err="1">
                <a:solidFill>
                  <a:srgbClr val="FF0000"/>
                </a:solidFill>
              </a:rPr>
              <a:t>pillars</a:t>
            </a:r>
            <a:r>
              <a:rPr lang="fr-FR" i="1" dirty="0">
                <a:solidFill>
                  <a:srgbClr val="FF0000"/>
                </a:solidFill>
              </a:rPr>
              <a:t> are </a:t>
            </a:r>
            <a:r>
              <a:rPr lang="fr-FR" i="1" dirty="0" err="1">
                <a:solidFill>
                  <a:srgbClr val="FF0000"/>
                </a:solidFill>
              </a:rPr>
              <a:t>necessary</a:t>
            </a:r>
            <a:r>
              <a:rPr lang="fr-FR" i="1" dirty="0">
                <a:solidFill>
                  <a:srgbClr val="FF0000"/>
                </a:solidFill>
              </a:rPr>
              <a:t> to </a:t>
            </a:r>
            <a:r>
              <a:rPr lang="fr-FR" i="1" dirty="0" err="1">
                <a:solidFill>
                  <a:srgbClr val="FF0000"/>
                </a:solidFill>
              </a:rPr>
              <a:t>enable</a:t>
            </a:r>
            <a:r>
              <a:rPr lang="fr-FR" i="1" dirty="0">
                <a:solidFill>
                  <a:srgbClr val="FF0000"/>
                </a:solidFill>
              </a:rPr>
              <a:t> </a:t>
            </a:r>
            <a:r>
              <a:rPr lang="fr-FR" i="1" dirty="0" err="1">
                <a:solidFill>
                  <a:srgbClr val="FF0000"/>
                </a:solidFill>
              </a:rPr>
              <a:t>interdisciplinary</a:t>
            </a:r>
            <a:r>
              <a:rPr lang="fr-FR" i="1" dirty="0">
                <a:solidFill>
                  <a:srgbClr val="FF0000"/>
                </a:solidFill>
              </a:rPr>
              <a:t> </a:t>
            </a:r>
            <a:r>
              <a:rPr lang="fr-FR" i="1" dirty="0" err="1" smtClean="0">
                <a:solidFill>
                  <a:srgbClr val="FF0000"/>
                </a:solidFill>
              </a:rPr>
              <a:t>research</a:t>
            </a:r>
            <a:endParaRPr lang="fr-FR" i="1" dirty="0" smtClean="0">
              <a:solidFill>
                <a:srgbClr val="FF0000"/>
              </a:solidFill>
            </a:endParaRPr>
          </a:p>
          <a:p>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pPr/>
              <a:t>4</a:t>
            </a:fld>
            <a:endParaRPr lang="fr-FR" dirty="0"/>
          </a:p>
        </p:txBody>
      </p:sp>
    </p:spTree>
    <p:extLst>
      <p:ext uri="{BB962C8B-B14F-4D97-AF65-F5344CB8AC3E}">
        <p14:creationId xmlns:p14="http://schemas.microsoft.com/office/powerpoint/2010/main" val="1617356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National Data Terra </a:t>
            </a:r>
            <a:r>
              <a:rPr lang="fr-FR" dirty="0" err="1" smtClean="0"/>
              <a:t>Research</a:t>
            </a:r>
            <a:r>
              <a:rPr lang="fr-FR" dirty="0" smtClean="0"/>
              <a:t> Infrastructure</a:t>
            </a:r>
            <a:endParaRPr lang="fr-FR" dirty="0"/>
          </a:p>
        </p:txBody>
      </p:sp>
      <p:pic>
        <p:nvPicPr>
          <p:cNvPr id="7" name="Espace réservé du contenu 6"/>
          <p:cNvPicPr>
            <a:picLocks noGrp="1" noChangeAspect="1"/>
          </p:cNvPicPr>
          <p:nvPr>
            <p:ph idx="1"/>
          </p:nvPr>
        </p:nvPicPr>
        <p:blipFill>
          <a:blip r:embed="rId2"/>
          <a:stretch>
            <a:fillRect/>
          </a:stretch>
        </p:blipFill>
        <p:spPr>
          <a:xfrm>
            <a:off x="1259632" y="1484784"/>
            <a:ext cx="6923315" cy="4952733"/>
          </a:xfrm>
          <a:prstGeom prst="rect">
            <a:avLst/>
          </a:prstGeom>
        </p:spPr>
      </p:pic>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pPr/>
              <a:t>5</a:t>
            </a:fld>
            <a:endParaRPr lang="fr-FR" dirty="0"/>
          </a:p>
        </p:txBody>
      </p:sp>
      <p:sp>
        <p:nvSpPr>
          <p:cNvPr id="3" name="ZoneTexte 2"/>
          <p:cNvSpPr txBox="1"/>
          <p:nvPr/>
        </p:nvSpPr>
        <p:spPr>
          <a:xfrm>
            <a:off x="7031446" y="5589240"/>
            <a:ext cx="1953933" cy="369332"/>
          </a:xfrm>
          <a:prstGeom prst="rect">
            <a:avLst/>
          </a:prstGeom>
          <a:noFill/>
        </p:spPr>
        <p:txBody>
          <a:bodyPr wrap="none" rtlCol="0">
            <a:spAutoFit/>
          </a:bodyPr>
          <a:lstStyle/>
          <a:p>
            <a:r>
              <a:rPr lang="fr-FR" dirty="0" err="1" smtClean="0">
                <a:solidFill>
                  <a:srgbClr val="FF0000"/>
                </a:solidFill>
              </a:rPr>
              <a:t>Thanks</a:t>
            </a:r>
            <a:r>
              <a:rPr lang="fr-FR" dirty="0" smtClean="0">
                <a:solidFill>
                  <a:srgbClr val="FF0000"/>
                </a:solidFill>
              </a:rPr>
              <a:t> to F. Huynh</a:t>
            </a:r>
            <a:endParaRPr lang="fr-FR" dirty="0">
              <a:solidFill>
                <a:srgbClr val="FF0000"/>
              </a:solidFill>
            </a:endParaRPr>
          </a:p>
        </p:txBody>
      </p:sp>
    </p:spTree>
    <p:extLst>
      <p:ext uri="{BB962C8B-B14F-4D97-AF65-F5344CB8AC3E}">
        <p14:creationId xmlns:p14="http://schemas.microsoft.com/office/powerpoint/2010/main" val="1777744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There are </a:t>
            </a:r>
            <a:r>
              <a:rPr lang="fr-FR" dirty="0" err="1" smtClean="0"/>
              <a:t>many</a:t>
            </a:r>
            <a:r>
              <a:rPr lang="fr-FR" dirty="0" smtClean="0"/>
              <a:t> </a:t>
            </a:r>
            <a:r>
              <a:rPr lang="fr-FR" dirty="0" err="1" smtClean="0"/>
              <a:t>kinds</a:t>
            </a:r>
            <a:r>
              <a:rPr lang="fr-FR" dirty="0" smtClean="0"/>
              <a:t> of </a:t>
            </a:r>
            <a:r>
              <a:rPr lang="fr-FR" dirty="0" err="1" smtClean="0"/>
              <a:t>pillars</a:t>
            </a:r>
            <a:r>
              <a:rPr lang="fr-FR" dirty="0" smtClean="0"/>
              <a:t> and </a:t>
            </a:r>
            <a:r>
              <a:rPr lang="fr-FR" smtClean="0"/>
              <a:t>of bridges!</a:t>
            </a:r>
            <a:endParaRPr lang="fr-FR" dirty="0"/>
          </a:p>
        </p:txBody>
      </p:sp>
      <p:pic>
        <p:nvPicPr>
          <p:cNvPr id="7" name="Espace réservé du contenu 6"/>
          <p:cNvPicPr>
            <a:picLocks noGrp="1" noChangeAspect="1"/>
          </p:cNvPicPr>
          <p:nvPr>
            <p:ph idx="1"/>
          </p:nvPr>
        </p:nvPicPr>
        <p:blipFill>
          <a:blip r:embed="rId2"/>
          <a:stretch>
            <a:fillRect/>
          </a:stretch>
        </p:blipFill>
        <p:spPr>
          <a:xfrm>
            <a:off x="1115616" y="1772816"/>
            <a:ext cx="6995120" cy="3515680"/>
          </a:xfrm>
          <a:prstGeom prst="rect">
            <a:avLst/>
          </a:prstGeom>
        </p:spPr>
      </p:pic>
      <p:sp>
        <p:nvSpPr>
          <p:cNvPr id="4" name="Espace réservé de la date 3"/>
          <p:cNvSpPr>
            <a:spLocks noGrp="1"/>
          </p:cNvSpPr>
          <p:nvPr>
            <p:ph type="dt" sz="half" idx="10"/>
          </p:nvPr>
        </p:nvSpPr>
        <p:spPr/>
        <p:txBody>
          <a:bodyPr/>
          <a:lstStyle/>
          <a:p>
            <a:r>
              <a:rPr lang="fr-FR" smtClean="0"/>
              <a:t>06/09/2019</a:t>
            </a:r>
            <a:endParaRPr lang="fr-FR" dirty="0"/>
          </a:p>
        </p:txBody>
      </p:sp>
      <p:sp>
        <p:nvSpPr>
          <p:cNvPr id="5" name="Espace réservé du pied de page 4"/>
          <p:cNvSpPr>
            <a:spLocks noGrp="1"/>
          </p:cNvSpPr>
          <p:nvPr>
            <p:ph type="ftr" sz="quarter" idx="11"/>
          </p:nvPr>
        </p:nvSpPr>
        <p:spPr/>
        <p:txBody>
          <a:bodyPr/>
          <a:lstStyle/>
          <a:p>
            <a:r>
              <a:rPr lang="fr-FR" smtClean="0"/>
              <a:t>Séminaire IRD - Montpellier</a:t>
            </a:r>
            <a:endParaRPr lang="fr-FR" dirty="0"/>
          </a:p>
        </p:txBody>
      </p:sp>
      <p:sp>
        <p:nvSpPr>
          <p:cNvPr id="8" name="ZoneTexte 7"/>
          <p:cNvSpPr txBox="1"/>
          <p:nvPr/>
        </p:nvSpPr>
        <p:spPr>
          <a:xfrm>
            <a:off x="3995936" y="5733256"/>
            <a:ext cx="3123676" cy="369332"/>
          </a:xfrm>
          <a:prstGeom prst="rect">
            <a:avLst/>
          </a:prstGeom>
          <a:noFill/>
        </p:spPr>
        <p:txBody>
          <a:bodyPr wrap="none" rtlCol="0">
            <a:spAutoFit/>
          </a:bodyPr>
          <a:lstStyle/>
          <a:p>
            <a:r>
              <a:rPr lang="fr-FR" dirty="0" err="1" smtClean="0"/>
              <a:t>Inspired</a:t>
            </a:r>
            <a:r>
              <a:rPr lang="fr-FR" dirty="0" smtClean="0"/>
              <a:t> </a:t>
            </a:r>
            <a:r>
              <a:rPr lang="fr-FR" dirty="0" err="1" smtClean="0"/>
              <a:t>from</a:t>
            </a:r>
            <a:r>
              <a:rPr lang="fr-FR" dirty="0" smtClean="0"/>
              <a:t> J. </a:t>
            </a:r>
            <a:r>
              <a:rPr lang="fr-FR" dirty="0" err="1" smtClean="0"/>
              <a:t>Bicaregui</a:t>
            </a:r>
            <a:r>
              <a:rPr lang="fr-FR" dirty="0" smtClean="0"/>
              <a:t>, 2012</a:t>
            </a:r>
            <a:endParaRPr lang="fr-FR" dirty="0"/>
          </a:p>
        </p:txBody>
      </p:sp>
    </p:spTree>
    <p:extLst>
      <p:ext uri="{BB962C8B-B14F-4D97-AF65-F5344CB8AC3E}">
        <p14:creationId xmlns:p14="http://schemas.microsoft.com/office/powerpoint/2010/main" val="3240104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err="1" smtClean="0"/>
              <a:t>Disciplinary</a:t>
            </a:r>
            <a:r>
              <a:rPr lang="fr-FR" sz="3200" dirty="0" smtClean="0"/>
              <a:t> </a:t>
            </a:r>
            <a:r>
              <a:rPr lang="fr-FR" sz="3200" dirty="0" err="1" smtClean="0"/>
              <a:t>Interoperability</a:t>
            </a:r>
            <a:r>
              <a:rPr lang="fr-FR" sz="3200" dirty="0" smtClean="0"/>
              <a:t> </a:t>
            </a:r>
            <a:r>
              <a:rPr lang="fr-FR" sz="3200" dirty="0" err="1" smtClean="0"/>
              <a:t>Frameworks</a:t>
            </a:r>
            <a:endParaRPr lang="fr-FR" sz="3200" dirty="0"/>
          </a:p>
        </p:txBody>
      </p:sp>
      <p:sp>
        <p:nvSpPr>
          <p:cNvPr id="3" name="Espace réservé du contenu 2"/>
          <p:cNvSpPr>
            <a:spLocks noGrp="1"/>
          </p:cNvSpPr>
          <p:nvPr>
            <p:ph idx="1"/>
          </p:nvPr>
        </p:nvSpPr>
        <p:spPr>
          <a:xfrm>
            <a:off x="457200" y="1678717"/>
            <a:ext cx="8229600" cy="5151115"/>
          </a:xfrm>
        </p:spPr>
        <p:txBody>
          <a:bodyPr>
            <a:normAutofit fontScale="70000" lnSpcReduction="20000"/>
          </a:bodyPr>
          <a:lstStyle/>
          <a:p>
            <a:r>
              <a:rPr lang="fr-FR" dirty="0" smtClean="0"/>
              <a:t>Astronomie/</a:t>
            </a:r>
            <a:r>
              <a:rPr lang="fr-FR" dirty="0" err="1"/>
              <a:t>E</a:t>
            </a:r>
            <a:r>
              <a:rPr lang="fr-FR" dirty="0" err="1" smtClean="0"/>
              <a:t>arth</a:t>
            </a:r>
            <a:r>
              <a:rPr lang="fr-FR" dirty="0" smtClean="0"/>
              <a:t> sciences/</a:t>
            </a:r>
            <a:r>
              <a:rPr lang="fr-FR" dirty="0" err="1" smtClean="0"/>
              <a:t>Humanities</a:t>
            </a:r>
            <a:r>
              <a:rPr lang="fr-FR" dirty="0" smtClean="0"/>
              <a:t>/</a:t>
            </a:r>
            <a:r>
              <a:rPr lang="fr-FR" dirty="0" err="1" smtClean="0"/>
              <a:t>Linguistics</a:t>
            </a:r>
            <a:r>
              <a:rPr lang="fr-FR" dirty="0" smtClean="0"/>
              <a:t>/</a:t>
            </a:r>
            <a:r>
              <a:rPr lang="fr-FR" dirty="0" err="1"/>
              <a:t>M</a:t>
            </a:r>
            <a:r>
              <a:rPr lang="fr-FR" dirty="0" err="1" smtClean="0"/>
              <a:t>aterial</a:t>
            </a:r>
            <a:r>
              <a:rPr lang="fr-FR" dirty="0" smtClean="0"/>
              <a:t> sciences/</a:t>
            </a:r>
            <a:r>
              <a:rPr lang="fr-FR" dirty="0" err="1"/>
              <a:t>C</a:t>
            </a:r>
            <a:r>
              <a:rPr lang="fr-FR" dirty="0" err="1" smtClean="0"/>
              <a:t>ristallography</a:t>
            </a:r>
            <a:endParaRPr lang="fr-FR" dirty="0" smtClean="0"/>
          </a:p>
          <a:p>
            <a:r>
              <a:rPr lang="fr-FR" dirty="0" smtClean="0"/>
              <a:t>Common points</a:t>
            </a:r>
          </a:p>
          <a:p>
            <a:pPr lvl="1"/>
            <a:r>
              <a:rPr lang="fr-FR" b="1" dirty="0" err="1" smtClean="0">
                <a:solidFill>
                  <a:srgbClr val="FF0000"/>
                </a:solidFill>
              </a:rPr>
              <a:t>Driven</a:t>
            </a:r>
            <a:r>
              <a:rPr lang="fr-FR" b="1" dirty="0" smtClean="0">
                <a:solidFill>
                  <a:srgbClr val="FF0000"/>
                </a:solidFill>
              </a:rPr>
              <a:t> by science </a:t>
            </a:r>
            <a:r>
              <a:rPr lang="fr-FR" b="1" dirty="0" err="1" smtClean="0">
                <a:solidFill>
                  <a:srgbClr val="FF0000"/>
                </a:solidFill>
              </a:rPr>
              <a:t>needs</a:t>
            </a:r>
            <a:endParaRPr lang="fr-FR" b="1" dirty="0" smtClean="0">
              <a:solidFill>
                <a:srgbClr val="FF0000"/>
              </a:solidFill>
            </a:endParaRPr>
          </a:p>
          <a:p>
            <a:pPr lvl="1"/>
            <a:r>
              <a:rPr lang="fr-FR" b="1" dirty="0" err="1" smtClean="0">
                <a:solidFill>
                  <a:srgbClr val="FF0000"/>
                </a:solidFill>
              </a:rPr>
              <a:t>Define</a:t>
            </a:r>
            <a:r>
              <a:rPr lang="fr-FR" b="1" dirty="0" smtClean="0">
                <a:solidFill>
                  <a:srgbClr val="FF0000"/>
                </a:solidFill>
              </a:rPr>
              <a:t> the </a:t>
            </a:r>
            <a:r>
              <a:rPr lang="fr-FR" b="1" dirty="0" err="1" smtClean="0">
                <a:solidFill>
                  <a:srgbClr val="FF0000"/>
                </a:solidFill>
              </a:rPr>
              <a:t>disciplinary</a:t>
            </a:r>
            <a:r>
              <a:rPr lang="fr-FR" b="1" dirty="0" smtClean="0">
                <a:solidFill>
                  <a:srgbClr val="FF0000"/>
                </a:solidFill>
              </a:rPr>
              <a:t> part of </a:t>
            </a:r>
            <a:r>
              <a:rPr lang="fr-FR" b="1" dirty="0" err="1" smtClean="0">
                <a:solidFill>
                  <a:srgbClr val="FF0000"/>
                </a:solidFill>
              </a:rPr>
              <a:t>interoperability</a:t>
            </a:r>
            <a:r>
              <a:rPr lang="fr-FR" b="1" dirty="0" smtClean="0">
                <a:solidFill>
                  <a:srgbClr val="FF0000"/>
                </a:solidFill>
              </a:rPr>
              <a:t> standards </a:t>
            </a:r>
            <a:r>
              <a:rPr lang="fr-FR" b="1" dirty="0" err="1" smtClean="0">
                <a:solidFill>
                  <a:srgbClr val="FF0000"/>
                </a:solidFill>
              </a:rPr>
              <a:t>is</a:t>
            </a:r>
            <a:r>
              <a:rPr lang="fr-FR" b="1" dirty="0" smtClean="0">
                <a:solidFill>
                  <a:srgbClr val="FF0000"/>
                </a:solidFill>
              </a:rPr>
              <a:t> </a:t>
            </a:r>
            <a:r>
              <a:rPr lang="fr-FR" b="1" dirty="0" err="1" smtClean="0">
                <a:solidFill>
                  <a:srgbClr val="FF0000"/>
                </a:solidFill>
              </a:rPr>
              <a:t>difficult</a:t>
            </a:r>
            <a:r>
              <a:rPr lang="fr-FR" b="1" dirty="0" smtClean="0">
                <a:solidFill>
                  <a:srgbClr val="FF0000"/>
                </a:solidFill>
              </a:rPr>
              <a:t> but </a:t>
            </a:r>
            <a:r>
              <a:rPr lang="fr-FR" b="1" dirty="0" err="1" smtClean="0">
                <a:solidFill>
                  <a:srgbClr val="FF0000"/>
                </a:solidFill>
              </a:rPr>
              <a:t>mandatory</a:t>
            </a:r>
            <a:endParaRPr lang="fr-FR" dirty="0" smtClean="0"/>
          </a:p>
          <a:p>
            <a:pPr lvl="1"/>
            <a:r>
              <a:rPr lang="fr-FR" dirty="0" smtClean="0"/>
              <a:t>Sharing data </a:t>
            </a:r>
            <a:r>
              <a:rPr lang="fr-FR" u="sng" dirty="0" smtClean="0"/>
              <a:t>and </a:t>
            </a:r>
            <a:r>
              <a:rPr lang="fr-FR" u="sng" dirty="0" err="1" smtClean="0"/>
              <a:t>tools</a:t>
            </a:r>
            <a:endParaRPr lang="fr-FR" u="sng" dirty="0" smtClean="0"/>
          </a:p>
          <a:p>
            <a:pPr lvl="1"/>
            <a:r>
              <a:rPr lang="fr-FR" dirty="0" err="1" smtClean="0"/>
              <a:t>Incentives</a:t>
            </a:r>
            <a:endParaRPr lang="fr-FR" dirty="0" smtClean="0"/>
          </a:p>
          <a:p>
            <a:pPr lvl="1"/>
            <a:r>
              <a:rPr lang="fr-FR" dirty="0" err="1" smtClean="0"/>
              <a:t>Sociological</a:t>
            </a:r>
            <a:r>
              <a:rPr lang="fr-FR" dirty="0" smtClean="0"/>
              <a:t> aspects are more </a:t>
            </a:r>
            <a:r>
              <a:rPr lang="fr-FR" dirty="0" err="1" smtClean="0"/>
              <a:t>difficult</a:t>
            </a:r>
            <a:r>
              <a:rPr lang="fr-FR" dirty="0" smtClean="0"/>
              <a:t> </a:t>
            </a:r>
            <a:r>
              <a:rPr lang="fr-FR" dirty="0" err="1" smtClean="0"/>
              <a:t>than</a:t>
            </a:r>
            <a:r>
              <a:rPr lang="fr-FR" dirty="0" smtClean="0"/>
              <a:t> </a:t>
            </a:r>
            <a:r>
              <a:rPr lang="fr-FR" dirty="0" err="1" smtClean="0"/>
              <a:t>technical</a:t>
            </a:r>
            <a:r>
              <a:rPr lang="fr-FR" dirty="0" smtClean="0"/>
              <a:t> </a:t>
            </a:r>
            <a:r>
              <a:rPr lang="fr-FR" dirty="0" err="1" smtClean="0"/>
              <a:t>ones</a:t>
            </a:r>
            <a:endParaRPr lang="fr-FR" dirty="0" smtClean="0"/>
          </a:p>
          <a:p>
            <a:pPr lvl="1"/>
            <a:r>
              <a:rPr lang="fr-FR" dirty="0" smtClean="0"/>
              <a:t>Disciplines </a:t>
            </a:r>
            <a:r>
              <a:rPr lang="fr-FR" dirty="0" err="1" smtClean="0"/>
              <a:t>can</a:t>
            </a:r>
            <a:r>
              <a:rPr lang="fr-FR" dirty="0" smtClean="0"/>
              <a:t> </a:t>
            </a:r>
            <a:r>
              <a:rPr lang="fr-FR" dirty="0" err="1" smtClean="0"/>
              <a:t>share</a:t>
            </a:r>
            <a:r>
              <a:rPr lang="fr-FR" dirty="0" smtClean="0"/>
              <a:t> </a:t>
            </a:r>
            <a:r>
              <a:rPr lang="fr-FR" dirty="0" err="1" smtClean="0"/>
              <a:t>many</a:t>
            </a:r>
            <a:r>
              <a:rPr lang="fr-FR" dirty="0" smtClean="0"/>
              <a:t> </a:t>
            </a:r>
            <a:r>
              <a:rPr lang="fr-FR" dirty="0" err="1" smtClean="0"/>
              <a:t>methods</a:t>
            </a:r>
            <a:r>
              <a:rPr lang="fr-FR" dirty="0" smtClean="0"/>
              <a:t> and techniques</a:t>
            </a:r>
          </a:p>
          <a:p>
            <a:r>
              <a:rPr lang="fr-FR" dirty="0" smtClean="0"/>
              <a:t>The </a:t>
            </a:r>
            <a:r>
              <a:rPr lang="fr-FR" dirty="0" err="1" smtClean="0"/>
              <a:t>governance</a:t>
            </a:r>
            <a:r>
              <a:rPr lang="fr-FR" dirty="0" smtClean="0"/>
              <a:t> system </a:t>
            </a:r>
            <a:r>
              <a:rPr lang="fr-FR" dirty="0" err="1" smtClean="0"/>
              <a:t>is</a:t>
            </a:r>
            <a:r>
              <a:rPr lang="fr-FR" dirty="0" smtClean="0"/>
              <a:t> more diverse, </a:t>
            </a:r>
            <a:r>
              <a:rPr lang="fr-FR" dirty="0" err="1" smtClean="0"/>
              <a:t>it</a:t>
            </a:r>
            <a:r>
              <a:rPr lang="fr-FR" dirty="0" smtClean="0"/>
              <a:t> </a:t>
            </a:r>
            <a:r>
              <a:rPr lang="fr-FR" dirty="0" err="1" smtClean="0"/>
              <a:t>depends</a:t>
            </a:r>
            <a:r>
              <a:rPr lang="fr-FR" dirty="0" smtClean="0"/>
              <a:t> on the discipline, </a:t>
            </a:r>
            <a:r>
              <a:rPr lang="fr-FR" dirty="0" err="1" smtClean="0"/>
              <a:t>its</a:t>
            </a:r>
            <a:r>
              <a:rPr lang="fr-FR" dirty="0" smtClean="0"/>
              <a:t> culture, </a:t>
            </a:r>
            <a:r>
              <a:rPr lang="fr-FR" dirty="0" err="1" smtClean="0"/>
              <a:t>history</a:t>
            </a:r>
            <a:r>
              <a:rPr lang="fr-FR" dirty="0" smtClean="0"/>
              <a:t> and organisation – </a:t>
            </a:r>
            <a:r>
              <a:rPr lang="fr-FR" dirty="0" err="1" smtClean="0"/>
              <a:t>each</a:t>
            </a:r>
            <a:r>
              <a:rPr lang="fr-FR" dirty="0" smtClean="0"/>
              <a:t> disciplines has </a:t>
            </a:r>
            <a:r>
              <a:rPr lang="fr-FR" dirty="0" err="1" smtClean="0"/>
              <a:t>its</a:t>
            </a:r>
            <a:r>
              <a:rPr lang="fr-FR" dirty="0" smtClean="0"/>
              <a:t> </a:t>
            </a:r>
            <a:r>
              <a:rPr lang="fr-FR" dirty="0" err="1" smtClean="0"/>
              <a:t>own</a:t>
            </a:r>
            <a:r>
              <a:rPr lang="fr-FR" dirty="0" smtClean="0"/>
              <a:t> practices and </a:t>
            </a:r>
            <a:r>
              <a:rPr lang="fr-FR" dirty="0" err="1" smtClean="0"/>
              <a:t>needs</a:t>
            </a:r>
            <a:endParaRPr lang="fr-FR" dirty="0" smtClean="0"/>
          </a:p>
          <a:p>
            <a:pPr marL="0" indent="0" algn="r">
              <a:buNone/>
            </a:pPr>
            <a:r>
              <a:rPr lang="fr-FR" sz="2900" dirty="0" smtClean="0"/>
              <a:t>Panel at the International Data </a:t>
            </a:r>
            <a:r>
              <a:rPr lang="fr-FR" sz="2900" dirty="0" err="1" smtClean="0"/>
              <a:t>Week</a:t>
            </a:r>
            <a:r>
              <a:rPr lang="fr-FR" sz="2900" dirty="0" smtClean="0"/>
              <a:t>, Denver 2016</a:t>
            </a:r>
          </a:p>
          <a:p>
            <a:pPr marL="0" indent="0" algn="r">
              <a:buNone/>
            </a:pPr>
            <a:r>
              <a:rPr lang="fr-FR" sz="2900" dirty="0" smtClean="0"/>
              <a:t>Genova et al. </a:t>
            </a:r>
            <a:r>
              <a:rPr lang="fr-FR" sz="2900" i="1" dirty="0" smtClean="0"/>
              <a:t>Data Science Journal </a:t>
            </a:r>
            <a:r>
              <a:rPr lang="fr-FR" sz="2900" dirty="0" smtClean="0"/>
              <a:t>2017</a:t>
            </a:r>
            <a:endParaRPr lang="fr-FR" sz="2900" dirty="0"/>
          </a:p>
        </p:txBody>
      </p:sp>
      <p:sp>
        <p:nvSpPr>
          <p:cNvPr id="4" name="Espace réservé de la date 3"/>
          <p:cNvSpPr>
            <a:spLocks noGrp="1"/>
          </p:cNvSpPr>
          <p:nvPr>
            <p:ph type="dt" sz="half" idx="10"/>
          </p:nvPr>
        </p:nvSpPr>
        <p:spPr/>
        <p:txBody>
          <a:bodyPr/>
          <a:lstStyle/>
          <a:p>
            <a:r>
              <a:rPr lang="fr-FR" smtClean="0"/>
              <a:t>06/09/2019</a:t>
            </a:r>
            <a:endParaRPr lang="fr-FR" dirty="0"/>
          </a:p>
        </p:txBody>
      </p:sp>
      <p:sp>
        <p:nvSpPr>
          <p:cNvPr id="5" name="Espace réservé du pied de page 4"/>
          <p:cNvSpPr>
            <a:spLocks noGrp="1"/>
          </p:cNvSpPr>
          <p:nvPr>
            <p:ph type="ftr" sz="quarter" idx="11"/>
          </p:nvPr>
        </p:nvSpPr>
        <p:spPr/>
        <p:txBody>
          <a:bodyPr/>
          <a:lstStyle/>
          <a:p>
            <a:r>
              <a:rPr lang="fr-FR" dirty="0" smtClean="0"/>
              <a:t>Séminaire IRD - Montpellier</a:t>
            </a:r>
            <a:endParaRPr lang="fr-FR" dirty="0"/>
          </a:p>
        </p:txBody>
      </p:sp>
    </p:spTree>
    <p:extLst>
      <p:ext uri="{BB962C8B-B14F-4D97-AF65-F5344CB8AC3E}">
        <p14:creationId xmlns:p14="http://schemas.microsoft.com/office/powerpoint/2010/main" val="844596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How to </a:t>
            </a:r>
            <a:r>
              <a:rPr lang="fr-FR" dirty="0" err="1" smtClean="0"/>
              <a:t>make</a:t>
            </a:r>
            <a:r>
              <a:rPr lang="fr-FR" dirty="0" smtClean="0"/>
              <a:t> </a:t>
            </a:r>
            <a:r>
              <a:rPr lang="fr-FR" dirty="0" err="1" smtClean="0"/>
              <a:t>it</a:t>
            </a:r>
            <a:r>
              <a:rPr lang="fr-FR" dirty="0" smtClean="0"/>
              <a:t> </a:t>
            </a:r>
            <a:r>
              <a:rPr lang="fr-FR" dirty="0" err="1" smtClean="0"/>
              <a:t>happen</a:t>
            </a:r>
            <a:r>
              <a:rPr lang="fr-FR" dirty="0" smtClean="0"/>
              <a:t>?</a:t>
            </a:r>
            <a:endParaRPr lang="fr-FR" dirty="0"/>
          </a:p>
        </p:txBody>
      </p:sp>
      <p:sp>
        <p:nvSpPr>
          <p:cNvPr id="3" name="Espace réservé du contenu 2"/>
          <p:cNvSpPr>
            <a:spLocks noGrp="1"/>
          </p:cNvSpPr>
          <p:nvPr>
            <p:ph idx="1"/>
          </p:nvPr>
        </p:nvSpPr>
        <p:spPr/>
        <p:txBody>
          <a:bodyPr>
            <a:normAutofit/>
          </a:bodyPr>
          <a:lstStyle/>
          <a:p>
            <a:r>
              <a:rPr lang="fr-FR" dirty="0" err="1" smtClean="0"/>
              <a:t>Work</a:t>
            </a:r>
            <a:r>
              <a:rPr lang="fr-FR" dirty="0" smtClean="0"/>
              <a:t> </a:t>
            </a:r>
            <a:r>
              <a:rPr lang="fr-FR" dirty="0" err="1" smtClean="0"/>
              <a:t>is</a:t>
            </a:r>
            <a:r>
              <a:rPr lang="fr-FR" dirty="0" smtClean="0"/>
              <a:t> </a:t>
            </a:r>
            <a:r>
              <a:rPr lang="fr-FR" dirty="0" err="1" smtClean="0"/>
              <a:t>necessary</a:t>
            </a:r>
            <a:r>
              <a:rPr lang="fr-FR" dirty="0" smtClean="0"/>
              <a:t> at the </a:t>
            </a:r>
            <a:r>
              <a:rPr lang="fr-FR" dirty="0" err="1" smtClean="0"/>
              <a:t>disciplinary</a:t>
            </a:r>
            <a:r>
              <a:rPr lang="fr-FR" dirty="0" smtClean="0"/>
              <a:t> </a:t>
            </a:r>
            <a:r>
              <a:rPr lang="fr-FR" dirty="0" err="1" smtClean="0"/>
              <a:t>level</a:t>
            </a:r>
            <a:endParaRPr lang="fr-FR" dirty="0"/>
          </a:p>
          <a:p>
            <a:r>
              <a:rPr lang="fr-FR" dirty="0" smtClean="0"/>
              <a:t>It </a:t>
            </a:r>
            <a:r>
              <a:rPr lang="fr-FR" dirty="0" err="1" smtClean="0"/>
              <a:t>should</a:t>
            </a:r>
            <a:r>
              <a:rPr lang="fr-FR" dirty="0" smtClean="0"/>
              <a:t> </a:t>
            </a:r>
            <a:r>
              <a:rPr lang="fr-FR" dirty="0" err="1" smtClean="0"/>
              <a:t>involve</a:t>
            </a:r>
            <a:r>
              <a:rPr lang="fr-FR" dirty="0" smtClean="0"/>
              <a:t> people </a:t>
            </a:r>
            <a:r>
              <a:rPr lang="fr-FR" dirty="0" err="1" smtClean="0"/>
              <a:t>who</a:t>
            </a:r>
            <a:r>
              <a:rPr lang="fr-FR" dirty="0" smtClean="0"/>
              <a:t> know </a:t>
            </a:r>
            <a:r>
              <a:rPr lang="fr-FR" dirty="0" err="1" smtClean="0"/>
              <a:t>that</a:t>
            </a:r>
            <a:r>
              <a:rPr lang="fr-FR" dirty="0" smtClean="0"/>
              <a:t> data and the user </a:t>
            </a:r>
            <a:r>
              <a:rPr lang="fr-FR" dirty="0" err="1" smtClean="0"/>
              <a:t>needs</a:t>
            </a:r>
            <a:endParaRPr lang="fr-FR" dirty="0" smtClean="0"/>
          </a:p>
          <a:p>
            <a:r>
              <a:rPr lang="fr-FR" dirty="0" smtClean="0"/>
              <a:t>International collaboration </a:t>
            </a:r>
            <a:r>
              <a:rPr lang="fr-FR" dirty="0" err="1" smtClean="0"/>
              <a:t>mandatory</a:t>
            </a:r>
            <a:r>
              <a:rPr lang="fr-FR" dirty="0" smtClean="0"/>
              <a:t> to </a:t>
            </a:r>
            <a:r>
              <a:rPr lang="fr-FR" dirty="0" err="1" smtClean="0"/>
              <a:t>define</a:t>
            </a:r>
            <a:r>
              <a:rPr lang="fr-FR" dirty="0" smtClean="0"/>
              <a:t> </a:t>
            </a:r>
            <a:r>
              <a:rPr lang="fr-FR" dirty="0" err="1" smtClean="0"/>
              <a:t>disciplinary</a:t>
            </a:r>
            <a:r>
              <a:rPr lang="fr-FR" dirty="0" smtClean="0"/>
              <a:t> standards (formats, </a:t>
            </a:r>
            <a:r>
              <a:rPr lang="fr-FR" dirty="0" err="1" smtClean="0"/>
              <a:t>semantics</a:t>
            </a:r>
            <a:r>
              <a:rPr lang="fr-FR" dirty="0" smtClean="0"/>
              <a:t>, …)</a:t>
            </a:r>
          </a:p>
          <a:p>
            <a:endParaRPr lang="fr-FR" dirty="0" smtClean="0"/>
          </a:p>
          <a:p>
            <a:endParaRPr lang="fr-FR" dirty="0"/>
          </a:p>
        </p:txBody>
      </p:sp>
      <p:sp>
        <p:nvSpPr>
          <p:cNvPr id="4" name="Espace réservé de la date 3"/>
          <p:cNvSpPr>
            <a:spLocks noGrp="1"/>
          </p:cNvSpPr>
          <p:nvPr>
            <p:ph type="dt" sz="half" idx="10"/>
          </p:nvPr>
        </p:nvSpPr>
        <p:spPr/>
        <p:txBody>
          <a:bodyPr/>
          <a:lstStyle/>
          <a:p>
            <a:r>
              <a:rPr lang="fr-FR" smtClean="0"/>
              <a:t>14 October 2019</a:t>
            </a:r>
            <a:endParaRPr lang="fr-FR" dirty="0"/>
          </a:p>
        </p:txBody>
      </p:sp>
      <p:sp>
        <p:nvSpPr>
          <p:cNvPr id="5" name="Espace réservé du pied de page 4"/>
          <p:cNvSpPr>
            <a:spLocks noGrp="1"/>
          </p:cNvSpPr>
          <p:nvPr>
            <p:ph type="ftr" sz="quarter" idx="11"/>
          </p:nvPr>
        </p:nvSpPr>
        <p:spPr/>
        <p:txBody>
          <a:bodyPr/>
          <a:lstStyle/>
          <a:p>
            <a:r>
              <a:rPr lang="fr-FR" smtClean="0"/>
              <a:t>Françoise Genova, JENAS 2019</a:t>
            </a:r>
            <a:endParaRPr lang="fr-FR" dirty="0"/>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pPr/>
              <a:t>8</a:t>
            </a:fld>
            <a:endParaRPr lang="fr-FR" dirty="0"/>
          </a:p>
        </p:txBody>
      </p:sp>
    </p:spTree>
    <p:extLst>
      <p:ext uri="{BB962C8B-B14F-4D97-AF65-F5344CB8AC3E}">
        <p14:creationId xmlns:p14="http://schemas.microsoft.com/office/powerpoint/2010/main" val="1769173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The </a:t>
            </a:r>
            <a:r>
              <a:rPr lang="fr-FR" dirty="0" err="1" smtClean="0"/>
              <a:t>Research</a:t>
            </a:r>
            <a:r>
              <a:rPr lang="fr-FR" dirty="0" smtClean="0"/>
              <a:t> Data Alliance</a:t>
            </a:r>
            <a:endParaRPr lang="fr-FR" dirty="0"/>
          </a:p>
        </p:txBody>
      </p:sp>
      <p:sp>
        <p:nvSpPr>
          <p:cNvPr id="3" name="Espace réservé du contenu 2"/>
          <p:cNvSpPr>
            <a:spLocks noGrp="1"/>
          </p:cNvSpPr>
          <p:nvPr>
            <p:ph idx="1"/>
          </p:nvPr>
        </p:nvSpPr>
        <p:spPr>
          <a:xfrm>
            <a:off x="457200" y="1844824"/>
            <a:ext cx="8229600" cy="4248471"/>
          </a:xfrm>
        </p:spPr>
        <p:txBody>
          <a:bodyPr>
            <a:normAutofit fontScale="77500" lnSpcReduction="20000"/>
          </a:bodyPr>
          <a:lstStyle/>
          <a:p>
            <a:r>
              <a:rPr lang="fr-FR" dirty="0" smtClean="0"/>
              <a:t>A </a:t>
            </a:r>
            <a:r>
              <a:rPr lang="fr-FR" dirty="0" err="1" smtClean="0"/>
              <a:t>neutral</a:t>
            </a:r>
            <a:r>
              <a:rPr lang="fr-FR" dirty="0" smtClean="0"/>
              <a:t> forum to </a:t>
            </a:r>
            <a:r>
              <a:rPr lang="fr-FR" dirty="0" err="1" smtClean="0"/>
              <a:t>tackle</a:t>
            </a:r>
            <a:r>
              <a:rPr lang="fr-FR" dirty="0" smtClean="0"/>
              <a:t> all aspects of science data sharing, </a:t>
            </a:r>
            <a:r>
              <a:rPr lang="fr-FR" dirty="0" err="1" smtClean="0"/>
              <a:t>technological</a:t>
            </a:r>
            <a:r>
              <a:rPr lang="fr-FR" dirty="0" smtClean="0"/>
              <a:t> and </a:t>
            </a:r>
            <a:r>
              <a:rPr lang="fr-FR" dirty="0" err="1" smtClean="0"/>
              <a:t>sociological</a:t>
            </a:r>
            <a:r>
              <a:rPr lang="fr-FR" dirty="0" smtClean="0"/>
              <a:t>, and to </a:t>
            </a:r>
            <a:r>
              <a:rPr lang="fr-FR" dirty="0" err="1" smtClean="0"/>
              <a:t>work</a:t>
            </a:r>
            <a:r>
              <a:rPr lang="fr-FR" dirty="0" smtClean="0"/>
              <a:t> on </a:t>
            </a:r>
            <a:r>
              <a:rPr lang="fr-FR" dirty="0" err="1" smtClean="0"/>
              <a:t>recommendations</a:t>
            </a:r>
            <a:endParaRPr lang="fr-FR" dirty="0" smtClean="0"/>
          </a:p>
          <a:p>
            <a:r>
              <a:rPr lang="fr-FR" dirty="0" err="1" smtClean="0"/>
              <a:t>Funded</a:t>
            </a:r>
            <a:r>
              <a:rPr lang="fr-FR" dirty="0" smtClean="0"/>
              <a:t> by EC, The </a:t>
            </a:r>
            <a:r>
              <a:rPr lang="fr-FR" dirty="0" err="1" smtClean="0"/>
              <a:t>Australian</a:t>
            </a:r>
            <a:r>
              <a:rPr lang="fr-FR" dirty="0" smtClean="0"/>
              <a:t> </a:t>
            </a:r>
            <a:r>
              <a:rPr lang="fr-FR" dirty="0" err="1" smtClean="0"/>
              <a:t>Goverment</a:t>
            </a:r>
            <a:r>
              <a:rPr lang="fr-FR" dirty="0" smtClean="0"/>
              <a:t> and NSF in 2013</a:t>
            </a:r>
          </a:p>
          <a:p>
            <a:r>
              <a:rPr lang="fr-FR" dirty="0" smtClean="0"/>
              <a:t>More </a:t>
            </a:r>
            <a:r>
              <a:rPr lang="fr-FR" dirty="0" err="1" smtClean="0"/>
              <a:t>than</a:t>
            </a:r>
            <a:r>
              <a:rPr lang="fr-FR" dirty="0" smtClean="0"/>
              <a:t> 9000 </a:t>
            </a:r>
            <a:r>
              <a:rPr lang="fr-FR" dirty="0" err="1" smtClean="0"/>
              <a:t>members</a:t>
            </a:r>
            <a:r>
              <a:rPr lang="fr-FR" dirty="0" smtClean="0"/>
              <a:t> </a:t>
            </a:r>
            <a:r>
              <a:rPr lang="fr-FR" dirty="0" err="1" smtClean="0"/>
              <a:t>from</a:t>
            </a:r>
            <a:r>
              <a:rPr lang="fr-FR" dirty="0" smtClean="0"/>
              <a:t> 137 countries</a:t>
            </a:r>
          </a:p>
          <a:p>
            <a:pPr lvl="1"/>
            <a:r>
              <a:rPr lang="fr-FR" dirty="0" err="1" smtClean="0"/>
              <a:t>Very</a:t>
            </a:r>
            <a:r>
              <a:rPr lang="fr-FR" dirty="0" smtClean="0"/>
              <a:t> diverse </a:t>
            </a:r>
            <a:r>
              <a:rPr lang="fr-FR" dirty="0" err="1" smtClean="0"/>
              <a:t>membership</a:t>
            </a:r>
            <a:r>
              <a:rPr lang="fr-FR" dirty="0" smtClean="0"/>
              <a:t> of « data </a:t>
            </a:r>
            <a:r>
              <a:rPr lang="fr-FR" dirty="0" err="1" smtClean="0"/>
              <a:t>practitioners</a:t>
            </a:r>
            <a:r>
              <a:rPr lang="fr-FR" dirty="0" smtClean="0"/>
              <a:t> », </a:t>
            </a:r>
            <a:r>
              <a:rPr lang="fr-FR" dirty="0" err="1" smtClean="0"/>
              <a:t>including</a:t>
            </a:r>
            <a:r>
              <a:rPr lang="fr-FR" dirty="0" smtClean="0"/>
              <a:t> </a:t>
            </a:r>
            <a:r>
              <a:rPr lang="fr-FR" dirty="0" err="1" smtClean="0"/>
              <a:t>funders</a:t>
            </a:r>
            <a:endParaRPr lang="fr-FR" dirty="0" smtClean="0"/>
          </a:p>
          <a:p>
            <a:r>
              <a:rPr lang="fr-FR" dirty="0" err="1" smtClean="0"/>
              <a:t>Bottom</a:t>
            </a:r>
            <a:r>
              <a:rPr lang="fr-FR" dirty="0" smtClean="0"/>
              <a:t>-up: </a:t>
            </a:r>
            <a:r>
              <a:rPr lang="fr-FR" dirty="0" err="1" smtClean="0"/>
              <a:t>Activities</a:t>
            </a:r>
            <a:r>
              <a:rPr lang="fr-FR" dirty="0" smtClean="0"/>
              <a:t> </a:t>
            </a:r>
            <a:r>
              <a:rPr lang="fr-FR" dirty="0" err="1" smtClean="0"/>
              <a:t>proposed</a:t>
            </a:r>
            <a:r>
              <a:rPr lang="fr-FR" dirty="0" smtClean="0"/>
              <a:t> by the </a:t>
            </a:r>
            <a:r>
              <a:rPr lang="fr-FR" dirty="0" err="1" smtClean="0"/>
              <a:t>members</a:t>
            </a:r>
            <a:endParaRPr lang="fr-FR" dirty="0" smtClean="0"/>
          </a:p>
          <a:p>
            <a:r>
              <a:rPr lang="fr-FR" dirty="0" err="1" smtClean="0"/>
              <a:t>Currently</a:t>
            </a:r>
            <a:r>
              <a:rPr lang="fr-FR" dirty="0" smtClean="0"/>
              <a:t> 87 </a:t>
            </a:r>
            <a:r>
              <a:rPr lang="fr-FR" dirty="0" err="1" smtClean="0"/>
              <a:t>Working</a:t>
            </a:r>
            <a:r>
              <a:rPr lang="fr-FR" dirty="0" smtClean="0"/>
              <a:t> Groups and </a:t>
            </a:r>
            <a:r>
              <a:rPr lang="fr-FR" dirty="0" err="1" smtClean="0"/>
              <a:t>Interest</a:t>
            </a:r>
            <a:r>
              <a:rPr lang="fr-FR" dirty="0" smtClean="0"/>
              <a:t> Groups</a:t>
            </a:r>
          </a:p>
          <a:p>
            <a:r>
              <a:rPr lang="fr-FR" dirty="0" err="1" smtClean="0"/>
              <a:t>Plenary</a:t>
            </a:r>
            <a:r>
              <a:rPr lang="fr-FR" dirty="0" smtClean="0"/>
              <a:t> meeting </a:t>
            </a:r>
            <a:r>
              <a:rPr lang="fr-FR" dirty="0" err="1" smtClean="0"/>
              <a:t>next</a:t>
            </a:r>
            <a:r>
              <a:rPr lang="fr-FR" dirty="0" smtClean="0"/>
              <a:t> </a:t>
            </a:r>
            <a:r>
              <a:rPr lang="fr-FR" dirty="0" err="1" smtClean="0"/>
              <a:t>week</a:t>
            </a:r>
            <a:r>
              <a:rPr lang="fr-FR" dirty="0" smtClean="0"/>
              <a:t> in Helsinki, </a:t>
            </a:r>
            <a:r>
              <a:rPr lang="fr-FR" dirty="0" err="1" smtClean="0"/>
              <a:t>then</a:t>
            </a:r>
            <a:r>
              <a:rPr lang="fr-FR" dirty="0" smtClean="0"/>
              <a:t> Melbourne 18-20 March 2020</a:t>
            </a:r>
          </a:p>
          <a:p>
            <a:endParaRPr lang="fr-FR" dirty="0"/>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14 October 2019</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it-IT" smtClean="0">
                <a:solidFill>
                  <a:prstClr val="black">
                    <a:tint val="75000"/>
                  </a:prstClr>
                </a:solidFill>
              </a:rPr>
              <a:t>Françoise Genova, JENAS 2019</a:t>
            </a:r>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5442578-B874-406A-9685-56ACD319D0AE}" type="slidenum">
              <a:rPr lang="fr-FR" smtClean="0">
                <a:solidFill>
                  <a:prstClr val="white"/>
                </a:solidFill>
              </a:rPr>
              <a:pPr/>
              <a:t>9</a:t>
            </a:fld>
            <a:endParaRPr lang="fr-FR" dirty="0">
              <a:solidFill>
                <a:prstClr val="white"/>
              </a:solidFill>
            </a:endParaRPr>
          </a:p>
        </p:txBody>
      </p:sp>
      <p:pic>
        <p:nvPicPr>
          <p:cNvPr id="7" name="Image 6"/>
          <p:cNvPicPr>
            <a:picLocks noChangeAspect="1"/>
          </p:cNvPicPr>
          <p:nvPr/>
        </p:nvPicPr>
        <p:blipFill>
          <a:blip r:embed="rId2"/>
          <a:stretch>
            <a:fillRect/>
          </a:stretch>
        </p:blipFill>
        <p:spPr>
          <a:xfrm>
            <a:off x="5724128" y="5384617"/>
            <a:ext cx="2908342" cy="708678"/>
          </a:xfrm>
          <a:prstGeom prst="rect">
            <a:avLst/>
          </a:prstGeom>
        </p:spPr>
      </p:pic>
    </p:spTree>
    <p:extLst>
      <p:ext uri="{BB962C8B-B14F-4D97-AF65-F5344CB8AC3E}">
        <p14:creationId xmlns:p14="http://schemas.microsoft.com/office/powerpoint/2010/main" val="1928720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CAPE PPT template_v2" id="{84B2C77E-D1E5-DD48-B3EE-B80C14BA55BA}" vid="{29E3AAB7-A3DE-2940-AABB-6F3EADDE159C}"/>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3297</TotalTime>
  <Words>1252</Words>
  <Application>Microsoft Office PowerPoint</Application>
  <PresentationFormat>Affichage à l'écran (4:3)</PresentationFormat>
  <Paragraphs>253</Paragraphs>
  <Slides>27</Slides>
  <Notes>2</Notes>
  <HiddenSlides>0</HiddenSlides>
  <MMClips>1</MMClips>
  <ScaleCrop>false</ScaleCrop>
  <HeadingPairs>
    <vt:vector size="6" baseType="variant">
      <vt:variant>
        <vt:lpstr>Polices utilisées</vt:lpstr>
      </vt:variant>
      <vt:variant>
        <vt:i4>6</vt:i4>
      </vt:variant>
      <vt:variant>
        <vt:lpstr>Thème</vt:lpstr>
      </vt:variant>
      <vt:variant>
        <vt:i4>6</vt:i4>
      </vt:variant>
      <vt:variant>
        <vt:lpstr>Titres des diapositives</vt:lpstr>
      </vt:variant>
      <vt:variant>
        <vt:i4>27</vt:i4>
      </vt:variant>
    </vt:vector>
  </HeadingPairs>
  <TitlesOfParts>
    <vt:vector size="39" baseType="lpstr">
      <vt:lpstr>Arial</vt:lpstr>
      <vt:lpstr>Calibri</vt:lpstr>
      <vt:lpstr>Calibri Light</vt:lpstr>
      <vt:lpstr>Century Gothic</vt:lpstr>
      <vt:lpstr>Trebuchet MS</vt:lpstr>
      <vt:lpstr>Verdana</vt:lpstr>
      <vt:lpstr>Thème Office</vt:lpstr>
      <vt:lpstr>1_Thème Office</vt:lpstr>
      <vt:lpstr>2_Tema di Office</vt:lpstr>
      <vt:lpstr>3_Thème Office</vt:lpstr>
      <vt:lpstr>2_Thème Office</vt:lpstr>
      <vt:lpstr>4_Thème Office</vt:lpstr>
      <vt:lpstr>« Big Data » Challenges for Science</vt:lpstr>
      <vt:lpstr>Big Data requires data</vt:lpstr>
      <vt:lpstr>The FAIR principles and their implementation</vt:lpstr>
      <vt:lpstr>Open Science is high on the political agenda but is not only a political question!</vt:lpstr>
      <vt:lpstr>National Data Terra Research Infrastructure</vt:lpstr>
      <vt:lpstr>There are many kinds of pillars and of bridges!</vt:lpstr>
      <vt:lpstr>Disciplinary Interoperability Frameworks</vt:lpstr>
      <vt:lpstr>How to make it happen?</vt:lpstr>
      <vt:lpstr>The Research Data Alliance</vt:lpstr>
      <vt:lpstr>Data sharing in astronomy: accessibility AND reusability</vt:lpstr>
      <vt:lpstr>Présentation PowerPoint</vt:lpstr>
      <vt:lpstr>Présentation PowerPoint</vt:lpstr>
      <vt:lpstr>Impact for Research Infrastructures: Publications using HST data</vt:lpstr>
      <vt:lpstr>Research Infrastructures in astronomy/astroparticle physics</vt:lpstr>
      <vt:lpstr>Présentation PowerPoint</vt:lpstr>
      <vt:lpstr>Extension to other disciplines</vt:lpstr>
      <vt:lpstr>Présentation PowerPoint</vt:lpstr>
      <vt:lpstr>Présentation PowerPoint</vt:lpstr>
      <vt:lpstr>Présentation PowerPoint</vt:lpstr>
      <vt:lpstr>Présentation PowerPoint</vt:lpstr>
      <vt:lpstr>Open data at CERN</vt:lpstr>
      <vt:lpstr>The impact of Big Data for astronomy</vt:lpstr>
      <vt:lpstr>Présentation PowerPoint</vt:lpstr>
      <vt:lpstr>LHC Point of View on Big Data</vt:lpstr>
      <vt:lpstr>Présentation PowerPoint</vt:lpstr>
      <vt:lpstr>Paths to explore for LHC, and why</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PRESENTATION</dc:title>
  <dc:creator>narcy</dc:creator>
  <cp:lastModifiedBy>frgencds frgencds</cp:lastModifiedBy>
  <cp:revision>324</cp:revision>
  <cp:lastPrinted>2018-06-18T11:39:35Z</cp:lastPrinted>
  <dcterms:created xsi:type="dcterms:W3CDTF">2015-04-07T14:25:53Z</dcterms:created>
  <dcterms:modified xsi:type="dcterms:W3CDTF">2019-10-14T10:46:35Z</dcterms:modified>
</cp:coreProperties>
</file>