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16"/>
  </p:notesMasterIdLst>
  <p:handoutMasterIdLst>
    <p:handoutMasterId r:id="rId17"/>
  </p:handoutMasterIdLst>
  <p:sldIdLst>
    <p:sldId id="430" r:id="rId2"/>
    <p:sldId id="426" r:id="rId3"/>
    <p:sldId id="712" r:id="rId4"/>
    <p:sldId id="432" r:id="rId5"/>
    <p:sldId id="395" r:id="rId6"/>
    <p:sldId id="364" r:id="rId7"/>
    <p:sldId id="431" r:id="rId8"/>
    <p:sldId id="748" r:id="rId9"/>
    <p:sldId id="322" r:id="rId10"/>
    <p:sldId id="376" r:id="rId11"/>
    <p:sldId id="423" r:id="rId12"/>
    <p:sldId id="414" r:id="rId13"/>
    <p:sldId id="388" r:id="rId14"/>
    <p:sldId id="749" r:id="rId15"/>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KALOV Sergei" initials="SS" lastIdx="5" clrIdx="0"/>
  <p:cmAuthor id="2" name="MONDET Sarah" initials="MS" lastIdx="1" clrIdx="1">
    <p:extLst>
      <p:ext uri="{19B8F6BF-5375-455C-9EA6-DF929625EA0E}">
        <p15:presenceInfo xmlns:p15="http://schemas.microsoft.com/office/powerpoint/2012/main" userId="S-1-5-21-4230579620-2630831705-3602430565-48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F5D"/>
    <a:srgbClr val="63003C"/>
    <a:srgbClr val="44546A"/>
    <a:srgbClr val="034592"/>
    <a:srgbClr val="184799"/>
    <a:srgbClr val="0066CC"/>
    <a:srgbClr val="2F6E67"/>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1" autoAdjust="0"/>
    <p:restoredTop sz="66018" autoAdjust="0"/>
  </p:normalViewPr>
  <p:slideViewPr>
    <p:cSldViewPr snapToGrid="0">
      <p:cViewPr varScale="1">
        <p:scale>
          <a:sx n="41" d="100"/>
          <a:sy n="41" d="100"/>
        </p:scale>
        <p:origin x="1146" y="54"/>
      </p:cViewPr>
      <p:guideLst>
        <p:guide orient="horz" pos="2160"/>
        <p:guide pos="2880"/>
      </p:guideLst>
    </p:cSldViewPr>
  </p:slideViewPr>
  <p:outlineViewPr>
    <p:cViewPr>
      <p:scale>
        <a:sx n="33" d="100"/>
        <a:sy n="33" d="100"/>
      </p:scale>
      <p:origin x="0" y="-4482"/>
    </p:cViewPr>
  </p:outlineViewPr>
  <p:notesTextViewPr>
    <p:cViewPr>
      <p:scale>
        <a:sx n="95" d="100"/>
        <a:sy n="95" d="100"/>
      </p:scale>
      <p:origin x="0" y="0"/>
    </p:cViewPr>
  </p:notesTextViewPr>
  <p:sorterViewPr>
    <p:cViewPr varScale="1">
      <p:scale>
        <a:sx n="1" d="1"/>
        <a:sy n="1" d="1"/>
      </p:scale>
      <p:origin x="0" y="0"/>
    </p:cViewPr>
  </p:sorterViewPr>
  <p:notesViewPr>
    <p:cSldViewPr snapToGrid="0">
      <p:cViewPr varScale="1">
        <p:scale>
          <a:sx n="79" d="100"/>
          <a:sy n="79" d="100"/>
        </p:scale>
        <p:origin x="246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0992" tIns="45496" rIns="90992" bIns="45496"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0992" tIns="45496" rIns="90992" bIns="45496" rtlCol="0"/>
          <a:lstStyle>
            <a:lvl1pPr algn="r">
              <a:defRPr sz="1200"/>
            </a:lvl1pPr>
          </a:lstStyle>
          <a:p>
            <a:fld id="{491E46E4-D0DF-4698-83B6-5F33662A34A1}" type="datetimeFigureOut">
              <a:rPr lang="fr-FR" smtClean="0"/>
              <a:t>14/10/2019</a:t>
            </a:fld>
            <a:endParaRPr lang="fr-FR"/>
          </a:p>
        </p:txBody>
      </p:sp>
      <p:sp>
        <p:nvSpPr>
          <p:cNvPr id="4" name="Espace réservé du pied de page 3"/>
          <p:cNvSpPr>
            <a:spLocks noGrp="1"/>
          </p:cNvSpPr>
          <p:nvPr>
            <p:ph type="ftr" sz="quarter" idx="2"/>
          </p:nvPr>
        </p:nvSpPr>
        <p:spPr>
          <a:xfrm>
            <a:off x="0" y="9428583"/>
            <a:ext cx="2945659" cy="498055"/>
          </a:xfrm>
          <a:prstGeom prst="rect">
            <a:avLst/>
          </a:prstGeom>
        </p:spPr>
        <p:txBody>
          <a:bodyPr vert="horz" lIns="90992" tIns="45496" rIns="90992" bIns="45496"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3"/>
            <a:ext cx="2945659" cy="498055"/>
          </a:xfrm>
          <a:prstGeom prst="rect">
            <a:avLst/>
          </a:prstGeom>
        </p:spPr>
        <p:txBody>
          <a:bodyPr vert="horz" lIns="90992" tIns="45496" rIns="90992" bIns="45496" rtlCol="0" anchor="b"/>
          <a:lstStyle>
            <a:lvl1pPr algn="r">
              <a:defRPr sz="1200"/>
            </a:lvl1pPr>
          </a:lstStyle>
          <a:p>
            <a:fld id="{E1D9DCD4-60E2-467F-9ECD-0355156D121C}" type="slidenum">
              <a:rPr lang="fr-FR" smtClean="0"/>
              <a:t>‹N°›</a:t>
            </a:fld>
            <a:endParaRPr lang="fr-FR"/>
          </a:p>
        </p:txBody>
      </p:sp>
    </p:spTree>
    <p:extLst>
      <p:ext uri="{BB962C8B-B14F-4D97-AF65-F5344CB8AC3E}">
        <p14:creationId xmlns:p14="http://schemas.microsoft.com/office/powerpoint/2010/main" val="4212428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254D875-8231-4B87-9A4A-8C9D1403CBE9}" type="datetimeFigureOut">
              <a:rPr lang="fr-FR" smtClean="0"/>
              <a:t>14/10/2019</a:t>
            </a:fld>
            <a:endParaRPr lang="fr-FR"/>
          </a:p>
        </p:txBody>
      </p:sp>
      <p:sp>
        <p:nvSpPr>
          <p:cNvPr id="4" name="Espace réservé de l'image des diapositives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28AA6C3-5ECE-4F10-B8A5-A58A18C9F264}" type="slidenum">
              <a:rPr lang="fr-FR" smtClean="0"/>
              <a:t>‹N°›</a:t>
            </a:fld>
            <a:endParaRPr lang="fr-FR"/>
          </a:p>
        </p:txBody>
      </p:sp>
    </p:spTree>
    <p:extLst>
      <p:ext uri="{BB962C8B-B14F-4D97-AF65-F5344CB8AC3E}">
        <p14:creationId xmlns:p14="http://schemas.microsoft.com/office/powerpoint/2010/main" val="1016395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28AA6C3-5ECE-4F10-B8A5-A58A18C9F264}" type="slidenum">
              <a:rPr lang="fr-FR" smtClean="0"/>
              <a:t>1</a:t>
            </a:fld>
            <a:endParaRPr lang="fr-FR"/>
          </a:p>
        </p:txBody>
      </p:sp>
    </p:spTree>
    <p:extLst>
      <p:ext uri="{BB962C8B-B14F-4D97-AF65-F5344CB8AC3E}">
        <p14:creationId xmlns:p14="http://schemas.microsoft.com/office/powerpoint/2010/main" val="2088349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Espace réservé de l'image des diapositives 1">
            <a:extLst>
              <a:ext uri="{FF2B5EF4-FFF2-40B4-BE49-F238E27FC236}">
                <a16:creationId xmlns:a16="http://schemas.microsoft.com/office/drawing/2014/main" id="{A23F9893-16B9-6E4C-A3E8-3BAF2AE259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Espace réservé des commentaires 2">
            <a:extLst>
              <a:ext uri="{FF2B5EF4-FFF2-40B4-BE49-F238E27FC236}">
                <a16:creationId xmlns:a16="http://schemas.microsoft.com/office/drawing/2014/main" id="{61982480-3606-4648-BE31-BCFE812F1A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1" u="sng" dirty="0" err="1"/>
              <a:t>Research</a:t>
            </a:r>
            <a:r>
              <a:rPr lang="fr-FR" altLang="fr-FR" b="1" u="sng" dirty="0"/>
              <a:t> </a:t>
            </a:r>
            <a:r>
              <a:rPr lang="fr-FR" altLang="fr-FR" b="1" u="sng" dirty="0" err="1"/>
              <a:t>platforms</a:t>
            </a:r>
            <a:r>
              <a:rPr lang="fr-FR" altLang="fr-FR" b="1" u="sng" dirty="0"/>
              <a:t> </a:t>
            </a:r>
            <a:r>
              <a:rPr lang="fr-FR" altLang="fr-FR" b="0" u="sng" dirty="0"/>
              <a:t>(a </a:t>
            </a:r>
            <a:r>
              <a:rPr lang="fr-FR" altLang="fr-FR" u="sng" dirty="0"/>
              <a:t>few </a:t>
            </a:r>
            <a:r>
              <a:rPr lang="fr-FR" altLang="fr-FR" u="sng" dirty="0" err="1"/>
              <a:t>examples</a:t>
            </a:r>
            <a:r>
              <a:rPr lang="fr-FR" altLang="fr-FR" u="sng" dirty="0"/>
              <a:t>)</a:t>
            </a:r>
            <a:endParaRPr lang="fr-FR" altLang="fr-FR" dirty="0"/>
          </a:p>
          <a:p>
            <a:r>
              <a:rPr lang="en-US" altLang="fr-FR" dirty="0"/>
              <a:t>	</a:t>
            </a:r>
            <a:r>
              <a:rPr lang="en-US" altLang="fr-FR" b="1" dirty="0" err="1"/>
              <a:t>NeuroSaclay</a:t>
            </a:r>
            <a:r>
              <a:rPr lang="en-US" altLang="fr-FR" b="1" dirty="0"/>
              <a:t> Centre </a:t>
            </a:r>
            <a:r>
              <a:rPr lang="en-US" altLang="fr-FR" dirty="0"/>
              <a:t>- </a:t>
            </a:r>
            <a:r>
              <a:rPr lang="en-GB" altLang="fr-FR" b="1" dirty="0"/>
              <a:t>most powerful MRI (magnetic resonance imaging) magnet (Iseult) in the world for research on humans - 11.7 tesla MRI scanner</a:t>
            </a:r>
            <a:endParaRPr lang="fr-FR" altLang="fr-FR" dirty="0"/>
          </a:p>
          <a:p>
            <a:r>
              <a:rPr lang="en-US" altLang="fr-FR" b="1" dirty="0"/>
              <a:t>	C2N</a:t>
            </a:r>
            <a:r>
              <a:rPr lang="en-US" altLang="fr-FR" dirty="0"/>
              <a:t> – Centre for Nanoscience &amp; Technology – </a:t>
            </a:r>
            <a:r>
              <a:rPr lang="en-US" altLang="fr-FR" b="1" dirty="0"/>
              <a:t>410 people, 18,000 </a:t>
            </a:r>
            <a:r>
              <a:rPr lang="en-US" altLang="fr-FR" b="1" dirty="0" err="1"/>
              <a:t>sq.m</a:t>
            </a:r>
            <a:r>
              <a:rPr lang="en-US" altLang="fr-FR" b="1" dirty="0"/>
              <a:t>, one 2,800 </a:t>
            </a:r>
            <a:r>
              <a:rPr lang="en-US" altLang="fr-FR" b="1" dirty="0" err="1"/>
              <a:t>sq.m</a:t>
            </a:r>
            <a:r>
              <a:rPr lang="en-US" altLang="fr-FR" b="1" dirty="0"/>
              <a:t> clean room </a:t>
            </a:r>
            <a:r>
              <a:rPr lang="en-US" altLang="fr-FR" dirty="0"/>
              <a:t>(1</a:t>
            </a:r>
            <a:r>
              <a:rPr lang="en-US" altLang="fr-FR" baseline="30000" dirty="0"/>
              <a:t>st</a:t>
            </a:r>
            <a:r>
              <a:rPr lang="en-US" altLang="fr-FR" dirty="0"/>
              <a:t> in France, among top 3 in Europe) </a:t>
            </a:r>
            <a:endParaRPr lang="fr-FR" altLang="fr-FR" dirty="0"/>
          </a:p>
          <a:p>
            <a:r>
              <a:rPr lang="en-US" altLang="fr-FR" b="1" dirty="0"/>
              <a:t>	SOLEIL</a:t>
            </a:r>
            <a:r>
              <a:rPr lang="en-US" altLang="fr-FR" dirty="0"/>
              <a:t> synchrotron - Electromagnetic radiation source covering a wide range of energies (from the infrared to x-rays)</a:t>
            </a:r>
            <a:endParaRPr lang="fr-FR" altLang="fr-FR" dirty="0"/>
          </a:p>
          <a:p>
            <a:r>
              <a:rPr lang="en-US" altLang="fr-FR" dirty="0"/>
              <a:t>	</a:t>
            </a:r>
            <a:r>
              <a:rPr lang="en-US" altLang="fr-FR" b="1" dirty="0" err="1"/>
              <a:t>Apollon</a:t>
            </a:r>
            <a:r>
              <a:rPr lang="en-US" altLang="fr-FR" b="1" dirty="0"/>
              <a:t> </a:t>
            </a:r>
            <a:r>
              <a:rPr lang="en-US" altLang="fr-FR" dirty="0"/>
              <a:t>– </a:t>
            </a:r>
            <a:r>
              <a:rPr lang="en-US" altLang="fr-FR" b="1" dirty="0"/>
              <a:t>for the time being, most powerful laser facility in the world (5 PW ; </a:t>
            </a:r>
            <a:r>
              <a:rPr lang="en-US" altLang="fr-FR" dirty="0"/>
              <a:t>can go up to 10 PW)</a:t>
            </a:r>
            <a:r>
              <a:rPr lang="en-US" altLang="fr-FR" b="1" dirty="0"/>
              <a:t>)</a:t>
            </a:r>
            <a:endParaRPr lang="fr-FR" altLang="fr-FR" dirty="0"/>
          </a:p>
          <a:p>
            <a:r>
              <a:rPr lang="en-US" altLang="fr-FR" dirty="0"/>
              <a:t>	</a:t>
            </a:r>
            <a:endParaRPr lang="fr-FR" altLang="fr-FR" dirty="0"/>
          </a:p>
          <a:p>
            <a:r>
              <a:rPr lang="fr-FR" altLang="fr-FR" b="1" u="sng" dirty="0"/>
              <a:t>R&amp;D centres – </a:t>
            </a:r>
            <a:r>
              <a:rPr lang="fr-FR" altLang="fr-FR" b="1" u="sng" dirty="0" err="1"/>
              <a:t>some</a:t>
            </a:r>
            <a:r>
              <a:rPr lang="fr-FR" altLang="fr-FR" b="1" u="sng" dirty="0"/>
              <a:t> </a:t>
            </a:r>
            <a:r>
              <a:rPr lang="fr-FR" altLang="fr-FR" b="1" u="sng" dirty="0" err="1"/>
              <a:t>examples</a:t>
            </a:r>
            <a:r>
              <a:rPr lang="fr-FR" altLang="fr-FR" b="1" u="sng" dirty="0"/>
              <a:t> </a:t>
            </a:r>
            <a:endParaRPr lang="fr-FR" altLang="fr-FR" dirty="0"/>
          </a:p>
          <a:p>
            <a:r>
              <a:rPr lang="en-US" altLang="fr-FR" dirty="0"/>
              <a:t>	</a:t>
            </a:r>
            <a:r>
              <a:rPr lang="en-US" altLang="fr-FR" b="1" dirty="0"/>
              <a:t>Danone</a:t>
            </a:r>
            <a:r>
              <a:rPr lang="en-US" altLang="fr-FR" dirty="0"/>
              <a:t> (2002) - French multinational food-products corporation based in Paris, 1 of 2 biggest R&amp;D </a:t>
            </a:r>
            <a:r>
              <a:rPr lang="en-US" altLang="fr-FR" dirty="0" err="1"/>
              <a:t>centres</a:t>
            </a:r>
            <a:r>
              <a:rPr lang="en-US" altLang="fr-FR" dirty="0"/>
              <a:t> in the world	</a:t>
            </a:r>
            <a:endParaRPr lang="fr-FR" altLang="fr-FR" dirty="0"/>
          </a:p>
          <a:p>
            <a:r>
              <a:rPr lang="en-US" altLang="fr-FR" dirty="0"/>
              <a:t>	</a:t>
            </a:r>
            <a:r>
              <a:rPr lang="en-US" altLang="fr-FR" b="1" dirty="0" err="1"/>
              <a:t>Thalès</a:t>
            </a:r>
            <a:r>
              <a:rPr lang="en-US" altLang="fr-FR" b="1" dirty="0"/>
              <a:t> - 18,000 sq. m. – 5,000 </a:t>
            </a:r>
            <a:r>
              <a:rPr lang="en-US" altLang="fr-FR" b="1" dirty="0" err="1"/>
              <a:t>sq.m</a:t>
            </a:r>
            <a:r>
              <a:rPr lang="en-US" altLang="fr-FR" b="1" dirty="0"/>
              <a:t> of labs, 3,200 sq. m of clean rooms </a:t>
            </a:r>
            <a:r>
              <a:rPr lang="en-US" altLang="fr-FR" dirty="0"/>
              <a:t>- Provides services for the aerospace, defense, transportation and security markets. CNRS, UPSud &amp; </a:t>
            </a:r>
            <a:r>
              <a:rPr lang="en-US" altLang="fr-FR" dirty="0" err="1"/>
              <a:t>Thalès</a:t>
            </a:r>
            <a:r>
              <a:rPr lang="en-US" altLang="fr-FR" dirty="0"/>
              <a:t> researchers</a:t>
            </a:r>
            <a:endParaRPr lang="fr-FR" altLang="fr-FR" dirty="0"/>
          </a:p>
          <a:p>
            <a:r>
              <a:rPr lang="en-US" altLang="fr-FR" dirty="0"/>
              <a:t>Nobel Prize winner in Physics: </a:t>
            </a:r>
            <a:r>
              <a:rPr lang="en-US" altLang="fr-FR" b="1" dirty="0"/>
              <a:t>Albert </a:t>
            </a:r>
            <a:r>
              <a:rPr lang="en-US" altLang="fr-FR" b="1" dirty="0" err="1"/>
              <a:t>Fert</a:t>
            </a:r>
            <a:r>
              <a:rPr lang="en-US" altLang="fr-FR" dirty="0"/>
              <a:t>, one of the discoverers of giant magnetoresistance which brought about a breakthrough in gigabyte hard disks.</a:t>
            </a:r>
            <a:endParaRPr lang="fr-FR" altLang="fr-FR" dirty="0"/>
          </a:p>
          <a:p>
            <a:r>
              <a:rPr lang="en-US" altLang="fr-FR" b="1" dirty="0"/>
              <a:t>	Horiba</a:t>
            </a:r>
            <a:r>
              <a:rPr lang="en-US" altLang="fr-FR" dirty="0"/>
              <a:t> (</a:t>
            </a:r>
            <a:r>
              <a:rPr lang="en-US" altLang="fr-FR" b="1" dirty="0"/>
              <a:t>2012</a:t>
            </a:r>
            <a:r>
              <a:rPr lang="en-US" altLang="fr-FR" dirty="0"/>
              <a:t> – 7,500 </a:t>
            </a:r>
            <a:r>
              <a:rPr lang="en-US" altLang="fr-FR" dirty="0" err="1"/>
              <a:t>sq.m</a:t>
            </a:r>
            <a:r>
              <a:rPr lang="en-US" altLang="fr-FR" dirty="0"/>
              <a:t>) – European headquarters of the Japanese group</a:t>
            </a:r>
            <a:endParaRPr lang="fr-FR" altLang="fr-FR" dirty="0"/>
          </a:p>
          <a:p>
            <a:r>
              <a:rPr lang="en-US" altLang="fr-FR" dirty="0"/>
              <a:t>	</a:t>
            </a:r>
            <a:r>
              <a:rPr lang="en-US" altLang="fr-FR" b="1" dirty="0"/>
              <a:t>EDF</a:t>
            </a:r>
            <a:r>
              <a:rPr lang="en-US" altLang="fr-FR" dirty="0"/>
              <a:t> (2016 – 12 hectares) - Research on zero carbon electricity generation, electric systems of the future. </a:t>
            </a:r>
            <a:r>
              <a:rPr lang="en-US" altLang="fr-FR" b="1" dirty="0"/>
              <a:t>Biggest industrial research and training </a:t>
            </a:r>
            <a:r>
              <a:rPr lang="en-US" altLang="fr-FR" b="1" dirty="0" err="1"/>
              <a:t>centre</a:t>
            </a:r>
            <a:r>
              <a:rPr lang="en-US" altLang="fr-FR" b="1" dirty="0"/>
              <a:t> in Europe</a:t>
            </a:r>
            <a:r>
              <a:rPr lang="en-US" altLang="fr-FR" dirty="0"/>
              <a:t>. 8 of 14 EDF labs</a:t>
            </a:r>
            <a:endParaRPr lang="fr-FR" altLang="fr-FR" dirty="0"/>
          </a:p>
          <a:p>
            <a:endParaRPr lang="fr-FR" altLang="fr-FR" dirty="0"/>
          </a:p>
        </p:txBody>
      </p:sp>
      <p:sp>
        <p:nvSpPr>
          <p:cNvPr id="157700" name="Espace réservé du numéro de diapositive 3">
            <a:extLst>
              <a:ext uri="{FF2B5EF4-FFF2-40B4-BE49-F238E27FC236}">
                <a16:creationId xmlns:a16="http://schemas.microsoft.com/office/drawing/2014/main" id="{88671AA4-5648-0949-B5E7-2C02E50416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3DC7882-C332-D44B-B2FC-98F16C38E8DF}" type="slidenum">
              <a:rPr lang="fr-FR" altLang="fr-FR"/>
              <a:pPr/>
              <a:t>12</a:t>
            </a:fld>
            <a:endParaRPr lang="fr-FR" altLang="fr-FR"/>
          </a:p>
        </p:txBody>
      </p:sp>
    </p:spTree>
    <p:extLst>
      <p:ext uri="{BB962C8B-B14F-4D97-AF65-F5344CB8AC3E}">
        <p14:creationId xmlns:p14="http://schemas.microsoft.com/office/powerpoint/2010/main" val="2590704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Espace réservé de l'image des diapositives 1">
            <a:extLst>
              <a:ext uri="{FF2B5EF4-FFF2-40B4-BE49-F238E27FC236}">
                <a16:creationId xmlns:a16="http://schemas.microsoft.com/office/drawing/2014/main" id="{0710ED23-AF2C-154B-9EB7-04613D60CB2B}"/>
              </a:ext>
            </a:extLst>
          </p:cNvPr>
          <p:cNvSpPr>
            <a:spLocks noGrp="1" noRot="1" noChangeAspect="1" noTextEdit="1"/>
          </p:cNvSpPr>
          <p:nvPr>
            <p:ph type="sldImg"/>
          </p:nvPr>
        </p:nvSpPr>
        <p:spPr bwMode="auto">
          <a:xfrm>
            <a:off x="1352550" y="631825"/>
            <a:ext cx="4213225" cy="3159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Espace réservé des commentaires 2">
            <a:extLst>
              <a:ext uri="{FF2B5EF4-FFF2-40B4-BE49-F238E27FC236}">
                <a16:creationId xmlns:a16="http://schemas.microsoft.com/office/drawing/2014/main" id="{9B3EF693-E8A4-7C42-83D5-9914D4E0A7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développer un cluster scientifique et technologique de rang mondial sur ce territoire où se concentrent des centres scientifiques, des activités de recherche et développement,  la force industrielle de pôles d’activités majeurs de l’Essonne et des Yvelines,  un tissus de PME innovantes.</a:t>
            </a:r>
          </a:p>
          <a:p>
            <a:pPr eaLnBrk="1" hangingPunct="1">
              <a:spcBef>
                <a:spcPct val="0"/>
              </a:spcBef>
              <a:buClr>
                <a:srgbClr val="000000"/>
              </a:buClr>
              <a:buSzPts val="1100"/>
              <a:buFont typeface="Arial" panose="020B0604020202020204" pitchFamily="34" charset="0"/>
              <a:buChar char="●"/>
            </a:pPr>
            <a:r>
              <a:rPr lang="fr-FR" altLang="fr-FR" sz="1100" dirty="0">
                <a:solidFill>
                  <a:srgbClr val="000000"/>
                </a:solidFill>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Un comptage récent montre que l’Université Paris-Saclay dépose de l’ordre de 350 brevets et créé 100 start-ups chaque année. L’objectif  du travail effectué  conjointement entre  le tissu scientifique local et le tissu économique local et national n’est pas simplement d’accroitre ces chiffres, mais bien d’optimiser  les  partenariats en recherche et aussi formation, les transferts technologique, les voies de collaborations … pour mieux valoriser  les connaissances produites dans les laboratoires, les brevets et licences, et mettre les start-ups et PME dans les meilleures conditions pour lever des fonds et se développer</a:t>
            </a:r>
          </a:p>
          <a:p>
            <a:pPr eaLnBrk="1" hangingPunct="1">
              <a:spcBef>
                <a:spcPct val="0"/>
              </a:spcBef>
              <a:buClr>
                <a:srgbClr val="000000"/>
              </a:buClr>
              <a:buSzPts val="1100"/>
              <a:buFont typeface="Arial" panose="020B0604020202020204" pitchFamily="34" charset="0"/>
              <a:buChar char="●"/>
            </a:pPr>
            <a:r>
              <a:rPr lang="en-US" altLang="fr-FR" b="1" dirty="0">
                <a:ea typeface="ＭＳ Ｐゴシック" panose="020B0600070205080204" pitchFamily="34" charset="-128"/>
                <a:cs typeface="Arial" panose="020B0604020202020204" pitchFamily="34" charset="0"/>
              </a:rPr>
              <a:t>• In the area of innovation, </a:t>
            </a:r>
            <a:r>
              <a:rPr lang="en-US" altLang="fr-FR" dirty="0" err="1">
                <a:ea typeface="ＭＳ Ｐゴシック" panose="020B0600070205080204" pitchFamily="34" charset="-128"/>
                <a:cs typeface="Arial" panose="020B0604020202020204" pitchFamily="34" charset="0"/>
              </a:rPr>
              <a:t>UPSaclay</a:t>
            </a:r>
            <a:r>
              <a:rPr lang="en-US" altLang="fr-FR" dirty="0">
                <a:ea typeface="ＭＳ Ｐゴシック" panose="020B0600070205080204" pitchFamily="34" charset="-128"/>
                <a:cs typeface="Arial" panose="020B0604020202020204" pitchFamily="34" charset="0"/>
              </a:rPr>
              <a:t> has established an </a:t>
            </a:r>
            <a:r>
              <a:rPr lang="en-US" altLang="fr-FR" b="1" dirty="0">
                <a:ea typeface="ＭＳ Ｐゴシック" panose="020B0600070205080204" pitchFamily="34" charset="-128"/>
                <a:cs typeface="Arial" panose="020B0604020202020204" pitchFamily="34" charset="0"/>
              </a:rPr>
              <a:t>iterative process to foster technology transfer </a:t>
            </a:r>
            <a:r>
              <a:rPr lang="en-US" altLang="fr-FR" dirty="0">
                <a:ea typeface="ＭＳ Ｐゴシック" panose="020B0600070205080204" pitchFamily="34" charset="-128"/>
                <a:cs typeface="Arial" panose="020B0604020202020204" pitchFamily="34" charset="0"/>
              </a:rPr>
              <a:t>for scientists and students,</a:t>
            </a:r>
            <a:r>
              <a:rPr lang="en-US" altLang="fr-FR" b="1" dirty="0">
                <a:ea typeface="ＭＳ Ｐゴシック" panose="020B0600070205080204" pitchFamily="34" charset="-128"/>
                <a:cs typeface="Arial" panose="020B0604020202020204" pitchFamily="34" charset="0"/>
              </a:rPr>
              <a:t> in 5 steps: Awareness – Proof of Concept – Maturation – Incubation and Design – Seed Fund </a:t>
            </a:r>
            <a:r>
              <a:rPr lang="en-US" altLang="fr-FR" dirty="0">
                <a:ea typeface="ＭＳ Ｐゴシック" panose="020B0600070205080204" pitchFamily="34" charset="-128"/>
                <a:cs typeface="Arial" panose="020B0604020202020204" pitchFamily="34" charset="0"/>
              </a:rPr>
              <a:t>with more or less 100 new start-ups supported every year.</a:t>
            </a:r>
            <a:endParaRPr lang="fr-FR" altLang="fr-FR" dirty="0">
              <a:ea typeface="ＭＳ Ｐゴシック" panose="020B0600070205080204" pitchFamily="34" charset="-128"/>
              <a:cs typeface="Arial" panose="020B0604020202020204" pitchFamily="34" charset="0"/>
            </a:endParaRPr>
          </a:p>
          <a:p>
            <a:pPr eaLnBrk="1" hangingPunct="1">
              <a:spcBef>
                <a:spcPct val="0"/>
              </a:spcBef>
              <a:buClr>
                <a:srgbClr val="000000"/>
              </a:buClr>
              <a:buSzPts val="1100"/>
              <a:buFont typeface="Arial" panose="020B0604020202020204" pitchFamily="34" charset="0"/>
              <a:buChar char="●"/>
            </a:pPr>
            <a:endParaRPr lang="fr-FR" altLang="fr-FR" dirty="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09880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28AA6C3-5ECE-4F10-B8A5-A58A18C9F264}" type="slidenum">
              <a:rPr lang="fr-FR" smtClean="0">
                <a:solidFill>
                  <a:prstClr val="black"/>
                </a:solidFill>
              </a:rPr>
              <a:pPr/>
              <a:t>14</a:t>
            </a:fld>
            <a:endParaRPr lang="fr-FR">
              <a:solidFill>
                <a:prstClr val="black"/>
              </a:solidFill>
            </a:endParaRPr>
          </a:p>
        </p:txBody>
      </p:sp>
    </p:spTree>
    <p:extLst>
      <p:ext uri="{BB962C8B-B14F-4D97-AF65-F5344CB8AC3E}">
        <p14:creationId xmlns:p14="http://schemas.microsoft.com/office/powerpoint/2010/main" val="488517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Espace réservé de l'image des diapositives 1">
            <a:extLst>
              <a:ext uri="{FF2B5EF4-FFF2-40B4-BE49-F238E27FC236}">
                <a16:creationId xmlns:a16="http://schemas.microsoft.com/office/drawing/2014/main" id="{968C3A1A-8391-794E-BFCA-2A04F28767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Espace réservé des commentaires 2">
            <a:extLst>
              <a:ext uri="{FF2B5EF4-FFF2-40B4-BE49-F238E27FC236}">
                <a16:creationId xmlns:a16="http://schemas.microsoft.com/office/drawing/2014/main" id="{5C62BE06-2DA2-B84E-BA68-FDE36D2E42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Université Paris-Saclay is a collective project which benefitted from the PIA (</a:t>
            </a:r>
            <a:r>
              <a:rPr lang="en-GB" sz="1200" i="1" kern="1200" dirty="0">
                <a:solidFill>
                  <a:schemeClr val="tx1"/>
                </a:solidFill>
                <a:effectLst/>
                <a:latin typeface="+mn-lt"/>
                <a:ea typeface="+mn-ea"/>
                <a:cs typeface="+mn-cs"/>
              </a:rPr>
              <a:t>Programme </a:t>
            </a:r>
            <a:r>
              <a:rPr lang="en-GB" sz="1200" i="1" kern="1200" dirty="0" err="1">
                <a:solidFill>
                  <a:schemeClr val="tx1"/>
                </a:solidFill>
                <a:effectLst/>
                <a:latin typeface="+mn-lt"/>
                <a:ea typeface="+mn-ea"/>
                <a:cs typeface="+mn-cs"/>
              </a:rPr>
              <a:t>d’investissements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d’avenir</a:t>
            </a:r>
            <a:r>
              <a:rPr lang="en-GB" sz="1200" kern="1200" dirty="0">
                <a:solidFill>
                  <a:schemeClr val="tx1"/>
                </a:solidFill>
                <a:effectLst/>
                <a:latin typeface="+mn-lt"/>
                <a:ea typeface="+mn-ea"/>
                <a:cs typeface="+mn-cs"/>
              </a:rPr>
              <a:t> – </a:t>
            </a:r>
            <a:r>
              <a:rPr lang="en-GB" sz="1200" i="1" kern="1200" dirty="0">
                <a:solidFill>
                  <a:schemeClr val="tx1"/>
                </a:solidFill>
                <a:effectLst/>
                <a:latin typeface="+mn-lt"/>
                <a:ea typeface="+mn-ea"/>
                <a:cs typeface="+mn-cs"/>
              </a:rPr>
              <a:t>Investments for the Future</a:t>
            </a:r>
            <a:r>
              <a:rPr lang="en-GB" sz="1200" kern="1200" dirty="0">
                <a:solidFill>
                  <a:schemeClr val="tx1"/>
                </a:solidFill>
                <a:effectLst/>
                <a:latin typeface="+mn-lt"/>
                <a:ea typeface="+mn-ea"/>
                <a:cs typeface="+mn-cs"/>
              </a:rPr>
              <a:t> programme), decided by the </a:t>
            </a:r>
            <a:r>
              <a:rPr lang="en-US" sz="1200" kern="1200" dirty="0">
                <a:solidFill>
                  <a:schemeClr val="tx1"/>
                </a:solidFill>
                <a:effectLst/>
                <a:latin typeface="+mn-lt"/>
                <a:ea typeface="+mn-ea"/>
                <a:cs typeface="+mn-cs"/>
              </a:rPr>
              <a:t>French government in 2010 </a:t>
            </a:r>
            <a:r>
              <a:rPr lang="en-US" sz="1200" b="1" kern="1200" dirty="0">
                <a:solidFill>
                  <a:schemeClr val="tx1"/>
                </a:solidFill>
                <a:effectLst/>
                <a:latin typeface="+mn-lt"/>
                <a:ea typeface="+mn-ea"/>
                <a:cs typeface="+mn-cs"/>
              </a:rPr>
              <a:t>to establish top-class sites and centers for education, research and innovation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UPSaclay</a:t>
            </a:r>
            <a:r>
              <a:rPr lang="en-US" sz="1200" kern="1200" dirty="0">
                <a:solidFill>
                  <a:schemeClr val="tx1"/>
                </a:solidFill>
                <a:effectLst/>
                <a:latin typeface="+mn-lt"/>
                <a:ea typeface="+mn-ea"/>
                <a:cs typeface="+mn-cs"/>
              </a:rPr>
              <a:t> has won the IDEX (</a:t>
            </a:r>
            <a:r>
              <a:rPr lang="en-US" sz="1200" i="1" kern="1200" dirty="0">
                <a:solidFill>
                  <a:schemeClr val="tx1"/>
                </a:solidFill>
                <a:effectLst/>
                <a:latin typeface="+mn-lt"/>
                <a:ea typeface="+mn-ea"/>
                <a:cs typeface="+mn-cs"/>
              </a:rPr>
              <a:t>Initiative </a:t>
            </a:r>
            <a:r>
              <a:rPr lang="en-US" sz="1200" i="1" kern="1200" dirty="0" err="1">
                <a:solidFill>
                  <a:schemeClr val="tx1"/>
                </a:solidFill>
                <a:effectLst/>
                <a:latin typeface="+mn-lt"/>
                <a:ea typeface="+mn-ea"/>
                <a:cs typeface="+mn-cs"/>
              </a:rPr>
              <a:t>d’excellence</a:t>
            </a:r>
            <a:r>
              <a:rPr lang="en-US" sz="1200" kern="1200" dirty="0">
                <a:solidFill>
                  <a:schemeClr val="tx1"/>
                </a:solidFill>
                <a:effectLst/>
                <a:latin typeface="+mn-lt"/>
                <a:ea typeface="+mn-ea"/>
                <a:cs typeface="+mn-cs"/>
              </a:rPr>
              <a:t>) funding and label along with few other  major French sites, but it is specific and remarkable in several ways which make it unique in France (</a:t>
            </a:r>
            <a:r>
              <a:rPr lang="en-US" sz="1200" i="1" kern="1200" dirty="0">
                <a:solidFill>
                  <a:schemeClr val="tx1"/>
                </a:solidFill>
                <a:effectLst/>
                <a:latin typeface="+mn-lt"/>
                <a:ea typeface="+mn-ea"/>
                <a:cs typeface="+mn-cs"/>
              </a:rPr>
              <a:t>shown a bit later)</a:t>
            </a:r>
            <a:r>
              <a:rPr lang="en-US" sz="1200" kern="1200" dirty="0">
                <a:solidFill>
                  <a:schemeClr val="tx1"/>
                </a:solidFill>
                <a:effectLst/>
                <a:latin typeface="+mn-lt"/>
                <a:ea typeface="+mn-ea"/>
                <a:cs typeface="+mn-cs"/>
              </a:rPr>
              <a:t> – the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being the physical relocation of several institutions in the </a:t>
            </a:r>
            <a:r>
              <a:rPr lang="en-US" sz="1200" kern="1200" dirty="0" err="1">
                <a:solidFill>
                  <a:schemeClr val="tx1"/>
                </a:solidFill>
                <a:effectLst/>
                <a:latin typeface="+mn-lt"/>
                <a:ea typeface="+mn-ea"/>
                <a:cs typeface="+mn-cs"/>
              </a:rPr>
              <a:t>Saclay</a:t>
            </a:r>
            <a:r>
              <a:rPr lang="en-US" sz="1200" kern="1200" dirty="0">
                <a:solidFill>
                  <a:schemeClr val="tx1"/>
                </a:solidFill>
                <a:effectLst/>
                <a:latin typeface="+mn-lt"/>
                <a:ea typeface="+mn-ea"/>
                <a:cs typeface="+mn-cs"/>
              </a:rPr>
              <a:t> core campus (ENS-Paris </a:t>
            </a:r>
            <a:r>
              <a:rPr lang="en-US" sz="1200" kern="1200" dirty="0" err="1">
                <a:solidFill>
                  <a:schemeClr val="tx1"/>
                </a:solidFill>
                <a:effectLst/>
                <a:latin typeface="+mn-lt"/>
                <a:ea typeface="+mn-ea"/>
                <a:cs typeface="+mn-cs"/>
              </a:rPr>
              <a:t>Saclay</a:t>
            </a:r>
            <a:r>
              <a:rPr lang="en-US" sz="1200" kern="1200" dirty="0">
                <a:solidFill>
                  <a:schemeClr val="tx1"/>
                </a:solidFill>
                <a:effectLst/>
                <a:latin typeface="+mn-lt"/>
                <a:ea typeface="+mn-ea"/>
                <a:cs typeface="+mn-cs"/>
              </a:rPr>
              <a:t>, CentraleSupelec, </a:t>
            </a:r>
            <a:r>
              <a:rPr lang="en-US" sz="1200" kern="1200" dirty="0" err="1">
                <a:solidFill>
                  <a:schemeClr val="tx1"/>
                </a:solidFill>
                <a:effectLst/>
                <a:latin typeface="+mn-lt"/>
                <a:ea typeface="+mn-ea"/>
                <a:cs typeface="+mn-cs"/>
              </a:rPr>
              <a:t>AgroParisTech</a:t>
            </a:r>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30 M€/year</a:t>
            </a:r>
            <a:r>
              <a:rPr lang="en-GB"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fund has been invested since 2012 in the Paris-Saclay ecosystem. In addition, other </a:t>
            </a:r>
            <a:r>
              <a:rPr lang="en-US" sz="1200" b="1" kern="1200" dirty="0">
                <a:solidFill>
                  <a:schemeClr val="tx1"/>
                </a:solidFill>
                <a:effectLst/>
                <a:latin typeface="+mn-lt"/>
                <a:ea typeface="+mn-ea"/>
                <a:cs typeface="+mn-cs"/>
              </a:rPr>
              <a:t>IDEX </a:t>
            </a:r>
            <a:r>
              <a:rPr lang="en-US" sz="1200" b="1" kern="1200" dirty="0" err="1">
                <a:solidFill>
                  <a:schemeClr val="tx1"/>
                </a:solidFill>
                <a:effectLst/>
                <a:latin typeface="+mn-lt"/>
                <a:ea typeface="+mn-ea"/>
                <a:cs typeface="+mn-cs"/>
              </a:rPr>
              <a:t>programmes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were set up for top-notch </a:t>
            </a:r>
            <a:r>
              <a:rPr lang="en-US" sz="1200" b="1" kern="1200" dirty="0">
                <a:solidFill>
                  <a:schemeClr val="tx1"/>
                </a:solidFill>
                <a:effectLst/>
                <a:latin typeface="+mn-lt"/>
                <a:ea typeface="+mn-ea"/>
                <a:cs typeface="+mn-cs"/>
              </a:rPr>
              <a:t>equipment (</a:t>
            </a:r>
            <a:r>
              <a:rPr lang="en-US" sz="1200" b="1" kern="1200" dirty="0" err="1">
                <a:solidFill>
                  <a:schemeClr val="tx1"/>
                </a:solidFill>
                <a:effectLst/>
                <a:latin typeface="+mn-lt"/>
                <a:ea typeface="+mn-ea"/>
                <a:cs typeface="+mn-cs"/>
              </a:rPr>
              <a:t>Equipex</a:t>
            </a:r>
            <a:r>
              <a:rPr lang="en-US" sz="1200" b="1" kern="1200" dirty="0">
                <a:solidFill>
                  <a:schemeClr val="tx1"/>
                </a:solidFill>
                <a:effectLst/>
                <a:latin typeface="+mn-lt"/>
                <a:ea typeface="+mn-ea"/>
                <a:cs typeface="+mn-cs"/>
              </a:rPr>
              <a:t>) and laboratories of excellence (</a:t>
            </a:r>
            <a:r>
              <a:rPr lang="en-US" sz="1200" b="1" kern="1200" dirty="0" err="1">
                <a:solidFill>
                  <a:schemeClr val="tx1"/>
                </a:solidFill>
                <a:effectLst/>
                <a:latin typeface="+mn-lt"/>
                <a:ea typeface="+mn-ea"/>
                <a:cs typeface="+mn-cs"/>
              </a:rPr>
              <a:t>Labex</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a:p>
            <a:r>
              <a:rPr lang="en-US" altLang="fr-FR" dirty="0"/>
              <a:t> </a:t>
            </a:r>
            <a:endParaRPr lang="fr-FR" altLang="fr-FR" dirty="0"/>
          </a:p>
          <a:p>
            <a:r>
              <a:rPr lang="en-US" altLang="fr-FR" dirty="0"/>
              <a:t>A  major characteristic is to create a comprehensive university with a broad range of disciplines such as life and health sciences, natural sciences and all concerned humanities and social sciences,  while fostering major interdisciplinary research projects and pedagogical innovation. </a:t>
            </a:r>
            <a:endParaRPr lang="fr-FR" altLang="fr-FR" dirty="0"/>
          </a:p>
          <a:p>
            <a:r>
              <a:rPr lang="en-US" altLang="fr-FR" dirty="0"/>
              <a:t>Another aim is to reinforce the international visibility and attractiveness of the ecosystem with a rich range of institutions, education tracks, research platforms. </a:t>
            </a:r>
            <a:endParaRPr lang="fr-FR" altLang="fr-FR" dirty="0"/>
          </a:p>
          <a:p>
            <a:r>
              <a:rPr lang="en-US" altLang="fr-FR" dirty="0"/>
              <a:t>And also obviously to increase the links between education, research, companies and innovation in the south of Paris area</a:t>
            </a:r>
            <a:endParaRPr lang="fr-FR" altLang="fr-FR" dirty="0"/>
          </a:p>
          <a:p>
            <a:endParaRPr lang="fr-FR" altLang="fr-FR" dirty="0"/>
          </a:p>
          <a:p>
            <a:endParaRPr lang="en-GB" altLang="fr-FR" dirty="0"/>
          </a:p>
        </p:txBody>
      </p:sp>
      <p:sp>
        <p:nvSpPr>
          <p:cNvPr id="151556" name="Espace réservé du numéro de diapositive 3">
            <a:extLst>
              <a:ext uri="{FF2B5EF4-FFF2-40B4-BE49-F238E27FC236}">
                <a16:creationId xmlns:a16="http://schemas.microsoft.com/office/drawing/2014/main" id="{84009926-115C-FB41-814D-6C3A153EE8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70E0F56-AC2B-8844-8211-AFC47A74684C}" type="slidenum">
              <a:rPr lang="fr-FR" altLang="fr-FR">
                <a:solidFill>
                  <a:srgbClr val="000000"/>
                </a:solidFill>
              </a:rPr>
              <a:pPr/>
              <a:t>2</a:t>
            </a:fld>
            <a:endParaRPr lang="fr-FR" altLang="fr-FR">
              <a:solidFill>
                <a:srgbClr val="000000"/>
              </a:solidFill>
            </a:endParaRPr>
          </a:p>
        </p:txBody>
      </p:sp>
    </p:spTree>
    <p:extLst>
      <p:ext uri="{BB962C8B-B14F-4D97-AF65-F5344CB8AC3E}">
        <p14:creationId xmlns:p14="http://schemas.microsoft.com/office/powerpoint/2010/main" val="2417486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cap="all" dirty="0">
                <a:solidFill>
                  <a:schemeClr val="tx1"/>
                </a:solidFill>
                <a:effectLst/>
                <a:latin typeface="+mn-lt"/>
                <a:ea typeface="+mn-ea"/>
                <a:cs typeface="+mn-cs"/>
              </a:rPr>
              <a:t>research EXCELLENCE: </a:t>
            </a:r>
            <a:r>
              <a:rPr lang="en-US" sz="1200" kern="1200" dirty="0">
                <a:solidFill>
                  <a:schemeClr val="tx1"/>
                </a:solidFill>
                <a:effectLst/>
                <a:latin typeface="+mn-lt"/>
                <a:ea typeface="+mn-ea"/>
                <a:cs typeface="+mn-cs"/>
              </a:rPr>
              <a:t>more than 300  laboratories and 9,000 professors and researchers  </a:t>
            </a:r>
          </a:p>
          <a:p>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a production of over 12,000 publications per year, the vitality of research and teaching at </a:t>
            </a:r>
            <a:r>
              <a:rPr lang="en-US" sz="1200" kern="1200" dirty="0" err="1">
                <a:solidFill>
                  <a:schemeClr val="tx1"/>
                </a:solidFill>
                <a:effectLst/>
                <a:latin typeface="+mn-lt"/>
                <a:ea typeface="+mn-ea"/>
                <a:cs typeface="+mn-cs"/>
              </a:rPr>
              <a:t>Université</a:t>
            </a:r>
            <a:r>
              <a:rPr lang="en-US" sz="1200" kern="1200" dirty="0">
                <a:solidFill>
                  <a:schemeClr val="tx1"/>
                </a:solidFill>
                <a:effectLst/>
                <a:latin typeface="+mn-lt"/>
                <a:ea typeface="+mn-ea"/>
                <a:cs typeface="+mn-cs"/>
              </a:rPr>
              <a:t> Paris-</a:t>
            </a:r>
            <a:r>
              <a:rPr lang="en-US" sz="1200" kern="1200" dirty="0" err="1">
                <a:solidFill>
                  <a:schemeClr val="tx1"/>
                </a:solidFill>
                <a:effectLst/>
                <a:latin typeface="+mn-lt"/>
                <a:ea typeface="+mn-ea"/>
                <a:cs typeface="+mn-cs"/>
              </a:rPr>
              <a:t>Saclay</a:t>
            </a:r>
            <a:r>
              <a:rPr lang="en-US" sz="1200" kern="1200" dirty="0">
                <a:solidFill>
                  <a:schemeClr val="tx1"/>
                </a:solidFill>
                <a:effectLst/>
                <a:latin typeface="+mn-lt"/>
                <a:ea typeface="+mn-ea"/>
                <a:cs typeface="+mn-cs"/>
              </a:rPr>
              <a:t> is already well established.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Research teams, coordinated within ten disciplinary departments  have an international standing in fields such as mathematics, laser and particle physics, astrophysics, neuroscience, nanoscience, material sciences, chemistry, neuroscience, plant sciences, engineering, economics and business, law, political and social sciences …</a:t>
            </a:r>
          </a:p>
          <a:p>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Creative research is reinforced by interdisciplinary institutes and excellence laboratories (LABEX) bringing together different scientific communities around major themes: health, agriculture and food, HPC and numerical simulation, climate, energy and sustainability, mobility and transport, science and society … </a:t>
            </a:r>
            <a:r>
              <a:rPr lang="en-US" sz="1200" kern="1200" cap="all" dirty="0">
                <a:solidFill>
                  <a:schemeClr val="tx1"/>
                </a:solidFill>
                <a:effectLst/>
                <a:latin typeface="+mn-lt"/>
                <a:ea typeface="+mn-ea"/>
                <a:cs typeface="+mn-cs"/>
              </a:rPr>
              <a:t/>
            </a:r>
            <a:br>
              <a:rPr lang="en-US" sz="1200" kern="1200" cap="all" dirty="0">
                <a:solidFill>
                  <a:schemeClr val="tx1"/>
                </a:solidFill>
                <a:effectLst/>
                <a:latin typeface="+mn-lt"/>
                <a:ea typeface="+mn-ea"/>
                <a:cs typeface="+mn-cs"/>
              </a:rPr>
            </a:br>
            <a:r>
              <a:rPr lang="en-US" sz="1200" kern="1200" dirty="0">
                <a:solidFill>
                  <a:schemeClr val="tx1"/>
                </a:solidFill>
                <a:effectLst/>
                <a:latin typeface="+mn-lt"/>
                <a:ea typeface="+mn-ea"/>
                <a:cs typeface="+mn-cs"/>
              </a:rPr>
              <a:t>Experimental or technological platforms and very large facilities serving all disciplines (Synchrotron SOLEIL, </a:t>
            </a:r>
            <a:r>
              <a:rPr lang="en-US" sz="1200" kern="1200" dirty="0" err="1">
                <a:solidFill>
                  <a:schemeClr val="tx1"/>
                </a:solidFill>
                <a:effectLst/>
                <a:latin typeface="+mn-lt"/>
                <a:ea typeface="+mn-ea"/>
                <a:cs typeface="+mn-cs"/>
              </a:rPr>
              <a:t>NeuroSpin</a:t>
            </a:r>
            <a:r>
              <a:rPr lang="en-US" sz="1200" kern="1200" dirty="0">
                <a:solidFill>
                  <a:schemeClr val="tx1"/>
                </a:solidFill>
                <a:effectLst/>
                <a:latin typeface="+mn-lt"/>
                <a:ea typeface="+mn-ea"/>
                <a:cs typeface="+mn-cs"/>
              </a:rPr>
              <a:t>, Simulation Centre …) complete the research infrastructure.</a:t>
            </a:r>
            <a:endParaRPr lang="fr-FR" sz="1200" kern="1200" dirty="0">
              <a:solidFill>
                <a:schemeClr val="tx1"/>
              </a:solidFill>
              <a:effectLst/>
              <a:latin typeface="+mn-lt"/>
              <a:ea typeface="+mn-ea"/>
              <a:cs typeface="+mn-cs"/>
            </a:endParaRPr>
          </a:p>
          <a:p>
            <a:endParaRPr lang="fr-FR" dirty="0"/>
          </a:p>
          <a:p>
            <a:endParaRPr lang="en-GB" dirty="0"/>
          </a:p>
        </p:txBody>
      </p:sp>
      <p:sp>
        <p:nvSpPr>
          <p:cNvPr id="4" name="Espace réservé du numéro de diapositive 3"/>
          <p:cNvSpPr>
            <a:spLocks noGrp="1"/>
          </p:cNvSpPr>
          <p:nvPr>
            <p:ph type="sldNum" sz="quarter" idx="10"/>
          </p:nvPr>
        </p:nvSpPr>
        <p:spPr/>
        <p:txBody>
          <a:bodyPr/>
          <a:lstStyle/>
          <a:p>
            <a:fld id="{128AA6C3-5ECE-4F10-B8A5-A58A18C9F264}" type="slidenum">
              <a:rPr lang="fr-FR" smtClean="0"/>
              <a:t>3</a:t>
            </a:fld>
            <a:endParaRPr lang="fr-FR"/>
          </a:p>
        </p:txBody>
      </p:sp>
    </p:spTree>
    <p:extLst>
      <p:ext uri="{BB962C8B-B14F-4D97-AF65-F5344CB8AC3E}">
        <p14:creationId xmlns:p14="http://schemas.microsoft.com/office/powerpoint/2010/main" val="1448822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Espace réservé de l'image des diapositives 1">
            <a:extLst>
              <a:ext uri="{FF2B5EF4-FFF2-40B4-BE49-F238E27FC236}">
                <a16:creationId xmlns:a16="http://schemas.microsoft.com/office/drawing/2014/main" id="{71358928-5C94-E348-9912-5487CF5A77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Espace réservé des commentaires 2">
            <a:extLst>
              <a:ext uri="{FF2B5EF4-FFF2-40B4-BE49-F238E27FC236}">
                <a16:creationId xmlns:a16="http://schemas.microsoft.com/office/drawing/2014/main" id="{2625D0CF-DFF7-7F49-B30C-C8537AD65C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p>
          <a:p>
            <a:r>
              <a:rPr lang="en-US" altLang="fr-FR" dirty="0"/>
              <a:t>The Paris-Saclay ecosystem is already the largest French site in terms of research potential both in fundamental research and applied research. It already includes more than 15% of France's potential in R&amp;D, and ranks third in France for executive employment (behind Paris and Lyon). Thousands of researchers in private R&amp;D labs are already active on site. And the academic potential is demonstrated through  167 ERC projects (</a:t>
            </a:r>
            <a:r>
              <a:rPr lang="en-US" altLang="fr-FR" dirty="0" err="1"/>
              <a:t>UPSaclay</a:t>
            </a:r>
            <a:r>
              <a:rPr lang="en-US" altLang="fr-FR" dirty="0"/>
              <a:t> is the </a:t>
            </a:r>
            <a:r>
              <a:rPr lang="en-US" altLang="fr-FR" b="1" dirty="0"/>
              <a:t>1</a:t>
            </a:r>
            <a:r>
              <a:rPr lang="en-US" altLang="fr-FR" b="1" baseline="30000" dirty="0"/>
              <a:t>st</a:t>
            </a:r>
            <a:r>
              <a:rPr lang="en-US" altLang="fr-FR" b="1" dirty="0"/>
              <a:t> university in France</a:t>
            </a:r>
            <a:r>
              <a:rPr lang="en-US" altLang="fr-FR" dirty="0"/>
              <a:t> and in the top 5 in </a:t>
            </a:r>
            <a:r>
              <a:rPr lang="en-US" altLang="fr-FR" b="1" dirty="0"/>
              <a:t> Europe </a:t>
            </a:r>
            <a:r>
              <a:rPr lang="en-US" altLang="fr-FR" dirty="0"/>
              <a:t>in the </a:t>
            </a:r>
            <a:r>
              <a:rPr lang="en-US" altLang="fr-FR" b="1" dirty="0"/>
              <a:t>number of ERC grants awarded</a:t>
            </a:r>
            <a:r>
              <a:rPr lang="en-US" altLang="fr-FR" dirty="0"/>
              <a:t>), 2 </a:t>
            </a:r>
            <a:r>
              <a:rPr lang="en-US" altLang="fr-FR" dirty="0" err="1"/>
              <a:t>nobel</a:t>
            </a:r>
            <a:r>
              <a:rPr lang="en-US" altLang="fr-FR" dirty="0"/>
              <a:t> prizes and 10 Fields </a:t>
            </a:r>
            <a:r>
              <a:rPr lang="en-US" altLang="fr-FR" dirty="0" err="1"/>
              <a:t>Medallists</a:t>
            </a:r>
            <a:r>
              <a:rPr lang="en-US" altLang="fr-FR" dirty="0"/>
              <a:t> with </a:t>
            </a:r>
            <a:r>
              <a:rPr lang="en-US" altLang="fr-FR" dirty="0" err="1"/>
              <a:t>Psud</a:t>
            </a:r>
            <a:r>
              <a:rPr lang="en-US" altLang="fr-FR" dirty="0"/>
              <a:t> et IHES (institute des </a:t>
            </a:r>
            <a:r>
              <a:rPr lang="en-US" altLang="fr-FR" dirty="0" err="1"/>
              <a:t>Hautes</a:t>
            </a:r>
            <a:r>
              <a:rPr lang="en-US" altLang="fr-FR" dirty="0"/>
              <a:t> </a:t>
            </a:r>
            <a:r>
              <a:rPr lang="en-US" altLang="fr-FR" dirty="0" err="1"/>
              <a:t>Études</a:t>
            </a:r>
            <a:r>
              <a:rPr lang="en-US" altLang="fr-FR" dirty="0"/>
              <a:t> </a:t>
            </a:r>
            <a:r>
              <a:rPr lang="en-US" altLang="fr-FR" dirty="0" err="1"/>
              <a:t>Scientifiques</a:t>
            </a:r>
            <a:r>
              <a:rPr lang="en-US" altLang="fr-FR" dirty="0"/>
              <a:t>).</a:t>
            </a:r>
            <a:endParaRPr lang="fr-FR" altLang="fr-FR" dirty="0"/>
          </a:p>
          <a:p>
            <a:endParaRPr lang="en-GB" altLang="fr-FR" dirty="0"/>
          </a:p>
        </p:txBody>
      </p:sp>
      <p:sp>
        <p:nvSpPr>
          <p:cNvPr id="152580" name="Espace réservé du numéro de diapositive 3">
            <a:extLst>
              <a:ext uri="{FF2B5EF4-FFF2-40B4-BE49-F238E27FC236}">
                <a16:creationId xmlns:a16="http://schemas.microsoft.com/office/drawing/2014/main" id="{55C9D4FC-7DC1-BD40-8F5B-D8B68403FB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DDEA751-779A-4646-B439-0ECCC68229E0}" type="slidenum">
              <a:rPr lang="fr-FR" altLang="fr-FR">
                <a:solidFill>
                  <a:srgbClr val="000000"/>
                </a:solidFill>
              </a:rPr>
              <a:pPr/>
              <a:t>4</a:t>
            </a:fld>
            <a:endParaRPr lang="fr-FR" altLang="fr-FR">
              <a:solidFill>
                <a:srgbClr val="000000"/>
              </a:solidFill>
            </a:endParaRPr>
          </a:p>
        </p:txBody>
      </p:sp>
    </p:spTree>
    <p:extLst>
      <p:ext uri="{BB962C8B-B14F-4D97-AF65-F5344CB8AC3E}">
        <p14:creationId xmlns:p14="http://schemas.microsoft.com/office/powerpoint/2010/main" val="1112760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Espace réservé de l'image des diapositives 1">
            <a:extLst>
              <a:ext uri="{FF2B5EF4-FFF2-40B4-BE49-F238E27FC236}">
                <a16:creationId xmlns:a16="http://schemas.microsoft.com/office/drawing/2014/main" id="{1B33A433-862C-DB47-82AA-0CDA2B2505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Espace réservé des commentaires 2">
            <a:extLst>
              <a:ext uri="{FF2B5EF4-FFF2-40B4-BE49-F238E27FC236}">
                <a16:creationId xmlns:a16="http://schemas.microsoft.com/office/drawing/2014/main" id="{D3210A03-51FD-2C45-AB51-67FEB559BF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54628" name="Espace réservé du numéro de diapositive 3">
            <a:extLst>
              <a:ext uri="{FF2B5EF4-FFF2-40B4-BE49-F238E27FC236}">
                <a16:creationId xmlns:a16="http://schemas.microsoft.com/office/drawing/2014/main" id="{8C14DD91-E0DD-C240-8778-E3775A30DB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50A76F7-6A80-1E41-B8E0-EB01A758E607}" type="slidenum">
              <a:rPr lang="fr-FR" altLang="fr-FR"/>
              <a:pPr/>
              <a:t>6</a:t>
            </a:fld>
            <a:endParaRPr lang="fr-FR" altLang="fr-FR"/>
          </a:p>
        </p:txBody>
      </p:sp>
    </p:spTree>
    <p:extLst>
      <p:ext uri="{BB962C8B-B14F-4D97-AF65-F5344CB8AC3E}">
        <p14:creationId xmlns:p14="http://schemas.microsoft.com/office/powerpoint/2010/main" val="81199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Espace réservé de l'image des diapositives 1">
            <a:extLst>
              <a:ext uri="{FF2B5EF4-FFF2-40B4-BE49-F238E27FC236}">
                <a16:creationId xmlns:a16="http://schemas.microsoft.com/office/drawing/2014/main" id="{5E509AED-D0BA-1746-8C3E-3C98B4D5A9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Espace réservé des commentaires 2">
            <a:extLst>
              <a:ext uri="{FF2B5EF4-FFF2-40B4-BE49-F238E27FC236}">
                <a16:creationId xmlns:a16="http://schemas.microsoft.com/office/drawing/2014/main" id="{C57A3AF1-0317-B642-8B61-83CCDFE8B6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a:t>Soft and green </a:t>
            </a:r>
            <a:r>
              <a:rPr lang="fr-FR" altLang="fr-FR" dirty="0" err="1"/>
              <a:t>mobility</a:t>
            </a:r>
            <a:r>
              <a:rPr lang="fr-FR" altLang="fr-FR" dirty="0"/>
              <a:t>, </a:t>
            </a:r>
            <a:r>
              <a:rPr lang="fr-FR" altLang="fr-FR" dirty="0" err="1"/>
              <a:t>electric</a:t>
            </a:r>
            <a:r>
              <a:rPr lang="fr-FR" altLang="fr-FR" dirty="0"/>
              <a:t> </a:t>
            </a:r>
            <a:r>
              <a:rPr lang="fr-FR" altLang="fr-FR" dirty="0" err="1"/>
              <a:t>vehicles</a:t>
            </a:r>
            <a:r>
              <a:rPr lang="fr-FR" altLang="fr-FR" dirty="0"/>
              <a:t> and </a:t>
            </a:r>
            <a:r>
              <a:rPr lang="fr-FR" altLang="fr-FR" dirty="0" err="1"/>
              <a:t>shuttles</a:t>
            </a:r>
            <a:r>
              <a:rPr lang="fr-FR" altLang="fr-FR" dirty="0"/>
              <a:t>, …</a:t>
            </a:r>
          </a:p>
        </p:txBody>
      </p:sp>
      <p:sp>
        <p:nvSpPr>
          <p:cNvPr id="153604" name="Espace réservé du numéro de diapositive 3">
            <a:extLst>
              <a:ext uri="{FF2B5EF4-FFF2-40B4-BE49-F238E27FC236}">
                <a16:creationId xmlns:a16="http://schemas.microsoft.com/office/drawing/2014/main" id="{E3B0DE42-BC26-6F43-9A81-20CC2B32BE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B6DBAC0-0275-4942-987E-3240B1668110}" type="slidenum">
              <a:rPr lang="fr-FR" altLang="fr-FR">
                <a:solidFill>
                  <a:srgbClr val="000000"/>
                </a:solidFill>
              </a:rPr>
              <a:pPr/>
              <a:t>7</a:t>
            </a:fld>
            <a:endParaRPr lang="fr-FR" altLang="fr-FR">
              <a:solidFill>
                <a:srgbClr val="000000"/>
              </a:solidFill>
            </a:endParaRPr>
          </a:p>
        </p:txBody>
      </p:sp>
    </p:spTree>
    <p:extLst>
      <p:ext uri="{BB962C8B-B14F-4D97-AF65-F5344CB8AC3E}">
        <p14:creationId xmlns:p14="http://schemas.microsoft.com/office/powerpoint/2010/main" val="2699404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Espace réservé de l'image des diapositives 1">
            <a:extLst>
              <a:ext uri="{FF2B5EF4-FFF2-40B4-BE49-F238E27FC236}">
                <a16:creationId xmlns:a16="http://schemas.microsoft.com/office/drawing/2014/main" id="{2E8A46CA-56CA-514F-A58F-CEF954B4F4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Espace réservé des commentaires 2">
            <a:extLst>
              <a:ext uri="{FF2B5EF4-FFF2-40B4-BE49-F238E27FC236}">
                <a16:creationId xmlns:a16="http://schemas.microsoft.com/office/drawing/2014/main" id="{544165A5-DBDC-D244-AA56-CB1ECED274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a:t>The university Paris-Saclay already offers a rich, quality range of Master’s programs, with 67 master programs with 550 tracks among which 15% in english, and 9,000 students enrolled. In three years, the number of applicants has increased from 44,000 to 90,000. 37 percent of these are newly arrived foreign students, proof of a rise in international visibility. Almost a third of these are taught totally or partially in English.</a:t>
            </a:r>
            <a:endParaRPr lang="fr-FR" altLang="fr-FR"/>
          </a:p>
          <a:p>
            <a:r>
              <a:rPr lang="en-GB" altLang="fr-FR"/>
              <a:t>In 2020 university paris-Saclay will represent 60,000 students </a:t>
            </a:r>
            <a:r>
              <a:rPr lang="en-US" altLang="fr-FR"/>
              <a:t>awarding Bachelor, Master and Doctorate</a:t>
            </a:r>
            <a:endParaRPr lang="fr-FR" altLang="fr-FR"/>
          </a:p>
          <a:p>
            <a:endParaRPr lang="fr-FR" altLang="fr-FR"/>
          </a:p>
        </p:txBody>
      </p:sp>
      <p:sp>
        <p:nvSpPr>
          <p:cNvPr id="158724" name="Espace réservé du numéro de diapositive 3">
            <a:extLst>
              <a:ext uri="{FF2B5EF4-FFF2-40B4-BE49-F238E27FC236}">
                <a16:creationId xmlns:a16="http://schemas.microsoft.com/office/drawing/2014/main" id="{6112A3F7-A789-DE48-BC14-3DC4666E52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EBEBB82-62CD-3F4C-8EDD-C8AE2860CCFF}" type="slidenum">
              <a:rPr lang="fr-FR" altLang="fr-FR"/>
              <a:pPr/>
              <a:t>9</a:t>
            </a:fld>
            <a:endParaRPr lang="fr-FR" altLang="fr-FR"/>
          </a:p>
        </p:txBody>
      </p:sp>
    </p:spTree>
    <p:extLst>
      <p:ext uri="{BB962C8B-B14F-4D97-AF65-F5344CB8AC3E}">
        <p14:creationId xmlns:p14="http://schemas.microsoft.com/office/powerpoint/2010/main" val="1435040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Espace réservé de l'image des diapositives 1">
            <a:extLst>
              <a:ext uri="{FF2B5EF4-FFF2-40B4-BE49-F238E27FC236}">
                <a16:creationId xmlns:a16="http://schemas.microsoft.com/office/drawing/2014/main" id="{42928DF2-7954-BF4C-BA02-8EB6A67482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Espace réservé des commentaires 2">
            <a:extLst>
              <a:ext uri="{FF2B5EF4-FFF2-40B4-BE49-F238E27FC236}">
                <a16:creationId xmlns:a16="http://schemas.microsoft.com/office/drawing/2014/main" id="{3D3108BC-B338-1242-A8A4-2491826065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a:t>In the same line, the university Paris-Saclay is also responsible for the accreditation of 20 doctoral schools with a total of more than 5400 PhD students. Nearly 45 percent of these graduate students are from outside France, making Paris-Saclay the leading site in France in terms of the number of PhD students.</a:t>
            </a:r>
            <a:endParaRPr lang="fr-FR" altLang="fr-FR"/>
          </a:p>
        </p:txBody>
      </p:sp>
      <p:sp>
        <p:nvSpPr>
          <p:cNvPr id="159748" name="Espace réservé du numéro de diapositive 3">
            <a:extLst>
              <a:ext uri="{FF2B5EF4-FFF2-40B4-BE49-F238E27FC236}">
                <a16:creationId xmlns:a16="http://schemas.microsoft.com/office/drawing/2014/main" id="{D9C8BA13-2F44-C84B-AE7C-2E4CCAC271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8196592-2A4E-344B-B219-6FBEC6C98860}" type="slidenum">
              <a:rPr lang="fr-FR" altLang="fr-FR">
                <a:solidFill>
                  <a:srgbClr val="000000"/>
                </a:solidFill>
                <a:latin typeface="Arial" panose="020B0604020202020204" pitchFamily="34" charset="0"/>
                <a:ea typeface="ＭＳ Ｐゴシック" panose="020B0600070205080204" pitchFamily="34" charset="-128"/>
              </a:rPr>
              <a:pPr/>
              <a:t>10</a:t>
            </a:fld>
            <a:endParaRPr lang="fr-FR" altLang="fr-FR">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23196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Espace réservé de l'image des diapositives 1">
            <a:extLst>
              <a:ext uri="{FF2B5EF4-FFF2-40B4-BE49-F238E27FC236}">
                <a16:creationId xmlns:a16="http://schemas.microsoft.com/office/drawing/2014/main" id="{E09DBEC6-C1C2-3F45-8FF8-FD4EB6C2CB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Espace réservé des commentaires 2">
            <a:extLst>
              <a:ext uri="{FF2B5EF4-FFF2-40B4-BE49-F238E27FC236}">
                <a16:creationId xmlns:a16="http://schemas.microsoft.com/office/drawing/2014/main" id="{0F1A13D4-83FC-3744-B381-8266F1F17A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55652" name="Espace réservé du numéro de diapositive 3">
            <a:extLst>
              <a:ext uri="{FF2B5EF4-FFF2-40B4-BE49-F238E27FC236}">
                <a16:creationId xmlns:a16="http://schemas.microsoft.com/office/drawing/2014/main" id="{1B80925C-2280-BC4F-B375-4B414E70F5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4DF6318-48FB-B342-8FD9-1F99E1F82803}" type="slidenum">
              <a:rPr lang="fr-FR" altLang="fr-FR"/>
              <a:pPr/>
              <a:t>11</a:t>
            </a:fld>
            <a:endParaRPr lang="fr-FR" altLang="fr-FR"/>
          </a:p>
        </p:txBody>
      </p:sp>
    </p:spTree>
    <p:extLst>
      <p:ext uri="{BB962C8B-B14F-4D97-AF65-F5344CB8AC3E}">
        <p14:creationId xmlns:p14="http://schemas.microsoft.com/office/powerpoint/2010/main" val="34385835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63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fr-FR" sz="1350" dirty="0">
              <a:solidFill>
                <a:schemeClr val="bg1"/>
              </a:solidFill>
            </a:endParaRPr>
          </a:p>
        </p:txBody>
      </p:sp>
      <p:sp>
        <p:nvSpPr>
          <p:cNvPr id="2" name="Title 1"/>
          <p:cNvSpPr>
            <a:spLocks noGrp="1"/>
          </p:cNvSpPr>
          <p:nvPr>
            <p:ph type="ctrTitle"/>
          </p:nvPr>
        </p:nvSpPr>
        <p:spPr>
          <a:xfrm>
            <a:off x="272128" y="2165229"/>
            <a:ext cx="4787999" cy="3252160"/>
          </a:xfrm>
        </p:spPr>
        <p:txBody>
          <a:bodyPr anchor="b">
            <a:normAutofit/>
          </a:bodyPr>
          <a:lstStyle>
            <a:lvl1pPr algn="l">
              <a:defRPr sz="6000">
                <a:solidFill>
                  <a:schemeClr val="bg1"/>
                </a:solidFill>
              </a:defRPr>
            </a:lvl1pPr>
          </a:lstStyle>
          <a:p>
            <a:r>
              <a:rPr lang="fr-FR" dirty="0"/>
              <a:t>Modifiez le style du titre</a:t>
            </a:r>
            <a:endParaRPr lang="en-US" dirty="0"/>
          </a:p>
        </p:txBody>
      </p:sp>
      <p:sp>
        <p:nvSpPr>
          <p:cNvPr id="3" name="Subtitle 2"/>
          <p:cNvSpPr>
            <a:spLocks noGrp="1"/>
          </p:cNvSpPr>
          <p:nvPr>
            <p:ph type="subTitle" idx="1"/>
          </p:nvPr>
        </p:nvSpPr>
        <p:spPr>
          <a:xfrm>
            <a:off x="272128" y="5529528"/>
            <a:ext cx="4787999" cy="746185"/>
          </a:xfrm>
        </p:spPr>
        <p:txBody>
          <a:bodyPr anchor="b">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127" y="188640"/>
            <a:ext cx="4788000" cy="1619672"/>
          </a:xfrm>
          <a:prstGeom prst="rect">
            <a:avLst/>
          </a:prstGeom>
        </p:spPr>
      </p:pic>
      <p:pic>
        <p:nvPicPr>
          <p:cNvPr id="11" name="Picture 1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70160" y="4412315"/>
            <a:ext cx="2088000" cy="24543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93099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p:nvPr userDrawn="1"/>
        </p:nvSpPr>
        <p:spPr>
          <a:xfrm>
            <a:off x="0" y="0"/>
            <a:ext cx="5305244" cy="6858000"/>
          </a:xfrm>
          <a:prstGeom prst="rect">
            <a:avLst/>
          </a:prstGeom>
          <a:solidFill>
            <a:srgbClr val="6300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sp>
        <p:nvSpPr>
          <p:cNvPr id="2" name="Title 1"/>
          <p:cNvSpPr>
            <a:spLocks noGrp="1"/>
          </p:cNvSpPr>
          <p:nvPr>
            <p:ph type="title"/>
          </p:nvPr>
        </p:nvSpPr>
        <p:spPr>
          <a:xfrm>
            <a:off x="5382883" y="365126"/>
            <a:ext cx="3614467" cy="1325563"/>
          </a:xfrm>
        </p:spPr>
        <p:txBody>
          <a:bodyPr anchor="b">
            <a:normAutofit/>
          </a:bodyPr>
          <a:lstStyle>
            <a:lvl1pPr>
              <a:defRPr sz="2800"/>
            </a:lvl1pPr>
          </a:lstStyle>
          <a:p>
            <a:r>
              <a:rPr lang="fr-FR" dirty="0"/>
              <a:t>Modifiez le style du titre</a:t>
            </a:r>
            <a:endParaRPr lang="en-US" dirty="0"/>
          </a:p>
        </p:txBody>
      </p:sp>
      <p:sp>
        <p:nvSpPr>
          <p:cNvPr id="3" name="Content Placeholder 2"/>
          <p:cNvSpPr>
            <a:spLocks noGrp="1"/>
          </p:cNvSpPr>
          <p:nvPr>
            <p:ph idx="1"/>
          </p:nvPr>
        </p:nvSpPr>
        <p:spPr>
          <a:xfrm>
            <a:off x="5382883" y="1825625"/>
            <a:ext cx="3614468" cy="4351338"/>
          </a:xfrm>
        </p:spPr>
        <p:txBody>
          <a:bodyPr>
            <a:normAutofit/>
          </a:bodyPr>
          <a:lstStyle>
            <a:lvl1pPr>
              <a:defRPr sz="2400"/>
            </a:lvl1pPr>
            <a:lvl2pPr>
              <a:defRPr sz="2000"/>
            </a:lvl2pPr>
            <a:lvl3pPr>
              <a:defRPr sz="1800"/>
            </a:lvl3pPr>
            <a:lvl4pPr>
              <a:defRPr sz="1600"/>
            </a:lvl4pPr>
            <a:lvl5pPr>
              <a:defRPr sz="16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21500" y="6202841"/>
            <a:ext cx="1440000" cy="487119"/>
          </a:xfrm>
          <a:prstGeom prst="rect">
            <a:avLst/>
          </a:prstGeom>
        </p:spPr>
      </p:pic>
    </p:spTree>
    <p:extLst>
      <p:ext uri="{BB962C8B-B14F-4D97-AF65-F5344CB8AC3E}">
        <p14:creationId xmlns:p14="http://schemas.microsoft.com/office/powerpoint/2010/main" val="128923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82883" y="365126"/>
            <a:ext cx="3631721" cy="5837715"/>
          </a:xfrm>
        </p:spPr>
        <p:txBody>
          <a:bodyPr>
            <a:normAutofit/>
          </a:bodyPr>
          <a:lstStyle>
            <a:lvl1pPr>
              <a:defRPr sz="4000"/>
            </a:lvl1pPr>
          </a:lstStyle>
          <a:p>
            <a:r>
              <a:rPr lang="fr-FR" dirty="0"/>
              <a:t>Modifiez le style du titre</a:t>
            </a:r>
          </a:p>
        </p:txBody>
      </p:sp>
      <p:sp>
        <p:nvSpPr>
          <p:cNvPr id="7" name="Rectangle 6"/>
          <p:cNvSpPr/>
          <p:nvPr userDrawn="1"/>
        </p:nvSpPr>
        <p:spPr>
          <a:xfrm>
            <a:off x="0" y="0"/>
            <a:ext cx="5305246" cy="6858000"/>
          </a:xfrm>
          <a:prstGeom prst="rect">
            <a:avLst/>
          </a:prstGeom>
          <a:solidFill>
            <a:srgbClr val="6300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21500" y="6202841"/>
            <a:ext cx="1440000" cy="487119"/>
          </a:xfrm>
          <a:prstGeom prst="rect">
            <a:avLst/>
          </a:prstGeom>
        </p:spPr>
      </p:pic>
    </p:spTree>
    <p:extLst>
      <p:ext uri="{BB962C8B-B14F-4D97-AF65-F5344CB8AC3E}">
        <p14:creationId xmlns:p14="http://schemas.microsoft.com/office/powerpoint/2010/main" val="3464294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iapo contenu numér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5E0362-000A-3446-9EB7-84C850E10686}"/>
              </a:ext>
            </a:extLst>
          </p:cNvPr>
          <p:cNvSpPr/>
          <p:nvPr userDrawn="1"/>
        </p:nvSpPr>
        <p:spPr>
          <a:xfrm>
            <a:off x="0" y="0"/>
            <a:ext cx="9144000" cy="1268413"/>
          </a:xfrm>
          <a:prstGeom prst="rect">
            <a:avLst/>
          </a:prstGeom>
          <a:solidFill>
            <a:srgbClr val="6300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pic>
        <p:nvPicPr>
          <p:cNvPr id="5" name="Picture 13">
            <a:extLst>
              <a:ext uri="{FF2B5EF4-FFF2-40B4-BE49-F238E27FC236}">
                <a16:creationId xmlns:a16="http://schemas.microsoft.com/office/drawing/2014/main" id="{386C88AB-5D5E-A142-A780-7C7708F9F9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5613" y="188913"/>
            <a:ext cx="919162" cy="107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Image 8">
            <a:extLst>
              <a:ext uri="{FF2B5EF4-FFF2-40B4-BE49-F238E27FC236}">
                <a16:creationId xmlns:a16="http://schemas.microsoft.com/office/drawing/2014/main" id="{F8428E69-003E-EB4C-848C-402C2BEF84E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75488" y="6243638"/>
            <a:ext cx="126047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a:extLst>
              <a:ext uri="{FF2B5EF4-FFF2-40B4-BE49-F238E27FC236}">
                <a16:creationId xmlns:a16="http://schemas.microsoft.com/office/drawing/2014/main" id="{8020C3BC-D4E3-FB4E-B11D-EC18B918CF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5613" y="1700213"/>
            <a:ext cx="919162" cy="1081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itre 1"/>
          <p:cNvSpPr>
            <a:spLocks noGrp="1"/>
          </p:cNvSpPr>
          <p:nvPr>
            <p:ph type="title"/>
          </p:nvPr>
        </p:nvSpPr>
        <p:spPr>
          <a:xfrm>
            <a:off x="467544" y="274638"/>
            <a:ext cx="7632848" cy="562074"/>
          </a:xfrm>
          <a:prstGeom prst="rect">
            <a:avLst/>
          </a:prstGeom>
        </p:spPr>
        <p:txBody>
          <a:bodyPr>
            <a:normAutofit/>
          </a:bodyPr>
          <a:lstStyle>
            <a:lvl1pPr>
              <a:defRPr sz="2800">
                <a:solidFill>
                  <a:schemeClr val="bg1"/>
                </a:solidFill>
              </a:defRPr>
            </a:lvl1pPr>
          </a:lstStyle>
          <a:p>
            <a:r>
              <a:rPr lang="fr-FR"/>
              <a:t>Modifiez le style du titre</a:t>
            </a:r>
            <a:endParaRPr lang="fr-FR" dirty="0"/>
          </a:p>
        </p:txBody>
      </p:sp>
      <p:sp>
        <p:nvSpPr>
          <p:cNvPr id="14" name="Espace réservé du contenu 2"/>
          <p:cNvSpPr>
            <a:spLocks noGrp="1"/>
          </p:cNvSpPr>
          <p:nvPr>
            <p:ph idx="1"/>
          </p:nvPr>
        </p:nvSpPr>
        <p:spPr bwMode="gray">
          <a:xfrm>
            <a:off x="467544" y="1556792"/>
            <a:ext cx="7632848" cy="4641124"/>
          </a:xfrm>
        </p:spPr>
        <p:txBody>
          <a:bodyPr/>
          <a:lstStyle>
            <a:lvl1pPr marL="504000" indent="-504000">
              <a:spcBef>
                <a:spcPts val="1400"/>
              </a:spcBef>
              <a:spcAft>
                <a:spcPts val="0"/>
              </a:spcAft>
              <a:buClr>
                <a:srgbClr val="63003C"/>
              </a:buClr>
              <a:buSzPct val="150000"/>
              <a:buFont typeface="+mj-lt"/>
              <a:buAutoNum type="arabicPeriod"/>
              <a:defRPr/>
            </a:lvl1pPr>
            <a:lvl2pPr marL="504000">
              <a:buClr>
                <a:srgbClr val="63003C"/>
              </a:buClr>
              <a:defRPr/>
            </a:lvl2pPr>
            <a:lvl3pPr marL="504000">
              <a:buClr>
                <a:srgbClr val="63003C"/>
              </a:buClr>
              <a:defRPr/>
            </a:lvl3pPr>
            <a:lvl4pPr marL="684000">
              <a:buClr>
                <a:srgbClr val="63003C"/>
              </a:buClr>
              <a:defRPr/>
            </a:lvl4pPr>
            <a:lvl5pPr marL="684000" indent="0">
              <a:buClr>
                <a:srgbClr val="63003C"/>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u numéro de diapositive 5">
            <a:extLst>
              <a:ext uri="{FF2B5EF4-FFF2-40B4-BE49-F238E27FC236}">
                <a16:creationId xmlns:a16="http://schemas.microsoft.com/office/drawing/2014/main" id="{1C6D51DD-FFBC-6544-BF8C-1CFE45CAD084}"/>
              </a:ext>
            </a:extLst>
          </p:cNvPr>
          <p:cNvSpPr>
            <a:spLocks noGrp="1"/>
          </p:cNvSpPr>
          <p:nvPr>
            <p:ph type="sldNum" sz="quarter" idx="10"/>
          </p:nvPr>
        </p:nvSpPr>
        <p:spPr>
          <a:xfrm>
            <a:off x="468313" y="6356350"/>
            <a:ext cx="1079500" cy="365125"/>
          </a:xfrm>
        </p:spPr>
        <p:txBody>
          <a:bodyPr/>
          <a:lstStyle>
            <a:lvl1pPr eaLnBrk="0" hangingPunct="0">
              <a:defRPr sz="1000">
                <a:solidFill>
                  <a:srgbClr val="63003C"/>
                </a:solidFill>
                <a:latin typeface="Arial" panose="020B0604020202020204" pitchFamily="34" charset="0"/>
              </a:defRPr>
            </a:lvl1pPr>
          </a:lstStyle>
          <a:p>
            <a:fld id="{2322600E-4A99-D541-8BE0-6F63F2C94F35}" type="slidenum">
              <a:rPr lang="fr-FR" altLang="fr-FR"/>
              <a:pPr/>
              <a:t>‹N°›</a:t>
            </a:fld>
            <a:endParaRPr lang="fr-FR" altLang="fr-FR"/>
          </a:p>
        </p:txBody>
      </p:sp>
    </p:spTree>
    <p:extLst>
      <p:ext uri="{BB962C8B-B14F-4D97-AF65-F5344CB8AC3E}">
        <p14:creationId xmlns:p14="http://schemas.microsoft.com/office/powerpoint/2010/main" val="1152844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u filet pru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0CF9E0-5C00-FE45-AA08-427C22023A88}"/>
              </a:ext>
            </a:extLst>
          </p:cNvPr>
          <p:cNvSpPr/>
          <p:nvPr userDrawn="1"/>
        </p:nvSpPr>
        <p:spPr>
          <a:xfrm>
            <a:off x="0" y="0"/>
            <a:ext cx="9144000" cy="1268413"/>
          </a:xfrm>
          <a:prstGeom prst="rect">
            <a:avLst/>
          </a:prstGeom>
          <a:solidFill>
            <a:srgbClr val="6300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pic>
        <p:nvPicPr>
          <p:cNvPr id="5" name="Image 7">
            <a:extLst>
              <a:ext uri="{FF2B5EF4-FFF2-40B4-BE49-F238E27FC236}">
                <a16:creationId xmlns:a16="http://schemas.microsoft.com/office/drawing/2014/main" id="{5470C23D-6915-3E4F-9B3C-64DBB91F42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75488" y="6243638"/>
            <a:ext cx="126047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a:extLst>
              <a:ext uri="{FF2B5EF4-FFF2-40B4-BE49-F238E27FC236}">
                <a16:creationId xmlns:a16="http://schemas.microsoft.com/office/drawing/2014/main" id="{C808675F-C246-324B-B377-9891FF25E42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75613" y="188913"/>
            <a:ext cx="919162" cy="107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itre 1"/>
          <p:cNvSpPr>
            <a:spLocks noGrp="1"/>
          </p:cNvSpPr>
          <p:nvPr>
            <p:ph type="title"/>
          </p:nvPr>
        </p:nvSpPr>
        <p:spPr>
          <a:xfrm>
            <a:off x="467544" y="274638"/>
            <a:ext cx="7632848" cy="562074"/>
          </a:xfrm>
          <a:noFill/>
        </p:spPr>
        <p:txBody>
          <a:bodyPr>
            <a:normAutofit/>
          </a:bodyPr>
          <a:lstStyle>
            <a:lvl1pPr>
              <a:defRPr lang="fr-FR" sz="2500" dirty="0">
                <a:solidFill>
                  <a:schemeClr val="bg1"/>
                </a:solidFill>
              </a:defRPr>
            </a:lvl1pPr>
          </a:lstStyle>
          <a:p>
            <a:r>
              <a:rPr lang="fr-FR" dirty="0"/>
              <a:t>Modifiez le style du titre</a:t>
            </a:r>
          </a:p>
        </p:txBody>
      </p:sp>
      <p:sp>
        <p:nvSpPr>
          <p:cNvPr id="19" name="Espace réservé du contenu 2"/>
          <p:cNvSpPr>
            <a:spLocks noGrp="1"/>
          </p:cNvSpPr>
          <p:nvPr>
            <p:ph idx="1"/>
          </p:nvPr>
        </p:nvSpPr>
        <p:spPr>
          <a:xfrm>
            <a:off x="467544" y="1556792"/>
            <a:ext cx="7632849" cy="4569371"/>
          </a:xfrm>
          <a:solidFill>
            <a:schemeClr val="accent3"/>
          </a:solidFill>
        </p:spPr>
        <p:txBody>
          <a:bodyPr>
            <a:normAutofit/>
          </a:bodyPr>
          <a:lstStyle>
            <a:lvl1pPr>
              <a:defRPr sz="2800"/>
            </a:lvl1pPr>
            <a:lvl2pPr>
              <a:defRPr sz="2400"/>
            </a:lvl2pPr>
            <a:lvl3pPr marL="1143000" indent="-228600">
              <a:buFont typeface="Open Sans" panose="020B0606030504020204" pitchFamily="34" charset="0"/>
              <a:buChar char="»"/>
              <a:defRPr sz="2000"/>
            </a:lvl3pPr>
            <a:lvl4pPr>
              <a:defRPr sz="1800"/>
            </a:lvl4pPr>
            <a:lvl5pPr>
              <a:defRPr sz="18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Espace réservé du numéro de diapositive 5">
            <a:extLst>
              <a:ext uri="{FF2B5EF4-FFF2-40B4-BE49-F238E27FC236}">
                <a16:creationId xmlns:a16="http://schemas.microsoft.com/office/drawing/2014/main" id="{2C7B20C3-C253-094A-804E-0F44030CFF34}"/>
              </a:ext>
            </a:extLst>
          </p:cNvPr>
          <p:cNvSpPr>
            <a:spLocks noGrp="1"/>
          </p:cNvSpPr>
          <p:nvPr>
            <p:ph type="sldNum" sz="quarter" idx="10"/>
          </p:nvPr>
        </p:nvSpPr>
        <p:spPr>
          <a:xfrm>
            <a:off x="468313" y="6356350"/>
            <a:ext cx="1079500" cy="365125"/>
          </a:xfrm>
        </p:spPr>
        <p:txBody>
          <a:bodyPr/>
          <a:lstStyle>
            <a:lvl1pPr eaLnBrk="0" hangingPunct="0">
              <a:defRPr sz="1000">
                <a:solidFill>
                  <a:srgbClr val="63003C"/>
                </a:solidFill>
                <a:latin typeface="Calibri" panose="020F0502020204030204" pitchFamily="34" charset="0"/>
              </a:defRPr>
            </a:lvl1pPr>
          </a:lstStyle>
          <a:p>
            <a:fld id="{9F2D39A1-35CB-884C-952A-0A58B0E4AC87}" type="slidenum">
              <a:rPr lang="fr-FR" altLang="fr-FR"/>
              <a:pPr/>
              <a:t>‹N°›</a:t>
            </a:fld>
            <a:endParaRPr lang="fr-FR" altLang="fr-FR"/>
          </a:p>
        </p:txBody>
      </p:sp>
    </p:spTree>
    <p:extLst>
      <p:ext uri="{BB962C8B-B14F-4D97-AF65-F5344CB8AC3E}">
        <p14:creationId xmlns:p14="http://schemas.microsoft.com/office/powerpoint/2010/main" val="26623256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46173-2B5A-4462-9100-69D7613B339B}" type="datetimeFigureOut">
              <a:rPr lang="fr-FR" smtClean="0"/>
              <a:t>14/10/2019</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0FBA5-3649-4193-81EC-FC1C61F9B58C}" type="slidenum">
              <a:rPr lang="fr-FR" smtClean="0"/>
              <a:t>‹N°›</a:t>
            </a:fld>
            <a:endParaRPr lang="fr-FR"/>
          </a:p>
        </p:txBody>
      </p:sp>
    </p:spTree>
    <p:extLst>
      <p:ext uri="{BB962C8B-B14F-4D97-AF65-F5344CB8AC3E}">
        <p14:creationId xmlns:p14="http://schemas.microsoft.com/office/powerpoint/2010/main" val="313201773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65" r:id="rId4"/>
    <p:sldLayoutId id="214748366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50.png"/><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jpeg"/><Relationship Id="rId17" Type="http://schemas.openxmlformats.org/officeDocument/2006/relationships/image" Target="../media/image64.png"/><Relationship Id="rId2" Type="http://schemas.openxmlformats.org/officeDocument/2006/relationships/notesSlide" Target="../notesSlides/notesSlide11.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png"/><Relationship Id="rId15" Type="http://schemas.openxmlformats.org/officeDocument/2006/relationships/image" Target="../media/image62.png"/><Relationship Id="rId23" Type="http://schemas.openxmlformats.org/officeDocument/2006/relationships/image" Target="../media/image70.png"/><Relationship Id="rId10" Type="http://schemas.openxmlformats.org/officeDocument/2006/relationships/image" Target="../media/image57.jpe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311054" y="3131849"/>
            <a:ext cx="7650794" cy="1405242"/>
          </a:xfrm>
        </p:spPr>
        <p:txBody>
          <a:bodyPr>
            <a:noAutofit/>
          </a:bodyPr>
          <a:lstStyle/>
          <a:p>
            <a:r>
              <a:rPr lang="fr-FR" sz="3600" dirty="0">
                <a:solidFill>
                  <a:srgbClr val="FFFFFF"/>
                </a:solidFill>
              </a:rPr>
              <a:t>A </a:t>
            </a:r>
            <a:r>
              <a:rPr lang="fr-FR" sz="3600" dirty="0" err="1">
                <a:solidFill>
                  <a:srgbClr val="FFFFFF"/>
                </a:solidFill>
              </a:rPr>
              <a:t>Leading</a:t>
            </a:r>
            <a:r>
              <a:rPr lang="fr-FR" sz="3600" dirty="0">
                <a:solidFill>
                  <a:srgbClr val="FFFFFF"/>
                </a:solidFill>
              </a:rPr>
              <a:t> </a:t>
            </a:r>
            <a:r>
              <a:rPr lang="fr-FR" sz="3600" dirty="0" err="1">
                <a:solidFill>
                  <a:srgbClr val="FFFFFF"/>
                </a:solidFill>
              </a:rPr>
              <a:t>University</a:t>
            </a:r>
            <a:r>
              <a:rPr lang="fr-FR" sz="3600" dirty="0">
                <a:solidFill>
                  <a:srgbClr val="FFFFFF"/>
                </a:solidFill>
              </a:rPr>
              <a:t> </a:t>
            </a:r>
            <a:r>
              <a:rPr lang="en-US" sz="3600" dirty="0">
                <a:solidFill>
                  <a:srgbClr val="FFFFFF"/>
                </a:solidFill>
              </a:rPr>
              <a:t>at the Heart of a large-scale Ecosystem of </a:t>
            </a:r>
            <a:r>
              <a:rPr lang="en-US" sz="3600" dirty="0" smtClean="0">
                <a:solidFill>
                  <a:srgbClr val="FFFFFF"/>
                </a:solidFill>
              </a:rPr>
              <a:t>Research, Training and Innovation</a:t>
            </a:r>
            <a:endParaRPr lang="en-GB" sz="3600" dirty="0">
              <a:solidFill>
                <a:srgbClr val="FFFFFF"/>
              </a:solidFill>
            </a:endParaRPr>
          </a:p>
        </p:txBody>
      </p:sp>
      <p:sp>
        <p:nvSpPr>
          <p:cNvPr id="9" name="Sous-titre 8"/>
          <p:cNvSpPr>
            <a:spLocks noGrp="1"/>
          </p:cNvSpPr>
          <p:nvPr>
            <p:ph type="subTitle" idx="1"/>
          </p:nvPr>
        </p:nvSpPr>
        <p:spPr>
          <a:xfrm>
            <a:off x="311054" y="5133704"/>
            <a:ext cx="4856317" cy="1031965"/>
          </a:xfrm>
        </p:spPr>
        <p:txBody>
          <a:bodyPr>
            <a:normAutofit/>
          </a:bodyPr>
          <a:lstStyle/>
          <a:p>
            <a:r>
              <a:rPr lang="en-GB" sz="1800" i="1" dirty="0"/>
              <a:t>Pr. Sylvie </a:t>
            </a:r>
            <a:r>
              <a:rPr lang="en-GB" sz="1800" i="1" dirty="0" err="1"/>
              <a:t>Retailleau</a:t>
            </a:r>
            <a:r>
              <a:rPr lang="en-GB" sz="1800" i="1" dirty="0"/>
              <a:t> </a:t>
            </a:r>
          </a:p>
          <a:p>
            <a:r>
              <a:rPr lang="en-GB" sz="1800" i="1" dirty="0"/>
              <a:t>President</a:t>
            </a:r>
            <a:endParaRPr lang="fr-FR" sz="1800" i="1" dirty="0"/>
          </a:p>
        </p:txBody>
      </p:sp>
    </p:spTree>
    <p:extLst>
      <p:ext uri="{BB962C8B-B14F-4D97-AF65-F5344CB8AC3E}">
        <p14:creationId xmlns:p14="http://schemas.microsoft.com/office/powerpoint/2010/main" val="23327162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re 3">
            <a:extLst>
              <a:ext uri="{FF2B5EF4-FFF2-40B4-BE49-F238E27FC236}">
                <a16:creationId xmlns:a16="http://schemas.microsoft.com/office/drawing/2014/main" id="{4BA2D100-DDF9-C242-98B4-0F6C1115DB82}"/>
              </a:ext>
            </a:extLst>
          </p:cNvPr>
          <p:cNvSpPr>
            <a:spLocks noGrp="1"/>
          </p:cNvSpPr>
          <p:nvPr>
            <p:ph type="title"/>
          </p:nvPr>
        </p:nvSpPr>
        <p:spPr>
          <a:xfrm>
            <a:off x="5461000" y="388938"/>
            <a:ext cx="3630613" cy="5837237"/>
          </a:xfrm>
        </p:spPr>
        <p:txBody>
          <a:bodyPr/>
          <a:lstStyle/>
          <a:p>
            <a:pPr eaLnBrk="1" hangingPunct="1"/>
            <a:r>
              <a:rPr lang="en-US" altLang="fr-FR" sz="4400">
                <a:solidFill>
                  <a:schemeClr val="bg1"/>
                </a:solidFill>
              </a:rPr>
              <a:t>Le Doctorat</a:t>
            </a:r>
            <a:endParaRPr lang="fr-FR" altLang="fr-FR" sz="4400">
              <a:solidFill>
                <a:srgbClr val="FFC000"/>
              </a:solidFill>
            </a:endParaRPr>
          </a:p>
        </p:txBody>
      </p:sp>
      <p:sp>
        <p:nvSpPr>
          <p:cNvPr id="5" name="ZoneTexte 4">
            <a:extLst>
              <a:ext uri="{FF2B5EF4-FFF2-40B4-BE49-F238E27FC236}">
                <a16:creationId xmlns:a16="http://schemas.microsoft.com/office/drawing/2014/main" id="{96A11BA2-4F9C-2944-8355-33DB67E32F0B}"/>
              </a:ext>
            </a:extLst>
          </p:cNvPr>
          <p:cNvSpPr txBox="1"/>
          <p:nvPr/>
        </p:nvSpPr>
        <p:spPr>
          <a:xfrm>
            <a:off x="5576494" y="1225134"/>
            <a:ext cx="3214688" cy="4893647"/>
          </a:xfrm>
          <a:prstGeom prst="rect">
            <a:avLst/>
          </a:prstGeom>
          <a:noFill/>
        </p:spPr>
        <p:txBody>
          <a:bodyPr wrap="square">
            <a:spAutoFit/>
          </a:bodyPr>
          <a:lstStyle/>
          <a:p>
            <a:pPr eaLnBrk="1" fontAlgn="auto" hangingPunct="1">
              <a:spcBef>
                <a:spcPts val="0"/>
              </a:spcBef>
              <a:spcAft>
                <a:spcPts val="0"/>
              </a:spcAft>
              <a:defRPr/>
            </a:pPr>
            <a:r>
              <a:rPr lang="fr-FR" sz="2600" b="1" dirty="0">
                <a:solidFill>
                  <a:srgbClr val="63003C"/>
                </a:solidFill>
                <a:effectLst>
                  <a:outerShdw blurRad="38100" dist="38100" dir="2700000" algn="tl">
                    <a:srgbClr val="000000">
                      <a:alpha val="43137"/>
                    </a:srgbClr>
                  </a:outerShdw>
                </a:effectLst>
                <a:latin typeface="Calibri"/>
                <a:ea typeface="ＭＳ Ｐゴシック" pitchFamily="34" charset="-128"/>
              </a:rPr>
              <a:t>4,500</a:t>
            </a:r>
            <a:r>
              <a:rPr lang="fr-FR" sz="2600" dirty="0">
                <a:solidFill>
                  <a:srgbClr val="63003C"/>
                </a:solidFill>
                <a:latin typeface="Calibri"/>
                <a:ea typeface="ＭＳ Ｐゴシック" pitchFamily="34" charset="-128"/>
              </a:rPr>
              <a:t> PhD </a:t>
            </a:r>
            <a:r>
              <a:rPr lang="fr-FR" sz="2600" dirty="0" err="1">
                <a:solidFill>
                  <a:srgbClr val="63003C"/>
                </a:solidFill>
                <a:latin typeface="Calibri"/>
                <a:ea typeface="ＭＳ Ｐゴシック" pitchFamily="34" charset="-128"/>
              </a:rPr>
              <a:t>students</a:t>
            </a:r>
            <a:endParaRPr lang="fr-FR" sz="2600" dirty="0">
              <a:solidFill>
                <a:srgbClr val="63003C"/>
              </a:solidFill>
              <a:latin typeface="Calibri"/>
              <a:ea typeface="ＭＳ Ｐゴシック" pitchFamily="34" charset="-128"/>
            </a:endParaRPr>
          </a:p>
          <a:p>
            <a:pPr eaLnBrk="1" fontAlgn="auto" hangingPunct="1">
              <a:spcBef>
                <a:spcPts val="0"/>
              </a:spcBef>
              <a:spcAft>
                <a:spcPts val="0"/>
              </a:spcAft>
              <a:defRPr/>
            </a:pPr>
            <a:endParaRPr lang="fr-FR" sz="2600" b="1" dirty="0">
              <a:solidFill>
                <a:srgbClr val="00807A"/>
              </a:solidFill>
              <a:latin typeface="Calibri"/>
              <a:ea typeface="ＭＳ Ｐゴシック" pitchFamily="34" charset="-128"/>
            </a:endParaRPr>
          </a:p>
          <a:p>
            <a:pPr eaLnBrk="1" fontAlgn="auto" hangingPunct="1">
              <a:spcBef>
                <a:spcPts val="0"/>
              </a:spcBef>
              <a:spcAft>
                <a:spcPts val="0"/>
              </a:spcAft>
              <a:defRPr/>
            </a:pPr>
            <a:r>
              <a:rPr lang="fr-FR" sz="2600" b="1" dirty="0">
                <a:solidFill>
                  <a:srgbClr val="63003C"/>
                </a:solidFill>
                <a:effectLst>
                  <a:outerShdw blurRad="38100" dist="38100" dir="2700000" algn="tl">
                    <a:srgbClr val="000000">
                      <a:alpha val="43137"/>
                    </a:srgbClr>
                  </a:outerShdw>
                </a:effectLst>
                <a:latin typeface="Calibri"/>
                <a:ea typeface="ＭＳ Ｐゴシック" pitchFamily="34" charset="-128"/>
              </a:rPr>
              <a:t>4,700</a:t>
            </a:r>
            <a:r>
              <a:rPr lang="fr-FR" sz="2600" dirty="0">
                <a:solidFill>
                  <a:srgbClr val="63003C"/>
                </a:solidFill>
                <a:latin typeface="Calibri"/>
                <a:ea typeface="ＭＳ Ｐゴシック" pitchFamily="34" charset="-128"/>
              </a:rPr>
              <a:t> </a:t>
            </a:r>
            <a:r>
              <a:rPr lang="fr-FR" sz="2600" dirty="0" err="1">
                <a:solidFill>
                  <a:srgbClr val="63003C"/>
                </a:solidFill>
              </a:rPr>
              <a:t>faculty</a:t>
            </a:r>
            <a:r>
              <a:rPr lang="fr-FR" sz="2600" dirty="0">
                <a:solidFill>
                  <a:srgbClr val="63003C"/>
                </a:solidFill>
              </a:rPr>
              <a:t> </a:t>
            </a:r>
            <a:r>
              <a:rPr lang="fr-FR" sz="2600" dirty="0" err="1">
                <a:solidFill>
                  <a:srgbClr val="63003C"/>
                </a:solidFill>
              </a:rPr>
              <a:t>members</a:t>
            </a:r>
            <a:r>
              <a:rPr lang="fr-FR" sz="2600" dirty="0">
                <a:solidFill>
                  <a:srgbClr val="63003C"/>
                </a:solidFill>
              </a:rPr>
              <a:t> </a:t>
            </a:r>
            <a:r>
              <a:rPr lang="fr-FR" sz="2600" dirty="0" err="1">
                <a:solidFill>
                  <a:srgbClr val="63003C"/>
                </a:solidFill>
              </a:rPr>
              <a:t>qualified</a:t>
            </a:r>
            <a:r>
              <a:rPr lang="fr-FR" sz="2600" dirty="0">
                <a:solidFill>
                  <a:srgbClr val="63003C"/>
                </a:solidFill>
              </a:rPr>
              <a:t> to supervise PhD </a:t>
            </a:r>
            <a:r>
              <a:rPr lang="fr-FR" sz="2600" dirty="0" err="1">
                <a:solidFill>
                  <a:srgbClr val="63003C"/>
                </a:solidFill>
              </a:rPr>
              <a:t>students</a:t>
            </a:r>
            <a:r>
              <a:rPr lang="fr-FR" sz="2600" dirty="0">
                <a:solidFill>
                  <a:srgbClr val="63003C"/>
                </a:solidFill>
                <a:latin typeface="Calibri"/>
                <a:ea typeface="ＭＳ Ｐゴシック" pitchFamily="34" charset="-128"/>
              </a:rPr>
              <a:t/>
            </a:r>
            <a:br>
              <a:rPr lang="fr-FR" sz="2600" dirty="0">
                <a:solidFill>
                  <a:srgbClr val="63003C"/>
                </a:solidFill>
                <a:latin typeface="Calibri"/>
                <a:ea typeface="ＭＳ Ｐゴシック" pitchFamily="34" charset="-128"/>
              </a:rPr>
            </a:br>
            <a:endParaRPr lang="fr-FR" sz="2600" dirty="0">
              <a:solidFill>
                <a:srgbClr val="63003C"/>
              </a:solidFill>
              <a:latin typeface="Calibri"/>
              <a:ea typeface="ＭＳ Ｐゴシック" pitchFamily="34" charset="-128"/>
            </a:endParaRPr>
          </a:p>
          <a:p>
            <a:pPr eaLnBrk="1" fontAlgn="auto" hangingPunct="1">
              <a:spcBef>
                <a:spcPts val="0"/>
              </a:spcBef>
              <a:spcAft>
                <a:spcPts val="0"/>
              </a:spcAft>
              <a:defRPr/>
            </a:pPr>
            <a:r>
              <a:rPr lang="fr-FR" sz="2600" b="1" dirty="0">
                <a:solidFill>
                  <a:srgbClr val="63003C"/>
                </a:solidFill>
                <a:effectLst>
                  <a:outerShdw blurRad="38100" dist="38100" dir="2700000" algn="tl">
                    <a:srgbClr val="000000">
                      <a:alpha val="43137"/>
                    </a:srgbClr>
                  </a:outerShdw>
                </a:effectLst>
                <a:latin typeface="Calibri"/>
                <a:ea typeface="ＭＳ Ｐゴシック" pitchFamily="34" charset="-128"/>
              </a:rPr>
              <a:t>20</a:t>
            </a:r>
            <a:r>
              <a:rPr lang="fr-FR" sz="2600" dirty="0">
                <a:solidFill>
                  <a:srgbClr val="63003C"/>
                </a:solidFill>
                <a:latin typeface="Calibri"/>
                <a:ea typeface="ＭＳ Ｐゴシック" pitchFamily="34" charset="-128"/>
              </a:rPr>
              <a:t> </a:t>
            </a:r>
            <a:r>
              <a:rPr lang="fr-FR" sz="2600" dirty="0">
                <a:solidFill>
                  <a:srgbClr val="63003C"/>
                </a:solidFill>
              </a:rPr>
              <a:t>doctoral </a:t>
            </a:r>
            <a:r>
              <a:rPr lang="fr-FR" sz="2600" dirty="0" err="1">
                <a:solidFill>
                  <a:srgbClr val="63003C"/>
                </a:solidFill>
              </a:rPr>
              <a:t>schools</a:t>
            </a:r>
            <a:endParaRPr lang="fr-FR" sz="2600" dirty="0">
              <a:solidFill>
                <a:srgbClr val="63003C"/>
              </a:solidFill>
              <a:latin typeface="Calibri"/>
              <a:ea typeface="ＭＳ Ｐゴシック" pitchFamily="34" charset="-128"/>
            </a:endParaRPr>
          </a:p>
          <a:p>
            <a:pPr eaLnBrk="1" fontAlgn="auto" hangingPunct="1">
              <a:spcBef>
                <a:spcPts val="0"/>
              </a:spcBef>
              <a:spcAft>
                <a:spcPts val="0"/>
              </a:spcAft>
              <a:defRPr/>
            </a:pPr>
            <a:endParaRPr lang="fr-FR" sz="2600" dirty="0">
              <a:solidFill>
                <a:srgbClr val="63003C"/>
              </a:solidFill>
              <a:latin typeface="Calibri"/>
              <a:ea typeface="ＭＳ Ｐゴシック" pitchFamily="34" charset="-128"/>
            </a:endParaRPr>
          </a:p>
          <a:p>
            <a:pPr eaLnBrk="1" fontAlgn="auto" hangingPunct="1">
              <a:spcBef>
                <a:spcPts val="0"/>
              </a:spcBef>
              <a:spcAft>
                <a:spcPts val="0"/>
              </a:spcAft>
              <a:defRPr/>
            </a:pPr>
            <a:endParaRPr lang="fr-FR" sz="2600" dirty="0">
              <a:solidFill>
                <a:srgbClr val="63003C"/>
              </a:solidFill>
              <a:latin typeface="Calibri"/>
              <a:ea typeface="ＭＳ Ｐゴシック" pitchFamily="34" charset="-128"/>
            </a:endParaRPr>
          </a:p>
          <a:p>
            <a:pPr eaLnBrk="1" fontAlgn="auto" hangingPunct="1">
              <a:spcBef>
                <a:spcPts val="0"/>
              </a:spcBef>
              <a:spcAft>
                <a:spcPts val="0"/>
              </a:spcAft>
              <a:defRPr/>
            </a:pPr>
            <a:r>
              <a:rPr lang="fr-FR" sz="2600" b="1" dirty="0">
                <a:solidFill>
                  <a:srgbClr val="63003C"/>
                </a:solidFill>
                <a:effectLst>
                  <a:outerShdw blurRad="38100" dist="38100" dir="2700000" algn="tl">
                    <a:srgbClr val="000000">
                      <a:alpha val="43137"/>
                    </a:srgbClr>
                  </a:outerShdw>
                </a:effectLst>
                <a:latin typeface="Calibri"/>
                <a:ea typeface="ＭＳ Ｐゴシック" pitchFamily="34" charset="-128"/>
              </a:rPr>
              <a:t>1,200</a:t>
            </a:r>
            <a:r>
              <a:rPr lang="fr-FR" sz="2600" dirty="0">
                <a:solidFill>
                  <a:srgbClr val="63003C"/>
                </a:solidFill>
                <a:latin typeface="Calibri"/>
                <a:ea typeface="ＭＳ Ｐゴシック" pitchFamily="34" charset="-128"/>
              </a:rPr>
              <a:t> PhD </a:t>
            </a:r>
            <a:r>
              <a:rPr lang="fr-FR" sz="2600" dirty="0" err="1">
                <a:solidFill>
                  <a:srgbClr val="63003C"/>
                </a:solidFill>
                <a:latin typeface="Calibri"/>
                <a:ea typeface="ＭＳ Ｐゴシック" pitchFamily="34" charset="-128"/>
              </a:rPr>
              <a:t>degrees</a:t>
            </a:r>
            <a:r>
              <a:rPr lang="fr-FR" sz="2600" dirty="0">
                <a:solidFill>
                  <a:srgbClr val="63003C"/>
                </a:solidFill>
                <a:latin typeface="Calibri"/>
                <a:ea typeface="ＭＳ Ｐゴシック" pitchFamily="34" charset="-128"/>
              </a:rPr>
              <a:t> </a:t>
            </a:r>
            <a:r>
              <a:rPr lang="fr-FR" sz="2600" dirty="0" err="1">
                <a:solidFill>
                  <a:srgbClr val="63003C"/>
                </a:solidFill>
                <a:latin typeface="Calibri"/>
                <a:ea typeface="ＭＳ Ｐゴシック" pitchFamily="34" charset="-128"/>
              </a:rPr>
              <a:t>delivered</a:t>
            </a:r>
            <a:r>
              <a:rPr lang="fr-FR" sz="2600" dirty="0">
                <a:solidFill>
                  <a:srgbClr val="63003C"/>
                </a:solidFill>
                <a:latin typeface="Calibri"/>
                <a:ea typeface="ＭＳ Ｐゴシック" pitchFamily="34" charset="-128"/>
              </a:rPr>
              <a:t> / </a:t>
            </a:r>
            <a:r>
              <a:rPr lang="fr-FR" sz="2600" dirty="0" err="1">
                <a:solidFill>
                  <a:srgbClr val="63003C"/>
                </a:solidFill>
                <a:latin typeface="Calibri"/>
                <a:ea typeface="ＭＳ Ｐゴシック" pitchFamily="34" charset="-128"/>
              </a:rPr>
              <a:t>year</a:t>
            </a:r>
            <a:endParaRPr lang="fr-FR" sz="2600" dirty="0">
              <a:solidFill>
                <a:srgbClr val="63003C"/>
              </a:solidFill>
              <a:latin typeface="Calibri"/>
              <a:ea typeface="ＭＳ Ｐゴシック" pitchFamily="34" charset="-128"/>
            </a:endParaRPr>
          </a:p>
        </p:txBody>
      </p:sp>
      <p:sp>
        <p:nvSpPr>
          <p:cNvPr id="3" name="Rectangle 2">
            <a:extLst>
              <a:ext uri="{FF2B5EF4-FFF2-40B4-BE49-F238E27FC236}">
                <a16:creationId xmlns:a16="http://schemas.microsoft.com/office/drawing/2014/main" id="{642F50AA-E5D1-1446-9C54-A4609458C353}"/>
              </a:ext>
            </a:extLst>
          </p:cNvPr>
          <p:cNvSpPr/>
          <p:nvPr/>
        </p:nvSpPr>
        <p:spPr>
          <a:xfrm>
            <a:off x="179389" y="4643438"/>
            <a:ext cx="5183186" cy="1292662"/>
          </a:xfrm>
          <a:prstGeom prst="rect">
            <a:avLst/>
          </a:prstGeom>
        </p:spPr>
        <p:txBody>
          <a:bodyPr wrap="square">
            <a:spAutoFit/>
          </a:bodyPr>
          <a:lstStyle/>
          <a:p>
            <a:r>
              <a:rPr lang="fr-FR" sz="2600" dirty="0">
                <a:solidFill>
                  <a:srgbClr val="FFFFFF"/>
                </a:solidFill>
              </a:rPr>
              <a:t>45% International PhD </a:t>
            </a:r>
            <a:r>
              <a:rPr lang="fr-FR" sz="2600" dirty="0" err="1">
                <a:solidFill>
                  <a:srgbClr val="FFFFFF"/>
                </a:solidFill>
              </a:rPr>
              <a:t>students</a:t>
            </a:r>
            <a:endParaRPr lang="fr-FR" sz="2600" dirty="0">
              <a:solidFill>
                <a:srgbClr val="FFFFFF"/>
              </a:solidFill>
            </a:endParaRPr>
          </a:p>
          <a:p>
            <a:endParaRPr lang="fr-FR" sz="3200" dirty="0">
              <a:solidFill>
                <a:srgbClr val="FFFFFF"/>
              </a:solidFill>
            </a:endParaRPr>
          </a:p>
          <a:p>
            <a:pPr algn="ctr"/>
            <a:r>
              <a:rPr lang="fr-FR" sz="2000" dirty="0">
                <a:solidFill>
                  <a:srgbClr val="FFFFFF"/>
                </a:solidFill>
              </a:rPr>
              <a:t>42% </a:t>
            </a:r>
            <a:r>
              <a:rPr lang="fr-FR" sz="2000" dirty="0" err="1">
                <a:solidFill>
                  <a:srgbClr val="FFFFFF"/>
                </a:solidFill>
              </a:rPr>
              <a:t>women</a:t>
            </a:r>
            <a:r>
              <a:rPr lang="fr-FR" sz="2000" dirty="0">
                <a:solidFill>
                  <a:srgbClr val="FFFFFF"/>
                </a:solidFill>
              </a:rPr>
              <a:t>, 58% men</a:t>
            </a:r>
            <a:endParaRPr lang="fr-FR" dirty="0">
              <a:solidFill>
                <a:srgbClr val="000000"/>
              </a:solidFill>
              <a:latin typeface="Calibri"/>
              <a:ea typeface="ＭＳ Ｐゴシック" pitchFamily="34" charset="-128"/>
              <a:cs typeface="+mn-cs"/>
            </a:endParaRPr>
          </a:p>
        </p:txBody>
      </p:sp>
      <p:pic>
        <p:nvPicPr>
          <p:cNvPr id="6" name="Image 5">
            <a:extLst>
              <a:ext uri="{FF2B5EF4-FFF2-40B4-BE49-F238E27FC236}">
                <a16:creationId xmlns:a16="http://schemas.microsoft.com/office/drawing/2014/main" id="{9EE42621-4298-084A-9689-BA5D66D814CE}"/>
              </a:ext>
            </a:extLst>
          </p:cNvPr>
          <p:cNvPicPr>
            <a:picLocks noChangeAspect="1"/>
          </p:cNvPicPr>
          <p:nvPr/>
        </p:nvPicPr>
        <p:blipFill rotWithShape="1">
          <a:blip r:embed="rId3"/>
          <a:srcRect r="15273"/>
          <a:stretch/>
        </p:blipFill>
        <p:spPr>
          <a:xfrm>
            <a:off x="179388" y="369888"/>
            <a:ext cx="4894262" cy="3856037"/>
          </a:xfrm>
          <a:prstGeom prst="rect">
            <a:avLst/>
          </a:prstGeom>
          <a:effectLst>
            <a:outerShdw blurRad="50800" dist="38100" algn="l" rotWithShape="0">
              <a:prstClr val="black">
                <a:alpha val="40000"/>
              </a:prstClr>
            </a:outerShdw>
          </a:effectLst>
        </p:spPr>
      </p:pic>
      <p:sp>
        <p:nvSpPr>
          <p:cNvPr id="52230" name="Rectangle 1">
            <a:extLst>
              <a:ext uri="{FF2B5EF4-FFF2-40B4-BE49-F238E27FC236}">
                <a16:creationId xmlns:a16="http://schemas.microsoft.com/office/drawing/2014/main" id="{031BAAEE-369A-9746-B841-BFEE0620AF8B}"/>
              </a:ext>
            </a:extLst>
          </p:cNvPr>
          <p:cNvSpPr>
            <a:spLocks noChangeArrowheads="1"/>
          </p:cNvSpPr>
          <p:nvPr/>
        </p:nvSpPr>
        <p:spPr bwMode="auto">
          <a:xfrm>
            <a:off x="5362574" y="127000"/>
            <a:ext cx="364252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defRPr/>
            </a:pPr>
            <a:r>
              <a:rPr lang="fr-FR" sz="2800" b="1" dirty="0">
                <a:solidFill>
                  <a:srgbClr val="63003C"/>
                </a:solidFill>
                <a:latin typeface="Open Sans"/>
                <a:ea typeface="ＭＳ Ｐゴシック" pitchFamily="34" charset="-128"/>
                <a:cs typeface="+mn-cs"/>
              </a:rPr>
              <a:t>Doctoral </a:t>
            </a:r>
            <a:r>
              <a:rPr lang="fr-FR" sz="2800" b="1" dirty="0" err="1">
                <a:solidFill>
                  <a:srgbClr val="63003C"/>
                </a:solidFill>
                <a:latin typeface="Open Sans"/>
                <a:ea typeface="ＭＳ Ｐゴシック" pitchFamily="34" charset="-128"/>
                <a:cs typeface="+mn-cs"/>
              </a:rPr>
              <a:t>education</a:t>
            </a:r>
            <a:endParaRPr lang="fr-FR" sz="2800" b="1" dirty="0">
              <a:solidFill>
                <a:prstClr val="black"/>
              </a:solidFill>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333249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Connecteur droit 20">
            <a:extLst>
              <a:ext uri="{FF2B5EF4-FFF2-40B4-BE49-F238E27FC236}">
                <a16:creationId xmlns:a16="http://schemas.microsoft.com/office/drawing/2014/main" id="{B385A398-4BD8-EE40-91B0-5F7D69F7EA81}"/>
              </a:ext>
            </a:extLst>
          </p:cNvPr>
          <p:cNvCxnSpPr>
            <a:endCxn id="17" idx="6"/>
          </p:cNvCxnSpPr>
          <p:nvPr/>
        </p:nvCxnSpPr>
        <p:spPr>
          <a:xfrm flipV="1">
            <a:off x="7678738" y="2320925"/>
            <a:ext cx="74612" cy="4087813"/>
          </a:xfrm>
          <a:prstGeom prst="line">
            <a:avLst/>
          </a:prstGeom>
          <a:ln w="19050">
            <a:solidFill>
              <a:srgbClr val="63003C"/>
            </a:solidFill>
          </a:ln>
        </p:spPr>
        <p:style>
          <a:lnRef idx="1">
            <a:schemeClr val="accent1"/>
          </a:lnRef>
          <a:fillRef idx="0">
            <a:schemeClr val="accent1"/>
          </a:fillRef>
          <a:effectRef idx="0">
            <a:schemeClr val="accent1"/>
          </a:effectRef>
          <a:fontRef idx="minor">
            <a:schemeClr val="tx1"/>
          </a:fontRef>
        </p:style>
      </p:cxnSp>
      <p:sp>
        <p:nvSpPr>
          <p:cNvPr id="8" name="Flèche droite 7">
            <a:extLst>
              <a:ext uri="{FF2B5EF4-FFF2-40B4-BE49-F238E27FC236}">
                <a16:creationId xmlns:a16="http://schemas.microsoft.com/office/drawing/2014/main" id="{3CD8FB90-B3B8-0742-8079-F32443326388}"/>
              </a:ext>
            </a:extLst>
          </p:cNvPr>
          <p:cNvSpPr/>
          <p:nvPr/>
        </p:nvSpPr>
        <p:spPr>
          <a:xfrm>
            <a:off x="1231900" y="2638425"/>
            <a:ext cx="6484938" cy="565150"/>
          </a:xfrm>
          <a:prstGeom prst="rightArrow">
            <a:avLst/>
          </a:prstGeom>
          <a:solidFill>
            <a:srgbClr val="63003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300" dirty="0">
                <a:solidFill>
                  <a:srgbClr val="63003C"/>
                </a:solidFill>
                <a:latin typeface="Open Sans Semibold" panose="020B0706030804020204" pitchFamily="34" charset="0"/>
                <a:ea typeface="Open Sans Semibold" panose="020B0706030804020204" pitchFamily="34" charset="0"/>
                <a:cs typeface="Open Sans Semibold" panose="020B0706030804020204" pitchFamily="34" charset="0"/>
              </a:rPr>
              <a:t>Health and Healthcare</a:t>
            </a:r>
          </a:p>
        </p:txBody>
      </p:sp>
      <p:sp>
        <p:nvSpPr>
          <p:cNvPr id="10" name="Flèche droite 9">
            <a:extLst>
              <a:ext uri="{FF2B5EF4-FFF2-40B4-BE49-F238E27FC236}">
                <a16:creationId xmlns:a16="http://schemas.microsoft.com/office/drawing/2014/main" id="{0FDD1758-620F-564F-9868-C06F15E457BD}"/>
              </a:ext>
            </a:extLst>
          </p:cNvPr>
          <p:cNvSpPr/>
          <p:nvPr/>
        </p:nvSpPr>
        <p:spPr>
          <a:xfrm>
            <a:off x="1231900" y="3538538"/>
            <a:ext cx="6484938" cy="563562"/>
          </a:xfrm>
          <a:prstGeom prst="rightArrow">
            <a:avLst/>
          </a:prstGeom>
          <a:solidFill>
            <a:srgbClr val="63003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300" dirty="0">
                <a:solidFill>
                  <a:srgbClr val="63003C"/>
                </a:solidFill>
                <a:latin typeface="Open Sans Semibold" panose="020B0706030804020204" pitchFamily="34" charset="0"/>
                <a:ea typeface="Open Sans Semibold" panose="020B0706030804020204" pitchFamily="34" charset="0"/>
                <a:cs typeface="Open Sans Semibold" panose="020B0706030804020204" pitchFamily="34" charset="0"/>
              </a:rPr>
              <a:t>Biodiversity, agriculture and food</a:t>
            </a:r>
          </a:p>
        </p:txBody>
      </p:sp>
      <p:sp>
        <p:nvSpPr>
          <p:cNvPr id="11" name="Flèche droite 10">
            <a:extLst>
              <a:ext uri="{FF2B5EF4-FFF2-40B4-BE49-F238E27FC236}">
                <a16:creationId xmlns:a16="http://schemas.microsoft.com/office/drawing/2014/main" id="{AC152243-6A0C-C942-86D6-3E522D33E786}"/>
              </a:ext>
            </a:extLst>
          </p:cNvPr>
          <p:cNvSpPr/>
          <p:nvPr/>
        </p:nvSpPr>
        <p:spPr>
          <a:xfrm>
            <a:off x="1231900" y="3089275"/>
            <a:ext cx="6484938" cy="563563"/>
          </a:xfrm>
          <a:prstGeom prst="rightArrow">
            <a:avLst/>
          </a:prstGeom>
          <a:solidFill>
            <a:srgbClr val="63003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200" dirty="0">
                <a:solidFill>
                  <a:srgbClr val="63003C"/>
                </a:solidFill>
                <a:latin typeface="Open Sans Semibold" panose="020B0706030804020204" pitchFamily="34" charset="0"/>
                <a:ea typeface="Open Sans Semibold" panose="020B0706030804020204" pitchFamily="34" charset="0"/>
                <a:cs typeface="Open Sans Semibold" panose="020B0706030804020204" pitchFamily="34" charset="0"/>
              </a:rPr>
              <a:t>Energy, climate, sustainable development</a:t>
            </a:r>
          </a:p>
        </p:txBody>
      </p:sp>
      <p:sp>
        <p:nvSpPr>
          <p:cNvPr id="12" name="Flèche droite 11">
            <a:extLst>
              <a:ext uri="{FF2B5EF4-FFF2-40B4-BE49-F238E27FC236}">
                <a16:creationId xmlns:a16="http://schemas.microsoft.com/office/drawing/2014/main" id="{04F92DF7-47CC-D946-80DA-951B8FA455A3}"/>
              </a:ext>
            </a:extLst>
          </p:cNvPr>
          <p:cNvSpPr/>
          <p:nvPr/>
        </p:nvSpPr>
        <p:spPr>
          <a:xfrm>
            <a:off x="1231900" y="3983038"/>
            <a:ext cx="6484938" cy="563562"/>
          </a:xfrm>
          <a:prstGeom prst="rightArrow">
            <a:avLst/>
          </a:prstGeom>
          <a:solidFill>
            <a:srgbClr val="63003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300" dirty="0">
                <a:solidFill>
                  <a:srgbClr val="63003C"/>
                </a:solidFill>
                <a:latin typeface="Open Sans Semibold" panose="020B0706030804020204" pitchFamily="34" charset="0"/>
                <a:ea typeface="Open Sans Semibold" panose="020B0706030804020204" pitchFamily="34" charset="0"/>
                <a:cs typeface="Open Sans Semibold" panose="020B0706030804020204" pitchFamily="34" charset="0"/>
              </a:rPr>
              <a:t>Digital transformation and AI</a:t>
            </a:r>
          </a:p>
        </p:txBody>
      </p:sp>
      <p:sp>
        <p:nvSpPr>
          <p:cNvPr id="13" name="Flèche droite 12">
            <a:extLst>
              <a:ext uri="{FF2B5EF4-FFF2-40B4-BE49-F238E27FC236}">
                <a16:creationId xmlns:a16="http://schemas.microsoft.com/office/drawing/2014/main" id="{0778034B-798E-C347-84D5-F8BA31506CA5}"/>
              </a:ext>
            </a:extLst>
          </p:cNvPr>
          <p:cNvSpPr/>
          <p:nvPr/>
        </p:nvSpPr>
        <p:spPr>
          <a:xfrm>
            <a:off x="1231900" y="4454525"/>
            <a:ext cx="6484938" cy="563563"/>
          </a:xfrm>
          <a:prstGeom prst="rightArrow">
            <a:avLst/>
          </a:prstGeom>
          <a:solidFill>
            <a:srgbClr val="63003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300" dirty="0">
                <a:solidFill>
                  <a:srgbClr val="63003C"/>
                </a:solidFill>
                <a:latin typeface="Open Sans Semibold" panose="020B0706030804020204" pitchFamily="34" charset="0"/>
                <a:ea typeface="Open Sans Semibold" panose="020B0706030804020204" pitchFamily="34" charset="0"/>
                <a:cs typeface="Open Sans Semibold" panose="020B0706030804020204" pitchFamily="34" charset="0"/>
              </a:rPr>
              <a:t>Mobility</a:t>
            </a:r>
          </a:p>
        </p:txBody>
      </p:sp>
      <p:sp>
        <p:nvSpPr>
          <p:cNvPr id="14" name="Flèche droite 13">
            <a:extLst>
              <a:ext uri="{FF2B5EF4-FFF2-40B4-BE49-F238E27FC236}">
                <a16:creationId xmlns:a16="http://schemas.microsoft.com/office/drawing/2014/main" id="{19783069-6506-D34E-86CD-D508058D2E3F}"/>
              </a:ext>
            </a:extLst>
          </p:cNvPr>
          <p:cNvSpPr/>
          <p:nvPr/>
        </p:nvSpPr>
        <p:spPr>
          <a:xfrm>
            <a:off x="1231900" y="4876800"/>
            <a:ext cx="6484938" cy="565150"/>
          </a:xfrm>
          <a:prstGeom prst="rightArrow">
            <a:avLst/>
          </a:prstGeom>
          <a:solidFill>
            <a:srgbClr val="63003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300" dirty="0">
                <a:solidFill>
                  <a:srgbClr val="63003C"/>
                </a:solidFill>
                <a:latin typeface="Open Sans Semibold" panose="020B0706030804020204" pitchFamily="34" charset="0"/>
                <a:ea typeface="Open Sans Semibold" panose="020B0706030804020204" pitchFamily="34" charset="0"/>
                <a:cs typeface="Open Sans Semibold" panose="020B0706030804020204" pitchFamily="34" charset="0"/>
              </a:rPr>
              <a:t>Aeronautics and Space</a:t>
            </a:r>
          </a:p>
        </p:txBody>
      </p:sp>
      <p:sp>
        <p:nvSpPr>
          <p:cNvPr id="15" name="Flèche droite 14">
            <a:extLst>
              <a:ext uri="{FF2B5EF4-FFF2-40B4-BE49-F238E27FC236}">
                <a16:creationId xmlns:a16="http://schemas.microsoft.com/office/drawing/2014/main" id="{877908E6-BBB3-AC4C-9835-BB3BE042903F}"/>
              </a:ext>
            </a:extLst>
          </p:cNvPr>
          <p:cNvSpPr/>
          <p:nvPr/>
        </p:nvSpPr>
        <p:spPr>
          <a:xfrm>
            <a:off x="1231900" y="5311775"/>
            <a:ext cx="6484938" cy="563563"/>
          </a:xfrm>
          <a:prstGeom prst="rightArrow">
            <a:avLst/>
          </a:prstGeom>
          <a:solidFill>
            <a:srgbClr val="63003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200" dirty="0">
                <a:solidFill>
                  <a:srgbClr val="63003C"/>
                </a:solidFill>
                <a:latin typeface="Open Sans Semibold" panose="020B0706030804020204" pitchFamily="34" charset="0"/>
                <a:ea typeface="Open Sans Semibold" panose="020B0706030804020204" pitchFamily="34" charset="0"/>
                <a:cs typeface="Open Sans Semibold" panose="020B0706030804020204" pitchFamily="34" charset="0"/>
              </a:rPr>
              <a:t>Industrial Renewal</a:t>
            </a:r>
          </a:p>
        </p:txBody>
      </p:sp>
      <p:sp>
        <p:nvSpPr>
          <p:cNvPr id="141322" name="Titre 1">
            <a:extLst>
              <a:ext uri="{FF2B5EF4-FFF2-40B4-BE49-F238E27FC236}">
                <a16:creationId xmlns:a16="http://schemas.microsoft.com/office/drawing/2014/main" id="{1F349D1D-CADD-3348-82C1-DA01314C4C06}"/>
              </a:ext>
            </a:extLst>
          </p:cNvPr>
          <p:cNvSpPr>
            <a:spLocks noGrp="1"/>
          </p:cNvSpPr>
          <p:nvPr>
            <p:ph type="title"/>
          </p:nvPr>
        </p:nvSpPr>
        <p:spPr>
          <a:xfrm>
            <a:off x="468313" y="274638"/>
            <a:ext cx="7632700" cy="561975"/>
          </a:xfrm>
        </p:spPr>
        <p:txBody>
          <a:bodyPr>
            <a:normAutofit/>
          </a:bodyPr>
          <a:lstStyle/>
          <a:p>
            <a:r>
              <a:rPr lang="en-GB" altLang="fr-FR" b="1" dirty="0">
                <a:latin typeface="Open Sans"/>
              </a:rPr>
              <a:t>Research Ecosystem</a:t>
            </a:r>
          </a:p>
        </p:txBody>
      </p:sp>
      <p:pic>
        <p:nvPicPr>
          <p:cNvPr id="141323" name="Image 5">
            <a:extLst>
              <a:ext uri="{FF2B5EF4-FFF2-40B4-BE49-F238E27FC236}">
                <a16:creationId xmlns:a16="http://schemas.microsoft.com/office/drawing/2014/main" id="{5230D083-E9D5-BB48-BD17-3B096F505F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4275" y="3060700"/>
            <a:ext cx="4048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4" name="Image 6">
            <a:extLst>
              <a:ext uri="{FF2B5EF4-FFF2-40B4-BE49-F238E27FC236}">
                <a16:creationId xmlns:a16="http://schemas.microsoft.com/office/drawing/2014/main" id="{3D8807C7-73B4-514E-A3BC-1E3A64CBD156}"/>
              </a:ext>
            </a:extLst>
          </p:cNvPr>
          <p:cNvPicPr>
            <a:picLocks noChangeAspect="1"/>
          </p:cNvPicPr>
          <p:nvPr/>
        </p:nvPicPr>
        <p:blipFill>
          <a:blip r:embed="rId4">
            <a:extLst>
              <a:ext uri="{28A0092B-C50C-407E-A947-70E740481C1C}">
                <a14:useLocalDpi xmlns:a14="http://schemas.microsoft.com/office/drawing/2010/main" val="0"/>
              </a:ext>
            </a:extLst>
          </a:blip>
          <a:srcRect l="18468" t="17647" r="23393" b="20235"/>
          <a:stretch>
            <a:fillRect/>
          </a:stretch>
        </p:blipFill>
        <p:spPr bwMode="auto">
          <a:xfrm>
            <a:off x="5002213" y="4876800"/>
            <a:ext cx="3889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arme 16">
            <a:extLst>
              <a:ext uri="{FF2B5EF4-FFF2-40B4-BE49-F238E27FC236}">
                <a16:creationId xmlns:a16="http://schemas.microsoft.com/office/drawing/2014/main" id="{B6FC7460-EAFE-E843-BF54-7F2CD223970C}"/>
              </a:ext>
            </a:extLst>
          </p:cNvPr>
          <p:cNvSpPr/>
          <p:nvPr/>
        </p:nvSpPr>
        <p:spPr>
          <a:xfrm>
            <a:off x="7081838" y="2320925"/>
            <a:ext cx="1344612" cy="1247775"/>
          </a:xfrm>
          <a:prstGeom prst="teardrop">
            <a:avLst/>
          </a:prstGeom>
          <a:solidFill>
            <a:srgbClr val="630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8" name="Larme 17">
            <a:extLst>
              <a:ext uri="{FF2B5EF4-FFF2-40B4-BE49-F238E27FC236}">
                <a16:creationId xmlns:a16="http://schemas.microsoft.com/office/drawing/2014/main" id="{0FED6FC7-9183-274B-982B-F7058D14404C}"/>
              </a:ext>
            </a:extLst>
          </p:cNvPr>
          <p:cNvSpPr/>
          <p:nvPr/>
        </p:nvSpPr>
        <p:spPr>
          <a:xfrm>
            <a:off x="7107238" y="3627438"/>
            <a:ext cx="1319212" cy="1243012"/>
          </a:xfrm>
          <a:prstGeom prst="teardrop">
            <a:avLst/>
          </a:prstGeom>
          <a:solidFill>
            <a:srgbClr val="630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9" name="Larme 18">
            <a:extLst>
              <a:ext uri="{FF2B5EF4-FFF2-40B4-BE49-F238E27FC236}">
                <a16:creationId xmlns:a16="http://schemas.microsoft.com/office/drawing/2014/main" id="{EA1806DF-90C6-2A4F-B3D5-8B61F8E7B302}"/>
              </a:ext>
            </a:extLst>
          </p:cNvPr>
          <p:cNvSpPr/>
          <p:nvPr/>
        </p:nvSpPr>
        <p:spPr>
          <a:xfrm>
            <a:off x="7054850" y="4941888"/>
            <a:ext cx="1293813" cy="1193800"/>
          </a:xfrm>
          <a:prstGeom prst="teardrop">
            <a:avLst/>
          </a:prstGeom>
          <a:solidFill>
            <a:srgbClr val="630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latin typeface="Open Sans Semibold" panose="020B0706030804020204" pitchFamily="34" charset="0"/>
                <a:ea typeface="Open Sans Semibold" panose="020B0706030804020204" pitchFamily="34" charset="0"/>
                <a:cs typeface="Open Sans Semibold" panose="020B0706030804020204" pitchFamily="34" charset="0"/>
              </a:rPr>
              <a:t>Art, culture and science for and with society</a:t>
            </a:r>
          </a:p>
        </p:txBody>
      </p:sp>
      <p:sp>
        <p:nvSpPr>
          <p:cNvPr id="141328" name="ZoneTexte 21">
            <a:extLst>
              <a:ext uri="{FF2B5EF4-FFF2-40B4-BE49-F238E27FC236}">
                <a16:creationId xmlns:a16="http://schemas.microsoft.com/office/drawing/2014/main" id="{0FFDC6D2-9DA2-6F43-9531-27C5A942CD7B}"/>
              </a:ext>
            </a:extLst>
          </p:cNvPr>
          <p:cNvSpPr txBox="1">
            <a:spLocks noChangeArrowheads="1"/>
          </p:cNvSpPr>
          <p:nvPr/>
        </p:nvSpPr>
        <p:spPr bwMode="auto">
          <a:xfrm>
            <a:off x="7400932" y="2644775"/>
            <a:ext cx="62228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GB" altLang="fr-FR" sz="1100" dirty="0">
                <a:solidFill>
                  <a:schemeClr val="bg1"/>
                </a:solidFill>
                <a:latin typeface="Open Sans Semibold"/>
                <a:ea typeface="Open Sans Semibold"/>
                <a:cs typeface="Open Sans Semibold"/>
              </a:rPr>
              <a:t>Open</a:t>
            </a:r>
            <a:br>
              <a:rPr lang="en-GB" altLang="fr-FR" sz="1100" dirty="0">
                <a:solidFill>
                  <a:schemeClr val="bg1"/>
                </a:solidFill>
                <a:latin typeface="Open Sans Semibold"/>
                <a:ea typeface="Open Sans Semibold"/>
                <a:cs typeface="Open Sans Semibold"/>
              </a:rPr>
            </a:br>
            <a:r>
              <a:rPr lang="en-GB" altLang="fr-FR" sz="1100" dirty="0">
                <a:solidFill>
                  <a:schemeClr val="bg1"/>
                </a:solidFill>
                <a:latin typeface="Open Sans Semibold"/>
                <a:ea typeface="Open Sans Semibold"/>
                <a:cs typeface="Open Sans Semibold"/>
              </a:rPr>
              <a:t> science</a:t>
            </a:r>
          </a:p>
        </p:txBody>
      </p:sp>
      <p:sp>
        <p:nvSpPr>
          <p:cNvPr id="141329" name="ZoneTexte 22">
            <a:extLst>
              <a:ext uri="{FF2B5EF4-FFF2-40B4-BE49-F238E27FC236}">
                <a16:creationId xmlns:a16="http://schemas.microsoft.com/office/drawing/2014/main" id="{077C4765-26DC-C745-8B34-1C405A8B6874}"/>
              </a:ext>
            </a:extLst>
          </p:cNvPr>
          <p:cNvSpPr txBox="1">
            <a:spLocks noChangeArrowheads="1"/>
          </p:cNvSpPr>
          <p:nvPr/>
        </p:nvSpPr>
        <p:spPr bwMode="auto">
          <a:xfrm>
            <a:off x="7345849" y="3992563"/>
            <a:ext cx="85151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GB" altLang="fr-FR" sz="1100" dirty="0">
                <a:solidFill>
                  <a:schemeClr val="bg1"/>
                </a:solidFill>
                <a:latin typeface="Open Sans Semibold"/>
                <a:ea typeface="Open Sans Semibold"/>
                <a:cs typeface="Open Sans Semibold"/>
              </a:rPr>
              <a:t>Sustainable </a:t>
            </a:r>
            <a:br>
              <a:rPr lang="en-GB" altLang="fr-FR" sz="1100" dirty="0">
                <a:solidFill>
                  <a:schemeClr val="bg1"/>
                </a:solidFill>
                <a:latin typeface="Open Sans Semibold"/>
                <a:ea typeface="Open Sans Semibold"/>
                <a:cs typeface="Open Sans Semibold"/>
              </a:rPr>
            </a:br>
            <a:r>
              <a:rPr lang="en-GB" altLang="fr-FR" sz="1100" dirty="0">
                <a:solidFill>
                  <a:schemeClr val="bg1"/>
                </a:solidFill>
                <a:latin typeface="Open Sans Semibold"/>
                <a:ea typeface="Open Sans Semibold"/>
                <a:cs typeface="Open Sans Semibold"/>
              </a:rPr>
              <a:t>growth</a:t>
            </a:r>
          </a:p>
        </p:txBody>
      </p:sp>
      <p:sp>
        <p:nvSpPr>
          <p:cNvPr id="24" name="Rectangle 23">
            <a:extLst>
              <a:ext uri="{FF2B5EF4-FFF2-40B4-BE49-F238E27FC236}">
                <a16:creationId xmlns:a16="http://schemas.microsoft.com/office/drawing/2014/main" id="{930485AE-B2DE-C144-9A28-1960449CDC15}"/>
              </a:ext>
            </a:extLst>
          </p:cNvPr>
          <p:cNvSpPr/>
          <p:nvPr/>
        </p:nvSpPr>
        <p:spPr>
          <a:xfrm>
            <a:off x="298450" y="2230438"/>
            <a:ext cx="777875" cy="4178300"/>
          </a:xfrm>
          <a:prstGeom prst="rect">
            <a:avLst/>
          </a:prstGeom>
          <a:solidFill>
            <a:srgbClr val="63003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anchor="ctr"/>
          <a:lstStyle/>
          <a:p>
            <a:pPr algn="ctr">
              <a:defRPr/>
            </a:pPr>
            <a:endParaRPr lang="en-GB" sz="1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7" name="ZoneTexte 26">
            <a:extLst>
              <a:ext uri="{FF2B5EF4-FFF2-40B4-BE49-F238E27FC236}">
                <a16:creationId xmlns:a16="http://schemas.microsoft.com/office/drawing/2014/main" id="{42FD5E01-3CFC-D54D-BC7A-6973371C0B3C}"/>
              </a:ext>
            </a:extLst>
          </p:cNvPr>
          <p:cNvSpPr txBox="1"/>
          <p:nvPr/>
        </p:nvSpPr>
        <p:spPr>
          <a:xfrm>
            <a:off x="402604" y="3375619"/>
            <a:ext cx="553998" cy="2392130"/>
          </a:xfrm>
          <a:prstGeom prst="rect">
            <a:avLst/>
          </a:prstGeom>
          <a:noFill/>
        </p:spPr>
        <p:txBody>
          <a:bodyPr vert="vert270" wrap="none">
            <a:spAutoFit/>
          </a:bodyPr>
          <a:lstStyle/>
          <a:p>
            <a:pPr>
              <a:defRPr/>
            </a:pPr>
            <a:r>
              <a:rPr lang="en-GB" sz="2400" dirty="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Societal challenges</a:t>
            </a:r>
          </a:p>
        </p:txBody>
      </p:sp>
      <p:sp>
        <p:nvSpPr>
          <p:cNvPr id="28" name="Rectangle à coins arrondis 27">
            <a:extLst>
              <a:ext uri="{FF2B5EF4-FFF2-40B4-BE49-F238E27FC236}">
                <a16:creationId xmlns:a16="http://schemas.microsoft.com/office/drawing/2014/main" id="{F0043168-0E41-174D-9D05-B352DF8E44D9}"/>
              </a:ext>
            </a:extLst>
          </p:cNvPr>
          <p:cNvSpPr/>
          <p:nvPr/>
        </p:nvSpPr>
        <p:spPr>
          <a:xfrm>
            <a:off x="4433888" y="1606550"/>
            <a:ext cx="1836737" cy="520382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9" name="Hexagone 28">
            <a:extLst>
              <a:ext uri="{FF2B5EF4-FFF2-40B4-BE49-F238E27FC236}">
                <a16:creationId xmlns:a16="http://schemas.microsoft.com/office/drawing/2014/main" id="{2190A653-3953-8644-B539-4A1D4C3AD2B8}"/>
              </a:ext>
            </a:extLst>
          </p:cNvPr>
          <p:cNvSpPr/>
          <p:nvPr/>
        </p:nvSpPr>
        <p:spPr>
          <a:xfrm>
            <a:off x="4611688" y="2989263"/>
            <a:ext cx="1376362" cy="1171575"/>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rgbClr val="63003C"/>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defRPr/>
            </a:pPr>
            <a:r>
              <a:rPr lang="en-GB" sz="1200" dirty="0">
                <a:solidFill>
                  <a:srgbClr val="63003C"/>
                </a:solidFill>
                <a:latin typeface="Open Sans Semibold" panose="020B0706030804020204" pitchFamily="34" charset="0"/>
                <a:ea typeface="Open Sans Semibold" panose="020B0706030804020204" pitchFamily="34" charset="0"/>
                <a:cs typeface="Open Sans Semibold" panose="020B0706030804020204" pitchFamily="34" charset="0"/>
              </a:rPr>
              <a:t>17 Graduate Schools and institutes</a:t>
            </a:r>
          </a:p>
        </p:txBody>
      </p:sp>
      <p:sp>
        <p:nvSpPr>
          <p:cNvPr id="33" name="Hexagone 32">
            <a:extLst>
              <a:ext uri="{FF2B5EF4-FFF2-40B4-BE49-F238E27FC236}">
                <a16:creationId xmlns:a16="http://schemas.microsoft.com/office/drawing/2014/main" id="{7DF90C49-40F9-4643-A2A0-B39D8AA85D70}"/>
              </a:ext>
            </a:extLst>
          </p:cNvPr>
          <p:cNvSpPr/>
          <p:nvPr/>
        </p:nvSpPr>
        <p:spPr>
          <a:xfrm>
            <a:off x="4616450" y="5543550"/>
            <a:ext cx="1300163" cy="1171575"/>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1335" name="ZoneTexte 33">
            <a:extLst>
              <a:ext uri="{FF2B5EF4-FFF2-40B4-BE49-F238E27FC236}">
                <a16:creationId xmlns:a16="http://schemas.microsoft.com/office/drawing/2014/main" id="{F977ED28-4615-8949-8A5B-74D6AAA0507A}"/>
              </a:ext>
            </a:extLst>
          </p:cNvPr>
          <p:cNvSpPr txBox="1">
            <a:spLocks noChangeArrowheads="1"/>
          </p:cNvSpPr>
          <p:nvPr/>
        </p:nvSpPr>
        <p:spPr bwMode="auto">
          <a:xfrm>
            <a:off x="4717246" y="6032500"/>
            <a:ext cx="10985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GB" altLang="fr-FR" sz="1200" dirty="0">
                <a:solidFill>
                  <a:srgbClr val="63003C"/>
                </a:solidFill>
                <a:latin typeface="Open Sans Semibold"/>
                <a:ea typeface="Open Sans Semibold"/>
                <a:cs typeface="Open Sans Semibold"/>
              </a:rPr>
              <a:t>Undergraduate </a:t>
            </a:r>
          </a:p>
          <a:p>
            <a:pPr algn="ctr"/>
            <a:r>
              <a:rPr lang="en-GB" altLang="fr-FR" sz="1200" dirty="0">
                <a:solidFill>
                  <a:srgbClr val="63003C"/>
                </a:solidFill>
                <a:latin typeface="Open Sans Semibold"/>
                <a:ea typeface="Open Sans Semibold"/>
                <a:cs typeface="Open Sans Semibold"/>
              </a:rPr>
              <a:t>cycle</a:t>
            </a:r>
          </a:p>
        </p:txBody>
      </p:sp>
      <p:sp>
        <p:nvSpPr>
          <p:cNvPr id="141336" name="ZoneTexte 34">
            <a:extLst>
              <a:ext uri="{FF2B5EF4-FFF2-40B4-BE49-F238E27FC236}">
                <a16:creationId xmlns:a16="http://schemas.microsoft.com/office/drawing/2014/main" id="{758D4377-B494-AD44-84D7-7B2CAB41B091}"/>
              </a:ext>
            </a:extLst>
          </p:cNvPr>
          <p:cNvSpPr txBox="1">
            <a:spLocks noChangeArrowheads="1"/>
          </p:cNvSpPr>
          <p:nvPr/>
        </p:nvSpPr>
        <p:spPr bwMode="auto">
          <a:xfrm>
            <a:off x="4524375" y="1565275"/>
            <a:ext cx="14192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GB" altLang="fr-FR" sz="1500" dirty="0">
                <a:solidFill>
                  <a:srgbClr val="63003C"/>
                </a:solidFill>
                <a:latin typeface="Open Sans Semibold"/>
                <a:ea typeface="Open Sans Semibold"/>
                <a:cs typeface="Open Sans Semibold"/>
              </a:rPr>
              <a:t>275 </a:t>
            </a:r>
          </a:p>
          <a:p>
            <a:pPr algn="ctr"/>
            <a:r>
              <a:rPr lang="en-GB" altLang="fr-FR" sz="1500" dirty="0">
                <a:solidFill>
                  <a:srgbClr val="63003C"/>
                </a:solidFill>
                <a:latin typeface="Open Sans Semibold"/>
                <a:ea typeface="Open Sans Semibold"/>
                <a:cs typeface="Open Sans Semibold"/>
              </a:rPr>
              <a:t>cutting-edge laboratories</a:t>
            </a:r>
          </a:p>
        </p:txBody>
      </p:sp>
      <p:pic>
        <p:nvPicPr>
          <p:cNvPr id="141337" name="Image 35">
            <a:extLst>
              <a:ext uri="{FF2B5EF4-FFF2-40B4-BE49-F238E27FC236}">
                <a16:creationId xmlns:a16="http://schemas.microsoft.com/office/drawing/2014/main" id="{5E4B7B2C-42DC-6048-B662-AE3625B5A9AB}"/>
              </a:ext>
            </a:extLst>
          </p:cNvPr>
          <p:cNvPicPr>
            <a:picLocks noChangeAspect="1"/>
          </p:cNvPicPr>
          <p:nvPr/>
        </p:nvPicPr>
        <p:blipFill>
          <a:blip r:embed="rId5">
            <a:extLst>
              <a:ext uri="{28A0092B-C50C-407E-A947-70E740481C1C}">
                <a14:useLocalDpi xmlns:a14="http://schemas.microsoft.com/office/drawing/2010/main" val="0"/>
              </a:ext>
            </a:extLst>
          </a:blip>
          <a:srcRect l="7133" t="14447" r="6935" b="19696"/>
          <a:stretch>
            <a:fillRect/>
          </a:stretch>
        </p:blipFill>
        <p:spPr bwMode="auto">
          <a:xfrm>
            <a:off x="5087938" y="5691188"/>
            <a:ext cx="342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38" name="Image 36">
            <a:extLst>
              <a:ext uri="{FF2B5EF4-FFF2-40B4-BE49-F238E27FC236}">
                <a16:creationId xmlns:a16="http://schemas.microsoft.com/office/drawing/2014/main" id="{7BEBC32A-4BD8-1646-9988-54DE5A543DB6}"/>
              </a:ext>
            </a:extLst>
          </p:cNvPr>
          <p:cNvPicPr>
            <a:picLocks noChangeAspect="1"/>
          </p:cNvPicPr>
          <p:nvPr/>
        </p:nvPicPr>
        <p:blipFill>
          <a:blip r:embed="rId6" cstate="print">
            <a:extLst>
              <a:ext uri="{28A0092B-C50C-407E-A947-70E740481C1C}">
                <a14:useLocalDpi xmlns:a14="http://schemas.microsoft.com/office/drawing/2010/main" val="0"/>
              </a:ext>
            </a:extLst>
          </a:blip>
          <a:srcRect l="9727" t="15782" r="9328" b="21986"/>
          <a:stretch>
            <a:fillRect/>
          </a:stretch>
        </p:blipFill>
        <p:spPr bwMode="auto">
          <a:xfrm>
            <a:off x="5118100" y="3009900"/>
            <a:ext cx="3571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39" name="Image 37">
            <a:extLst>
              <a:ext uri="{FF2B5EF4-FFF2-40B4-BE49-F238E27FC236}">
                <a16:creationId xmlns:a16="http://schemas.microsoft.com/office/drawing/2014/main" id="{2E05A35B-DA7C-DA4B-9190-65244389B75B}"/>
              </a:ext>
            </a:extLst>
          </p:cNvPr>
          <p:cNvPicPr>
            <a:picLocks noChangeAspect="1"/>
          </p:cNvPicPr>
          <p:nvPr/>
        </p:nvPicPr>
        <p:blipFill>
          <a:blip r:embed="rId7">
            <a:extLst>
              <a:ext uri="{28A0092B-C50C-407E-A947-70E740481C1C}">
                <a14:useLocalDpi xmlns:a14="http://schemas.microsoft.com/office/drawing/2010/main" val="0"/>
              </a:ext>
            </a:extLst>
          </a:blip>
          <a:srcRect l="7103" t="6281" r="6915" b="8325"/>
          <a:stretch>
            <a:fillRect/>
          </a:stretch>
        </p:blipFill>
        <p:spPr bwMode="auto">
          <a:xfrm>
            <a:off x="4778375" y="2366963"/>
            <a:ext cx="98107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40" name="ZoneTexte 39">
            <a:extLst>
              <a:ext uri="{FF2B5EF4-FFF2-40B4-BE49-F238E27FC236}">
                <a16:creationId xmlns:a16="http://schemas.microsoft.com/office/drawing/2014/main" id="{01471D71-AD71-4740-9450-9CC534E3DFF7}"/>
              </a:ext>
            </a:extLst>
          </p:cNvPr>
          <p:cNvSpPr txBox="1">
            <a:spLocks noChangeArrowheads="1"/>
          </p:cNvSpPr>
          <p:nvPr/>
        </p:nvSpPr>
        <p:spPr bwMode="auto">
          <a:xfrm>
            <a:off x="4475163" y="4329113"/>
            <a:ext cx="781050" cy="954087"/>
          </a:xfrm>
          <a:prstGeom prst="rect">
            <a:avLst/>
          </a:prstGeom>
          <a:noFill/>
          <a:ln w="9525" cmpd="dbl">
            <a:solidFill>
              <a:srgbClr val="63003C"/>
            </a:solidFill>
            <a:prstDash val="dash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fr-FR" sz="800" dirty="0">
                <a:solidFill>
                  <a:srgbClr val="63003C"/>
                </a:solidFill>
                <a:latin typeface="Open Sans Semibold"/>
                <a:ea typeface="Open Sans Semibold"/>
                <a:cs typeface="Open Sans Semibold"/>
              </a:rPr>
              <a:t>Cross-</a:t>
            </a:r>
            <a:br>
              <a:rPr lang="en-GB" altLang="fr-FR" sz="800" dirty="0">
                <a:solidFill>
                  <a:srgbClr val="63003C"/>
                </a:solidFill>
                <a:latin typeface="Open Sans Semibold"/>
                <a:ea typeface="Open Sans Semibold"/>
                <a:cs typeface="Open Sans Semibold"/>
              </a:rPr>
            </a:br>
            <a:r>
              <a:rPr lang="en-GB" altLang="fr-FR" sz="800" dirty="0">
                <a:solidFill>
                  <a:srgbClr val="63003C"/>
                </a:solidFill>
                <a:latin typeface="Open Sans Semibold"/>
                <a:ea typeface="Open Sans Semibold"/>
                <a:cs typeface="Open Sans Semibold"/>
              </a:rPr>
              <a:t>Disciplinary </a:t>
            </a:r>
            <a:br>
              <a:rPr lang="en-GB" altLang="fr-FR" sz="800" dirty="0">
                <a:solidFill>
                  <a:srgbClr val="63003C"/>
                </a:solidFill>
                <a:latin typeface="Open Sans Semibold"/>
                <a:ea typeface="Open Sans Semibold"/>
                <a:cs typeface="Open Sans Semibold"/>
              </a:rPr>
            </a:br>
            <a:r>
              <a:rPr lang="en-GB" altLang="fr-FR" sz="800" dirty="0">
                <a:solidFill>
                  <a:srgbClr val="63003C"/>
                </a:solidFill>
                <a:latin typeface="Open Sans Semibold"/>
                <a:ea typeface="Open Sans Semibold"/>
                <a:cs typeface="Open Sans Semibold"/>
              </a:rPr>
              <a:t>Initiatives</a:t>
            </a:r>
          </a:p>
          <a:p>
            <a:endParaRPr lang="en-GB" altLang="fr-FR" sz="800" dirty="0">
              <a:solidFill>
                <a:srgbClr val="63003C"/>
              </a:solidFill>
              <a:latin typeface="Open Sans Semibold"/>
              <a:ea typeface="Open Sans Semibold"/>
              <a:cs typeface="Open Sans Semibold"/>
            </a:endParaRPr>
          </a:p>
          <a:p>
            <a:endParaRPr lang="en-GB" altLang="fr-FR" sz="800" dirty="0">
              <a:solidFill>
                <a:srgbClr val="63003C"/>
              </a:solidFill>
              <a:latin typeface="Open Sans Semibold"/>
              <a:ea typeface="Open Sans Semibold"/>
              <a:cs typeface="Open Sans Semibold"/>
            </a:endParaRPr>
          </a:p>
          <a:p>
            <a:endParaRPr lang="en-GB" altLang="fr-FR" sz="800" dirty="0">
              <a:solidFill>
                <a:srgbClr val="63003C"/>
              </a:solidFill>
              <a:latin typeface="Open Sans Semibold"/>
              <a:ea typeface="Open Sans Semibold"/>
              <a:cs typeface="Open Sans Semibold"/>
            </a:endParaRPr>
          </a:p>
          <a:p>
            <a:endParaRPr lang="en-GB" altLang="fr-FR" sz="800" dirty="0">
              <a:solidFill>
                <a:srgbClr val="63003C"/>
              </a:solidFill>
              <a:latin typeface="Open Sans Semibold"/>
              <a:ea typeface="Open Sans Semibold"/>
              <a:cs typeface="Open Sans Semibold"/>
            </a:endParaRPr>
          </a:p>
        </p:txBody>
      </p:sp>
      <p:pic>
        <p:nvPicPr>
          <p:cNvPr id="141341" name="Image 46">
            <a:extLst>
              <a:ext uri="{FF2B5EF4-FFF2-40B4-BE49-F238E27FC236}">
                <a16:creationId xmlns:a16="http://schemas.microsoft.com/office/drawing/2014/main" id="{F2E776F7-FF5F-7849-9D45-A26B8E07F1BF}"/>
              </a:ext>
            </a:extLst>
          </p:cNvPr>
          <p:cNvPicPr>
            <a:picLocks noChangeAspect="1"/>
          </p:cNvPicPr>
          <p:nvPr/>
        </p:nvPicPr>
        <p:blipFill>
          <a:blip r:embed="rId8">
            <a:extLst>
              <a:ext uri="{28A0092B-C50C-407E-A947-70E740481C1C}">
                <a14:useLocalDpi xmlns:a14="http://schemas.microsoft.com/office/drawing/2010/main" val="0"/>
              </a:ext>
            </a:extLst>
          </a:blip>
          <a:srcRect l="19626" t="16635" r="14107" b="16953"/>
          <a:stretch>
            <a:fillRect/>
          </a:stretch>
        </p:blipFill>
        <p:spPr bwMode="auto">
          <a:xfrm>
            <a:off x="5368925" y="4283075"/>
            <a:ext cx="20478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42" name="Image 47">
            <a:extLst>
              <a:ext uri="{FF2B5EF4-FFF2-40B4-BE49-F238E27FC236}">
                <a16:creationId xmlns:a16="http://schemas.microsoft.com/office/drawing/2014/main" id="{5C2274E6-0FB6-934C-977B-436D03C5C7EB}"/>
              </a:ext>
            </a:extLst>
          </p:cNvPr>
          <p:cNvPicPr>
            <a:picLocks noChangeAspect="1"/>
          </p:cNvPicPr>
          <p:nvPr/>
        </p:nvPicPr>
        <p:blipFill>
          <a:blip r:embed="rId8">
            <a:extLst>
              <a:ext uri="{28A0092B-C50C-407E-A947-70E740481C1C}">
                <a14:useLocalDpi xmlns:a14="http://schemas.microsoft.com/office/drawing/2010/main" val="0"/>
              </a:ext>
            </a:extLst>
          </a:blip>
          <a:srcRect l="19626" t="16635" r="14107" b="16953"/>
          <a:stretch>
            <a:fillRect/>
          </a:stretch>
        </p:blipFill>
        <p:spPr bwMode="auto">
          <a:xfrm>
            <a:off x="5368925" y="4659313"/>
            <a:ext cx="20478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43" name="Image 48">
            <a:extLst>
              <a:ext uri="{FF2B5EF4-FFF2-40B4-BE49-F238E27FC236}">
                <a16:creationId xmlns:a16="http://schemas.microsoft.com/office/drawing/2014/main" id="{E2693A2D-F9D0-1942-9D50-30A21D9B9564}"/>
              </a:ext>
            </a:extLst>
          </p:cNvPr>
          <p:cNvPicPr>
            <a:picLocks noChangeAspect="1"/>
          </p:cNvPicPr>
          <p:nvPr/>
        </p:nvPicPr>
        <p:blipFill>
          <a:blip r:embed="rId8">
            <a:extLst>
              <a:ext uri="{28A0092B-C50C-407E-A947-70E740481C1C}">
                <a14:useLocalDpi xmlns:a14="http://schemas.microsoft.com/office/drawing/2010/main" val="0"/>
              </a:ext>
            </a:extLst>
          </a:blip>
          <a:srcRect l="19626" t="16635" r="14107" b="16953"/>
          <a:stretch>
            <a:fillRect/>
          </a:stretch>
        </p:blipFill>
        <p:spPr bwMode="auto">
          <a:xfrm>
            <a:off x="5380038" y="5014913"/>
            <a:ext cx="204787"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44" name="ZoneTexte 40">
            <a:extLst>
              <a:ext uri="{FF2B5EF4-FFF2-40B4-BE49-F238E27FC236}">
                <a16:creationId xmlns:a16="http://schemas.microsoft.com/office/drawing/2014/main" id="{11A3F96F-9F43-4C43-BB86-7645A39AF0EC}"/>
              </a:ext>
            </a:extLst>
          </p:cNvPr>
          <p:cNvSpPr txBox="1">
            <a:spLocks noChangeArrowheads="1"/>
          </p:cNvSpPr>
          <p:nvPr/>
        </p:nvSpPr>
        <p:spPr bwMode="auto">
          <a:xfrm>
            <a:off x="5449888" y="4378325"/>
            <a:ext cx="545342" cy="215444"/>
          </a:xfrm>
          <a:prstGeom prst="rect">
            <a:avLst/>
          </a:prstGeom>
          <a:noFill/>
          <a:ln w="9525" cmpd="dbl">
            <a:solidFill>
              <a:srgbClr val="63003C"/>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fr-FR" sz="800" dirty="0">
                <a:solidFill>
                  <a:srgbClr val="63003C"/>
                </a:solidFill>
                <a:latin typeface="Open Sans Semibold"/>
                <a:ea typeface="Open Sans Semibold"/>
                <a:cs typeface="Open Sans Semibold"/>
              </a:rPr>
              <a:t>Quantum</a:t>
            </a:r>
          </a:p>
        </p:txBody>
      </p:sp>
      <p:sp>
        <p:nvSpPr>
          <p:cNvPr id="141345" name="ZoneTexte 41">
            <a:extLst>
              <a:ext uri="{FF2B5EF4-FFF2-40B4-BE49-F238E27FC236}">
                <a16:creationId xmlns:a16="http://schemas.microsoft.com/office/drawing/2014/main" id="{DE0CC3F6-3227-834E-9DFC-190E880D2F48}"/>
              </a:ext>
            </a:extLst>
          </p:cNvPr>
          <p:cNvSpPr txBox="1">
            <a:spLocks noChangeArrowheads="1"/>
          </p:cNvSpPr>
          <p:nvPr/>
        </p:nvSpPr>
        <p:spPr bwMode="auto">
          <a:xfrm>
            <a:off x="5575300" y="4741863"/>
            <a:ext cx="264816" cy="215444"/>
          </a:xfrm>
          <a:prstGeom prst="rect">
            <a:avLst/>
          </a:prstGeom>
          <a:noFill/>
          <a:ln w="9525" cmpd="dbl">
            <a:solidFill>
              <a:srgbClr val="63003C"/>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fr-FR" sz="800" dirty="0">
                <a:solidFill>
                  <a:srgbClr val="63003C"/>
                </a:solidFill>
                <a:latin typeface="Open Sans Semibold"/>
                <a:ea typeface="Open Sans Semibold"/>
                <a:cs typeface="Open Sans Semibold"/>
              </a:rPr>
              <a:t>AI</a:t>
            </a:r>
          </a:p>
        </p:txBody>
      </p:sp>
      <p:sp>
        <p:nvSpPr>
          <p:cNvPr id="141346" name="ZoneTexte 42">
            <a:extLst>
              <a:ext uri="{FF2B5EF4-FFF2-40B4-BE49-F238E27FC236}">
                <a16:creationId xmlns:a16="http://schemas.microsoft.com/office/drawing/2014/main" id="{44908D9C-5570-BA40-B764-A59C74BF6C80}"/>
              </a:ext>
            </a:extLst>
          </p:cNvPr>
          <p:cNvSpPr txBox="1">
            <a:spLocks noChangeArrowheads="1"/>
          </p:cNvSpPr>
          <p:nvPr/>
        </p:nvSpPr>
        <p:spPr bwMode="auto">
          <a:xfrm>
            <a:off x="5418138" y="5127625"/>
            <a:ext cx="649537" cy="338554"/>
          </a:xfrm>
          <a:prstGeom prst="rect">
            <a:avLst/>
          </a:prstGeom>
          <a:noFill/>
          <a:ln w="9525" cmpd="dbl">
            <a:solidFill>
              <a:srgbClr val="63003C"/>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fr-FR" sz="800" dirty="0">
                <a:solidFill>
                  <a:srgbClr val="63003C"/>
                </a:solidFill>
                <a:latin typeface="Open Sans Semibold"/>
                <a:ea typeface="Open Sans Semibold"/>
                <a:cs typeface="Open Sans Semibold"/>
              </a:rPr>
              <a:t>Therapeutic</a:t>
            </a:r>
            <a:br>
              <a:rPr lang="en-GB" altLang="fr-FR" sz="800" dirty="0">
                <a:solidFill>
                  <a:srgbClr val="63003C"/>
                </a:solidFill>
                <a:latin typeface="Open Sans Semibold"/>
                <a:ea typeface="Open Sans Semibold"/>
                <a:cs typeface="Open Sans Semibold"/>
              </a:rPr>
            </a:br>
            <a:r>
              <a:rPr lang="en-GB" altLang="fr-FR" sz="800" dirty="0">
                <a:solidFill>
                  <a:srgbClr val="63003C"/>
                </a:solidFill>
                <a:latin typeface="Open Sans Semibold"/>
                <a:ea typeface="Open Sans Semibold"/>
                <a:cs typeface="Open Sans Semibold"/>
              </a:rPr>
              <a:t> innovation</a:t>
            </a:r>
          </a:p>
        </p:txBody>
      </p:sp>
      <p:pic>
        <p:nvPicPr>
          <p:cNvPr id="141347" name="Image 51">
            <a:extLst>
              <a:ext uri="{FF2B5EF4-FFF2-40B4-BE49-F238E27FC236}">
                <a16:creationId xmlns:a16="http://schemas.microsoft.com/office/drawing/2014/main" id="{B4811407-381D-6046-9A4B-55CE4AFA29E9}"/>
              </a:ext>
            </a:extLst>
          </p:cNvPr>
          <p:cNvPicPr>
            <a:picLocks noChangeAspect="1"/>
          </p:cNvPicPr>
          <p:nvPr/>
        </p:nvPicPr>
        <p:blipFill>
          <a:blip r:embed="rId8">
            <a:extLst>
              <a:ext uri="{28A0092B-C50C-407E-A947-70E740481C1C}">
                <a14:useLocalDpi xmlns:a14="http://schemas.microsoft.com/office/drawing/2010/main" val="0"/>
              </a:ext>
            </a:extLst>
          </a:blip>
          <a:srcRect l="19626" t="16635" r="14107" b="16953"/>
          <a:stretch>
            <a:fillRect/>
          </a:stretch>
        </p:blipFill>
        <p:spPr bwMode="auto">
          <a:xfrm>
            <a:off x="4511675" y="4759325"/>
            <a:ext cx="20478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48" name="Image 52">
            <a:extLst>
              <a:ext uri="{FF2B5EF4-FFF2-40B4-BE49-F238E27FC236}">
                <a16:creationId xmlns:a16="http://schemas.microsoft.com/office/drawing/2014/main" id="{121847CF-FB97-084E-928D-9015179314FE}"/>
              </a:ext>
            </a:extLst>
          </p:cNvPr>
          <p:cNvPicPr>
            <a:picLocks noChangeAspect="1"/>
          </p:cNvPicPr>
          <p:nvPr/>
        </p:nvPicPr>
        <p:blipFill>
          <a:blip r:embed="rId8">
            <a:extLst>
              <a:ext uri="{28A0092B-C50C-407E-A947-70E740481C1C}">
                <a14:useLocalDpi xmlns:a14="http://schemas.microsoft.com/office/drawing/2010/main" val="0"/>
              </a:ext>
            </a:extLst>
          </a:blip>
          <a:srcRect l="19626" t="16635" r="14107" b="16953"/>
          <a:stretch>
            <a:fillRect/>
          </a:stretch>
        </p:blipFill>
        <p:spPr bwMode="auto">
          <a:xfrm>
            <a:off x="4510088" y="5003800"/>
            <a:ext cx="204787"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49" name="Image 53">
            <a:extLst>
              <a:ext uri="{FF2B5EF4-FFF2-40B4-BE49-F238E27FC236}">
                <a16:creationId xmlns:a16="http://schemas.microsoft.com/office/drawing/2014/main" id="{97D1CA71-9914-0346-BA96-23FC24D62B78}"/>
              </a:ext>
            </a:extLst>
          </p:cNvPr>
          <p:cNvPicPr>
            <a:picLocks noChangeAspect="1"/>
          </p:cNvPicPr>
          <p:nvPr/>
        </p:nvPicPr>
        <p:blipFill>
          <a:blip r:embed="rId9" cstate="print">
            <a:extLst>
              <a:ext uri="{28A0092B-C50C-407E-A947-70E740481C1C}">
                <a14:useLocalDpi xmlns:a14="http://schemas.microsoft.com/office/drawing/2010/main" val="0"/>
              </a:ext>
            </a:extLst>
          </a:blip>
          <a:srcRect l="19626" t="16635" r="14107" b="16953"/>
          <a:stretch>
            <a:fillRect/>
          </a:stretch>
        </p:blipFill>
        <p:spPr bwMode="auto">
          <a:xfrm>
            <a:off x="4808538" y="4773613"/>
            <a:ext cx="18573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50" name="Image 54">
            <a:extLst>
              <a:ext uri="{FF2B5EF4-FFF2-40B4-BE49-F238E27FC236}">
                <a16:creationId xmlns:a16="http://schemas.microsoft.com/office/drawing/2014/main" id="{C0EBEBA1-4949-2E4E-B224-27ECDF055543}"/>
              </a:ext>
            </a:extLst>
          </p:cNvPr>
          <p:cNvPicPr>
            <a:picLocks noChangeAspect="1"/>
          </p:cNvPicPr>
          <p:nvPr/>
        </p:nvPicPr>
        <p:blipFill>
          <a:blip r:embed="rId10" cstate="print">
            <a:extLst>
              <a:ext uri="{28A0092B-C50C-407E-A947-70E740481C1C}">
                <a14:useLocalDpi xmlns:a14="http://schemas.microsoft.com/office/drawing/2010/main" val="0"/>
              </a:ext>
            </a:extLst>
          </a:blip>
          <a:srcRect l="19626" t="16635" r="14107" b="16953"/>
          <a:stretch>
            <a:fillRect/>
          </a:stretch>
        </p:blipFill>
        <p:spPr bwMode="auto">
          <a:xfrm>
            <a:off x="5076825" y="4783138"/>
            <a:ext cx="18732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51" name="Image 55">
            <a:extLst>
              <a:ext uri="{FF2B5EF4-FFF2-40B4-BE49-F238E27FC236}">
                <a16:creationId xmlns:a16="http://schemas.microsoft.com/office/drawing/2014/main" id="{69E7D543-5439-7A4E-B769-513EF25CB7D7}"/>
              </a:ext>
            </a:extLst>
          </p:cNvPr>
          <p:cNvPicPr>
            <a:picLocks noChangeAspect="1"/>
          </p:cNvPicPr>
          <p:nvPr/>
        </p:nvPicPr>
        <p:blipFill>
          <a:blip r:embed="rId8">
            <a:extLst>
              <a:ext uri="{28A0092B-C50C-407E-A947-70E740481C1C}">
                <a14:useLocalDpi xmlns:a14="http://schemas.microsoft.com/office/drawing/2010/main" val="0"/>
              </a:ext>
            </a:extLst>
          </a:blip>
          <a:srcRect l="19626" t="16635" r="14107" b="16953"/>
          <a:stretch>
            <a:fillRect/>
          </a:stretch>
        </p:blipFill>
        <p:spPr bwMode="auto">
          <a:xfrm>
            <a:off x="4802188" y="5006975"/>
            <a:ext cx="20478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1159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a:extLst>
              <a:ext uri="{FF2B5EF4-FFF2-40B4-BE49-F238E27FC236}">
                <a16:creationId xmlns:a16="http://schemas.microsoft.com/office/drawing/2014/main" id="{29FD6610-F3E7-3E4B-AD4A-F3AFAD3DF991}"/>
              </a:ext>
            </a:extLst>
          </p:cNvPr>
          <p:cNvSpPr>
            <a:spLocks noChangeArrowheads="1"/>
          </p:cNvSpPr>
          <p:nvPr/>
        </p:nvSpPr>
        <p:spPr bwMode="auto">
          <a:xfrm>
            <a:off x="0" y="6304220"/>
            <a:ext cx="374333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fr-FR" altLang="fr-FR" sz="1600" b="1" dirty="0">
                <a:solidFill>
                  <a:srgbClr val="63003C"/>
                </a:solidFill>
                <a:latin typeface="Open Sans"/>
                <a:ea typeface="ＭＳ Ｐゴシック" panose="020B0600070205080204" pitchFamily="34" charset="-128"/>
                <a:cs typeface="Arial Unicode MS" panose="020B0604020202020204" pitchFamily="34" charset="-128"/>
              </a:rPr>
              <a:t>Large-</a:t>
            </a:r>
            <a:r>
              <a:rPr lang="fr-FR" altLang="fr-FR" sz="1600" b="1" dirty="0" err="1">
                <a:solidFill>
                  <a:srgbClr val="63003C"/>
                </a:solidFill>
                <a:latin typeface="Open Sans"/>
                <a:ea typeface="ＭＳ Ｐゴシック" panose="020B0600070205080204" pitchFamily="34" charset="-128"/>
                <a:cs typeface="Arial Unicode MS" panose="020B0604020202020204" pitchFamily="34" charset="-128"/>
              </a:rPr>
              <a:t>scale</a:t>
            </a:r>
            <a:r>
              <a:rPr lang="fr-FR" altLang="fr-FR" sz="1600" b="1" dirty="0">
                <a:solidFill>
                  <a:srgbClr val="63003C"/>
                </a:solidFill>
                <a:latin typeface="Open Sans"/>
                <a:ea typeface="ＭＳ Ｐゴシック" panose="020B0600070205080204" pitchFamily="34" charset="-128"/>
                <a:cs typeface="Arial Unicode MS" panose="020B0604020202020204" pitchFamily="34" charset="-128"/>
              </a:rPr>
              <a:t> </a:t>
            </a:r>
            <a:r>
              <a:rPr lang="fr-FR" altLang="fr-FR" sz="1600" b="1" dirty="0" err="1">
                <a:solidFill>
                  <a:srgbClr val="63003C"/>
                </a:solidFill>
                <a:latin typeface="Open Sans"/>
                <a:ea typeface="ＭＳ Ｐゴシック" panose="020B0600070205080204" pitchFamily="34" charset="-128"/>
                <a:cs typeface="Arial Unicode MS" panose="020B0604020202020204" pitchFamily="34" charset="-128"/>
              </a:rPr>
              <a:t>research</a:t>
            </a:r>
            <a:r>
              <a:rPr lang="fr-FR" altLang="fr-FR" sz="1600" b="1" dirty="0">
                <a:solidFill>
                  <a:srgbClr val="63003C"/>
                </a:solidFill>
                <a:latin typeface="Open Sans"/>
                <a:ea typeface="ＭＳ Ｐゴシック" panose="020B0600070205080204" pitchFamily="34" charset="-128"/>
                <a:cs typeface="Arial Unicode MS" panose="020B0604020202020204" pitchFamily="34" charset="-128"/>
              </a:rPr>
              <a:t> infrastructures</a:t>
            </a:r>
          </a:p>
        </p:txBody>
      </p:sp>
      <p:sp>
        <p:nvSpPr>
          <p:cNvPr id="193539" name="Titre 1">
            <a:extLst>
              <a:ext uri="{FF2B5EF4-FFF2-40B4-BE49-F238E27FC236}">
                <a16:creationId xmlns:a16="http://schemas.microsoft.com/office/drawing/2014/main" id="{D7538C64-188C-0B42-8ACA-3191D56D6708}"/>
              </a:ext>
            </a:extLst>
          </p:cNvPr>
          <p:cNvSpPr>
            <a:spLocks noGrp="1"/>
          </p:cNvSpPr>
          <p:nvPr>
            <p:ph type="title"/>
          </p:nvPr>
        </p:nvSpPr>
        <p:spPr>
          <a:xfrm>
            <a:off x="103981" y="401638"/>
            <a:ext cx="8820150" cy="561975"/>
          </a:xfrm>
        </p:spPr>
        <p:txBody>
          <a:bodyPr>
            <a:noAutofit/>
          </a:bodyPr>
          <a:lstStyle/>
          <a:p>
            <a:pPr eaLnBrk="1" hangingPunct="1">
              <a:defRPr/>
            </a:pPr>
            <a:r>
              <a:rPr altLang="fr-FR" sz="2300" dirty="0">
                <a:solidFill>
                  <a:srgbClr val="FFFFFF"/>
                </a:solidFill>
                <a:ea typeface="ＭＳ Ｐゴシック" pitchFamily="34" charset="-128"/>
                <a:cs typeface="Arial" pitchFamily="34" charset="0"/>
              </a:rPr>
              <a:t>Université Paris-Saclay in the Top 8 </a:t>
            </a:r>
            <a:r>
              <a:rPr altLang="fr-FR" sz="2300" i="1" dirty="0">
                <a:solidFill>
                  <a:srgbClr val="FFFFFF"/>
                </a:solidFill>
                <a:ea typeface="ＭＳ Ｐゴシック" pitchFamily="34" charset="-128"/>
                <a:cs typeface="Arial" pitchFamily="34" charset="0"/>
              </a:rPr>
              <a:t>World Innovation Clusters*</a:t>
            </a:r>
            <a:endParaRPr altLang="fr-FR" sz="2300" dirty="0"/>
          </a:p>
        </p:txBody>
      </p:sp>
      <p:pic>
        <p:nvPicPr>
          <p:cNvPr id="143364" name="Image 29">
            <a:extLst>
              <a:ext uri="{FF2B5EF4-FFF2-40B4-BE49-F238E27FC236}">
                <a16:creationId xmlns:a16="http://schemas.microsoft.com/office/drawing/2014/main" id="{FA5F8F82-CFC4-3742-B0F8-9C1A59C23D70}"/>
              </a:ext>
            </a:extLst>
          </p:cNvPr>
          <p:cNvPicPr>
            <a:picLocks noChangeAspect="1"/>
          </p:cNvPicPr>
          <p:nvPr/>
        </p:nvPicPr>
        <p:blipFill>
          <a:blip r:embed="rId3">
            <a:extLst>
              <a:ext uri="{28A0092B-C50C-407E-A947-70E740481C1C}">
                <a14:useLocalDpi xmlns:a14="http://schemas.microsoft.com/office/drawing/2010/main" val="0"/>
              </a:ext>
            </a:extLst>
          </a:blip>
          <a:srcRect t="12276"/>
          <a:stretch>
            <a:fillRect/>
          </a:stretch>
        </p:blipFill>
        <p:spPr bwMode="auto">
          <a:xfrm>
            <a:off x="6443663" y="4910138"/>
            <a:ext cx="2274887"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Image 26">
            <a:extLst>
              <a:ext uri="{FF2B5EF4-FFF2-40B4-BE49-F238E27FC236}">
                <a16:creationId xmlns:a16="http://schemas.microsoft.com/office/drawing/2014/main" id="{FE82D8AB-6A41-4D46-A4CF-626AD0B6C885}"/>
              </a:ext>
            </a:extLst>
          </p:cNvPr>
          <p:cNvPicPr>
            <a:picLocks noChangeAspect="1"/>
          </p:cNvPicPr>
          <p:nvPr/>
        </p:nvPicPr>
        <p:blipFill>
          <a:blip r:embed="rId4">
            <a:extLst>
              <a:ext uri="{28A0092B-C50C-407E-A947-70E740481C1C}">
                <a14:useLocalDpi xmlns:a14="http://schemas.microsoft.com/office/drawing/2010/main" val="0"/>
              </a:ext>
            </a:extLst>
          </a:blip>
          <a:srcRect b="4776"/>
          <a:stretch>
            <a:fillRect/>
          </a:stretch>
        </p:blipFill>
        <p:spPr bwMode="auto">
          <a:xfrm>
            <a:off x="6478588" y="1746250"/>
            <a:ext cx="2252662"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6" name="Image 27">
            <a:extLst>
              <a:ext uri="{FF2B5EF4-FFF2-40B4-BE49-F238E27FC236}">
                <a16:creationId xmlns:a16="http://schemas.microsoft.com/office/drawing/2014/main" id="{3258353B-53AB-C343-B240-185FD56FD68E}"/>
              </a:ext>
            </a:extLst>
          </p:cNvPr>
          <p:cNvPicPr>
            <a:picLocks noChangeAspect="1"/>
          </p:cNvPicPr>
          <p:nvPr/>
        </p:nvPicPr>
        <p:blipFill>
          <a:blip r:embed="rId5">
            <a:extLst>
              <a:ext uri="{28A0092B-C50C-407E-A947-70E740481C1C}">
                <a14:useLocalDpi xmlns:a14="http://schemas.microsoft.com/office/drawing/2010/main" val="0"/>
              </a:ext>
            </a:extLst>
          </a:blip>
          <a:srcRect l="21217"/>
          <a:stretch>
            <a:fillRect/>
          </a:stretch>
        </p:blipFill>
        <p:spPr bwMode="auto">
          <a:xfrm>
            <a:off x="6443663" y="3311525"/>
            <a:ext cx="2287587"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Image 24">
            <a:extLst>
              <a:ext uri="{FF2B5EF4-FFF2-40B4-BE49-F238E27FC236}">
                <a16:creationId xmlns:a16="http://schemas.microsoft.com/office/drawing/2014/main" id="{E63B2274-C9F6-E84B-9DC2-D01C8987B9EB}"/>
              </a:ext>
            </a:extLst>
          </p:cNvPr>
          <p:cNvPicPr>
            <a:picLocks noChangeAspect="1"/>
          </p:cNvPicPr>
          <p:nvPr/>
        </p:nvPicPr>
        <p:blipFill>
          <a:blip r:embed="rId6">
            <a:extLst>
              <a:ext uri="{28A0092B-C50C-407E-A947-70E740481C1C}">
                <a14:useLocalDpi xmlns:a14="http://schemas.microsoft.com/office/drawing/2010/main" val="0"/>
              </a:ext>
            </a:extLst>
          </a:blip>
          <a:srcRect r="16592"/>
          <a:stretch>
            <a:fillRect/>
          </a:stretch>
        </p:blipFill>
        <p:spPr bwMode="auto">
          <a:xfrm>
            <a:off x="3379788" y="3338513"/>
            <a:ext cx="2268537"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8" name="Image 2">
            <a:extLst>
              <a:ext uri="{FF2B5EF4-FFF2-40B4-BE49-F238E27FC236}">
                <a16:creationId xmlns:a16="http://schemas.microsoft.com/office/drawing/2014/main" id="{0A031E44-03D2-1D49-8897-D775D4993776}"/>
              </a:ext>
            </a:extLst>
          </p:cNvPr>
          <p:cNvPicPr>
            <a:picLocks noChangeAspect="1"/>
          </p:cNvPicPr>
          <p:nvPr/>
        </p:nvPicPr>
        <p:blipFill>
          <a:blip r:embed="rId7">
            <a:extLst>
              <a:ext uri="{28A0092B-C50C-407E-A947-70E740481C1C}">
                <a14:useLocalDpi xmlns:a14="http://schemas.microsoft.com/office/drawing/2010/main" val="0"/>
              </a:ext>
            </a:extLst>
          </a:blip>
          <a:srcRect l="11819" r="4169" b="3148"/>
          <a:stretch>
            <a:fillRect/>
          </a:stretch>
        </p:blipFill>
        <p:spPr bwMode="auto">
          <a:xfrm>
            <a:off x="173038" y="4910138"/>
            <a:ext cx="2454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9" name="Image 3">
            <a:extLst>
              <a:ext uri="{FF2B5EF4-FFF2-40B4-BE49-F238E27FC236}">
                <a16:creationId xmlns:a16="http://schemas.microsoft.com/office/drawing/2014/main" id="{D85BA82A-5144-9A43-A381-7B61363F56DF}"/>
              </a:ext>
            </a:extLst>
          </p:cNvPr>
          <p:cNvPicPr>
            <a:picLocks noChangeAspect="1"/>
          </p:cNvPicPr>
          <p:nvPr/>
        </p:nvPicPr>
        <p:blipFill>
          <a:blip r:embed="rId8">
            <a:extLst>
              <a:ext uri="{28A0092B-C50C-407E-A947-70E740481C1C}">
                <a14:useLocalDpi xmlns:a14="http://schemas.microsoft.com/office/drawing/2010/main" val="0"/>
              </a:ext>
            </a:extLst>
          </a:blip>
          <a:srcRect t="4672" b="6528"/>
          <a:stretch>
            <a:fillRect/>
          </a:stretch>
        </p:blipFill>
        <p:spPr bwMode="auto">
          <a:xfrm>
            <a:off x="3384550" y="4910138"/>
            <a:ext cx="22733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0" name="Picture 2">
            <a:extLst>
              <a:ext uri="{FF2B5EF4-FFF2-40B4-BE49-F238E27FC236}">
                <a16:creationId xmlns:a16="http://schemas.microsoft.com/office/drawing/2014/main" id="{47F91915-6584-D444-BC57-715149BA6E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4117" r="2219"/>
          <a:stretch>
            <a:fillRect/>
          </a:stretch>
        </p:blipFill>
        <p:spPr bwMode="auto">
          <a:xfrm>
            <a:off x="171450" y="3325813"/>
            <a:ext cx="2462213" cy="140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71" name="Picture 15" descr="neurospin">
            <a:extLst>
              <a:ext uri="{FF2B5EF4-FFF2-40B4-BE49-F238E27FC236}">
                <a16:creationId xmlns:a16="http://schemas.microsoft.com/office/drawing/2014/main" id="{DED9F40A-94FB-BF40-B93F-A9F3E667B2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0721" b="9653"/>
          <a:stretch>
            <a:fillRect/>
          </a:stretch>
        </p:blipFill>
        <p:spPr bwMode="auto">
          <a:xfrm>
            <a:off x="204788" y="1660525"/>
            <a:ext cx="242887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3372" name="Image 1">
            <a:extLst>
              <a:ext uri="{FF2B5EF4-FFF2-40B4-BE49-F238E27FC236}">
                <a16:creationId xmlns:a16="http://schemas.microsoft.com/office/drawing/2014/main" id="{F0628358-F769-6240-B136-0D54B57B4C4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382963" y="1695450"/>
            <a:ext cx="22701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3" name="Rectangle 12">
            <a:extLst>
              <a:ext uri="{FF2B5EF4-FFF2-40B4-BE49-F238E27FC236}">
                <a16:creationId xmlns:a16="http://schemas.microsoft.com/office/drawing/2014/main" id="{35A5F421-BE75-E743-B535-938B4B25C8D4}"/>
              </a:ext>
            </a:extLst>
          </p:cNvPr>
          <p:cNvSpPr>
            <a:spLocks noChangeArrowheads="1"/>
          </p:cNvSpPr>
          <p:nvPr/>
        </p:nvSpPr>
        <p:spPr bwMode="auto">
          <a:xfrm>
            <a:off x="6408738" y="4856163"/>
            <a:ext cx="2040943" cy="276999"/>
          </a:xfrm>
          <a:prstGeom prst="rect">
            <a:avLst/>
          </a:prstGeom>
          <a:solidFill>
            <a:schemeClr val="bg1"/>
          </a:solidFill>
          <a:ln>
            <a:noFill/>
          </a:ln>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fr-FR" sz="1200" b="1" dirty="0">
                <a:solidFill>
                  <a:srgbClr val="63003C"/>
                </a:solidFill>
                <a:ea typeface="Arial Unicode MS" panose="020B0604020202020204" pitchFamily="34" charset="-128"/>
                <a:cs typeface="Arial Unicode MS" panose="020B0604020202020204" pitchFamily="34" charset="-128"/>
              </a:rPr>
              <a:t>EDF R&amp;D and Training Centre</a:t>
            </a:r>
            <a:endParaRPr lang="fr-FR" altLang="fr-FR" sz="1200" dirty="0">
              <a:solidFill>
                <a:srgbClr val="63003C"/>
              </a:solidFill>
              <a:ea typeface="Arial Unicode MS" panose="020B0604020202020204" pitchFamily="34" charset="-128"/>
              <a:cs typeface="Arial Unicode MS" panose="020B0604020202020204" pitchFamily="34" charset="-128"/>
            </a:endParaRPr>
          </a:p>
        </p:txBody>
      </p:sp>
      <p:sp>
        <p:nvSpPr>
          <p:cNvPr id="143374" name="Rectangle 3">
            <a:extLst>
              <a:ext uri="{FF2B5EF4-FFF2-40B4-BE49-F238E27FC236}">
                <a16:creationId xmlns:a16="http://schemas.microsoft.com/office/drawing/2014/main" id="{2112C419-A9EA-4C4F-9009-1A71FF4A8CEC}"/>
              </a:ext>
            </a:extLst>
          </p:cNvPr>
          <p:cNvSpPr>
            <a:spLocks noChangeArrowheads="1"/>
          </p:cNvSpPr>
          <p:nvPr/>
        </p:nvSpPr>
        <p:spPr bwMode="auto">
          <a:xfrm>
            <a:off x="3325813" y="1631017"/>
            <a:ext cx="189278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ltLang="fr-FR" sz="1200" b="1" dirty="0">
                <a:solidFill>
                  <a:srgbClr val="63003C"/>
                </a:solidFill>
                <a:ea typeface="Arial Unicode MS" panose="020B0604020202020204" pitchFamily="34" charset="-128"/>
                <a:cs typeface="Arial Unicode MS" panose="020B0604020202020204" pitchFamily="34" charset="-128"/>
              </a:rPr>
              <a:t>Centre for Nanoscience &amp; </a:t>
            </a:r>
            <a:r>
              <a:rPr lang="fr-FR" altLang="fr-FR" sz="1200" b="1" dirty="0" err="1">
                <a:solidFill>
                  <a:srgbClr val="63003C"/>
                </a:solidFill>
                <a:ea typeface="Arial Unicode MS" panose="020B0604020202020204" pitchFamily="34" charset="-128"/>
                <a:cs typeface="Arial Unicode MS" panose="020B0604020202020204" pitchFamily="34" charset="-128"/>
              </a:rPr>
              <a:t>Nanotechnology</a:t>
            </a:r>
            <a:r>
              <a:rPr lang="fr-FR" altLang="fr-FR" sz="1200" b="1" dirty="0">
                <a:solidFill>
                  <a:srgbClr val="63003C"/>
                </a:solidFill>
                <a:ea typeface="Arial Unicode MS" panose="020B0604020202020204" pitchFamily="34" charset="-128"/>
                <a:cs typeface="Arial Unicode MS" panose="020B0604020202020204" pitchFamily="34" charset="-128"/>
              </a:rPr>
              <a:t> – C2N</a:t>
            </a:r>
          </a:p>
          <a:p>
            <a:r>
              <a:rPr lang="fr-FR" altLang="fr-FR" sz="1200" b="1" dirty="0">
                <a:solidFill>
                  <a:srgbClr val="63003C"/>
                </a:solidFill>
                <a:ea typeface="Arial Unicode MS" panose="020B0604020202020204" pitchFamily="34" charset="-128"/>
                <a:cs typeface="Arial Unicode MS" panose="020B0604020202020204" pitchFamily="34" charset="-128"/>
              </a:rPr>
              <a:t>2018</a:t>
            </a:r>
            <a:endParaRPr lang="fr-FR" altLang="fr-FR" sz="1200" dirty="0">
              <a:solidFill>
                <a:srgbClr val="63003C"/>
              </a:solidFill>
              <a:ea typeface="Arial Unicode MS" panose="020B0604020202020204" pitchFamily="34" charset="-128"/>
              <a:cs typeface="Arial Unicode MS" panose="020B0604020202020204" pitchFamily="34" charset="-128"/>
            </a:endParaRPr>
          </a:p>
        </p:txBody>
      </p:sp>
      <p:sp>
        <p:nvSpPr>
          <p:cNvPr id="143375" name="Rectangle 21">
            <a:extLst>
              <a:ext uri="{FF2B5EF4-FFF2-40B4-BE49-F238E27FC236}">
                <a16:creationId xmlns:a16="http://schemas.microsoft.com/office/drawing/2014/main" id="{C75C44B1-962A-9F4A-957D-FC283927CDDF}"/>
              </a:ext>
            </a:extLst>
          </p:cNvPr>
          <p:cNvSpPr>
            <a:spLocks noChangeArrowheads="1"/>
          </p:cNvSpPr>
          <p:nvPr/>
        </p:nvSpPr>
        <p:spPr bwMode="auto">
          <a:xfrm>
            <a:off x="190500" y="1685925"/>
            <a:ext cx="2614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ltLang="fr-FR" sz="1200" b="1" dirty="0" err="1">
                <a:solidFill>
                  <a:srgbClr val="63003C"/>
                </a:solidFill>
                <a:ea typeface="Arial Unicode MS" panose="020B0604020202020204" pitchFamily="34" charset="-128"/>
                <a:cs typeface="Arial Unicode MS" panose="020B0604020202020204" pitchFamily="34" charset="-128"/>
              </a:rPr>
              <a:t>Neurospin</a:t>
            </a:r>
            <a:r>
              <a:rPr lang="fr-FR" altLang="fr-FR" sz="1200" b="1" dirty="0">
                <a:solidFill>
                  <a:srgbClr val="63003C"/>
                </a:solidFill>
                <a:ea typeface="Arial Unicode MS" panose="020B0604020202020204" pitchFamily="34" charset="-128"/>
                <a:cs typeface="Arial Unicode MS" panose="020B0604020202020204" pitchFamily="34" charset="-128"/>
              </a:rPr>
              <a:t>-CEA</a:t>
            </a:r>
            <a:endParaRPr lang="fr-FR" altLang="fr-FR" sz="1200" dirty="0">
              <a:solidFill>
                <a:srgbClr val="63003C"/>
              </a:solidFill>
              <a:ea typeface="Arial Unicode MS" panose="020B0604020202020204" pitchFamily="34" charset="-128"/>
              <a:cs typeface="Arial Unicode MS" panose="020B0604020202020204" pitchFamily="34" charset="-128"/>
            </a:endParaRPr>
          </a:p>
        </p:txBody>
      </p:sp>
      <p:sp>
        <p:nvSpPr>
          <p:cNvPr id="143376" name="Rectangle 22">
            <a:extLst>
              <a:ext uri="{FF2B5EF4-FFF2-40B4-BE49-F238E27FC236}">
                <a16:creationId xmlns:a16="http://schemas.microsoft.com/office/drawing/2014/main" id="{641D550C-9AA6-174F-872C-8A71D7700576}"/>
              </a:ext>
            </a:extLst>
          </p:cNvPr>
          <p:cNvSpPr>
            <a:spLocks noChangeArrowheads="1"/>
          </p:cNvSpPr>
          <p:nvPr/>
        </p:nvSpPr>
        <p:spPr bwMode="auto">
          <a:xfrm>
            <a:off x="171450" y="3325813"/>
            <a:ext cx="26130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ltLang="fr-FR" sz="1200" b="1" dirty="0">
                <a:solidFill>
                  <a:srgbClr val="63003C"/>
                </a:solidFill>
                <a:ea typeface="Arial Unicode MS" panose="020B0604020202020204" pitchFamily="34" charset="-128"/>
                <a:cs typeface="Arial Unicode MS" panose="020B0604020202020204" pitchFamily="34" charset="-128"/>
              </a:rPr>
              <a:t>Institute of Plant Sciences</a:t>
            </a:r>
            <a:endParaRPr lang="fr-FR" altLang="fr-FR" sz="1200" dirty="0">
              <a:solidFill>
                <a:srgbClr val="63003C"/>
              </a:solidFill>
              <a:ea typeface="Arial Unicode MS" panose="020B0604020202020204" pitchFamily="34" charset="-128"/>
              <a:cs typeface="Arial Unicode MS" panose="020B0604020202020204" pitchFamily="34" charset="-128"/>
            </a:endParaRPr>
          </a:p>
        </p:txBody>
      </p:sp>
      <p:sp>
        <p:nvSpPr>
          <p:cNvPr id="143377" name="Rectangle 23">
            <a:extLst>
              <a:ext uri="{FF2B5EF4-FFF2-40B4-BE49-F238E27FC236}">
                <a16:creationId xmlns:a16="http://schemas.microsoft.com/office/drawing/2014/main" id="{28D8A522-B826-1146-8F45-5DB26F809FE6}"/>
              </a:ext>
            </a:extLst>
          </p:cNvPr>
          <p:cNvSpPr>
            <a:spLocks noChangeArrowheads="1"/>
          </p:cNvSpPr>
          <p:nvPr/>
        </p:nvSpPr>
        <p:spPr bwMode="auto">
          <a:xfrm>
            <a:off x="190500" y="4932363"/>
            <a:ext cx="1427863" cy="276999"/>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ltLang="fr-FR" sz="1200" b="1" dirty="0">
                <a:solidFill>
                  <a:srgbClr val="63003C"/>
                </a:solidFill>
                <a:ea typeface="Arial Unicode MS" panose="020B0604020202020204" pitchFamily="34" charset="-128"/>
                <a:cs typeface="Arial Unicode MS" panose="020B0604020202020204" pitchFamily="34" charset="-128"/>
              </a:rPr>
              <a:t>SOLEIL Synchrotron</a:t>
            </a:r>
            <a:endParaRPr lang="fr-FR" altLang="fr-FR" sz="1200" dirty="0">
              <a:solidFill>
                <a:srgbClr val="63003C"/>
              </a:solidFill>
              <a:ea typeface="Arial Unicode MS" panose="020B0604020202020204" pitchFamily="34" charset="-128"/>
              <a:cs typeface="Arial Unicode MS" panose="020B0604020202020204" pitchFamily="34" charset="-128"/>
            </a:endParaRPr>
          </a:p>
        </p:txBody>
      </p:sp>
      <p:sp>
        <p:nvSpPr>
          <p:cNvPr id="143378" name="Rectangle 21">
            <a:extLst>
              <a:ext uri="{FF2B5EF4-FFF2-40B4-BE49-F238E27FC236}">
                <a16:creationId xmlns:a16="http://schemas.microsoft.com/office/drawing/2014/main" id="{4A9F5CA5-0672-C14A-BFC3-9814F37B112B}"/>
              </a:ext>
            </a:extLst>
          </p:cNvPr>
          <p:cNvSpPr>
            <a:spLocks noChangeArrowheads="1"/>
          </p:cNvSpPr>
          <p:nvPr/>
        </p:nvSpPr>
        <p:spPr bwMode="auto">
          <a:xfrm>
            <a:off x="3325813" y="3503613"/>
            <a:ext cx="2614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ltLang="fr-FR" sz="1200" b="1" dirty="0">
                <a:solidFill>
                  <a:srgbClr val="63003C"/>
                </a:solidFill>
                <a:ea typeface="Arial Unicode MS" panose="020B0604020202020204" pitchFamily="34" charset="-128"/>
                <a:cs typeface="Arial Unicode MS" panose="020B0604020202020204" pitchFamily="34" charset="-128"/>
              </a:rPr>
              <a:t>Apollon Laser</a:t>
            </a:r>
            <a:endParaRPr lang="fr-FR" altLang="fr-FR" sz="1200" dirty="0">
              <a:solidFill>
                <a:srgbClr val="63003C"/>
              </a:solidFill>
              <a:ea typeface="Arial Unicode MS" panose="020B0604020202020204" pitchFamily="34" charset="-128"/>
              <a:cs typeface="Arial Unicode MS" panose="020B0604020202020204" pitchFamily="34" charset="-128"/>
            </a:endParaRPr>
          </a:p>
        </p:txBody>
      </p:sp>
      <p:sp>
        <p:nvSpPr>
          <p:cNvPr id="143379" name="Rectangle 21">
            <a:extLst>
              <a:ext uri="{FF2B5EF4-FFF2-40B4-BE49-F238E27FC236}">
                <a16:creationId xmlns:a16="http://schemas.microsoft.com/office/drawing/2014/main" id="{7B35FF33-2D33-6E4B-8609-6627C9310FD1}"/>
              </a:ext>
            </a:extLst>
          </p:cNvPr>
          <p:cNvSpPr>
            <a:spLocks noChangeArrowheads="1"/>
          </p:cNvSpPr>
          <p:nvPr/>
        </p:nvSpPr>
        <p:spPr bwMode="auto">
          <a:xfrm>
            <a:off x="6419850" y="3338513"/>
            <a:ext cx="2614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ltLang="fr-FR" sz="1200" b="1" dirty="0">
                <a:solidFill>
                  <a:srgbClr val="63003C"/>
                </a:solidFill>
                <a:ea typeface="Arial Unicode MS" panose="020B0604020202020204" pitchFamily="34" charset="-128"/>
                <a:cs typeface="Arial Unicode MS" panose="020B0604020202020204" pitchFamily="34" charset="-128"/>
              </a:rPr>
              <a:t>Safran Campus</a:t>
            </a:r>
            <a:endParaRPr lang="fr-FR" altLang="fr-FR" sz="1200" dirty="0">
              <a:solidFill>
                <a:srgbClr val="63003C"/>
              </a:solidFill>
              <a:ea typeface="Arial Unicode MS" panose="020B0604020202020204" pitchFamily="34" charset="-128"/>
              <a:cs typeface="Arial Unicode MS" panose="020B0604020202020204" pitchFamily="34" charset="-128"/>
            </a:endParaRPr>
          </a:p>
        </p:txBody>
      </p:sp>
      <p:sp>
        <p:nvSpPr>
          <p:cNvPr id="143380" name="Rectangle 21">
            <a:extLst>
              <a:ext uri="{FF2B5EF4-FFF2-40B4-BE49-F238E27FC236}">
                <a16:creationId xmlns:a16="http://schemas.microsoft.com/office/drawing/2014/main" id="{4ADBD364-4B62-C24D-8AA6-AC2C6A74A0ED}"/>
              </a:ext>
            </a:extLst>
          </p:cNvPr>
          <p:cNvSpPr>
            <a:spLocks noChangeArrowheads="1"/>
          </p:cNvSpPr>
          <p:nvPr/>
        </p:nvSpPr>
        <p:spPr bwMode="auto">
          <a:xfrm>
            <a:off x="6419850" y="1741488"/>
            <a:ext cx="2614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ltLang="fr-FR" sz="1200" b="1" dirty="0">
                <a:solidFill>
                  <a:srgbClr val="63003C"/>
                </a:solidFill>
                <a:ea typeface="Arial Unicode MS" panose="020B0604020202020204" pitchFamily="34" charset="-128"/>
                <a:cs typeface="Arial Unicode MS" panose="020B0604020202020204" pitchFamily="34" charset="-128"/>
              </a:rPr>
              <a:t>Thales R&amp;D Centre</a:t>
            </a:r>
            <a:endParaRPr lang="fr-FR" altLang="fr-FR" sz="1200" dirty="0">
              <a:solidFill>
                <a:srgbClr val="63003C"/>
              </a:solidFill>
              <a:ea typeface="Arial Unicode MS" panose="020B0604020202020204" pitchFamily="34" charset="-128"/>
              <a:cs typeface="Arial Unicode MS" panose="020B0604020202020204" pitchFamily="34" charset="-128"/>
            </a:endParaRPr>
          </a:p>
        </p:txBody>
      </p:sp>
      <p:sp>
        <p:nvSpPr>
          <p:cNvPr id="143381" name="Rectangle 21">
            <a:extLst>
              <a:ext uri="{FF2B5EF4-FFF2-40B4-BE49-F238E27FC236}">
                <a16:creationId xmlns:a16="http://schemas.microsoft.com/office/drawing/2014/main" id="{E571C9F8-DE37-7249-A106-25D61376C8B6}"/>
              </a:ext>
            </a:extLst>
          </p:cNvPr>
          <p:cNvSpPr>
            <a:spLocks noChangeArrowheads="1"/>
          </p:cNvSpPr>
          <p:nvPr/>
        </p:nvSpPr>
        <p:spPr bwMode="auto">
          <a:xfrm>
            <a:off x="3341688" y="4932363"/>
            <a:ext cx="2614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ltLang="fr-FR" sz="1200" b="1" dirty="0" err="1">
                <a:solidFill>
                  <a:srgbClr val="63003C"/>
                </a:solidFill>
                <a:ea typeface="Arial Unicode MS" panose="020B0604020202020204" pitchFamily="34" charset="-128"/>
                <a:cs typeface="Arial Unicode MS" panose="020B0604020202020204" pitchFamily="34" charset="-128"/>
              </a:rPr>
              <a:t>Horiba</a:t>
            </a:r>
            <a:r>
              <a:rPr lang="fr-FR" altLang="fr-FR" sz="1200" b="1" dirty="0">
                <a:solidFill>
                  <a:srgbClr val="63003C"/>
                </a:solidFill>
                <a:ea typeface="Arial Unicode MS" panose="020B0604020202020204" pitchFamily="34" charset="-128"/>
                <a:cs typeface="Arial Unicode MS" panose="020B0604020202020204" pitchFamily="34" charset="-128"/>
              </a:rPr>
              <a:t> R&amp;D Centre</a:t>
            </a:r>
            <a:endParaRPr lang="fr-FR" altLang="fr-FR" sz="1200" dirty="0">
              <a:solidFill>
                <a:srgbClr val="63003C"/>
              </a:solidFill>
              <a:ea typeface="Arial Unicode MS" panose="020B0604020202020204" pitchFamily="34" charset="-128"/>
              <a:cs typeface="Arial Unicode MS" panose="020B0604020202020204" pitchFamily="34" charset="-128"/>
            </a:endParaRPr>
          </a:p>
        </p:txBody>
      </p:sp>
      <p:sp>
        <p:nvSpPr>
          <p:cNvPr id="143382" name="Titre 1">
            <a:extLst>
              <a:ext uri="{FF2B5EF4-FFF2-40B4-BE49-F238E27FC236}">
                <a16:creationId xmlns:a16="http://schemas.microsoft.com/office/drawing/2014/main" id="{BB1103FF-56F9-8441-92F8-EB493BAB3F0C}"/>
              </a:ext>
            </a:extLst>
          </p:cNvPr>
          <p:cNvSpPr txBox="1">
            <a:spLocks/>
          </p:cNvSpPr>
          <p:nvPr/>
        </p:nvSpPr>
        <p:spPr bwMode="auto">
          <a:xfrm>
            <a:off x="335666" y="1203325"/>
            <a:ext cx="8014584"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90000"/>
              </a:lnSpc>
            </a:pPr>
            <a:r>
              <a:rPr lang="fr-FR" altLang="fr-FR" sz="2000" b="1" dirty="0">
                <a:solidFill>
                  <a:srgbClr val="63003C"/>
                </a:solidFill>
                <a:latin typeface="Open Sans"/>
                <a:ea typeface="ＭＳ Ｐゴシック" panose="020B0600070205080204" pitchFamily="34" charset="-128"/>
                <a:cs typeface="Arial Unicode MS" panose="020B0604020202020204" pitchFamily="34" charset="-128"/>
              </a:rPr>
              <a:t/>
            </a:r>
            <a:br>
              <a:rPr lang="fr-FR" altLang="fr-FR" sz="2000" b="1" dirty="0">
                <a:solidFill>
                  <a:srgbClr val="63003C"/>
                </a:solidFill>
                <a:latin typeface="Open Sans"/>
                <a:ea typeface="ＭＳ Ｐゴシック" panose="020B0600070205080204" pitchFamily="34" charset="-128"/>
                <a:cs typeface="Arial Unicode MS" panose="020B0604020202020204" pitchFamily="34" charset="-128"/>
              </a:rPr>
            </a:br>
            <a:r>
              <a:rPr lang="fr-FR" altLang="fr-FR" sz="2000" b="1" dirty="0">
                <a:solidFill>
                  <a:srgbClr val="63003C"/>
                </a:solidFill>
                <a:latin typeface="Open Sans"/>
                <a:ea typeface="ＭＳ Ｐゴシック" panose="020B0600070205080204" pitchFamily="34" charset="-128"/>
                <a:cs typeface="Arial Unicode MS" panose="020B0604020202020204" pitchFamily="34" charset="-128"/>
              </a:rPr>
              <a:t/>
            </a:r>
            <a:br>
              <a:rPr lang="fr-FR" altLang="fr-FR" sz="2000" b="1" dirty="0">
                <a:solidFill>
                  <a:srgbClr val="63003C"/>
                </a:solidFill>
                <a:latin typeface="Open Sans"/>
                <a:ea typeface="ＭＳ Ｐゴシック" panose="020B0600070205080204" pitchFamily="34" charset="-128"/>
                <a:cs typeface="Arial Unicode MS" panose="020B0604020202020204" pitchFamily="34" charset="-128"/>
              </a:rPr>
            </a:br>
            <a:r>
              <a:rPr lang="fr-FR" altLang="fr-FR" b="1" dirty="0">
                <a:solidFill>
                  <a:srgbClr val="63003C"/>
                </a:solidFill>
                <a:latin typeface="Open Sans"/>
                <a:ea typeface="ＭＳ Ｐゴシック" panose="020B0600070205080204" pitchFamily="34" charset="-128"/>
                <a:cs typeface="Arial Unicode MS" panose="020B0604020202020204" pitchFamily="34" charset="-128"/>
              </a:rPr>
              <a:t>A key location for innovation and R&amp;D in Europe</a:t>
            </a:r>
          </a:p>
        </p:txBody>
      </p:sp>
      <p:sp>
        <p:nvSpPr>
          <p:cNvPr id="143383" name="ZoneTexte 36">
            <a:extLst>
              <a:ext uri="{FF2B5EF4-FFF2-40B4-BE49-F238E27FC236}">
                <a16:creationId xmlns:a16="http://schemas.microsoft.com/office/drawing/2014/main" id="{5356389E-4FA9-4D4F-B1A7-DD25B94F830A}"/>
              </a:ext>
            </a:extLst>
          </p:cNvPr>
          <p:cNvSpPr txBox="1">
            <a:spLocks noChangeArrowheads="1"/>
          </p:cNvSpPr>
          <p:nvPr/>
        </p:nvSpPr>
        <p:spPr bwMode="auto">
          <a:xfrm>
            <a:off x="4683125" y="6191250"/>
            <a:ext cx="4137025"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r>
              <a:rPr lang="fr-FR" altLang="fr-FR" sz="1400" b="1" dirty="0">
                <a:solidFill>
                  <a:srgbClr val="63003C"/>
                </a:solidFill>
                <a:latin typeface="Open Sans"/>
                <a:ea typeface="ＭＳ Ｐゴシック" panose="020B0600070205080204" pitchFamily="34" charset="-128"/>
                <a:cs typeface="Arial Unicode MS" panose="020B0604020202020204" pitchFamily="34" charset="-128"/>
              </a:rPr>
              <a:t>Joint </a:t>
            </a:r>
            <a:r>
              <a:rPr lang="fr-FR" altLang="fr-FR" sz="1400" b="1" dirty="0" err="1">
                <a:solidFill>
                  <a:srgbClr val="63003C"/>
                </a:solidFill>
                <a:latin typeface="Open Sans"/>
                <a:ea typeface="ＭＳ Ｐゴシック" panose="020B0600070205080204" pitchFamily="34" charset="-128"/>
                <a:cs typeface="Arial Unicode MS" panose="020B0604020202020204" pitchFamily="34" charset="-128"/>
              </a:rPr>
              <a:t>research</a:t>
            </a:r>
            <a:r>
              <a:rPr lang="fr-FR" altLang="fr-FR" sz="1400" b="1" dirty="0">
                <a:solidFill>
                  <a:srgbClr val="63003C"/>
                </a:solidFill>
                <a:latin typeface="Open Sans"/>
                <a:ea typeface="ＭＳ Ｐゴシック" panose="020B0600070205080204" pitchFamily="34" charset="-128"/>
                <a:cs typeface="Arial Unicode MS" panose="020B0604020202020204" pitchFamily="34" charset="-128"/>
              </a:rPr>
              <a:t> centres</a:t>
            </a:r>
          </a:p>
          <a:p>
            <a:pPr algn="r" eaLnBrk="1" hangingPunct="1"/>
            <a:r>
              <a:rPr lang="fr-FR" altLang="fr-FR" sz="1400" b="1" dirty="0">
                <a:solidFill>
                  <a:srgbClr val="63003C"/>
                </a:solidFill>
                <a:latin typeface="Open Sans"/>
                <a:ea typeface="ＭＳ Ｐゴシック" panose="020B0600070205080204" pitchFamily="34" charset="-128"/>
                <a:cs typeface="Arial Unicode MS" panose="020B0604020202020204" pitchFamily="34" charset="-128"/>
              </a:rPr>
              <a:t>Key </a:t>
            </a:r>
            <a:r>
              <a:rPr lang="fr-FR" altLang="fr-FR" sz="1400" b="1" dirty="0" err="1">
                <a:solidFill>
                  <a:srgbClr val="63003C"/>
                </a:solidFill>
                <a:latin typeface="Open Sans"/>
                <a:ea typeface="ＭＳ Ｐゴシック" panose="020B0600070205080204" pitchFamily="34" charset="-128"/>
                <a:cs typeface="Arial Unicode MS" panose="020B0604020202020204" pitchFamily="34" charset="-128"/>
              </a:rPr>
              <a:t>European</a:t>
            </a:r>
            <a:r>
              <a:rPr lang="fr-FR" altLang="fr-FR" sz="1400" b="1" dirty="0">
                <a:solidFill>
                  <a:srgbClr val="63003C"/>
                </a:solidFill>
                <a:latin typeface="Open Sans"/>
                <a:ea typeface="ＭＳ Ｐゴシック" panose="020B0600070205080204" pitchFamily="34" charset="-128"/>
                <a:cs typeface="Arial Unicode MS" panose="020B0604020202020204" pitchFamily="34" charset="-128"/>
              </a:rPr>
              <a:t> R&amp;D Centres</a:t>
            </a:r>
          </a:p>
        </p:txBody>
      </p:sp>
      <p:sp>
        <p:nvSpPr>
          <p:cNvPr id="25" name="ZoneTexte 34">
            <a:extLst>
              <a:ext uri="{FF2B5EF4-FFF2-40B4-BE49-F238E27FC236}">
                <a16:creationId xmlns:a16="http://schemas.microsoft.com/office/drawing/2014/main" id="{FF9A9789-0D6A-5346-8D25-D4FE9EBF8399}"/>
              </a:ext>
            </a:extLst>
          </p:cNvPr>
          <p:cNvSpPr txBox="1">
            <a:spLocks noChangeArrowheads="1"/>
          </p:cNvSpPr>
          <p:nvPr/>
        </p:nvSpPr>
        <p:spPr bwMode="auto">
          <a:xfrm>
            <a:off x="-26988" y="6689725"/>
            <a:ext cx="3816351"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Arial Unicode MS" panose="020B0604020202020204" pitchFamily="34" charset="-128"/>
                <a:cs typeface="Arial Unicode MS" panose="020B0604020202020204" pitchFamily="34" charset="-128"/>
              </a:defRPr>
            </a:lvl1pPr>
            <a:lvl2pPr marL="742950" indent="-285750">
              <a:lnSpc>
                <a:spcPct val="90000"/>
              </a:lnSpc>
              <a:spcBef>
                <a:spcPts val="500"/>
              </a:spcBef>
              <a:buFont typeface="Arial" panose="020B0604020202020204" pitchFamily="34" charset="0"/>
              <a:buChar char="•"/>
              <a:defRPr sz="2400">
                <a:solidFill>
                  <a:srgbClr val="404040"/>
                </a:solidFill>
                <a:latin typeface="Open Sans" panose="020B0606030504020204" pitchFamily="34" charset="0"/>
                <a:ea typeface="Arial Unicode MS" panose="020B0604020202020204" pitchFamily="34" charset="-128"/>
                <a:cs typeface="Arial Unicode MS" panose="020B0604020202020204" pitchFamily="34" charset="-128"/>
              </a:defRPr>
            </a:lvl2pPr>
            <a:lvl3pPr marL="1143000" indent="-228600">
              <a:lnSpc>
                <a:spcPct val="90000"/>
              </a:lnSpc>
              <a:spcBef>
                <a:spcPts val="500"/>
              </a:spcBef>
              <a:buFont typeface="Arial" panose="020B0604020202020204" pitchFamily="34" charset="0"/>
              <a:buChar char="•"/>
              <a:defRPr sz="2000">
                <a:solidFill>
                  <a:srgbClr val="404040"/>
                </a:solidFill>
                <a:latin typeface="Open Sans" panose="020B0606030504020204" pitchFamily="34" charset="0"/>
                <a:ea typeface="Arial Unicode MS" panose="020B0604020202020204" pitchFamily="34" charset="-128"/>
                <a:cs typeface="Arial Unicode MS" panose="020B0604020202020204" pitchFamily="34" charset="-128"/>
              </a:defRPr>
            </a:lvl3pPr>
            <a:lvl4pPr marL="1600200" indent="-228600">
              <a:lnSpc>
                <a:spcPct val="90000"/>
              </a:lnSpc>
              <a:spcBef>
                <a:spcPts val="500"/>
              </a:spcBef>
              <a:buFont typeface="Arial" panose="020B0604020202020204" pitchFamily="34" charset="0"/>
              <a:buChar char="•"/>
              <a:defRPr>
                <a:solidFill>
                  <a:srgbClr val="404040"/>
                </a:solidFill>
                <a:latin typeface="Open Sans" panose="020B0606030504020204" pitchFamily="34" charset="0"/>
                <a:ea typeface="Arial Unicode MS" panose="020B0604020202020204" pitchFamily="34" charset="-128"/>
                <a:cs typeface="Arial Unicode MS" panose="020B0604020202020204" pitchFamily="34" charset="-128"/>
              </a:defRPr>
            </a:lvl4pPr>
            <a:lvl5pPr marL="2057400" indent="-228600">
              <a:lnSpc>
                <a:spcPct val="90000"/>
              </a:lnSpc>
              <a:spcBef>
                <a:spcPts val="500"/>
              </a:spcBef>
              <a:buFont typeface="Arial" panose="020B0604020202020204" pitchFamily="34" charset="0"/>
              <a:buChar char="•"/>
              <a:defRPr>
                <a:solidFill>
                  <a:srgbClr val="404040"/>
                </a:solidFill>
                <a:latin typeface="Open Sans" panose="020B0606030504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04040"/>
                </a:solidFill>
                <a:latin typeface="Open Sans" panose="020B0606030504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04040"/>
                </a:solidFill>
                <a:latin typeface="Open Sans" panose="020B0606030504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04040"/>
                </a:solidFill>
                <a:latin typeface="Open Sans" panose="020B0606030504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04040"/>
                </a:solidFill>
                <a:latin typeface="Open Sans" panose="020B0606030504020204" pitchFamily="34" charset="0"/>
                <a:ea typeface="Arial Unicode MS" panose="020B0604020202020204" pitchFamily="34" charset="-128"/>
                <a:cs typeface="Arial Unicode MS" panose="020B0604020202020204" pitchFamily="34" charset="-128"/>
              </a:defRPr>
            </a:lvl9pPr>
          </a:lstStyle>
          <a:p>
            <a:pPr eaLnBrk="1" hangingPunct="1">
              <a:lnSpc>
                <a:spcPct val="100000"/>
              </a:lnSpc>
              <a:spcBef>
                <a:spcPct val="0"/>
              </a:spcBef>
              <a:buFontTx/>
              <a:buNone/>
              <a:defRPr/>
            </a:pPr>
            <a:r>
              <a:rPr lang="fr-FR" altLang="fr-FR" sz="900" b="1" i="1" dirty="0">
                <a:solidFill>
                  <a:srgbClr val="63003C"/>
                </a:solidFill>
                <a:ea typeface="ＭＳ Ｐゴシック" panose="020B0600070205080204" pitchFamily="34" charset="-128"/>
              </a:rPr>
              <a:t>* MIT </a:t>
            </a:r>
            <a:r>
              <a:rPr lang="fr-FR" altLang="fr-FR" sz="900" b="1" i="1" dirty="0" err="1">
                <a:solidFill>
                  <a:srgbClr val="63003C"/>
                </a:solidFill>
                <a:ea typeface="ＭＳ Ｐゴシック" panose="020B0600070205080204" pitchFamily="34" charset="-128"/>
              </a:rPr>
              <a:t>Technology</a:t>
            </a:r>
            <a:r>
              <a:rPr lang="fr-FR" altLang="fr-FR" sz="900" b="1" i="1" dirty="0">
                <a:solidFill>
                  <a:srgbClr val="63003C"/>
                </a:solidFill>
                <a:ea typeface="ＭＳ Ｐゴシック" panose="020B0600070205080204" pitchFamily="34" charset="-128"/>
              </a:rPr>
              <a:t> </a:t>
            </a:r>
            <a:r>
              <a:rPr lang="fr-FR" altLang="fr-FR" sz="900" b="1" i="1" dirty="0" err="1">
                <a:solidFill>
                  <a:srgbClr val="63003C"/>
                </a:solidFill>
                <a:ea typeface="ＭＳ Ｐゴシック" panose="020B0600070205080204" pitchFamily="34" charset="-128"/>
              </a:rPr>
              <a:t>Review</a:t>
            </a:r>
            <a:r>
              <a:rPr lang="fr-FR" altLang="fr-FR" sz="900" b="1" i="1" dirty="0">
                <a:solidFill>
                  <a:srgbClr val="63003C"/>
                </a:solidFill>
                <a:ea typeface="ＭＳ Ｐゴシック" panose="020B0600070205080204" pitchFamily="34" charset="-128"/>
              </a:rPr>
              <a:t>, July 2013</a:t>
            </a:r>
          </a:p>
        </p:txBody>
      </p:sp>
    </p:spTree>
    <p:extLst>
      <p:ext uri="{BB962C8B-B14F-4D97-AF65-F5344CB8AC3E}">
        <p14:creationId xmlns:p14="http://schemas.microsoft.com/office/powerpoint/2010/main" val="1213177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re 1">
            <a:extLst>
              <a:ext uri="{FF2B5EF4-FFF2-40B4-BE49-F238E27FC236}">
                <a16:creationId xmlns:a16="http://schemas.microsoft.com/office/drawing/2014/main" id="{85A6D90B-3D9D-5D41-8E78-FDB1A25A8E5A}"/>
              </a:ext>
            </a:extLst>
          </p:cNvPr>
          <p:cNvSpPr>
            <a:spLocks noGrp="1"/>
          </p:cNvSpPr>
          <p:nvPr>
            <p:ph type="title"/>
          </p:nvPr>
        </p:nvSpPr>
        <p:spPr>
          <a:xfrm>
            <a:off x="5435600" y="57150"/>
            <a:ext cx="3600450" cy="3227388"/>
          </a:xfrm>
        </p:spPr>
        <p:txBody>
          <a:bodyPr>
            <a:normAutofit/>
          </a:bodyPr>
          <a:lstStyle/>
          <a:p>
            <a:pPr eaLnBrk="1" hangingPunct="1"/>
            <a:r>
              <a:rPr lang="fr-FR" altLang="fr-FR" sz="4400" dirty="0">
                <a:solidFill>
                  <a:srgbClr val="63003C"/>
                </a:solidFill>
                <a:latin typeface="Open Sans"/>
                <a:ea typeface="Open Sans"/>
                <a:cs typeface="Open Sans"/>
              </a:rPr>
              <a:t>Close </a:t>
            </a:r>
            <a:r>
              <a:rPr lang="fr-FR" altLang="fr-FR" sz="4400" dirty="0" err="1">
                <a:solidFill>
                  <a:srgbClr val="63003C"/>
                </a:solidFill>
                <a:latin typeface="Open Sans"/>
                <a:ea typeface="Open Sans"/>
                <a:cs typeface="Open Sans"/>
              </a:rPr>
              <a:t>ties</a:t>
            </a:r>
            <a:r>
              <a:rPr lang="fr-FR" altLang="fr-FR" sz="4400" dirty="0">
                <a:solidFill>
                  <a:srgbClr val="63003C"/>
                </a:solidFill>
                <a:latin typeface="Open Sans"/>
                <a:ea typeface="Open Sans"/>
                <a:cs typeface="Open Sans"/>
              </a:rPr>
              <a:t> </a:t>
            </a:r>
            <a:br>
              <a:rPr lang="fr-FR" altLang="fr-FR" sz="4400" dirty="0">
                <a:solidFill>
                  <a:srgbClr val="63003C"/>
                </a:solidFill>
                <a:latin typeface="Open Sans"/>
                <a:ea typeface="Open Sans"/>
                <a:cs typeface="Open Sans"/>
              </a:rPr>
            </a:br>
            <a:r>
              <a:rPr lang="fr-FR" altLang="fr-FR" dirty="0" err="1">
                <a:solidFill>
                  <a:srgbClr val="63003C"/>
                </a:solidFill>
                <a:latin typeface="Open Sans"/>
                <a:ea typeface="Open Sans"/>
                <a:cs typeface="Open Sans"/>
              </a:rPr>
              <a:t>with</a:t>
            </a:r>
            <a:r>
              <a:rPr lang="fr-FR" altLang="fr-FR" sz="4400" dirty="0">
                <a:solidFill>
                  <a:srgbClr val="63003C"/>
                </a:solidFill>
                <a:latin typeface="Open Sans"/>
                <a:ea typeface="Open Sans"/>
                <a:cs typeface="Open Sans"/>
              </a:rPr>
              <a:t> businesses</a:t>
            </a:r>
          </a:p>
        </p:txBody>
      </p:sp>
      <p:pic>
        <p:nvPicPr>
          <p:cNvPr id="146435" name="Image 2">
            <a:extLst>
              <a:ext uri="{FF2B5EF4-FFF2-40B4-BE49-F238E27FC236}">
                <a16:creationId xmlns:a16="http://schemas.microsoft.com/office/drawing/2014/main" id="{3AD2A6C2-66BD-074C-9AC9-5C3B93B7ED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2460625"/>
            <a:ext cx="21494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Image 3">
            <a:extLst>
              <a:ext uri="{FF2B5EF4-FFF2-40B4-BE49-F238E27FC236}">
                <a16:creationId xmlns:a16="http://schemas.microsoft.com/office/drawing/2014/main" id="{A2A425C3-1E6A-124B-93D8-29C1D4D5A4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131888"/>
            <a:ext cx="3941763"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Image 4">
            <a:extLst>
              <a:ext uri="{FF2B5EF4-FFF2-40B4-BE49-F238E27FC236}">
                <a16:creationId xmlns:a16="http://schemas.microsoft.com/office/drawing/2014/main" id="{6EBE1891-507E-AB43-BB46-418798663C7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781" y="4923046"/>
            <a:ext cx="4300537"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8" name="Image 5">
            <a:extLst>
              <a:ext uri="{FF2B5EF4-FFF2-40B4-BE49-F238E27FC236}">
                <a16:creationId xmlns:a16="http://schemas.microsoft.com/office/drawing/2014/main" id="{1A9EF790-1C0F-304B-BF79-6257A97EACD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14750" y="2554288"/>
            <a:ext cx="1577975"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9" name="Image 6">
            <a:extLst>
              <a:ext uri="{FF2B5EF4-FFF2-40B4-BE49-F238E27FC236}">
                <a16:creationId xmlns:a16="http://schemas.microsoft.com/office/drawing/2014/main" id="{17BBE091-1C6D-4344-9FEC-22FDED9E88F2}"/>
              </a:ext>
            </a:extLst>
          </p:cNvPr>
          <p:cNvPicPr>
            <a:picLocks noChangeAspect="1"/>
          </p:cNvPicPr>
          <p:nvPr/>
        </p:nvPicPr>
        <p:blipFill>
          <a:blip r:embed="rId7">
            <a:extLst>
              <a:ext uri="{28A0092B-C50C-407E-A947-70E740481C1C}">
                <a14:useLocalDpi xmlns:a14="http://schemas.microsoft.com/office/drawing/2010/main" val="0"/>
              </a:ext>
            </a:extLst>
          </a:blip>
          <a:srcRect r="43234"/>
          <a:stretch>
            <a:fillRect/>
          </a:stretch>
        </p:blipFill>
        <p:spPr bwMode="auto">
          <a:xfrm>
            <a:off x="-125413" y="2921000"/>
            <a:ext cx="996951"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ZoneTexte 7">
            <a:extLst>
              <a:ext uri="{FF2B5EF4-FFF2-40B4-BE49-F238E27FC236}">
                <a16:creationId xmlns:a16="http://schemas.microsoft.com/office/drawing/2014/main" id="{F4F66168-FAC9-554D-B6C0-667C90013517}"/>
              </a:ext>
            </a:extLst>
          </p:cNvPr>
          <p:cNvSpPr txBox="1">
            <a:spLocks noChangeArrowheads="1"/>
          </p:cNvSpPr>
          <p:nvPr/>
        </p:nvSpPr>
        <p:spPr bwMode="auto">
          <a:xfrm>
            <a:off x="731838" y="2849563"/>
            <a:ext cx="9382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Clr>
                <a:srgbClr val="000000"/>
              </a:buClr>
              <a:buFont typeface="Arial"/>
              <a:buNone/>
              <a:defRPr/>
            </a:pPr>
            <a:r>
              <a:rPr lang="fr-FR" sz="2400" kern="0" dirty="0">
                <a:solidFill>
                  <a:srgbClr val="FFFFFF"/>
                </a:solidFill>
                <a:latin typeface="Calibri Light" panose="020F0302020204030204" pitchFamily="34" charset="0"/>
                <a:ea typeface="Open Sans Light"/>
                <a:cs typeface="Calibri Light" panose="020F0302020204030204" pitchFamily="34" charset="0"/>
                <a:sym typeface="Arial"/>
              </a:rPr>
              <a:t>100</a:t>
            </a:r>
          </a:p>
          <a:p>
            <a:pPr>
              <a:buClr>
                <a:srgbClr val="000000"/>
              </a:buClr>
              <a:buFont typeface="Arial"/>
              <a:buNone/>
              <a:defRPr/>
            </a:pPr>
            <a:r>
              <a:rPr lang="fr-FR" sz="1200" kern="0" dirty="0">
                <a:solidFill>
                  <a:srgbClr val="FFFFFF"/>
                </a:solidFill>
                <a:latin typeface="Calibri Light" panose="020F0302020204030204" pitchFamily="34" charset="0"/>
                <a:ea typeface="Open Sans Light"/>
                <a:cs typeface="Calibri Light" panose="020F0302020204030204" pitchFamily="34" charset="0"/>
                <a:sym typeface="Arial"/>
              </a:rPr>
              <a:t>Start-ups</a:t>
            </a:r>
          </a:p>
          <a:p>
            <a:pPr>
              <a:buClr>
                <a:srgbClr val="000000"/>
              </a:buClr>
              <a:buFont typeface="Arial"/>
              <a:buNone/>
              <a:defRPr/>
            </a:pPr>
            <a:r>
              <a:rPr lang="fr-FR" sz="2400" kern="0" dirty="0">
                <a:solidFill>
                  <a:srgbClr val="FFFFFF"/>
                </a:solidFill>
                <a:latin typeface="Calibri Light" panose="020F0302020204030204" pitchFamily="34" charset="0"/>
                <a:ea typeface="Open Sans Light"/>
                <a:cs typeface="Calibri Light" panose="020F0302020204030204" pitchFamily="34" charset="0"/>
                <a:sym typeface="Arial"/>
              </a:rPr>
              <a:t>350</a:t>
            </a:r>
            <a:r>
              <a:rPr lang="fr-FR" sz="1400" kern="0" dirty="0">
                <a:solidFill>
                  <a:srgbClr val="FFFFFF"/>
                </a:solidFill>
                <a:latin typeface="Calibri Light" panose="020F0302020204030204" pitchFamily="34" charset="0"/>
                <a:ea typeface="Open Sans Light"/>
                <a:cs typeface="Calibri Light" panose="020F0302020204030204" pitchFamily="34" charset="0"/>
                <a:sym typeface="Arial"/>
              </a:rPr>
              <a:t> </a:t>
            </a:r>
            <a:r>
              <a:rPr lang="fr-FR" sz="1200" kern="0" dirty="0">
                <a:solidFill>
                  <a:srgbClr val="FFFFFF"/>
                </a:solidFill>
                <a:latin typeface="Calibri Light" panose="020F0302020204030204" pitchFamily="34" charset="0"/>
                <a:ea typeface="Open Sans Light"/>
                <a:cs typeface="Calibri Light" panose="020F0302020204030204" pitchFamily="34" charset="0"/>
                <a:sym typeface="Arial"/>
              </a:rPr>
              <a:t>patents per </a:t>
            </a:r>
            <a:r>
              <a:rPr lang="fr-FR" sz="1200" kern="0" dirty="0" err="1">
                <a:solidFill>
                  <a:srgbClr val="FFFFFF"/>
                </a:solidFill>
                <a:latin typeface="Calibri Light" panose="020F0302020204030204" pitchFamily="34" charset="0"/>
                <a:ea typeface="Open Sans Light"/>
                <a:cs typeface="Calibri Light" panose="020F0302020204030204" pitchFamily="34" charset="0"/>
                <a:sym typeface="Arial"/>
              </a:rPr>
              <a:t>year</a:t>
            </a:r>
            <a:endParaRPr lang="fr-FR" sz="1200" kern="0" dirty="0">
              <a:solidFill>
                <a:srgbClr val="FFFFFF"/>
              </a:solidFill>
              <a:latin typeface="Calibri Light" panose="020F0302020204030204" pitchFamily="34" charset="0"/>
              <a:ea typeface="Open Sans Light"/>
              <a:cs typeface="Calibri Light" panose="020F0302020204030204" pitchFamily="34" charset="0"/>
              <a:sym typeface="Arial"/>
            </a:endParaRPr>
          </a:p>
        </p:txBody>
      </p:sp>
      <p:sp>
        <p:nvSpPr>
          <p:cNvPr id="2" name="ZoneTexte 1">
            <a:extLst>
              <a:ext uri="{FF2B5EF4-FFF2-40B4-BE49-F238E27FC236}">
                <a16:creationId xmlns:a16="http://schemas.microsoft.com/office/drawing/2014/main" id="{C04027E4-ED12-174E-B5B5-91A0483F2432}"/>
              </a:ext>
            </a:extLst>
          </p:cNvPr>
          <p:cNvSpPr txBox="1"/>
          <p:nvPr/>
        </p:nvSpPr>
        <p:spPr>
          <a:xfrm>
            <a:off x="3895725" y="1262063"/>
            <a:ext cx="936475" cy="584775"/>
          </a:xfrm>
          <a:prstGeom prst="rect">
            <a:avLst/>
          </a:prstGeom>
          <a:noFill/>
        </p:spPr>
        <p:txBody>
          <a:bodyPr wrap="none">
            <a:spAutoFit/>
          </a:bodyPr>
          <a:lstStyle/>
          <a:p>
            <a:pPr>
              <a:buClr>
                <a:srgbClr val="000000"/>
              </a:buClr>
              <a:buFont typeface="Arial"/>
              <a:buNone/>
              <a:defRPr/>
            </a:pPr>
            <a:r>
              <a:rPr lang="fr-FR" sz="2000" kern="0" dirty="0">
                <a:solidFill>
                  <a:srgbClr val="FFFFFF"/>
                </a:solidFill>
                <a:latin typeface="Calibri Light" panose="020F0302020204030204" pitchFamily="34" charset="0"/>
                <a:ea typeface="ＭＳ Ｐゴシック" pitchFamily="34" charset="-128"/>
                <a:cs typeface="Calibri Light" panose="020F0302020204030204" pitchFamily="34" charset="0"/>
                <a:sym typeface="Arial"/>
              </a:rPr>
              <a:t>35,000</a:t>
            </a:r>
            <a:r>
              <a:rPr lang="fr-FR" sz="1400" kern="0" dirty="0">
                <a:solidFill>
                  <a:srgbClr val="FFFFFF"/>
                </a:solidFill>
                <a:latin typeface="Calibri Light" panose="020F0302020204030204" pitchFamily="34" charset="0"/>
                <a:ea typeface="ＭＳ Ｐゴシック" pitchFamily="34" charset="-128"/>
                <a:cs typeface="Calibri Light" panose="020F0302020204030204" pitchFamily="34" charset="0"/>
                <a:sym typeface="Arial"/>
              </a:rPr>
              <a:t> </a:t>
            </a:r>
          </a:p>
          <a:p>
            <a:pPr>
              <a:buClr>
                <a:srgbClr val="000000"/>
              </a:buClr>
              <a:buFont typeface="Arial"/>
              <a:buNone/>
              <a:defRPr/>
            </a:pPr>
            <a:r>
              <a:rPr lang="fr-FR" sz="1200" kern="0" dirty="0">
                <a:solidFill>
                  <a:srgbClr val="FFFFFF"/>
                </a:solidFill>
                <a:latin typeface="Calibri Light" panose="020F0302020204030204" pitchFamily="34" charset="0"/>
                <a:ea typeface="ＭＳ Ｐゴシック" pitchFamily="34" charset="-128"/>
                <a:cs typeface="Calibri Light" panose="020F0302020204030204" pitchFamily="34" charset="0"/>
                <a:sym typeface="Arial"/>
              </a:rPr>
              <a:t>R&amp;D jobs</a:t>
            </a:r>
          </a:p>
        </p:txBody>
      </p:sp>
      <p:cxnSp>
        <p:nvCxnSpPr>
          <p:cNvPr id="4" name="Connecteur droit 3">
            <a:extLst>
              <a:ext uri="{FF2B5EF4-FFF2-40B4-BE49-F238E27FC236}">
                <a16:creationId xmlns:a16="http://schemas.microsoft.com/office/drawing/2014/main" id="{3943B632-3775-B242-BA54-BC216919AECF}"/>
              </a:ext>
            </a:extLst>
          </p:cNvPr>
          <p:cNvCxnSpPr/>
          <p:nvPr/>
        </p:nvCxnSpPr>
        <p:spPr>
          <a:xfrm>
            <a:off x="3895725" y="1262063"/>
            <a:ext cx="0" cy="9159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6443" name="Espace réservé du texte 5">
            <a:extLst>
              <a:ext uri="{FF2B5EF4-FFF2-40B4-BE49-F238E27FC236}">
                <a16:creationId xmlns:a16="http://schemas.microsoft.com/office/drawing/2014/main" id="{D00A2BF0-87CB-C04E-9B8B-B3C70DB965B5}"/>
              </a:ext>
            </a:extLst>
          </p:cNvPr>
          <p:cNvSpPr txBox="1">
            <a:spLocks/>
          </p:cNvSpPr>
          <p:nvPr/>
        </p:nvSpPr>
        <p:spPr bwMode="auto">
          <a:xfrm>
            <a:off x="6319838" y="3724275"/>
            <a:ext cx="22494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buFont typeface="Arial" panose="020B0604020202020204" pitchFamily="34" charset="0"/>
              <a:buNone/>
            </a:pPr>
            <a:endParaRPr lang="fr-FR" altLang="fr-FR" sz="900">
              <a:solidFill>
                <a:srgbClr val="000000"/>
              </a:solidFill>
              <a:latin typeface="Tw Cen MT" panose="020B0602020104020603" pitchFamily="34" charset="77"/>
              <a:ea typeface="Gulim" panose="020B0600000101010101" pitchFamily="34" charset="-127"/>
              <a:cs typeface="Calibri" panose="020F0502020204030204" pitchFamily="34" charset="0"/>
            </a:endParaRPr>
          </a:p>
        </p:txBody>
      </p:sp>
      <p:cxnSp>
        <p:nvCxnSpPr>
          <p:cNvPr id="12" name="Connecteur droit 11">
            <a:extLst>
              <a:ext uri="{FF2B5EF4-FFF2-40B4-BE49-F238E27FC236}">
                <a16:creationId xmlns:a16="http://schemas.microsoft.com/office/drawing/2014/main" id="{5ED58049-D359-AE4D-91B7-4E54B46C378A}"/>
              </a:ext>
            </a:extLst>
          </p:cNvPr>
          <p:cNvCxnSpPr>
            <a:cxnSpLocks/>
          </p:cNvCxnSpPr>
          <p:nvPr/>
        </p:nvCxnSpPr>
        <p:spPr>
          <a:xfrm>
            <a:off x="6261100" y="5299075"/>
            <a:ext cx="2667000" cy="1588"/>
          </a:xfrm>
          <a:prstGeom prst="line">
            <a:avLst/>
          </a:prstGeom>
          <a:ln w="19050">
            <a:solidFill>
              <a:srgbClr val="FDA607"/>
            </a:solidFill>
          </a:ln>
        </p:spPr>
        <p:style>
          <a:lnRef idx="1">
            <a:schemeClr val="accent1"/>
          </a:lnRef>
          <a:fillRef idx="0">
            <a:schemeClr val="accent1"/>
          </a:fillRef>
          <a:effectRef idx="0">
            <a:schemeClr val="accent1"/>
          </a:effectRef>
          <a:fontRef idx="minor">
            <a:schemeClr val="tx1"/>
          </a:fontRef>
        </p:style>
      </p:cxnSp>
      <p:pic>
        <p:nvPicPr>
          <p:cNvPr id="146445" name="Image 58">
            <a:extLst>
              <a:ext uri="{FF2B5EF4-FFF2-40B4-BE49-F238E27FC236}">
                <a16:creationId xmlns:a16="http://schemas.microsoft.com/office/drawing/2014/main" id="{AA42842D-FD5B-C143-9446-AAD85E0CEF74}"/>
              </a:ext>
            </a:extLst>
          </p:cNvPr>
          <p:cNvPicPr>
            <a:picLocks noChangeAspect="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6416675" y="3754438"/>
            <a:ext cx="6461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6" name="Image 448">
            <a:extLst>
              <a:ext uri="{FF2B5EF4-FFF2-40B4-BE49-F238E27FC236}">
                <a16:creationId xmlns:a16="http://schemas.microsoft.com/office/drawing/2014/main" id="{5DD0D2A0-0F20-0B44-939E-C6D973874D76}"/>
              </a:ext>
            </a:extLst>
          </p:cNvPr>
          <p:cNvPicPr>
            <a:picLocks noChangeAspect="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7820025" y="4527550"/>
            <a:ext cx="75565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7" name="Image 452">
            <a:extLst>
              <a:ext uri="{FF2B5EF4-FFF2-40B4-BE49-F238E27FC236}">
                <a16:creationId xmlns:a16="http://schemas.microsoft.com/office/drawing/2014/main" id="{B6C15F6D-CE6D-114C-BABF-D234F373E25F}"/>
              </a:ext>
            </a:extLst>
          </p:cNvPr>
          <p:cNvPicPr>
            <a:picLocks noChangeAspect="1"/>
          </p:cNvPicPr>
          <p:nvPr/>
        </p:nvPicPr>
        <p:blipFill>
          <a:blip r:embed="rId10">
            <a:grayscl/>
            <a:extLst>
              <a:ext uri="{28A0092B-C50C-407E-A947-70E740481C1C}">
                <a14:useLocalDpi xmlns:a14="http://schemas.microsoft.com/office/drawing/2010/main" val="0"/>
              </a:ext>
            </a:extLst>
          </a:blip>
          <a:srcRect/>
          <a:stretch>
            <a:fillRect/>
          </a:stretch>
        </p:blipFill>
        <p:spPr bwMode="auto">
          <a:xfrm>
            <a:off x="6427788" y="4768850"/>
            <a:ext cx="8445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8" name="Image 454">
            <a:extLst>
              <a:ext uri="{FF2B5EF4-FFF2-40B4-BE49-F238E27FC236}">
                <a16:creationId xmlns:a16="http://schemas.microsoft.com/office/drawing/2014/main" id="{853452D0-DF34-0549-8DA7-CB70A023A972}"/>
              </a:ext>
            </a:extLst>
          </p:cNvPr>
          <p:cNvPicPr>
            <a:picLocks noChangeAspect="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7643813" y="4205288"/>
            <a:ext cx="95408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9" name="Image 458">
            <a:extLst>
              <a:ext uri="{FF2B5EF4-FFF2-40B4-BE49-F238E27FC236}">
                <a16:creationId xmlns:a16="http://schemas.microsoft.com/office/drawing/2014/main" id="{04C17B88-1BFE-AA4C-93AF-A93A9D4F2B14}"/>
              </a:ext>
            </a:extLst>
          </p:cNvPr>
          <p:cNvPicPr>
            <a:picLocks noChangeAspect="1"/>
          </p:cNvPicPr>
          <p:nvPr/>
        </p:nvPicPr>
        <p:blipFill>
          <a:blip r:embed="rId12" cstate="print">
            <a:grayscl/>
            <a:extLst>
              <a:ext uri="{28A0092B-C50C-407E-A947-70E740481C1C}">
                <a14:useLocalDpi xmlns:a14="http://schemas.microsoft.com/office/drawing/2010/main" val="0"/>
              </a:ext>
            </a:extLst>
          </a:blip>
          <a:srcRect/>
          <a:stretch>
            <a:fillRect/>
          </a:stretch>
        </p:blipFill>
        <p:spPr bwMode="auto">
          <a:xfrm>
            <a:off x="6335713" y="4059238"/>
            <a:ext cx="11049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0" name="Image 6">
            <a:extLst>
              <a:ext uri="{FF2B5EF4-FFF2-40B4-BE49-F238E27FC236}">
                <a16:creationId xmlns:a16="http://schemas.microsoft.com/office/drawing/2014/main" id="{C866E4EA-0FF7-2D4D-86EB-D5E96BD4D844}"/>
              </a:ext>
            </a:extLst>
          </p:cNvPr>
          <p:cNvPicPr>
            <a:picLocks noChangeAspect="1"/>
          </p:cNvPicPr>
          <p:nvPr/>
        </p:nvPicPr>
        <p:blipFill>
          <a:blip r:embed="rId13" cstate="print">
            <a:extLst>
              <a:ext uri="{28A0092B-C50C-407E-A947-70E740481C1C}">
                <a14:useLocalDpi xmlns:a14="http://schemas.microsoft.com/office/drawing/2010/main" val="0"/>
              </a:ext>
            </a:extLst>
          </a:blip>
          <a:srcRect l="6206" t="27849" r="6206" b="28609"/>
          <a:stretch>
            <a:fillRect/>
          </a:stretch>
        </p:blipFill>
        <p:spPr bwMode="auto">
          <a:xfrm>
            <a:off x="7820025" y="4876800"/>
            <a:ext cx="48895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1" name="Image 9">
            <a:extLst>
              <a:ext uri="{FF2B5EF4-FFF2-40B4-BE49-F238E27FC236}">
                <a16:creationId xmlns:a16="http://schemas.microsoft.com/office/drawing/2014/main" id="{2643EB08-7A4E-C94C-B4BE-A3573366AE6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777163" y="3771900"/>
            <a:ext cx="3032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2" name="Image 15">
            <a:extLst>
              <a:ext uri="{FF2B5EF4-FFF2-40B4-BE49-F238E27FC236}">
                <a16:creationId xmlns:a16="http://schemas.microsoft.com/office/drawing/2014/main" id="{4871D414-36D6-9947-9804-87607599CEC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424613" y="4467225"/>
            <a:ext cx="7937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3" name="Image 3">
            <a:extLst>
              <a:ext uri="{FF2B5EF4-FFF2-40B4-BE49-F238E27FC236}">
                <a16:creationId xmlns:a16="http://schemas.microsoft.com/office/drawing/2014/main" id="{4B69B00E-CCD0-6548-AD94-B71ABB02CBD8}"/>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494338" y="4194175"/>
            <a:ext cx="5810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4" name="Image 4">
            <a:extLst>
              <a:ext uri="{FF2B5EF4-FFF2-40B4-BE49-F238E27FC236}">
                <a16:creationId xmlns:a16="http://schemas.microsoft.com/office/drawing/2014/main" id="{81424F75-CBF1-F842-9B72-2514B59E98F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08625" y="3687763"/>
            <a:ext cx="4730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5" name="Image 5">
            <a:extLst>
              <a:ext uri="{FF2B5EF4-FFF2-40B4-BE49-F238E27FC236}">
                <a16:creationId xmlns:a16="http://schemas.microsoft.com/office/drawing/2014/main" id="{DC68A4F7-FB5F-4B4A-B65A-47C48A8022C3}"/>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45413" y="5389563"/>
            <a:ext cx="12954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56" name="AutoShape 2" descr="Résultat de recherche d'images pour &quot;IBM&quot;">
            <a:extLst>
              <a:ext uri="{FF2B5EF4-FFF2-40B4-BE49-F238E27FC236}">
                <a16:creationId xmlns:a16="http://schemas.microsoft.com/office/drawing/2014/main" id="{CD214933-0360-B048-AC26-A341C4806C27}"/>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fr-FR" altLang="fr-FR"/>
          </a:p>
        </p:txBody>
      </p:sp>
      <p:sp>
        <p:nvSpPr>
          <p:cNvPr id="146457" name="AutoShape 4" descr="Résultat de recherche d'images pour &quot;IBM&quot;">
            <a:extLst>
              <a:ext uri="{FF2B5EF4-FFF2-40B4-BE49-F238E27FC236}">
                <a16:creationId xmlns:a16="http://schemas.microsoft.com/office/drawing/2014/main" id="{146FD6B6-86EA-3442-9790-36B1435A0AEB}"/>
              </a:ext>
            </a:extLst>
          </p:cNvPr>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fr-FR" altLang="fr-FR"/>
          </a:p>
        </p:txBody>
      </p:sp>
      <p:sp>
        <p:nvSpPr>
          <p:cNvPr id="146458" name="AutoShape 6" descr="Résultat de recherche d'images pour &quot;IBM&quot;">
            <a:extLst>
              <a:ext uri="{FF2B5EF4-FFF2-40B4-BE49-F238E27FC236}">
                <a16:creationId xmlns:a16="http://schemas.microsoft.com/office/drawing/2014/main" id="{A818251C-2501-F741-A4A7-6DAF5A49CD1F}"/>
              </a:ext>
            </a:extLst>
          </p:cNvPr>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fr-FR" altLang="fr-FR"/>
          </a:p>
        </p:txBody>
      </p:sp>
      <p:sp>
        <p:nvSpPr>
          <p:cNvPr id="146459" name="AutoShape 8" descr="Résultat de recherche d'images pour &quot;IBM&quot;">
            <a:extLst>
              <a:ext uri="{FF2B5EF4-FFF2-40B4-BE49-F238E27FC236}">
                <a16:creationId xmlns:a16="http://schemas.microsoft.com/office/drawing/2014/main" id="{077B85A3-6AC4-D148-8D1F-60826642521E}"/>
              </a:ext>
            </a:extLst>
          </p:cNvPr>
          <p:cNvSpPr>
            <a:spLocks noChangeAspect="1" noChangeArrowheads="1"/>
          </p:cNvSpPr>
          <p:nvPr/>
        </p:nvSpPr>
        <p:spPr bwMode="auto">
          <a:xfrm>
            <a:off x="601663"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fr-FR" altLang="fr-FR"/>
          </a:p>
        </p:txBody>
      </p:sp>
      <p:pic>
        <p:nvPicPr>
          <p:cNvPr id="146460" name="Picture 9">
            <a:extLst>
              <a:ext uri="{FF2B5EF4-FFF2-40B4-BE49-F238E27FC236}">
                <a16:creationId xmlns:a16="http://schemas.microsoft.com/office/drawing/2014/main" id="{EEBCF01B-2703-D84F-BB77-6EBDF797139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445500" y="3759200"/>
            <a:ext cx="573088"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61" name="Image 3">
            <a:extLst>
              <a:ext uri="{FF2B5EF4-FFF2-40B4-BE49-F238E27FC236}">
                <a16:creationId xmlns:a16="http://schemas.microsoft.com/office/drawing/2014/main" id="{77440C29-32EB-B145-BC8B-D2AF41C58F4B}"/>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08625" y="4670425"/>
            <a:ext cx="56673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62" name="Image 4">
            <a:extLst>
              <a:ext uri="{FF2B5EF4-FFF2-40B4-BE49-F238E27FC236}">
                <a16:creationId xmlns:a16="http://schemas.microsoft.com/office/drawing/2014/main" id="{7FB1CF50-3CF9-7A47-8C1E-3361C856ACFE}"/>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476875" y="5330825"/>
            <a:ext cx="12715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63" name="Image 4">
            <a:extLst>
              <a:ext uri="{FF2B5EF4-FFF2-40B4-BE49-F238E27FC236}">
                <a16:creationId xmlns:a16="http://schemas.microsoft.com/office/drawing/2014/main" id="{B4887773-8FDE-344E-8B51-12D06F2E94A9}"/>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592888" y="5524500"/>
            <a:ext cx="13589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64" name="AutoShape 11" descr="Résultat de recherche d'images pour &quot;air liquide&quot;">
            <a:extLst>
              <a:ext uri="{FF2B5EF4-FFF2-40B4-BE49-F238E27FC236}">
                <a16:creationId xmlns:a16="http://schemas.microsoft.com/office/drawing/2014/main" id="{ED95B285-A739-F94C-8271-B11EFFC14B5D}"/>
              </a:ext>
            </a:extLst>
          </p:cNvPr>
          <p:cNvSpPr>
            <a:spLocks noChangeAspect="1" noChangeArrowheads="1"/>
          </p:cNvSpPr>
          <p:nvPr/>
        </p:nvSpPr>
        <p:spPr bwMode="auto">
          <a:xfrm>
            <a:off x="754063"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fr-FR" altLang="fr-FR"/>
          </a:p>
        </p:txBody>
      </p:sp>
      <p:sp>
        <p:nvSpPr>
          <p:cNvPr id="146465" name="AutoShape 13" descr="Résultat de recherche d'images pour &quot;air liquide&quot;">
            <a:extLst>
              <a:ext uri="{FF2B5EF4-FFF2-40B4-BE49-F238E27FC236}">
                <a16:creationId xmlns:a16="http://schemas.microsoft.com/office/drawing/2014/main" id="{93DF017F-03CB-E545-9284-5E9FCBF15D24}"/>
              </a:ext>
            </a:extLst>
          </p:cNvPr>
          <p:cNvSpPr>
            <a:spLocks noChangeAspect="1" noChangeArrowheads="1"/>
          </p:cNvSpPr>
          <p:nvPr/>
        </p:nvSpPr>
        <p:spPr bwMode="auto">
          <a:xfrm>
            <a:off x="906463"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fr-FR" altLang="fr-FR"/>
          </a:p>
        </p:txBody>
      </p:sp>
      <p:pic>
        <p:nvPicPr>
          <p:cNvPr id="146466" name="Picture 14">
            <a:extLst>
              <a:ext uri="{FF2B5EF4-FFF2-40B4-BE49-F238E27FC236}">
                <a16:creationId xmlns:a16="http://schemas.microsoft.com/office/drawing/2014/main" id="{726C5D4B-AF41-9B41-A2EF-42DB1B967E9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508625" y="5818188"/>
            <a:ext cx="604838"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ZoneTexte 34"/>
          <p:cNvSpPr txBox="1"/>
          <p:nvPr/>
        </p:nvSpPr>
        <p:spPr>
          <a:xfrm>
            <a:off x="1793270" y="3403561"/>
            <a:ext cx="1651605" cy="830997"/>
          </a:xfrm>
          <a:prstGeom prst="rect">
            <a:avLst/>
          </a:prstGeom>
          <a:solidFill>
            <a:srgbClr val="63003C"/>
          </a:solidFill>
        </p:spPr>
        <p:txBody>
          <a:bodyPr wrap="square" rtlCol="0">
            <a:spAutoFit/>
          </a:bodyPr>
          <a:lstStyle/>
          <a:p>
            <a:pPr algn="ctr"/>
            <a:r>
              <a:rPr lang="en-GB" sz="1200" b="1" dirty="0">
                <a:solidFill>
                  <a:srgbClr val="FFC000"/>
                </a:solidFill>
                <a:latin typeface="Calibri Light" panose="020F0302020204030204" pitchFamily="34" charset="0"/>
                <a:cs typeface="Calibri Light" panose="020F0302020204030204" pitchFamily="34" charset="0"/>
              </a:rPr>
              <a:t>INNOVATION</a:t>
            </a:r>
          </a:p>
          <a:p>
            <a:pPr algn="ctr"/>
            <a:r>
              <a:rPr lang="en-GB" sz="1200" dirty="0">
                <a:solidFill>
                  <a:schemeClr val="bg1"/>
                </a:solidFill>
                <a:latin typeface="Calibri Light" panose="020F0302020204030204" pitchFamily="34" charset="0"/>
                <a:cs typeface="Calibri Light" panose="020F0302020204030204" pitchFamily="34" charset="0"/>
              </a:rPr>
              <a:t>ACCELERATING OUR VALORIZATION POTENTIAL</a:t>
            </a:r>
            <a:endParaRPr lang="en-GB" sz="1100" dirty="0">
              <a:solidFill>
                <a:schemeClr val="bg1"/>
              </a:solidFill>
              <a:latin typeface="Calibri Light" panose="020F0302020204030204" pitchFamily="34" charset="0"/>
              <a:cs typeface="Calibri Light" panose="020F0302020204030204" pitchFamily="34" charset="0"/>
            </a:endParaRPr>
          </a:p>
        </p:txBody>
      </p:sp>
      <p:sp>
        <p:nvSpPr>
          <p:cNvPr id="36" name="ZoneTexte 35"/>
          <p:cNvSpPr txBox="1"/>
          <p:nvPr/>
        </p:nvSpPr>
        <p:spPr>
          <a:xfrm>
            <a:off x="3810000" y="3871009"/>
            <a:ext cx="1312862" cy="646331"/>
          </a:xfrm>
          <a:prstGeom prst="rect">
            <a:avLst/>
          </a:prstGeom>
          <a:solidFill>
            <a:srgbClr val="63003C"/>
          </a:solidFill>
        </p:spPr>
        <p:txBody>
          <a:bodyPr wrap="square" rtlCol="0">
            <a:spAutoFit/>
          </a:bodyPr>
          <a:lstStyle/>
          <a:p>
            <a:r>
              <a:rPr lang="en-GB" sz="1200" dirty="0">
                <a:solidFill>
                  <a:schemeClr val="bg1"/>
                </a:solidFill>
                <a:latin typeface="Calibri Light" panose="020F0302020204030204" pitchFamily="34" charset="0"/>
                <a:cs typeface="Calibri Light" panose="020F0302020204030204" pitchFamily="34" charset="0"/>
              </a:rPr>
              <a:t>Student entrepreneurship hub - </a:t>
            </a:r>
            <a:r>
              <a:rPr lang="en-GB" sz="1200" b="1" dirty="0">
                <a:solidFill>
                  <a:schemeClr val="bg1"/>
                </a:solidFill>
                <a:latin typeface="Calibri Light" panose="020F0302020204030204" pitchFamily="34" charset="0"/>
                <a:cs typeface="Calibri Light" panose="020F0302020204030204" pitchFamily="34" charset="0"/>
              </a:rPr>
              <a:t>PEIPS</a:t>
            </a:r>
            <a:endParaRPr lang="en-GB" sz="1100" b="1" dirty="0">
              <a:solidFill>
                <a:schemeClr val="bg1"/>
              </a:solidFill>
              <a:latin typeface="Calibri Light" panose="020F0302020204030204" pitchFamily="34" charset="0"/>
              <a:cs typeface="Calibri Light" panose="020F0302020204030204" pitchFamily="34" charset="0"/>
            </a:endParaRPr>
          </a:p>
        </p:txBody>
      </p:sp>
      <p:sp>
        <p:nvSpPr>
          <p:cNvPr id="37" name="ZoneTexte 36"/>
          <p:cNvSpPr txBox="1"/>
          <p:nvPr/>
        </p:nvSpPr>
        <p:spPr>
          <a:xfrm>
            <a:off x="1280421" y="5524501"/>
            <a:ext cx="1254436" cy="276999"/>
          </a:xfrm>
          <a:prstGeom prst="rect">
            <a:avLst/>
          </a:prstGeom>
          <a:solidFill>
            <a:srgbClr val="63003C"/>
          </a:solidFill>
        </p:spPr>
        <p:txBody>
          <a:bodyPr wrap="square" rtlCol="0">
            <a:spAutoFit/>
          </a:bodyPr>
          <a:lstStyle/>
          <a:p>
            <a:r>
              <a:rPr lang="en-GB" sz="1200" dirty="0" err="1">
                <a:solidFill>
                  <a:schemeClr val="bg1"/>
                </a:solidFill>
                <a:latin typeface="Calibri Light" panose="020F0302020204030204" pitchFamily="34" charset="0"/>
                <a:cs typeface="Calibri Light" panose="020F0302020204030204" pitchFamily="34" charset="0"/>
              </a:rPr>
              <a:t>Fablab</a:t>
            </a:r>
            <a:r>
              <a:rPr lang="en-GB" sz="1200" dirty="0">
                <a:solidFill>
                  <a:schemeClr val="bg1"/>
                </a:solidFill>
                <a:latin typeface="Calibri Light" panose="020F0302020204030204" pitchFamily="34" charset="0"/>
                <a:cs typeface="Calibri Light" panose="020F0302020204030204" pitchFamily="34" charset="0"/>
              </a:rPr>
              <a:t> network</a:t>
            </a:r>
            <a:endParaRPr lang="en-GB" sz="1100" dirty="0">
              <a:solidFill>
                <a:schemeClr val="bg1"/>
              </a:solidFill>
              <a:latin typeface="Calibri Light" panose="020F0302020204030204" pitchFamily="34" charset="0"/>
              <a:cs typeface="Calibri Light" panose="020F0302020204030204" pitchFamily="34" charset="0"/>
            </a:endParaRPr>
          </a:p>
        </p:txBody>
      </p:sp>
      <p:sp>
        <p:nvSpPr>
          <p:cNvPr id="38" name="ZoneTexte 37"/>
          <p:cNvSpPr txBox="1"/>
          <p:nvPr/>
        </p:nvSpPr>
        <p:spPr>
          <a:xfrm>
            <a:off x="3491497" y="5548193"/>
            <a:ext cx="1254436" cy="276999"/>
          </a:xfrm>
          <a:prstGeom prst="rect">
            <a:avLst/>
          </a:prstGeom>
          <a:solidFill>
            <a:srgbClr val="63003C"/>
          </a:solidFill>
        </p:spPr>
        <p:txBody>
          <a:bodyPr wrap="square" rtlCol="0">
            <a:spAutoFit/>
          </a:bodyPr>
          <a:lstStyle/>
          <a:p>
            <a:r>
              <a:rPr lang="en-GB" sz="1200" dirty="0">
                <a:solidFill>
                  <a:schemeClr val="bg1"/>
                </a:solidFill>
                <a:latin typeface="Calibri Light" panose="020F0302020204030204" pitchFamily="34" charset="0"/>
                <a:cs typeface="Calibri Light" panose="020F0302020204030204" pitchFamily="34" charset="0"/>
              </a:rPr>
              <a:t>Incubators</a:t>
            </a:r>
            <a:endParaRPr lang="en-GB" sz="1100" dirty="0">
              <a:solidFill>
                <a:schemeClr val="bg1"/>
              </a:solidFill>
              <a:latin typeface="Calibri Light" panose="020F0302020204030204" pitchFamily="34" charset="0"/>
              <a:cs typeface="Calibri Light" panose="020F0302020204030204" pitchFamily="34" charset="0"/>
            </a:endParaRPr>
          </a:p>
        </p:txBody>
      </p:sp>
      <p:sp>
        <p:nvSpPr>
          <p:cNvPr id="39" name="ZoneTexte 38"/>
          <p:cNvSpPr txBox="1"/>
          <p:nvPr/>
        </p:nvSpPr>
        <p:spPr>
          <a:xfrm>
            <a:off x="1787221" y="1622950"/>
            <a:ext cx="2022779" cy="630942"/>
          </a:xfrm>
          <a:prstGeom prst="rect">
            <a:avLst/>
          </a:prstGeom>
          <a:solidFill>
            <a:srgbClr val="63003C"/>
          </a:solidFill>
        </p:spPr>
        <p:txBody>
          <a:bodyPr wrap="square" rtlCol="0">
            <a:spAutoFit/>
          </a:bodyPr>
          <a:lstStyle/>
          <a:p>
            <a:r>
              <a:rPr lang="en-GB" sz="1200" dirty="0">
                <a:solidFill>
                  <a:schemeClr val="bg1"/>
                </a:solidFill>
                <a:latin typeface="Calibri Light" panose="020F0302020204030204" pitchFamily="34" charset="0"/>
                <a:cs typeface="Calibri Light" panose="020F0302020204030204" pitchFamily="34" charset="0"/>
              </a:rPr>
              <a:t>Technology Transfer Office</a:t>
            </a:r>
          </a:p>
          <a:p>
            <a:r>
              <a:rPr lang="en-GB" sz="1200" dirty="0">
                <a:solidFill>
                  <a:schemeClr val="bg1"/>
                </a:solidFill>
                <a:latin typeface="Calibri Light" panose="020F0302020204030204" pitchFamily="34" charset="0"/>
                <a:cs typeface="Calibri Light" panose="020F0302020204030204" pitchFamily="34" charset="0"/>
              </a:rPr>
              <a:t>SATT Paris-Saclay</a:t>
            </a:r>
          </a:p>
          <a:p>
            <a:pPr algn="ctr"/>
            <a:endParaRPr lang="en-GB" sz="11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02069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05913" y="3705146"/>
            <a:ext cx="4120816" cy="2406359"/>
          </a:xfrm>
        </p:spPr>
        <p:txBody>
          <a:bodyPr>
            <a:normAutofit/>
          </a:bodyPr>
          <a:lstStyle/>
          <a:p>
            <a:r>
              <a:rPr lang="fr-FR" sz="5400" dirty="0" err="1"/>
              <a:t>Thank</a:t>
            </a:r>
            <a:r>
              <a:rPr lang="fr-FR" sz="5400" dirty="0"/>
              <a:t> </a:t>
            </a:r>
            <a:r>
              <a:rPr lang="fr-FR" sz="5400" dirty="0" err="1"/>
              <a:t>you</a:t>
            </a:r>
            <a:r>
              <a:rPr lang="fr-FR" sz="5400" dirty="0"/>
              <a:t> !</a:t>
            </a:r>
            <a:endParaRPr lang="fr-FR" sz="3200" dirty="0">
              <a:latin typeface="+mn-lt"/>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29" y="3588406"/>
            <a:ext cx="543492" cy="561312"/>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998" y="5069849"/>
            <a:ext cx="543492" cy="561312"/>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998" y="4278179"/>
            <a:ext cx="543492" cy="561312"/>
          </a:xfrm>
          <a:prstGeom prst="rect">
            <a:avLst/>
          </a:prstGeom>
        </p:spPr>
      </p:pic>
      <p:sp>
        <p:nvSpPr>
          <p:cNvPr id="11" name="ZoneTexte 10"/>
          <p:cNvSpPr txBox="1"/>
          <p:nvPr/>
        </p:nvSpPr>
        <p:spPr>
          <a:xfrm>
            <a:off x="927896" y="3718829"/>
            <a:ext cx="1673856" cy="307777"/>
          </a:xfrm>
          <a:prstGeom prst="rect">
            <a:avLst/>
          </a:prstGeom>
          <a:noFill/>
        </p:spPr>
        <p:txBody>
          <a:bodyPr wrap="none" rtlCol="0">
            <a:spAutoFit/>
          </a:bodyPr>
          <a:lstStyle/>
          <a:p>
            <a:r>
              <a:rPr lang="fr-FR" sz="1400" dirty="0">
                <a:solidFill>
                  <a:srgbClr val="FFFFFF"/>
                </a:solidFill>
              </a:rPr>
              <a:t>@</a:t>
            </a:r>
            <a:r>
              <a:rPr lang="fr-FR" sz="1400" dirty="0" err="1">
                <a:solidFill>
                  <a:srgbClr val="FFFFFF"/>
                </a:solidFill>
              </a:rPr>
              <a:t>UnivParisSaclay</a:t>
            </a:r>
            <a:endParaRPr lang="fr-FR" sz="1400" dirty="0">
              <a:solidFill>
                <a:srgbClr val="FFFFFF"/>
              </a:solidFill>
            </a:endParaRPr>
          </a:p>
        </p:txBody>
      </p:sp>
      <p:sp>
        <p:nvSpPr>
          <p:cNvPr id="12" name="ZoneTexte 11"/>
          <p:cNvSpPr txBox="1"/>
          <p:nvPr/>
        </p:nvSpPr>
        <p:spPr>
          <a:xfrm>
            <a:off x="958917" y="4436279"/>
            <a:ext cx="1261884" cy="307777"/>
          </a:xfrm>
          <a:prstGeom prst="rect">
            <a:avLst/>
          </a:prstGeom>
          <a:noFill/>
        </p:spPr>
        <p:txBody>
          <a:bodyPr wrap="none" rtlCol="0">
            <a:spAutoFit/>
          </a:bodyPr>
          <a:lstStyle/>
          <a:p>
            <a:r>
              <a:rPr lang="fr-FR" sz="1400" dirty="0" err="1">
                <a:solidFill>
                  <a:srgbClr val="FFFFFF"/>
                </a:solidFill>
              </a:rPr>
              <a:t>UParisSaclay</a:t>
            </a:r>
            <a:endParaRPr lang="fr-FR" sz="1400" dirty="0">
              <a:solidFill>
                <a:srgbClr val="FFFFFF"/>
              </a:solidFill>
            </a:endParaRPr>
          </a:p>
        </p:txBody>
      </p:sp>
      <p:sp>
        <p:nvSpPr>
          <p:cNvPr id="13" name="ZoneTexte 12"/>
          <p:cNvSpPr txBox="1"/>
          <p:nvPr/>
        </p:nvSpPr>
        <p:spPr>
          <a:xfrm>
            <a:off x="958917" y="5228501"/>
            <a:ext cx="2037737" cy="307777"/>
          </a:xfrm>
          <a:prstGeom prst="rect">
            <a:avLst/>
          </a:prstGeom>
          <a:noFill/>
        </p:spPr>
        <p:txBody>
          <a:bodyPr wrap="none" rtlCol="0">
            <a:spAutoFit/>
          </a:bodyPr>
          <a:lstStyle/>
          <a:p>
            <a:r>
              <a:rPr lang="fr-FR" sz="1400" dirty="0">
                <a:solidFill>
                  <a:srgbClr val="FFFFFF"/>
                </a:solidFill>
              </a:rPr>
              <a:t>Université </a:t>
            </a:r>
            <a:r>
              <a:rPr lang="fr-FR" sz="1400" dirty="0" err="1">
                <a:solidFill>
                  <a:srgbClr val="FFFFFF"/>
                </a:solidFill>
              </a:rPr>
              <a:t>Paris-Saclay</a:t>
            </a:r>
            <a:endParaRPr lang="fr-FR" sz="1400" dirty="0">
              <a:solidFill>
                <a:srgbClr val="FFFFFF"/>
              </a:solidFill>
            </a:endParaRPr>
          </a:p>
        </p:txBody>
      </p:sp>
      <p:sp>
        <p:nvSpPr>
          <p:cNvPr id="17" name="ZoneTexte 16"/>
          <p:cNvSpPr txBox="1"/>
          <p:nvPr/>
        </p:nvSpPr>
        <p:spPr>
          <a:xfrm>
            <a:off x="869822" y="2731023"/>
            <a:ext cx="2853468" cy="307777"/>
          </a:xfrm>
          <a:prstGeom prst="rect">
            <a:avLst/>
          </a:prstGeom>
          <a:noFill/>
        </p:spPr>
        <p:txBody>
          <a:bodyPr wrap="square" rtlCol="0">
            <a:spAutoFit/>
          </a:bodyPr>
          <a:lstStyle/>
          <a:p>
            <a:r>
              <a:rPr lang="fr-FR" sz="1400" dirty="0">
                <a:solidFill>
                  <a:srgbClr val="FFFFFF"/>
                </a:solidFill>
              </a:rPr>
              <a:t>www.universite-paris-</a:t>
            </a:r>
            <a:r>
              <a:rPr lang="fr-FR" sz="1400" dirty="0" err="1">
                <a:solidFill>
                  <a:srgbClr val="FFFFFF"/>
                </a:solidFill>
              </a:rPr>
              <a:t>saclay.fr</a:t>
            </a:r>
            <a:r>
              <a:rPr lang="fr-FR" sz="1400" dirty="0">
                <a:solidFill>
                  <a:srgbClr val="FFFFFF"/>
                </a:solidFill>
              </a:rPr>
              <a:t>/en</a:t>
            </a:r>
          </a:p>
        </p:txBody>
      </p:sp>
      <p:pic>
        <p:nvPicPr>
          <p:cNvPr id="18" name="Imag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001" y="2644048"/>
            <a:ext cx="539919" cy="504457"/>
          </a:xfrm>
          <a:prstGeom prst="rect">
            <a:avLst/>
          </a:prstGeom>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998" y="5932318"/>
            <a:ext cx="543492" cy="539144"/>
          </a:xfrm>
          <a:prstGeom prst="rect">
            <a:avLst/>
          </a:prstGeom>
        </p:spPr>
      </p:pic>
      <p:sp>
        <p:nvSpPr>
          <p:cNvPr id="14" name="ZoneTexte 13"/>
          <p:cNvSpPr txBox="1"/>
          <p:nvPr/>
        </p:nvSpPr>
        <p:spPr>
          <a:xfrm>
            <a:off x="961906" y="6048952"/>
            <a:ext cx="2127505" cy="307777"/>
          </a:xfrm>
          <a:prstGeom prst="rect">
            <a:avLst/>
          </a:prstGeom>
          <a:noFill/>
        </p:spPr>
        <p:txBody>
          <a:bodyPr wrap="none" rtlCol="0">
            <a:spAutoFit/>
          </a:bodyPr>
          <a:lstStyle/>
          <a:p>
            <a:r>
              <a:rPr lang="fr-FR" sz="1400" dirty="0" err="1">
                <a:solidFill>
                  <a:srgbClr val="FFFFFF"/>
                </a:solidFill>
              </a:rPr>
              <a:t>Universite_Paris_Saclay</a:t>
            </a:r>
            <a:endParaRPr lang="fr-FR" sz="1400" dirty="0">
              <a:solidFill>
                <a:srgbClr val="FFFFFF"/>
              </a:solidFill>
            </a:endParaRPr>
          </a:p>
        </p:txBody>
      </p:sp>
      <p:pic>
        <p:nvPicPr>
          <p:cNvPr id="15" name="Imag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5286" y="397810"/>
            <a:ext cx="2798297" cy="2791301"/>
          </a:xfrm>
          <a:prstGeom prst="rect">
            <a:avLst/>
          </a:prstGeom>
        </p:spPr>
      </p:pic>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9859" y="397810"/>
            <a:ext cx="1878348" cy="1878348"/>
          </a:xfrm>
          <a:prstGeom prst="rect">
            <a:avLst/>
          </a:prstGeom>
        </p:spPr>
      </p:pic>
      <p:sp>
        <p:nvSpPr>
          <p:cNvPr id="4" name="ZoneTexte 3"/>
          <p:cNvSpPr txBox="1"/>
          <p:nvPr/>
        </p:nvSpPr>
        <p:spPr>
          <a:xfrm>
            <a:off x="434911" y="3154666"/>
            <a:ext cx="4784019" cy="523220"/>
          </a:xfrm>
          <a:prstGeom prst="rect">
            <a:avLst/>
          </a:prstGeom>
          <a:noFill/>
        </p:spPr>
        <p:txBody>
          <a:bodyPr wrap="square" rtlCol="0">
            <a:spAutoFit/>
          </a:bodyPr>
          <a:lstStyle/>
          <a:p>
            <a:pPr lvl="1"/>
            <a:r>
              <a:rPr lang="fr-FR" sz="1400" b="1" i="1" dirty="0" err="1">
                <a:solidFill>
                  <a:srgbClr val="FFFFFF"/>
                </a:solidFill>
              </a:rPr>
              <a:t>https</a:t>
            </a:r>
            <a:r>
              <a:rPr lang="fr-FR" sz="1400" b="1" i="1" dirty="0">
                <a:solidFill>
                  <a:srgbClr val="FFFFFF"/>
                </a:solidFill>
              </a:rPr>
              <a:t>://</a:t>
            </a:r>
            <a:r>
              <a:rPr lang="fr-FR" sz="1400" b="1" i="1" dirty="0" err="1">
                <a:solidFill>
                  <a:srgbClr val="FFFFFF"/>
                </a:solidFill>
              </a:rPr>
              <a:t>www.universite</a:t>
            </a:r>
            <a:r>
              <a:rPr lang="fr-FR" sz="1400" b="1" i="1" dirty="0">
                <a:solidFill>
                  <a:srgbClr val="FFFFFF"/>
                </a:solidFill>
              </a:rPr>
              <a:t>-paris-</a:t>
            </a:r>
            <a:r>
              <a:rPr lang="fr-FR" sz="1400" b="1" i="1" dirty="0" err="1">
                <a:solidFill>
                  <a:srgbClr val="FFFFFF"/>
                </a:solidFill>
              </a:rPr>
              <a:t>saclay.fr</a:t>
            </a:r>
            <a:r>
              <a:rPr lang="fr-FR" sz="1400" b="1" i="1" dirty="0">
                <a:solidFill>
                  <a:srgbClr val="FFFFFF"/>
                </a:solidFill>
              </a:rPr>
              <a:t>/en/e-international-</a:t>
            </a:r>
            <a:r>
              <a:rPr lang="fr-FR" sz="1400" b="1" i="1" dirty="0" err="1">
                <a:solidFill>
                  <a:srgbClr val="FFFFFF"/>
                </a:solidFill>
              </a:rPr>
              <a:t>welcome</a:t>
            </a:r>
            <a:r>
              <a:rPr lang="fr-FR" sz="1400" b="1" i="1" dirty="0">
                <a:solidFill>
                  <a:srgbClr val="FFFFFF"/>
                </a:solidFill>
              </a:rPr>
              <a:t>-office</a:t>
            </a:r>
          </a:p>
        </p:txBody>
      </p:sp>
    </p:spTree>
    <p:extLst>
      <p:ext uri="{BB962C8B-B14F-4D97-AF65-F5344CB8AC3E}">
        <p14:creationId xmlns:p14="http://schemas.microsoft.com/office/powerpoint/2010/main" val="21443399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re 3">
            <a:extLst>
              <a:ext uri="{FF2B5EF4-FFF2-40B4-BE49-F238E27FC236}">
                <a16:creationId xmlns:a16="http://schemas.microsoft.com/office/drawing/2014/main" id="{20119A52-4C6D-9D45-BC32-98E476A89DE8}"/>
              </a:ext>
            </a:extLst>
          </p:cNvPr>
          <p:cNvSpPr>
            <a:spLocks noGrp="1"/>
          </p:cNvSpPr>
          <p:nvPr>
            <p:ph type="title"/>
          </p:nvPr>
        </p:nvSpPr>
        <p:spPr>
          <a:xfrm>
            <a:off x="5511800" y="365125"/>
            <a:ext cx="3716338" cy="5837238"/>
          </a:xfrm>
        </p:spPr>
        <p:txBody>
          <a:bodyPr/>
          <a:lstStyle/>
          <a:p>
            <a:pPr eaLnBrk="1" hangingPunct="1"/>
            <a:r>
              <a:rPr lang="en-US" altLang="fr-FR" sz="3600"/>
              <a:t>14 founding members </a:t>
            </a:r>
            <a:br>
              <a:rPr lang="en-US" altLang="fr-FR" sz="3600"/>
            </a:br>
            <a:r>
              <a:rPr lang="en-US" altLang="fr-FR" sz="3600"/>
              <a:t/>
            </a:r>
            <a:br>
              <a:rPr lang="en-US" altLang="fr-FR" sz="3600"/>
            </a:br>
            <a:r>
              <a:rPr lang="en-US" altLang="fr-FR" sz="3200"/>
              <a:t>for</a:t>
            </a:r>
            <a:br>
              <a:rPr lang="en-US" altLang="fr-FR" sz="3200"/>
            </a:br>
            <a:r>
              <a:rPr lang="en-US" altLang="fr-FR" sz="3200"/>
              <a:t/>
            </a:r>
            <a:br>
              <a:rPr lang="en-US" altLang="fr-FR" sz="3200"/>
            </a:br>
            <a:r>
              <a:rPr lang="en-US" altLang="fr-FR" sz="3600" b="1"/>
              <a:t>1 research university</a:t>
            </a:r>
            <a:endParaRPr lang="fr-FR" altLang="fr-FR" sz="1100" b="1"/>
          </a:p>
        </p:txBody>
      </p:sp>
      <p:pic>
        <p:nvPicPr>
          <p:cNvPr id="136195" name="Image 2">
            <a:extLst>
              <a:ext uri="{FF2B5EF4-FFF2-40B4-BE49-F238E27FC236}">
                <a16:creationId xmlns:a16="http://schemas.microsoft.com/office/drawing/2014/main" id="{9A771172-CED7-824C-8D40-0448D1F683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150" y="3284538"/>
            <a:ext cx="491172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Image 3">
            <a:extLst>
              <a:ext uri="{FF2B5EF4-FFF2-40B4-BE49-F238E27FC236}">
                <a16:creationId xmlns:a16="http://schemas.microsoft.com/office/drawing/2014/main" id="{B2220188-499A-3A4F-9592-0D2CCA4B93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192088"/>
            <a:ext cx="543877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722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42720" y="365126"/>
            <a:ext cx="3631721" cy="5837715"/>
          </a:xfrm>
        </p:spPr>
        <p:txBody>
          <a:bodyPr>
            <a:normAutofit/>
          </a:bodyPr>
          <a:lstStyle/>
          <a:p>
            <a:r>
              <a:rPr lang="fr-FR" sz="4800" dirty="0"/>
              <a:t>Intensive </a:t>
            </a:r>
            <a:r>
              <a:rPr lang="fr-FR" sz="4800" dirty="0" err="1"/>
              <a:t>Research</a:t>
            </a:r>
            <a:r>
              <a:rPr lang="fr-FR" sz="4800" dirty="0"/>
              <a:t> </a:t>
            </a:r>
            <a:br>
              <a:rPr lang="fr-FR" sz="4800" dirty="0"/>
            </a:br>
            <a:endParaRPr lang="fr-FR" sz="4800"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92" y="0"/>
            <a:ext cx="5743575" cy="6858000"/>
          </a:xfrm>
          <a:prstGeom prst="rect">
            <a:avLst/>
          </a:prstGeom>
        </p:spPr>
      </p:pic>
      <p:sp>
        <p:nvSpPr>
          <p:cNvPr id="4" name="Rectangle 3"/>
          <p:cNvSpPr/>
          <p:nvPr/>
        </p:nvSpPr>
        <p:spPr>
          <a:xfrm>
            <a:off x="3713098" y="3283983"/>
            <a:ext cx="699230" cy="461665"/>
          </a:xfrm>
          <a:prstGeom prst="rect">
            <a:avLst/>
          </a:prstGeom>
          <a:solidFill>
            <a:srgbClr val="63003C"/>
          </a:solidFill>
        </p:spPr>
        <p:txBody>
          <a:bodyPr wrap="none">
            <a:spAutoFit/>
          </a:bodyPr>
          <a:lstStyle/>
          <a:p>
            <a:pPr algn="ctr">
              <a:defRPr/>
            </a:pPr>
            <a:r>
              <a:rPr lang="fr-FR" sz="2300" dirty="0">
                <a:solidFill>
                  <a:prstClr val="white"/>
                </a:solidFill>
                <a:latin typeface="+mj-lt"/>
                <a:ea typeface="Open Sans Light" panose="020B0306030504020204" pitchFamily="34" charset="0"/>
                <a:cs typeface="Calibri Light" panose="020F0302020204030204" pitchFamily="34" charset="0"/>
              </a:rPr>
              <a:t>275</a:t>
            </a:r>
          </a:p>
        </p:txBody>
      </p:sp>
      <p:sp>
        <p:nvSpPr>
          <p:cNvPr id="5" name="Rectangle 4"/>
          <p:cNvSpPr/>
          <p:nvPr/>
        </p:nvSpPr>
        <p:spPr>
          <a:xfrm>
            <a:off x="3326176" y="1734904"/>
            <a:ext cx="1639873" cy="692497"/>
          </a:xfrm>
          <a:prstGeom prst="rect">
            <a:avLst/>
          </a:prstGeom>
          <a:solidFill>
            <a:srgbClr val="63003C"/>
          </a:solidFill>
        </p:spPr>
        <p:txBody>
          <a:bodyPr wrap="none">
            <a:spAutoFit/>
          </a:bodyPr>
          <a:lstStyle/>
          <a:p>
            <a:pPr algn="ctr">
              <a:defRPr/>
            </a:pPr>
            <a:r>
              <a:rPr lang="fr-FR" sz="2300" dirty="0">
                <a:solidFill>
                  <a:prstClr val="white"/>
                </a:solidFill>
                <a:latin typeface="+mj-lt"/>
                <a:ea typeface="Open Sans Light" panose="020B0306030504020204" pitchFamily="34" charset="0"/>
                <a:cs typeface="Calibri Light" panose="020F0302020204030204" pitchFamily="34" charset="0"/>
              </a:rPr>
              <a:t>17</a:t>
            </a:r>
          </a:p>
          <a:p>
            <a:pPr algn="ctr">
              <a:defRPr/>
            </a:pPr>
            <a:r>
              <a:rPr lang="fr-FR" sz="1600" dirty="0" err="1">
                <a:solidFill>
                  <a:prstClr val="white"/>
                </a:solidFill>
                <a:latin typeface="+mj-lt"/>
                <a:ea typeface="Open Sans Light" panose="020B0306030504020204" pitchFamily="34" charset="0"/>
                <a:cs typeface="Calibri Light" panose="020F0302020204030204" pitchFamily="34" charset="0"/>
              </a:rPr>
              <a:t>Graduate</a:t>
            </a:r>
            <a:r>
              <a:rPr lang="fr-FR" sz="1600" dirty="0">
                <a:solidFill>
                  <a:prstClr val="white"/>
                </a:solidFill>
                <a:latin typeface="+mj-lt"/>
                <a:ea typeface="Open Sans Light" panose="020B0306030504020204" pitchFamily="34" charset="0"/>
                <a:cs typeface="Calibri Light" panose="020F0302020204030204" pitchFamily="34" charset="0"/>
              </a:rPr>
              <a:t> </a:t>
            </a:r>
            <a:r>
              <a:rPr lang="fr-FR" sz="1600" dirty="0" err="1">
                <a:solidFill>
                  <a:prstClr val="white"/>
                </a:solidFill>
                <a:latin typeface="+mj-lt"/>
                <a:ea typeface="Open Sans Light" panose="020B0306030504020204" pitchFamily="34" charset="0"/>
                <a:cs typeface="Calibri Light" panose="020F0302020204030204" pitchFamily="34" charset="0"/>
              </a:rPr>
              <a:t>Schools</a:t>
            </a:r>
            <a:endParaRPr lang="fr-FR" sz="1600" dirty="0">
              <a:solidFill>
                <a:prstClr val="white"/>
              </a:solidFill>
              <a:latin typeface="+mj-lt"/>
              <a:ea typeface="Open Sans Light" panose="020B0306030504020204" pitchFamily="34" charset="0"/>
              <a:cs typeface="Calibri Light" panose="020F0302020204030204" pitchFamily="34" charset="0"/>
            </a:endParaRPr>
          </a:p>
        </p:txBody>
      </p:sp>
      <p:pic>
        <p:nvPicPr>
          <p:cNvPr id="6" name="Image 5"/>
          <p:cNvPicPr>
            <a:picLocks noChangeAspect="1"/>
          </p:cNvPicPr>
          <p:nvPr/>
        </p:nvPicPr>
        <p:blipFill>
          <a:blip r:embed="rId4"/>
          <a:stretch>
            <a:fillRect/>
          </a:stretch>
        </p:blipFill>
        <p:spPr>
          <a:xfrm>
            <a:off x="3515908" y="1172929"/>
            <a:ext cx="1352550" cy="561975"/>
          </a:xfrm>
          <a:prstGeom prst="rect">
            <a:avLst/>
          </a:prstGeom>
        </p:spPr>
      </p:pic>
      <p:sp>
        <p:nvSpPr>
          <p:cNvPr id="7" name="Rectangle 6"/>
          <p:cNvSpPr/>
          <p:nvPr/>
        </p:nvSpPr>
        <p:spPr>
          <a:xfrm>
            <a:off x="355849" y="1864155"/>
            <a:ext cx="1542409" cy="861774"/>
          </a:xfrm>
          <a:prstGeom prst="rect">
            <a:avLst/>
          </a:prstGeom>
          <a:solidFill>
            <a:srgbClr val="63003C"/>
          </a:solidFill>
        </p:spPr>
        <p:txBody>
          <a:bodyPr wrap="none">
            <a:spAutoFit/>
          </a:bodyPr>
          <a:lstStyle/>
          <a:p>
            <a:pPr algn="ctr">
              <a:defRPr/>
            </a:pPr>
            <a:r>
              <a:rPr lang="fr-FR" dirty="0">
                <a:solidFill>
                  <a:prstClr val="white"/>
                </a:solidFill>
                <a:latin typeface="+mj-lt"/>
                <a:ea typeface="Open Sans Light" panose="020B0306030504020204" pitchFamily="34" charset="0"/>
                <a:cs typeface="Calibri Light" panose="020F0302020204030204" pitchFamily="34" charset="0"/>
              </a:rPr>
              <a:t>9,000</a:t>
            </a:r>
          </a:p>
          <a:p>
            <a:pPr algn="ctr">
              <a:defRPr/>
            </a:pPr>
            <a:r>
              <a:rPr lang="fr-FR" sz="1600" dirty="0" err="1">
                <a:solidFill>
                  <a:prstClr val="white"/>
                </a:solidFill>
                <a:latin typeface="+mj-lt"/>
                <a:ea typeface="Open Sans Light" panose="020B0306030504020204" pitchFamily="34" charset="0"/>
                <a:cs typeface="Calibri Light" panose="020F0302020204030204" pitchFamily="34" charset="0"/>
              </a:rPr>
              <a:t>researchers</a:t>
            </a:r>
            <a:endParaRPr lang="fr-FR" sz="1600" dirty="0">
              <a:solidFill>
                <a:prstClr val="white"/>
              </a:solidFill>
              <a:latin typeface="+mj-lt"/>
              <a:ea typeface="Open Sans Light" panose="020B0306030504020204" pitchFamily="34" charset="0"/>
              <a:cs typeface="Calibri Light" panose="020F0302020204030204" pitchFamily="34" charset="0"/>
            </a:endParaRPr>
          </a:p>
          <a:p>
            <a:pPr algn="ctr">
              <a:defRPr/>
            </a:pPr>
            <a:r>
              <a:rPr lang="fr-FR" sz="1600" dirty="0">
                <a:solidFill>
                  <a:prstClr val="white"/>
                </a:solidFill>
                <a:latin typeface="+mj-lt"/>
                <a:ea typeface="Open Sans Light" panose="020B0306030504020204" pitchFamily="34" charset="0"/>
                <a:cs typeface="Calibri Light" panose="020F0302020204030204" pitchFamily="34" charset="0"/>
              </a:rPr>
              <a:t>and </a:t>
            </a:r>
            <a:r>
              <a:rPr lang="fr-FR" sz="1600" dirty="0" err="1">
                <a:solidFill>
                  <a:prstClr val="white"/>
                </a:solidFill>
                <a:latin typeface="+mj-lt"/>
                <a:ea typeface="Open Sans Light" panose="020B0306030504020204" pitchFamily="34" charset="0"/>
                <a:cs typeface="Calibri Light" panose="020F0302020204030204" pitchFamily="34" charset="0"/>
              </a:rPr>
              <a:t>professors</a:t>
            </a:r>
            <a:endParaRPr lang="fr-FR" sz="1100" dirty="0">
              <a:solidFill>
                <a:prstClr val="white"/>
              </a:solidFill>
              <a:latin typeface="+mj-lt"/>
              <a:ea typeface="Open Sans Light" panose="020B0306030504020204" pitchFamily="34" charset="0"/>
              <a:cs typeface="Calibri Light" panose="020F0302020204030204" pitchFamily="34" charset="0"/>
            </a:endParaRPr>
          </a:p>
        </p:txBody>
      </p:sp>
      <p:sp>
        <p:nvSpPr>
          <p:cNvPr id="8" name="Rectangle 7"/>
          <p:cNvSpPr/>
          <p:nvPr/>
        </p:nvSpPr>
        <p:spPr>
          <a:xfrm>
            <a:off x="208372" y="3745648"/>
            <a:ext cx="1837362" cy="338554"/>
          </a:xfrm>
          <a:prstGeom prst="rect">
            <a:avLst/>
          </a:prstGeom>
          <a:solidFill>
            <a:srgbClr val="63003C"/>
          </a:solidFill>
        </p:spPr>
        <p:txBody>
          <a:bodyPr wrap="none">
            <a:spAutoFit/>
          </a:bodyPr>
          <a:lstStyle/>
          <a:p>
            <a:pPr algn="ctr">
              <a:defRPr/>
            </a:pPr>
            <a:r>
              <a:rPr lang="fr-FR" sz="1600" dirty="0">
                <a:solidFill>
                  <a:prstClr val="white"/>
                </a:solidFill>
                <a:latin typeface="+mj-lt"/>
                <a:ea typeface="Open Sans Light" panose="020B0306030504020204" pitchFamily="34" charset="0"/>
                <a:cs typeface="Calibri Light" panose="020F0302020204030204" pitchFamily="34" charset="0"/>
              </a:rPr>
              <a:t>publications / </a:t>
            </a:r>
            <a:r>
              <a:rPr lang="fr-FR" sz="1600" dirty="0" err="1">
                <a:solidFill>
                  <a:prstClr val="white"/>
                </a:solidFill>
                <a:latin typeface="+mj-lt"/>
                <a:ea typeface="Open Sans Light" panose="020B0306030504020204" pitchFamily="34" charset="0"/>
                <a:cs typeface="Calibri Light" panose="020F0302020204030204" pitchFamily="34" charset="0"/>
              </a:rPr>
              <a:t>year</a:t>
            </a:r>
            <a:endParaRPr lang="fr-FR" sz="1600" dirty="0">
              <a:solidFill>
                <a:prstClr val="white"/>
              </a:solidFill>
              <a:latin typeface="+mj-lt"/>
              <a:ea typeface="Open Sans Light" panose="020B0306030504020204" pitchFamily="34" charset="0"/>
              <a:cs typeface="Calibri Light" panose="020F0302020204030204" pitchFamily="34" charset="0"/>
            </a:endParaRPr>
          </a:p>
        </p:txBody>
      </p:sp>
      <p:sp>
        <p:nvSpPr>
          <p:cNvPr id="9" name="Rectangle 8"/>
          <p:cNvSpPr/>
          <p:nvPr/>
        </p:nvSpPr>
        <p:spPr>
          <a:xfrm>
            <a:off x="3518376" y="3745648"/>
            <a:ext cx="1255472" cy="338554"/>
          </a:xfrm>
          <a:prstGeom prst="rect">
            <a:avLst/>
          </a:prstGeom>
          <a:solidFill>
            <a:srgbClr val="63003C"/>
          </a:solidFill>
        </p:spPr>
        <p:txBody>
          <a:bodyPr wrap="none">
            <a:spAutoFit/>
          </a:bodyPr>
          <a:lstStyle/>
          <a:p>
            <a:pPr algn="ctr">
              <a:defRPr/>
            </a:pPr>
            <a:r>
              <a:rPr lang="fr-FR" sz="1600" dirty="0" err="1">
                <a:solidFill>
                  <a:prstClr val="white"/>
                </a:solidFill>
                <a:latin typeface="+mj-lt"/>
                <a:ea typeface="Open Sans Light" panose="020B0306030504020204" pitchFamily="34" charset="0"/>
                <a:cs typeface="Calibri Light" panose="020F0302020204030204" pitchFamily="34" charset="0"/>
              </a:rPr>
              <a:t>laboratories</a:t>
            </a:r>
            <a:endParaRPr lang="fr-FR" sz="1600" dirty="0">
              <a:solidFill>
                <a:prstClr val="white"/>
              </a:solidFill>
              <a:latin typeface="+mj-lt"/>
              <a:ea typeface="Open Sans Light" panose="020B0306030504020204" pitchFamily="34" charset="0"/>
              <a:cs typeface="Calibri Light" panose="020F0302020204030204" pitchFamily="34" charset="0"/>
            </a:endParaRPr>
          </a:p>
        </p:txBody>
      </p:sp>
    </p:spTree>
    <p:extLst>
      <p:ext uri="{BB962C8B-B14F-4D97-AF65-F5344CB8AC3E}">
        <p14:creationId xmlns:p14="http://schemas.microsoft.com/office/powerpoint/2010/main" val="13244217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19EA87-6CDD-F947-89ED-21D52CA5CBDC}"/>
              </a:ext>
            </a:extLst>
          </p:cNvPr>
          <p:cNvSpPr>
            <a:spLocks noGrp="1"/>
          </p:cNvSpPr>
          <p:nvPr>
            <p:ph type="title"/>
          </p:nvPr>
        </p:nvSpPr>
        <p:spPr>
          <a:xfrm>
            <a:off x="5383213" y="685555"/>
            <a:ext cx="3760787" cy="5837238"/>
          </a:xfrm>
        </p:spPr>
        <p:txBody>
          <a:bodyPr rtlCol="0">
            <a:normAutofit fontScale="90000"/>
          </a:bodyPr>
          <a:lstStyle/>
          <a:p>
            <a:pPr algn="ctr">
              <a:defRPr/>
            </a:pPr>
            <a:r>
              <a:rPr lang="en-GB" sz="3100" b="1" dirty="0">
                <a:solidFill>
                  <a:srgbClr val="2F6E67"/>
                </a:solidFill>
                <a:ea typeface="+mj-ea"/>
              </a:rPr>
              <a:t>13%</a:t>
            </a:r>
            <a:r>
              <a:rPr lang="en-GB" sz="3100" b="1" dirty="0">
                <a:ea typeface="+mj-ea"/>
              </a:rPr>
              <a:t> of French R&amp;D</a:t>
            </a:r>
            <a:r>
              <a:rPr lang="en-GB" sz="3000" b="1" dirty="0">
                <a:ea typeface="+mj-ea"/>
              </a:rPr>
              <a:t/>
            </a:r>
            <a:br>
              <a:rPr lang="en-GB" sz="3000" b="1" dirty="0">
                <a:ea typeface="+mj-ea"/>
              </a:rPr>
            </a:br>
            <a:r>
              <a:rPr lang="en-GB" sz="2000" dirty="0">
                <a:ea typeface="+mj-ea"/>
              </a:rPr>
              <a:t/>
            </a:r>
            <a:br>
              <a:rPr lang="en-GB" sz="2000" dirty="0">
                <a:ea typeface="+mj-ea"/>
              </a:rPr>
            </a:br>
            <a:r>
              <a:rPr lang="en-GB" sz="3000" b="1" dirty="0">
                <a:solidFill>
                  <a:srgbClr val="2F6E67"/>
                </a:solidFill>
                <a:ea typeface="+mj-ea"/>
              </a:rPr>
              <a:t>169</a:t>
            </a:r>
            <a:r>
              <a:rPr lang="en-GB" sz="2000" dirty="0">
                <a:ea typeface="+mj-ea"/>
              </a:rPr>
              <a:t> </a:t>
            </a:r>
            <a:r>
              <a:rPr lang="en-GB" sz="3000" b="1" dirty="0">
                <a:ea typeface="+mj-ea"/>
              </a:rPr>
              <a:t>ERC projects</a:t>
            </a:r>
            <a:br>
              <a:rPr lang="en-GB" sz="3000" b="1" dirty="0">
                <a:ea typeface="+mj-ea"/>
              </a:rPr>
            </a:br>
            <a:r>
              <a:rPr lang="en-GB" sz="2400" b="1" dirty="0">
                <a:ea typeface="+mj-ea"/>
              </a:rPr>
              <a:t>(FP7&amp;H2020)</a:t>
            </a:r>
            <a:br>
              <a:rPr lang="en-GB" sz="2400" b="1" dirty="0">
                <a:ea typeface="+mj-ea"/>
              </a:rPr>
            </a:br>
            <a:r>
              <a:rPr lang="en-GB" sz="2400" b="1" dirty="0">
                <a:ea typeface="+mj-ea"/>
              </a:rPr>
              <a:t/>
            </a:r>
            <a:br>
              <a:rPr lang="en-GB" sz="2400" b="1" dirty="0">
                <a:ea typeface="+mj-ea"/>
              </a:rPr>
            </a:br>
            <a:r>
              <a:rPr lang="en-GB" sz="3000" b="1" dirty="0">
                <a:solidFill>
                  <a:srgbClr val="2F6E67"/>
                </a:solidFill>
                <a:ea typeface="+mj-ea"/>
              </a:rPr>
              <a:t>152 </a:t>
            </a:r>
            <a:r>
              <a:rPr lang="en-GB" sz="3000" b="1" dirty="0">
                <a:ea typeface="+mj-ea"/>
              </a:rPr>
              <a:t>ERC grantees</a:t>
            </a:r>
            <a:br>
              <a:rPr lang="en-GB" sz="3000" b="1" dirty="0">
                <a:ea typeface="+mj-ea"/>
              </a:rPr>
            </a:br>
            <a:r>
              <a:rPr lang="en-GB" sz="2400" dirty="0">
                <a:solidFill>
                  <a:srgbClr val="2F6E67"/>
                </a:solidFill>
                <a:ea typeface="+mj-ea"/>
              </a:rPr>
              <a:t>1</a:t>
            </a:r>
            <a:r>
              <a:rPr lang="en-GB" sz="2400" baseline="30000" dirty="0">
                <a:solidFill>
                  <a:srgbClr val="2F6E67"/>
                </a:solidFill>
                <a:ea typeface="+mj-ea"/>
              </a:rPr>
              <a:t>st</a:t>
            </a:r>
            <a:r>
              <a:rPr lang="en-GB" sz="2400" dirty="0">
                <a:solidFill>
                  <a:srgbClr val="2F6E67"/>
                </a:solidFill>
                <a:ea typeface="+mj-ea"/>
              </a:rPr>
              <a:t> </a:t>
            </a:r>
            <a:r>
              <a:rPr lang="en-GB" sz="2400" dirty="0">
                <a:ea typeface="+mj-ea"/>
              </a:rPr>
              <a:t>in France</a:t>
            </a:r>
            <a:br>
              <a:rPr lang="en-GB" sz="2400" dirty="0">
                <a:ea typeface="+mj-ea"/>
              </a:rPr>
            </a:br>
            <a:r>
              <a:rPr lang="en-GB" sz="2400" dirty="0">
                <a:solidFill>
                  <a:srgbClr val="2F6E67"/>
                </a:solidFill>
                <a:ea typeface="+mj-ea"/>
              </a:rPr>
              <a:t>Top 5</a:t>
            </a:r>
            <a:r>
              <a:rPr lang="en-GB" sz="2400" dirty="0">
                <a:ea typeface="+mj-ea"/>
              </a:rPr>
              <a:t> in Europe</a:t>
            </a:r>
            <a:r>
              <a:rPr lang="en-GB" sz="2400" dirty="0">
                <a:solidFill>
                  <a:srgbClr val="660066"/>
                </a:solidFill>
                <a:ea typeface="+mj-ea"/>
              </a:rPr>
              <a:t/>
            </a:r>
            <a:br>
              <a:rPr lang="en-GB" sz="2400" dirty="0">
                <a:solidFill>
                  <a:srgbClr val="660066"/>
                </a:solidFill>
                <a:ea typeface="+mj-ea"/>
              </a:rPr>
            </a:br>
            <a:r>
              <a:rPr lang="en-GB" sz="2800" dirty="0">
                <a:ea typeface="+mj-ea"/>
              </a:rPr>
              <a:t/>
            </a:r>
            <a:br>
              <a:rPr lang="en-GB" sz="2800" dirty="0">
                <a:ea typeface="+mj-ea"/>
              </a:rPr>
            </a:br>
            <a:r>
              <a:rPr lang="en-GB" sz="2800" dirty="0">
                <a:solidFill>
                  <a:schemeClr val="accent4">
                    <a:lumMod val="50000"/>
                  </a:schemeClr>
                </a:solidFill>
                <a:ea typeface="+mj-ea"/>
              </a:rPr>
              <a:t>2</a:t>
            </a:r>
            <a:r>
              <a:rPr lang="en-GB" sz="2800" dirty="0">
                <a:ea typeface="+mj-ea"/>
              </a:rPr>
              <a:t> Nobel Prizes</a:t>
            </a:r>
            <a:br>
              <a:rPr lang="en-GB" sz="2800" dirty="0">
                <a:ea typeface="+mj-ea"/>
              </a:rPr>
            </a:br>
            <a:r>
              <a:rPr lang="en-GB" sz="2800" dirty="0">
                <a:solidFill>
                  <a:srgbClr val="2F6E67"/>
                </a:solidFill>
                <a:ea typeface="+mj-ea"/>
              </a:rPr>
              <a:t>10</a:t>
            </a:r>
            <a:r>
              <a:rPr lang="en-GB" sz="2800" dirty="0">
                <a:ea typeface="+mj-ea"/>
              </a:rPr>
              <a:t> </a:t>
            </a:r>
            <a:r>
              <a:rPr lang="en-GB" sz="2800" b="1" dirty="0">
                <a:ea typeface="+mj-ea"/>
              </a:rPr>
              <a:t>Fields Medallists</a:t>
            </a:r>
            <a:r>
              <a:rPr lang="en-GB" sz="2800" dirty="0">
                <a:ea typeface="+mj-ea"/>
              </a:rPr>
              <a:t/>
            </a:r>
            <a:br>
              <a:rPr lang="en-GB" sz="2800" dirty="0">
                <a:ea typeface="+mj-ea"/>
              </a:rPr>
            </a:br>
            <a:r>
              <a:rPr lang="en-GB" sz="2800" dirty="0">
                <a:ea typeface="+mj-ea"/>
              </a:rPr>
              <a:t/>
            </a:r>
            <a:br>
              <a:rPr lang="en-GB" sz="2800" dirty="0">
                <a:ea typeface="+mj-ea"/>
              </a:rPr>
            </a:br>
            <a:r>
              <a:rPr lang="en-GB" sz="2800" b="1" dirty="0">
                <a:ea typeface="+mj-ea"/>
              </a:rPr>
              <a:t>Projected Shanghai Ranking</a:t>
            </a:r>
            <a:r>
              <a:rPr lang="en-GB" sz="2800" dirty="0">
                <a:ea typeface="+mj-ea"/>
              </a:rPr>
              <a:t>: </a:t>
            </a:r>
            <a:r>
              <a:rPr lang="en-GB" sz="2800" dirty="0">
                <a:solidFill>
                  <a:srgbClr val="2F6E67"/>
                </a:solidFill>
                <a:ea typeface="+mj-ea"/>
              </a:rPr>
              <a:t>20</a:t>
            </a:r>
            <a:r>
              <a:rPr lang="en-GB" sz="2800" baseline="30000" dirty="0">
                <a:solidFill>
                  <a:srgbClr val="2F6E67"/>
                </a:solidFill>
                <a:ea typeface="+mj-ea"/>
              </a:rPr>
              <a:t>th</a:t>
            </a:r>
            <a:r>
              <a:rPr lang="en-GB" sz="2800" dirty="0">
                <a:solidFill>
                  <a:srgbClr val="2F6E67"/>
                </a:solidFill>
                <a:ea typeface="+mj-ea"/>
              </a:rPr>
              <a:t/>
            </a:r>
            <a:br>
              <a:rPr lang="en-GB" sz="2800" dirty="0">
                <a:solidFill>
                  <a:srgbClr val="2F6E67"/>
                </a:solidFill>
                <a:ea typeface="+mj-ea"/>
              </a:rPr>
            </a:br>
            <a:r>
              <a:rPr lang="en-GB" sz="2800" dirty="0">
                <a:solidFill>
                  <a:srgbClr val="2F6E67"/>
                </a:solidFill>
                <a:ea typeface="+mj-ea"/>
              </a:rPr>
              <a:t/>
            </a:r>
            <a:br>
              <a:rPr lang="en-GB" sz="2800" dirty="0">
                <a:solidFill>
                  <a:srgbClr val="2F6E67"/>
                </a:solidFill>
                <a:ea typeface="+mj-ea"/>
              </a:rPr>
            </a:br>
            <a:r>
              <a:rPr lang="en-GB" sz="2800" dirty="0" err="1">
                <a:solidFill>
                  <a:srgbClr val="2F6E67"/>
                </a:solidFill>
              </a:rPr>
              <a:t>HiCiR</a:t>
            </a:r>
            <a:r>
              <a:rPr lang="en-GB" sz="2800" dirty="0">
                <a:solidFill>
                  <a:srgbClr val="2F6E67"/>
                </a:solidFill>
              </a:rPr>
              <a:t> (Clarivate Analytics)</a:t>
            </a:r>
            <a:r>
              <a:rPr lang="en-GB" sz="3200" dirty="0">
                <a:solidFill>
                  <a:srgbClr val="2F6E67"/>
                </a:solidFill>
              </a:rPr>
              <a:t/>
            </a:r>
            <a:br>
              <a:rPr lang="en-GB" sz="3200" dirty="0">
                <a:solidFill>
                  <a:srgbClr val="2F6E67"/>
                </a:solidFill>
              </a:rPr>
            </a:br>
            <a:r>
              <a:rPr lang="en-GB" sz="2800" dirty="0">
                <a:solidFill>
                  <a:srgbClr val="2F6E67"/>
                </a:solidFill>
              </a:rPr>
              <a:t>34 at </a:t>
            </a:r>
            <a:r>
              <a:rPr lang="en-GB" sz="2800" dirty="0" err="1">
                <a:solidFill>
                  <a:srgbClr val="2F6E67"/>
                </a:solidFill>
              </a:rPr>
              <a:t>UPSaclay</a:t>
            </a:r>
            <a:r>
              <a:rPr lang="en-GB" sz="3200" dirty="0"/>
              <a:t/>
            </a:r>
            <a:br>
              <a:rPr lang="en-GB" sz="3200" dirty="0"/>
            </a:br>
            <a:r>
              <a:rPr lang="en-GB" sz="2800" dirty="0">
                <a:ea typeface="+mj-ea"/>
              </a:rPr>
              <a:t/>
            </a:r>
            <a:br>
              <a:rPr lang="en-GB" sz="2800" dirty="0">
                <a:ea typeface="+mj-ea"/>
              </a:rPr>
            </a:br>
            <a:r>
              <a:rPr lang="en-GB" sz="2800" dirty="0">
                <a:ea typeface="+mj-ea"/>
              </a:rPr>
              <a:t> </a:t>
            </a:r>
            <a:r>
              <a:rPr lang="en-GB" sz="2400" dirty="0">
                <a:solidFill>
                  <a:srgbClr val="660066"/>
                </a:solidFill>
                <a:ea typeface="+mj-ea"/>
              </a:rPr>
              <a:t/>
            </a:r>
            <a:br>
              <a:rPr lang="en-GB" sz="2400" dirty="0">
                <a:solidFill>
                  <a:srgbClr val="660066"/>
                </a:solidFill>
                <a:ea typeface="+mj-ea"/>
              </a:rPr>
            </a:br>
            <a:endParaRPr lang="en-GB" sz="2400" dirty="0">
              <a:ea typeface="+mj-ea"/>
            </a:endParaRPr>
          </a:p>
        </p:txBody>
      </p:sp>
      <p:pic>
        <p:nvPicPr>
          <p:cNvPr id="137219" name="Image 2">
            <a:extLst>
              <a:ext uri="{FF2B5EF4-FFF2-40B4-BE49-F238E27FC236}">
                <a16:creationId xmlns:a16="http://schemas.microsoft.com/office/drawing/2014/main" id="{3048AEC7-8EC1-DB4F-8395-221389BEED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275" y="765175"/>
            <a:ext cx="4983163"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39659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3AB1166-E34F-C341-B30E-B6476026333D}"/>
              </a:ext>
            </a:extLst>
          </p:cNvPr>
          <p:cNvSpPr/>
          <p:nvPr/>
        </p:nvSpPr>
        <p:spPr>
          <a:xfrm>
            <a:off x="3716338" y="6237288"/>
            <a:ext cx="1735137" cy="6207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39267" name="Espace réservé du numéro de diapositive 3">
            <a:extLst>
              <a:ext uri="{FF2B5EF4-FFF2-40B4-BE49-F238E27FC236}">
                <a16:creationId xmlns:a16="http://schemas.microsoft.com/office/drawing/2014/main" id="{ECA46CCB-802F-514A-9B84-BDEF75B60B6C}"/>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cs typeface="Arial" panose="020B0604020202020204" pitchFamily="34" charset="0"/>
              </a:defRPr>
            </a:lvl1pPr>
            <a:lvl2pPr marL="742950" indent="-285750" defTabSz="457200">
              <a:defRPr>
                <a:solidFill>
                  <a:schemeClr val="tx1"/>
                </a:solidFill>
                <a:latin typeface="Calibri" panose="020F0502020204030204" pitchFamily="34" charset="0"/>
                <a:cs typeface="Arial" panose="020B0604020202020204" pitchFamily="34" charset="0"/>
              </a:defRPr>
            </a:lvl2pPr>
            <a:lvl3pPr marL="1143000" indent="-228600" defTabSz="457200">
              <a:defRPr>
                <a:solidFill>
                  <a:schemeClr val="tx1"/>
                </a:solidFill>
                <a:latin typeface="Calibri" panose="020F0502020204030204" pitchFamily="34" charset="0"/>
                <a:cs typeface="Arial" panose="020B0604020202020204" pitchFamily="34" charset="0"/>
              </a:defRPr>
            </a:lvl3pPr>
            <a:lvl4pPr marL="1600200" indent="-228600" defTabSz="457200">
              <a:defRPr>
                <a:solidFill>
                  <a:schemeClr val="tx1"/>
                </a:solidFill>
                <a:latin typeface="Calibri" panose="020F0502020204030204" pitchFamily="34" charset="0"/>
                <a:cs typeface="Arial" panose="020B0604020202020204" pitchFamily="34" charset="0"/>
              </a:defRPr>
            </a:lvl4pPr>
            <a:lvl5pPr marL="2057400" indent="-228600" defTabSz="4572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BB2815F-B8A4-314A-AD88-650F4E4432EA}" type="slidenum">
              <a:rPr lang="fr-FR" altLang="fr-FR">
                <a:solidFill>
                  <a:srgbClr val="63003C"/>
                </a:solidFill>
                <a:latin typeface="Arial" panose="020B0604020202020204" pitchFamily="34" charset="0"/>
              </a:rPr>
              <a:pPr/>
              <a:t>5</a:t>
            </a:fld>
            <a:endParaRPr lang="fr-FR" altLang="fr-FR">
              <a:solidFill>
                <a:srgbClr val="63003C"/>
              </a:solidFill>
              <a:latin typeface="Arial" panose="020B0604020202020204" pitchFamily="34" charset="0"/>
            </a:endParaRPr>
          </a:p>
        </p:txBody>
      </p:sp>
      <p:sp>
        <p:nvSpPr>
          <p:cNvPr id="5" name="Titre 1">
            <a:extLst>
              <a:ext uri="{FF2B5EF4-FFF2-40B4-BE49-F238E27FC236}">
                <a16:creationId xmlns:a16="http://schemas.microsoft.com/office/drawing/2014/main" id="{82BE7151-9652-1547-B0A0-07EA32B630E6}"/>
              </a:ext>
            </a:extLst>
          </p:cNvPr>
          <p:cNvSpPr txBox="1">
            <a:spLocks noChangeArrowheads="1"/>
          </p:cNvSpPr>
          <p:nvPr/>
        </p:nvSpPr>
        <p:spPr bwMode="auto">
          <a:xfrm>
            <a:off x="2289175" y="230188"/>
            <a:ext cx="6278563" cy="4003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defTabSz="457200" rtl="0" eaLnBrk="0" fontAlgn="base" hangingPunct="0">
              <a:spcBef>
                <a:spcPct val="0"/>
              </a:spcBef>
              <a:spcAft>
                <a:spcPct val="0"/>
              </a:spcAft>
              <a:defRPr sz="2800" kern="1200">
                <a:solidFill>
                  <a:schemeClr val="bg1"/>
                </a:solidFill>
                <a:latin typeface="+mj-lt"/>
                <a:ea typeface="ＭＳ Ｐゴシック"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defRPr/>
            </a:pPr>
            <a:r>
              <a:rPr lang="en-GB" dirty="0">
                <a:latin typeface="Open Sans" panose="020B0606030504020204" pitchFamily="34" charset="0"/>
                <a:ea typeface="Open Sans" panose="020B0606030504020204" pitchFamily="34" charset="0"/>
                <a:cs typeface="Open Sans" panose="020B0606030504020204" pitchFamily="34" charset="0"/>
              </a:rPr>
              <a:t>New buildings, higher education </a:t>
            </a:r>
          </a:p>
          <a:p>
            <a:pPr algn="l">
              <a:defRPr/>
            </a:pPr>
            <a:r>
              <a:rPr lang="en-GB" dirty="0">
                <a:latin typeface="Open Sans" panose="020B0606030504020204" pitchFamily="34" charset="0"/>
                <a:ea typeface="Open Sans" panose="020B0606030504020204" pitchFamily="34" charset="0"/>
                <a:cs typeface="Open Sans" panose="020B0606030504020204" pitchFamily="34" charset="0"/>
              </a:rPr>
              <a:t>	and research facilities</a:t>
            </a:r>
            <a:endParaRPr lang="en-GB" altLang="fr-FR" dirty="0">
              <a:latin typeface="Open Sans" panose="020B0606030504020204" pitchFamily="34" charset="0"/>
              <a:ea typeface="Open Sans" panose="020B0606030504020204" pitchFamily="34" charset="0"/>
              <a:cs typeface="Open Sans" panose="020B0606030504020204" pitchFamily="34" charset="0"/>
            </a:endParaRPr>
          </a:p>
        </p:txBody>
      </p:sp>
      <p:pic>
        <p:nvPicPr>
          <p:cNvPr id="139269" name="Image 7">
            <a:extLst>
              <a:ext uri="{FF2B5EF4-FFF2-40B4-BE49-F238E27FC236}">
                <a16:creationId xmlns:a16="http://schemas.microsoft.com/office/drawing/2014/main" id="{B35F3105-1D84-6B48-AECA-E59F682C8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1608"/>
          <a:stretch>
            <a:fillRect/>
          </a:stretch>
        </p:blipFill>
        <p:spPr bwMode="auto">
          <a:xfrm>
            <a:off x="0" y="3440113"/>
            <a:ext cx="91440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9270" name="Groupe 10">
            <a:extLst>
              <a:ext uri="{FF2B5EF4-FFF2-40B4-BE49-F238E27FC236}">
                <a16:creationId xmlns:a16="http://schemas.microsoft.com/office/drawing/2014/main" id="{3E62B581-AA65-EF44-A12E-55F0AC7067B7}"/>
              </a:ext>
            </a:extLst>
          </p:cNvPr>
          <p:cNvGrpSpPr>
            <a:grpSpLocks/>
          </p:cNvGrpSpPr>
          <p:nvPr/>
        </p:nvGrpSpPr>
        <p:grpSpPr bwMode="auto">
          <a:xfrm>
            <a:off x="52388" y="61913"/>
            <a:ext cx="2047875" cy="3744912"/>
            <a:chOff x="-16250" y="4436324"/>
            <a:chExt cx="2047227" cy="3743940"/>
          </a:xfrm>
        </p:grpSpPr>
        <p:pic>
          <p:nvPicPr>
            <p:cNvPr id="139282" name="Image 12">
              <a:extLst>
                <a:ext uri="{FF2B5EF4-FFF2-40B4-BE49-F238E27FC236}">
                  <a16:creationId xmlns:a16="http://schemas.microsoft.com/office/drawing/2014/main" id="{DEA3D71E-79D7-3C47-9C13-C06616C5527E}"/>
                </a:ext>
              </a:extLst>
            </p:cNvPr>
            <p:cNvPicPr>
              <a:picLocks noChangeAspect="1"/>
            </p:cNvPicPr>
            <p:nvPr/>
          </p:nvPicPr>
          <p:blipFill>
            <a:blip r:embed="rId3">
              <a:extLst>
                <a:ext uri="{28A0092B-C50C-407E-A947-70E740481C1C}">
                  <a14:useLocalDpi xmlns:a14="http://schemas.microsoft.com/office/drawing/2010/main" val="0"/>
                </a:ext>
              </a:extLst>
            </a:blip>
            <a:srcRect b="27452"/>
            <a:stretch>
              <a:fillRect/>
            </a:stretch>
          </p:blipFill>
          <p:spPr bwMode="auto">
            <a:xfrm>
              <a:off x="-3400" y="4436324"/>
              <a:ext cx="2015125" cy="1949232"/>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9283" name="Image 15">
              <a:extLst>
                <a:ext uri="{FF2B5EF4-FFF2-40B4-BE49-F238E27FC236}">
                  <a16:creationId xmlns:a16="http://schemas.microsoft.com/office/drawing/2014/main" id="{9CC19280-6A7A-2A42-A07E-D29B67C0B24F}"/>
                </a:ext>
              </a:extLst>
            </p:cNvPr>
            <p:cNvPicPr>
              <a:picLocks noChangeAspect="1"/>
            </p:cNvPicPr>
            <p:nvPr/>
          </p:nvPicPr>
          <p:blipFill>
            <a:blip r:embed="rId4">
              <a:extLst>
                <a:ext uri="{28A0092B-C50C-407E-A947-70E740481C1C}">
                  <a14:useLocalDpi xmlns:a14="http://schemas.microsoft.com/office/drawing/2010/main" val="0"/>
                </a:ext>
              </a:extLst>
            </a:blip>
            <a:srcRect b="33842"/>
            <a:stretch>
              <a:fillRect/>
            </a:stretch>
          </p:blipFill>
          <p:spPr bwMode="auto">
            <a:xfrm>
              <a:off x="-3400" y="6385556"/>
              <a:ext cx="2034377" cy="179470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9284" name="ZoneTexte 16">
              <a:extLst>
                <a:ext uri="{FF2B5EF4-FFF2-40B4-BE49-F238E27FC236}">
                  <a16:creationId xmlns:a16="http://schemas.microsoft.com/office/drawing/2014/main" id="{3DC21D76-C7DC-094A-85D4-18A3907D9D41}"/>
                </a:ext>
              </a:extLst>
            </p:cNvPr>
            <p:cNvSpPr txBox="1">
              <a:spLocks noChangeArrowheads="1"/>
            </p:cNvSpPr>
            <p:nvPr/>
          </p:nvSpPr>
          <p:spPr bwMode="auto">
            <a:xfrm>
              <a:off x="-16250" y="6212512"/>
              <a:ext cx="1769652" cy="292388"/>
            </a:xfrm>
            <a:prstGeom prst="rect">
              <a:avLst/>
            </a:prstGeom>
            <a:solidFill>
              <a:srgbClr val="6300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ltLang="fr-FR" sz="1300" b="1">
                  <a:solidFill>
                    <a:schemeClr val="bg1"/>
                  </a:solidFill>
                  <a:ea typeface="ＭＳ Ｐゴシック" panose="020B0600070205080204" pitchFamily="34" charset="-128"/>
                </a:rPr>
                <a:t>CentraleSupélec - 2017</a:t>
              </a:r>
            </a:p>
          </p:txBody>
        </p:sp>
      </p:grpSp>
      <p:grpSp>
        <p:nvGrpSpPr>
          <p:cNvPr id="139271" name="Groupe 9">
            <a:extLst>
              <a:ext uri="{FF2B5EF4-FFF2-40B4-BE49-F238E27FC236}">
                <a16:creationId xmlns:a16="http://schemas.microsoft.com/office/drawing/2014/main" id="{BA035768-5782-094B-819A-84CDB2891221}"/>
              </a:ext>
            </a:extLst>
          </p:cNvPr>
          <p:cNvGrpSpPr>
            <a:grpSpLocks/>
          </p:cNvGrpSpPr>
          <p:nvPr/>
        </p:nvGrpSpPr>
        <p:grpSpPr bwMode="auto">
          <a:xfrm>
            <a:off x="2289175" y="1230313"/>
            <a:ext cx="2765425" cy="2209800"/>
            <a:chOff x="35496" y="620688"/>
            <a:chExt cx="2764586" cy="2386558"/>
          </a:xfrm>
        </p:grpSpPr>
        <p:pic>
          <p:nvPicPr>
            <p:cNvPr id="139280" name="Image 63">
              <a:extLst>
                <a:ext uri="{FF2B5EF4-FFF2-40B4-BE49-F238E27FC236}">
                  <a16:creationId xmlns:a16="http://schemas.microsoft.com/office/drawing/2014/main" id="{F856BCC1-9552-5D4B-8FCC-896F3E70046F}"/>
                </a:ext>
              </a:extLst>
            </p:cNvPr>
            <p:cNvPicPr>
              <a:picLocks noChangeAspect="1"/>
            </p:cNvPicPr>
            <p:nvPr/>
          </p:nvPicPr>
          <p:blipFill>
            <a:blip r:embed="rId5">
              <a:extLst>
                <a:ext uri="{28A0092B-C50C-407E-A947-70E740481C1C}">
                  <a14:useLocalDpi xmlns:a14="http://schemas.microsoft.com/office/drawing/2010/main" val="0"/>
                </a:ext>
              </a:extLst>
            </a:blip>
            <a:srcRect l="3571" r="4620"/>
            <a:stretch>
              <a:fillRect/>
            </a:stretch>
          </p:blipFill>
          <p:spPr bwMode="auto">
            <a:xfrm>
              <a:off x="35496" y="620688"/>
              <a:ext cx="2764586" cy="2378882"/>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9281" name="ZoneTexte 91">
              <a:extLst>
                <a:ext uri="{FF2B5EF4-FFF2-40B4-BE49-F238E27FC236}">
                  <a16:creationId xmlns:a16="http://schemas.microsoft.com/office/drawing/2014/main" id="{917D3521-B983-964C-9C0F-2A1DF2570CF3}"/>
                </a:ext>
              </a:extLst>
            </p:cNvPr>
            <p:cNvSpPr txBox="1">
              <a:spLocks noChangeArrowheads="1"/>
            </p:cNvSpPr>
            <p:nvPr/>
          </p:nvSpPr>
          <p:spPr bwMode="auto">
            <a:xfrm>
              <a:off x="755206" y="2714858"/>
              <a:ext cx="1776577" cy="292388"/>
            </a:xfrm>
            <a:prstGeom prst="rect">
              <a:avLst/>
            </a:prstGeom>
            <a:solidFill>
              <a:srgbClr val="6300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ltLang="fr-FR" sz="1300" b="1" dirty="0">
                  <a:solidFill>
                    <a:schemeClr val="bg1"/>
                  </a:solidFill>
                  <a:ea typeface="ＭＳ Ｐゴシック" panose="020B0600070205080204" pitchFamily="34" charset="-128"/>
                </a:rPr>
                <a:t>ENS Paris-Saclay - 2019</a:t>
              </a:r>
            </a:p>
          </p:txBody>
        </p:sp>
      </p:grpSp>
      <p:grpSp>
        <p:nvGrpSpPr>
          <p:cNvPr id="139272" name="Groupe 3">
            <a:extLst>
              <a:ext uri="{FF2B5EF4-FFF2-40B4-BE49-F238E27FC236}">
                <a16:creationId xmlns:a16="http://schemas.microsoft.com/office/drawing/2014/main" id="{1DC1672A-8793-7942-A337-878F322CE394}"/>
              </a:ext>
            </a:extLst>
          </p:cNvPr>
          <p:cNvGrpSpPr>
            <a:grpSpLocks/>
          </p:cNvGrpSpPr>
          <p:nvPr/>
        </p:nvGrpSpPr>
        <p:grpSpPr bwMode="auto">
          <a:xfrm>
            <a:off x="5480050" y="4919663"/>
            <a:ext cx="3573463" cy="1828800"/>
            <a:chOff x="5708404" y="1607713"/>
            <a:chExt cx="3573307" cy="1828312"/>
          </a:xfrm>
        </p:grpSpPr>
        <p:pic>
          <p:nvPicPr>
            <p:cNvPr id="139278" name="Image 17">
              <a:extLst>
                <a:ext uri="{FF2B5EF4-FFF2-40B4-BE49-F238E27FC236}">
                  <a16:creationId xmlns:a16="http://schemas.microsoft.com/office/drawing/2014/main" id="{A6914439-95BD-8C43-B433-855638311190}"/>
                </a:ext>
              </a:extLst>
            </p:cNvPr>
            <p:cNvPicPr>
              <a:picLocks noChangeAspect="1"/>
            </p:cNvPicPr>
            <p:nvPr/>
          </p:nvPicPr>
          <p:blipFill>
            <a:blip r:embed="rId6">
              <a:extLst>
                <a:ext uri="{28A0092B-C50C-407E-A947-70E740481C1C}">
                  <a14:useLocalDpi xmlns:a14="http://schemas.microsoft.com/office/drawing/2010/main" val="0"/>
                </a:ext>
              </a:extLst>
            </a:blip>
            <a:srcRect l="16386" t="25682" r="6955" b="5698"/>
            <a:stretch>
              <a:fillRect/>
            </a:stretch>
          </p:blipFill>
          <p:spPr bwMode="auto">
            <a:xfrm>
              <a:off x="5708404" y="1628800"/>
              <a:ext cx="3573307" cy="1807225"/>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9279" name="ZoneTexte 14">
              <a:extLst>
                <a:ext uri="{FF2B5EF4-FFF2-40B4-BE49-F238E27FC236}">
                  <a16:creationId xmlns:a16="http://schemas.microsoft.com/office/drawing/2014/main" id="{E50A6544-21FF-A24C-BDE5-BE5CF953E194}"/>
                </a:ext>
              </a:extLst>
            </p:cNvPr>
            <p:cNvSpPr txBox="1">
              <a:spLocks noChangeArrowheads="1"/>
            </p:cNvSpPr>
            <p:nvPr/>
          </p:nvSpPr>
          <p:spPr bwMode="auto">
            <a:xfrm>
              <a:off x="7403248" y="1607713"/>
              <a:ext cx="1623650" cy="292388"/>
            </a:xfrm>
            <a:prstGeom prst="rect">
              <a:avLst/>
            </a:prstGeom>
            <a:solidFill>
              <a:srgbClr val="6300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ltLang="fr-FR" sz="1300" b="1">
                  <a:solidFill>
                    <a:schemeClr val="bg1"/>
                  </a:solidFill>
                  <a:ea typeface="ＭＳ Ｐゴシック" panose="020B0600070205080204" pitchFamily="34" charset="-128"/>
                </a:rPr>
                <a:t>AgroParisTech - 2021</a:t>
              </a:r>
            </a:p>
          </p:txBody>
        </p:sp>
      </p:grpSp>
      <p:grpSp>
        <p:nvGrpSpPr>
          <p:cNvPr id="139273" name="Groupe 2">
            <a:extLst>
              <a:ext uri="{FF2B5EF4-FFF2-40B4-BE49-F238E27FC236}">
                <a16:creationId xmlns:a16="http://schemas.microsoft.com/office/drawing/2014/main" id="{8994432E-EA01-4246-A63E-AC95CFED6287}"/>
              </a:ext>
            </a:extLst>
          </p:cNvPr>
          <p:cNvGrpSpPr>
            <a:grpSpLocks/>
          </p:cNvGrpSpPr>
          <p:nvPr/>
        </p:nvGrpSpPr>
        <p:grpSpPr bwMode="auto">
          <a:xfrm>
            <a:off x="74613" y="4729163"/>
            <a:ext cx="3592512" cy="2019300"/>
            <a:chOff x="5493481" y="4778453"/>
            <a:chExt cx="3591883" cy="2019555"/>
          </a:xfrm>
        </p:grpSpPr>
        <p:pic>
          <p:nvPicPr>
            <p:cNvPr id="139276" name="Image 2">
              <a:extLst>
                <a:ext uri="{FF2B5EF4-FFF2-40B4-BE49-F238E27FC236}">
                  <a16:creationId xmlns:a16="http://schemas.microsoft.com/office/drawing/2014/main" id="{152516B3-01DC-D549-85AF-06356529A548}"/>
                </a:ext>
              </a:extLst>
            </p:cNvPr>
            <p:cNvPicPr>
              <a:picLocks noChangeAspect="1"/>
            </p:cNvPicPr>
            <p:nvPr/>
          </p:nvPicPr>
          <p:blipFill>
            <a:blip r:embed="rId7">
              <a:extLst>
                <a:ext uri="{28A0092B-C50C-407E-A947-70E740481C1C}">
                  <a14:useLocalDpi xmlns:a14="http://schemas.microsoft.com/office/drawing/2010/main" val="0"/>
                </a:ext>
              </a:extLst>
            </a:blip>
            <a:srcRect l="24017" t="21085" r="23238" b="13437"/>
            <a:stretch>
              <a:fillRect/>
            </a:stretch>
          </p:blipFill>
          <p:spPr bwMode="auto">
            <a:xfrm>
              <a:off x="5493481" y="4783106"/>
              <a:ext cx="3591883" cy="2014902"/>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9277" name="ZoneTexte 19">
              <a:extLst>
                <a:ext uri="{FF2B5EF4-FFF2-40B4-BE49-F238E27FC236}">
                  <a16:creationId xmlns:a16="http://schemas.microsoft.com/office/drawing/2014/main" id="{12BC33E0-6696-E947-BFAC-FF4DA60AE1C4}"/>
                </a:ext>
              </a:extLst>
            </p:cNvPr>
            <p:cNvSpPr txBox="1">
              <a:spLocks noChangeArrowheads="1"/>
            </p:cNvSpPr>
            <p:nvPr/>
          </p:nvSpPr>
          <p:spPr bwMode="auto">
            <a:xfrm>
              <a:off x="5509332" y="4778453"/>
              <a:ext cx="2653275" cy="292425"/>
            </a:xfrm>
            <a:prstGeom prst="rect">
              <a:avLst/>
            </a:prstGeom>
            <a:solidFill>
              <a:srgbClr val="6300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ltLang="fr-FR" sz="1300" b="1" dirty="0" err="1">
                  <a:solidFill>
                    <a:schemeClr val="bg1"/>
                  </a:solidFill>
                  <a:ea typeface="ＭＳ Ｐゴシック" panose="020B0600070205080204" pitchFamily="34" charset="-128"/>
                </a:rPr>
                <a:t>Biology-Pharmacy-Chemistry</a:t>
              </a:r>
              <a:r>
                <a:rPr lang="fr-FR" altLang="fr-FR" sz="1300" b="1" dirty="0">
                  <a:solidFill>
                    <a:schemeClr val="bg1"/>
                  </a:solidFill>
                  <a:ea typeface="ＭＳ Ｐゴシック" panose="020B0600070205080204" pitchFamily="34" charset="-128"/>
                </a:rPr>
                <a:t> - 2022</a:t>
              </a:r>
            </a:p>
          </p:txBody>
        </p:sp>
      </p:grpSp>
      <p:pic>
        <p:nvPicPr>
          <p:cNvPr id="139274" name="Picture 2">
            <a:extLst>
              <a:ext uri="{FF2B5EF4-FFF2-40B4-BE49-F238E27FC236}">
                <a16:creationId xmlns:a16="http://schemas.microsoft.com/office/drawing/2014/main" id="{C0B9C21E-3C8E-1441-82D5-1E7DD30429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9460"/>
          <a:stretch>
            <a:fillRect/>
          </a:stretch>
        </p:blipFill>
        <p:spPr bwMode="auto">
          <a:xfrm>
            <a:off x="5480050" y="1425575"/>
            <a:ext cx="3503613" cy="199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275" name="ZoneTexte 21">
            <a:extLst>
              <a:ext uri="{FF2B5EF4-FFF2-40B4-BE49-F238E27FC236}">
                <a16:creationId xmlns:a16="http://schemas.microsoft.com/office/drawing/2014/main" id="{00DD2B31-94DC-8E4B-8300-098EBAA7ABC5}"/>
              </a:ext>
            </a:extLst>
          </p:cNvPr>
          <p:cNvSpPr txBox="1">
            <a:spLocks noChangeArrowheads="1"/>
          </p:cNvSpPr>
          <p:nvPr/>
        </p:nvSpPr>
        <p:spPr bwMode="auto">
          <a:xfrm>
            <a:off x="7524750" y="1376363"/>
            <a:ext cx="1458913" cy="646331"/>
          </a:xfrm>
          <a:prstGeom prst="rect">
            <a:avLst/>
          </a:prstGeom>
          <a:solidFill>
            <a:srgbClr val="63003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ltLang="fr-FR" sz="1200" b="1" dirty="0">
                <a:solidFill>
                  <a:schemeClr val="bg1"/>
                </a:solidFill>
                <a:ea typeface="Praxis Com"/>
                <a:cs typeface="Calibri" panose="020F0502020204030204" pitchFamily="34" charset="0"/>
              </a:rPr>
              <a:t>Physics building –</a:t>
            </a:r>
          </a:p>
          <a:p>
            <a:r>
              <a:rPr lang="fr-FR" altLang="fr-FR" sz="1200" b="1" dirty="0">
                <a:solidFill>
                  <a:schemeClr val="bg1"/>
                </a:solidFill>
                <a:ea typeface="Praxis Com"/>
                <a:cs typeface="Calibri" panose="020F0502020204030204" pitchFamily="34" charset="0"/>
              </a:rPr>
              <a:t>Université Paris-Sud 2018</a:t>
            </a:r>
          </a:p>
        </p:txBody>
      </p:sp>
    </p:spTree>
    <p:extLst>
      <p:ext uri="{BB962C8B-B14F-4D97-AF65-F5344CB8AC3E}">
        <p14:creationId xmlns:p14="http://schemas.microsoft.com/office/powerpoint/2010/main" val="8902774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re 1">
            <a:extLst>
              <a:ext uri="{FF2B5EF4-FFF2-40B4-BE49-F238E27FC236}">
                <a16:creationId xmlns:a16="http://schemas.microsoft.com/office/drawing/2014/main" id="{7AB741D8-784D-DD4E-926F-D47BA7399DF5}"/>
              </a:ext>
            </a:extLst>
          </p:cNvPr>
          <p:cNvSpPr>
            <a:spLocks noGrp="1"/>
          </p:cNvSpPr>
          <p:nvPr>
            <p:ph type="title"/>
          </p:nvPr>
        </p:nvSpPr>
        <p:spPr bwMode="auto">
          <a:xfrm>
            <a:off x="468313" y="274638"/>
            <a:ext cx="7632700" cy="56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GB" altLang="fr-FR" dirty="0">
                <a:latin typeface="Open Sans"/>
              </a:rPr>
              <a:t>Enhancement of campus life</a:t>
            </a:r>
          </a:p>
        </p:txBody>
      </p:sp>
      <p:sp>
        <p:nvSpPr>
          <p:cNvPr id="140291" name="Espace réservé du contenu 2">
            <a:extLst>
              <a:ext uri="{FF2B5EF4-FFF2-40B4-BE49-F238E27FC236}">
                <a16:creationId xmlns:a16="http://schemas.microsoft.com/office/drawing/2014/main" id="{E23D26BA-6940-4947-AEEA-ACDB4D4F7B65}"/>
              </a:ext>
            </a:extLst>
          </p:cNvPr>
          <p:cNvSpPr>
            <a:spLocks noGrp="1"/>
          </p:cNvSpPr>
          <p:nvPr>
            <p:ph idx="1"/>
          </p:nvPr>
        </p:nvSpPr>
        <p:spPr>
          <a:xfrm>
            <a:off x="468313" y="1557338"/>
            <a:ext cx="7632700" cy="4640262"/>
          </a:xfrm>
        </p:spPr>
        <p:txBody>
          <a:bodyPr/>
          <a:lstStyle/>
          <a:p>
            <a:pPr marL="503238" indent="-503238">
              <a:spcAft>
                <a:spcPct val="0"/>
              </a:spcAft>
              <a:buFont typeface="Calibri" panose="020F0502020204030204" pitchFamily="34" charset="0"/>
              <a:buAutoNum type="arabicPeriod"/>
            </a:pPr>
            <a:endParaRPr lang="fr-FR" altLang="fr-FR"/>
          </a:p>
        </p:txBody>
      </p:sp>
      <p:sp>
        <p:nvSpPr>
          <p:cNvPr id="140292" name="Espace réservé du numéro de diapositive 3">
            <a:extLst>
              <a:ext uri="{FF2B5EF4-FFF2-40B4-BE49-F238E27FC236}">
                <a16:creationId xmlns:a16="http://schemas.microsoft.com/office/drawing/2014/main" id="{ED77B0E2-12A2-F241-B5C2-61EDE83DBAB8}"/>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cs typeface="Arial" panose="020B0604020202020204" pitchFamily="34" charset="0"/>
              </a:defRPr>
            </a:lvl1pPr>
            <a:lvl2pPr marL="742950" indent="-285750" defTabSz="457200">
              <a:defRPr>
                <a:solidFill>
                  <a:schemeClr val="tx1"/>
                </a:solidFill>
                <a:latin typeface="Calibri" panose="020F0502020204030204" pitchFamily="34" charset="0"/>
                <a:cs typeface="Arial" panose="020B0604020202020204" pitchFamily="34" charset="0"/>
              </a:defRPr>
            </a:lvl2pPr>
            <a:lvl3pPr marL="1143000" indent="-228600" defTabSz="457200">
              <a:defRPr>
                <a:solidFill>
                  <a:schemeClr val="tx1"/>
                </a:solidFill>
                <a:latin typeface="Calibri" panose="020F0502020204030204" pitchFamily="34" charset="0"/>
                <a:cs typeface="Arial" panose="020B0604020202020204" pitchFamily="34" charset="0"/>
              </a:defRPr>
            </a:lvl3pPr>
            <a:lvl4pPr marL="1600200" indent="-228600" defTabSz="457200">
              <a:defRPr>
                <a:solidFill>
                  <a:schemeClr val="tx1"/>
                </a:solidFill>
                <a:latin typeface="Calibri" panose="020F0502020204030204" pitchFamily="34" charset="0"/>
                <a:cs typeface="Arial" panose="020B0604020202020204" pitchFamily="34" charset="0"/>
              </a:defRPr>
            </a:lvl4pPr>
            <a:lvl5pPr marL="2057400" indent="-228600" defTabSz="4572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09B261B-B83E-784E-A0B8-A6F344F3DA2C}" type="slidenum">
              <a:rPr lang="fr-FR" altLang="fr-FR">
                <a:solidFill>
                  <a:srgbClr val="63003C"/>
                </a:solidFill>
                <a:latin typeface="Arial" panose="020B0604020202020204" pitchFamily="34" charset="0"/>
              </a:rPr>
              <a:pPr/>
              <a:t>6</a:t>
            </a:fld>
            <a:endParaRPr lang="fr-FR" altLang="fr-FR">
              <a:solidFill>
                <a:srgbClr val="63003C"/>
              </a:solidFill>
              <a:latin typeface="Arial" panose="020B0604020202020204" pitchFamily="34" charset="0"/>
            </a:endParaRPr>
          </a:p>
        </p:txBody>
      </p:sp>
      <p:pic>
        <p:nvPicPr>
          <p:cNvPr id="140293" name="Picture 2">
            <a:extLst>
              <a:ext uri="{FF2B5EF4-FFF2-40B4-BE49-F238E27FC236}">
                <a16:creationId xmlns:a16="http://schemas.microsoft.com/office/drawing/2014/main" id="{18F7F42E-F81C-7C43-9245-8B3EAAE2F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500"/>
          <a:stretch>
            <a:fillRect/>
          </a:stretch>
        </p:blipFill>
        <p:spPr bwMode="auto">
          <a:xfrm>
            <a:off x="0" y="1268413"/>
            <a:ext cx="9166225" cy="558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294" name="ZoneTexte 1">
            <a:extLst>
              <a:ext uri="{FF2B5EF4-FFF2-40B4-BE49-F238E27FC236}">
                <a16:creationId xmlns:a16="http://schemas.microsoft.com/office/drawing/2014/main" id="{81CE1DE4-38E3-754D-94FA-56CADE544DCD}"/>
              </a:ext>
            </a:extLst>
          </p:cNvPr>
          <p:cNvSpPr txBox="1">
            <a:spLocks noChangeArrowheads="1"/>
          </p:cNvSpPr>
          <p:nvPr/>
        </p:nvSpPr>
        <p:spPr bwMode="auto">
          <a:xfrm>
            <a:off x="5508625" y="1609725"/>
            <a:ext cx="2879725"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GB" altLang="fr-FR" sz="1400" dirty="0">
                <a:ea typeface="ＭＳ Ｐゴシック" panose="020B0600070205080204" pitchFamily="34" charset="-128"/>
              </a:rPr>
              <a:t>Sports and wellness centre</a:t>
            </a:r>
          </a:p>
          <a:p>
            <a:pPr algn="ctr"/>
            <a:r>
              <a:rPr lang="fr-FR" altLang="fr-FR" sz="1400" dirty="0">
                <a:ea typeface="ＭＳ Ｐゴシック" panose="020B0600070205080204" pitchFamily="34" charset="-128"/>
              </a:rPr>
              <a:t>2018</a:t>
            </a:r>
          </a:p>
        </p:txBody>
      </p:sp>
      <p:sp>
        <p:nvSpPr>
          <p:cNvPr id="140295" name="ZoneTexte 6">
            <a:extLst>
              <a:ext uri="{FF2B5EF4-FFF2-40B4-BE49-F238E27FC236}">
                <a16:creationId xmlns:a16="http://schemas.microsoft.com/office/drawing/2014/main" id="{8983A5FD-F7ED-6C4B-932E-0C12C2F2F185}"/>
              </a:ext>
            </a:extLst>
          </p:cNvPr>
          <p:cNvSpPr txBox="1">
            <a:spLocks noChangeArrowheads="1"/>
          </p:cNvSpPr>
          <p:nvPr/>
        </p:nvSpPr>
        <p:spPr bwMode="auto">
          <a:xfrm>
            <a:off x="7234177" y="3265488"/>
            <a:ext cx="1909823"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altLang="fr-FR" sz="1400" dirty="0">
                <a:ea typeface="ＭＳ Ｐゴシック" panose="020B0600070205080204" pitchFamily="34" charset="-128"/>
              </a:rPr>
              <a:t>Live-</a:t>
            </a:r>
            <a:r>
              <a:rPr lang="fr-FR" altLang="fr-FR" sz="1400" dirty="0" err="1">
                <a:ea typeface="ＭＳ Ｐゴシック" panose="020B0600070205080204" pitchFamily="34" charset="-128"/>
              </a:rPr>
              <a:t>work</a:t>
            </a:r>
            <a:r>
              <a:rPr lang="fr-FR" altLang="fr-FR" sz="1400" dirty="0">
                <a:ea typeface="ＭＳ Ｐゴシック" panose="020B0600070205080204" pitchFamily="34" charset="-128"/>
              </a:rPr>
              <a:t>-</a:t>
            </a:r>
            <a:r>
              <a:rPr lang="fr-FR" altLang="fr-FR" sz="1400" dirty="0" err="1">
                <a:ea typeface="ＭＳ Ｐゴシック" panose="020B0600070205080204" pitchFamily="34" charset="-128"/>
              </a:rPr>
              <a:t>play</a:t>
            </a:r>
            <a:r>
              <a:rPr lang="fr-FR" altLang="fr-FR" sz="1400" dirty="0">
                <a:ea typeface="ＭＳ Ｐゴシック" panose="020B0600070205080204" pitchFamily="34" charset="-128"/>
              </a:rPr>
              <a:t> building 2016</a:t>
            </a:r>
          </a:p>
        </p:txBody>
      </p:sp>
      <p:sp>
        <p:nvSpPr>
          <p:cNvPr id="140296" name="ZoneTexte 7">
            <a:extLst>
              <a:ext uri="{FF2B5EF4-FFF2-40B4-BE49-F238E27FC236}">
                <a16:creationId xmlns:a16="http://schemas.microsoft.com/office/drawing/2014/main" id="{26BE6482-8059-8A4D-B0A3-BC466CD20434}"/>
              </a:ext>
            </a:extLst>
          </p:cNvPr>
          <p:cNvSpPr txBox="1">
            <a:spLocks noChangeArrowheads="1"/>
          </p:cNvSpPr>
          <p:nvPr/>
        </p:nvSpPr>
        <p:spPr bwMode="auto">
          <a:xfrm>
            <a:off x="3276600" y="5949950"/>
            <a:ext cx="2374900"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ltLang="fr-FR" sz="1400" dirty="0" err="1">
                <a:ea typeface="ＭＳ Ｐゴシック" panose="020B0600070205080204" pitchFamily="34" charset="-128"/>
              </a:rPr>
              <a:t>Dedicated</a:t>
            </a:r>
            <a:r>
              <a:rPr lang="fr-FR" altLang="fr-FR" sz="1400" dirty="0">
                <a:ea typeface="ＭＳ Ｐゴシック" panose="020B0600070205080204" pitchFamily="34" charset="-128"/>
              </a:rPr>
              <a:t> bus </a:t>
            </a:r>
            <a:r>
              <a:rPr lang="fr-FR" altLang="fr-FR" sz="1400" dirty="0" err="1">
                <a:ea typeface="ＭＳ Ｐゴシック" panose="020B0600070205080204" pitchFamily="34" charset="-128"/>
              </a:rPr>
              <a:t>lanes</a:t>
            </a:r>
            <a:endParaRPr lang="fr-FR" altLang="fr-FR" sz="1400" dirty="0">
              <a:ea typeface="ＭＳ Ｐゴシック" panose="020B0600070205080204" pitchFamily="34" charset="-128"/>
            </a:endParaRPr>
          </a:p>
        </p:txBody>
      </p:sp>
      <p:sp>
        <p:nvSpPr>
          <p:cNvPr id="9" name="ZoneTexte 8">
            <a:extLst>
              <a:ext uri="{FF2B5EF4-FFF2-40B4-BE49-F238E27FC236}">
                <a16:creationId xmlns:a16="http://schemas.microsoft.com/office/drawing/2014/main" id="{0B560068-B2F6-CA4D-A912-ABDFCF5A9AF3}"/>
              </a:ext>
            </a:extLst>
          </p:cNvPr>
          <p:cNvSpPr txBox="1"/>
          <p:nvPr/>
        </p:nvSpPr>
        <p:spPr>
          <a:xfrm>
            <a:off x="26988" y="5579924"/>
            <a:ext cx="2184400" cy="523220"/>
          </a:xfrm>
          <a:prstGeom prst="rect">
            <a:avLst/>
          </a:prstGeom>
          <a:solidFill>
            <a:schemeClr val="bg1"/>
          </a:solidFill>
        </p:spPr>
        <p:txBody>
          <a:bodyPr wrap="square">
            <a:spAutoFit/>
          </a:bodyPr>
          <a:lstStyle/>
          <a:p>
            <a:pPr algn="ctr">
              <a:defRPr/>
            </a:pPr>
            <a:r>
              <a:rPr lang="fr-FR" sz="1400" dirty="0">
                <a:latin typeface="Calibri" panose="020F0502020204030204" pitchFamily="34" charset="0"/>
                <a:ea typeface="ＭＳ Ｐゴシック" panose="020B0600070205080204" pitchFamily="34" charset="-128"/>
                <a:cs typeface="Arial" panose="020B0604020202020204" pitchFamily="34" charset="0"/>
              </a:rPr>
              <a:t>Metro line 18</a:t>
            </a:r>
          </a:p>
          <a:p>
            <a:pPr algn="ctr">
              <a:defRPr/>
            </a:pPr>
            <a:r>
              <a:rPr lang="fr-FR" sz="1400" i="1" dirty="0" err="1">
                <a:latin typeface="Calibri" panose="020F0502020204030204" pitchFamily="34" charset="0"/>
                <a:ea typeface="ＭＳ Ｐゴシック" panose="020B0600070205080204" pitchFamily="34" charset="-128"/>
                <a:cs typeface="Arial" panose="020B0604020202020204" pitchFamily="34" charset="0"/>
              </a:rPr>
              <a:t>Beginning</a:t>
            </a:r>
            <a:r>
              <a:rPr lang="fr-FR" sz="1400" i="1" dirty="0">
                <a:latin typeface="Calibri" panose="020F0502020204030204" pitchFamily="34" charset="0"/>
                <a:ea typeface="ＭＳ Ｐゴシック" panose="020B0600070205080204" pitchFamily="34" charset="-128"/>
                <a:cs typeface="Arial" panose="020B0604020202020204" pitchFamily="34" charset="0"/>
              </a:rPr>
              <a:t> of </a:t>
            </a:r>
            <a:r>
              <a:rPr lang="fr-FR" sz="1400" i="1" dirty="0" err="1">
                <a:latin typeface="Calibri" panose="020F0502020204030204" pitchFamily="34" charset="0"/>
                <a:ea typeface="ＭＳ Ｐゴシック" panose="020B0600070205080204" pitchFamily="34" charset="-128"/>
                <a:cs typeface="Arial" panose="020B0604020202020204" pitchFamily="34" charset="0"/>
              </a:rPr>
              <a:t>works</a:t>
            </a:r>
            <a:r>
              <a:rPr lang="fr-FR" sz="1400" i="1" dirty="0">
                <a:latin typeface="Calibri" panose="020F0502020204030204" pitchFamily="34" charset="0"/>
                <a:ea typeface="ＭＳ Ｐゴシック" panose="020B0600070205080204" pitchFamily="34" charset="-128"/>
                <a:cs typeface="Arial" panose="020B0604020202020204" pitchFamily="34" charset="0"/>
              </a:rPr>
              <a:t> in 2017</a:t>
            </a:r>
          </a:p>
        </p:txBody>
      </p:sp>
      <p:sp>
        <p:nvSpPr>
          <p:cNvPr id="140298" name="ZoneTexte 9">
            <a:extLst>
              <a:ext uri="{FF2B5EF4-FFF2-40B4-BE49-F238E27FC236}">
                <a16:creationId xmlns:a16="http://schemas.microsoft.com/office/drawing/2014/main" id="{9D4BBE13-B02E-9E4F-94E0-15B855483D68}"/>
              </a:ext>
            </a:extLst>
          </p:cNvPr>
          <p:cNvSpPr txBox="1">
            <a:spLocks noChangeArrowheads="1"/>
          </p:cNvSpPr>
          <p:nvPr/>
        </p:nvSpPr>
        <p:spPr bwMode="auto">
          <a:xfrm>
            <a:off x="3472405" y="3284538"/>
            <a:ext cx="172983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altLang="fr-FR" sz="1400" dirty="0">
                <a:ea typeface="ＭＳ Ｐゴシック" panose="020B0600070205080204" pitchFamily="34" charset="-128"/>
              </a:rPr>
              <a:t>Learning Center 2018</a:t>
            </a:r>
          </a:p>
        </p:txBody>
      </p:sp>
    </p:spTree>
    <p:extLst>
      <p:ext uri="{BB962C8B-B14F-4D97-AF65-F5344CB8AC3E}">
        <p14:creationId xmlns:p14="http://schemas.microsoft.com/office/powerpoint/2010/main" val="37752995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Image 21">
            <a:extLst>
              <a:ext uri="{FF2B5EF4-FFF2-40B4-BE49-F238E27FC236}">
                <a16:creationId xmlns:a16="http://schemas.microsoft.com/office/drawing/2014/main" id="{D57BD01A-C8FC-B54E-AA3C-8B3AC653B3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113" y="71438"/>
            <a:ext cx="504348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Image 22">
            <a:extLst>
              <a:ext uri="{FF2B5EF4-FFF2-40B4-BE49-F238E27FC236}">
                <a16:creationId xmlns:a16="http://schemas.microsoft.com/office/drawing/2014/main" id="{82B1DA45-9FF0-4540-8B7C-4075D77DBADC}"/>
              </a:ext>
            </a:extLst>
          </p:cNvPr>
          <p:cNvPicPr>
            <a:picLocks noChangeAspect="1"/>
          </p:cNvPicPr>
          <p:nvPr/>
        </p:nvPicPr>
        <p:blipFill>
          <a:blip r:embed="rId4">
            <a:extLst>
              <a:ext uri="{28A0092B-C50C-407E-A947-70E740481C1C}">
                <a14:useLocalDpi xmlns:a14="http://schemas.microsoft.com/office/drawing/2010/main" val="0"/>
              </a:ext>
            </a:extLst>
          </a:blip>
          <a:srcRect l="14415" r="15111"/>
          <a:stretch>
            <a:fillRect/>
          </a:stretch>
        </p:blipFill>
        <p:spPr bwMode="auto">
          <a:xfrm>
            <a:off x="158750" y="2093913"/>
            <a:ext cx="18732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Image 23">
            <a:extLst>
              <a:ext uri="{FF2B5EF4-FFF2-40B4-BE49-F238E27FC236}">
                <a16:creationId xmlns:a16="http://schemas.microsoft.com/office/drawing/2014/main" id="{062DA057-543D-A04C-BD6E-FC37D0689A7C}"/>
              </a:ext>
            </a:extLst>
          </p:cNvPr>
          <p:cNvPicPr>
            <a:picLocks noChangeAspect="1"/>
          </p:cNvPicPr>
          <p:nvPr/>
        </p:nvPicPr>
        <p:blipFill>
          <a:blip r:embed="rId5">
            <a:extLst>
              <a:ext uri="{28A0092B-C50C-407E-A947-70E740481C1C}">
                <a14:useLocalDpi xmlns:a14="http://schemas.microsoft.com/office/drawing/2010/main" val="0"/>
              </a:ext>
            </a:extLst>
          </a:blip>
          <a:srcRect l="3011" t="233467" r="-69" b="-231615"/>
          <a:stretch>
            <a:fillRect/>
          </a:stretch>
        </p:blipFill>
        <p:spPr bwMode="auto">
          <a:xfrm>
            <a:off x="250825" y="4730750"/>
            <a:ext cx="4752975"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2" descr="Afficher l'image d'origine">
            <a:extLst>
              <a:ext uri="{FF2B5EF4-FFF2-40B4-BE49-F238E27FC236}">
                <a16:creationId xmlns:a16="http://schemas.microsoft.com/office/drawing/2014/main" id="{AC1480AE-725E-6447-B3CA-F113805A7E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8661" b="9274"/>
          <a:stretch>
            <a:fillRect/>
          </a:stretch>
        </p:blipFill>
        <p:spPr bwMode="auto">
          <a:xfrm>
            <a:off x="153988" y="4927600"/>
            <a:ext cx="508317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Image 1">
            <a:extLst>
              <a:ext uri="{FF2B5EF4-FFF2-40B4-BE49-F238E27FC236}">
                <a16:creationId xmlns:a16="http://schemas.microsoft.com/office/drawing/2014/main" id="{8CE3FC87-7024-8847-B69F-E43A59AEB26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85988" y="2100263"/>
            <a:ext cx="1185862"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7" name="Image 2">
            <a:extLst>
              <a:ext uri="{FF2B5EF4-FFF2-40B4-BE49-F238E27FC236}">
                <a16:creationId xmlns:a16="http://schemas.microsoft.com/office/drawing/2014/main" id="{8E9CA9F7-5F5E-DB48-B429-FDE460F45A0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25838" y="2114550"/>
            <a:ext cx="1630362"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8" name="Image 5">
            <a:extLst>
              <a:ext uri="{FF2B5EF4-FFF2-40B4-BE49-F238E27FC236}">
                <a16:creationId xmlns:a16="http://schemas.microsoft.com/office/drawing/2014/main" id="{03AFC545-E2AE-404F-8C90-CB182D52B395}"/>
              </a:ext>
            </a:extLst>
          </p:cNvPr>
          <p:cNvPicPr>
            <a:picLocks noChangeAspect="1"/>
          </p:cNvPicPr>
          <p:nvPr/>
        </p:nvPicPr>
        <p:blipFill>
          <a:blip r:embed="rId9">
            <a:extLst>
              <a:ext uri="{28A0092B-C50C-407E-A947-70E740481C1C}">
                <a14:useLocalDpi xmlns:a14="http://schemas.microsoft.com/office/drawing/2010/main" val="0"/>
              </a:ext>
            </a:extLst>
          </a:blip>
          <a:srcRect t="17578" b="14468"/>
          <a:stretch>
            <a:fillRect/>
          </a:stretch>
        </p:blipFill>
        <p:spPr bwMode="auto">
          <a:xfrm>
            <a:off x="2208213" y="3435350"/>
            <a:ext cx="291465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9" name="Titre 1">
            <a:extLst>
              <a:ext uri="{FF2B5EF4-FFF2-40B4-BE49-F238E27FC236}">
                <a16:creationId xmlns:a16="http://schemas.microsoft.com/office/drawing/2014/main" id="{E66C235D-C1B2-854A-9A7F-60E517BF1B33}"/>
              </a:ext>
            </a:extLst>
          </p:cNvPr>
          <p:cNvSpPr>
            <a:spLocks noGrp="1"/>
          </p:cNvSpPr>
          <p:nvPr>
            <p:ph type="title"/>
          </p:nvPr>
        </p:nvSpPr>
        <p:spPr>
          <a:xfrm>
            <a:off x="5384800" y="206375"/>
            <a:ext cx="3632200" cy="6202363"/>
          </a:xfrm>
        </p:spPr>
        <p:txBody>
          <a:bodyPr/>
          <a:lstStyle/>
          <a:p>
            <a:pPr eaLnBrk="1" hangingPunct="1"/>
            <a:r>
              <a:rPr lang="en-US" altLang="fr-FR" sz="6000">
                <a:solidFill>
                  <a:srgbClr val="63003C"/>
                </a:solidFill>
                <a:ea typeface="Open Sans"/>
                <a:cs typeface="Open Sans"/>
              </a:rPr>
              <a:t>A green Campus close to Paris </a:t>
            </a:r>
            <a:r>
              <a:rPr lang="en-US" altLang="fr-FR" sz="3200">
                <a:solidFill>
                  <a:srgbClr val="660066"/>
                </a:solidFill>
                <a:ea typeface="Open Sans"/>
                <a:cs typeface="Open Sans"/>
              </a:rPr>
              <a:t>with </a:t>
            </a:r>
            <a:r>
              <a:rPr lang="en-US" altLang="fr-FR">
                <a:solidFill>
                  <a:srgbClr val="63003C"/>
                </a:solidFill>
                <a:ea typeface="Open Sans"/>
                <a:cs typeface="Open Sans"/>
              </a:rPr>
              <a:t>outstanding natural reserves</a:t>
            </a:r>
            <a:endParaRPr lang="fr-FR" altLang="fr-FR">
              <a:solidFill>
                <a:srgbClr val="63003C"/>
              </a:solidFill>
              <a:ea typeface="Open Sans"/>
              <a:cs typeface="Open Sans"/>
            </a:endParaRPr>
          </a:p>
        </p:txBody>
      </p:sp>
    </p:spTree>
    <p:extLst>
      <p:ext uri="{BB962C8B-B14F-4D97-AF65-F5344CB8AC3E}">
        <p14:creationId xmlns:p14="http://schemas.microsoft.com/office/powerpoint/2010/main" val="24246269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878" y="303686"/>
            <a:ext cx="7632700" cy="561975"/>
          </a:xfrm>
        </p:spPr>
        <p:txBody>
          <a:bodyPr>
            <a:normAutofit/>
          </a:bodyPr>
          <a:lstStyle/>
          <a:p>
            <a:pPr>
              <a:defRPr/>
            </a:pPr>
            <a:r>
              <a:rPr lang="en-GB" dirty="0">
                <a:latin typeface="+mn-lt"/>
                <a:ea typeface="Open Sans Semibold" panose="020B0706030804020204" pitchFamily="34" charset="0"/>
                <a:cs typeface="Open Sans Semibold" panose="020B0706030804020204" pitchFamily="34" charset="0"/>
              </a:rPr>
              <a:t>17 Graduate </a:t>
            </a:r>
            <a:r>
              <a:rPr lang="en-GB" dirty="0" smtClean="0">
                <a:latin typeface="+mn-lt"/>
                <a:ea typeface="Open Sans Semibold" panose="020B0706030804020204" pitchFamily="34" charset="0"/>
                <a:cs typeface="Open Sans Semibold" panose="020B0706030804020204" pitchFamily="34" charset="0"/>
              </a:rPr>
              <a:t>Schools and Institute</a:t>
            </a:r>
            <a:endParaRPr lang="en-GB" dirty="0">
              <a:latin typeface="+mn-lt"/>
              <a:ea typeface="Open Sans Semibold" panose="020B0706030804020204" pitchFamily="34" charset="0"/>
              <a:cs typeface="Open Sans Semibold" panose="020B0706030804020204" pitchFamily="34" charset="0"/>
            </a:endParaRPr>
          </a:p>
        </p:txBody>
      </p:sp>
      <p:sp>
        <p:nvSpPr>
          <p:cNvPr id="190467" name="Espace réservé du numéro de diapositive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cs typeface="Arial" panose="020B0604020202020204" pitchFamily="34" charset="0"/>
              </a:defRPr>
            </a:lvl1pPr>
            <a:lvl2pPr marL="742950" indent="-285750" defTabSz="457200">
              <a:defRPr>
                <a:solidFill>
                  <a:schemeClr val="tx1"/>
                </a:solidFill>
                <a:latin typeface="Calibri" panose="020F0502020204030204" pitchFamily="34" charset="0"/>
                <a:cs typeface="Arial" panose="020B0604020202020204" pitchFamily="34" charset="0"/>
              </a:defRPr>
            </a:lvl2pPr>
            <a:lvl3pPr marL="1143000" indent="-228600" defTabSz="457200">
              <a:defRPr>
                <a:solidFill>
                  <a:schemeClr val="tx1"/>
                </a:solidFill>
                <a:latin typeface="Calibri" panose="020F0502020204030204" pitchFamily="34" charset="0"/>
                <a:cs typeface="Arial" panose="020B0604020202020204" pitchFamily="34" charset="0"/>
              </a:defRPr>
            </a:lvl3pPr>
            <a:lvl4pPr marL="1600200" indent="-228600" defTabSz="457200">
              <a:defRPr>
                <a:solidFill>
                  <a:schemeClr val="tx1"/>
                </a:solidFill>
                <a:latin typeface="Calibri" panose="020F0502020204030204" pitchFamily="34" charset="0"/>
                <a:cs typeface="Arial" panose="020B0604020202020204" pitchFamily="34" charset="0"/>
              </a:defRPr>
            </a:lvl4pPr>
            <a:lvl5pPr marL="2057400" indent="-228600" defTabSz="4572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DA65C5D-65D2-4408-BB45-2E7594D7A607}" type="slidenum">
              <a:rPr lang="en-GB" altLang="fr-FR" sz="90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8</a:t>
            </a:fld>
            <a:endParaRPr lang="en-GB" altLang="fr-FR" sz="9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Rectangle 28"/>
          <p:cNvSpPr/>
          <p:nvPr/>
        </p:nvSpPr>
        <p:spPr>
          <a:xfrm>
            <a:off x="0" y="1268413"/>
            <a:ext cx="9144000" cy="55895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2000" dirty="0">
              <a:solidFill>
                <a:schemeClr val="bg1"/>
              </a:solidFill>
            </a:endParaRPr>
          </a:p>
        </p:txBody>
      </p:sp>
      <p:sp>
        <p:nvSpPr>
          <p:cNvPr id="190469" name="Espace réservé du numéro de diapositive 4"/>
          <p:cNvSpPr txBox="1">
            <a:spLocks/>
          </p:cNvSpPr>
          <p:nvPr/>
        </p:nvSpPr>
        <p:spPr bwMode="auto">
          <a:xfrm>
            <a:off x="468313" y="6356350"/>
            <a:ext cx="10795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fr-FR"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16</a:t>
            </a:r>
          </a:p>
        </p:txBody>
      </p:sp>
      <p:sp>
        <p:nvSpPr>
          <p:cNvPr id="32" name="Rectangle 31"/>
          <p:cNvSpPr/>
          <p:nvPr/>
        </p:nvSpPr>
        <p:spPr>
          <a:xfrm>
            <a:off x="5773738" y="1563688"/>
            <a:ext cx="1606550" cy="865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2195513" y="2786063"/>
            <a:ext cx="1555750" cy="865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Rectangle 33"/>
          <p:cNvSpPr/>
          <p:nvPr/>
        </p:nvSpPr>
        <p:spPr>
          <a:xfrm>
            <a:off x="5738813" y="4243388"/>
            <a:ext cx="1608137" cy="8636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Hexagone 34"/>
          <p:cNvSpPr>
            <a:spLocks noChangeAspect="1"/>
          </p:cNvSpPr>
          <p:nvPr/>
        </p:nvSpPr>
        <p:spPr>
          <a:xfrm rot="5400000">
            <a:off x="20504" y="1515520"/>
            <a:ext cx="1479561" cy="1323902"/>
          </a:xfrm>
          <a:prstGeom prst="hexagon">
            <a:avLst/>
          </a:prstGeom>
          <a:solidFill>
            <a:srgbClr val="80143C"/>
          </a:solidFill>
          <a:ln w="25400" cap="flat" cmpd="sng" algn="ctr">
            <a:noFill/>
            <a:prstDash val="solid"/>
          </a:ln>
          <a:effectLst/>
        </p:spPr>
        <p:txBody>
          <a:bodyPr vert="vert270" anchor="ctr"/>
          <a:lstStyle/>
          <a:p>
            <a:pPr algn="ctr">
              <a:defRPr/>
            </a:pPr>
            <a:r>
              <a:rPr lang="en-GB"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Biodiversity, Agriculture and Food, Society, Environment</a:t>
            </a:r>
            <a:endParaRPr lang="en-GB" sz="10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Hexagone 35"/>
          <p:cNvSpPr>
            <a:spLocks noChangeAspect="1"/>
          </p:cNvSpPr>
          <p:nvPr/>
        </p:nvSpPr>
        <p:spPr>
          <a:xfrm rot="5400000">
            <a:off x="1558357" y="1494396"/>
            <a:ext cx="1479561" cy="1323902"/>
          </a:xfrm>
          <a:prstGeom prst="hexagon">
            <a:avLst/>
          </a:prstGeom>
          <a:solidFill>
            <a:srgbClr val="80143C"/>
          </a:solidFill>
          <a:ln w="25400" cap="flat" cmpd="sng" algn="ctr">
            <a:noFill/>
            <a:prstDash val="solid"/>
          </a:ln>
          <a:effectLst/>
        </p:spPr>
        <p:txBody>
          <a:bodyPr vert="vert270" anchor="ctr"/>
          <a:lstStyle/>
          <a:p>
            <a:pPr algn="ctr">
              <a:defRPr/>
            </a:pPr>
            <a:r>
              <a:rPr lang="en-GB"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Public Health</a:t>
            </a:r>
            <a:endParaRPr lang="en-GB" sz="11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Hexagone 36"/>
          <p:cNvSpPr>
            <a:spLocks noChangeAspect="1"/>
          </p:cNvSpPr>
          <p:nvPr/>
        </p:nvSpPr>
        <p:spPr>
          <a:xfrm rot="5400000">
            <a:off x="806053" y="2729711"/>
            <a:ext cx="1479561" cy="1323902"/>
          </a:xfrm>
          <a:prstGeom prst="hexagon">
            <a:avLst/>
          </a:prstGeom>
          <a:solidFill>
            <a:srgbClr val="80143C"/>
          </a:solidFill>
          <a:ln w="25400" cap="flat" cmpd="sng" algn="ctr">
            <a:noFill/>
            <a:prstDash val="solid"/>
          </a:ln>
          <a:effectLst/>
        </p:spPr>
        <p:txBody>
          <a:bodyPr vert="vert270" anchor="ctr"/>
          <a:lstStyle/>
          <a:p>
            <a:pPr algn="ctr">
              <a:defRPr/>
            </a:pPr>
            <a:r>
              <a:rPr lang="en-GB"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 and Medicine</a:t>
            </a:r>
            <a:endParaRPr lang="en-GB" sz="11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Hexagone 37"/>
          <p:cNvSpPr>
            <a:spLocks noChangeAspect="1"/>
          </p:cNvSpPr>
          <p:nvPr/>
        </p:nvSpPr>
        <p:spPr>
          <a:xfrm rot="5400000">
            <a:off x="2331726" y="2777517"/>
            <a:ext cx="1479561" cy="1323902"/>
          </a:xfrm>
          <a:prstGeom prst="hexagon">
            <a:avLst/>
          </a:prstGeom>
          <a:solidFill>
            <a:srgbClr val="80143C"/>
          </a:solidFill>
          <a:ln w="25400" cap="flat" cmpd="sng" algn="ctr">
            <a:noFill/>
            <a:prstDash val="solid"/>
          </a:ln>
          <a:effectLst/>
        </p:spPr>
        <p:txBody>
          <a:bodyPr vert="vert270" anchor="ctr"/>
          <a:lstStyle/>
          <a:p>
            <a:pPr algn="ctr" eaLnBrk="1" fontAlgn="auto" hangingPunct="1">
              <a:spcBef>
                <a:spcPts val="0"/>
              </a:spcBef>
              <a:spcAft>
                <a:spcPts val="0"/>
              </a:spcAft>
              <a:defRPr/>
            </a:pPr>
            <a:r>
              <a:rPr lang="en-GB" sz="11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Life science and Health</a:t>
            </a:r>
          </a:p>
        </p:txBody>
      </p:sp>
      <p:sp>
        <p:nvSpPr>
          <p:cNvPr id="39" name="Hexagone 38"/>
          <p:cNvSpPr>
            <a:spLocks noChangeAspect="1"/>
          </p:cNvSpPr>
          <p:nvPr/>
        </p:nvSpPr>
        <p:spPr>
          <a:xfrm rot="5400000">
            <a:off x="1614186" y="3996047"/>
            <a:ext cx="1436467" cy="1285342"/>
          </a:xfrm>
          <a:prstGeom prst="hexagon">
            <a:avLst/>
          </a:prstGeom>
          <a:solidFill>
            <a:srgbClr val="80143C"/>
          </a:solidFill>
          <a:ln w="25400" cap="flat" cmpd="sng" algn="ctr">
            <a:noFill/>
            <a:prstDash val="solid"/>
          </a:ln>
          <a:effectLst/>
        </p:spPr>
        <p:txBody>
          <a:bodyPr vert="vert270" anchor="ctr"/>
          <a:lstStyle/>
          <a:p>
            <a:pPr algn="ctr">
              <a:defRPr/>
            </a:pPr>
            <a:r>
              <a:rPr lang="en-GB"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Sports, Movement and Human Factors</a:t>
            </a:r>
            <a:endParaRPr lang="en-GB" sz="10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Hexagone 39"/>
          <p:cNvSpPr>
            <a:spLocks noChangeAspect="1"/>
          </p:cNvSpPr>
          <p:nvPr/>
        </p:nvSpPr>
        <p:spPr>
          <a:xfrm rot="5400000">
            <a:off x="3087039" y="1494396"/>
            <a:ext cx="1479561" cy="1323902"/>
          </a:xfrm>
          <a:prstGeom prst="hexagon">
            <a:avLst/>
          </a:prstGeom>
          <a:solidFill>
            <a:srgbClr val="80143C"/>
          </a:solidFill>
          <a:ln w="25400" cap="flat" cmpd="sng" algn="ctr">
            <a:noFill/>
            <a:prstDash val="solid"/>
          </a:ln>
          <a:effectLst/>
        </p:spPr>
        <p:txBody>
          <a:bodyPr vert="vert270" anchor="ctr"/>
          <a:lstStyle/>
          <a:p>
            <a:pPr algn="ctr">
              <a:defRPr/>
            </a:pPr>
            <a:r>
              <a:rPr lang="en-GB"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Engineering and System Sciences</a:t>
            </a:r>
            <a:endParaRPr lang="en-GB" sz="105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Hexagone 40"/>
          <p:cNvSpPr>
            <a:spLocks noChangeAspect="1"/>
          </p:cNvSpPr>
          <p:nvPr/>
        </p:nvSpPr>
        <p:spPr>
          <a:xfrm rot="5400000">
            <a:off x="3857399" y="2729711"/>
            <a:ext cx="1479561" cy="1323902"/>
          </a:xfrm>
          <a:prstGeom prst="hexagon">
            <a:avLst/>
          </a:prstGeom>
          <a:solidFill>
            <a:srgbClr val="80143C"/>
          </a:solidFill>
          <a:ln w="25400" cap="flat" cmpd="sng" algn="ctr">
            <a:noFill/>
            <a:prstDash val="solid"/>
          </a:ln>
          <a:effectLst/>
        </p:spPr>
        <p:txBody>
          <a:bodyPr vert="vert270" anchor="ctr"/>
          <a:lstStyle/>
          <a:p>
            <a:pPr algn="ctr" eaLnBrk="1" fontAlgn="auto" hangingPunct="1">
              <a:spcBef>
                <a:spcPts val="0"/>
              </a:spcBef>
              <a:spcAft>
                <a:spcPts val="0"/>
              </a:spcAft>
              <a:defRPr/>
            </a:pPr>
            <a:r>
              <a:rPr lang="en-GB" sz="105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Physics</a:t>
            </a:r>
          </a:p>
          <a:p>
            <a:pPr algn="ctr" eaLnBrk="1" fontAlgn="auto" hangingPunct="1">
              <a:spcBef>
                <a:spcPts val="0"/>
              </a:spcBef>
              <a:spcAft>
                <a:spcPts val="0"/>
              </a:spcAft>
              <a:defRPr/>
            </a:pPr>
            <a:endParaRPr lang="en-GB" sz="105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Hexagone 41"/>
          <p:cNvSpPr>
            <a:spLocks noChangeAspect="1"/>
          </p:cNvSpPr>
          <p:nvPr/>
        </p:nvSpPr>
        <p:spPr>
          <a:xfrm rot="5400000">
            <a:off x="3105003" y="4002249"/>
            <a:ext cx="1479561" cy="1323902"/>
          </a:xfrm>
          <a:prstGeom prst="hexagon">
            <a:avLst/>
          </a:prstGeom>
          <a:solidFill>
            <a:srgbClr val="80143C"/>
          </a:solidFill>
          <a:ln w="25400" cap="flat" cmpd="sng" algn="ctr">
            <a:noFill/>
            <a:prstDash val="solid"/>
          </a:ln>
          <a:effectLst/>
        </p:spPr>
        <p:txBody>
          <a:bodyPr vert="vert270" anchor="ctr"/>
          <a:lstStyle/>
          <a:p>
            <a:pPr algn="ctr">
              <a:defRPr/>
            </a:pPr>
            <a:r>
              <a:rPr lang="en-GB"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Chemistry</a:t>
            </a:r>
            <a:endParaRPr lang="en-GB" sz="11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Hexagone 42"/>
          <p:cNvSpPr>
            <a:spLocks noChangeAspect="1"/>
          </p:cNvSpPr>
          <p:nvPr/>
        </p:nvSpPr>
        <p:spPr>
          <a:xfrm rot="5400000">
            <a:off x="4615721" y="1494396"/>
            <a:ext cx="1479561" cy="1323902"/>
          </a:xfrm>
          <a:prstGeom prst="hexagon">
            <a:avLst/>
          </a:prstGeom>
          <a:solidFill>
            <a:srgbClr val="80143C"/>
          </a:solidFill>
          <a:ln w="25400" cap="flat" cmpd="sng" algn="ctr">
            <a:noFill/>
            <a:prstDash val="solid"/>
          </a:ln>
          <a:effectLst/>
        </p:spPr>
        <p:txBody>
          <a:bodyPr vert="vert270" anchor="ctr"/>
          <a:lstStyle/>
          <a:p>
            <a:pPr algn="ctr">
              <a:defRPr/>
            </a:pPr>
            <a:r>
              <a:rPr lang="en-GB"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Mathematics</a:t>
            </a:r>
            <a:endParaRPr lang="en-GB" sz="11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Hexagone 43"/>
          <p:cNvSpPr>
            <a:spLocks noChangeAspect="1"/>
          </p:cNvSpPr>
          <p:nvPr/>
        </p:nvSpPr>
        <p:spPr>
          <a:xfrm rot="5400000">
            <a:off x="4636647" y="3964607"/>
            <a:ext cx="1479561" cy="1323902"/>
          </a:xfrm>
          <a:prstGeom prst="hexagon">
            <a:avLst/>
          </a:prstGeom>
          <a:solidFill>
            <a:srgbClr val="80143C"/>
          </a:solidFill>
          <a:ln w="25400" cap="flat" cmpd="sng" algn="ctr">
            <a:noFill/>
            <a:prstDash val="solid"/>
          </a:ln>
          <a:effectLst/>
        </p:spPr>
        <p:txBody>
          <a:bodyPr vert="vert270" anchor="ctr"/>
          <a:lstStyle/>
          <a:p>
            <a:pPr algn="ctr">
              <a:defRPr/>
            </a:pPr>
            <a:r>
              <a:rPr lang="en-GB"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Geoscience, Climate, Environment and Planets</a:t>
            </a:r>
            <a:endParaRPr lang="en-GB" sz="105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Hexagone 44"/>
          <p:cNvSpPr>
            <a:spLocks noChangeAspect="1"/>
          </p:cNvSpPr>
          <p:nvPr/>
        </p:nvSpPr>
        <p:spPr>
          <a:xfrm rot="5400000">
            <a:off x="5383072" y="2729711"/>
            <a:ext cx="1479561" cy="1323902"/>
          </a:xfrm>
          <a:prstGeom prst="hexagon">
            <a:avLst/>
          </a:prstGeom>
          <a:solidFill>
            <a:srgbClr val="80143C"/>
          </a:solidFill>
          <a:ln w="25400" cap="flat" cmpd="sng" algn="ctr">
            <a:noFill/>
            <a:prstDash val="solid"/>
          </a:ln>
          <a:effectLst/>
        </p:spPr>
        <p:txBody>
          <a:bodyPr vert="vert270" anchor="ctr"/>
          <a:lstStyle/>
          <a:p>
            <a:pPr algn="ctr" eaLnBrk="1" fontAlgn="auto" hangingPunct="1">
              <a:spcBef>
                <a:spcPts val="0"/>
              </a:spcBef>
              <a:spcAft>
                <a:spcPts val="0"/>
              </a:spcAft>
              <a:defRPr/>
            </a:pPr>
            <a:r>
              <a:rPr lang="en-GB" sz="105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Computer Sciences</a:t>
            </a:r>
          </a:p>
        </p:txBody>
      </p:sp>
      <p:sp>
        <p:nvSpPr>
          <p:cNvPr id="46" name="Hexagone 45"/>
          <p:cNvSpPr>
            <a:spLocks noChangeAspect="1"/>
          </p:cNvSpPr>
          <p:nvPr/>
        </p:nvSpPr>
        <p:spPr>
          <a:xfrm rot="5400000">
            <a:off x="6908744" y="2729712"/>
            <a:ext cx="1479561" cy="1323902"/>
          </a:xfrm>
          <a:prstGeom prst="hexagon">
            <a:avLst/>
          </a:prstGeom>
          <a:solidFill>
            <a:srgbClr val="80143C"/>
          </a:solidFill>
          <a:ln w="25400" cap="flat" cmpd="sng" algn="ctr">
            <a:noFill/>
            <a:prstDash val="solid"/>
          </a:ln>
          <a:effectLst/>
        </p:spPr>
        <p:txBody>
          <a:bodyPr vert="vert270" anchor="ctr"/>
          <a:lstStyle/>
          <a:p>
            <a:pPr algn="ctr">
              <a:defRPr/>
            </a:pPr>
            <a:r>
              <a:rPr lang="en-GB"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Economics - Management</a:t>
            </a:r>
            <a:endParaRPr lang="en-GB" sz="105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Hexagone 46"/>
          <p:cNvSpPr>
            <a:spLocks noChangeAspect="1"/>
          </p:cNvSpPr>
          <p:nvPr/>
        </p:nvSpPr>
        <p:spPr>
          <a:xfrm rot="5400000">
            <a:off x="6144403" y="1494396"/>
            <a:ext cx="1479561" cy="1323902"/>
          </a:xfrm>
          <a:prstGeom prst="hexagon">
            <a:avLst/>
          </a:prstGeom>
          <a:solidFill>
            <a:srgbClr val="80143C"/>
          </a:solidFill>
          <a:ln w="25400" cap="flat" cmpd="sng" algn="ctr">
            <a:noFill/>
            <a:prstDash val="solid"/>
          </a:ln>
          <a:effectLst/>
        </p:spPr>
        <p:txBody>
          <a:bodyPr vert="vert270" anchor="ctr"/>
          <a:lstStyle/>
          <a:p>
            <a:pPr algn="ctr" eaLnBrk="1" fontAlgn="auto" hangingPunct="1">
              <a:spcBef>
                <a:spcPts val="0"/>
              </a:spcBef>
              <a:spcAft>
                <a:spcPts val="0"/>
              </a:spcAft>
              <a:defRPr/>
            </a:pPr>
            <a:r>
              <a:rPr lang="en-GB" sz="11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Law</a:t>
            </a:r>
          </a:p>
        </p:txBody>
      </p:sp>
      <p:sp>
        <p:nvSpPr>
          <p:cNvPr id="48" name="Hexagone 47"/>
          <p:cNvSpPr>
            <a:spLocks noChangeAspect="1"/>
          </p:cNvSpPr>
          <p:nvPr/>
        </p:nvSpPr>
        <p:spPr>
          <a:xfrm rot="5400000">
            <a:off x="6168291" y="3964607"/>
            <a:ext cx="1479561" cy="1323902"/>
          </a:xfrm>
          <a:prstGeom prst="hexagon">
            <a:avLst/>
          </a:prstGeom>
          <a:solidFill>
            <a:srgbClr val="80143C"/>
          </a:solidFill>
          <a:ln w="25400" cap="flat" cmpd="sng" algn="ctr">
            <a:noFill/>
            <a:prstDash val="solid"/>
          </a:ln>
          <a:effectLst/>
        </p:spPr>
        <p:txBody>
          <a:bodyPr vert="vert270" anchor="ctr"/>
          <a:lstStyle/>
          <a:p>
            <a:pPr algn="ctr">
              <a:defRPr/>
            </a:pPr>
            <a:r>
              <a:rPr lang="en-GB"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Sociology and Political Science</a:t>
            </a:r>
            <a:endParaRPr lang="en-GB" sz="11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Hexagone 48"/>
          <p:cNvSpPr>
            <a:spLocks noChangeAspect="1"/>
          </p:cNvSpPr>
          <p:nvPr/>
        </p:nvSpPr>
        <p:spPr>
          <a:xfrm rot="5400000">
            <a:off x="7673086" y="1494396"/>
            <a:ext cx="1479561" cy="1323902"/>
          </a:xfrm>
          <a:prstGeom prst="hexagon">
            <a:avLst/>
          </a:prstGeom>
          <a:solidFill>
            <a:srgbClr val="80143C"/>
          </a:solidFill>
          <a:ln w="25400" cap="flat" cmpd="sng" algn="ctr">
            <a:noFill/>
            <a:prstDash val="solid"/>
          </a:ln>
          <a:effectLst/>
        </p:spPr>
        <p:txBody>
          <a:bodyPr vert="vert270" anchor="ctr"/>
          <a:lstStyle/>
          <a:p>
            <a:pPr algn="ctr">
              <a:defRPr/>
            </a:pPr>
            <a:r>
              <a:rPr lang="en-GB"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Humanities - Heritage Science</a:t>
            </a:r>
            <a:endParaRPr lang="en-GB" sz="11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Hexagone 49"/>
          <p:cNvSpPr>
            <a:spLocks noChangeAspect="1"/>
          </p:cNvSpPr>
          <p:nvPr/>
        </p:nvSpPr>
        <p:spPr>
          <a:xfrm rot="5400000">
            <a:off x="6908743" y="5195620"/>
            <a:ext cx="1479561" cy="1323902"/>
          </a:xfrm>
          <a:prstGeom prst="hexagon">
            <a:avLst/>
          </a:prstGeom>
          <a:solidFill>
            <a:srgbClr val="80143C"/>
          </a:solidFill>
          <a:ln w="25400" cap="flat" cmpd="sng" algn="ctr">
            <a:noFill/>
            <a:prstDash val="solid"/>
          </a:ln>
          <a:effectLst/>
        </p:spPr>
        <p:txBody>
          <a:bodyPr vert="vert270" anchor="ctr"/>
          <a:lstStyle/>
          <a:p>
            <a:pPr algn="ctr">
              <a:defRPr/>
            </a:pPr>
            <a:r>
              <a:rPr lang="en-GB"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Training, Teaching</a:t>
            </a:r>
            <a:endParaRPr lang="en-GB" sz="10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Hexagone 50"/>
          <p:cNvSpPr>
            <a:spLocks noChangeAspect="1"/>
          </p:cNvSpPr>
          <p:nvPr/>
        </p:nvSpPr>
        <p:spPr>
          <a:xfrm rot="5400000">
            <a:off x="837701" y="5132923"/>
            <a:ext cx="1479561" cy="1323902"/>
          </a:xfrm>
          <a:prstGeom prst="hexagon">
            <a:avLst/>
          </a:prstGeom>
          <a:solidFill>
            <a:srgbClr val="80143C"/>
          </a:solidFill>
          <a:ln w="25400" cap="flat" cmpd="sng" algn="ctr">
            <a:noFill/>
            <a:prstDash val="solid"/>
          </a:ln>
          <a:effectLst/>
        </p:spPr>
        <p:txBody>
          <a:bodyPr vert="vert270" anchor="ctr"/>
          <a:lstStyle/>
          <a:p>
            <a:pPr algn="ctr">
              <a:defRPr/>
            </a:pPr>
            <a:r>
              <a:rPr lang="en-GB"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Higher Education and Research Jobs</a:t>
            </a:r>
            <a:endParaRPr lang="en-GB" sz="10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0490" name="Image 6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4863" y="5664200"/>
            <a:ext cx="19653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Losange 52"/>
          <p:cNvSpPr/>
          <p:nvPr/>
        </p:nvSpPr>
        <p:spPr>
          <a:xfrm>
            <a:off x="2309813" y="5316538"/>
            <a:ext cx="2011362" cy="1281112"/>
          </a:xfrm>
          <a:prstGeom prst="diamond">
            <a:avLst/>
          </a:prstGeom>
          <a:solidFill>
            <a:srgbClr val="80143C">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Light Sciences Institute</a:t>
            </a:r>
          </a:p>
        </p:txBody>
      </p:sp>
    </p:spTree>
    <p:extLst>
      <p:ext uri="{BB962C8B-B14F-4D97-AF65-F5344CB8AC3E}">
        <p14:creationId xmlns:p14="http://schemas.microsoft.com/office/powerpoint/2010/main" val="29826261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Image 3">
            <a:extLst>
              <a:ext uri="{FF2B5EF4-FFF2-40B4-BE49-F238E27FC236}">
                <a16:creationId xmlns:a16="http://schemas.microsoft.com/office/drawing/2014/main" id="{AC4DE005-EE04-8944-86D3-34ACE114B7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8600" y="1536700"/>
            <a:ext cx="253523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7" name="Image 4">
            <a:extLst>
              <a:ext uri="{FF2B5EF4-FFF2-40B4-BE49-F238E27FC236}">
                <a16:creationId xmlns:a16="http://schemas.microsoft.com/office/drawing/2014/main" id="{3773453E-B63C-0247-996B-0AE0AF424B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6661" y="109244"/>
            <a:ext cx="32797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Image 6">
            <a:extLst>
              <a:ext uri="{FF2B5EF4-FFF2-40B4-BE49-F238E27FC236}">
                <a16:creationId xmlns:a16="http://schemas.microsoft.com/office/drawing/2014/main" id="{DDE04A94-C361-A546-A955-EE593ADEC0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4263" y="4640263"/>
            <a:ext cx="3457575"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Image 7">
            <a:extLst>
              <a:ext uri="{FF2B5EF4-FFF2-40B4-BE49-F238E27FC236}">
                <a16:creationId xmlns:a16="http://schemas.microsoft.com/office/drawing/2014/main" id="{1B397D31-AF56-FB4B-87ED-C31CC66E1DC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420938"/>
            <a:ext cx="2052638"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4390" name="Groupe 9">
            <a:extLst>
              <a:ext uri="{FF2B5EF4-FFF2-40B4-BE49-F238E27FC236}">
                <a16:creationId xmlns:a16="http://schemas.microsoft.com/office/drawing/2014/main" id="{9D4467C0-6F15-BC47-8C2F-DA9B08CC37FB}"/>
              </a:ext>
            </a:extLst>
          </p:cNvPr>
          <p:cNvGrpSpPr>
            <a:grpSpLocks/>
          </p:cNvGrpSpPr>
          <p:nvPr/>
        </p:nvGrpSpPr>
        <p:grpSpPr bwMode="auto">
          <a:xfrm>
            <a:off x="3790735" y="2614187"/>
            <a:ext cx="1853829" cy="1494809"/>
            <a:chOff x="3754900" y="2361060"/>
            <a:chExt cx="1853598" cy="1494876"/>
          </a:xfrm>
        </p:grpSpPr>
        <p:pic>
          <p:nvPicPr>
            <p:cNvPr id="144395" name="Image 5">
              <a:extLst>
                <a:ext uri="{FF2B5EF4-FFF2-40B4-BE49-F238E27FC236}">
                  <a16:creationId xmlns:a16="http://schemas.microsoft.com/office/drawing/2014/main" id="{AC9AB1AF-4C7C-1446-AC2F-2D1796307189}"/>
                </a:ext>
              </a:extLst>
            </p:cNvPr>
            <p:cNvPicPr>
              <a:picLocks noChangeAspect="1"/>
            </p:cNvPicPr>
            <p:nvPr/>
          </p:nvPicPr>
          <p:blipFill>
            <a:blip r:embed="rId7">
              <a:extLst>
                <a:ext uri="{28A0092B-C50C-407E-A947-70E740481C1C}">
                  <a14:useLocalDpi xmlns:a14="http://schemas.microsoft.com/office/drawing/2010/main" val="0"/>
                </a:ext>
              </a:extLst>
            </a:blip>
            <a:srcRect b="54211"/>
            <a:stretch>
              <a:fillRect/>
            </a:stretch>
          </p:blipFill>
          <p:spPr bwMode="auto">
            <a:xfrm>
              <a:off x="3808498" y="2361060"/>
              <a:ext cx="1800000" cy="76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126704D3-162C-1848-A31F-244A4F5F205D}"/>
                </a:ext>
              </a:extLst>
            </p:cNvPr>
            <p:cNvSpPr txBox="1"/>
            <p:nvPr/>
          </p:nvSpPr>
          <p:spPr>
            <a:xfrm>
              <a:off x="3754900" y="3055681"/>
              <a:ext cx="1466052" cy="800255"/>
            </a:xfrm>
            <a:prstGeom prst="rect">
              <a:avLst/>
            </a:prstGeom>
            <a:noFill/>
          </p:spPr>
          <p:txBody>
            <a:bodyPr wrap="none">
              <a:spAutoFit/>
            </a:bodyPr>
            <a:lstStyle/>
            <a:p>
              <a:pPr algn="ctr" eaLnBrk="1" fontAlgn="auto" hangingPunct="1">
                <a:spcBef>
                  <a:spcPts val="0"/>
                </a:spcBef>
                <a:spcAft>
                  <a:spcPts val="0"/>
                </a:spcAft>
                <a:defRPr/>
              </a:pPr>
              <a:r>
                <a:rPr lang="fr-FR" sz="3200" dirty="0">
                  <a:solidFill>
                    <a:prstClr val="white"/>
                  </a:solidFill>
                  <a:latin typeface="Calibri Light" panose="020F0302020204030204" pitchFamily="34" charset="0"/>
                  <a:ea typeface="Open Sans Light" panose="020B0306030504020204" pitchFamily="34" charset="0"/>
                  <a:cs typeface="Calibri Light" panose="020F0302020204030204" pitchFamily="34" charset="0"/>
                </a:rPr>
                <a:t>9,000</a:t>
              </a:r>
            </a:p>
            <a:p>
              <a:pPr algn="ctr" fontAlgn="auto">
                <a:spcBef>
                  <a:spcPts val="0"/>
                </a:spcBef>
                <a:spcAft>
                  <a:spcPts val="0"/>
                </a:spcAft>
                <a:defRPr/>
              </a:pPr>
              <a:r>
                <a:rPr lang="fr-FR" sz="1400" dirty="0" err="1">
                  <a:solidFill>
                    <a:schemeClr val="bg1"/>
                  </a:solidFill>
                  <a:latin typeface="Calibri Light" panose="020F0302020204030204" pitchFamily="34" charset="0"/>
                  <a:cs typeface="Calibri Light" panose="020F0302020204030204" pitchFamily="34" charset="0"/>
                </a:rPr>
                <a:t>Master’s</a:t>
              </a:r>
              <a:r>
                <a:rPr lang="fr-FR" sz="1400" dirty="0">
                  <a:solidFill>
                    <a:schemeClr val="bg1"/>
                  </a:solidFill>
                  <a:latin typeface="Calibri Light" panose="020F0302020204030204" pitchFamily="34" charset="0"/>
                  <a:cs typeface="Calibri Light" panose="020F0302020204030204" pitchFamily="34" charset="0"/>
                </a:rPr>
                <a:t> </a:t>
              </a:r>
              <a:r>
                <a:rPr lang="fr-FR" sz="1400" dirty="0" err="1">
                  <a:solidFill>
                    <a:schemeClr val="bg1"/>
                  </a:solidFill>
                  <a:latin typeface="Calibri Light" panose="020F0302020204030204" pitchFamily="34" charset="0"/>
                  <a:cs typeface="Calibri Light" panose="020F0302020204030204" pitchFamily="34" charset="0"/>
                </a:rPr>
                <a:t>students</a:t>
              </a:r>
              <a:endParaRPr lang="fr-FR" sz="1400" dirty="0">
                <a:solidFill>
                  <a:schemeClr val="bg1"/>
                </a:solidFill>
                <a:latin typeface="Calibri Light" panose="020F0302020204030204" pitchFamily="34" charset="0"/>
                <a:cs typeface="Calibri Light" panose="020F0302020204030204" pitchFamily="34" charset="0"/>
              </a:endParaRPr>
            </a:p>
          </p:txBody>
        </p:sp>
      </p:grpSp>
      <p:sp>
        <p:nvSpPr>
          <p:cNvPr id="2" name="ZoneTexte 1">
            <a:extLst>
              <a:ext uri="{FF2B5EF4-FFF2-40B4-BE49-F238E27FC236}">
                <a16:creationId xmlns:a16="http://schemas.microsoft.com/office/drawing/2014/main" id="{DAB44E24-00CF-0B4E-BE29-512D6FE5EC48}"/>
              </a:ext>
            </a:extLst>
          </p:cNvPr>
          <p:cNvSpPr txBox="1"/>
          <p:nvPr/>
        </p:nvSpPr>
        <p:spPr>
          <a:xfrm>
            <a:off x="2899427" y="4784785"/>
            <a:ext cx="790575" cy="584200"/>
          </a:xfrm>
          <a:prstGeom prst="rect">
            <a:avLst/>
          </a:prstGeom>
          <a:solidFill>
            <a:srgbClr val="63003C"/>
          </a:solidFill>
        </p:spPr>
        <p:txBody>
          <a:bodyPr>
            <a:spAutoFit/>
          </a:bodyPr>
          <a:lstStyle/>
          <a:p>
            <a:pPr eaLnBrk="1" fontAlgn="auto" hangingPunct="1">
              <a:spcBef>
                <a:spcPts val="0"/>
              </a:spcBef>
              <a:spcAft>
                <a:spcPts val="0"/>
              </a:spcAft>
              <a:defRPr/>
            </a:pPr>
            <a:r>
              <a:rPr lang="fr-FR" sz="3200" dirty="0">
                <a:solidFill>
                  <a:prstClr val="white"/>
                </a:solidFill>
                <a:latin typeface="Calibri Light" panose="020F0302020204030204" pitchFamily="34" charset="0"/>
                <a:ea typeface="ＭＳ Ｐゴシック" pitchFamily="34" charset="-128"/>
                <a:cs typeface="Calibri Light" panose="020F0302020204030204" pitchFamily="34" charset="0"/>
              </a:rPr>
              <a:t>67</a:t>
            </a:r>
          </a:p>
        </p:txBody>
      </p:sp>
      <p:sp>
        <p:nvSpPr>
          <p:cNvPr id="144392" name="ZoneTexte 2">
            <a:extLst>
              <a:ext uri="{FF2B5EF4-FFF2-40B4-BE49-F238E27FC236}">
                <a16:creationId xmlns:a16="http://schemas.microsoft.com/office/drawing/2014/main" id="{2855D4B5-D21E-9B47-8EAE-FE3132B88149}"/>
              </a:ext>
            </a:extLst>
          </p:cNvPr>
          <p:cNvSpPr txBox="1">
            <a:spLocks noChangeArrowheads="1"/>
          </p:cNvSpPr>
          <p:nvPr/>
        </p:nvSpPr>
        <p:spPr bwMode="auto">
          <a:xfrm>
            <a:off x="680056" y="2760663"/>
            <a:ext cx="1048732" cy="1523494"/>
          </a:xfrm>
          <a:prstGeom prst="rect">
            <a:avLst/>
          </a:prstGeom>
          <a:solidFill>
            <a:srgbClr val="6300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altLang="fr-FR" sz="3200" b="1" dirty="0">
                <a:solidFill>
                  <a:schemeClr val="bg1"/>
                </a:solidFill>
                <a:latin typeface="Calibri Light" panose="020F0302020204030204" pitchFamily="34" charset="0"/>
                <a:cs typeface="Calibri Light" panose="020F0302020204030204" pitchFamily="34" charset="0"/>
              </a:rPr>
              <a:t>5</a:t>
            </a:r>
            <a:r>
              <a:rPr lang="fr-FR" altLang="fr-FR" b="1" dirty="0">
                <a:solidFill>
                  <a:schemeClr val="bg1"/>
                </a:solidFill>
                <a:latin typeface="Calibri Light" panose="020F0302020204030204" pitchFamily="34" charset="0"/>
                <a:cs typeface="Calibri Light" panose="020F0302020204030204" pitchFamily="34" charset="0"/>
              </a:rPr>
              <a:t> </a:t>
            </a:r>
          </a:p>
          <a:p>
            <a:pPr algn="ctr"/>
            <a:r>
              <a:rPr lang="fr-FR" altLang="fr-FR" sz="1600" dirty="0">
                <a:solidFill>
                  <a:schemeClr val="bg1"/>
                </a:solidFill>
                <a:latin typeface="Calibri Light" panose="020F0302020204030204" pitchFamily="34" charset="0"/>
                <a:cs typeface="Calibri Light" panose="020F0302020204030204" pitchFamily="34" charset="0"/>
              </a:rPr>
              <a:t>ENS &amp; </a:t>
            </a:r>
            <a:r>
              <a:rPr lang="fr-FR" altLang="fr-FR" sz="1600" dirty="0" err="1">
                <a:solidFill>
                  <a:schemeClr val="bg1"/>
                </a:solidFill>
                <a:latin typeface="Calibri Light" panose="020F0302020204030204" pitchFamily="34" charset="0"/>
                <a:cs typeface="Calibri Light" panose="020F0302020204030204" pitchFamily="34" charset="0"/>
              </a:rPr>
              <a:t>eng</a:t>
            </a:r>
            <a:r>
              <a:rPr lang="fr-FR" altLang="fr-FR" sz="1600" dirty="0">
                <a:solidFill>
                  <a:schemeClr val="bg1"/>
                </a:solidFill>
                <a:latin typeface="Calibri Light" panose="020F0302020204030204" pitchFamily="34" charset="0"/>
                <a:cs typeface="Calibri Light" panose="020F0302020204030204" pitchFamily="34" charset="0"/>
              </a:rPr>
              <a:t>. </a:t>
            </a:r>
            <a:r>
              <a:rPr lang="fr-FR" altLang="fr-FR" sz="1600" dirty="0" err="1">
                <a:solidFill>
                  <a:schemeClr val="bg1"/>
                </a:solidFill>
                <a:latin typeface="Calibri Light" panose="020F0302020204030204" pitchFamily="34" charset="0"/>
                <a:cs typeface="Calibri Light" panose="020F0302020204030204" pitchFamily="34" charset="0"/>
              </a:rPr>
              <a:t>degrees</a:t>
            </a:r>
            <a:endParaRPr lang="fr-FR" altLang="fr-FR" sz="1600" dirty="0">
              <a:solidFill>
                <a:schemeClr val="bg1"/>
              </a:solidFill>
              <a:latin typeface="Calibri Light" panose="020F0302020204030204" pitchFamily="34" charset="0"/>
              <a:cs typeface="Calibri Light" panose="020F0302020204030204" pitchFamily="34" charset="0"/>
            </a:endParaRPr>
          </a:p>
          <a:p>
            <a:pPr algn="ctr"/>
            <a:endParaRPr lang="fr-FR" altLang="fr-FR" sz="1300" b="1" dirty="0">
              <a:solidFill>
                <a:schemeClr val="bg1"/>
              </a:solidFill>
              <a:latin typeface="Calibri Light" panose="020F0302020204030204" pitchFamily="34" charset="0"/>
              <a:cs typeface="Calibri Light" panose="020F0302020204030204" pitchFamily="34" charset="0"/>
            </a:endParaRPr>
          </a:p>
        </p:txBody>
      </p:sp>
      <p:sp>
        <p:nvSpPr>
          <p:cNvPr id="144393" name="Titre 1">
            <a:extLst>
              <a:ext uri="{FF2B5EF4-FFF2-40B4-BE49-F238E27FC236}">
                <a16:creationId xmlns:a16="http://schemas.microsoft.com/office/drawing/2014/main" id="{DD2BADC3-48BA-A547-9983-2EAA1865E477}"/>
              </a:ext>
            </a:extLst>
          </p:cNvPr>
          <p:cNvSpPr txBox="1">
            <a:spLocks/>
          </p:cNvSpPr>
          <p:nvPr/>
        </p:nvSpPr>
        <p:spPr bwMode="auto">
          <a:xfrm>
            <a:off x="5383213" y="365125"/>
            <a:ext cx="3630612"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fr-FR" altLang="fr-FR" sz="4400" dirty="0" err="1">
                <a:solidFill>
                  <a:srgbClr val="63003C"/>
                </a:solidFill>
                <a:latin typeface="Open Sans"/>
              </a:rPr>
              <a:t>Master’s</a:t>
            </a:r>
            <a:r>
              <a:rPr lang="fr-FR" altLang="fr-FR" sz="4400" dirty="0">
                <a:solidFill>
                  <a:srgbClr val="63003C"/>
                </a:solidFill>
                <a:latin typeface="Open Sans"/>
              </a:rPr>
              <a:t> programmes</a:t>
            </a:r>
            <a:endParaRPr lang="fr-FR" altLang="fr-FR" sz="2700" dirty="0">
              <a:solidFill>
                <a:srgbClr val="63003C"/>
              </a:solidFill>
              <a:latin typeface="Open Sans"/>
            </a:endParaRPr>
          </a:p>
        </p:txBody>
      </p:sp>
      <p:sp>
        <p:nvSpPr>
          <p:cNvPr id="16" name="ZoneTexte 15">
            <a:extLst>
              <a:ext uri="{FF2B5EF4-FFF2-40B4-BE49-F238E27FC236}">
                <a16:creationId xmlns:a16="http://schemas.microsoft.com/office/drawing/2014/main" id="{C3204804-4988-8442-B971-796BA13FD314}"/>
              </a:ext>
            </a:extLst>
          </p:cNvPr>
          <p:cNvSpPr txBox="1"/>
          <p:nvPr/>
        </p:nvSpPr>
        <p:spPr>
          <a:xfrm>
            <a:off x="5360382" y="3144839"/>
            <a:ext cx="3922163" cy="2302698"/>
          </a:xfrm>
          <a:prstGeom prst="rect">
            <a:avLst/>
          </a:prstGeom>
          <a:noFill/>
        </p:spPr>
        <p:txBody>
          <a:bodyPr wrap="square">
            <a:spAutoFit/>
          </a:bodyPr>
          <a:lstStyle/>
          <a:p>
            <a:pPr marL="342900" indent="-342900">
              <a:buFont typeface="Wingdings" panose="05000000000000000000" pitchFamily="2" charset="2"/>
              <a:buChar char="Ø"/>
              <a:defRPr/>
            </a:pPr>
            <a:r>
              <a:rPr lang="fr-FR" sz="2400" dirty="0" err="1">
                <a:solidFill>
                  <a:srgbClr val="63003C"/>
                </a:solidFill>
                <a:latin typeface="Open Sans"/>
                <a:ea typeface="Open Sans"/>
                <a:cs typeface="Open Sans"/>
              </a:rPr>
              <a:t>Health</a:t>
            </a:r>
            <a:r>
              <a:rPr lang="fr-FR" sz="2400" dirty="0">
                <a:solidFill>
                  <a:srgbClr val="63003C"/>
                </a:solidFill>
                <a:latin typeface="Open Sans"/>
                <a:ea typeface="Open Sans"/>
                <a:cs typeface="Open Sans"/>
              </a:rPr>
              <a:t> and Life Sciences</a:t>
            </a:r>
          </a:p>
          <a:p>
            <a:pPr marL="342900" indent="-342900">
              <a:spcBef>
                <a:spcPts val="1200"/>
              </a:spcBef>
              <a:buFont typeface="Wingdings" panose="05000000000000000000" pitchFamily="2" charset="2"/>
              <a:buChar char="Ø"/>
              <a:defRPr/>
            </a:pPr>
            <a:r>
              <a:rPr lang="fr-FR" sz="2400" dirty="0">
                <a:solidFill>
                  <a:srgbClr val="63003C"/>
                </a:solidFill>
                <a:latin typeface="Open Sans"/>
                <a:ea typeface="Open Sans"/>
                <a:cs typeface="Open Sans"/>
              </a:rPr>
              <a:t>Sciences and Engineering</a:t>
            </a:r>
          </a:p>
          <a:p>
            <a:pPr marL="342900" indent="-342900">
              <a:spcBef>
                <a:spcPts val="1200"/>
              </a:spcBef>
              <a:buFont typeface="Wingdings" panose="05000000000000000000" pitchFamily="2" charset="2"/>
              <a:buChar char="Ø"/>
              <a:defRPr/>
            </a:pPr>
            <a:r>
              <a:rPr lang="fr-FR" sz="2400" dirty="0">
                <a:solidFill>
                  <a:srgbClr val="63003C"/>
                </a:solidFill>
                <a:latin typeface="Open Sans"/>
                <a:ea typeface="Open Sans"/>
                <a:cs typeface="Open Sans"/>
              </a:rPr>
              <a:t>Social Sciences &amp; </a:t>
            </a:r>
            <a:r>
              <a:rPr lang="fr-FR" sz="2400" dirty="0" err="1">
                <a:solidFill>
                  <a:srgbClr val="63003C"/>
                </a:solidFill>
                <a:latin typeface="Open Sans"/>
                <a:ea typeface="Open Sans"/>
                <a:cs typeface="Open Sans"/>
              </a:rPr>
              <a:t>Humanities</a:t>
            </a:r>
            <a:r>
              <a:rPr lang="fr-FR" sz="2400" dirty="0">
                <a:solidFill>
                  <a:srgbClr val="63003C"/>
                </a:solidFill>
                <a:latin typeface="Open Sans"/>
                <a:ea typeface="Open Sans"/>
                <a:cs typeface="Open Sans"/>
              </a:rPr>
              <a:t/>
            </a:r>
            <a:br>
              <a:rPr lang="fr-FR" sz="2400" dirty="0">
                <a:solidFill>
                  <a:srgbClr val="63003C"/>
                </a:solidFill>
                <a:latin typeface="Open Sans"/>
                <a:ea typeface="Open Sans"/>
                <a:cs typeface="Open Sans"/>
              </a:rPr>
            </a:br>
            <a:endParaRPr lang="fr-FR" sz="2400" dirty="0"/>
          </a:p>
        </p:txBody>
      </p:sp>
      <p:pic>
        <p:nvPicPr>
          <p:cNvPr id="3" name="Image 2"/>
          <p:cNvPicPr>
            <a:picLocks noChangeAspect="1"/>
          </p:cNvPicPr>
          <p:nvPr/>
        </p:nvPicPr>
        <p:blipFill>
          <a:blip r:embed="rId8"/>
          <a:stretch>
            <a:fillRect/>
          </a:stretch>
        </p:blipFill>
        <p:spPr>
          <a:xfrm>
            <a:off x="2384988" y="641466"/>
            <a:ext cx="1746999" cy="763589"/>
          </a:xfrm>
          <a:prstGeom prst="rect">
            <a:avLst/>
          </a:prstGeom>
        </p:spPr>
      </p:pic>
      <p:sp>
        <p:nvSpPr>
          <p:cNvPr id="14" name="ZoneTexte 13"/>
          <p:cNvSpPr txBox="1"/>
          <p:nvPr/>
        </p:nvSpPr>
        <p:spPr>
          <a:xfrm>
            <a:off x="2835553" y="4922709"/>
            <a:ext cx="1900096" cy="892552"/>
          </a:xfrm>
          <a:prstGeom prst="rect">
            <a:avLst/>
          </a:prstGeom>
          <a:solidFill>
            <a:srgbClr val="63003C"/>
          </a:solidFill>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67</a:t>
            </a:r>
            <a:endParaRPr lang="en-GB" sz="2400" dirty="0">
              <a:solidFill>
                <a:schemeClr val="bg1"/>
              </a:solidFill>
              <a:latin typeface="Calibri Light" panose="020F0302020204030204" pitchFamily="34" charset="0"/>
              <a:cs typeface="Calibri Light" panose="020F0302020204030204" pitchFamily="34" charset="0"/>
            </a:endParaRPr>
          </a:p>
          <a:p>
            <a:pPr algn="ctr"/>
            <a:r>
              <a:rPr lang="en-GB" sz="2000" dirty="0">
                <a:solidFill>
                  <a:schemeClr val="bg1"/>
                </a:solidFill>
                <a:latin typeface="Calibri Light" panose="020F0302020204030204" pitchFamily="34" charset="0"/>
                <a:cs typeface="Calibri Light" panose="020F0302020204030204" pitchFamily="34" charset="0"/>
              </a:rPr>
              <a:t>Master’s tracks</a:t>
            </a:r>
          </a:p>
        </p:txBody>
      </p:sp>
      <p:sp>
        <p:nvSpPr>
          <p:cNvPr id="15" name="ZoneTexte 14"/>
          <p:cNvSpPr txBox="1"/>
          <p:nvPr/>
        </p:nvSpPr>
        <p:spPr>
          <a:xfrm>
            <a:off x="1960096" y="2860690"/>
            <a:ext cx="1612245" cy="1077218"/>
          </a:xfrm>
          <a:prstGeom prst="rect">
            <a:avLst/>
          </a:prstGeom>
          <a:solidFill>
            <a:srgbClr val="63003C"/>
          </a:solidFill>
        </p:spPr>
        <p:txBody>
          <a:bodyPr wrap="square" rtlCol="0">
            <a:spAutoFit/>
          </a:bodyPr>
          <a:lstStyle/>
          <a:p>
            <a:pPr algn="ctr"/>
            <a:r>
              <a:rPr lang="en-GB" sz="1600" b="1" dirty="0">
                <a:solidFill>
                  <a:srgbClr val="92D050"/>
                </a:solidFill>
                <a:latin typeface="Calibri Light" panose="020F0302020204030204" pitchFamily="34" charset="0"/>
                <a:cs typeface="Calibri Light" panose="020F0302020204030204" pitchFamily="34" charset="0"/>
              </a:rPr>
              <a:t>EDUCATION</a:t>
            </a:r>
          </a:p>
          <a:p>
            <a:pPr algn="ctr"/>
            <a:r>
              <a:rPr lang="en-GB" sz="1600" dirty="0">
                <a:solidFill>
                  <a:schemeClr val="bg1"/>
                </a:solidFill>
                <a:latin typeface="Calibri Light" panose="020F0302020204030204" pitchFamily="34" charset="0"/>
                <a:cs typeface="Calibri Light" panose="020F0302020204030204" pitchFamily="34" charset="0"/>
              </a:rPr>
              <a:t>DEVELOPING PEDAGOGICAL INNOVATION</a:t>
            </a:r>
          </a:p>
        </p:txBody>
      </p:sp>
      <p:sp>
        <p:nvSpPr>
          <p:cNvPr id="17" name="ZoneTexte 16">
            <a:extLst>
              <a:ext uri="{FF2B5EF4-FFF2-40B4-BE49-F238E27FC236}">
                <a16:creationId xmlns:a16="http://schemas.microsoft.com/office/drawing/2014/main" id="{126704D3-162C-1848-A31F-244A4F5F205D}"/>
              </a:ext>
            </a:extLst>
          </p:cNvPr>
          <p:cNvSpPr txBox="1"/>
          <p:nvPr/>
        </p:nvSpPr>
        <p:spPr bwMode="auto">
          <a:xfrm>
            <a:off x="2526459" y="636594"/>
            <a:ext cx="1327608" cy="892552"/>
          </a:xfrm>
          <a:prstGeom prst="rect">
            <a:avLst/>
          </a:prstGeom>
          <a:solidFill>
            <a:srgbClr val="63003C"/>
          </a:solidFill>
        </p:spPr>
        <p:txBody>
          <a:bodyPr wrap="none">
            <a:spAutoFit/>
          </a:bodyPr>
          <a:lstStyle/>
          <a:p>
            <a:pPr algn="ctr" eaLnBrk="1" fontAlgn="auto" hangingPunct="1">
              <a:spcBef>
                <a:spcPts val="0"/>
              </a:spcBef>
              <a:spcAft>
                <a:spcPts val="0"/>
              </a:spcAft>
              <a:defRPr/>
            </a:pPr>
            <a:r>
              <a:rPr lang="fr-FR" sz="3200" dirty="0">
                <a:solidFill>
                  <a:prstClr val="white"/>
                </a:solidFill>
                <a:latin typeface="Calibri Light" panose="020F0302020204030204" pitchFamily="34" charset="0"/>
                <a:ea typeface="Open Sans Light" panose="020B0306030504020204" pitchFamily="34" charset="0"/>
                <a:cs typeface="Calibri Light" panose="020F0302020204030204" pitchFamily="34" charset="0"/>
              </a:rPr>
              <a:t>65,000</a:t>
            </a:r>
          </a:p>
          <a:p>
            <a:pPr algn="ctr" fontAlgn="auto">
              <a:spcBef>
                <a:spcPts val="0"/>
              </a:spcBef>
              <a:spcAft>
                <a:spcPts val="0"/>
              </a:spcAft>
              <a:defRPr/>
            </a:pPr>
            <a:r>
              <a:rPr lang="fr-FR" sz="2000" dirty="0" err="1">
                <a:solidFill>
                  <a:schemeClr val="bg1"/>
                </a:solidFill>
                <a:latin typeface="Calibri Light" panose="020F0302020204030204" pitchFamily="34" charset="0"/>
                <a:cs typeface="Calibri Light" panose="020F0302020204030204" pitchFamily="34" charset="0"/>
              </a:rPr>
              <a:t>students</a:t>
            </a:r>
            <a:endParaRPr lang="fr-FR" sz="14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5082752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UPSaclay">
      <a:dk1>
        <a:srgbClr val="63003C"/>
      </a:dk1>
      <a:lt1>
        <a:srgbClr val="FFFFFF"/>
      </a:lt1>
      <a:dk2>
        <a:srgbClr val="000000"/>
      </a:dk2>
      <a:lt2>
        <a:srgbClr val="BDC4BC"/>
      </a:lt2>
      <a:accent1>
        <a:srgbClr val="DA5200"/>
      </a:accent1>
      <a:accent2>
        <a:srgbClr val="006996"/>
      </a:accent2>
      <a:accent3>
        <a:srgbClr val="FFFFFF"/>
      </a:accent3>
      <a:accent4>
        <a:srgbClr val="86B700"/>
      </a:accent4>
      <a:accent5>
        <a:srgbClr val="464595"/>
      </a:accent5>
      <a:accent6>
        <a:srgbClr val="80143C"/>
      </a:accent6>
      <a:hlink>
        <a:srgbClr val="63003C"/>
      </a:hlink>
      <a:folHlink>
        <a:srgbClr val="B8ACD7"/>
      </a:folHlink>
    </a:clrScheme>
    <a:fontScheme name="Université Paris-Saclay">
      <a:majorFont>
        <a:latin typeface="Open Sans"/>
        <a:ea typeface=""/>
        <a:cs typeface="Arial Unicode MS"/>
      </a:majorFont>
      <a:minorFont>
        <a:latin typeface="Open Sans"/>
        <a:ea typeface=""/>
        <a:cs typeface="Arial Unicode MS"/>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48361</TotalTime>
  <Words>1064</Words>
  <Application>Microsoft Office PowerPoint</Application>
  <PresentationFormat>Affichage à l'écran (4:3)</PresentationFormat>
  <Paragraphs>187</Paragraphs>
  <Slides>14</Slides>
  <Notes>12</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14</vt:i4>
      </vt:variant>
    </vt:vector>
  </HeadingPairs>
  <TitlesOfParts>
    <vt:vector size="28" baseType="lpstr">
      <vt:lpstr>Gulim</vt:lpstr>
      <vt:lpstr>ＭＳ Ｐゴシック</vt:lpstr>
      <vt:lpstr>Arial</vt:lpstr>
      <vt:lpstr>Arial Unicode MS</vt:lpstr>
      <vt:lpstr>Calibri</vt:lpstr>
      <vt:lpstr>Calibri Light</vt:lpstr>
      <vt:lpstr>Open Sans</vt:lpstr>
      <vt:lpstr>Open Sans Extrabold</vt:lpstr>
      <vt:lpstr>Open Sans Light</vt:lpstr>
      <vt:lpstr>Open Sans Semibold</vt:lpstr>
      <vt:lpstr>Praxis Com</vt:lpstr>
      <vt:lpstr>Tw Cen MT</vt:lpstr>
      <vt:lpstr>Wingdings</vt:lpstr>
      <vt:lpstr>Thème Office</vt:lpstr>
      <vt:lpstr>A Leading University at the Heart of a large-scale Ecosystem of Research, Training and Innovation</vt:lpstr>
      <vt:lpstr>14 founding members   for  1 research university</vt:lpstr>
      <vt:lpstr>Intensive Research  </vt:lpstr>
      <vt:lpstr>13% of French R&amp;D  169 ERC projects (FP7&amp;H2020)  152 ERC grantees 1st in France Top 5 in Europe  2 Nobel Prizes 10 Fields Medallists  Projected Shanghai Ranking: 20th  HiCiR (Clarivate Analytics) 34 at UPSaclay    </vt:lpstr>
      <vt:lpstr>Présentation PowerPoint</vt:lpstr>
      <vt:lpstr>Enhancement of campus life</vt:lpstr>
      <vt:lpstr>A green Campus close to Paris with outstanding natural reserves</vt:lpstr>
      <vt:lpstr>17 Graduate Schools and Institute</vt:lpstr>
      <vt:lpstr>Présentation PowerPoint</vt:lpstr>
      <vt:lpstr>Le Doctorat</vt:lpstr>
      <vt:lpstr>Research Ecosystem</vt:lpstr>
      <vt:lpstr>Université Paris-Saclay in the Top 8 World Innovation Clusters*</vt:lpstr>
      <vt:lpstr>Close ties  with businesses</vt:lpstr>
      <vt:lpstr>Thank you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DACOSTA Anna</dc:creator>
  <cp:lastModifiedBy>Etienne Auge</cp:lastModifiedBy>
  <cp:revision>1063</cp:revision>
  <cp:lastPrinted>2019-10-01T08:28:17Z</cp:lastPrinted>
  <dcterms:created xsi:type="dcterms:W3CDTF">2015-09-07T10:02:18Z</dcterms:created>
  <dcterms:modified xsi:type="dcterms:W3CDTF">2019-10-14T08:12:33Z</dcterms:modified>
</cp:coreProperties>
</file>