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0" r:id="rId3"/>
    <p:sldId id="271" r:id="rId4"/>
    <p:sldId id="273" r:id="rId5"/>
    <p:sldId id="257" r:id="rId6"/>
    <p:sldId id="259" r:id="rId7"/>
    <p:sldId id="258" r:id="rId8"/>
    <p:sldId id="260" r:id="rId9"/>
    <p:sldId id="261" r:id="rId10"/>
    <p:sldId id="267" r:id="rId11"/>
    <p:sldId id="268" r:id="rId12"/>
    <p:sldId id="269" r:id="rId13"/>
    <p:sldId id="265" r:id="rId14"/>
    <p:sldId id="266" r:id="rId15"/>
    <p:sldId id="262" r:id="rId16"/>
    <p:sldId id="263" r:id="rId17"/>
    <p:sldId id="264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2E192-5959-AD4F-9CAB-410E6A7237AA}" type="datetimeFigureOut">
              <a:rPr lang="fr-FR" smtClean="0"/>
              <a:t>29/11/18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479A2-C995-974A-A797-67E3709F29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19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EAEBC-576A-FE46-AA48-9F920134CA66}" type="datetimeFigureOut">
              <a:rPr lang="fr-FR" smtClean="0"/>
              <a:t>29/11/18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75FDD-842F-B345-B077-53166F639E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0844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6AEE-AC04-2343-8D23-AAA2CD7D2FA2}" type="datetime1">
              <a:rPr lang="fr-FR" smtClean="0"/>
              <a:t>29/11/18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6239870"/>
            <a:ext cx="548640" cy="396240"/>
          </a:xfrm>
        </p:spPr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B2FB-0F75-1A41-BD2E-5EAD8D61766B}" type="datetime1">
              <a:rPr lang="fr-FR" smtClean="0"/>
              <a:t>29/11/18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E240-03B6-E24A-AF49-B31C5059698E}" type="datetime1">
              <a:rPr lang="fr-FR" smtClean="0"/>
              <a:t>29/11/18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98F7-C624-A84C-99C8-79712057E03D}" type="datetime1">
              <a:rPr lang="fr-FR" smtClean="0"/>
              <a:t>29/11/18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5866-C386-E241-9159-3E1D68E4BAB3}" type="datetime1">
              <a:rPr lang="fr-FR" smtClean="0"/>
              <a:t>29/11/18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7529-900A-5D4B-92C2-4B49B2EB5AF4}" type="datetime1">
              <a:rPr lang="fr-FR" smtClean="0"/>
              <a:t>29/11/18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3867-8F9F-5447-8C87-4F2F861D47DE}" type="datetime1">
              <a:rPr lang="fr-FR" smtClean="0"/>
              <a:t>29/11/18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FA20-A4F9-B54D-A4C1-2E855B758C6B}" type="datetime1">
              <a:rPr lang="fr-FR" smtClean="0"/>
              <a:t>29/11/18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AFD6-6450-F04E-8152-BF4EFC99EA23}" type="datetime1">
              <a:rPr lang="fr-FR" smtClean="0"/>
              <a:t>29/11/18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1FE7-7B1E-6D4A-95C3-ED52EB6BBBC8}" type="datetime1">
              <a:rPr lang="fr-FR" smtClean="0"/>
              <a:t>29/11/18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781B-4F86-BD4D-8578-DB09181DC006}" type="datetime1">
              <a:rPr lang="fr-FR" smtClean="0"/>
              <a:t>29/11/18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6095592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6242996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294C92D-0306-4E69-9CD3-20855E849650}" type="slidenum">
              <a:rPr lang="en-US" smtClean="0"/>
              <a:pPr/>
              <a:t>‹#›</a:t>
            </a:fld>
            <a:endParaRPr lang="en-US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algn="r" eaLnBrk="1" latinLnBrk="0" hangingPunct="1"/>
            <a:fld id="{5E363245-D947-D240-842D-4397B75245C5}" type="datetime1">
              <a:rPr lang="fr-FR" smtClean="0"/>
              <a:t>29/11/18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4" Type="http://schemas.openxmlformats.org/officeDocument/2006/relationships/image" Target="../media/image34.png"/><Relationship Id="rId5" Type="http://schemas.microsoft.com/office/2007/relationships/hdphoto" Target="../media/hdphoto12.wdp"/><Relationship Id="rId6" Type="http://schemas.openxmlformats.org/officeDocument/2006/relationships/image" Target="../media/image35.png"/><Relationship Id="rId7" Type="http://schemas.microsoft.com/office/2007/relationships/hdphoto" Target="../media/hdphoto13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microsoft.com/office/2007/relationships/hdphoto" Target="../media/hdphoto2.wdp"/><Relationship Id="rId7" Type="http://schemas.openxmlformats.org/officeDocument/2006/relationships/image" Target="../media/image5.jpeg"/><Relationship Id="rId8" Type="http://schemas.microsoft.com/office/2007/relationships/hdphoto" Target="../media/hdphoto3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9.jpeg"/><Relationship Id="rId5" Type="http://schemas.microsoft.com/office/2007/relationships/hdphoto" Target="../media/hdphoto5.wdp"/><Relationship Id="rId6" Type="http://schemas.openxmlformats.org/officeDocument/2006/relationships/image" Target="../media/image10.jpeg"/><Relationship Id="rId7" Type="http://schemas.microsoft.com/office/2007/relationships/hdphoto" Target="../media/hdphoto6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4" Type="http://schemas.openxmlformats.org/officeDocument/2006/relationships/image" Target="../media/image12.jpeg"/><Relationship Id="rId5" Type="http://schemas.microsoft.com/office/2007/relationships/hdphoto" Target="../media/hdphoto8.wdp"/><Relationship Id="rId6" Type="http://schemas.openxmlformats.org/officeDocument/2006/relationships/image" Target="../media/image13.jpeg"/><Relationship Id="rId7" Type="http://schemas.microsoft.com/office/2007/relationships/hdphoto" Target="../media/hdphoto9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Scan1 vu par les phases</a:t>
            </a:r>
            <a:r>
              <a:rPr lang="fr-FR" dirty="0"/>
              <a:t> </a:t>
            </a:r>
            <a:r>
              <a:rPr lang="fr-FR" dirty="0" err="1" smtClean="0"/>
              <a:t>CasA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J.E Campagne </a:t>
            </a:r>
            <a:r>
              <a:rPr lang="fr-FR" dirty="0" err="1" smtClean="0"/>
              <a:t>Nov</a:t>
            </a:r>
            <a:r>
              <a:rPr lang="fr-FR" dirty="0" smtClean="0"/>
              <a:t> 2018 </a:t>
            </a:r>
          </a:p>
          <a:p>
            <a:r>
              <a:rPr lang="fr-FR" dirty="0" smtClean="0"/>
              <a:t>Rappel de </a:t>
            </a:r>
            <a:r>
              <a:rPr lang="fr-FR" dirty="0" err="1" smtClean="0"/>
              <a:t>Dec</a:t>
            </a:r>
            <a:r>
              <a:rPr lang="fr-FR" dirty="0" smtClean="0"/>
              <a:t> 2017</a:t>
            </a:r>
          </a:p>
          <a:p>
            <a:r>
              <a:rPr lang="fr-FR" dirty="0" smtClean="0"/>
              <a:t>update de Sept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6992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018" y="1094870"/>
            <a:ext cx="4454435" cy="550116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543614" y="492692"/>
            <a:ext cx="6254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Légende: avec 1 marker par parabole et 1 couleur par sca</a:t>
            </a:r>
            <a:r>
              <a:rPr lang="fr-FR" dirty="0"/>
              <a:t>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10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99654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5479"/>
          <a:stretch/>
        </p:blipFill>
        <p:spPr>
          <a:xfrm>
            <a:off x="54742" y="1412385"/>
            <a:ext cx="4252906" cy="4514974"/>
          </a:xfrm>
          <a:prstGeom prst="rect">
            <a:avLst/>
          </a:prstGeom>
        </p:spPr>
      </p:pic>
      <p:pic>
        <p:nvPicPr>
          <p:cNvPr id="4" name="Image 3"/>
          <p:cNvPicPr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1077" y="1390487"/>
            <a:ext cx="4200711" cy="467553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22571" y="558384"/>
            <a:ext cx="754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Lors des « bons » scans de </a:t>
            </a:r>
            <a:r>
              <a:rPr lang="fr-FR" dirty="0" err="1" smtClean="0"/>
              <a:t>CasA</a:t>
            </a:r>
            <a:r>
              <a:rPr lang="fr-FR" dirty="0" smtClean="0"/>
              <a:t> les phases sont assez </a:t>
            </a:r>
            <a:r>
              <a:rPr lang="fr-FR" dirty="0" smtClean="0"/>
              <a:t>reproductibles</a:t>
            </a:r>
          </a:p>
          <a:p>
            <a:r>
              <a:rPr lang="fr-FR" dirty="0" smtClean="0"/>
              <a:t>Avec un peu plus de dispersions pour les polars «3V &amp; 4V »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065949" y="1231869"/>
            <a:ext cx="860332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4800" dirty="0" smtClean="0">
                <a:latin typeface="Symbol" charset="2"/>
                <a:cs typeface="Symbol" charset="2"/>
              </a:rPr>
              <a:t>+p</a:t>
            </a:r>
            <a:endParaRPr lang="fr-FR" sz="4800" dirty="0">
              <a:latin typeface="Symbol" charset="2"/>
              <a:cs typeface="Symbol" charset="2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161445" y="4986068"/>
            <a:ext cx="727483" cy="8309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4800" dirty="0" smtClean="0">
                <a:latin typeface="Symbol" charset="2"/>
                <a:cs typeface="Symbol" charset="2"/>
              </a:rPr>
              <a:t>-p</a:t>
            </a:r>
            <a:endParaRPr lang="fr-FR" sz="4800" dirty="0">
              <a:latin typeface="Symbol" charset="2"/>
              <a:cs typeface="Symbol" charset="2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02661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29" y="1029179"/>
            <a:ext cx="4151350" cy="401133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907" y="1027569"/>
            <a:ext cx="4026881" cy="401294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222367" y="394154"/>
            <a:ext cx="3931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 on prend le A00 comme référence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864234" y="912182"/>
            <a:ext cx="128134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3600" dirty="0" smtClean="0">
                <a:latin typeface="Symbol" charset="2"/>
                <a:cs typeface="Symbol" charset="2"/>
              </a:rPr>
              <a:t>+p/10</a:t>
            </a:r>
            <a:endParaRPr lang="fr-FR" sz="3600" dirty="0">
              <a:latin typeface="Symbol" charset="2"/>
              <a:cs typeface="Symbol" charset="2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26489" y="4394186"/>
            <a:ext cx="118170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3600" dirty="0">
                <a:latin typeface="Symbol" charset="2"/>
                <a:cs typeface="Symbol" charset="2"/>
              </a:rPr>
              <a:t>-</a:t>
            </a:r>
            <a:r>
              <a:rPr lang="fr-FR" sz="3600" dirty="0" smtClean="0">
                <a:latin typeface="Symbol" charset="2"/>
                <a:cs typeface="Symbol" charset="2"/>
              </a:rPr>
              <a:t>p/10</a:t>
            </a:r>
            <a:endParaRPr lang="fr-FR" sz="3600" dirty="0">
              <a:latin typeface="Symbol" charset="2"/>
              <a:cs typeface="Symbol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54801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2"/>
          <a:srcRect l="50549"/>
          <a:stretch/>
        </p:blipFill>
        <p:spPr>
          <a:xfrm>
            <a:off x="4532318" y="1218694"/>
            <a:ext cx="4521752" cy="480457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Fit avec </a:t>
            </a:r>
            <a:r>
              <a:rPr lang="fr-FR" dirty="0" smtClean="0">
                <a:latin typeface="Symbol" charset="2"/>
                <a:cs typeface="Symbol" charset="2"/>
              </a:rPr>
              <a:t>D</a:t>
            </a:r>
            <a:r>
              <a:rPr lang="fr-FR" dirty="0"/>
              <a:t>z </a:t>
            </a:r>
            <a:r>
              <a:rPr lang="fr-FR" dirty="0" smtClean="0"/>
              <a:t>≠ 0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519900" y="4604010"/>
            <a:ext cx="1640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ymbol" charset="2"/>
                <a:cs typeface="Symbol" charset="2"/>
              </a:rPr>
              <a:t>D</a:t>
            </a:r>
            <a:r>
              <a:rPr lang="fr-FR" dirty="0"/>
              <a:t>z </a:t>
            </a:r>
            <a:r>
              <a:rPr lang="fr-FR" dirty="0" smtClean="0"/>
              <a:t>= 0 (fit </a:t>
            </a:r>
            <a:r>
              <a:rPr lang="fr-FR" dirty="0" err="1" smtClean="0"/>
              <a:t>Std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r="49282"/>
          <a:stretch/>
        </p:blipFill>
        <p:spPr>
          <a:xfrm>
            <a:off x="-18211" y="1417638"/>
            <a:ext cx="4466816" cy="46275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34525" y="4101797"/>
            <a:ext cx="1897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dirty="0" smtClean="0"/>
              <a:t>Z[</a:t>
            </a:r>
            <a:r>
              <a:rPr lang="fr-FR" dirty="0" smtClean="0"/>
              <a:t>2</a:t>
            </a:r>
            <a:r>
              <a:rPr lang="mr-IN" dirty="0" smtClean="0"/>
              <a:t>] </a:t>
            </a:r>
            <a:r>
              <a:rPr lang="mr-IN" dirty="0"/>
              <a:t>= </a:t>
            </a:r>
            <a:r>
              <a:rPr lang="fr-FR" dirty="0" smtClean="0"/>
              <a:t>+</a:t>
            </a:r>
            <a:r>
              <a:rPr lang="mr-IN" dirty="0" smtClean="0"/>
              <a:t>0.1</a:t>
            </a:r>
            <a:r>
              <a:rPr lang="fr-FR" dirty="0" smtClean="0"/>
              <a:t> m</a:t>
            </a:r>
            <a:endParaRPr lang="fr-FR" dirty="0"/>
          </a:p>
        </p:txBody>
      </p:sp>
      <p:grpSp>
        <p:nvGrpSpPr>
          <p:cNvPr id="12" name="Grouper 11"/>
          <p:cNvGrpSpPr/>
          <p:nvPr/>
        </p:nvGrpSpPr>
        <p:grpSpPr>
          <a:xfrm>
            <a:off x="7321738" y="4531881"/>
            <a:ext cx="1344606" cy="1224557"/>
            <a:chOff x="3945656" y="2013704"/>
            <a:chExt cx="1344606" cy="1224557"/>
          </a:xfrm>
        </p:grpSpPr>
        <p:sp>
          <p:nvSpPr>
            <p:cNvPr id="13" name="Ellipse 12"/>
            <p:cNvSpPr/>
            <p:nvPr/>
          </p:nvSpPr>
          <p:spPr>
            <a:xfrm>
              <a:off x="3945656" y="2480051"/>
              <a:ext cx="391865" cy="365280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4506532" y="2480051"/>
              <a:ext cx="391865" cy="365280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4898397" y="2013704"/>
              <a:ext cx="391865" cy="36528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4898397" y="2872981"/>
              <a:ext cx="391865" cy="365280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sp>
        <p:nvSpPr>
          <p:cNvPr id="9" name="Flèche vers le haut 8"/>
          <p:cNvSpPr/>
          <p:nvPr/>
        </p:nvSpPr>
        <p:spPr>
          <a:xfrm>
            <a:off x="6001577" y="2614943"/>
            <a:ext cx="273931" cy="261495"/>
          </a:xfrm>
          <a:prstGeom prst="upArrow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32690" y="1837080"/>
            <a:ext cx="92845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fr-FR" b="1" baseline="-25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2</a:t>
            </a:r>
            <a:r>
              <a:rPr lang="fr-FR" b="1" dirty="0" smtClean="0">
                <a:solidFill>
                  <a:srgbClr val="000000"/>
                </a:solidFill>
                <a:cs typeface="Symbol" charset="2"/>
              </a:rPr>
              <a:t> </a:t>
            </a:r>
            <a:r>
              <a:rPr lang="mr-IN" b="1" dirty="0" smtClean="0">
                <a:solidFill>
                  <a:srgbClr val="000000"/>
                </a:solidFill>
                <a:cs typeface="Symbol" charset="2"/>
              </a:rPr>
              <a:t>–</a:t>
            </a:r>
            <a:r>
              <a:rPr lang="fr-FR" b="1" dirty="0" smtClean="0">
                <a:solidFill>
                  <a:srgbClr val="000000"/>
                </a:solidFill>
                <a:cs typeface="Symbol" charset="2"/>
              </a:rPr>
              <a:t> </a:t>
            </a:r>
            <a:r>
              <a:rPr lang="fr-FR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fr-FR" b="1" baseline="-25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1</a:t>
            </a:r>
            <a:endParaRPr lang="fr-FR" b="1" dirty="0" smtClean="0">
              <a:solidFill>
                <a:srgbClr val="000000"/>
              </a:solidFill>
              <a:cs typeface="Symbol" charset="2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332166" y="1837080"/>
            <a:ext cx="92845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fr-FR" b="1" baseline="-25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3</a:t>
            </a:r>
            <a:r>
              <a:rPr lang="fr-FR" b="1" dirty="0" smtClean="0">
                <a:solidFill>
                  <a:srgbClr val="000000"/>
                </a:solidFill>
                <a:cs typeface="Symbol" charset="2"/>
              </a:rPr>
              <a:t> </a:t>
            </a:r>
            <a:r>
              <a:rPr lang="mr-IN" b="1" dirty="0" smtClean="0">
                <a:solidFill>
                  <a:srgbClr val="000000"/>
                </a:solidFill>
                <a:cs typeface="Symbol" charset="2"/>
              </a:rPr>
              <a:t>–</a:t>
            </a:r>
            <a:r>
              <a:rPr lang="fr-FR" b="1" dirty="0" smtClean="0">
                <a:solidFill>
                  <a:srgbClr val="000000"/>
                </a:solidFill>
                <a:cs typeface="Symbol" charset="2"/>
              </a:rPr>
              <a:t> </a:t>
            </a:r>
            <a:r>
              <a:rPr lang="fr-FR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fr-FR" b="1" baseline="-25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1</a:t>
            </a:r>
            <a:endParaRPr lang="fr-FR" b="1" dirty="0" smtClean="0">
              <a:solidFill>
                <a:srgbClr val="000000"/>
              </a:solidFill>
              <a:cs typeface="Symbol" charset="2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57200" y="4305610"/>
            <a:ext cx="92845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fr-FR" b="1" baseline="-25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4</a:t>
            </a:r>
            <a:r>
              <a:rPr lang="fr-FR" b="1" dirty="0" smtClean="0">
                <a:solidFill>
                  <a:srgbClr val="000000"/>
                </a:solidFill>
                <a:cs typeface="Symbol" charset="2"/>
              </a:rPr>
              <a:t> </a:t>
            </a:r>
            <a:r>
              <a:rPr lang="mr-IN" b="1" dirty="0" smtClean="0">
                <a:solidFill>
                  <a:srgbClr val="000000"/>
                </a:solidFill>
                <a:cs typeface="Symbol" charset="2"/>
              </a:rPr>
              <a:t>–</a:t>
            </a:r>
            <a:r>
              <a:rPr lang="fr-FR" b="1" dirty="0" smtClean="0">
                <a:solidFill>
                  <a:srgbClr val="000000"/>
                </a:solidFill>
                <a:cs typeface="Symbol" charset="2"/>
              </a:rPr>
              <a:t> </a:t>
            </a:r>
            <a:r>
              <a:rPr lang="fr-FR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fr-FR" b="1" baseline="-25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1</a:t>
            </a:r>
            <a:endParaRPr lang="fr-FR" b="1" dirty="0" smtClean="0">
              <a:solidFill>
                <a:srgbClr val="000000"/>
              </a:solidFill>
              <a:cs typeface="Symbol" charset="2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948608" y="1837080"/>
            <a:ext cx="928459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fr-FR" b="1" baseline="-25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2</a:t>
            </a:r>
            <a:r>
              <a:rPr lang="fr-FR" b="1" dirty="0" smtClean="0">
                <a:solidFill>
                  <a:srgbClr val="000000"/>
                </a:solidFill>
                <a:cs typeface="Symbol" charset="2"/>
              </a:rPr>
              <a:t> </a:t>
            </a:r>
            <a:r>
              <a:rPr lang="mr-IN" b="1" dirty="0" smtClean="0">
                <a:solidFill>
                  <a:srgbClr val="000000"/>
                </a:solidFill>
                <a:cs typeface="Symbol" charset="2"/>
              </a:rPr>
              <a:t>–</a:t>
            </a:r>
            <a:r>
              <a:rPr lang="fr-FR" b="1" dirty="0" smtClean="0">
                <a:solidFill>
                  <a:srgbClr val="000000"/>
                </a:solidFill>
                <a:cs typeface="Symbol" charset="2"/>
              </a:rPr>
              <a:t> </a:t>
            </a:r>
            <a:r>
              <a:rPr lang="fr-FR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fr-FR" b="1" baseline="-25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1</a:t>
            </a:r>
            <a:endParaRPr lang="fr-FR" b="1" dirty="0" smtClean="0">
              <a:solidFill>
                <a:srgbClr val="000000"/>
              </a:solidFill>
              <a:cs typeface="Symbol" charset="2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1718294" y="2976054"/>
            <a:ext cx="509262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7863173" y="1837080"/>
            <a:ext cx="92845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fr-FR" b="1" baseline="-25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3</a:t>
            </a:r>
            <a:r>
              <a:rPr lang="fr-FR" b="1" dirty="0" smtClean="0">
                <a:solidFill>
                  <a:srgbClr val="000000"/>
                </a:solidFill>
                <a:cs typeface="Symbol" charset="2"/>
              </a:rPr>
              <a:t> </a:t>
            </a:r>
            <a:r>
              <a:rPr lang="mr-IN" b="1" dirty="0" smtClean="0">
                <a:solidFill>
                  <a:srgbClr val="000000"/>
                </a:solidFill>
                <a:cs typeface="Symbol" charset="2"/>
              </a:rPr>
              <a:t>–</a:t>
            </a:r>
            <a:r>
              <a:rPr lang="fr-FR" b="1" dirty="0" smtClean="0">
                <a:solidFill>
                  <a:srgbClr val="000000"/>
                </a:solidFill>
                <a:cs typeface="Symbol" charset="2"/>
              </a:rPr>
              <a:t> </a:t>
            </a:r>
            <a:r>
              <a:rPr lang="fr-FR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fr-FR" b="1" baseline="-25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1</a:t>
            </a:r>
            <a:endParaRPr lang="fr-FR" b="1" dirty="0" smtClean="0">
              <a:solidFill>
                <a:srgbClr val="000000"/>
              </a:solidFill>
              <a:cs typeface="Symbol" charset="2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988207" y="4305610"/>
            <a:ext cx="92845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fr-FR" b="1" baseline="-25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4</a:t>
            </a:r>
            <a:r>
              <a:rPr lang="fr-FR" b="1" dirty="0" smtClean="0">
                <a:solidFill>
                  <a:srgbClr val="000000"/>
                </a:solidFill>
                <a:cs typeface="Symbol" charset="2"/>
              </a:rPr>
              <a:t> </a:t>
            </a:r>
            <a:r>
              <a:rPr lang="mr-IN" b="1" dirty="0" smtClean="0">
                <a:solidFill>
                  <a:srgbClr val="000000"/>
                </a:solidFill>
                <a:cs typeface="Symbol" charset="2"/>
              </a:rPr>
              <a:t>–</a:t>
            </a:r>
            <a:r>
              <a:rPr lang="fr-FR" b="1" dirty="0" smtClean="0">
                <a:solidFill>
                  <a:srgbClr val="000000"/>
                </a:solidFill>
                <a:cs typeface="Symbol" charset="2"/>
              </a:rPr>
              <a:t> </a:t>
            </a:r>
            <a:r>
              <a:rPr lang="fr-FR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fr-FR" b="1" baseline="-25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1</a:t>
            </a:r>
            <a:endParaRPr lang="fr-FR" b="1" dirty="0" smtClean="0">
              <a:solidFill>
                <a:srgbClr val="000000"/>
              </a:solidFill>
              <a:cs typeface="Symbol" charset="2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62976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Archive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74604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CasA</a:t>
            </a:r>
            <a:r>
              <a:rPr lang="fr-FR" dirty="0" smtClean="0"/>
              <a:t>: </a:t>
            </a:r>
            <a:r>
              <a:rPr lang="fr-FR" sz="4000" dirty="0" smtClean="0"/>
              <a:t>A00, A04 (21/7), </a:t>
            </a:r>
            <a:r>
              <a:rPr lang="fr-FR" sz="4000" dirty="0"/>
              <a:t>A</a:t>
            </a:r>
            <a:r>
              <a:rPr lang="fr-FR" sz="4000" dirty="0" smtClean="0"/>
              <a:t>08(29/7)</a:t>
            </a:r>
            <a:endParaRPr lang="fr-FR" sz="4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06" y="1395560"/>
            <a:ext cx="6241805" cy="523933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932742" y="3447427"/>
            <a:ext cx="3314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3 scans donnent des </a:t>
            </a:r>
            <a:r>
              <a:rPr lang="fr-FR" dirty="0" err="1" smtClean="0"/>
              <a:t>fits</a:t>
            </a:r>
            <a:r>
              <a:rPr lang="fr-FR" dirty="0" smtClean="0"/>
              <a:t> de phases tout à fait reproductibles 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7186354" y="3837992"/>
            <a:ext cx="10689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>
                <a:solidFill>
                  <a:prstClr val="black"/>
                </a:solidFill>
                <a:latin typeface="AppleColorEmoji"/>
              </a:rPr>
              <a:t>😀</a:t>
            </a:r>
            <a:endParaRPr lang="fr-FR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01543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45" y="1310077"/>
            <a:ext cx="4550546" cy="455054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CasA</a:t>
            </a:r>
            <a:r>
              <a:rPr lang="fr-FR" dirty="0" smtClean="0"/>
              <a:t>: A12 (10/8)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145277" y="479080"/>
            <a:ext cx="842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dirty="0">
                <a:solidFill>
                  <a:prstClr val="black"/>
                </a:solidFill>
                <a:latin typeface="AppleColorEmoji"/>
              </a:rPr>
              <a:t>😱</a:t>
            </a:r>
            <a:endParaRPr lang="fr-FR" sz="4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289" y="3679938"/>
            <a:ext cx="4286383" cy="306466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899246" y="3472592"/>
            <a:ext cx="1223637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Re</a:t>
            </a:r>
            <a:r>
              <a:rPr lang="fr-FR" dirty="0" smtClean="0"/>
              <a:t>(1H3H)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457760" y="3440326"/>
            <a:ext cx="1223637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Re</a:t>
            </a:r>
            <a:r>
              <a:rPr lang="fr-FR" dirty="0" smtClean="0"/>
              <a:t>(1H4H)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25354" y="3440326"/>
            <a:ext cx="1223637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Re</a:t>
            </a:r>
            <a:r>
              <a:rPr lang="fr-FR" dirty="0" smtClean="0"/>
              <a:t>(1H2H)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74857" y="1618071"/>
            <a:ext cx="92845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fr-FR" b="1" baseline="-25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2</a:t>
            </a:r>
            <a:r>
              <a:rPr lang="fr-FR" b="1" dirty="0" smtClean="0">
                <a:solidFill>
                  <a:srgbClr val="000000"/>
                </a:solidFill>
                <a:cs typeface="Symbol" charset="2"/>
              </a:rPr>
              <a:t> </a:t>
            </a:r>
            <a:r>
              <a:rPr lang="mr-IN" b="1" dirty="0" smtClean="0">
                <a:solidFill>
                  <a:srgbClr val="000000"/>
                </a:solidFill>
                <a:cs typeface="Symbol" charset="2"/>
              </a:rPr>
              <a:t>–</a:t>
            </a:r>
            <a:r>
              <a:rPr lang="fr-FR" b="1" dirty="0" smtClean="0">
                <a:solidFill>
                  <a:srgbClr val="000000"/>
                </a:solidFill>
                <a:cs typeface="Symbol" charset="2"/>
              </a:rPr>
              <a:t> </a:t>
            </a:r>
            <a:r>
              <a:rPr lang="fr-FR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fr-FR" b="1" baseline="-25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1</a:t>
            </a:r>
            <a:endParaRPr lang="fr-FR" b="1" dirty="0" smtClean="0">
              <a:solidFill>
                <a:srgbClr val="000000"/>
              </a:solidFill>
              <a:cs typeface="Symbol" charset="2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927974" y="1618071"/>
            <a:ext cx="92845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fr-FR" b="1" baseline="-25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3</a:t>
            </a:r>
            <a:r>
              <a:rPr lang="fr-FR" b="1" dirty="0" smtClean="0">
                <a:solidFill>
                  <a:srgbClr val="000000"/>
                </a:solidFill>
                <a:cs typeface="Symbol" charset="2"/>
              </a:rPr>
              <a:t> </a:t>
            </a:r>
            <a:r>
              <a:rPr lang="mr-IN" b="1" dirty="0" smtClean="0">
                <a:solidFill>
                  <a:srgbClr val="000000"/>
                </a:solidFill>
                <a:cs typeface="Symbol" charset="2"/>
              </a:rPr>
              <a:t>–</a:t>
            </a:r>
            <a:r>
              <a:rPr lang="fr-FR" b="1" dirty="0" smtClean="0">
                <a:solidFill>
                  <a:srgbClr val="000000"/>
                </a:solidFill>
                <a:cs typeface="Symbol" charset="2"/>
              </a:rPr>
              <a:t> </a:t>
            </a:r>
            <a:r>
              <a:rPr lang="fr-FR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fr-FR" b="1" baseline="-25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1</a:t>
            </a:r>
            <a:endParaRPr lang="fr-FR" b="1" dirty="0" smtClean="0">
              <a:solidFill>
                <a:srgbClr val="000000"/>
              </a:solidFill>
              <a:cs typeface="Symbol" charset="2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74857" y="3867168"/>
            <a:ext cx="92845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fr-FR" b="1" baseline="-25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4</a:t>
            </a:r>
            <a:r>
              <a:rPr lang="fr-FR" b="1" dirty="0" smtClean="0">
                <a:solidFill>
                  <a:srgbClr val="000000"/>
                </a:solidFill>
                <a:cs typeface="Symbol" charset="2"/>
              </a:rPr>
              <a:t> </a:t>
            </a:r>
            <a:r>
              <a:rPr lang="mr-IN" b="1" dirty="0" smtClean="0">
                <a:solidFill>
                  <a:srgbClr val="000000"/>
                </a:solidFill>
                <a:cs typeface="Symbol" charset="2"/>
              </a:rPr>
              <a:t>–</a:t>
            </a:r>
            <a:r>
              <a:rPr lang="fr-FR" b="1" dirty="0" smtClean="0">
                <a:solidFill>
                  <a:srgbClr val="000000"/>
                </a:solidFill>
                <a:cs typeface="Symbol" charset="2"/>
              </a:rPr>
              <a:t> </a:t>
            </a:r>
            <a:r>
              <a:rPr lang="fr-FR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fr-FR" b="1" baseline="-25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1</a:t>
            </a:r>
            <a:endParaRPr lang="fr-FR" b="1" dirty="0" smtClean="0">
              <a:solidFill>
                <a:srgbClr val="000000"/>
              </a:solidFill>
              <a:cs typeface="Symbol" charset="2"/>
            </a:endParaRPr>
          </a:p>
        </p:txBody>
      </p:sp>
      <p:sp>
        <p:nvSpPr>
          <p:cNvPr id="13" name="Flèche vers la gauche 12"/>
          <p:cNvSpPr/>
          <p:nvPr/>
        </p:nvSpPr>
        <p:spPr>
          <a:xfrm>
            <a:off x="7587997" y="4327793"/>
            <a:ext cx="655920" cy="484632"/>
          </a:xfrm>
          <a:prstGeom prst="leftArrow">
            <a:avLst/>
          </a:prstGeom>
          <a:solidFill>
            <a:srgbClr val="FF0000"/>
          </a:solidFill>
          <a:ln w="190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a gauche 13"/>
          <p:cNvSpPr/>
          <p:nvPr/>
        </p:nvSpPr>
        <p:spPr>
          <a:xfrm>
            <a:off x="7553380" y="5164328"/>
            <a:ext cx="690536" cy="484632"/>
          </a:xfrm>
          <a:prstGeom prst="leftArrow">
            <a:avLst/>
          </a:prstGeom>
          <a:solidFill>
            <a:srgbClr val="FF0000"/>
          </a:solidFill>
          <a:ln w="190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a gauche 14"/>
          <p:cNvSpPr/>
          <p:nvPr/>
        </p:nvSpPr>
        <p:spPr>
          <a:xfrm>
            <a:off x="7553380" y="5726147"/>
            <a:ext cx="690536" cy="484632"/>
          </a:xfrm>
          <a:prstGeom prst="leftArrow">
            <a:avLst/>
          </a:prstGeom>
          <a:solidFill>
            <a:srgbClr val="FF0000"/>
          </a:solidFill>
          <a:ln w="190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29546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CasA</a:t>
            </a:r>
            <a:r>
              <a:rPr lang="fr-FR" dirty="0" smtClean="0"/>
              <a:t>: A16(14/8), A21(19/8)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460" y="1632436"/>
            <a:ext cx="4243328" cy="42433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7" y="1632437"/>
            <a:ext cx="4211503" cy="4243328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H="1">
            <a:off x="2619456" y="1224744"/>
            <a:ext cx="419567" cy="407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5658479" y="1224744"/>
            <a:ext cx="714397" cy="3061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57200" y="6075137"/>
            <a:ext cx="5850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Différences de comportement  des H  : triggers, FPGA?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449362" y="4195883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Voies </a:t>
            </a:r>
            <a:r>
              <a:rPr lang="fr-FR" b="1" dirty="0" smtClean="0">
                <a:solidFill>
                  <a:srgbClr val="3366FF"/>
                </a:solidFill>
              </a:rPr>
              <a:t>H, </a:t>
            </a:r>
            <a:r>
              <a:rPr lang="fr-FR" b="1" dirty="0" smtClean="0">
                <a:solidFill>
                  <a:srgbClr val="FF0000"/>
                </a:solidFill>
              </a:rPr>
              <a:t>V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805" y="4266703"/>
            <a:ext cx="2178326" cy="59702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693023" y="6075137"/>
            <a:ext cx="1141220" cy="369332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mr-IN" dirty="0">
                <a:latin typeface="Symbol" charset="2"/>
                <a:cs typeface="Symbol" charset="2"/>
              </a:rPr>
              <a:t>D</a:t>
            </a:r>
            <a:r>
              <a:rPr lang="mr-IN" dirty="0"/>
              <a:t>t  </a:t>
            </a:r>
            <a:r>
              <a:rPr lang="mr-IN" dirty="0" smtClean="0"/>
              <a:t>≈</a:t>
            </a:r>
            <a:r>
              <a:rPr lang="fr-FR" dirty="0" smtClean="0"/>
              <a:t> </a:t>
            </a:r>
            <a:r>
              <a:rPr lang="mr-IN" dirty="0" smtClean="0"/>
              <a:t>3ns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17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28820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Précision sur les formules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7657" y="2410441"/>
            <a:ext cx="3714695" cy="161922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47657" y="2041109"/>
            <a:ext cx="3469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Direction de pointé de référence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57200" y="109447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 err="1"/>
              <a:t>https</a:t>
            </a:r>
            <a:r>
              <a:rPr lang="fr-FR" sz="1400" dirty="0"/>
              <a:t>://bao-radio.lal.in2p3.fr/</a:t>
            </a:r>
            <a:r>
              <a:rPr lang="fr-FR" sz="1400" dirty="0" err="1"/>
              <a:t>index.php</a:t>
            </a:r>
            <a:r>
              <a:rPr lang="fr-FR" sz="1400" dirty="0"/>
              <a:t>/Analyse/</a:t>
            </a:r>
            <a:r>
              <a:rPr lang="fr-FR" sz="1400" dirty="0" err="1"/>
              <a:t>FitCasA</a:t>
            </a:r>
            <a:endParaRPr lang="fr-FR" sz="1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7657" y="4526927"/>
            <a:ext cx="5972454" cy="130503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447657" y="4204628"/>
            <a:ext cx="5573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Cosinus directeur du pointé en direction de la source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3824" y="5982646"/>
            <a:ext cx="2489200" cy="520700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18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82164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Usage du transit de Cas A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43095" y="1388525"/>
            <a:ext cx="3610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Source  brillante et « ponctuelle »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13044" y="1805590"/>
            <a:ext cx="74624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Les </a:t>
            </a:r>
            <a:r>
              <a:rPr lang="fr-FR" sz="2400" dirty="0" err="1" smtClean="0">
                <a:solidFill>
                  <a:srgbClr val="FF0000"/>
                </a:solidFill>
              </a:rPr>
              <a:t>Auto-corrélations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: voie par voie séparément et fréquence par fréquence.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204" y="2738340"/>
            <a:ext cx="7937500" cy="673100"/>
          </a:xfrm>
          <a:prstGeom prst="rect">
            <a:avLst/>
          </a:prstGeom>
          <a:ln>
            <a:solidFill>
              <a:srgbClr val="3366FF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4652183" y="3466223"/>
            <a:ext cx="78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Beam</a:t>
            </a:r>
            <a:endParaRPr lang="fr-FR" dirty="0"/>
          </a:p>
        </p:txBody>
      </p:sp>
      <p:sp>
        <p:nvSpPr>
          <p:cNvPr id="9" name="Accolade ouvrante 8"/>
          <p:cNvSpPr/>
          <p:nvPr/>
        </p:nvSpPr>
        <p:spPr>
          <a:xfrm rot="16200000">
            <a:off x="5036239" y="2551431"/>
            <a:ext cx="155448" cy="1720018"/>
          </a:xfrm>
          <a:prstGeom prst="leftBrac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ccolade ouvrante 9"/>
          <p:cNvSpPr/>
          <p:nvPr/>
        </p:nvSpPr>
        <p:spPr>
          <a:xfrm rot="16200000">
            <a:off x="7015819" y="2577725"/>
            <a:ext cx="155448" cy="1720018"/>
          </a:xfrm>
          <a:prstGeom prst="leftBrac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295184" y="3531769"/>
            <a:ext cx="1673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Fond linéaire *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04" y="3901101"/>
            <a:ext cx="4470400" cy="5842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4485301"/>
            <a:ext cx="2937986" cy="70080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674" y="5404326"/>
            <a:ext cx="4170138" cy="969116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593923" y="6488668"/>
            <a:ext cx="2960741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a</a:t>
            </a:r>
            <a:r>
              <a:rPr lang="fr-FR" baseline="-25000" dirty="0" err="1" smtClean="0"/>
              <a:t>z</a:t>
            </a:r>
            <a:r>
              <a:rPr lang="fr-FR" baseline="-25000" dirty="0" smtClean="0"/>
              <a:t> </a:t>
            </a:r>
            <a:r>
              <a:rPr lang="fr-FR" dirty="0" smtClean="0"/>
              <a:t>: défaut de pointé azimut</a:t>
            </a:r>
            <a:endParaRPr lang="fr-FR" dirty="0"/>
          </a:p>
        </p:txBody>
      </p:sp>
      <p:grpSp>
        <p:nvGrpSpPr>
          <p:cNvPr id="20" name="Grouper 19"/>
          <p:cNvGrpSpPr/>
          <p:nvPr/>
        </p:nvGrpSpPr>
        <p:grpSpPr>
          <a:xfrm>
            <a:off x="5808220" y="3980697"/>
            <a:ext cx="2745896" cy="2392745"/>
            <a:chOff x="5808219" y="3980696"/>
            <a:chExt cx="3071604" cy="2602331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08219" y="3980696"/>
              <a:ext cx="3071604" cy="26023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47709" y="4877277"/>
              <a:ext cx="368300" cy="292100"/>
            </a:xfrm>
            <a:prstGeom prst="rect">
              <a:avLst/>
            </a:prstGeom>
          </p:spPr>
        </p:pic>
      </p:grpSp>
      <p:sp>
        <p:nvSpPr>
          <p:cNvPr id="21" name="ZoneTexte 20"/>
          <p:cNvSpPr txBox="1"/>
          <p:nvPr/>
        </p:nvSpPr>
        <p:spPr>
          <a:xfrm>
            <a:off x="3585224" y="4527600"/>
            <a:ext cx="2133918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D: diamètre effectif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490469" y="6464882"/>
            <a:ext cx="3063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(*: </a:t>
            </a:r>
            <a:r>
              <a:rPr lang="fr-FR" sz="1400" dirty="0" err="1" smtClean="0"/>
              <a:t>Slope</a:t>
            </a:r>
            <a:r>
              <a:rPr lang="fr-FR" sz="1400" dirty="0" smtClean="0"/>
              <a:t> ~ 0 pour les cartes « cor »)</a:t>
            </a:r>
            <a:endParaRPr lang="fr-FR" sz="1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76928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0953" y="469657"/>
            <a:ext cx="8302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Les Cross-corrélations </a:t>
            </a:r>
            <a:r>
              <a:rPr lang="fr-FR" dirty="0" smtClean="0"/>
              <a:t>: fit combiné des 6 cross de chaque type de polar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27638" y="1112733"/>
            <a:ext cx="6634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</a:t>
            </a:r>
            <a:r>
              <a:rPr lang="fr-FR" dirty="0" smtClean="0">
                <a:solidFill>
                  <a:srgbClr val="FF0000"/>
                </a:solidFill>
              </a:rPr>
              <a:t>défauts en azimut</a:t>
            </a:r>
            <a:r>
              <a:rPr lang="fr-FR" dirty="0" smtClean="0"/>
              <a:t> (</a:t>
            </a:r>
            <a:r>
              <a:rPr lang="fr-FR" dirty="0" err="1" smtClean="0"/>
              <a:t>a</a:t>
            </a:r>
            <a:r>
              <a:rPr lang="fr-FR" baseline="-25000" dirty="0" err="1" smtClean="0"/>
              <a:t>z</a:t>
            </a:r>
            <a:r>
              <a:rPr lang="fr-FR" dirty="0" smtClean="0"/>
              <a:t>) et les </a:t>
            </a:r>
            <a:r>
              <a:rPr lang="fr-FR" dirty="0" smtClean="0">
                <a:solidFill>
                  <a:srgbClr val="FF0000"/>
                </a:solidFill>
              </a:rPr>
              <a:t>diamètres effectifs </a:t>
            </a:r>
            <a:r>
              <a:rPr lang="fr-FR" dirty="0" smtClean="0"/>
              <a:t>(D)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sont </a:t>
            </a:r>
            <a:r>
              <a:rPr lang="fr-FR" dirty="0" smtClean="0">
                <a:solidFill>
                  <a:srgbClr val="FF0000"/>
                </a:solidFill>
              </a:rPr>
              <a:t>fixés</a:t>
            </a:r>
            <a:r>
              <a:rPr lang="fr-FR" dirty="0" smtClean="0"/>
              <a:t> aux valeurs estimées à partir des </a:t>
            </a:r>
            <a:r>
              <a:rPr lang="fr-FR" dirty="0" err="1" smtClean="0"/>
              <a:t>auto-corrélations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375197"/>
            <a:ext cx="9144000" cy="670241"/>
          </a:xfrm>
          <a:prstGeom prst="rect">
            <a:avLst/>
          </a:prstGeom>
          <a:ln>
            <a:solidFill>
              <a:srgbClr val="3366FF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953" y="3408363"/>
            <a:ext cx="6273800" cy="7874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634866" y="3356531"/>
            <a:ext cx="2112273" cy="92333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Moyenne géométrique des </a:t>
            </a:r>
            <a:r>
              <a:rPr lang="fr-FR" dirty="0" err="1" smtClean="0"/>
              <a:t>beams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80154" y="4331693"/>
            <a:ext cx="633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</a:t>
            </a:r>
            <a:r>
              <a:rPr lang="fr-FR" baseline="-25000" dirty="0" smtClean="0"/>
              <a:t>b</a:t>
            </a:r>
            <a:r>
              <a:rPr lang="fr-FR" dirty="0" smtClean="0"/>
              <a:t>: normalisation ici prise indépendante de N</a:t>
            </a:r>
            <a:r>
              <a:rPr lang="fr-FR" baseline="-25000" dirty="0" smtClean="0"/>
              <a:t>a</a:t>
            </a:r>
            <a:r>
              <a:rPr lang="fr-FR" dirty="0" smtClean="0"/>
              <a:t> (cf. auto-</a:t>
            </a:r>
            <a:r>
              <a:rPr lang="fr-FR" dirty="0" err="1" smtClean="0"/>
              <a:t>corr</a:t>
            </a:r>
            <a:r>
              <a:rPr lang="fr-FR" dirty="0" smtClean="0"/>
              <a:t>)</a:t>
            </a:r>
            <a:endParaRPr lang="fr-FR" baseline="-250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876" y="4873940"/>
            <a:ext cx="5016500" cy="6731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58876" y="5973618"/>
            <a:ext cx="470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Vecteur des </a:t>
            </a:r>
            <a:r>
              <a:rPr lang="fr-FR" dirty="0" smtClean="0">
                <a:solidFill>
                  <a:srgbClr val="FF0000"/>
                </a:solidFill>
              </a:rPr>
              <a:t>lignes de base fixées </a:t>
            </a:r>
            <a:r>
              <a:rPr lang="fr-FR" dirty="0" smtClean="0"/>
              <a:t>au valeur géométrique (fit instable sinon)</a:t>
            </a:r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H="1" flipV="1">
            <a:off x="4185651" y="5403468"/>
            <a:ext cx="12959" cy="57015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35537" y="4835066"/>
            <a:ext cx="765757" cy="673100"/>
          </a:xfrm>
          <a:prstGeom prst="ellipse">
            <a:avLst/>
          </a:prstGeom>
          <a:noFill/>
          <a:ln w="190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107255" y="5008220"/>
            <a:ext cx="2686853" cy="369332"/>
          </a:xfrm>
          <a:prstGeom prst="rect">
            <a:avLst/>
          </a:prstGeom>
          <a:solidFill>
            <a:srgbClr val="F6AEFF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Déphasage instrumental</a:t>
            </a:r>
            <a:endParaRPr lang="fr-FR" dirty="0"/>
          </a:p>
        </p:txBody>
      </p:sp>
      <p:cxnSp>
        <p:nvCxnSpPr>
          <p:cNvPr id="17" name="Connecteur droit avec flèche 16"/>
          <p:cNvCxnSpPr>
            <a:stCxn id="14" idx="6"/>
            <a:endCxn id="15" idx="1"/>
          </p:cNvCxnSpPr>
          <p:nvPr/>
        </p:nvCxnSpPr>
        <p:spPr>
          <a:xfrm>
            <a:off x="5301294" y="5171616"/>
            <a:ext cx="805961" cy="212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6411083" y="5844280"/>
            <a:ext cx="1503912" cy="646331"/>
          </a:xfrm>
          <a:prstGeom prst="rect">
            <a:avLst/>
          </a:prstGeom>
          <a:solidFill>
            <a:srgbClr val="3366FF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F</a:t>
            </a:r>
            <a:r>
              <a:rPr lang="fr-FR" b="1" baseline="-250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1</a:t>
            </a:r>
            <a:r>
              <a:rPr lang="fr-FR" b="1" baseline="-25000" dirty="0" smtClean="0">
                <a:solidFill>
                  <a:srgbClr val="FFFFFF"/>
                </a:solidFill>
                <a:cs typeface="Symbol" charset="2"/>
              </a:rPr>
              <a:t>H</a:t>
            </a:r>
            <a:r>
              <a:rPr lang="fr-FR" b="1" dirty="0" smtClean="0">
                <a:solidFill>
                  <a:srgbClr val="FFFFFF"/>
                </a:solidFill>
                <a:cs typeface="Symbol" charset="2"/>
              </a:rPr>
              <a:t> = 0</a:t>
            </a:r>
          </a:p>
          <a:p>
            <a:r>
              <a:rPr lang="fr-FR" b="1" dirty="0" smtClean="0">
                <a:solidFill>
                  <a:srgbClr val="FFFFFF"/>
                </a:solidFill>
                <a:cs typeface="Symbol" charset="2"/>
              </a:rPr>
              <a:t>(x</a:t>
            </a:r>
            <a:r>
              <a:rPr lang="fr-FR" b="1" baseline="-25000" dirty="0" smtClean="0">
                <a:solidFill>
                  <a:srgbClr val="FFFFFF"/>
                </a:solidFill>
                <a:cs typeface="Symbol" charset="2"/>
              </a:rPr>
              <a:t>1</a:t>
            </a:r>
            <a:r>
              <a:rPr lang="fr-FR" b="1" dirty="0" smtClean="0">
                <a:solidFill>
                  <a:srgbClr val="FFFFFF"/>
                </a:solidFill>
                <a:cs typeface="Symbol" charset="2"/>
              </a:rPr>
              <a:t>,y</a:t>
            </a:r>
            <a:r>
              <a:rPr lang="fr-FR" b="1" baseline="-25000" dirty="0" smtClean="0">
                <a:solidFill>
                  <a:srgbClr val="FFFFFF"/>
                </a:solidFill>
                <a:cs typeface="Symbol" charset="2"/>
              </a:rPr>
              <a:t>1</a:t>
            </a:r>
            <a:r>
              <a:rPr lang="fr-FR" b="1" dirty="0" smtClean="0">
                <a:solidFill>
                  <a:srgbClr val="FFFFFF"/>
                </a:solidFill>
                <a:cs typeface="Symbol" charset="2"/>
              </a:rPr>
              <a:t>,z</a:t>
            </a:r>
            <a:r>
              <a:rPr lang="fr-FR" b="1" baseline="-25000" dirty="0" smtClean="0">
                <a:solidFill>
                  <a:srgbClr val="FFFFFF"/>
                </a:solidFill>
                <a:cs typeface="Symbol" charset="2"/>
              </a:rPr>
              <a:t>1</a:t>
            </a:r>
            <a:r>
              <a:rPr lang="fr-FR" b="1" dirty="0" smtClean="0">
                <a:solidFill>
                  <a:srgbClr val="FFFFFF"/>
                </a:solidFill>
                <a:cs typeface="Symbol" charset="2"/>
              </a:rPr>
              <a:t>) = 0</a:t>
            </a:r>
            <a:endParaRPr lang="fr-FR" b="1" dirty="0">
              <a:solidFill>
                <a:srgbClr val="FFFFFF"/>
              </a:solidFill>
              <a:cs typeface="Symbol" charset="2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514753" y="5520332"/>
            <a:ext cx="130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convention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7995530" y="1995525"/>
            <a:ext cx="11471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Fond plat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0" y="2034399"/>
            <a:ext cx="141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Partie réelle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656051" y="6435283"/>
            <a:ext cx="1339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Voir à la fin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83730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Exemple: </a:t>
            </a:r>
            <a:r>
              <a:rPr lang="fr-FR" dirty="0" err="1" smtClean="0"/>
              <a:t>CasA</a:t>
            </a:r>
            <a:r>
              <a:rPr lang="fr-FR" dirty="0" smtClean="0"/>
              <a:t> 31 </a:t>
            </a:r>
            <a:r>
              <a:rPr lang="fr-FR" dirty="0" err="1" smtClean="0"/>
              <a:t>Oct</a:t>
            </a:r>
            <a:r>
              <a:rPr lang="fr-FR" dirty="0" smtClean="0"/>
              <a:t> 17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052" y="1528574"/>
            <a:ext cx="5807166" cy="477732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932544" y="888906"/>
            <a:ext cx="117257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1349MHz</a:t>
            </a:r>
            <a:endParaRPr 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6479362" y="15508"/>
            <a:ext cx="1384403" cy="1256923"/>
            <a:chOff x="220298" y="2798919"/>
            <a:chExt cx="1580965" cy="1166217"/>
          </a:xfrm>
        </p:grpSpPr>
        <p:sp>
          <p:nvSpPr>
            <p:cNvPr id="6" name="Rectangle 5"/>
            <p:cNvSpPr/>
            <p:nvPr/>
          </p:nvSpPr>
          <p:spPr>
            <a:xfrm>
              <a:off x="220298" y="2798919"/>
              <a:ext cx="1580965" cy="1166217"/>
            </a:xfrm>
            <a:prstGeom prst="rect">
              <a:avLst/>
            </a:prstGeom>
            <a:solidFill>
              <a:srgbClr val="CCFFCC"/>
            </a:solidFill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931434" y="3411296"/>
              <a:ext cx="8004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h</a:t>
              </a:r>
              <a:r>
                <a:rPr lang="fr-FR" dirty="0" smtClean="0"/>
                <a:t>(rad)</a:t>
              </a:r>
              <a:endParaRPr lang="fr-FR" dirty="0"/>
            </a:p>
          </p:txBody>
        </p:sp>
        <p:grpSp>
          <p:nvGrpSpPr>
            <p:cNvPr id="8" name="Grouper 7"/>
            <p:cNvGrpSpPr/>
            <p:nvPr/>
          </p:nvGrpSpPr>
          <p:grpSpPr>
            <a:xfrm>
              <a:off x="457200" y="2941456"/>
              <a:ext cx="1197659" cy="842268"/>
              <a:chOff x="457200" y="3058078"/>
              <a:chExt cx="1197659" cy="842268"/>
            </a:xfrm>
          </p:grpSpPr>
          <p:cxnSp>
            <p:nvCxnSpPr>
              <p:cNvPr id="10" name="Connecteur droit avec flèche 9"/>
              <p:cNvCxnSpPr/>
              <p:nvPr/>
            </p:nvCxnSpPr>
            <p:spPr>
              <a:xfrm>
                <a:off x="457200" y="3900346"/>
                <a:ext cx="119765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avec flèche 10"/>
              <p:cNvCxnSpPr/>
              <p:nvPr/>
            </p:nvCxnSpPr>
            <p:spPr>
              <a:xfrm flipV="1">
                <a:off x="480010" y="3058078"/>
                <a:ext cx="0" cy="83917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ectangle 8"/>
            <p:cNvSpPr/>
            <p:nvPr/>
          </p:nvSpPr>
          <p:spPr>
            <a:xfrm>
              <a:off x="529535" y="2880077"/>
              <a:ext cx="6747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(</a:t>
              </a:r>
              <a:r>
                <a:rPr lang="fr-FR" dirty="0" err="1" smtClean="0">
                  <a:solidFill>
                    <a:srgbClr val="000000"/>
                  </a:solidFill>
                  <a:cs typeface="Symbol" charset="2"/>
                </a:rPr>
                <a:t>a.u</a:t>
              </a:r>
              <a:r>
                <a:rPr lang="fr-FR" b="1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)</a:t>
              </a:r>
              <a:r>
                <a:rPr lang="fr-FR" b="1" dirty="0" smtClean="0">
                  <a:solidFill>
                    <a:srgbClr val="000000"/>
                  </a:solidFill>
                  <a:cs typeface="Symbol" charset="2"/>
                </a:rPr>
                <a:t> </a:t>
              </a:r>
              <a:endParaRPr lang="fr-FR" dirty="0"/>
            </a:p>
          </p:txBody>
        </p:sp>
      </p:grp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115445" y="2506636"/>
            <a:ext cx="2451100" cy="10922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8195" y="5139140"/>
            <a:ext cx="1625600" cy="469900"/>
          </a:xfrm>
          <a:prstGeom prst="rect">
            <a:avLst/>
          </a:prstGeom>
        </p:spPr>
      </p:pic>
      <p:sp>
        <p:nvSpPr>
          <p:cNvPr id="14" name="Flèche vers le bas 13"/>
          <p:cNvSpPr/>
          <p:nvPr/>
        </p:nvSpPr>
        <p:spPr>
          <a:xfrm>
            <a:off x="7102082" y="3868465"/>
            <a:ext cx="484632" cy="646703"/>
          </a:xfrm>
          <a:prstGeom prst="downArrow">
            <a:avLst/>
          </a:prstGeom>
          <a:noFill/>
          <a:ln w="190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115445" y="4699834"/>
            <a:ext cx="2484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Pour Cas A @ Nançay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6089000" y="1919095"/>
            <a:ext cx="280258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Attention décalage H.A et </a:t>
            </a:r>
          </a:p>
          <a:p>
            <a:r>
              <a:rPr lang="fr-FR" dirty="0"/>
              <a:t>e</a:t>
            </a:r>
            <a:r>
              <a:rPr lang="fr-FR" dirty="0" smtClean="0"/>
              <a:t>n Azimut différents.</a:t>
            </a:r>
            <a:endParaRPr lang="fr-FR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01167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Fit de Cas A (standard)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651" y="1417638"/>
            <a:ext cx="2438400" cy="3213100"/>
          </a:xfrm>
          <a:prstGeom prst="rect">
            <a:avLst/>
          </a:prstGeom>
        </p:spPr>
      </p:pic>
      <p:sp>
        <p:nvSpPr>
          <p:cNvPr id="6" name="Flèche vers la gauche 5"/>
          <p:cNvSpPr/>
          <p:nvPr/>
        </p:nvSpPr>
        <p:spPr>
          <a:xfrm>
            <a:off x="3101051" y="1507444"/>
            <a:ext cx="978408" cy="484632"/>
          </a:xfrm>
          <a:prstGeom prst="leftArrow">
            <a:avLst/>
          </a:prstGeom>
          <a:noFill/>
          <a:ln w="190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217160" y="1330459"/>
            <a:ext cx="39268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Valeurs fixes selon géométrie initiale</a:t>
            </a:r>
          </a:p>
          <a:p>
            <a:r>
              <a:rPr lang="fr-FR" sz="1400" dirty="0" smtClean="0"/>
              <a:t>(voir fin de présentation)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1055975" y="4812544"/>
            <a:ext cx="2045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  <a:r>
              <a:rPr lang="fr-FR" dirty="0" smtClean="0"/>
              <a:t>oyennes des </a:t>
            </a:r>
            <a:r>
              <a:rPr lang="fr-FR" dirty="0" err="1" smtClean="0"/>
              <a:t>fits</a:t>
            </a:r>
            <a:endParaRPr lang="fr-FR" dirty="0" smtClean="0"/>
          </a:p>
          <a:p>
            <a:r>
              <a:rPr lang="fr-FR" dirty="0" smtClean="0"/>
              <a:t>[1300, 1450]MHz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5</a:t>
            </a:fld>
            <a:endParaRPr kumimoji="0"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915" y="1973262"/>
            <a:ext cx="4829785" cy="4884738"/>
          </a:xfrm>
          <a:prstGeom prst="rect">
            <a:avLst/>
          </a:prstGeom>
        </p:spPr>
      </p:pic>
      <p:sp>
        <p:nvSpPr>
          <p:cNvPr id="8" name="Flèche vers la gauche 7"/>
          <p:cNvSpPr/>
          <p:nvPr/>
        </p:nvSpPr>
        <p:spPr>
          <a:xfrm>
            <a:off x="2751857" y="3511420"/>
            <a:ext cx="978408" cy="484632"/>
          </a:xfrm>
          <a:prstGeom prst="leftArrow">
            <a:avLst/>
          </a:prstGeom>
          <a:noFill/>
          <a:ln w="190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284087" y="5495612"/>
            <a:ext cx="166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RMS ~ 0.1deg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1606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 ex. </a:t>
            </a:r>
            <a:r>
              <a:rPr lang="fr-FR" dirty="0"/>
              <a:t>2</a:t>
            </a:r>
            <a:r>
              <a:rPr lang="fr-FR" dirty="0" smtClean="0"/>
              <a:t> </a:t>
            </a:r>
            <a:r>
              <a:rPr lang="fr-FR" dirty="0" err="1" smtClean="0"/>
              <a:t>Dec</a:t>
            </a:r>
            <a:r>
              <a:rPr lang="fr-FR" dirty="0" smtClean="0"/>
              <a:t> 17</a:t>
            </a:r>
            <a:endParaRPr lang="fr-FR" dirty="0"/>
          </a:p>
        </p:txBody>
      </p:sp>
      <p:grpSp>
        <p:nvGrpSpPr>
          <p:cNvPr id="8" name="Grouper 7"/>
          <p:cNvGrpSpPr/>
          <p:nvPr/>
        </p:nvGrpSpPr>
        <p:grpSpPr>
          <a:xfrm>
            <a:off x="457200" y="2141332"/>
            <a:ext cx="7244177" cy="3428999"/>
            <a:chOff x="210171" y="1229907"/>
            <a:chExt cx="7244177" cy="3428999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171" y="1577776"/>
              <a:ext cx="3081130" cy="3081130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0783" y="1649560"/>
              <a:ext cx="3953565" cy="2965174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2440609" y="1229907"/>
              <a:ext cx="41998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Ici les voies H (ici non corrigée de g(</a:t>
              </a:r>
              <a:r>
                <a:rPr lang="fr-FR" dirty="0" err="1" smtClean="0"/>
                <a:t>T</a:t>
              </a:r>
              <a:r>
                <a:rPr lang="fr-FR" dirty="0" smtClean="0"/>
                <a:t>))</a:t>
              </a:r>
              <a:endParaRPr lang="fr-FR" dirty="0"/>
            </a:p>
          </p:txBody>
        </p:sp>
      </p:grpSp>
      <p:grpSp>
        <p:nvGrpSpPr>
          <p:cNvPr id="9" name="Grouper 8"/>
          <p:cNvGrpSpPr/>
          <p:nvPr/>
        </p:nvGrpSpPr>
        <p:grpSpPr>
          <a:xfrm>
            <a:off x="7171563" y="1287495"/>
            <a:ext cx="1384403" cy="1256923"/>
            <a:chOff x="220298" y="2798919"/>
            <a:chExt cx="1580965" cy="1166217"/>
          </a:xfrm>
        </p:grpSpPr>
        <p:sp>
          <p:nvSpPr>
            <p:cNvPr id="10" name="Rectangle 9"/>
            <p:cNvSpPr/>
            <p:nvPr/>
          </p:nvSpPr>
          <p:spPr>
            <a:xfrm>
              <a:off x="220298" y="2798919"/>
              <a:ext cx="1580965" cy="1166217"/>
            </a:xfrm>
            <a:prstGeom prst="rect">
              <a:avLst/>
            </a:prstGeom>
            <a:solidFill>
              <a:srgbClr val="CCFFCC"/>
            </a:solidFill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931434" y="3411296"/>
              <a:ext cx="8004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h</a:t>
              </a:r>
              <a:r>
                <a:rPr lang="fr-FR" dirty="0" smtClean="0"/>
                <a:t>(rad)</a:t>
              </a:r>
              <a:endParaRPr lang="fr-FR" dirty="0"/>
            </a:p>
          </p:txBody>
        </p:sp>
        <p:grpSp>
          <p:nvGrpSpPr>
            <p:cNvPr id="12" name="Grouper 11"/>
            <p:cNvGrpSpPr/>
            <p:nvPr/>
          </p:nvGrpSpPr>
          <p:grpSpPr>
            <a:xfrm>
              <a:off x="457200" y="2941456"/>
              <a:ext cx="1197659" cy="842268"/>
              <a:chOff x="457200" y="3058078"/>
              <a:chExt cx="1197659" cy="842268"/>
            </a:xfrm>
          </p:grpSpPr>
          <p:cxnSp>
            <p:nvCxnSpPr>
              <p:cNvPr id="14" name="Connecteur droit avec flèche 13"/>
              <p:cNvCxnSpPr/>
              <p:nvPr/>
            </p:nvCxnSpPr>
            <p:spPr>
              <a:xfrm>
                <a:off x="457200" y="3900346"/>
                <a:ext cx="119765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avec flèche 14"/>
              <p:cNvCxnSpPr/>
              <p:nvPr/>
            </p:nvCxnSpPr>
            <p:spPr>
              <a:xfrm flipV="1">
                <a:off x="480010" y="3058078"/>
                <a:ext cx="0" cy="83917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Rectangle 12"/>
            <p:cNvSpPr/>
            <p:nvPr/>
          </p:nvSpPr>
          <p:spPr>
            <a:xfrm>
              <a:off x="529535" y="2880077"/>
              <a:ext cx="6747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(</a:t>
              </a:r>
              <a:r>
                <a:rPr lang="fr-FR" dirty="0" err="1" smtClean="0">
                  <a:solidFill>
                    <a:srgbClr val="000000"/>
                  </a:solidFill>
                  <a:cs typeface="Symbol" charset="2"/>
                </a:rPr>
                <a:t>a.u</a:t>
              </a:r>
              <a:r>
                <a:rPr lang="fr-FR" b="1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)</a:t>
              </a:r>
              <a:r>
                <a:rPr lang="fr-FR" b="1" dirty="0" smtClean="0">
                  <a:solidFill>
                    <a:srgbClr val="000000"/>
                  </a:solidFill>
                  <a:cs typeface="Symbol" charset="2"/>
                </a:rPr>
                <a:t> </a:t>
              </a:r>
              <a:endParaRPr lang="fr-FR" dirty="0"/>
            </a:p>
          </p:txBody>
        </p:sp>
      </p:grpSp>
      <p:sp>
        <p:nvSpPr>
          <p:cNvPr id="30" name="ZoneTexte 29"/>
          <p:cNvSpPr txBox="1"/>
          <p:nvPr/>
        </p:nvSpPr>
        <p:spPr>
          <a:xfrm>
            <a:off x="7701377" y="2610587"/>
            <a:ext cx="117257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1349MHz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45791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 ex. 2 </a:t>
            </a:r>
            <a:r>
              <a:rPr lang="fr-FR" dirty="0" err="1" smtClean="0"/>
              <a:t>Dec</a:t>
            </a:r>
            <a:r>
              <a:rPr lang="fr-FR" dirty="0" smtClean="0"/>
              <a:t> 17</a:t>
            </a:r>
            <a:endParaRPr lang="fr-FR" dirty="0"/>
          </a:p>
        </p:txBody>
      </p:sp>
      <p:grpSp>
        <p:nvGrpSpPr>
          <p:cNvPr id="14" name="Grouper 13"/>
          <p:cNvGrpSpPr/>
          <p:nvPr/>
        </p:nvGrpSpPr>
        <p:grpSpPr>
          <a:xfrm>
            <a:off x="457200" y="1308873"/>
            <a:ext cx="5953145" cy="5333865"/>
            <a:chOff x="1526762" y="1308873"/>
            <a:chExt cx="5953145" cy="5333865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6762" y="1308873"/>
              <a:ext cx="5220803" cy="5333865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2596930" y="1597181"/>
              <a:ext cx="1150413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F</a:t>
              </a:r>
              <a:r>
                <a:rPr lang="fr-FR" b="1" baseline="-25000" dirty="0">
                  <a:solidFill>
                    <a:srgbClr val="000000"/>
                  </a:solidFill>
                  <a:latin typeface="Symbol" charset="2"/>
                  <a:cs typeface="Symbol" charset="2"/>
                </a:rPr>
                <a:t>2</a:t>
              </a:r>
              <a:r>
                <a:rPr lang="fr-FR" b="1" baseline="-25000" dirty="0" smtClean="0">
                  <a:solidFill>
                    <a:srgbClr val="000000"/>
                  </a:solidFill>
                  <a:cs typeface="Symbol" charset="2"/>
                </a:rPr>
                <a:t>H</a:t>
              </a:r>
              <a:r>
                <a:rPr lang="fr-FR" b="1" dirty="0" smtClean="0">
                  <a:solidFill>
                    <a:srgbClr val="000000"/>
                  </a:solidFill>
                  <a:cs typeface="Symbol" charset="2"/>
                </a:rPr>
                <a:t> </a:t>
              </a:r>
              <a:r>
                <a:rPr lang="mr-IN" b="1" dirty="0" smtClean="0">
                  <a:solidFill>
                    <a:srgbClr val="000000"/>
                  </a:solidFill>
                  <a:cs typeface="Symbol" charset="2"/>
                </a:rPr>
                <a:t>–</a:t>
              </a:r>
              <a:r>
                <a:rPr lang="fr-FR" b="1" dirty="0" smtClean="0">
                  <a:solidFill>
                    <a:srgbClr val="000000"/>
                  </a:solidFill>
                  <a:cs typeface="Symbol" charset="2"/>
                </a:rPr>
                <a:t> </a:t>
              </a:r>
              <a:r>
                <a:rPr lang="fr-FR" b="1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F</a:t>
              </a:r>
              <a:r>
                <a:rPr lang="fr-FR" b="1" baseline="-25000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1</a:t>
              </a:r>
              <a:r>
                <a:rPr lang="fr-FR" b="1" baseline="-25000" dirty="0" smtClean="0">
                  <a:solidFill>
                    <a:srgbClr val="000000"/>
                  </a:solidFill>
                  <a:cs typeface="Symbol" charset="2"/>
                </a:rPr>
                <a:t>H</a:t>
              </a:r>
              <a:endParaRPr lang="fr-FR" b="1" dirty="0" smtClean="0">
                <a:solidFill>
                  <a:srgbClr val="000000"/>
                </a:solidFill>
                <a:cs typeface="Symbol" charset="2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596406" y="1597181"/>
              <a:ext cx="1150413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F</a:t>
              </a:r>
              <a:r>
                <a:rPr lang="fr-FR" b="1" baseline="-25000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3</a:t>
              </a:r>
              <a:r>
                <a:rPr lang="fr-FR" b="1" baseline="-25000" dirty="0" smtClean="0">
                  <a:solidFill>
                    <a:srgbClr val="000000"/>
                  </a:solidFill>
                  <a:cs typeface="Symbol" charset="2"/>
                </a:rPr>
                <a:t>H</a:t>
              </a:r>
              <a:r>
                <a:rPr lang="fr-FR" b="1" dirty="0" smtClean="0">
                  <a:solidFill>
                    <a:srgbClr val="000000"/>
                  </a:solidFill>
                  <a:cs typeface="Symbol" charset="2"/>
                </a:rPr>
                <a:t> </a:t>
              </a:r>
              <a:r>
                <a:rPr lang="mr-IN" b="1" dirty="0" smtClean="0">
                  <a:solidFill>
                    <a:srgbClr val="000000"/>
                  </a:solidFill>
                  <a:cs typeface="Symbol" charset="2"/>
                </a:rPr>
                <a:t>–</a:t>
              </a:r>
              <a:r>
                <a:rPr lang="fr-FR" b="1" dirty="0" smtClean="0">
                  <a:solidFill>
                    <a:srgbClr val="000000"/>
                  </a:solidFill>
                  <a:cs typeface="Symbol" charset="2"/>
                </a:rPr>
                <a:t> </a:t>
              </a:r>
              <a:r>
                <a:rPr lang="fr-FR" b="1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F</a:t>
              </a:r>
              <a:r>
                <a:rPr lang="fr-FR" b="1" baseline="-25000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1</a:t>
              </a:r>
              <a:r>
                <a:rPr lang="fr-FR" b="1" baseline="-25000" dirty="0" smtClean="0">
                  <a:solidFill>
                    <a:srgbClr val="000000"/>
                  </a:solidFill>
                  <a:cs typeface="Symbol" charset="2"/>
                </a:rPr>
                <a:t>H</a:t>
              </a:r>
              <a:endParaRPr lang="fr-FR" b="1" dirty="0" smtClean="0">
                <a:solidFill>
                  <a:srgbClr val="000000"/>
                </a:solidFill>
                <a:cs typeface="Symbol" charset="2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596930" y="4302299"/>
              <a:ext cx="1150413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F</a:t>
              </a:r>
              <a:r>
                <a:rPr lang="fr-FR" b="1" baseline="-25000" dirty="0">
                  <a:solidFill>
                    <a:srgbClr val="000000"/>
                  </a:solidFill>
                  <a:latin typeface="Symbol" charset="2"/>
                  <a:cs typeface="Symbol" charset="2"/>
                </a:rPr>
                <a:t>4</a:t>
              </a:r>
              <a:r>
                <a:rPr lang="fr-FR" b="1" baseline="-25000" dirty="0" smtClean="0">
                  <a:solidFill>
                    <a:srgbClr val="000000"/>
                  </a:solidFill>
                  <a:cs typeface="Symbol" charset="2"/>
                </a:rPr>
                <a:t>H</a:t>
              </a:r>
              <a:r>
                <a:rPr lang="fr-FR" b="1" dirty="0" smtClean="0">
                  <a:solidFill>
                    <a:srgbClr val="000000"/>
                  </a:solidFill>
                  <a:cs typeface="Symbol" charset="2"/>
                </a:rPr>
                <a:t> </a:t>
              </a:r>
              <a:r>
                <a:rPr lang="mr-IN" b="1" dirty="0" smtClean="0">
                  <a:solidFill>
                    <a:srgbClr val="000000"/>
                  </a:solidFill>
                  <a:cs typeface="Symbol" charset="2"/>
                </a:rPr>
                <a:t>–</a:t>
              </a:r>
              <a:r>
                <a:rPr lang="fr-FR" b="1" dirty="0" smtClean="0">
                  <a:solidFill>
                    <a:srgbClr val="000000"/>
                  </a:solidFill>
                  <a:cs typeface="Symbol" charset="2"/>
                </a:rPr>
                <a:t> </a:t>
              </a:r>
              <a:r>
                <a:rPr lang="fr-FR" b="1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F</a:t>
              </a:r>
              <a:r>
                <a:rPr lang="fr-FR" b="1" baseline="-25000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1</a:t>
              </a:r>
              <a:r>
                <a:rPr lang="fr-FR" b="1" baseline="-25000" dirty="0" smtClean="0">
                  <a:solidFill>
                    <a:srgbClr val="000000"/>
                  </a:solidFill>
                  <a:cs typeface="Symbol" charset="2"/>
                </a:rPr>
                <a:t>H</a:t>
              </a:r>
              <a:endParaRPr lang="fr-FR" b="1" dirty="0" smtClean="0">
                <a:solidFill>
                  <a:srgbClr val="000000"/>
                </a:solidFill>
                <a:cs typeface="Symbol" charset="2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6329494" y="6074444"/>
              <a:ext cx="1150413" cy="369332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F</a:t>
              </a:r>
              <a:r>
                <a:rPr lang="fr-FR" b="1" baseline="-25000" dirty="0">
                  <a:solidFill>
                    <a:srgbClr val="000000"/>
                  </a:solidFill>
                  <a:latin typeface="Symbol" charset="2"/>
                  <a:cs typeface="Symbol" charset="2"/>
                </a:rPr>
                <a:t>4</a:t>
              </a:r>
              <a:r>
                <a:rPr lang="fr-FR" b="1" baseline="-25000" dirty="0" smtClean="0">
                  <a:solidFill>
                    <a:srgbClr val="000000"/>
                  </a:solidFill>
                  <a:cs typeface="Symbol" charset="2"/>
                </a:rPr>
                <a:t>H</a:t>
              </a:r>
              <a:r>
                <a:rPr lang="fr-FR" b="1" dirty="0" smtClean="0">
                  <a:solidFill>
                    <a:srgbClr val="000000"/>
                  </a:solidFill>
                  <a:cs typeface="Symbol" charset="2"/>
                </a:rPr>
                <a:t> </a:t>
              </a:r>
              <a:r>
                <a:rPr lang="mr-IN" b="1" dirty="0" smtClean="0">
                  <a:solidFill>
                    <a:srgbClr val="000000"/>
                  </a:solidFill>
                  <a:cs typeface="Symbol" charset="2"/>
                </a:rPr>
                <a:t>–</a:t>
              </a:r>
              <a:r>
                <a:rPr lang="fr-FR" b="1" dirty="0" smtClean="0">
                  <a:solidFill>
                    <a:srgbClr val="000000"/>
                  </a:solidFill>
                  <a:cs typeface="Symbol" charset="2"/>
                </a:rPr>
                <a:t> </a:t>
              </a:r>
              <a:r>
                <a:rPr lang="fr-FR" b="1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F</a:t>
              </a:r>
              <a:r>
                <a:rPr lang="fr-FR" b="1" baseline="-25000" dirty="0">
                  <a:solidFill>
                    <a:srgbClr val="000000"/>
                  </a:solidFill>
                  <a:latin typeface="Symbol" charset="2"/>
                  <a:cs typeface="Symbol" charset="2"/>
                </a:rPr>
                <a:t>3</a:t>
              </a:r>
              <a:r>
                <a:rPr lang="fr-FR" b="1" baseline="-25000" dirty="0" smtClean="0">
                  <a:solidFill>
                    <a:srgbClr val="000000"/>
                  </a:solidFill>
                  <a:cs typeface="Symbol" charset="2"/>
                </a:rPr>
                <a:t>H</a:t>
              </a:r>
              <a:endParaRPr lang="fr-FR" b="1" dirty="0" smtClean="0">
                <a:solidFill>
                  <a:srgbClr val="000000"/>
                </a:solidFill>
                <a:cs typeface="Symbol" charset="2"/>
              </a:endParaRP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5730992" y="2829286"/>
            <a:ext cx="3322877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Fort déphasage</a:t>
            </a:r>
          </a:p>
          <a:p>
            <a:r>
              <a:rPr lang="fr-FR" dirty="0" smtClean="0"/>
              <a:t>(12) &lt;-&gt; (34) attribué à un </a:t>
            </a:r>
            <a:r>
              <a:rPr lang="fr-FR" dirty="0" err="1" smtClean="0"/>
              <a:t>pb</a:t>
            </a:r>
            <a:r>
              <a:rPr lang="fr-FR" dirty="0" smtClean="0"/>
              <a:t> de distribution du trigger entre les 2 cartes ADC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6458072"/>
            <a:ext cx="941283" cy="369332"/>
          </a:xfrm>
          <a:prstGeom prst="rect">
            <a:avLst/>
          </a:prstGeom>
          <a:solidFill>
            <a:srgbClr val="3366FF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F</a:t>
            </a:r>
            <a:r>
              <a:rPr lang="fr-FR" b="1" baseline="-250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1</a:t>
            </a:r>
            <a:r>
              <a:rPr lang="fr-FR" b="1" baseline="-25000" dirty="0" smtClean="0">
                <a:solidFill>
                  <a:srgbClr val="FFFFFF"/>
                </a:solidFill>
                <a:cs typeface="Symbol" charset="2"/>
              </a:rPr>
              <a:t>H</a:t>
            </a:r>
            <a:r>
              <a:rPr lang="fr-FR" b="1" dirty="0" smtClean="0">
                <a:solidFill>
                  <a:srgbClr val="FFFFFF"/>
                </a:solidFill>
                <a:cs typeface="Symbol" charset="2"/>
              </a:rPr>
              <a:t> = 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7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62197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CasA</a:t>
            </a:r>
            <a:r>
              <a:rPr lang="fr-FR" dirty="0" smtClean="0"/>
              <a:t> 17 </a:t>
            </a:r>
            <a:r>
              <a:rPr lang="fr-FR" dirty="0" err="1" smtClean="0"/>
              <a:t>juil</a:t>
            </a:r>
            <a:r>
              <a:rPr lang="fr-FR" dirty="0" smtClean="0"/>
              <a:t> 18 (A00 de scan1)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64" y="1333266"/>
            <a:ext cx="4991744" cy="499174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932742" y="4377326"/>
            <a:ext cx="33225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/>
              <a:t>Les voies </a:t>
            </a:r>
            <a:r>
              <a:rPr lang="fr-FR" dirty="0" smtClean="0">
                <a:solidFill>
                  <a:srgbClr val="3366FF"/>
                </a:solidFill>
              </a:rPr>
              <a:t>H</a:t>
            </a:r>
            <a:r>
              <a:rPr lang="fr-FR" dirty="0" smtClean="0"/>
              <a:t> et </a:t>
            </a:r>
            <a:r>
              <a:rPr lang="fr-FR" dirty="0" smtClean="0">
                <a:solidFill>
                  <a:srgbClr val="FF0000"/>
                </a:solidFill>
              </a:rPr>
              <a:t>V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Les couples (12) &lt;-&gt; (34) similaires à 1&lt;-&gt;2 ou 3&lt;-&gt;4. Le trigger mieux distribué et correction soft ok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186354" y="3076546"/>
            <a:ext cx="10689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>
                <a:solidFill>
                  <a:prstClr val="black"/>
                </a:solidFill>
                <a:latin typeface="AppleColorEmoji"/>
              </a:rPr>
              <a:t>😀</a:t>
            </a:r>
            <a:endParaRPr lang="fr-FR" sz="4000" dirty="0"/>
          </a:p>
        </p:txBody>
      </p:sp>
      <p:sp>
        <p:nvSpPr>
          <p:cNvPr id="8" name="ZoneTexte 7"/>
          <p:cNvSpPr txBox="1"/>
          <p:nvPr/>
        </p:nvSpPr>
        <p:spPr>
          <a:xfrm>
            <a:off x="2143061" y="1597181"/>
            <a:ext cx="92845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fr-FR" b="1" baseline="-25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2</a:t>
            </a:r>
            <a:r>
              <a:rPr lang="fr-FR" b="1" dirty="0" smtClean="0">
                <a:solidFill>
                  <a:srgbClr val="000000"/>
                </a:solidFill>
                <a:cs typeface="Symbol" charset="2"/>
              </a:rPr>
              <a:t> </a:t>
            </a:r>
            <a:r>
              <a:rPr lang="mr-IN" b="1" dirty="0" smtClean="0">
                <a:solidFill>
                  <a:srgbClr val="000000"/>
                </a:solidFill>
                <a:cs typeface="Symbol" charset="2"/>
              </a:rPr>
              <a:t>–</a:t>
            </a:r>
            <a:r>
              <a:rPr lang="fr-FR" b="1" dirty="0" smtClean="0">
                <a:solidFill>
                  <a:srgbClr val="000000"/>
                </a:solidFill>
                <a:cs typeface="Symbol" charset="2"/>
              </a:rPr>
              <a:t> </a:t>
            </a:r>
            <a:r>
              <a:rPr lang="fr-FR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fr-FR" b="1" baseline="-25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1</a:t>
            </a:r>
            <a:endParaRPr lang="fr-FR" b="1" dirty="0" smtClean="0">
              <a:solidFill>
                <a:srgbClr val="000000"/>
              </a:solidFill>
              <a:cs typeface="Symbol" charset="2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142537" y="1597181"/>
            <a:ext cx="92845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fr-FR" b="1" baseline="-25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3</a:t>
            </a:r>
            <a:r>
              <a:rPr lang="fr-FR" b="1" dirty="0" smtClean="0">
                <a:solidFill>
                  <a:srgbClr val="000000"/>
                </a:solidFill>
                <a:cs typeface="Symbol" charset="2"/>
              </a:rPr>
              <a:t> </a:t>
            </a:r>
            <a:r>
              <a:rPr lang="mr-IN" b="1" dirty="0" smtClean="0">
                <a:solidFill>
                  <a:srgbClr val="000000"/>
                </a:solidFill>
                <a:cs typeface="Symbol" charset="2"/>
              </a:rPr>
              <a:t>–</a:t>
            </a:r>
            <a:r>
              <a:rPr lang="fr-FR" b="1" dirty="0" smtClean="0">
                <a:solidFill>
                  <a:srgbClr val="000000"/>
                </a:solidFill>
                <a:cs typeface="Symbol" charset="2"/>
              </a:rPr>
              <a:t> </a:t>
            </a:r>
            <a:r>
              <a:rPr lang="fr-FR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fr-FR" b="1" baseline="-25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1</a:t>
            </a:r>
            <a:endParaRPr lang="fr-FR" b="1" dirty="0" smtClean="0">
              <a:solidFill>
                <a:srgbClr val="000000"/>
              </a:solidFill>
              <a:cs typeface="Symbol" charset="2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143061" y="4302299"/>
            <a:ext cx="92845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fr-FR" b="1" baseline="-25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4</a:t>
            </a:r>
            <a:r>
              <a:rPr lang="fr-FR" b="1" dirty="0" smtClean="0">
                <a:solidFill>
                  <a:srgbClr val="000000"/>
                </a:solidFill>
                <a:cs typeface="Symbol" charset="2"/>
              </a:rPr>
              <a:t> </a:t>
            </a:r>
            <a:r>
              <a:rPr lang="mr-IN" b="1" dirty="0" smtClean="0">
                <a:solidFill>
                  <a:srgbClr val="000000"/>
                </a:solidFill>
                <a:cs typeface="Symbol" charset="2"/>
              </a:rPr>
              <a:t>–</a:t>
            </a:r>
            <a:r>
              <a:rPr lang="fr-FR" b="1" dirty="0" smtClean="0">
                <a:solidFill>
                  <a:srgbClr val="000000"/>
                </a:solidFill>
                <a:cs typeface="Symbol" charset="2"/>
              </a:rPr>
              <a:t> </a:t>
            </a:r>
            <a:r>
              <a:rPr lang="fr-FR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fr-FR" b="1" baseline="-25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1</a:t>
            </a:r>
            <a:endParaRPr lang="fr-FR" b="1" dirty="0" smtClean="0">
              <a:solidFill>
                <a:srgbClr val="000000"/>
              </a:solidFill>
              <a:cs typeface="Symbol" charset="2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8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44083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CasA</a:t>
            </a:r>
            <a:r>
              <a:rPr lang="fr-FR" dirty="0" smtClean="0"/>
              <a:t>: </a:t>
            </a:r>
            <a:r>
              <a:rPr lang="fr-FR" dirty="0" smtClean="0"/>
              <a:t>ex. </a:t>
            </a:r>
            <a:r>
              <a:rPr lang="fr-FR" sz="4000" dirty="0" smtClean="0"/>
              <a:t>A08</a:t>
            </a:r>
            <a:r>
              <a:rPr lang="fr-FR" sz="4000" dirty="0" smtClean="0"/>
              <a:t>(29/7)</a:t>
            </a:r>
            <a:endParaRPr lang="fr-FR" sz="4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43" y="1417638"/>
            <a:ext cx="8409545" cy="429316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89661" y="5860534"/>
            <a:ext cx="7778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Fit polynômial &amp; résidus dans +/- 0.1 rad.</a:t>
            </a:r>
          </a:p>
          <a:p>
            <a:r>
              <a:rPr lang="fr-FR" dirty="0" smtClean="0"/>
              <a:t>Les oscillations sont les résidus de g(</a:t>
            </a:r>
            <a:r>
              <a:rPr lang="fr-FR" dirty="0" smtClean="0">
                <a:latin typeface="Symbol" charset="2"/>
                <a:cs typeface="Symbol" charset="2"/>
              </a:rPr>
              <a:t>n</a:t>
            </a:r>
            <a:r>
              <a:rPr lang="fr-FR" dirty="0" smtClean="0"/>
              <a:t>) calculé +/- loin en temps du transit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9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883606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jdacency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jd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jd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>
    <a:spDef>
      <a:spPr>
        <a:noFill/>
        <a:ln w="19050" cmpd="sng">
          <a:solidFill>
            <a:srgbClr val="3366FF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PAON4.potx</Template>
  <TotalTime>200</TotalTime>
  <Words>604</Words>
  <Application>Microsoft Macintosh PowerPoint</Application>
  <PresentationFormat>Présentation à l'écran (4:3)</PresentationFormat>
  <Paragraphs>114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Ajdacency</vt:lpstr>
      <vt:lpstr>Scan1 vu par les phases CasA</vt:lpstr>
      <vt:lpstr>Usage du transit de Cas A</vt:lpstr>
      <vt:lpstr>Présentation PowerPoint</vt:lpstr>
      <vt:lpstr>Exemple: CasA 31 Oct 17</vt:lpstr>
      <vt:lpstr>Fit de Cas A (standard)</vt:lpstr>
      <vt:lpstr>Rappel ex. 2 Dec 17</vt:lpstr>
      <vt:lpstr>Rappel ex. 2 Dec 17</vt:lpstr>
      <vt:lpstr>CasA 17 juil 18 (A00 de scan1)</vt:lpstr>
      <vt:lpstr>CasA: ex. A08(29/7)</vt:lpstr>
      <vt:lpstr>Présentation PowerPoint</vt:lpstr>
      <vt:lpstr>Présentation PowerPoint</vt:lpstr>
      <vt:lpstr>Présentation PowerPoint</vt:lpstr>
      <vt:lpstr>Fit avec Dz ≠ 0</vt:lpstr>
      <vt:lpstr>Archive</vt:lpstr>
      <vt:lpstr>CasA: A00, A04 (21/7), A08(29/7)</vt:lpstr>
      <vt:lpstr>CasA: A12 (10/8)</vt:lpstr>
      <vt:lpstr>CasA: A16(14/8), A21(19/8)</vt:lpstr>
      <vt:lpstr>Précision sur les formules</vt:lpstr>
    </vt:vector>
  </TitlesOfParts>
  <Company>LAL/CNRS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Scan1: phases </dc:title>
  <dc:creator>Jean-Eric Campagne</dc:creator>
  <cp:lastModifiedBy>Jean-Eric Campagne</cp:lastModifiedBy>
  <cp:revision>27</cp:revision>
  <dcterms:created xsi:type="dcterms:W3CDTF">2018-09-25T06:51:16Z</dcterms:created>
  <dcterms:modified xsi:type="dcterms:W3CDTF">2018-11-29T10:27:57Z</dcterms:modified>
</cp:coreProperties>
</file>