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70" r:id="rId4"/>
    <p:sldId id="272" r:id="rId5"/>
    <p:sldId id="280" r:id="rId6"/>
    <p:sldId id="639" r:id="rId7"/>
    <p:sldId id="292" r:id="rId8"/>
    <p:sldId id="293" r:id="rId9"/>
    <p:sldId id="640" r:id="rId10"/>
    <p:sldId id="641" r:id="rId11"/>
    <p:sldId id="642" r:id="rId12"/>
    <p:sldId id="295" r:id="rId13"/>
    <p:sldId id="278" r:id="rId14"/>
    <p:sldId id="638" r:id="rId15"/>
    <p:sldId id="291" r:id="rId16"/>
    <p:sldId id="637" r:id="rId17"/>
    <p:sldId id="279" r:id="rId18"/>
    <p:sldId id="277" r:id="rId19"/>
    <p:sldId id="283" r:id="rId20"/>
    <p:sldId id="274" r:id="rId21"/>
    <p:sldId id="281" r:id="rId22"/>
    <p:sldId id="282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B2188AC-19E0-49CD-89CF-3BA1D9E69F01}">
          <p14:sldIdLst>
            <p14:sldId id="256"/>
            <p14:sldId id="259"/>
            <p14:sldId id="270"/>
          </p14:sldIdLst>
        </p14:section>
        <p14:section name="Plateforme multi-applications" id="{6BA60A85-7BE2-4397-AC32-44F719FEFEBC}">
          <p14:sldIdLst>
            <p14:sldId id="272"/>
            <p14:sldId id="280"/>
            <p14:sldId id="639"/>
            <p14:sldId id="292"/>
            <p14:sldId id="293"/>
            <p14:sldId id="640"/>
            <p14:sldId id="641"/>
            <p14:sldId id="642"/>
            <p14:sldId id="295"/>
          </p14:sldIdLst>
        </p14:section>
        <p14:section name="Radiothérapie et imagerie médicale" id="{4E3C7E7D-E8AD-41A5-81BC-55962E788B7C}">
          <p14:sldIdLst>
            <p14:sldId id="278"/>
            <p14:sldId id="638"/>
            <p14:sldId id="291"/>
            <p14:sldId id="637"/>
          </p14:sldIdLst>
        </p14:section>
        <p14:section name="Bilan des contacts industriels" id="{B49AC2B2-06A5-41F4-9B92-107492B6BFE4}">
          <p14:sldIdLst>
            <p14:sldId id="279"/>
            <p14:sldId id="277"/>
            <p14:sldId id="283"/>
            <p14:sldId id="274"/>
          </p14:sldIdLst>
        </p14:section>
        <p14:section name="Annexe PI" id="{577B1441-4DD4-4FEB-98B4-6D75A692BB94}">
          <p14:sldIdLst>
            <p14:sldId id="281"/>
            <p14:sldId id="282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lana IVANOVA" initials="SI" lastIdx="2" clrIdx="0">
    <p:extLst>
      <p:ext uri="{19B8F6BF-5375-455C-9EA6-DF929625EA0E}">
        <p15:presenceInfo xmlns:p15="http://schemas.microsoft.com/office/powerpoint/2012/main" userId="S-1-5-21-2188204686-3892655078-436024022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00"/>
    <a:srgbClr val="223A66"/>
    <a:srgbClr val="59BFCE"/>
    <a:srgbClr val="D7007F"/>
    <a:srgbClr val="8692A7"/>
    <a:srgbClr val="D9116F"/>
    <a:srgbClr val="F37E09"/>
    <a:srgbClr val="3CA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86378"/>
  </p:normalViewPr>
  <p:slideViewPr>
    <p:cSldViewPr snapToGrid="0" snapToObjects="1">
      <p:cViewPr varScale="1">
        <p:scale>
          <a:sx n="108" d="100"/>
          <a:sy n="108" d="100"/>
        </p:scale>
        <p:origin x="78" y="-14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35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w-satt-ms\Prestations\Prestations%20FNV\2017-0022-ThomX2\R&#233;union%2020181211\Stats%20synchrotr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9.200\prestations\Prestations%20FNV\2016-0015_CNRS-THOMX-LAL\IE\Art\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9100"/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rgbClr val="FF9100"/>
                </a:solidFill>
                <a:effectLst/>
              </a:rPr>
              <a:t>PDB structures for which data was collected at European synchrotron facilities (total)</a:t>
            </a:r>
          </a:p>
        </c:rich>
      </c:tx>
      <c:layout>
        <c:manualLayout>
          <c:xMode val="edge"/>
          <c:yMode val="edge"/>
          <c:x val="1.5395669291338582E-2"/>
          <c:y val="2.782987400799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91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9-454C-91D6-73A72C1D2F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9-454C-91D6-73A72C1D2F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9-454C-91D6-73A72C1D2F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9-454C-91D6-73A72C1D2F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F9-454C-91D6-73A72C1D2F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F9-454C-91D6-73A72C1D2F0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F9-454C-91D6-73A72C1D2F0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F9-454C-91D6-73A72C1D2F0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F9-454C-91D6-73A72C1D2F0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2F9-454C-91D6-73A72C1D2F0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2F9-454C-91D6-73A72C1D2F0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2F9-454C-91D6-73A72C1D2F0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2F9-454C-91D6-73A72C1D2F0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2F9-454C-91D6-73A72C1D2F0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2F9-454C-91D6-73A72C1D2F0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2F9-454C-91D6-73A72C1D2F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Feuil1!$B$1:$Q$1</c:f>
              <c:strCache>
                <c:ptCount val="16"/>
                <c:pt idx="0">
                  <c:v>ALBA</c:v>
                </c:pt>
                <c:pt idx="1">
                  <c:v>BESSY</c:v>
                </c:pt>
                <c:pt idx="2">
                  <c:v>DIAMOND</c:v>
                </c:pt>
                <c:pt idx="3">
                  <c:v>ELETTRA</c:v>
                </c:pt>
                <c:pt idx="4">
                  <c:v>EMBL/DESY</c:v>
                </c:pt>
                <c:pt idx="5">
                  <c:v>ESRF</c:v>
                </c:pt>
                <c:pt idx="6">
                  <c:v>KURCHATOV SNC</c:v>
                </c:pt>
                <c:pt idx="7">
                  <c:v>LURE</c:v>
                </c:pt>
                <c:pt idx="8">
                  <c:v>MAX II</c:v>
                </c:pt>
                <c:pt idx="9">
                  <c:v>MAX IV</c:v>
                </c:pt>
                <c:pt idx="10">
                  <c:v>MPG/DESY</c:v>
                </c:pt>
                <c:pt idx="11">
                  <c:v>PETRA III, DESY</c:v>
                </c:pt>
                <c:pt idx="12">
                  <c:v>PETRA III, EMBL C/O DESY</c:v>
                </c:pt>
                <c:pt idx="13">
                  <c:v>SLS</c:v>
                </c:pt>
                <c:pt idx="14">
                  <c:v>SOLEIL</c:v>
                </c:pt>
                <c:pt idx="15">
                  <c:v>SRS</c:v>
                </c:pt>
              </c:strCache>
            </c:strRef>
          </c:cat>
          <c:val>
            <c:numRef>
              <c:f>Feuil1!$B$26:$Q$26</c:f>
              <c:numCache>
                <c:formatCode>General</c:formatCode>
                <c:ptCount val="16"/>
                <c:pt idx="0">
                  <c:v>325</c:v>
                </c:pt>
                <c:pt idx="1">
                  <c:v>2808</c:v>
                </c:pt>
                <c:pt idx="2">
                  <c:v>7293</c:v>
                </c:pt>
                <c:pt idx="3">
                  <c:v>627</c:v>
                </c:pt>
                <c:pt idx="4">
                  <c:v>2633</c:v>
                </c:pt>
                <c:pt idx="5">
                  <c:v>14262</c:v>
                </c:pt>
                <c:pt idx="6">
                  <c:v>31</c:v>
                </c:pt>
                <c:pt idx="7">
                  <c:v>271</c:v>
                </c:pt>
                <c:pt idx="8">
                  <c:v>1081</c:v>
                </c:pt>
                <c:pt idx="9">
                  <c:v>2</c:v>
                </c:pt>
                <c:pt idx="10">
                  <c:v>493</c:v>
                </c:pt>
                <c:pt idx="11">
                  <c:v>109</c:v>
                </c:pt>
                <c:pt idx="12">
                  <c:v>446</c:v>
                </c:pt>
                <c:pt idx="13">
                  <c:v>6051</c:v>
                </c:pt>
                <c:pt idx="14">
                  <c:v>1300</c:v>
                </c:pt>
                <c:pt idx="15">
                  <c:v>1556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2F9-454C-91D6-73A72C1D2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9586614173228"/>
          <c:y val="0.20416421316118255"/>
          <c:w val="0.3711524496937883"/>
          <c:h val="0.766959709918172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baseline="0" dirty="0">
                <a:effectLst/>
              </a:rPr>
              <a:t>Produit des ventes aux enchères, monde, </a:t>
            </a:r>
            <a:r>
              <a:rPr lang="fr-FR" sz="1400" b="1" i="0" baseline="0" dirty="0" err="1">
                <a:effectLst/>
              </a:rPr>
              <a:t>Mlrd</a:t>
            </a:r>
            <a:r>
              <a:rPr lang="fr-FR" sz="1400" b="1" i="0" baseline="0" dirty="0">
                <a:effectLst/>
              </a:rPr>
              <a:t> USD (2015)</a:t>
            </a:r>
            <a:endParaRPr lang="fr-FR" sz="1400" dirty="0">
              <a:effectLst/>
            </a:endParaRPr>
          </a:p>
        </c:rich>
      </c:tx>
      <c:layout>
        <c:manualLayout>
          <c:xMode val="edge"/>
          <c:yMode val="edge"/>
          <c:x val="0.1176245547431571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AE8-40AF-9DEC-BAF0EE4783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E8-40AF-9DEC-BAF0EE4783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AE8-40AF-9DEC-BAF0EE4783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AE8-40AF-9DEC-BAF0EE4783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AE8-40AF-9DEC-BAF0EE47833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Feuil1!$D$2:$D$6</c:f>
              <c:strCache>
                <c:ptCount val="5"/>
                <c:pt idx="0">
                  <c:v>Maitres anciens</c:v>
                </c:pt>
                <c:pt idx="1">
                  <c:v>XIXème sciècle</c:v>
                </c:pt>
                <c:pt idx="2">
                  <c:v>Art moderne</c:v>
                </c:pt>
                <c:pt idx="3">
                  <c:v>Art d'apres-guerre</c:v>
                </c:pt>
                <c:pt idx="4">
                  <c:v>Art contemporain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0.5</c:v>
                </c:pt>
                <c:pt idx="1">
                  <c:v>1.3</c:v>
                </c:pt>
                <c:pt idx="2">
                  <c:v>5.2</c:v>
                </c:pt>
                <c:pt idx="3">
                  <c:v>2.8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E8-40AF-9DEC-BAF0EE4783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708333333333339"/>
          <c:y val="0.41327646544181978"/>
          <c:w val="0.40059523809523817"/>
          <c:h val="0.4185859580052493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3T17:25:26.359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968B6-1272-493C-AB4F-C819BD7ACF3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9E8A9D0-7D1B-4980-BE1A-1C6502B7326C}">
      <dgm:prSet phldrT="[Texte]" custT="1"/>
      <dgm:spPr/>
      <dgm:t>
        <a:bodyPr/>
        <a:lstStyle/>
        <a:p>
          <a:r>
            <a:rPr lang="fr-FR" sz="2000" dirty="0"/>
            <a:t>  </a:t>
          </a:r>
        </a:p>
      </dgm:t>
    </dgm:pt>
    <dgm:pt modelId="{C3512BEC-9AD9-4206-B66F-CEB59B8041C7}" type="parTrans" cxnId="{46AA46A6-69F3-4ED2-92CA-953C93CA6A60}">
      <dgm:prSet/>
      <dgm:spPr/>
      <dgm:t>
        <a:bodyPr/>
        <a:lstStyle/>
        <a:p>
          <a:endParaRPr lang="fr-FR" sz="1600"/>
        </a:p>
      </dgm:t>
    </dgm:pt>
    <dgm:pt modelId="{384D1FCF-C369-4E79-B13E-A270FFB0D2D3}" type="sibTrans" cxnId="{46AA46A6-69F3-4ED2-92CA-953C93CA6A60}">
      <dgm:prSet/>
      <dgm:spPr/>
      <dgm:t>
        <a:bodyPr/>
        <a:lstStyle/>
        <a:p>
          <a:endParaRPr lang="fr-FR" sz="1600"/>
        </a:p>
      </dgm:t>
    </dgm:pt>
    <dgm:pt modelId="{4D16105A-B6B3-4B34-B9F2-CFCF0C159609}">
      <dgm:prSet phldrT="[Texte]" custT="1"/>
      <dgm:spPr/>
      <dgm:t>
        <a:bodyPr/>
        <a:lstStyle/>
        <a:p>
          <a:r>
            <a:rPr lang="fr-FR" sz="1800" b="1" dirty="0"/>
            <a:t>Applications spécifiques : la radiothérapie et l’imagerie médicale</a:t>
          </a:r>
        </a:p>
      </dgm:t>
    </dgm:pt>
    <dgm:pt modelId="{C2006B07-B551-413F-B2C7-7E72D5C461F0}" type="parTrans" cxnId="{29EB3AAF-8C6C-40D8-827C-41026A9E8F50}">
      <dgm:prSet/>
      <dgm:spPr/>
      <dgm:t>
        <a:bodyPr/>
        <a:lstStyle/>
        <a:p>
          <a:endParaRPr lang="fr-FR" sz="1600"/>
        </a:p>
      </dgm:t>
    </dgm:pt>
    <dgm:pt modelId="{6FA0021E-5CB0-499D-BE2A-096AE7629CA8}" type="sibTrans" cxnId="{29EB3AAF-8C6C-40D8-827C-41026A9E8F50}">
      <dgm:prSet/>
      <dgm:spPr/>
      <dgm:t>
        <a:bodyPr/>
        <a:lstStyle/>
        <a:p>
          <a:endParaRPr lang="fr-FR" sz="1600"/>
        </a:p>
      </dgm:t>
    </dgm:pt>
    <dgm:pt modelId="{1D22875A-F66E-4E9D-94B9-A1D8A4B21837}">
      <dgm:prSet phldrT="[Texte]" custT="1"/>
      <dgm:spPr/>
      <dgm:t>
        <a:bodyPr/>
        <a:lstStyle/>
        <a:p>
          <a:r>
            <a:rPr lang="fr-FR" sz="1800" b="1" dirty="0"/>
            <a:t>Bilan de contacts industriels</a:t>
          </a:r>
        </a:p>
      </dgm:t>
    </dgm:pt>
    <dgm:pt modelId="{A19AB853-E996-440E-8AD1-44CA74498C29}" type="parTrans" cxnId="{7E8E00D8-D2DC-464F-9CE0-EC3E17FCE34D}">
      <dgm:prSet/>
      <dgm:spPr/>
      <dgm:t>
        <a:bodyPr/>
        <a:lstStyle/>
        <a:p>
          <a:endParaRPr lang="fr-FR" sz="1600"/>
        </a:p>
      </dgm:t>
    </dgm:pt>
    <dgm:pt modelId="{2B06C3F9-3DA2-4778-965D-544E10E0B622}" type="sibTrans" cxnId="{7E8E00D8-D2DC-464F-9CE0-EC3E17FCE34D}">
      <dgm:prSet/>
      <dgm:spPr/>
      <dgm:t>
        <a:bodyPr/>
        <a:lstStyle/>
        <a:p>
          <a:endParaRPr lang="fr-FR" sz="1600"/>
        </a:p>
      </dgm:t>
    </dgm:pt>
    <dgm:pt modelId="{E8B913E0-D14E-438E-9ED0-BC0948896A3D}">
      <dgm:prSet phldrT="[Texte]" custT="1"/>
      <dgm:spPr/>
      <dgm:t>
        <a:bodyPr/>
        <a:lstStyle/>
        <a:p>
          <a:r>
            <a:rPr lang="fr-FR" sz="1800" b="1" dirty="0"/>
            <a:t>Perspectives de valorisation en tant qu’une plateforme multi-applications</a:t>
          </a:r>
        </a:p>
      </dgm:t>
    </dgm:pt>
    <dgm:pt modelId="{32AAA367-8980-4EF8-86AF-55628C993A02}" type="parTrans" cxnId="{47F4BE91-666C-4128-B714-A919221EF254}">
      <dgm:prSet/>
      <dgm:spPr/>
      <dgm:t>
        <a:bodyPr/>
        <a:lstStyle/>
        <a:p>
          <a:endParaRPr lang="fr-FR" sz="1600"/>
        </a:p>
      </dgm:t>
    </dgm:pt>
    <dgm:pt modelId="{3951BCFC-70E5-486D-8209-39236CBA33C5}" type="sibTrans" cxnId="{47F4BE91-666C-4128-B714-A919221EF254}">
      <dgm:prSet/>
      <dgm:spPr/>
      <dgm:t>
        <a:bodyPr/>
        <a:lstStyle/>
        <a:p>
          <a:endParaRPr lang="fr-FR" sz="1600"/>
        </a:p>
      </dgm:t>
    </dgm:pt>
    <dgm:pt modelId="{EE1F84FE-817E-4A76-B473-C7E25460409A}">
      <dgm:prSet phldrT="[Texte]" custT="1"/>
      <dgm:spPr/>
      <dgm:t>
        <a:bodyPr/>
        <a:lstStyle/>
        <a:p>
          <a:endParaRPr lang="fr-FR" sz="2000" dirty="0"/>
        </a:p>
      </dgm:t>
    </dgm:pt>
    <dgm:pt modelId="{2A5579C3-65A3-4CCB-BA7B-0DE488054A13}" type="parTrans" cxnId="{2F0218B4-498C-47F8-954B-7F12159AC2DA}">
      <dgm:prSet/>
      <dgm:spPr/>
      <dgm:t>
        <a:bodyPr/>
        <a:lstStyle/>
        <a:p>
          <a:endParaRPr lang="fr-FR" sz="1600"/>
        </a:p>
      </dgm:t>
    </dgm:pt>
    <dgm:pt modelId="{E2218635-66C4-46F8-90A8-6D8D4C150591}" type="sibTrans" cxnId="{2F0218B4-498C-47F8-954B-7F12159AC2DA}">
      <dgm:prSet/>
      <dgm:spPr/>
      <dgm:t>
        <a:bodyPr/>
        <a:lstStyle/>
        <a:p>
          <a:endParaRPr lang="fr-FR" sz="1600"/>
        </a:p>
      </dgm:t>
    </dgm:pt>
    <dgm:pt modelId="{AC96111D-2FA0-45C5-AA12-A12ADCF8B68B}">
      <dgm:prSet phldrT="[Texte]" custT="1"/>
      <dgm:spPr/>
      <dgm:t>
        <a:bodyPr/>
        <a:lstStyle/>
        <a:p>
          <a:endParaRPr lang="fr-FR" sz="2000" dirty="0"/>
        </a:p>
      </dgm:t>
    </dgm:pt>
    <dgm:pt modelId="{7DF0A9E9-6D7B-4CB4-BB75-AC7AF8F36C7E}" type="parTrans" cxnId="{25257703-26CD-4860-86E0-37B72199B8B7}">
      <dgm:prSet/>
      <dgm:spPr/>
      <dgm:t>
        <a:bodyPr/>
        <a:lstStyle/>
        <a:p>
          <a:endParaRPr lang="fr-FR" sz="1600"/>
        </a:p>
      </dgm:t>
    </dgm:pt>
    <dgm:pt modelId="{62624F68-3CCC-44E7-B406-526C72CB9FFD}" type="sibTrans" cxnId="{25257703-26CD-4860-86E0-37B72199B8B7}">
      <dgm:prSet/>
      <dgm:spPr/>
      <dgm:t>
        <a:bodyPr/>
        <a:lstStyle/>
        <a:p>
          <a:endParaRPr lang="fr-FR" sz="1600"/>
        </a:p>
      </dgm:t>
    </dgm:pt>
    <dgm:pt modelId="{44D67C09-5212-4717-98CC-FAF406A05BA2}">
      <dgm:prSet phldrT="[Texte]" custT="1"/>
      <dgm:spPr/>
      <dgm:t>
        <a:bodyPr/>
        <a:lstStyle/>
        <a:p>
          <a:r>
            <a:rPr lang="fr-FR" sz="1800" b="1" dirty="0"/>
            <a:t>Annexe : Propriété Intellectuelle</a:t>
          </a:r>
        </a:p>
      </dgm:t>
    </dgm:pt>
    <dgm:pt modelId="{60E68C8C-6C73-46EC-9D1A-FFA8A681EEEC}" type="parTrans" cxnId="{8DD5B5B3-0C8A-4D0D-AA6C-243E931874DF}">
      <dgm:prSet/>
      <dgm:spPr/>
      <dgm:t>
        <a:bodyPr/>
        <a:lstStyle/>
        <a:p>
          <a:endParaRPr lang="fr-FR" sz="1600"/>
        </a:p>
      </dgm:t>
    </dgm:pt>
    <dgm:pt modelId="{3721E11D-C36F-4B3B-910B-70990CD91AAB}" type="sibTrans" cxnId="{8DD5B5B3-0C8A-4D0D-AA6C-243E931874DF}">
      <dgm:prSet/>
      <dgm:spPr/>
      <dgm:t>
        <a:bodyPr/>
        <a:lstStyle/>
        <a:p>
          <a:endParaRPr lang="fr-FR" sz="1600"/>
        </a:p>
      </dgm:t>
    </dgm:pt>
    <dgm:pt modelId="{38802F58-23EB-480E-A33A-4C1ED581DEA8}">
      <dgm:prSet phldrT="[Texte]" custT="1"/>
      <dgm:spPr/>
      <dgm:t>
        <a:bodyPr/>
        <a:lstStyle/>
        <a:p>
          <a:endParaRPr lang="fr-FR" sz="2000" dirty="0"/>
        </a:p>
      </dgm:t>
    </dgm:pt>
    <dgm:pt modelId="{008F1D4B-D75D-463D-A4BF-D0BBD4CD4BE2}" type="parTrans" cxnId="{55AA71FE-BCCE-43DF-BE88-6A6E914D3D85}">
      <dgm:prSet/>
      <dgm:spPr/>
      <dgm:t>
        <a:bodyPr/>
        <a:lstStyle/>
        <a:p>
          <a:endParaRPr lang="fr-FR" sz="1600"/>
        </a:p>
      </dgm:t>
    </dgm:pt>
    <dgm:pt modelId="{F5C81FF1-2502-4A12-BB15-D5D50F5A4D51}" type="sibTrans" cxnId="{55AA71FE-BCCE-43DF-BE88-6A6E914D3D85}">
      <dgm:prSet/>
      <dgm:spPr/>
      <dgm:t>
        <a:bodyPr/>
        <a:lstStyle/>
        <a:p>
          <a:endParaRPr lang="fr-FR" sz="1600"/>
        </a:p>
      </dgm:t>
    </dgm:pt>
    <dgm:pt modelId="{F927ACC0-8464-4AAE-98C4-D90C12C076D0}" type="pres">
      <dgm:prSet presAssocID="{AE1968B6-1272-493C-AB4F-C819BD7ACF38}" presName="linearFlow" presStyleCnt="0">
        <dgm:presLayoutVars>
          <dgm:dir/>
          <dgm:animLvl val="lvl"/>
          <dgm:resizeHandles val="exact"/>
        </dgm:presLayoutVars>
      </dgm:prSet>
      <dgm:spPr/>
    </dgm:pt>
    <dgm:pt modelId="{CB1FBBFD-AB33-4111-AF72-AFAC8D9EA37C}" type="pres">
      <dgm:prSet presAssocID="{39E8A9D0-7D1B-4980-BE1A-1C6502B7326C}" presName="composite" presStyleCnt="0"/>
      <dgm:spPr/>
    </dgm:pt>
    <dgm:pt modelId="{F048051D-F047-4B46-95DB-5D7836D67912}" type="pres">
      <dgm:prSet presAssocID="{39E8A9D0-7D1B-4980-BE1A-1C6502B7326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C1CAB76-FD21-4F2D-915B-30B25BDB403B}" type="pres">
      <dgm:prSet presAssocID="{39E8A9D0-7D1B-4980-BE1A-1C6502B7326C}" presName="descendantText" presStyleLbl="alignAcc1" presStyleIdx="0" presStyleCnt="4">
        <dgm:presLayoutVars>
          <dgm:bulletEnabled val="1"/>
        </dgm:presLayoutVars>
      </dgm:prSet>
      <dgm:spPr/>
    </dgm:pt>
    <dgm:pt modelId="{5DB8B1BB-01B8-4F99-8AF0-D7C0C0EA152A}" type="pres">
      <dgm:prSet presAssocID="{384D1FCF-C369-4E79-B13E-A270FFB0D2D3}" presName="sp" presStyleCnt="0"/>
      <dgm:spPr/>
    </dgm:pt>
    <dgm:pt modelId="{80DDCF8D-D27A-4961-8431-CC01DF3EF36F}" type="pres">
      <dgm:prSet presAssocID="{AC96111D-2FA0-45C5-AA12-A12ADCF8B68B}" presName="composite" presStyleCnt="0"/>
      <dgm:spPr/>
    </dgm:pt>
    <dgm:pt modelId="{25E6B725-DAFF-4291-9A52-1BA2B4B58FF7}" type="pres">
      <dgm:prSet presAssocID="{AC96111D-2FA0-45C5-AA12-A12ADCF8B68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A1FE807-A404-4E66-98AD-597A88CD557A}" type="pres">
      <dgm:prSet presAssocID="{AC96111D-2FA0-45C5-AA12-A12ADCF8B68B}" presName="descendantText" presStyleLbl="alignAcc1" presStyleIdx="1" presStyleCnt="4">
        <dgm:presLayoutVars>
          <dgm:bulletEnabled val="1"/>
        </dgm:presLayoutVars>
      </dgm:prSet>
      <dgm:spPr/>
    </dgm:pt>
    <dgm:pt modelId="{D80B2591-BC6D-4023-BED6-90BCAE65D71A}" type="pres">
      <dgm:prSet presAssocID="{62624F68-3CCC-44E7-B406-526C72CB9FFD}" presName="sp" presStyleCnt="0"/>
      <dgm:spPr/>
    </dgm:pt>
    <dgm:pt modelId="{898D46EF-9547-49CD-AF4E-ACF2F862BC37}" type="pres">
      <dgm:prSet presAssocID="{EE1F84FE-817E-4A76-B473-C7E25460409A}" presName="composite" presStyleCnt="0"/>
      <dgm:spPr/>
    </dgm:pt>
    <dgm:pt modelId="{2491CE32-FA9E-4C03-9BA8-A9434C173C31}" type="pres">
      <dgm:prSet presAssocID="{EE1F84FE-817E-4A76-B473-C7E25460409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410AAB4-AEF0-4285-90E7-D96ECD5F61B6}" type="pres">
      <dgm:prSet presAssocID="{EE1F84FE-817E-4A76-B473-C7E25460409A}" presName="descendantText" presStyleLbl="alignAcc1" presStyleIdx="2" presStyleCnt="4">
        <dgm:presLayoutVars>
          <dgm:bulletEnabled val="1"/>
        </dgm:presLayoutVars>
      </dgm:prSet>
      <dgm:spPr/>
    </dgm:pt>
    <dgm:pt modelId="{409F1B59-2A28-41D7-B577-ED9BF540A35F}" type="pres">
      <dgm:prSet presAssocID="{E2218635-66C4-46F8-90A8-6D8D4C150591}" presName="sp" presStyleCnt="0"/>
      <dgm:spPr/>
    </dgm:pt>
    <dgm:pt modelId="{5EC9096C-17FA-4035-9FA1-2D138B78E77D}" type="pres">
      <dgm:prSet presAssocID="{38802F58-23EB-480E-A33A-4C1ED581DEA8}" presName="composite" presStyleCnt="0"/>
      <dgm:spPr/>
    </dgm:pt>
    <dgm:pt modelId="{E7E10790-BF3F-46A0-875A-AC11E5451678}" type="pres">
      <dgm:prSet presAssocID="{38802F58-23EB-480E-A33A-4C1ED581DEA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F1476DD-68D4-4D7C-810F-788460A268C2}" type="pres">
      <dgm:prSet presAssocID="{38802F58-23EB-480E-A33A-4C1ED581DEA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5257703-26CD-4860-86E0-37B72199B8B7}" srcId="{AE1968B6-1272-493C-AB4F-C819BD7ACF38}" destId="{AC96111D-2FA0-45C5-AA12-A12ADCF8B68B}" srcOrd="1" destOrd="0" parTransId="{7DF0A9E9-6D7B-4CB4-BB75-AC7AF8F36C7E}" sibTransId="{62624F68-3CCC-44E7-B406-526C72CB9FFD}"/>
    <dgm:cxn modelId="{F71D8D21-D583-41A5-AB6D-D384534BE84B}" type="presOf" srcId="{39E8A9D0-7D1B-4980-BE1A-1C6502B7326C}" destId="{F048051D-F047-4B46-95DB-5D7836D67912}" srcOrd="0" destOrd="0" presId="urn:microsoft.com/office/officeart/2005/8/layout/chevron2"/>
    <dgm:cxn modelId="{8E2DBF2F-DD2D-4074-BC05-7420CB4E6E17}" type="presOf" srcId="{4D16105A-B6B3-4B34-B9F2-CFCF0C159609}" destId="{2A1FE807-A404-4E66-98AD-597A88CD557A}" srcOrd="0" destOrd="0" presId="urn:microsoft.com/office/officeart/2005/8/layout/chevron2"/>
    <dgm:cxn modelId="{FA60F33D-637B-44DA-B15C-9F4651F64103}" type="presOf" srcId="{38802F58-23EB-480E-A33A-4C1ED581DEA8}" destId="{E7E10790-BF3F-46A0-875A-AC11E5451678}" srcOrd="0" destOrd="0" presId="urn:microsoft.com/office/officeart/2005/8/layout/chevron2"/>
    <dgm:cxn modelId="{0EC0E65C-A2A0-4856-A9FD-10EFFA969100}" type="presOf" srcId="{1D22875A-F66E-4E9D-94B9-A1D8A4B21837}" destId="{8410AAB4-AEF0-4285-90E7-D96ECD5F61B6}" srcOrd="0" destOrd="0" presId="urn:microsoft.com/office/officeart/2005/8/layout/chevron2"/>
    <dgm:cxn modelId="{FE13674E-6200-4F63-82FB-859AAE38029A}" type="presOf" srcId="{AE1968B6-1272-493C-AB4F-C819BD7ACF38}" destId="{F927ACC0-8464-4AAE-98C4-D90C12C076D0}" srcOrd="0" destOrd="0" presId="urn:microsoft.com/office/officeart/2005/8/layout/chevron2"/>
    <dgm:cxn modelId="{9CECA575-50A9-4110-BE4A-7DFB36240D57}" type="presOf" srcId="{EE1F84FE-817E-4A76-B473-C7E25460409A}" destId="{2491CE32-FA9E-4C03-9BA8-A9434C173C31}" srcOrd="0" destOrd="0" presId="urn:microsoft.com/office/officeart/2005/8/layout/chevron2"/>
    <dgm:cxn modelId="{D4DF3187-A856-4F54-8DF6-E78A35464BE6}" type="presOf" srcId="{44D67C09-5212-4717-98CC-FAF406A05BA2}" destId="{9F1476DD-68D4-4D7C-810F-788460A268C2}" srcOrd="0" destOrd="0" presId="urn:microsoft.com/office/officeart/2005/8/layout/chevron2"/>
    <dgm:cxn modelId="{47F4BE91-666C-4128-B714-A919221EF254}" srcId="{39E8A9D0-7D1B-4980-BE1A-1C6502B7326C}" destId="{E8B913E0-D14E-438E-9ED0-BC0948896A3D}" srcOrd="0" destOrd="0" parTransId="{32AAA367-8980-4EF8-86AF-55628C993A02}" sibTransId="{3951BCFC-70E5-486D-8209-39236CBA33C5}"/>
    <dgm:cxn modelId="{33F35AA0-0523-4213-B5D7-9AD66F39AEC5}" type="presOf" srcId="{AC96111D-2FA0-45C5-AA12-A12ADCF8B68B}" destId="{25E6B725-DAFF-4291-9A52-1BA2B4B58FF7}" srcOrd="0" destOrd="0" presId="urn:microsoft.com/office/officeart/2005/8/layout/chevron2"/>
    <dgm:cxn modelId="{46AA46A6-69F3-4ED2-92CA-953C93CA6A60}" srcId="{AE1968B6-1272-493C-AB4F-C819BD7ACF38}" destId="{39E8A9D0-7D1B-4980-BE1A-1C6502B7326C}" srcOrd="0" destOrd="0" parTransId="{C3512BEC-9AD9-4206-B66F-CEB59B8041C7}" sibTransId="{384D1FCF-C369-4E79-B13E-A270FFB0D2D3}"/>
    <dgm:cxn modelId="{29EB3AAF-8C6C-40D8-827C-41026A9E8F50}" srcId="{AC96111D-2FA0-45C5-AA12-A12ADCF8B68B}" destId="{4D16105A-B6B3-4B34-B9F2-CFCF0C159609}" srcOrd="0" destOrd="0" parTransId="{C2006B07-B551-413F-B2C7-7E72D5C461F0}" sibTransId="{6FA0021E-5CB0-499D-BE2A-096AE7629CA8}"/>
    <dgm:cxn modelId="{8DD5B5B3-0C8A-4D0D-AA6C-243E931874DF}" srcId="{38802F58-23EB-480E-A33A-4C1ED581DEA8}" destId="{44D67C09-5212-4717-98CC-FAF406A05BA2}" srcOrd="0" destOrd="0" parTransId="{60E68C8C-6C73-46EC-9D1A-FFA8A681EEEC}" sibTransId="{3721E11D-C36F-4B3B-910B-70990CD91AAB}"/>
    <dgm:cxn modelId="{2F0218B4-498C-47F8-954B-7F12159AC2DA}" srcId="{AE1968B6-1272-493C-AB4F-C819BD7ACF38}" destId="{EE1F84FE-817E-4A76-B473-C7E25460409A}" srcOrd="2" destOrd="0" parTransId="{2A5579C3-65A3-4CCB-BA7B-0DE488054A13}" sibTransId="{E2218635-66C4-46F8-90A8-6D8D4C150591}"/>
    <dgm:cxn modelId="{7E8E00D8-D2DC-464F-9CE0-EC3E17FCE34D}" srcId="{EE1F84FE-817E-4A76-B473-C7E25460409A}" destId="{1D22875A-F66E-4E9D-94B9-A1D8A4B21837}" srcOrd="0" destOrd="0" parTransId="{A19AB853-E996-440E-8AD1-44CA74498C29}" sibTransId="{2B06C3F9-3DA2-4778-965D-544E10E0B622}"/>
    <dgm:cxn modelId="{636810F0-0428-4B17-8ED8-327F38F94142}" type="presOf" srcId="{E8B913E0-D14E-438E-9ED0-BC0948896A3D}" destId="{8C1CAB76-FD21-4F2D-915B-30B25BDB403B}" srcOrd="0" destOrd="0" presId="urn:microsoft.com/office/officeart/2005/8/layout/chevron2"/>
    <dgm:cxn modelId="{55AA71FE-BCCE-43DF-BE88-6A6E914D3D85}" srcId="{AE1968B6-1272-493C-AB4F-C819BD7ACF38}" destId="{38802F58-23EB-480E-A33A-4C1ED581DEA8}" srcOrd="3" destOrd="0" parTransId="{008F1D4B-D75D-463D-A4BF-D0BBD4CD4BE2}" sibTransId="{F5C81FF1-2502-4A12-BB15-D5D50F5A4D51}"/>
    <dgm:cxn modelId="{58C5DD87-1BD5-423D-ADB2-C82DC193E90D}" type="presParOf" srcId="{F927ACC0-8464-4AAE-98C4-D90C12C076D0}" destId="{CB1FBBFD-AB33-4111-AF72-AFAC8D9EA37C}" srcOrd="0" destOrd="0" presId="urn:microsoft.com/office/officeart/2005/8/layout/chevron2"/>
    <dgm:cxn modelId="{041E82D5-6A85-4A70-8FBE-28024EF93E86}" type="presParOf" srcId="{CB1FBBFD-AB33-4111-AF72-AFAC8D9EA37C}" destId="{F048051D-F047-4B46-95DB-5D7836D67912}" srcOrd="0" destOrd="0" presId="urn:microsoft.com/office/officeart/2005/8/layout/chevron2"/>
    <dgm:cxn modelId="{217D109B-86A8-42E9-90CD-975FBC09751F}" type="presParOf" srcId="{CB1FBBFD-AB33-4111-AF72-AFAC8D9EA37C}" destId="{8C1CAB76-FD21-4F2D-915B-30B25BDB403B}" srcOrd="1" destOrd="0" presId="urn:microsoft.com/office/officeart/2005/8/layout/chevron2"/>
    <dgm:cxn modelId="{6BF6E12D-09F7-43D8-A540-72ECEC0E69FC}" type="presParOf" srcId="{F927ACC0-8464-4AAE-98C4-D90C12C076D0}" destId="{5DB8B1BB-01B8-4F99-8AF0-D7C0C0EA152A}" srcOrd="1" destOrd="0" presId="urn:microsoft.com/office/officeart/2005/8/layout/chevron2"/>
    <dgm:cxn modelId="{51965E4E-3A3A-410B-911E-7C3E0E56A2DF}" type="presParOf" srcId="{F927ACC0-8464-4AAE-98C4-D90C12C076D0}" destId="{80DDCF8D-D27A-4961-8431-CC01DF3EF36F}" srcOrd="2" destOrd="0" presId="urn:microsoft.com/office/officeart/2005/8/layout/chevron2"/>
    <dgm:cxn modelId="{6D21990C-FD90-4D02-8F0B-AE2EF3E537EB}" type="presParOf" srcId="{80DDCF8D-D27A-4961-8431-CC01DF3EF36F}" destId="{25E6B725-DAFF-4291-9A52-1BA2B4B58FF7}" srcOrd="0" destOrd="0" presId="urn:microsoft.com/office/officeart/2005/8/layout/chevron2"/>
    <dgm:cxn modelId="{485570DF-6C76-4505-BF22-55CBD67E9C30}" type="presParOf" srcId="{80DDCF8D-D27A-4961-8431-CC01DF3EF36F}" destId="{2A1FE807-A404-4E66-98AD-597A88CD557A}" srcOrd="1" destOrd="0" presId="urn:microsoft.com/office/officeart/2005/8/layout/chevron2"/>
    <dgm:cxn modelId="{C4B22A64-1A7C-4FE4-9D97-AD5FD7AE6947}" type="presParOf" srcId="{F927ACC0-8464-4AAE-98C4-D90C12C076D0}" destId="{D80B2591-BC6D-4023-BED6-90BCAE65D71A}" srcOrd="3" destOrd="0" presId="urn:microsoft.com/office/officeart/2005/8/layout/chevron2"/>
    <dgm:cxn modelId="{F3080AF5-6A23-4887-A483-78E279CFA5B4}" type="presParOf" srcId="{F927ACC0-8464-4AAE-98C4-D90C12C076D0}" destId="{898D46EF-9547-49CD-AF4E-ACF2F862BC37}" srcOrd="4" destOrd="0" presId="urn:microsoft.com/office/officeart/2005/8/layout/chevron2"/>
    <dgm:cxn modelId="{7431B7E8-FA4E-4DCB-945E-C85B38C8C000}" type="presParOf" srcId="{898D46EF-9547-49CD-AF4E-ACF2F862BC37}" destId="{2491CE32-FA9E-4C03-9BA8-A9434C173C31}" srcOrd="0" destOrd="0" presId="urn:microsoft.com/office/officeart/2005/8/layout/chevron2"/>
    <dgm:cxn modelId="{B73B9E4A-794B-4B8B-855C-F9EA953026E6}" type="presParOf" srcId="{898D46EF-9547-49CD-AF4E-ACF2F862BC37}" destId="{8410AAB4-AEF0-4285-90E7-D96ECD5F61B6}" srcOrd="1" destOrd="0" presId="urn:microsoft.com/office/officeart/2005/8/layout/chevron2"/>
    <dgm:cxn modelId="{55B1942E-45F1-41A8-9307-6BB40D2B68A0}" type="presParOf" srcId="{F927ACC0-8464-4AAE-98C4-D90C12C076D0}" destId="{409F1B59-2A28-41D7-B577-ED9BF540A35F}" srcOrd="5" destOrd="0" presId="urn:microsoft.com/office/officeart/2005/8/layout/chevron2"/>
    <dgm:cxn modelId="{F756C21B-87E1-451B-8DEA-71CA1D882ED6}" type="presParOf" srcId="{F927ACC0-8464-4AAE-98C4-D90C12C076D0}" destId="{5EC9096C-17FA-4035-9FA1-2D138B78E77D}" srcOrd="6" destOrd="0" presId="urn:microsoft.com/office/officeart/2005/8/layout/chevron2"/>
    <dgm:cxn modelId="{7A4C721D-C337-47EB-8F58-19A382C451DB}" type="presParOf" srcId="{5EC9096C-17FA-4035-9FA1-2D138B78E77D}" destId="{E7E10790-BF3F-46A0-875A-AC11E5451678}" srcOrd="0" destOrd="0" presId="urn:microsoft.com/office/officeart/2005/8/layout/chevron2"/>
    <dgm:cxn modelId="{19E1EAF8-03AE-476F-B5CA-EA7C22D054B5}" type="presParOf" srcId="{5EC9096C-17FA-4035-9FA1-2D138B78E77D}" destId="{9F1476DD-68D4-4D7C-810F-788460A268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8051D-F047-4B46-95DB-5D7836D67912}">
      <dsp:nvSpPr>
        <dsp:cNvPr id="0" name=""/>
        <dsp:cNvSpPr/>
      </dsp:nvSpPr>
      <dsp:spPr>
        <a:xfrm rot="5400000">
          <a:off x="-158379" y="158383"/>
          <a:ext cx="1055863" cy="7391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  </a:t>
          </a:r>
        </a:p>
      </dsp:txBody>
      <dsp:txXfrm rot="-5400000">
        <a:off x="1" y="369555"/>
        <a:ext cx="739104" cy="316759"/>
      </dsp:txXfrm>
    </dsp:sp>
    <dsp:sp modelId="{8C1CAB76-FD21-4F2D-915B-30B25BDB403B}">
      <dsp:nvSpPr>
        <dsp:cNvPr id="0" name=""/>
        <dsp:cNvSpPr/>
      </dsp:nvSpPr>
      <dsp:spPr>
        <a:xfrm rot="5400000">
          <a:off x="5284196" y="-4545087"/>
          <a:ext cx="686311" cy="9776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Perspectives de valorisation en tant qu’une plateforme multi-applications</a:t>
          </a:r>
        </a:p>
      </dsp:txBody>
      <dsp:txXfrm rot="-5400000">
        <a:off x="739105" y="33507"/>
        <a:ext cx="9742992" cy="619305"/>
      </dsp:txXfrm>
    </dsp:sp>
    <dsp:sp modelId="{25E6B725-DAFF-4291-9A52-1BA2B4B58FF7}">
      <dsp:nvSpPr>
        <dsp:cNvPr id="0" name=""/>
        <dsp:cNvSpPr/>
      </dsp:nvSpPr>
      <dsp:spPr>
        <a:xfrm rot="5400000">
          <a:off x="-158379" y="1064372"/>
          <a:ext cx="1055863" cy="7391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 rot="-5400000">
        <a:off x="1" y="1275544"/>
        <a:ext cx="739104" cy="316759"/>
      </dsp:txXfrm>
    </dsp:sp>
    <dsp:sp modelId="{2A1FE807-A404-4E66-98AD-597A88CD557A}">
      <dsp:nvSpPr>
        <dsp:cNvPr id="0" name=""/>
        <dsp:cNvSpPr/>
      </dsp:nvSpPr>
      <dsp:spPr>
        <a:xfrm rot="5400000">
          <a:off x="5284196" y="-3639099"/>
          <a:ext cx="686311" cy="9776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Applications spécifiques : la radiothérapie et l’imagerie médicale</a:t>
          </a:r>
        </a:p>
      </dsp:txBody>
      <dsp:txXfrm rot="-5400000">
        <a:off x="739105" y="939495"/>
        <a:ext cx="9742992" cy="619305"/>
      </dsp:txXfrm>
    </dsp:sp>
    <dsp:sp modelId="{2491CE32-FA9E-4C03-9BA8-A9434C173C31}">
      <dsp:nvSpPr>
        <dsp:cNvPr id="0" name=""/>
        <dsp:cNvSpPr/>
      </dsp:nvSpPr>
      <dsp:spPr>
        <a:xfrm rot="5400000">
          <a:off x="-158379" y="1970360"/>
          <a:ext cx="1055863" cy="7391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 rot="-5400000">
        <a:off x="1" y="2181532"/>
        <a:ext cx="739104" cy="316759"/>
      </dsp:txXfrm>
    </dsp:sp>
    <dsp:sp modelId="{8410AAB4-AEF0-4285-90E7-D96ECD5F61B6}">
      <dsp:nvSpPr>
        <dsp:cNvPr id="0" name=""/>
        <dsp:cNvSpPr/>
      </dsp:nvSpPr>
      <dsp:spPr>
        <a:xfrm rot="5400000">
          <a:off x="5284196" y="-2733111"/>
          <a:ext cx="686311" cy="9776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Bilan de contacts industriels</a:t>
          </a:r>
        </a:p>
      </dsp:txBody>
      <dsp:txXfrm rot="-5400000">
        <a:off x="739105" y="1845483"/>
        <a:ext cx="9742992" cy="619305"/>
      </dsp:txXfrm>
    </dsp:sp>
    <dsp:sp modelId="{E7E10790-BF3F-46A0-875A-AC11E5451678}">
      <dsp:nvSpPr>
        <dsp:cNvPr id="0" name=""/>
        <dsp:cNvSpPr/>
      </dsp:nvSpPr>
      <dsp:spPr>
        <a:xfrm rot="5400000">
          <a:off x="-158379" y="2876348"/>
          <a:ext cx="1055863" cy="7391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 rot="-5400000">
        <a:off x="1" y="3087520"/>
        <a:ext cx="739104" cy="316759"/>
      </dsp:txXfrm>
    </dsp:sp>
    <dsp:sp modelId="{9F1476DD-68D4-4D7C-810F-788460A268C2}">
      <dsp:nvSpPr>
        <dsp:cNvPr id="0" name=""/>
        <dsp:cNvSpPr/>
      </dsp:nvSpPr>
      <dsp:spPr>
        <a:xfrm rot="5400000">
          <a:off x="5284196" y="-1827122"/>
          <a:ext cx="686311" cy="9776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Annexe : Propriété Intellectuelle</a:t>
          </a:r>
        </a:p>
      </dsp:txBody>
      <dsp:txXfrm rot="-5400000">
        <a:off x="739105" y="2751472"/>
        <a:ext cx="9742992" cy="619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C2ECBDD4-30F7-0046-B4E1-01FE68ED6A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044BD3-7727-3746-9F76-EC8D6FDB67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99562-0263-FC43-BD41-0B11AA74EC45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E6A9F6-A883-CA40-8CC6-F35DF496AB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4178DE-1EAD-CA4D-A170-C50028539C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FCD2E-60D6-1546-8DF1-A7ABFBCE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722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A1A28-F7EE-B749-8100-363805CFCEBF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7261D-F29F-2840-A9F0-EA88AB290F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7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261D-F29F-2840-A9F0-EA88AB290FE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09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4C1DAA-FC0D-174D-9C56-6D1E42F400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64CBE9-6B9A-A340-B152-00FF6739D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4" y="2345616"/>
            <a:ext cx="6957508" cy="21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tations_de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FF9100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0115A88-D1DB-7F43-8B8C-17F882FC7462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59F0C8A-51B1-0645-A4BF-0ED079A228E5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19219B4-B4CB-074B-A6EF-360443777FA8}"/>
              </a:ext>
            </a:extLst>
          </p:cNvPr>
          <p:cNvSpPr/>
          <p:nvPr userDrawn="1"/>
        </p:nvSpPr>
        <p:spPr>
          <a:xfrm>
            <a:off x="8968000" y="6716478"/>
            <a:ext cx="1543204" cy="141522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C8F9C9-3C11-5B4D-BC84-0FA6F1D31793}"/>
              </a:ext>
            </a:extLst>
          </p:cNvPr>
          <p:cNvSpPr/>
          <p:nvPr userDrawn="1"/>
        </p:nvSpPr>
        <p:spPr>
          <a:xfrm>
            <a:off x="10511204" y="6716478"/>
            <a:ext cx="1680796" cy="141522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8" name="Délai  17">
            <a:extLst>
              <a:ext uri="{FF2B5EF4-FFF2-40B4-BE49-F238E27FC236}">
                <a16:creationId xmlns:a16="http://schemas.microsoft.com/office/drawing/2014/main" id="{8F1B71EB-C1C8-A945-9C6A-82E60C8F39E0}"/>
              </a:ext>
            </a:extLst>
          </p:cNvPr>
          <p:cNvSpPr/>
          <p:nvPr userDrawn="1"/>
        </p:nvSpPr>
        <p:spPr>
          <a:xfrm>
            <a:off x="8936108" y="6716478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9" name="Délai  18">
            <a:extLst>
              <a:ext uri="{FF2B5EF4-FFF2-40B4-BE49-F238E27FC236}">
                <a16:creationId xmlns:a16="http://schemas.microsoft.com/office/drawing/2014/main" id="{FEB4A408-AB4B-E94B-9356-97A2A613E88C}"/>
              </a:ext>
            </a:extLst>
          </p:cNvPr>
          <p:cNvSpPr/>
          <p:nvPr userDrawn="1"/>
        </p:nvSpPr>
        <p:spPr>
          <a:xfrm>
            <a:off x="10467975" y="6716478"/>
            <a:ext cx="175113" cy="141522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9FA51A3B-D688-534C-8EF6-40DBE4A9DB2C}"/>
              </a:ext>
            </a:extLst>
          </p:cNvPr>
          <p:cNvSpPr/>
          <p:nvPr userDrawn="1"/>
        </p:nvSpPr>
        <p:spPr>
          <a:xfrm>
            <a:off x="8940381" y="6716478"/>
            <a:ext cx="158495" cy="141522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23A1A1-BDC7-A648-8E3B-422E2B0B616F}"/>
              </a:ext>
            </a:extLst>
          </p:cNvPr>
          <p:cNvSpPr/>
          <p:nvPr userDrawn="1"/>
        </p:nvSpPr>
        <p:spPr>
          <a:xfrm>
            <a:off x="1441890" y="6716478"/>
            <a:ext cx="7525101" cy="141522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22" name="Délai  21">
            <a:extLst>
              <a:ext uri="{FF2B5EF4-FFF2-40B4-BE49-F238E27FC236}">
                <a16:creationId xmlns:a16="http://schemas.microsoft.com/office/drawing/2014/main" id="{43221CFE-B746-9B46-ADA5-CEC82CAD17B8}"/>
              </a:ext>
            </a:extLst>
          </p:cNvPr>
          <p:cNvSpPr/>
          <p:nvPr userDrawn="1"/>
        </p:nvSpPr>
        <p:spPr>
          <a:xfrm>
            <a:off x="1390430" y="6716478"/>
            <a:ext cx="158495" cy="141522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990E9B-3BCE-DE4A-8EB8-BEC918203BBA}"/>
              </a:ext>
            </a:extLst>
          </p:cNvPr>
          <p:cNvSpPr/>
          <p:nvPr userDrawn="1"/>
        </p:nvSpPr>
        <p:spPr>
          <a:xfrm>
            <a:off x="-20890" y="6716478"/>
            <a:ext cx="1419552" cy="141522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98BCCDD6-85E7-5049-A309-8473FF6B0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02685157-F9BB-F445-B657-EA989D20A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723467A3-8542-684E-A09B-5F8DBC382C2C}" type="datetime2">
              <a:rPr lang="fr-FR" smtClean="0"/>
              <a:t>jeudi 13 décembre 2018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6E898A34-0759-9943-AB50-14A63ED0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4A6F19EF-9DF8-C744-8610-1347060825B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69485" y="1348158"/>
            <a:ext cx="10453031" cy="459079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38B94E9-F47A-774A-86B1-4FBDE3B1E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78F4CE8-7977-604E-98FF-EB3C545A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tations_de_servic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FF9100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C579F40-8E86-EB47-BED2-638F48AAFB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326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100"/>
              </a:buClr>
              <a:buSzPct val="90000"/>
              <a:buFont typeface="ZapfDingbatsITC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FF9100"/>
              </a:buClr>
              <a:buFont typeface="LucidaGrande" panose="020B0600040502020204" pitchFamily="34" charset="0"/>
              <a:buChar char="◦"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>
              <a:buClr>
                <a:srgbClr val="FF9100"/>
              </a:buClr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>
              <a:buClr>
                <a:srgbClr val="F37E09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F37E09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0115A88-D1DB-7F43-8B8C-17F882FC7462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59F0C8A-51B1-0645-A4BF-0ED079A228E5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19219B4-B4CB-074B-A6EF-360443777FA8}"/>
              </a:ext>
            </a:extLst>
          </p:cNvPr>
          <p:cNvSpPr/>
          <p:nvPr userDrawn="1"/>
        </p:nvSpPr>
        <p:spPr>
          <a:xfrm>
            <a:off x="8968000" y="6716478"/>
            <a:ext cx="1543204" cy="141522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C8F9C9-3C11-5B4D-BC84-0FA6F1D31793}"/>
              </a:ext>
            </a:extLst>
          </p:cNvPr>
          <p:cNvSpPr/>
          <p:nvPr userDrawn="1"/>
        </p:nvSpPr>
        <p:spPr>
          <a:xfrm>
            <a:off x="10511204" y="6716478"/>
            <a:ext cx="1680796" cy="141522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8" name="Délai  17">
            <a:extLst>
              <a:ext uri="{FF2B5EF4-FFF2-40B4-BE49-F238E27FC236}">
                <a16:creationId xmlns:a16="http://schemas.microsoft.com/office/drawing/2014/main" id="{8F1B71EB-C1C8-A945-9C6A-82E60C8F39E0}"/>
              </a:ext>
            </a:extLst>
          </p:cNvPr>
          <p:cNvSpPr/>
          <p:nvPr userDrawn="1"/>
        </p:nvSpPr>
        <p:spPr>
          <a:xfrm>
            <a:off x="8936108" y="6716478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9" name="Délai  18">
            <a:extLst>
              <a:ext uri="{FF2B5EF4-FFF2-40B4-BE49-F238E27FC236}">
                <a16:creationId xmlns:a16="http://schemas.microsoft.com/office/drawing/2014/main" id="{FEB4A408-AB4B-E94B-9356-97A2A613E88C}"/>
              </a:ext>
            </a:extLst>
          </p:cNvPr>
          <p:cNvSpPr/>
          <p:nvPr userDrawn="1"/>
        </p:nvSpPr>
        <p:spPr>
          <a:xfrm>
            <a:off x="10467975" y="6716478"/>
            <a:ext cx="175113" cy="141522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9FA51A3B-D688-534C-8EF6-40DBE4A9DB2C}"/>
              </a:ext>
            </a:extLst>
          </p:cNvPr>
          <p:cNvSpPr/>
          <p:nvPr userDrawn="1"/>
        </p:nvSpPr>
        <p:spPr>
          <a:xfrm>
            <a:off x="8940381" y="6716478"/>
            <a:ext cx="158495" cy="141522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23A1A1-BDC7-A648-8E3B-422E2B0B616F}"/>
              </a:ext>
            </a:extLst>
          </p:cNvPr>
          <p:cNvSpPr/>
          <p:nvPr userDrawn="1"/>
        </p:nvSpPr>
        <p:spPr>
          <a:xfrm>
            <a:off x="1441890" y="6716478"/>
            <a:ext cx="7525101" cy="141522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22" name="Délai  21">
            <a:extLst>
              <a:ext uri="{FF2B5EF4-FFF2-40B4-BE49-F238E27FC236}">
                <a16:creationId xmlns:a16="http://schemas.microsoft.com/office/drawing/2014/main" id="{43221CFE-B746-9B46-ADA5-CEC82CAD17B8}"/>
              </a:ext>
            </a:extLst>
          </p:cNvPr>
          <p:cNvSpPr/>
          <p:nvPr userDrawn="1"/>
        </p:nvSpPr>
        <p:spPr>
          <a:xfrm>
            <a:off x="1390430" y="6716478"/>
            <a:ext cx="158495" cy="141522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990E9B-3BCE-DE4A-8EB8-BEC918203BBA}"/>
              </a:ext>
            </a:extLst>
          </p:cNvPr>
          <p:cNvSpPr/>
          <p:nvPr userDrawn="1"/>
        </p:nvSpPr>
        <p:spPr>
          <a:xfrm>
            <a:off x="-20890" y="6716478"/>
            <a:ext cx="1419552" cy="141522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98BCCDD6-85E7-5049-A309-8473FF6B0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02685157-F9BB-F445-B657-EA989D20A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723467A3-8542-684E-A09B-5F8DBC382C2C}" type="datetime2">
              <a:rPr lang="fr-FR" smtClean="0"/>
              <a:t>jeudi 13 décembre 2018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6E898A34-0759-9943-AB50-14A63ED0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29C76A1-ADFD-EF48-88D0-641F04025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F273483-A872-2F47-B4BA-351BA2BA7C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5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_entreprises_laborato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D7007F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F635B15-E778-F541-942A-A25F4207C3D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FF74FB7-EFF7-0D41-8BD8-A3D7D5C7801A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92D7D-D3D4-3146-96DB-F6805A16A9E8}"/>
              </a:ext>
            </a:extLst>
          </p:cNvPr>
          <p:cNvSpPr/>
          <p:nvPr userDrawn="1"/>
        </p:nvSpPr>
        <p:spPr>
          <a:xfrm>
            <a:off x="4531712" y="6714120"/>
            <a:ext cx="7660288" cy="146237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B5A423-673A-FF44-AF28-385816CA7A7B}"/>
              </a:ext>
            </a:extLst>
          </p:cNvPr>
          <p:cNvSpPr/>
          <p:nvPr userDrawn="1"/>
        </p:nvSpPr>
        <p:spPr>
          <a:xfrm>
            <a:off x="2970700" y="6714120"/>
            <a:ext cx="1541059" cy="146237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92B816-B804-4D4A-9782-555A0427AC2B}"/>
              </a:ext>
            </a:extLst>
          </p:cNvPr>
          <p:cNvSpPr/>
          <p:nvPr userDrawn="1"/>
        </p:nvSpPr>
        <p:spPr>
          <a:xfrm>
            <a:off x="1441892" y="6714120"/>
            <a:ext cx="1541059" cy="146237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7" name="Délai  16">
            <a:extLst>
              <a:ext uri="{FF2B5EF4-FFF2-40B4-BE49-F238E27FC236}">
                <a16:creationId xmlns:a16="http://schemas.microsoft.com/office/drawing/2014/main" id="{9D1EB939-789F-9145-9A4D-A036D632DD99}"/>
              </a:ext>
            </a:extLst>
          </p:cNvPr>
          <p:cNvSpPr/>
          <p:nvPr userDrawn="1"/>
        </p:nvSpPr>
        <p:spPr>
          <a:xfrm>
            <a:off x="2947425" y="6714120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EA170F-CE78-F24F-BE0A-399A999A4C86}"/>
              </a:ext>
            </a:extLst>
          </p:cNvPr>
          <p:cNvSpPr/>
          <p:nvPr userDrawn="1"/>
        </p:nvSpPr>
        <p:spPr>
          <a:xfrm>
            <a:off x="-9159" y="6714120"/>
            <a:ext cx="1441713" cy="146237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9" name="Délai  18">
            <a:extLst>
              <a:ext uri="{FF2B5EF4-FFF2-40B4-BE49-F238E27FC236}">
                <a16:creationId xmlns:a16="http://schemas.microsoft.com/office/drawing/2014/main" id="{B860BDD6-B8FF-294F-84A9-CABB2A8ABFF9}"/>
              </a:ext>
            </a:extLst>
          </p:cNvPr>
          <p:cNvSpPr/>
          <p:nvPr userDrawn="1"/>
        </p:nvSpPr>
        <p:spPr>
          <a:xfrm>
            <a:off x="1387245" y="6714120"/>
            <a:ext cx="163776" cy="146237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EA87ED4A-46C8-E440-9ED5-D736609AB2E5}"/>
              </a:ext>
            </a:extLst>
          </p:cNvPr>
          <p:cNvSpPr/>
          <p:nvPr userDrawn="1"/>
        </p:nvSpPr>
        <p:spPr>
          <a:xfrm>
            <a:off x="4476233" y="6714120"/>
            <a:ext cx="163776" cy="146237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B8AD68F-BF32-9445-8E2E-CB7755526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F811793-BAEE-0544-9318-6CDAA5021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429D0A01-6ED7-D14F-9458-1A21BD3E4C1D}" type="datetime2">
              <a:rPr lang="fr-FR" smtClean="0"/>
              <a:t>jeudi 13 décembre 2018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EC4423B-C64F-2544-9C87-3EBB377C1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77219D27-14F4-FC49-83D0-C1A42086CB8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69485" y="1348158"/>
            <a:ext cx="10453031" cy="459079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571EE12-45D3-9C42-AFC6-A277831CD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7EFC1C-45DD-FA49-A7C1-926C74FC5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1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_entreprises_laboratoir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D7007F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C579F40-8E86-EB47-BED2-638F48AAFB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326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7007F"/>
              </a:buClr>
              <a:buSzPct val="90000"/>
              <a:buFont typeface="ZapfDingbatsITC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D7007F"/>
              </a:buClr>
              <a:buFont typeface="LucidaGrande" panose="020B0600040502020204" pitchFamily="34" charset="0"/>
              <a:buChar char="◦"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>
              <a:buClr>
                <a:srgbClr val="D7007F"/>
              </a:buClr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>
              <a:buClr>
                <a:srgbClr val="D9116F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D9116F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F635B15-E778-F541-942A-A25F4207C3D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FF74FB7-EFF7-0D41-8BD8-A3D7D5C7801A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92D7D-D3D4-3146-96DB-F6805A16A9E8}"/>
              </a:ext>
            </a:extLst>
          </p:cNvPr>
          <p:cNvSpPr/>
          <p:nvPr userDrawn="1"/>
        </p:nvSpPr>
        <p:spPr>
          <a:xfrm>
            <a:off x="4531712" y="6714120"/>
            <a:ext cx="7660288" cy="146237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B5A423-673A-FF44-AF28-385816CA7A7B}"/>
              </a:ext>
            </a:extLst>
          </p:cNvPr>
          <p:cNvSpPr/>
          <p:nvPr userDrawn="1"/>
        </p:nvSpPr>
        <p:spPr>
          <a:xfrm>
            <a:off x="2970700" y="6714120"/>
            <a:ext cx="1541059" cy="146237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92B816-B804-4D4A-9782-555A0427AC2B}"/>
              </a:ext>
            </a:extLst>
          </p:cNvPr>
          <p:cNvSpPr/>
          <p:nvPr userDrawn="1"/>
        </p:nvSpPr>
        <p:spPr>
          <a:xfrm>
            <a:off x="1441892" y="6714120"/>
            <a:ext cx="1541059" cy="146237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7" name="Délai  16">
            <a:extLst>
              <a:ext uri="{FF2B5EF4-FFF2-40B4-BE49-F238E27FC236}">
                <a16:creationId xmlns:a16="http://schemas.microsoft.com/office/drawing/2014/main" id="{9D1EB939-789F-9145-9A4D-A036D632DD99}"/>
              </a:ext>
            </a:extLst>
          </p:cNvPr>
          <p:cNvSpPr/>
          <p:nvPr userDrawn="1"/>
        </p:nvSpPr>
        <p:spPr>
          <a:xfrm>
            <a:off x="2947425" y="6714120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EA170F-CE78-F24F-BE0A-399A999A4C86}"/>
              </a:ext>
            </a:extLst>
          </p:cNvPr>
          <p:cNvSpPr/>
          <p:nvPr userDrawn="1"/>
        </p:nvSpPr>
        <p:spPr>
          <a:xfrm>
            <a:off x="-9159" y="6714120"/>
            <a:ext cx="1441713" cy="146237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9" name="Délai  18">
            <a:extLst>
              <a:ext uri="{FF2B5EF4-FFF2-40B4-BE49-F238E27FC236}">
                <a16:creationId xmlns:a16="http://schemas.microsoft.com/office/drawing/2014/main" id="{B860BDD6-B8FF-294F-84A9-CABB2A8ABFF9}"/>
              </a:ext>
            </a:extLst>
          </p:cNvPr>
          <p:cNvSpPr/>
          <p:nvPr userDrawn="1"/>
        </p:nvSpPr>
        <p:spPr>
          <a:xfrm>
            <a:off x="1387245" y="6714120"/>
            <a:ext cx="163776" cy="146237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EA87ED4A-46C8-E440-9ED5-D736609AB2E5}"/>
              </a:ext>
            </a:extLst>
          </p:cNvPr>
          <p:cNvSpPr/>
          <p:nvPr userDrawn="1"/>
        </p:nvSpPr>
        <p:spPr>
          <a:xfrm>
            <a:off x="4476233" y="6714120"/>
            <a:ext cx="163776" cy="146237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B8AD68F-BF32-9445-8E2E-CB7755526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F811793-BAEE-0544-9318-6CDAA5021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429D0A01-6ED7-D14F-9458-1A21BD3E4C1D}" type="datetime2">
              <a:rPr lang="fr-FR" smtClean="0"/>
              <a:t>jeudi 13 décembre 2018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EC4423B-C64F-2544-9C87-3EBB377C1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34E9128-2C29-C84A-8AC2-C6DE1ED5D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97E24B9-5DB7-C04E-9467-07F99CBC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7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C8A-AFB8-47A5-86FD-135847FACE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4718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E30201C-9DB4-6A4B-8C34-BB9660A88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94" y="2349773"/>
            <a:ext cx="6930809" cy="21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20934B6-4E0D-D449-8F2D-15CEC632C019}"/>
              </a:ext>
            </a:extLst>
          </p:cNvPr>
          <p:cNvSpPr/>
          <p:nvPr userDrawn="1"/>
        </p:nvSpPr>
        <p:spPr>
          <a:xfrm>
            <a:off x="-159026" y="-159026"/>
            <a:ext cx="12647805" cy="7329847"/>
          </a:xfrm>
          <a:prstGeom prst="rect">
            <a:avLst/>
          </a:prstGeom>
          <a:solidFill>
            <a:srgbClr val="22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3" y="-7224703"/>
            <a:ext cx="14085290" cy="186043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99DB91-A5C8-DE4F-841C-48BD6FE6B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642" y="343512"/>
            <a:ext cx="6787275" cy="2749884"/>
          </a:xfrm>
          <a:prstGeom prst="rect">
            <a:avLst/>
          </a:prstGeom>
        </p:spPr>
        <p:txBody>
          <a:bodyPr anchor="b"/>
          <a:lstStyle>
            <a:lvl1pPr algn="r">
              <a:defRPr sz="4000" cap="all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6B1332-5E8D-D54B-BF9C-134C78429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641" y="3729188"/>
            <a:ext cx="6787275" cy="202958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800" cap="all" baseline="0">
                <a:solidFill>
                  <a:schemeClr val="bg1"/>
                </a:solidFill>
                <a:latin typeface="Tw Cen MT" panose="020B0602020104020603" pitchFamily="34" charset="77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AJOUTER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A5C967-403E-BB4E-8EA0-543594CA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40768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5FCA5247-E213-F046-8FFF-CF2B49105C54}" type="datetime2">
              <a:rPr lang="fr-FR" smtClean="0"/>
              <a:t>jeudi 13 décembre 2018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FF4291-E6DC-2443-80C4-064AB2FD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33775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4DE151D-1B24-2246-8A01-311D716537ED}"/>
              </a:ext>
            </a:extLst>
          </p:cNvPr>
          <p:cNvCxnSpPr>
            <a:cxnSpLocks/>
          </p:cNvCxnSpPr>
          <p:nvPr userDrawn="1"/>
        </p:nvCxnSpPr>
        <p:spPr>
          <a:xfrm>
            <a:off x="-169333" y="3429000"/>
            <a:ext cx="7014976" cy="0"/>
          </a:xfrm>
          <a:prstGeom prst="line">
            <a:avLst/>
          </a:prstGeom>
          <a:ln w="63500">
            <a:solidFill>
              <a:srgbClr val="86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2871069D-524F-0D4D-88F9-A6F2F8EF64EE}"/>
              </a:ext>
            </a:extLst>
          </p:cNvPr>
          <p:cNvSpPr/>
          <p:nvPr userDrawn="1"/>
        </p:nvSpPr>
        <p:spPr>
          <a:xfrm>
            <a:off x="11370549" y="6556130"/>
            <a:ext cx="68224" cy="682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F1C64E8-7046-D74C-A993-81E32D29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768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47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2" y="-7216315"/>
            <a:ext cx="14085154" cy="186041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99DB91-A5C8-DE4F-841C-48BD6FE6B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642" y="343512"/>
            <a:ext cx="6787275" cy="2749884"/>
          </a:xfrm>
          <a:prstGeom prst="rect">
            <a:avLst/>
          </a:prstGeom>
        </p:spPr>
        <p:txBody>
          <a:bodyPr anchor="b"/>
          <a:lstStyle>
            <a:lvl1pPr algn="r">
              <a:defRPr sz="4000" cap="all" baseline="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MODIFIER LE TEXTE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6B1332-5E8D-D54B-BF9C-134C78429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641" y="3729188"/>
            <a:ext cx="6787275" cy="202958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800" cap="all" baseline="0">
                <a:solidFill>
                  <a:srgbClr val="223A66"/>
                </a:solidFill>
                <a:latin typeface="Tw Cen MT" panose="020B0602020104020603" pitchFamily="34" charset="77"/>
                <a:ea typeface="Gulim" panose="020B0600000101010101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AJOUTER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A5C967-403E-BB4E-8EA0-543594CA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F4526C6-77EC-2B43-ADA5-56F3FA37216C}" type="datetime2">
              <a:rPr lang="fr-FR" smtClean="0"/>
              <a:t>jeudi 13 décembre 2018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FF4291-E6DC-2443-80C4-064AB2FD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16842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4DE151D-1B24-2246-8A01-311D716537ED}"/>
              </a:ext>
            </a:extLst>
          </p:cNvPr>
          <p:cNvCxnSpPr>
            <a:cxnSpLocks/>
          </p:cNvCxnSpPr>
          <p:nvPr userDrawn="1"/>
        </p:nvCxnSpPr>
        <p:spPr>
          <a:xfrm>
            <a:off x="0" y="3429000"/>
            <a:ext cx="6845643" cy="0"/>
          </a:xfrm>
          <a:prstGeom prst="line">
            <a:avLst/>
          </a:prstGeom>
          <a:ln w="63500">
            <a:solidFill>
              <a:srgbClr val="86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2871069D-524F-0D4D-88F9-A6F2F8EF64EE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F1C64E8-7046-D74C-A993-81E32D29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19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F76A7326-DEB0-9747-88B0-B4F71AD17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3E0D22-B096-6A49-8B65-890E217D040D}"/>
              </a:ext>
            </a:extLst>
          </p:cNvPr>
          <p:cNvSpPr/>
          <p:nvPr userDrawn="1"/>
        </p:nvSpPr>
        <p:spPr>
          <a:xfrm>
            <a:off x="2773256" y="6716478"/>
            <a:ext cx="3181350" cy="149190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1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87F69-54CB-C241-AC2E-E8600E5AB3A6}"/>
              </a:ext>
            </a:extLst>
          </p:cNvPr>
          <p:cNvSpPr/>
          <p:nvPr userDrawn="1"/>
        </p:nvSpPr>
        <p:spPr>
          <a:xfrm>
            <a:off x="5969113" y="6716478"/>
            <a:ext cx="3025613" cy="149190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9BFC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A8FEF-CF0A-1A4D-994E-8DCCE1AF3EE0}"/>
              </a:ext>
            </a:extLst>
          </p:cNvPr>
          <p:cNvSpPr/>
          <p:nvPr userDrawn="1"/>
        </p:nvSpPr>
        <p:spPr>
          <a:xfrm>
            <a:off x="9009233" y="6716478"/>
            <a:ext cx="3182767" cy="149190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7007F"/>
              </a:solidFill>
            </a:endParaRPr>
          </a:p>
        </p:txBody>
      </p:sp>
      <p:sp>
        <p:nvSpPr>
          <p:cNvPr id="14" name="Délai  13">
            <a:extLst>
              <a:ext uri="{FF2B5EF4-FFF2-40B4-BE49-F238E27FC236}">
                <a16:creationId xmlns:a16="http://schemas.microsoft.com/office/drawing/2014/main" id="{EE70850A-B7F1-F446-8B09-04FEE16EF71A}"/>
              </a:ext>
            </a:extLst>
          </p:cNvPr>
          <p:cNvSpPr/>
          <p:nvPr userDrawn="1"/>
        </p:nvSpPr>
        <p:spPr>
          <a:xfrm>
            <a:off x="2882117" y="6716478"/>
            <a:ext cx="167083" cy="149190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5" name="Délai  14">
            <a:extLst>
              <a:ext uri="{FF2B5EF4-FFF2-40B4-BE49-F238E27FC236}">
                <a16:creationId xmlns:a16="http://schemas.microsoft.com/office/drawing/2014/main" id="{68B0A2E8-C441-B941-8D15-8857F1A98248}"/>
              </a:ext>
            </a:extLst>
          </p:cNvPr>
          <p:cNvSpPr/>
          <p:nvPr userDrawn="1"/>
        </p:nvSpPr>
        <p:spPr>
          <a:xfrm>
            <a:off x="5928917" y="6716478"/>
            <a:ext cx="167083" cy="149190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6" name="Délai  15">
            <a:extLst>
              <a:ext uri="{FF2B5EF4-FFF2-40B4-BE49-F238E27FC236}">
                <a16:creationId xmlns:a16="http://schemas.microsoft.com/office/drawing/2014/main" id="{246D38D1-8A50-1942-BD1D-EE070E8D4954}"/>
              </a:ext>
            </a:extLst>
          </p:cNvPr>
          <p:cNvSpPr/>
          <p:nvPr userDrawn="1"/>
        </p:nvSpPr>
        <p:spPr>
          <a:xfrm>
            <a:off x="8974632" y="6716478"/>
            <a:ext cx="167083" cy="149190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5BFB25-9E6A-3940-99F4-92841C78037A}"/>
              </a:ext>
            </a:extLst>
          </p:cNvPr>
          <p:cNvSpPr/>
          <p:nvPr userDrawn="1"/>
        </p:nvSpPr>
        <p:spPr>
          <a:xfrm>
            <a:off x="0" y="6716478"/>
            <a:ext cx="2919307" cy="149190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23A66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80B1361-0059-7B4F-A1EA-CAFFBB888FB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A21E6D4-1E93-B643-8911-66721B080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B9379D2-CC5A-E14E-9144-071049BDC34C}"/>
              </a:ext>
            </a:extLst>
          </p:cNvPr>
          <p:cNvCxnSpPr>
            <a:cxnSpLocks/>
          </p:cNvCxnSpPr>
          <p:nvPr userDrawn="1"/>
        </p:nvCxnSpPr>
        <p:spPr>
          <a:xfrm>
            <a:off x="-53788" y="927426"/>
            <a:ext cx="7470588" cy="0"/>
          </a:xfrm>
          <a:prstGeom prst="line">
            <a:avLst/>
          </a:prstGeom>
          <a:ln w="53975">
            <a:solidFill>
              <a:srgbClr val="86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D01A1726-10D6-5C4A-A779-482655DF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F4526C6-77EC-2B43-ADA5-56F3FA37216C}" type="datetime2">
              <a:rPr lang="fr-FR" smtClean="0"/>
              <a:t>jeudi 13 décembre 2018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4FCFC437-5AA2-9243-A1FF-1A43CF4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6D889AA5-D3D1-D442-9D71-A8B5F6F8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D6D7E06A-9D07-6B4B-8362-4AD01DC89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9485" y="1348158"/>
            <a:ext cx="10453031" cy="459079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550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F76A7326-DEB0-9747-88B0-B4F71AD17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3E0D22-B096-6A49-8B65-890E217D040D}"/>
              </a:ext>
            </a:extLst>
          </p:cNvPr>
          <p:cNvSpPr/>
          <p:nvPr userDrawn="1"/>
        </p:nvSpPr>
        <p:spPr>
          <a:xfrm>
            <a:off x="2773256" y="6716478"/>
            <a:ext cx="3181350" cy="149190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1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87F69-54CB-C241-AC2E-E8600E5AB3A6}"/>
              </a:ext>
            </a:extLst>
          </p:cNvPr>
          <p:cNvSpPr/>
          <p:nvPr userDrawn="1"/>
        </p:nvSpPr>
        <p:spPr>
          <a:xfrm>
            <a:off x="5969113" y="6716478"/>
            <a:ext cx="3025613" cy="149190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9BFC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A8FEF-CF0A-1A4D-994E-8DCCE1AF3EE0}"/>
              </a:ext>
            </a:extLst>
          </p:cNvPr>
          <p:cNvSpPr/>
          <p:nvPr userDrawn="1"/>
        </p:nvSpPr>
        <p:spPr>
          <a:xfrm>
            <a:off x="9009233" y="6716478"/>
            <a:ext cx="3182767" cy="149190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7007F"/>
              </a:solidFill>
            </a:endParaRPr>
          </a:p>
        </p:txBody>
      </p:sp>
      <p:sp>
        <p:nvSpPr>
          <p:cNvPr id="14" name="Délai  13">
            <a:extLst>
              <a:ext uri="{FF2B5EF4-FFF2-40B4-BE49-F238E27FC236}">
                <a16:creationId xmlns:a16="http://schemas.microsoft.com/office/drawing/2014/main" id="{EE70850A-B7F1-F446-8B09-04FEE16EF71A}"/>
              </a:ext>
            </a:extLst>
          </p:cNvPr>
          <p:cNvSpPr/>
          <p:nvPr userDrawn="1"/>
        </p:nvSpPr>
        <p:spPr>
          <a:xfrm>
            <a:off x="2882117" y="6716478"/>
            <a:ext cx="167083" cy="149190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5" name="Délai  14">
            <a:extLst>
              <a:ext uri="{FF2B5EF4-FFF2-40B4-BE49-F238E27FC236}">
                <a16:creationId xmlns:a16="http://schemas.microsoft.com/office/drawing/2014/main" id="{68B0A2E8-C441-B941-8D15-8857F1A98248}"/>
              </a:ext>
            </a:extLst>
          </p:cNvPr>
          <p:cNvSpPr/>
          <p:nvPr userDrawn="1"/>
        </p:nvSpPr>
        <p:spPr>
          <a:xfrm>
            <a:off x="5928917" y="6716478"/>
            <a:ext cx="167083" cy="149190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6" name="Délai  15">
            <a:extLst>
              <a:ext uri="{FF2B5EF4-FFF2-40B4-BE49-F238E27FC236}">
                <a16:creationId xmlns:a16="http://schemas.microsoft.com/office/drawing/2014/main" id="{246D38D1-8A50-1942-BD1D-EE070E8D4954}"/>
              </a:ext>
            </a:extLst>
          </p:cNvPr>
          <p:cNvSpPr/>
          <p:nvPr userDrawn="1"/>
        </p:nvSpPr>
        <p:spPr>
          <a:xfrm>
            <a:off x="8974632" y="6716478"/>
            <a:ext cx="167083" cy="149190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5BFB25-9E6A-3940-99F4-92841C78037A}"/>
              </a:ext>
            </a:extLst>
          </p:cNvPr>
          <p:cNvSpPr/>
          <p:nvPr userDrawn="1"/>
        </p:nvSpPr>
        <p:spPr>
          <a:xfrm>
            <a:off x="0" y="6716478"/>
            <a:ext cx="2919307" cy="149190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23A66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80B1361-0059-7B4F-A1EA-CAFFBB888FB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B9379D2-CC5A-E14E-9144-071049BDC34C}"/>
              </a:ext>
            </a:extLst>
          </p:cNvPr>
          <p:cNvCxnSpPr>
            <a:cxnSpLocks/>
          </p:cNvCxnSpPr>
          <p:nvPr userDrawn="1"/>
        </p:nvCxnSpPr>
        <p:spPr>
          <a:xfrm>
            <a:off x="-53788" y="927426"/>
            <a:ext cx="7470588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D01A1726-10D6-5C4A-A779-482655DF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F4526C6-77EC-2B43-ADA5-56F3FA37216C}" type="datetime2">
              <a:rPr lang="fr-FR" smtClean="0"/>
              <a:t>jeudi 13 décembre 2018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4FCFC437-5AA2-9243-A1FF-1A43CF4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6D889AA5-D3D1-D442-9D71-A8B5F6F8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AA8E2203-6A87-1845-A5F7-04EA2C4EC86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3732297"/>
            <a:ext cx="10515600" cy="5126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pitchFamily="2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AA8E2203-6A87-1845-A5F7-04EA2C4EC86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38200" y="3107515"/>
            <a:ext cx="10515600" cy="5126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pitchFamily="2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AA8E2203-6A87-1845-A5F7-04EA2C4EC86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8200" y="2482733"/>
            <a:ext cx="10515600" cy="5126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pitchFamily="2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AA8E2203-6A87-1845-A5F7-04EA2C4EC86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38200" y="1857951"/>
            <a:ext cx="10515600" cy="5126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pitchFamily="2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3135AD6-57C0-1C4A-B1F7-B6C33DE3D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1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FEC40B7-2207-8F47-BE98-8889C13516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326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>
              <a:buClr>
                <a:srgbClr val="223A66"/>
              </a:buClr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F76A7326-DEB0-9747-88B0-B4F71AD17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3E0D22-B096-6A49-8B65-890E217D040D}"/>
              </a:ext>
            </a:extLst>
          </p:cNvPr>
          <p:cNvSpPr/>
          <p:nvPr userDrawn="1"/>
        </p:nvSpPr>
        <p:spPr>
          <a:xfrm>
            <a:off x="2773256" y="6716478"/>
            <a:ext cx="3181350" cy="149190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1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87F69-54CB-C241-AC2E-E8600E5AB3A6}"/>
              </a:ext>
            </a:extLst>
          </p:cNvPr>
          <p:cNvSpPr/>
          <p:nvPr userDrawn="1"/>
        </p:nvSpPr>
        <p:spPr>
          <a:xfrm>
            <a:off x="5969113" y="6716478"/>
            <a:ext cx="3025613" cy="149190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9BFC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A8FEF-CF0A-1A4D-994E-8DCCE1AF3EE0}"/>
              </a:ext>
            </a:extLst>
          </p:cNvPr>
          <p:cNvSpPr/>
          <p:nvPr userDrawn="1"/>
        </p:nvSpPr>
        <p:spPr>
          <a:xfrm>
            <a:off x="9009233" y="6716478"/>
            <a:ext cx="3182767" cy="149190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7007F"/>
              </a:solidFill>
            </a:endParaRPr>
          </a:p>
        </p:txBody>
      </p:sp>
      <p:sp>
        <p:nvSpPr>
          <p:cNvPr id="14" name="Délai  13">
            <a:extLst>
              <a:ext uri="{FF2B5EF4-FFF2-40B4-BE49-F238E27FC236}">
                <a16:creationId xmlns:a16="http://schemas.microsoft.com/office/drawing/2014/main" id="{EE70850A-B7F1-F446-8B09-04FEE16EF71A}"/>
              </a:ext>
            </a:extLst>
          </p:cNvPr>
          <p:cNvSpPr/>
          <p:nvPr userDrawn="1"/>
        </p:nvSpPr>
        <p:spPr>
          <a:xfrm>
            <a:off x="2882117" y="6716478"/>
            <a:ext cx="167083" cy="149190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5" name="Délai  14">
            <a:extLst>
              <a:ext uri="{FF2B5EF4-FFF2-40B4-BE49-F238E27FC236}">
                <a16:creationId xmlns:a16="http://schemas.microsoft.com/office/drawing/2014/main" id="{68B0A2E8-C441-B941-8D15-8857F1A98248}"/>
              </a:ext>
            </a:extLst>
          </p:cNvPr>
          <p:cNvSpPr/>
          <p:nvPr userDrawn="1"/>
        </p:nvSpPr>
        <p:spPr>
          <a:xfrm>
            <a:off x="5928917" y="6716478"/>
            <a:ext cx="167083" cy="149190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6" name="Délai  15">
            <a:extLst>
              <a:ext uri="{FF2B5EF4-FFF2-40B4-BE49-F238E27FC236}">
                <a16:creationId xmlns:a16="http://schemas.microsoft.com/office/drawing/2014/main" id="{246D38D1-8A50-1942-BD1D-EE070E8D4954}"/>
              </a:ext>
            </a:extLst>
          </p:cNvPr>
          <p:cNvSpPr/>
          <p:nvPr userDrawn="1"/>
        </p:nvSpPr>
        <p:spPr>
          <a:xfrm>
            <a:off x="8974632" y="6716478"/>
            <a:ext cx="167083" cy="149190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5BFB25-9E6A-3940-99F4-92841C78037A}"/>
              </a:ext>
            </a:extLst>
          </p:cNvPr>
          <p:cNvSpPr/>
          <p:nvPr userDrawn="1"/>
        </p:nvSpPr>
        <p:spPr>
          <a:xfrm>
            <a:off x="0" y="6716478"/>
            <a:ext cx="2919307" cy="149190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23A66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80B1361-0059-7B4F-A1EA-CAFFBB888FB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B9379D2-CC5A-E14E-9144-071049BDC34C}"/>
              </a:ext>
            </a:extLst>
          </p:cNvPr>
          <p:cNvCxnSpPr>
            <a:cxnSpLocks/>
          </p:cNvCxnSpPr>
          <p:nvPr userDrawn="1"/>
        </p:nvCxnSpPr>
        <p:spPr>
          <a:xfrm>
            <a:off x="-53788" y="927426"/>
            <a:ext cx="7470588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D01A1726-10D6-5C4A-A779-482655DF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F4526C6-77EC-2B43-ADA5-56F3FA37216C}" type="datetime2">
              <a:rPr lang="fr-FR" smtClean="0"/>
              <a:t>jeudi 13 décembre 2018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4FCFC437-5AA2-9243-A1FF-1A43CF4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6D889AA5-D3D1-D442-9D71-A8B5F6F8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B67CF79-3016-D547-9809-76FE5BEB6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6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ation_de_proj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59BFCE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68C65B7-1C27-5148-88EF-2F3693C5BB13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1B20DB-C52F-0347-A83B-C396EEED40A8}"/>
              </a:ext>
            </a:extLst>
          </p:cNvPr>
          <p:cNvSpPr/>
          <p:nvPr userDrawn="1"/>
        </p:nvSpPr>
        <p:spPr>
          <a:xfrm>
            <a:off x="10511204" y="6714120"/>
            <a:ext cx="1680796" cy="146237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grpSp>
        <p:nvGrpSpPr>
          <p:cNvPr id="14" name="Grouper 4">
            <a:extLst>
              <a:ext uri="{FF2B5EF4-FFF2-40B4-BE49-F238E27FC236}">
                <a16:creationId xmlns:a16="http://schemas.microsoft.com/office/drawing/2014/main" id="{6DFE8DCE-B306-1448-8675-8A0920F48CC6}"/>
              </a:ext>
            </a:extLst>
          </p:cNvPr>
          <p:cNvGrpSpPr/>
          <p:nvPr userDrawn="1"/>
        </p:nvGrpSpPr>
        <p:grpSpPr>
          <a:xfrm>
            <a:off x="3026181" y="6714120"/>
            <a:ext cx="7611238" cy="146237"/>
            <a:chOff x="3026181" y="6518742"/>
            <a:chExt cx="7611238" cy="146237"/>
          </a:xfrm>
          <a:solidFill>
            <a:srgbClr val="59BFCE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614604-C7BC-DC40-AE87-E92CE61EA91B}"/>
                </a:ext>
              </a:extLst>
            </p:cNvPr>
            <p:cNvSpPr/>
            <p:nvPr/>
          </p:nvSpPr>
          <p:spPr>
            <a:xfrm>
              <a:off x="3026181" y="6518742"/>
              <a:ext cx="7485023" cy="146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CD3CE"/>
                </a:solidFill>
              </a:endParaRPr>
            </a:p>
          </p:txBody>
        </p:sp>
        <p:sp>
          <p:nvSpPr>
            <p:cNvPr id="16" name="Délai  15">
              <a:extLst>
                <a:ext uri="{FF2B5EF4-FFF2-40B4-BE49-F238E27FC236}">
                  <a16:creationId xmlns:a16="http://schemas.microsoft.com/office/drawing/2014/main" id="{81BD0074-5ACD-3F4D-BBB2-462ACAB782C3}"/>
                </a:ext>
              </a:extLst>
            </p:cNvPr>
            <p:cNvSpPr/>
            <p:nvPr/>
          </p:nvSpPr>
          <p:spPr>
            <a:xfrm>
              <a:off x="10473643" y="6518742"/>
              <a:ext cx="163776" cy="146237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9084C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83C8D-754C-6E46-815B-6B484D6D32FE}"/>
              </a:ext>
            </a:extLst>
          </p:cNvPr>
          <p:cNvSpPr/>
          <p:nvPr userDrawn="1"/>
        </p:nvSpPr>
        <p:spPr>
          <a:xfrm>
            <a:off x="1441892" y="6714120"/>
            <a:ext cx="1541059" cy="146237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8" name="Délai  17">
            <a:extLst>
              <a:ext uri="{FF2B5EF4-FFF2-40B4-BE49-F238E27FC236}">
                <a16:creationId xmlns:a16="http://schemas.microsoft.com/office/drawing/2014/main" id="{F90C8FDB-D219-B54F-BC42-132B5653142B}"/>
              </a:ext>
            </a:extLst>
          </p:cNvPr>
          <p:cNvSpPr/>
          <p:nvPr userDrawn="1"/>
        </p:nvSpPr>
        <p:spPr>
          <a:xfrm>
            <a:off x="2947425" y="6714120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4F7EF2-DDD8-464D-BFD8-BB617EECEC0E}"/>
              </a:ext>
            </a:extLst>
          </p:cNvPr>
          <p:cNvSpPr/>
          <p:nvPr userDrawn="1"/>
        </p:nvSpPr>
        <p:spPr>
          <a:xfrm>
            <a:off x="0" y="6714120"/>
            <a:ext cx="1414770" cy="146237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B7B563DF-86A9-1C46-A8EB-05B8A1E3CF0E}"/>
              </a:ext>
            </a:extLst>
          </p:cNvPr>
          <p:cNvSpPr/>
          <p:nvPr userDrawn="1"/>
        </p:nvSpPr>
        <p:spPr>
          <a:xfrm>
            <a:off x="1379244" y="6714120"/>
            <a:ext cx="163776" cy="146237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C4E6D4F-C72D-BF4D-83F0-EBAD5ECAC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631B2BCF-82E6-6F42-B87D-1B1CB3F28015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C70A4396-5880-2840-8BCD-9CF0F59A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F4526C6-77EC-2B43-ADA5-56F3FA37216C}" type="datetime2">
              <a:rPr lang="fr-FR" smtClean="0"/>
              <a:t>jeudi 13 décembre 2018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FB97D44C-7BA6-504D-903E-DB71D6DA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9AB96A9C-2B24-C54F-9C9F-B5C74475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19259F39-B3A6-2E4F-A885-B62C96D2A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9485" y="1348158"/>
            <a:ext cx="10453031" cy="459079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07BE816-AE22-E249-A8C5-5C4E2D01A1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ation_de_proje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59BFCE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BAFE69D-481C-8D4D-919C-2DFA8D4D3E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326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59BFCE"/>
              </a:buClr>
              <a:buSzPct val="90000"/>
              <a:buFont typeface="ZapfDingbatsITC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59BFCE"/>
              </a:buClr>
              <a:buFont typeface="LucidaGrande" panose="020B0600040502020204" pitchFamily="34" charset="0"/>
              <a:buChar char="◦"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>
              <a:buClr>
                <a:srgbClr val="59BFCE"/>
              </a:buClr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>
              <a:buClr>
                <a:srgbClr val="3CA8B9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3CA8B9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68C65B7-1C27-5148-88EF-2F3693C5BB13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1B20DB-C52F-0347-A83B-C396EEED40A8}"/>
              </a:ext>
            </a:extLst>
          </p:cNvPr>
          <p:cNvSpPr/>
          <p:nvPr userDrawn="1"/>
        </p:nvSpPr>
        <p:spPr>
          <a:xfrm>
            <a:off x="10511204" y="6714120"/>
            <a:ext cx="1680796" cy="146237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grpSp>
        <p:nvGrpSpPr>
          <p:cNvPr id="14" name="Grouper 4">
            <a:extLst>
              <a:ext uri="{FF2B5EF4-FFF2-40B4-BE49-F238E27FC236}">
                <a16:creationId xmlns:a16="http://schemas.microsoft.com/office/drawing/2014/main" id="{6DFE8DCE-B306-1448-8675-8A0920F48CC6}"/>
              </a:ext>
            </a:extLst>
          </p:cNvPr>
          <p:cNvGrpSpPr/>
          <p:nvPr userDrawn="1"/>
        </p:nvGrpSpPr>
        <p:grpSpPr>
          <a:xfrm>
            <a:off x="3026181" y="6714120"/>
            <a:ext cx="7611238" cy="146237"/>
            <a:chOff x="3026181" y="6518742"/>
            <a:chExt cx="7611238" cy="146237"/>
          </a:xfrm>
          <a:solidFill>
            <a:srgbClr val="59BFCE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614604-C7BC-DC40-AE87-E92CE61EA91B}"/>
                </a:ext>
              </a:extLst>
            </p:cNvPr>
            <p:cNvSpPr/>
            <p:nvPr/>
          </p:nvSpPr>
          <p:spPr>
            <a:xfrm>
              <a:off x="3026181" y="6518742"/>
              <a:ext cx="7485023" cy="146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CD3CE"/>
                </a:solidFill>
              </a:endParaRPr>
            </a:p>
          </p:txBody>
        </p:sp>
        <p:sp>
          <p:nvSpPr>
            <p:cNvPr id="16" name="Délai  15">
              <a:extLst>
                <a:ext uri="{FF2B5EF4-FFF2-40B4-BE49-F238E27FC236}">
                  <a16:creationId xmlns:a16="http://schemas.microsoft.com/office/drawing/2014/main" id="{81BD0074-5ACD-3F4D-BBB2-462ACAB782C3}"/>
                </a:ext>
              </a:extLst>
            </p:cNvPr>
            <p:cNvSpPr/>
            <p:nvPr/>
          </p:nvSpPr>
          <p:spPr>
            <a:xfrm>
              <a:off x="10473643" y="6518742"/>
              <a:ext cx="163776" cy="146237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9084C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83C8D-754C-6E46-815B-6B484D6D32FE}"/>
              </a:ext>
            </a:extLst>
          </p:cNvPr>
          <p:cNvSpPr/>
          <p:nvPr userDrawn="1"/>
        </p:nvSpPr>
        <p:spPr>
          <a:xfrm>
            <a:off x="1441892" y="6714120"/>
            <a:ext cx="1541059" cy="146237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18" name="Délai  17">
            <a:extLst>
              <a:ext uri="{FF2B5EF4-FFF2-40B4-BE49-F238E27FC236}">
                <a16:creationId xmlns:a16="http://schemas.microsoft.com/office/drawing/2014/main" id="{F90C8FDB-D219-B54F-BC42-132B5653142B}"/>
              </a:ext>
            </a:extLst>
          </p:cNvPr>
          <p:cNvSpPr/>
          <p:nvPr userDrawn="1"/>
        </p:nvSpPr>
        <p:spPr>
          <a:xfrm>
            <a:off x="2947425" y="6714120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4F7EF2-DDD8-464D-BFD8-BB617EECEC0E}"/>
              </a:ext>
            </a:extLst>
          </p:cNvPr>
          <p:cNvSpPr/>
          <p:nvPr userDrawn="1"/>
        </p:nvSpPr>
        <p:spPr>
          <a:xfrm>
            <a:off x="0" y="6714120"/>
            <a:ext cx="1414770" cy="146237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CD3CE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B7B563DF-86A9-1C46-A8EB-05B8A1E3CF0E}"/>
              </a:ext>
            </a:extLst>
          </p:cNvPr>
          <p:cNvSpPr/>
          <p:nvPr userDrawn="1"/>
        </p:nvSpPr>
        <p:spPr>
          <a:xfrm>
            <a:off x="1379244" y="6714120"/>
            <a:ext cx="163776" cy="146237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084C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31B2BCF-82E6-6F42-B87D-1B1CB3F28015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C70A4396-5880-2840-8BCD-9CF0F59A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F4526C6-77EC-2B43-ADA5-56F3FA37216C}" type="datetime2">
              <a:rPr lang="fr-FR" smtClean="0"/>
              <a:t>jeudi 13 décembre 2018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FB97D44C-7BA6-504D-903E-DB71D6DA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9AB96A9C-2B24-C54F-9C9F-B5C74475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A7FB661-1212-9743-BD6D-1D711D450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C8C2AB3-67F0-EA47-870A-BD7819C02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4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1" r:id="rId2"/>
    <p:sldLayoutId id="2147483658" r:id="rId3"/>
    <p:sldLayoutId id="2147483672" r:id="rId4"/>
    <p:sldLayoutId id="2147483674" r:id="rId5"/>
    <p:sldLayoutId id="2147483686" r:id="rId6"/>
    <p:sldLayoutId id="2147483687" r:id="rId7"/>
    <p:sldLayoutId id="2147483675" r:id="rId8"/>
    <p:sldLayoutId id="2147483685" r:id="rId9"/>
    <p:sldLayoutId id="2147483683" r:id="rId10"/>
    <p:sldLayoutId id="2147483677" r:id="rId11"/>
    <p:sldLayoutId id="2147483679" r:id="rId12"/>
    <p:sldLayoutId id="2147483684" r:id="rId13"/>
    <p:sldLayoutId id="2147483688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24" Type="http://schemas.openxmlformats.org/officeDocument/2006/relationships/image" Target="../media/image46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10" Type="http://schemas.openxmlformats.org/officeDocument/2006/relationships/image" Target="../media/image32.jpeg"/><Relationship Id="rId19" Type="http://schemas.openxmlformats.org/officeDocument/2006/relationships/image" Target="../media/image41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jpeg"/><Relationship Id="rId2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8.or.jp/wkg/BL16XU/instrument/lang/INS-0000000456/instrument_summary_view" TargetMode="External"/><Relationship Id="rId7" Type="http://schemas.openxmlformats.org/officeDocument/2006/relationships/comments" Target="../comments/comment1.xml"/><Relationship Id="rId2" Type="http://schemas.openxmlformats.org/officeDocument/2006/relationships/hyperlink" Target="https://global-sei.com/company/press/2017/01/prs108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hyperlink" Target="https://www.diamond.ac.uk/Home/About/FAQs/General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medicalphysicsweb.org/cws/article/opinion/6486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hyperlink" Target="https://thomx.lal.in2p3.fr/" TargetMode="External"/><Relationship Id="rId2" Type="http://schemas.openxmlformats.org/officeDocument/2006/relationships/hyperlink" Target="https://clinicaltrials.gov/ct2/show/study/NCT01640509?show_desc=Y#desc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wmf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63.svg"/><Relationship Id="rId7" Type="http://schemas.openxmlformats.org/officeDocument/2006/relationships/image" Target="../media/image5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2.xml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hyperlink" Target="http://www.bbc.com/news/entertainment-arts-37574411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oic.bertrand@synchrotron-soleil.fr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%20mathieu.thoury@synchrotron-soleil.f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33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D6D90-E471-4E99-8FC8-E2803D0F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Sciences des matériaux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8E630F-17D3-4184-85FA-A27DDA4D5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8EEE30-E66F-4C52-AAF3-9CD1556C29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90A5753-9892-443B-B01E-7844A52A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</p:spPr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00596F-AF11-4E8B-9719-890911C18838}"/>
              </a:ext>
            </a:extLst>
          </p:cNvPr>
          <p:cNvSpPr txBox="1"/>
          <p:nvPr/>
        </p:nvSpPr>
        <p:spPr>
          <a:xfrm>
            <a:off x="251096" y="993539"/>
            <a:ext cx="11549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Tomographie X - variantes de réalisation :</a:t>
            </a:r>
          </a:p>
          <a:p>
            <a:pPr marL="285750" indent="-285750">
              <a:buFontTx/>
              <a:buChar char="-"/>
            </a:pPr>
            <a:r>
              <a:rPr lang="fr-FR" sz="1400" b="1" dirty="0"/>
              <a:t>Technique de propagation </a:t>
            </a:r>
            <a:r>
              <a:rPr lang="fr-FR" sz="1400" dirty="0"/>
              <a:t>: permet de visualiser les discontinuités d’indice de réfraction dans les matériaux à faible contraste d’absorption, la magnification; possible avec un « faisceau rose »</a:t>
            </a:r>
          </a:p>
          <a:p>
            <a:pPr marL="285750" indent="-285750">
              <a:buFontTx/>
              <a:buChar char="-"/>
            </a:pPr>
            <a:r>
              <a:rPr lang="fr-FR" sz="1400" b="1" dirty="0" err="1"/>
              <a:t>Holotomographie</a:t>
            </a:r>
            <a:r>
              <a:rPr lang="fr-FR" sz="1400" b="1" dirty="0"/>
              <a:t> : </a:t>
            </a:r>
            <a:r>
              <a:rPr lang="fr-FR" sz="1400" dirty="0"/>
              <a:t>permet la reconstruction de la densité électronique en 3D sur des objets absorbants; possible avec un « faisceau rose »</a:t>
            </a:r>
          </a:p>
          <a:p>
            <a:pPr marL="285750" indent="-285750">
              <a:buFontTx/>
              <a:buChar char="-"/>
            </a:pPr>
            <a:r>
              <a:rPr lang="fr-FR" sz="1400" b="1" dirty="0"/>
              <a:t>Tomographie en contraste de diffraction :</a:t>
            </a:r>
            <a:r>
              <a:rPr lang="fr-FR" sz="1400" dirty="0"/>
              <a:t> combine les concepts de l’imagerie par diffraction (topographie) et de la </a:t>
            </a:r>
            <a:r>
              <a:rPr lang="fr-FR" sz="1400" dirty="0" err="1"/>
              <a:t>microtomographie</a:t>
            </a:r>
            <a:r>
              <a:rPr lang="fr-FR" sz="1400" dirty="0"/>
              <a:t> à rayonnement X. Permet la cartographie de grains de matériaux polycristallins (+ l'orientation et contraintes élastiques des grains).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5F53C7-23D8-47F3-8197-035B824EB479}"/>
              </a:ext>
            </a:extLst>
          </p:cNvPr>
          <p:cNvSpPr txBox="1"/>
          <p:nvPr/>
        </p:nvSpPr>
        <p:spPr>
          <a:xfrm>
            <a:off x="4531516" y="2679184"/>
            <a:ext cx="76051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88988">
              <a:buFontTx/>
              <a:buChar char="-"/>
            </a:pPr>
            <a:r>
              <a:rPr lang="en-US" sz="1400" dirty="0"/>
              <a:t>METALLURGY METALLURGICAL ENGINEERING : 	</a:t>
            </a:r>
            <a:r>
              <a:rPr lang="fr-FR" sz="1400" b="1" dirty="0"/>
              <a:t>351 </a:t>
            </a:r>
            <a:r>
              <a:rPr lang="fr-FR" sz="1400" dirty="0"/>
              <a:t>résultats dont</a:t>
            </a:r>
            <a:r>
              <a:rPr lang="fr-FR" sz="1400" b="1" dirty="0"/>
              <a:t> 32 </a:t>
            </a:r>
            <a:r>
              <a:rPr lang="fr-FR" sz="1400" dirty="0"/>
              <a:t>avec des industriels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MATERIALS SCIENCE COMPOSITES OR CERAMICS;</a:t>
            </a:r>
          </a:p>
          <a:p>
            <a:pPr defTabSz="788988"/>
            <a:r>
              <a:rPr lang="en-US" sz="1400" dirty="0"/>
              <a:t>       POLYMER SCIENCE; ENERGY FUELS		</a:t>
            </a:r>
            <a:r>
              <a:rPr lang="en-US" sz="1400" b="1" dirty="0"/>
              <a:t>195 </a:t>
            </a:r>
            <a:r>
              <a:rPr lang="fr-FR" sz="1400" dirty="0"/>
              <a:t>résultats dont</a:t>
            </a:r>
            <a:r>
              <a:rPr lang="fr-FR" sz="1400" b="1" dirty="0"/>
              <a:t> 18 </a:t>
            </a:r>
            <a:r>
              <a:rPr lang="fr-FR" sz="1400" dirty="0"/>
              <a:t>avec des industriels</a:t>
            </a:r>
            <a:endParaRPr lang="en-US" sz="1400" b="1" dirty="0"/>
          </a:p>
          <a:p>
            <a:pPr marL="285750" indent="-285750" defTabSz="658813">
              <a:buFontTx/>
              <a:buChar char="-"/>
            </a:pPr>
            <a:r>
              <a:rPr lang="en-US" sz="1400" dirty="0"/>
              <a:t>FOOD SCIENCE TECHNOLOGY 			</a:t>
            </a:r>
            <a:r>
              <a:rPr lang="en-US" sz="1400" b="1" dirty="0"/>
              <a:t>20 </a:t>
            </a:r>
            <a:r>
              <a:rPr lang="fr-FR" sz="1400" dirty="0"/>
              <a:t>résultats</a:t>
            </a:r>
          </a:p>
          <a:p>
            <a:pPr marL="285750" indent="-285750" defTabSz="658813">
              <a:buFontTx/>
              <a:buChar char="-"/>
            </a:pPr>
            <a:r>
              <a:rPr lang="fr-FR" sz="1400" dirty="0"/>
              <a:t>Croissance de nombre des publications par an </a:t>
            </a:r>
          </a:p>
          <a:p>
            <a:pPr marL="285750" indent="-285750" defTabSz="658813">
              <a:buFontTx/>
              <a:buChar char="-"/>
            </a:pPr>
            <a:r>
              <a:rPr lang="fr-FR" sz="1400" dirty="0"/>
              <a:t>Mais </a:t>
            </a:r>
            <a:r>
              <a:rPr lang="fr-FR" sz="1400" b="1" dirty="0"/>
              <a:t>le nombre des </a:t>
            </a:r>
            <a:r>
              <a:rPr lang="fr-FR" sz="1400" b="1" dirty="0" err="1"/>
              <a:t>co</a:t>
            </a:r>
            <a:r>
              <a:rPr lang="fr-FR" sz="1400" b="1" dirty="0"/>
              <a:t>-publication recherche – industrie reste faible et constant</a:t>
            </a:r>
          </a:p>
          <a:p>
            <a:pPr defTabSz="658813"/>
            <a:endParaRPr lang="en-US" sz="1400" b="1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E77BDA2D-F11D-4716-B192-41E58202A212}"/>
              </a:ext>
            </a:extLst>
          </p:cNvPr>
          <p:cNvSpPr txBox="1">
            <a:spLocks/>
          </p:cNvSpPr>
          <p:nvPr/>
        </p:nvSpPr>
        <p:spPr>
          <a:xfrm>
            <a:off x="230716" y="2573379"/>
            <a:ext cx="5255684" cy="8309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00"/>
              </a:buClr>
              <a:buSzPct val="90000"/>
              <a:buFont typeface="ZapfDingbatsITC" charset="0"/>
              <a:buChar char="➤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100"/>
              </a:buClr>
              <a:buFont typeface="LucidaGrande" panose="020B0600040502020204" pitchFamily="34" charset="0"/>
              <a:buChar char="◦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1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E0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E0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/>
              <a:t>Méthodologie : analyse bibliométrique</a:t>
            </a:r>
          </a:p>
          <a:p>
            <a:pPr marL="0" indent="0">
              <a:buNone/>
            </a:pPr>
            <a:endParaRPr lang="fr-FR" sz="100" dirty="0"/>
          </a:p>
          <a:p>
            <a:pPr>
              <a:spcBef>
                <a:spcPts val="0"/>
              </a:spcBef>
            </a:pPr>
            <a:r>
              <a:rPr lang="fr-FR" sz="1200" i="1" dirty="0"/>
              <a:t>Base :	</a:t>
            </a:r>
            <a:r>
              <a:rPr lang="fr-FR" sz="1200" dirty="0"/>
              <a:t>Thomson Reuters Web of science</a:t>
            </a:r>
          </a:p>
          <a:p>
            <a:pPr>
              <a:spcBef>
                <a:spcPts val="0"/>
              </a:spcBef>
            </a:pPr>
            <a:r>
              <a:rPr lang="fr-FR" sz="1200" i="1" dirty="0"/>
              <a:t>Requête :</a:t>
            </a:r>
            <a:r>
              <a:rPr lang="fr-FR" sz="1200" dirty="0"/>
              <a:t>	</a:t>
            </a:r>
            <a:r>
              <a:rPr lang="en-US" sz="1200" dirty="0"/>
              <a:t>TS=(</a:t>
            </a:r>
            <a:r>
              <a:rPr lang="en-US" sz="1200" b="1" dirty="0"/>
              <a:t>synchrotron</a:t>
            </a:r>
            <a:r>
              <a:rPr lang="en-US" sz="1200" dirty="0"/>
              <a:t>) AND TS=(*</a:t>
            </a:r>
            <a:r>
              <a:rPr lang="en-US" sz="1200" b="1" dirty="0" err="1"/>
              <a:t>tomograph</a:t>
            </a:r>
            <a:r>
              <a:rPr lang="en-US" sz="1200" dirty="0"/>
              <a:t>*)</a:t>
            </a:r>
            <a:r>
              <a:rPr lang="en-US" sz="1100" dirty="0"/>
              <a:t>		</a:t>
            </a:r>
            <a:r>
              <a:rPr lang="fr-FR" sz="1100" b="1" dirty="0"/>
              <a:t>					</a:t>
            </a:r>
            <a:endParaRPr lang="fr-FR" sz="1100" dirty="0"/>
          </a:p>
          <a:p>
            <a:endParaRPr lang="fr-FR" sz="1100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90F2976-A15E-4E85-99A3-378A331ADF7A}"/>
              </a:ext>
            </a:extLst>
          </p:cNvPr>
          <p:cNvCxnSpPr>
            <a:cxnSpLocks/>
          </p:cNvCxnSpPr>
          <p:nvPr/>
        </p:nvCxnSpPr>
        <p:spPr>
          <a:xfrm>
            <a:off x="230716" y="2440089"/>
            <a:ext cx="116595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69BD7C4-53EE-46B8-BD54-66EDD00ABAE4}"/>
              </a:ext>
            </a:extLst>
          </p:cNvPr>
          <p:cNvSpPr/>
          <p:nvPr/>
        </p:nvSpPr>
        <p:spPr>
          <a:xfrm>
            <a:off x="155640" y="2894835"/>
            <a:ext cx="3710966" cy="476847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74D3D7C5-18C0-41B8-BFE9-0CA3288EDAF2}"/>
              </a:ext>
            </a:extLst>
          </p:cNvPr>
          <p:cNvSpPr/>
          <p:nvPr/>
        </p:nvSpPr>
        <p:spPr>
          <a:xfrm>
            <a:off x="4005981" y="3008328"/>
            <a:ext cx="480096" cy="2910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2ED2DF7-F12B-4AFB-B6E9-835626215FCC}"/>
              </a:ext>
            </a:extLst>
          </p:cNvPr>
          <p:cNvGrpSpPr/>
          <p:nvPr/>
        </p:nvGrpSpPr>
        <p:grpSpPr>
          <a:xfrm>
            <a:off x="155640" y="5291789"/>
            <a:ext cx="6210326" cy="1074933"/>
            <a:chOff x="1622595" y="3866372"/>
            <a:chExt cx="10271198" cy="2564961"/>
          </a:xfrm>
        </p:grpSpPr>
        <p:pic>
          <p:nvPicPr>
            <p:cNvPr id="17" name="Picture 2" descr="Просмотреть исходную картинку">
              <a:extLst>
                <a:ext uri="{FF2B5EF4-FFF2-40B4-BE49-F238E27FC236}">
                  <a16:creationId xmlns:a16="http://schemas.microsoft.com/office/drawing/2014/main" id="{EB172B35-90A1-4420-935A-6D2D7FFFA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049" y="4081227"/>
              <a:ext cx="3942577" cy="2069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Просмотреть исходную картинку">
              <a:extLst>
                <a:ext uri="{FF2B5EF4-FFF2-40B4-BE49-F238E27FC236}">
                  <a16:creationId xmlns:a16="http://schemas.microsoft.com/office/drawing/2014/main" id="{CE6CA383-F6B0-4503-ABFE-A74B5AB9A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9144" y="4149981"/>
              <a:ext cx="1711597" cy="1044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Картинки по запросу asahi tec japan aluminium">
              <a:extLst>
                <a:ext uri="{FF2B5EF4-FFF2-40B4-BE49-F238E27FC236}">
                  <a16:creationId xmlns:a16="http://schemas.microsoft.com/office/drawing/2014/main" id="{05FF96AB-00F6-498A-9D0D-6B1513665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488" y="4306156"/>
              <a:ext cx="1196365" cy="1094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9EB50B9-8259-4780-BDEF-BA824EA1F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3781" y="3978468"/>
              <a:ext cx="1499355" cy="742627"/>
            </a:xfrm>
            <a:prstGeom prst="rect">
              <a:avLst/>
            </a:prstGeom>
          </p:spPr>
        </p:pic>
        <p:pic>
          <p:nvPicPr>
            <p:cNvPr id="21" name="Picture 4" descr="Просмотреть исходную картинку">
              <a:extLst>
                <a:ext uri="{FF2B5EF4-FFF2-40B4-BE49-F238E27FC236}">
                  <a16:creationId xmlns:a16="http://schemas.microsoft.com/office/drawing/2014/main" id="{0A98CB5F-DEDA-43B9-B96F-16FCCD8E3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334" y="4201861"/>
              <a:ext cx="1407718" cy="516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Просмотреть исходную картинку">
              <a:extLst>
                <a:ext uri="{FF2B5EF4-FFF2-40B4-BE49-F238E27FC236}">
                  <a16:creationId xmlns:a16="http://schemas.microsoft.com/office/drawing/2014/main" id="{4628FDB0-AADD-42FB-A5C3-F50679909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209" y="3866372"/>
              <a:ext cx="1636346" cy="60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Просмотреть исходную картинку">
              <a:extLst>
                <a:ext uri="{FF2B5EF4-FFF2-40B4-BE49-F238E27FC236}">
                  <a16:creationId xmlns:a16="http://schemas.microsoft.com/office/drawing/2014/main" id="{899A3C21-32E0-43EE-848D-1CAFABBC6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595" y="4673152"/>
              <a:ext cx="1454865" cy="1016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Просмотреть исходную картинку">
              <a:extLst>
                <a:ext uri="{FF2B5EF4-FFF2-40B4-BE49-F238E27FC236}">
                  <a16:creationId xmlns:a16="http://schemas.microsoft.com/office/drawing/2014/main" id="{46DC2A08-87CC-4544-A1EE-8EF469303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006" y="5784787"/>
              <a:ext cx="1668838" cy="625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Просмотреть исходную картинку">
              <a:extLst>
                <a:ext uri="{FF2B5EF4-FFF2-40B4-BE49-F238E27FC236}">
                  <a16:creationId xmlns:a16="http://schemas.microsoft.com/office/drawing/2014/main" id="{834D809E-5050-48D3-AB31-2C161CCC9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156" y="5821910"/>
              <a:ext cx="1304911" cy="53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6" descr="Просмотреть исходную картинку">
              <a:extLst>
                <a:ext uri="{FF2B5EF4-FFF2-40B4-BE49-F238E27FC236}">
                  <a16:creationId xmlns:a16="http://schemas.microsoft.com/office/drawing/2014/main" id="{16487195-8022-4ED8-99FE-71ADB1212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198" y="5568520"/>
              <a:ext cx="862813" cy="862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8" descr="Просмотреть исходную картинку">
              <a:extLst>
                <a:ext uri="{FF2B5EF4-FFF2-40B4-BE49-F238E27FC236}">
                  <a16:creationId xmlns:a16="http://schemas.microsoft.com/office/drawing/2014/main" id="{B16326D0-294A-44C9-92A1-D173525E0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251" y="5276647"/>
              <a:ext cx="1528406" cy="1077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0" descr="Просмотреть исходную картинку">
              <a:extLst>
                <a:ext uri="{FF2B5EF4-FFF2-40B4-BE49-F238E27FC236}">
                  <a16:creationId xmlns:a16="http://schemas.microsoft.com/office/drawing/2014/main" id="{11415771-0A6E-4175-90FD-3937E6231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3421" y="5014847"/>
              <a:ext cx="684232" cy="684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 descr="Просмотреть исходную картинку">
              <a:extLst>
                <a:ext uri="{FF2B5EF4-FFF2-40B4-BE49-F238E27FC236}">
                  <a16:creationId xmlns:a16="http://schemas.microsoft.com/office/drawing/2014/main" id="{26FDBE06-F567-4400-B01E-19F7FD243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581" y="4977758"/>
              <a:ext cx="1410212" cy="1410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A04AAD5-7A5B-4E88-8085-46AA24337E6E}"/>
              </a:ext>
            </a:extLst>
          </p:cNvPr>
          <p:cNvCxnSpPr>
            <a:cxnSpLocks/>
          </p:cNvCxnSpPr>
          <p:nvPr/>
        </p:nvCxnSpPr>
        <p:spPr>
          <a:xfrm>
            <a:off x="261535" y="5187644"/>
            <a:ext cx="116595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2F13ED9F-623C-4BF6-A02E-A4CC21214273}"/>
              </a:ext>
            </a:extLst>
          </p:cNvPr>
          <p:cNvGrpSpPr/>
          <p:nvPr/>
        </p:nvGrpSpPr>
        <p:grpSpPr>
          <a:xfrm>
            <a:off x="6677952" y="5373452"/>
            <a:ext cx="3110441" cy="1263357"/>
            <a:chOff x="5042959" y="1575430"/>
            <a:chExt cx="7074264" cy="2869795"/>
          </a:xfrm>
        </p:grpSpPr>
        <p:pic>
          <p:nvPicPr>
            <p:cNvPr id="31" name="Picture 2" descr="Картинки по запросу nissan logo">
              <a:extLst>
                <a:ext uri="{FF2B5EF4-FFF2-40B4-BE49-F238E27FC236}">
                  <a16:creationId xmlns:a16="http://schemas.microsoft.com/office/drawing/2014/main" id="{EA7E19CD-0103-4634-983E-A61128F88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992" y="1625599"/>
              <a:ext cx="1159463" cy="98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A2F06977-033C-449C-B7FC-AD2C402D6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7740" y="1716703"/>
              <a:ext cx="1035433" cy="799923"/>
            </a:xfrm>
            <a:prstGeom prst="rect">
              <a:avLst/>
            </a:prstGeom>
          </p:spPr>
        </p:pic>
        <p:pic>
          <p:nvPicPr>
            <p:cNvPr id="33" name="Picture 6" descr="Картинки по запросу samsung logo">
              <a:extLst>
                <a:ext uri="{FF2B5EF4-FFF2-40B4-BE49-F238E27FC236}">
                  <a16:creationId xmlns:a16="http://schemas.microsoft.com/office/drawing/2014/main" id="{85D78D71-3192-4ACF-A8B8-C1B4ADF0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458" y="1692730"/>
              <a:ext cx="1984356" cy="653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28C5A36F-DDE2-42CE-A567-DAC97F11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2260" y="1575430"/>
              <a:ext cx="996557" cy="1001006"/>
            </a:xfrm>
            <a:prstGeom prst="rect">
              <a:avLst/>
            </a:prstGeom>
          </p:spPr>
        </p:pic>
        <p:pic>
          <p:nvPicPr>
            <p:cNvPr id="35" name="Picture 20" descr="Картинки по запросу AKZONOBEL">
              <a:extLst>
                <a:ext uri="{FF2B5EF4-FFF2-40B4-BE49-F238E27FC236}">
                  <a16:creationId xmlns:a16="http://schemas.microsoft.com/office/drawing/2014/main" id="{3579C41E-1A27-455D-A8FE-602D0FC61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881" y="2445446"/>
              <a:ext cx="1936987" cy="117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2" descr="Картинки по запросу ARKEMA">
              <a:extLst>
                <a:ext uri="{FF2B5EF4-FFF2-40B4-BE49-F238E27FC236}">
                  <a16:creationId xmlns:a16="http://schemas.microsoft.com/office/drawing/2014/main" id="{47768CEC-E414-489B-A1EE-E722487C1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959" y="2620120"/>
              <a:ext cx="2113311" cy="971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4" descr="Картинки по запросу BRiDGESTONE">
              <a:extLst>
                <a:ext uri="{FF2B5EF4-FFF2-40B4-BE49-F238E27FC236}">
                  <a16:creationId xmlns:a16="http://schemas.microsoft.com/office/drawing/2014/main" id="{B0F37DBC-4252-4CE4-A97D-FC1EF0103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156" y="3027423"/>
              <a:ext cx="3285067" cy="730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3CA055DE-93FE-49D1-A495-06D74F37E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9606" y="3934448"/>
              <a:ext cx="2288858" cy="510777"/>
            </a:xfrm>
            <a:prstGeom prst="rect">
              <a:avLst/>
            </a:prstGeom>
          </p:spPr>
        </p:pic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FB0D046-43A5-4CDC-8764-1D625D15DED1}"/>
              </a:ext>
            </a:extLst>
          </p:cNvPr>
          <p:cNvGrpSpPr/>
          <p:nvPr/>
        </p:nvGrpSpPr>
        <p:grpSpPr>
          <a:xfrm>
            <a:off x="10027880" y="5374872"/>
            <a:ext cx="1498841" cy="666548"/>
            <a:chOff x="10118393" y="1714145"/>
            <a:chExt cx="2073739" cy="866294"/>
          </a:xfrm>
        </p:grpSpPr>
        <p:pic>
          <p:nvPicPr>
            <p:cNvPr id="40" name="Picture 6" descr="Просмотреть исходную картинку">
              <a:extLst>
                <a:ext uri="{FF2B5EF4-FFF2-40B4-BE49-F238E27FC236}">
                  <a16:creationId xmlns:a16="http://schemas.microsoft.com/office/drawing/2014/main" id="{0E1D232D-047B-467A-9C77-4EDF2B6B6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2691" y="1714145"/>
              <a:ext cx="1299441" cy="866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Просмотреть исходную картинку">
              <a:extLst>
                <a:ext uri="{FF2B5EF4-FFF2-40B4-BE49-F238E27FC236}">
                  <a16:creationId xmlns:a16="http://schemas.microsoft.com/office/drawing/2014/main" id="{8D2E2D60-ADB5-4F62-9818-420E3788D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8393" y="1761626"/>
              <a:ext cx="794328" cy="79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CE494C23-7427-4805-B084-753E202055E2}"/>
              </a:ext>
            </a:extLst>
          </p:cNvPr>
          <p:cNvSpPr txBox="1"/>
          <p:nvPr/>
        </p:nvSpPr>
        <p:spPr>
          <a:xfrm>
            <a:off x="215017" y="3920336"/>
            <a:ext cx="114141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Domaines applicatifs :</a:t>
            </a:r>
          </a:p>
          <a:p>
            <a:pPr marL="285750" indent="-285750" defTabSz="658813">
              <a:buFontTx/>
              <a:buChar char="-"/>
            </a:pPr>
            <a:r>
              <a:rPr lang="fr-FR" sz="1400" dirty="0"/>
              <a:t>Développement de nouveaux </a:t>
            </a:r>
            <a:r>
              <a:rPr lang="fr-FR" sz="1400" b="1" dirty="0"/>
              <a:t>aciers et alliages d'aluminium, des revêtements</a:t>
            </a:r>
            <a:r>
              <a:rPr lang="fr-FR" sz="1400" dirty="0"/>
              <a:t>; l'étude des effets de stress, fatigue, des procédés de mise en forme etc. sur leur </a:t>
            </a:r>
            <a:r>
              <a:rPr lang="fr-FR" sz="1400" b="1" dirty="0"/>
              <a:t>structure et leur propriétés;</a:t>
            </a:r>
          </a:p>
          <a:p>
            <a:pPr marL="285750" indent="-285750" defTabSz="658813">
              <a:buFontTx/>
              <a:buChar char="-"/>
            </a:pPr>
            <a:r>
              <a:rPr lang="fr-FR" sz="1400" dirty="0"/>
              <a:t>Développement de </a:t>
            </a:r>
            <a:r>
              <a:rPr lang="fr-FR" sz="1400" b="1" dirty="0"/>
              <a:t>nouveaux matériaux inhomogènes</a:t>
            </a:r>
            <a:r>
              <a:rPr lang="fr-FR" sz="1400" dirty="0"/>
              <a:t> pour diverses applications, e.g. </a:t>
            </a:r>
            <a:r>
              <a:rPr lang="fr-FR" sz="1400" b="1" dirty="0"/>
              <a:t>piles à combustible, batteries, condensateurs</a:t>
            </a:r>
            <a:r>
              <a:rPr lang="fr-FR" sz="1400" dirty="0"/>
              <a:t>, catalyseurs, composites pour l’aéronautique, etc.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94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D6D90-E471-4E99-8FC8-E2803D0F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Sciences des matériaux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8E630F-17D3-4184-85FA-A27DDA4D5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8EEE30-E66F-4C52-AAF3-9CD1556C29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90A5753-9892-443B-B01E-7844A52A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</p:spPr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00596F-AF11-4E8B-9719-890911C18838}"/>
              </a:ext>
            </a:extLst>
          </p:cNvPr>
          <p:cNvSpPr txBox="1"/>
          <p:nvPr/>
        </p:nvSpPr>
        <p:spPr>
          <a:xfrm>
            <a:off x="251096" y="993539"/>
            <a:ext cx="11549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Tomographie X - variantes de réalisation :</a:t>
            </a:r>
          </a:p>
          <a:p>
            <a:pPr marL="285750" indent="-285750">
              <a:buFontTx/>
              <a:buChar char="-"/>
            </a:pPr>
            <a:r>
              <a:rPr lang="fr-FR" sz="1400" b="1" dirty="0"/>
              <a:t>Technique de propagation </a:t>
            </a:r>
            <a:r>
              <a:rPr lang="fr-FR" sz="1400" dirty="0"/>
              <a:t>: permet de visualiser les discontinuités d’indice de réfraction dans les matériaux à faible contraste d’absorption, la magnification; possible avec un « faisceau rose »</a:t>
            </a:r>
          </a:p>
          <a:p>
            <a:pPr marL="285750" indent="-285750">
              <a:buFontTx/>
              <a:buChar char="-"/>
            </a:pPr>
            <a:r>
              <a:rPr lang="fr-FR" sz="1400" b="1" dirty="0" err="1"/>
              <a:t>Holotomographie</a:t>
            </a:r>
            <a:r>
              <a:rPr lang="fr-FR" sz="1400" b="1" dirty="0"/>
              <a:t> : </a:t>
            </a:r>
            <a:r>
              <a:rPr lang="fr-FR" sz="1400" dirty="0"/>
              <a:t>permet la reconstruction de la densité électronique en 3D sur des objets absorbants; possible avec un « faisceau rose »</a:t>
            </a:r>
          </a:p>
          <a:p>
            <a:pPr marL="285750" indent="-285750">
              <a:buFontTx/>
              <a:buChar char="-"/>
            </a:pPr>
            <a:r>
              <a:rPr lang="fr-FR" sz="1400" b="1" dirty="0"/>
              <a:t>Tomographie en contraste de diffraction :</a:t>
            </a:r>
            <a:r>
              <a:rPr lang="fr-FR" sz="1400" dirty="0"/>
              <a:t> combine les concepts de l’imagerie par diffraction (topographie) et de la </a:t>
            </a:r>
            <a:r>
              <a:rPr lang="fr-FR" sz="1400" dirty="0" err="1"/>
              <a:t>microtomographie</a:t>
            </a:r>
            <a:r>
              <a:rPr lang="fr-FR" sz="1400" dirty="0"/>
              <a:t> à rayonnement X. Permet la cartographie de grains de matériaux polycristallins (+ l'orientation et contraintes élastiques des grains).</a:t>
            </a:r>
            <a:endParaRPr lang="fr-FR" dirty="0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A04AAD5-7A5B-4E88-8085-46AA24337E6E}"/>
              </a:ext>
            </a:extLst>
          </p:cNvPr>
          <p:cNvCxnSpPr>
            <a:cxnSpLocks/>
          </p:cNvCxnSpPr>
          <p:nvPr/>
        </p:nvCxnSpPr>
        <p:spPr>
          <a:xfrm>
            <a:off x="266235" y="2749244"/>
            <a:ext cx="116595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E740248-4613-4DD6-BE85-B5E170437101}"/>
              </a:ext>
            </a:extLst>
          </p:cNvPr>
          <p:cNvSpPr txBox="1"/>
          <p:nvPr/>
        </p:nvSpPr>
        <p:spPr>
          <a:xfrm>
            <a:off x="175740" y="3081046"/>
            <a:ext cx="11840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15/12/2016 : Synchrotron Radiation Beamline for Exclusive Use by Sumitomo Electric Group Starts Operation at SPRING-8 </a:t>
            </a:r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source</a:t>
            </a:r>
            <a:r>
              <a:rPr lang="en-US" sz="1400" dirty="0"/>
              <a:t>)</a:t>
            </a:r>
          </a:p>
          <a:p>
            <a:endParaRPr lang="en-US" sz="1400" b="1" dirty="0"/>
          </a:p>
          <a:p>
            <a:r>
              <a:rPr lang="en-US" sz="1400" b="1" dirty="0"/>
              <a:t>Applications : </a:t>
            </a:r>
            <a:r>
              <a:rPr lang="fr-FR" sz="1400" dirty="0"/>
              <a:t>étude et analyse de matériaux en couches minces pour dispositifs d'enregistrement et d'imagerie magnétiques et optiques, batteries secondaires, piles à combustible, matériaux catalytiques, matériaux fonctionnels, matériaux structurels, etc.</a:t>
            </a:r>
          </a:p>
          <a:p>
            <a:endParaRPr lang="fr-FR" sz="1400" dirty="0"/>
          </a:p>
          <a:p>
            <a:r>
              <a:rPr lang="fr-FR" sz="1400" b="1" dirty="0"/>
              <a:t>Méthodes :</a:t>
            </a:r>
            <a:r>
              <a:rPr lang="fr-FR" sz="1400" dirty="0"/>
              <a:t> Fluorescence X, diffraction X, réflectivité X, l'incidence rasante diffusion des rayons X, micro-analyse et imagerie (diffraction, fluorescence, transmission), dichroïsme circulaire magnétique et mesure de l'hystérésis magnétique.</a:t>
            </a:r>
          </a:p>
          <a:p>
            <a:endParaRPr lang="fr-FR" sz="1400" dirty="0"/>
          </a:p>
          <a:p>
            <a:r>
              <a:rPr lang="en-US" sz="1400" b="1" dirty="0"/>
              <a:t>Beamlines :	BM17	E = 0,3 – 1,8 keV ; </a:t>
            </a:r>
          </a:p>
          <a:p>
            <a:r>
              <a:rPr lang="en-US" sz="1400" b="1" dirty="0"/>
              <a:t>	</a:t>
            </a:r>
            <a:r>
              <a:rPr lang="en-US" sz="1400" b="1" dirty="0">
                <a:hlinkClick r:id="rId3"/>
              </a:rPr>
              <a:t>BM16</a:t>
            </a:r>
            <a:r>
              <a:rPr lang="en-US" sz="1400" b="1" dirty="0"/>
              <a:t> : 	E = 4,5 à 40 keV ;</a:t>
            </a:r>
          </a:p>
          <a:p>
            <a:r>
              <a:rPr lang="en-US" sz="1400" b="1" dirty="0"/>
              <a:t>		</a:t>
            </a:r>
            <a:r>
              <a:rPr lang="el-GR" sz="1400" b="1" dirty="0"/>
              <a:t>Δ</a:t>
            </a:r>
            <a:r>
              <a:rPr lang="en-US" sz="1400" b="1" dirty="0"/>
              <a:t>E/E = 10</a:t>
            </a:r>
            <a:r>
              <a:rPr lang="en-US" sz="1400" b="1" baseline="30000" dirty="0"/>
              <a:t>-4</a:t>
            </a:r>
            <a:r>
              <a:rPr lang="en-US" sz="1400" b="1" dirty="0"/>
              <a:t>, </a:t>
            </a:r>
          </a:p>
          <a:p>
            <a:r>
              <a:rPr lang="en-US" sz="1400" b="1" dirty="0"/>
              <a:t>		Flux ~10</a:t>
            </a:r>
            <a:r>
              <a:rPr lang="en-US" sz="1400" b="1" baseline="30000" dirty="0"/>
              <a:t>12</a:t>
            </a:r>
            <a:r>
              <a:rPr lang="en-US" sz="1400" b="1" dirty="0"/>
              <a:t> (normal) ; </a:t>
            </a:r>
          </a:p>
          <a:p>
            <a:r>
              <a:rPr lang="en-US" sz="1400" b="1" dirty="0"/>
              <a:t>		Flux ~10</a:t>
            </a:r>
            <a:r>
              <a:rPr lang="en-US" sz="1400" b="1" baseline="30000" dirty="0"/>
              <a:t>10</a:t>
            </a:r>
            <a:r>
              <a:rPr lang="en-US" sz="1400" b="1" dirty="0"/>
              <a:t> focalized &lt;1 </a:t>
            </a:r>
            <a:r>
              <a:rPr lang="el-GR" sz="1400" b="1" dirty="0"/>
              <a:t>μ</a:t>
            </a:r>
            <a:r>
              <a:rPr lang="en-US" sz="1400" b="1" dirty="0"/>
              <a:t>m × 1 </a:t>
            </a:r>
            <a:r>
              <a:rPr lang="el-GR" sz="1400" b="1" dirty="0"/>
              <a:t>μ</a:t>
            </a:r>
            <a:r>
              <a:rPr lang="en-US" sz="1400" b="1" dirty="0"/>
              <a:t>m</a:t>
            </a:r>
          </a:p>
          <a:p>
            <a:endParaRPr lang="fr-FR" sz="1400" dirty="0"/>
          </a:p>
          <a:p>
            <a:r>
              <a:rPr lang="fr-FR" sz="1400" i="1" dirty="0" err="1"/>
              <a:t>Operational</a:t>
            </a:r>
            <a:r>
              <a:rPr lang="fr-FR" sz="1400" i="1" dirty="0"/>
              <a:t> </a:t>
            </a:r>
            <a:r>
              <a:rPr lang="fr-FR" sz="1400" i="1" dirty="0" err="1"/>
              <a:t>cost</a:t>
            </a:r>
            <a:r>
              <a:rPr lang="fr-FR" sz="1400" i="1" dirty="0"/>
              <a:t> of a synchrotron : 2 MEUR/an/</a:t>
            </a:r>
            <a:r>
              <a:rPr lang="fr-FR" sz="1400" i="1" dirty="0" err="1"/>
              <a:t>beamline</a:t>
            </a:r>
            <a:r>
              <a:rPr lang="fr-FR" sz="1400" i="1" dirty="0"/>
              <a:t> (estimation : </a:t>
            </a:r>
            <a:r>
              <a:rPr lang="fr-FR" sz="1400" i="1" dirty="0">
                <a:hlinkClick r:id="rId4"/>
              </a:rPr>
              <a:t>DIAMOND, 2012/13, </a:t>
            </a:r>
            <a:r>
              <a:rPr lang="fr-FR" sz="1400" i="1" dirty="0" err="1">
                <a:hlinkClick r:id="rId4"/>
              </a:rPr>
              <a:t>with</a:t>
            </a:r>
            <a:r>
              <a:rPr lang="fr-FR" sz="1400" i="1" dirty="0">
                <a:hlinkClick r:id="rId4"/>
              </a:rPr>
              <a:t> 22 </a:t>
            </a:r>
            <a:r>
              <a:rPr lang="fr-FR" sz="1400" i="1" dirty="0" err="1">
                <a:hlinkClick r:id="rId4"/>
              </a:rPr>
              <a:t>beamlines</a:t>
            </a:r>
            <a:r>
              <a:rPr lang="fr-FR" sz="1400" i="1" dirty="0"/>
              <a:t>)</a:t>
            </a:r>
          </a:p>
        </p:txBody>
      </p:sp>
      <p:pic>
        <p:nvPicPr>
          <p:cNvPr id="1027" name="Picture 3" descr="ÐÐ°ÑÑÐ¸Ð½ÐºÐ¸ Ð¿Ð¾ Ð·Ð°Ð¿ÑÐ¾ÑÑ sumitomo logo">
            <a:extLst>
              <a:ext uri="{FF2B5EF4-FFF2-40B4-BE49-F238E27FC236}">
                <a16:creationId xmlns:a16="http://schemas.microsoft.com/office/drawing/2014/main" id="{4ACD5536-CDCA-4239-AD47-81DBDE97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342" y="5441222"/>
            <a:ext cx="1572169" cy="8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ÐÐ°ÑÑÐ¸Ð½ÐºÐ¸ Ð¿Ð¾ Ð·Ð°Ð¿ÑÐ¾ÑÑ spring 8">
            <a:extLst>
              <a:ext uri="{FF2B5EF4-FFF2-40B4-BE49-F238E27FC236}">
                <a16:creationId xmlns:a16="http://schemas.microsoft.com/office/drawing/2014/main" id="{359F5472-159C-425B-92B3-7D512D3D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5" y="4500563"/>
            <a:ext cx="1591897" cy="159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4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F16E7E-321B-4B0D-8BF0-A03AFDF65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94E615-4C37-4FDE-82E0-4E680FC520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D3BADC1-2BEC-4C80-A880-2F6C603F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0"/>
            <a:ext cx="6756401" cy="1002247"/>
          </a:xfrm>
        </p:spPr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966D5F-ADEC-4E5B-9FD1-4686AB2F952C}"/>
              </a:ext>
            </a:extLst>
          </p:cNvPr>
          <p:cNvSpPr/>
          <p:nvPr/>
        </p:nvSpPr>
        <p:spPr>
          <a:xfrm>
            <a:off x="155641" y="1101639"/>
            <a:ext cx="10876794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Etudes de structure des macromolécules biologiques 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/>
              <a:t>Forte concurrence des synchrotrons avec une offre très élaborée,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/>
              <a:t>Demande de l’industrie pharmaceutique forte et constante (CA ESRF : ~1 MEUR/an).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5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Etudes d’œuvres d’art 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b="1" dirty="0"/>
              <a:t>La visibilité internationale de </a:t>
            </a:r>
            <a:r>
              <a:rPr lang="fr-FR" b="1" dirty="0" err="1"/>
              <a:t>ThomX</a:t>
            </a:r>
            <a:r>
              <a:rPr lang="fr-FR" b="1" dirty="0"/>
              <a:t> pourrait être accrue et l’accès aux utilisateurs facilité via le réseau E-RIHS 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/>
              <a:t>Besoin avéré sur le marché des œuvres d’art (authentification). </a:t>
            </a:r>
            <a:r>
              <a:rPr lang="fr-FR" b="1" dirty="0"/>
              <a:t>La taille du marché est conséquent</a:t>
            </a:r>
            <a:r>
              <a:rPr lang="fr-FR" dirty="0"/>
              <a:t> mais l’offre existante reste encore peu mature ; concurrence des instruments mobiles.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5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Etudes des fossiles 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/>
              <a:t>Domaine purement académique, intérêt croissant envers la tomographie en contraste de phase ;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/>
              <a:t>Concurrence de ESRF et de SLS.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5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Sciences des matériaux 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/>
              <a:t>Forte croissance des publications académiques 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/>
              <a:t>L’intérêt des industriels difficilement palpable via des publications.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/>
              <a:t>Sumitomo a financé </a:t>
            </a:r>
            <a:r>
              <a:rPr lang="fr-FR" dirty="0" err="1"/>
              <a:t>recemment</a:t>
            </a:r>
            <a:r>
              <a:rPr lang="fr-FR" dirty="0"/>
              <a:t> une construction d’un </a:t>
            </a:r>
            <a:r>
              <a:rPr lang="fr-FR" dirty="0" err="1"/>
              <a:t>beamline</a:t>
            </a:r>
            <a:r>
              <a:rPr lang="fr-FR" dirty="0"/>
              <a:t> spécifique pour son utilisation exclusive (SPRING8 BM16 et BM17). 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25CFD371-41C6-4347-94EC-B82EA1263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</p:spPr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</p:spTree>
    <p:extLst>
      <p:ext uri="{BB962C8B-B14F-4D97-AF65-F5344CB8AC3E}">
        <p14:creationId xmlns:p14="http://schemas.microsoft.com/office/powerpoint/2010/main" val="291202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BAFDADC-5249-4E3E-B8E0-A32C2807CE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Partie B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F837737E-2B5F-4159-89EB-7E9F7FE72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41" y="3729188"/>
            <a:ext cx="6787275" cy="2029585"/>
          </a:xfrm>
        </p:spPr>
        <p:txBody>
          <a:bodyPr/>
          <a:lstStyle/>
          <a:p>
            <a:pPr lvl="0"/>
            <a:r>
              <a:rPr lang="fr-FR" b="1" dirty="0"/>
              <a:t>Applications spécifiques : </a:t>
            </a:r>
          </a:p>
          <a:p>
            <a:pPr lvl="0"/>
            <a:r>
              <a:rPr lang="fr-FR" b="1" dirty="0"/>
              <a:t>la radiothérapie </a:t>
            </a:r>
          </a:p>
          <a:p>
            <a:pPr lvl="0"/>
            <a:r>
              <a:rPr lang="fr-FR" b="1" dirty="0"/>
              <a:t>et l’imagerie médicale</a:t>
            </a:r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0F26BD-588E-49D9-8DD6-0B0A7C43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D93F12-F1E5-4DC1-B189-17D0FC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8CA4B5-309D-4219-B107-2E46F23D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</p:spTree>
    <p:extLst>
      <p:ext uri="{BB962C8B-B14F-4D97-AF65-F5344CB8AC3E}">
        <p14:creationId xmlns:p14="http://schemas.microsoft.com/office/powerpoint/2010/main" val="37468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7531F14-50C7-4962-9D63-E29BCFEE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ThomX</a:t>
            </a:r>
            <a:r>
              <a:rPr lang="fr-FR" dirty="0"/>
              <a:t> pour le médical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44D8E288-2B65-4912-8A3B-7C38E8CBE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63" y="1285689"/>
            <a:ext cx="7765337" cy="1054864"/>
          </a:xfrm>
        </p:spPr>
        <p:txBody>
          <a:bodyPr/>
          <a:lstStyle/>
          <a:p>
            <a:r>
              <a:rPr lang="en-US" b="1" dirty="0"/>
              <a:t>Des X </a:t>
            </a:r>
            <a:r>
              <a:rPr lang="en-US" b="1" dirty="0" err="1"/>
              <a:t>uniques</a:t>
            </a:r>
            <a:r>
              <a:rPr lang="en-US" b="1" dirty="0"/>
              <a:t> : </a:t>
            </a:r>
            <a:r>
              <a:rPr lang="en-US" b="1" dirty="0" err="1"/>
              <a:t>monochromatiques</a:t>
            </a:r>
            <a:r>
              <a:rPr lang="en-US" b="1" dirty="0"/>
              <a:t>, </a:t>
            </a:r>
            <a:r>
              <a:rPr lang="en-US" b="1" dirty="0" err="1"/>
              <a:t>accordables</a:t>
            </a:r>
            <a:r>
              <a:rPr lang="en-US" b="1" dirty="0"/>
              <a:t>, flux &amp; brilliance </a:t>
            </a:r>
          </a:p>
          <a:p>
            <a:r>
              <a:rPr lang="en-US" b="1" dirty="0" err="1"/>
              <a:t>Versatiles</a:t>
            </a:r>
            <a:r>
              <a:rPr lang="en-US" b="1" dirty="0"/>
              <a:t> </a:t>
            </a:r>
            <a:r>
              <a:rPr lang="en-US" dirty="0"/>
              <a:t>: </a:t>
            </a:r>
            <a:r>
              <a:rPr lang="en-US" dirty="0" err="1"/>
              <a:t>focalisés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divergents</a:t>
            </a:r>
            <a:endParaRPr lang="en-US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499712-704E-496A-8AD1-B8573BB27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A6FC8B-1B9E-4190-A13B-F881A36B5E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6D2B7F-2888-46C7-98A7-893299A78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  <a:p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2595E44-226C-456D-83AD-8D9346B80D61}"/>
              </a:ext>
            </a:extLst>
          </p:cNvPr>
          <p:cNvSpPr/>
          <p:nvPr/>
        </p:nvSpPr>
        <p:spPr>
          <a:xfrm>
            <a:off x="243051" y="2366294"/>
            <a:ext cx="4762500" cy="3609975"/>
          </a:xfrm>
          <a:prstGeom prst="roundRect">
            <a:avLst>
              <a:gd name="adj" fmla="val 6974"/>
            </a:avLst>
          </a:prstGeom>
          <a:solidFill>
            <a:srgbClr val="22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Imagerie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Résultats à attendre proches des synchrotrons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Applications explorées :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   Haute résolution pour le diagnostic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            95% des pub. sur le cancer du sein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Ratio coûts / valeur clinique faible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= sujet de recherche fondamentale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2236CF7-8EC2-4E2A-9D9C-1958943D2FF8}"/>
              </a:ext>
            </a:extLst>
          </p:cNvPr>
          <p:cNvSpPr/>
          <p:nvPr/>
        </p:nvSpPr>
        <p:spPr>
          <a:xfrm>
            <a:off x="7273859" y="1612754"/>
            <a:ext cx="4762500" cy="3105150"/>
          </a:xfrm>
          <a:prstGeom prst="roundRect">
            <a:avLst>
              <a:gd name="adj" fmla="val 69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800" dirty="0">
                <a:solidFill>
                  <a:srgbClr val="002060"/>
                </a:solidFill>
              </a:rPr>
              <a:t>Radiothérapie</a:t>
            </a:r>
            <a:endParaRPr lang="fr-FR" dirty="0">
              <a:solidFill>
                <a:srgbClr val="002060"/>
              </a:solidFill>
            </a:endParaRP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Résultats préliminaires sur synchrotron</a:t>
            </a: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Principes interactions X / tissus nouveaux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=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Nouvelles applications</a:t>
            </a: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1</a:t>
            </a:r>
            <a:r>
              <a:rPr lang="fr-FR" baseline="30000" dirty="0">
                <a:solidFill>
                  <a:srgbClr val="002060"/>
                </a:solidFill>
              </a:rPr>
              <a:t>er</a:t>
            </a:r>
            <a:r>
              <a:rPr lang="fr-FR" dirty="0">
                <a:solidFill>
                  <a:srgbClr val="002060"/>
                </a:solidFill>
              </a:rPr>
              <a:t> essai clinique sur l’homme attire l’attention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Glioblastome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7570BA0-6128-412B-B684-0012888DC5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066" y="4925143"/>
            <a:ext cx="6732293" cy="1523332"/>
          </a:xfrm>
          <a:prstGeom prst="rect">
            <a:avLst/>
          </a:prstGeom>
        </p:spPr>
      </p:pic>
      <p:pic>
        <p:nvPicPr>
          <p:cNvPr id="1026" name="Picture 2" descr="https://smart.servier.com/wp-content/uploads/2016/10/Cancer_sein1-434x680.png">
            <a:extLst>
              <a:ext uri="{FF2B5EF4-FFF2-40B4-BE49-F238E27FC236}">
                <a16:creationId xmlns:a16="http://schemas.microsoft.com/office/drawing/2014/main" id="{F032BEE3-0761-4EBE-8876-4FEF4C9F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9" y="3715714"/>
            <a:ext cx="966951" cy="151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radiotherapy&quot;">
            <a:extLst>
              <a:ext uri="{FF2B5EF4-FFF2-40B4-BE49-F238E27FC236}">
                <a16:creationId xmlns:a16="http://schemas.microsoft.com/office/drawing/2014/main" id="{3CD1D0B5-BC30-4899-B846-B429AF78B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66" y="2340553"/>
            <a:ext cx="1792059" cy="15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4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D5B1AB4-C5BB-494C-BCE8-87DC34D2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7573C7-A655-4047-8D90-69E33682A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F67AA8-6AFF-4A91-8B35-3BA142B8F5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845B1B-54AA-4CC8-BB69-F3B2ADD0D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  <a:p>
            <a:endParaRPr lang="fr-FR" dirty="0"/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A02B6FA0-CFDB-4EFE-83A6-3FD954B23AB9}"/>
              </a:ext>
            </a:extLst>
          </p:cNvPr>
          <p:cNvSpPr txBox="1">
            <a:spLocks/>
          </p:cNvSpPr>
          <p:nvPr/>
        </p:nvSpPr>
        <p:spPr>
          <a:xfrm>
            <a:off x="235895" y="2168518"/>
            <a:ext cx="5725167" cy="4876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00"/>
              </a:buClr>
              <a:buSzPct val="90000"/>
              <a:buFont typeface="ZapfDingbatsITC" charset="0"/>
              <a:buChar char="➤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100"/>
              </a:buClr>
              <a:buFont typeface="LucidaGrande" panose="020B0600040502020204" pitchFamily="34" charset="0"/>
              <a:buChar char="◦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1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E0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E0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Top 4 </a:t>
            </a:r>
            <a:r>
              <a:rPr lang="fr-FR" sz="2000" dirty="0" err="1"/>
              <a:t>players</a:t>
            </a:r>
            <a:r>
              <a:rPr lang="fr-FR" sz="2000" dirty="0"/>
              <a:t> : 96% du marché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C1B30F5-26DA-43AE-A7FB-836487FDA290}"/>
              </a:ext>
            </a:extLst>
          </p:cNvPr>
          <p:cNvPicPr/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5944" y="1604275"/>
            <a:ext cx="2924175" cy="2317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426443F-8E94-468F-A0E4-87408C25089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66" y="2698993"/>
            <a:ext cx="4374707" cy="3512194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EDB307-A917-405D-B354-1FCB3CCB20D0}"/>
              </a:ext>
            </a:extLst>
          </p:cNvPr>
          <p:cNvSpPr/>
          <p:nvPr/>
        </p:nvSpPr>
        <p:spPr>
          <a:xfrm>
            <a:off x="7251019" y="1522187"/>
            <a:ext cx="4649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kern="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Pays développés : 1 unité / </a:t>
            </a:r>
            <a:r>
              <a:rPr lang="fr-FR" u="sng" kern="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500 000 </a:t>
            </a:r>
            <a:r>
              <a:rPr lang="fr-FR" kern="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pers.</a:t>
            </a:r>
          </a:p>
          <a:p>
            <a:r>
              <a:rPr lang="fr-FR" kern="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Pays moins développés : 1 unité / </a:t>
            </a:r>
            <a:r>
              <a:rPr lang="fr-FR" u="sng" kern="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M pers.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C4494A-A6B7-47EE-9ED2-0B579DFF7B5A}"/>
              </a:ext>
            </a:extLst>
          </p:cNvPr>
          <p:cNvSpPr/>
          <p:nvPr/>
        </p:nvSpPr>
        <p:spPr>
          <a:xfrm>
            <a:off x="7251019" y="2126970"/>
            <a:ext cx="4122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u="sng" kern="5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http://medicalphysicsweb.org/cws/article/opinion/64866</a:t>
            </a:r>
            <a:r>
              <a:rPr lang="en-GB" sz="1100" u="sng" kern="5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sz="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40A4F3-80A2-4624-BCFA-2F904BCDF644}"/>
              </a:ext>
            </a:extLst>
          </p:cNvPr>
          <p:cNvSpPr/>
          <p:nvPr/>
        </p:nvSpPr>
        <p:spPr>
          <a:xfrm>
            <a:off x="7251018" y="2721061"/>
            <a:ext cx="4559981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b="1" kern="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centres de radiothérapie sont, en moyenne, équipés de 2,5 accélérateurs linéaires en Europe et 2,3 aux Etats-Unis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0AB71-057A-49FF-92B8-C40E52EAF3E4}"/>
              </a:ext>
            </a:extLst>
          </p:cNvPr>
          <p:cNvSpPr/>
          <p:nvPr/>
        </p:nvSpPr>
        <p:spPr>
          <a:xfrm>
            <a:off x="6202565" y="4042282"/>
            <a:ext cx="5697538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b="1" kern="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Prix de vente moyen de ces équipements : 5 Millions €</a:t>
            </a:r>
          </a:p>
          <a:p>
            <a:r>
              <a:rPr lang="fr-FR" b="1" kern="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Fréquence de renouvellement de 8 ans</a:t>
            </a:r>
            <a:r>
              <a:rPr lang="fr-FR" kern="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3F7F109-17D1-425F-B894-BAF80B995994}"/>
              </a:ext>
            </a:extLst>
          </p:cNvPr>
          <p:cNvSpPr/>
          <p:nvPr/>
        </p:nvSpPr>
        <p:spPr>
          <a:xfrm>
            <a:off x="5340553" y="4868173"/>
            <a:ext cx="6559550" cy="12128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L’équipement « haut de gamme » tel qu’envisagé par </a:t>
            </a:r>
            <a:r>
              <a:rPr lang="fr-FR" sz="2000" dirty="0" err="1"/>
              <a:t>ThomX</a:t>
            </a:r>
            <a:r>
              <a:rPr lang="fr-FR" sz="2000" dirty="0"/>
              <a:t> est compatible avec les prix du marché</a:t>
            </a:r>
          </a:p>
          <a:p>
            <a:pPr algn="ctr"/>
            <a:r>
              <a:rPr lang="fr-FR" sz="2000" dirty="0"/>
              <a:t>&gt; Plusieurs besoins nécessitant précision reste non adressés</a:t>
            </a:r>
          </a:p>
        </p:txBody>
      </p:sp>
    </p:spTree>
    <p:extLst>
      <p:ext uri="{BB962C8B-B14F-4D97-AF65-F5344CB8AC3E}">
        <p14:creationId xmlns:p14="http://schemas.microsoft.com/office/powerpoint/2010/main" val="339178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clés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60400" y="1303261"/>
            <a:ext cx="10693400" cy="254487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Le marché de la radiothérapie est très crédible comme débouché moyen terme pour </a:t>
            </a:r>
            <a:r>
              <a:rPr lang="fr-FR" sz="2000" dirty="0" err="1"/>
              <a:t>ThomX</a:t>
            </a:r>
            <a:r>
              <a:rPr lang="fr-FR" sz="2000" dirty="0"/>
              <a:t> </a:t>
            </a:r>
          </a:p>
          <a:p>
            <a:pPr marL="1200150" lvl="1" indent="-457200"/>
            <a:r>
              <a:rPr lang="fr-FR" sz="1600" dirty="0"/>
              <a:t>Equipement dédié</a:t>
            </a:r>
          </a:p>
          <a:p>
            <a:pPr marL="1200150" lvl="1" indent="-457200"/>
            <a:r>
              <a:rPr lang="fr-FR" sz="1600" dirty="0"/>
              <a:t>Positionnement coût équipement haut de gamme sur besoins cliniques peu ou pas adressés</a:t>
            </a:r>
          </a:p>
          <a:p>
            <a:pPr marL="1200150" lvl="1" indent="-457200"/>
            <a:r>
              <a:rPr lang="fr-FR" sz="1600" dirty="0"/>
              <a:t>Roadmap de développement à 10 ans…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Seuls les key </a:t>
            </a:r>
            <a:r>
              <a:rPr lang="fr-FR" sz="2000" dirty="0" err="1"/>
              <a:t>players</a:t>
            </a:r>
            <a:r>
              <a:rPr lang="fr-FR" sz="2000" dirty="0"/>
              <a:t> sont susceptibles de porter un tel projet</a:t>
            </a:r>
          </a:p>
          <a:p>
            <a:pPr marL="1200150" lvl="1" indent="-457200"/>
            <a:r>
              <a:rPr lang="fr-FR" sz="1600" dirty="0"/>
              <a:t>Capacité de financement du développement et de la clinique</a:t>
            </a:r>
          </a:p>
          <a:p>
            <a:pPr marL="1200150" lvl="1" indent="-457200"/>
            <a:r>
              <a:rPr lang="fr-FR" sz="1600" dirty="0"/>
              <a:t>Capacité industrielle</a:t>
            </a:r>
          </a:p>
          <a:p>
            <a:pPr marL="1200150" lvl="1" indent="-457200"/>
            <a:r>
              <a:rPr lang="fr-FR" sz="1600" dirty="0"/>
              <a:t>Accès marché direct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7DC8A-AFB8-47A5-86FD-135847FACE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273342" y="6505542"/>
            <a:ext cx="3673818" cy="3346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SATT Paris Saclay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8B18E2E-5DEA-4FF8-9DA6-7E4BC49E7DD2}"/>
              </a:ext>
            </a:extLst>
          </p:cNvPr>
          <p:cNvSpPr/>
          <p:nvPr/>
        </p:nvSpPr>
        <p:spPr>
          <a:xfrm>
            <a:off x="1119198" y="4333875"/>
            <a:ext cx="6391275" cy="16859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Phase II de l’étude : interviews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AAD6CD2C-9817-4DD1-974E-A0D0E2DDF40D}"/>
              </a:ext>
            </a:extLst>
          </p:cNvPr>
          <p:cNvSpPr/>
          <p:nvPr/>
        </p:nvSpPr>
        <p:spPr>
          <a:xfrm>
            <a:off x="219075" y="4867274"/>
            <a:ext cx="432330" cy="6191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File:Siemens-logo.svg">
            <a:extLst>
              <a:ext uri="{FF2B5EF4-FFF2-40B4-BE49-F238E27FC236}">
                <a16:creationId xmlns:a16="http://schemas.microsoft.com/office/drawing/2014/main" id="{A2B7BE01-AB9E-4397-8553-21AEBCAC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2066" y="4546216"/>
            <a:ext cx="1556592" cy="3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ésultat de recherche d'images pour &quot;varian logo&quot;">
            <a:extLst>
              <a:ext uri="{FF2B5EF4-FFF2-40B4-BE49-F238E27FC236}">
                <a16:creationId xmlns:a16="http://schemas.microsoft.com/office/drawing/2014/main" id="{CA94CFC1-193A-4736-ACB3-1312E059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8283" y="5238654"/>
            <a:ext cx="1364157" cy="63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8435571-2910-4B2D-97CD-1D62FE2889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66" y="5291131"/>
            <a:ext cx="1602417" cy="413294"/>
          </a:xfrm>
          <a:prstGeom prst="rect">
            <a:avLst/>
          </a:prstGeom>
        </p:spPr>
      </p:pic>
      <p:pic>
        <p:nvPicPr>
          <p:cNvPr id="11" name="Picture 8" descr="Résultat de recherche d'images pour &quot;accuray logo&quot;">
            <a:extLst>
              <a:ext uri="{FF2B5EF4-FFF2-40B4-BE49-F238E27FC236}">
                <a16:creationId xmlns:a16="http://schemas.microsoft.com/office/drawing/2014/main" id="{3AB0F09D-B2AD-4E32-A171-A18B28F2F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8944" y="4546034"/>
            <a:ext cx="2040060" cy="4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6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BAFDADC-5249-4E3E-B8E0-A32C2807CE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Partie C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F837737E-2B5F-4159-89EB-7E9F7FE726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Bilan de contacts industriels</a:t>
            </a:r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0F26BD-588E-49D9-8DD6-0B0A7C43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D93F12-F1E5-4DC1-B189-17D0FC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8CA4B5-309D-4219-B107-2E46F23D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</p:spTree>
    <p:extLst>
      <p:ext uri="{BB962C8B-B14F-4D97-AF65-F5344CB8AC3E}">
        <p14:creationId xmlns:p14="http://schemas.microsoft.com/office/powerpoint/2010/main" val="200306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73CEA-9A59-144F-8518-AC68B162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Fiche de présentation de THOMX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213F8C-BDD7-034D-AE3D-C684AF531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A1B0777-D07C-E646-ACBF-A7DC87F3C750}"/>
              </a:ext>
            </a:extLst>
          </p:cNvPr>
          <p:cNvSpPr txBox="1">
            <a:spLocks/>
          </p:cNvSpPr>
          <p:nvPr/>
        </p:nvSpPr>
        <p:spPr>
          <a:xfrm>
            <a:off x="838200" y="2141951"/>
            <a:ext cx="10515600" cy="39477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0000"/>
              <a:buFont typeface="ZapfDingbatsITC" charset="0"/>
              <a:buChar char="➤"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E80E12-A52F-4943-901B-7B4EC99587B8}"/>
              </a:ext>
            </a:extLst>
          </p:cNvPr>
          <p:cNvSpPr txBox="1"/>
          <p:nvPr/>
        </p:nvSpPr>
        <p:spPr>
          <a:xfrm>
            <a:off x="350265" y="4448433"/>
            <a:ext cx="5520392" cy="212365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" dirty="0"/>
          </a:p>
          <a:p>
            <a:endParaRPr lang="en-US" sz="300" dirty="0"/>
          </a:p>
          <a:p>
            <a:r>
              <a:rPr lang="en-US" sz="1200" b="1" u="sng" dirty="0"/>
              <a:t>Radiotherapy:	</a:t>
            </a:r>
            <a:r>
              <a:rPr lang="en-US" sz="1200" b="1" dirty="0"/>
              <a:t>	Stereotactic Synchrotron Radiotherapy (SSRT)</a:t>
            </a:r>
          </a:p>
          <a:p>
            <a:r>
              <a:rPr lang="en-US" sz="1200" b="1" dirty="0"/>
              <a:t>		</a:t>
            </a:r>
            <a:r>
              <a:rPr lang="en-US" sz="1200" b="1" dirty="0" err="1"/>
              <a:t>MiniBeam</a:t>
            </a:r>
            <a:r>
              <a:rPr lang="en-US" sz="1200" b="1" dirty="0"/>
              <a:t> Radiation Therapy (MBRT)</a:t>
            </a:r>
          </a:p>
          <a:p>
            <a:r>
              <a:rPr lang="en-US" sz="1200" b="1" dirty="0"/>
              <a:t>		Microbeam Radiation Therapy (MRT) </a:t>
            </a:r>
          </a:p>
          <a:p>
            <a:r>
              <a:rPr lang="en-US" sz="1200" b="1" dirty="0"/>
              <a:t>		Photon Activation Therapy (PAT)</a:t>
            </a:r>
            <a:r>
              <a:rPr lang="en-US" sz="1200" b="1" baseline="30000" dirty="0"/>
              <a:t>*</a:t>
            </a:r>
          </a:p>
          <a:p>
            <a:endParaRPr lang="en-US" sz="300" b="1" u="sng" dirty="0"/>
          </a:p>
          <a:p>
            <a:r>
              <a:rPr lang="en-US" sz="1200" b="1" dirty="0"/>
              <a:t>Medical imaging:	</a:t>
            </a:r>
            <a:r>
              <a:rPr lang="en-US" sz="1200" dirty="0"/>
              <a:t>phase-contrast imaging</a:t>
            </a:r>
          </a:p>
          <a:p>
            <a:r>
              <a:rPr lang="en-US" sz="1200" b="1" dirty="0"/>
              <a:t>Structural analysis: 	</a:t>
            </a:r>
            <a:r>
              <a:rPr lang="en-US" sz="1200" dirty="0"/>
              <a:t>structure of biological macromolecules</a:t>
            </a:r>
          </a:p>
          <a:p>
            <a:r>
              <a:rPr lang="en-US" sz="1200" b="1" dirty="0"/>
              <a:t>Material science:	</a:t>
            </a:r>
            <a:r>
              <a:rPr lang="en-US" sz="1200" dirty="0"/>
              <a:t>imaging, tomography, structure and composition 		analysis</a:t>
            </a:r>
          </a:p>
          <a:p>
            <a:r>
              <a:rPr lang="en-US" sz="1200" b="1" dirty="0"/>
              <a:t>Analysis of works of art, forensic, paleontology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BA554E-C5F0-4419-8BA2-692BC62AAE70}"/>
              </a:ext>
            </a:extLst>
          </p:cNvPr>
          <p:cNvSpPr txBox="1"/>
          <p:nvPr/>
        </p:nvSpPr>
        <p:spPr>
          <a:xfrm>
            <a:off x="6096000" y="4444841"/>
            <a:ext cx="5659314" cy="210826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b="1" dirty="0"/>
          </a:p>
          <a:p>
            <a:endParaRPr lang="en-US" sz="300" dirty="0"/>
          </a:p>
          <a:p>
            <a:endParaRPr lang="en-US" sz="300" dirty="0"/>
          </a:p>
          <a:p>
            <a:endParaRPr lang="en-US" sz="300" dirty="0"/>
          </a:p>
          <a:p>
            <a:r>
              <a:rPr lang="en-US" sz="1200" b="1" dirty="0"/>
              <a:t>Cost :</a:t>
            </a:r>
            <a:r>
              <a:rPr lang="en-US" sz="1200" dirty="0"/>
              <a:t>		</a:t>
            </a:r>
            <a:r>
              <a:rPr lang="en-US" sz="1200" b="1" dirty="0"/>
              <a:t>&lt; 5 MEUR </a:t>
            </a:r>
          </a:p>
          <a:p>
            <a:r>
              <a:rPr lang="en-US" sz="1200" b="1" dirty="0"/>
              <a:t>Footprint :	</a:t>
            </a:r>
            <a:r>
              <a:rPr lang="en-US" sz="1200" dirty="0"/>
              <a:t>	</a:t>
            </a:r>
            <a:r>
              <a:rPr lang="en-US" sz="1200" b="1" dirty="0"/>
              <a:t>&lt;</a:t>
            </a:r>
            <a:r>
              <a:rPr lang="en-US" sz="1200" dirty="0"/>
              <a:t> </a:t>
            </a:r>
            <a:r>
              <a:rPr lang="en-US" sz="1200" b="1" dirty="0"/>
              <a:t>200 m</a:t>
            </a:r>
            <a:r>
              <a:rPr lang="en-US" sz="1200" b="1" baseline="30000" dirty="0"/>
              <a:t>2</a:t>
            </a:r>
          </a:p>
          <a:p>
            <a:r>
              <a:rPr lang="en-US" sz="1200" b="1" dirty="0" err="1"/>
              <a:t>λ</a:t>
            </a:r>
            <a:r>
              <a:rPr lang="en-US" sz="1200" b="1" baseline="-25000" dirty="0" err="1"/>
              <a:t>em</a:t>
            </a:r>
            <a:r>
              <a:rPr lang="en-US" sz="1200" b="1" dirty="0"/>
              <a:t> :</a:t>
            </a:r>
            <a:r>
              <a:rPr lang="en-US" sz="1200" dirty="0"/>
              <a:t>		tunable </a:t>
            </a:r>
            <a:r>
              <a:rPr lang="en-US" sz="1200" b="1" dirty="0"/>
              <a:t>30 ÷ 90 keV</a:t>
            </a:r>
            <a:r>
              <a:rPr lang="en-US" sz="1200" dirty="0"/>
              <a:t>, quasi-constant flux</a:t>
            </a:r>
          </a:p>
          <a:p>
            <a:r>
              <a:rPr lang="en-US" sz="1200" b="1" dirty="0"/>
              <a:t>ΔE/E : </a:t>
            </a:r>
            <a:r>
              <a:rPr lang="en-US" sz="1200" dirty="0"/>
              <a:t>		</a:t>
            </a:r>
            <a:r>
              <a:rPr lang="en-US" sz="1200" b="1" dirty="0"/>
              <a:t>max 30% </a:t>
            </a:r>
            <a:r>
              <a:rPr lang="en-US" sz="1200" dirty="0"/>
              <a:t>(divergent beam)</a:t>
            </a:r>
          </a:p>
          <a:p>
            <a:r>
              <a:rPr lang="en-US" sz="1200" dirty="0"/>
              <a:t>		</a:t>
            </a:r>
            <a:r>
              <a:rPr lang="en-US" sz="1200" b="1" dirty="0"/>
              <a:t>min 0.5÷1% </a:t>
            </a:r>
            <a:r>
              <a:rPr lang="en-US" sz="1200" dirty="0"/>
              <a:t>(focused/monochromatic)</a:t>
            </a:r>
          </a:p>
          <a:p>
            <a:r>
              <a:rPr lang="en-US" sz="1200" b="1" dirty="0"/>
              <a:t>Flux : </a:t>
            </a:r>
            <a:r>
              <a:rPr lang="en-US" sz="1200" dirty="0"/>
              <a:t>		</a:t>
            </a:r>
            <a:r>
              <a:rPr lang="en-US" sz="1200" b="1" dirty="0"/>
              <a:t>10</a:t>
            </a:r>
            <a:r>
              <a:rPr lang="en-US" sz="1200" b="1" baseline="30000" dirty="0"/>
              <a:t>12 </a:t>
            </a:r>
            <a:r>
              <a:rPr lang="en-US" sz="1200" b="1" dirty="0"/>
              <a:t>÷ 10</a:t>
            </a:r>
            <a:r>
              <a:rPr lang="en-US" sz="1200" b="1" baseline="30000" dirty="0"/>
              <a:t>13</a:t>
            </a:r>
            <a:r>
              <a:rPr lang="en-US" sz="1200" b="1" dirty="0"/>
              <a:t> </a:t>
            </a:r>
            <a:r>
              <a:rPr lang="en-US" sz="1200" b="1" dirty="0" err="1"/>
              <a:t>ph</a:t>
            </a:r>
            <a:r>
              <a:rPr lang="en-US" sz="1200" b="1" dirty="0"/>
              <a:t>/sec </a:t>
            </a:r>
            <a:r>
              <a:rPr lang="en-US" sz="1200" dirty="0"/>
              <a:t>(divergent beam; </a:t>
            </a:r>
            <a:r>
              <a:rPr lang="en-US" sz="1200" b="1" dirty="0"/>
              <a:t>ø ~12 cm</a:t>
            </a:r>
            <a:r>
              <a:rPr lang="en-US" sz="1200" dirty="0"/>
              <a:t>)</a:t>
            </a:r>
          </a:p>
          <a:p>
            <a:r>
              <a:rPr lang="en-US" sz="1200" dirty="0"/>
              <a:t>		</a:t>
            </a:r>
            <a:r>
              <a:rPr lang="en-US" sz="1200" b="1" dirty="0"/>
              <a:t>10</a:t>
            </a:r>
            <a:r>
              <a:rPr lang="en-US" sz="1200" b="1" baseline="30000" dirty="0"/>
              <a:t>8</a:t>
            </a:r>
            <a:r>
              <a:rPr lang="en-US" sz="1200" b="1" dirty="0"/>
              <a:t>  ÷ 10</a:t>
            </a:r>
            <a:r>
              <a:rPr lang="en-US" sz="1200" b="1" baseline="30000" dirty="0"/>
              <a:t>9</a:t>
            </a:r>
            <a:r>
              <a:rPr lang="en-US" sz="1200" b="1" dirty="0"/>
              <a:t> </a:t>
            </a:r>
            <a:r>
              <a:rPr lang="en-US" sz="1200" b="1" dirty="0" err="1"/>
              <a:t>ph</a:t>
            </a:r>
            <a:r>
              <a:rPr lang="en-US" sz="1200" b="1" dirty="0"/>
              <a:t>/sec </a:t>
            </a:r>
            <a:r>
              <a:rPr lang="en-US" sz="1200" dirty="0"/>
              <a:t>(focused </a:t>
            </a:r>
            <a:r>
              <a:rPr lang="en-US" sz="1200" b="1" dirty="0"/>
              <a:t>ø ~250 – 400 µm</a:t>
            </a:r>
            <a:r>
              <a:rPr lang="en-US" sz="1200" dirty="0"/>
              <a:t>)</a:t>
            </a:r>
          </a:p>
          <a:p>
            <a:r>
              <a:rPr lang="en-US" sz="1200" b="1" dirty="0"/>
              <a:t>Brightness : </a:t>
            </a:r>
            <a:r>
              <a:rPr lang="en-US" sz="1200" dirty="0"/>
              <a:t>		</a:t>
            </a:r>
            <a:r>
              <a:rPr lang="en-US" sz="1200" b="1" dirty="0"/>
              <a:t>10</a:t>
            </a:r>
            <a:r>
              <a:rPr lang="en-US" sz="1200" b="1" baseline="30000" dirty="0"/>
              <a:t>11</a:t>
            </a:r>
            <a:r>
              <a:rPr lang="en-US" sz="1200" b="1" dirty="0"/>
              <a:t> </a:t>
            </a:r>
            <a:r>
              <a:rPr lang="en-US" sz="1200" b="1" dirty="0" err="1"/>
              <a:t>ph</a:t>
            </a:r>
            <a:r>
              <a:rPr lang="en-US" sz="1200" b="1" dirty="0"/>
              <a:t>/sec/mm</a:t>
            </a:r>
            <a:r>
              <a:rPr lang="en-US" sz="1200" b="1" baseline="30000" dirty="0"/>
              <a:t>2</a:t>
            </a:r>
            <a:r>
              <a:rPr lang="en-US" sz="1200" b="1" dirty="0"/>
              <a:t>/mrad</a:t>
            </a:r>
            <a:r>
              <a:rPr lang="en-US" sz="1200" b="1" baseline="30000" dirty="0"/>
              <a:t>2</a:t>
            </a:r>
            <a:r>
              <a:rPr lang="en-US" sz="1200" b="1" dirty="0"/>
              <a:t>/0,1% </a:t>
            </a:r>
            <a:r>
              <a:rPr lang="en-US" sz="1200" b="1" dirty="0" err="1"/>
              <a:t>bw</a:t>
            </a:r>
            <a:endParaRPr lang="en-US" sz="1200" b="1" dirty="0"/>
          </a:p>
          <a:p>
            <a:endParaRPr lang="en-US" sz="12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7DA0DE-5E0D-4A14-9E96-2F2FEB8D03BB}"/>
              </a:ext>
            </a:extLst>
          </p:cNvPr>
          <p:cNvSpPr txBox="1"/>
          <p:nvPr/>
        </p:nvSpPr>
        <p:spPr>
          <a:xfrm>
            <a:off x="350265" y="6414924"/>
            <a:ext cx="5682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baseline="30000"/>
              <a:t>*</a:t>
            </a:r>
            <a:r>
              <a:rPr lang="en-US" sz="1000" i="1"/>
              <a:t>Clinical study in progress : </a:t>
            </a:r>
            <a:r>
              <a:rPr lang="en-US" sz="1000" i="1">
                <a:hlinkClick r:id="rId2"/>
              </a:rPr>
              <a:t>https://clinicaltrials.gov/ct2/show/study/NCT01640509?show_desc=Y#desc</a:t>
            </a:r>
            <a:r>
              <a:rPr lang="en-US" sz="1000" i="1"/>
              <a:t>  </a:t>
            </a:r>
          </a:p>
          <a:p>
            <a:r>
              <a:rPr lang="en-US" sz="1000" i="1"/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5A94A6-8EB7-41F6-BF13-3D1312DEABA7}"/>
              </a:ext>
            </a:extLst>
          </p:cNvPr>
          <p:cNvSpPr txBox="1"/>
          <p:nvPr/>
        </p:nvSpPr>
        <p:spPr>
          <a:xfrm>
            <a:off x="1647877" y="2417185"/>
            <a:ext cx="4234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8"/>
            <a:r>
              <a:rPr lang="en-US" sz="1200" dirty="0"/>
              <a:t>Construction of the first </a:t>
            </a:r>
            <a:r>
              <a:rPr lang="en-US" sz="1200" dirty="0" err="1"/>
              <a:t>ThomX</a:t>
            </a:r>
            <a:r>
              <a:rPr lang="en-US" sz="1200" dirty="0"/>
              <a:t> source in progress, first experiments in 2019. </a:t>
            </a:r>
          </a:p>
          <a:p>
            <a:pPr marL="895350" indent="-895350"/>
            <a:endParaRPr lang="en-US" sz="800" dirty="0"/>
          </a:p>
          <a:p>
            <a:pPr indent="1588"/>
            <a:r>
              <a:rPr lang="en-US" sz="1200" dirty="0"/>
              <a:t>Cooperation aiming specific application-oriented development of industrial Compton X-ray source.</a:t>
            </a:r>
          </a:p>
          <a:p>
            <a:pPr indent="1588"/>
            <a:endParaRPr lang="en-US" sz="800" dirty="0">
              <a:highlight>
                <a:srgbClr val="FFFF00"/>
              </a:highlight>
            </a:endParaRPr>
          </a:p>
          <a:p>
            <a:r>
              <a:rPr lang="en-US" sz="1200" b="1" dirty="0"/>
              <a:t>Exceptional characteristics of X-ray emission</a:t>
            </a:r>
            <a:r>
              <a:rPr lang="en-US" sz="1200" dirty="0"/>
              <a:t> in terms of monochromaticity, tunability, flux et brightness ;</a:t>
            </a:r>
          </a:p>
          <a:p>
            <a:r>
              <a:rPr lang="en-US" sz="1200" b="1" dirty="0"/>
              <a:t>Versatility </a:t>
            </a:r>
            <a:r>
              <a:rPr lang="en-US" sz="1200" dirty="0"/>
              <a:t>: highly focalized or divergent beam, wavelength tunability;   </a:t>
            </a:r>
            <a:r>
              <a:rPr lang="en-US" sz="1200" b="1" dirty="0"/>
              <a:t>Low cost, Small footprint.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48413FC-52BA-4A97-947E-6EF9A908739A}"/>
              </a:ext>
            </a:extLst>
          </p:cNvPr>
          <p:cNvGrpSpPr/>
          <p:nvPr/>
        </p:nvGrpSpPr>
        <p:grpSpPr>
          <a:xfrm>
            <a:off x="8877355" y="1021422"/>
            <a:ext cx="2877959" cy="3282867"/>
            <a:chOff x="8877355" y="336370"/>
            <a:chExt cx="2877959" cy="3967920"/>
          </a:xfrm>
        </p:grpSpPr>
        <p:pic>
          <p:nvPicPr>
            <p:cNvPr id="15" name="Picture 18">
              <a:extLst>
                <a:ext uri="{FF2B5EF4-FFF2-40B4-BE49-F238E27FC236}">
                  <a16:creationId xmlns:a16="http://schemas.microsoft.com/office/drawing/2014/main" id="{845510C7-BD0F-404A-AFA4-B390FF94F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7196" y="1025901"/>
              <a:ext cx="2158542" cy="316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Просмотреть исходную картинку">
              <a:extLst>
                <a:ext uri="{FF2B5EF4-FFF2-40B4-BE49-F238E27FC236}">
                  <a16:creationId xmlns:a16="http://schemas.microsoft.com/office/drawing/2014/main" id="{B23ACCC8-C195-4638-81B5-F6CAFDCB8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2473" y="3517649"/>
              <a:ext cx="914730" cy="247650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7B25AA89-609F-4FD1-AAD5-D7C8F5C13594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H="1" flipV="1">
              <a:off x="10731104" y="3136049"/>
              <a:ext cx="518734" cy="3816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D06A12E-13E2-4C8E-875B-2EC9BF4EFDC1}"/>
                </a:ext>
              </a:extLst>
            </p:cNvPr>
            <p:cNvSpPr txBox="1"/>
            <p:nvPr/>
          </p:nvSpPr>
          <p:spPr>
            <a:xfrm>
              <a:off x="8877355" y="358810"/>
              <a:ext cx="287795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Positionning of the ThomX source in terms of brightness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9B83ED-8B7E-4AF4-9D27-DFDE83F43EAE}"/>
                </a:ext>
              </a:extLst>
            </p:cNvPr>
            <p:cNvSpPr/>
            <p:nvPr/>
          </p:nvSpPr>
          <p:spPr>
            <a:xfrm>
              <a:off x="8877355" y="336370"/>
              <a:ext cx="2877959" cy="3967920"/>
            </a:xfrm>
            <a:prstGeom prst="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A138859-96B8-4A01-8FAA-13C62406821F}"/>
              </a:ext>
            </a:extLst>
          </p:cNvPr>
          <p:cNvGrpSpPr/>
          <p:nvPr/>
        </p:nvGrpSpPr>
        <p:grpSpPr>
          <a:xfrm>
            <a:off x="6096000" y="1021424"/>
            <a:ext cx="2671146" cy="3282866"/>
            <a:chOff x="6096000" y="329840"/>
            <a:chExt cx="2671146" cy="3974450"/>
          </a:xfrm>
        </p:grpSpPr>
        <p:pic>
          <p:nvPicPr>
            <p:cNvPr id="21" name="Picture 4" descr="ÐÐ°ÑÑÐ¸Ð½ÐºÐ¸ Ð¿Ð¾ Ð·Ð°Ð¿ÑÐ¾ÑÑ collision">
              <a:extLst>
                <a:ext uri="{FF2B5EF4-FFF2-40B4-BE49-F238E27FC236}">
                  <a16:creationId xmlns:a16="http://schemas.microsoft.com/office/drawing/2014/main" id="{DE5CD229-D94F-4C59-9775-D64E95A30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131" y="1230556"/>
              <a:ext cx="442065" cy="44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6">
              <a:extLst>
                <a:ext uri="{FF2B5EF4-FFF2-40B4-BE49-F238E27FC236}">
                  <a16:creationId xmlns:a16="http://schemas.microsoft.com/office/drawing/2014/main" id="{1BE04F05-14BD-402D-B326-D1213508E23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53966">
              <a:off x="7509122" y="1045546"/>
              <a:ext cx="952188" cy="85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56">
              <a:extLst>
                <a:ext uri="{FF2B5EF4-FFF2-40B4-BE49-F238E27FC236}">
                  <a16:creationId xmlns:a16="http://schemas.microsoft.com/office/drawing/2014/main" id="{0B4AB595-2678-4264-9B68-228CB32BD1E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29015">
              <a:off x="7601905" y="1601983"/>
              <a:ext cx="620888" cy="81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0A196C3D-631D-4F45-A9C5-B8455B213F21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6275953" y="1451589"/>
              <a:ext cx="105717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9E259C3-D42F-46DB-A9F7-D3E4B6757DEB}"/>
                </a:ext>
              </a:extLst>
            </p:cNvPr>
            <p:cNvSpPr txBox="1"/>
            <p:nvPr/>
          </p:nvSpPr>
          <p:spPr>
            <a:xfrm>
              <a:off x="6394919" y="1034004"/>
              <a:ext cx="866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e</a:t>
              </a:r>
              <a:r>
                <a:rPr lang="en-US" sz="1600" b="1" baseline="30000" dirty="0"/>
                <a:t>- </a:t>
              </a:r>
              <a:r>
                <a:rPr lang="en-US" sz="1600" b="1" baseline="-25000" dirty="0"/>
                <a:t>(50 </a:t>
              </a:r>
              <a:r>
                <a:rPr lang="en-US" sz="1600" b="1" baseline="-25000" dirty="0" err="1"/>
                <a:t>Mev</a:t>
              </a:r>
              <a:r>
                <a:rPr lang="en-US" sz="1600" b="1" baseline="-25000" dirty="0"/>
                <a:t>)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9320BF2-3A06-41AE-A908-CDB53E9C07AC}"/>
                </a:ext>
              </a:extLst>
            </p:cNvPr>
            <p:cNvSpPr txBox="1"/>
            <p:nvPr/>
          </p:nvSpPr>
          <p:spPr>
            <a:xfrm>
              <a:off x="6928840" y="797026"/>
              <a:ext cx="1064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Photon (1 eV)</a:t>
              </a:r>
              <a:endParaRPr lang="en-US" sz="1200" b="1" baseline="30000" dirty="0">
                <a:solidFill>
                  <a:schemeClr val="accent6"/>
                </a:solidFill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2C7153A-7482-4702-A0B8-2EFB08133344}"/>
                </a:ext>
              </a:extLst>
            </p:cNvPr>
            <p:cNvSpPr txBox="1"/>
            <p:nvPr/>
          </p:nvSpPr>
          <p:spPr>
            <a:xfrm>
              <a:off x="6968717" y="1633834"/>
              <a:ext cx="1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</a:rPr>
                <a:t>X – ray photon (45 keV)</a:t>
              </a:r>
              <a:endParaRPr lang="en-US" sz="1200" b="1" baseline="300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0A4D129-919A-4BC8-99D7-B7034899CA06}"/>
                </a:ext>
              </a:extLst>
            </p:cNvPr>
            <p:cNvSpPr txBox="1"/>
            <p:nvPr/>
          </p:nvSpPr>
          <p:spPr>
            <a:xfrm>
              <a:off x="6184266" y="363496"/>
              <a:ext cx="22910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Principle of Compton source</a:t>
              </a:r>
              <a:endParaRPr lang="en-US" sz="1200" b="1" baseline="30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DE8050-FE77-48DE-8BAA-9828511A8D5E}"/>
                </a:ext>
              </a:extLst>
            </p:cNvPr>
            <p:cNvSpPr/>
            <p:nvPr/>
          </p:nvSpPr>
          <p:spPr>
            <a:xfrm>
              <a:off x="6096000" y="329840"/>
              <a:ext cx="2592710" cy="3974450"/>
            </a:xfrm>
            <a:prstGeom prst="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5CB1F0A1-F284-4450-A585-7F4D50BACF1A}"/>
                </a:ext>
              </a:extLst>
            </p:cNvPr>
            <p:cNvGrpSpPr/>
            <p:nvPr/>
          </p:nvGrpSpPr>
          <p:grpSpPr>
            <a:xfrm>
              <a:off x="6202584" y="3092543"/>
              <a:ext cx="2564562" cy="1091647"/>
              <a:chOff x="6178063" y="1888708"/>
              <a:chExt cx="2564562" cy="1091647"/>
            </a:xfrm>
          </p:grpSpPr>
          <p:pic>
            <p:nvPicPr>
              <p:cNvPr id="34" name="Picture 4" descr="ÐÐ°ÑÑÐ¸Ð½ÐºÐ¸ Ð¿Ð¾ Ð·Ð°Ð¿ÑÐ¾ÑÑ collision">
                <a:extLst>
                  <a:ext uri="{FF2B5EF4-FFF2-40B4-BE49-F238E27FC236}">
                    <a16:creationId xmlns:a16="http://schemas.microsoft.com/office/drawing/2014/main" id="{77D52544-7D58-4288-89CC-588DE79D9B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063" y="2303917"/>
                <a:ext cx="442065" cy="442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C96F859B-50FA-4FB4-821D-50910B12C093}"/>
                  </a:ext>
                </a:extLst>
              </p:cNvPr>
              <p:cNvGrpSpPr/>
              <p:nvPr/>
            </p:nvGrpSpPr>
            <p:grpSpPr>
              <a:xfrm>
                <a:off x="6376248" y="2217743"/>
                <a:ext cx="1105015" cy="619125"/>
                <a:chOff x="2447810" y="1989731"/>
                <a:chExt cx="1647940" cy="619125"/>
              </a:xfrm>
            </p:grpSpPr>
            <p:sp>
              <p:nvSpPr>
                <p:cNvPr id="43" name="Triangle isocèle 42">
                  <a:extLst>
                    <a:ext uri="{FF2B5EF4-FFF2-40B4-BE49-F238E27FC236}">
                      <a16:creationId xmlns:a16="http://schemas.microsoft.com/office/drawing/2014/main" id="{3B6B966C-B409-4CAB-B1E7-D9BB272AB55B}"/>
                    </a:ext>
                  </a:extLst>
                </p:cNvPr>
                <p:cNvSpPr/>
                <p:nvPr/>
              </p:nvSpPr>
              <p:spPr>
                <a:xfrm rot="16200000">
                  <a:off x="2962218" y="1475324"/>
                  <a:ext cx="619125" cy="1647939"/>
                </a:xfrm>
                <a:prstGeom prst="triangle">
                  <a:avLst>
                    <a:gd name="adj" fmla="val 51539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riangle isocèle 43">
                  <a:extLst>
                    <a:ext uri="{FF2B5EF4-FFF2-40B4-BE49-F238E27FC236}">
                      <a16:creationId xmlns:a16="http://schemas.microsoft.com/office/drawing/2014/main" id="{23FF1BA7-1BC7-493C-A398-3B8D2E25205D}"/>
                    </a:ext>
                  </a:extLst>
                </p:cNvPr>
                <p:cNvSpPr/>
                <p:nvPr/>
              </p:nvSpPr>
              <p:spPr>
                <a:xfrm rot="16200000">
                  <a:off x="3090309" y="1475323"/>
                  <a:ext cx="362944" cy="1647939"/>
                </a:xfrm>
                <a:prstGeom prst="triangle">
                  <a:avLst>
                    <a:gd name="adj" fmla="val 51539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riangle isocèle 44">
                  <a:extLst>
                    <a:ext uri="{FF2B5EF4-FFF2-40B4-BE49-F238E27FC236}">
                      <a16:creationId xmlns:a16="http://schemas.microsoft.com/office/drawing/2014/main" id="{6FCAAB2F-8978-413B-8BF1-4179B6B58D80}"/>
                    </a:ext>
                  </a:extLst>
                </p:cNvPr>
                <p:cNvSpPr/>
                <p:nvPr/>
              </p:nvSpPr>
              <p:spPr>
                <a:xfrm rot="16200000">
                  <a:off x="3195580" y="1467809"/>
                  <a:ext cx="152400" cy="1647939"/>
                </a:xfrm>
                <a:prstGeom prst="triangle">
                  <a:avLst>
                    <a:gd name="adj" fmla="val 51539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Connecteur droit avec flèche 35">
                <a:extLst>
                  <a:ext uri="{FF2B5EF4-FFF2-40B4-BE49-F238E27FC236}">
                    <a16:creationId xmlns:a16="http://schemas.microsoft.com/office/drawing/2014/main" id="{C8733EFB-B5E9-4A1B-B144-348E3617E3CB}"/>
                  </a:ext>
                </a:extLst>
              </p:cNvPr>
              <p:cNvCxnSpPr>
                <a:stCxn id="44" idx="0"/>
              </p:cNvCxnSpPr>
              <p:nvPr/>
            </p:nvCxnSpPr>
            <p:spPr>
              <a:xfrm flipV="1">
                <a:off x="6376249" y="2136601"/>
                <a:ext cx="1406602" cy="385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D1515F6B-F5C7-4550-A986-4DC50CBE87DC}"/>
                  </a:ext>
                </a:extLst>
              </p:cNvPr>
              <p:cNvSpPr/>
              <p:nvPr/>
            </p:nvSpPr>
            <p:spPr>
              <a:xfrm>
                <a:off x="7343759" y="2229749"/>
                <a:ext cx="299013" cy="59558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A4B5499E-CE49-4E47-B4A8-6722F380F26E}"/>
                  </a:ext>
                </a:extLst>
              </p:cNvPr>
              <p:cNvSpPr/>
              <p:nvPr/>
            </p:nvSpPr>
            <p:spPr>
              <a:xfrm>
                <a:off x="7443163" y="2339382"/>
                <a:ext cx="122467" cy="35856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20B92371-7EC0-4989-B116-20B1BFD832AA}"/>
                  </a:ext>
                </a:extLst>
              </p:cNvPr>
              <p:cNvSpPr/>
              <p:nvPr/>
            </p:nvSpPr>
            <p:spPr>
              <a:xfrm flipH="1">
                <a:off x="7477727" y="2449277"/>
                <a:ext cx="45719" cy="121807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84A02B12-4ECF-4F87-B4F0-5151602AF554}"/>
                  </a:ext>
                </a:extLst>
              </p:cNvPr>
              <p:cNvCxnSpPr>
                <a:cxnSpLocks/>
                <a:stCxn id="44" idx="0"/>
              </p:cNvCxnSpPr>
              <p:nvPr/>
            </p:nvCxnSpPr>
            <p:spPr>
              <a:xfrm flipV="1">
                <a:off x="6376249" y="2518666"/>
                <a:ext cx="1534165" cy="30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E0A820-B566-4589-B2E9-4DB8B05FC87C}"/>
                  </a:ext>
                </a:extLst>
              </p:cNvPr>
              <p:cNvSpPr txBox="1"/>
              <p:nvPr/>
            </p:nvSpPr>
            <p:spPr>
              <a:xfrm>
                <a:off x="7711683" y="2518690"/>
                <a:ext cx="9787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>
                    <a:solidFill>
                      <a:schemeClr val="accent1"/>
                    </a:solidFill>
                  </a:rPr>
                  <a:t>hν @ 45 keV</a:t>
                </a:r>
              </a:p>
              <a:p>
                <a:r>
                  <a:rPr lang="en-US" sz="1200" b="1">
                    <a:solidFill>
                      <a:schemeClr val="accent1"/>
                    </a:solidFill>
                  </a:rPr>
                  <a:t>(θ = 0)</a:t>
                </a:r>
                <a:endParaRPr lang="en-US" sz="1200" b="1" baseline="30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CDD9F473-E8C1-43CB-9023-C861480EC89C}"/>
                  </a:ext>
                </a:extLst>
              </p:cNvPr>
              <p:cNvSpPr txBox="1"/>
              <p:nvPr/>
            </p:nvSpPr>
            <p:spPr>
              <a:xfrm>
                <a:off x="7703751" y="1888708"/>
                <a:ext cx="1038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>
                    <a:solidFill>
                      <a:schemeClr val="accent2"/>
                    </a:solidFill>
                  </a:rPr>
                  <a:t>hν @ 22 keV </a:t>
                </a:r>
              </a:p>
              <a:p>
                <a:r>
                  <a:rPr lang="en-US" sz="1200" b="1">
                    <a:solidFill>
                      <a:schemeClr val="accent2"/>
                    </a:solidFill>
                  </a:rPr>
                  <a:t>(θ = 10 mrad)</a:t>
                </a:r>
                <a:endParaRPr lang="en-US" sz="1200" b="1" baseline="3000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5A3E73C4-46BD-4AF2-8197-1CE0F2AED4F7}"/>
                </a:ext>
              </a:extLst>
            </p:cNvPr>
            <p:cNvSpPr txBox="1"/>
            <p:nvPr/>
          </p:nvSpPr>
          <p:spPr>
            <a:xfrm>
              <a:off x="6184266" y="2273158"/>
              <a:ext cx="2399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Divergent beam,</a:t>
              </a:r>
            </a:p>
            <a:p>
              <a:r>
                <a:rPr lang="en-US" sz="1200" b="1" i="1" dirty="0"/>
                <a:t>Possibility of focalization and monochromatic radiation: </a:t>
              </a:r>
              <a:endParaRPr lang="en-US" sz="1200" b="1" i="1" baseline="30000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7C96FF8-3B9D-43CB-BB66-71B6A3A34144}"/>
                </a:ext>
              </a:extLst>
            </p:cNvPr>
            <p:cNvSpPr txBox="1"/>
            <p:nvPr/>
          </p:nvSpPr>
          <p:spPr>
            <a:xfrm>
              <a:off x="6142632" y="3035571"/>
              <a:ext cx="997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Exemple : </a:t>
              </a:r>
            </a:p>
            <a:p>
              <a:r>
                <a:rPr lang="en-US" sz="1200" b="1"/>
                <a:t>e</a:t>
              </a:r>
              <a:r>
                <a:rPr lang="en-US" sz="1200" b="1" baseline="30000"/>
                <a:t>-</a:t>
              </a:r>
              <a:r>
                <a:rPr lang="en-US" sz="1200" b="1"/>
                <a:t> @ 50 MeV</a:t>
              </a:r>
              <a:endParaRPr lang="en-US" sz="1200" b="1" baseline="3000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3EF70041-EA19-4487-8070-76D9D947F479}"/>
                </a:ext>
              </a:extLst>
            </p:cNvPr>
            <p:cNvCxnSpPr/>
            <p:nvPr/>
          </p:nvCxnSpPr>
          <p:spPr>
            <a:xfrm>
              <a:off x="6152735" y="2258500"/>
              <a:ext cx="2441050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B634C664-0C90-4335-8DD0-33B6F06E969A}"/>
              </a:ext>
            </a:extLst>
          </p:cNvPr>
          <p:cNvSpPr/>
          <p:nvPr/>
        </p:nvSpPr>
        <p:spPr>
          <a:xfrm>
            <a:off x="260073" y="4444841"/>
            <a:ext cx="5610584" cy="2224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APPLICATIONS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644AED-5B5C-41FF-A7AA-4A5C0DBF4D91}"/>
              </a:ext>
            </a:extLst>
          </p:cNvPr>
          <p:cNvSpPr/>
          <p:nvPr/>
        </p:nvSpPr>
        <p:spPr>
          <a:xfrm>
            <a:off x="6096618" y="4443143"/>
            <a:ext cx="5658695" cy="2427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SPECIFICATIONS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1574F56-F677-4F3C-81F9-1A5D895EF4D4}"/>
              </a:ext>
            </a:extLst>
          </p:cNvPr>
          <p:cNvSpPr/>
          <p:nvPr/>
        </p:nvSpPr>
        <p:spPr>
          <a:xfrm>
            <a:off x="260073" y="3638819"/>
            <a:ext cx="1369960" cy="2288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ADVANTAGES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8A7-647F-47F0-A672-E882F0F76634}"/>
              </a:ext>
            </a:extLst>
          </p:cNvPr>
          <p:cNvSpPr/>
          <p:nvPr/>
        </p:nvSpPr>
        <p:spPr>
          <a:xfrm>
            <a:off x="257987" y="2990324"/>
            <a:ext cx="1369960" cy="2288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OPPORTUNITY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D57ACC-B738-4A09-B44C-F6CF2840A62A}"/>
              </a:ext>
            </a:extLst>
          </p:cNvPr>
          <p:cNvSpPr/>
          <p:nvPr/>
        </p:nvSpPr>
        <p:spPr>
          <a:xfrm>
            <a:off x="262450" y="2474482"/>
            <a:ext cx="1369960" cy="2288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MATURITY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C8612A-4DE7-4F23-9837-F8D977FB24CB}"/>
              </a:ext>
            </a:extLst>
          </p:cNvPr>
          <p:cNvSpPr/>
          <p:nvPr/>
        </p:nvSpPr>
        <p:spPr>
          <a:xfrm>
            <a:off x="260073" y="1003457"/>
            <a:ext cx="1369960" cy="2288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PROJECT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7657B45-8BC5-450E-A25D-1D070463EA26}"/>
              </a:ext>
            </a:extLst>
          </p:cNvPr>
          <p:cNvSpPr txBox="1"/>
          <p:nvPr/>
        </p:nvSpPr>
        <p:spPr>
          <a:xfrm>
            <a:off x="206525" y="1230556"/>
            <a:ext cx="5654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ThomX</a:t>
            </a:r>
            <a:r>
              <a:rPr lang="en-US" sz="1200" b="1" dirty="0"/>
              <a:t> is a new low cost, compact and versatile X-ray source, with characteristics  close to the first-generation synchrotrons.</a:t>
            </a:r>
          </a:p>
          <a:p>
            <a:r>
              <a:rPr lang="en-US" sz="1200" dirty="0"/>
              <a:t>In </a:t>
            </a:r>
            <a:r>
              <a:rPr lang="en-US" sz="1200" dirty="0" err="1"/>
              <a:t>ThomX</a:t>
            </a:r>
            <a:r>
              <a:rPr lang="en-US" sz="1200" dirty="0"/>
              <a:t> source, the X rays are produced by inverse Compton effect, the collision between an electron and a photon (IR laser). This makes it possible to produce very pure, wavelength-tunable X-rays with a relatively high flux in a source much smaller than a synchrotron radiation center.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2185959-35D7-413E-BF6B-2258D884D07F}"/>
              </a:ext>
            </a:extLst>
          </p:cNvPr>
          <p:cNvSpPr/>
          <p:nvPr/>
        </p:nvSpPr>
        <p:spPr>
          <a:xfrm>
            <a:off x="6644649" y="6414924"/>
            <a:ext cx="5038059" cy="24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i="1" dirty="0">
                <a:solidFill>
                  <a:srgbClr val="00B0F0"/>
                </a:solidFill>
              </a:rPr>
              <a:t>More information on </a:t>
            </a:r>
            <a:r>
              <a:rPr lang="fr-FR" sz="1200" b="1" i="1" dirty="0" err="1">
                <a:solidFill>
                  <a:srgbClr val="00B0F0"/>
                </a:solidFill>
              </a:rPr>
              <a:t>ThomX</a:t>
            </a:r>
            <a:r>
              <a:rPr lang="fr-FR" sz="1200" b="1" i="1" dirty="0">
                <a:solidFill>
                  <a:srgbClr val="00B0F0"/>
                </a:solidFill>
              </a:rPr>
              <a:t> </a:t>
            </a:r>
            <a:r>
              <a:rPr lang="en-US" sz="1200" b="1" i="1" dirty="0">
                <a:solidFill>
                  <a:srgbClr val="00B0F0"/>
                </a:solidFill>
              </a:rPr>
              <a:t>project here </a:t>
            </a:r>
            <a:r>
              <a:rPr lang="fr-FR" sz="1200" b="1" i="1" dirty="0">
                <a:solidFill>
                  <a:srgbClr val="00B0F0"/>
                </a:solidFill>
              </a:rPr>
              <a:t>: </a:t>
            </a:r>
            <a:r>
              <a:rPr lang="fr-FR" sz="1200" b="1" i="1" dirty="0">
                <a:solidFill>
                  <a:srgbClr val="00B0F0"/>
                </a:solidFill>
                <a:hlinkClick r:id="rId7"/>
              </a:rPr>
              <a:t>https://thomx.lal.in2p3.fr/</a:t>
            </a:r>
            <a:r>
              <a:rPr lang="fr-FR" sz="1200" b="1" i="1" dirty="0">
                <a:solidFill>
                  <a:srgbClr val="00B0F0"/>
                </a:solidFill>
              </a:rPr>
              <a:t>  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C7A39D73-A705-47CF-A673-19964F068944}"/>
              </a:ext>
            </a:extLst>
          </p:cNvPr>
          <p:cNvCxnSpPr>
            <a:cxnSpLocks/>
          </p:cNvCxnSpPr>
          <p:nvPr/>
        </p:nvCxnSpPr>
        <p:spPr>
          <a:xfrm flipV="1">
            <a:off x="6152735" y="6408527"/>
            <a:ext cx="5665348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7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1808AFD-8867-47FB-A310-4A057F66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des contacts industriels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57F2F17-7EC1-45C5-8F8E-55E20EF2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5" y="1350599"/>
            <a:ext cx="9960970" cy="4786472"/>
          </a:xfrm>
        </p:spPr>
        <p:txBody>
          <a:bodyPr/>
          <a:lstStyle/>
          <a:p>
            <a:pPr marL="0" lvl="0" indent="0" defTabSz="627063">
              <a:buNone/>
            </a:pPr>
            <a:r>
              <a:rPr lang="fr-FR" b="1" dirty="0"/>
              <a:t>			</a:t>
            </a:r>
            <a:r>
              <a:rPr lang="fr-FR" dirty="0"/>
              <a:t>retour négatif</a:t>
            </a:r>
          </a:p>
          <a:p>
            <a:pPr marL="0" lvl="0" indent="0">
              <a:buNone/>
              <a:tabLst>
                <a:tab pos="1254125" algn="l"/>
              </a:tabLst>
            </a:pPr>
            <a:r>
              <a:rPr lang="fr-FR" dirty="0"/>
              <a:t>		 aucun retour</a:t>
            </a:r>
          </a:p>
          <a:p>
            <a:pPr marL="0" lvl="0" indent="0" defTabSz="627063">
              <a:buNone/>
            </a:pPr>
            <a:r>
              <a:rPr lang="fr-FR" dirty="0"/>
              <a:t>			la fiche a été diffusée auprès des équipes allemandes</a:t>
            </a:r>
          </a:p>
          <a:p>
            <a:pPr marL="0" lvl="0" indent="0">
              <a:buNone/>
            </a:pPr>
            <a:r>
              <a:rPr lang="fr-FR" b="1" dirty="0"/>
              <a:t>	</a:t>
            </a:r>
            <a:endParaRPr lang="fr-FR" dirty="0"/>
          </a:p>
          <a:p>
            <a:pPr marL="0" lvl="0" indent="0">
              <a:buNone/>
            </a:pPr>
            <a:r>
              <a:rPr lang="fr-FR" b="1" dirty="0"/>
              <a:t>Conférence téléphonique le 04/11/2018 avec </a:t>
            </a:r>
            <a:r>
              <a:rPr lang="fr-FR" b="1" dirty="0" err="1"/>
              <a:t>Elekta</a:t>
            </a:r>
            <a:r>
              <a:rPr lang="fr-FR" b="1" dirty="0"/>
              <a:t> : </a:t>
            </a:r>
          </a:p>
          <a:p>
            <a:pPr lvl="1">
              <a:buFontTx/>
              <a:buChar char="-"/>
            </a:pPr>
            <a:r>
              <a:rPr lang="fr-FR" b="1" dirty="0"/>
              <a:t>Loic Dibout </a:t>
            </a:r>
            <a:r>
              <a:rPr lang="fr-FR" dirty="0"/>
              <a:t>(Bordeaux, Reference Site Manager South Europe </a:t>
            </a:r>
            <a:r>
              <a:rPr lang="fr-FR" dirty="0" err="1"/>
              <a:t>Territory</a:t>
            </a:r>
            <a:r>
              <a:rPr lang="fr-FR" dirty="0"/>
              <a:t> chez </a:t>
            </a:r>
            <a:r>
              <a:rPr lang="fr-FR" dirty="0" err="1"/>
              <a:t>Elekta</a:t>
            </a:r>
            <a:r>
              <a:rPr lang="fr-FR" dirty="0"/>
              <a:t>;</a:t>
            </a:r>
          </a:p>
          <a:p>
            <a:pPr lvl="1">
              <a:buFontTx/>
              <a:buChar char="-"/>
            </a:pPr>
            <a:r>
              <a:rPr lang="fr-FR" b="1" dirty="0"/>
              <a:t>Gustav Meedt </a:t>
            </a:r>
            <a:r>
              <a:rPr lang="fr-FR" dirty="0"/>
              <a:t>(</a:t>
            </a:r>
            <a:r>
              <a:rPr lang="fr-FR" dirty="0" err="1"/>
              <a:t>Freibourg</a:t>
            </a:r>
            <a:r>
              <a:rPr lang="fr-FR" dirty="0"/>
              <a:t>, </a:t>
            </a:r>
            <a:r>
              <a:rPr lang="fr-FR" u="sng" dirty="0" err="1"/>
              <a:t>Director</a:t>
            </a:r>
            <a:r>
              <a:rPr lang="fr-FR" u="sng" dirty="0"/>
              <a:t> </a:t>
            </a:r>
            <a:r>
              <a:rPr lang="fr-FR" u="sng" dirty="0" err="1"/>
              <a:t>Research</a:t>
            </a:r>
            <a:r>
              <a:rPr lang="fr-FR" u="sng" dirty="0"/>
              <a:t> Collaborations, Europe</a:t>
            </a:r>
            <a:r>
              <a:rPr lang="fr-FR" dirty="0"/>
              <a:t> at </a:t>
            </a:r>
            <a:r>
              <a:rPr lang="fr-FR" dirty="0" err="1"/>
              <a:t>Elekta</a:t>
            </a:r>
            <a:r>
              <a:rPr lang="fr-FR" dirty="0"/>
              <a:t>);</a:t>
            </a:r>
          </a:p>
          <a:p>
            <a:pPr lvl="1">
              <a:buFontTx/>
              <a:buChar char="-"/>
            </a:pPr>
            <a:r>
              <a:rPr lang="fr-FR" dirty="0"/>
              <a:t>Aymeric Perchant, Sebastien </a:t>
            </a:r>
            <a:r>
              <a:rPr lang="fr-FR" dirty="0" err="1"/>
              <a:t>Magnaval</a:t>
            </a:r>
            <a:r>
              <a:rPr lang="fr-FR" dirty="0"/>
              <a:t>, Svetlana Ivanova (SATT Paris Saclay).</a:t>
            </a:r>
          </a:p>
          <a:p>
            <a:pPr lvl="1">
              <a:buFontTx/>
              <a:buChar char="-"/>
            </a:pPr>
            <a:r>
              <a:rPr lang="fr-FR" sz="200" dirty="0"/>
              <a:t> </a:t>
            </a:r>
          </a:p>
          <a:p>
            <a:pPr marL="800100" lvl="1" indent="-342900">
              <a:buAutoNum type="arabicPeriod"/>
            </a:pPr>
            <a:r>
              <a:rPr lang="fr-FR" dirty="0"/>
              <a:t>Présentation générale du projet </a:t>
            </a:r>
            <a:r>
              <a:rPr lang="fr-FR" dirty="0" err="1"/>
              <a:t>ThomX</a:t>
            </a:r>
            <a:endParaRPr lang="fr-FR" dirty="0"/>
          </a:p>
          <a:p>
            <a:pPr marL="800100" lvl="1" indent="-342900">
              <a:buAutoNum type="arabicPeriod"/>
            </a:pPr>
            <a:r>
              <a:rPr lang="fr-FR" dirty="0"/>
              <a:t>Applications en radiothérapie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b="1" dirty="0"/>
              <a:t>Avant de pouvoir poursuivre les discussions, </a:t>
            </a:r>
            <a:r>
              <a:rPr lang="fr-FR" b="1" dirty="0" err="1"/>
              <a:t>Elekta</a:t>
            </a:r>
            <a:r>
              <a:rPr lang="fr-FR" b="1" dirty="0"/>
              <a:t> aura besoin des informations détaillées sur </a:t>
            </a:r>
          </a:p>
          <a:p>
            <a:pPr marL="457200" lvl="1" indent="0">
              <a:buNone/>
            </a:pPr>
            <a:r>
              <a:rPr lang="fr-FR" b="1" dirty="0"/>
              <a:t>- L’action de rayonnement </a:t>
            </a:r>
            <a:r>
              <a:rPr lang="fr-FR" b="1" dirty="0" err="1"/>
              <a:t>ThomX</a:t>
            </a:r>
            <a:r>
              <a:rPr lang="fr-FR" b="1" dirty="0"/>
              <a:t> sur les tissus sains/cancéreux, dans le cas de radiothérapie pure ou de PAT. Les informations disponibles à ce jour semblent être insuffisantes.</a:t>
            </a:r>
          </a:p>
          <a:p>
            <a:pPr marL="457200" lvl="1" indent="0">
              <a:buNone/>
            </a:pPr>
            <a:r>
              <a:rPr lang="fr-FR" b="1" dirty="0"/>
              <a:t>- L’état d’avancement des études cliniques en cours.</a:t>
            </a:r>
          </a:p>
          <a:p>
            <a:pPr marL="457200" lvl="1" indent="0">
              <a:buNone/>
            </a:pPr>
            <a:endParaRPr lang="fr-FR" b="1" dirty="0"/>
          </a:p>
          <a:p>
            <a:pPr marL="457200" lvl="1" indent="0">
              <a:buNone/>
            </a:pPr>
            <a:endParaRPr lang="fr-FR" b="1" dirty="0"/>
          </a:p>
          <a:p>
            <a:pPr marL="457200" lvl="1" indent="0">
              <a:buNone/>
            </a:pPr>
            <a:endParaRPr lang="fr-FR" b="1" dirty="0"/>
          </a:p>
          <a:p>
            <a:pPr marL="800100" lvl="1" indent="-342900">
              <a:buAutoNum type="arabicPeriod"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F78316-5B2A-4D24-84CD-AF5E5500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6B00D4-3EE0-4C00-BFE1-CDBCCA2C4B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61497C-9609-45A5-9386-8AF3197DE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pic>
        <p:nvPicPr>
          <p:cNvPr id="3" name="Graphique 2" descr="Téléphone">
            <a:extLst>
              <a:ext uri="{FF2B5EF4-FFF2-40B4-BE49-F238E27FC236}">
                <a16:creationId xmlns:a16="http://schemas.microsoft.com/office/drawing/2014/main" id="{4A9359ED-B87D-4880-9E8D-FC7EF7406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250" y="1196070"/>
            <a:ext cx="914400" cy="914400"/>
          </a:xfrm>
          <a:prstGeom prst="rect">
            <a:avLst/>
          </a:prstGeom>
        </p:spPr>
      </p:pic>
      <p:pic>
        <p:nvPicPr>
          <p:cNvPr id="12" name="Graphique 11" descr="Combiné">
            <a:extLst>
              <a:ext uri="{FF2B5EF4-FFF2-40B4-BE49-F238E27FC236}">
                <a16:creationId xmlns:a16="http://schemas.microsoft.com/office/drawing/2014/main" id="{76C3FBCB-084A-4D2D-9B4E-FE912BB55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250" y="2514600"/>
            <a:ext cx="914400" cy="914400"/>
          </a:xfrm>
          <a:prstGeom prst="rect">
            <a:avLst/>
          </a:prstGeom>
        </p:spPr>
      </p:pic>
      <p:pic>
        <p:nvPicPr>
          <p:cNvPr id="9" name="Picture 2" descr="File:Siemens-logo.svg">
            <a:extLst>
              <a:ext uri="{FF2B5EF4-FFF2-40B4-BE49-F238E27FC236}">
                <a16:creationId xmlns:a16="http://schemas.microsoft.com/office/drawing/2014/main" id="{D70932A7-E591-4AAC-B212-5B6AA3F95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393" y="2129887"/>
            <a:ext cx="1556592" cy="3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CC5A7F0-5CEE-4C8A-B3B4-CC34CE091D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68" y="3429000"/>
            <a:ext cx="2021882" cy="521482"/>
          </a:xfrm>
          <a:prstGeom prst="rect">
            <a:avLst/>
          </a:prstGeom>
        </p:spPr>
      </p:pic>
      <p:pic>
        <p:nvPicPr>
          <p:cNvPr id="13" name="Picture 8" descr="Résultat de recherche d'images pour &quot;accuray logo&quot;">
            <a:extLst>
              <a:ext uri="{FF2B5EF4-FFF2-40B4-BE49-F238E27FC236}">
                <a16:creationId xmlns:a16="http://schemas.microsoft.com/office/drawing/2014/main" id="{65062647-022C-409D-BA87-359733A3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918" y="1607162"/>
            <a:ext cx="2040060" cy="4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ésultat de recherche d'images pour &quot;varian logo&quot;">
            <a:extLst>
              <a:ext uri="{FF2B5EF4-FFF2-40B4-BE49-F238E27FC236}">
                <a16:creationId xmlns:a16="http://schemas.microsoft.com/office/drawing/2014/main" id="{82847767-9B3F-4E07-A2F1-6680738D5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821" y="1162796"/>
            <a:ext cx="1364157" cy="63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5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thomX">
            <a:extLst>
              <a:ext uri="{FF2B5EF4-FFF2-40B4-BE49-F238E27FC236}">
                <a16:creationId xmlns:a16="http://schemas.microsoft.com/office/drawing/2014/main" id="{8C5A5F3A-53E6-4F0F-869F-25EB240E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56" y="4545101"/>
            <a:ext cx="2141275" cy="4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E50D3D7-A26B-E148-9FA0-F5691F29D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dirty="0"/>
              <a:t>Prestation 2017-0022</a:t>
            </a:r>
            <a:br>
              <a:rPr lang="fr-FR" sz="2800" dirty="0"/>
            </a:br>
            <a:r>
              <a:rPr lang="fr-FR" sz="2800" dirty="0"/>
              <a:t>LAL IN2P3 CNRS – Université Paris Sud</a:t>
            </a:r>
            <a:br>
              <a:rPr lang="fr-FR" dirty="0"/>
            </a:br>
            <a:r>
              <a:rPr lang="fr-FR" dirty="0"/>
              <a:t> Projet </a:t>
            </a:r>
            <a:r>
              <a:rPr lang="fr-FR" dirty="0" err="1"/>
              <a:t>Thomx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pistes De valorisation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208371-19CB-5642-AB67-E8E2876E6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Aymeric Perchant</a:t>
            </a:r>
          </a:p>
          <a:p>
            <a:r>
              <a:rPr lang="fr-FR" dirty="0"/>
              <a:t>Svetlana </a:t>
            </a:r>
            <a:r>
              <a:rPr lang="fr-FR" dirty="0" err="1"/>
              <a:t>IvanovA</a:t>
            </a:r>
            <a:endParaRPr lang="fr-FR" dirty="0"/>
          </a:p>
          <a:p>
            <a:r>
              <a:rPr lang="fr-FR" dirty="0"/>
              <a:t>18/12/2018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4D7C3-14EF-7C43-8065-B8778176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4C8615-6F2F-CC43-B561-B6EE87DE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0C222C-58E8-BC41-B135-094ED507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799CE3-670A-473E-BE03-9D77CE850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8" y="3637860"/>
            <a:ext cx="2040628" cy="538056"/>
          </a:xfrm>
          <a:prstGeom prst="rect">
            <a:avLst/>
          </a:prstGeom>
        </p:spPr>
      </p:pic>
      <p:sp>
        <p:nvSpPr>
          <p:cNvPr id="8" name="Rectangle à coins arrondis 8">
            <a:extLst>
              <a:ext uri="{FF2B5EF4-FFF2-40B4-BE49-F238E27FC236}">
                <a16:creationId xmlns:a16="http://schemas.microsoft.com/office/drawing/2014/main" id="{F9A790AA-F7B2-4F8E-876A-9AE96F4C8F97}"/>
              </a:ext>
            </a:extLst>
          </p:cNvPr>
          <p:cNvSpPr/>
          <p:nvPr/>
        </p:nvSpPr>
        <p:spPr>
          <a:xfrm>
            <a:off x="224008" y="4341263"/>
            <a:ext cx="3202856" cy="1843363"/>
          </a:xfrm>
          <a:prstGeom prst="roundRect">
            <a:avLst>
              <a:gd name="adj" fmla="val 3066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C289C3-D368-4ADD-972F-D76F30973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20" y="5370739"/>
            <a:ext cx="1327016" cy="7760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6E07F7-576A-4B66-982A-42EFB62DC8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31" y="4516222"/>
            <a:ext cx="945253" cy="957969"/>
          </a:xfrm>
          <a:prstGeom prst="rect">
            <a:avLst/>
          </a:prstGeom>
        </p:spPr>
      </p:pic>
      <p:pic>
        <p:nvPicPr>
          <p:cNvPr id="1028" name="Picture 4" descr="https://www.lal.in2p3.fr/wp-content/uploads/2017/06/l-coul-200.jpg">
            <a:extLst>
              <a:ext uri="{FF2B5EF4-FFF2-40B4-BE49-F238E27FC236}">
                <a16:creationId xmlns:a16="http://schemas.microsoft.com/office/drawing/2014/main" id="{D85D5B5A-9C36-444D-ACBF-B6F3BD73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87" y="5373890"/>
            <a:ext cx="15716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25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1808AFD-8867-47FB-A310-4A057F66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&amp; recommandations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57F2F17-7EC1-45C5-8F8E-55E20EF2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96" y="1223748"/>
            <a:ext cx="11464374" cy="3081552"/>
          </a:xfrm>
        </p:spPr>
        <p:txBody>
          <a:bodyPr/>
          <a:lstStyle/>
          <a:p>
            <a:r>
              <a:rPr lang="fr-FR" sz="2800" dirty="0"/>
              <a:t>Mettre en place un programme de protection de la PI &amp; de l’actif industriel généré par le projet</a:t>
            </a:r>
          </a:p>
          <a:p>
            <a:pPr lvl="1"/>
            <a:r>
              <a:rPr lang="fr-FR" sz="1600" dirty="0"/>
              <a:t>Anticipation long terme d’un transfert (actif industriel et PI liée)</a:t>
            </a:r>
            <a:endParaRPr lang="fr-FR" sz="2000" dirty="0"/>
          </a:p>
          <a:p>
            <a:r>
              <a:rPr lang="fr-FR" sz="2800" dirty="0"/>
              <a:t>Sur la radiothérapie : organisation d’une journée d’échange </a:t>
            </a:r>
          </a:p>
          <a:p>
            <a:pPr lvl="1"/>
            <a:r>
              <a:rPr lang="fr-FR" sz="2000" dirty="0"/>
              <a:t>Prouver l’intérêt de </a:t>
            </a:r>
            <a:r>
              <a:rPr lang="fr-FR" sz="2000" dirty="0" err="1"/>
              <a:t>ThomX</a:t>
            </a:r>
            <a:r>
              <a:rPr lang="fr-FR" sz="2000" dirty="0"/>
              <a:t> sur ce marché </a:t>
            </a:r>
          </a:p>
          <a:p>
            <a:pPr lvl="1"/>
            <a:r>
              <a:rPr lang="fr-FR" sz="2000" dirty="0"/>
              <a:t>Discuter sur le long terme d’un programme de recherche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F78316-5B2A-4D24-84CD-AF5E5500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6B00D4-3EE0-4C00-BFE1-CDBCCA2C4B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61497C-9609-45A5-9386-8AF3197DE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12515E-7072-49C4-8F35-C3288F5E3D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622" y="2711766"/>
            <a:ext cx="2021882" cy="52148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1EB330A-54E5-4A17-926D-78B6F96A09F4}"/>
              </a:ext>
            </a:extLst>
          </p:cNvPr>
          <p:cNvSpPr/>
          <p:nvPr/>
        </p:nvSpPr>
        <p:spPr>
          <a:xfrm>
            <a:off x="761782" y="4171327"/>
            <a:ext cx="10815484" cy="2060394"/>
          </a:xfrm>
          <a:prstGeom prst="roundRect">
            <a:avLst/>
          </a:prstGeom>
          <a:noFill/>
          <a:ln>
            <a:solidFill>
              <a:srgbClr val="223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</a:rPr>
              <a:t>Principes d’interaction X-tissus permettant de faire de la radiothérapie à basse énergie &lt;&lt; 10 MeV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002060"/>
                </a:solidFill>
              </a:rPr>
              <a:t>Microbeam</a:t>
            </a:r>
            <a:r>
              <a:rPr lang="fr-FR" sz="2000" dirty="0">
                <a:solidFill>
                  <a:srgbClr val="002060"/>
                </a:solidFill>
              </a:rPr>
              <a:t> Radiation </a:t>
            </a:r>
            <a:r>
              <a:rPr lang="fr-FR" sz="2000" dirty="0" err="1">
                <a:solidFill>
                  <a:srgbClr val="002060"/>
                </a:solidFill>
              </a:rPr>
              <a:t>Therapy</a:t>
            </a:r>
            <a:r>
              <a:rPr lang="fr-FR" sz="2000" dirty="0">
                <a:solidFill>
                  <a:srgbClr val="002060"/>
                </a:solidFill>
              </a:rPr>
              <a:t>, Photon Activation </a:t>
            </a:r>
            <a:r>
              <a:rPr lang="fr-FR" sz="2000" dirty="0" err="1">
                <a:solidFill>
                  <a:srgbClr val="002060"/>
                </a:solidFill>
              </a:rPr>
              <a:t>Therapy</a:t>
            </a:r>
            <a:r>
              <a:rPr lang="fr-FR" sz="2000" dirty="0">
                <a:solidFill>
                  <a:srgbClr val="002060"/>
                </a:solidFill>
              </a:rPr>
              <a:t> (Cisplatine) / </a:t>
            </a:r>
            <a:r>
              <a:rPr lang="fr-FR" sz="2000" dirty="0" err="1">
                <a:solidFill>
                  <a:srgbClr val="002060"/>
                </a:solidFill>
              </a:rPr>
              <a:t>particle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therapy</a:t>
            </a:r>
            <a:endParaRPr lang="fr-FR" sz="2000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</a:rPr>
              <a:t>Résultats intérim étude clinique en cours à l’</a:t>
            </a:r>
            <a:r>
              <a:rPr lang="fr-FR" sz="2000" dirty="0" err="1">
                <a:solidFill>
                  <a:srgbClr val="002060"/>
                </a:solidFill>
              </a:rPr>
              <a:t>ESRF</a:t>
            </a:r>
            <a:r>
              <a:rPr lang="fr-FR" sz="2000" dirty="0">
                <a:solidFill>
                  <a:srgbClr val="002060"/>
                </a:solidFill>
              </a:rPr>
              <a:t> / CHU Grenoble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</a:rPr>
              <a:t>Coût final &amp; compatibilité avec radiothérapie conventionnelle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002060"/>
                </a:solidFill>
              </a:rPr>
              <a:t>Footprint</a:t>
            </a:r>
            <a:r>
              <a:rPr lang="fr-FR" sz="2000" dirty="0">
                <a:solidFill>
                  <a:srgbClr val="002060"/>
                </a:solidFill>
              </a:rPr>
              <a:t> « industrialisé 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EA0FA9-008D-4ED3-86A6-3149C402450B}"/>
              </a:ext>
            </a:extLst>
          </p:cNvPr>
          <p:cNvSpPr/>
          <p:nvPr/>
        </p:nvSpPr>
        <p:spPr>
          <a:xfrm>
            <a:off x="1022119" y="3979826"/>
            <a:ext cx="255313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Questions clés à adresser</a:t>
            </a:r>
          </a:p>
        </p:txBody>
      </p:sp>
      <p:pic>
        <p:nvPicPr>
          <p:cNvPr id="11" name="Graphique 10" descr="Aide">
            <a:extLst>
              <a:ext uri="{FF2B5EF4-FFF2-40B4-BE49-F238E27FC236}">
                <a16:creationId xmlns:a16="http://schemas.microsoft.com/office/drawing/2014/main" id="{67B8FDA0-3DA5-43B0-B697-CD7445B63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44706" y="4714611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94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BAFDADC-5249-4E3E-B8E0-A32C2807CE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Annexe : </a:t>
            </a:r>
            <a:br>
              <a:rPr lang="fr-FR" dirty="0"/>
            </a:br>
            <a:r>
              <a:rPr lang="fr-FR" dirty="0"/>
              <a:t>Propriété intellectuelle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0F26BD-588E-49D9-8DD6-0B0A7C43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D93F12-F1E5-4DC1-B189-17D0FC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8CA4B5-309D-4219-B107-2E46F23D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</p:spTree>
    <p:extLst>
      <p:ext uri="{BB962C8B-B14F-4D97-AF65-F5344CB8AC3E}">
        <p14:creationId xmlns:p14="http://schemas.microsoft.com/office/powerpoint/2010/main" val="2909294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57F2F17-7EC1-45C5-8F8E-55E20EF2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163923"/>
            <a:ext cx="9707880" cy="4786472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Cas d’un transfert « partiel » </a:t>
            </a:r>
          </a:p>
          <a:p>
            <a:pPr marL="0" indent="0">
              <a:buNone/>
            </a:pPr>
            <a:r>
              <a:rPr lang="fr-FR" sz="1600" dirty="0"/>
              <a:t>(la technologie transférée nécessitera des développements complémentaires par le tiers-exploitant – exemple de </a:t>
            </a:r>
            <a:r>
              <a:rPr lang="fr-FR" sz="1600" dirty="0" err="1"/>
              <a:t>monoapplication</a:t>
            </a:r>
            <a:r>
              <a:rPr lang="fr-FR" sz="1600" dirty="0"/>
              <a:t> en radiothérapie)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dirty="0"/>
              <a:t>Brevets : </a:t>
            </a:r>
          </a:p>
          <a:p>
            <a:pPr lvl="1"/>
            <a:r>
              <a:rPr lang="fr-FR" dirty="0"/>
              <a:t>Solutions non évidentes (nouvelles et inventives) aux problèmes techniques, pouvant avoir une exploitation industrielle</a:t>
            </a:r>
          </a:p>
          <a:p>
            <a:r>
              <a:rPr lang="fr-FR" dirty="0"/>
              <a:t>Marques : </a:t>
            </a:r>
          </a:p>
          <a:p>
            <a:pPr lvl="1"/>
            <a:r>
              <a:rPr lang="fr-FR" dirty="0"/>
              <a:t>La marque est un signe permettant à un acteur économique ou social de distinguer les produits ou services qu'il distribue des produits ou services identiques ou similaires de ses concurrents.</a:t>
            </a:r>
          </a:p>
          <a:p>
            <a:r>
              <a:rPr lang="fr-FR" dirty="0"/>
              <a:t>Savoir-faire : </a:t>
            </a:r>
          </a:p>
          <a:p>
            <a:pPr lvl="1"/>
            <a:r>
              <a:rPr lang="fr-FR" dirty="0"/>
              <a:t>Le savoir-faire est un ensemble d'informations techniques secrètes, substantielles et identifiées. </a:t>
            </a:r>
          </a:p>
          <a:p>
            <a:pPr lvl="1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F78316-5B2A-4D24-84CD-AF5E5500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6B00D4-3EE0-4C00-BFE1-CDBCCA2C4B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61497C-9609-45A5-9386-8AF3197DE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sp>
        <p:nvSpPr>
          <p:cNvPr id="15" name="Titre 6">
            <a:extLst>
              <a:ext uri="{FF2B5EF4-FFF2-40B4-BE49-F238E27FC236}">
                <a16:creationId xmlns:a16="http://schemas.microsoft.com/office/drawing/2014/main" id="{AE18B1A0-8641-435C-A4B0-EBA38ABF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0"/>
            <a:ext cx="6756401" cy="1002247"/>
          </a:xfrm>
        </p:spPr>
        <p:txBody>
          <a:bodyPr/>
          <a:lstStyle/>
          <a:p>
            <a:r>
              <a:rPr lang="fr-FR" dirty="0"/>
              <a:t>Propriété intellectuelle</a:t>
            </a:r>
          </a:p>
        </p:txBody>
      </p:sp>
    </p:spTree>
    <p:extLst>
      <p:ext uri="{BB962C8B-B14F-4D97-AF65-F5344CB8AC3E}">
        <p14:creationId xmlns:p14="http://schemas.microsoft.com/office/powerpoint/2010/main" val="36825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1808AFD-8867-47FB-A310-4A057F66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 intellectuelle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57F2F17-7EC1-45C5-8F8E-55E20EF2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163923"/>
            <a:ext cx="11327674" cy="4786472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Cas d’un transfert d’une installation « clé en main » </a:t>
            </a:r>
            <a:r>
              <a:rPr lang="fr-FR" sz="1600" dirty="0"/>
              <a:t>(cas d’un transfert d’une plateforme multi-applications)</a:t>
            </a:r>
          </a:p>
          <a:p>
            <a:pPr marL="0" indent="0">
              <a:buNone/>
            </a:pPr>
            <a:r>
              <a:rPr lang="fr-FR" i="1" dirty="0"/>
              <a:t>En plus des brevets, marques et savoir faire évoqués dans le cas précédant : </a:t>
            </a:r>
          </a:p>
          <a:p>
            <a:pPr lvl="1"/>
            <a:endParaRPr lang="fr-FR" dirty="0"/>
          </a:p>
          <a:p>
            <a:r>
              <a:rPr lang="fr-FR" dirty="0"/>
              <a:t>Documentation technique :</a:t>
            </a:r>
          </a:p>
          <a:p>
            <a:pPr lvl="1"/>
            <a:r>
              <a:rPr lang="fr-FR" dirty="0"/>
              <a:t>Choix et dimensionnement des équipements; </a:t>
            </a:r>
          </a:p>
          <a:p>
            <a:pPr lvl="1"/>
            <a:r>
              <a:rPr lang="fr-FR" dirty="0"/>
              <a:t>Plans, modes opératoires, documentation des équipements;</a:t>
            </a:r>
          </a:p>
          <a:p>
            <a:pPr lvl="1"/>
            <a:r>
              <a:rPr lang="fr-FR" dirty="0"/>
              <a:t>Logiciels de pilotage;</a:t>
            </a:r>
          </a:p>
          <a:p>
            <a:pPr lvl="1"/>
            <a:r>
              <a:rPr lang="fr-FR" dirty="0"/>
              <a:t>Modes opératoires, protocoles des expériences…</a:t>
            </a:r>
          </a:p>
          <a:p>
            <a:endParaRPr lang="fr-FR" dirty="0"/>
          </a:p>
          <a:p>
            <a:r>
              <a:rPr lang="fr-FR" dirty="0"/>
              <a:t>Modèle économique : </a:t>
            </a:r>
          </a:p>
          <a:p>
            <a:pPr lvl="1"/>
            <a:r>
              <a:rPr lang="fr-FR" dirty="0"/>
              <a:t>Cas d’usage et valeur créée pour les utilisateurs</a:t>
            </a:r>
          </a:p>
          <a:p>
            <a:pPr lvl="1"/>
            <a:r>
              <a:rPr lang="fr-FR" dirty="0"/>
              <a:t>Qualification et quantification du marché</a:t>
            </a:r>
          </a:p>
          <a:p>
            <a:pPr lvl="1"/>
            <a:r>
              <a:rPr lang="fr-FR" dirty="0"/>
              <a:t>Portefeuille des futurs clients </a:t>
            </a:r>
          </a:p>
          <a:p>
            <a:pPr lvl="1"/>
            <a:r>
              <a:rPr lang="fr-FR" dirty="0"/>
              <a:t>Impact économique indirect</a:t>
            </a:r>
          </a:p>
          <a:p>
            <a:pPr lvl="1"/>
            <a:r>
              <a:rPr lang="fr-FR" dirty="0"/>
              <a:t>Investissement initial et coût d’exploitation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F78316-5B2A-4D24-84CD-AF5E5500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6B00D4-3EE0-4C00-BFE1-CDBCCA2C4B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61497C-9609-45A5-9386-8AF3197DE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78A9E017-6B67-4552-AB8F-D2291E3D81D9}"/>
              </a:ext>
            </a:extLst>
          </p:cNvPr>
          <p:cNvSpPr/>
          <p:nvPr/>
        </p:nvSpPr>
        <p:spPr>
          <a:xfrm>
            <a:off x="6092203" y="2870796"/>
            <a:ext cx="878452" cy="3651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CD4939-6493-4740-9182-99E652B23789}"/>
              </a:ext>
            </a:extLst>
          </p:cNvPr>
          <p:cNvSpPr txBox="1"/>
          <p:nvPr/>
        </p:nvSpPr>
        <p:spPr>
          <a:xfrm>
            <a:off x="7306492" y="2365068"/>
            <a:ext cx="3796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Constitue le « package technologie » qui matérialise la technologie.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L’accompagnement lors de la mise en fonctionnement et la formation des operateurs/utilisateurs peuvent compléter l’offre.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785B8FA9-4A29-4462-8D7B-8434DEDAE378}"/>
              </a:ext>
            </a:extLst>
          </p:cNvPr>
          <p:cNvSpPr/>
          <p:nvPr/>
        </p:nvSpPr>
        <p:spPr>
          <a:xfrm>
            <a:off x="6092203" y="4753220"/>
            <a:ext cx="878452" cy="3651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EAF735-BF6E-4F9D-986A-8FC47250DE92}"/>
              </a:ext>
            </a:extLst>
          </p:cNvPr>
          <p:cNvSpPr txBox="1"/>
          <p:nvPr/>
        </p:nvSpPr>
        <p:spPr>
          <a:xfrm>
            <a:off x="7384869" y="4612616"/>
            <a:ext cx="379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Arguments cruciaux de la négociation de contrat de transfert.</a:t>
            </a:r>
          </a:p>
        </p:txBody>
      </p:sp>
    </p:spTree>
    <p:extLst>
      <p:ext uri="{BB962C8B-B14F-4D97-AF65-F5344CB8AC3E}">
        <p14:creationId xmlns:p14="http://schemas.microsoft.com/office/powerpoint/2010/main" val="1319524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D514E-F1E6-48AD-86E6-FB317259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 intellectuelle : </a:t>
            </a:r>
            <a:br>
              <a:rPr lang="fr-FR" dirty="0"/>
            </a:br>
            <a:r>
              <a:rPr lang="fr-FR" dirty="0"/>
              <a:t>brevets déposées par </a:t>
            </a:r>
            <a:r>
              <a:rPr lang="fr-FR" dirty="0" err="1"/>
              <a:t>Lyncean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19DBDE-8575-41B1-AF00-8B3D94ED1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40" y="1312225"/>
            <a:ext cx="5871660" cy="4786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Apparatus, system, and method for high flux, compact Compton x-ray source</a:t>
            </a:r>
            <a:endParaRPr lang="fr-FR" b="1" dirty="0"/>
          </a:p>
          <a:p>
            <a:r>
              <a:rPr lang="en-US" sz="1400" dirty="0"/>
              <a:t>The invention provides a system for generating x-rays from Compton backscattering as set out in Claim 1 and a method for generating x-rays by Compton backscattering as set out in Claim 13.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8F92FD-C96B-41C0-880F-282CC4723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723523-785B-43CD-9AFC-066A7CAFBF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51B4D0BE-670B-4D5C-94C7-861F3A770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</p:spPr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pic>
        <p:nvPicPr>
          <p:cNvPr id="7170" name="Picture 2" descr="https://sobjprd.questel.fr/export/QPR9T010/chartsExport/chartExport1544181241947.JPG">
            <a:extLst>
              <a:ext uri="{FF2B5EF4-FFF2-40B4-BE49-F238E27FC236}">
                <a16:creationId xmlns:a16="http://schemas.microsoft.com/office/drawing/2014/main" id="{8D7F408D-780B-48C3-8FF9-3748B9F8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01270"/>
            <a:ext cx="5597401" cy="47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aigs-sobjprd.orbit.com/sobj/getImage?bdi=UPIUSPAT&amp;key=US7242748&amp;seq=3&amp;userid=QPR9T010&amp;ekey=979&amp;width=500&amp;height=500&amp;quality=1&amp;supported=png&amp;supported=jpg&amp;converter=2&amp;autoredirect=2">
            <a:extLst>
              <a:ext uri="{FF2B5EF4-FFF2-40B4-BE49-F238E27FC236}">
                <a16:creationId xmlns:a16="http://schemas.microsoft.com/office/drawing/2014/main" id="{DEA170E2-C37C-478C-8F0A-197033CD3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45" y="2512734"/>
            <a:ext cx="4057650" cy="388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96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D514E-F1E6-48AD-86E6-FB317259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 intellectuelle : </a:t>
            </a:r>
            <a:br>
              <a:rPr lang="fr-FR" dirty="0"/>
            </a:br>
            <a:r>
              <a:rPr lang="fr-FR" dirty="0"/>
              <a:t>brevets déposées par </a:t>
            </a:r>
            <a:r>
              <a:rPr lang="fr-FR" dirty="0" err="1"/>
              <a:t>Lyncean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19DBDE-8575-41B1-AF00-8B3D94ED1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40" y="1312225"/>
            <a:ext cx="5680071" cy="4786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Compact storage ring extreme ultraviolet free electron laser</a:t>
            </a:r>
          </a:p>
          <a:p>
            <a:pPr marL="0" indent="0">
              <a:buNone/>
            </a:pPr>
            <a:r>
              <a:rPr lang="en-US" sz="1100" b="1" dirty="0"/>
              <a:t>IC1 : </a:t>
            </a:r>
            <a:r>
              <a:rPr lang="en-US" sz="1100" dirty="0"/>
              <a:t>A system for producing a high power extreme ultraviolet (EUV) beam, including: a compact electron storage ring configured for emission of free-electron laser (FEL) radiation, wherein a circumference of the compact electron storage ring is less than 60 meters; </a:t>
            </a:r>
            <a:br>
              <a:rPr lang="en-US" sz="1100" dirty="0"/>
            </a:br>
            <a:r>
              <a:rPr lang="en-US" sz="1100" dirty="0"/>
              <a:t>an electron injector configured to insert an electron beam into the compact electron storage ring; a magnetic undulator configured to allow the electron beam pass through the magnetic undulator where the electron beam is induced to </a:t>
            </a:r>
            <a:r>
              <a:rPr lang="en-US" sz="1100" dirty="0" err="1"/>
              <a:t>microbunch</a:t>
            </a:r>
            <a:r>
              <a:rPr lang="en-US" sz="1100" dirty="0"/>
              <a:t> and radiate coherently; and an exit aperture configured to output a portion of the free-electron laser radiation at an extreme ultraviolet wavelength produced by an interaction of the electron beam through the magnetic undulator.</a:t>
            </a:r>
          </a:p>
          <a:p>
            <a:pPr marL="0" indent="0">
              <a:buNone/>
            </a:pPr>
            <a:r>
              <a:rPr lang="en-US" sz="1100" b="1" dirty="0"/>
              <a:t>IC2 : </a:t>
            </a:r>
            <a:r>
              <a:rPr lang="en-US" sz="1100" dirty="0"/>
              <a:t>A method for producing a high power extreme ultraviolet (EUV) beam, including: injecting an electron beam in a compact electron storage ring configured for emission of free-electron laser (FEL) radiation, wherein a circumference of the compact electron storage ring is less than 60 meters; passing the electron beam through a magnetic undulator on each of a plurality of successive revolutions of the electron beam around the compact electron storage ring, wherein the electron beam is induced to </a:t>
            </a:r>
            <a:r>
              <a:rPr lang="en-US" sz="1100" dirty="0" err="1"/>
              <a:t>microbunch</a:t>
            </a:r>
            <a:r>
              <a:rPr lang="en-US" sz="1100" dirty="0"/>
              <a:t> and radiate coherently while passing through the magnetic undulator; and outputting a portion of the free-electron laser radiation at an extreme ultraviolet wavelength produced by an interaction of the electron beam through the magnetic undulator.</a:t>
            </a:r>
            <a:endParaRPr lang="en-US" sz="11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Measurement of critical dimensions of nanostructures using x-ray grazing incidence in-plane diffraction cross reference to other applications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8F92FD-C96B-41C0-880F-282CC4723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723523-785B-43CD-9AFC-066A7CAFBF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51B4D0BE-670B-4D5C-94C7-861F3A770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</p:spPr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pic>
        <p:nvPicPr>
          <p:cNvPr id="9220" name="Picture 4" descr="https://sobjprd.questel.fr/export/QPR9T010/chartsExport/chartExport1544182342486.JPG">
            <a:extLst>
              <a:ext uri="{FF2B5EF4-FFF2-40B4-BE49-F238E27FC236}">
                <a16:creationId xmlns:a16="http://schemas.microsoft.com/office/drawing/2014/main" id="{2A63AA9A-54B1-4C47-B9B1-C729F4327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17" y="1225062"/>
            <a:ext cx="6315973" cy="24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objprd.questel.fr/export/QPR9T010/chartsExport/chartExport1544181686660.JPG">
            <a:extLst>
              <a:ext uri="{FF2B5EF4-FFF2-40B4-BE49-F238E27FC236}">
                <a16:creationId xmlns:a16="http://schemas.microsoft.com/office/drawing/2014/main" id="{BE6417B3-5404-42B8-BCB7-D5247E90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17" y="4598894"/>
            <a:ext cx="6259045" cy="19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5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73CEA-9A59-144F-8518-AC68B162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</a:t>
            </a:r>
            <a:r>
              <a:rPr lang="fr-FR" dirty="0" err="1"/>
              <a:t>Thomx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pistes De valorisation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213F8C-BDD7-034D-AE3D-C684AF531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083E52-286B-AD4D-8C78-8D87FC7393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6A993E-120D-4641-AFA3-3EDEFAD66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A1B0777-D07C-E646-ACBF-A7DC87F3C750}"/>
              </a:ext>
            </a:extLst>
          </p:cNvPr>
          <p:cNvSpPr txBox="1">
            <a:spLocks/>
          </p:cNvSpPr>
          <p:nvPr/>
        </p:nvSpPr>
        <p:spPr>
          <a:xfrm>
            <a:off x="838200" y="2141951"/>
            <a:ext cx="10515600" cy="39477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0000"/>
              <a:buFont typeface="ZapfDingbatsITC" charset="0"/>
              <a:buChar char="➤"/>
            </a:pPr>
            <a:endParaRPr lang="fr-FR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B5D2911D-B5F9-4531-82CF-BB1C4B68E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667361"/>
              </p:ext>
            </p:extLst>
          </p:nvPr>
        </p:nvGraphicFramePr>
        <p:xfrm>
          <a:off x="534125" y="1311969"/>
          <a:ext cx="10515600" cy="377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6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BAFDADC-5249-4E3E-B8E0-A32C2807CE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Partie A</a:t>
            </a:r>
            <a:br>
              <a:rPr lang="fr-FR" dirty="0"/>
            </a:br>
            <a:r>
              <a:rPr lang="fr-FR" sz="3200" dirty="0" err="1"/>
              <a:t>ThomX</a:t>
            </a:r>
            <a:r>
              <a:rPr lang="fr-FR" sz="3200" dirty="0"/>
              <a:t> : </a:t>
            </a:r>
            <a:br>
              <a:rPr lang="fr-FR" sz="3200" dirty="0"/>
            </a:br>
            <a:r>
              <a:rPr lang="fr-FR" sz="3200" dirty="0"/>
              <a:t>plateforme multi-applications</a:t>
            </a:r>
            <a:endParaRPr lang="fr-FR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F837737E-2B5F-4159-89EB-7E9F7FE72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40" y="3729188"/>
            <a:ext cx="7060407" cy="2029585"/>
          </a:xfrm>
        </p:spPr>
        <p:txBody>
          <a:bodyPr/>
          <a:lstStyle/>
          <a:p>
            <a:pPr marL="1431925" indent="-1431925">
              <a:spcBef>
                <a:spcPts val="0"/>
              </a:spcBef>
              <a:spcAft>
                <a:spcPts val="1200"/>
              </a:spcAft>
            </a:pPr>
            <a:r>
              <a:rPr lang="fr-FR" sz="2000" dirty="0"/>
              <a:t>- Etudes de structure des macromolécules biologiques</a:t>
            </a:r>
          </a:p>
          <a:p>
            <a:pPr marL="1431925" indent="-1431925">
              <a:spcBef>
                <a:spcPts val="0"/>
              </a:spcBef>
              <a:spcAft>
                <a:spcPts val="1200"/>
              </a:spcAft>
            </a:pPr>
            <a:r>
              <a:rPr lang="fr-FR" sz="2000" dirty="0"/>
              <a:t>- Etudes d’œuvres d’art</a:t>
            </a:r>
          </a:p>
          <a:p>
            <a:pPr marL="1431925" indent="-1431925">
              <a:spcBef>
                <a:spcPts val="0"/>
              </a:spcBef>
              <a:spcAft>
                <a:spcPts val="1200"/>
              </a:spcAft>
            </a:pPr>
            <a:r>
              <a:rPr lang="fr-FR" sz="2000" dirty="0"/>
              <a:t>- Paléontologie</a:t>
            </a:r>
          </a:p>
          <a:p>
            <a:pPr marL="1431925" indent="-1431925">
              <a:spcBef>
                <a:spcPts val="0"/>
              </a:spcBef>
              <a:spcAft>
                <a:spcPts val="1200"/>
              </a:spcAft>
            </a:pPr>
            <a:r>
              <a:rPr lang="fr-FR" sz="2000" dirty="0"/>
              <a:t>- Sciences des matériaux</a:t>
            </a:r>
          </a:p>
          <a:p>
            <a:r>
              <a:rPr lang="fr-FR" b="1" dirty="0"/>
              <a:t> </a:t>
            </a:r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0F26BD-588E-49D9-8DD6-0B0A7C43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D93F12-F1E5-4DC1-B189-17D0FC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A72CAC6E-1FF7-4386-AB9F-DAB09CE1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</p:spPr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</p:spTree>
    <p:extLst>
      <p:ext uri="{BB962C8B-B14F-4D97-AF65-F5344CB8AC3E}">
        <p14:creationId xmlns:p14="http://schemas.microsoft.com/office/powerpoint/2010/main" val="225681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FA4393-B092-46EE-B0FB-92144A52F8FE}"/>
              </a:ext>
            </a:extLst>
          </p:cNvPr>
          <p:cNvSpPr/>
          <p:nvPr/>
        </p:nvSpPr>
        <p:spPr>
          <a:xfrm>
            <a:off x="75077" y="3857598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/>
              <a:t>Focus on ESRF :</a:t>
            </a:r>
          </a:p>
          <a:p>
            <a:endParaRPr lang="fr-FR" sz="800" u="sng" dirty="0"/>
          </a:p>
          <a:p>
            <a:pPr marL="285750" indent="-285750">
              <a:buFontTx/>
              <a:buChar char="-"/>
            </a:pPr>
            <a:r>
              <a:rPr lang="fr-FR" sz="1600" dirty="0"/>
              <a:t>&gt; 100 clients industriels différents, qui génèrent près de </a:t>
            </a:r>
            <a:r>
              <a:rPr lang="fr-FR" sz="1600" b="1" dirty="0"/>
              <a:t>2 MEUR / an. 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b="1" dirty="0"/>
              <a:t>45 % des revenus commerciaux d’ESRF </a:t>
            </a:r>
            <a:r>
              <a:rPr lang="fr-FR" sz="1600" dirty="0"/>
              <a:t>(en temps de faisceau) </a:t>
            </a:r>
            <a:r>
              <a:rPr lang="fr-FR" sz="1600" b="1" dirty="0"/>
              <a:t>proviennent des activités en biologie structurale (clients : pharma).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Environ</a:t>
            </a:r>
            <a:r>
              <a:rPr lang="fr-FR" sz="1600" b="1" dirty="0"/>
              <a:t> 1000 structures par an </a:t>
            </a:r>
            <a:r>
              <a:rPr lang="fr-FR" sz="1600" dirty="0"/>
              <a:t>sont déposées au PDB (</a:t>
            </a:r>
            <a:r>
              <a:rPr lang="fr-FR" sz="1600" dirty="0" err="1"/>
              <a:t>protein</a:t>
            </a:r>
            <a:r>
              <a:rPr lang="fr-FR" sz="1600" dirty="0"/>
              <a:t> data </a:t>
            </a:r>
            <a:r>
              <a:rPr lang="fr-FR" sz="1600" dirty="0" err="1"/>
              <a:t>bank</a:t>
            </a:r>
            <a:r>
              <a:rPr lang="fr-FR" sz="1600" dirty="0"/>
              <a:t>) par ESRF, ce volume est stable depuis 2009 (Soleil : 204 structures en 2017, en croissance).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Les plus</a:t>
            </a:r>
            <a:r>
              <a:rPr lang="fr-FR" sz="1600" dirty="0"/>
              <a:t> de ESRF : 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différents environnements d’échantillon/systèmes de détection (</a:t>
            </a:r>
            <a:r>
              <a:rPr lang="fr-FR" sz="1400" b="1" dirty="0"/>
              <a:t>variation de température, résolution dans le temps</a:t>
            </a:r>
            <a:r>
              <a:rPr lang="fr-FR" sz="1400" dirty="0"/>
              <a:t>…); 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méthodes d’analyse complémentaires : </a:t>
            </a:r>
            <a:r>
              <a:rPr lang="fr-FR" sz="1400" b="1" dirty="0"/>
              <a:t>XRD – MAD – XRF – SAXS </a:t>
            </a:r>
            <a:r>
              <a:rPr lang="fr-FR" sz="1400" dirty="0"/>
              <a:t>…</a:t>
            </a:r>
          </a:p>
          <a:p>
            <a:pPr marL="742950" lvl="1" indent="-285750">
              <a:buFontTx/>
              <a:buChar char="-"/>
            </a:pPr>
            <a:r>
              <a:rPr lang="fr-FR" sz="1400" b="1" dirty="0"/>
              <a:t>envoi des échantillons pour une analyse par des scientifiques expérimentés</a:t>
            </a:r>
            <a:r>
              <a:rPr lang="fr-FR" sz="1400" dirty="0"/>
              <a:t>. Forte automatisation.</a:t>
            </a:r>
          </a:p>
          <a:p>
            <a:pPr marL="285750" indent="-285750">
              <a:buFontTx/>
              <a:buChar char="-"/>
            </a:pPr>
            <a:r>
              <a:rPr lang="fr-FR" sz="1600" dirty="0" err="1"/>
              <a:t>Principaules</a:t>
            </a:r>
            <a:r>
              <a:rPr lang="fr-FR" sz="1600" dirty="0"/>
              <a:t> caractéristiques des lignes de lumière utilisées :  </a:t>
            </a:r>
            <a:r>
              <a:rPr lang="fr-FR" sz="1600" b="1" dirty="0"/>
              <a:t>Energie de 5 à 20 keV, </a:t>
            </a:r>
            <a:r>
              <a:rPr lang="fr-FR" sz="1600" b="1" dirty="0" err="1"/>
              <a:t>beamsize</a:t>
            </a:r>
            <a:r>
              <a:rPr lang="fr-FR" sz="1600" b="1" dirty="0"/>
              <a:t> 15 – 500 µm, flux 10</a:t>
            </a:r>
            <a:r>
              <a:rPr lang="fr-FR" sz="1600" b="1" baseline="30000" dirty="0"/>
              <a:t>12</a:t>
            </a:r>
            <a:r>
              <a:rPr lang="fr-FR" sz="1600" b="1" dirty="0"/>
              <a:t> – 10</a:t>
            </a:r>
            <a:r>
              <a:rPr lang="fr-FR" sz="1600" b="1" baseline="30000" dirty="0"/>
              <a:t>13</a:t>
            </a:r>
            <a:r>
              <a:rPr lang="fr-FR" sz="1600" b="1" dirty="0"/>
              <a:t> ph/s.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endParaRPr lang="fr-FR" sz="1600" dirty="0"/>
          </a:p>
          <a:p>
            <a:pPr lvl="1"/>
            <a:endParaRPr lang="fr-FR" sz="1600" b="1" dirty="0">
              <a:highlight>
                <a:srgbClr val="FFFF00"/>
              </a:highlight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24DAA1E-DFAE-47E0-8443-E7F8DF77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Etudes de structure </a:t>
            </a:r>
            <a:br>
              <a:rPr lang="fr-FR" dirty="0"/>
            </a:br>
            <a:r>
              <a:rPr lang="fr-FR" dirty="0"/>
              <a:t>des macromolécules biologiques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D3815C-6ACA-42D4-9F83-E7B3147DF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51885B-B246-42ED-9543-3C90FCCF06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F3A9D18-430D-44EA-9EAA-4B4E9C8BE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</p:spPr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019EBDA-9D87-4886-9CB0-5EDE9E106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60" t="20602" r="6461" b="37521"/>
          <a:stretch/>
        </p:blipFill>
        <p:spPr>
          <a:xfrm>
            <a:off x="75077" y="1085598"/>
            <a:ext cx="7358861" cy="2772000"/>
          </a:xfrm>
          <a:prstGeom prst="rect">
            <a:avLst/>
          </a:prstGeom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23FCC968-F0C0-4A60-8C07-AA18575D5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073847"/>
              </p:ext>
            </p:extLst>
          </p:nvPr>
        </p:nvGraphicFramePr>
        <p:xfrm>
          <a:off x="7526969" y="1002247"/>
          <a:ext cx="4572000" cy="319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2EC609DC-C01A-4851-80C7-66E37FCF51E2}"/>
              </a:ext>
            </a:extLst>
          </p:cNvPr>
          <p:cNvSpPr txBox="1"/>
          <p:nvPr/>
        </p:nvSpPr>
        <p:spPr>
          <a:xfrm>
            <a:off x="1125238" y="1085598"/>
            <a:ext cx="5826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9100"/>
                </a:solidFill>
              </a:rPr>
              <a:t>Synchrotron structures deposited in the PDB vs all PDB deposited structures</a:t>
            </a:r>
          </a:p>
        </p:txBody>
      </p:sp>
    </p:spTree>
    <p:extLst>
      <p:ext uri="{BB962C8B-B14F-4D97-AF65-F5344CB8AC3E}">
        <p14:creationId xmlns:p14="http://schemas.microsoft.com/office/powerpoint/2010/main" val="331092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rionanalytical.com/wp-content/uploads/2018/06/IR-cameras.jpg">
            <a:extLst>
              <a:ext uri="{FF2B5EF4-FFF2-40B4-BE49-F238E27FC236}">
                <a16:creationId xmlns:a16="http://schemas.microsoft.com/office/drawing/2014/main" id="{7A4CDDFE-85BA-4CC5-A0EC-7D0FC51AC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92" y="5116483"/>
            <a:ext cx="2020256" cy="10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7FD6D90-E471-4E99-8FC8-E2803D0F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Etudes d’œuvres d’art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8E630F-17D3-4184-85FA-A27DDA4D5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8EEE30-E66F-4C52-AAF3-9CD1556C29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90A5753-9892-443B-B01E-7844A52A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</p:spPr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0EC60BF8-7F31-4B2C-9420-B30B0D8F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33" y="1141636"/>
            <a:ext cx="8208429" cy="5305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700" b="1" dirty="0">
                <a:latin typeface="+mn-lt"/>
              </a:rPr>
              <a:t>Apport des sciences des matériaux aux études du patrimoine culturel :</a:t>
            </a:r>
          </a:p>
          <a:p>
            <a:pPr marL="0" indent="0">
              <a:buNone/>
            </a:pPr>
            <a:r>
              <a:rPr lang="fr-FR" sz="1400" dirty="0">
                <a:latin typeface="+mn-lt"/>
              </a:rPr>
              <a:t>Identification des pigments/techniques de peinture via l’analyse élémentaire et structurale, cartographie : </a:t>
            </a:r>
            <a:endParaRPr lang="fr-FR" sz="10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fr-FR" sz="1400" dirty="0">
                <a:latin typeface="+mn-lt"/>
              </a:rPr>
              <a:t>Authentification et/ou attribution des œuvres	  </a:t>
            </a:r>
            <a:r>
              <a:rPr lang="fr-FR" sz="1400" dirty="0">
                <a:latin typeface="+mn-lt"/>
                <a:sym typeface="Symbol" panose="05050102010706020507" pitchFamily="18" charset="2"/>
              </a:rPr>
              <a:t>  ventes </a:t>
            </a:r>
            <a:r>
              <a:rPr lang="fr-FR" sz="1400" dirty="0">
                <a:sym typeface="Symbol" panose="05050102010706020507" pitchFamily="18" charset="2"/>
              </a:rPr>
              <a:t> </a:t>
            </a:r>
            <a:r>
              <a:rPr lang="fr-FR" sz="1400" b="1" dirty="0">
                <a:sym typeface="Symbol" panose="05050102010706020507" pitchFamily="18" charset="2"/>
              </a:rPr>
              <a:t>maisons d’</a:t>
            </a:r>
            <a:r>
              <a:rPr lang="fr-FR" sz="1400" b="1" dirty="0">
                <a:latin typeface="+mn-lt"/>
                <a:sym typeface="Symbol" panose="05050102010706020507" pitchFamily="18" charset="2"/>
              </a:rPr>
              <a:t>enchère, expertise judiciaire </a:t>
            </a:r>
            <a:r>
              <a:rPr lang="fr-FR" sz="1400" dirty="0">
                <a:latin typeface="+mn-lt"/>
              </a:rPr>
              <a:t>; </a:t>
            </a:r>
          </a:p>
          <a:p>
            <a:pPr marL="342900" indent="-342900">
              <a:buFontTx/>
              <a:buChar char="-"/>
            </a:pPr>
            <a:r>
              <a:rPr lang="fr-FR" sz="1400" dirty="0">
                <a:latin typeface="+mn-lt"/>
              </a:rPr>
              <a:t>Informations nécessaires pour la restauration et la conservation</a:t>
            </a:r>
            <a:r>
              <a:rPr lang="fr-FR" sz="1400" dirty="0"/>
              <a:t> </a:t>
            </a:r>
            <a:r>
              <a:rPr lang="fr-FR" sz="1400" dirty="0">
                <a:sym typeface="Symbol" panose="05050102010706020507" pitchFamily="18" charset="2"/>
              </a:rPr>
              <a:t> </a:t>
            </a:r>
            <a:r>
              <a:rPr lang="fr-FR" sz="1400" b="1" dirty="0">
                <a:sym typeface="Symbol" panose="05050102010706020507" pitchFamily="18" charset="2"/>
              </a:rPr>
              <a:t>musées (publics et privés) </a:t>
            </a:r>
            <a:r>
              <a:rPr lang="fr-FR" sz="1400" dirty="0">
                <a:latin typeface="+mn-lt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fr-FR" sz="1400" dirty="0">
                <a:latin typeface="+mn-lt"/>
              </a:rPr>
              <a:t>Etude des procédés d’élaboration des œuvres d’art </a:t>
            </a:r>
            <a:r>
              <a:rPr lang="fr-FR" sz="1400" dirty="0">
                <a:sym typeface="Symbol" panose="05050102010706020507" pitchFamily="18" charset="2"/>
              </a:rPr>
              <a:t> </a:t>
            </a:r>
            <a:r>
              <a:rPr lang="fr-FR" sz="1400" b="1" dirty="0">
                <a:sym typeface="Symbol" panose="05050102010706020507" pitchFamily="18" charset="2"/>
              </a:rPr>
              <a:t>recherche</a:t>
            </a:r>
            <a:r>
              <a:rPr lang="fr-FR" sz="140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fr-FR" sz="100" b="1" dirty="0"/>
          </a:p>
          <a:p>
            <a:pPr marL="0" indent="0">
              <a:buNone/>
            </a:pPr>
            <a:endParaRPr lang="en-US" sz="1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100" b="1" dirty="0"/>
          </a:p>
          <a:p>
            <a:endParaRPr lang="fr-FR" sz="1400" dirty="0">
              <a:latin typeface="+mn-lt"/>
            </a:endParaRPr>
          </a:p>
          <a:p>
            <a:pPr marL="0" indent="0">
              <a:buNone/>
            </a:pPr>
            <a:endParaRPr lang="fr-FR" sz="1400" dirty="0">
              <a:latin typeface="+mn-lt"/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B137B537-8BEA-4FE1-8D23-8ABEEC3B637A}"/>
              </a:ext>
            </a:extLst>
          </p:cNvPr>
          <p:cNvSpPr txBox="1">
            <a:spLocks/>
          </p:cNvSpPr>
          <p:nvPr/>
        </p:nvSpPr>
        <p:spPr>
          <a:xfrm>
            <a:off x="180034" y="4465948"/>
            <a:ext cx="8118264" cy="168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dirty="0"/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3C99A1C2-5967-4DC1-BEF3-E17CBF7DF551}"/>
              </a:ext>
            </a:extLst>
          </p:cNvPr>
          <p:cNvSpPr txBox="1">
            <a:spLocks/>
          </p:cNvSpPr>
          <p:nvPr/>
        </p:nvSpPr>
        <p:spPr>
          <a:xfrm>
            <a:off x="245807" y="6238445"/>
            <a:ext cx="11297410" cy="6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i="1" dirty="0">
              <a:solidFill>
                <a:srgbClr val="C0000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1E8C562-CACF-482B-AB0F-9A1C452018CE}"/>
              </a:ext>
            </a:extLst>
          </p:cNvPr>
          <p:cNvGrpSpPr/>
          <p:nvPr/>
        </p:nvGrpSpPr>
        <p:grpSpPr>
          <a:xfrm>
            <a:off x="8542956" y="3252116"/>
            <a:ext cx="3458125" cy="3092288"/>
            <a:chOff x="8502948" y="1611159"/>
            <a:chExt cx="3458125" cy="3423113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AC8F54EF-8618-4B51-8F7F-470893231D7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19379217"/>
                </p:ext>
              </p:extLst>
            </p:nvPr>
          </p:nvGraphicFramePr>
          <p:xfrm>
            <a:off x="8502948" y="1611159"/>
            <a:ext cx="3413760" cy="22110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419F04-5209-4A5E-9322-6A008972FE4D}"/>
                </a:ext>
              </a:extLst>
            </p:cNvPr>
            <p:cNvSpPr/>
            <p:nvPr/>
          </p:nvSpPr>
          <p:spPr>
            <a:xfrm>
              <a:off x="8547313" y="3518631"/>
              <a:ext cx="341376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/>
                <a:t>Focus on France :		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200" b="1" dirty="0"/>
                <a:t>866 MEUR en France </a:t>
              </a:r>
              <a:r>
                <a:rPr lang="fr-FR" sz="1200" dirty="0"/>
                <a:t>dans le secteur « Arts et antiquités » en 2011,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200" dirty="0"/>
                <a:t>Croissance de 200% entre 2003-2011;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200" dirty="0"/>
                <a:t>Marché dominé par maisons Drouot (47%), Christie's France (19%), Sotheby's France (18%), </a:t>
              </a:r>
              <a:r>
                <a:rPr lang="fr-FR" sz="1200" dirty="0" err="1"/>
                <a:t>Artcurial</a:t>
              </a:r>
              <a:r>
                <a:rPr lang="fr-FR" sz="1200" dirty="0"/>
                <a:t> (11%)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2DFB61-AD92-4A34-8BF5-31B990F264E2}"/>
                </a:ext>
              </a:extLst>
            </p:cNvPr>
            <p:cNvSpPr/>
            <p:nvPr/>
          </p:nvSpPr>
          <p:spPr>
            <a:xfrm>
              <a:off x="8507305" y="1611159"/>
              <a:ext cx="3413760" cy="3423113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011BA32-B136-46DA-91E9-55FF1333BF22}"/>
              </a:ext>
            </a:extLst>
          </p:cNvPr>
          <p:cNvSpPr/>
          <p:nvPr/>
        </p:nvSpPr>
        <p:spPr>
          <a:xfrm>
            <a:off x="155641" y="1077325"/>
            <a:ext cx="8208429" cy="175888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5D514805-078B-4E39-8DBE-80E4769A5E8A}"/>
              </a:ext>
            </a:extLst>
          </p:cNvPr>
          <p:cNvSpPr/>
          <p:nvPr/>
        </p:nvSpPr>
        <p:spPr>
          <a:xfrm>
            <a:off x="7865573" y="1999636"/>
            <a:ext cx="991044" cy="849445"/>
          </a:xfrm>
          <a:prstGeom prst="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1" descr="E-RIHS">
            <a:extLst>
              <a:ext uri="{FF2B5EF4-FFF2-40B4-BE49-F238E27FC236}">
                <a16:creationId xmlns:a16="http://schemas.microsoft.com/office/drawing/2014/main" id="{05FB39DA-71E8-4706-88ED-1DB9EF77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52" y="2314205"/>
            <a:ext cx="2835487" cy="4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6EA5819A-47D3-4340-B99D-A3F9B3E0D7DC}"/>
              </a:ext>
            </a:extLst>
          </p:cNvPr>
          <p:cNvSpPr txBox="1">
            <a:spLocks/>
          </p:cNvSpPr>
          <p:nvPr/>
        </p:nvSpPr>
        <p:spPr>
          <a:xfrm>
            <a:off x="320476" y="2803181"/>
            <a:ext cx="6707990" cy="31732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00"/>
              </a:buClr>
              <a:buSzPct val="90000"/>
              <a:buFont typeface="ZapfDingbatsITC" charset="0"/>
              <a:buChar char="➤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100"/>
              </a:buClr>
              <a:buFont typeface="LucidaGrande" panose="020B0600040502020204" pitchFamily="34" charset="0"/>
              <a:buChar char="◦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1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E0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E0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ZapfDingbatsITC" charset="0"/>
              <a:buNone/>
            </a:pPr>
            <a:endParaRPr lang="fr-FR" sz="1700" b="1" dirty="0"/>
          </a:p>
          <a:p>
            <a:pPr marL="0" indent="0">
              <a:buFont typeface="ZapfDingbatsITC" charset="0"/>
              <a:buNone/>
            </a:pPr>
            <a:r>
              <a:rPr lang="fr-FR" sz="1600" b="1" dirty="0"/>
              <a:t>Industrie muséale et les forgeries - quelques faits marquants :</a:t>
            </a:r>
          </a:p>
          <a:p>
            <a:r>
              <a:rPr lang="fr-FR" sz="1200" dirty="0"/>
              <a:t>Portrait d’homme de </a:t>
            </a:r>
            <a:r>
              <a:rPr lang="fr-FR" sz="1200" b="1" dirty="0"/>
              <a:t>Frans Hals </a:t>
            </a:r>
            <a:r>
              <a:rPr lang="fr-FR" sz="1200" dirty="0"/>
              <a:t>(1580-1666), </a:t>
            </a:r>
            <a:r>
              <a:rPr lang="fr-FR" sz="1200" b="1" dirty="0"/>
              <a:t>classé trésor national en 2008 en France</a:t>
            </a:r>
            <a:r>
              <a:rPr lang="fr-FR" sz="1200" dirty="0"/>
              <a:t>, vendu par Sotheby’s pour </a:t>
            </a:r>
            <a:r>
              <a:rPr lang="fr-FR" sz="1200" b="1" dirty="0"/>
              <a:t>$10,8M </a:t>
            </a:r>
            <a:r>
              <a:rPr lang="fr-FR" sz="1200" dirty="0"/>
              <a:t>et </a:t>
            </a:r>
            <a:r>
              <a:rPr lang="fr-FR" sz="1200" b="1" dirty="0"/>
              <a:t>déclaré fausse par la suite</a:t>
            </a:r>
            <a:r>
              <a:rPr lang="fr-FR" sz="1200" dirty="0"/>
              <a:t>,</a:t>
            </a:r>
            <a:r>
              <a:rPr lang="fr-FR" sz="1200" b="1" dirty="0"/>
              <a:t>  </a:t>
            </a:r>
            <a:r>
              <a:rPr lang="fr-FR" sz="1200" i="1" dirty="0">
                <a:hlinkClick r:id="rId5"/>
              </a:rPr>
              <a:t>référence web</a:t>
            </a:r>
            <a:r>
              <a:rPr lang="fr-FR" sz="1200" i="1" dirty="0"/>
              <a:t>.</a:t>
            </a:r>
            <a:endParaRPr lang="fr-FR" sz="1200" b="1" dirty="0"/>
          </a:p>
          <a:p>
            <a:r>
              <a:rPr lang="fr-FR" sz="1200" b="1" dirty="0"/>
              <a:t>Le 05/12/2016</a:t>
            </a:r>
            <a:r>
              <a:rPr lang="fr-FR" sz="1200" dirty="0"/>
              <a:t>, Sotheby's a annoncé la création d’un département de la Recherche Scientifique et </a:t>
            </a:r>
            <a:r>
              <a:rPr lang="fr-FR" sz="1200" b="1" dirty="0"/>
              <a:t>l’acquisition de Orion </a:t>
            </a:r>
            <a:r>
              <a:rPr lang="fr-FR" sz="1200" b="1" dirty="0" err="1"/>
              <a:t>Analytical</a:t>
            </a:r>
            <a:r>
              <a:rPr lang="fr-FR" sz="1200" b="1" dirty="0"/>
              <a:t>, une société spécialisée en expertise des œuvres d’art via imagerie, analyse élémentaire et moléculaire.</a:t>
            </a:r>
          </a:p>
          <a:p>
            <a:r>
              <a:rPr lang="fr-FR" sz="1200" dirty="0"/>
              <a:t>Développement intense de l’industrie muséale (700 nouveaux musées crées par an en Chine et Moyen-Orient); </a:t>
            </a:r>
            <a:r>
              <a:rPr lang="fr-FR" sz="1200" b="1" i="1" dirty="0"/>
              <a:t>chaque nouveau musée a besoin de « sa » Joconde pour assurer le taux de visiteurs.</a:t>
            </a:r>
            <a:endParaRPr lang="fr-FR" sz="1200" b="1" dirty="0"/>
          </a:p>
          <a:p>
            <a:r>
              <a:rPr lang="en-US" sz="1200" b="1" dirty="0">
                <a:solidFill>
                  <a:srgbClr val="C00000"/>
                </a:solidFill>
              </a:rPr>
              <a:t>“Art Fraud is a crime second only to drug trafficking and one which in the USA alone	 brings in over $64 Billion dollars a year”</a:t>
            </a:r>
            <a:r>
              <a:rPr lang="en-US" sz="1000" dirty="0">
                <a:solidFill>
                  <a:srgbClr val="C00000"/>
                </a:solidFill>
              </a:rPr>
              <a:t> </a:t>
            </a:r>
            <a:r>
              <a:rPr lang="en-US" sz="1000" i="1" dirty="0">
                <a:solidFill>
                  <a:srgbClr val="C00000"/>
                </a:solidFill>
              </a:rPr>
              <a:t>Freeman Art consultancy, USA</a:t>
            </a:r>
            <a:endParaRPr lang="en-US" sz="1200" i="1" dirty="0">
              <a:solidFill>
                <a:srgbClr val="C00000"/>
              </a:solidFill>
            </a:endParaRPr>
          </a:p>
          <a:p>
            <a:pPr marL="0" indent="0">
              <a:buFont typeface="ZapfDingbatsITC" charset="0"/>
              <a:buNone/>
            </a:pPr>
            <a:endParaRPr lang="fr-FR" sz="100" b="1" dirty="0"/>
          </a:p>
          <a:p>
            <a:endParaRPr lang="fr-FR" sz="1400" dirty="0">
              <a:latin typeface="+mn-lt"/>
            </a:endParaRPr>
          </a:p>
          <a:p>
            <a:pPr marL="0" indent="0">
              <a:buFont typeface="ZapfDingbatsITC" charset="0"/>
              <a:buNone/>
            </a:pPr>
            <a:endParaRPr lang="fr-FR" sz="1400" dirty="0">
              <a:latin typeface="+mn-lt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35321EB-D7A9-4572-93CD-380C351016F5}"/>
              </a:ext>
            </a:extLst>
          </p:cNvPr>
          <p:cNvCxnSpPr/>
          <p:nvPr/>
        </p:nvCxnSpPr>
        <p:spPr>
          <a:xfrm>
            <a:off x="155641" y="3021877"/>
            <a:ext cx="118454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4AF77221-1EE4-4D5C-BFC2-7C874EB2AE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477" y="3252116"/>
            <a:ext cx="942975" cy="1209675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sotheby's">
            <a:extLst>
              <a:ext uri="{FF2B5EF4-FFF2-40B4-BE49-F238E27FC236}">
                <a16:creationId xmlns:a16="http://schemas.microsoft.com/office/drawing/2014/main" id="{C29DC5F5-5B13-4AA9-A1E1-1C8615F7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35" y="4379376"/>
            <a:ext cx="871129" cy="5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D575E43-2B14-41AF-8D5E-6CB40D4A68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4212" y="4864209"/>
            <a:ext cx="1144217" cy="21725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018BF2A-C55A-4291-9CB5-9D10F8305A4F}"/>
              </a:ext>
            </a:extLst>
          </p:cNvPr>
          <p:cNvSpPr txBox="1"/>
          <p:nvPr/>
        </p:nvSpPr>
        <p:spPr>
          <a:xfrm>
            <a:off x="8587321" y="1893839"/>
            <a:ext cx="184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Se rapprocher de </a:t>
            </a:r>
          </a:p>
        </p:txBody>
      </p:sp>
    </p:spTree>
    <p:extLst>
      <p:ext uri="{BB962C8B-B14F-4D97-AF65-F5344CB8AC3E}">
        <p14:creationId xmlns:p14="http://schemas.microsoft.com/office/powerpoint/2010/main" val="307271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688E3-FFAA-48E8-966B-92978857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0"/>
            <a:ext cx="6756401" cy="1002247"/>
          </a:xfrm>
        </p:spPr>
        <p:txBody>
          <a:bodyPr/>
          <a:lstStyle/>
          <a:p>
            <a:r>
              <a:rPr lang="fr-FR" i="1"/>
              <a:t>European Research Infrastructure for Heritage Science – </a:t>
            </a:r>
            <a:r>
              <a:rPr lang="fr-FR" b="1" i="1"/>
              <a:t>E-RIHS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20B4C-A323-4BAB-8C2E-A940DB515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3" y="2156245"/>
            <a:ext cx="8764241" cy="4786472"/>
          </a:xfrm>
        </p:spPr>
        <p:txBody>
          <a:bodyPr/>
          <a:lstStyle/>
          <a:p>
            <a:r>
              <a:rPr lang="fr-FR" sz="1400" dirty="0"/>
              <a:t>E-RIHS fournit un accès intégré à des techniques analytiques et à des archives scientifiques de pointe, à travers cinq plateformes : </a:t>
            </a:r>
          </a:p>
          <a:p>
            <a:pPr lvl="1"/>
            <a:r>
              <a:rPr lang="fr-FR" b="1" dirty="0"/>
              <a:t>FIXLAB pour les grands instruments (synchrotron, faisceau d’ions, installations laser, etc.) ; </a:t>
            </a:r>
          </a:p>
          <a:p>
            <a:pPr lvl="1"/>
            <a:r>
              <a:rPr lang="fr-FR" b="1" dirty="0"/>
              <a:t>MOLAB, une flotte d’instruments avancés mobiles qui se rendent sur site pour y étudier les matériaux ; </a:t>
            </a:r>
          </a:p>
          <a:p>
            <a:pPr lvl="1"/>
            <a:r>
              <a:rPr lang="fr-FR" dirty="0"/>
              <a:t>DIGILAB pour les outils et les données scientifiques en ligne; </a:t>
            </a:r>
          </a:p>
          <a:p>
            <a:pPr lvl="1"/>
            <a:r>
              <a:rPr lang="fr-FR" dirty="0"/>
              <a:t>ARCHLAB pour les archives physiques ; </a:t>
            </a:r>
          </a:p>
          <a:p>
            <a:pPr lvl="1"/>
            <a:r>
              <a:rPr lang="fr-FR" dirty="0"/>
              <a:t>EXPERTLAB pour la mise en place de panels d’experts qui initieront des projets intégrés d’étude de biens patrimoniaux.</a:t>
            </a:r>
          </a:p>
          <a:p>
            <a:pPr fontAlgn="base"/>
            <a:r>
              <a:rPr lang="fr-FR" sz="1400" b="1" dirty="0"/>
              <a:t>Le projet E-RIHS est inscrit sur la feuille de route ESFRI </a:t>
            </a:r>
            <a:r>
              <a:rPr lang="fr-FR" sz="1400" dirty="0"/>
              <a:t>(</a:t>
            </a:r>
            <a:r>
              <a:rPr lang="fr-FR" sz="1400" i="1" dirty="0" err="1"/>
              <a:t>European</a:t>
            </a:r>
            <a:r>
              <a:rPr lang="fr-FR" sz="1400" i="1" dirty="0"/>
              <a:t> </a:t>
            </a:r>
            <a:r>
              <a:rPr lang="fr-FR" sz="1400" i="1" dirty="0" err="1"/>
              <a:t>Strategy</a:t>
            </a:r>
            <a:r>
              <a:rPr lang="fr-FR" sz="1400" i="1" dirty="0"/>
              <a:t> Forum on </a:t>
            </a:r>
            <a:r>
              <a:rPr lang="fr-FR" sz="1400" i="1" dirty="0" err="1"/>
              <a:t>Research</a:t>
            </a:r>
            <a:r>
              <a:rPr lang="fr-FR" sz="1400" dirty="0"/>
              <a:t> </a:t>
            </a:r>
            <a:r>
              <a:rPr lang="fr-FR" sz="1400" i="1" dirty="0"/>
              <a:t>Infrastructures</a:t>
            </a:r>
            <a:r>
              <a:rPr lang="fr-FR" sz="1400" dirty="0"/>
              <a:t>) et sur la feuille de route nationale des infrastructures de recherche. </a:t>
            </a:r>
          </a:p>
          <a:p>
            <a:pPr fontAlgn="base"/>
            <a:endParaRPr lang="fr-FR" sz="100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Timeline :</a:t>
            </a:r>
            <a:r>
              <a:rPr lang="en-US" sz="1400" dirty="0"/>
              <a:t>	</a:t>
            </a:r>
            <a:r>
              <a:rPr lang="en-US" sz="1400" b="1" dirty="0"/>
              <a:t>2017-2020	Preparation Phase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/>
              <a:t>		2019-2021	Interim/Transition Phase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/>
              <a:t>		2021-2025	Implementation/Construction Phase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/>
              <a:t>		2025	Operation Start</a:t>
            </a:r>
            <a:endParaRPr lang="fr-FR" sz="1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5951CC-FF38-4C69-A29A-07A7178A3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32" y="6402328"/>
            <a:ext cx="846667" cy="404375"/>
          </a:xfrm>
        </p:spPr>
        <p:txBody>
          <a:bodyPr/>
          <a:lstStyle/>
          <a:p>
            <a:fld id="{391108DE-7E93-864B-8D87-8C182F01D05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543A7C-B0E4-4A62-A8A5-8AA6569BD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641" y="6390747"/>
            <a:ext cx="2743200" cy="365125"/>
          </a:xfrm>
        </p:spPr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CF51BB3-33A1-4F3D-8BAA-E8CCF8AD5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</p:spPr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pic>
        <p:nvPicPr>
          <p:cNvPr id="11271" name="Picture 7" descr="http://www.e-rihs.eu/wp-content/uploads/2018/10/N-3.jpg">
            <a:extLst>
              <a:ext uri="{FF2B5EF4-FFF2-40B4-BE49-F238E27FC236}">
                <a16:creationId xmlns:a16="http://schemas.microsoft.com/office/drawing/2014/main" id="{C1B249CA-FAB6-4894-BA9C-05107287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81" y="1241074"/>
            <a:ext cx="3001183" cy="23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www.e-rihs.eu/wp-content/uploads/2018/07/Long-Wave-OCT-ISAAC_2.jpg">
            <a:extLst>
              <a:ext uri="{FF2B5EF4-FFF2-40B4-BE49-F238E27FC236}">
                <a16:creationId xmlns:a16="http://schemas.microsoft.com/office/drawing/2014/main" id="{B6EA5AEF-2B7D-4E6F-8834-F593D1B82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82" y="3888941"/>
            <a:ext cx="3001182" cy="22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CE144C0-43DC-4B68-9160-A6C90B81DA4F}"/>
              </a:ext>
            </a:extLst>
          </p:cNvPr>
          <p:cNvCxnSpPr>
            <a:cxnSpLocks/>
          </p:cNvCxnSpPr>
          <p:nvPr/>
        </p:nvCxnSpPr>
        <p:spPr>
          <a:xfrm>
            <a:off x="83923" y="2070739"/>
            <a:ext cx="862080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6100F16-2826-4C7B-B7F6-559AE89099B7}"/>
              </a:ext>
            </a:extLst>
          </p:cNvPr>
          <p:cNvSpPr txBox="1"/>
          <p:nvPr/>
        </p:nvSpPr>
        <p:spPr>
          <a:xfrm>
            <a:off x="4303058" y="1098695"/>
            <a:ext cx="4545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E-RIHS</a:t>
            </a:r>
            <a:r>
              <a:rPr lang="fr-FR" dirty="0"/>
              <a:t> est une infrastructure de recherche dédiée à l’étude des matériaux du patrimoine culturel et naturel.</a:t>
            </a:r>
          </a:p>
          <a:p>
            <a:endParaRPr lang="fr-FR" dirty="0"/>
          </a:p>
        </p:txBody>
      </p:sp>
      <p:pic>
        <p:nvPicPr>
          <p:cNvPr id="11275" name="Picture 11" descr="E-RIHS">
            <a:extLst>
              <a:ext uri="{FF2B5EF4-FFF2-40B4-BE49-F238E27FC236}">
                <a16:creationId xmlns:a16="http://schemas.microsoft.com/office/drawing/2014/main" id="{7573A71E-ED7F-4A3C-8BEA-1EC10496B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2" y="1231839"/>
            <a:ext cx="3946954" cy="66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0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-RIHS.fr">
            <a:extLst>
              <a:ext uri="{FF2B5EF4-FFF2-40B4-BE49-F238E27FC236}">
                <a16:creationId xmlns:a16="http://schemas.microsoft.com/office/drawing/2014/main" id="{DC4EEC76-8E60-44A9-AE96-A6AAF6FD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7" y="1002247"/>
            <a:ext cx="52292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2D688E3-FFAA-48E8-966B-92978857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E-RIHS - FRANCE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5951CC-FF38-4C69-A29A-07A7178A3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543A7C-B0E4-4A62-A8A5-8AA6569BD4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CF51BB3-33A1-4F3D-8BAA-E8CCF8AD5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</p:spPr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20B4C-A323-4BAB-8C2E-A940DB515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1" y="2224103"/>
            <a:ext cx="11846860" cy="4786472"/>
          </a:xfrm>
        </p:spPr>
        <p:txBody>
          <a:bodyPr/>
          <a:lstStyle/>
          <a:p>
            <a:pPr marL="0" indent="0" fontAlgn="base">
              <a:buNone/>
            </a:pPr>
            <a:endParaRPr lang="fr-FR" sz="100" dirty="0"/>
          </a:p>
          <a:p>
            <a:pPr marL="0" indent="0" fontAlgn="base">
              <a:buNone/>
            </a:pPr>
            <a:r>
              <a:rPr lang="fr-FR" sz="1400" b="1" dirty="0"/>
              <a:t>Gouvernance : </a:t>
            </a:r>
          </a:p>
          <a:p>
            <a:pPr marL="0" indent="0" fontAlgn="base">
              <a:buNone/>
            </a:pPr>
            <a:r>
              <a:rPr lang="fr-FR" sz="1200" b="1" dirty="0"/>
              <a:t>Le comité de pilotage </a:t>
            </a:r>
            <a:r>
              <a:rPr lang="fr-FR" sz="1200" dirty="0"/>
              <a:t>est composé d’un représentant de chacune des Parties signataires du mémorandum d’intention (à savoir, MESRI, </a:t>
            </a:r>
            <a:r>
              <a:rPr lang="fr-FR" sz="1200" dirty="0" err="1"/>
              <a:t>MiC</a:t>
            </a:r>
            <a:r>
              <a:rPr lang="fr-FR" sz="1200" dirty="0"/>
              <a:t>, CNRS, INRIA, MNHN, la Fondation des Sciences du Patrimoine). Il prend les décisions nécessaires à la mise en place d’E-RIHS France : gouvernance, forme juridique, budget, </a:t>
            </a:r>
            <a:r>
              <a:rPr lang="fr-FR" sz="1200" b="1" dirty="0"/>
              <a:t>validation des demandes d’adhésion des fournisseurs d’accès</a:t>
            </a:r>
            <a:r>
              <a:rPr lang="fr-FR" sz="1200" dirty="0"/>
              <a:t>.</a:t>
            </a:r>
          </a:p>
          <a:p>
            <a:pPr marL="0" indent="0" fontAlgn="base">
              <a:buNone/>
            </a:pPr>
            <a:r>
              <a:rPr lang="fr-FR" sz="1200" b="1" dirty="0"/>
              <a:t>La coordination :</a:t>
            </a:r>
            <a:r>
              <a:rPr lang="fr-FR" sz="1200" dirty="0"/>
              <a:t> La participation française à E-RIHS est coordonnée par </a:t>
            </a:r>
            <a:r>
              <a:rPr lang="fr-FR" sz="1200" dirty="0">
                <a:hlinkClick r:id="rId3"/>
              </a:rPr>
              <a:t>Loïc Bertrand </a:t>
            </a:r>
            <a:r>
              <a:rPr lang="fr-FR" sz="1200" dirty="0"/>
              <a:t>(IPANEMA, CNRS, </a:t>
            </a:r>
            <a:r>
              <a:rPr lang="fr-FR" sz="1200" dirty="0" err="1"/>
              <a:t>MiC</a:t>
            </a:r>
            <a:r>
              <a:rPr lang="fr-FR" sz="1200" dirty="0"/>
              <a:t>, UVSQ ) et Isabelle </a:t>
            </a:r>
            <a:r>
              <a:rPr lang="fr-FR" sz="1200" dirty="0" err="1"/>
              <a:t>Pallot</a:t>
            </a:r>
            <a:r>
              <a:rPr lang="fr-FR" sz="1200" dirty="0"/>
              <a:t>-Frossard (C2RMF, MIC). </a:t>
            </a:r>
          </a:p>
          <a:p>
            <a:pPr marL="0" indent="0" fontAlgn="base">
              <a:buNone/>
            </a:pPr>
            <a:r>
              <a:rPr lang="fr-FR" sz="1200" b="1" dirty="0"/>
              <a:t>Le conseil scientifique 2018 -2022 : 	</a:t>
            </a:r>
            <a:r>
              <a:rPr lang="fr-FR" sz="1200" dirty="0"/>
              <a:t>Président : Jean-Marie </a:t>
            </a:r>
            <a:r>
              <a:rPr lang="fr-FR" sz="1200" dirty="0" err="1"/>
              <a:t>Flaud</a:t>
            </a:r>
            <a:r>
              <a:rPr lang="fr-FR" sz="1200" dirty="0"/>
              <a:t>; 	</a:t>
            </a:r>
          </a:p>
          <a:p>
            <a:pPr marL="0" indent="0" fontAlgn="base">
              <a:buNone/>
            </a:pPr>
            <a:r>
              <a:rPr lang="fr-FR" sz="1200" dirty="0"/>
              <a:t>			Vice-présidente et membre de la section « </a:t>
            </a:r>
            <a:r>
              <a:rPr lang="fr-FR" sz="1200" dirty="0" err="1"/>
              <a:t>Instrumenation</a:t>
            </a:r>
            <a:r>
              <a:rPr lang="fr-FR" sz="1200" dirty="0"/>
              <a:t> »: Marine Cotte, ESRF, Grenoble et LAMS, Paris</a:t>
            </a:r>
          </a:p>
          <a:p>
            <a:pPr marL="0" indent="0" fontAlgn="base">
              <a:buNone/>
            </a:pPr>
            <a:r>
              <a:rPr lang="fr-FR" sz="1400" b="1" u="sng" dirty="0"/>
              <a:t>GT Accès</a:t>
            </a:r>
          </a:p>
          <a:p>
            <a:pPr marL="0" indent="0" fontAlgn="base">
              <a:buNone/>
            </a:pPr>
            <a:r>
              <a:rPr lang="fr-FR" sz="1200" b="1" dirty="0"/>
              <a:t>Responsables :	</a:t>
            </a:r>
            <a:r>
              <a:rPr lang="fr-FR" sz="1200" dirty="0"/>
              <a:t>Aline Magnien (LRMH, </a:t>
            </a:r>
            <a:r>
              <a:rPr lang="fr-FR" sz="1200" dirty="0" err="1"/>
              <a:t>MiC</a:t>
            </a:r>
            <a:r>
              <a:rPr lang="fr-FR" sz="1200" dirty="0"/>
              <a:t>); Véronique Rouchon (CRCC, MNHN, </a:t>
            </a:r>
            <a:r>
              <a:rPr lang="fr-FR" sz="1200" dirty="0" err="1"/>
              <a:t>MiC</a:t>
            </a:r>
            <a:r>
              <a:rPr lang="fr-FR" sz="1200" dirty="0"/>
              <a:t>, CNRS); </a:t>
            </a:r>
            <a:r>
              <a:rPr lang="fr-FR" sz="1200" dirty="0">
                <a:hlinkClick r:id="rId4"/>
              </a:rPr>
              <a:t>Mathieu Thoury </a:t>
            </a:r>
            <a:r>
              <a:rPr lang="fr-FR" sz="1200" dirty="0"/>
              <a:t>(IPANEMA, CNRS, </a:t>
            </a:r>
            <a:r>
              <a:rPr lang="fr-FR" sz="1200" dirty="0" err="1"/>
              <a:t>MiC</a:t>
            </a:r>
            <a:r>
              <a:rPr lang="fr-FR" sz="1200" dirty="0"/>
              <a:t>, UVSQ)</a:t>
            </a:r>
          </a:p>
          <a:p>
            <a:pPr marL="0" indent="0" fontAlgn="base">
              <a:buNone/>
            </a:pPr>
            <a:r>
              <a:rPr lang="fr-FR" sz="1200" b="1" dirty="0"/>
              <a:t>Membres :		</a:t>
            </a:r>
            <a:r>
              <a:rPr lang="fr-FR" sz="1200" dirty="0"/>
              <a:t>Philippe </a:t>
            </a:r>
            <a:r>
              <a:rPr lang="fr-FR" sz="1200" dirty="0" err="1"/>
              <a:t>Miroux</a:t>
            </a:r>
            <a:r>
              <a:rPr lang="fr-FR" sz="1200" dirty="0"/>
              <a:t> (TRACES, CNRS, Univ de Toulouse Jean Jaurès, Ministère de la Culture), Claire Pacheco (C2RMF, </a:t>
            </a:r>
            <a:r>
              <a:rPr lang="fr-FR" sz="1200" dirty="0" err="1"/>
              <a:t>MiC</a:t>
            </a:r>
            <a:r>
              <a:rPr lang="fr-FR" sz="1200" dirty="0"/>
              <a:t>), Bénédicte </a:t>
            </a:r>
            <a:r>
              <a:rPr lang="fr-FR" sz="1200" dirty="0" err="1"/>
              <a:t>Warot-Fonrose</a:t>
            </a:r>
            <a:r>
              <a:rPr lang="fr-FR" sz="1200" dirty="0"/>
              <a:t> (CEMES, CNRS)</a:t>
            </a:r>
          </a:p>
          <a:p>
            <a:pPr marL="0" indent="0" fontAlgn="base">
              <a:buNone/>
            </a:pPr>
            <a:r>
              <a:rPr lang="fr-FR" sz="1200" b="1" dirty="0"/>
              <a:t>Objectifs :		Comment organiser l’accès </a:t>
            </a:r>
            <a:r>
              <a:rPr lang="fr-FR" sz="1200" dirty="0"/>
              <a:t>aux appareillages et aux expertises ? </a:t>
            </a:r>
            <a:r>
              <a:rPr lang="fr-FR" sz="1200" b="1" dirty="0"/>
              <a:t>Comment nourrir le développement de nouvelles techniques </a:t>
            </a:r>
            <a:r>
              <a:rPr lang="fr-FR" sz="1200" dirty="0"/>
              <a:t>à travers l’accès ? 			</a:t>
            </a:r>
            <a:r>
              <a:rPr lang="fr-FR" sz="1200" b="1" dirty="0"/>
              <a:t>Quelle plateforme</a:t>
            </a:r>
            <a:r>
              <a:rPr lang="fr-FR" sz="1200" dirty="0"/>
              <a:t>/outil de soumission </a:t>
            </a:r>
            <a:r>
              <a:rPr lang="fr-FR" sz="1200" b="1" dirty="0"/>
              <a:t>pour</a:t>
            </a:r>
            <a:r>
              <a:rPr lang="fr-FR" sz="1200" dirty="0"/>
              <a:t> </a:t>
            </a:r>
            <a:r>
              <a:rPr lang="fr-FR" sz="1200" b="1" dirty="0"/>
              <a:t>un accès unifié </a:t>
            </a:r>
            <a:r>
              <a:rPr lang="fr-FR" sz="1200" dirty="0"/>
              <a:t>à de multiples infrastructures ? </a:t>
            </a:r>
            <a:r>
              <a:rPr lang="fr-FR" sz="1200" b="1" dirty="0"/>
              <a:t>Comment impliquer/solliciter/organiser les compétences 		associées aux instruments</a:t>
            </a:r>
            <a:r>
              <a:rPr lang="fr-FR" sz="1200" dirty="0"/>
              <a:t> pour évaluer la faisabilité d’un projet ? …</a:t>
            </a:r>
            <a:br>
              <a:rPr lang="fr-FR" sz="1000" dirty="0"/>
            </a:br>
            <a:r>
              <a:rPr lang="fr-FR" sz="1400" b="1" u="sng" dirty="0"/>
              <a:t>GT Coûts complets</a:t>
            </a:r>
          </a:p>
          <a:p>
            <a:pPr marL="0" indent="0" fontAlgn="base">
              <a:buNone/>
            </a:pPr>
            <a:r>
              <a:rPr lang="fr-FR" sz="1200" b="1" dirty="0"/>
              <a:t>Responsables :	</a:t>
            </a:r>
            <a:r>
              <a:rPr lang="fr-FR" sz="1200" dirty="0"/>
              <a:t>Sophie David (IPANEMA, CNRS, </a:t>
            </a:r>
            <a:r>
              <a:rPr lang="fr-FR" sz="1200" dirty="0" err="1"/>
              <a:t>MiC</a:t>
            </a:r>
            <a:r>
              <a:rPr lang="fr-FR" sz="1200" dirty="0"/>
              <a:t>, UVSQ), Astrid </a:t>
            </a:r>
            <a:r>
              <a:rPr lang="fr-FR" sz="1200" dirty="0" err="1"/>
              <a:t>Moitrieux</a:t>
            </a:r>
            <a:r>
              <a:rPr lang="fr-FR" sz="1200" dirty="0"/>
              <a:t> (C2RMF, </a:t>
            </a:r>
            <a:r>
              <a:rPr lang="fr-FR" sz="1200" dirty="0" err="1"/>
              <a:t>MiC</a:t>
            </a:r>
            <a:r>
              <a:rPr lang="fr-FR" sz="1200" dirty="0"/>
              <a:t>)</a:t>
            </a:r>
          </a:p>
          <a:p>
            <a:pPr marL="0" indent="0" fontAlgn="base">
              <a:buNone/>
            </a:pPr>
            <a:r>
              <a:rPr lang="fr-FR" sz="1200" b="1" dirty="0"/>
              <a:t>Objectifs :		</a:t>
            </a:r>
            <a:r>
              <a:rPr lang="fr-FR" sz="1200" dirty="0"/>
              <a:t>Identifier les coûts complets de chaque entité participant à E-RIHS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5A423A-2762-4097-907D-811A01D863AA}"/>
              </a:ext>
            </a:extLst>
          </p:cNvPr>
          <p:cNvSpPr txBox="1"/>
          <p:nvPr/>
        </p:nvSpPr>
        <p:spPr>
          <a:xfrm>
            <a:off x="5371172" y="1325918"/>
            <a:ext cx="6482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 niveau français, différents partenaires se sont engagés à œuvrer conjointement pour, en parallèle, mettre en place l’infrastructure E-RIHS France. </a:t>
            </a:r>
          </a:p>
          <a:p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0067D0A-9F5A-481D-A395-4B237B84978F}"/>
              </a:ext>
            </a:extLst>
          </p:cNvPr>
          <p:cNvCxnSpPr/>
          <p:nvPr/>
        </p:nvCxnSpPr>
        <p:spPr>
          <a:xfrm>
            <a:off x="0" y="2357610"/>
            <a:ext cx="1200250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76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F336FAB0-137E-4B9F-AE9C-D1BC0BD20FC7}"/>
              </a:ext>
            </a:extLst>
          </p:cNvPr>
          <p:cNvSpPr txBox="1"/>
          <p:nvPr/>
        </p:nvSpPr>
        <p:spPr>
          <a:xfrm>
            <a:off x="4259707" y="2406468"/>
            <a:ext cx="7605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b="1" dirty="0"/>
              <a:t>788 résultats, très forte croissance depuis 2006</a:t>
            </a:r>
            <a:r>
              <a:rPr lang="fr-FR" sz="1400" dirty="0"/>
              <a:t> </a:t>
            </a:r>
            <a:r>
              <a:rPr lang="fr-FR" sz="1200" i="1" dirty="0"/>
              <a:t>(nb des publications/an x10 en 10 ans)</a:t>
            </a:r>
          </a:p>
          <a:p>
            <a:pPr marL="285750" indent="-285750">
              <a:buFontTx/>
              <a:buChar char="-"/>
            </a:pPr>
            <a:r>
              <a:rPr lang="fr-FR" sz="1400" b="1" dirty="0"/>
              <a:t>Domaines d’activité : 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Paléontologie, biologie évolutionnelle, anthropologie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Géosciences, géochimie et géophysique</a:t>
            </a:r>
          </a:p>
          <a:p>
            <a:pPr marL="285750" indent="-285750">
              <a:buFontTx/>
              <a:buChar char="-"/>
            </a:pPr>
            <a:r>
              <a:rPr lang="fr-FR" sz="1400" b="1" dirty="0"/>
              <a:t>Méthodes expérimentales :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Absorption : 94% des publications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Contraste de phase : 6% des publications (via synchrotrons pour la plupart); très forte accélération </a:t>
            </a:r>
            <a:r>
              <a:rPr lang="fr-FR" sz="1100" i="1" dirty="0"/>
              <a:t>(x40 en 10 ans)</a:t>
            </a:r>
            <a:endParaRPr lang="fr-FR" sz="1400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8E630F-17D3-4184-85FA-A27DDA4D5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8EEE30-E66F-4C52-AAF3-9CD1556C29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mardi 18 décembre 2018</a:t>
            </a:r>
          </a:p>
          <a:p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90A5753-9892-443B-B01E-7844A52A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</p:spPr>
        <p:txBody>
          <a:bodyPr/>
          <a:lstStyle/>
          <a:p>
            <a:r>
              <a:rPr lang="fr-FR" dirty="0"/>
              <a:t>Réunion annuelle </a:t>
            </a:r>
            <a:r>
              <a:rPr lang="fr-FR" dirty="0" err="1"/>
              <a:t>ThomX</a:t>
            </a:r>
            <a:r>
              <a:rPr lang="fr-FR" dirty="0"/>
              <a:t> – Pistes de valorisation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1013CBAE-E590-4C25-9C83-E1BA3DC8E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1" y="1089896"/>
            <a:ext cx="12024569" cy="1316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+mn-lt"/>
              </a:rPr>
              <a:t>Apport potentiel d’une source type </a:t>
            </a:r>
            <a:r>
              <a:rPr lang="fr-FR" b="1" dirty="0" err="1">
                <a:latin typeface="+mn-lt"/>
              </a:rPr>
              <a:t>ThomX</a:t>
            </a:r>
            <a:r>
              <a:rPr lang="fr-FR" b="1" dirty="0">
                <a:latin typeface="+mn-lt"/>
              </a:rPr>
              <a:t> aux études des fossiles :</a:t>
            </a:r>
          </a:p>
          <a:p>
            <a:r>
              <a:rPr lang="fr-FR" sz="1600" b="1" dirty="0">
                <a:latin typeface="+mn-lt"/>
              </a:rPr>
              <a:t>Analyse non-destructive de la structure interne</a:t>
            </a:r>
            <a:endParaRPr lang="fr-FR" sz="1600" dirty="0">
              <a:latin typeface="+mn-lt"/>
            </a:endParaRPr>
          </a:p>
          <a:p>
            <a:pPr lvl="1"/>
            <a:r>
              <a:rPr lang="fr-FR" b="1" dirty="0">
                <a:latin typeface="+mn-lt"/>
              </a:rPr>
              <a:t>l'imagerie par rayons X d'absorption</a:t>
            </a:r>
          </a:p>
          <a:p>
            <a:pPr lvl="1"/>
            <a:r>
              <a:rPr lang="fr-FR" b="1" dirty="0">
                <a:latin typeface="+mn-lt"/>
              </a:rPr>
              <a:t>le contraste de phase de propagation </a:t>
            </a:r>
            <a:r>
              <a:rPr lang="fr-FR" dirty="0">
                <a:latin typeface="+mn-lt"/>
              </a:rPr>
              <a:t>(première application sur un fossile en 2002, depuis lors il a commencé à remplacer l'absorption).</a:t>
            </a:r>
          </a:p>
          <a:p>
            <a:endParaRPr lang="fr-FR" sz="1800" dirty="0">
              <a:latin typeface="+mn-lt"/>
            </a:endParaRPr>
          </a:p>
        </p:txBody>
      </p:sp>
      <p:pic>
        <p:nvPicPr>
          <p:cNvPr id="7" name="Picture 2" descr="http://charts.webofknowledge.com/ChartServer/draw?SessionID=3DhrM1JOmPec1gYnjoM&amp;Product=UA&amp;GraphID=PI_BarChart_19">
            <a:extLst>
              <a:ext uri="{FF2B5EF4-FFF2-40B4-BE49-F238E27FC236}">
                <a16:creationId xmlns:a16="http://schemas.microsoft.com/office/drawing/2014/main" id="{71509863-7EB4-485A-BDDE-FFEFD9CC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16" y="3658872"/>
            <a:ext cx="3005543" cy="25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4525978-16E0-40E3-BD67-3A9C38BF8E19}"/>
              </a:ext>
            </a:extLst>
          </p:cNvPr>
          <p:cNvSpPr txBox="1"/>
          <p:nvPr/>
        </p:nvSpPr>
        <p:spPr>
          <a:xfrm>
            <a:off x="424167" y="3351095"/>
            <a:ext cx="358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Nombre des publications par année</a:t>
            </a: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9562F627-7D7D-4BE8-BA0E-F5FF7D9F42FB}"/>
              </a:ext>
            </a:extLst>
          </p:cNvPr>
          <p:cNvSpPr txBox="1">
            <a:spLocks/>
          </p:cNvSpPr>
          <p:nvPr/>
        </p:nvSpPr>
        <p:spPr>
          <a:xfrm>
            <a:off x="230716" y="2439161"/>
            <a:ext cx="3413485" cy="8309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00"/>
              </a:buClr>
              <a:buSzPct val="90000"/>
              <a:buFont typeface="ZapfDingbatsITC" charset="0"/>
              <a:buChar char="➤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100"/>
              </a:buClr>
              <a:buFont typeface="LucidaGrande" panose="020B0600040502020204" pitchFamily="34" charset="0"/>
              <a:buChar char="◦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1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E0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E0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/>
              <a:t>Méthodologie : analyse bibliométrique</a:t>
            </a:r>
          </a:p>
          <a:p>
            <a:pPr marL="0" indent="0">
              <a:buNone/>
            </a:pPr>
            <a:endParaRPr lang="fr-FR" sz="100" dirty="0"/>
          </a:p>
          <a:p>
            <a:pPr>
              <a:spcBef>
                <a:spcPts val="0"/>
              </a:spcBef>
            </a:pPr>
            <a:r>
              <a:rPr lang="fr-FR" sz="1200" i="1" dirty="0"/>
              <a:t>Base :	</a:t>
            </a:r>
            <a:r>
              <a:rPr lang="fr-FR" sz="1200" dirty="0"/>
              <a:t>Thomson Reuters Web of science</a:t>
            </a:r>
          </a:p>
          <a:p>
            <a:pPr>
              <a:spcBef>
                <a:spcPts val="0"/>
              </a:spcBef>
            </a:pPr>
            <a:r>
              <a:rPr lang="fr-FR" sz="1200" i="1" dirty="0"/>
              <a:t>Requête :</a:t>
            </a:r>
            <a:r>
              <a:rPr lang="fr-FR" sz="1200" dirty="0"/>
              <a:t>	</a:t>
            </a:r>
            <a:r>
              <a:rPr lang="en-US" sz="1200" dirty="0"/>
              <a:t>TS=(</a:t>
            </a:r>
            <a:r>
              <a:rPr lang="en-US" sz="1200" b="1" dirty="0"/>
              <a:t>fossil</a:t>
            </a:r>
            <a:r>
              <a:rPr lang="en-US" sz="1200" dirty="0"/>
              <a:t>) AND TS=(*</a:t>
            </a:r>
            <a:r>
              <a:rPr lang="en-US" sz="1200" b="1" dirty="0" err="1"/>
              <a:t>tomograph</a:t>
            </a:r>
            <a:r>
              <a:rPr lang="en-US" sz="1200" dirty="0"/>
              <a:t>*)</a:t>
            </a:r>
            <a:r>
              <a:rPr lang="en-US" sz="1100" dirty="0"/>
              <a:t>		</a:t>
            </a:r>
            <a:r>
              <a:rPr lang="fr-FR" sz="1100" b="1" dirty="0"/>
              <a:t>					</a:t>
            </a:r>
            <a:endParaRPr lang="fr-FR" sz="1100" dirty="0"/>
          </a:p>
          <a:p>
            <a:endParaRPr lang="fr-FR" sz="1100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9878B95-01A1-487F-9BE0-51056CDEC290}"/>
              </a:ext>
            </a:extLst>
          </p:cNvPr>
          <p:cNvCxnSpPr>
            <a:cxnSpLocks/>
          </p:cNvCxnSpPr>
          <p:nvPr/>
        </p:nvCxnSpPr>
        <p:spPr>
          <a:xfrm>
            <a:off x="230716" y="2305871"/>
            <a:ext cx="116595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D79C12A-C170-4DF5-BB67-6D6360CED660}"/>
              </a:ext>
            </a:extLst>
          </p:cNvPr>
          <p:cNvSpPr/>
          <p:nvPr/>
        </p:nvSpPr>
        <p:spPr>
          <a:xfrm>
            <a:off x="155641" y="2760617"/>
            <a:ext cx="3327788" cy="476847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B2839A5D-04F5-4C8D-9C8F-09C9C5E8731B}"/>
              </a:ext>
            </a:extLst>
          </p:cNvPr>
          <p:cNvSpPr/>
          <p:nvPr/>
        </p:nvSpPr>
        <p:spPr>
          <a:xfrm>
            <a:off x="3644201" y="2765598"/>
            <a:ext cx="480096" cy="2910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0F1C5039-2292-492B-AB32-E6842339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Paléontologie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031336-C98B-40D1-A1A0-A06306369CEF}"/>
              </a:ext>
            </a:extLst>
          </p:cNvPr>
          <p:cNvSpPr txBox="1"/>
          <p:nvPr/>
        </p:nvSpPr>
        <p:spPr>
          <a:xfrm>
            <a:off x="3344070" y="5521419"/>
            <a:ext cx="868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Centres de recherche les plus actifs : </a:t>
            </a:r>
          </a:p>
          <a:p>
            <a:r>
              <a:rPr lang="fr-FR" sz="1050" dirty="0"/>
              <a:t>Univ. Vienna, </a:t>
            </a:r>
            <a:r>
              <a:rPr lang="fr-FR" sz="1050" dirty="0" err="1"/>
              <a:t>Faculty</a:t>
            </a:r>
            <a:r>
              <a:rPr lang="fr-FR" sz="1050" dirty="0"/>
              <a:t> of sciences, </a:t>
            </a:r>
            <a:r>
              <a:rPr lang="fr-FR" sz="1050" dirty="0" err="1"/>
              <a:t>dept</a:t>
            </a:r>
            <a:r>
              <a:rPr lang="fr-FR" sz="1050" dirty="0"/>
              <a:t>. of </a:t>
            </a:r>
            <a:r>
              <a:rPr lang="fr-FR" sz="1050" dirty="0" err="1"/>
              <a:t>Anthropology</a:t>
            </a:r>
            <a:r>
              <a:rPr lang="fr-FR" sz="1050" dirty="0"/>
              <a:t>; Max Planck Institute for </a:t>
            </a:r>
            <a:r>
              <a:rPr lang="fr-FR" sz="1050" dirty="0" err="1"/>
              <a:t>Evolutionary</a:t>
            </a:r>
            <a:r>
              <a:rPr lang="fr-FR" sz="1050" dirty="0"/>
              <a:t> </a:t>
            </a:r>
            <a:r>
              <a:rPr lang="fr-FR" sz="1050" dirty="0" err="1"/>
              <a:t>Anthropology</a:t>
            </a:r>
            <a:r>
              <a:rPr lang="fr-FR" sz="1050" dirty="0"/>
              <a:t> (Leipzig); </a:t>
            </a:r>
            <a:r>
              <a:rPr lang="en-US" sz="1050" dirty="0"/>
              <a:t>Department of Geoscience, University of Aarhus, Denmark; </a:t>
            </a:r>
            <a:r>
              <a:rPr lang="fr-FR" sz="1050" dirty="0" err="1"/>
              <a:t>Swedish</a:t>
            </a:r>
            <a:r>
              <a:rPr lang="fr-FR" sz="1050" dirty="0"/>
              <a:t> Museum of Natural </a:t>
            </a:r>
            <a:r>
              <a:rPr lang="fr-FR" sz="1050" dirty="0" err="1"/>
              <a:t>History</a:t>
            </a:r>
            <a:r>
              <a:rPr lang="fr-FR" sz="1050" dirty="0"/>
              <a:t>; ESRF (ID19) et SLS (Paul Scherrer </a:t>
            </a:r>
            <a:r>
              <a:rPr lang="fr-FR" sz="1050" dirty="0" err="1"/>
              <a:t>Inst</a:t>
            </a:r>
            <a:r>
              <a:rPr lang="fr-FR" sz="1050" dirty="0"/>
              <a:t>, TOMCAT </a:t>
            </a:r>
            <a:r>
              <a:rPr lang="fr-FR" sz="1050" dirty="0" err="1"/>
              <a:t>beamline</a:t>
            </a:r>
            <a:r>
              <a:rPr lang="fr-FR" sz="1050" dirty="0"/>
              <a:t> – petits échantillons)</a:t>
            </a:r>
            <a:endParaRPr lang="fr-FR" sz="1050" b="1" dirty="0"/>
          </a:p>
          <a:p>
            <a:r>
              <a:rPr lang="fr-FR" sz="1200" b="1" dirty="0"/>
              <a:t>« Gisement » des fossiles accessibles pour caractérisation : </a:t>
            </a:r>
          </a:p>
          <a:p>
            <a:r>
              <a:rPr lang="fr-FR" sz="1100" dirty="0"/>
              <a:t>Au moins </a:t>
            </a:r>
            <a:r>
              <a:rPr lang="fr-FR" sz="1100" b="1" dirty="0"/>
              <a:t>400 000 </a:t>
            </a:r>
            <a:r>
              <a:rPr lang="fr-FR" sz="1100" dirty="0"/>
              <a:t>spécimens du domaine paléontologie conservés dans une dizaine d’institutions européennes (voir données RECOLNAT)</a:t>
            </a:r>
            <a:endParaRPr lang="fr-FR" sz="1200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E01ECF1-3674-4694-87B7-56B10B487A3F}"/>
              </a:ext>
            </a:extLst>
          </p:cNvPr>
          <p:cNvGrpSpPr/>
          <p:nvPr/>
        </p:nvGrpSpPr>
        <p:grpSpPr>
          <a:xfrm>
            <a:off x="3344070" y="4518162"/>
            <a:ext cx="8788311" cy="1003257"/>
            <a:chOff x="3370584" y="4369746"/>
            <a:chExt cx="8788311" cy="1003257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97DAE38-68D4-4596-8408-88EB8BE664F3}"/>
                </a:ext>
              </a:extLst>
            </p:cNvPr>
            <p:cNvSpPr txBox="1"/>
            <p:nvPr/>
          </p:nvSpPr>
          <p:spPr>
            <a:xfrm>
              <a:off x="3478395" y="4418896"/>
              <a:ext cx="8680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Développement d’une méthode plus accessible permettant la tomographie en contraste qui pourrait booster ce domaine de recherche.</a:t>
              </a:r>
            </a:p>
            <a:p>
              <a:r>
                <a:rPr lang="fr-FR" sz="1400" dirty="0"/>
                <a:t>P. </a:t>
              </a:r>
              <a:r>
                <a:rPr lang="fr-FR" sz="1400" dirty="0" err="1"/>
                <a:t>Tafforeau</a:t>
              </a:r>
              <a:r>
                <a:rPr lang="fr-FR" sz="1400" dirty="0"/>
                <a:t> (</a:t>
              </a:r>
              <a:r>
                <a:rPr lang="fr-FR" sz="1400" i="1" dirty="0"/>
                <a:t>ESRF, ID19, ID17 et BM05</a:t>
              </a:r>
              <a:r>
                <a:rPr lang="fr-FR" sz="1400" dirty="0"/>
                <a:t>) est une figure de référence du domaine de tomographie synchrotron des fossiles.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4D17D268-448E-450A-814E-209F915693AB}"/>
                </a:ext>
              </a:extLst>
            </p:cNvPr>
            <p:cNvSpPr/>
            <p:nvPr/>
          </p:nvSpPr>
          <p:spPr>
            <a:xfrm>
              <a:off x="3370584" y="4369746"/>
              <a:ext cx="8653986" cy="984981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40F5D230-4226-433F-8CE6-23A4BDC79ED1}"/>
              </a:ext>
            </a:extLst>
          </p:cNvPr>
          <p:cNvSpPr/>
          <p:nvPr/>
        </p:nvSpPr>
        <p:spPr>
          <a:xfrm>
            <a:off x="7018114" y="4072856"/>
            <a:ext cx="1332411" cy="378677"/>
          </a:xfrm>
          <a:prstGeom prst="down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514008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1951</Words>
  <Application>Microsoft Office PowerPoint</Application>
  <PresentationFormat>Grand écran</PresentationFormat>
  <Paragraphs>409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Gulim</vt:lpstr>
      <vt:lpstr>Arial</vt:lpstr>
      <vt:lpstr>Calibri</vt:lpstr>
      <vt:lpstr>Calibri Light</vt:lpstr>
      <vt:lpstr>Gisha</vt:lpstr>
      <vt:lpstr>LucidaGrande</vt:lpstr>
      <vt:lpstr>Times New Roman</vt:lpstr>
      <vt:lpstr>Tw Cen MT</vt:lpstr>
      <vt:lpstr>Wingdings</vt:lpstr>
      <vt:lpstr>ZapfDingbatsITC</vt:lpstr>
      <vt:lpstr>Conception personnalisée</vt:lpstr>
      <vt:lpstr>Présentation PowerPoint</vt:lpstr>
      <vt:lpstr>Prestation 2017-0022 LAL IN2P3 CNRS – Université Paris Sud  Projet Thomx :  pistes De valorisation</vt:lpstr>
      <vt:lpstr>Projet Thomx :  pistes De valorisation</vt:lpstr>
      <vt:lpstr>Partie A ThomX :  plateforme multi-applications</vt:lpstr>
      <vt:lpstr>Etudes de structure  des macromolécules biologiques</vt:lpstr>
      <vt:lpstr>Etudes d’œuvres d’art</vt:lpstr>
      <vt:lpstr>European Research Infrastructure for Heritage Science – E-RIHS</vt:lpstr>
      <vt:lpstr>E-RIHS - FRANCE</vt:lpstr>
      <vt:lpstr>Paléontologie</vt:lpstr>
      <vt:lpstr>Sciences des matériaux</vt:lpstr>
      <vt:lpstr>Sciences des matériaux</vt:lpstr>
      <vt:lpstr>Conclusions</vt:lpstr>
      <vt:lpstr>Partie B</vt:lpstr>
      <vt:lpstr>ThomX pour le médical</vt:lpstr>
      <vt:lpstr> </vt:lpstr>
      <vt:lpstr>Points clés</vt:lpstr>
      <vt:lpstr>Partie C</vt:lpstr>
      <vt:lpstr>Fiche de présentation de THOMX </vt:lpstr>
      <vt:lpstr>Bilan des contacts industriels</vt:lpstr>
      <vt:lpstr>Conclusion &amp; recommandations</vt:lpstr>
      <vt:lpstr>Annexe :  Propriété intellectuelle</vt:lpstr>
      <vt:lpstr>Propriété intellectuelle</vt:lpstr>
      <vt:lpstr>Propriété intellectuelle</vt:lpstr>
      <vt:lpstr>Propriété intellectuelle :  brevets déposées par Lyncean</vt:lpstr>
      <vt:lpstr>Propriété intellectuelle :  brevets déposées par Lyncean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Modèle PPT SATT V2.1</dc:subject>
  <dc:creator>anne-laure.aurelle@satt-paris-saclay.fr</dc:creator>
  <cp:lastModifiedBy>Svetlana IVANOVA</cp:lastModifiedBy>
  <cp:revision>175</cp:revision>
  <cp:lastPrinted>2018-03-23T15:47:26Z</cp:lastPrinted>
  <dcterms:created xsi:type="dcterms:W3CDTF">2018-03-23T11:31:51Z</dcterms:created>
  <dcterms:modified xsi:type="dcterms:W3CDTF">2018-12-13T17:13:16Z</dcterms:modified>
</cp:coreProperties>
</file>