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61" r:id="rId4"/>
    <p:sldId id="282" r:id="rId5"/>
    <p:sldId id="272" r:id="rId6"/>
    <p:sldId id="273" r:id="rId7"/>
    <p:sldId id="274" r:id="rId8"/>
    <p:sldId id="276" r:id="rId9"/>
    <p:sldId id="278" r:id="rId10"/>
    <p:sldId id="281" r:id="rId11"/>
    <p:sldId id="279" r:id="rId12"/>
    <p:sldId id="269" r:id="rId13"/>
    <p:sldId id="260" r:id="rId14"/>
    <p:sldId id="270" r:id="rId15"/>
    <p:sldId id="268" r:id="rId16"/>
    <p:sldId id="265" r:id="rId17"/>
    <p:sldId id="266" r:id="rId18"/>
    <p:sldId id="267" r:id="rId19"/>
    <p:sldId id="271" r:id="rId20"/>
    <p:sldId id="25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CFF"/>
    <a:srgbClr val="1F29FD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1"/>
    <p:restoredTop sz="94655"/>
  </p:normalViewPr>
  <p:slideViewPr>
    <p:cSldViewPr snapToGrid="0">
      <p:cViewPr varScale="1">
        <p:scale>
          <a:sx n="83" d="100"/>
          <a:sy n="83" d="100"/>
        </p:scale>
        <p:origin x="48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553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19BA9C-76A8-BC4A-807C-85EA3D1EDF58}" type="datetimeFigureOut">
              <a:rPr lang="fr-FR" altLang="fr-FR"/>
              <a:pPr/>
              <a:t>16/12/2018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E630B2A-040C-F34E-928D-BC6A9AF07D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78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9874DDF-26AE-E14A-9151-EF13FEB70373}" type="datetimeFigureOut">
              <a:rPr lang="fr-FR" altLang="fr-FR"/>
              <a:pPr/>
              <a:t>16/12/2018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2CA44C4-9C32-6141-945D-E7D019AF86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146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397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Utills</a:t>
            </a:r>
            <a:r>
              <a:rPr lang="fr-FR" dirty="0"/>
              <a:t> pour les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540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462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848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48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44C4-9C32-6141-945D-E7D019AF86AD}" type="slidenum">
              <a:rPr lang="fr-FR" altLang="fr-FR" smtClean="0"/>
              <a:pPr/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216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/>
            <a:r>
              <a:rPr lang="fr-FR" altLang="fr-FR" sz="60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4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56092A-29DD-9048-9EC3-7055B6FAA1A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191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167F5F2-107C-0C4E-B7D2-BA88C5C7A03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532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12482B-950F-7341-AF8C-24D63F6343B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496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9A8FF3E-439E-1B4D-9326-D01EBDEE51D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015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D4A0592-2D19-434E-BD36-C3A68F75640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26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D0A677-332B-9E46-8C8E-39E6B6C894D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1401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E6E96-B43C-E94E-88EA-8E06E031AF6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637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DA8118-CBED-2D45-8C19-B538D2ABA86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979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B8752-7EEB-8340-849E-9648E2C932F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078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9C6529-3F4D-084E-82CF-7A2240C3A85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249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7B0C30-2CAF-1A41-830C-4008DD94E6A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401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4C5D1B-3F60-1B43-BFE4-6E64F1E7FC2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83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74834-DA82-194F-B28C-EEF83EDBBAE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631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3C5461-650E-0442-AD73-9A04EE0777C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155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3FB2E-869C-5040-968A-87A3D52761F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26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</a:defRPr>
            </a:lvl1pPr>
          </a:lstStyle>
          <a:p>
            <a:fld id="{27FCEAB0-8D96-3B4C-A887-8186D6C63E16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/>
            <a:r>
              <a:rPr lang="fr-FR" altLang="fr-FR" sz="1000"/>
              <a:t>ThomX MAC Meeting </a:t>
            </a:r>
            <a:endParaRPr lang="fr-FR" altLang="fr-FR" sz="1000" i="1">
              <a:solidFill>
                <a:srgbClr val="FF6F00"/>
              </a:solidFill>
            </a:endParaRP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4276725" y="6511925"/>
            <a:ext cx="3482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 algn="r" eaLnBrk="1" hangingPunct="1"/>
            <a:r>
              <a:rPr lang="fr-FR" altLang="fr-FR" sz="900" i="1" dirty="0" err="1"/>
              <a:t>Hayg</a:t>
            </a:r>
            <a:r>
              <a:rPr lang="fr-FR" altLang="fr-FR" sz="900" i="1" dirty="0"/>
              <a:t> GULER (LAL) – </a:t>
            </a:r>
            <a:r>
              <a:rPr lang="fr-FR" altLang="fr-FR" sz="900" i="1" dirty="0" smtClean="0"/>
              <a:t>18 </a:t>
            </a:r>
            <a:r>
              <a:rPr lang="fr-FR" altLang="fr-FR" sz="900" i="1" dirty="0" err="1" smtClean="0"/>
              <a:t>dec</a:t>
            </a:r>
            <a:r>
              <a:rPr lang="fr-FR" altLang="fr-FR" sz="900" i="1" dirty="0" smtClean="0"/>
              <a:t> </a:t>
            </a:r>
            <a:r>
              <a:rPr lang="fr-FR" altLang="fr-FR" sz="900" i="1" dirty="0"/>
              <a:t>2018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r>
              <a:rPr lang="en-US" altLang="fr-FR" dirty="0">
                <a:ea typeface="MS PGothic" charset="-128"/>
              </a:rPr>
              <a:t>High Level applications development status 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913321" y="4925291"/>
            <a:ext cx="6945414" cy="566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>
                <a:ea typeface="MS PGothic" charset="0"/>
              </a:rPr>
              <a:t>H. Guler for the ThomX commissioning group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AC0-3342-F44F-9AF2-E2E3FE3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84" y="-18854"/>
            <a:ext cx="9381438" cy="614574"/>
          </a:xfrm>
        </p:spPr>
        <p:txBody>
          <a:bodyPr>
            <a:normAutofit fontScale="90000"/>
          </a:bodyPr>
          <a:lstStyle/>
          <a:p>
            <a:r>
              <a:rPr lang="en-US" dirty="0"/>
              <a:t>Linac commissioning : Equipment interfaces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778D-B379-8740-923D-140473D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10</a:t>
            </a:fld>
            <a:endParaRPr lang="en-US" altLang="fr-F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EF785A-ED18-9146-89A6-7194D4295404}"/>
              </a:ext>
            </a:extLst>
          </p:cNvPr>
          <p:cNvGraphicFramePr>
            <a:graphicFrameLocks noGrp="1"/>
          </p:cNvGraphicFramePr>
          <p:nvPr/>
        </p:nvGraphicFramePr>
        <p:xfrm>
          <a:off x="216817" y="595721"/>
          <a:ext cx="5397174" cy="532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058">
                  <a:extLst>
                    <a:ext uri="{9D8B030D-6E8A-4147-A177-3AD203B41FA5}">
                      <a16:colId xmlns:a16="http://schemas.microsoft.com/office/drawing/2014/main" val="1997893514"/>
                    </a:ext>
                  </a:extLst>
                </a:gridCol>
                <a:gridCol w="1799058">
                  <a:extLst>
                    <a:ext uri="{9D8B030D-6E8A-4147-A177-3AD203B41FA5}">
                      <a16:colId xmlns:a16="http://schemas.microsoft.com/office/drawing/2014/main" val="1439538429"/>
                    </a:ext>
                  </a:extLst>
                </a:gridCol>
                <a:gridCol w="1799058">
                  <a:extLst>
                    <a:ext uri="{9D8B030D-6E8A-4147-A177-3AD203B41FA5}">
                      <a16:colId xmlns:a16="http://schemas.microsoft.com/office/drawing/2014/main" val="2723378204"/>
                    </a:ext>
                  </a:extLst>
                </a:gridCol>
              </a:tblGrid>
              <a:tr h="804551">
                <a:tc>
                  <a:txBody>
                    <a:bodyPr/>
                    <a:lstStyle/>
                    <a:p>
                      <a:r>
                        <a:rPr lang="fr-FR" dirty="0"/>
                        <a:t>IHM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Language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08151"/>
                  </a:ext>
                </a:extLst>
              </a:tr>
              <a:tr h="746028">
                <a:tc>
                  <a:txBody>
                    <a:bodyPr/>
                    <a:lstStyle/>
                    <a:p>
                      <a:r>
                        <a:rPr lang="fr-FR" dirty="0"/>
                        <a:t>Linac Laser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 (Taurus)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61313"/>
                  </a:ext>
                </a:extLst>
              </a:tr>
              <a:tr h="545265">
                <a:tc>
                  <a:txBody>
                    <a:bodyPr/>
                    <a:lstStyle/>
                    <a:p>
                      <a:r>
                        <a:rPr lang="fr-FR" dirty="0" err="1"/>
                        <a:t>Modulator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59679"/>
                  </a:ext>
                </a:extLst>
              </a:tr>
              <a:tr h="584212">
                <a:tc>
                  <a:txBody>
                    <a:bodyPr/>
                    <a:lstStyle/>
                    <a:p>
                      <a:r>
                        <a:rPr lang="fr-FR" dirty="0"/>
                        <a:t>RF 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48310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r>
                        <a:rPr lang="fr-FR" dirty="0"/>
                        <a:t>RF Section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24726"/>
                  </a:ext>
                </a:extLst>
              </a:tr>
              <a:tr h="503721">
                <a:tc>
                  <a:txBody>
                    <a:bodyPr/>
                    <a:lstStyle/>
                    <a:p>
                      <a:r>
                        <a:rPr lang="fr-FR" dirty="0"/>
                        <a:t>Vacuum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LabView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07280"/>
                  </a:ext>
                </a:extLst>
              </a:tr>
              <a:tr h="612774">
                <a:tc>
                  <a:txBody>
                    <a:bodyPr/>
                    <a:lstStyle/>
                    <a:p>
                      <a:r>
                        <a:rPr lang="fr-FR" dirty="0" err="1"/>
                        <a:t>PowerSupply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83632"/>
                  </a:ext>
                </a:extLst>
              </a:tr>
              <a:tr h="804551">
                <a:tc>
                  <a:txBody>
                    <a:bodyPr/>
                    <a:lstStyle/>
                    <a:p>
                      <a:r>
                        <a:rPr lang="fr-FR" dirty="0" err="1"/>
                        <a:t>Icepap</a:t>
                      </a:r>
                      <a:r>
                        <a:rPr lang="fr-FR" dirty="0"/>
                        <a:t>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LabView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56155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83" y="643284"/>
            <a:ext cx="3479965" cy="21637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83" y="3657315"/>
            <a:ext cx="2959069" cy="25163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65" y="3472649"/>
            <a:ext cx="2915653" cy="2447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6076" y="3151872"/>
            <a:ext cx="143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Vacuum IHM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9818746" y="2754256"/>
            <a:ext cx="1655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ICEPAP </a:t>
            </a:r>
            <a:r>
              <a:rPr lang="fr-FR"/>
              <a:t>Wheel </a:t>
            </a: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109004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AC0-3342-F44F-9AF2-E2E3FE3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84" y="-18854"/>
            <a:ext cx="9381438" cy="614574"/>
          </a:xfrm>
        </p:spPr>
        <p:txBody>
          <a:bodyPr>
            <a:normAutofit fontScale="90000"/>
          </a:bodyPr>
          <a:lstStyle/>
          <a:p>
            <a:r>
              <a:rPr lang="en-US" dirty="0"/>
              <a:t>Linac commissioning : Equipment interfaces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778D-B379-8740-923D-140473D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11</a:t>
            </a:fld>
            <a:endParaRPr lang="en-US" altLang="fr-F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EF785A-ED18-9146-89A6-7194D429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6467"/>
              </p:ext>
            </p:extLst>
          </p:nvPr>
        </p:nvGraphicFramePr>
        <p:xfrm>
          <a:off x="1509823" y="878958"/>
          <a:ext cx="8938436" cy="482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09">
                  <a:extLst>
                    <a:ext uri="{9D8B030D-6E8A-4147-A177-3AD203B41FA5}">
                      <a16:colId xmlns:a16="http://schemas.microsoft.com/office/drawing/2014/main" val="1997893514"/>
                    </a:ext>
                  </a:extLst>
                </a:gridCol>
                <a:gridCol w="2234609">
                  <a:extLst>
                    <a:ext uri="{9D8B030D-6E8A-4147-A177-3AD203B41FA5}">
                      <a16:colId xmlns:a16="http://schemas.microsoft.com/office/drawing/2014/main" val="1439538429"/>
                    </a:ext>
                  </a:extLst>
                </a:gridCol>
                <a:gridCol w="1534633">
                  <a:extLst>
                    <a:ext uri="{9D8B030D-6E8A-4147-A177-3AD203B41FA5}">
                      <a16:colId xmlns:a16="http://schemas.microsoft.com/office/drawing/2014/main" val="2723378204"/>
                    </a:ext>
                  </a:extLst>
                </a:gridCol>
                <a:gridCol w="2934585">
                  <a:extLst>
                    <a:ext uri="{9D8B030D-6E8A-4147-A177-3AD203B41FA5}">
                      <a16:colId xmlns:a16="http://schemas.microsoft.com/office/drawing/2014/main" val="3844789"/>
                    </a:ext>
                  </a:extLst>
                </a:gridCol>
              </a:tblGrid>
              <a:tr h="423609">
                <a:tc>
                  <a:txBody>
                    <a:bodyPr/>
                    <a:lstStyle/>
                    <a:p>
                      <a:r>
                        <a:rPr lang="fr-FR" dirty="0"/>
                        <a:t>IHM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Language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Remark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08151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r>
                        <a:rPr lang="fr-FR" dirty="0" err="1"/>
                        <a:t>Synchronizations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 (Taurus)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025339"/>
                  </a:ext>
                </a:extLst>
              </a:tr>
              <a:tr h="759047">
                <a:tc>
                  <a:txBody>
                    <a:bodyPr/>
                    <a:lstStyle/>
                    <a:p>
                      <a:r>
                        <a:rPr lang="fr-FR" dirty="0"/>
                        <a:t>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commissioning</a:t>
                      </a:r>
                      <a:r>
                        <a:rPr lang="fr-FR" dirty="0"/>
                        <a:t> group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20399"/>
                  </a:ext>
                </a:extLst>
              </a:tr>
              <a:tr h="759047">
                <a:tc>
                  <a:txBody>
                    <a:bodyPr/>
                    <a:lstStyle/>
                    <a:p>
                      <a:r>
                        <a:rPr lang="fr-FR" dirty="0"/>
                        <a:t>General startup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 (Taurus)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commissioning</a:t>
                      </a:r>
                      <a:r>
                        <a:rPr lang="fr-FR" dirty="0"/>
                        <a:t> group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43297"/>
                  </a:ext>
                </a:extLst>
              </a:tr>
              <a:tr h="759047">
                <a:tc>
                  <a:txBody>
                    <a:bodyPr/>
                    <a:lstStyle/>
                    <a:p>
                      <a:r>
                        <a:rPr lang="fr-FR" dirty="0"/>
                        <a:t>General </a:t>
                      </a:r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 (Taurus)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commissioning</a:t>
                      </a:r>
                      <a:r>
                        <a:rPr lang="fr-FR" dirty="0"/>
                        <a:t> group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67051"/>
                  </a:ext>
                </a:extLst>
              </a:tr>
              <a:tr h="589945">
                <a:tc>
                  <a:txBody>
                    <a:bodyPr/>
                    <a:lstStyle/>
                    <a:p>
                      <a:r>
                        <a:rPr lang="fr-FR" dirty="0" err="1"/>
                        <a:t>Alarm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status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Interlock group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66452"/>
                  </a:ext>
                </a:extLst>
              </a:tr>
              <a:tr h="986761">
                <a:tc>
                  <a:txBody>
                    <a:bodyPr/>
                    <a:lstStyle/>
                    <a:p>
                      <a:r>
                        <a:rPr lang="fr-FR" dirty="0"/>
                        <a:t>Machine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synoptic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On </a:t>
                      </a:r>
                      <a:r>
                        <a:rPr lang="fr-FR" dirty="0" err="1"/>
                        <a:t>going</a:t>
                      </a:r>
                      <a:r>
                        <a:rPr lang="fr-FR" dirty="0"/>
                        <a:t>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with</a:t>
                      </a:r>
                      <a:r>
                        <a:rPr lang="fr-FR" dirty="0"/>
                        <a:t> commissioning group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4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D429F-C3E7-6549-9552-6193EE3C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05" y="2541140"/>
            <a:ext cx="8598907" cy="2791147"/>
          </a:xfrm>
        </p:spPr>
        <p:txBody>
          <a:bodyPr/>
          <a:lstStyle/>
          <a:p>
            <a:r>
              <a:rPr lang="en-US" dirty="0"/>
              <a:t>Need for trend plots : </a:t>
            </a:r>
            <a:br>
              <a:rPr lang="en-US" dirty="0"/>
            </a:br>
            <a:r>
              <a:rPr lang="en-US" dirty="0"/>
              <a:t>easy to compute and very useful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ADECA-D1C7-5444-AA4F-9D57C6F5F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605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602" y="73278"/>
            <a:ext cx="10157777" cy="698500"/>
          </a:xfrm>
        </p:spPr>
        <p:txBody>
          <a:bodyPr>
            <a:normAutofit fontScale="90000"/>
          </a:bodyPr>
          <a:lstStyle/>
          <a:p>
            <a:r>
              <a:rPr lang="en-GB"/>
              <a:t>Interfaces needed for beam tuning for single pass (</a:t>
            </a:r>
            <a:r>
              <a:rPr lang="en-GB" err="1"/>
              <a:t>Linac</a:t>
            </a:r>
            <a:r>
              <a:rPr lang="en-GB"/>
              <a:t>-TL-EL)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54" y="1063625"/>
            <a:ext cx="5286926" cy="4578350"/>
          </a:xfrm>
        </p:spPr>
        <p:txBody>
          <a:bodyPr/>
          <a:lstStyle/>
          <a:p>
            <a:r>
              <a:rPr lang="en-US" dirty="0"/>
              <a:t>During the Linac + TL + EL commissioning </a:t>
            </a:r>
          </a:p>
          <a:p>
            <a:pPr lvl="1"/>
            <a:r>
              <a:rPr lang="en-US" dirty="0"/>
              <a:t>To help the </a:t>
            </a:r>
            <a:r>
              <a:rPr lang="en-US" b="1" dirty="0"/>
              <a:t>beam tuning</a:t>
            </a:r>
          </a:p>
          <a:p>
            <a:pPr lvl="2"/>
            <a:r>
              <a:rPr lang="en-US" dirty="0"/>
              <a:t>Useful for beam alignment </a:t>
            </a:r>
          </a:p>
          <a:p>
            <a:pPr lvl="2"/>
            <a:r>
              <a:rPr lang="en-US" dirty="0"/>
              <a:t>Follow trends for ICT, BPMs </a:t>
            </a:r>
          </a:p>
          <a:p>
            <a:pPr lvl="3"/>
            <a:r>
              <a:rPr lang="en-US" dirty="0"/>
              <a:t>For example Trend of the beam charge / position </a:t>
            </a:r>
          </a:p>
          <a:p>
            <a:pPr lvl="3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13</a:t>
            </a:fld>
            <a:endParaRPr lang="en-US" altLang="fr-FR"/>
          </a:p>
        </p:txBody>
      </p:sp>
      <p:pic>
        <p:nvPicPr>
          <p:cNvPr id="5" name="Image 4" descr="WaveCatcherGU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2" y="3249558"/>
            <a:ext cx="7631973" cy="25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659688" y="879594"/>
            <a:ext cx="4229100" cy="178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Example of interface @CLEAR </a:t>
            </a:r>
          </a:p>
          <a:p>
            <a:pPr lvl="1"/>
            <a:r>
              <a:rPr lang="en-US" sz="1100"/>
              <a:t>Choose screen </a:t>
            </a:r>
          </a:p>
          <a:p>
            <a:pPr lvl="1"/>
            <a:r>
              <a:rPr lang="en-US" sz="1100"/>
              <a:t>Measure beam spot size, position </a:t>
            </a:r>
          </a:p>
          <a:p>
            <a:pPr lvl="2"/>
            <a:r>
              <a:rPr lang="en-US" sz="900"/>
              <a:t>Plots trends </a:t>
            </a:r>
          </a:p>
          <a:p>
            <a:pPr lvl="1"/>
            <a:r>
              <a:rPr lang="en-US" sz="1100"/>
              <a:t>Get beam charge / position  at different locations</a:t>
            </a:r>
          </a:p>
          <a:p>
            <a:pPr lvl="2"/>
            <a:r>
              <a:rPr lang="en-US" sz="900"/>
              <a:t>Plot trends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0566" y="2957711"/>
            <a:ext cx="256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Example of interface used at PHIL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38" y="2697698"/>
            <a:ext cx="3000834" cy="3605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CADAAC-6D21-F445-80A0-D65E5FF342FA}"/>
              </a:ext>
            </a:extLst>
          </p:cNvPr>
          <p:cNvSpPr/>
          <p:nvPr/>
        </p:nvSpPr>
        <p:spPr>
          <a:xfrm>
            <a:off x="486185" y="5976722"/>
            <a:ext cx="71103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Taurus provide </a:t>
            </a:r>
            <a:r>
              <a:rPr lang="en-US" sz="2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Taurustrend</a:t>
            </a:r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taurusplot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taurusform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… 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7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C9F4-D75F-4241-B0FF-5E10967D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Trend plots for vacuum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1BF4-5928-1D4E-BF88-6C8DA6E8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148" y="2267039"/>
            <a:ext cx="3597596" cy="3268485"/>
          </a:xfrm>
        </p:spPr>
        <p:txBody>
          <a:bodyPr/>
          <a:lstStyle/>
          <a:p>
            <a:r>
              <a:rPr lang="fr-FR" err="1"/>
              <a:t>During</a:t>
            </a:r>
            <a:r>
              <a:rPr lang="fr-FR"/>
              <a:t> RF </a:t>
            </a:r>
            <a:r>
              <a:rPr lang="fr-FR" err="1"/>
              <a:t>conditioning</a:t>
            </a:r>
            <a:r>
              <a:rPr lang="fr-FR"/>
              <a:t> for RF-Gun or </a:t>
            </a:r>
            <a:r>
              <a:rPr lang="fr-FR" err="1"/>
              <a:t>Linac</a:t>
            </a:r>
            <a:r>
              <a:rPr lang="fr-FR"/>
              <a:t> Section. </a:t>
            </a:r>
          </a:p>
          <a:p>
            <a:r>
              <a:rPr lang="fr-FR" err="1"/>
              <a:t>Very</a:t>
            </a:r>
            <a:r>
              <a:rPr lang="fr-FR"/>
              <a:t> </a:t>
            </a:r>
            <a:r>
              <a:rPr lang="fr-FR" err="1"/>
              <a:t>useful</a:t>
            </a:r>
            <a:r>
              <a:rPr lang="fr-FR"/>
              <a:t> for </a:t>
            </a:r>
            <a:r>
              <a:rPr lang="fr-FR" err="1"/>
              <a:t>conditioning</a:t>
            </a:r>
            <a:r>
              <a:rPr lang="fr-FR"/>
              <a:t> </a:t>
            </a:r>
          </a:p>
          <a:p>
            <a:pPr lvl="1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DE5B6-FD9B-B343-B0F9-D60B02CCE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14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C48BE8-462E-484D-A97C-C6492D3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5" y="1633307"/>
            <a:ext cx="7418833" cy="377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78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10397" y="2543596"/>
            <a:ext cx="8598907" cy="686196"/>
          </a:xfrm>
        </p:spPr>
        <p:txBody>
          <a:bodyPr/>
          <a:lstStyle/>
          <a:p>
            <a:r>
              <a:rPr lang="en-US" dirty="0"/>
              <a:t>Scan measurements : </a:t>
            </a:r>
            <a:br>
              <a:rPr lang="en-US" dirty="0"/>
            </a:br>
            <a:r>
              <a:rPr lang="en-US" dirty="0"/>
              <a:t>To be adapted for ThomX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65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00221" y="0"/>
            <a:ext cx="9552982" cy="698500"/>
          </a:xfrm>
        </p:spPr>
        <p:txBody>
          <a:bodyPr>
            <a:normAutofit fontScale="90000"/>
          </a:bodyPr>
          <a:lstStyle/>
          <a:p>
            <a:r>
              <a:rPr lang="fr-FR" altLang="fr-FR" err="1">
                <a:ea typeface="MS PGothic" charset="-128"/>
              </a:rPr>
              <a:t>Example</a:t>
            </a:r>
            <a:r>
              <a:rPr lang="fr-FR" altLang="fr-FR">
                <a:ea typeface="MS PGothic" charset="-128"/>
              </a:rPr>
              <a:t> of Scan interfaces to </a:t>
            </a:r>
            <a:r>
              <a:rPr lang="fr-FR" altLang="fr-FR" err="1">
                <a:ea typeface="MS PGothic" charset="-128"/>
              </a:rPr>
              <a:t>be</a:t>
            </a:r>
            <a:r>
              <a:rPr lang="fr-FR" altLang="fr-FR">
                <a:ea typeface="MS PGothic" charset="-128"/>
              </a:rPr>
              <a:t> </a:t>
            </a:r>
            <a:r>
              <a:rPr lang="fr-FR" altLang="fr-FR" err="1">
                <a:ea typeface="MS PGothic" charset="-128"/>
              </a:rPr>
              <a:t>included</a:t>
            </a:r>
            <a:r>
              <a:rPr lang="fr-FR" altLang="fr-FR">
                <a:ea typeface="MS PGothic" charset="-128"/>
              </a:rPr>
              <a:t> in MML </a:t>
            </a:r>
            <a:br>
              <a:rPr lang="fr-FR" altLang="fr-FR">
                <a:ea typeface="MS PGothic" charset="-128"/>
              </a:rPr>
            </a:br>
            <a:r>
              <a:rPr lang="fr-FR" altLang="fr-FR">
                <a:ea typeface="MS PGothic" charset="-128"/>
              </a:rPr>
              <a:t>  Charge phase scan (</a:t>
            </a:r>
            <a:r>
              <a:rPr lang="fr-FR" altLang="fr-FR" err="1">
                <a:ea typeface="MS PGothic" charset="-128"/>
              </a:rPr>
              <a:t>from</a:t>
            </a:r>
            <a:r>
              <a:rPr lang="fr-FR" altLang="fr-FR">
                <a:ea typeface="MS PGothic" charset="-128"/>
              </a:rPr>
              <a:t> CLEAR)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742950" y="1392238"/>
            <a:ext cx="7826515" cy="4578350"/>
          </a:xfrm>
        </p:spPr>
        <p:txBody>
          <a:bodyPr/>
          <a:lstStyle/>
          <a:p>
            <a:r>
              <a:rPr lang="fr-FR" altLang="fr-FR">
                <a:ea typeface="MS PGothic" charset="-128"/>
              </a:rPr>
              <a:t>Script to </a:t>
            </a:r>
            <a:r>
              <a:rPr lang="fr-FR" altLang="fr-FR" err="1">
                <a:ea typeface="MS PGothic" charset="-128"/>
              </a:rPr>
              <a:t>adapt</a:t>
            </a:r>
            <a:r>
              <a:rPr lang="fr-FR" altLang="fr-FR">
                <a:ea typeface="MS PGothic" charset="-128"/>
              </a:rPr>
              <a:t> for ThomX (</a:t>
            </a:r>
            <a:r>
              <a:rPr lang="fr-FR" altLang="fr-FR" err="1">
                <a:ea typeface="MS PGothic" charset="-128"/>
              </a:rPr>
              <a:t>could</a:t>
            </a:r>
            <a:r>
              <a:rPr lang="fr-FR" altLang="fr-FR">
                <a:ea typeface="MS PGothic" charset="-128"/>
              </a:rPr>
              <a:t> </a:t>
            </a:r>
            <a:r>
              <a:rPr lang="fr-FR" altLang="fr-FR" err="1">
                <a:ea typeface="MS PGothic" charset="-128"/>
              </a:rPr>
              <a:t>be</a:t>
            </a:r>
            <a:r>
              <a:rPr lang="fr-FR" altLang="fr-FR">
                <a:ea typeface="MS PGothic" charset="-128"/>
              </a:rPr>
              <a:t> </a:t>
            </a:r>
            <a:r>
              <a:rPr lang="fr-FR" altLang="fr-FR" err="1">
                <a:ea typeface="MS PGothic" charset="-128"/>
              </a:rPr>
              <a:t>done</a:t>
            </a:r>
            <a:r>
              <a:rPr lang="fr-FR" altLang="fr-FR">
                <a:ea typeface="MS PGothic" charset="-128"/>
              </a:rPr>
              <a:t> in MML or Taurus )</a:t>
            </a:r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08886C-1807-3043-9B31-69A924507951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3277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077199"/>
            <a:ext cx="50387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9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919079" y="431801"/>
            <a:ext cx="8597900" cy="698500"/>
          </a:xfrm>
        </p:spPr>
        <p:txBody>
          <a:bodyPr>
            <a:normAutofit/>
          </a:bodyPr>
          <a:lstStyle/>
          <a:p>
            <a:r>
              <a:rPr lang="fr-FR" altLang="fr-FR" err="1">
                <a:ea typeface="MS PGothic" charset="-128"/>
              </a:rPr>
              <a:t>Example</a:t>
            </a:r>
            <a:r>
              <a:rPr lang="fr-FR" altLang="fr-FR">
                <a:ea typeface="MS PGothic" charset="-128"/>
              </a:rPr>
              <a:t> scan for </a:t>
            </a:r>
            <a:r>
              <a:rPr lang="fr-FR" altLang="fr-FR" err="1">
                <a:ea typeface="MS PGothic" charset="-128"/>
              </a:rPr>
              <a:t>energie</a:t>
            </a:r>
            <a:r>
              <a:rPr lang="fr-FR" altLang="fr-FR">
                <a:ea typeface="MS PGothic" charset="-128"/>
              </a:rPr>
              <a:t> </a:t>
            </a:r>
            <a:r>
              <a:rPr lang="fr-FR" altLang="fr-FR" err="1">
                <a:ea typeface="MS PGothic" charset="-128"/>
              </a:rPr>
              <a:t>steerer</a:t>
            </a:r>
            <a:endParaRPr lang="fr-FR" altLang="fr-FR">
              <a:ea typeface="MS PGothic" charset="-128"/>
            </a:endParaRPr>
          </a:p>
        </p:txBody>
      </p:sp>
      <p:pic>
        <p:nvPicPr>
          <p:cNvPr id="3379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2" b="-16702"/>
          <a:stretch>
            <a:fillRect/>
          </a:stretch>
        </p:blipFill>
        <p:spPr/>
      </p:pic>
      <p:sp>
        <p:nvSpPr>
          <p:cNvPr id="33795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63523A-B056-7943-BF2A-77E6EB267CD6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3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1201845" y="270553"/>
            <a:ext cx="8597900" cy="698500"/>
          </a:xfrm>
        </p:spPr>
        <p:txBody>
          <a:bodyPr/>
          <a:lstStyle/>
          <a:p>
            <a:r>
              <a:rPr lang="fr-FR" altLang="fr-FR" err="1">
                <a:ea typeface="MS PGothic" charset="-128"/>
              </a:rPr>
              <a:t>Example</a:t>
            </a:r>
            <a:r>
              <a:rPr lang="fr-FR" altLang="fr-FR">
                <a:ea typeface="MS PGothic" charset="-128"/>
              </a:rPr>
              <a:t> of </a:t>
            </a:r>
            <a:r>
              <a:rPr lang="fr-FR" altLang="fr-FR" err="1">
                <a:ea typeface="MS PGothic" charset="-128"/>
              </a:rPr>
              <a:t>solenoide</a:t>
            </a:r>
            <a:r>
              <a:rPr lang="fr-FR" altLang="fr-FR">
                <a:ea typeface="MS PGothic" charset="-128"/>
              </a:rPr>
              <a:t> scan  </a:t>
            </a:r>
          </a:p>
        </p:txBody>
      </p:sp>
      <p:pic>
        <p:nvPicPr>
          <p:cNvPr id="3481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6" r="-13786"/>
          <a:stretch>
            <a:fillRect/>
          </a:stretch>
        </p:blipFill>
        <p:spPr/>
      </p:pic>
      <p:sp>
        <p:nvSpPr>
          <p:cNvPr id="3481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>
                <a:solidFill>
                  <a:schemeClr val="tx1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600">
                <a:solidFill>
                  <a:schemeClr val="tx1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charset="2"/>
              <a:buChar char=""/>
              <a:defRPr sz="1400">
                <a:solidFill>
                  <a:schemeClr val="tx1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charset="2"/>
              <a:buChar char="Ø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charset="0"/>
              <a:buChar char="—"/>
              <a:defRPr sz="1200">
                <a:solidFill>
                  <a:schemeClr val="tx1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45772E-1E8C-7844-86F1-090E5DE1C76B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fr-FR">
              <a:solidFill>
                <a:srgbClr val="FF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8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80FC-96F5-C246-8C41-B237C60F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Interface </a:t>
            </a:r>
            <a:r>
              <a:rPr lang="fr-FR" err="1"/>
              <a:t>with</a:t>
            </a:r>
            <a:r>
              <a:rPr lang="fr-FR"/>
              <a:t> RF-</a:t>
            </a:r>
            <a:r>
              <a:rPr lang="fr-FR" err="1"/>
              <a:t>Signals</a:t>
            </a:r>
            <a:r>
              <a:rPr lang="fr-FR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1F8B-D3CA-5041-81E3-2C8D65BE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530" y="2573518"/>
            <a:ext cx="4378988" cy="1847683"/>
          </a:xfrm>
        </p:spPr>
        <p:txBody>
          <a:bodyPr/>
          <a:lstStyle/>
          <a:p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the Timing </a:t>
            </a:r>
            <a:r>
              <a:rPr lang="fr-FR" dirty="0" err="1"/>
              <a:t>status</a:t>
            </a:r>
            <a:endParaRPr lang="fr-FR" dirty="0"/>
          </a:p>
          <a:p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the </a:t>
            </a:r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access</a:t>
            </a:r>
            <a:r>
              <a:rPr lang="fr-FR" dirty="0"/>
              <a:t> the </a:t>
            </a:r>
            <a:r>
              <a:rPr lang="fr-FR" dirty="0" err="1"/>
              <a:t>analog</a:t>
            </a:r>
            <a:r>
              <a:rPr lang="fr-FR" dirty="0"/>
              <a:t>  </a:t>
            </a:r>
            <a:r>
              <a:rPr lang="fr-FR" dirty="0" err="1"/>
              <a:t>signals</a:t>
            </a:r>
            <a:r>
              <a:rPr lang="fr-FR" dirty="0"/>
              <a:t> (scope)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7095A-2F76-514B-8CFB-3387CE690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19</a:t>
            </a:fld>
            <a:endParaRPr lang="en-US" altLang="fr-FR"/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AD530671-FA5A-A841-904A-C8BF383A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3" t="-2545" r="-3038" b="2545"/>
          <a:stretch>
            <a:fillRect/>
          </a:stretch>
        </p:blipFill>
        <p:spPr bwMode="auto">
          <a:xfrm>
            <a:off x="-1024186" y="1866506"/>
            <a:ext cx="8277875" cy="43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83558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8DC6-B4B3-A445-ACE2-0442C889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Motivations/Goals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9B64F-CB3E-1B4A-B3D1-21553EDF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machine startup strategy </a:t>
            </a:r>
          </a:p>
          <a:p>
            <a:r>
              <a:rPr lang="en-US" dirty="0"/>
              <a:t>General machine control strategy </a:t>
            </a:r>
          </a:p>
          <a:p>
            <a:r>
              <a:rPr lang="en-US" dirty="0"/>
              <a:t>Provide tools for Linac commissioning (TL-LE)</a:t>
            </a:r>
          </a:p>
          <a:p>
            <a:pPr lvl="1"/>
            <a:r>
              <a:rPr lang="en-US" dirty="0"/>
              <a:t>On top of Tango Tools </a:t>
            </a:r>
          </a:p>
          <a:p>
            <a:pPr lvl="1"/>
            <a:r>
              <a:rPr lang="en-US" dirty="0"/>
              <a:t>Give an alternative to basic </a:t>
            </a:r>
            <a:r>
              <a:rPr lang="en-US" dirty="0" err="1"/>
              <a:t>Atkpanels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Combined information</a:t>
            </a:r>
          </a:p>
          <a:p>
            <a:pPr lvl="2"/>
            <a:r>
              <a:rPr lang="en-US" dirty="0"/>
              <a:t> Modified information (fitting, calculations, </a:t>
            </a:r>
            <a:r>
              <a:rPr lang="en-US" dirty="0" err="1"/>
              <a:t>etc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Strategy for measurements types </a:t>
            </a:r>
          </a:p>
          <a:p>
            <a:pPr lvl="1"/>
            <a:r>
              <a:rPr lang="en-US" dirty="0"/>
              <a:t>Strategy for data taking </a:t>
            </a:r>
          </a:p>
          <a:p>
            <a:pPr lvl="1"/>
            <a:r>
              <a:rPr lang="en-US" dirty="0"/>
              <a:t>Strategy for publications on </a:t>
            </a:r>
            <a:r>
              <a:rPr lang="en-US" dirty="0" err="1"/>
              <a:t>eLog</a:t>
            </a:r>
            <a:r>
              <a:rPr lang="en-US" dirty="0"/>
              <a:t> (visible from outside LAL)</a:t>
            </a:r>
          </a:p>
          <a:p>
            <a:pPr lvl="1"/>
            <a:r>
              <a:rPr lang="en-US" dirty="0"/>
              <a:t>Interlock management </a:t>
            </a:r>
          </a:p>
          <a:p>
            <a:pPr lvl="2"/>
            <a:r>
              <a:rPr lang="en-US" dirty="0"/>
              <a:t>General pane (+ Tango tools)</a:t>
            </a:r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9B725-D574-0346-AA17-A7C61BDC0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87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159327"/>
            <a:ext cx="8597900" cy="698500"/>
          </a:xfrm>
        </p:spPr>
        <p:txBody>
          <a:bodyPr/>
          <a:lstStyle/>
          <a:p>
            <a:r>
              <a:rPr lang="en-US" dirty="0"/>
              <a:t>Interfaces roadmap : </a:t>
            </a:r>
            <a:r>
              <a:rPr lang="en-US" dirty="0" err="1"/>
              <a:t>commisioning</a:t>
            </a:r>
            <a:r>
              <a:rPr lang="en-US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3646" y="1219201"/>
            <a:ext cx="8652018" cy="5275262"/>
          </a:xfrm>
        </p:spPr>
        <p:txBody>
          <a:bodyPr/>
          <a:lstStyle/>
          <a:p>
            <a:r>
              <a:rPr lang="en-US" dirty="0"/>
              <a:t>Interface for Linac commissioning are essential for commissioning </a:t>
            </a:r>
          </a:p>
          <a:p>
            <a:pPr lvl="1"/>
            <a:r>
              <a:rPr lang="en-US" dirty="0"/>
              <a:t>Equipment startup</a:t>
            </a:r>
          </a:p>
          <a:p>
            <a:pPr lvl="1"/>
            <a:r>
              <a:rPr lang="en-US" dirty="0"/>
              <a:t>Monitor equipment </a:t>
            </a:r>
          </a:p>
          <a:p>
            <a:r>
              <a:rPr lang="en-US" dirty="0"/>
              <a:t>Tune the machine  : </a:t>
            </a:r>
          </a:p>
          <a:p>
            <a:pPr lvl="1"/>
            <a:r>
              <a:rPr lang="en-US" dirty="0"/>
              <a:t>Strategy for the data  </a:t>
            </a:r>
          </a:p>
          <a:p>
            <a:pPr lvl="1"/>
            <a:r>
              <a:rPr lang="en-US" dirty="0"/>
              <a:t>Set of Algorithms and use of dedicated tango variable</a:t>
            </a:r>
          </a:p>
          <a:p>
            <a:r>
              <a:rPr lang="en-US" dirty="0"/>
              <a:t>Collaborative future development in the ThomX control room </a:t>
            </a:r>
          </a:p>
          <a:p>
            <a:r>
              <a:rPr lang="en-US" dirty="0"/>
              <a:t>By training and working together IHM would change, adapt to our usage 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20</a:t>
            </a:fld>
            <a:endParaRPr lang="en-US" alt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494E8-64F6-5C4A-85AB-926BC85DB4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73" y="4411745"/>
            <a:ext cx="2466680" cy="18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5682-57C0-244F-860B-519204F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-16507"/>
            <a:ext cx="8597900" cy="588514"/>
          </a:xfrm>
        </p:spPr>
        <p:txBody>
          <a:bodyPr>
            <a:normAutofit fontScale="90000"/>
          </a:bodyPr>
          <a:lstStyle/>
          <a:p>
            <a:r>
              <a:rPr lang="en-US"/>
              <a:t>Some basic rules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E61-BF02-F04D-8B48-1E4019C0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671065"/>
            <a:ext cx="10656444" cy="5845993"/>
          </a:xfrm>
        </p:spPr>
        <p:txBody>
          <a:bodyPr/>
          <a:lstStyle/>
          <a:p>
            <a:r>
              <a:rPr lang="en-US" dirty="0"/>
              <a:t>Knowledge / basic understanding of TANGO (Training at control room)</a:t>
            </a:r>
          </a:p>
          <a:p>
            <a:r>
              <a:rPr lang="en-US" dirty="0"/>
              <a:t>Interfaces to be implemented by using MATLAB (MML) and / or directly using Python (Taurus, …)</a:t>
            </a:r>
          </a:p>
          <a:p>
            <a:r>
              <a:rPr lang="en-US" dirty="0"/>
              <a:t>High level interfaces design should be done by machine experts and could evolve </a:t>
            </a:r>
          </a:p>
          <a:p>
            <a:pPr lvl="1"/>
            <a:r>
              <a:rPr lang="en-US" dirty="0"/>
              <a:t>Periods of training and development is necessary</a:t>
            </a:r>
          </a:p>
          <a:p>
            <a:pPr lvl="1"/>
            <a:r>
              <a:rPr lang="en-US" dirty="0"/>
              <a:t>Easy installation, versioning, and user manuals are needed   </a:t>
            </a:r>
          </a:p>
          <a:p>
            <a:r>
              <a:rPr lang="en-US" dirty="0"/>
              <a:t>General single common scripts for raw signal analysis : </a:t>
            </a:r>
          </a:p>
          <a:p>
            <a:pPr lvl="1"/>
            <a:r>
              <a:rPr lang="en-US" dirty="0"/>
              <a:t>Beam charge extraction (from </a:t>
            </a:r>
            <a:r>
              <a:rPr lang="en-US" dirty="0" err="1"/>
              <a:t>Wavecatcher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YAG : Spot analysis tool (extract size, position, </a:t>
            </a:r>
            <a:r>
              <a:rPr lang="is-IS" dirty="0"/>
              <a:t>… 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BPMs </a:t>
            </a:r>
            <a:r>
              <a:rPr lang="is-IS" dirty="0"/>
              <a:t>… </a:t>
            </a:r>
            <a:endParaRPr lang="en-US" dirty="0"/>
          </a:p>
          <a:p>
            <a:r>
              <a:rPr lang="en-US" dirty="0"/>
              <a:t>Physical variables (Calibrations, Twiss parameters, …) coming from calculation should be included in Tango DS </a:t>
            </a:r>
          </a:p>
          <a:p>
            <a:pPr lvl="1"/>
            <a:r>
              <a:rPr lang="en-US" dirty="0"/>
              <a:t>No differences for same variable should appear in different IHM </a:t>
            </a:r>
          </a:p>
          <a:p>
            <a:r>
              <a:rPr lang="en-US" dirty="0"/>
              <a:t>Single programing language is not mandatory (MATLAB, Python)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: Tango-binding </a:t>
            </a:r>
          </a:p>
          <a:p>
            <a:pPr lvl="1"/>
            <a:r>
              <a:rPr lang="en-US" dirty="0"/>
              <a:t>Python : </a:t>
            </a:r>
            <a:r>
              <a:rPr lang="en-US" dirty="0" err="1"/>
              <a:t>PyTango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29F3-302B-D040-8ECB-176A236FA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950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6539-7A51-3843-B969-4C539438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21255-51E3-1144-B37C-8786565077D4}"/>
              </a:ext>
            </a:extLst>
          </p:cNvPr>
          <p:cNvSpPr/>
          <p:nvPr/>
        </p:nvSpPr>
        <p:spPr>
          <a:xfrm>
            <a:off x="1659118" y="1725105"/>
            <a:ext cx="9379670" cy="763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>
                  <a:solidFill>
                    <a:srgbClr val="FFFF0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________________TANGO _______________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9ED6B-1A83-AF4A-94DD-64262B6738BA}"/>
              </a:ext>
            </a:extLst>
          </p:cNvPr>
          <p:cNvSpPr/>
          <p:nvPr/>
        </p:nvSpPr>
        <p:spPr>
          <a:xfrm>
            <a:off x="1366887" y="622169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49677-6AA9-5348-90E4-CE291C5F75CB}"/>
              </a:ext>
            </a:extLst>
          </p:cNvPr>
          <p:cNvSpPr/>
          <p:nvPr/>
        </p:nvSpPr>
        <p:spPr>
          <a:xfrm>
            <a:off x="10144813" y="596246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799DE-3DD9-3148-A950-7EB76CED8775}"/>
              </a:ext>
            </a:extLst>
          </p:cNvPr>
          <p:cNvSpPr/>
          <p:nvPr/>
        </p:nvSpPr>
        <p:spPr>
          <a:xfrm>
            <a:off x="3125093" y="613528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CAAFD-716C-324D-B649-0DDC80DD4B0B}"/>
              </a:ext>
            </a:extLst>
          </p:cNvPr>
          <p:cNvSpPr/>
          <p:nvPr/>
        </p:nvSpPr>
        <p:spPr>
          <a:xfrm>
            <a:off x="4732362" y="622169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673FB-82A4-9A43-B4D4-E5C57006FEE7}"/>
              </a:ext>
            </a:extLst>
          </p:cNvPr>
          <p:cNvSpPr/>
          <p:nvPr/>
        </p:nvSpPr>
        <p:spPr>
          <a:xfrm>
            <a:off x="6490568" y="622169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06D3D0-4EE6-6B45-888F-6EC09DB6E217}"/>
              </a:ext>
            </a:extLst>
          </p:cNvPr>
          <p:cNvSpPr/>
          <p:nvPr/>
        </p:nvSpPr>
        <p:spPr>
          <a:xfrm>
            <a:off x="8402638" y="622169"/>
            <a:ext cx="1423448" cy="697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n w="0"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Hardware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4B1C5-1E89-0A42-BB70-230963BC8A09}"/>
              </a:ext>
            </a:extLst>
          </p:cNvPr>
          <p:cNvSpPr/>
          <p:nvPr/>
        </p:nvSpPr>
        <p:spPr>
          <a:xfrm>
            <a:off x="2078611" y="2639505"/>
            <a:ext cx="8777926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: access data, contrôle timouts, save data etc : </a:t>
            </a:r>
          </a:p>
          <a:p>
            <a:pPr algn="ctr"/>
            <a:r>
              <a:rPr lang="en-US"/>
              <a:t>PyTango  / MatLab-Tango binding 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1BEB04-AB79-0C4B-8F66-F52DB6189EC0}"/>
              </a:ext>
            </a:extLst>
          </p:cNvPr>
          <p:cNvSpPr/>
          <p:nvPr/>
        </p:nvSpPr>
        <p:spPr>
          <a:xfrm>
            <a:off x="2281287" y="3619893"/>
            <a:ext cx="8380428" cy="11029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Interfaces : IHM (contrôle equipment, show data, …)</a:t>
            </a:r>
          </a:p>
          <a:p>
            <a:pPr algn="ctr"/>
            <a:r>
              <a:rPr lang="en-US"/>
              <a:t>Python (Taurus, PyQt, ..) – MatLab (MML) – Labview - Java 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C58ED926-9069-2C41-AFF8-12E2878DFBCB}"/>
              </a:ext>
            </a:extLst>
          </p:cNvPr>
          <p:cNvSpPr/>
          <p:nvPr/>
        </p:nvSpPr>
        <p:spPr>
          <a:xfrm>
            <a:off x="1659118" y="5090474"/>
            <a:ext cx="1131217" cy="132918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Saved data </a:t>
            </a: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BC770EF1-D543-A844-BBDA-6A38FF9AF3C3}"/>
              </a:ext>
            </a:extLst>
          </p:cNvPr>
          <p:cNvSpPr/>
          <p:nvPr/>
        </p:nvSpPr>
        <p:spPr>
          <a:xfrm>
            <a:off x="292231" y="3299381"/>
            <a:ext cx="1489435" cy="2696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64FB16EB-F116-8E49-9321-69B16D6BE86E}"/>
              </a:ext>
            </a:extLst>
          </p:cNvPr>
          <p:cNvSpPr/>
          <p:nvPr/>
        </p:nvSpPr>
        <p:spPr>
          <a:xfrm>
            <a:off x="3261673" y="5118151"/>
            <a:ext cx="1220879" cy="1301504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Write to eLog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7B3B2E8-DCB5-0B45-AE91-81ECA51E0D34}"/>
              </a:ext>
            </a:extLst>
          </p:cNvPr>
          <p:cNvSpPr/>
          <p:nvPr/>
        </p:nvSpPr>
        <p:spPr>
          <a:xfrm>
            <a:off x="4953890" y="5118151"/>
            <a:ext cx="1640264" cy="1301503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Manage machine alarms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3C4A09-2F80-9044-84A2-DD3C33138F4A}"/>
              </a:ext>
            </a:extLst>
          </p:cNvPr>
          <p:cNvSpPr/>
          <p:nvPr/>
        </p:nvSpPr>
        <p:spPr>
          <a:xfrm>
            <a:off x="245096" y="2554665"/>
            <a:ext cx="11133056" cy="400578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51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5682-57C0-244F-860B-519204F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82551"/>
            <a:ext cx="8597900" cy="698500"/>
          </a:xfrm>
        </p:spPr>
        <p:txBody>
          <a:bodyPr/>
          <a:lstStyle/>
          <a:p>
            <a:r>
              <a:rPr lang="en-US" dirty="0"/>
              <a:t>From simulation to first 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DE61-BF02-F04D-8B48-1E4019C0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781050"/>
            <a:ext cx="8597900" cy="5652117"/>
          </a:xfrm>
        </p:spPr>
        <p:txBody>
          <a:bodyPr/>
          <a:lstStyle/>
          <a:p>
            <a:r>
              <a:rPr lang="en-US" dirty="0"/>
              <a:t>Linux platform (tango-util2) deployed with TANGO9 and simulation Ds </a:t>
            </a:r>
          </a:p>
          <a:p>
            <a:pPr lvl="1"/>
            <a:r>
              <a:rPr lang="en-US" dirty="0"/>
              <a:t>Python software could generate sim-Ds from Ds</a:t>
            </a:r>
          </a:p>
          <a:p>
            <a:pPr lvl="2"/>
            <a:r>
              <a:rPr lang="en-US" dirty="0"/>
              <a:t>Magnets + Cycling Ds</a:t>
            </a:r>
          </a:p>
          <a:p>
            <a:pPr lvl="2"/>
            <a:r>
              <a:rPr lang="en-US" dirty="0"/>
              <a:t>Libera, </a:t>
            </a:r>
            <a:r>
              <a:rPr lang="en-US" dirty="0" err="1"/>
              <a:t>RedPytaya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During commissioning : Development could be done on sim-Ds</a:t>
            </a:r>
          </a:p>
          <a:p>
            <a:pPr lvl="1"/>
            <a:r>
              <a:rPr lang="en-US" dirty="0"/>
              <a:t>Simulator-DS functionality still to be understood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Repository process will be used </a:t>
            </a:r>
          </a:p>
          <a:p>
            <a:pPr lvl="1"/>
            <a:r>
              <a:rPr lang="en-US" dirty="0"/>
              <a:t>Git / GitLab  </a:t>
            </a:r>
          </a:p>
          <a:p>
            <a:pPr lvl="1"/>
            <a:r>
              <a:rPr lang="en-US" dirty="0"/>
              <a:t>Keep development history : nothing lost / improve efficiency </a:t>
            </a:r>
          </a:p>
          <a:p>
            <a:pPr lvl="1"/>
            <a:r>
              <a:rPr lang="en-US" dirty="0"/>
              <a:t>Cross check : each modification should be approved by other developer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29F3-302B-D040-8ECB-176A236FA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116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9675-D193-464E-A45C-6EC0F1FA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88" y="82551"/>
            <a:ext cx="8597900" cy="698500"/>
          </a:xfrm>
        </p:spPr>
        <p:txBody>
          <a:bodyPr>
            <a:normAutofit/>
          </a:bodyPr>
          <a:lstStyle/>
          <a:p>
            <a:r>
              <a:rPr lang="fr-FR" dirty="0"/>
              <a:t>Linac </a:t>
            </a:r>
            <a:r>
              <a:rPr lang="fr-FR" dirty="0" err="1"/>
              <a:t>commisioning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9D57F-6425-6245-8CB4-D4E75CEF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3" y="903351"/>
            <a:ext cx="8589413" cy="5180578"/>
          </a:xfrm>
        </p:spPr>
        <p:txBody>
          <a:bodyPr/>
          <a:lstStyle/>
          <a:p>
            <a:r>
              <a:rPr lang="en-US" dirty="0"/>
              <a:t>IHM to startup all the Linac sub-systems </a:t>
            </a:r>
          </a:p>
          <a:p>
            <a:pPr lvl="1"/>
            <a:r>
              <a:rPr lang="en-US" dirty="0"/>
              <a:t>General startup IHM </a:t>
            </a:r>
          </a:p>
          <a:p>
            <a:r>
              <a:rPr lang="en-US" dirty="0"/>
              <a:t>IHM to monitor the machine status </a:t>
            </a:r>
          </a:p>
          <a:p>
            <a:pPr lvl="1"/>
            <a:r>
              <a:rPr lang="en-US" dirty="0"/>
              <a:t>Simple general status manager </a:t>
            </a:r>
          </a:p>
          <a:p>
            <a:pPr lvl="1"/>
            <a:r>
              <a:rPr lang="en-US" dirty="0"/>
              <a:t>Quickly see equipment with problems (Green vs Red color in IHM)</a:t>
            </a:r>
          </a:p>
          <a:p>
            <a:r>
              <a:rPr lang="en-US" dirty="0"/>
              <a:t>tools to control the beam and to tune the machine</a:t>
            </a:r>
          </a:p>
          <a:p>
            <a:pPr lvl="1"/>
            <a:r>
              <a:rPr lang="en-US" dirty="0"/>
              <a:t>Algorithms which combines diagnostics and accelerator parameters </a:t>
            </a:r>
          </a:p>
          <a:p>
            <a:r>
              <a:rPr lang="en-US" dirty="0"/>
              <a:t>data saving strategy </a:t>
            </a:r>
          </a:p>
          <a:p>
            <a:pPr lvl="1"/>
            <a:r>
              <a:rPr lang="en-US" dirty="0"/>
              <a:t>All data from different measurements </a:t>
            </a:r>
          </a:p>
          <a:p>
            <a:pPr lvl="1"/>
            <a:r>
              <a:rPr lang="en-US" dirty="0"/>
              <a:t>Quick analysis tools / environment </a:t>
            </a:r>
            <a:r>
              <a:rPr lang="en-US" dirty="0">
                <a:sym typeface="Wingdings" pitchFamily="2" charset="2"/>
              </a:rPr>
              <a:t> improve decision quality during shifts</a:t>
            </a:r>
          </a:p>
          <a:p>
            <a:pPr lvl="1"/>
            <a:r>
              <a:rPr lang="en-US" dirty="0">
                <a:sym typeface="Wingdings" pitchFamily="2" charset="2"/>
              </a:rPr>
              <a:t>Offline analysis  easily retrieve and analyze data </a:t>
            </a:r>
          </a:p>
          <a:p>
            <a:r>
              <a:rPr lang="en-US" dirty="0">
                <a:sym typeface="Wingdings" pitchFamily="2" charset="2"/>
              </a:rPr>
              <a:t>easy reporting </a:t>
            </a:r>
          </a:p>
          <a:p>
            <a:pPr lvl="1"/>
            <a:r>
              <a:rPr lang="en-US" dirty="0" err="1">
                <a:sym typeface="Wingdings" pitchFamily="2" charset="2"/>
              </a:rPr>
              <a:t>Elog</a:t>
            </a:r>
            <a:r>
              <a:rPr lang="en-US" dirty="0">
                <a:sym typeface="Wingdings" pitchFamily="2" charset="2"/>
              </a:rPr>
              <a:t> : tools to automatically (or not) save needed data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A8409-6FFC-A049-A392-1708724B2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109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AC0-3342-F44F-9AF2-E2E3FE3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31801"/>
            <a:ext cx="8597900" cy="698500"/>
          </a:xfrm>
        </p:spPr>
        <p:txBody>
          <a:bodyPr/>
          <a:lstStyle/>
          <a:p>
            <a:r>
              <a:rPr lang="en-US" dirty="0"/>
              <a:t>Linac commissioning : basic objects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778D-B379-8740-923D-140473D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7</a:t>
            </a:fld>
            <a:endParaRPr lang="en-US" alt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46454"/>
              </p:ext>
            </p:extLst>
          </p:nvPr>
        </p:nvGraphicFramePr>
        <p:xfrm>
          <a:off x="245097" y="1187777"/>
          <a:ext cx="8886623" cy="412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6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2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noProof="0" dirty="0">
                          <a:effectLst/>
                        </a:rPr>
                        <a:t>Tasks</a:t>
                      </a:r>
                      <a:endParaRPr lang="en-US" sz="1200" b="1" noProof="0" dirty="0">
                        <a:effectLst/>
                        <a:latin typeface="Times New Roman" charset="0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noProof="0" dirty="0">
                          <a:effectLst/>
                        </a:rPr>
                        <a:t>Details</a:t>
                      </a:r>
                      <a:endParaRPr lang="en-US" sz="1200" b="1" noProof="0" dirty="0">
                        <a:effectLst/>
                        <a:latin typeface="Times New Roman" charset="0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noProof="0" dirty="0">
                          <a:effectLst/>
                        </a:rPr>
                        <a:t>Device</a:t>
                      </a:r>
                      <a:r>
                        <a:rPr lang="en-US" sz="1200" b="1" baseline="0" noProof="0" dirty="0">
                          <a:effectLst/>
                        </a:rPr>
                        <a:t> Server</a:t>
                      </a:r>
                      <a:endParaRPr lang="en-US" sz="1200" b="1" noProof="0" dirty="0">
                        <a:effectLst/>
                        <a:latin typeface="Times New Roman" charset="0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Measured</a:t>
                      </a:r>
                      <a:r>
                        <a:rPr lang="en-US" sz="1200" b="1" baseline="0" noProof="0" dirty="0">
                          <a:effectLst/>
                          <a:latin typeface="+mn-lt"/>
                          <a:ea typeface="+mn-ea"/>
                          <a:cs typeface="+mn-cs"/>
                        </a:rPr>
                        <a:t> quantity</a:t>
                      </a:r>
                      <a:endParaRPr lang="en-US" sz="1200" b="1" noProof="0" dirty="0">
                        <a:effectLst/>
                        <a:latin typeface="Times New Roman" charset="0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noProof="0" dirty="0">
                          <a:effectLst/>
                        </a:rPr>
                        <a:t>Data </a:t>
                      </a:r>
                      <a:endParaRPr lang="en-US" sz="1200" b="1" noProof="0" dirty="0">
                        <a:effectLst/>
                        <a:latin typeface="Times New Roman" charset="0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Magnets cycling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Magnet</a:t>
                      </a:r>
                      <a:r>
                        <a:rPr lang="en-US" sz="1200" baseline="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 and Cycling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Energy </a:t>
                      </a:r>
                      <a:r>
                        <a:rPr lang="en-US" sz="1200" noProof="0" dirty="0" err="1">
                          <a:effectLst/>
                          <a:latin typeface="+mn-lt"/>
                        </a:rPr>
                        <a:t>steerer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Beam size and position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Screen +</a:t>
                      </a:r>
                      <a:r>
                        <a:rPr lang="en-US" sz="1200" baseline="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 barycenter + size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Lima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Image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 err="1">
                          <a:effectLst/>
                          <a:latin typeface="+mn-lt"/>
                        </a:rPr>
                        <a:t>Sx,Sy,X,</a:t>
                      </a:r>
                      <a:r>
                        <a:rPr lang="en-US" sz="1200" baseline="0" noProof="0" dirty="0" err="1">
                          <a:effectLst/>
                          <a:latin typeface="+mn-lt"/>
                        </a:rPr>
                        <a:t>Y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Bunch charge screen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Scree</a:t>
                      </a:r>
                      <a:r>
                        <a:rPr lang="en-US" sz="1200" baseline="0" noProof="0" dirty="0">
                          <a:effectLst/>
                          <a:latin typeface="+mn-lt"/>
                        </a:rPr>
                        <a:t>n calibration in charge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Lima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Calibration</a:t>
                      </a:r>
                      <a:r>
                        <a:rPr lang="en-US" sz="1200" baseline="0" noProof="0" dirty="0">
                          <a:effectLst/>
                          <a:latin typeface="+mn-lt"/>
                        </a:rPr>
                        <a:t> coefficient in DS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 Image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Bunch charge ICT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noProof="0" dirty="0" err="1">
                          <a:effectLst/>
                          <a:latin typeface="+mn-lt"/>
                        </a:rPr>
                        <a:t>Wavecatcher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Waveform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Integral(WF)</a:t>
                      </a:r>
                      <a:r>
                        <a:rPr lang="en-US" sz="1200" baseline="0" noProof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Laser E, size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Virtual</a:t>
                      </a:r>
                      <a:r>
                        <a:rPr lang="en-US" sz="1200" baseline="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 </a:t>
                      </a:r>
                      <a:r>
                        <a:rPr lang="en-US" sz="1200" baseline="0" noProof="0" dirty="0" err="1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Cathod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UV Camera</a:t>
                      </a:r>
                      <a:r>
                        <a:rPr lang="en-US" sz="1200" baseline="0" noProof="0" dirty="0">
                          <a:effectLst/>
                          <a:latin typeface="+mn-lt"/>
                        </a:rPr>
                        <a:t>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Lima 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E, </a:t>
                      </a:r>
                      <a:r>
                        <a:rPr lang="en-US" sz="1200" noProof="0" dirty="0" err="1">
                          <a:effectLst/>
                          <a:latin typeface="+mn-lt"/>
                        </a:rPr>
                        <a:t>Sx,Sy,X,</a:t>
                      </a:r>
                      <a:r>
                        <a:rPr lang="en-US" sz="1200" baseline="0" noProof="0" dirty="0" err="1">
                          <a:effectLst/>
                          <a:latin typeface="+mn-lt"/>
                        </a:rPr>
                        <a:t>Y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Laser pulse length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Streak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Image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Faraday</a:t>
                      </a:r>
                      <a:r>
                        <a:rPr lang="en-US" sz="1200" baseline="0" noProof="0" dirty="0">
                          <a:effectLst/>
                          <a:latin typeface="+mn-lt"/>
                        </a:rPr>
                        <a:t> Cup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 err="1">
                          <a:effectLst/>
                          <a:latin typeface="+mn-lt"/>
                        </a:rPr>
                        <a:t>Wavecatcher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 </a:t>
                      </a:r>
                      <a:endParaRPr lang="en-US" sz="1200" b="1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Waveform </a:t>
                      </a: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BPM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noProof="0" dirty="0">
                          <a:effectLst/>
                          <a:latin typeface="+mn-lt"/>
                          <a:ea typeface="WenQuanYi Zen Hei" charset="0"/>
                          <a:cs typeface="Lohit Hindi" charset="0"/>
                        </a:rPr>
                        <a:t>Libera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endParaRPr lang="en-US" sz="1200" noProof="0" dirty="0">
                        <a:effectLst/>
                        <a:latin typeface="+mn-lt"/>
                        <a:ea typeface="WenQuanYi Zen Hei" charset="0"/>
                        <a:cs typeface="Lohit Hindi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33758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34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AC0-3342-F44F-9AF2-E2E3FE3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31801"/>
            <a:ext cx="8597900" cy="698500"/>
          </a:xfrm>
        </p:spPr>
        <p:txBody>
          <a:bodyPr/>
          <a:lstStyle/>
          <a:p>
            <a:r>
              <a:rPr lang="fr-FR" dirty="0"/>
              <a:t>Linac commissioning : machine </a:t>
            </a:r>
            <a:r>
              <a:rPr lang="fr-FR" dirty="0" err="1"/>
              <a:t>tuning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D649-BCFB-294A-B03E-D8D9BEE6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Use of scans / measurements : </a:t>
            </a:r>
          </a:p>
          <a:p>
            <a:pPr lvl="1"/>
            <a:r>
              <a:rPr lang="en-US" dirty="0">
                <a:sym typeface="Wingdings" pitchFamily="2" charset="2"/>
              </a:rPr>
              <a:t>Algorithms to be called inside IHMs </a:t>
            </a:r>
          </a:p>
          <a:p>
            <a:pPr lvl="2"/>
            <a:r>
              <a:rPr lang="en-US" dirty="0">
                <a:sym typeface="Wingdings" pitchFamily="2" charset="2"/>
              </a:rPr>
              <a:t>Examples : </a:t>
            </a:r>
          </a:p>
          <a:p>
            <a:pPr lvl="3"/>
            <a:r>
              <a:rPr lang="en-US" dirty="0">
                <a:sym typeface="Wingdings" pitchFamily="2" charset="2"/>
              </a:rPr>
              <a:t>Charge vs Phase</a:t>
            </a:r>
          </a:p>
          <a:p>
            <a:pPr lvl="3"/>
            <a:r>
              <a:rPr lang="en-US" dirty="0">
                <a:sym typeface="Wingdings" pitchFamily="2" charset="2"/>
              </a:rPr>
              <a:t>Charge vs solenoid current </a:t>
            </a:r>
          </a:p>
          <a:p>
            <a:pPr lvl="2"/>
            <a:r>
              <a:rPr lang="en-US" dirty="0">
                <a:sym typeface="Wingdings" pitchFamily="2" charset="2"/>
              </a:rPr>
              <a:t>Dedicated IHM for Diagnostics should contain : </a:t>
            </a:r>
          </a:p>
          <a:p>
            <a:pPr lvl="3"/>
            <a:r>
              <a:rPr lang="en-US" dirty="0">
                <a:sym typeface="Wingdings" pitchFamily="2" charset="2"/>
              </a:rPr>
              <a:t>Measurement selection </a:t>
            </a:r>
          </a:p>
          <a:p>
            <a:pPr lvl="4"/>
            <a:r>
              <a:rPr lang="en-US" dirty="0">
                <a:sym typeface="Wingdings" pitchFamily="2" charset="2"/>
              </a:rPr>
              <a:t>Which includes list of variables that should be saved </a:t>
            </a:r>
          </a:p>
          <a:p>
            <a:pPr lvl="4"/>
            <a:r>
              <a:rPr lang="en-US" dirty="0">
                <a:sym typeface="Wingdings" pitchFamily="2" charset="2"/>
              </a:rPr>
              <a:t>Includes measurement parameters to be set to the algorithm </a:t>
            </a:r>
          </a:p>
          <a:p>
            <a:pPr lvl="4"/>
            <a:r>
              <a:rPr lang="en-US" dirty="0">
                <a:sym typeface="Wingdings" pitchFamily="2" charset="2"/>
              </a:rPr>
              <a:t>Button to send analysis to </a:t>
            </a:r>
            <a:r>
              <a:rPr lang="en-US" dirty="0" err="1">
                <a:sym typeface="Wingdings" pitchFamily="2" charset="2"/>
              </a:rPr>
              <a:t>eLog</a:t>
            </a:r>
            <a:r>
              <a:rPr lang="en-US" dirty="0">
                <a:sym typeface="Wingdings" pitchFamily="2" charset="2"/>
              </a:rPr>
              <a:t>  Template to be prepared </a:t>
            </a:r>
          </a:p>
          <a:p>
            <a:pPr lvl="4"/>
            <a:r>
              <a:rPr lang="en-US" dirty="0">
                <a:sym typeface="Wingdings" pitchFamily="2" charset="2"/>
              </a:rPr>
              <a:t>Prepare tango-device with list of variables to be saved (calibrations,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778D-B379-8740-923D-140473D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307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AC0-3342-F44F-9AF2-E2E3FE3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84" y="-18854"/>
            <a:ext cx="9381438" cy="614574"/>
          </a:xfrm>
        </p:spPr>
        <p:txBody>
          <a:bodyPr>
            <a:normAutofit fontScale="90000"/>
          </a:bodyPr>
          <a:lstStyle/>
          <a:p>
            <a:r>
              <a:rPr lang="en-US" dirty="0"/>
              <a:t>Linac commissioning : Equipment interfaces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778D-B379-8740-923D-140473D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118-CBED-2D45-8C19-B538D2ABA86B}" type="slidenum">
              <a:rPr lang="en-US" altLang="fr-FR" smtClean="0"/>
              <a:pPr/>
              <a:t>9</a:t>
            </a:fld>
            <a:endParaRPr lang="en-US" altLang="fr-F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EF785A-ED18-9146-89A6-7194D429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13152"/>
              </p:ext>
            </p:extLst>
          </p:nvPr>
        </p:nvGraphicFramePr>
        <p:xfrm>
          <a:off x="216817" y="595721"/>
          <a:ext cx="5397174" cy="532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058">
                  <a:extLst>
                    <a:ext uri="{9D8B030D-6E8A-4147-A177-3AD203B41FA5}">
                      <a16:colId xmlns:a16="http://schemas.microsoft.com/office/drawing/2014/main" val="1997893514"/>
                    </a:ext>
                  </a:extLst>
                </a:gridCol>
                <a:gridCol w="1799058">
                  <a:extLst>
                    <a:ext uri="{9D8B030D-6E8A-4147-A177-3AD203B41FA5}">
                      <a16:colId xmlns:a16="http://schemas.microsoft.com/office/drawing/2014/main" val="1439538429"/>
                    </a:ext>
                  </a:extLst>
                </a:gridCol>
                <a:gridCol w="1799058">
                  <a:extLst>
                    <a:ext uri="{9D8B030D-6E8A-4147-A177-3AD203B41FA5}">
                      <a16:colId xmlns:a16="http://schemas.microsoft.com/office/drawing/2014/main" val="2723378204"/>
                    </a:ext>
                  </a:extLst>
                </a:gridCol>
              </a:tblGrid>
              <a:tr h="804551">
                <a:tc>
                  <a:txBody>
                    <a:bodyPr/>
                    <a:lstStyle/>
                    <a:p>
                      <a:r>
                        <a:rPr lang="fr-FR" dirty="0"/>
                        <a:t>IHM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Language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Status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08151"/>
                  </a:ext>
                </a:extLst>
              </a:tr>
              <a:tr h="746028">
                <a:tc>
                  <a:txBody>
                    <a:bodyPr/>
                    <a:lstStyle/>
                    <a:p>
                      <a:r>
                        <a:rPr lang="fr-FR" dirty="0"/>
                        <a:t>Linac Laser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Python (Taurus)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61313"/>
                  </a:ext>
                </a:extLst>
              </a:tr>
              <a:tr h="545265">
                <a:tc>
                  <a:txBody>
                    <a:bodyPr/>
                    <a:lstStyle/>
                    <a:p>
                      <a:r>
                        <a:rPr lang="fr-FR" dirty="0" err="1"/>
                        <a:t>Modulator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59679"/>
                  </a:ext>
                </a:extLst>
              </a:tr>
              <a:tr h="584212">
                <a:tc>
                  <a:txBody>
                    <a:bodyPr/>
                    <a:lstStyle/>
                    <a:p>
                      <a:r>
                        <a:rPr lang="fr-FR" dirty="0"/>
                        <a:t>RF GUN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48310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r>
                        <a:rPr lang="fr-FR" dirty="0"/>
                        <a:t>RF Section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24726"/>
                  </a:ext>
                </a:extLst>
              </a:tr>
              <a:tr h="503721">
                <a:tc>
                  <a:txBody>
                    <a:bodyPr/>
                    <a:lstStyle/>
                    <a:p>
                      <a:r>
                        <a:rPr lang="fr-FR" dirty="0"/>
                        <a:t>Vacuum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LabView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07280"/>
                  </a:ext>
                </a:extLst>
              </a:tr>
              <a:tr h="612774">
                <a:tc>
                  <a:txBody>
                    <a:bodyPr/>
                    <a:lstStyle/>
                    <a:p>
                      <a:r>
                        <a:rPr lang="fr-FR" dirty="0" err="1"/>
                        <a:t>PowerSupply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Python (Taurus)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83632"/>
                  </a:ext>
                </a:extLst>
              </a:tr>
              <a:tr h="804551">
                <a:tc>
                  <a:txBody>
                    <a:bodyPr/>
                    <a:lstStyle/>
                    <a:p>
                      <a:r>
                        <a:rPr lang="fr-FR" dirty="0" err="1"/>
                        <a:t>Icepap</a:t>
                      </a:r>
                      <a:r>
                        <a:rPr lang="fr-FR" dirty="0"/>
                        <a:t>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LabView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561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BF7851-EA1D-644D-98CE-D1467AF33F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06" y="544253"/>
            <a:ext cx="3010988" cy="2183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915B1-99AB-7E4C-97F4-071632852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06" y="2839442"/>
            <a:ext cx="2888780" cy="3091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F7057-309D-C14C-AC5C-4153A8785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68" y="-7771"/>
            <a:ext cx="2506622" cy="2609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F45E2E-C84B-9846-B642-85D43A7E2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40" y="5011177"/>
            <a:ext cx="1775199" cy="18177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1FB057-E753-5542-81CD-8ED572B43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87" y="2705600"/>
            <a:ext cx="3384300" cy="23899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56084" y="1348249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45490" y="2987767"/>
            <a:ext cx="148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err="1">
                <a:solidFill>
                  <a:srgbClr val="FF0000"/>
                </a:solidFill>
              </a:rPr>
              <a:t>Magnets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rgbClr val="FF0000"/>
                </a:solidFill>
              </a:rPr>
              <a:t>powersupply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300" y="4171705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RF-Section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11437" y="521343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RF-GUN</a:t>
            </a:r>
          </a:p>
        </p:txBody>
      </p:sp>
    </p:spTree>
    <p:extLst>
      <p:ext uri="{BB962C8B-B14F-4D97-AF65-F5344CB8AC3E}">
        <p14:creationId xmlns:p14="http://schemas.microsoft.com/office/powerpoint/2010/main" val="976023218"/>
      </p:ext>
    </p:extLst>
  </p:cSld>
  <p:clrMapOvr>
    <a:masterClrMapping/>
  </p:clrMapOvr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11743</TotalTime>
  <Words>1018</Words>
  <Application>Microsoft Office PowerPoint</Application>
  <PresentationFormat>Grand écran</PresentationFormat>
  <Paragraphs>277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Lohit Hindi</vt:lpstr>
      <vt:lpstr>Times New Roman</vt:lpstr>
      <vt:lpstr>Trebuchet MS</vt:lpstr>
      <vt:lpstr>WenQuanYi Zen Hei</vt:lpstr>
      <vt:lpstr>Wingdings</vt:lpstr>
      <vt:lpstr>Wingdings 3</vt:lpstr>
      <vt:lpstr>ThomX-3</vt:lpstr>
      <vt:lpstr>High Level applications development status </vt:lpstr>
      <vt:lpstr>Motivations/Goals </vt:lpstr>
      <vt:lpstr>Some basic rules </vt:lpstr>
      <vt:lpstr>Présentation PowerPoint</vt:lpstr>
      <vt:lpstr>From simulation to first tests </vt:lpstr>
      <vt:lpstr>Linac commisioning needs</vt:lpstr>
      <vt:lpstr>Linac commissioning : basic objects  </vt:lpstr>
      <vt:lpstr>Linac commissioning : machine tuning</vt:lpstr>
      <vt:lpstr>Linac commissioning : Equipment interfaces </vt:lpstr>
      <vt:lpstr>Linac commissioning : Equipment interfaces </vt:lpstr>
      <vt:lpstr>Linac commissioning : Equipment interfaces </vt:lpstr>
      <vt:lpstr>Need for trend plots :  easy to compute and very useful   </vt:lpstr>
      <vt:lpstr>Interfaces needed for beam tuning for single pass (Linac-TL-EL)</vt:lpstr>
      <vt:lpstr>Trend plots for vacuum </vt:lpstr>
      <vt:lpstr>Scan measurements :  To be adapted for ThomX</vt:lpstr>
      <vt:lpstr>Example of Scan interfaces to be included in MML    Charge phase scan (from CLEAR)</vt:lpstr>
      <vt:lpstr>Example scan for energie steerer</vt:lpstr>
      <vt:lpstr>Example of solenoide scan  </vt:lpstr>
      <vt:lpstr>Interface with RF-Signals </vt:lpstr>
      <vt:lpstr>Interfaces roadmap : commisioning  </vt:lpstr>
    </vt:vector>
  </TitlesOfParts>
  <Company>LAL -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Hugues Monard</cp:lastModifiedBy>
  <cp:revision>155</cp:revision>
  <cp:lastPrinted>2018-06-19T20:42:23Z</cp:lastPrinted>
  <dcterms:created xsi:type="dcterms:W3CDTF">2014-12-08T15:13:57Z</dcterms:created>
  <dcterms:modified xsi:type="dcterms:W3CDTF">2018-12-16T10:22:36Z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