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382" r:id="rId3"/>
    <p:sldId id="383" r:id="rId4"/>
    <p:sldId id="430" r:id="rId5"/>
    <p:sldId id="499" r:id="rId6"/>
    <p:sldId id="424" r:id="rId7"/>
    <p:sldId id="476" r:id="rId8"/>
    <p:sldId id="456" r:id="rId9"/>
    <p:sldId id="458" r:id="rId10"/>
    <p:sldId id="498" r:id="rId11"/>
    <p:sldId id="425" r:id="rId12"/>
    <p:sldId id="434" r:id="rId13"/>
    <p:sldId id="437" r:id="rId14"/>
    <p:sldId id="438" r:id="rId15"/>
    <p:sldId id="440" r:id="rId16"/>
    <p:sldId id="442" r:id="rId17"/>
    <p:sldId id="443" r:id="rId18"/>
    <p:sldId id="439" r:id="rId19"/>
    <p:sldId id="452" r:id="rId20"/>
    <p:sldId id="451" r:id="rId21"/>
    <p:sldId id="477" r:id="rId22"/>
    <p:sldId id="446" r:id="rId23"/>
    <p:sldId id="460" r:id="rId24"/>
    <p:sldId id="453" r:id="rId25"/>
    <p:sldId id="489" r:id="rId26"/>
    <p:sldId id="371" r:id="rId27"/>
    <p:sldId id="455" r:id="rId28"/>
    <p:sldId id="478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7" autoAdjust="0"/>
    <p:restoredTop sz="96469" autoAdjust="0"/>
  </p:normalViewPr>
  <p:slideViewPr>
    <p:cSldViewPr>
      <p:cViewPr>
        <p:scale>
          <a:sx n="89" d="100"/>
          <a:sy n="89" d="100"/>
        </p:scale>
        <p:origin x="-1350" y="-9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8FECF-95D8-4DEC-9E5C-5CB660E971BF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5D9A2-A430-4DB6-B368-CABA7777DF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119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929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218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520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750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779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495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744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829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689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133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716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024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718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7DD8-98A1-4356-AA0B-D07AA39F10BC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959-22F5-4E6F-AD9A-BCB626993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36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7DD8-98A1-4356-AA0B-D07AA39F10BC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959-22F5-4E6F-AD9A-BCB626993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905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7DD8-98A1-4356-AA0B-D07AA39F10BC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959-22F5-4E6F-AD9A-BCB626993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626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7DD8-98A1-4356-AA0B-D07AA39F10BC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959-22F5-4E6F-AD9A-BCB626993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25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7DD8-98A1-4356-AA0B-D07AA39F10BC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959-22F5-4E6F-AD9A-BCB626993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941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7DD8-98A1-4356-AA0B-D07AA39F10BC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959-22F5-4E6F-AD9A-BCB626993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799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7DD8-98A1-4356-AA0B-D07AA39F10BC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959-22F5-4E6F-AD9A-BCB626993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395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7DD8-98A1-4356-AA0B-D07AA39F10BC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959-22F5-4E6F-AD9A-BCB626993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337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7DD8-98A1-4356-AA0B-D07AA39F10BC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959-22F5-4E6F-AD9A-BCB626993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43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7DD8-98A1-4356-AA0B-D07AA39F10BC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959-22F5-4E6F-AD9A-BCB626993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52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7DD8-98A1-4356-AA0B-D07AA39F10BC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A959-22F5-4E6F-AD9A-BCB626993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541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67DD8-98A1-4356-AA0B-D07AA39F10BC}" type="datetimeFigureOut">
              <a:rPr lang="fr-FR" smtClean="0"/>
              <a:t>13/12/2018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9A959-22F5-4E6F-AD9A-BCB626993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20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69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8.png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6" Type="http://schemas.openxmlformats.org/officeDocument/2006/relationships/image" Target="../media/image77.png"/><Relationship Id="rId5" Type="http://schemas.openxmlformats.org/officeDocument/2006/relationships/image" Target="../media/image13.jp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avi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31.jpg"/><Relationship Id="rId9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z="1400" smtClean="0">
                <a:ln>
                  <a:solidFill>
                    <a:schemeClr val="tx1"/>
                  </a:solidFill>
                </a:ln>
              </a:rPr>
              <a:t>1</a:t>
            </a:fld>
            <a:endParaRPr lang="fr-FR" sz="1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Alexis Gamelin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407368" y="44625"/>
            <a:ext cx="11509968" cy="2880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b="1" dirty="0" smtClean="0"/>
              <a:t>Dynamique faisceau dans </a:t>
            </a:r>
            <a:br>
              <a:rPr lang="fr-FR" sz="4400" b="1" dirty="0" smtClean="0"/>
            </a:br>
            <a:r>
              <a:rPr lang="fr-FR" sz="4400" b="1" dirty="0" smtClean="0"/>
              <a:t>l’anneau de stockage :</a:t>
            </a:r>
          </a:p>
          <a:p>
            <a:r>
              <a:rPr lang="en-US" sz="4400" b="1" dirty="0" smtClean="0"/>
              <a:t>Régime de micro-</a:t>
            </a:r>
            <a:r>
              <a:rPr lang="en-US" sz="4400" b="1" dirty="0" err="1" smtClean="0"/>
              <a:t>paquet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transitoire</a:t>
            </a:r>
            <a:endParaRPr lang="en-US" sz="44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983432" y="3429000"/>
            <a:ext cx="104411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Alexis Gamelin</a:t>
            </a:r>
            <a:r>
              <a:rPr lang="fr-FR" sz="2200" baseline="30000" dirty="0" smtClean="0"/>
              <a:t>1,2</a:t>
            </a:r>
            <a:r>
              <a:rPr lang="en-US" sz="2200" dirty="0" smtClean="0"/>
              <a:t>, </a:t>
            </a:r>
            <a:r>
              <a:rPr lang="en-US" sz="2200" dirty="0" err="1" smtClean="0"/>
              <a:t>Christelle</a:t>
            </a:r>
            <a:r>
              <a:rPr lang="en-US" sz="2200" dirty="0" smtClean="0"/>
              <a:t> </a:t>
            </a:r>
            <a:r>
              <a:rPr lang="en-US" sz="2200" dirty="0"/>
              <a:t>Bruni</a:t>
            </a:r>
            <a:r>
              <a:rPr lang="fr-FR" sz="2200" baseline="30000" dirty="0"/>
              <a:t>1</a:t>
            </a:r>
            <a:r>
              <a:rPr lang="en-US" sz="2200" dirty="0" smtClean="0"/>
              <a:t>, </a:t>
            </a:r>
            <a:r>
              <a:rPr lang="en-US" sz="2200" dirty="0" err="1"/>
              <a:t>Iryna</a:t>
            </a:r>
            <a:r>
              <a:rPr lang="en-US" sz="2200" dirty="0"/>
              <a:t> </a:t>
            </a:r>
            <a:r>
              <a:rPr lang="en-US" sz="2200" dirty="0" err="1"/>
              <a:t>Chaikovska</a:t>
            </a:r>
            <a:r>
              <a:rPr lang="fr-FR" sz="2200" baseline="30000" dirty="0"/>
              <a:t>1</a:t>
            </a:r>
            <a:r>
              <a:rPr lang="en-US" sz="2200" dirty="0" smtClean="0"/>
              <a:t>, </a:t>
            </a:r>
            <a:r>
              <a:rPr lang="en-US" sz="2200" dirty="0"/>
              <a:t>Sophie </a:t>
            </a:r>
            <a:r>
              <a:rPr lang="en-US" sz="2200" dirty="0" err="1"/>
              <a:t>Chancé</a:t>
            </a:r>
            <a:r>
              <a:rPr lang="fr-FR" sz="2200" baseline="30000" dirty="0"/>
              <a:t>1</a:t>
            </a:r>
            <a:r>
              <a:rPr lang="en-US" sz="2200" dirty="0" smtClean="0"/>
              <a:t>, </a:t>
            </a:r>
            <a:r>
              <a:rPr lang="en-US" sz="2200" dirty="0"/>
              <a:t>Nicolas </a:t>
            </a:r>
            <a:r>
              <a:rPr lang="en-US" sz="2200" dirty="0" err="1"/>
              <a:t>Delerue</a:t>
            </a:r>
            <a:r>
              <a:rPr lang="fr-FR" sz="2200" baseline="30000" dirty="0"/>
              <a:t>1</a:t>
            </a:r>
            <a:r>
              <a:rPr lang="en-US" sz="2200" dirty="0" smtClean="0"/>
              <a:t>, </a:t>
            </a:r>
            <a:r>
              <a:rPr lang="en-US" sz="2200" dirty="0"/>
              <a:t>Mohamed El </a:t>
            </a:r>
            <a:r>
              <a:rPr lang="en-US" sz="2200" dirty="0" err="1"/>
              <a:t>Khaldi</a:t>
            </a:r>
            <a:r>
              <a:rPr lang="fr-FR" sz="2200" baseline="30000" dirty="0"/>
              <a:t>1</a:t>
            </a:r>
            <a:r>
              <a:rPr lang="en-US" sz="2200" dirty="0" smtClean="0"/>
              <a:t>, </a:t>
            </a:r>
            <a:r>
              <a:rPr lang="en-US" sz="2200" dirty="0" err="1" smtClean="0"/>
              <a:t>Ezgi</a:t>
            </a:r>
            <a:r>
              <a:rPr lang="en-US" sz="2200" dirty="0" smtClean="0"/>
              <a:t> </a:t>
            </a:r>
            <a:r>
              <a:rPr lang="en-US" sz="2200" dirty="0" err="1" smtClean="0"/>
              <a:t>Ergenlik</a:t>
            </a:r>
            <a:r>
              <a:rPr lang="fr-FR" sz="2200" baseline="30000" dirty="0" smtClean="0"/>
              <a:t>1</a:t>
            </a:r>
            <a:r>
              <a:rPr lang="en-US" sz="2200" dirty="0" smtClean="0"/>
              <a:t> </a:t>
            </a:r>
            <a:r>
              <a:rPr lang="en-US" sz="2200" dirty="0" err="1" smtClean="0"/>
              <a:t>Hayg</a:t>
            </a:r>
            <a:r>
              <a:rPr lang="en-US" sz="2200" dirty="0" smtClean="0"/>
              <a:t> </a:t>
            </a:r>
            <a:r>
              <a:rPr lang="en-US" sz="2200" dirty="0" err="1"/>
              <a:t>Guler</a:t>
            </a:r>
            <a:r>
              <a:rPr lang="fr-FR" sz="2200" baseline="30000" dirty="0"/>
              <a:t>1</a:t>
            </a:r>
            <a:r>
              <a:rPr lang="en-US" sz="2200" dirty="0" smtClean="0"/>
              <a:t>, Jacques </a:t>
            </a:r>
            <a:r>
              <a:rPr lang="en-US" sz="2200" dirty="0" err="1" smtClean="0"/>
              <a:t>Haissinski</a:t>
            </a:r>
            <a:r>
              <a:rPr lang="fr-FR" sz="2200" baseline="30000" dirty="0"/>
              <a:t> 1</a:t>
            </a:r>
            <a:r>
              <a:rPr lang="en-US" sz="2200" dirty="0" smtClean="0"/>
              <a:t>, </a:t>
            </a:r>
            <a:r>
              <a:rPr lang="en-US" sz="2200" dirty="0" smtClean="0"/>
              <a:t>Pierre </a:t>
            </a:r>
            <a:r>
              <a:rPr lang="en-US" sz="2200" dirty="0" err="1"/>
              <a:t>Lepercq</a:t>
            </a:r>
            <a:r>
              <a:rPr lang="fr-FR" sz="2200" baseline="30000" dirty="0" smtClean="0"/>
              <a:t>1</a:t>
            </a:r>
            <a:r>
              <a:rPr lang="en-US" sz="2200" dirty="0" smtClean="0"/>
              <a:t>, </a:t>
            </a:r>
            <a:r>
              <a:rPr lang="en-US" sz="2200" dirty="0" err="1" smtClean="0"/>
              <a:t>Alexandre</a:t>
            </a:r>
            <a:r>
              <a:rPr lang="en-US" sz="2200" dirty="0" smtClean="0"/>
              <a:t> </a:t>
            </a:r>
            <a:r>
              <a:rPr lang="en-US" sz="2200" dirty="0" err="1" smtClean="0"/>
              <a:t>Loulergue</a:t>
            </a:r>
            <a:r>
              <a:rPr lang="fr-FR" sz="2200" baseline="30000" dirty="0" smtClean="0"/>
              <a:t>2</a:t>
            </a:r>
            <a:r>
              <a:rPr lang="en-US" sz="2200" dirty="0"/>
              <a:t>, </a:t>
            </a:r>
            <a:r>
              <a:rPr lang="en-US" sz="2200" dirty="0" err="1"/>
              <a:t>Hugues</a:t>
            </a:r>
            <a:r>
              <a:rPr lang="en-US" sz="2200" dirty="0"/>
              <a:t> </a:t>
            </a:r>
            <a:r>
              <a:rPr lang="en-US" sz="2200" dirty="0" err="1"/>
              <a:t>Monard</a:t>
            </a:r>
            <a:r>
              <a:rPr lang="fr-FR" sz="2200" baseline="30000" dirty="0" smtClean="0"/>
              <a:t>1</a:t>
            </a:r>
            <a:r>
              <a:rPr lang="en-US" sz="2200" dirty="0" smtClean="0"/>
              <a:t>, </a:t>
            </a:r>
            <a:r>
              <a:rPr lang="en-US" sz="2200" dirty="0" smtClean="0"/>
              <a:t>Cynthia </a:t>
            </a:r>
            <a:r>
              <a:rPr lang="en-US" sz="2200" dirty="0"/>
              <a:t>Vallerand</a:t>
            </a:r>
            <a:r>
              <a:rPr lang="fr-FR" sz="2200" baseline="30000" dirty="0" smtClean="0"/>
              <a:t>1</a:t>
            </a:r>
          </a:p>
          <a:p>
            <a:pPr algn="ctr"/>
            <a:endParaRPr lang="en-US" sz="2200" dirty="0" smtClean="0"/>
          </a:p>
          <a:p>
            <a:pPr algn="ctr"/>
            <a:r>
              <a:rPr lang="fr-FR" sz="2200" baseline="30000" dirty="0" smtClean="0"/>
              <a:t>1</a:t>
            </a:r>
            <a:r>
              <a:rPr lang="fr-FR" sz="2200" dirty="0" smtClean="0"/>
              <a:t>Laboratoire de l’Accélérateur Linéaire (LAL)</a:t>
            </a:r>
          </a:p>
          <a:p>
            <a:pPr algn="ctr"/>
            <a:r>
              <a:rPr lang="fr-FR" sz="2200" baseline="30000" dirty="0" smtClean="0"/>
              <a:t>2</a:t>
            </a:r>
            <a:r>
              <a:rPr lang="fr-FR" sz="2200" dirty="0" smtClean="0"/>
              <a:t>Synchrotron SOLEIL 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54821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10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214184" y="-275662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/>
              <a:t>ThomX</a:t>
            </a:r>
            <a:r>
              <a:rPr lang="en-US" sz="4400" dirty="0"/>
              <a:t>, the transient </a:t>
            </a:r>
            <a:r>
              <a:rPr lang="en-US" sz="4400" dirty="0" err="1"/>
              <a:t>microbunching</a:t>
            </a:r>
            <a:r>
              <a:rPr lang="en-US" sz="4400" dirty="0"/>
              <a:t> regime</a:t>
            </a:r>
          </a:p>
        </p:txBody>
      </p:sp>
      <p:pic>
        <p:nvPicPr>
          <p:cNvPr id="1032" name="Picture 8" descr="[video-to-gif output image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900165"/>
            <a:ext cx="6168008" cy="357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79376" y="980728"/>
            <a:ext cx="5544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In </a:t>
            </a:r>
            <a:r>
              <a:rPr lang="en-US" dirty="0" err="1"/>
              <a:t>ThomX</a:t>
            </a:r>
            <a:r>
              <a:rPr lang="en-US" dirty="0"/>
              <a:t>, the bunch is injected with a longitudinal mismatch to save up the cost and space of the harmonic cavity that would be needed to match the beam.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So at injection the bunch undergoes </a:t>
            </a:r>
            <a:r>
              <a:rPr lang="en-US" dirty="0" err="1"/>
              <a:t>filamentation</a:t>
            </a:r>
            <a:r>
              <a:rPr lang="en-US" dirty="0"/>
              <a:t> for about 1 </a:t>
            </a:r>
            <a:r>
              <a:rPr lang="en-US" dirty="0" err="1"/>
              <a:t>ms</a:t>
            </a:r>
            <a:r>
              <a:rPr lang="en-US" dirty="0"/>
              <a:t> until the bunch has filled the RF bucket.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But the </a:t>
            </a:r>
            <a:r>
              <a:rPr lang="en-US" dirty="0" err="1"/>
              <a:t>filamentation</a:t>
            </a:r>
            <a:r>
              <a:rPr lang="en-US" dirty="0"/>
              <a:t> process is strongly affected by collective effects, in particular the CSR, which seeds a </a:t>
            </a:r>
            <a:r>
              <a:rPr lang="en-US" dirty="0" err="1"/>
              <a:t>microbunching</a:t>
            </a:r>
            <a:r>
              <a:rPr lang="en-US" dirty="0"/>
              <a:t> instability during the </a:t>
            </a:r>
            <a:r>
              <a:rPr lang="en-US" dirty="0" err="1"/>
              <a:t>filamentation</a:t>
            </a:r>
            <a:r>
              <a:rPr lang="en-US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Virage 10"/>
          <p:cNvSpPr/>
          <p:nvPr/>
        </p:nvSpPr>
        <p:spPr>
          <a:xfrm rot="10800000" flipH="1">
            <a:off x="1307468" y="4252481"/>
            <a:ext cx="1476164" cy="1425457"/>
          </a:xfrm>
          <a:prstGeom prst="bentArrow">
            <a:avLst>
              <a:gd name="adj1" fmla="val 22730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927648" y="4590626"/>
            <a:ext cx="8784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The </a:t>
            </a:r>
            <a:r>
              <a:rPr lang="fr-FR" dirty="0" err="1"/>
              <a:t>resulting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transient</a:t>
            </a:r>
            <a:r>
              <a:rPr lang="fr-FR" dirty="0"/>
              <a:t> </a:t>
            </a:r>
            <a:r>
              <a:rPr lang="fr-FR" dirty="0" err="1"/>
              <a:t>microbunching</a:t>
            </a:r>
            <a:r>
              <a:rPr lang="fr-FR" dirty="0"/>
              <a:t> </a:t>
            </a:r>
            <a:r>
              <a:rPr lang="fr-FR" dirty="0" err="1"/>
              <a:t>regime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en-US" dirty="0"/>
              <a:t>determines the shape of the beam for the </a:t>
            </a:r>
            <a:r>
              <a:rPr lang="fr-FR" dirty="0" err="1"/>
              <a:t>rest</a:t>
            </a:r>
            <a:r>
              <a:rPr lang="fr-FR" dirty="0"/>
              <a:t> of the </a:t>
            </a:r>
            <a:r>
              <a:rPr lang="fr-FR" dirty="0" err="1"/>
              <a:t>storage</a:t>
            </a:r>
            <a:r>
              <a:rPr lang="fr-FR" dirty="0"/>
              <a:t> time.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As there is no damping within the storage time, it is crucial to manage the transient regime in order to keep both a high charge and low beam </a:t>
            </a:r>
            <a:r>
              <a:rPr lang="en-US" dirty="0" err="1"/>
              <a:t>emittances</a:t>
            </a:r>
            <a:r>
              <a:rPr lang="en-US" dirty="0"/>
              <a:t> to deliver the expected X-ray flux.</a:t>
            </a:r>
          </a:p>
        </p:txBody>
      </p:sp>
    </p:spTree>
    <p:extLst>
      <p:ext uri="{BB962C8B-B14F-4D97-AF65-F5344CB8AC3E}">
        <p14:creationId xmlns:p14="http://schemas.microsoft.com/office/powerpoint/2010/main" val="273917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9" y="1910589"/>
            <a:ext cx="4320480" cy="44673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11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Transient </a:t>
            </a:r>
            <a:r>
              <a:rPr lang="en-US" sz="4000" dirty="0" err="1"/>
              <a:t>microbunching</a:t>
            </a:r>
            <a:r>
              <a:rPr lang="en-US" sz="4000" dirty="0"/>
              <a:t> regime at low charge (100pC)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48472" y="829547"/>
            <a:ext cx="10909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6D non linear tracking element by element along the lattice.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Injected bunch from </a:t>
            </a:r>
            <a:r>
              <a:rPr lang="en-US" dirty="0" err="1"/>
              <a:t>linac</a:t>
            </a:r>
            <a:r>
              <a:rPr lang="en-US" dirty="0"/>
              <a:t> + transfer line simulations with collective effects.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Injected bunch with a coherent core and long tails.</a:t>
            </a:r>
          </a:p>
        </p:txBody>
      </p:sp>
      <p:pic>
        <p:nvPicPr>
          <p:cNvPr id="17" name="ou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9856" y="1978301"/>
            <a:ext cx="7363131" cy="426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7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9" y="1910589"/>
            <a:ext cx="4320480" cy="44673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12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748472" y="798433"/>
                <a:ext cx="1090923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</a:t>
                </a:r>
                <a:r>
                  <a:rPr lang="en-US" dirty="0" err="1"/>
                  <a:t>filamentation</a:t>
                </a:r>
                <a:r>
                  <a:rPr lang="en-US" dirty="0"/>
                  <a:t> starts to bend the bunch tails.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effect of the CSR is visible on the bunch core, which is pushed toward negative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fr-FR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Due to the CSR, the core begins to separate from the rest of the beam and forms a micro-structure.</a:t>
                </a: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72" y="798433"/>
                <a:ext cx="10909239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391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ou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96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9856" y="1978301"/>
            <a:ext cx="7363131" cy="4269054"/>
          </a:xfrm>
          <a:prstGeom prst="rect">
            <a:avLst/>
          </a:prstGeom>
        </p:spPr>
      </p:pic>
      <p:sp>
        <p:nvSpPr>
          <p:cNvPr id="14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/>
              <a:t>Transient</a:t>
            </a:r>
            <a:r>
              <a:rPr lang="fr-FR" sz="4000" dirty="0"/>
              <a:t> </a:t>
            </a:r>
            <a:r>
              <a:rPr lang="fr-FR" sz="4000" dirty="0" err="1"/>
              <a:t>microbunching</a:t>
            </a:r>
            <a:r>
              <a:rPr lang="fr-FR" sz="4000" dirty="0"/>
              <a:t> </a:t>
            </a:r>
            <a:r>
              <a:rPr lang="fr-FR" sz="4000" dirty="0" err="1"/>
              <a:t>regime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</a:t>
            </a:r>
            <a:r>
              <a:rPr lang="fr-FR" sz="4000" dirty="0" err="1"/>
              <a:t>low</a:t>
            </a:r>
            <a:r>
              <a:rPr lang="fr-FR" sz="4000" dirty="0"/>
              <a:t> charge (100pC)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6665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9" y="1910589"/>
            <a:ext cx="4320480" cy="44673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13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41380" y="845961"/>
            <a:ext cx="11338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Twice per synchrotron period, </a:t>
            </a:r>
            <a:r>
              <a:rPr lang="en-US" dirty="0" smtClean="0"/>
              <a:t>the arms forms </a:t>
            </a:r>
            <a:r>
              <a:rPr lang="en-US" dirty="0"/>
              <a:t>a coherent peak producing a strong CSR splitting further the bunch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combined effect of the CSR and of the </a:t>
            </a:r>
            <a:r>
              <a:rPr lang="en-US" dirty="0" err="1"/>
              <a:t>filamentation</a:t>
            </a:r>
            <a:r>
              <a:rPr lang="en-US" dirty="0"/>
              <a:t> bring the formation of loops in the phase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7" name="ou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9856" y="1978301"/>
            <a:ext cx="7363131" cy="4269054"/>
          </a:xfrm>
          <a:prstGeom prst="rect">
            <a:avLst/>
          </a:prstGeom>
        </p:spPr>
      </p:pic>
      <p:sp>
        <p:nvSpPr>
          <p:cNvPr id="14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/>
              <a:t>Transient</a:t>
            </a:r>
            <a:r>
              <a:rPr lang="fr-FR" sz="4000" dirty="0"/>
              <a:t> </a:t>
            </a:r>
            <a:r>
              <a:rPr lang="fr-FR" sz="4000" dirty="0" err="1"/>
              <a:t>microbunching</a:t>
            </a:r>
            <a:r>
              <a:rPr lang="fr-FR" sz="4000" dirty="0"/>
              <a:t> </a:t>
            </a:r>
            <a:r>
              <a:rPr lang="fr-FR" sz="4000" dirty="0" err="1"/>
              <a:t>regime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</a:t>
            </a:r>
            <a:r>
              <a:rPr lang="fr-FR" sz="4000" dirty="0" err="1"/>
              <a:t>low</a:t>
            </a:r>
            <a:r>
              <a:rPr lang="fr-FR" sz="4000" dirty="0"/>
              <a:t> charge (100pC)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3069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14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5" name="ou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1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9896" y="1916832"/>
            <a:ext cx="7515285" cy="435727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678"/>
          <a:stretch/>
        </p:blipFill>
        <p:spPr>
          <a:xfrm>
            <a:off x="231689" y="929065"/>
            <a:ext cx="5144231" cy="5496118"/>
          </a:xfrm>
          <a:prstGeom prst="rect">
            <a:avLst/>
          </a:prstGeom>
        </p:spPr>
      </p:pic>
      <p:sp>
        <p:nvSpPr>
          <p:cNvPr id="18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/>
              <a:t>Transient</a:t>
            </a:r>
            <a:r>
              <a:rPr lang="fr-FR" sz="4000" dirty="0"/>
              <a:t> </a:t>
            </a:r>
            <a:r>
              <a:rPr lang="fr-FR" sz="4000" dirty="0" err="1"/>
              <a:t>microbunching</a:t>
            </a:r>
            <a:r>
              <a:rPr lang="fr-FR" sz="4000" dirty="0"/>
              <a:t> </a:t>
            </a:r>
            <a:r>
              <a:rPr lang="fr-FR" sz="4000" dirty="0" err="1"/>
              <a:t>regime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</a:t>
            </a:r>
            <a:r>
              <a:rPr lang="fr-FR" sz="4000" dirty="0" err="1"/>
              <a:t>low</a:t>
            </a:r>
            <a:r>
              <a:rPr lang="fr-FR" sz="4000" dirty="0"/>
              <a:t> charge (100pC)</a:t>
            </a:r>
            <a:endParaRPr lang="en-US" sz="4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5591944" y="845961"/>
            <a:ext cx="6600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1000 turns, many </a:t>
            </a:r>
            <a:r>
              <a:rPr lang="en-US" dirty="0" err="1"/>
              <a:t>microbunches</a:t>
            </a:r>
            <a:r>
              <a:rPr lang="en-US" dirty="0"/>
              <a:t> are visible in the phase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Contrary to the first turns, their synchrotron oscillations do not have the same frequency nor the same phase.</a:t>
            </a:r>
          </a:p>
        </p:txBody>
      </p:sp>
    </p:spTree>
    <p:extLst>
      <p:ext uri="{BB962C8B-B14F-4D97-AF65-F5344CB8AC3E}">
        <p14:creationId xmlns:p14="http://schemas.microsoft.com/office/powerpoint/2010/main" val="211483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15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5" name="ou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43" end="302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9896" y="1916832"/>
            <a:ext cx="7515285" cy="435727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678"/>
          <a:stretch/>
        </p:blipFill>
        <p:spPr>
          <a:xfrm>
            <a:off x="231689" y="929065"/>
            <a:ext cx="5144231" cy="5496118"/>
          </a:xfrm>
          <a:prstGeom prst="rect">
            <a:avLst/>
          </a:prstGeom>
        </p:spPr>
      </p:pic>
      <p:sp>
        <p:nvSpPr>
          <p:cNvPr id="9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/>
              <a:t>Transient</a:t>
            </a:r>
            <a:r>
              <a:rPr lang="fr-FR" sz="4000" dirty="0"/>
              <a:t> </a:t>
            </a:r>
            <a:r>
              <a:rPr lang="fr-FR" sz="4000" dirty="0" err="1"/>
              <a:t>microbunching</a:t>
            </a:r>
            <a:r>
              <a:rPr lang="fr-FR" sz="4000" dirty="0"/>
              <a:t> </a:t>
            </a:r>
            <a:r>
              <a:rPr lang="fr-FR" sz="4000" dirty="0" err="1"/>
              <a:t>regime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</a:t>
            </a:r>
            <a:r>
              <a:rPr lang="fr-FR" sz="4000" dirty="0" err="1"/>
              <a:t>low</a:t>
            </a:r>
            <a:r>
              <a:rPr lang="fr-FR" sz="4000" dirty="0"/>
              <a:t> charge (100pC)</a:t>
            </a:r>
            <a:endParaRPr lang="en-US" sz="4000" dirty="0"/>
          </a:p>
        </p:txBody>
      </p:sp>
      <p:sp>
        <p:nvSpPr>
          <p:cNvPr id="10" name="ZoneTexte 9"/>
          <p:cNvSpPr txBox="1"/>
          <p:nvPr/>
        </p:nvSpPr>
        <p:spPr>
          <a:xfrm>
            <a:off x="5588661" y="983547"/>
            <a:ext cx="660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2500 turns, the micro-structures seem to be less dense as each </a:t>
            </a:r>
            <a:r>
              <a:rPr lang="en-US" dirty="0" err="1"/>
              <a:t>microbunch</a:t>
            </a:r>
            <a:r>
              <a:rPr lang="en-US" dirty="0"/>
              <a:t> has begun to fill the phase space due to </a:t>
            </a:r>
            <a:r>
              <a:rPr lang="en-US" dirty="0" err="1" smtClean="0"/>
              <a:t>filamentation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126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16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5" name="ou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9896" y="1916832"/>
            <a:ext cx="7515285" cy="435727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678"/>
          <a:stretch/>
        </p:blipFill>
        <p:spPr>
          <a:xfrm>
            <a:off x="231689" y="929065"/>
            <a:ext cx="5144231" cy="5496118"/>
          </a:xfrm>
          <a:prstGeom prst="rect">
            <a:avLst/>
          </a:prstGeom>
        </p:spPr>
      </p:pic>
      <p:sp>
        <p:nvSpPr>
          <p:cNvPr id="10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/>
              <a:t>Transient</a:t>
            </a:r>
            <a:r>
              <a:rPr lang="fr-FR" sz="4000" dirty="0"/>
              <a:t> </a:t>
            </a:r>
            <a:r>
              <a:rPr lang="fr-FR" sz="4000" dirty="0" err="1"/>
              <a:t>microbunching</a:t>
            </a:r>
            <a:r>
              <a:rPr lang="fr-FR" sz="4000" dirty="0"/>
              <a:t> </a:t>
            </a:r>
            <a:r>
              <a:rPr lang="fr-FR" sz="4000" dirty="0" err="1"/>
              <a:t>regime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</a:t>
            </a:r>
            <a:r>
              <a:rPr lang="fr-FR" sz="4000" dirty="0" err="1"/>
              <a:t>low</a:t>
            </a:r>
            <a:r>
              <a:rPr lang="fr-FR" sz="4000" dirty="0"/>
              <a:t> charge (100pC)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5663951" y="1119090"/>
            <a:ext cx="6315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of the </a:t>
            </a:r>
            <a:r>
              <a:rPr lang="en-US" dirty="0" err="1"/>
              <a:t>microbunches</a:t>
            </a:r>
            <a:r>
              <a:rPr lang="en-US" dirty="0"/>
              <a:t> have been diluted in the phase space as the RF bucket begins to be filled.</a:t>
            </a:r>
          </a:p>
        </p:txBody>
      </p:sp>
    </p:spTree>
    <p:extLst>
      <p:ext uri="{BB962C8B-B14F-4D97-AF65-F5344CB8AC3E}">
        <p14:creationId xmlns:p14="http://schemas.microsoft.com/office/powerpoint/2010/main" val="195775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17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5" name="ou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4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9896" y="1952049"/>
            <a:ext cx="7515285" cy="435727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678"/>
          <a:stretch/>
        </p:blipFill>
        <p:spPr>
          <a:xfrm>
            <a:off x="231689" y="929065"/>
            <a:ext cx="5144231" cy="5496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10002089" y="1904000"/>
                <a:ext cx="1977786" cy="11299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≈40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𝑝𝑠</m:t>
                      </m:r>
                    </m:oMath>
                  </m:oMathPara>
                </a14:m>
                <a:endParaRPr lang="fr-FR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≈0,67 %</m:t>
                      </m:r>
                    </m:oMath>
                  </m:oMathPara>
                </a14:m>
                <a:endParaRPr lang="fr-FR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≈2,8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𝑚𝑟𝑎𝑑</m:t>
                      </m:r>
                    </m:oMath>
                  </m:oMathPara>
                </a14:m>
                <a:endParaRPr lang="fr-FR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≈2,3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𝑚𝑟𝑎𝑑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2089" y="1904000"/>
                <a:ext cx="1977786" cy="1129925"/>
              </a:xfrm>
              <a:prstGeom prst="rect">
                <a:avLst/>
              </a:prstGeom>
              <a:blipFill rotWithShape="0">
                <a:blip r:embed="rId6"/>
                <a:stretch>
                  <a:fillRect l="-1543" r="-2778" b="-4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/>
              <a:t>Transient</a:t>
            </a:r>
            <a:r>
              <a:rPr lang="fr-FR" sz="4000" dirty="0"/>
              <a:t> </a:t>
            </a:r>
            <a:r>
              <a:rPr lang="fr-FR" sz="4000" dirty="0" err="1"/>
              <a:t>microbunching</a:t>
            </a:r>
            <a:r>
              <a:rPr lang="fr-FR" sz="4000" dirty="0"/>
              <a:t> </a:t>
            </a:r>
            <a:r>
              <a:rPr lang="fr-FR" sz="4000" dirty="0" err="1"/>
              <a:t>regime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</a:t>
            </a:r>
            <a:r>
              <a:rPr lang="fr-FR" sz="4000" dirty="0" err="1"/>
              <a:t>low</a:t>
            </a:r>
            <a:r>
              <a:rPr lang="fr-FR" sz="4000" dirty="0"/>
              <a:t> charge (100pC)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5621948" y="1028554"/>
                <a:ext cx="645071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After 20 000 turns (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≈1,2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en-US" dirty="0"/>
                  <a:t>), the transient </a:t>
                </a:r>
                <a:r>
                  <a:rPr lang="en-US" dirty="0" err="1"/>
                  <a:t>microbunching</a:t>
                </a:r>
                <a:r>
                  <a:rPr lang="en-US" dirty="0"/>
                  <a:t> regime has stopped as the RF bucket is nearly fully filled by the bunch.</a:t>
                </a: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948" y="1028554"/>
                <a:ext cx="6450715" cy="923330"/>
              </a:xfrm>
              <a:prstGeom prst="rect">
                <a:avLst/>
              </a:prstGeom>
              <a:blipFill rotWithShape="0">
                <a:blip r:embed="rId7"/>
                <a:stretch>
                  <a:fillRect l="-567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228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7808" y="1340768"/>
            <a:ext cx="8568952" cy="49681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18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402" y="818463"/>
            <a:ext cx="4334038" cy="5559524"/>
          </a:xfrm>
          <a:prstGeom prst="rect">
            <a:avLst/>
          </a:prstGeom>
        </p:spPr>
      </p:pic>
      <p:sp>
        <p:nvSpPr>
          <p:cNvPr id="17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/>
              <a:t>Transient</a:t>
            </a:r>
            <a:r>
              <a:rPr lang="fr-FR" sz="4000" dirty="0"/>
              <a:t> </a:t>
            </a:r>
            <a:r>
              <a:rPr lang="fr-FR" sz="4000" dirty="0" err="1"/>
              <a:t>microbunching</a:t>
            </a:r>
            <a:r>
              <a:rPr lang="fr-FR" sz="4000" dirty="0"/>
              <a:t> </a:t>
            </a:r>
            <a:r>
              <a:rPr lang="fr-FR" sz="4000" dirty="0" err="1"/>
              <a:t>regime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high charge (1nC)</a:t>
            </a:r>
            <a:endParaRPr lang="en-US" sz="4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4809991" y="867477"/>
            <a:ext cx="738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At</a:t>
            </a:r>
            <a:r>
              <a:rPr lang="fr-FR" dirty="0"/>
              <a:t> high charge, </a:t>
            </a:r>
            <a:r>
              <a:rPr lang="en-US" dirty="0"/>
              <a:t>the bunch core folds on itself due to the strong CSR, which reinforces the very peaked, and thus coherent, longitudinal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97682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u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7808" y="1499048"/>
            <a:ext cx="8420803" cy="48822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19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402" y="818463"/>
            <a:ext cx="4334038" cy="5559524"/>
          </a:xfrm>
          <a:prstGeom prst="rect">
            <a:avLst/>
          </a:prstGeom>
        </p:spPr>
      </p:pic>
      <p:sp>
        <p:nvSpPr>
          <p:cNvPr id="9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/>
              <a:t>Transient</a:t>
            </a:r>
            <a:r>
              <a:rPr lang="fr-FR" sz="4000" dirty="0"/>
              <a:t> </a:t>
            </a:r>
            <a:r>
              <a:rPr lang="fr-FR" sz="4000" dirty="0" err="1"/>
              <a:t>microbunching</a:t>
            </a:r>
            <a:r>
              <a:rPr lang="fr-FR" sz="4000" dirty="0"/>
              <a:t> </a:t>
            </a:r>
            <a:r>
              <a:rPr lang="fr-FR" sz="4000" dirty="0" err="1"/>
              <a:t>regime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high charge (1nC)</a:t>
            </a:r>
            <a:endParaRPr lang="en-US" sz="4000" dirty="0"/>
          </a:p>
        </p:txBody>
      </p:sp>
      <p:sp>
        <p:nvSpPr>
          <p:cNvPr id="10" name="ZoneTexte 9"/>
          <p:cNvSpPr txBox="1"/>
          <p:nvPr/>
        </p:nvSpPr>
        <p:spPr>
          <a:xfrm>
            <a:off x="4887204" y="1062159"/>
            <a:ext cx="738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After</a:t>
            </a:r>
            <a:r>
              <a:rPr lang="fr-FR" dirty="0"/>
              <a:t> 100 </a:t>
            </a:r>
            <a:r>
              <a:rPr lang="fr-FR" dirty="0" err="1"/>
              <a:t>turns</a:t>
            </a:r>
            <a:r>
              <a:rPr lang="fr-FR" dirty="0"/>
              <a:t>, </a:t>
            </a:r>
            <a:r>
              <a:rPr lang="fr-FR" dirty="0" err="1"/>
              <a:t>only</a:t>
            </a:r>
            <a:r>
              <a:rPr lang="fr-FR" dirty="0"/>
              <a:t> 430 </a:t>
            </a:r>
            <a:r>
              <a:rPr lang="fr-FR" dirty="0" err="1"/>
              <a:t>pC</a:t>
            </a:r>
            <a:r>
              <a:rPr lang="fr-FR" dirty="0"/>
              <a:t> are </a:t>
            </a:r>
            <a:r>
              <a:rPr lang="fr-FR" dirty="0" err="1"/>
              <a:t>left</a:t>
            </a:r>
            <a:r>
              <a:rPr lang="fr-F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2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214184" y="-275662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An introduction to collective effects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59308" y="837725"/>
            <a:ext cx="1161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term “collective effects” refers to the interactions of beam particles with each </a:t>
            </a:r>
            <a:r>
              <a:rPr lang="en-US" dirty="0" smtClean="0"/>
              <a:t>others and with the environment.</a:t>
            </a:r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501304" y="2880374"/>
            <a:ext cx="640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change in cross section of the beam pipe leading to a radiation of the image charges is called </a:t>
            </a:r>
            <a:r>
              <a:rPr lang="en-US" b="1" dirty="0"/>
              <a:t>geometric </a:t>
            </a:r>
            <a:r>
              <a:rPr lang="en-US" b="1" dirty="0" err="1"/>
              <a:t>wakefield</a:t>
            </a:r>
            <a:r>
              <a:rPr lang="en-US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same type of perturbation produced by the beam pipe finite resistivity is the </a:t>
            </a:r>
            <a:r>
              <a:rPr lang="en-US" b="1" dirty="0"/>
              <a:t>resistive </a:t>
            </a:r>
            <a:r>
              <a:rPr lang="en-US" b="1" dirty="0" err="1"/>
              <a:t>wakefield</a:t>
            </a:r>
            <a:r>
              <a:rPr lang="en-US" dirty="0"/>
              <a:t>.</a:t>
            </a:r>
          </a:p>
        </p:txBody>
      </p:sp>
      <p:pic>
        <p:nvPicPr>
          <p:cNvPr id="12" name="Picture 2" descr="Absolute electric field of the bunch moving through the collimator structure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081" y="3775316"/>
            <a:ext cx="2984643" cy="237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: Shape 212">
            <a:extLst>
              <a:ext uri="{FF2B5EF4-FFF2-40B4-BE49-F238E27FC236}">
                <a16:creationId xmlns="" xmlns:a16="http://schemas.microsoft.com/office/drawing/2014/main" id="{37C06DD0-9BFF-49C7-968C-355B33A9943D}"/>
              </a:ext>
            </a:extLst>
          </p:cNvPr>
          <p:cNvSpPr/>
          <p:nvPr/>
        </p:nvSpPr>
        <p:spPr>
          <a:xfrm>
            <a:off x="9937402" y="3335891"/>
            <a:ext cx="1487057" cy="115085"/>
          </a:xfrm>
          <a:custGeom>
            <a:avLst/>
            <a:gdLst>
              <a:gd name="connsiteX0" fmla="*/ 76064 w 1657299"/>
              <a:gd name="connsiteY0" fmla="*/ 426720 h 437213"/>
              <a:gd name="connsiteX1" fmla="*/ 251324 w 1657299"/>
              <a:gd name="connsiteY1" fmla="*/ 342900 h 437213"/>
              <a:gd name="connsiteX2" fmla="*/ 441824 w 1657299"/>
              <a:gd name="connsiteY2" fmla="*/ 220980 h 437213"/>
              <a:gd name="connsiteX3" fmla="*/ 601844 w 1657299"/>
              <a:gd name="connsiteY3" fmla="*/ 60960 h 437213"/>
              <a:gd name="connsiteX4" fmla="*/ 799964 w 1657299"/>
              <a:gd name="connsiteY4" fmla="*/ 0 h 437213"/>
              <a:gd name="connsiteX5" fmla="*/ 1028564 w 1657299"/>
              <a:gd name="connsiteY5" fmla="*/ 60960 h 437213"/>
              <a:gd name="connsiteX6" fmla="*/ 1173344 w 1657299"/>
              <a:gd name="connsiteY6" fmla="*/ 167640 h 437213"/>
              <a:gd name="connsiteX7" fmla="*/ 1310504 w 1657299"/>
              <a:gd name="connsiteY7" fmla="*/ 281940 h 437213"/>
              <a:gd name="connsiteX8" fmla="*/ 1600064 w 1657299"/>
              <a:gd name="connsiteY8" fmla="*/ 419100 h 437213"/>
              <a:gd name="connsiteX9" fmla="*/ 76064 w 1657299"/>
              <a:gd name="connsiteY9" fmla="*/ 426720 h 43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7299" h="437213">
                <a:moveTo>
                  <a:pt x="76064" y="426720"/>
                </a:moveTo>
                <a:cubicBezTo>
                  <a:pt x="-148726" y="414020"/>
                  <a:pt x="190364" y="377190"/>
                  <a:pt x="251324" y="342900"/>
                </a:cubicBezTo>
                <a:cubicBezTo>
                  <a:pt x="312284" y="308610"/>
                  <a:pt x="383404" y="267970"/>
                  <a:pt x="441824" y="220980"/>
                </a:cubicBezTo>
                <a:cubicBezTo>
                  <a:pt x="500244" y="173990"/>
                  <a:pt x="542154" y="97790"/>
                  <a:pt x="601844" y="60960"/>
                </a:cubicBezTo>
                <a:cubicBezTo>
                  <a:pt x="661534" y="24130"/>
                  <a:pt x="728844" y="0"/>
                  <a:pt x="799964" y="0"/>
                </a:cubicBezTo>
                <a:cubicBezTo>
                  <a:pt x="871084" y="0"/>
                  <a:pt x="966334" y="33020"/>
                  <a:pt x="1028564" y="60960"/>
                </a:cubicBezTo>
                <a:cubicBezTo>
                  <a:pt x="1090794" y="88900"/>
                  <a:pt x="1126354" y="130810"/>
                  <a:pt x="1173344" y="167640"/>
                </a:cubicBezTo>
                <a:cubicBezTo>
                  <a:pt x="1220334" y="204470"/>
                  <a:pt x="1239384" y="240030"/>
                  <a:pt x="1310504" y="281940"/>
                </a:cubicBezTo>
                <a:cubicBezTo>
                  <a:pt x="1381624" y="323850"/>
                  <a:pt x="1809614" y="393700"/>
                  <a:pt x="1600064" y="419100"/>
                </a:cubicBezTo>
                <a:cubicBezTo>
                  <a:pt x="1390514" y="444500"/>
                  <a:pt x="300854" y="439420"/>
                  <a:pt x="76064" y="4267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reeform: Shape 9">
            <a:extLst>
              <a:ext uri="{FF2B5EF4-FFF2-40B4-BE49-F238E27FC236}">
                <a16:creationId xmlns="" xmlns:a16="http://schemas.microsoft.com/office/drawing/2014/main" id="{E5D35FB6-EFED-4B8B-A319-19B55051F267}"/>
              </a:ext>
            </a:extLst>
          </p:cNvPr>
          <p:cNvSpPr/>
          <p:nvPr/>
        </p:nvSpPr>
        <p:spPr>
          <a:xfrm flipV="1">
            <a:off x="9937402" y="1670690"/>
            <a:ext cx="1487057" cy="115085"/>
          </a:xfrm>
          <a:custGeom>
            <a:avLst/>
            <a:gdLst>
              <a:gd name="connsiteX0" fmla="*/ 76064 w 1657299"/>
              <a:gd name="connsiteY0" fmla="*/ 426720 h 437213"/>
              <a:gd name="connsiteX1" fmla="*/ 251324 w 1657299"/>
              <a:gd name="connsiteY1" fmla="*/ 342900 h 437213"/>
              <a:gd name="connsiteX2" fmla="*/ 441824 w 1657299"/>
              <a:gd name="connsiteY2" fmla="*/ 220980 h 437213"/>
              <a:gd name="connsiteX3" fmla="*/ 601844 w 1657299"/>
              <a:gd name="connsiteY3" fmla="*/ 60960 h 437213"/>
              <a:gd name="connsiteX4" fmla="*/ 799964 w 1657299"/>
              <a:gd name="connsiteY4" fmla="*/ 0 h 437213"/>
              <a:gd name="connsiteX5" fmla="*/ 1028564 w 1657299"/>
              <a:gd name="connsiteY5" fmla="*/ 60960 h 437213"/>
              <a:gd name="connsiteX6" fmla="*/ 1173344 w 1657299"/>
              <a:gd name="connsiteY6" fmla="*/ 167640 h 437213"/>
              <a:gd name="connsiteX7" fmla="*/ 1310504 w 1657299"/>
              <a:gd name="connsiteY7" fmla="*/ 281940 h 437213"/>
              <a:gd name="connsiteX8" fmla="*/ 1600064 w 1657299"/>
              <a:gd name="connsiteY8" fmla="*/ 419100 h 437213"/>
              <a:gd name="connsiteX9" fmla="*/ 76064 w 1657299"/>
              <a:gd name="connsiteY9" fmla="*/ 426720 h 43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7299" h="437213">
                <a:moveTo>
                  <a:pt x="76064" y="426720"/>
                </a:moveTo>
                <a:cubicBezTo>
                  <a:pt x="-148726" y="414020"/>
                  <a:pt x="190364" y="377190"/>
                  <a:pt x="251324" y="342900"/>
                </a:cubicBezTo>
                <a:cubicBezTo>
                  <a:pt x="312284" y="308610"/>
                  <a:pt x="383404" y="267970"/>
                  <a:pt x="441824" y="220980"/>
                </a:cubicBezTo>
                <a:cubicBezTo>
                  <a:pt x="500244" y="173990"/>
                  <a:pt x="542154" y="97790"/>
                  <a:pt x="601844" y="60960"/>
                </a:cubicBezTo>
                <a:cubicBezTo>
                  <a:pt x="661534" y="24130"/>
                  <a:pt x="728844" y="0"/>
                  <a:pt x="799964" y="0"/>
                </a:cubicBezTo>
                <a:cubicBezTo>
                  <a:pt x="871084" y="0"/>
                  <a:pt x="966334" y="33020"/>
                  <a:pt x="1028564" y="60960"/>
                </a:cubicBezTo>
                <a:cubicBezTo>
                  <a:pt x="1090794" y="88900"/>
                  <a:pt x="1126354" y="130810"/>
                  <a:pt x="1173344" y="167640"/>
                </a:cubicBezTo>
                <a:cubicBezTo>
                  <a:pt x="1220334" y="204470"/>
                  <a:pt x="1239384" y="240030"/>
                  <a:pt x="1310504" y="281940"/>
                </a:cubicBezTo>
                <a:cubicBezTo>
                  <a:pt x="1381624" y="323850"/>
                  <a:pt x="1809614" y="393700"/>
                  <a:pt x="1600064" y="419100"/>
                </a:cubicBezTo>
                <a:cubicBezTo>
                  <a:pt x="1390514" y="444500"/>
                  <a:pt x="300854" y="439420"/>
                  <a:pt x="76064" y="4267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Straight Arrow Connector 42">
            <a:extLst>
              <a:ext uri="{FF2B5EF4-FFF2-40B4-BE49-F238E27FC236}">
                <a16:creationId xmlns="" xmlns:a16="http://schemas.microsoft.com/office/drawing/2014/main" id="{3C12C9D6-FD93-4580-9F59-81446507D471}"/>
              </a:ext>
            </a:extLst>
          </p:cNvPr>
          <p:cNvCxnSpPr>
            <a:cxnSpLocks/>
          </p:cNvCxnSpPr>
          <p:nvPr/>
        </p:nvCxnSpPr>
        <p:spPr>
          <a:xfrm flipV="1">
            <a:off x="10649606" y="1655244"/>
            <a:ext cx="0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99">
            <a:extLst>
              <a:ext uri="{FF2B5EF4-FFF2-40B4-BE49-F238E27FC236}">
                <a16:creationId xmlns="" xmlns:a16="http://schemas.microsoft.com/office/drawing/2014/main" id="{0A04B546-0131-4345-95D6-1EDE7939F0DF}"/>
              </a:ext>
            </a:extLst>
          </p:cNvPr>
          <p:cNvCxnSpPr>
            <a:cxnSpLocks/>
          </p:cNvCxnSpPr>
          <p:nvPr/>
        </p:nvCxnSpPr>
        <p:spPr>
          <a:xfrm flipV="1">
            <a:off x="10857502" y="1655244"/>
            <a:ext cx="0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200">
            <a:extLst>
              <a:ext uri="{FF2B5EF4-FFF2-40B4-BE49-F238E27FC236}">
                <a16:creationId xmlns="" xmlns:a16="http://schemas.microsoft.com/office/drawing/2014/main" id="{69745508-DCCC-4F9F-A933-1628395601EB}"/>
              </a:ext>
            </a:extLst>
          </p:cNvPr>
          <p:cNvCxnSpPr>
            <a:cxnSpLocks/>
          </p:cNvCxnSpPr>
          <p:nvPr/>
        </p:nvCxnSpPr>
        <p:spPr>
          <a:xfrm>
            <a:off x="10872740" y="2652681"/>
            <a:ext cx="0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201">
            <a:extLst>
              <a:ext uri="{FF2B5EF4-FFF2-40B4-BE49-F238E27FC236}">
                <a16:creationId xmlns="" xmlns:a16="http://schemas.microsoft.com/office/drawing/2014/main" id="{8C79EB6B-6779-48B1-A1F3-F5FA4DB884A4}"/>
              </a:ext>
            </a:extLst>
          </p:cNvPr>
          <p:cNvCxnSpPr>
            <a:cxnSpLocks/>
          </p:cNvCxnSpPr>
          <p:nvPr/>
        </p:nvCxnSpPr>
        <p:spPr>
          <a:xfrm flipV="1">
            <a:off x="11040382" y="1655244"/>
            <a:ext cx="0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2">
            <a:extLst>
              <a:ext uri="{FF2B5EF4-FFF2-40B4-BE49-F238E27FC236}">
                <a16:creationId xmlns="" xmlns:a16="http://schemas.microsoft.com/office/drawing/2014/main" id="{B77F1132-EB91-4E99-B647-97C3AC7FF2C7}"/>
              </a:ext>
            </a:extLst>
          </p:cNvPr>
          <p:cNvCxnSpPr>
            <a:cxnSpLocks/>
          </p:cNvCxnSpPr>
          <p:nvPr/>
        </p:nvCxnSpPr>
        <p:spPr>
          <a:xfrm>
            <a:off x="11055620" y="2652681"/>
            <a:ext cx="0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03">
            <a:extLst>
              <a:ext uri="{FF2B5EF4-FFF2-40B4-BE49-F238E27FC236}">
                <a16:creationId xmlns="" xmlns:a16="http://schemas.microsoft.com/office/drawing/2014/main" id="{BCA52A93-7DB8-46D7-8FA4-EE4DB857D1A9}"/>
              </a:ext>
            </a:extLst>
          </p:cNvPr>
          <p:cNvCxnSpPr>
            <a:cxnSpLocks/>
          </p:cNvCxnSpPr>
          <p:nvPr/>
        </p:nvCxnSpPr>
        <p:spPr>
          <a:xfrm flipV="1">
            <a:off x="11276602" y="1644526"/>
            <a:ext cx="0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04">
            <a:extLst>
              <a:ext uri="{FF2B5EF4-FFF2-40B4-BE49-F238E27FC236}">
                <a16:creationId xmlns="" xmlns:a16="http://schemas.microsoft.com/office/drawing/2014/main" id="{867E5A53-5F3D-4233-88B8-35F632C4B46C}"/>
              </a:ext>
            </a:extLst>
          </p:cNvPr>
          <p:cNvCxnSpPr>
            <a:cxnSpLocks/>
          </p:cNvCxnSpPr>
          <p:nvPr/>
        </p:nvCxnSpPr>
        <p:spPr>
          <a:xfrm>
            <a:off x="11291840" y="2641963"/>
            <a:ext cx="0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05">
            <a:extLst>
              <a:ext uri="{FF2B5EF4-FFF2-40B4-BE49-F238E27FC236}">
                <a16:creationId xmlns="" xmlns:a16="http://schemas.microsoft.com/office/drawing/2014/main" id="{A6754D33-D074-462E-88E6-45542CA13657}"/>
              </a:ext>
            </a:extLst>
          </p:cNvPr>
          <p:cNvCxnSpPr>
            <a:cxnSpLocks/>
          </p:cNvCxnSpPr>
          <p:nvPr/>
        </p:nvCxnSpPr>
        <p:spPr>
          <a:xfrm flipV="1">
            <a:off x="10423162" y="1644526"/>
            <a:ext cx="0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06">
            <a:extLst>
              <a:ext uri="{FF2B5EF4-FFF2-40B4-BE49-F238E27FC236}">
                <a16:creationId xmlns="" xmlns:a16="http://schemas.microsoft.com/office/drawing/2014/main" id="{BFFF0DF0-CC58-4B89-9718-98E28104B87B}"/>
              </a:ext>
            </a:extLst>
          </p:cNvPr>
          <p:cNvCxnSpPr>
            <a:cxnSpLocks/>
          </p:cNvCxnSpPr>
          <p:nvPr/>
        </p:nvCxnSpPr>
        <p:spPr>
          <a:xfrm>
            <a:off x="10438400" y="2641963"/>
            <a:ext cx="0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07">
            <a:extLst>
              <a:ext uri="{FF2B5EF4-FFF2-40B4-BE49-F238E27FC236}">
                <a16:creationId xmlns="" xmlns:a16="http://schemas.microsoft.com/office/drawing/2014/main" id="{643C1421-2158-41A5-8F22-F16F845F341B}"/>
              </a:ext>
            </a:extLst>
          </p:cNvPr>
          <p:cNvCxnSpPr>
            <a:cxnSpLocks/>
          </p:cNvCxnSpPr>
          <p:nvPr/>
        </p:nvCxnSpPr>
        <p:spPr>
          <a:xfrm flipV="1">
            <a:off x="10141222" y="1644526"/>
            <a:ext cx="0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08">
            <a:extLst>
              <a:ext uri="{FF2B5EF4-FFF2-40B4-BE49-F238E27FC236}">
                <a16:creationId xmlns="" xmlns:a16="http://schemas.microsoft.com/office/drawing/2014/main" id="{7C14E872-534A-44C9-AE0D-297D1185B982}"/>
              </a:ext>
            </a:extLst>
          </p:cNvPr>
          <p:cNvCxnSpPr>
            <a:cxnSpLocks/>
          </p:cNvCxnSpPr>
          <p:nvPr/>
        </p:nvCxnSpPr>
        <p:spPr>
          <a:xfrm>
            <a:off x="10156460" y="2641963"/>
            <a:ext cx="0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1">
            <a:extLst>
              <a:ext uri="{FF2B5EF4-FFF2-40B4-BE49-F238E27FC236}">
                <a16:creationId xmlns="" xmlns:a16="http://schemas.microsoft.com/office/drawing/2014/main" id="{8359EBEC-24C6-47AB-9FC8-A10D7FA96F92}"/>
              </a:ext>
            </a:extLst>
          </p:cNvPr>
          <p:cNvCxnSpPr>
            <a:cxnSpLocks/>
          </p:cNvCxnSpPr>
          <p:nvPr/>
        </p:nvCxnSpPr>
        <p:spPr>
          <a:xfrm flipH="1">
            <a:off x="9498078" y="1321089"/>
            <a:ext cx="2359" cy="23418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2">
            <a:extLst>
              <a:ext uri="{FF2B5EF4-FFF2-40B4-BE49-F238E27FC236}">
                <a16:creationId xmlns="" xmlns:a16="http://schemas.microsoft.com/office/drawing/2014/main" id="{41A627F2-3A96-4E25-8E0F-2C11FB80C458}"/>
              </a:ext>
            </a:extLst>
          </p:cNvPr>
          <p:cNvCxnSpPr>
            <a:cxnSpLocks/>
          </p:cNvCxnSpPr>
          <p:nvPr/>
        </p:nvCxnSpPr>
        <p:spPr>
          <a:xfrm>
            <a:off x="11116065" y="2541683"/>
            <a:ext cx="90293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43">
            <a:extLst>
              <a:ext uri="{FF2B5EF4-FFF2-40B4-BE49-F238E27FC236}">
                <a16:creationId xmlns="" xmlns:a16="http://schemas.microsoft.com/office/drawing/2014/main" id="{D3D9E7E0-917C-49DB-89FE-1A553A651DDB}"/>
              </a:ext>
            </a:extLst>
          </p:cNvPr>
          <p:cNvCxnSpPr>
            <a:cxnSpLocks/>
          </p:cNvCxnSpPr>
          <p:nvPr/>
        </p:nvCxnSpPr>
        <p:spPr>
          <a:xfrm>
            <a:off x="10664844" y="2652681"/>
            <a:ext cx="0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171">
                <a:extLst>
                  <a:ext uri="{FF2B5EF4-FFF2-40B4-BE49-F238E27FC236}">
                    <a16:creationId xmlns="" xmlns:a16="http://schemas.microsoft.com/office/drawing/2014/main" id="{8F7D560D-B182-4764-B9AB-4E5D37C5F6D6}"/>
                  </a:ext>
                </a:extLst>
              </p:cNvPr>
              <p:cNvSpPr txBox="1"/>
              <p:nvPr/>
            </p:nvSpPr>
            <p:spPr>
              <a:xfrm>
                <a:off x="8507017" y="2641963"/>
                <a:ext cx="6091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fr-F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17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F7D560D-B182-4764-B9AB-4E5D37C5F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7017" y="2641963"/>
                <a:ext cx="609141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505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172">
                <a:extLst>
                  <a:ext uri="{FF2B5EF4-FFF2-40B4-BE49-F238E27FC236}">
                    <a16:creationId xmlns="" xmlns:a16="http://schemas.microsoft.com/office/drawing/2014/main" id="{AF647714-6026-4083-9720-032701DC674D}"/>
                  </a:ext>
                </a:extLst>
              </p:cNvPr>
              <p:cNvSpPr txBox="1"/>
              <p:nvPr/>
            </p:nvSpPr>
            <p:spPr>
              <a:xfrm>
                <a:off x="11420765" y="1902311"/>
                <a:ext cx="206210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acc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32" name="TextBox 17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F647714-6026-4083-9720-032701DC6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0765" y="1902311"/>
                <a:ext cx="206210" cy="310598"/>
              </a:xfrm>
              <a:prstGeom prst="rect">
                <a:avLst/>
              </a:prstGeom>
              <a:blipFill rotWithShape="0">
                <a:blip r:embed="rId5"/>
                <a:stretch>
                  <a:fillRect l="-23529" r="-29412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183">
            <a:extLst>
              <a:ext uri="{FF2B5EF4-FFF2-40B4-BE49-F238E27FC236}">
                <a16:creationId xmlns="" xmlns:a16="http://schemas.microsoft.com/office/drawing/2014/main" id="{2BD3FED0-7E1D-4614-9EC9-1F82E41B9749}"/>
              </a:ext>
            </a:extLst>
          </p:cNvPr>
          <p:cNvSpPr/>
          <p:nvPr/>
        </p:nvSpPr>
        <p:spPr>
          <a:xfrm>
            <a:off x="8148883" y="2468781"/>
            <a:ext cx="152389" cy="1731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Straight Arrow Connector 184">
            <a:extLst>
              <a:ext uri="{FF2B5EF4-FFF2-40B4-BE49-F238E27FC236}">
                <a16:creationId xmlns="" xmlns:a16="http://schemas.microsoft.com/office/drawing/2014/main" id="{ED0D1E24-C9D2-45A2-8C74-DC362E8B2A7C}"/>
              </a:ext>
            </a:extLst>
          </p:cNvPr>
          <p:cNvCxnSpPr>
            <a:cxnSpLocks/>
          </p:cNvCxnSpPr>
          <p:nvPr/>
        </p:nvCxnSpPr>
        <p:spPr>
          <a:xfrm>
            <a:off x="8301272" y="2555371"/>
            <a:ext cx="870685" cy="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185">
            <a:extLst>
              <a:ext uri="{FF2B5EF4-FFF2-40B4-BE49-F238E27FC236}">
                <a16:creationId xmlns="" xmlns:a16="http://schemas.microsoft.com/office/drawing/2014/main" id="{89F3037E-1B48-4518-AF7F-F7264D18C2A4}"/>
              </a:ext>
            </a:extLst>
          </p:cNvPr>
          <p:cNvCxnSpPr>
            <a:cxnSpLocks/>
          </p:cNvCxnSpPr>
          <p:nvPr/>
        </p:nvCxnSpPr>
        <p:spPr>
          <a:xfrm flipV="1">
            <a:off x="8225077" y="1655981"/>
            <a:ext cx="0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186">
            <a:extLst>
              <a:ext uri="{FF2B5EF4-FFF2-40B4-BE49-F238E27FC236}">
                <a16:creationId xmlns="" xmlns:a16="http://schemas.microsoft.com/office/drawing/2014/main" id="{9AA8E5F6-C8F8-45C6-AC88-16FFB495BF11}"/>
              </a:ext>
            </a:extLst>
          </p:cNvPr>
          <p:cNvCxnSpPr>
            <a:cxnSpLocks/>
          </p:cNvCxnSpPr>
          <p:nvPr/>
        </p:nvCxnSpPr>
        <p:spPr>
          <a:xfrm>
            <a:off x="8225077" y="2641963"/>
            <a:ext cx="0" cy="812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188">
                <a:extLst>
                  <a:ext uri="{FF2B5EF4-FFF2-40B4-BE49-F238E27FC236}">
                    <a16:creationId xmlns="" xmlns:a16="http://schemas.microsoft.com/office/drawing/2014/main" id="{511FA746-5300-483F-8A25-8C09066859DF}"/>
                  </a:ext>
                </a:extLst>
              </p:cNvPr>
              <p:cNvSpPr txBox="1"/>
              <p:nvPr/>
            </p:nvSpPr>
            <p:spPr>
              <a:xfrm>
                <a:off x="8658102" y="1939881"/>
                <a:ext cx="206210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acc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38" name="TextBox 18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11FA746-5300-483F-8A25-8C0906685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8102" y="1939881"/>
                <a:ext cx="206210" cy="310598"/>
              </a:xfrm>
              <a:prstGeom prst="rect">
                <a:avLst/>
              </a:prstGeom>
              <a:blipFill rotWithShape="0">
                <a:blip r:embed="rId6"/>
                <a:stretch>
                  <a:fillRect l="-23529" r="-29412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9C63D415-E0B9-4600-A233-665498117F96}"/>
              </a:ext>
            </a:extLst>
          </p:cNvPr>
          <p:cNvSpPr/>
          <p:nvPr/>
        </p:nvSpPr>
        <p:spPr>
          <a:xfrm>
            <a:off x="7217595" y="1533567"/>
            <a:ext cx="2019080" cy="1216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967A5E6F-D008-4CB6-9339-3A1DAF263784}"/>
              </a:ext>
            </a:extLst>
          </p:cNvPr>
          <p:cNvSpPr/>
          <p:nvPr/>
        </p:nvSpPr>
        <p:spPr>
          <a:xfrm>
            <a:off x="7214288" y="3463779"/>
            <a:ext cx="2019080" cy="1216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TextBox 2">
            <a:extLst>
              <a:ext uri="{FF2B5EF4-FFF2-40B4-BE49-F238E27FC236}">
                <a16:creationId xmlns="" xmlns:a16="http://schemas.microsoft.com/office/drawing/2014/main" id="{35ABEAE4-A138-4CCA-9EED-22260C63B39F}"/>
              </a:ext>
            </a:extLst>
          </p:cNvPr>
          <p:cNvSpPr txBox="1"/>
          <p:nvPr/>
        </p:nvSpPr>
        <p:spPr>
          <a:xfrm>
            <a:off x="7214288" y="1266199"/>
            <a:ext cx="2028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Perfectly conducting wall</a:t>
            </a:r>
          </a:p>
        </p:txBody>
      </p:sp>
      <p:sp>
        <p:nvSpPr>
          <p:cNvPr id="43" name="Oval 192">
            <a:extLst>
              <a:ext uri="{FF2B5EF4-FFF2-40B4-BE49-F238E27FC236}">
                <a16:creationId xmlns="" xmlns:a16="http://schemas.microsoft.com/office/drawing/2014/main" id="{5D3243E2-1840-425A-972F-71F62B9B4BDD}"/>
              </a:ext>
            </a:extLst>
          </p:cNvPr>
          <p:cNvSpPr/>
          <p:nvPr/>
        </p:nvSpPr>
        <p:spPr>
          <a:xfrm>
            <a:off x="8148883" y="1655244"/>
            <a:ext cx="152389" cy="173182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Oval 193">
            <a:extLst>
              <a:ext uri="{FF2B5EF4-FFF2-40B4-BE49-F238E27FC236}">
                <a16:creationId xmlns="" xmlns:a16="http://schemas.microsoft.com/office/drawing/2014/main" id="{09BDA849-8648-4077-B04F-D70AD52CD49D}"/>
              </a:ext>
            </a:extLst>
          </p:cNvPr>
          <p:cNvSpPr/>
          <p:nvPr/>
        </p:nvSpPr>
        <p:spPr>
          <a:xfrm>
            <a:off x="8148883" y="3281581"/>
            <a:ext cx="152389" cy="173182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3">
                <a:extLst>
                  <a:ext uri="{FF2B5EF4-FFF2-40B4-BE49-F238E27FC236}">
                    <a16:creationId xmlns="" xmlns:a16="http://schemas.microsoft.com/office/drawing/2014/main" id="{A2598FCF-09AB-4E91-B696-94C14ED554B2}"/>
                  </a:ext>
                </a:extLst>
              </p:cNvPr>
              <p:cNvSpPr txBox="1"/>
              <p:nvPr/>
            </p:nvSpPr>
            <p:spPr>
              <a:xfrm>
                <a:off x="7918027" y="2369073"/>
                <a:ext cx="1849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5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2598FCF-09AB-4E91-B696-94C14ED55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027" y="2369073"/>
                <a:ext cx="184922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33333" r="-2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194">
                <a:extLst>
                  <a:ext uri="{FF2B5EF4-FFF2-40B4-BE49-F238E27FC236}">
                    <a16:creationId xmlns="" xmlns:a16="http://schemas.microsoft.com/office/drawing/2014/main" id="{BBFD97E2-8AE9-49E1-8AA2-B33CBB02B14C}"/>
                  </a:ext>
                </a:extLst>
              </p:cNvPr>
              <p:cNvSpPr txBox="1"/>
              <p:nvPr/>
            </p:nvSpPr>
            <p:spPr>
              <a:xfrm>
                <a:off x="7881697" y="1623112"/>
                <a:ext cx="2025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b="0" dirty="0"/>
                  <a:t>-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46" name="TextBox 19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BFD97E2-8AE9-49E1-8AA2-B33CBB02B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697" y="1623112"/>
                <a:ext cx="202556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72727" t="-28261" r="-3939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195">
                <a:extLst>
                  <a:ext uri="{FF2B5EF4-FFF2-40B4-BE49-F238E27FC236}">
                    <a16:creationId xmlns="" xmlns:a16="http://schemas.microsoft.com/office/drawing/2014/main" id="{93360C0E-884A-42A5-91CF-4D6DFFE50AFF}"/>
                  </a:ext>
                </a:extLst>
              </p:cNvPr>
              <p:cNvSpPr txBox="1"/>
              <p:nvPr/>
            </p:nvSpPr>
            <p:spPr>
              <a:xfrm>
                <a:off x="7897111" y="3184805"/>
                <a:ext cx="2025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b="0" dirty="0"/>
                  <a:t>-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47" name="TextBox 19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3360C0E-884A-42A5-91CF-4D6DFFE50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111" y="3184805"/>
                <a:ext cx="202556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67647" t="-28261" r="-3529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">
            <a:extLst>
              <a:ext uri="{FF2B5EF4-FFF2-40B4-BE49-F238E27FC236}">
                <a16:creationId xmlns="" xmlns:a16="http://schemas.microsoft.com/office/drawing/2014/main" id="{90644261-CB8C-43C1-A946-F6E1985FDC34}"/>
              </a:ext>
            </a:extLst>
          </p:cNvPr>
          <p:cNvSpPr/>
          <p:nvPr/>
        </p:nvSpPr>
        <p:spPr>
          <a:xfrm>
            <a:off x="9934786" y="2369073"/>
            <a:ext cx="1489673" cy="3452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TextBox 209">
            <a:extLst>
              <a:ext uri="{FF2B5EF4-FFF2-40B4-BE49-F238E27FC236}">
                <a16:creationId xmlns="" xmlns:a16="http://schemas.microsoft.com/office/drawing/2014/main" id="{047B98EA-DE31-4C07-A321-27A0C19C22B3}"/>
              </a:ext>
            </a:extLst>
          </p:cNvPr>
          <p:cNvSpPr txBox="1"/>
          <p:nvPr/>
        </p:nvSpPr>
        <p:spPr>
          <a:xfrm>
            <a:off x="9715288" y="1283170"/>
            <a:ext cx="201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Perfectly conducting wall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AEDC0819-41E7-4BF9-9803-1051576D2156}"/>
              </a:ext>
            </a:extLst>
          </p:cNvPr>
          <p:cNvSpPr/>
          <p:nvPr/>
        </p:nvSpPr>
        <p:spPr>
          <a:xfrm>
            <a:off x="9715289" y="3463779"/>
            <a:ext cx="2019080" cy="1216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2B00D7E1-1E23-42FA-978D-50247BB1E792}"/>
              </a:ext>
            </a:extLst>
          </p:cNvPr>
          <p:cNvSpPr/>
          <p:nvPr/>
        </p:nvSpPr>
        <p:spPr>
          <a:xfrm>
            <a:off x="9715289" y="1528589"/>
            <a:ext cx="2019080" cy="1216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TextBox 53">
            <a:extLst>
              <a:ext uri="{FF2B5EF4-FFF2-40B4-BE49-F238E27FC236}">
                <a16:creationId xmlns="" xmlns:a16="http://schemas.microsoft.com/office/drawing/2014/main" id="{FEBD8CE1-A56D-4311-A664-2F060A517999}"/>
              </a:ext>
            </a:extLst>
          </p:cNvPr>
          <p:cNvSpPr txBox="1"/>
          <p:nvPr/>
        </p:nvSpPr>
        <p:spPr>
          <a:xfrm>
            <a:off x="9931306" y="2348866"/>
            <a:ext cx="148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+   +</a:t>
            </a:r>
          </a:p>
        </p:txBody>
      </p:sp>
      <p:sp>
        <p:nvSpPr>
          <p:cNvPr id="53" name="TextBox 217">
            <a:extLst>
              <a:ext uri="{FF2B5EF4-FFF2-40B4-BE49-F238E27FC236}">
                <a16:creationId xmlns="" xmlns:a16="http://schemas.microsoft.com/office/drawing/2014/main" id="{83D185CF-5CAE-48B4-B398-A9B2C4A252B8}"/>
              </a:ext>
            </a:extLst>
          </p:cNvPr>
          <p:cNvSpPr txBox="1"/>
          <p:nvPr/>
        </p:nvSpPr>
        <p:spPr>
          <a:xfrm>
            <a:off x="9916191" y="3190058"/>
            <a:ext cx="148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-   -</a:t>
            </a:r>
          </a:p>
        </p:txBody>
      </p:sp>
      <p:sp>
        <p:nvSpPr>
          <p:cNvPr id="54" name="TextBox 218">
            <a:extLst>
              <a:ext uri="{FF2B5EF4-FFF2-40B4-BE49-F238E27FC236}">
                <a16:creationId xmlns="" xmlns:a16="http://schemas.microsoft.com/office/drawing/2014/main" id="{290BA8ED-F5C9-40B8-9E43-B36C04A00DA8}"/>
              </a:ext>
            </a:extLst>
          </p:cNvPr>
          <p:cNvSpPr txBox="1"/>
          <p:nvPr/>
        </p:nvSpPr>
        <p:spPr>
          <a:xfrm>
            <a:off x="9900777" y="1513454"/>
            <a:ext cx="148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-   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219">
                <a:extLst>
                  <a:ext uri="{FF2B5EF4-FFF2-40B4-BE49-F238E27FC236}">
                    <a16:creationId xmlns="" xmlns:a16="http://schemas.microsoft.com/office/drawing/2014/main" id="{1B58856A-923F-437B-BDF0-5120B319A082}"/>
                  </a:ext>
                </a:extLst>
              </p:cNvPr>
              <p:cNvSpPr txBox="1"/>
              <p:nvPr/>
            </p:nvSpPr>
            <p:spPr>
              <a:xfrm>
                <a:off x="11409857" y="2624138"/>
                <a:ext cx="6091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fr-F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TextBox 2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B58856A-923F-437B-BDF0-5120B319A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9857" y="2624138"/>
                <a:ext cx="609141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5000" r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ZoneTexte 55"/>
          <p:cNvSpPr txBox="1"/>
          <p:nvPr/>
        </p:nvSpPr>
        <p:spPr>
          <a:xfrm>
            <a:off x="1919536" y="6529902"/>
            <a:ext cx="9707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GIF image </a:t>
            </a:r>
            <a:r>
              <a:rPr lang="fr-FR" sz="1600" dirty="0" err="1"/>
              <a:t>from</a:t>
            </a:r>
            <a:r>
              <a:rPr lang="fr-FR" sz="1600" dirty="0"/>
              <a:t> CST.com</a:t>
            </a:r>
          </a:p>
        </p:txBody>
      </p:sp>
    </p:spTree>
    <p:extLst>
      <p:ext uri="{BB962C8B-B14F-4D97-AF65-F5344CB8AC3E}">
        <p14:creationId xmlns:p14="http://schemas.microsoft.com/office/powerpoint/2010/main" val="390007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u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59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7808" y="1340768"/>
            <a:ext cx="8568952" cy="49681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20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402" y="818463"/>
            <a:ext cx="4334038" cy="5559524"/>
          </a:xfrm>
          <a:prstGeom prst="rect">
            <a:avLst/>
          </a:prstGeom>
        </p:spPr>
      </p:pic>
      <p:sp>
        <p:nvSpPr>
          <p:cNvPr id="9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/>
              <a:t>Transient</a:t>
            </a:r>
            <a:r>
              <a:rPr lang="fr-FR" sz="4000" dirty="0"/>
              <a:t> </a:t>
            </a:r>
            <a:r>
              <a:rPr lang="fr-FR" sz="4000" dirty="0" err="1"/>
              <a:t>microbunching</a:t>
            </a:r>
            <a:r>
              <a:rPr lang="fr-FR" sz="4000" dirty="0"/>
              <a:t> </a:t>
            </a:r>
            <a:r>
              <a:rPr lang="fr-FR" sz="4000" dirty="0" err="1"/>
              <a:t>regime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high charge (1nC)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4809991" y="764704"/>
                <a:ext cx="73820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very strong CSR pushes most of the core toward the negative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particles with high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are lost on the beam pipe walls in the arcs due to the dispersion. </a:t>
                </a: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991" y="764704"/>
                <a:ext cx="7382009" cy="923330"/>
              </a:xfrm>
              <a:prstGeom prst="rect">
                <a:avLst/>
              </a:prstGeom>
              <a:blipFill rotWithShape="0">
                <a:blip r:embed="rId6"/>
                <a:stretch>
                  <a:fillRect l="-495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4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21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First </a:t>
            </a:r>
            <a:r>
              <a:rPr lang="fr-FR" sz="4000" dirty="0" err="1"/>
              <a:t>turns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1nC</a:t>
            </a:r>
            <a:endParaRPr lang="en-US" sz="4000" dirty="0"/>
          </a:p>
        </p:txBody>
      </p:sp>
      <p:sp>
        <p:nvSpPr>
          <p:cNvPr id="3" name="ZoneTexte 2"/>
          <p:cNvSpPr txBox="1"/>
          <p:nvPr/>
        </p:nvSpPr>
        <p:spPr>
          <a:xfrm>
            <a:off x="643709" y="822711"/>
            <a:ext cx="342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Possible mitigations: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43709" y="1440044"/>
                <a:ext cx="10603345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Optimise </a:t>
                </a:r>
                <a:r>
                  <a:rPr lang="fr-FR" dirty="0" err="1"/>
                  <a:t>Linac</a:t>
                </a:r>
                <a:r>
                  <a:rPr lang="fr-FR" dirty="0"/>
                  <a:t> + TL to </a:t>
                </a:r>
                <a:r>
                  <a:rPr lang="fr-FR" dirty="0" err="1"/>
                  <a:t>inject</a:t>
                </a:r>
                <a:r>
                  <a:rPr lang="fr-FR" dirty="0"/>
                  <a:t> a « </a:t>
                </a:r>
                <a:r>
                  <a:rPr lang="fr-FR" dirty="0" err="1"/>
                  <a:t>better</a:t>
                </a:r>
                <a:r>
                  <a:rPr lang="fr-FR" dirty="0"/>
                  <a:t> » </a:t>
                </a:r>
                <a:r>
                  <a:rPr lang="fr-FR" dirty="0" err="1"/>
                  <a:t>beam</a:t>
                </a: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Decrease the dispersion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in the arcs to allow for more important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(phase space rotation speed) so that the particles do not feel the same wake for too long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09" y="1440044"/>
                <a:ext cx="10603345" cy="3693319"/>
              </a:xfrm>
              <a:prstGeom prst="rect">
                <a:avLst/>
              </a:prstGeom>
              <a:blipFill rotWithShape="0">
                <a:blip r:embed="rId2"/>
                <a:stretch>
                  <a:fillRect l="-403" t="-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Virage 7"/>
          <p:cNvSpPr/>
          <p:nvPr/>
        </p:nvSpPr>
        <p:spPr>
          <a:xfrm rot="10800000" flipH="1">
            <a:off x="1232549" y="1866707"/>
            <a:ext cx="952594" cy="868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2324462" y="2327341"/>
                <a:ext cx="9220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at injection (in fact decrease the longitudinal coherence, RMS is not very relevant)</a:t>
                </a: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462" y="2327341"/>
                <a:ext cx="9220760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52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2324462" y="5115611"/>
                <a:ext cx="1897379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b="0" dirty="0" err="1"/>
                  <a:t>Increase</a:t>
                </a:r>
                <a:r>
                  <a:rPr lang="fr-FR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∝</m:t>
                    </m:r>
                    <m:rad>
                      <m:radPr>
                        <m:degHide m:val="on"/>
                        <m:ctrlPr>
                          <a:rPr lang="fr-FR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462" y="5115611"/>
                <a:ext cx="1897379" cy="335413"/>
              </a:xfrm>
              <a:prstGeom prst="rect">
                <a:avLst/>
              </a:prstGeom>
              <a:blipFill rotWithShape="0">
                <a:blip r:embed="rId4"/>
                <a:stretch>
                  <a:fillRect l="-7372" t="-10909" r="-962" b="-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Virage 16"/>
          <p:cNvSpPr/>
          <p:nvPr/>
        </p:nvSpPr>
        <p:spPr>
          <a:xfrm rot="10800000" flipH="1">
            <a:off x="1232550" y="3235228"/>
            <a:ext cx="952594" cy="91385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2330131" y="3728296"/>
                <a:ext cx="4322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but the off momentum DA limit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≈ ±1,5 %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131" y="3728296"/>
                <a:ext cx="432229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2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Virage 29"/>
          <p:cNvSpPr/>
          <p:nvPr/>
        </p:nvSpPr>
        <p:spPr>
          <a:xfrm rot="10800000" flipH="1">
            <a:off x="1233743" y="4642292"/>
            <a:ext cx="952594" cy="164231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Virage 30"/>
          <p:cNvSpPr/>
          <p:nvPr/>
        </p:nvSpPr>
        <p:spPr>
          <a:xfrm rot="10800000" flipH="1">
            <a:off x="1232549" y="4642292"/>
            <a:ext cx="952594" cy="91385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324462" y="5814528"/>
            <a:ext cx="204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Tweak the lattice</a:t>
            </a:r>
          </a:p>
        </p:txBody>
      </p:sp>
      <p:sp>
        <p:nvSpPr>
          <p:cNvPr id="44" name="Flèche droite 43"/>
          <p:cNvSpPr/>
          <p:nvPr/>
        </p:nvSpPr>
        <p:spPr>
          <a:xfrm rot="20814013">
            <a:off x="4135310" y="5434244"/>
            <a:ext cx="2838615" cy="4060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/>
              <p:cNvSpPr txBox="1"/>
              <p:nvPr/>
            </p:nvSpPr>
            <p:spPr>
              <a:xfrm>
                <a:off x="7123048" y="5011001"/>
                <a:ext cx="1755672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ZoneTexte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048" y="5011001"/>
                <a:ext cx="1755672" cy="51860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Connecteur droit avec flèche 45"/>
          <p:cNvCxnSpPr/>
          <p:nvPr/>
        </p:nvCxnSpPr>
        <p:spPr>
          <a:xfrm flipH="1" flipV="1">
            <a:off x="7759960" y="5476342"/>
            <a:ext cx="113098" cy="2799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/>
              <p:cNvSpPr txBox="1"/>
              <p:nvPr/>
            </p:nvSpPr>
            <p:spPr>
              <a:xfrm>
                <a:off x="7562892" y="5598979"/>
                <a:ext cx="1376218" cy="40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ad>
                            <m:radPr>
                              <m:degHide m:val="on"/>
                              <m:ctrlPr>
                                <a:rPr lang="fr-FR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rad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ZoneTexte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892" y="5598979"/>
                <a:ext cx="1376218" cy="40197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/>
              <p:cNvSpPr txBox="1"/>
              <p:nvPr/>
            </p:nvSpPr>
            <p:spPr>
              <a:xfrm>
                <a:off x="8976320" y="5535469"/>
                <a:ext cx="1767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dirty="0"/>
                  <a:t> filamentation</a:t>
                </a:r>
              </a:p>
            </p:txBody>
          </p:sp>
        </mc:Choice>
        <mc:Fallback xmlns="">
          <p:sp>
            <p:nvSpPr>
              <p:cNvPr id="48" name="ZoneTexte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320" y="5535469"/>
                <a:ext cx="1767890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Connecteur droit avec flèche 48"/>
          <p:cNvCxnSpPr>
            <a:stCxn id="48" idx="1"/>
          </p:cNvCxnSpPr>
          <p:nvPr/>
        </p:nvCxnSpPr>
        <p:spPr>
          <a:xfrm flipH="1" flipV="1">
            <a:off x="8513578" y="5458467"/>
            <a:ext cx="462742" cy="2616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30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22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Alternative </a:t>
            </a:r>
            <a:r>
              <a:rPr lang="fr-FR" sz="4000" dirty="0" err="1"/>
              <a:t>optics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470893" y="140798"/>
                <a:ext cx="2834815" cy="427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synchrotron period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fr-F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sSub>
                          <m:sSubPr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93" y="140798"/>
                <a:ext cx="2834815" cy="427425"/>
              </a:xfrm>
              <a:prstGeom prst="rect">
                <a:avLst/>
              </a:prstGeom>
              <a:blipFill rotWithShape="0">
                <a:blip r:embed="rId2"/>
                <a:stretch>
                  <a:fillRect l="-2796" t="-4286" r="-1505" b="-1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9096860" y="216010"/>
                <a:ext cx="29151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revolution period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dirty="0"/>
                  <a:t> 60 ns</a:t>
                </a:r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860" y="216010"/>
                <a:ext cx="2915157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720" t="-28261" r="-418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8" y="1123450"/>
            <a:ext cx="10992544" cy="53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5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23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Alternative </a:t>
            </a:r>
            <a:r>
              <a:rPr lang="fr-FR" sz="4000" dirty="0" err="1"/>
              <a:t>optics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470893" y="140798"/>
                <a:ext cx="2834815" cy="427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synchrotron period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fr-F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sSub>
                          <m:sSubPr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93" y="140798"/>
                <a:ext cx="2834815" cy="427425"/>
              </a:xfrm>
              <a:prstGeom prst="rect">
                <a:avLst/>
              </a:prstGeom>
              <a:blipFill rotWithShape="0">
                <a:blip r:embed="rId2"/>
                <a:stretch>
                  <a:fillRect l="-2796" t="-4286" r="-1505" b="-1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9096860" y="216010"/>
                <a:ext cx="29151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revolution period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dirty="0"/>
                  <a:t> 60 ns</a:t>
                </a:r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860" y="216010"/>
                <a:ext cx="2915157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720" t="-28261" r="-418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8" y="1123450"/>
            <a:ext cx="10992544" cy="53143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1199456" y="2566426"/>
                <a:ext cx="19211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=0,0143 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=0,3691</m:t>
                    </m:r>
                  </m:oMath>
                </a14:m>
                <a:endParaRPr lang="fr-FR" b="0" dirty="0"/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2566426"/>
                <a:ext cx="1921164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22" t="-1887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4799856" y="2566425"/>
                <a:ext cx="19211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=0,0176 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=0,3197</m:t>
                    </m:r>
                  </m:oMath>
                </a14:m>
                <a:endParaRPr lang="fr-FR" b="0" dirty="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856" y="2566425"/>
                <a:ext cx="1921164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899" t="-1887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8544272" y="2566425"/>
                <a:ext cx="19211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=0,0205 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=0,2885</m:t>
                    </m:r>
                  </m:oMath>
                </a14:m>
                <a:endParaRPr lang="fr-FR" b="0" dirty="0"/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4272" y="2566425"/>
                <a:ext cx="1921164" cy="646331"/>
              </a:xfrm>
              <a:prstGeom prst="rect">
                <a:avLst/>
              </a:prstGeom>
              <a:blipFill rotWithShape="0">
                <a:blip r:embed="rId7"/>
                <a:stretch>
                  <a:fillRect l="-2222" t="-1887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1271464" y="602353"/>
                <a:ext cx="26355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=300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𝑘𝑉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=49 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464" y="602353"/>
                <a:ext cx="2635530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926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271465" y="868286"/>
                <a:ext cx="2635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=500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𝑘𝑉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=38 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465" y="868286"/>
                <a:ext cx="2635529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926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4964274" y="782674"/>
                <a:ext cx="2635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=500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𝑘𝑉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=34 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274" y="782674"/>
                <a:ext cx="2635529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69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8657083" y="782673"/>
                <a:ext cx="2635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=500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𝑘𝑉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=31 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083" y="782673"/>
                <a:ext cx="2635529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694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406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8" y="226096"/>
            <a:ext cx="11739298" cy="59733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24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6746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25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190595" y="116632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Conclusion on the </a:t>
            </a:r>
            <a:r>
              <a:rPr lang="fr-FR" sz="4000" dirty="0" err="1"/>
              <a:t>impedance</a:t>
            </a:r>
            <a:r>
              <a:rPr lang="fr-FR" sz="4000" dirty="0"/>
              <a:t> </a:t>
            </a:r>
            <a:r>
              <a:rPr lang="fr-FR" sz="4000" dirty="0" err="1"/>
              <a:t>models</a:t>
            </a:r>
            <a:r>
              <a:rPr lang="fr-FR" sz="4000" dirty="0"/>
              <a:t> and on the </a:t>
            </a:r>
            <a:r>
              <a:rPr lang="fr-FR" sz="4000" dirty="0" err="1"/>
              <a:t>beam</a:t>
            </a:r>
            <a:r>
              <a:rPr lang="fr-FR" sz="4000" dirty="0"/>
              <a:t> </a:t>
            </a:r>
            <a:r>
              <a:rPr lang="fr-FR" sz="4000" dirty="0" err="1"/>
              <a:t>dynamics</a:t>
            </a:r>
            <a:r>
              <a:rPr lang="fr-FR" sz="4000" dirty="0"/>
              <a:t> in the </a:t>
            </a:r>
            <a:r>
              <a:rPr lang="fr-FR" sz="4000" dirty="0" err="1"/>
              <a:t>transient</a:t>
            </a:r>
            <a:r>
              <a:rPr lang="fr-FR" sz="4000" dirty="0"/>
              <a:t> </a:t>
            </a:r>
            <a:r>
              <a:rPr lang="fr-FR" sz="4000" dirty="0" err="1"/>
              <a:t>microbunching</a:t>
            </a:r>
            <a:r>
              <a:rPr lang="fr-FR" sz="4000" dirty="0"/>
              <a:t> </a:t>
            </a:r>
            <a:r>
              <a:rPr lang="fr-FR" sz="4000" dirty="0" err="1"/>
              <a:t>regime</a:t>
            </a:r>
            <a:endParaRPr lang="en-US" sz="4000" dirty="0"/>
          </a:p>
        </p:txBody>
      </p:sp>
      <p:sp>
        <p:nvSpPr>
          <p:cNvPr id="2" name="ZoneTexte 1"/>
          <p:cNvSpPr txBox="1"/>
          <p:nvPr/>
        </p:nvSpPr>
        <p:spPr>
          <a:xfrm>
            <a:off x="695400" y="1556792"/>
            <a:ext cx="11496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From the simulations/measurements of the geometric/resistive impedance, no important problems are expected from longitudinal </a:t>
            </a:r>
            <a:r>
              <a:rPr lang="en-US" dirty="0" err="1"/>
              <a:t>wakefields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CSR is the dominant effect during the transient regime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mismatch at injection seeds a </a:t>
            </a:r>
            <a:r>
              <a:rPr lang="en-US" dirty="0" err="1"/>
              <a:t>microbunching</a:t>
            </a:r>
            <a:r>
              <a:rPr lang="en-US" dirty="0"/>
              <a:t> instability which can induce beam losses during the transient regime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2" name="Virage 21"/>
          <p:cNvSpPr/>
          <p:nvPr/>
        </p:nvSpPr>
        <p:spPr>
          <a:xfrm rot="10800000" flipH="1">
            <a:off x="1448908" y="2271494"/>
            <a:ext cx="1130954" cy="511523"/>
          </a:xfrm>
          <a:prstGeom prst="bentArrow">
            <a:avLst>
              <a:gd name="adj1" fmla="val 22730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67608" y="2483604"/>
            <a:ext cx="92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be validated by further wire measurements (kickers, septum) and beam studies</a:t>
            </a:r>
          </a:p>
        </p:txBody>
      </p:sp>
      <p:sp>
        <p:nvSpPr>
          <p:cNvPr id="23" name="Virage 22"/>
          <p:cNvSpPr/>
          <p:nvPr/>
        </p:nvSpPr>
        <p:spPr>
          <a:xfrm rot="10800000" flipH="1">
            <a:off x="1450262" y="4488316"/>
            <a:ext cx="1130954" cy="511523"/>
          </a:xfrm>
          <a:prstGeom prst="bentArrow">
            <a:avLst>
              <a:gd name="adj1" fmla="val 22730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Virage 27"/>
          <p:cNvSpPr/>
          <p:nvPr/>
        </p:nvSpPr>
        <p:spPr>
          <a:xfrm rot="10800000" flipH="1">
            <a:off x="1440415" y="4488316"/>
            <a:ext cx="1130954" cy="1036384"/>
          </a:xfrm>
          <a:prstGeom prst="bentArrow">
            <a:avLst>
              <a:gd name="adj1" fmla="val 10939"/>
              <a:gd name="adj2" fmla="val 10261"/>
              <a:gd name="adj3" fmla="val 13209"/>
              <a:gd name="adj4" fmla="val 4375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630981" y="4698064"/>
            <a:ext cx="92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beam losses expected at low charge (up to 250 </a:t>
            </a:r>
            <a:r>
              <a:rPr lang="en-US" dirty="0" err="1"/>
              <a:t>pC</a:t>
            </a:r>
            <a:r>
              <a:rPr lang="en-US" dirty="0"/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2630981" y="5234102"/>
                <a:ext cx="92170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At higher charge, the beam losses can be reduced by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981" y="5234102"/>
                <a:ext cx="9217024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59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Virage 34"/>
          <p:cNvSpPr/>
          <p:nvPr/>
        </p:nvSpPr>
        <p:spPr>
          <a:xfrm rot="10800000" flipH="1">
            <a:off x="1436654" y="3378228"/>
            <a:ext cx="1130954" cy="511523"/>
          </a:xfrm>
          <a:prstGeom prst="bentArrow">
            <a:avLst>
              <a:gd name="adj1" fmla="val 22730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2596701" y="3356992"/>
            <a:ext cx="921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CSR can lead to a misalignment of the bunch slices leading to an increase of the transverse </a:t>
            </a:r>
            <a:r>
              <a:rPr lang="en-US" dirty="0" err="1"/>
              <a:t>emittance</a:t>
            </a:r>
            <a:r>
              <a:rPr lang="en-US" dirty="0"/>
              <a:t> at high charge</a:t>
            </a:r>
          </a:p>
        </p:txBody>
      </p:sp>
    </p:spTree>
    <p:extLst>
      <p:ext uri="{BB962C8B-B14F-4D97-AF65-F5344CB8AC3E}">
        <p14:creationId xmlns:p14="http://schemas.microsoft.com/office/powerpoint/2010/main" val="139672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26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/>
          <a:stretch/>
        </p:blipFill>
        <p:spPr>
          <a:xfrm>
            <a:off x="1660064" y="491014"/>
            <a:ext cx="9144000" cy="558924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847528" y="692696"/>
            <a:ext cx="9361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/>
              <a:t>Merci !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10915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27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" name="Titre 3"/>
          <p:cNvSpPr txBox="1">
            <a:spLocks/>
          </p:cNvSpPr>
          <p:nvPr/>
        </p:nvSpPr>
        <p:spPr>
          <a:xfrm>
            <a:off x="263611" y="-27384"/>
            <a:ext cx="11878962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/>
              <a:t>Backups</a:t>
            </a:r>
            <a:endParaRPr lang="en-GB" sz="4800" dirty="0"/>
          </a:p>
        </p:txBody>
      </p:sp>
      <p:sp>
        <p:nvSpPr>
          <p:cNvPr id="7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</p:spTree>
    <p:extLst>
      <p:ext uri="{BB962C8B-B14F-4D97-AF65-F5344CB8AC3E}">
        <p14:creationId xmlns:p14="http://schemas.microsoft.com/office/powerpoint/2010/main" val="223256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28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214184" y="-275662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Perspectives: </a:t>
            </a:r>
            <a:r>
              <a:rPr lang="en-US" sz="4400" dirty="0" err="1"/>
              <a:t>ThomX</a:t>
            </a:r>
            <a:r>
              <a:rPr lang="en-US" sz="4400" dirty="0"/>
              <a:t> commissioning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66503" y="820597"/>
            <a:ext cx="11496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Start at low charge to avoid troubles linked to collective effects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Try to slowly increase the charge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Plan for shifts dedicated to beam studies for each possible axis of improvement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12" name="Virage 11"/>
          <p:cNvSpPr/>
          <p:nvPr/>
        </p:nvSpPr>
        <p:spPr>
          <a:xfrm rot="10800000" flipH="1">
            <a:off x="1271464" y="1252645"/>
            <a:ext cx="1130954" cy="511523"/>
          </a:xfrm>
          <a:prstGeom prst="bentArrow">
            <a:avLst>
              <a:gd name="adj1" fmla="val 22730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397844" y="1476484"/>
            <a:ext cx="92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Shot to shot mode (or big gap) to avoid ions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402418" y="4720866"/>
            <a:ext cx="92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Try to lower the bunch coherence at injection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392933" y="5322391"/>
            <a:ext cx="92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Optimise the longitudinal feedback to minimise beam loss </a:t>
            </a:r>
          </a:p>
        </p:txBody>
      </p:sp>
      <p:sp>
        <p:nvSpPr>
          <p:cNvPr id="19" name="Virage 18"/>
          <p:cNvSpPr/>
          <p:nvPr/>
        </p:nvSpPr>
        <p:spPr>
          <a:xfrm rot="10800000" flipH="1">
            <a:off x="1271464" y="1245977"/>
            <a:ext cx="1130954" cy="1115404"/>
          </a:xfrm>
          <a:prstGeom prst="bentArrow">
            <a:avLst>
              <a:gd name="adj1" fmla="val 10939"/>
              <a:gd name="adj2" fmla="val 10261"/>
              <a:gd name="adj3" fmla="val 13209"/>
              <a:gd name="adj4" fmla="val 4375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Virage 20"/>
          <p:cNvSpPr/>
          <p:nvPr/>
        </p:nvSpPr>
        <p:spPr>
          <a:xfrm rot="10800000" flipH="1">
            <a:off x="1289345" y="3410941"/>
            <a:ext cx="1130954" cy="511523"/>
          </a:xfrm>
          <a:prstGeom prst="bentArrow">
            <a:avLst>
              <a:gd name="adj1" fmla="val 22730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397844" y="3608805"/>
            <a:ext cx="92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 with the measurements at low charge and locate the beam losses to identify causes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402418" y="2044733"/>
            <a:ext cx="92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Study the effect of the mismatch using streak plots</a:t>
            </a:r>
          </a:p>
        </p:txBody>
      </p:sp>
      <p:sp>
        <p:nvSpPr>
          <p:cNvPr id="25" name="Virage 24"/>
          <p:cNvSpPr/>
          <p:nvPr/>
        </p:nvSpPr>
        <p:spPr>
          <a:xfrm rot="10800000" flipH="1">
            <a:off x="1266890" y="1223549"/>
            <a:ext cx="1130954" cy="1685280"/>
          </a:xfrm>
          <a:prstGeom prst="bentArrow">
            <a:avLst>
              <a:gd name="adj1" fmla="val 10097"/>
              <a:gd name="adj2" fmla="val 10261"/>
              <a:gd name="adj3" fmla="val 13209"/>
              <a:gd name="adj4" fmla="val 4375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392933" y="2611286"/>
            <a:ext cx="92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Characterise the beam after the transient regime</a:t>
            </a:r>
          </a:p>
        </p:txBody>
      </p:sp>
      <p:sp>
        <p:nvSpPr>
          <p:cNvPr id="27" name="Virage 26"/>
          <p:cNvSpPr/>
          <p:nvPr/>
        </p:nvSpPr>
        <p:spPr>
          <a:xfrm rot="10800000" flipH="1">
            <a:off x="1271464" y="4519843"/>
            <a:ext cx="1130954" cy="511523"/>
          </a:xfrm>
          <a:prstGeom prst="bentArrow">
            <a:avLst>
              <a:gd name="adj1" fmla="val 22730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Virage 27"/>
          <p:cNvSpPr/>
          <p:nvPr/>
        </p:nvSpPr>
        <p:spPr>
          <a:xfrm rot="10800000" flipH="1">
            <a:off x="1271464" y="4513175"/>
            <a:ext cx="1130954" cy="1115404"/>
          </a:xfrm>
          <a:prstGeom prst="bentArrow">
            <a:avLst>
              <a:gd name="adj1" fmla="val 10939"/>
              <a:gd name="adj2" fmla="val 10261"/>
              <a:gd name="adj3" fmla="val 13209"/>
              <a:gd name="adj4" fmla="val 4375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Virage 28"/>
          <p:cNvSpPr/>
          <p:nvPr/>
        </p:nvSpPr>
        <p:spPr>
          <a:xfrm rot="10800000" flipH="1">
            <a:off x="1266890" y="4490747"/>
            <a:ext cx="1130954" cy="1685280"/>
          </a:xfrm>
          <a:prstGeom prst="bentArrow">
            <a:avLst>
              <a:gd name="adj1" fmla="val 10097"/>
              <a:gd name="adj2" fmla="val 10261"/>
              <a:gd name="adj3" fmla="val 13209"/>
              <a:gd name="adj4" fmla="val 4375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2392933" y="5867980"/>
                <a:ext cx="92170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dirty="0"/>
                  <a:t> via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933" y="5867980"/>
                <a:ext cx="9217024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59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Virage 30"/>
          <p:cNvSpPr/>
          <p:nvPr/>
        </p:nvSpPr>
        <p:spPr>
          <a:xfrm rot="10800000" flipH="1">
            <a:off x="7384926" y="4664828"/>
            <a:ext cx="1130954" cy="511523"/>
          </a:xfrm>
          <a:prstGeom prst="bentArrow">
            <a:avLst>
              <a:gd name="adj1" fmla="val 22730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667507" y="4583917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Try to test optics which minimise transverse </a:t>
            </a:r>
            <a:r>
              <a:rPr lang="en-GB" dirty="0" err="1"/>
              <a:t>emittance</a:t>
            </a:r>
            <a:r>
              <a:rPr lang="en-GB" dirty="0"/>
              <a:t> growth due to CSR</a:t>
            </a:r>
          </a:p>
        </p:txBody>
      </p:sp>
    </p:spTree>
    <p:extLst>
      <p:ext uri="{BB962C8B-B14F-4D97-AF65-F5344CB8AC3E}">
        <p14:creationId xmlns:p14="http://schemas.microsoft.com/office/powerpoint/2010/main" val="309961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3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214184" y="-275662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An introduction to collective effects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39416" y="3078653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radiation produced by the beam in curved section, synchrotron radiation, is emitted in phase when a bunch is short enough, in that case it is called </a:t>
            </a:r>
            <a:r>
              <a:rPr lang="en-US" b="1" dirty="0"/>
              <a:t>coherent synchrotron radiation </a:t>
            </a:r>
            <a:r>
              <a:rPr lang="en-US" dirty="0"/>
              <a:t>(CSR).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417" y="2150183"/>
            <a:ext cx="2479145" cy="4244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7477529" y="2691727"/>
                <a:ext cx="43129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Incoherent synchrotron radiation: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𝜆</m:t>
                    </m:r>
                  </m:oMath>
                </a14:m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529" y="2691727"/>
                <a:ext cx="4312920" cy="307777"/>
              </a:xfrm>
              <a:prstGeom prst="rect">
                <a:avLst/>
              </a:prstGeom>
              <a:blipFill rotWithShape="0">
                <a:blip r:embed="rId4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cteur droit avec flèche 16"/>
          <p:cNvCxnSpPr/>
          <p:nvPr/>
        </p:nvCxnSpPr>
        <p:spPr>
          <a:xfrm flipV="1">
            <a:off x="8665691" y="2054075"/>
            <a:ext cx="364970" cy="952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8759626" y="1723316"/>
                <a:ext cx="182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9626" y="1723316"/>
                <a:ext cx="182742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30000" r="-30000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417" y="4059333"/>
            <a:ext cx="2302936" cy="6914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7389428" y="4750745"/>
                <a:ext cx="43129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Coherent synchrotron radiation: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𝜆</m:t>
                    </m:r>
                  </m:oMath>
                </a14:m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9428" y="4750745"/>
                <a:ext cx="4312916" cy="307777"/>
              </a:xfrm>
              <a:prstGeom prst="rect">
                <a:avLst/>
              </a:prstGeom>
              <a:blipFill rotWithShape="0">
                <a:blip r:embed="rId7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avec flèche 20"/>
          <p:cNvCxnSpPr/>
          <p:nvPr/>
        </p:nvCxnSpPr>
        <p:spPr>
          <a:xfrm flipV="1">
            <a:off x="8640980" y="3946293"/>
            <a:ext cx="485775" cy="952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8818177" y="3678818"/>
                <a:ext cx="177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fr-FR" b="0" dirty="0"/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8177" y="3678818"/>
                <a:ext cx="177100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34483" r="-3103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/>
          <p:cNvSpPr txBox="1"/>
          <p:nvPr/>
        </p:nvSpPr>
        <p:spPr>
          <a:xfrm>
            <a:off x="1919536" y="6529902"/>
            <a:ext cx="9707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Figure </a:t>
            </a:r>
            <a:r>
              <a:rPr lang="fr-FR" sz="1600" dirty="0" err="1"/>
              <a:t>modified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G. </a:t>
            </a:r>
            <a:r>
              <a:rPr lang="fr-FR" sz="1600" dirty="0" err="1"/>
              <a:t>Wüstefeld</a:t>
            </a:r>
            <a:endParaRPr lang="fr-FR" sz="1600" dirty="0"/>
          </a:p>
        </p:txBody>
      </p:sp>
      <p:sp>
        <p:nvSpPr>
          <p:cNvPr id="24" name="ZoneTexte 23"/>
          <p:cNvSpPr txBox="1"/>
          <p:nvPr/>
        </p:nvSpPr>
        <p:spPr>
          <a:xfrm>
            <a:off x="459308" y="837725"/>
            <a:ext cx="1161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term “collective effects” refers to the interactions of beam particles with each </a:t>
            </a:r>
            <a:r>
              <a:rPr lang="en-US" dirty="0" smtClean="0"/>
              <a:t>others and with the environment.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96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4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" name="Titre 3"/>
          <p:cNvSpPr txBox="1">
            <a:spLocks/>
          </p:cNvSpPr>
          <p:nvPr/>
        </p:nvSpPr>
        <p:spPr>
          <a:xfrm>
            <a:off x="243373" y="-220584"/>
            <a:ext cx="11878962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Total </a:t>
            </a:r>
            <a:r>
              <a:rPr lang="fr-FR" sz="4000" dirty="0" err="1"/>
              <a:t>impedance</a:t>
            </a:r>
            <a:r>
              <a:rPr lang="fr-FR" sz="4000" dirty="0"/>
              <a:t> (</a:t>
            </a:r>
            <a:r>
              <a:rPr lang="fr-FR" sz="4000" dirty="0" err="1"/>
              <a:t>Geometric</a:t>
            </a:r>
            <a:r>
              <a:rPr lang="fr-FR" sz="4000" dirty="0"/>
              <a:t> and RW) model</a:t>
            </a:r>
            <a:endParaRPr lang="en-GB" sz="4000" dirty="0"/>
          </a:p>
        </p:txBody>
      </p:sp>
      <p:sp>
        <p:nvSpPr>
          <p:cNvPr id="7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au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8544739"/>
                  </p:ext>
                </p:extLst>
              </p:nvPr>
            </p:nvGraphicFramePr>
            <p:xfrm>
              <a:off x="8645467" y="1484784"/>
              <a:ext cx="3362324" cy="40249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04999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1457325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</a:tblGrid>
                  <a:tr h="6876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Element</a:t>
                          </a:r>
                          <a:r>
                            <a:rPr lang="fr-FR" dirty="0"/>
                            <a:t> type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aseline="0" dirty="0"/>
                            <a:t>% of total </a:t>
                          </a:r>
                          <a:r>
                            <a:rPr lang="fr-FR" baseline="0" dirty="0" err="1"/>
                            <a:t>loss</a:t>
                          </a:r>
                          <a:r>
                            <a:rPr lang="fr-FR" baseline="0" dirty="0"/>
                            <a:t> factor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98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Kickers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12,2</a:t>
                          </a:r>
                          <a:r>
                            <a:rPr lang="fr-FR" baseline="0" dirty="0">
                              <a:solidFill>
                                <a:schemeClr val="tx1"/>
                              </a:solidFill>
                            </a:rPr>
                            <a:t> %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398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Septum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17,0 %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582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RF </a:t>
                          </a:r>
                          <a:r>
                            <a:rPr lang="fr-FR" dirty="0" err="1"/>
                            <a:t>Cavity</a:t>
                          </a:r>
                          <a:r>
                            <a:rPr lang="fr-FR" baseline="0" dirty="0"/>
                            <a:t> + </a:t>
                          </a:r>
                          <a:r>
                            <a:rPr lang="fr-FR" baseline="0" dirty="0" err="1"/>
                            <a:t>Tapers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46,7 %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6876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Others</a:t>
                          </a:r>
                          <a:r>
                            <a:rPr lang="fr-FR" dirty="0"/>
                            <a:t> (</a:t>
                          </a:r>
                          <a:r>
                            <a:rPr lang="fr-FR" dirty="0" err="1"/>
                            <a:t>BPMs</a:t>
                          </a:r>
                          <a:r>
                            <a:rPr lang="fr-FR" dirty="0"/>
                            <a:t>, </a:t>
                          </a:r>
                          <a:r>
                            <a:rPr lang="fr-FR" dirty="0" err="1"/>
                            <a:t>Bellows</a:t>
                          </a:r>
                          <a:r>
                            <a:rPr lang="fr-FR" dirty="0"/>
                            <a:t>,</a:t>
                          </a:r>
                          <a:r>
                            <a:rPr lang="fr-FR" baseline="0" dirty="0"/>
                            <a:t> …)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24,1</a:t>
                          </a:r>
                          <a:r>
                            <a:rPr lang="fr-FR" baseline="0" dirty="0"/>
                            <a:t> %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1270444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/>
                            <a:t>Total </a:t>
                          </a:r>
                          <a:r>
                            <a:rPr lang="fr-FR" dirty="0" err="1"/>
                            <a:t>loss</a:t>
                          </a:r>
                          <a:r>
                            <a:rPr lang="fr-FR" dirty="0"/>
                            <a:t> factor</a:t>
                          </a:r>
                          <a:r>
                            <a:rPr lang="fr-FR" baseline="0" dirty="0"/>
                            <a:t> for a </a:t>
                          </a:r>
                          <a:r>
                            <a:rPr lang="fr-FR" baseline="0" dirty="0" err="1"/>
                            <a:t>beam</a:t>
                          </a:r>
                          <a:r>
                            <a:rPr lang="fr-FR" baseline="0" dirty="0"/>
                            <a:t> of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b="0" i="1" baseline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b="0" i="1" baseline="0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baseline="0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b="0" i="1" baseline="0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baseline="0" dirty="0"/>
                            <a:t> = 2 mm = 6,6 </a:t>
                          </a:r>
                          <a:r>
                            <a:rPr lang="fr-FR" baseline="0" dirty="0" err="1"/>
                            <a:t>ps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6,73 V/</a:t>
                          </a:r>
                          <a:r>
                            <a:rPr lang="fr-FR" dirty="0" err="1"/>
                            <a:t>pC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au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8544739"/>
                  </p:ext>
                </p:extLst>
              </p:nvPr>
            </p:nvGraphicFramePr>
            <p:xfrm>
              <a:off x="8645467" y="1484784"/>
              <a:ext cx="3362324" cy="40249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04999"/>
                    <a:gridCol w="1457325"/>
                  </a:tblGrid>
                  <a:tr h="6876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 smtClean="0"/>
                            <a:t>Element</a:t>
                          </a:r>
                          <a:r>
                            <a:rPr lang="fr-FR" dirty="0" smtClean="0"/>
                            <a:t> type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aseline="0" dirty="0" smtClean="0"/>
                            <a:t>% of total </a:t>
                          </a:r>
                          <a:r>
                            <a:rPr lang="fr-FR" baseline="0" dirty="0" err="1" smtClean="0"/>
                            <a:t>loss</a:t>
                          </a:r>
                          <a:r>
                            <a:rPr lang="fr-FR" baseline="0" dirty="0" smtClean="0"/>
                            <a:t> factor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98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Kickers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solidFill>
                                <a:schemeClr val="tx1"/>
                              </a:solidFill>
                            </a:rPr>
                            <a:t>12,2</a:t>
                          </a:r>
                          <a:r>
                            <a:rPr lang="fr-FR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fr-FR" baseline="0" dirty="0" smtClean="0">
                              <a:solidFill>
                                <a:schemeClr val="tx1"/>
                              </a:solidFill>
                            </a:rPr>
                            <a:t>%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398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Septum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solidFill>
                                <a:schemeClr val="tx1"/>
                              </a:solidFill>
                            </a:rPr>
                            <a:t>17,0 </a:t>
                          </a:r>
                          <a:r>
                            <a:rPr lang="fr-FR" dirty="0" smtClean="0">
                              <a:solidFill>
                                <a:schemeClr val="tx1"/>
                              </a:solidFill>
                            </a:rPr>
                            <a:t>%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582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RF </a:t>
                          </a:r>
                          <a:r>
                            <a:rPr lang="fr-FR" dirty="0" err="1" smtClean="0"/>
                            <a:t>Cavity</a:t>
                          </a:r>
                          <a:r>
                            <a:rPr lang="fr-FR" baseline="0" dirty="0" smtClean="0"/>
                            <a:t> + </a:t>
                          </a:r>
                          <a:r>
                            <a:rPr lang="fr-FR" baseline="0" dirty="0" err="1" smtClean="0"/>
                            <a:t>Tapers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smtClean="0">
                              <a:solidFill>
                                <a:schemeClr val="tx1"/>
                              </a:solidFill>
                            </a:rPr>
                            <a:t>46,7 </a:t>
                          </a:r>
                          <a:r>
                            <a:rPr lang="fr-FR" dirty="0" smtClean="0">
                              <a:solidFill>
                                <a:schemeClr val="tx1"/>
                              </a:solidFill>
                            </a:rPr>
                            <a:t>%</a:t>
                          </a:r>
                          <a:endParaRPr lang="en-US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6876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 smtClean="0"/>
                            <a:t>Others</a:t>
                          </a:r>
                          <a:r>
                            <a:rPr lang="fr-FR" dirty="0" smtClean="0"/>
                            <a:t> (</a:t>
                          </a:r>
                          <a:r>
                            <a:rPr lang="fr-FR" dirty="0" err="1" smtClean="0"/>
                            <a:t>BPMs</a:t>
                          </a:r>
                          <a:r>
                            <a:rPr lang="fr-FR" dirty="0" smtClean="0"/>
                            <a:t>, </a:t>
                          </a:r>
                          <a:r>
                            <a:rPr lang="fr-FR" dirty="0" err="1" smtClean="0"/>
                            <a:t>Bellows</a:t>
                          </a:r>
                          <a:r>
                            <a:rPr lang="fr-FR" dirty="0" smtClean="0"/>
                            <a:t>,</a:t>
                          </a:r>
                          <a:r>
                            <a:rPr lang="fr-FR" baseline="0" dirty="0" smtClean="0"/>
                            <a:t> …)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24,1</a:t>
                          </a:r>
                          <a:r>
                            <a:rPr lang="fr-FR" baseline="0" dirty="0" smtClean="0"/>
                            <a:t> </a:t>
                          </a:r>
                          <a:r>
                            <a:rPr lang="fr-FR" baseline="0" dirty="0" smtClean="0"/>
                            <a:t>%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12704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19" t="-218660" r="-77636" b="-9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6,73 </a:t>
                          </a:r>
                          <a:r>
                            <a:rPr lang="fr-FR" dirty="0" smtClean="0"/>
                            <a:t>V/</a:t>
                          </a:r>
                          <a:r>
                            <a:rPr lang="fr-FR" dirty="0" err="1" smtClean="0"/>
                            <a:t>pC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50" y="1124743"/>
            <a:ext cx="8245680" cy="525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9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5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1" name="Titre 3"/>
          <p:cNvSpPr txBox="1">
            <a:spLocks/>
          </p:cNvSpPr>
          <p:nvPr/>
        </p:nvSpPr>
        <p:spPr>
          <a:xfrm>
            <a:off x="313038" y="-171400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CSR impedance</a:t>
            </a:r>
            <a:endParaRPr lang="en-US" sz="4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831599"/>
            <a:ext cx="5219700" cy="173355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14" y="2924739"/>
            <a:ext cx="9032966" cy="338309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83250" y="1396890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CSRZ </a:t>
            </a:r>
            <a:r>
              <a:rPr lang="en-US" dirty="0"/>
              <a:t>computes the CSR impedance</a:t>
            </a:r>
            <a:r>
              <a:rPr lang="fr-FR" dirty="0"/>
              <a:t> by </a:t>
            </a:r>
            <a:r>
              <a:rPr lang="en-US" dirty="0"/>
              <a:t>numerical integration of Maxwell equations in the paraxial approximation</a:t>
            </a:r>
          </a:p>
          <a:p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5351938" y="2899395"/>
            <a:ext cx="199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Resonant behavior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0406639" y="4017299"/>
            <a:ext cx="178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Transient effects</a:t>
            </a:r>
          </a:p>
        </p:txBody>
      </p:sp>
      <p:cxnSp>
        <p:nvCxnSpPr>
          <p:cNvPr id="17" name="Connecteur droit avec flèche 42">
            <a:extLst>
              <a:ext uri="{FF2B5EF4-FFF2-40B4-BE49-F238E27FC236}">
                <a16:creationId xmlns="" xmlns:a16="http://schemas.microsoft.com/office/drawing/2014/main" id="{286CE0BC-804A-48F4-8E0B-17C3C17A2163}"/>
              </a:ext>
            </a:extLst>
          </p:cNvPr>
          <p:cNvCxnSpPr>
            <a:cxnSpLocks/>
          </p:cNvCxnSpPr>
          <p:nvPr/>
        </p:nvCxnSpPr>
        <p:spPr>
          <a:xfrm>
            <a:off x="7213501" y="3196880"/>
            <a:ext cx="322659" cy="3041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42">
            <a:extLst>
              <a:ext uri="{FF2B5EF4-FFF2-40B4-BE49-F238E27FC236}">
                <a16:creationId xmlns="" xmlns:a16="http://schemas.microsoft.com/office/drawing/2014/main" id="{286CE0BC-804A-48F4-8E0B-17C3C17A2163}"/>
              </a:ext>
            </a:extLst>
          </p:cNvPr>
          <p:cNvCxnSpPr>
            <a:cxnSpLocks/>
          </p:cNvCxnSpPr>
          <p:nvPr/>
        </p:nvCxnSpPr>
        <p:spPr>
          <a:xfrm>
            <a:off x="6700177" y="3224833"/>
            <a:ext cx="187911" cy="3433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42">
            <a:extLst>
              <a:ext uri="{FF2B5EF4-FFF2-40B4-BE49-F238E27FC236}">
                <a16:creationId xmlns="" xmlns:a16="http://schemas.microsoft.com/office/drawing/2014/main" id="{286CE0BC-804A-48F4-8E0B-17C3C17A2163}"/>
              </a:ext>
            </a:extLst>
          </p:cNvPr>
          <p:cNvCxnSpPr>
            <a:cxnSpLocks/>
          </p:cNvCxnSpPr>
          <p:nvPr/>
        </p:nvCxnSpPr>
        <p:spPr>
          <a:xfrm>
            <a:off x="6301946" y="3259658"/>
            <a:ext cx="0" cy="3686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42">
            <a:extLst>
              <a:ext uri="{FF2B5EF4-FFF2-40B4-BE49-F238E27FC236}">
                <a16:creationId xmlns="" xmlns:a16="http://schemas.microsoft.com/office/drawing/2014/main" id="{286CE0BC-804A-48F4-8E0B-17C3C17A2163}"/>
              </a:ext>
            </a:extLst>
          </p:cNvPr>
          <p:cNvCxnSpPr>
            <a:cxnSpLocks/>
          </p:cNvCxnSpPr>
          <p:nvPr/>
        </p:nvCxnSpPr>
        <p:spPr>
          <a:xfrm>
            <a:off x="5735960" y="3230151"/>
            <a:ext cx="0" cy="4868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10056440" y="3473591"/>
            <a:ext cx="0" cy="43204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9912424" y="4509120"/>
            <a:ext cx="0" cy="32319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42">
            <a:extLst>
              <a:ext uri="{FF2B5EF4-FFF2-40B4-BE49-F238E27FC236}">
                <a16:creationId xmlns="" xmlns:a16="http://schemas.microsoft.com/office/drawing/2014/main" id="{286CE0BC-804A-48F4-8E0B-17C3C17A2163}"/>
              </a:ext>
            </a:extLst>
          </p:cNvPr>
          <p:cNvCxnSpPr>
            <a:cxnSpLocks/>
          </p:cNvCxnSpPr>
          <p:nvPr/>
        </p:nvCxnSpPr>
        <p:spPr>
          <a:xfrm flipH="1" flipV="1">
            <a:off x="10173672" y="3716930"/>
            <a:ext cx="838730" cy="3003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42">
            <a:extLst>
              <a:ext uri="{FF2B5EF4-FFF2-40B4-BE49-F238E27FC236}">
                <a16:creationId xmlns="" xmlns:a16="http://schemas.microsoft.com/office/drawing/2014/main" id="{286CE0BC-804A-48F4-8E0B-17C3C17A2163}"/>
              </a:ext>
            </a:extLst>
          </p:cNvPr>
          <p:cNvCxnSpPr>
            <a:cxnSpLocks/>
          </p:cNvCxnSpPr>
          <p:nvPr/>
        </p:nvCxnSpPr>
        <p:spPr>
          <a:xfrm flipH="1">
            <a:off x="10056440" y="4410097"/>
            <a:ext cx="1054754" cy="2061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18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6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4" y="977683"/>
            <a:ext cx="10748352" cy="5316527"/>
          </a:xfrm>
          <a:prstGeom prst="rect">
            <a:avLst/>
          </a:prstGeom>
        </p:spPr>
      </p:pic>
      <p:sp>
        <p:nvSpPr>
          <p:cNvPr id="12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Why should we care: impact on beam dynamics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501386" y="3082047"/>
            <a:ext cx="276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Total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loss</a:t>
            </a:r>
            <a:r>
              <a:rPr lang="fr-FR" dirty="0"/>
              <a:t> per </a:t>
            </a:r>
            <a:r>
              <a:rPr lang="fr-FR" dirty="0" err="1"/>
              <a:t>bunch</a:t>
            </a:r>
            <a:endParaRPr lang="en-US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7896201" y="2903915"/>
            <a:ext cx="576063" cy="3734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7680176" y="2419494"/>
                <a:ext cx="3465629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fr-FR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r-FR" b="0" i="1" smtClean="0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fr-FR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𝑅𝑒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76" y="2419494"/>
                <a:ext cx="3465629" cy="72654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86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7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214184" y="-275662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The micro-bunching instability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2514869" y="3140102"/>
            <a:ext cx="2447491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2514869" y="1990655"/>
            <a:ext cx="0" cy="114944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rme libre 28"/>
          <p:cNvSpPr/>
          <p:nvPr/>
        </p:nvSpPr>
        <p:spPr>
          <a:xfrm>
            <a:off x="2547354" y="2630987"/>
            <a:ext cx="2218099" cy="508860"/>
          </a:xfrm>
          <a:custGeom>
            <a:avLst/>
            <a:gdLst>
              <a:gd name="connsiteX0" fmla="*/ 0 w 2218099"/>
              <a:gd name="connsiteY0" fmla="*/ 508860 h 508860"/>
              <a:gd name="connsiteX1" fmla="*/ 271604 w 2218099"/>
              <a:gd name="connsiteY1" fmla="*/ 445486 h 508860"/>
              <a:gd name="connsiteX2" fmla="*/ 525101 w 2218099"/>
              <a:gd name="connsiteY2" fmla="*/ 291577 h 508860"/>
              <a:gd name="connsiteX3" fmla="*/ 706170 w 2218099"/>
              <a:gd name="connsiteY3" fmla="*/ 1866 h 508860"/>
              <a:gd name="connsiteX4" fmla="*/ 860079 w 2218099"/>
              <a:gd name="connsiteY4" fmla="*/ 173882 h 508860"/>
              <a:gd name="connsiteX5" fmla="*/ 1167897 w 2218099"/>
              <a:gd name="connsiteY5" fmla="*/ 309684 h 508860"/>
              <a:gd name="connsiteX6" fmla="*/ 1548142 w 2218099"/>
              <a:gd name="connsiteY6" fmla="*/ 400218 h 508860"/>
              <a:gd name="connsiteX7" fmla="*/ 2218099 w 2218099"/>
              <a:gd name="connsiteY7" fmla="*/ 508860 h 50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8099" h="508860">
                <a:moveTo>
                  <a:pt x="0" y="508860"/>
                </a:moveTo>
                <a:cubicBezTo>
                  <a:pt x="92043" y="495280"/>
                  <a:pt x="184087" y="481700"/>
                  <a:pt x="271604" y="445486"/>
                </a:cubicBezTo>
                <a:cubicBezTo>
                  <a:pt x="359121" y="409272"/>
                  <a:pt x="452673" y="365514"/>
                  <a:pt x="525101" y="291577"/>
                </a:cubicBezTo>
                <a:cubicBezTo>
                  <a:pt x="597529" y="217640"/>
                  <a:pt x="650340" y="21482"/>
                  <a:pt x="706170" y="1866"/>
                </a:cubicBezTo>
                <a:cubicBezTo>
                  <a:pt x="762000" y="-17750"/>
                  <a:pt x="783125" y="122579"/>
                  <a:pt x="860079" y="173882"/>
                </a:cubicBezTo>
                <a:cubicBezTo>
                  <a:pt x="937033" y="225185"/>
                  <a:pt x="1053220" y="271961"/>
                  <a:pt x="1167897" y="309684"/>
                </a:cubicBezTo>
                <a:cubicBezTo>
                  <a:pt x="1282574" y="347407"/>
                  <a:pt x="1373108" y="367022"/>
                  <a:pt x="1548142" y="400218"/>
                </a:cubicBezTo>
                <a:cubicBezTo>
                  <a:pt x="1723176" y="433414"/>
                  <a:pt x="2103422" y="496789"/>
                  <a:pt x="2218099" y="508860"/>
                </a:cubicBezTo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Connecteur droit 32"/>
          <p:cNvCxnSpPr/>
          <p:nvPr/>
        </p:nvCxnSpPr>
        <p:spPr>
          <a:xfrm>
            <a:off x="6100878" y="3146275"/>
            <a:ext cx="2447491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6100878" y="1996828"/>
            <a:ext cx="0" cy="114944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rme libre 31"/>
          <p:cNvSpPr/>
          <p:nvPr/>
        </p:nvSpPr>
        <p:spPr>
          <a:xfrm>
            <a:off x="6200979" y="2537754"/>
            <a:ext cx="1694903" cy="608521"/>
          </a:xfrm>
          <a:custGeom>
            <a:avLst/>
            <a:gdLst>
              <a:gd name="connsiteX0" fmla="*/ 0 w 1774480"/>
              <a:gd name="connsiteY0" fmla="*/ 608231 h 608521"/>
              <a:gd name="connsiteX1" fmla="*/ 244444 w 1774480"/>
              <a:gd name="connsiteY1" fmla="*/ 508643 h 608521"/>
              <a:gd name="connsiteX2" fmla="*/ 461727 w 1774480"/>
              <a:gd name="connsiteY2" fmla="*/ 309467 h 608521"/>
              <a:gd name="connsiteX3" fmla="*/ 579422 w 1774480"/>
              <a:gd name="connsiteY3" fmla="*/ 1649 h 608521"/>
              <a:gd name="connsiteX4" fmla="*/ 697117 w 1774480"/>
              <a:gd name="connsiteY4" fmla="*/ 454322 h 608521"/>
              <a:gd name="connsiteX5" fmla="*/ 914400 w 1774480"/>
              <a:gd name="connsiteY5" fmla="*/ 119344 h 608521"/>
              <a:gd name="connsiteX6" fmla="*/ 1258432 w 1774480"/>
              <a:gd name="connsiteY6" fmla="*/ 291360 h 608521"/>
              <a:gd name="connsiteX7" fmla="*/ 1439501 w 1774480"/>
              <a:gd name="connsiteY7" fmla="*/ 490536 h 608521"/>
              <a:gd name="connsiteX8" fmla="*/ 1539089 w 1774480"/>
              <a:gd name="connsiteY8" fmla="*/ 590124 h 608521"/>
              <a:gd name="connsiteX9" fmla="*/ 1774480 w 1774480"/>
              <a:gd name="connsiteY9" fmla="*/ 608231 h 60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4480" h="608521">
                <a:moveTo>
                  <a:pt x="0" y="608231"/>
                </a:moveTo>
                <a:cubicBezTo>
                  <a:pt x="83745" y="583334"/>
                  <a:pt x="167490" y="558437"/>
                  <a:pt x="244444" y="508643"/>
                </a:cubicBezTo>
                <a:cubicBezTo>
                  <a:pt x="321399" y="458849"/>
                  <a:pt x="405897" y="393966"/>
                  <a:pt x="461727" y="309467"/>
                </a:cubicBezTo>
                <a:cubicBezTo>
                  <a:pt x="517557" y="224968"/>
                  <a:pt x="540190" y="-22494"/>
                  <a:pt x="579422" y="1649"/>
                </a:cubicBezTo>
                <a:cubicBezTo>
                  <a:pt x="618654" y="25792"/>
                  <a:pt x="641287" y="434706"/>
                  <a:pt x="697117" y="454322"/>
                </a:cubicBezTo>
                <a:cubicBezTo>
                  <a:pt x="752947" y="473938"/>
                  <a:pt x="820848" y="146504"/>
                  <a:pt x="914400" y="119344"/>
                </a:cubicBezTo>
                <a:cubicBezTo>
                  <a:pt x="1007952" y="92184"/>
                  <a:pt x="1170915" y="229495"/>
                  <a:pt x="1258432" y="291360"/>
                </a:cubicBezTo>
                <a:cubicBezTo>
                  <a:pt x="1345949" y="353225"/>
                  <a:pt x="1392725" y="440742"/>
                  <a:pt x="1439501" y="490536"/>
                </a:cubicBezTo>
                <a:cubicBezTo>
                  <a:pt x="1486277" y="540330"/>
                  <a:pt x="1483259" y="570508"/>
                  <a:pt x="1539089" y="590124"/>
                </a:cubicBezTo>
                <a:cubicBezTo>
                  <a:pt x="1594919" y="609740"/>
                  <a:pt x="1684699" y="608985"/>
                  <a:pt x="1774480" y="608231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ZoneTexte 35"/>
          <p:cNvSpPr txBox="1"/>
          <p:nvPr/>
        </p:nvSpPr>
        <p:spPr>
          <a:xfrm>
            <a:off x="2399154" y="3218309"/>
            <a:ext cx="259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Longitudinal position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5940735" y="3218309"/>
                <a:ext cx="25975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Relative energy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735" y="3218309"/>
                <a:ext cx="2597523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Flèche droite 39"/>
          <p:cNvSpPr/>
          <p:nvPr/>
        </p:nvSpPr>
        <p:spPr>
          <a:xfrm>
            <a:off x="4996496" y="2427875"/>
            <a:ext cx="739464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ZoneTexte 41"/>
          <p:cNvSpPr txBox="1"/>
          <p:nvPr/>
        </p:nvSpPr>
        <p:spPr>
          <a:xfrm>
            <a:off x="4932936" y="2066199"/>
            <a:ext cx="81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CSR</a:t>
            </a:r>
          </a:p>
        </p:txBody>
      </p:sp>
      <p:cxnSp>
        <p:nvCxnSpPr>
          <p:cNvPr id="44" name="Connecteur droit 43"/>
          <p:cNvCxnSpPr/>
          <p:nvPr/>
        </p:nvCxnSpPr>
        <p:spPr>
          <a:xfrm>
            <a:off x="2514688" y="4928602"/>
            <a:ext cx="2447491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flipV="1">
            <a:off x="2514688" y="3779155"/>
            <a:ext cx="0" cy="114944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2398973" y="5006809"/>
            <a:ext cx="259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Longitudinal position s</a:t>
            </a:r>
          </a:p>
        </p:txBody>
      </p:sp>
      <p:sp>
        <p:nvSpPr>
          <p:cNvPr id="48" name="Flèche droite 47"/>
          <p:cNvSpPr/>
          <p:nvPr/>
        </p:nvSpPr>
        <p:spPr>
          <a:xfrm rot="9327136">
            <a:off x="4668534" y="3830908"/>
            <a:ext cx="1542313" cy="2880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orme libre 42"/>
          <p:cNvSpPr/>
          <p:nvPr/>
        </p:nvSpPr>
        <p:spPr>
          <a:xfrm>
            <a:off x="2624597" y="3957694"/>
            <a:ext cx="2127565" cy="969568"/>
          </a:xfrm>
          <a:custGeom>
            <a:avLst/>
            <a:gdLst>
              <a:gd name="connsiteX0" fmla="*/ 0 w 2127565"/>
              <a:gd name="connsiteY0" fmla="*/ 960514 h 969568"/>
              <a:gd name="connsiteX1" fmla="*/ 289711 w 2127565"/>
              <a:gd name="connsiteY1" fmla="*/ 842819 h 969568"/>
              <a:gd name="connsiteX2" fmla="*/ 543208 w 2127565"/>
              <a:gd name="connsiteY2" fmla="*/ 679857 h 969568"/>
              <a:gd name="connsiteX3" fmla="*/ 697117 w 2127565"/>
              <a:gd name="connsiteY3" fmla="*/ 847 h 969568"/>
              <a:gd name="connsiteX4" fmla="*/ 841973 w 2127565"/>
              <a:gd name="connsiteY4" fmla="*/ 833766 h 969568"/>
              <a:gd name="connsiteX5" fmla="*/ 1068309 w 2127565"/>
              <a:gd name="connsiteY5" fmla="*/ 580269 h 969568"/>
              <a:gd name="connsiteX6" fmla="*/ 1285593 w 2127565"/>
              <a:gd name="connsiteY6" fmla="*/ 725124 h 969568"/>
              <a:gd name="connsiteX7" fmla="*/ 1457608 w 2127565"/>
              <a:gd name="connsiteY7" fmla="*/ 833766 h 969568"/>
              <a:gd name="connsiteX8" fmla="*/ 2127565 w 2127565"/>
              <a:gd name="connsiteY8" fmla="*/ 969568 h 96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7565" h="969568">
                <a:moveTo>
                  <a:pt x="0" y="960514"/>
                </a:moveTo>
                <a:cubicBezTo>
                  <a:pt x="99588" y="925054"/>
                  <a:pt x="199176" y="889595"/>
                  <a:pt x="289711" y="842819"/>
                </a:cubicBezTo>
                <a:cubicBezTo>
                  <a:pt x="380246" y="796043"/>
                  <a:pt x="475307" y="820186"/>
                  <a:pt x="543208" y="679857"/>
                </a:cubicBezTo>
                <a:cubicBezTo>
                  <a:pt x="611109" y="539528"/>
                  <a:pt x="647323" y="-24804"/>
                  <a:pt x="697117" y="847"/>
                </a:cubicBezTo>
                <a:cubicBezTo>
                  <a:pt x="746911" y="26498"/>
                  <a:pt x="780108" y="737196"/>
                  <a:pt x="841973" y="833766"/>
                </a:cubicBezTo>
                <a:cubicBezTo>
                  <a:pt x="903838" y="930336"/>
                  <a:pt x="994372" y="598376"/>
                  <a:pt x="1068309" y="580269"/>
                </a:cubicBezTo>
                <a:cubicBezTo>
                  <a:pt x="1142246" y="562162"/>
                  <a:pt x="1220710" y="682875"/>
                  <a:pt x="1285593" y="725124"/>
                </a:cubicBezTo>
                <a:cubicBezTo>
                  <a:pt x="1350476" y="767373"/>
                  <a:pt x="1317279" y="793025"/>
                  <a:pt x="1457608" y="833766"/>
                </a:cubicBezTo>
                <a:cubicBezTo>
                  <a:pt x="1597937" y="874507"/>
                  <a:pt x="2012888" y="945425"/>
                  <a:pt x="2127565" y="969568"/>
                </a:cubicBezTo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/>
              <p:cNvSpPr txBox="1"/>
              <p:nvPr/>
            </p:nvSpPr>
            <p:spPr>
              <a:xfrm>
                <a:off x="7227223" y="4449096"/>
                <a:ext cx="222855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ZoneTexte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7223" y="4449096"/>
                <a:ext cx="2228559" cy="51860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5735960" y="4007731"/>
            <a:ext cx="509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due to path length dependence on energy in dipoles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623392" y="980517"/>
            <a:ext cx="11070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the initial density modulation characteristic length is shorter than the shielding threshold, the micro-bunching instability mechanism is the following: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87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8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214184" y="-275662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/>
              <a:t>ThomX</a:t>
            </a:r>
            <a:r>
              <a:rPr lang="en-US" sz="4400" dirty="0"/>
              <a:t>, injection without longitudinal matching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51384" y="908720"/>
            <a:ext cx="11428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transferring</a:t>
            </a:r>
            <a:r>
              <a:rPr lang="fr-FR" dirty="0"/>
              <a:t> a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one </a:t>
            </a:r>
            <a:r>
              <a:rPr lang="fr-FR" dirty="0" err="1"/>
              <a:t>accelerator</a:t>
            </a:r>
            <a:r>
              <a:rPr lang="fr-FR" dirty="0"/>
              <a:t> to </a:t>
            </a:r>
            <a:r>
              <a:rPr lang="fr-FR" dirty="0" err="1"/>
              <a:t>another</a:t>
            </a:r>
            <a:r>
              <a:rPr lang="fr-FR" dirty="0"/>
              <a:t>, </a:t>
            </a:r>
            <a:r>
              <a:rPr lang="fr-FR" dirty="0" err="1"/>
              <a:t>some</a:t>
            </a:r>
            <a:r>
              <a:rPr lang="fr-FR" dirty="0"/>
              <a:t> conditions, </a:t>
            </a:r>
            <a:r>
              <a:rPr lang="fr-FR" dirty="0" err="1"/>
              <a:t>referred</a:t>
            </a:r>
            <a:r>
              <a:rPr lang="fr-FR" dirty="0"/>
              <a:t> as </a:t>
            </a:r>
            <a:r>
              <a:rPr lang="fr-FR" dirty="0" err="1"/>
              <a:t>matching</a:t>
            </a:r>
            <a:r>
              <a:rPr lang="fr-FR" dirty="0"/>
              <a:t>, are </a:t>
            </a:r>
            <a:r>
              <a:rPr lang="fr-FR" dirty="0" err="1"/>
              <a:t>needed</a:t>
            </a:r>
            <a:r>
              <a:rPr lang="fr-FR" dirty="0"/>
              <a:t> to </a:t>
            </a:r>
            <a:r>
              <a:rPr lang="fr-FR" dirty="0" err="1"/>
              <a:t>adapt</a:t>
            </a:r>
            <a:r>
              <a:rPr lang="fr-FR" dirty="0"/>
              <a:t> the </a:t>
            </a:r>
            <a:r>
              <a:rPr lang="fr-FR" dirty="0" err="1"/>
              <a:t>injected</a:t>
            </a:r>
            <a:r>
              <a:rPr lang="fr-FR" dirty="0"/>
              <a:t> </a:t>
            </a:r>
            <a:r>
              <a:rPr lang="fr-FR" dirty="0" err="1"/>
              <a:t>bunch</a:t>
            </a:r>
            <a:r>
              <a:rPr lang="fr-FR" dirty="0"/>
              <a:t>. The longitudinal </a:t>
            </a:r>
            <a:r>
              <a:rPr lang="fr-FR" dirty="0" err="1"/>
              <a:t>matching</a:t>
            </a:r>
            <a:r>
              <a:rPr lang="fr-FR" dirty="0"/>
              <a:t> condition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given</a:t>
            </a:r>
            <a:r>
              <a:rPr lang="fr-FR" dirty="0"/>
              <a:t> by: 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6023992" y="173380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spread</a:t>
            </a:r>
            <a:r>
              <a:rPr lang="fr-FR" dirty="0"/>
              <a:t> (</a:t>
            </a:r>
            <a:r>
              <a:rPr lang="fr-FR" dirty="0" err="1"/>
              <a:t>rms</a:t>
            </a:r>
            <a:r>
              <a:rPr lang="fr-FR" dirty="0"/>
              <a:t>)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10361125" y="1358697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Synchrotron </a:t>
            </a:r>
            <a:r>
              <a:rPr lang="fr-FR" dirty="0" err="1"/>
              <a:t>angular</a:t>
            </a:r>
            <a:r>
              <a:rPr lang="fr-FR" dirty="0"/>
              <a:t> </a:t>
            </a:r>
            <a:r>
              <a:rPr lang="fr-FR" dirty="0" err="1"/>
              <a:t>frequency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10289117" y="226705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Bunch</a:t>
            </a:r>
            <a:r>
              <a:rPr lang="fr-FR" dirty="0" smtClean="0"/>
              <a:t> </a:t>
            </a:r>
            <a:r>
              <a:rPr lang="fr-FR" dirty="0" err="1"/>
              <a:t>length</a:t>
            </a:r>
            <a:r>
              <a:rPr lang="fr-FR" dirty="0"/>
              <a:t> (</a:t>
            </a:r>
            <a:r>
              <a:rPr lang="fr-FR" dirty="0" err="1"/>
              <a:t>rms</a:t>
            </a:r>
            <a:r>
              <a:rPr lang="fr-FR" dirty="0"/>
              <a:t>)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6248747" y="221842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Momentum</a:t>
            </a:r>
            <a:r>
              <a:rPr lang="fr-FR" dirty="0"/>
              <a:t> compaction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8605989" y="1413587"/>
                <a:ext cx="1261371" cy="567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fr-FR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989" y="1413587"/>
                <a:ext cx="1261371" cy="56727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eur droit avec flèche 17"/>
          <p:cNvCxnSpPr/>
          <p:nvPr/>
        </p:nvCxnSpPr>
        <p:spPr>
          <a:xfrm flipV="1">
            <a:off x="8112224" y="1762707"/>
            <a:ext cx="493765" cy="1708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16" idx="3"/>
          </p:cNvCxnSpPr>
          <p:nvPr/>
        </p:nvCxnSpPr>
        <p:spPr>
          <a:xfrm flipV="1">
            <a:off x="8697019" y="2047606"/>
            <a:ext cx="493765" cy="3554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3" idx="1"/>
          </p:cNvCxnSpPr>
          <p:nvPr/>
        </p:nvCxnSpPr>
        <p:spPr>
          <a:xfrm flipH="1" flipV="1">
            <a:off x="9624392" y="1502488"/>
            <a:ext cx="736733" cy="1793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 flipV="1">
            <a:off x="9871274" y="1876660"/>
            <a:ext cx="329182" cy="5600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[video-to-gif output image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2789297"/>
            <a:ext cx="6168008" cy="357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261965" y="3146858"/>
                <a:ext cx="5834035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dirty="0"/>
                  <a:t>If the </a:t>
                </a:r>
                <a:r>
                  <a:rPr lang="fr-FR" dirty="0" err="1"/>
                  <a:t>matching</a:t>
                </a:r>
                <a:r>
                  <a:rPr lang="fr-FR" dirty="0"/>
                  <a:t> condition </a:t>
                </a:r>
                <a:r>
                  <a:rPr lang="fr-FR" dirty="0" err="1"/>
                  <a:t>is</a:t>
                </a:r>
                <a:r>
                  <a:rPr lang="fr-FR" dirty="0"/>
                  <a:t> not </a:t>
                </a:r>
                <a:r>
                  <a:rPr lang="fr-FR" dirty="0" err="1"/>
                  <a:t>respected</a:t>
                </a:r>
                <a:r>
                  <a:rPr lang="fr-FR" dirty="0"/>
                  <a:t>, a </a:t>
                </a:r>
                <a:r>
                  <a:rPr lang="fr-FR" dirty="0" err="1"/>
                  <a:t>emittance</a:t>
                </a:r>
                <a:r>
                  <a:rPr lang="fr-FR" dirty="0"/>
                  <a:t> dilution </a:t>
                </a:r>
                <a:r>
                  <a:rPr lang="fr-FR" dirty="0" err="1"/>
                  <a:t>occurs</a:t>
                </a:r>
                <a:r>
                  <a:rPr lang="fr-FR" dirty="0"/>
                  <a:t> by a </a:t>
                </a:r>
                <a:r>
                  <a:rPr lang="fr-FR" dirty="0" err="1"/>
                  <a:t>process</a:t>
                </a:r>
                <a:r>
                  <a:rPr lang="fr-FR" dirty="0"/>
                  <a:t> </a:t>
                </a:r>
                <a:r>
                  <a:rPr lang="fr-FR" dirty="0" err="1"/>
                  <a:t>called</a:t>
                </a:r>
                <a:r>
                  <a:rPr lang="fr-FR" dirty="0"/>
                  <a:t> </a:t>
                </a:r>
                <a:r>
                  <a:rPr lang="fr-FR" dirty="0" err="1"/>
                  <a:t>filamentation</a:t>
                </a:r>
                <a:r>
                  <a:rPr lang="fr-FR" dirty="0"/>
                  <a:t>.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dirty="0"/>
                  <a:t>The </a:t>
                </a:r>
                <a:r>
                  <a:rPr lang="fr-FR" dirty="0" err="1"/>
                  <a:t>filamentation</a:t>
                </a:r>
                <a:r>
                  <a:rPr lang="fr-FR" dirty="0"/>
                  <a:t> </a:t>
                </a:r>
                <a:r>
                  <a:rPr lang="fr-FR" dirty="0" err="1"/>
                  <a:t>is</a:t>
                </a:r>
                <a:r>
                  <a:rPr lang="fr-FR" dirty="0"/>
                  <a:t> due to the </a:t>
                </a:r>
                <a:r>
                  <a:rPr lang="fr-FR" dirty="0" err="1"/>
                  <a:t>fact</a:t>
                </a:r>
                <a:r>
                  <a:rPr lang="fr-FR" dirty="0"/>
                  <a:t> </a:t>
                </a:r>
                <a:r>
                  <a:rPr lang="fr-FR" dirty="0" err="1"/>
                  <a:t>that</a:t>
                </a:r>
                <a:r>
                  <a:rPr lang="fr-FR" dirty="0"/>
                  <a:t> the synchrotron motion </a:t>
                </a:r>
                <a:r>
                  <a:rPr lang="fr-FR" dirty="0" err="1"/>
                  <a:t>is</a:t>
                </a:r>
                <a:r>
                  <a:rPr lang="fr-FR" dirty="0"/>
                  <a:t> not </a:t>
                </a:r>
                <a:r>
                  <a:rPr lang="fr-FR" dirty="0" err="1"/>
                  <a:t>perfectly</a:t>
                </a:r>
                <a:r>
                  <a:rPr lang="fr-FR" dirty="0"/>
                  <a:t> </a:t>
                </a:r>
                <a:r>
                  <a:rPr lang="fr-FR" dirty="0" err="1"/>
                  <a:t>linear</a:t>
                </a:r>
                <a:r>
                  <a:rPr lang="fr-FR" dirty="0"/>
                  <a:t>.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/>
                  <a:t>The synchrotron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changes with the oscillation amplitude so the body of the bunch and its tails do not rotate at the same speed on the longitudinal phase space.</a:t>
                </a:r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65" y="3146858"/>
                <a:ext cx="5834035" cy="2862322"/>
              </a:xfrm>
              <a:prstGeom prst="rect">
                <a:avLst/>
              </a:prstGeom>
              <a:blipFill rotWithShape="0">
                <a:blip r:embed="rId5"/>
                <a:stretch>
                  <a:fillRect l="-731" t="-1064" r="-836" b="-2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456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9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214184" y="-275662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/>
              <a:t>ThomX</a:t>
            </a:r>
            <a:r>
              <a:rPr lang="en-US" sz="4400" dirty="0"/>
              <a:t>, the transient </a:t>
            </a:r>
            <a:r>
              <a:rPr lang="en-US" sz="4400" dirty="0" err="1"/>
              <a:t>microbunching</a:t>
            </a:r>
            <a:r>
              <a:rPr lang="en-US" sz="4400" dirty="0"/>
              <a:t> regime</a:t>
            </a:r>
          </a:p>
        </p:txBody>
      </p:sp>
      <p:pic>
        <p:nvPicPr>
          <p:cNvPr id="1032" name="Picture 8" descr="[video-to-gif output image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900165"/>
            <a:ext cx="6168008" cy="357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79376" y="980728"/>
            <a:ext cx="5544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In </a:t>
            </a:r>
            <a:r>
              <a:rPr lang="en-US" dirty="0" err="1"/>
              <a:t>ThomX</a:t>
            </a:r>
            <a:r>
              <a:rPr lang="en-US" dirty="0"/>
              <a:t>, the bunch is injected with a longitudinal mismatch to save up the cost and space of the harmonic cavity that would be needed to match the beam.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So at injection the bunch undergoes </a:t>
            </a:r>
            <a:r>
              <a:rPr lang="en-US" dirty="0" err="1"/>
              <a:t>filamentation</a:t>
            </a:r>
            <a:r>
              <a:rPr lang="en-US" dirty="0"/>
              <a:t> for about 1 </a:t>
            </a:r>
            <a:r>
              <a:rPr lang="en-US" dirty="0" err="1"/>
              <a:t>ms</a:t>
            </a:r>
            <a:r>
              <a:rPr lang="en-US" dirty="0"/>
              <a:t> until the bunch has filled the RF bucket.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But the </a:t>
            </a:r>
            <a:r>
              <a:rPr lang="en-US" dirty="0" err="1"/>
              <a:t>filamentation</a:t>
            </a:r>
            <a:r>
              <a:rPr lang="en-US" dirty="0"/>
              <a:t> process is strongly affected by collective effects, in particular the CSR, which seeds a </a:t>
            </a:r>
            <a:r>
              <a:rPr lang="en-US" dirty="0" err="1"/>
              <a:t>microbunching</a:t>
            </a:r>
            <a:r>
              <a:rPr lang="en-US" dirty="0"/>
              <a:t> instability during the </a:t>
            </a:r>
            <a:r>
              <a:rPr lang="en-US" dirty="0" err="1"/>
              <a:t>filamentation</a:t>
            </a:r>
            <a:r>
              <a:rPr lang="en-US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6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35063</TotalTime>
  <Words>1815</Words>
  <Application>Microsoft Office PowerPoint</Application>
  <PresentationFormat>Personnalisé</PresentationFormat>
  <Paragraphs>267</Paragraphs>
  <Slides>28</Slides>
  <Notes>13</Notes>
  <HiddenSlides>0</HiddenSlides>
  <MMClips>10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CNRS/LAL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alexis gamelin</dc:creator>
  <cp:lastModifiedBy>GAMELIN Alexis</cp:lastModifiedBy>
  <cp:revision>490</cp:revision>
  <dcterms:created xsi:type="dcterms:W3CDTF">2017-01-31T13:52:46Z</dcterms:created>
  <dcterms:modified xsi:type="dcterms:W3CDTF">2018-12-13T15:50:20Z</dcterms:modified>
</cp:coreProperties>
</file>