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258" r:id="rId5"/>
    <p:sldId id="266" r:id="rId6"/>
    <p:sldId id="259" r:id="rId7"/>
    <p:sldId id="260" r:id="rId8"/>
    <p:sldId id="261" r:id="rId9"/>
    <p:sldId id="277" r:id="rId10"/>
    <p:sldId id="262" r:id="rId11"/>
    <p:sldId id="267" r:id="rId12"/>
    <p:sldId id="263" r:id="rId13"/>
    <p:sldId id="264" r:id="rId14"/>
    <p:sldId id="268" r:id="rId15"/>
    <p:sldId id="271" r:id="rId16"/>
    <p:sldId id="278" r:id="rId17"/>
    <p:sldId id="279" r:id="rId18"/>
    <p:sldId id="280" r:id="rId19"/>
    <p:sldId id="272" r:id="rId20"/>
    <p:sldId id="270" r:id="rId21"/>
    <p:sldId id="269" r:id="rId22"/>
    <p:sldId id="281" r:id="rId23"/>
    <p:sldId id="282" r:id="rId24"/>
    <p:sldId id="283" r:id="rId25"/>
    <p:sldId id="273" r:id="rId26"/>
    <p:sldId id="274" r:id="rId27"/>
    <p:sldId id="275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D457-D391-D44C-99A4-BB2F2557B21D}" type="datetimeFigureOut">
              <a:rPr lang="fr-FR" smtClean="0"/>
              <a:t>16/12/18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C20F-B728-224C-8AF3-35E77C61A3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7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C20F-B728-224C-8AF3-35E77C61A3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16/12/18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1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1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C. Bruni, S. </a:t>
            </a:r>
            <a:r>
              <a:rPr lang="fr-FR" dirty="0" smtClean="0"/>
              <a:t>Chance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0151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des </a:t>
            </a:r>
            <a:r>
              <a:rPr lang="fr-FR" dirty="0" err="1" smtClean="0"/>
              <a:t>solénoides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3118" y="1600202"/>
            <a:ext cx="3513682" cy="1854476"/>
          </a:xfrm>
        </p:spPr>
        <p:txBody>
          <a:bodyPr/>
          <a:lstStyle/>
          <a:p>
            <a:r>
              <a:rPr lang="fr-FR" dirty="0" err="1" smtClean="0"/>
              <a:t>Waist</a:t>
            </a:r>
            <a:r>
              <a:rPr lang="fr-FR" dirty="0" smtClean="0"/>
              <a:t> à l’entrée de la section pour l’accélération laminaire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32824" y="4258235"/>
            <a:ext cx="317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Waist</a:t>
            </a:r>
            <a:r>
              <a:rPr lang="fr-FR" dirty="0" smtClean="0"/>
              <a:t> du faisceau et maximum d’</a:t>
            </a:r>
            <a:r>
              <a:rPr lang="fr-FR" dirty="0" err="1" smtClean="0"/>
              <a:t>émittance</a:t>
            </a:r>
            <a:r>
              <a:rPr lang="fr-FR" dirty="0" smtClean="0"/>
              <a:t> à l’entrée de la section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24" y="3056807"/>
            <a:ext cx="4899576" cy="379441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4703662"/>
            <a:ext cx="3513682" cy="1854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Un désaccord axe canon/axe </a:t>
            </a:r>
            <a:r>
              <a:rPr lang="fr-FR" dirty="0" err="1"/>
              <a:t>solenoid</a:t>
            </a:r>
            <a:r>
              <a:rPr lang="fr-FR" dirty="0"/>
              <a:t> entraine des kick transverse</a:t>
            </a:r>
          </a:p>
        </p:txBody>
      </p:sp>
      <p:pic>
        <p:nvPicPr>
          <p:cNvPr id="15" name="Image 14" descr="SizeX_Emit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503016"/>
            <a:ext cx="4537658" cy="3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d’énergie </a:t>
            </a:r>
            <a:r>
              <a:rPr lang="fr-FR" dirty="0" smtClean="0"/>
              <a:t>par les correcteurs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5780"/>
            <a:ext cx="8229600" cy="1306674"/>
          </a:xfrm>
        </p:spPr>
        <p:txBody>
          <a:bodyPr/>
          <a:lstStyle/>
          <a:p>
            <a:r>
              <a:rPr lang="fr-FR" dirty="0" smtClean="0"/>
              <a:t>Testé sur CLEAR (même canon que </a:t>
            </a:r>
            <a:r>
              <a:rPr lang="fr-FR" dirty="0" err="1" smtClean="0"/>
              <a:t>ThomX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Gradient &lt;78 MV/m</a:t>
            </a:r>
            <a:endParaRPr lang="fr-FR" dirty="0"/>
          </a:p>
        </p:txBody>
      </p:sp>
      <p:pic>
        <p:nvPicPr>
          <p:cNvPr id="4" name="Image 3" descr="com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15" y="3250300"/>
            <a:ext cx="2101430" cy="2890801"/>
          </a:xfrm>
          <a:prstGeom prst="rect">
            <a:avLst/>
          </a:prstGeom>
        </p:spPr>
      </p:pic>
      <p:pic>
        <p:nvPicPr>
          <p:cNvPr id="5" name="Image 4" descr="Result_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9726"/>
            <a:ext cx="6393021" cy="34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349"/>
          </a:xfrm>
        </p:spPr>
        <p:txBody>
          <a:bodyPr/>
          <a:lstStyle/>
          <a:p>
            <a:r>
              <a:rPr lang="fr-FR" dirty="0" smtClean="0"/>
              <a:t>Premières étapes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02228"/>
              </p:ext>
            </p:extLst>
          </p:nvPr>
        </p:nvGraphicFramePr>
        <p:xfrm>
          <a:off x="457200" y="1096002"/>
          <a:ext cx="8507049" cy="55879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35683"/>
                <a:gridCol w="3561032"/>
                <a:gridCol w="211033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Observable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commentaire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Qualification courant d’obscurité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Visualisation </a:t>
                      </a:r>
                      <a:r>
                        <a:rPr lang="fr-FR" dirty="0" smtClean="0"/>
                        <a:t>sur Ecran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</a:t>
                      </a:r>
                      <a:r>
                        <a:rPr lang="fr-FR" baseline="0" dirty="0" smtClean="0"/>
                        <a:t> du courant en fonction de la RF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Alignement 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 sur </a:t>
                      </a:r>
                      <a:r>
                        <a:rPr lang="fr-FR" dirty="0" err="1" smtClean="0"/>
                        <a:t>ecran</a:t>
                      </a:r>
                      <a:r>
                        <a:rPr lang="fr-FR" dirty="0" smtClean="0"/>
                        <a:t> fonction de la phase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 de la charge en fonction de la phase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Action sur le miroir piloté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Alignement </a:t>
                      </a:r>
                      <a:r>
                        <a:rPr lang="fr-FR" dirty="0" err="1" smtClean="0"/>
                        <a:t>solénoide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 sur écran en fonction du</a:t>
                      </a:r>
                      <a:r>
                        <a:rPr lang="fr-FR" baseline="0" dirty="0" smtClean="0"/>
                        <a:t> champ magnétique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Action sur les</a:t>
                      </a:r>
                      <a:r>
                        <a:rPr lang="fr-FR" baseline="0" dirty="0" smtClean="0"/>
                        <a:t> moteurs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 énergie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 </a:t>
                      </a:r>
                      <a:r>
                        <a:rPr lang="fr-FR" baseline="0" dirty="0" smtClean="0"/>
                        <a:t>selon le </a:t>
                      </a:r>
                      <a:r>
                        <a:rPr lang="fr-FR" baseline="0" dirty="0" err="1" smtClean="0"/>
                        <a:t>steerer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Optimisation</a:t>
                      </a:r>
                      <a:r>
                        <a:rPr lang="fr-FR" baseline="0" dirty="0" smtClean="0"/>
                        <a:t> de la phase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Estimation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emittance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Dimension sur l’écran selon les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solenoides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Validation du modèle des </a:t>
                      </a:r>
                      <a:r>
                        <a:rPr lang="fr-FR" dirty="0" err="1" smtClean="0"/>
                        <a:t>solénoides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Qualification cathode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Charge selon l’</a:t>
                      </a:r>
                      <a:r>
                        <a:rPr lang="fr-FR" dirty="0" err="1" smtClean="0"/>
                        <a:t>energie</a:t>
                      </a:r>
                      <a:r>
                        <a:rPr lang="fr-FR" baseline="0" dirty="0" smtClean="0"/>
                        <a:t> 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71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8-12-10 à 20.2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934"/>
            <a:ext cx="9144000" cy="26852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Premières validations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3402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Ajustement de la phase du </a:t>
            </a:r>
            <a:r>
              <a:rPr lang="fr-FR" dirty="0" err="1" smtClean="0"/>
              <a:t>photoinjecteur</a:t>
            </a:r>
            <a:endParaRPr lang="fr-FR" dirty="0" smtClean="0"/>
          </a:p>
          <a:p>
            <a:r>
              <a:rPr lang="fr-FR" dirty="0" smtClean="0"/>
              <a:t>Bon alignement du faisceau pour la section sans </a:t>
            </a:r>
            <a:r>
              <a:rPr lang="fr-FR" dirty="0" smtClean="0"/>
              <a:t>correcteur</a:t>
            </a:r>
            <a:endParaRPr lang="fr-FR" dirty="0" smtClean="0"/>
          </a:p>
          <a:p>
            <a:r>
              <a:rPr lang="fr-FR" dirty="0" smtClean="0"/>
              <a:t>Connaissance du gradient accélérateur du canon</a:t>
            </a:r>
          </a:p>
          <a:p>
            <a:r>
              <a:rPr lang="fr-FR" dirty="0" smtClean="0"/>
              <a:t>Validation du laser, RF canon, </a:t>
            </a:r>
            <a:r>
              <a:rPr lang="fr-FR" dirty="0" err="1" smtClean="0"/>
              <a:t>solenoides</a:t>
            </a:r>
            <a:r>
              <a:rPr lang="fr-FR" dirty="0" smtClean="0"/>
              <a:t>, BPM, ICT, </a:t>
            </a:r>
            <a:r>
              <a:rPr lang="fr-FR" dirty="0" err="1" smtClean="0"/>
              <a:t>steerer</a:t>
            </a:r>
            <a:r>
              <a:rPr lang="fr-FR" dirty="0" smtClean="0"/>
              <a:t>, </a:t>
            </a:r>
            <a:r>
              <a:rPr lang="fr-FR" dirty="0" smtClean="0"/>
              <a:t>écran</a:t>
            </a:r>
            <a:r>
              <a:rPr lang="fr-FR" dirty="0" smtClean="0"/>
              <a:t>, timing, </a:t>
            </a:r>
            <a:r>
              <a:rPr lang="fr-FR" dirty="0" smtClean="0"/>
              <a:t>CC + IHM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1" y="3813090"/>
            <a:ext cx="1179456" cy="2474773"/>
          </a:xfrm>
          <a:prstGeom prst="rect">
            <a:avLst/>
          </a:prstGeom>
          <a:solidFill>
            <a:srgbClr val="008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16527" y="6243152"/>
            <a:ext cx="542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jours si problèmes technique limités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34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(</a:t>
            </a:r>
            <a:r>
              <a:rPr lang="fr-FR" dirty="0"/>
              <a:t>section droite)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200960" y="7245161"/>
            <a:ext cx="420290" cy="307975"/>
          </a:xfrm>
        </p:spPr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Image 4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5610"/>
            <a:ext cx="9042981" cy="4385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60615" y="2130748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59318" y="2473124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44004" y="2900749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22816" y="4429448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2599" y="528384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89593" y="4212673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539256" y="5094720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08606" y="2185797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041" y="1749748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470856" y="2134996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203906" y="3252596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94481" y="5106796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Bouée 18"/>
          <p:cNvSpPr/>
          <p:nvPr/>
        </p:nvSpPr>
        <p:spPr>
          <a:xfrm>
            <a:off x="5041306" y="2080737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32581" y="1665098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21" name="Bouée 20"/>
          <p:cNvSpPr/>
          <p:nvPr/>
        </p:nvSpPr>
        <p:spPr>
          <a:xfrm>
            <a:off x="1794456" y="2109597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865931" y="2694972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952808" y="4053907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1573081" y="4520933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65931" y="6046598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26" name="Bouée 25"/>
          <p:cNvSpPr/>
          <p:nvPr/>
        </p:nvSpPr>
        <p:spPr>
          <a:xfrm>
            <a:off x="2970651" y="4514013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38" y="1665098"/>
            <a:ext cx="4636580" cy="15378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57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léments du </a:t>
            </a:r>
            <a:r>
              <a:rPr lang="fr-FR" dirty="0" err="1" smtClean="0"/>
              <a:t>linac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1956"/>
              </p:ext>
            </p:extLst>
          </p:nvPr>
        </p:nvGraphicFramePr>
        <p:xfrm>
          <a:off x="457200" y="2147336"/>
          <a:ext cx="8229600" cy="3235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70617"/>
                <a:gridCol w="1971516"/>
                <a:gridCol w="428746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Élément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Section LIL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1.388+4.5m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Accélération 6-50 MeV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Correcteur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0.263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Corrige la trajectoire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Quadrupole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0.475/0.825/1.175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focalisation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charge du paquet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1.4505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position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3.175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Visualisation transverse du faisceau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emittance</a:t>
                      </a:r>
                      <a:r>
                        <a:rPr lang="fr-FR" dirty="0" smtClean="0"/>
                        <a:t> et paramètre de </a:t>
                      </a:r>
                      <a:r>
                        <a:rPr lang="fr-FR" dirty="0" err="1" smtClean="0"/>
                        <a:t>Twiss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Faraday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3.58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de charge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3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LIL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Passage 4.5m </a:t>
            </a:r>
          </a:p>
          <a:p>
            <a:pPr lvl="1">
              <a:buFont typeface="Wingdings" charset="0"/>
              <a:buChar char="à"/>
            </a:pPr>
            <a:endParaRPr lang="fr-FR" dirty="0" smtClean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CLEAR : correcteurs sur la section + </a:t>
            </a:r>
            <a:r>
              <a:rPr lang="fr-FR" dirty="0" err="1" smtClean="0">
                <a:sym typeface="Wingdings"/>
              </a:rPr>
              <a:t>Solenoides</a:t>
            </a:r>
            <a:r>
              <a:rPr lang="fr-FR" dirty="0" smtClean="0">
                <a:sym typeface="Wingdings"/>
              </a:rPr>
              <a:t> de focalisation autour de la section</a:t>
            </a:r>
          </a:p>
          <a:p>
            <a:pPr lvl="1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A partir d’un point de fonctionnement établis, on a transporté le faisceau sans ces éléments</a:t>
            </a:r>
          </a:p>
          <a:p>
            <a:pPr lvl="1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Si on arrive à aligner sans correcteurs dans la section, on devrait transmettre du faisceau</a:t>
            </a:r>
          </a:p>
          <a:p>
            <a:pPr lvl="1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Aide précieuse des mesures de perte par les fibres pour localiser les pertes dans la section</a:t>
            </a:r>
          </a:p>
          <a:p>
            <a:pPr lvl="1"/>
            <a:endParaRPr lang="fr-FR" dirty="0" smtClean="0"/>
          </a:p>
          <a:p>
            <a:r>
              <a:rPr lang="fr-FR" dirty="0"/>
              <a:t>R</a:t>
            </a:r>
            <a:r>
              <a:rPr lang="fr-FR" dirty="0" smtClean="0"/>
              <a:t>églage de la phase pour gagner 45 MeV</a:t>
            </a:r>
          </a:p>
          <a:p>
            <a:pPr marL="457200" lvl="1" indent="0">
              <a:buNone/>
            </a:pPr>
            <a:r>
              <a:rPr lang="fr-FR" dirty="0" smtClean="0"/>
              <a:t>Mesure </a:t>
            </a:r>
            <a:r>
              <a:rPr lang="fr-FR" dirty="0" err="1" smtClean="0"/>
              <a:t>energie</a:t>
            </a:r>
            <a:r>
              <a:rPr lang="fr-FR" dirty="0" smtClean="0"/>
              <a:t> avec  </a:t>
            </a:r>
            <a:r>
              <a:rPr lang="fr-FR" dirty="0" err="1" smtClean="0"/>
              <a:t>steerer</a:t>
            </a:r>
            <a:r>
              <a:rPr lang="fr-FR" dirty="0" smtClean="0"/>
              <a:t> en utilisant un quad pour focaliser sur l’écran dans une direction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Transport- quad scan simple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Focalisation dans une direction avec un </a:t>
            </a:r>
            <a:r>
              <a:rPr lang="fr-FR" dirty="0" err="1" smtClean="0"/>
              <a:t>quadrupole</a:t>
            </a:r>
            <a:r>
              <a:rPr lang="fr-FR" dirty="0" smtClean="0"/>
              <a:t> sur l’écran</a:t>
            </a:r>
          </a:p>
          <a:p>
            <a:pPr>
              <a:buFont typeface="Wingdings" charset="0"/>
              <a:buChar char="à"/>
            </a:pPr>
            <a:r>
              <a:rPr lang="fr-FR" dirty="0" smtClean="0"/>
              <a:t>Reconstruction des paramètres de </a:t>
            </a:r>
            <a:r>
              <a:rPr lang="fr-FR" dirty="0" err="1" smtClean="0"/>
              <a:t>Twiss</a:t>
            </a:r>
            <a:endParaRPr lang="fr-FR" dirty="0" smtClean="0"/>
          </a:p>
          <a:p>
            <a:pPr>
              <a:buFont typeface="Wingdings" charset="0"/>
              <a:buChar char="à"/>
            </a:pPr>
            <a:r>
              <a:rPr lang="fr-FR" dirty="0" smtClean="0"/>
              <a:t>Transport en focalisant dans les deux directions jusqu’à l’écran</a:t>
            </a:r>
          </a:p>
          <a:p>
            <a:pPr>
              <a:buFont typeface="Wingdings" charset="0"/>
              <a:buChar char="à"/>
            </a:pPr>
            <a:endParaRPr lang="fr-FR" dirty="0" smtClean="0"/>
          </a:p>
          <a:p>
            <a:pPr>
              <a:buFont typeface="Wingdings" charset="0"/>
              <a:buChar char="à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38" y="3938377"/>
            <a:ext cx="5119417" cy="24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Validation des premiers outils MML</a:t>
            </a:r>
            <a:endParaRPr lang="fr-FR" dirty="0"/>
          </a:p>
        </p:txBody>
      </p:sp>
      <p:pic>
        <p:nvPicPr>
          <p:cNvPr id="4" name="Espace réservé du contenu 4" descr="Match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5" r="-8245"/>
          <a:stretch>
            <a:fillRect/>
          </a:stretch>
        </p:blipFill>
        <p:spPr>
          <a:xfrm>
            <a:off x="-150210" y="1700704"/>
            <a:ext cx="5626204" cy="2995933"/>
          </a:xfrm>
        </p:spPr>
      </p:pic>
      <p:pic>
        <p:nvPicPr>
          <p:cNvPr id="6" name="Espace réservé du contenu 4" descr="emitv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/>
          <a:stretch/>
        </p:blipFill>
        <p:spPr>
          <a:xfrm>
            <a:off x="5095565" y="2826492"/>
            <a:ext cx="3944313" cy="37357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02513" y="4806403"/>
            <a:ext cx="1919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Matching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6051534" y="2050383"/>
            <a:ext cx="1994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Emittance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9137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LIL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Validation de la RF section, </a:t>
            </a:r>
            <a:r>
              <a:rPr lang="fr-FR" dirty="0" err="1" smtClean="0"/>
              <a:t>quadrupoles</a:t>
            </a:r>
            <a:r>
              <a:rPr lang="fr-FR" dirty="0" smtClean="0"/>
              <a:t>, outils MML développés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faisceau à 50 MeV</a:t>
            </a:r>
            <a:endParaRPr lang="fr-FR" dirty="0"/>
          </a:p>
        </p:txBody>
      </p:sp>
      <p:pic>
        <p:nvPicPr>
          <p:cNvPr id="4" name="Image 3" descr="Capture d’écran 2018-12-10 à 20.2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934"/>
            <a:ext cx="9144000" cy="268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661" y="3813090"/>
            <a:ext cx="650472" cy="2474773"/>
          </a:xfrm>
          <a:prstGeom prst="rect">
            <a:avLst/>
          </a:prstGeom>
          <a:solidFill>
            <a:srgbClr val="008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44934" y="6299101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semaine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, ligne de transfert et d’extraction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200960" y="7245161"/>
            <a:ext cx="420290" cy="307975"/>
          </a:xfrm>
        </p:spPr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Image 4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5610"/>
            <a:ext cx="9042981" cy="4385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60615" y="2130748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59318" y="2473124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44004" y="2900749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05126" y="3995423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2599" y="528384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89593" y="4212673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539256" y="5094720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08606" y="2185797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041" y="1749748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470856" y="2134996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203906" y="3252596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94481" y="5106796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Bouée 18"/>
          <p:cNvSpPr/>
          <p:nvPr/>
        </p:nvSpPr>
        <p:spPr>
          <a:xfrm>
            <a:off x="5041306" y="2080737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32581" y="1665098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21" name="Bouée 20"/>
          <p:cNvSpPr/>
          <p:nvPr/>
        </p:nvSpPr>
        <p:spPr>
          <a:xfrm>
            <a:off x="1794456" y="2109597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865931" y="2694972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952808" y="4053907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1573081" y="4520933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65931" y="6046598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26" name="Bouée 25"/>
          <p:cNvSpPr/>
          <p:nvPr/>
        </p:nvSpPr>
        <p:spPr>
          <a:xfrm>
            <a:off x="2970651" y="4514013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Ligne de transfert/extraction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200960" y="7245161"/>
            <a:ext cx="420290" cy="307975"/>
          </a:xfrm>
        </p:spPr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Image 4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5797"/>
            <a:ext cx="9042981" cy="4385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60615" y="2130748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59318" y="2473124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44004" y="2900749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22816" y="4429448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2599" y="528384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89593" y="4212673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539256" y="5094720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08606" y="2185797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041" y="1749748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470856" y="2134996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203906" y="3252596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94481" y="5106796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Bouée 18"/>
          <p:cNvSpPr/>
          <p:nvPr/>
        </p:nvSpPr>
        <p:spPr>
          <a:xfrm>
            <a:off x="5041306" y="2080737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32581" y="1665098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21" name="Bouée 20"/>
          <p:cNvSpPr/>
          <p:nvPr/>
        </p:nvSpPr>
        <p:spPr>
          <a:xfrm>
            <a:off x="1794456" y="2109597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865931" y="2694972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952808" y="4053907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1573081" y="4520933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65931" y="6046598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26" name="Bouée 25"/>
          <p:cNvSpPr/>
          <p:nvPr/>
        </p:nvSpPr>
        <p:spPr>
          <a:xfrm>
            <a:off x="2970651" y="4514013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944" y="2280459"/>
            <a:ext cx="1570214" cy="439749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5400000">
            <a:off x="4607872" y="2242849"/>
            <a:ext cx="2248509" cy="662170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0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léments de la ligne de transfert/extraction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59731"/>
              </p:ext>
            </p:extLst>
          </p:nvPr>
        </p:nvGraphicFramePr>
        <p:xfrm>
          <a:off x="457200" y="1825836"/>
          <a:ext cx="8229600" cy="4348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70617"/>
                <a:gridCol w="1736823"/>
                <a:gridCol w="45221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Élément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Station</a:t>
                      </a:r>
                      <a:r>
                        <a:rPr lang="fr-FR" baseline="0" dirty="0" smtClean="0"/>
                        <a:t> écran+ fentes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Après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dipoles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d’énergie/coupe</a:t>
                      </a:r>
                      <a:r>
                        <a:rPr lang="fr-FR" baseline="0" dirty="0" smtClean="0"/>
                        <a:t> du faisceau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Correcteur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Apres </a:t>
                      </a:r>
                      <a:r>
                        <a:rPr lang="fr-FR" dirty="0" err="1" smtClean="0"/>
                        <a:t>dipoles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Corrige la trajectoire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Apres </a:t>
                      </a:r>
                      <a:r>
                        <a:rPr lang="fr-FR" dirty="0" err="1" smtClean="0"/>
                        <a:t>dipoles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 position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 anneau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position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 anneau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charge du paquet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 anneau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Visualisation transverse du faisceau,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Correcteurs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 anneau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Corrige la trajectoire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correcteur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extraction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Corrige la trajectoire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extraction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 position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Station écran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extraction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Visualisation transverse du faisceau,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9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Energie et dispersion en énergie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20" y="1824438"/>
            <a:ext cx="4243882" cy="246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8679"/>
          <a:stretch>
            <a:fillRect/>
          </a:stretch>
        </p:blipFill>
        <p:spPr bwMode="auto">
          <a:xfrm>
            <a:off x="28150" y="1903653"/>
            <a:ext cx="4669964" cy="450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14" y="4219452"/>
            <a:ext cx="4470265" cy="26385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642243" y="5819770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FWHM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821016" y="355561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CLEAR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99037" y="2203878"/>
            <a:ext cx="73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85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des paquets</a:t>
            </a:r>
            <a:br>
              <a:rPr lang="fr-FR" dirty="0" smtClean="0"/>
            </a:br>
            <a:r>
              <a:rPr lang="fr-FR" dirty="0" smtClean="0"/>
              <a:t>3 </a:t>
            </a:r>
            <a:r>
              <a:rPr lang="fr-FR" dirty="0" smtClean="0"/>
              <a:t>phases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2" y="1944177"/>
            <a:ext cx="5129739" cy="3847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" y="2000363"/>
            <a:ext cx="4841384" cy="36310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02529" y="6180909"/>
            <a:ext cx="7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cherenkov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streak</a:t>
            </a:r>
            <a:r>
              <a:rPr lang="fr-FR" dirty="0" smtClean="0"/>
              <a:t> camera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024355" y="484798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CLEAR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54252" y="46633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CLEAR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452209" y="2283044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FWHM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661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Optics</a:t>
            </a:r>
            <a:r>
              <a:rPr lang="fr-FR" dirty="0" smtClean="0"/>
              <a:t> </a:t>
            </a:r>
            <a:r>
              <a:rPr lang="fr-FR" dirty="0" err="1" smtClean="0"/>
              <a:t>tuning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ce stade :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Energie connue, </a:t>
            </a:r>
            <a:r>
              <a:rPr lang="fr-FR" dirty="0" smtClean="0">
                <a:sym typeface="Wingdings"/>
              </a:rPr>
              <a:t>et dispersion en énergie</a:t>
            </a:r>
            <a:endParaRPr lang="fr-FR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Mesure des </a:t>
            </a:r>
            <a:r>
              <a:rPr lang="fr-FR" dirty="0" err="1" smtClean="0">
                <a:sym typeface="Wingdings"/>
              </a:rPr>
              <a:t>twiss</a:t>
            </a:r>
            <a:r>
              <a:rPr lang="fr-FR" dirty="0" smtClean="0">
                <a:sym typeface="Wingdings"/>
              </a:rPr>
              <a:t> dans ces conditions</a:t>
            </a:r>
          </a:p>
          <a:p>
            <a:pPr>
              <a:buFont typeface="Wingdings" charset="0"/>
              <a:buChar char="à"/>
            </a:pPr>
            <a:r>
              <a:rPr lang="fr-FR" dirty="0" err="1" smtClean="0">
                <a:sym typeface="Wingdings"/>
              </a:rPr>
              <a:t>Matching</a:t>
            </a:r>
            <a:r>
              <a:rPr lang="fr-FR" dirty="0" smtClean="0">
                <a:sym typeface="Wingdings"/>
              </a:rPr>
              <a:t> de la TL + LE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Correction d’orbite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 Vérification </a:t>
            </a:r>
            <a:r>
              <a:rPr lang="fr-FR" dirty="0" err="1" smtClean="0">
                <a:sym typeface="Wingdings"/>
              </a:rPr>
              <a:t>matching</a:t>
            </a:r>
            <a:r>
              <a:rPr lang="fr-FR" dirty="0" smtClean="0">
                <a:sym typeface="Wingdings"/>
              </a:rPr>
              <a:t> avec la station SST4 avant le </a:t>
            </a:r>
            <a:r>
              <a:rPr lang="fr-FR" dirty="0" err="1" smtClean="0">
                <a:sym typeface="Wingdings"/>
              </a:rPr>
              <a:t>dipole</a:t>
            </a:r>
            <a:r>
              <a:rPr lang="fr-FR" dirty="0" smtClean="0">
                <a:sym typeface="Wingdings"/>
              </a:rPr>
              <a:t> d’injection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730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Ligne transfert, extraction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Validation </a:t>
            </a:r>
            <a:r>
              <a:rPr lang="fr-FR" dirty="0" err="1" smtClean="0"/>
              <a:t>dipole</a:t>
            </a:r>
            <a:r>
              <a:rPr lang="fr-FR" dirty="0" smtClean="0"/>
              <a:t>, </a:t>
            </a:r>
            <a:r>
              <a:rPr lang="fr-FR" dirty="0" err="1" smtClean="0"/>
              <a:t>dipole</a:t>
            </a:r>
            <a:r>
              <a:rPr lang="fr-FR" dirty="0" smtClean="0"/>
              <a:t> extraction, </a:t>
            </a:r>
            <a:r>
              <a:rPr lang="fr-FR" dirty="0" err="1"/>
              <a:t>matching</a:t>
            </a:r>
            <a:r>
              <a:rPr lang="fr-FR" dirty="0"/>
              <a:t>, </a:t>
            </a:r>
            <a:r>
              <a:rPr lang="fr-FR" dirty="0" err="1"/>
              <a:t>emittance</a:t>
            </a:r>
            <a:r>
              <a:rPr lang="fr-FR" dirty="0"/>
              <a:t>, correction d’orbite, </a:t>
            </a:r>
            <a:r>
              <a:rPr lang="fr-FR" dirty="0" smtClean="0"/>
              <a:t>3 phases, </a:t>
            </a:r>
            <a:r>
              <a:rPr lang="fr-FR" dirty="0" err="1" smtClean="0"/>
              <a:t>cherenkov</a:t>
            </a:r>
            <a:endParaRPr lang="fr-FR" dirty="0" smtClean="0"/>
          </a:p>
          <a:p>
            <a:r>
              <a:rPr lang="fr-FR" dirty="0" smtClean="0"/>
              <a:t>1ere recette complète de la ligne </a:t>
            </a:r>
            <a:r>
              <a:rPr lang="fr-FR" dirty="0" smtClean="0">
                <a:sym typeface="Wingdings"/>
              </a:rPr>
              <a:t> point de départ pour les optimisations</a:t>
            </a:r>
            <a:endParaRPr lang="fr-FR" dirty="0" smtClean="0"/>
          </a:p>
        </p:txBody>
      </p:sp>
      <p:pic>
        <p:nvPicPr>
          <p:cNvPr id="4" name="Image 3" descr="Capture d’écran 2018-12-10 à 20.2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934"/>
            <a:ext cx="9144000" cy="268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1433" y="3813090"/>
            <a:ext cx="1803661" cy="2474773"/>
          </a:xfrm>
          <a:prstGeom prst="rect">
            <a:avLst/>
          </a:prstGeom>
          <a:solidFill>
            <a:srgbClr val="008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16073" y="6431523"/>
            <a:ext cx="186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15 jours + 1 arrêt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02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Minimum d’</a:t>
            </a:r>
            <a:r>
              <a:rPr lang="fr-FR" dirty="0" err="1" smtClean="0"/>
              <a:t>émittance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4758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Réglage fin de la focalisation à l’entrée de la section LIL pour obtenir un minimum d’</a:t>
            </a:r>
            <a:r>
              <a:rPr lang="fr-FR" dirty="0" err="1" smtClean="0"/>
              <a:t>emittance</a:t>
            </a:r>
            <a:endParaRPr lang="fr-FR" dirty="0" smtClean="0"/>
          </a:p>
          <a:p>
            <a:r>
              <a:rPr lang="fr-FR" dirty="0" smtClean="0"/>
              <a:t>Rapprochement modèle/mesure avant la section</a:t>
            </a:r>
          </a:p>
          <a:p>
            <a:r>
              <a:rPr lang="fr-FR" dirty="0" smtClean="0"/>
              <a:t>Mesure similaire avec modélisation faite par Cynthia (</a:t>
            </a:r>
            <a:r>
              <a:rPr lang="fr-FR" dirty="0" err="1" smtClean="0"/>
              <a:t>opera</a:t>
            </a:r>
            <a:r>
              <a:rPr lang="fr-FR" dirty="0" smtClean="0"/>
              <a:t> 3D)</a:t>
            </a:r>
            <a:endParaRPr lang="fr-FR" dirty="0"/>
          </a:p>
        </p:txBody>
      </p:sp>
      <p:pic>
        <p:nvPicPr>
          <p:cNvPr id="4" name="Espace réservé du contenu 5" descr="B3Scan_245d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6" r="-3446"/>
          <a:stretch>
            <a:fillRect/>
          </a:stretch>
        </p:blipFill>
        <p:spPr>
          <a:xfrm>
            <a:off x="457200" y="3247788"/>
            <a:ext cx="4447343" cy="31586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5292" y="54436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CLEAR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993520" y="3413676"/>
            <a:ext cx="3845679" cy="299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 smtClean="0"/>
              <a:t>Mesure de l’</a:t>
            </a:r>
            <a:r>
              <a:rPr lang="fr-FR" dirty="0" err="1" smtClean="0"/>
              <a:t>émittance</a:t>
            </a:r>
            <a:r>
              <a:rPr lang="fr-FR" dirty="0" smtClean="0"/>
              <a:t> pour différentes valeurs du </a:t>
            </a:r>
            <a:r>
              <a:rPr lang="fr-FR" dirty="0" err="1" smtClean="0"/>
              <a:t>solenoide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31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Acceleration</a:t>
            </a:r>
            <a:r>
              <a:rPr lang="fr-FR" dirty="0" smtClean="0"/>
              <a:t> optimisée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 et dispersion en énergie optimisée</a:t>
            </a:r>
          </a:p>
          <a:p>
            <a:r>
              <a:rPr lang="fr-FR" dirty="0" smtClean="0"/>
              <a:t>Un point de fonctionnement prêt pour 100 </a:t>
            </a:r>
            <a:r>
              <a:rPr lang="fr-FR" dirty="0" err="1" smtClean="0"/>
              <a:t>pC</a:t>
            </a:r>
            <a:endParaRPr lang="fr-FR" dirty="0"/>
          </a:p>
        </p:txBody>
      </p:sp>
      <p:pic>
        <p:nvPicPr>
          <p:cNvPr id="4" name="Image 3" descr="Capture d’écran 2018-12-10 à 20.2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934"/>
            <a:ext cx="9144000" cy="268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1125" y="3813090"/>
            <a:ext cx="1548972" cy="2474773"/>
          </a:xfrm>
          <a:prstGeom prst="rect">
            <a:avLst/>
          </a:prstGeom>
          <a:solidFill>
            <a:srgbClr val="008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77045" y="6431523"/>
            <a:ext cx="9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15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150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0287"/>
          </a:xfrm>
        </p:spPr>
        <p:txBody>
          <a:bodyPr/>
          <a:lstStyle/>
          <a:p>
            <a:r>
              <a:rPr lang="fr-FR" dirty="0" smtClean="0"/>
              <a:t>Evaluation des performances du </a:t>
            </a:r>
            <a:r>
              <a:rPr lang="fr-FR" dirty="0" err="1" smtClean="0"/>
              <a:t>linac</a:t>
            </a:r>
            <a:r>
              <a:rPr lang="fr-FR" dirty="0" smtClean="0"/>
              <a:t> dans plusieurs cas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Optimisation de la taille transverse du laser</a:t>
            </a:r>
          </a:p>
          <a:p>
            <a:pPr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Exploration de l’influence de la durée du laser</a:t>
            </a:r>
          </a:p>
          <a:p>
            <a:pPr>
              <a:buFont typeface="Wingdings" charset="0"/>
              <a:buChar char="à"/>
            </a:pPr>
            <a:r>
              <a:rPr lang="fr-FR" dirty="0" smtClean="0"/>
              <a:t>Selon la charge pouvant être extraite, mesure à plus haute charge</a:t>
            </a:r>
          </a:p>
        </p:txBody>
      </p:sp>
      <p:pic>
        <p:nvPicPr>
          <p:cNvPr id="4" name="Image 3" descr="Capture d’écran 2018-12-10 à 20.2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" y="4098771"/>
            <a:ext cx="9144000" cy="268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1064" y="4239836"/>
            <a:ext cx="2310217" cy="2208225"/>
          </a:xfrm>
          <a:prstGeom prst="rect">
            <a:avLst/>
          </a:prstGeom>
          <a:solidFill>
            <a:srgbClr val="008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11443" y="6496788"/>
            <a:ext cx="9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21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596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mois </a:t>
            </a:r>
            <a:r>
              <a:rPr lang="fr-FR" dirty="0" smtClean="0"/>
              <a:t>(au moins) de </a:t>
            </a:r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endParaRPr lang="fr-FR" dirty="0" smtClean="0"/>
          </a:p>
          <a:p>
            <a:r>
              <a:rPr lang="fr-FR" dirty="0" smtClean="0"/>
              <a:t>Suppose la disponibilité des équipes, </a:t>
            </a:r>
          </a:p>
          <a:p>
            <a:pPr marL="0" indent="0">
              <a:buNone/>
            </a:pPr>
            <a:r>
              <a:rPr lang="fr-FR" dirty="0" smtClean="0"/>
              <a:t>	- pour les équipements, 1</a:t>
            </a:r>
            <a:r>
              <a:rPr lang="fr-FR" baseline="30000" dirty="0" smtClean="0"/>
              <a:t>er</a:t>
            </a:r>
            <a:r>
              <a:rPr lang="fr-FR" dirty="0" smtClean="0"/>
              <a:t> vérification en faisceau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pour les </a:t>
            </a:r>
            <a:r>
              <a:rPr lang="fr-FR" dirty="0" err="1" smtClean="0"/>
              <a:t>runs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analyse de données 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Les performances faisceau ont été testées à CLEAR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smtClean="0"/>
              <a:t>performances </a:t>
            </a:r>
            <a:r>
              <a:rPr lang="fr-FR" dirty="0" smtClean="0"/>
              <a:t>de dispersion en énergie et </a:t>
            </a:r>
            <a:r>
              <a:rPr lang="fr-FR" dirty="0" smtClean="0"/>
              <a:t>d’</a:t>
            </a:r>
            <a:r>
              <a:rPr lang="fr-FR" dirty="0" err="1" smtClean="0"/>
              <a:t>émittance</a:t>
            </a:r>
            <a:r>
              <a:rPr lang="fr-FR" dirty="0" smtClean="0"/>
              <a:t> non validées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17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démarrage du </a:t>
            </a:r>
            <a:r>
              <a:rPr lang="fr-FR" dirty="0" err="1" smtClean="0"/>
              <a:t>linac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Tester et valider les différents équi</a:t>
            </a:r>
            <a:r>
              <a:rPr lang="fr-FR" dirty="0" smtClean="0"/>
              <a:t>pements en faisceau</a:t>
            </a:r>
          </a:p>
          <a:p>
            <a:endParaRPr lang="fr-FR" dirty="0" smtClean="0"/>
          </a:p>
          <a:p>
            <a:r>
              <a:rPr lang="fr-FR" dirty="0"/>
              <a:t>Obtenir un premier faisceau d’une centaine de </a:t>
            </a:r>
            <a:r>
              <a:rPr lang="fr-FR" dirty="0" err="1"/>
              <a:t>pC</a:t>
            </a:r>
            <a:r>
              <a:rPr lang="fr-FR" dirty="0"/>
              <a:t> à basse cadence (5-10Hz) optimisé pour l’injection dans l’anneau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433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à tous, plus particulièrement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4451"/>
            <a:ext cx="8229600" cy="4525963"/>
          </a:xfrm>
        </p:spPr>
        <p:txBody>
          <a:bodyPr/>
          <a:lstStyle/>
          <a:p>
            <a:r>
              <a:rPr lang="fr-FR" dirty="0" err="1" smtClean="0"/>
              <a:t>Harsh</a:t>
            </a:r>
            <a:r>
              <a:rPr lang="fr-FR" dirty="0" smtClean="0"/>
              <a:t>, Alexis et </a:t>
            </a:r>
            <a:r>
              <a:rPr lang="fr-FR" dirty="0" err="1" smtClean="0"/>
              <a:t>Hayg</a:t>
            </a:r>
            <a:r>
              <a:rPr lang="fr-FR" dirty="0" smtClean="0"/>
              <a:t> pour leur implication dans les mesures à CLEAR</a:t>
            </a:r>
          </a:p>
          <a:p>
            <a:endParaRPr lang="fr-FR" dirty="0" smtClean="0"/>
          </a:p>
          <a:p>
            <a:r>
              <a:rPr lang="fr-FR" dirty="0" smtClean="0"/>
              <a:t>CLEAR pour leur accueil chaleureux et participatif pour nos mesures préliminaires pour </a:t>
            </a:r>
            <a:r>
              <a:rPr lang="fr-FR" dirty="0" err="1" smtClean="0"/>
              <a:t>ThomX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PHIL, sur lequel nous avons explorer la dynamique des </a:t>
            </a:r>
            <a:r>
              <a:rPr lang="fr-FR" dirty="0" err="1" smtClean="0"/>
              <a:t>photoinjecteurs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91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Expériences faites sur d’autres installations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Photoinjecteur</a:t>
            </a:r>
            <a:r>
              <a:rPr lang="fr-FR" dirty="0" smtClean="0"/>
              <a:t> (5 MeV) </a:t>
            </a:r>
            <a:r>
              <a:rPr lang="fr-FR" dirty="0" smtClean="0">
                <a:sym typeface="Wingdings"/>
              </a:rPr>
              <a:t> PHIL, LAL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err="1" smtClean="0">
                <a:sym typeface="Wingdings"/>
              </a:rPr>
              <a:t>Photoinjecteur</a:t>
            </a:r>
            <a:r>
              <a:rPr lang="fr-FR" dirty="0" smtClean="0">
                <a:sym typeface="Wingdings"/>
              </a:rPr>
              <a:t> + petite section </a:t>
            </a:r>
            <a:r>
              <a:rPr lang="fr-FR" dirty="0" smtClean="0"/>
              <a:t>(10 </a:t>
            </a:r>
            <a:r>
              <a:rPr lang="fr-FR" dirty="0"/>
              <a:t>MeV</a:t>
            </a:r>
            <a:r>
              <a:rPr lang="fr-FR" dirty="0" smtClean="0"/>
              <a:t>)  + ligne de transport avec deux </a:t>
            </a:r>
            <a:r>
              <a:rPr lang="fr-FR" dirty="0" err="1" smtClean="0"/>
              <a:t>dipoles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Elyse</a:t>
            </a:r>
            <a:r>
              <a:rPr lang="fr-FR" dirty="0" smtClean="0">
                <a:sym typeface="Wingdings"/>
              </a:rPr>
              <a:t>, LCP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err="1" smtClean="0">
                <a:sym typeface="Wingdings"/>
              </a:rPr>
              <a:t>Photoinjecteur</a:t>
            </a:r>
            <a:r>
              <a:rPr lang="fr-FR" dirty="0" smtClean="0">
                <a:sym typeface="Wingdings"/>
              </a:rPr>
              <a:t> + 3 sections LIL (210 MeV)  CLEAR, CERN</a:t>
            </a:r>
          </a:p>
          <a:p>
            <a:endParaRPr lang="fr-FR" dirty="0">
              <a:sym typeface="Wingdings"/>
            </a:endParaRPr>
          </a:p>
          <a:p>
            <a:r>
              <a:rPr lang="fr-FR" dirty="0" smtClean="0">
                <a:sym typeface="Wingdings"/>
              </a:rPr>
              <a:t>Moyen : optimisation et alignement du faisceau en discriminant chaque élément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79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Photoinjecteur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200960" y="7245161"/>
            <a:ext cx="420290" cy="307975"/>
          </a:xfrm>
        </p:spPr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Image 4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5610"/>
            <a:ext cx="9042981" cy="4385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60615" y="2130748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59318" y="2473124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44004" y="2900749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22816" y="4429448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2599" y="528384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89593" y="4212673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539256" y="5094720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08606" y="2185797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041" y="1749748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470856" y="2134996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203906" y="3252596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94481" y="5106796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Bouée 18"/>
          <p:cNvSpPr/>
          <p:nvPr/>
        </p:nvSpPr>
        <p:spPr>
          <a:xfrm>
            <a:off x="5041306" y="2080737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32581" y="1665098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21" name="Bouée 20"/>
          <p:cNvSpPr/>
          <p:nvPr/>
        </p:nvSpPr>
        <p:spPr>
          <a:xfrm>
            <a:off x="1794456" y="2109597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865931" y="2694972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952808" y="4053907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1573081" y="4520933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65931" y="6046598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26" name="Bouée 25"/>
          <p:cNvSpPr/>
          <p:nvPr/>
        </p:nvSpPr>
        <p:spPr>
          <a:xfrm>
            <a:off x="2970651" y="4514013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0618" y="1697248"/>
            <a:ext cx="2923468" cy="18702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source d’électrons : </a:t>
            </a:r>
            <a:r>
              <a:rPr lang="fr-FR" dirty="0" err="1" smtClean="0"/>
              <a:t>photoinjecteur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38" y="4382353"/>
            <a:ext cx="3681761" cy="174381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RF</a:t>
            </a:r>
            <a:endParaRPr lang="fr-FR" dirty="0"/>
          </a:p>
          <a:p>
            <a:r>
              <a:rPr lang="fr-FR" dirty="0" smtClean="0"/>
              <a:t>Cathode</a:t>
            </a:r>
            <a:endParaRPr lang="fr-FR" dirty="0"/>
          </a:p>
          <a:p>
            <a:r>
              <a:rPr lang="fr-FR" dirty="0" smtClean="0"/>
              <a:t>Laser</a:t>
            </a:r>
            <a:endParaRPr lang="fr-FR" dirty="0"/>
          </a:p>
          <a:p>
            <a:r>
              <a:rPr lang="fr-FR" dirty="0" smtClean="0"/>
              <a:t>Des </a:t>
            </a:r>
            <a:r>
              <a:rPr lang="fr-FR" dirty="0" err="1" smtClean="0"/>
              <a:t>solénoides</a:t>
            </a:r>
            <a:endParaRPr lang="fr-FR" dirty="0"/>
          </a:p>
          <a:p>
            <a:r>
              <a:rPr lang="fr-FR" dirty="0" smtClean="0"/>
              <a:t>Réglage </a:t>
            </a:r>
            <a:r>
              <a:rPr lang="fr-FR" dirty="0"/>
              <a:t>des phases RF/laser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6456" y="4886410"/>
            <a:ext cx="17281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06456" y="1574042"/>
            <a:ext cx="17281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38304" y="4886410"/>
            <a:ext cx="151216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0192" y="1574042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8304" y="1574042"/>
            <a:ext cx="151216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0192" y="4886410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640624" y="3230226"/>
            <a:ext cx="45020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90632" y="3806290"/>
            <a:ext cx="36724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90632" y="2659626"/>
            <a:ext cx="36724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290632" y="3806290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290632" y="1576026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706456" y="3806290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06456" y="1576026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338304" y="3806290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30192" y="3590266"/>
            <a:ext cx="3600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30192" y="1574042"/>
            <a:ext cx="3600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92909" y="2000768"/>
            <a:ext cx="3455377" cy="259812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90232" y="2078099"/>
            <a:ext cx="3455377" cy="244827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90232" y="2150106"/>
            <a:ext cx="3455377" cy="230425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90232" y="2222114"/>
            <a:ext cx="3455377" cy="216024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690232" y="2294122"/>
            <a:ext cx="3455377" cy="201622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690232" y="2366130"/>
            <a:ext cx="3455377" cy="187220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690232" y="2438138"/>
            <a:ext cx="3455377" cy="172819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690232" y="2510146"/>
            <a:ext cx="3455377" cy="158417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690232" y="2582154"/>
            <a:ext cx="3455377" cy="144016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690232" y="2654162"/>
            <a:ext cx="3455377" cy="129614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690232" y="2726170"/>
            <a:ext cx="3455377" cy="115212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690232" y="2798178"/>
            <a:ext cx="3455377" cy="100811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690232" y="2870186"/>
            <a:ext cx="3455377" cy="86409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690232" y="2942194"/>
            <a:ext cx="3455377" cy="72008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90232" y="3014202"/>
            <a:ext cx="3455377" cy="57606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90232" y="3086210"/>
            <a:ext cx="3455377" cy="43204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690232" y="3158218"/>
            <a:ext cx="3455377" cy="28803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90232" y="3230226"/>
            <a:ext cx="3455377" cy="14401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 flipV="1">
            <a:off x="690232" y="3230226"/>
            <a:ext cx="3455377" cy="14401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 flipV="1">
            <a:off x="690232" y="3158216"/>
            <a:ext cx="3455377" cy="28803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 flipV="1">
            <a:off x="690232" y="3086208"/>
            <a:ext cx="3455377" cy="43204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 flipV="1">
            <a:off x="690232" y="3014200"/>
            <a:ext cx="3455377" cy="57606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90232" y="2942192"/>
            <a:ext cx="3455377" cy="72008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 flipV="1">
            <a:off x="690232" y="2870184"/>
            <a:ext cx="3455377" cy="86409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 flipV="1">
            <a:off x="690232" y="2798176"/>
            <a:ext cx="3455377" cy="100811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 flipV="1">
            <a:off x="690232" y="2726168"/>
            <a:ext cx="3455377" cy="115212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 flipV="1">
            <a:off x="690232" y="2654160"/>
            <a:ext cx="3455377" cy="129614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 flipV="1">
            <a:off x="690232" y="2582152"/>
            <a:ext cx="3455377" cy="144016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 flipV="1">
            <a:off x="690232" y="2510144"/>
            <a:ext cx="3455377" cy="158417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 flipV="1">
            <a:off x="690232" y="2438136"/>
            <a:ext cx="3455377" cy="172819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 flipV="1">
            <a:off x="690232" y="2366128"/>
            <a:ext cx="3455377" cy="187220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 flipV="1">
            <a:off x="690232" y="2294120"/>
            <a:ext cx="3455377" cy="201622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flipV="1">
            <a:off x="690232" y="2222112"/>
            <a:ext cx="3455377" cy="216024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flipV="1">
            <a:off x="690232" y="2150104"/>
            <a:ext cx="3455377" cy="230425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 flipV="1">
            <a:off x="690232" y="2078096"/>
            <a:ext cx="3455377" cy="244827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flipV="1">
            <a:off x="690232" y="2006088"/>
            <a:ext cx="3455377" cy="259228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>
            <a:endCxn id="56" idx="6"/>
          </p:cNvCxnSpPr>
          <p:nvPr/>
        </p:nvCxnSpPr>
        <p:spPr>
          <a:xfrm flipV="1">
            <a:off x="690232" y="3292728"/>
            <a:ext cx="3455377" cy="95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30192" y="3014202"/>
            <a:ext cx="360040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521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1230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598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966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57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97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33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69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08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744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84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820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56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895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931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967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1007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043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1083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1119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1155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1194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1270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1309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1349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1385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1425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1464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1504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1543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1583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1623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659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698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738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1777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817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1857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1896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1932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1972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2011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2051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2091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2130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2170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2209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2245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2285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2325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2364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2404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2443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2483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2519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559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638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2674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2713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749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2789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2825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2865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2901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2940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2980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3016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3055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3091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3131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3167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3207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3246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3282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3322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3358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3397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3433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3473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3509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3549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3588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3624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3664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37002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3739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37758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3815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38514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38910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3930624" y="3230226"/>
            <a:ext cx="360040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1338304" y="1576026"/>
            <a:ext cx="1440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Forme libre 150"/>
          <p:cNvSpPr/>
          <p:nvPr/>
        </p:nvSpPr>
        <p:spPr>
          <a:xfrm>
            <a:off x="690232" y="2006090"/>
            <a:ext cx="3455377" cy="259812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Forme libre 151"/>
          <p:cNvSpPr/>
          <p:nvPr/>
        </p:nvSpPr>
        <p:spPr>
          <a:xfrm>
            <a:off x="690232" y="2078098"/>
            <a:ext cx="3455377" cy="244827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Forme libre 152"/>
          <p:cNvSpPr/>
          <p:nvPr/>
        </p:nvSpPr>
        <p:spPr>
          <a:xfrm>
            <a:off x="691239" y="2150106"/>
            <a:ext cx="3455377" cy="230425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Forme libre 153"/>
          <p:cNvSpPr/>
          <p:nvPr/>
        </p:nvSpPr>
        <p:spPr>
          <a:xfrm>
            <a:off x="690232" y="2222114"/>
            <a:ext cx="3455377" cy="216024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orme libre 154"/>
          <p:cNvSpPr/>
          <p:nvPr/>
        </p:nvSpPr>
        <p:spPr>
          <a:xfrm>
            <a:off x="690232" y="2294122"/>
            <a:ext cx="3455377" cy="201622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Forme libre 155"/>
          <p:cNvSpPr/>
          <p:nvPr/>
        </p:nvSpPr>
        <p:spPr>
          <a:xfrm>
            <a:off x="690232" y="2366130"/>
            <a:ext cx="3455377" cy="187220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orme libre 156"/>
          <p:cNvSpPr/>
          <p:nvPr/>
        </p:nvSpPr>
        <p:spPr>
          <a:xfrm>
            <a:off x="690232" y="2438138"/>
            <a:ext cx="3455377" cy="172819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Forme libre 157"/>
          <p:cNvSpPr/>
          <p:nvPr/>
        </p:nvSpPr>
        <p:spPr>
          <a:xfrm>
            <a:off x="690232" y="2510146"/>
            <a:ext cx="3455377" cy="158417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Forme libre 158"/>
          <p:cNvSpPr/>
          <p:nvPr/>
        </p:nvSpPr>
        <p:spPr>
          <a:xfrm>
            <a:off x="690232" y="2582154"/>
            <a:ext cx="3455377" cy="144016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Forme libre 159"/>
          <p:cNvSpPr/>
          <p:nvPr/>
        </p:nvSpPr>
        <p:spPr>
          <a:xfrm>
            <a:off x="690232" y="2654162"/>
            <a:ext cx="3455377" cy="129614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Forme libre 160"/>
          <p:cNvSpPr/>
          <p:nvPr/>
        </p:nvSpPr>
        <p:spPr>
          <a:xfrm>
            <a:off x="690232" y="2726170"/>
            <a:ext cx="3455377" cy="115212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Forme libre 161"/>
          <p:cNvSpPr/>
          <p:nvPr/>
        </p:nvSpPr>
        <p:spPr>
          <a:xfrm>
            <a:off x="690232" y="2798178"/>
            <a:ext cx="3455377" cy="100811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Forme libre 162"/>
          <p:cNvSpPr/>
          <p:nvPr/>
        </p:nvSpPr>
        <p:spPr>
          <a:xfrm>
            <a:off x="690232" y="2870186"/>
            <a:ext cx="3455377" cy="86409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690232" y="2942194"/>
            <a:ext cx="3455377" cy="720080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Forme libre 164"/>
          <p:cNvSpPr/>
          <p:nvPr/>
        </p:nvSpPr>
        <p:spPr>
          <a:xfrm>
            <a:off x="690232" y="3014202"/>
            <a:ext cx="3455377" cy="576064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Forme libre 165"/>
          <p:cNvSpPr/>
          <p:nvPr/>
        </p:nvSpPr>
        <p:spPr>
          <a:xfrm>
            <a:off x="690232" y="3086210"/>
            <a:ext cx="3455377" cy="432048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Forme libre 166"/>
          <p:cNvSpPr/>
          <p:nvPr/>
        </p:nvSpPr>
        <p:spPr>
          <a:xfrm>
            <a:off x="690232" y="3158218"/>
            <a:ext cx="3455377" cy="288032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Forme libre 167"/>
          <p:cNvSpPr/>
          <p:nvPr/>
        </p:nvSpPr>
        <p:spPr>
          <a:xfrm>
            <a:off x="690232" y="3230226"/>
            <a:ext cx="3455377" cy="144016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Forme libre 168"/>
          <p:cNvSpPr/>
          <p:nvPr/>
        </p:nvSpPr>
        <p:spPr>
          <a:xfrm flipV="1">
            <a:off x="690232" y="3230226"/>
            <a:ext cx="3455377" cy="14401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Forme libre 169"/>
          <p:cNvSpPr/>
          <p:nvPr/>
        </p:nvSpPr>
        <p:spPr>
          <a:xfrm flipV="1">
            <a:off x="690232" y="3158218"/>
            <a:ext cx="3455377" cy="28803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Forme libre 170"/>
          <p:cNvSpPr/>
          <p:nvPr/>
        </p:nvSpPr>
        <p:spPr>
          <a:xfrm flipV="1">
            <a:off x="690232" y="3086210"/>
            <a:ext cx="3455377" cy="43204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Forme libre 171"/>
          <p:cNvSpPr/>
          <p:nvPr/>
        </p:nvSpPr>
        <p:spPr>
          <a:xfrm flipV="1">
            <a:off x="690232" y="3014202"/>
            <a:ext cx="3455377" cy="57606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Forme libre 172"/>
          <p:cNvSpPr/>
          <p:nvPr/>
        </p:nvSpPr>
        <p:spPr>
          <a:xfrm flipV="1">
            <a:off x="690232" y="2942194"/>
            <a:ext cx="3455377" cy="72008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Forme libre 173"/>
          <p:cNvSpPr/>
          <p:nvPr/>
        </p:nvSpPr>
        <p:spPr>
          <a:xfrm flipV="1">
            <a:off x="690232" y="2870186"/>
            <a:ext cx="3455377" cy="86409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Forme libre 174"/>
          <p:cNvSpPr/>
          <p:nvPr/>
        </p:nvSpPr>
        <p:spPr>
          <a:xfrm flipV="1">
            <a:off x="690232" y="2798178"/>
            <a:ext cx="3455377" cy="100811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Forme libre 175"/>
          <p:cNvSpPr/>
          <p:nvPr/>
        </p:nvSpPr>
        <p:spPr>
          <a:xfrm flipV="1">
            <a:off x="690232" y="2726170"/>
            <a:ext cx="3455377" cy="115212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 flipV="1">
            <a:off x="690232" y="2654162"/>
            <a:ext cx="3455377" cy="129614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 flipV="1">
            <a:off x="690232" y="2582154"/>
            <a:ext cx="3455377" cy="144016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 flipV="1">
            <a:off x="690232" y="2510146"/>
            <a:ext cx="3455377" cy="158417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Forme libre 179"/>
          <p:cNvSpPr/>
          <p:nvPr/>
        </p:nvSpPr>
        <p:spPr>
          <a:xfrm flipV="1">
            <a:off x="690232" y="2438138"/>
            <a:ext cx="3455377" cy="172819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Forme libre 180"/>
          <p:cNvSpPr/>
          <p:nvPr/>
        </p:nvSpPr>
        <p:spPr>
          <a:xfrm flipV="1">
            <a:off x="690232" y="2366130"/>
            <a:ext cx="3455377" cy="187220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Forme libre 181"/>
          <p:cNvSpPr/>
          <p:nvPr/>
        </p:nvSpPr>
        <p:spPr>
          <a:xfrm flipV="1">
            <a:off x="690232" y="2294122"/>
            <a:ext cx="3455377" cy="2016225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Forme libre 182"/>
          <p:cNvSpPr/>
          <p:nvPr/>
        </p:nvSpPr>
        <p:spPr>
          <a:xfrm flipV="1">
            <a:off x="690232" y="2222114"/>
            <a:ext cx="3455377" cy="2160241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Forme libre 183"/>
          <p:cNvSpPr/>
          <p:nvPr/>
        </p:nvSpPr>
        <p:spPr>
          <a:xfrm flipV="1">
            <a:off x="690232" y="2150106"/>
            <a:ext cx="3455377" cy="2304257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Forme libre 184"/>
          <p:cNvSpPr/>
          <p:nvPr/>
        </p:nvSpPr>
        <p:spPr>
          <a:xfrm flipV="1">
            <a:off x="690232" y="2078098"/>
            <a:ext cx="3455377" cy="2448273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Forme libre 185"/>
          <p:cNvSpPr/>
          <p:nvPr/>
        </p:nvSpPr>
        <p:spPr>
          <a:xfrm flipV="1">
            <a:off x="690232" y="2006090"/>
            <a:ext cx="3455377" cy="2592289"/>
          </a:xfrm>
          <a:custGeom>
            <a:avLst/>
            <a:gdLst>
              <a:gd name="connsiteX0" fmla="*/ 0 w 3455377"/>
              <a:gd name="connsiteY0" fmla="*/ 7327 h 2598127"/>
              <a:gd name="connsiteX1" fmla="*/ 263769 w 3455377"/>
              <a:gd name="connsiteY1" fmla="*/ 209550 h 2598127"/>
              <a:gd name="connsiteX2" fmla="*/ 703384 w 3455377"/>
              <a:gd name="connsiteY2" fmla="*/ 1264627 h 2598127"/>
              <a:gd name="connsiteX3" fmla="*/ 1415561 w 3455377"/>
              <a:gd name="connsiteY3" fmla="*/ 2592266 h 2598127"/>
              <a:gd name="connsiteX4" fmla="*/ 2083777 w 3455377"/>
              <a:gd name="connsiteY4" fmla="*/ 1299796 h 2598127"/>
              <a:gd name="connsiteX5" fmla="*/ 2725615 w 3455377"/>
              <a:gd name="connsiteY5" fmla="*/ 16120 h 2598127"/>
              <a:gd name="connsiteX6" fmla="*/ 3455377 w 3455377"/>
              <a:gd name="connsiteY6" fmla="*/ 1308589 h 259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377" h="2598127">
                <a:moveTo>
                  <a:pt x="0" y="7327"/>
                </a:moveTo>
                <a:cubicBezTo>
                  <a:pt x="73269" y="3663"/>
                  <a:pt x="146538" y="0"/>
                  <a:pt x="263769" y="209550"/>
                </a:cubicBezTo>
                <a:cubicBezTo>
                  <a:pt x="381000" y="419100"/>
                  <a:pt x="511419" y="867508"/>
                  <a:pt x="703384" y="1264627"/>
                </a:cubicBezTo>
                <a:cubicBezTo>
                  <a:pt x="895349" y="1661746"/>
                  <a:pt x="1185496" y="2586405"/>
                  <a:pt x="1415561" y="2592266"/>
                </a:cubicBezTo>
                <a:cubicBezTo>
                  <a:pt x="1645626" y="2598127"/>
                  <a:pt x="1865435" y="1729154"/>
                  <a:pt x="2083777" y="1299796"/>
                </a:cubicBezTo>
                <a:cubicBezTo>
                  <a:pt x="2302119" y="870438"/>
                  <a:pt x="2497015" y="14655"/>
                  <a:pt x="2725615" y="16120"/>
                </a:cubicBezTo>
                <a:cubicBezTo>
                  <a:pt x="2954215" y="17586"/>
                  <a:pt x="3204796" y="663087"/>
                  <a:pt x="3455377" y="130858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7" name="Connecteur droit 186"/>
          <p:cNvCxnSpPr>
            <a:stCxn id="67" idx="2"/>
            <a:endCxn id="181" idx="6"/>
          </p:cNvCxnSpPr>
          <p:nvPr/>
        </p:nvCxnSpPr>
        <p:spPr>
          <a:xfrm flipV="1">
            <a:off x="708624" y="3295370"/>
            <a:ext cx="3436985" cy="68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3210512" y="4886410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188"/>
          <p:cNvSpPr/>
          <p:nvPr/>
        </p:nvSpPr>
        <p:spPr>
          <a:xfrm>
            <a:off x="3786576" y="4886410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Flèche vers le haut 189"/>
          <p:cNvSpPr/>
          <p:nvPr/>
        </p:nvSpPr>
        <p:spPr>
          <a:xfrm>
            <a:off x="3439049" y="6049320"/>
            <a:ext cx="288032" cy="57606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Rectangle 190"/>
          <p:cNvSpPr/>
          <p:nvPr/>
        </p:nvSpPr>
        <p:spPr>
          <a:xfrm>
            <a:off x="2850472" y="488641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191"/>
          <p:cNvSpPr/>
          <p:nvPr/>
        </p:nvSpPr>
        <p:spPr>
          <a:xfrm>
            <a:off x="3930592" y="488641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09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08 " pathEditMode="relative" ptsTypes="AA">
                                      <p:cBhvr>
                                        <p:cTn id="1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3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6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10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3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7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80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9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2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3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400"/>
                            </p:stCondLst>
                            <p:childTnLst>
                              <p:par>
                                <p:cTn id="2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6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900"/>
                            </p:stCondLst>
                            <p:childTnLst>
                              <p:par>
                                <p:cTn id="2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0"/>
                            </p:stCondLst>
                            <p:childTnLst>
                              <p:par>
                                <p:cTn id="30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100"/>
                            </p:stCondLst>
                            <p:childTnLst>
                              <p:par>
                                <p:cTn id="3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200"/>
                            </p:stCondLst>
                            <p:childTnLst>
                              <p:par>
                                <p:cTn id="31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300"/>
                            </p:stCondLst>
                            <p:childTnLst>
                              <p:par>
                                <p:cTn id="31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400"/>
                            </p:stCondLst>
                            <p:childTnLst>
                              <p:par>
                                <p:cTn id="32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"/>
                            </p:stCondLst>
                            <p:childTnLst>
                              <p:par>
                                <p:cTn id="32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3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800"/>
                            </p:stCondLst>
                            <p:childTnLst>
                              <p:par>
                                <p:cTn id="3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900"/>
                            </p:stCondLst>
                            <p:childTnLst>
                              <p:par>
                                <p:cTn id="34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000"/>
                            </p:stCondLst>
                            <p:childTnLst>
                              <p:par>
                                <p:cTn id="3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100"/>
                            </p:stCondLst>
                            <p:childTnLst>
                              <p:par>
                                <p:cTn id="35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200"/>
                            </p:stCondLst>
                            <p:childTnLst>
                              <p:par>
                                <p:cTn id="3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300"/>
                            </p:stCondLst>
                            <p:childTnLst>
                              <p:par>
                                <p:cTn id="36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400"/>
                            </p:stCondLst>
                            <p:childTnLst>
                              <p:par>
                                <p:cTn id="37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50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600"/>
                            </p:stCondLst>
                            <p:childTnLst>
                              <p:par>
                                <p:cTn id="38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800"/>
                            </p:stCondLst>
                            <p:childTnLst>
                              <p:par>
                                <p:cTn id="39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900"/>
                            </p:stCondLst>
                            <p:childTnLst>
                              <p:par>
                                <p:cTn id="3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000"/>
                            </p:stCondLst>
                            <p:childTnLst>
                              <p:par>
                                <p:cTn id="40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7100"/>
                            </p:stCondLst>
                            <p:childTnLst>
                              <p:par>
                                <p:cTn id="4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200"/>
                            </p:stCondLst>
                            <p:childTnLst>
                              <p:par>
                                <p:cTn id="41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7300"/>
                            </p:stCondLst>
                            <p:childTnLst>
                              <p:par>
                                <p:cTn id="41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400"/>
                            </p:stCondLst>
                            <p:childTnLst>
                              <p:par>
                                <p:cTn id="42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7500"/>
                            </p:stCondLst>
                            <p:childTnLst>
                              <p:par>
                                <p:cTn id="42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700"/>
                            </p:stCondLst>
                            <p:childTnLst>
                              <p:par>
                                <p:cTn id="43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900"/>
                            </p:stCondLst>
                            <p:childTnLst>
                              <p:par>
                                <p:cTn id="44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8000"/>
                            </p:stCondLst>
                            <p:childTnLst>
                              <p:par>
                                <p:cTn id="4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8100"/>
                            </p:stCondLst>
                            <p:childTnLst>
                              <p:par>
                                <p:cTn id="45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8200"/>
                            </p:stCondLst>
                            <p:childTnLst>
                              <p:par>
                                <p:cTn id="4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8300"/>
                            </p:stCondLst>
                            <p:childTnLst>
                              <p:par>
                                <p:cTn id="468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54531 3.33333E-6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00"/>
                            </p:stCondLst>
                            <p:childTnLst>
                              <p:par>
                                <p:cTn id="48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00"/>
                            </p:stCondLst>
                            <p:childTnLst>
                              <p:par>
                                <p:cTn id="503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3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0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700"/>
                            </p:stCondLst>
                            <p:childTnLst>
                              <p:par>
                                <p:cTn id="55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80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00"/>
                            </p:stCondLst>
                            <p:childTnLst>
                              <p:par>
                                <p:cTn id="57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100"/>
                            </p:stCondLst>
                            <p:childTnLst>
                              <p:par>
                                <p:cTn id="59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20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300"/>
                            </p:stCondLst>
                            <p:childTnLst>
                              <p:par>
                                <p:cTn id="61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4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00"/>
                            </p:stCondLst>
                            <p:childTnLst>
                              <p:par>
                                <p:cTn id="6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60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7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800"/>
                            </p:stCondLst>
                            <p:childTnLst>
                              <p:par>
                                <p:cTn id="6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00"/>
                            </p:stCondLst>
                            <p:childTnLst>
                              <p:par>
                                <p:cTn id="67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00"/>
                            </p:stCondLst>
                            <p:childTnLst>
                              <p:par>
                                <p:cTn id="6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00"/>
                            </p:stCondLst>
                            <p:childTnLst>
                              <p:par>
                                <p:cTn id="6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00"/>
                            </p:stCondLst>
                            <p:childTnLst>
                              <p:par>
                                <p:cTn id="70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4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500"/>
                            </p:stCondLst>
                            <p:childTnLst>
                              <p:par>
                                <p:cTn id="71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6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700"/>
                            </p:stCondLst>
                            <p:childTnLst>
                              <p:par>
                                <p:cTn id="73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800"/>
                            </p:stCondLst>
                            <p:childTnLst>
                              <p:par>
                                <p:cTn id="7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900"/>
                            </p:stCondLst>
                            <p:childTnLst>
                              <p:par>
                                <p:cTn id="75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3000"/>
                            </p:stCondLst>
                            <p:childTnLst>
                              <p:par>
                                <p:cTn id="76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31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3200"/>
                            </p:stCondLst>
                            <p:childTnLst>
                              <p:par>
                                <p:cTn id="78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3300"/>
                            </p:stCondLst>
                            <p:childTnLst>
                              <p:par>
                                <p:cTn id="79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3400"/>
                            </p:stCondLst>
                            <p:childTnLst>
                              <p:par>
                                <p:cTn id="80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3500"/>
                            </p:stCondLst>
                            <p:childTnLst>
                              <p:par>
                                <p:cTn id="80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3600"/>
                            </p:stCondLst>
                            <p:childTnLst>
                              <p:par>
                                <p:cTn id="8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3700"/>
                            </p:stCondLst>
                            <p:childTnLst>
                              <p:par>
                                <p:cTn id="82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3800"/>
                            </p:stCondLst>
                            <p:childTnLst>
                              <p:par>
                                <p:cTn id="83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3900"/>
                            </p:stCondLst>
                            <p:childTnLst>
                              <p:par>
                                <p:cTn id="84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4000"/>
                            </p:stCondLst>
                            <p:childTnLst>
                              <p:par>
                                <p:cTn id="85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4100"/>
                            </p:stCondLst>
                            <p:childTnLst>
                              <p:par>
                                <p:cTn id="86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4200"/>
                            </p:stCondLst>
                            <p:childTnLst>
                              <p:par>
                                <p:cTn id="87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4300"/>
                            </p:stCondLst>
                            <p:childTnLst>
                              <p:par>
                                <p:cTn id="881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4400"/>
                            </p:stCondLst>
                            <p:childTnLst>
                              <p:par>
                                <p:cTn id="89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4600"/>
                            </p:stCondLst>
                            <p:childTnLst>
                              <p:par>
                                <p:cTn id="90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4700"/>
                            </p:stCondLst>
                            <p:childTnLst>
                              <p:par>
                                <p:cTn id="91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4800"/>
                            </p:stCondLst>
                            <p:childTnLst>
                              <p:par>
                                <p:cTn id="92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900"/>
                            </p:stCondLst>
                            <p:childTnLst>
                              <p:par>
                                <p:cTn id="93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5100"/>
                            </p:stCondLst>
                            <p:childTnLst>
                              <p:par>
                                <p:cTn id="95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5200"/>
                            </p:stCondLst>
                            <p:childTnLst>
                              <p:par>
                                <p:cTn id="96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5300"/>
                            </p:stCondLst>
                            <p:childTnLst>
                              <p:par>
                                <p:cTn id="9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5400"/>
                            </p:stCondLst>
                            <p:childTnLst>
                              <p:par>
                                <p:cTn id="98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5500"/>
                            </p:stCondLst>
                            <p:childTnLst>
                              <p:par>
                                <p:cTn id="98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9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01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4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6100"/>
                            </p:stCondLst>
                            <p:childTnLst>
                              <p:par>
                                <p:cTn id="104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6200"/>
                            </p:stCondLst>
                            <p:childTnLst>
                              <p:par>
                                <p:cTn id="1052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61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6400"/>
                            </p:stCondLst>
                            <p:childTnLst>
                              <p:par>
                                <p:cTn id="1070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9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088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7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6800"/>
                            </p:stCondLst>
                            <p:childTnLst>
                              <p:par>
                                <p:cTn id="110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6900"/>
                            </p:stCondLst>
                            <p:childTnLst>
                              <p:par>
                                <p:cTn id="1115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4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7100"/>
                            </p:stCondLst>
                            <p:childTnLst>
                              <p:par>
                                <p:cTn id="1133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ntr" presetSubtype="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7200"/>
                            </p:stCondLst>
                            <p:childTnLst>
                              <p:par>
                                <p:cTn id="1142" presetID="1" presetClass="exit" presetSubtype="0" fill="hold" grpId="4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7300"/>
                            </p:stCondLst>
                            <p:childTnLst>
                              <p:par>
                                <p:cTn id="1151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60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9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78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>
                            <p:stCondLst>
                              <p:cond delay="7700"/>
                            </p:stCondLst>
                            <p:childTnLst>
                              <p:par>
                                <p:cTn id="1187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96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7900"/>
                            </p:stCondLst>
                            <p:childTnLst>
                              <p:par>
                                <p:cTn id="1205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4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>
                            <p:stCondLst>
                              <p:cond delay="8100"/>
                            </p:stCondLst>
                            <p:childTnLst>
                              <p:par>
                                <p:cTn id="1223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8200"/>
                            </p:stCondLst>
                            <p:childTnLst>
                              <p:par>
                                <p:cTn id="1232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8300"/>
                            </p:stCondLst>
                            <p:childTnLst>
                              <p:par>
                                <p:cTn id="1241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8400"/>
                            </p:stCondLst>
                            <p:childTnLst>
                              <p:par>
                                <p:cTn id="1250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9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8600"/>
                            </p:stCondLst>
                            <p:childTnLst>
                              <p:par>
                                <p:cTn id="1268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8700"/>
                            </p:stCondLst>
                            <p:childTnLst>
                              <p:par>
                                <p:cTn id="1277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6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44115 3.33333E-6 " pathEditMode="relative" rAng="0" ptsTypes="AA">
                                      <p:cBhvr>
                                        <p:cTn id="12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  <p:par>
                                <p:cTn id="1298" presetID="22" presetClass="exit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2" grpId="3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7" grpId="0" animBg="1"/>
      <p:bldP spid="157" grpId="1" animBg="1"/>
      <p:bldP spid="157" grpId="2" animBg="1"/>
      <p:bldP spid="157" grpId="3" animBg="1"/>
      <p:bldP spid="158" grpId="0" animBg="1"/>
      <p:bldP spid="158" grpId="1" animBg="1"/>
      <p:bldP spid="158" grpId="2" animBg="1"/>
      <p:bldP spid="158" grpId="3" animBg="1"/>
      <p:bldP spid="159" grpId="0" animBg="1"/>
      <p:bldP spid="159" grpId="1" animBg="1"/>
      <p:bldP spid="159" grpId="2" animBg="1"/>
      <p:bldP spid="159" grpId="3" animBg="1"/>
      <p:bldP spid="160" grpId="0" animBg="1"/>
      <p:bldP spid="160" grpId="1" animBg="1"/>
      <p:bldP spid="160" grpId="2" animBg="1"/>
      <p:bldP spid="160" grpId="3" animBg="1"/>
      <p:bldP spid="161" grpId="0" animBg="1"/>
      <p:bldP spid="161" grpId="1" animBg="1"/>
      <p:bldP spid="161" grpId="2" animBg="1"/>
      <p:bldP spid="161" grpId="3" animBg="1"/>
      <p:bldP spid="162" grpId="0" animBg="1"/>
      <p:bldP spid="162" grpId="1" animBg="1"/>
      <p:bldP spid="162" grpId="2" animBg="1"/>
      <p:bldP spid="162" grpId="3" animBg="1"/>
      <p:bldP spid="163" grpId="0" animBg="1"/>
      <p:bldP spid="163" grpId="1" animBg="1"/>
      <p:bldP spid="163" grpId="2" animBg="1"/>
      <p:bldP spid="163" grpId="3" animBg="1"/>
      <p:bldP spid="164" grpId="0" animBg="1"/>
      <p:bldP spid="164" grpId="1" animBg="1"/>
      <p:bldP spid="164" grpId="2" animBg="1"/>
      <p:bldP spid="164" grpId="3" animBg="1"/>
      <p:bldP spid="165" grpId="0" animBg="1"/>
      <p:bldP spid="165" grpId="1" animBg="1"/>
      <p:bldP spid="165" grpId="2" animBg="1"/>
      <p:bldP spid="165" grpId="3" animBg="1"/>
      <p:bldP spid="166" grpId="0" animBg="1"/>
      <p:bldP spid="166" grpId="1" animBg="1"/>
      <p:bldP spid="166" grpId="2" animBg="1"/>
      <p:bldP spid="166" grpId="3" animBg="1"/>
      <p:bldP spid="167" grpId="0" animBg="1"/>
      <p:bldP spid="167" grpId="1" animBg="1"/>
      <p:bldP spid="167" grpId="2" animBg="1"/>
      <p:bldP spid="167" grpId="3" animBg="1"/>
      <p:bldP spid="168" grpId="0" animBg="1"/>
      <p:bldP spid="168" grpId="1" animBg="1"/>
      <p:bldP spid="168" grpId="2" animBg="1"/>
      <p:bldP spid="168" grpId="3" animBg="1"/>
      <p:bldP spid="169" grpId="0" animBg="1"/>
      <p:bldP spid="169" grpId="1" animBg="1"/>
      <p:bldP spid="169" grpId="2" animBg="1"/>
      <p:bldP spid="169" grpId="3" animBg="1"/>
      <p:bldP spid="170" grpId="0" animBg="1"/>
      <p:bldP spid="170" grpId="1" animBg="1"/>
      <p:bldP spid="170" grpId="2" animBg="1"/>
      <p:bldP spid="170" grpId="3" animBg="1"/>
      <p:bldP spid="171" grpId="0" animBg="1"/>
      <p:bldP spid="171" grpId="1" animBg="1"/>
      <p:bldP spid="171" grpId="2" animBg="1"/>
      <p:bldP spid="171" grpId="3" animBg="1"/>
      <p:bldP spid="172" grpId="0" animBg="1"/>
      <p:bldP spid="172" grpId="1" animBg="1"/>
      <p:bldP spid="172" grpId="2" animBg="1"/>
      <p:bldP spid="172" grpId="3" animBg="1"/>
      <p:bldP spid="173" grpId="0" animBg="1"/>
      <p:bldP spid="173" grpId="1" animBg="1"/>
      <p:bldP spid="173" grpId="2" animBg="1"/>
      <p:bldP spid="173" grpId="3" animBg="1"/>
      <p:bldP spid="174" grpId="0" animBg="1"/>
      <p:bldP spid="174" grpId="1" animBg="1"/>
      <p:bldP spid="174" grpId="2" animBg="1"/>
      <p:bldP spid="174" grpId="3" animBg="1"/>
      <p:bldP spid="175" grpId="0" animBg="1"/>
      <p:bldP spid="175" grpId="1" animBg="1"/>
      <p:bldP spid="175" grpId="2" animBg="1"/>
      <p:bldP spid="175" grpId="3" animBg="1"/>
      <p:bldP spid="176" grpId="0" animBg="1"/>
      <p:bldP spid="176" grpId="1" animBg="1"/>
      <p:bldP spid="176" grpId="2" animBg="1"/>
      <p:bldP spid="176" grpId="3" animBg="1"/>
      <p:bldP spid="177" grpId="0" animBg="1"/>
      <p:bldP spid="177" grpId="1" animBg="1"/>
      <p:bldP spid="177" grpId="2" animBg="1"/>
      <p:bldP spid="177" grpId="3" animBg="1"/>
      <p:bldP spid="178" grpId="0" animBg="1"/>
      <p:bldP spid="178" grpId="1" animBg="1"/>
      <p:bldP spid="178" grpId="2" animBg="1"/>
      <p:bldP spid="178" grpId="3" animBg="1"/>
      <p:bldP spid="179" grpId="0" animBg="1"/>
      <p:bldP spid="179" grpId="1" animBg="1"/>
      <p:bldP spid="179" grpId="2" animBg="1"/>
      <p:bldP spid="179" grpId="3" animBg="1"/>
      <p:bldP spid="180" grpId="0" animBg="1"/>
      <p:bldP spid="180" grpId="1" animBg="1"/>
      <p:bldP spid="180" grpId="2" animBg="1"/>
      <p:bldP spid="180" grpId="3" animBg="1"/>
      <p:bldP spid="181" grpId="0" animBg="1"/>
      <p:bldP spid="181" grpId="1" animBg="1"/>
      <p:bldP spid="181" grpId="2" animBg="1"/>
      <p:bldP spid="181" grpId="3" animBg="1"/>
      <p:bldP spid="182" grpId="0" animBg="1"/>
      <p:bldP spid="182" grpId="1" animBg="1"/>
      <p:bldP spid="182" grpId="2" animBg="1"/>
      <p:bldP spid="182" grpId="3" animBg="1"/>
      <p:bldP spid="183" grpId="0" animBg="1"/>
      <p:bldP spid="183" grpId="1" animBg="1"/>
      <p:bldP spid="183" grpId="2" animBg="1"/>
      <p:bldP spid="183" grpId="3" animBg="1"/>
      <p:bldP spid="184" grpId="0" animBg="1"/>
      <p:bldP spid="184" grpId="1" animBg="1"/>
      <p:bldP spid="184" grpId="2" animBg="1"/>
      <p:bldP spid="184" grpId="3" animBg="1"/>
      <p:bldP spid="185" grpId="0" animBg="1"/>
      <p:bldP spid="185" grpId="1" animBg="1"/>
      <p:bldP spid="185" grpId="2" animBg="1"/>
      <p:bldP spid="185" grpId="3" animBg="1"/>
      <p:bldP spid="186" grpId="0" animBg="1"/>
      <p:bldP spid="186" grpId="1" animBg="1"/>
      <p:bldP spid="188" grpId="0" animBg="1"/>
      <p:bldP spid="189" grpId="0" animBg="1"/>
      <p:bldP spid="190" grpId="0" animBg="1"/>
      <p:bldP spid="190" grpId="1" animBg="1"/>
      <p:bldP spid="190" grpId="2" animBg="1"/>
      <p:bldP spid="191" grpId="0" animBg="1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léments du </a:t>
            </a:r>
            <a:r>
              <a:rPr lang="fr-FR" dirty="0" err="1" smtClean="0"/>
              <a:t>photoinjecteur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90166"/>
              </p:ext>
            </p:extLst>
          </p:nvPr>
        </p:nvGraphicFramePr>
        <p:xfrm>
          <a:off x="457200" y="2147336"/>
          <a:ext cx="8229600" cy="370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70617"/>
                <a:gridCol w="1736823"/>
                <a:gridCol w="45221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Élément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Cathode/laser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Source d’électrons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Photoinjecteur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0-0.125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Accélération des électrons &lt; 6 MeV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Solenoides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Focalisation des électrons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Correcteur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0.417 /1.325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Corrige la trajectoire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position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0.785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 charge du paquet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Visualisation transverse du faisceau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Section LIL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1.388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Accélération 6-50 MeV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8-12-14 à 18.1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775"/>
            <a:ext cx="3579185" cy="3932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Alignement </a:t>
            </a:r>
            <a:r>
              <a:rPr lang="fr-FR" sz="3600" dirty="0" smtClean="0"/>
              <a:t>du faisceau dans le canon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33816" y="1600201"/>
            <a:ext cx="4152984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Visualisation du faisceau sur le premier écran</a:t>
            </a:r>
          </a:p>
          <a:p>
            <a:r>
              <a:rPr lang="fr-FR" dirty="0" smtClean="0"/>
              <a:t>Alignement du courant </a:t>
            </a:r>
            <a:r>
              <a:rPr lang="fr-FR" dirty="0" err="1" smtClean="0"/>
              <a:t>photoémis</a:t>
            </a:r>
            <a:r>
              <a:rPr lang="fr-FR" dirty="0" smtClean="0"/>
              <a:t> par le laser sur la cathode sur l’axe électromagnétique du canon</a:t>
            </a:r>
          </a:p>
          <a:p>
            <a:r>
              <a:rPr lang="fr-FR" dirty="0" smtClean="0"/>
              <a:t>Moyen : dernier </a:t>
            </a:r>
            <a:r>
              <a:rPr lang="fr-FR" dirty="0" err="1" smtClean="0"/>
              <a:t>mirroir</a:t>
            </a:r>
            <a:r>
              <a:rPr lang="fr-FR" dirty="0" smtClean="0"/>
              <a:t> piloté du laser</a:t>
            </a:r>
          </a:p>
          <a:p>
            <a:r>
              <a:rPr lang="fr-FR" dirty="0" smtClean="0"/>
              <a:t>Cette méthode permet de s’affranchir des </a:t>
            </a:r>
            <a:r>
              <a:rPr lang="fr-FR" dirty="0" err="1" smtClean="0"/>
              <a:t>streerers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31853" y="5145588"/>
            <a:ext cx="200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CLEAR, 70MV/m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08464" y="2178360"/>
            <a:ext cx="154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E- </a:t>
            </a:r>
            <a:r>
              <a:rPr lang="fr-FR" dirty="0" err="1" smtClean="0"/>
              <a:t>photoemis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557268" y="2411251"/>
            <a:ext cx="1125416" cy="13985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31853" y="3625110"/>
            <a:ext cx="150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02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de charge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5" y="1398526"/>
            <a:ext cx="4754706" cy="35660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3277" y="5253905"/>
            <a:ext cx="396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Mauvais alignement laser </a:t>
            </a:r>
            <a:r>
              <a:rPr lang="mr-IN" dirty="0" smtClean="0"/>
              <a:t>–</a:t>
            </a:r>
            <a:r>
              <a:rPr lang="fr-FR" dirty="0" smtClean="0"/>
              <a:t> kick du faisceau différent selon les phases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94" y="1398526"/>
            <a:ext cx="4736344" cy="3552258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5" idx="0"/>
          </p:cNvCxnSpPr>
          <p:nvPr/>
        </p:nvCxnSpPr>
        <p:spPr>
          <a:xfrm flipV="1">
            <a:off x="2455315" y="3231077"/>
            <a:ext cx="502920" cy="202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495254" y="2186201"/>
            <a:ext cx="1334421" cy="115740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73105" y="5227814"/>
            <a:ext cx="396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Meilleur alignement laser </a:t>
            </a:r>
            <a:r>
              <a:rPr lang="mr-IN" dirty="0" smtClean="0"/>
              <a:t>–</a:t>
            </a:r>
            <a:r>
              <a:rPr lang="fr-FR" dirty="0" smtClean="0"/>
              <a:t> moins de pertes à ces phases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V="1">
            <a:off x="6955143" y="2941727"/>
            <a:ext cx="207322" cy="2286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5249" y="6253178"/>
            <a:ext cx="71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Réglage grossier de la phase à 50 </a:t>
            </a:r>
            <a:r>
              <a:rPr lang="fr-FR" dirty="0" err="1" smtClean="0"/>
              <a:t>degres</a:t>
            </a:r>
            <a:r>
              <a:rPr lang="fr-FR" dirty="0" smtClean="0"/>
              <a:t> décalés par rapport au max de charge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82486" y="4102542"/>
            <a:ext cx="73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74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7876</TotalTime>
  <Words>1090</Words>
  <Application>Microsoft Macintosh PowerPoint</Application>
  <PresentationFormat>Présentation à l'écran (4:3)</PresentationFormat>
  <Paragraphs>270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Executive</vt:lpstr>
      <vt:lpstr>Commissioning linac</vt:lpstr>
      <vt:lpstr>Linac, ligne de transfert et d’extraction</vt:lpstr>
      <vt:lpstr>Objectif du démarrage du linac</vt:lpstr>
      <vt:lpstr>Expériences faites sur d’autres installations</vt:lpstr>
      <vt:lpstr>Photoinjecteur</vt:lpstr>
      <vt:lpstr>La source d’électrons : photoinjecteur</vt:lpstr>
      <vt:lpstr>Eléments du photoinjecteur</vt:lpstr>
      <vt:lpstr>Alignement du faisceau dans le canon</vt:lpstr>
      <vt:lpstr>Mesure de charge</vt:lpstr>
      <vt:lpstr>Utilisation des solénoides</vt:lpstr>
      <vt:lpstr>Mesure d’énergie par les correcteurs</vt:lpstr>
      <vt:lpstr>Premières étapes</vt:lpstr>
      <vt:lpstr>Premières validations</vt:lpstr>
      <vt:lpstr>Linac (section droite)</vt:lpstr>
      <vt:lpstr>Eléments du linac</vt:lpstr>
      <vt:lpstr>Section LIL</vt:lpstr>
      <vt:lpstr>Transport- quad scan simple</vt:lpstr>
      <vt:lpstr>Validation des premiers outils MML</vt:lpstr>
      <vt:lpstr>Section LIL</vt:lpstr>
      <vt:lpstr>Ligne de transfert/extraction</vt:lpstr>
      <vt:lpstr>Eléments de la ligne de transfert/extraction</vt:lpstr>
      <vt:lpstr>Energie et dispersion en énergie</vt:lpstr>
      <vt:lpstr>Durée des paquets 3 phases</vt:lpstr>
      <vt:lpstr>Optics tuning</vt:lpstr>
      <vt:lpstr>Ligne transfert, extraction</vt:lpstr>
      <vt:lpstr>Minimum d’émittance</vt:lpstr>
      <vt:lpstr>Acceleration optimisée</vt:lpstr>
      <vt:lpstr>Points de fonctionnement</vt:lpstr>
      <vt:lpstr>Conclusion</vt:lpstr>
      <vt:lpstr>Merci à tous, plus particulièrement</vt:lpstr>
    </vt:vector>
  </TitlesOfParts>
  <Company>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linac</dc:title>
  <dc:creator>christelle bruni</dc:creator>
  <cp:lastModifiedBy>christelle bruni</cp:lastModifiedBy>
  <cp:revision>60</cp:revision>
  <cp:lastPrinted>2018-12-15T19:17:47Z</cp:lastPrinted>
  <dcterms:created xsi:type="dcterms:W3CDTF">2018-12-11T16:59:21Z</dcterms:created>
  <dcterms:modified xsi:type="dcterms:W3CDTF">2018-12-17T22:57:24Z</dcterms:modified>
</cp:coreProperties>
</file>